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70BA-A51A-4286-9282-A01BD457972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CD01-83E0-482D-B791-124E52B02E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 pitchFamily="18" charset="0"/>
              </a:rPr>
              <a:t>Virtual memory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Times New Roman" pitchFamily="18" charset="0"/>
              </a:rPr>
              <a:t>Large memory space were available equal to the totality of auxiliary memory.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 pitchFamily="18" charset="0"/>
              </a:rPr>
              <a:t>VM system provides mechanism for translating program-generated address into correct main memory locations . This is done dynamically while pgm are being executed in CPU.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Times New Roman" pitchFamily="18" charset="0"/>
              </a:rPr>
              <a:t>ADDRESS SPACE AND MEMORY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Times New Roman" pitchFamily="18" charset="0"/>
              </a:rPr>
              <a:t>       </a:t>
            </a:r>
            <a:r>
              <a:rPr lang="en-US" sz="1800">
                <a:latin typeface="Times New Roman" pitchFamily="18" charset="0"/>
              </a:rPr>
              <a:t>An address used by programmer is called virtual address and the set of such address is called address space.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Times New Roman" pitchFamily="18" charset="0"/>
              </a:rPr>
              <a:t>An </a:t>
            </a:r>
            <a:r>
              <a:rPr lang="en-US" sz="1800">
                <a:latin typeface="Times New Roman" pitchFamily="18" charset="0"/>
              </a:rPr>
              <a:t>address in main memory is called a location or physical address. Set of such locations is called memory space.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 pitchFamily="18" charset="0"/>
              </a:rPr>
              <a:t>Address space is the set of address generated by programs as they reference inst and data.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 pitchFamily="18" charset="0"/>
              </a:rPr>
              <a:t>Memory space consist of actual main memory locations directly addressable for processing 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 pitchFamily="18" charset="0"/>
              </a:rPr>
              <a:t>Address space is allowed to be larger than memory space in computer with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273050"/>
            <a:ext cx="8151813" cy="46990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VIRTUAL  MEMORY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39738" y="900113"/>
            <a:ext cx="83185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Give the programmer the illusion that the system has a very large memory,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even though the computer actually has a relatively small main memory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08038" y="1631950"/>
            <a:ext cx="601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Address Space(Logical)  and Memory Space(Physical)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52425" y="3459163"/>
            <a:ext cx="741045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Address Mapping      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    Memory </a:t>
            </a:r>
            <a:r>
              <a:rPr lang="en-US" altLang="ko-KR" sz="1800" i="1"/>
              <a:t>Mapping Table</a:t>
            </a:r>
            <a:r>
              <a:rPr lang="en-US" altLang="ko-KR" sz="1800"/>
              <a:t> for </a:t>
            </a:r>
            <a:r>
              <a:rPr lang="en-US" altLang="ko-KR" sz="1800" i="1"/>
              <a:t>Virtual Address</a:t>
            </a:r>
            <a:r>
              <a:rPr lang="en-US" altLang="ko-KR" sz="1800"/>
              <a:t> -&gt; </a:t>
            </a:r>
            <a:r>
              <a:rPr lang="en-US" altLang="ko-KR" sz="1800" i="1"/>
              <a:t>Physical Address</a:t>
            </a:r>
            <a:endParaRPr lang="en-US" altLang="ko-KR" sz="180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14450" y="1979613"/>
            <a:ext cx="5713413" cy="1347787"/>
            <a:chOff x="366" y="1541"/>
            <a:chExt cx="4955" cy="630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097" y="1750"/>
              <a:ext cx="1330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400"/>
                <a:t>virtual address</a:t>
              </a:r>
            </a:p>
            <a:p>
              <a:pPr defTabSz="762000">
                <a:lnSpc>
                  <a:spcPct val="101000"/>
                </a:lnSpc>
              </a:pPr>
              <a:r>
                <a:rPr lang="en-US" altLang="ko-KR" sz="1400"/>
                <a:t>(logical address)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489" y="1812"/>
              <a:ext cx="1356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physical address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997" y="1662"/>
              <a:ext cx="1551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401" y="1662"/>
              <a:ext cx="1550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636" y="1855"/>
              <a:ext cx="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152" y="1541"/>
              <a:ext cx="1177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address space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579" y="1552"/>
              <a:ext cx="118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memory space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66" y="2051"/>
              <a:ext cx="495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 address generated by programs        actual main memory address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2625" y="1724"/>
              <a:ext cx="741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Mapping</a:t>
              </a:r>
            </a:p>
          </p:txBody>
        </p:sp>
      </p:grp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96875" y="895350"/>
            <a:ext cx="8304213" cy="54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692400" y="4186238"/>
            <a:ext cx="14620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i="1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124200" y="4791075"/>
            <a:ext cx="655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055938" y="4954588"/>
            <a:ext cx="7635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086100" y="5116513"/>
            <a:ext cx="7381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4276725" y="4811713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249738" y="4975225"/>
            <a:ext cx="8175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mapping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395788" y="5137150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095750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064000" y="6230938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797550" y="47418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007100" y="490378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6034088" y="5068888"/>
            <a:ext cx="7381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408863" y="4881563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289800" y="5045075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146925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7146925" y="6235700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2982913" y="4743450"/>
            <a:ext cx="863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Arc 35"/>
          <p:cNvSpPr>
            <a:spLocks/>
          </p:cNvSpPr>
          <p:nvPr/>
        </p:nvSpPr>
        <p:spPr bwMode="auto">
          <a:xfrm>
            <a:off x="3371850" y="4618038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3421063" y="4418013"/>
            <a:ext cx="0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Arc 37"/>
          <p:cNvSpPr>
            <a:spLocks/>
          </p:cNvSpPr>
          <p:nvPr/>
        </p:nvSpPr>
        <p:spPr bwMode="auto">
          <a:xfrm>
            <a:off x="4110038" y="5022850"/>
            <a:ext cx="123825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3863975" y="5072063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4238625" y="4418013"/>
            <a:ext cx="865188" cy="1363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095750" y="6075363"/>
            <a:ext cx="1152525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Arc 41"/>
          <p:cNvSpPr>
            <a:spLocks/>
          </p:cNvSpPr>
          <p:nvPr/>
        </p:nvSpPr>
        <p:spPr bwMode="auto">
          <a:xfrm>
            <a:off x="4629150" y="5946775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H="1">
            <a:off x="4678363" y="578485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Arc 43"/>
          <p:cNvSpPr>
            <a:spLocks/>
          </p:cNvSpPr>
          <p:nvPr/>
        </p:nvSpPr>
        <p:spPr bwMode="auto">
          <a:xfrm>
            <a:off x="5367338" y="6211888"/>
            <a:ext cx="1238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5254625" y="6257925"/>
            <a:ext cx="1206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797550" y="4743450"/>
            <a:ext cx="1117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5497513" y="4532313"/>
            <a:ext cx="833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Arc 48"/>
          <p:cNvSpPr>
            <a:spLocks/>
          </p:cNvSpPr>
          <p:nvPr/>
        </p:nvSpPr>
        <p:spPr bwMode="auto">
          <a:xfrm>
            <a:off x="6265863" y="4618038"/>
            <a:ext cx="101600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>
            <a:off x="6316663" y="4546600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Arc 50"/>
          <p:cNvSpPr>
            <a:spLocks/>
          </p:cNvSpPr>
          <p:nvPr/>
        </p:nvSpPr>
        <p:spPr bwMode="auto">
          <a:xfrm>
            <a:off x="7158038" y="5026025"/>
            <a:ext cx="1238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6911975" y="5076825"/>
            <a:ext cx="249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7291388" y="4546600"/>
            <a:ext cx="787400" cy="1106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7134225" y="6075363"/>
            <a:ext cx="1166813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Arc 54"/>
          <p:cNvSpPr>
            <a:spLocks/>
          </p:cNvSpPr>
          <p:nvPr/>
        </p:nvSpPr>
        <p:spPr bwMode="auto">
          <a:xfrm>
            <a:off x="7681913" y="5946775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7731125" y="5659438"/>
            <a:ext cx="0" cy="296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5495925" y="5702300"/>
            <a:ext cx="9493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i="1"/>
              <a:t>Physical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400" i="1"/>
              <a:t>Address</a:t>
            </a: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75660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5487988" y="4527550"/>
            <a:ext cx="0" cy="174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3050"/>
            <a:ext cx="8782050" cy="450850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altLang="ko-KR" sz="2400">
                <a:solidFill>
                  <a:schemeClr val="tx1"/>
                </a:solidFill>
              </a:rPr>
              <a:t>ADDRESS  MAPPING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7500" y="3048000"/>
            <a:ext cx="6464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Organization of memory Mapping Table in a paged system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60388" y="866775"/>
            <a:ext cx="5997575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Address Space and Memory Space are each divided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into fixed size group of words called </a:t>
            </a:r>
            <a:r>
              <a:rPr lang="en-US" altLang="ko-KR" sz="1800" i="1"/>
              <a:t>blocks</a:t>
            </a:r>
            <a:r>
              <a:rPr lang="en-US" altLang="ko-KR" sz="1800"/>
              <a:t>  or </a:t>
            </a:r>
            <a:r>
              <a:rPr lang="en-US" altLang="ko-KR" sz="1800" i="1"/>
              <a:t>pages</a:t>
            </a:r>
          </a:p>
          <a:p>
            <a:pPr defTabSz="762000">
              <a:lnSpc>
                <a:spcPct val="90000"/>
              </a:lnSpc>
            </a:pPr>
            <a:endParaRPr lang="en-US" altLang="ko-KR" sz="1200" i="1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1K words group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4745038" y="1547813"/>
            <a:ext cx="784225" cy="1587500"/>
            <a:chOff x="2989" y="975"/>
            <a:chExt cx="494" cy="100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028" y="97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0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989" y="978"/>
              <a:ext cx="494" cy="1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028" y="109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1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989" y="109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028" y="121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2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989" y="1217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028" y="133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3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989" y="1337"/>
              <a:ext cx="494" cy="1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028" y="145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4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989" y="1462"/>
              <a:ext cx="4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028" y="157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5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989" y="157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028" y="169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6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989" y="1698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028" y="181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7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989" y="1818"/>
              <a:ext cx="494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7078663" y="2016125"/>
            <a:ext cx="773112" cy="823913"/>
            <a:chOff x="4189" y="1456"/>
            <a:chExt cx="487" cy="519"/>
          </a:xfrm>
        </p:grpSpPr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4221" y="1815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3</a:t>
              </a: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4189" y="1818"/>
              <a:ext cx="487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4221" y="169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2</a:t>
              </a: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189" y="1698"/>
              <a:ext cx="487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221" y="157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189" y="1577"/>
              <a:ext cx="487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4221" y="145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189" y="1457"/>
              <a:ext cx="48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367088" y="2033588"/>
            <a:ext cx="12620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space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N = 8K = 2</a:t>
            </a:r>
            <a:r>
              <a:rPr lang="en-US" altLang="ko-KR" sz="1200" baseline="30000">
                <a:solidFill>
                  <a:srgbClr val="000000"/>
                </a:solidFill>
              </a:rPr>
              <a:t>13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805488" y="2074863"/>
            <a:ext cx="1236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space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 = 4K = 2</a:t>
            </a:r>
            <a:r>
              <a:rPr lang="en-US" altLang="ko-KR" sz="1200" baseline="30000">
                <a:solidFill>
                  <a:srgbClr val="000000"/>
                </a:solidFill>
              </a:rPr>
              <a:t>12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894013" y="4324350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3695700" y="4324350"/>
            <a:ext cx="0" cy="18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3684588" y="4321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2301875" y="42926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2894013" y="4516438"/>
            <a:ext cx="1047750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3695700" y="4516438"/>
            <a:ext cx="0" cy="188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3684588" y="4513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2301875" y="44942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2894013" y="4708525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3695700" y="4708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3684588" y="4705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2301875" y="46958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2894013" y="4903788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>
            <a:off x="3695700" y="490378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3684588" y="48974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2301875" y="48974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2894013" y="5095875"/>
            <a:ext cx="1047750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3695700" y="5095875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3684588" y="50895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2301875" y="5070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2894013" y="5287963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3695700" y="52879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3684588" y="52832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2301875" y="52641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2894013" y="5480050"/>
            <a:ext cx="1047750" cy="195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>
            <a:off x="3695700" y="5480050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3684588" y="547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2301875" y="54657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2894013" y="5672138"/>
            <a:ext cx="1047750" cy="1698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>
            <a:off x="3695700" y="5672138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3684588" y="5667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2301875" y="564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2894013" y="6180138"/>
            <a:ext cx="1047750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>
            <a:off x="3695700" y="61801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3684588" y="61785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4975225" y="4903788"/>
            <a:ext cx="173355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5316538" y="49037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7499350" y="4506913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7561263" y="4484688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22602" name="Rectangle 74"/>
          <p:cNvSpPr>
            <a:spLocks noChangeArrowheads="1"/>
          </p:cNvSpPr>
          <p:nvPr/>
        </p:nvSpPr>
        <p:spPr bwMode="auto">
          <a:xfrm>
            <a:off x="7499350" y="4708525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7561263" y="4686300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7499350" y="4903788"/>
            <a:ext cx="954088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7561263" y="4887913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2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7499350" y="5095875"/>
            <a:ext cx="954088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7561263" y="5089525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3</a:t>
            </a:r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7499350" y="5603875"/>
            <a:ext cx="963613" cy="198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7658100" y="560228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MBR</a:t>
            </a:r>
          </a:p>
        </p:txBody>
      </p: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4940300" y="489743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5364163" y="4897438"/>
            <a:ext cx="1408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0 1 0 1 0 1 0 0 1 1</a:t>
            </a:r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2894013" y="3678238"/>
            <a:ext cx="3128962" cy="171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2971800" y="3648075"/>
            <a:ext cx="604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1  0  1</a:t>
            </a:r>
          </a:p>
        </p:txBody>
      </p:sp>
      <p:sp>
        <p:nvSpPr>
          <p:cNvPr id="22614" name="Line 86"/>
          <p:cNvSpPr>
            <a:spLocks noChangeShapeType="1"/>
          </p:cNvSpPr>
          <p:nvPr/>
        </p:nvSpPr>
        <p:spPr bwMode="auto">
          <a:xfrm flipV="1">
            <a:off x="3695700" y="36909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Rectangle 87"/>
          <p:cNvSpPr>
            <a:spLocks noChangeArrowheads="1"/>
          </p:cNvSpPr>
          <p:nvPr/>
        </p:nvSpPr>
        <p:spPr bwMode="auto">
          <a:xfrm>
            <a:off x="3781425" y="3648075"/>
            <a:ext cx="1793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0  1  0  1  0  1  0  0  1  1</a:t>
            </a: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1620838" y="3994150"/>
            <a:ext cx="579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617" name="Rectangle 89"/>
          <p:cNvSpPr>
            <a:spLocks noChangeArrowheads="1"/>
          </p:cNvSpPr>
          <p:nvPr/>
        </p:nvSpPr>
        <p:spPr bwMode="auto">
          <a:xfrm>
            <a:off x="1620838" y="4152900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618" name="Arc 90"/>
          <p:cNvSpPr>
            <a:spLocks/>
          </p:cNvSpPr>
          <p:nvPr/>
        </p:nvSpPr>
        <p:spPr bwMode="auto">
          <a:xfrm>
            <a:off x="2476500" y="4202113"/>
            <a:ext cx="122238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Freeform 91"/>
          <p:cNvSpPr>
            <a:spLocks/>
          </p:cNvSpPr>
          <p:nvPr/>
        </p:nvSpPr>
        <p:spPr bwMode="auto">
          <a:xfrm>
            <a:off x="2528888" y="4052888"/>
            <a:ext cx="811212" cy="1714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0" y="0"/>
              </a:cxn>
              <a:cxn ang="0">
                <a:pos x="408" y="0"/>
              </a:cxn>
            </a:cxnLst>
            <a:rect l="0" t="0" r="r" b="b"/>
            <a:pathLst>
              <a:path w="409" h="121">
                <a:moveTo>
                  <a:pt x="0" y="120"/>
                </a:move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21" name="Arc 93"/>
          <p:cNvSpPr>
            <a:spLocks/>
          </p:cNvSpPr>
          <p:nvPr/>
        </p:nvSpPr>
        <p:spPr bwMode="auto">
          <a:xfrm>
            <a:off x="3827463" y="4202113"/>
            <a:ext cx="120650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Freeform 94"/>
          <p:cNvSpPr>
            <a:spLocks/>
          </p:cNvSpPr>
          <p:nvPr/>
        </p:nvSpPr>
        <p:spPr bwMode="auto">
          <a:xfrm>
            <a:off x="3879850" y="4052888"/>
            <a:ext cx="350838" cy="1714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0" y="0"/>
              </a:cxn>
              <a:cxn ang="0">
                <a:pos x="176" y="0"/>
              </a:cxn>
            </a:cxnLst>
            <a:rect l="0" t="0" r="r" b="b"/>
            <a:pathLst>
              <a:path w="177" h="121">
                <a:moveTo>
                  <a:pt x="0" y="120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23" name="Rectangle 95"/>
          <p:cNvSpPr>
            <a:spLocks noChangeArrowheads="1"/>
          </p:cNvSpPr>
          <p:nvPr/>
        </p:nvSpPr>
        <p:spPr bwMode="auto">
          <a:xfrm>
            <a:off x="4225925" y="3937000"/>
            <a:ext cx="855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Presence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624" name="Rectangle 96"/>
          <p:cNvSpPr>
            <a:spLocks noChangeArrowheads="1"/>
          </p:cNvSpPr>
          <p:nvPr/>
        </p:nvSpPr>
        <p:spPr bwMode="auto">
          <a:xfrm>
            <a:off x="4225925" y="4095750"/>
            <a:ext cx="368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</a:t>
            </a:r>
          </a:p>
        </p:txBody>
      </p:sp>
      <p:sp>
        <p:nvSpPr>
          <p:cNvPr id="22625" name="Freeform 97"/>
          <p:cNvSpPr>
            <a:spLocks/>
          </p:cNvSpPr>
          <p:nvPr/>
        </p:nvSpPr>
        <p:spPr bwMode="auto">
          <a:xfrm>
            <a:off x="5308600" y="3860800"/>
            <a:ext cx="733425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368" y="360"/>
              </a:cxn>
            </a:cxnLst>
            <a:rect l="0" t="0" r="r" b="b"/>
            <a:pathLst>
              <a:path w="369" h="361">
                <a:moveTo>
                  <a:pt x="0" y="0"/>
                </a:moveTo>
                <a:lnTo>
                  <a:pt x="0" y="360"/>
                </a:lnTo>
                <a:lnTo>
                  <a:pt x="368" y="36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26" name="Arc 98"/>
          <p:cNvSpPr>
            <a:spLocks/>
          </p:cNvSpPr>
          <p:nvPr/>
        </p:nvSpPr>
        <p:spPr bwMode="auto">
          <a:xfrm>
            <a:off x="5986463" y="4778375"/>
            <a:ext cx="122237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Line 99"/>
          <p:cNvSpPr>
            <a:spLocks noChangeShapeType="1"/>
          </p:cNvSpPr>
          <p:nvPr/>
        </p:nvSpPr>
        <p:spPr bwMode="auto">
          <a:xfrm>
            <a:off x="6046788" y="43815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8" name="Rectangle 100"/>
          <p:cNvSpPr>
            <a:spLocks noChangeArrowheads="1"/>
          </p:cNvSpPr>
          <p:nvPr/>
        </p:nvSpPr>
        <p:spPr bwMode="auto">
          <a:xfrm>
            <a:off x="2835275" y="3455988"/>
            <a:ext cx="8175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no.</a:t>
            </a:r>
          </a:p>
        </p:txBody>
      </p:sp>
      <p:sp>
        <p:nvSpPr>
          <p:cNvPr id="22629" name="Rectangle 101"/>
          <p:cNvSpPr>
            <a:spLocks noChangeArrowheads="1"/>
          </p:cNvSpPr>
          <p:nvPr/>
        </p:nvSpPr>
        <p:spPr bwMode="auto">
          <a:xfrm>
            <a:off x="4297363" y="3455988"/>
            <a:ext cx="1096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Line number</a:t>
            </a:r>
          </a:p>
        </p:txBody>
      </p:sp>
      <p:sp>
        <p:nvSpPr>
          <p:cNvPr id="22630" name="Rectangle 102"/>
          <p:cNvSpPr>
            <a:spLocks noChangeArrowheads="1"/>
          </p:cNvSpPr>
          <p:nvPr/>
        </p:nvSpPr>
        <p:spPr bwMode="auto">
          <a:xfrm>
            <a:off x="6069013" y="3629025"/>
            <a:ext cx="1281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2631" name="Rectangle 103"/>
          <p:cNvSpPr>
            <a:spLocks noChangeArrowheads="1"/>
          </p:cNvSpPr>
          <p:nvPr/>
        </p:nvSpPr>
        <p:spPr bwMode="auto">
          <a:xfrm>
            <a:off x="5130800" y="51609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5130800" y="5318125"/>
            <a:ext cx="1363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register</a:t>
            </a:r>
          </a:p>
        </p:txBody>
      </p:sp>
      <p:sp>
        <p:nvSpPr>
          <p:cNvPr id="22633" name="Arc 105"/>
          <p:cNvSpPr>
            <a:spLocks/>
          </p:cNvSpPr>
          <p:nvPr/>
        </p:nvSpPr>
        <p:spPr bwMode="auto">
          <a:xfrm>
            <a:off x="3287713" y="6057900"/>
            <a:ext cx="120650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Arc 107"/>
          <p:cNvSpPr>
            <a:spLocks/>
          </p:cNvSpPr>
          <p:nvPr/>
        </p:nvSpPr>
        <p:spPr bwMode="auto">
          <a:xfrm>
            <a:off x="5081588" y="4778375"/>
            <a:ext cx="120650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Line 108"/>
          <p:cNvSpPr>
            <a:spLocks noChangeShapeType="1"/>
          </p:cNvSpPr>
          <p:nvPr/>
        </p:nvSpPr>
        <p:spPr bwMode="auto">
          <a:xfrm>
            <a:off x="5140325" y="4641850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Freeform 109"/>
          <p:cNvSpPr>
            <a:spLocks/>
          </p:cNvSpPr>
          <p:nvPr/>
        </p:nvSpPr>
        <p:spPr bwMode="auto">
          <a:xfrm>
            <a:off x="4498975" y="4630738"/>
            <a:ext cx="636588" cy="1814512"/>
          </a:xfrm>
          <a:custGeom>
            <a:avLst/>
            <a:gdLst/>
            <a:ahLst/>
            <a:cxnLst>
              <a:cxn ang="0">
                <a:pos x="320" y="0"/>
              </a:cxn>
              <a:cxn ang="0">
                <a:pos x="0" y="0"/>
              </a:cxn>
              <a:cxn ang="0">
                <a:pos x="0" y="1408"/>
              </a:cxn>
            </a:cxnLst>
            <a:rect l="0" t="0" r="r" b="b"/>
            <a:pathLst>
              <a:path w="321" h="1409">
                <a:moveTo>
                  <a:pt x="320" y="0"/>
                </a:moveTo>
                <a:lnTo>
                  <a:pt x="0" y="0"/>
                </a:lnTo>
                <a:lnTo>
                  <a:pt x="0" y="140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38" name="Line 110"/>
          <p:cNvSpPr>
            <a:spLocks noChangeShapeType="1"/>
          </p:cNvSpPr>
          <p:nvPr/>
        </p:nvSpPr>
        <p:spPr bwMode="auto">
          <a:xfrm>
            <a:off x="3344863" y="6456363"/>
            <a:ext cx="11509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0" name="Rectangle 112"/>
          <p:cNvSpPr>
            <a:spLocks noChangeArrowheads="1"/>
          </p:cNvSpPr>
          <p:nvPr/>
        </p:nvSpPr>
        <p:spPr bwMode="auto">
          <a:xfrm>
            <a:off x="454025" y="5461000"/>
            <a:ext cx="156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page table</a:t>
            </a:r>
          </a:p>
        </p:txBody>
      </p:sp>
      <p:sp>
        <p:nvSpPr>
          <p:cNvPr id="22641" name="Arc 113"/>
          <p:cNvSpPr>
            <a:spLocks/>
          </p:cNvSpPr>
          <p:nvPr/>
        </p:nvSpPr>
        <p:spPr bwMode="auto">
          <a:xfrm>
            <a:off x="7978775" y="5481638"/>
            <a:ext cx="120650" cy="1063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2" name="Line 114"/>
          <p:cNvSpPr>
            <a:spLocks noChangeShapeType="1"/>
          </p:cNvSpPr>
          <p:nvPr/>
        </p:nvSpPr>
        <p:spPr bwMode="auto">
          <a:xfrm>
            <a:off x="8031163" y="5278438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Freeform 115"/>
          <p:cNvSpPr>
            <a:spLocks/>
          </p:cNvSpPr>
          <p:nvPr/>
        </p:nvSpPr>
        <p:spPr bwMode="auto">
          <a:xfrm>
            <a:off x="6715125" y="4822825"/>
            <a:ext cx="406400" cy="185738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32" y="136"/>
              </a:cxn>
              <a:cxn ang="0">
                <a:pos x="232" y="0"/>
              </a:cxn>
            </a:cxnLst>
            <a:rect l="0" t="0" r="r" b="b"/>
            <a:pathLst>
              <a:path w="233" h="137">
                <a:moveTo>
                  <a:pt x="0" y="136"/>
                </a:moveTo>
                <a:lnTo>
                  <a:pt x="232" y="136"/>
                </a:lnTo>
                <a:lnTo>
                  <a:pt x="232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44" name="Arc 116"/>
          <p:cNvSpPr>
            <a:spLocks/>
          </p:cNvSpPr>
          <p:nvPr/>
        </p:nvSpPr>
        <p:spPr bwMode="auto">
          <a:xfrm>
            <a:off x="7332663" y="4773613"/>
            <a:ext cx="1492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17"/>
          <p:cNvSpPr>
            <a:spLocks noChangeShapeType="1"/>
          </p:cNvSpPr>
          <p:nvPr/>
        </p:nvSpPr>
        <p:spPr bwMode="auto">
          <a:xfrm>
            <a:off x="7127875" y="4819650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Rectangle 118"/>
          <p:cNvSpPr>
            <a:spLocks noChangeArrowheads="1"/>
          </p:cNvSpPr>
          <p:nvPr/>
        </p:nvSpPr>
        <p:spPr bwMode="auto">
          <a:xfrm>
            <a:off x="7289800" y="4265613"/>
            <a:ext cx="1162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22647" name="Rectangle 119"/>
          <p:cNvSpPr>
            <a:spLocks noChangeArrowheads="1"/>
          </p:cNvSpPr>
          <p:nvPr/>
        </p:nvSpPr>
        <p:spPr bwMode="auto">
          <a:xfrm>
            <a:off x="3051175" y="45148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2648" name="Rectangle 120"/>
          <p:cNvSpPr>
            <a:spLocks noChangeArrowheads="1"/>
          </p:cNvSpPr>
          <p:nvPr/>
        </p:nvSpPr>
        <p:spPr bwMode="auto">
          <a:xfrm>
            <a:off x="3051175" y="470693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2649" name="Rectangle 121"/>
          <p:cNvSpPr>
            <a:spLocks noChangeArrowheads="1"/>
          </p:cNvSpPr>
          <p:nvPr/>
        </p:nvSpPr>
        <p:spPr bwMode="auto">
          <a:xfrm>
            <a:off x="3051175" y="52847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3051175" y="5476875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3051175" y="61912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2657" name="Line 129"/>
          <p:cNvSpPr>
            <a:spLocks noChangeShapeType="1"/>
          </p:cNvSpPr>
          <p:nvPr/>
        </p:nvSpPr>
        <p:spPr bwMode="auto">
          <a:xfrm>
            <a:off x="3354388" y="6392863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8" name="Line 130"/>
          <p:cNvSpPr>
            <a:spLocks noChangeShapeType="1"/>
          </p:cNvSpPr>
          <p:nvPr/>
        </p:nvSpPr>
        <p:spPr bwMode="auto">
          <a:xfrm>
            <a:off x="3335338" y="38401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9" name="Line 131"/>
          <p:cNvSpPr>
            <a:spLocks noChangeShapeType="1"/>
          </p:cNvSpPr>
          <p:nvPr/>
        </p:nvSpPr>
        <p:spPr bwMode="auto">
          <a:xfrm>
            <a:off x="3351213" y="58483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282575"/>
            <a:ext cx="8729663" cy="450850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altLang="ko-KR" sz="2400">
                <a:solidFill>
                  <a:schemeClr val="tx1"/>
                </a:solidFill>
              </a:rPr>
              <a:t>ASSOCIATIVE  MEMORY  PAGE  TABLE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0238" y="790575"/>
            <a:ext cx="57245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Assume that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Number of Blocks in memory = 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Number of Pages in Virtual Address Space = 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30238" y="1646238"/>
            <a:ext cx="6181725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Page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- Straight forward design -&gt; n entry table in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Inefficient storage space utilization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&lt;- n-m entries of the table is empty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- More efficient method is m-entry Page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Page Table made of an Associative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m words; (Page Number:Block Number)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370263" y="3721100"/>
            <a:ext cx="3762375" cy="2327275"/>
            <a:chOff x="1439" y="2164"/>
            <a:chExt cx="3504" cy="1212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495" y="2448"/>
              <a:ext cx="2050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548" y="2447"/>
              <a:ext cx="564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V="1">
              <a:off x="2121" y="2449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292" y="2447"/>
              <a:ext cx="1022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494" y="2297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3546" y="2447"/>
              <a:ext cx="139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Argument register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1495" y="2636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548" y="2634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1  0  1      0  0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495" y="2825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548" y="2823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0  0  1      1  1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121" y="2825"/>
              <a:ext cx="0" cy="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495" y="2919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1548" y="291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0  1  0      0  0</a:t>
              </a: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121" y="2919"/>
              <a:ext cx="0" cy="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1495" y="3013"/>
              <a:ext cx="1042" cy="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548" y="3012"/>
              <a:ext cx="104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1  0  1      0  1</a:t>
              </a: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121" y="3013"/>
              <a:ext cx="0" cy="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1495" y="3107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1548" y="310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1  1  0      1  0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121" y="3107"/>
              <a:ext cx="0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2611" y="2634"/>
              <a:ext cx="98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Key register</a:t>
              </a: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611" y="2951"/>
              <a:ext cx="1545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Associative memory</a:t>
              </a: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1439" y="3244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2038" y="3244"/>
              <a:ext cx="809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no.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2047" y="2164"/>
              <a:ext cx="1193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Virtual address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497" y="2266"/>
              <a:ext cx="2049" cy="77"/>
              <a:chOff x="1081" y="3273"/>
              <a:chExt cx="1480" cy="112"/>
            </a:xfrm>
          </p:grpSpPr>
          <p:sp>
            <p:nvSpPr>
              <p:cNvPr id="23582" name="Arc 30"/>
              <p:cNvSpPr>
                <a:spLocks/>
              </p:cNvSpPr>
              <p:nvPr/>
            </p:nvSpPr>
            <p:spPr bwMode="auto">
              <a:xfrm>
                <a:off x="1081" y="3273"/>
                <a:ext cx="740" cy="11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7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Arc 31"/>
              <p:cNvSpPr>
                <a:spLocks/>
              </p:cNvSpPr>
              <p:nvPr/>
            </p:nvSpPr>
            <p:spPr bwMode="auto">
              <a:xfrm>
                <a:off x="1820" y="3273"/>
                <a:ext cx="741" cy="112"/>
              </a:xfrm>
              <a:custGeom>
                <a:avLst/>
                <a:gdLst>
                  <a:gd name="G0" fmla="+- 29 0 0"/>
                  <a:gd name="G1" fmla="+- 21600 0 0"/>
                  <a:gd name="G2" fmla="+- 21600 0 0"/>
                  <a:gd name="T0" fmla="*/ 0 w 21629"/>
                  <a:gd name="T1" fmla="*/ 0 h 21600"/>
                  <a:gd name="T2" fmla="*/ 21629 w 21629"/>
                  <a:gd name="T3" fmla="*/ 21600 h 21600"/>
                  <a:gd name="T4" fmla="*/ 29 w 216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9" h="21600" fill="none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497" y="2393"/>
              <a:ext cx="609" cy="28"/>
              <a:chOff x="1081" y="3457"/>
              <a:chExt cx="440" cy="40"/>
            </a:xfrm>
          </p:grpSpPr>
          <p:sp>
            <p:nvSpPr>
              <p:cNvPr id="23585" name="Arc 33"/>
              <p:cNvSpPr>
                <a:spLocks/>
              </p:cNvSpPr>
              <p:nvPr/>
            </p:nvSpPr>
            <p:spPr bwMode="auto">
              <a:xfrm>
                <a:off x="1081" y="3457"/>
                <a:ext cx="220" cy="4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02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Arc 34"/>
              <p:cNvSpPr>
                <a:spLocks/>
              </p:cNvSpPr>
              <p:nvPr/>
            </p:nvSpPr>
            <p:spPr bwMode="auto">
              <a:xfrm>
                <a:off x="1300" y="3457"/>
                <a:ext cx="221" cy="40"/>
              </a:xfrm>
              <a:custGeom>
                <a:avLst/>
                <a:gdLst>
                  <a:gd name="G0" fmla="+- 98 0 0"/>
                  <a:gd name="G1" fmla="+- 21600 0 0"/>
                  <a:gd name="G2" fmla="+- 21600 0 0"/>
                  <a:gd name="T0" fmla="*/ 0 w 21698"/>
                  <a:gd name="T1" fmla="*/ 0 h 21600"/>
                  <a:gd name="T2" fmla="*/ 21698 w 21698"/>
                  <a:gd name="T3" fmla="*/ 21600 h 21600"/>
                  <a:gd name="T4" fmla="*/ 98 w 216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98" h="21600" fill="none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</a:path>
                  <a:path w="21698" h="21600" stroke="0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  <a:lnTo>
                      <a:pt x="98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497" y="3212"/>
              <a:ext cx="585" cy="34"/>
              <a:chOff x="1081" y="4640"/>
              <a:chExt cx="423" cy="48"/>
            </a:xfrm>
          </p:grpSpPr>
          <p:sp>
            <p:nvSpPr>
              <p:cNvPr id="23588" name="Arc 36"/>
              <p:cNvSpPr>
                <a:spLocks/>
              </p:cNvSpPr>
              <p:nvPr/>
            </p:nvSpPr>
            <p:spPr bwMode="auto">
              <a:xfrm>
                <a:off x="1081" y="4640"/>
                <a:ext cx="212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Arc 37"/>
              <p:cNvSpPr>
                <a:spLocks/>
              </p:cNvSpPr>
              <p:nvPr/>
            </p:nvSpPr>
            <p:spPr bwMode="auto">
              <a:xfrm>
                <a:off x="1292" y="4640"/>
                <a:ext cx="212" cy="4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150" y="3212"/>
              <a:ext cx="387" cy="34"/>
              <a:chOff x="1553" y="4640"/>
              <a:chExt cx="279" cy="48"/>
            </a:xfrm>
          </p:grpSpPr>
          <p:sp>
            <p:nvSpPr>
              <p:cNvPr id="23591" name="Arc 39"/>
              <p:cNvSpPr>
                <a:spLocks/>
              </p:cNvSpPr>
              <p:nvPr/>
            </p:nvSpPr>
            <p:spPr bwMode="auto">
              <a:xfrm>
                <a:off x="1553" y="4640"/>
                <a:ext cx="140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Arc 40"/>
              <p:cNvSpPr>
                <a:spLocks/>
              </p:cNvSpPr>
              <p:nvPr/>
            </p:nvSpPr>
            <p:spPr bwMode="auto">
              <a:xfrm>
                <a:off x="1692" y="4640"/>
                <a:ext cx="140" cy="4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782638" y="5929313"/>
            <a:ext cx="5794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Page Fault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Page number cannot be found in the Page Table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514</Words>
  <Application>Microsoft Office PowerPoint</Application>
  <PresentationFormat>On-screen Show (4:3)</PresentationFormat>
  <Paragraphs>135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Virtual memory</vt:lpstr>
      <vt:lpstr>VIRTUAL  MEMORY</vt:lpstr>
      <vt:lpstr>ADDRESS  MAPPING</vt:lpstr>
      <vt:lpstr>ASSOCIATIVE  MEMORY  PAGE 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Lenovo</dc:creator>
  <cp:lastModifiedBy>admin</cp:lastModifiedBy>
  <cp:revision>3</cp:revision>
  <dcterms:created xsi:type="dcterms:W3CDTF">2012-09-26T07:40:32Z</dcterms:created>
  <dcterms:modified xsi:type="dcterms:W3CDTF">2014-09-18T14:34:46Z</dcterms:modified>
</cp:coreProperties>
</file>