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E98C-BB55-4288-8CE8-C278A5A00D5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8E51-B768-4FC0-96F3-AAED6DAC8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E98C-BB55-4288-8CE8-C278A5A00D5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8E51-B768-4FC0-96F3-AAED6DAC8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E98C-BB55-4288-8CE8-C278A5A00D5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8E51-B768-4FC0-96F3-AAED6DAC8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E98C-BB55-4288-8CE8-C278A5A00D5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8E51-B768-4FC0-96F3-AAED6DAC8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E98C-BB55-4288-8CE8-C278A5A00D5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8E51-B768-4FC0-96F3-AAED6DAC8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E98C-BB55-4288-8CE8-C278A5A00D5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8E51-B768-4FC0-96F3-AAED6DAC8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E98C-BB55-4288-8CE8-C278A5A00D5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8E51-B768-4FC0-96F3-AAED6DAC8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E98C-BB55-4288-8CE8-C278A5A00D5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8E51-B768-4FC0-96F3-AAED6DAC8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E98C-BB55-4288-8CE8-C278A5A00D5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8E51-B768-4FC0-96F3-AAED6DAC8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E98C-BB55-4288-8CE8-C278A5A00D5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8E51-B768-4FC0-96F3-AAED6DAC8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E98C-BB55-4288-8CE8-C278A5A00D5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8E51-B768-4FC0-96F3-AAED6DAC8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4E98C-BB55-4288-8CE8-C278A5A00D5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8E51-B768-4FC0-96F3-AAED6DAC83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273050"/>
            <a:ext cx="8448675" cy="479425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PAGE  REPLACEMENT  ALGORITHMS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46075" y="836613"/>
            <a:ext cx="647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 u="sng"/>
              <a:t>FIFO</a:t>
            </a:r>
            <a:endParaRPr lang="en-US" altLang="ko-KR" sz="180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579688" y="1138238"/>
            <a:ext cx="33337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009775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2009775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009775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697038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957388" y="14557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366963" y="1471613"/>
            <a:ext cx="163512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2366963" y="167322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366963" y="188277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2070100" y="1185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2332038" y="14652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2428875" y="1185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809875" y="1185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3186113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3538538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3913188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4289425" y="1185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646613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5024438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395913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5757863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6132513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6507163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6869113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7242175" y="1185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7621588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1635125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1635125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1635125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1322388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7989888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8355013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195738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23272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1582738" y="14557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2322513" y="18637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2743200" y="1471613"/>
            <a:ext cx="147638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2743200" y="167322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>
            <a:off x="2743200" y="188277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2690813" y="14525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2690813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2679700" y="18637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3478213" y="1471613"/>
            <a:ext cx="161925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1" name="Line 47"/>
          <p:cNvSpPr>
            <a:spLocks noChangeShapeType="1"/>
          </p:cNvSpPr>
          <p:nvPr/>
        </p:nvSpPr>
        <p:spPr bwMode="auto">
          <a:xfrm>
            <a:off x="3478213" y="167322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2" name="Line 48"/>
          <p:cNvSpPr>
            <a:spLocks noChangeShapeType="1"/>
          </p:cNvSpPr>
          <p:nvPr/>
        </p:nvSpPr>
        <p:spPr bwMode="auto">
          <a:xfrm>
            <a:off x="3478213" y="188277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3" name="Rectangle 49"/>
          <p:cNvSpPr>
            <a:spLocks noChangeArrowheads="1"/>
          </p:cNvSpPr>
          <p:nvPr/>
        </p:nvSpPr>
        <p:spPr bwMode="auto">
          <a:xfrm>
            <a:off x="3421063" y="14557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74" name="Rectangle 50"/>
          <p:cNvSpPr>
            <a:spLocks noChangeArrowheads="1"/>
          </p:cNvSpPr>
          <p:nvPr/>
        </p:nvSpPr>
        <p:spPr bwMode="auto">
          <a:xfrm>
            <a:off x="34321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75" name="Rectangle 51"/>
          <p:cNvSpPr>
            <a:spLocks noChangeArrowheads="1"/>
          </p:cNvSpPr>
          <p:nvPr/>
        </p:nvSpPr>
        <p:spPr bwMode="auto">
          <a:xfrm>
            <a:off x="3421063" y="18637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76" name="Rectangle 52"/>
          <p:cNvSpPr>
            <a:spLocks noChangeArrowheads="1"/>
          </p:cNvSpPr>
          <p:nvPr/>
        </p:nvSpPr>
        <p:spPr bwMode="auto">
          <a:xfrm>
            <a:off x="3851275" y="1471613"/>
            <a:ext cx="147638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7" name="Line 53"/>
          <p:cNvSpPr>
            <a:spLocks noChangeShapeType="1"/>
          </p:cNvSpPr>
          <p:nvPr/>
        </p:nvSpPr>
        <p:spPr bwMode="auto">
          <a:xfrm>
            <a:off x="3851275" y="167322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8" name="Line 54"/>
          <p:cNvSpPr>
            <a:spLocks noChangeShapeType="1"/>
          </p:cNvSpPr>
          <p:nvPr/>
        </p:nvSpPr>
        <p:spPr bwMode="auto">
          <a:xfrm>
            <a:off x="3851275" y="188277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9" name="Rectangle 55"/>
          <p:cNvSpPr>
            <a:spLocks noChangeArrowheads="1"/>
          </p:cNvSpPr>
          <p:nvPr/>
        </p:nvSpPr>
        <p:spPr bwMode="auto">
          <a:xfrm>
            <a:off x="379730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80" name="Rectangle 56"/>
          <p:cNvSpPr>
            <a:spLocks noChangeArrowheads="1"/>
          </p:cNvSpPr>
          <p:nvPr/>
        </p:nvSpPr>
        <p:spPr bwMode="auto">
          <a:xfrm>
            <a:off x="3790950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81" name="Rectangle 57"/>
          <p:cNvSpPr>
            <a:spLocks noChangeArrowheads="1"/>
          </p:cNvSpPr>
          <p:nvPr/>
        </p:nvSpPr>
        <p:spPr bwMode="auto">
          <a:xfrm>
            <a:off x="3806825" y="18637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82" name="Rectangle 58"/>
          <p:cNvSpPr>
            <a:spLocks noChangeArrowheads="1"/>
          </p:cNvSpPr>
          <p:nvPr/>
        </p:nvSpPr>
        <p:spPr bwMode="auto">
          <a:xfrm>
            <a:off x="4227513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3" name="Line 59"/>
          <p:cNvSpPr>
            <a:spLocks noChangeShapeType="1"/>
          </p:cNvSpPr>
          <p:nvPr/>
        </p:nvSpPr>
        <p:spPr bwMode="auto">
          <a:xfrm>
            <a:off x="4227513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4" name="Line 60"/>
          <p:cNvSpPr>
            <a:spLocks noChangeShapeType="1"/>
          </p:cNvSpPr>
          <p:nvPr/>
        </p:nvSpPr>
        <p:spPr bwMode="auto">
          <a:xfrm>
            <a:off x="4227513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5" name="Rectangle 61"/>
          <p:cNvSpPr>
            <a:spLocks noChangeArrowheads="1"/>
          </p:cNvSpPr>
          <p:nvPr/>
        </p:nvSpPr>
        <p:spPr bwMode="auto">
          <a:xfrm>
            <a:off x="4162425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686" name="Rectangle 62"/>
          <p:cNvSpPr>
            <a:spLocks noChangeArrowheads="1"/>
          </p:cNvSpPr>
          <p:nvPr/>
        </p:nvSpPr>
        <p:spPr bwMode="auto">
          <a:xfrm>
            <a:off x="41687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87" name="Rectangle 63"/>
          <p:cNvSpPr>
            <a:spLocks noChangeArrowheads="1"/>
          </p:cNvSpPr>
          <p:nvPr/>
        </p:nvSpPr>
        <p:spPr bwMode="auto">
          <a:xfrm>
            <a:off x="41719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88" name="Rectangle 64"/>
          <p:cNvSpPr>
            <a:spLocks noChangeArrowheads="1"/>
          </p:cNvSpPr>
          <p:nvPr/>
        </p:nvSpPr>
        <p:spPr bwMode="auto">
          <a:xfrm>
            <a:off x="4586288" y="1471613"/>
            <a:ext cx="163512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9" name="Line 65"/>
          <p:cNvSpPr>
            <a:spLocks noChangeShapeType="1"/>
          </p:cNvSpPr>
          <p:nvPr/>
        </p:nvSpPr>
        <p:spPr bwMode="auto">
          <a:xfrm>
            <a:off x="4586288" y="167322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0" name="Line 66"/>
          <p:cNvSpPr>
            <a:spLocks noChangeShapeType="1"/>
          </p:cNvSpPr>
          <p:nvPr/>
        </p:nvSpPr>
        <p:spPr bwMode="auto">
          <a:xfrm>
            <a:off x="4586288" y="188277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1" name="Rectangle 67"/>
          <p:cNvSpPr>
            <a:spLocks noChangeArrowheads="1"/>
          </p:cNvSpPr>
          <p:nvPr/>
        </p:nvSpPr>
        <p:spPr bwMode="auto">
          <a:xfrm>
            <a:off x="4540250" y="14652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692" name="Rectangle 68"/>
          <p:cNvSpPr>
            <a:spLocks noChangeArrowheads="1"/>
          </p:cNvSpPr>
          <p:nvPr/>
        </p:nvSpPr>
        <p:spPr bwMode="auto">
          <a:xfrm>
            <a:off x="45418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93" name="Rectangle 69"/>
          <p:cNvSpPr>
            <a:spLocks noChangeArrowheads="1"/>
          </p:cNvSpPr>
          <p:nvPr/>
        </p:nvSpPr>
        <p:spPr bwMode="auto">
          <a:xfrm>
            <a:off x="45402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94" name="Rectangle 70"/>
          <p:cNvSpPr>
            <a:spLocks noChangeArrowheads="1"/>
          </p:cNvSpPr>
          <p:nvPr/>
        </p:nvSpPr>
        <p:spPr bwMode="auto">
          <a:xfrm>
            <a:off x="4962525" y="1471613"/>
            <a:ext cx="144463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5" name="Line 71"/>
          <p:cNvSpPr>
            <a:spLocks noChangeShapeType="1"/>
          </p:cNvSpPr>
          <p:nvPr/>
        </p:nvSpPr>
        <p:spPr bwMode="auto">
          <a:xfrm>
            <a:off x="4962525" y="1673225"/>
            <a:ext cx="144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6" name="Line 72"/>
          <p:cNvSpPr>
            <a:spLocks noChangeShapeType="1"/>
          </p:cNvSpPr>
          <p:nvPr/>
        </p:nvSpPr>
        <p:spPr bwMode="auto">
          <a:xfrm>
            <a:off x="4962525" y="1882775"/>
            <a:ext cx="144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7" name="Rectangle 73"/>
          <p:cNvSpPr>
            <a:spLocks noChangeArrowheads="1"/>
          </p:cNvSpPr>
          <p:nvPr/>
        </p:nvSpPr>
        <p:spPr bwMode="auto">
          <a:xfrm>
            <a:off x="4911725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698" name="Rectangle 74"/>
          <p:cNvSpPr>
            <a:spLocks noChangeArrowheads="1"/>
          </p:cNvSpPr>
          <p:nvPr/>
        </p:nvSpPr>
        <p:spPr bwMode="auto">
          <a:xfrm>
            <a:off x="4902200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99" name="Rectangle 75"/>
          <p:cNvSpPr>
            <a:spLocks noChangeArrowheads="1"/>
          </p:cNvSpPr>
          <p:nvPr/>
        </p:nvSpPr>
        <p:spPr bwMode="auto">
          <a:xfrm>
            <a:off x="490220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700" name="Rectangle 76"/>
          <p:cNvSpPr>
            <a:spLocks noChangeArrowheads="1"/>
          </p:cNvSpPr>
          <p:nvPr/>
        </p:nvSpPr>
        <p:spPr bwMode="auto">
          <a:xfrm>
            <a:off x="5335588" y="1471613"/>
            <a:ext cx="147637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1" name="Line 77"/>
          <p:cNvSpPr>
            <a:spLocks noChangeShapeType="1"/>
          </p:cNvSpPr>
          <p:nvPr/>
        </p:nvSpPr>
        <p:spPr bwMode="auto">
          <a:xfrm>
            <a:off x="5335588" y="167322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2" name="Line 78"/>
          <p:cNvSpPr>
            <a:spLocks noChangeShapeType="1"/>
          </p:cNvSpPr>
          <p:nvPr/>
        </p:nvSpPr>
        <p:spPr bwMode="auto">
          <a:xfrm>
            <a:off x="5335588" y="188277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3" name="Rectangle 79"/>
          <p:cNvSpPr>
            <a:spLocks noChangeArrowheads="1"/>
          </p:cNvSpPr>
          <p:nvPr/>
        </p:nvSpPr>
        <p:spPr bwMode="auto">
          <a:xfrm>
            <a:off x="5283200" y="14652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04" name="Rectangle 80"/>
          <p:cNvSpPr>
            <a:spLocks noChangeArrowheads="1"/>
          </p:cNvSpPr>
          <p:nvPr/>
        </p:nvSpPr>
        <p:spPr bwMode="auto">
          <a:xfrm>
            <a:off x="5275263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05" name="Rectangle 81"/>
          <p:cNvSpPr>
            <a:spLocks noChangeArrowheads="1"/>
          </p:cNvSpPr>
          <p:nvPr/>
        </p:nvSpPr>
        <p:spPr bwMode="auto">
          <a:xfrm>
            <a:off x="528320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706" name="Rectangle 82"/>
          <p:cNvSpPr>
            <a:spLocks noChangeArrowheads="1"/>
          </p:cNvSpPr>
          <p:nvPr/>
        </p:nvSpPr>
        <p:spPr bwMode="auto">
          <a:xfrm>
            <a:off x="6445250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7" name="Line 83"/>
          <p:cNvSpPr>
            <a:spLocks noChangeShapeType="1"/>
          </p:cNvSpPr>
          <p:nvPr/>
        </p:nvSpPr>
        <p:spPr bwMode="auto">
          <a:xfrm>
            <a:off x="6445250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8" name="Line 84"/>
          <p:cNvSpPr>
            <a:spLocks noChangeShapeType="1"/>
          </p:cNvSpPr>
          <p:nvPr/>
        </p:nvSpPr>
        <p:spPr bwMode="auto">
          <a:xfrm>
            <a:off x="6445250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9" name="Rectangle 85"/>
          <p:cNvSpPr>
            <a:spLocks noChangeArrowheads="1"/>
          </p:cNvSpPr>
          <p:nvPr/>
        </p:nvSpPr>
        <p:spPr bwMode="auto">
          <a:xfrm>
            <a:off x="638175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10" name="Rectangle 86"/>
          <p:cNvSpPr>
            <a:spLocks noChangeArrowheads="1"/>
          </p:cNvSpPr>
          <p:nvPr/>
        </p:nvSpPr>
        <p:spPr bwMode="auto">
          <a:xfrm>
            <a:off x="63833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11" name="Rectangle 87"/>
          <p:cNvSpPr>
            <a:spLocks noChangeArrowheads="1"/>
          </p:cNvSpPr>
          <p:nvPr/>
        </p:nvSpPr>
        <p:spPr bwMode="auto">
          <a:xfrm>
            <a:off x="6391275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712" name="Rectangle 88"/>
          <p:cNvSpPr>
            <a:spLocks noChangeArrowheads="1"/>
          </p:cNvSpPr>
          <p:nvPr/>
        </p:nvSpPr>
        <p:spPr bwMode="auto">
          <a:xfrm>
            <a:off x="6804025" y="1471613"/>
            <a:ext cx="163513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3" name="Line 89"/>
          <p:cNvSpPr>
            <a:spLocks noChangeShapeType="1"/>
          </p:cNvSpPr>
          <p:nvPr/>
        </p:nvSpPr>
        <p:spPr bwMode="auto">
          <a:xfrm>
            <a:off x="6804025" y="1673225"/>
            <a:ext cx="1635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4" name="Line 90"/>
          <p:cNvSpPr>
            <a:spLocks noChangeShapeType="1"/>
          </p:cNvSpPr>
          <p:nvPr/>
        </p:nvSpPr>
        <p:spPr bwMode="auto">
          <a:xfrm>
            <a:off x="6804025" y="1882775"/>
            <a:ext cx="1635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675640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16" name="Rectangle 92"/>
          <p:cNvSpPr>
            <a:spLocks noChangeArrowheads="1"/>
          </p:cNvSpPr>
          <p:nvPr/>
        </p:nvSpPr>
        <p:spPr bwMode="auto">
          <a:xfrm>
            <a:off x="67595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17" name="Rectangle 93"/>
          <p:cNvSpPr>
            <a:spLocks noChangeArrowheads="1"/>
          </p:cNvSpPr>
          <p:nvPr/>
        </p:nvSpPr>
        <p:spPr bwMode="auto">
          <a:xfrm>
            <a:off x="6746875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18" name="Rectangle 94"/>
          <p:cNvSpPr>
            <a:spLocks noChangeArrowheads="1"/>
          </p:cNvSpPr>
          <p:nvPr/>
        </p:nvSpPr>
        <p:spPr bwMode="auto">
          <a:xfrm>
            <a:off x="7929563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9" name="Line 95"/>
          <p:cNvSpPr>
            <a:spLocks noChangeShapeType="1"/>
          </p:cNvSpPr>
          <p:nvPr/>
        </p:nvSpPr>
        <p:spPr bwMode="auto">
          <a:xfrm>
            <a:off x="7929563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0" name="Line 96"/>
          <p:cNvSpPr>
            <a:spLocks noChangeShapeType="1"/>
          </p:cNvSpPr>
          <p:nvPr/>
        </p:nvSpPr>
        <p:spPr bwMode="auto">
          <a:xfrm>
            <a:off x="7929563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1" name="Rectangle 97"/>
          <p:cNvSpPr>
            <a:spLocks noChangeArrowheads="1"/>
          </p:cNvSpPr>
          <p:nvPr/>
        </p:nvSpPr>
        <p:spPr bwMode="auto">
          <a:xfrm>
            <a:off x="786765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722" name="Rectangle 98"/>
          <p:cNvSpPr>
            <a:spLocks noChangeArrowheads="1"/>
          </p:cNvSpPr>
          <p:nvPr/>
        </p:nvSpPr>
        <p:spPr bwMode="auto">
          <a:xfrm>
            <a:off x="7867650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23" name="Rectangle 99"/>
          <p:cNvSpPr>
            <a:spLocks noChangeArrowheads="1"/>
          </p:cNvSpPr>
          <p:nvPr/>
        </p:nvSpPr>
        <p:spPr bwMode="auto">
          <a:xfrm>
            <a:off x="78676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24" name="Rectangle 100"/>
          <p:cNvSpPr>
            <a:spLocks noChangeArrowheads="1"/>
          </p:cNvSpPr>
          <p:nvPr/>
        </p:nvSpPr>
        <p:spPr bwMode="auto">
          <a:xfrm>
            <a:off x="8288338" y="1471613"/>
            <a:ext cx="161925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5" name="Line 101"/>
          <p:cNvSpPr>
            <a:spLocks noChangeShapeType="1"/>
          </p:cNvSpPr>
          <p:nvPr/>
        </p:nvSpPr>
        <p:spPr bwMode="auto">
          <a:xfrm>
            <a:off x="8288338" y="167322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6" name="Line 102"/>
          <p:cNvSpPr>
            <a:spLocks noChangeShapeType="1"/>
          </p:cNvSpPr>
          <p:nvPr/>
        </p:nvSpPr>
        <p:spPr bwMode="auto">
          <a:xfrm>
            <a:off x="8288338" y="188277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" name="Rectangle 103"/>
          <p:cNvSpPr>
            <a:spLocks noChangeArrowheads="1"/>
          </p:cNvSpPr>
          <p:nvPr/>
        </p:nvSpPr>
        <p:spPr bwMode="auto">
          <a:xfrm>
            <a:off x="823595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728" name="Rectangle 104"/>
          <p:cNvSpPr>
            <a:spLocks noChangeArrowheads="1"/>
          </p:cNvSpPr>
          <p:nvPr/>
        </p:nvSpPr>
        <p:spPr bwMode="auto">
          <a:xfrm>
            <a:off x="82375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29" name="Rectangle 105"/>
          <p:cNvSpPr>
            <a:spLocks noChangeArrowheads="1"/>
          </p:cNvSpPr>
          <p:nvPr/>
        </p:nvSpPr>
        <p:spPr bwMode="auto">
          <a:xfrm>
            <a:off x="82359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30" name="Rectangle 106"/>
          <p:cNvSpPr>
            <a:spLocks noChangeArrowheads="1"/>
          </p:cNvSpPr>
          <p:nvPr/>
        </p:nvSpPr>
        <p:spPr bwMode="auto">
          <a:xfrm>
            <a:off x="8662988" y="1471613"/>
            <a:ext cx="147637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31" name="Line 107"/>
          <p:cNvSpPr>
            <a:spLocks noChangeShapeType="1"/>
          </p:cNvSpPr>
          <p:nvPr/>
        </p:nvSpPr>
        <p:spPr bwMode="auto">
          <a:xfrm>
            <a:off x="8662988" y="167322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32" name="Line 108"/>
          <p:cNvSpPr>
            <a:spLocks noChangeShapeType="1"/>
          </p:cNvSpPr>
          <p:nvPr/>
        </p:nvSpPr>
        <p:spPr bwMode="auto">
          <a:xfrm>
            <a:off x="8662988" y="188277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33" name="Rectangle 109"/>
          <p:cNvSpPr>
            <a:spLocks noChangeArrowheads="1"/>
          </p:cNvSpPr>
          <p:nvPr/>
        </p:nvSpPr>
        <p:spPr bwMode="auto">
          <a:xfrm>
            <a:off x="8609013" y="14557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734" name="Rectangle 110"/>
          <p:cNvSpPr>
            <a:spLocks noChangeArrowheads="1"/>
          </p:cNvSpPr>
          <p:nvPr/>
        </p:nvSpPr>
        <p:spPr bwMode="auto">
          <a:xfrm>
            <a:off x="86058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35" name="Rectangle 111"/>
          <p:cNvSpPr>
            <a:spLocks noChangeArrowheads="1"/>
          </p:cNvSpPr>
          <p:nvPr/>
        </p:nvSpPr>
        <p:spPr bwMode="auto">
          <a:xfrm>
            <a:off x="8609013" y="18732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36" name="Rectangle 112"/>
          <p:cNvSpPr>
            <a:spLocks noChangeArrowheads="1"/>
          </p:cNvSpPr>
          <p:nvPr/>
        </p:nvSpPr>
        <p:spPr bwMode="auto">
          <a:xfrm>
            <a:off x="1471613" y="2155825"/>
            <a:ext cx="10842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frames</a:t>
            </a:r>
          </a:p>
        </p:txBody>
      </p:sp>
      <p:sp>
        <p:nvSpPr>
          <p:cNvPr id="26737" name="Rectangle 113"/>
          <p:cNvSpPr>
            <a:spLocks noChangeArrowheads="1"/>
          </p:cNvSpPr>
          <p:nvPr/>
        </p:nvSpPr>
        <p:spPr bwMode="auto">
          <a:xfrm>
            <a:off x="1403350" y="952500"/>
            <a:ext cx="1381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Reference string</a:t>
            </a:r>
          </a:p>
        </p:txBody>
      </p:sp>
      <p:sp>
        <p:nvSpPr>
          <p:cNvPr id="26738" name="Rectangle 114"/>
          <p:cNvSpPr>
            <a:spLocks noChangeArrowheads="1"/>
          </p:cNvSpPr>
          <p:nvPr/>
        </p:nvSpPr>
        <p:spPr bwMode="auto">
          <a:xfrm>
            <a:off x="1387475" y="3208338"/>
            <a:ext cx="355600" cy="233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-</a:t>
            </a:r>
          </a:p>
        </p:txBody>
      </p:sp>
      <p:sp>
        <p:nvSpPr>
          <p:cNvPr id="26739" name="Rectangle 115"/>
          <p:cNvSpPr>
            <a:spLocks noChangeArrowheads="1"/>
          </p:cNvSpPr>
          <p:nvPr/>
        </p:nvSpPr>
        <p:spPr bwMode="auto">
          <a:xfrm>
            <a:off x="609600" y="2613025"/>
            <a:ext cx="8220075" cy="1327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FIFO algorithm selects the page that has been in memory the longest time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Using a queue - every time a page is loaded, its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                   identification is inserted in the queue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Easy to implement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May result in a frequent page fault</a:t>
            </a:r>
          </a:p>
        </p:txBody>
      </p:sp>
      <p:sp>
        <p:nvSpPr>
          <p:cNvPr id="26740" name="Rectangle 116"/>
          <p:cNvSpPr>
            <a:spLocks noChangeArrowheads="1"/>
          </p:cNvSpPr>
          <p:nvPr/>
        </p:nvSpPr>
        <p:spPr bwMode="auto">
          <a:xfrm>
            <a:off x="314325" y="4054475"/>
            <a:ext cx="7594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 u="sng"/>
              <a:t>Optimal Replacement</a:t>
            </a:r>
            <a:r>
              <a:rPr lang="en-US" altLang="ko-KR" sz="1800"/>
              <a:t> (OPT) - Lowest page fault rate of all algorithms</a:t>
            </a:r>
          </a:p>
        </p:txBody>
      </p:sp>
      <p:sp>
        <p:nvSpPr>
          <p:cNvPr id="26742" name="Rectangle 118"/>
          <p:cNvSpPr>
            <a:spLocks noChangeArrowheads="1"/>
          </p:cNvSpPr>
          <p:nvPr/>
        </p:nvSpPr>
        <p:spPr bwMode="auto">
          <a:xfrm>
            <a:off x="1014413" y="4514850"/>
            <a:ext cx="7797800" cy="328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Replace that page which will not be used for the longest period of time</a:t>
            </a:r>
          </a:p>
        </p:txBody>
      </p:sp>
      <p:sp>
        <p:nvSpPr>
          <p:cNvPr id="26743" name="Rectangle 119"/>
          <p:cNvSpPr>
            <a:spLocks noChangeArrowheads="1"/>
          </p:cNvSpPr>
          <p:nvPr/>
        </p:nvSpPr>
        <p:spPr bwMode="auto">
          <a:xfrm>
            <a:off x="1001713" y="4486275"/>
            <a:ext cx="7837487" cy="3444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44" name="Rectangle 120"/>
          <p:cNvSpPr>
            <a:spLocks noChangeArrowheads="1"/>
          </p:cNvSpPr>
          <p:nvPr/>
        </p:nvSpPr>
        <p:spPr bwMode="auto">
          <a:xfrm>
            <a:off x="4360863" y="4811713"/>
            <a:ext cx="333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45" name="Rectangle 121"/>
          <p:cNvSpPr>
            <a:spLocks noChangeArrowheads="1"/>
          </p:cNvSpPr>
          <p:nvPr/>
        </p:nvSpPr>
        <p:spPr bwMode="auto">
          <a:xfrm>
            <a:off x="1376363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46" name="Line 122"/>
          <p:cNvSpPr>
            <a:spLocks noChangeShapeType="1"/>
          </p:cNvSpPr>
          <p:nvPr/>
        </p:nvSpPr>
        <p:spPr bwMode="auto">
          <a:xfrm>
            <a:off x="1376363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47" name="Line 123"/>
          <p:cNvSpPr>
            <a:spLocks noChangeShapeType="1"/>
          </p:cNvSpPr>
          <p:nvPr/>
        </p:nvSpPr>
        <p:spPr bwMode="auto">
          <a:xfrm>
            <a:off x="1376363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48" name="Rectangle 124"/>
          <p:cNvSpPr>
            <a:spLocks noChangeArrowheads="1"/>
          </p:cNvSpPr>
          <p:nvPr/>
        </p:nvSpPr>
        <p:spPr bwMode="auto">
          <a:xfrm>
            <a:off x="1052513" y="5240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49" name="Rectangle 125"/>
          <p:cNvSpPr>
            <a:spLocks noChangeArrowheads="1"/>
          </p:cNvSpPr>
          <p:nvPr/>
        </p:nvSpPr>
        <p:spPr bwMode="auto">
          <a:xfrm>
            <a:off x="133826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750" name="Rectangle 126"/>
          <p:cNvSpPr>
            <a:spLocks noChangeArrowheads="1"/>
          </p:cNvSpPr>
          <p:nvPr/>
        </p:nvSpPr>
        <p:spPr bwMode="auto">
          <a:xfrm>
            <a:off x="1747838" y="5527675"/>
            <a:ext cx="168275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51" name="Line 127"/>
          <p:cNvSpPr>
            <a:spLocks noChangeShapeType="1"/>
          </p:cNvSpPr>
          <p:nvPr/>
        </p:nvSpPr>
        <p:spPr bwMode="auto">
          <a:xfrm>
            <a:off x="1747838" y="573087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52" name="Line 128"/>
          <p:cNvSpPr>
            <a:spLocks noChangeShapeType="1"/>
          </p:cNvSpPr>
          <p:nvPr/>
        </p:nvSpPr>
        <p:spPr bwMode="auto">
          <a:xfrm>
            <a:off x="1747838" y="594042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53" name="Rectangle 129"/>
          <p:cNvSpPr>
            <a:spLocks noChangeArrowheads="1"/>
          </p:cNvSpPr>
          <p:nvPr/>
        </p:nvSpPr>
        <p:spPr bwMode="auto">
          <a:xfrm>
            <a:off x="144145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54" name="Rectangle 130"/>
          <p:cNvSpPr>
            <a:spLocks noChangeArrowheads="1"/>
          </p:cNvSpPr>
          <p:nvPr/>
        </p:nvSpPr>
        <p:spPr bwMode="auto">
          <a:xfrm>
            <a:off x="170021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755" name="Rectangle 131"/>
          <p:cNvSpPr>
            <a:spLocks noChangeArrowheads="1"/>
          </p:cNvSpPr>
          <p:nvPr/>
        </p:nvSpPr>
        <p:spPr bwMode="auto">
          <a:xfrm>
            <a:off x="1812925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56" name="Rectangle 132"/>
          <p:cNvSpPr>
            <a:spLocks noChangeArrowheads="1"/>
          </p:cNvSpPr>
          <p:nvPr/>
        </p:nvSpPr>
        <p:spPr bwMode="auto">
          <a:xfrm>
            <a:off x="2200275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57" name="Rectangle 133"/>
          <p:cNvSpPr>
            <a:spLocks noChangeArrowheads="1"/>
          </p:cNvSpPr>
          <p:nvPr/>
        </p:nvSpPr>
        <p:spPr bwMode="auto">
          <a:xfrm>
            <a:off x="2589213" y="5240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758" name="Rectangle 134"/>
          <p:cNvSpPr>
            <a:spLocks noChangeArrowheads="1"/>
          </p:cNvSpPr>
          <p:nvPr/>
        </p:nvSpPr>
        <p:spPr bwMode="auto">
          <a:xfrm>
            <a:off x="295910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59" name="Rectangle 135"/>
          <p:cNvSpPr>
            <a:spLocks noChangeArrowheads="1"/>
          </p:cNvSpPr>
          <p:nvPr/>
        </p:nvSpPr>
        <p:spPr bwMode="auto">
          <a:xfrm>
            <a:off x="334645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760" name="Rectangle 136"/>
          <p:cNvSpPr>
            <a:spLocks noChangeArrowheads="1"/>
          </p:cNvSpPr>
          <p:nvPr/>
        </p:nvSpPr>
        <p:spPr bwMode="auto">
          <a:xfrm>
            <a:off x="3732213" y="5240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61" name="Rectangle 137"/>
          <p:cNvSpPr>
            <a:spLocks noChangeArrowheads="1"/>
          </p:cNvSpPr>
          <p:nvPr/>
        </p:nvSpPr>
        <p:spPr bwMode="auto">
          <a:xfrm>
            <a:off x="4105275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762" name="Rectangle 138"/>
          <p:cNvSpPr>
            <a:spLocks noChangeArrowheads="1"/>
          </p:cNvSpPr>
          <p:nvPr/>
        </p:nvSpPr>
        <p:spPr bwMode="auto">
          <a:xfrm>
            <a:off x="449580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63" name="Rectangle 139"/>
          <p:cNvSpPr>
            <a:spLocks noChangeArrowheads="1"/>
          </p:cNvSpPr>
          <p:nvPr/>
        </p:nvSpPr>
        <p:spPr bwMode="auto">
          <a:xfrm>
            <a:off x="4878388" y="5240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764" name="Rectangle 140"/>
          <p:cNvSpPr>
            <a:spLocks noChangeArrowheads="1"/>
          </p:cNvSpPr>
          <p:nvPr/>
        </p:nvSpPr>
        <p:spPr bwMode="auto">
          <a:xfrm>
            <a:off x="525145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65" name="Rectangle 141"/>
          <p:cNvSpPr>
            <a:spLocks noChangeArrowheads="1"/>
          </p:cNvSpPr>
          <p:nvPr/>
        </p:nvSpPr>
        <p:spPr bwMode="auto">
          <a:xfrm>
            <a:off x="5641975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66" name="Rectangle 142"/>
          <p:cNvSpPr>
            <a:spLocks noChangeArrowheads="1"/>
          </p:cNvSpPr>
          <p:nvPr/>
        </p:nvSpPr>
        <p:spPr bwMode="auto">
          <a:xfrm>
            <a:off x="6029325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67" name="Rectangle 143"/>
          <p:cNvSpPr>
            <a:spLocks noChangeArrowheads="1"/>
          </p:cNvSpPr>
          <p:nvPr/>
        </p:nvSpPr>
        <p:spPr bwMode="auto">
          <a:xfrm>
            <a:off x="6396038" y="5240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68" name="Rectangle 144"/>
          <p:cNvSpPr>
            <a:spLocks noChangeArrowheads="1"/>
          </p:cNvSpPr>
          <p:nvPr/>
        </p:nvSpPr>
        <p:spPr bwMode="auto">
          <a:xfrm>
            <a:off x="678815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69" name="Rectangle 145"/>
          <p:cNvSpPr>
            <a:spLocks noChangeArrowheads="1"/>
          </p:cNvSpPr>
          <p:nvPr/>
        </p:nvSpPr>
        <p:spPr bwMode="auto">
          <a:xfrm>
            <a:off x="717550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770" name="Rectangle 146"/>
          <p:cNvSpPr>
            <a:spLocks noChangeArrowheads="1"/>
          </p:cNvSpPr>
          <p:nvPr/>
        </p:nvSpPr>
        <p:spPr bwMode="auto">
          <a:xfrm>
            <a:off x="989013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71" name="Line 147"/>
          <p:cNvSpPr>
            <a:spLocks noChangeShapeType="1"/>
          </p:cNvSpPr>
          <p:nvPr/>
        </p:nvSpPr>
        <p:spPr bwMode="auto">
          <a:xfrm>
            <a:off x="989013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72" name="Line 148"/>
          <p:cNvSpPr>
            <a:spLocks noChangeShapeType="1"/>
          </p:cNvSpPr>
          <p:nvPr/>
        </p:nvSpPr>
        <p:spPr bwMode="auto">
          <a:xfrm>
            <a:off x="989013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73" name="Rectangle 149"/>
          <p:cNvSpPr>
            <a:spLocks noChangeArrowheads="1"/>
          </p:cNvSpPr>
          <p:nvPr/>
        </p:nvSpPr>
        <p:spPr bwMode="auto">
          <a:xfrm>
            <a:off x="66675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774" name="Rectangle 150"/>
          <p:cNvSpPr>
            <a:spLocks noChangeArrowheads="1"/>
          </p:cNvSpPr>
          <p:nvPr/>
        </p:nvSpPr>
        <p:spPr bwMode="auto">
          <a:xfrm>
            <a:off x="756285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75" name="Rectangle 151"/>
          <p:cNvSpPr>
            <a:spLocks noChangeArrowheads="1"/>
          </p:cNvSpPr>
          <p:nvPr/>
        </p:nvSpPr>
        <p:spPr bwMode="auto">
          <a:xfrm>
            <a:off x="7932738" y="5240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76" name="Rectangle 152"/>
          <p:cNvSpPr>
            <a:spLocks noChangeArrowheads="1"/>
          </p:cNvSpPr>
          <p:nvPr/>
        </p:nvSpPr>
        <p:spPr bwMode="auto">
          <a:xfrm>
            <a:off x="1319213" y="57181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77" name="Rectangle 153"/>
          <p:cNvSpPr>
            <a:spLocks noChangeArrowheads="1"/>
          </p:cNvSpPr>
          <p:nvPr/>
        </p:nvSpPr>
        <p:spPr bwMode="auto">
          <a:xfrm>
            <a:off x="1701800" y="57181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78" name="Rectangle 154"/>
          <p:cNvSpPr>
            <a:spLocks noChangeArrowheads="1"/>
          </p:cNvSpPr>
          <p:nvPr/>
        </p:nvSpPr>
        <p:spPr bwMode="auto">
          <a:xfrm>
            <a:off x="933450" y="55133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779" name="Rectangle 155"/>
          <p:cNvSpPr>
            <a:spLocks noChangeArrowheads="1"/>
          </p:cNvSpPr>
          <p:nvPr/>
        </p:nvSpPr>
        <p:spPr bwMode="auto">
          <a:xfrm>
            <a:off x="1700213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80" name="Rectangle 156"/>
          <p:cNvSpPr>
            <a:spLocks noChangeArrowheads="1"/>
          </p:cNvSpPr>
          <p:nvPr/>
        </p:nvSpPr>
        <p:spPr bwMode="auto">
          <a:xfrm>
            <a:off x="2135188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81" name="Line 157"/>
          <p:cNvSpPr>
            <a:spLocks noChangeShapeType="1"/>
          </p:cNvSpPr>
          <p:nvPr/>
        </p:nvSpPr>
        <p:spPr bwMode="auto">
          <a:xfrm>
            <a:off x="2135188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82" name="Line 158"/>
          <p:cNvSpPr>
            <a:spLocks noChangeShapeType="1"/>
          </p:cNvSpPr>
          <p:nvPr/>
        </p:nvSpPr>
        <p:spPr bwMode="auto">
          <a:xfrm>
            <a:off x="2135188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83" name="Rectangle 159"/>
          <p:cNvSpPr>
            <a:spLocks noChangeArrowheads="1"/>
          </p:cNvSpPr>
          <p:nvPr/>
        </p:nvSpPr>
        <p:spPr bwMode="auto">
          <a:xfrm>
            <a:off x="2070100" y="55181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84" name="Rectangle 160"/>
          <p:cNvSpPr>
            <a:spLocks noChangeArrowheads="1"/>
          </p:cNvSpPr>
          <p:nvPr/>
        </p:nvSpPr>
        <p:spPr bwMode="auto">
          <a:xfrm>
            <a:off x="2079625" y="57277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85" name="Rectangle 161"/>
          <p:cNvSpPr>
            <a:spLocks noChangeArrowheads="1"/>
          </p:cNvSpPr>
          <p:nvPr/>
        </p:nvSpPr>
        <p:spPr bwMode="auto">
          <a:xfrm>
            <a:off x="2078038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86" name="Rectangle 162"/>
          <p:cNvSpPr>
            <a:spLocks noChangeArrowheads="1"/>
          </p:cNvSpPr>
          <p:nvPr/>
        </p:nvSpPr>
        <p:spPr bwMode="auto">
          <a:xfrm>
            <a:off x="2894013" y="5527675"/>
            <a:ext cx="168275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87" name="Line 163"/>
          <p:cNvSpPr>
            <a:spLocks noChangeShapeType="1"/>
          </p:cNvSpPr>
          <p:nvPr/>
        </p:nvSpPr>
        <p:spPr bwMode="auto">
          <a:xfrm>
            <a:off x="2894013" y="573087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88" name="Line 164"/>
          <p:cNvSpPr>
            <a:spLocks noChangeShapeType="1"/>
          </p:cNvSpPr>
          <p:nvPr/>
        </p:nvSpPr>
        <p:spPr bwMode="auto">
          <a:xfrm>
            <a:off x="2894013" y="594042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89" name="Rectangle 165"/>
          <p:cNvSpPr>
            <a:spLocks noChangeArrowheads="1"/>
          </p:cNvSpPr>
          <p:nvPr/>
        </p:nvSpPr>
        <p:spPr bwMode="auto">
          <a:xfrm>
            <a:off x="2846388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90" name="Rectangle 166"/>
          <p:cNvSpPr>
            <a:spLocks noChangeArrowheads="1"/>
          </p:cNvSpPr>
          <p:nvPr/>
        </p:nvSpPr>
        <p:spPr bwMode="auto">
          <a:xfrm>
            <a:off x="2847975" y="57181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91" name="Rectangle 167"/>
          <p:cNvSpPr>
            <a:spLocks noChangeArrowheads="1"/>
          </p:cNvSpPr>
          <p:nvPr/>
        </p:nvSpPr>
        <p:spPr bwMode="auto">
          <a:xfrm>
            <a:off x="2846388" y="59309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792" name="Rectangle 168"/>
          <p:cNvSpPr>
            <a:spLocks noChangeArrowheads="1"/>
          </p:cNvSpPr>
          <p:nvPr/>
        </p:nvSpPr>
        <p:spPr bwMode="auto">
          <a:xfrm>
            <a:off x="3668713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93" name="Line 169"/>
          <p:cNvSpPr>
            <a:spLocks noChangeShapeType="1"/>
          </p:cNvSpPr>
          <p:nvPr/>
        </p:nvSpPr>
        <p:spPr bwMode="auto">
          <a:xfrm>
            <a:off x="3668713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94" name="Line 170"/>
          <p:cNvSpPr>
            <a:spLocks noChangeShapeType="1"/>
          </p:cNvSpPr>
          <p:nvPr/>
        </p:nvSpPr>
        <p:spPr bwMode="auto">
          <a:xfrm>
            <a:off x="3668713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95" name="Rectangle 171"/>
          <p:cNvSpPr>
            <a:spLocks noChangeArrowheads="1"/>
          </p:cNvSpPr>
          <p:nvPr/>
        </p:nvSpPr>
        <p:spPr bwMode="auto">
          <a:xfrm>
            <a:off x="3613150" y="55133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96" name="Rectangle 172"/>
          <p:cNvSpPr>
            <a:spLocks noChangeArrowheads="1"/>
          </p:cNvSpPr>
          <p:nvPr/>
        </p:nvSpPr>
        <p:spPr bwMode="auto">
          <a:xfrm>
            <a:off x="3603625" y="57150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797" name="Rectangle 173"/>
          <p:cNvSpPr>
            <a:spLocks noChangeArrowheads="1"/>
          </p:cNvSpPr>
          <p:nvPr/>
        </p:nvSpPr>
        <p:spPr bwMode="auto">
          <a:xfrm>
            <a:off x="3603625" y="59309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798" name="Rectangle 174"/>
          <p:cNvSpPr>
            <a:spLocks noChangeArrowheads="1"/>
          </p:cNvSpPr>
          <p:nvPr/>
        </p:nvSpPr>
        <p:spPr bwMode="auto">
          <a:xfrm>
            <a:off x="4816475" y="5527675"/>
            <a:ext cx="150813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99" name="Line 175"/>
          <p:cNvSpPr>
            <a:spLocks noChangeShapeType="1"/>
          </p:cNvSpPr>
          <p:nvPr/>
        </p:nvSpPr>
        <p:spPr bwMode="auto">
          <a:xfrm>
            <a:off x="4816475" y="573087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00" name="Line 176"/>
          <p:cNvSpPr>
            <a:spLocks noChangeShapeType="1"/>
          </p:cNvSpPr>
          <p:nvPr/>
        </p:nvSpPr>
        <p:spPr bwMode="auto">
          <a:xfrm>
            <a:off x="4816475" y="594042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01" name="Rectangle 177"/>
          <p:cNvSpPr>
            <a:spLocks noChangeArrowheads="1"/>
          </p:cNvSpPr>
          <p:nvPr/>
        </p:nvSpPr>
        <p:spPr bwMode="auto">
          <a:xfrm>
            <a:off x="4770438" y="5503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802" name="Rectangle 178"/>
          <p:cNvSpPr>
            <a:spLocks noChangeArrowheads="1"/>
          </p:cNvSpPr>
          <p:nvPr/>
        </p:nvSpPr>
        <p:spPr bwMode="auto">
          <a:xfrm>
            <a:off x="4764088" y="57277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803" name="Rectangle 179"/>
          <p:cNvSpPr>
            <a:spLocks noChangeArrowheads="1"/>
          </p:cNvSpPr>
          <p:nvPr/>
        </p:nvSpPr>
        <p:spPr bwMode="auto">
          <a:xfrm>
            <a:off x="4760913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804" name="Rectangle 180"/>
          <p:cNvSpPr>
            <a:spLocks noChangeArrowheads="1"/>
          </p:cNvSpPr>
          <p:nvPr/>
        </p:nvSpPr>
        <p:spPr bwMode="auto">
          <a:xfrm>
            <a:off x="5962650" y="5527675"/>
            <a:ext cx="150813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05" name="Line 181"/>
          <p:cNvSpPr>
            <a:spLocks noChangeShapeType="1"/>
          </p:cNvSpPr>
          <p:nvPr/>
        </p:nvSpPr>
        <p:spPr bwMode="auto">
          <a:xfrm>
            <a:off x="5962650" y="573087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06" name="Line 182"/>
          <p:cNvSpPr>
            <a:spLocks noChangeShapeType="1"/>
          </p:cNvSpPr>
          <p:nvPr/>
        </p:nvSpPr>
        <p:spPr bwMode="auto">
          <a:xfrm>
            <a:off x="5962650" y="594042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07" name="Rectangle 183"/>
          <p:cNvSpPr>
            <a:spLocks noChangeArrowheads="1"/>
          </p:cNvSpPr>
          <p:nvPr/>
        </p:nvSpPr>
        <p:spPr bwMode="auto">
          <a:xfrm>
            <a:off x="589756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808" name="Rectangle 184"/>
          <p:cNvSpPr>
            <a:spLocks noChangeArrowheads="1"/>
          </p:cNvSpPr>
          <p:nvPr/>
        </p:nvSpPr>
        <p:spPr bwMode="auto">
          <a:xfrm>
            <a:off x="5900738" y="57277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809" name="Rectangle 185"/>
          <p:cNvSpPr>
            <a:spLocks noChangeArrowheads="1"/>
          </p:cNvSpPr>
          <p:nvPr/>
        </p:nvSpPr>
        <p:spPr bwMode="auto">
          <a:xfrm>
            <a:off x="5897563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810" name="Rectangle 186"/>
          <p:cNvSpPr>
            <a:spLocks noChangeArrowheads="1"/>
          </p:cNvSpPr>
          <p:nvPr/>
        </p:nvSpPr>
        <p:spPr bwMode="auto">
          <a:xfrm>
            <a:off x="7496175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11" name="Line 187"/>
          <p:cNvSpPr>
            <a:spLocks noChangeShapeType="1"/>
          </p:cNvSpPr>
          <p:nvPr/>
        </p:nvSpPr>
        <p:spPr bwMode="auto">
          <a:xfrm>
            <a:off x="7496175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12" name="Line 188"/>
          <p:cNvSpPr>
            <a:spLocks noChangeShapeType="1"/>
          </p:cNvSpPr>
          <p:nvPr/>
        </p:nvSpPr>
        <p:spPr bwMode="auto">
          <a:xfrm>
            <a:off x="7496175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13" name="Rectangle 189"/>
          <p:cNvSpPr>
            <a:spLocks noChangeArrowheads="1"/>
          </p:cNvSpPr>
          <p:nvPr/>
        </p:nvSpPr>
        <p:spPr bwMode="auto">
          <a:xfrm>
            <a:off x="744061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814" name="Rectangle 190"/>
          <p:cNvSpPr>
            <a:spLocks noChangeArrowheads="1"/>
          </p:cNvSpPr>
          <p:nvPr/>
        </p:nvSpPr>
        <p:spPr bwMode="auto">
          <a:xfrm>
            <a:off x="7445375" y="57181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815" name="Rectangle 191"/>
          <p:cNvSpPr>
            <a:spLocks noChangeArrowheads="1"/>
          </p:cNvSpPr>
          <p:nvPr/>
        </p:nvSpPr>
        <p:spPr bwMode="auto">
          <a:xfrm>
            <a:off x="7440613" y="59118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816" name="Rectangle 192"/>
          <p:cNvSpPr>
            <a:spLocks noChangeArrowheads="1"/>
          </p:cNvSpPr>
          <p:nvPr/>
        </p:nvSpPr>
        <p:spPr bwMode="auto">
          <a:xfrm>
            <a:off x="819150" y="6215063"/>
            <a:ext cx="10842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frames</a:t>
            </a:r>
          </a:p>
        </p:txBody>
      </p:sp>
      <p:sp>
        <p:nvSpPr>
          <p:cNvPr id="26817" name="Rectangle 193"/>
          <p:cNvSpPr>
            <a:spLocks noChangeArrowheads="1"/>
          </p:cNvSpPr>
          <p:nvPr/>
        </p:nvSpPr>
        <p:spPr bwMode="auto">
          <a:xfrm>
            <a:off x="750888" y="5005388"/>
            <a:ext cx="1381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Reference string</a:t>
            </a:r>
          </a:p>
        </p:txBody>
      </p:sp>
      <p:sp>
        <p:nvSpPr>
          <p:cNvPr id="26819" name="Rectangle 195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254000"/>
            <a:ext cx="8175625" cy="488950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PAGE  REPLACEMENT  ALGORITHMS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33413" y="1169988"/>
            <a:ext cx="7327900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   - OPT is difficult to implement since it requires future knowledge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   - LRU uses the recent past as an approximation of near future.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760538" y="1930400"/>
            <a:ext cx="4330700" cy="606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Replace that page which has not been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used for the longest period of time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676400" y="1946275"/>
            <a:ext cx="4459288" cy="595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36563" y="868363"/>
            <a:ext cx="650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 u="sng"/>
              <a:t>LRU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301875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301875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301875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1998663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2243138" y="34067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2651125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2651125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2651125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2363788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2598738" y="3416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2713038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3078163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3443288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3795713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4159250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4524375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4870450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5238750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5603875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5951538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6319838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6684963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7034213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7397750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7766050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1936750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1936750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1936750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1633538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8134350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8477250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2243138" y="35972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2590800" y="35972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1878013" y="34067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2598738" y="3797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3017838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>
            <a:off x="3017838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>
            <a:off x="3017838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2957513" y="3414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2967038" y="36068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2954338" y="3797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3732213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Line 49"/>
          <p:cNvSpPr>
            <a:spLocks noChangeShapeType="1"/>
          </p:cNvSpPr>
          <p:nvPr/>
        </p:nvSpPr>
        <p:spPr bwMode="auto">
          <a:xfrm>
            <a:off x="3732213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>
            <a:off x="3732213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3678238" y="34067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3681413" y="36068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3678238" y="3797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4462463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>
            <a:off x="4462463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4" name="Line 56"/>
          <p:cNvSpPr>
            <a:spLocks noChangeShapeType="1"/>
          </p:cNvSpPr>
          <p:nvPr/>
        </p:nvSpPr>
        <p:spPr bwMode="auto">
          <a:xfrm>
            <a:off x="4462463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5" name="Rectangle 57"/>
          <p:cNvSpPr>
            <a:spLocks noChangeArrowheads="1"/>
          </p:cNvSpPr>
          <p:nvPr/>
        </p:nvSpPr>
        <p:spPr bwMode="auto">
          <a:xfrm>
            <a:off x="4403725" y="3397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706" name="Rectangle 58"/>
          <p:cNvSpPr>
            <a:spLocks noChangeArrowheads="1"/>
          </p:cNvSpPr>
          <p:nvPr/>
        </p:nvSpPr>
        <p:spPr bwMode="auto">
          <a:xfrm>
            <a:off x="44069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44132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708" name="Rectangle 60"/>
          <p:cNvSpPr>
            <a:spLocks noChangeArrowheads="1"/>
          </p:cNvSpPr>
          <p:nvPr/>
        </p:nvSpPr>
        <p:spPr bwMode="auto">
          <a:xfrm>
            <a:off x="4811713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9" name="Line 61"/>
          <p:cNvSpPr>
            <a:spLocks noChangeShapeType="1"/>
          </p:cNvSpPr>
          <p:nvPr/>
        </p:nvSpPr>
        <p:spPr bwMode="auto">
          <a:xfrm>
            <a:off x="4811713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0" name="Line 62"/>
          <p:cNvSpPr>
            <a:spLocks noChangeShapeType="1"/>
          </p:cNvSpPr>
          <p:nvPr/>
        </p:nvSpPr>
        <p:spPr bwMode="auto">
          <a:xfrm>
            <a:off x="4811713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1" name="Rectangle 63"/>
          <p:cNvSpPr>
            <a:spLocks noChangeArrowheads="1"/>
          </p:cNvSpPr>
          <p:nvPr/>
        </p:nvSpPr>
        <p:spPr bwMode="auto">
          <a:xfrm>
            <a:off x="4759325" y="3406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712" name="Rectangle 64"/>
          <p:cNvSpPr>
            <a:spLocks noChangeArrowheads="1"/>
          </p:cNvSpPr>
          <p:nvPr/>
        </p:nvSpPr>
        <p:spPr bwMode="auto">
          <a:xfrm>
            <a:off x="47625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713" name="Rectangle 65"/>
          <p:cNvSpPr>
            <a:spLocks noChangeArrowheads="1"/>
          </p:cNvSpPr>
          <p:nvPr/>
        </p:nvSpPr>
        <p:spPr bwMode="auto">
          <a:xfrm>
            <a:off x="47688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714" name="Rectangle 66"/>
          <p:cNvSpPr>
            <a:spLocks noChangeArrowheads="1"/>
          </p:cNvSpPr>
          <p:nvPr/>
        </p:nvSpPr>
        <p:spPr bwMode="auto">
          <a:xfrm>
            <a:off x="5176838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5" name="Line 67"/>
          <p:cNvSpPr>
            <a:spLocks noChangeShapeType="1"/>
          </p:cNvSpPr>
          <p:nvPr/>
        </p:nvSpPr>
        <p:spPr bwMode="auto">
          <a:xfrm>
            <a:off x="5176838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6" name="Line 68"/>
          <p:cNvSpPr>
            <a:spLocks noChangeShapeType="1"/>
          </p:cNvSpPr>
          <p:nvPr/>
        </p:nvSpPr>
        <p:spPr bwMode="auto">
          <a:xfrm>
            <a:off x="5176838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7" name="Rectangle 69"/>
          <p:cNvSpPr>
            <a:spLocks noChangeArrowheads="1"/>
          </p:cNvSpPr>
          <p:nvPr/>
        </p:nvSpPr>
        <p:spPr bwMode="auto">
          <a:xfrm>
            <a:off x="5124450" y="3406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718" name="Rectangle 70"/>
          <p:cNvSpPr>
            <a:spLocks noChangeArrowheads="1"/>
          </p:cNvSpPr>
          <p:nvPr/>
        </p:nvSpPr>
        <p:spPr bwMode="auto">
          <a:xfrm>
            <a:off x="5114925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719" name="Rectangle 71"/>
          <p:cNvSpPr>
            <a:spLocks noChangeArrowheads="1"/>
          </p:cNvSpPr>
          <p:nvPr/>
        </p:nvSpPr>
        <p:spPr bwMode="auto">
          <a:xfrm>
            <a:off x="51244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720" name="Rectangle 72"/>
          <p:cNvSpPr>
            <a:spLocks noChangeArrowheads="1"/>
          </p:cNvSpPr>
          <p:nvPr/>
        </p:nvSpPr>
        <p:spPr bwMode="auto">
          <a:xfrm>
            <a:off x="5541963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1" name="Line 73"/>
          <p:cNvSpPr>
            <a:spLocks noChangeShapeType="1"/>
          </p:cNvSpPr>
          <p:nvPr/>
        </p:nvSpPr>
        <p:spPr bwMode="auto">
          <a:xfrm>
            <a:off x="5541963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2" name="Line 74"/>
          <p:cNvSpPr>
            <a:spLocks noChangeShapeType="1"/>
          </p:cNvSpPr>
          <p:nvPr/>
        </p:nvSpPr>
        <p:spPr bwMode="auto">
          <a:xfrm>
            <a:off x="5541963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3" name="Rectangle 75"/>
          <p:cNvSpPr>
            <a:spLocks noChangeArrowheads="1"/>
          </p:cNvSpPr>
          <p:nvPr/>
        </p:nvSpPr>
        <p:spPr bwMode="auto">
          <a:xfrm>
            <a:off x="5492750" y="3416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724" name="Rectangle 76"/>
          <p:cNvSpPr>
            <a:spLocks noChangeArrowheads="1"/>
          </p:cNvSpPr>
          <p:nvPr/>
        </p:nvSpPr>
        <p:spPr bwMode="auto">
          <a:xfrm>
            <a:off x="54864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725" name="Rectangle 77"/>
          <p:cNvSpPr>
            <a:spLocks noChangeArrowheads="1"/>
          </p:cNvSpPr>
          <p:nvPr/>
        </p:nvSpPr>
        <p:spPr bwMode="auto">
          <a:xfrm>
            <a:off x="5502275" y="3787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726" name="Rectangle 78"/>
          <p:cNvSpPr>
            <a:spLocks noChangeArrowheads="1"/>
          </p:cNvSpPr>
          <p:nvPr/>
        </p:nvSpPr>
        <p:spPr bwMode="auto">
          <a:xfrm>
            <a:off x="6621463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7" name="Line 79"/>
          <p:cNvSpPr>
            <a:spLocks noChangeShapeType="1"/>
          </p:cNvSpPr>
          <p:nvPr/>
        </p:nvSpPr>
        <p:spPr bwMode="auto">
          <a:xfrm>
            <a:off x="6621463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8" name="Line 80"/>
          <p:cNvSpPr>
            <a:spLocks noChangeShapeType="1"/>
          </p:cNvSpPr>
          <p:nvPr/>
        </p:nvSpPr>
        <p:spPr bwMode="auto">
          <a:xfrm>
            <a:off x="6621463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9" name="Rectangle 81"/>
          <p:cNvSpPr>
            <a:spLocks noChangeArrowheads="1"/>
          </p:cNvSpPr>
          <p:nvPr/>
        </p:nvSpPr>
        <p:spPr bwMode="auto">
          <a:xfrm>
            <a:off x="6553200" y="3406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730" name="Rectangle 82"/>
          <p:cNvSpPr>
            <a:spLocks noChangeArrowheads="1"/>
          </p:cNvSpPr>
          <p:nvPr/>
        </p:nvSpPr>
        <p:spPr bwMode="auto">
          <a:xfrm>
            <a:off x="6556375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731" name="Rectangle 83"/>
          <p:cNvSpPr>
            <a:spLocks noChangeArrowheads="1"/>
          </p:cNvSpPr>
          <p:nvPr/>
        </p:nvSpPr>
        <p:spPr bwMode="auto">
          <a:xfrm>
            <a:off x="655320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732" name="Rectangle 84"/>
          <p:cNvSpPr>
            <a:spLocks noChangeArrowheads="1"/>
          </p:cNvSpPr>
          <p:nvPr/>
        </p:nvSpPr>
        <p:spPr bwMode="auto">
          <a:xfrm>
            <a:off x="7335838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3" name="Line 85"/>
          <p:cNvSpPr>
            <a:spLocks noChangeShapeType="1"/>
          </p:cNvSpPr>
          <p:nvPr/>
        </p:nvSpPr>
        <p:spPr bwMode="auto">
          <a:xfrm>
            <a:off x="7335838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4" name="Line 86"/>
          <p:cNvSpPr>
            <a:spLocks noChangeShapeType="1"/>
          </p:cNvSpPr>
          <p:nvPr/>
        </p:nvSpPr>
        <p:spPr bwMode="auto">
          <a:xfrm>
            <a:off x="7335838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5" name="Rectangle 87"/>
          <p:cNvSpPr>
            <a:spLocks noChangeArrowheads="1"/>
          </p:cNvSpPr>
          <p:nvPr/>
        </p:nvSpPr>
        <p:spPr bwMode="auto">
          <a:xfrm>
            <a:off x="7292975" y="3416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736" name="Rectangle 88"/>
          <p:cNvSpPr>
            <a:spLocks noChangeArrowheads="1"/>
          </p:cNvSpPr>
          <p:nvPr/>
        </p:nvSpPr>
        <p:spPr bwMode="auto">
          <a:xfrm>
            <a:off x="72771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737" name="Rectangle 89"/>
          <p:cNvSpPr>
            <a:spLocks noChangeArrowheads="1"/>
          </p:cNvSpPr>
          <p:nvPr/>
        </p:nvSpPr>
        <p:spPr bwMode="auto">
          <a:xfrm>
            <a:off x="72834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738" name="Rectangle 90"/>
          <p:cNvSpPr>
            <a:spLocks noChangeArrowheads="1"/>
          </p:cNvSpPr>
          <p:nvPr/>
        </p:nvSpPr>
        <p:spPr bwMode="auto">
          <a:xfrm>
            <a:off x="8067675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9" name="Line 91"/>
          <p:cNvSpPr>
            <a:spLocks noChangeShapeType="1"/>
          </p:cNvSpPr>
          <p:nvPr/>
        </p:nvSpPr>
        <p:spPr bwMode="auto">
          <a:xfrm>
            <a:off x="8067675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40" name="Line 92"/>
          <p:cNvSpPr>
            <a:spLocks noChangeShapeType="1"/>
          </p:cNvSpPr>
          <p:nvPr/>
        </p:nvSpPr>
        <p:spPr bwMode="auto">
          <a:xfrm>
            <a:off x="8067675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41" name="Rectangle 93"/>
          <p:cNvSpPr>
            <a:spLocks noChangeArrowheads="1"/>
          </p:cNvSpPr>
          <p:nvPr/>
        </p:nvSpPr>
        <p:spPr bwMode="auto">
          <a:xfrm>
            <a:off x="8007350" y="3416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742" name="Rectangle 94"/>
          <p:cNvSpPr>
            <a:spLocks noChangeArrowheads="1"/>
          </p:cNvSpPr>
          <p:nvPr/>
        </p:nvSpPr>
        <p:spPr bwMode="auto">
          <a:xfrm>
            <a:off x="8010525" y="36163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743" name="Rectangle 95"/>
          <p:cNvSpPr>
            <a:spLocks noChangeArrowheads="1"/>
          </p:cNvSpPr>
          <p:nvPr/>
        </p:nvSpPr>
        <p:spPr bwMode="auto">
          <a:xfrm>
            <a:off x="8016875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744" name="Rectangle 96"/>
          <p:cNvSpPr>
            <a:spLocks noChangeArrowheads="1"/>
          </p:cNvSpPr>
          <p:nvPr/>
        </p:nvSpPr>
        <p:spPr bwMode="auto">
          <a:xfrm>
            <a:off x="1776413" y="4079875"/>
            <a:ext cx="10842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frames</a:t>
            </a:r>
          </a:p>
        </p:txBody>
      </p:sp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1712913" y="2940050"/>
            <a:ext cx="1381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Reference string</a:t>
            </a:r>
          </a:p>
        </p:txBody>
      </p:sp>
      <p:sp>
        <p:nvSpPr>
          <p:cNvPr id="27749" name="Rectangle 101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  <p:sp>
        <p:nvSpPr>
          <p:cNvPr id="27750" name="Rectangle 102"/>
          <p:cNvSpPr>
            <a:spLocks noChangeArrowheads="1"/>
          </p:cNvSpPr>
          <p:nvPr/>
        </p:nvSpPr>
        <p:spPr bwMode="auto">
          <a:xfrm>
            <a:off x="595313" y="5214938"/>
            <a:ext cx="5892800" cy="111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/>
              <a:t>- LRU may require substantial hardware assistance</a:t>
            </a:r>
          </a:p>
          <a:p>
            <a:pPr defTabSz="762000"/>
            <a:r>
              <a:rPr lang="en-US" altLang="ko-KR" sz="1800"/>
              <a:t>- The problem is to determine an order for the frames</a:t>
            </a:r>
          </a:p>
          <a:p>
            <a:pPr defTabSz="762000"/>
            <a:r>
              <a:rPr lang="en-US" altLang="ko-KR" sz="1800"/>
              <a:t>   defined by the time of last use</a:t>
            </a:r>
          </a:p>
          <a:p>
            <a:pPr defTabSz="762000" eaLnBrk="1"/>
            <a:endParaRPr lang="en-US" altLang="ko-KR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On-screen Show (4:3)</PresentationFormat>
  <Paragraphs>186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PAGE  REPLACEMENT  ALGORITHMS</vt:lpstr>
      <vt:lpstr>PAGE  REPLACEMENT  ALGORITHMS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 REPLACEMENT  ALGORITHMS</dc:title>
  <dc:creator>Lenovo</dc:creator>
  <cp:lastModifiedBy>Lenovo</cp:lastModifiedBy>
  <cp:revision>1</cp:revision>
  <dcterms:created xsi:type="dcterms:W3CDTF">2012-09-26T09:32:54Z</dcterms:created>
  <dcterms:modified xsi:type="dcterms:W3CDTF">2012-09-26T09:33:13Z</dcterms:modified>
</cp:coreProperties>
</file>