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2782D-7C63-4B69-A0C1-17CBC94FF56C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04EB6-D428-41B9-88A9-83DF8E975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0CD01-8E40-4CE1-8F40-DBED31D38979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822D4-CD72-4BA1-A95F-816431223F75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DCF67-B738-4E17-9170-712320C7EE69}" type="slidenum">
              <a:rPr lang="en-US"/>
              <a:pPr/>
              <a:t>11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BEB44-6F90-4CC8-829C-25CE5609C5A4}" type="slidenum">
              <a:rPr lang="en-US"/>
              <a:pPr/>
              <a:t>12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CFC9F-666C-4317-9F90-21ABB3ECE076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7016A-E369-480D-ACE9-212CA3632D84}" type="slidenum">
              <a:rPr lang="en-US"/>
              <a:pPr/>
              <a:t>14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B1A8C-8BC3-4406-BD4C-636E9555D632}" type="slidenum">
              <a:rPr lang="en-US"/>
              <a:pPr/>
              <a:t>15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C4670-4C41-40F6-9AF6-A6692B4569A1}" type="slidenum">
              <a:rPr lang="en-US"/>
              <a:pPr/>
              <a:t>16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AE53D-589D-4F09-8376-8335EE5DD453}" type="slidenum">
              <a:rPr lang="en-US"/>
              <a:pPr/>
              <a:t>17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BE21C-D494-43A6-9EBD-1C58712BCF9A}" type="slidenum">
              <a:rPr lang="en-US"/>
              <a:pPr/>
              <a:t>18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62DBD-5110-414F-80FC-03BD4E9A0002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5DC8-24E1-418A-8DD0-7809DCE64994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48B5F-CCCD-4164-A84D-FDDE757D5335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15636-7A26-458F-93B5-B4DB0BCBBF66}" type="slidenum">
              <a:rPr lang="en-US"/>
              <a:pPr/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678A2-7A6D-42ED-9ABA-C0EB184749AB}" type="slidenum">
              <a:rPr lang="en-US"/>
              <a:pPr/>
              <a:t>6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53451-73DA-4A1A-B8A5-D999A028EEEF}" type="slidenum">
              <a:rPr lang="en-US"/>
              <a:pPr/>
              <a:t>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7DD36-5FDB-4B78-A31B-C9C2B17A9C9F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A835-78B2-4ED3-871F-DA78E74A15F7}" type="slidenum">
              <a:rPr lang="en-US"/>
              <a:pPr/>
              <a:t>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15BA-B0C8-4948-9F5F-A64819CD4E8E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PCI_Slots_Digon3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/>
              <a:t>Bus Arbitration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If several units can generate requests for bus access simultaneously, the bus master (bus controller) needs a way to select one of the units. This selection process is called Bus arbitration</a:t>
            </a:r>
          </a:p>
          <a:p>
            <a:pPr>
              <a:lnSpc>
                <a:spcPct val="80000"/>
              </a:lnSpc>
            </a:pPr>
            <a:r>
              <a:rPr lang="en-US" sz="2000"/>
              <a:t>Three different arbitration schemes: (number of control lines, speed of bus controller)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Daisy chaining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Polling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Independent requesting</a:t>
            </a:r>
          </a:p>
          <a:p>
            <a:pPr>
              <a:lnSpc>
                <a:spcPct val="80000"/>
              </a:lnSpc>
            </a:pPr>
            <a:r>
              <a:rPr lang="en-US" sz="2000"/>
              <a:t>Some bus systems combine several distinct arbitration techniques</a:t>
            </a:r>
          </a:p>
          <a:p>
            <a:pPr>
              <a:lnSpc>
                <a:spcPct val="80000"/>
              </a:lnSpc>
            </a:pPr>
            <a:r>
              <a:rPr lang="en-US" sz="2000"/>
              <a:t>Bus arbitration schemes usually try to balance two factors:</a:t>
            </a:r>
          </a:p>
          <a:p>
            <a:pPr>
              <a:lnSpc>
                <a:spcPct val="80000"/>
              </a:lnSpc>
            </a:pPr>
            <a:r>
              <a:rPr lang="en-US" sz="2000"/>
              <a:t>– Bus priority: the highest priority device should be serviced</a:t>
            </a:r>
          </a:p>
          <a:p>
            <a:pPr>
              <a:lnSpc>
                <a:spcPct val="80000"/>
              </a:lnSpc>
            </a:pPr>
            <a:r>
              <a:rPr lang="en-US" sz="2000"/>
              <a:t>first</a:t>
            </a:r>
          </a:p>
          <a:p>
            <a:pPr>
              <a:lnSpc>
                <a:spcPct val="80000"/>
              </a:lnSpc>
            </a:pPr>
            <a:r>
              <a:rPr lang="en-US" sz="2000"/>
              <a:t>– Fairness: Even the lowest priority device should never</a:t>
            </a:r>
          </a:p>
          <a:p>
            <a:pPr>
              <a:lnSpc>
                <a:spcPct val="80000"/>
              </a:lnSpc>
            </a:pPr>
            <a:r>
              <a:rPr lang="en-US" sz="2000"/>
              <a:t>be completely locked out from the bus.</a:t>
            </a:r>
          </a:p>
          <a:p>
            <a:pPr>
              <a:lnSpc>
                <a:spcPct val="80000"/>
              </a:lnSpc>
            </a:pPr>
            <a:r>
              <a:rPr lang="en-US" sz="2000"/>
              <a:t>Types of Arbitration:</a:t>
            </a:r>
          </a:p>
          <a:p>
            <a:pPr>
              <a:lnSpc>
                <a:spcPct val="80000"/>
              </a:lnSpc>
            </a:pPr>
            <a:r>
              <a:rPr lang="en-US" sz="2000"/>
              <a:t> static:	(priority  fixed)		dynamic: (flexible priority)</a:t>
            </a:r>
          </a:p>
          <a:p>
            <a:pPr>
              <a:lnSpc>
                <a:spcPct val="80000"/>
              </a:lnSpc>
            </a:pPr>
            <a:r>
              <a:rPr lang="en-US" sz="2000"/>
              <a:t>	- Daisy chaining			- polling</a:t>
            </a:r>
          </a:p>
          <a:p>
            <a:pPr>
              <a:lnSpc>
                <a:spcPct val="80000"/>
              </a:lnSpc>
            </a:pPr>
            <a:r>
              <a:rPr lang="en-US" sz="2000"/>
              <a:t>	- Parallel arbitration			- Time slice</a:t>
            </a:r>
          </a:p>
          <a:p>
            <a:pPr>
              <a:lnSpc>
                <a:spcPct val="80000"/>
              </a:lnSpc>
            </a:pPr>
            <a:r>
              <a:rPr lang="en-US" sz="2000"/>
              <a:t>	- Independent Requesting.		-LRU/FIFO</a:t>
            </a:r>
          </a:p>
          <a:p>
            <a:pPr>
              <a:lnSpc>
                <a:spcPct val="80000"/>
              </a:lnSpc>
            </a:pPr>
            <a:r>
              <a:rPr lang="en-US" sz="2000"/>
              <a:t>						- rotating daisy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PCI – Data Transfer Contd.,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PCI is designed to support burst data transfer mode of operation and it uses multiplexed address and data lines.</a:t>
            </a:r>
          </a:p>
          <a:p>
            <a:pPr>
              <a:lnSpc>
                <a:spcPct val="90000"/>
              </a:lnSpc>
            </a:pPr>
            <a:r>
              <a:rPr lang="en-US" sz="240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Speed.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Reliability.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Multiple masters.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Configurability</a:t>
            </a:r>
          </a:p>
          <a:p>
            <a:pPr>
              <a:lnSpc>
                <a:spcPct val="90000"/>
              </a:lnSpc>
            </a:pPr>
            <a:r>
              <a:rPr lang="en-US" sz="2400"/>
              <a:t>The bus supports three independent address spaces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I/O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Configuration</a:t>
            </a:r>
          </a:p>
          <a:p>
            <a:pPr>
              <a:lnSpc>
                <a:spcPct val="90000"/>
              </a:lnSpc>
            </a:pPr>
            <a:r>
              <a:rPr lang="en-US" sz="2400"/>
              <a:t>A 4-bit command that accompanies the address identifies which of the three spaces is being used in a given data transfer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438"/>
            <a:ext cx="8534400" cy="6507162"/>
          </a:xfrm>
        </p:spPr>
        <p:txBody>
          <a:bodyPr/>
          <a:lstStyle/>
          <a:p>
            <a:r>
              <a:rPr lang="en-US" sz="2800"/>
              <a:t>Before, The master maintains the address information on the bus until data transfer is completed. But this is not necessary</a:t>
            </a:r>
          </a:p>
          <a:p>
            <a:r>
              <a:rPr lang="en-US" sz="2800"/>
              <a:t>The address is needed only long enough for the slave to be selected. </a:t>
            </a:r>
          </a:p>
          <a:p>
            <a:r>
              <a:rPr lang="en-US" sz="2800"/>
              <a:t>The slave can store the address in its internal buffer.</a:t>
            </a:r>
          </a:p>
          <a:p>
            <a:r>
              <a:rPr lang="en-US" sz="2800"/>
              <a:t>Thus the address is needed for one clock cycle only, freeing the bus for sending the data in subsequent clock cycles =&gt; reduces cost</a:t>
            </a:r>
          </a:p>
          <a:p>
            <a:r>
              <a:rPr lang="en-US" sz="2800"/>
              <a:t>A master is called an initiator in PCI terminology – DMA controller.</a:t>
            </a:r>
          </a:p>
          <a:p>
            <a:r>
              <a:rPr lang="en-US" sz="2800"/>
              <a:t>The addressed device that responds to commands is target.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i="1"/>
              <a:t>Data transfer signals on the PCI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/>
              <a:t>Name				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CLK			A 33-MHz or 66 MHz clock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FRAME#		sent by initiator to indicate the duration of 			a transaction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AD			32 address/data lines (may be optionally 			increased to 64)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C/BE#			4 command/byte enable lines (8 for a 64-			bit bus)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IRDY#, TRDY# 	Initiator ready and target ready signals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DEVSEL#		a response from the device 					indicating that it has recognized its 				address and ready for a data transfer 				transaction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IDSEL#		Initialization Device 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Signals whose name ends with the symbol # are asserted when in the low voltage state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 sz="4000"/>
              <a:t>A read operation on the PCI Bus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62025"/>
            <a:ext cx="6691313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r>
              <a:rPr lang="en-US"/>
              <a:t>Example of a Bus transaction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Processor reads 4 32-bit words from the memory. </a:t>
            </a:r>
          </a:p>
          <a:p>
            <a:pPr>
              <a:lnSpc>
                <a:spcPct val="130000"/>
              </a:lnSpc>
            </a:pPr>
            <a:r>
              <a:rPr lang="en-US" sz="2400"/>
              <a:t>Initiator – processor, target – memory</a:t>
            </a:r>
          </a:p>
          <a:p>
            <a:pPr>
              <a:lnSpc>
                <a:spcPct val="130000"/>
              </a:lnSpc>
            </a:pPr>
            <a:r>
              <a:rPr lang="en-US" sz="2400"/>
              <a:t>A complete transfer operation on the bus, involving an address and a burst of data is called </a:t>
            </a:r>
            <a:r>
              <a:rPr lang="en-US" sz="2400" b="1" i="1"/>
              <a:t>transaction</a:t>
            </a:r>
          </a:p>
          <a:p>
            <a:pPr>
              <a:lnSpc>
                <a:spcPct val="130000"/>
              </a:lnSpc>
            </a:pPr>
            <a:r>
              <a:rPr lang="en-US" sz="2400"/>
              <a:t>Individual word transfers within transaction are called </a:t>
            </a:r>
            <a:r>
              <a:rPr lang="en-US" sz="2400" b="1" i="1"/>
              <a:t>phases</a:t>
            </a:r>
          </a:p>
          <a:p>
            <a:pPr>
              <a:lnSpc>
                <a:spcPct val="130000"/>
              </a:lnSpc>
            </a:pPr>
            <a:r>
              <a:rPr lang="en-US" sz="2400"/>
              <a:t>Clock cycle 1 – FRAME# is asserted by the processor, address is sent on AD lines, a command on the C/BE# lines</a:t>
            </a:r>
          </a:p>
          <a:p>
            <a:pPr>
              <a:lnSpc>
                <a:spcPct val="130000"/>
              </a:lnSpc>
            </a:pPr>
            <a:r>
              <a:rPr lang="en-US" sz="2400"/>
              <a:t>Clock cycle 2 – AD bus lines are off =&gt; processor removes address from AD lines, DEVSEL# is asserted, C/BE# (4 lines are associated with one byte on the AD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553200"/>
          </a:xfrm>
        </p:spPr>
        <p:txBody>
          <a:bodyPr/>
          <a:lstStyle/>
          <a:p>
            <a:r>
              <a:rPr lang="en-US" sz="2800"/>
              <a:t>The initiator sets one or more of the C/BE# lines to indicate which byte lines are used for transferring data</a:t>
            </a:r>
          </a:p>
          <a:p>
            <a:r>
              <a:rPr lang="en-US" sz="2800"/>
              <a:t>Clock cycle 3 – IRDY# is asserted to indicate that initiator is ready to receive the data, TRDY# - to indicate that target has data to send at this time.</a:t>
            </a:r>
          </a:p>
          <a:p>
            <a:r>
              <a:rPr lang="en-US" sz="2800"/>
              <a:t>The initiator loads the data into its input buffer at the end of the clock cycle. </a:t>
            </a:r>
          </a:p>
          <a:p>
            <a:r>
              <a:rPr lang="en-US" sz="2800"/>
              <a:t>Clock cycle 4 to 6 – target sends 3 more words</a:t>
            </a:r>
          </a:p>
          <a:p>
            <a:r>
              <a:rPr lang="en-US" sz="2800"/>
              <a:t>Frame# is negated during clock cycle 5</a:t>
            </a:r>
          </a:p>
          <a:p>
            <a:r>
              <a:rPr lang="en-US" sz="2800"/>
              <a:t>After sending the 4</a:t>
            </a:r>
            <a:r>
              <a:rPr lang="en-US" sz="2800" baseline="30000"/>
              <a:t>th</a:t>
            </a:r>
            <a:r>
              <a:rPr lang="en-US" sz="2800"/>
              <a:t> word in CLK cycle 6, the target disconnect drivers and negates DEVSEL# at the beginning of CLK cycle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SCSI Bus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/>
              <a:t>SCSI – Small Computer System Interface – defined by ANSI – X3.131 – pronounced as </a:t>
            </a:r>
            <a:r>
              <a:rPr lang="en-US" sz="2000" i="1"/>
              <a:t>SCUZZY - </a:t>
            </a:r>
            <a:r>
              <a:rPr lang="en-US" sz="2000"/>
              <a:t>is a set of standards for physically connecting and transferring data between computers and peripheral devices</a:t>
            </a:r>
            <a:endParaRPr lang="en-US" sz="2000" i="1"/>
          </a:p>
          <a:p>
            <a:pPr>
              <a:lnSpc>
                <a:spcPct val="110000"/>
              </a:lnSpc>
            </a:pPr>
            <a:r>
              <a:rPr lang="en-US" sz="2000"/>
              <a:t>Narrow bus – 8 data lines</a:t>
            </a:r>
          </a:p>
          <a:p>
            <a:pPr>
              <a:lnSpc>
                <a:spcPct val="110000"/>
              </a:lnSpc>
            </a:pPr>
            <a:r>
              <a:rPr lang="en-US" sz="2000"/>
              <a:t>Wide bus – 16 data lines</a:t>
            </a:r>
          </a:p>
          <a:p>
            <a:pPr>
              <a:lnSpc>
                <a:spcPct val="110000"/>
              </a:lnSpc>
            </a:pPr>
            <a:r>
              <a:rPr lang="en-US" sz="2000"/>
              <a:t>Earlier versions – High voltage differential (HVD) – 5V</a:t>
            </a:r>
          </a:p>
          <a:p>
            <a:pPr>
              <a:lnSpc>
                <a:spcPct val="110000"/>
              </a:lnSpc>
            </a:pPr>
            <a:r>
              <a:rPr lang="en-US" sz="2000"/>
              <a:t>Latest versions – Low voltage differential (LVD) – 3.3V</a:t>
            </a:r>
          </a:p>
          <a:p>
            <a:pPr>
              <a:lnSpc>
                <a:spcPct val="110000"/>
              </a:lnSpc>
            </a:pPr>
            <a:r>
              <a:rPr lang="en-US" sz="2000"/>
              <a:t>The maximum transfer rate in commercial devices – 5mb/s to 160mb/s</a:t>
            </a:r>
          </a:p>
          <a:p>
            <a:pPr>
              <a:lnSpc>
                <a:spcPct val="110000"/>
              </a:lnSpc>
            </a:pPr>
            <a:r>
              <a:rPr lang="en-US" sz="2000"/>
              <a:t>Maximum transfer rate of the standard – 320mb/s, 640mb/s.</a:t>
            </a:r>
          </a:p>
          <a:p>
            <a:pPr>
              <a:lnSpc>
                <a:spcPct val="110000"/>
              </a:lnSpc>
            </a:pPr>
            <a:r>
              <a:rPr lang="en-US" sz="2000"/>
              <a:t>The maximum transfer rate on a given bus is often a function of the length of the cable and the number of devices connected</a:t>
            </a:r>
          </a:p>
          <a:p>
            <a:pPr>
              <a:lnSpc>
                <a:spcPct val="110000"/>
              </a:lnSpc>
            </a:pPr>
            <a:r>
              <a:rPr lang="en-US" sz="2000"/>
              <a:t>SCSI is most commonly used for hard disks and tape drives, but it can connect a wide range of other devices, including scanners and CD drives.(8 or 16 devices can be attached to a single bus)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The maximum capacity of the bus is 8 devices for a narrow bus and 16 devices for a wide bus.</a:t>
            </a:r>
          </a:p>
          <a:p>
            <a:pPr>
              <a:lnSpc>
                <a:spcPct val="110000"/>
              </a:lnSpc>
            </a:pPr>
            <a:r>
              <a:rPr lang="en-US" sz="2400"/>
              <a:t>This controller uses DMA to transfer data packets from the main memory to the device, or vice-versa. A packet may contain a block of data, commands from the processor to the device or status information about the device.</a:t>
            </a:r>
          </a:p>
          <a:p>
            <a:pPr>
              <a:lnSpc>
                <a:spcPct val="110000"/>
              </a:lnSpc>
            </a:pPr>
            <a:r>
              <a:rPr lang="en-US" sz="2400"/>
              <a:t>A controller connected to a SCSI bus is one of the two types – initiator or a target</a:t>
            </a:r>
          </a:p>
          <a:p>
            <a:pPr>
              <a:lnSpc>
                <a:spcPct val="110000"/>
              </a:lnSpc>
            </a:pPr>
            <a:r>
              <a:rPr lang="en-US" sz="2400"/>
              <a:t>An initiator has the ability to select a particular target and send commands specifying the operations to be performed.</a:t>
            </a:r>
          </a:p>
          <a:p>
            <a:pPr>
              <a:lnSpc>
                <a:spcPct val="110000"/>
              </a:lnSpc>
            </a:pPr>
            <a:r>
              <a:rPr lang="en-US" sz="2400"/>
              <a:t>Initiator – SCSI controller, target – disk controller</a:t>
            </a:r>
          </a:p>
          <a:p>
            <a:pPr>
              <a:lnSpc>
                <a:spcPct val="110000"/>
              </a:lnSpc>
            </a:pPr>
            <a:r>
              <a:rPr lang="en-US" sz="2400"/>
              <a:t>The initiator establishes a logical connection with the intended target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76200"/>
            <a:ext cx="8686800" cy="6629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dirty="0"/>
              <a:t>Daisy Chaining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Polling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4050" y="838200"/>
            <a:ext cx="5295900" cy="1733550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838200" y="3124200"/>
            <a:ext cx="7162800" cy="3048000"/>
            <a:chOff x="1800" y="2340"/>
            <a:chExt cx="8325" cy="3600"/>
          </a:xfrm>
        </p:grpSpPr>
        <p:sp>
          <p:nvSpPr>
            <p:cNvPr id="36870" name="AutoShape 6"/>
            <p:cNvSpPr>
              <a:spLocks noChangeAspect="1" noChangeArrowheads="1"/>
            </p:cNvSpPr>
            <p:nvPr/>
          </p:nvSpPr>
          <p:spPr bwMode="auto">
            <a:xfrm>
              <a:off x="1800" y="2340"/>
              <a:ext cx="8325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980" y="2700"/>
              <a:ext cx="1440" cy="3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Bus Controller</a:t>
              </a:r>
              <a:endParaRPr 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4680" y="2520"/>
              <a:ext cx="9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612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U</a:t>
              </a:r>
              <a:r>
                <a:rPr lang="en-US" sz="1200" baseline="-250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810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7125" y="2700"/>
              <a:ext cx="72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Times New Roman" pitchFamily="18" charset="0"/>
                </a:rPr>
                <a:t>…</a:t>
              </a:r>
              <a:endParaRPr 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9330" y="4290"/>
              <a:ext cx="79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</a:t>
              </a:r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420" y="3780"/>
              <a:ext cx="5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420" y="413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420" y="449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420" y="557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420" y="485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3420" y="521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3345" y="4485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</a:t>
              </a:r>
              <a:endParaRPr lang="en-US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3405" y="4859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Busy</a:t>
              </a:r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4740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4890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5039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5220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5400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5580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6164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6314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6463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>
              <a:off x="6644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6824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7004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8144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8294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8443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8624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8804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8984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AutoShape 39"/>
            <p:cNvSpPr>
              <a:spLocks/>
            </p:cNvSpPr>
            <p:nvPr/>
          </p:nvSpPr>
          <p:spPr bwMode="auto">
            <a:xfrm>
              <a:off x="3195" y="3780"/>
              <a:ext cx="180" cy="72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AutoShape 40"/>
            <p:cNvSpPr>
              <a:spLocks/>
            </p:cNvSpPr>
            <p:nvPr/>
          </p:nvSpPr>
          <p:spPr bwMode="auto">
            <a:xfrm>
              <a:off x="9225" y="3780"/>
              <a:ext cx="225" cy="18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>
              <a:off x="2475" y="3780"/>
              <a:ext cx="12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Times New Roman" pitchFamily="18" charset="0"/>
                </a:rPr>
                <a:t>Poll </a:t>
              </a:r>
            </a:p>
            <a:p>
              <a:r>
                <a:rPr lang="en-US" sz="1200" dirty="0">
                  <a:latin typeface="Times New Roman" pitchFamily="18" charset="0"/>
                </a:rPr>
                <a:t>Count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/>
              <a:t>polling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sz="2400"/>
              <a:t>Unit requests the bus via BUS request line. </a:t>
            </a:r>
          </a:p>
          <a:p>
            <a:r>
              <a:rPr lang="en-US" sz="2400"/>
              <a:t>In response, the Bus controller proceeds to generate a sequence of numbers on the poll-count lines.</a:t>
            </a:r>
          </a:p>
          <a:p>
            <a:r>
              <a:rPr lang="en-US" sz="2400"/>
              <a:t>Each unit compares to the unique address assigned to it. </a:t>
            </a:r>
          </a:p>
          <a:p>
            <a:r>
              <a:rPr lang="en-US" sz="2400"/>
              <a:t>When requesting unit finds the match, Bus Busy signal is activated.</a:t>
            </a:r>
          </a:p>
          <a:p>
            <a:r>
              <a:rPr lang="en-US" sz="2400"/>
              <a:t>In response, bus controller terminates the polling process and U</a:t>
            </a:r>
            <a:r>
              <a:rPr lang="en-US" sz="2400" baseline="-25000"/>
              <a:t>i</a:t>
            </a:r>
            <a:r>
              <a:rPr lang="en-US" sz="2400"/>
              <a:t> connects to the bus.</a:t>
            </a:r>
          </a:p>
          <a:p>
            <a:r>
              <a:rPr lang="en-US" sz="2400"/>
              <a:t>Advantage: failure of one unit need not affect the other units.</a:t>
            </a:r>
          </a:p>
          <a:p>
            <a:r>
              <a:rPr lang="en-US" sz="2400"/>
              <a:t>Disadvantage: expensive because of more control lines. Number of units are limited based on the poll-count lines capability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/>
              <a:t>Independent Requesting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bus controller determines priority, which is programmable. </a:t>
            </a:r>
          </a:p>
          <a:p>
            <a:pPr>
              <a:lnSpc>
                <a:spcPct val="90000"/>
              </a:lnSpc>
            </a:pPr>
            <a:r>
              <a:rPr lang="en-US" sz="2400"/>
              <a:t>Drawback: 2n Bus request and bus grant lines to control n devices, whereas daisy chaining requires 2 such lines and polling requires log</a:t>
            </a:r>
            <a:r>
              <a:rPr lang="en-US" sz="2400" baseline="-25000"/>
              <a:t>2</a:t>
            </a:r>
            <a:r>
              <a:rPr lang="en-US" sz="2400"/>
              <a:t>n lines approximately.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495425" y="838200"/>
            <a:ext cx="6734175" cy="3886200"/>
            <a:chOff x="1800" y="2340"/>
            <a:chExt cx="8325" cy="4500"/>
          </a:xfrm>
        </p:grpSpPr>
        <p:sp>
          <p:nvSpPr>
            <p:cNvPr id="40965" name="AutoShape 5"/>
            <p:cNvSpPr>
              <a:spLocks noChangeAspect="1" noChangeArrowheads="1"/>
            </p:cNvSpPr>
            <p:nvPr/>
          </p:nvSpPr>
          <p:spPr bwMode="auto">
            <a:xfrm>
              <a:off x="1800" y="2340"/>
              <a:ext cx="8325" cy="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980" y="3600"/>
              <a:ext cx="1440" cy="3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Bus Controller</a:t>
              </a:r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4770" y="2520"/>
              <a:ext cx="9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6225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U</a:t>
              </a:r>
              <a:r>
                <a:rPr lang="en-US" sz="1200" baseline="-250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19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7200" y="2520"/>
              <a:ext cx="72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Times New Roman" pitchFamily="18" charset="0"/>
                </a:rPr>
                <a:t>…</a:t>
              </a:r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9330" y="5939"/>
              <a:ext cx="79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</a:t>
              </a:r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3420" y="575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3420" y="611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420" y="647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480" y="387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Request1</a:t>
              </a:r>
              <a:endParaRPr lang="en-US" sz="2000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3480" y="543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Busy</a:t>
              </a:r>
              <a:endParaRPr lang="en-US"/>
            </a:p>
          </p:txBody>
        </p:sp>
        <p:sp>
          <p:nvSpPr>
            <p:cNvPr id="40977" name="AutoShape 17"/>
            <p:cNvSpPr>
              <a:spLocks/>
            </p:cNvSpPr>
            <p:nvPr/>
          </p:nvSpPr>
          <p:spPr bwMode="auto">
            <a:xfrm>
              <a:off x="9240" y="5759"/>
              <a:ext cx="180" cy="72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3420" y="378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3420" y="396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3420" y="432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3420" y="4500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3420" y="5040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3420" y="5220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4860" y="34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V="1">
              <a:off x="5040" y="34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V="1">
              <a:off x="6300" y="342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V="1">
              <a:off x="6480" y="34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 flipV="1">
              <a:off x="8280" y="3420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V="1">
              <a:off x="8460" y="3420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522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540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558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666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684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702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864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882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900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Text Box 39"/>
            <p:cNvSpPr txBox="1">
              <a:spLocks noChangeArrowheads="1"/>
            </p:cNvSpPr>
            <p:nvPr/>
          </p:nvSpPr>
          <p:spPr bwMode="auto">
            <a:xfrm>
              <a:off x="3585" y="4455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Request2</a:t>
              </a:r>
              <a:endParaRPr lang="en-US" sz="2000"/>
            </a:p>
          </p:txBody>
        </p:sp>
        <p:sp>
          <p:nvSpPr>
            <p:cNvPr id="41000" name="Text Box 40"/>
            <p:cNvSpPr txBox="1">
              <a:spLocks noChangeArrowheads="1"/>
            </p:cNvSpPr>
            <p:nvPr/>
          </p:nvSpPr>
          <p:spPr bwMode="auto">
            <a:xfrm>
              <a:off x="3585" y="5174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 n</a:t>
              </a:r>
              <a:endParaRPr lang="en-US" sz="2000"/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3420" y="348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Grant1</a:t>
              </a:r>
              <a:endParaRPr lang="en-US" sz="2400"/>
            </a:p>
          </p:txBody>
        </p:sp>
        <p:sp>
          <p:nvSpPr>
            <p:cNvPr id="41002" name="Text Box 42"/>
            <p:cNvSpPr txBox="1">
              <a:spLocks noChangeArrowheads="1"/>
            </p:cNvSpPr>
            <p:nvPr/>
          </p:nvSpPr>
          <p:spPr bwMode="auto">
            <a:xfrm>
              <a:off x="4185" y="4049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Grant2</a:t>
              </a:r>
              <a:endParaRPr lang="en-US" sz="2400"/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3600" y="4754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 n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GB"/>
              <a:t>What is a Bus?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sz="2000" dirty="0"/>
              <a:t>A communication pathway connecting two or more devices and also provide the mechanisms for controlling the exchange of signals over the bus.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dirty="0"/>
          </a:p>
          <a:p>
            <a:pPr>
              <a:lnSpc>
                <a:spcPct val="80000"/>
              </a:lnSpc>
            </a:pPr>
            <a:r>
              <a:rPr lang="en-GB" sz="2000" dirty="0"/>
              <a:t>System bus comprises of data, address and control bus and handles the </a:t>
            </a:r>
            <a:r>
              <a:rPr lang="en-GB" sz="2000" dirty="0" err="1"/>
              <a:t>intrasystem</a:t>
            </a:r>
            <a:r>
              <a:rPr lang="en-GB" sz="2000" dirty="0"/>
              <a:t> communication.</a:t>
            </a:r>
          </a:p>
          <a:p>
            <a:pPr>
              <a:lnSpc>
                <a:spcPct val="80000"/>
              </a:lnSpc>
            </a:pPr>
            <a:endParaRPr lang="en-GB" sz="2000" dirty="0"/>
          </a:p>
          <a:p>
            <a:pPr>
              <a:lnSpc>
                <a:spcPct val="80000"/>
              </a:lnSpc>
            </a:pPr>
            <a:r>
              <a:rPr lang="en-GB" sz="2000" dirty="0"/>
              <a:t>Data bus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Carries data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Width is a key determinant of performance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8, 16, 32, 64 bit	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Address bus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Identify the source or destination of data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Bus width determines maximum memory capacity of system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e.g. 16 bit address bus giving 64k address space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Control bus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Control and timing information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Memory read/write signal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Interrupt request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Clock signals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Bus Interconnection Scheme</a:t>
            </a:r>
          </a:p>
        </p:txBody>
      </p:sp>
      <p:pic>
        <p:nvPicPr>
          <p:cNvPr id="8397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b="30487"/>
          <a:stretch>
            <a:fillRect/>
          </a:stretch>
        </p:blipFill>
        <p:spPr>
          <a:xfrm>
            <a:off x="1138238" y="914400"/>
            <a:ext cx="6865937" cy="1981200"/>
          </a:xfrm>
          <a:noFill/>
          <a:ln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81000" y="2778125"/>
            <a:ext cx="8229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itchFamily="18" charset="0"/>
              </a:rPr>
              <a:t>Types of Buses</a:t>
            </a:r>
          </a:p>
          <a:p>
            <a:r>
              <a:rPr lang="en-US" sz="1600" dirty="0">
                <a:latin typeface="Times New Roman" pitchFamily="18" charset="0"/>
              </a:rPr>
              <a:t>• </a:t>
            </a:r>
            <a:r>
              <a:rPr lang="en-US" sz="1600" b="1" dirty="0">
                <a:latin typeface="Times New Roman" pitchFamily="18" charset="0"/>
              </a:rPr>
              <a:t>Today there are likely to be a number of different buses in the typical machine, supporting various devices. They can be divided into</a:t>
            </a:r>
          </a:p>
          <a:p>
            <a:r>
              <a:rPr lang="en-US" sz="1600" dirty="0">
                <a:latin typeface="Times New Roman" pitchFamily="18" charset="0"/>
              </a:rPr>
              <a:t>–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Local buses</a:t>
            </a: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Such as </a:t>
            </a:r>
            <a:r>
              <a:rPr lang="en-US" sz="1600" b="1" dirty="0" smtClean="0">
                <a:latin typeface="Times New Roman" pitchFamily="18" charset="0"/>
              </a:rPr>
              <a:t>PCI(</a:t>
            </a:r>
            <a:r>
              <a:rPr lang="en-IN" sz="1600" dirty="0"/>
              <a:t>Peripheral Component </a:t>
            </a:r>
            <a:r>
              <a:rPr lang="en-IN" sz="1600" dirty="0" smtClean="0"/>
              <a:t>Interconnect)</a:t>
            </a:r>
            <a:endParaRPr lang="en-US" sz="1600" b="1" dirty="0">
              <a:latin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Used with internal devices such as graphical cards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-External buses</a:t>
            </a: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Such as </a:t>
            </a:r>
            <a:r>
              <a:rPr lang="en-US" sz="1600" b="1" dirty="0" smtClean="0">
                <a:latin typeface="Times New Roman" pitchFamily="18" charset="0"/>
              </a:rPr>
              <a:t>ISA(</a:t>
            </a:r>
            <a:r>
              <a:rPr lang="en-IN" sz="1600" b="1" dirty="0" smtClean="0"/>
              <a:t>Industry </a:t>
            </a:r>
            <a:r>
              <a:rPr lang="en-IN" sz="1600" b="1" dirty="0"/>
              <a:t>Standard </a:t>
            </a:r>
            <a:r>
              <a:rPr lang="en-IN" sz="1600" b="1" dirty="0" smtClean="0"/>
              <a:t>Architecture)</a:t>
            </a:r>
            <a:endParaRPr lang="en-US" sz="1600" b="1" dirty="0">
              <a:latin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Used with external devices such as scanners.</a:t>
            </a:r>
          </a:p>
          <a:p>
            <a:r>
              <a:rPr lang="en-US" sz="1600" b="1" dirty="0">
                <a:latin typeface="Times New Roman" pitchFamily="18" charset="0"/>
              </a:rPr>
              <a:t>Other types of buses: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•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Processor-Memory Bus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Short and high speed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Only need to match the memory system</a:t>
            </a:r>
          </a:p>
          <a:p>
            <a:r>
              <a:rPr lang="en-US" sz="1600" dirty="0">
                <a:latin typeface="Times New Roman" pitchFamily="18" charset="0"/>
              </a:rPr>
              <a:t>	- </a:t>
            </a:r>
            <a:r>
              <a:rPr lang="en-US" sz="1600" b="1" dirty="0">
                <a:latin typeface="Times New Roman" pitchFamily="18" charset="0"/>
              </a:rPr>
              <a:t>Maximize memory-to-processor bandwidth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Connects directly to the processor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Optimized for cache block transfers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Bus Protocols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The essence of any bus is the set of rules by which data moves between devices. This set of rules is called a “protocol.</a:t>
            </a:r>
            <a:endParaRPr lang="en-US" sz="28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- PCI (Peripheral Component Interconnect)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- SCSI (Small computer System Interconnect)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PCI: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PCI bus is often referred as “local” bus which is designed to interface with different microprocessor families, main memory, and a very wide range of I/O devices.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It can support either 32- bit or 64- bit data transfer with maximum clock rate of 66 MHZ and allows a data transfer rate up to 524 MB/s.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PCI BUS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Familiar with I/O bus and standard I/O interfaces─ parallel bus PCI (Peripheral Connect Interface) for a synchronous parallel communication interface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Devices connected to the PCI bus appear to the processor as if they were connected directly to the processor bus.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Early PC’s – 8 bit XT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16-bit bus – ISA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32-bit – EISA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The PCI was developed as a low cost bus that is truly processor independent.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An important feature that the PCI is a plug-and-play capability for connecting I/O devices.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To connect a new device, the user simply connects the device interface board to the bus.</a:t>
            </a:r>
          </a:p>
        </p:txBody>
      </p:sp>
      <p:pic>
        <p:nvPicPr>
          <p:cNvPr id="43013" name="Picture 5" descr="PCI Slots Digon3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819400"/>
            <a:ext cx="1905000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"/>
            <a:ext cx="5962650" cy="4819650"/>
          </a:xfrm>
          <a:prstGeom prst="rect">
            <a:avLst/>
          </a:prstGeom>
          <a:noFill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8775" y="4038600"/>
            <a:ext cx="3552825" cy="2524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1198</Words>
  <Application>Microsoft Office PowerPoint</Application>
  <PresentationFormat>On-screen Show (4:3)</PresentationFormat>
  <Paragraphs>210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Bus Arbitration</vt:lpstr>
      <vt:lpstr>PowerPoint Presentation</vt:lpstr>
      <vt:lpstr>polling</vt:lpstr>
      <vt:lpstr>Independent Requesting</vt:lpstr>
      <vt:lpstr>What is a Bus?</vt:lpstr>
      <vt:lpstr>Bus Interconnection Scheme</vt:lpstr>
      <vt:lpstr>Bus Protocols</vt:lpstr>
      <vt:lpstr>PCI BUS</vt:lpstr>
      <vt:lpstr>PowerPoint Presentation</vt:lpstr>
      <vt:lpstr>PCI – Data Transfer Contd.,</vt:lpstr>
      <vt:lpstr>PowerPoint Presentation</vt:lpstr>
      <vt:lpstr>PowerPoint Presentation</vt:lpstr>
      <vt:lpstr>A read operation on the PCI Bus</vt:lpstr>
      <vt:lpstr>Example of a Bus transaction</vt:lpstr>
      <vt:lpstr>PowerPoint Presentation</vt:lpstr>
      <vt:lpstr>SCSI Bus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Lenovo</dc:creator>
  <cp:lastModifiedBy>admin</cp:lastModifiedBy>
  <cp:revision>11</cp:revision>
  <dcterms:created xsi:type="dcterms:W3CDTF">2012-10-30T09:00:32Z</dcterms:created>
  <dcterms:modified xsi:type="dcterms:W3CDTF">2014-10-15T06:51:45Z</dcterms:modified>
</cp:coreProperties>
</file>