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257" r:id="rId25"/>
    <p:sldId id="258" r:id="rId26"/>
    <p:sldId id="259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98" r:id="rId36"/>
    <p:sldId id="271" r:id="rId37"/>
    <p:sldId id="272" r:id="rId38"/>
    <p:sldId id="302" r:id="rId39"/>
    <p:sldId id="303" r:id="rId40"/>
    <p:sldId id="304" r:id="rId41"/>
    <p:sldId id="305" r:id="rId42"/>
    <p:sldId id="306" r:id="rId43"/>
    <p:sldId id="273" r:id="rId44"/>
    <p:sldId id="309" r:id="rId45"/>
    <p:sldId id="296" r:id="rId46"/>
    <p:sldId id="297" r:id="rId47"/>
    <p:sldId id="299" r:id="rId48"/>
    <p:sldId id="300" r:id="rId49"/>
    <p:sldId id="301" r:id="rId50"/>
    <p:sldId id="278" r:id="rId51"/>
    <p:sldId id="279" r:id="rId52"/>
    <p:sldId id="280" r:id="rId53"/>
    <p:sldId id="311" r:id="rId54"/>
    <p:sldId id="312" r:id="rId55"/>
    <p:sldId id="281" r:id="rId56"/>
    <p:sldId id="282" r:id="rId57"/>
    <p:sldId id="314" r:id="rId58"/>
    <p:sldId id="316" r:id="rId59"/>
    <p:sldId id="318" r:id="rId60"/>
    <p:sldId id="320" r:id="rId61"/>
    <p:sldId id="322" r:id="rId62"/>
    <p:sldId id="324" r:id="rId63"/>
    <p:sldId id="293" r:id="rId64"/>
    <p:sldId id="294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8BCF6A-F07A-4430-A390-7A29DAFA91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DA260-2BDA-49ED-850A-29F979E3BE60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1B9AC-713C-46A9-863C-8EA687BCB971}" type="slidenum">
              <a:rPr lang="en-US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32AB3-6768-4803-9F50-BEA5BC7988F0}" type="slidenum">
              <a:rPr lang="en-US"/>
              <a:pPr/>
              <a:t>11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E8501-2AF4-47D1-BECE-2485E6DA91E6}" type="slidenum">
              <a:rPr lang="en-US"/>
              <a:pPr/>
              <a:t>12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FF60C-3690-4883-A28D-50A7CB6A838E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935556-D9DF-45A4-BCEF-318A0CF07F10}" type="slidenum">
              <a:rPr lang="en-US"/>
              <a:pPr/>
              <a:t>14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D3F3E-4C5A-42B6-A4D0-E3A0BD2FB89D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A006C-B955-4E9B-A71B-5E39612443C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A251F-9DB8-4210-91B7-67F290C17B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E85A2-4774-4CC5-92F1-23C1E6AEC61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65987-9D6A-48FB-9049-87E4D98376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E375F-3FC6-49A3-B43A-CAA02FF8FC92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09456-2300-4EF1-9E58-7F445A4FE11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9CDAD-EFF8-40BB-B59A-A8115BB7C36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7078B-C7B8-4D4C-892F-08F23ADC5C6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A9F99-E720-4A78-A6B6-BBD6941FEE3E}" type="slidenum">
              <a:rPr lang="en-US"/>
              <a:pPr/>
              <a:t>50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ADB0-7ECB-49DB-871E-B50C0780277B}" type="slidenum">
              <a:rPr lang="en-US"/>
              <a:pPr/>
              <a:t>51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8CDB6-89CD-46C8-9903-8FC3E14E705F}" type="slidenum">
              <a:rPr lang="en-US"/>
              <a:pPr/>
              <a:t>52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89884-DAD7-4508-AD94-5C6ACCDE253D}" type="slidenum">
              <a:rPr lang="en-US"/>
              <a:pPr/>
              <a:t>56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FC317-2516-4064-BA9A-ABEC9C6BE274}" type="slidenum">
              <a:rPr lang="en-US"/>
              <a:pPr/>
              <a:t>63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6EA75-3266-4A58-83AD-B2BD742D6DB6}" type="slidenum">
              <a:rPr lang="en-US"/>
              <a:pPr/>
              <a:t>64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FFB32-5991-4CB4-A923-0B02087EE759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CC46B-5505-4E70-A53B-87C29D2968ED}" type="slidenum">
              <a:rPr lang="en-US"/>
              <a:pPr/>
              <a:t>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2DAA2-44E4-41BF-BDC2-B6F4047671AB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45D98-CACE-45FB-9F50-D386D4A77F25}" type="slidenum">
              <a:rPr lang="en-US"/>
              <a:pPr/>
              <a:t>6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D4715-0BCF-43C1-BF0E-BBD1D8C9BD1C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825BC-C779-4759-9690-CD00EEA7B645}" type="slidenum">
              <a:rPr lang="en-US"/>
              <a:pPr/>
              <a:t>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41DF1-77EB-4C5D-93B1-E4EA12A3E744}" type="slidenum">
              <a:rPr lang="en-US"/>
              <a:pPr/>
              <a:t>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34490-AE9E-4C2A-8554-D34CE37D8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60F3-B158-4DA4-91B6-6A1AEEBD6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C04E2-8CDC-4CB3-9C1A-1C3E84C76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E254FF-BB07-4DE4-89CE-5EBA525B6D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AD1FE-AF76-479B-9A37-A74B56E5FB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0F0ED-9022-4173-83ED-C1A5D2FB3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B4D29-E8FB-4B69-AB60-C30A23901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3A3C3-5CA4-48BF-BA19-1A4814603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7894F-395F-4834-826D-7C6E0432A1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FCB93-7FCD-4F20-A6BF-807D7C072F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C0C2C-5A5F-4B24-BAD9-646D6CF5E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E2C82-BD0E-4616-8FAB-EA7FF0171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0A68C3-C74E-425A-ACD5-BBABAF218A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Computers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3" name="Picture 5" descr="Imag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4000" cy="4981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6383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Second Generation (1958-1964)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410700" cy="4114800"/>
          </a:xfrm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1958 Philco introduces TRANSAC S-2000</a:t>
            </a:r>
            <a:endParaRPr lang="en-US"/>
          </a:p>
          <a:p>
            <a:pPr lvl="1"/>
            <a:r>
              <a:rPr lang="en-US">
                <a:solidFill>
                  <a:srgbClr val="FF3300"/>
                </a:solidFill>
              </a:rPr>
              <a:t>first transistorized commercial machine</a:t>
            </a:r>
            <a:endParaRPr lang="en-US"/>
          </a:p>
          <a:p>
            <a:r>
              <a:rPr lang="en-US"/>
              <a:t>IBM 7070, 7074 (1960), 7072(1961)</a:t>
            </a:r>
          </a:p>
          <a:p>
            <a:r>
              <a:rPr lang="en-US"/>
              <a:t>1959  IBM 7090, 7040 (1961), 7094 (1962)</a:t>
            </a:r>
          </a:p>
          <a:p>
            <a:r>
              <a:rPr lang="en-US"/>
              <a:t>1959 IBM 1401, 1410 (1960), 1440 (1962)</a:t>
            </a:r>
          </a:p>
          <a:p>
            <a:r>
              <a:rPr lang="en-US">
                <a:solidFill>
                  <a:srgbClr val="33CC33"/>
                </a:solidFill>
              </a:rPr>
              <a:t>FORTRAN, ALGOL</a:t>
            </a:r>
            <a:r>
              <a:rPr lang="en-US">
                <a:solidFill>
                  <a:schemeClr val="accent2"/>
                </a:solidFill>
              </a:rPr>
              <a:t>, and </a:t>
            </a:r>
            <a:r>
              <a:rPr lang="en-US">
                <a:solidFill>
                  <a:srgbClr val="33CC33"/>
                </a:solidFill>
              </a:rPr>
              <a:t>COBOL</a:t>
            </a:r>
            <a:r>
              <a:rPr lang="en-US">
                <a:solidFill>
                  <a:schemeClr val="accent2"/>
                </a:solidFill>
              </a:rPr>
              <a:t> are first standardized programming languages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sz="2800" b="1" baseline="30000">
                <a:solidFill>
                  <a:schemeClr val="tx2"/>
                </a:solidFill>
                <a:latin typeface="Times New Roman" pitchFamily="18" charset="0"/>
              </a:rPr>
              <a:t>rd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 Generation:  Integrated Circuits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57200" y="1143000"/>
            <a:ext cx="7924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>
                <a:latin typeface="Times New Roman" pitchFamily="18" charset="0"/>
              </a:rPr>
              <a:t>A single, self-contained transistor is called a discrete component.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>
                <a:latin typeface="Times New Roman" pitchFamily="18" charset="0"/>
              </a:rPr>
              <a:t>Transistor based computers – discrete components manufactured separately, packaged in their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own containers, and soldered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or wired together onto circuit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boards.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>
                <a:latin typeface="Times New Roman" pitchFamily="18" charset="0"/>
              </a:rPr>
              <a:t>Early 2</a:t>
            </a:r>
            <a:r>
              <a:rPr kumimoji="1" lang="en-US" sz="2000" baseline="30000">
                <a:latin typeface="Times New Roman" pitchFamily="18" charset="0"/>
              </a:rPr>
              <a:t>nd</a:t>
            </a:r>
            <a:r>
              <a:rPr kumimoji="1" lang="en-US" sz="2000">
                <a:latin typeface="Times New Roman" pitchFamily="18" charset="0"/>
              </a:rPr>
              <a:t> generation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computers contained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about 10,000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transistors – but grew to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hundreds of thousands!!!! </a:t>
            </a:r>
          </a:p>
          <a:p>
            <a:pPr marL="342900" indent="-3429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>
                <a:latin typeface="Times New Roman" pitchFamily="18" charset="0"/>
              </a:rPr>
              <a:t>Integrated circuits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revolutionized electronics.</a:t>
            </a:r>
            <a:endParaRPr kumimoji="1" lang="en-US">
              <a:latin typeface="Times New Roman" pitchFamily="18" charset="0"/>
            </a:endParaRPr>
          </a:p>
        </p:txBody>
      </p:sp>
      <p:pic>
        <p:nvPicPr>
          <p:cNvPr id="72708" name="Picture 4" descr="chip"/>
          <p:cNvPicPr>
            <a:picLocks noChangeAspect="1" noChangeArrowheads="1"/>
          </p:cNvPicPr>
          <p:nvPr/>
        </p:nvPicPr>
        <p:blipFill>
          <a:blip r:embed="rId3"/>
          <a:srcRect l="21272" t="25035" r="18665" b="13213"/>
          <a:stretch>
            <a:fillRect/>
          </a:stretch>
        </p:blipFill>
        <p:spPr bwMode="auto">
          <a:xfrm>
            <a:off x="4191000" y="2133600"/>
            <a:ext cx="4495800" cy="3465513"/>
          </a:xfrm>
          <a:prstGeom prst="rect">
            <a:avLst/>
          </a:prstGeo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343400" y="579120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Silicon Chip – Collection of tiny transistors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049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Third Generation (1964-1971)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sz="2800" dirty="0"/>
              <a:t>April 1964  IBM announces the System/360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solid logic technology (integrated circuits)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family of “compatible” computers</a:t>
            </a:r>
            <a:endParaRPr lang="en-US" sz="2400" dirty="0"/>
          </a:p>
          <a:p>
            <a:r>
              <a:rPr lang="en-US" sz="2800" dirty="0"/>
              <a:t>1964 Control Data delivers the CDC </a:t>
            </a:r>
            <a:r>
              <a:rPr lang="en-US" sz="2800" dirty="0" smtClean="0"/>
              <a:t>6600(control data corporation)</a:t>
            </a:r>
            <a:endParaRPr lang="en-US" sz="2800" dirty="0"/>
          </a:p>
          <a:p>
            <a:r>
              <a:rPr lang="en-US" sz="2800" dirty="0"/>
              <a:t>nanoseconds</a:t>
            </a:r>
          </a:p>
          <a:p>
            <a:r>
              <a:rPr lang="en-US" sz="2800" dirty="0"/>
              <a:t>telecommunications</a:t>
            </a:r>
          </a:p>
          <a:p>
            <a:r>
              <a:rPr lang="en-US" sz="2800" dirty="0">
                <a:solidFill>
                  <a:srgbClr val="33CC33"/>
                </a:solidFill>
              </a:rPr>
              <a:t>BASIC</a:t>
            </a:r>
            <a:r>
              <a:rPr lang="en-US" sz="2800" dirty="0">
                <a:solidFill>
                  <a:schemeClr val="accent2"/>
                </a:solidFill>
              </a:rPr>
              <a:t>, Beginners All-purpose Symbolic Instruction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Fourth Generation (1971- 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Large scale integrated circuits (MSI, LSI)</a:t>
            </a:r>
          </a:p>
          <a:p>
            <a:r>
              <a:rPr lang="en-US"/>
              <a:t>Nanoseconds and picoseconds</a:t>
            </a:r>
          </a:p>
          <a:p>
            <a:r>
              <a:rPr lang="en-US"/>
              <a:t>Databases (large)</a:t>
            </a:r>
          </a:p>
          <a:p>
            <a:r>
              <a:rPr lang="en-US"/>
              <a:t>Structured languages (</a:t>
            </a:r>
            <a:r>
              <a:rPr lang="en-US">
                <a:solidFill>
                  <a:srgbClr val="33CC33"/>
                </a:solidFill>
              </a:rPr>
              <a:t>Pascal</a:t>
            </a:r>
            <a:r>
              <a:rPr lang="en-US"/>
              <a:t>)</a:t>
            </a:r>
          </a:p>
          <a:p>
            <a:r>
              <a:rPr lang="en-US"/>
              <a:t>Structured techniques</a:t>
            </a:r>
          </a:p>
          <a:p>
            <a:r>
              <a:rPr lang="en-US"/>
              <a:t>Business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Generations of Computers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85800" y="9906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Vacuum tube - 1946-1957 </a:t>
            </a:r>
            <a:r>
              <a:rPr kumimoji="1" lang="en-US">
                <a:latin typeface="Times New Roman" pitchFamily="18" charset="0"/>
              </a:rPr>
              <a:t>(One bit </a:t>
            </a:r>
            <a:r>
              <a:rPr kumimoji="1" lang="en-US">
                <a:latin typeface="Times New Roman" pitchFamily="18" charset="0"/>
                <a:sym typeface="Wingdings" pitchFamily="2" charset="2"/>
              </a:rPr>
              <a:t> Size of a hand)</a:t>
            </a:r>
            <a:endParaRPr kumimoji="1" lang="en-US">
              <a:latin typeface="Times New Roman" pitchFamily="18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Transistor - 1958-1964  </a:t>
            </a:r>
            <a:r>
              <a:rPr kumimoji="1" lang="en-US" sz="1600">
                <a:latin typeface="Times New Roman" pitchFamily="18" charset="0"/>
              </a:rPr>
              <a:t>(One bit </a:t>
            </a:r>
            <a:r>
              <a:rPr kumimoji="1" lang="en-US" sz="1600">
                <a:latin typeface="Times New Roman" pitchFamily="18" charset="0"/>
                <a:sym typeface="Wingdings" pitchFamily="2" charset="2"/>
              </a:rPr>
              <a:t> Size of a fingernail)</a:t>
            </a:r>
            <a:endParaRPr kumimoji="1" lang="en-US" sz="1600">
              <a:latin typeface="Times New Roman" pitchFamily="18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Small scale integration - 1965 on</a:t>
            </a:r>
            <a:br>
              <a:rPr kumimoji="1" lang="en-US" sz="2400" b="1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Up to 100 devices on a chip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Medium scale integration - to 1971</a:t>
            </a:r>
            <a:br>
              <a:rPr kumimoji="1" lang="en-US" sz="2400" b="1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100-3,000 devices on a chip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Large scale integration - 1971-1977</a:t>
            </a:r>
            <a:br>
              <a:rPr kumimoji="1" lang="en-US" sz="2400" b="1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3,000 - 100,000 devices on a chip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Very large scale integration - 1978 to date</a:t>
            </a:r>
            <a:br>
              <a:rPr kumimoji="1" lang="en-US" sz="2400" b="1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100,000 - 100,000,000 devices on a chip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400" b="1">
                <a:latin typeface="Times New Roman" pitchFamily="18" charset="0"/>
              </a:rPr>
              <a:t>Ultra large scale integration</a:t>
            </a:r>
            <a:br>
              <a:rPr kumimoji="1" lang="en-US" sz="2400" b="1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Over 100,000,000 devices on a chip</a:t>
            </a:r>
          </a:p>
        </p:txBody>
      </p:sp>
      <p:sp>
        <p:nvSpPr>
          <p:cNvPr id="74756" name="AutoShape 4"/>
          <p:cNvSpPr>
            <a:spLocks/>
          </p:cNvSpPr>
          <p:nvPr/>
        </p:nvSpPr>
        <p:spPr bwMode="auto">
          <a:xfrm>
            <a:off x="6477000" y="20574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086600" y="266700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Thousands of bits on the size of a hand</a:t>
            </a:r>
          </a:p>
        </p:txBody>
      </p:sp>
      <p:sp>
        <p:nvSpPr>
          <p:cNvPr id="74758" name="AutoShape 6"/>
          <p:cNvSpPr>
            <a:spLocks/>
          </p:cNvSpPr>
          <p:nvPr/>
        </p:nvSpPr>
        <p:spPr bwMode="auto">
          <a:xfrm>
            <a:off x="6477000" y="42672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086600" y="487680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Millions of bits on the size of a fingernail.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8382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5181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Computer architecture is defined  by computer structure and behavior as seen by their programmer that uses machine language instructions.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 This includes the instruction formats, addressing modes, instruction set and general organization of the CPU registers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Organization of Von-Neumann Machine (IAS Computer)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The task of entering and altering programs for ENIAC was extremely tedious</a:t>
            </a:r>
          </a:p>
          <a:p>
            <a:pPr eaLnBrk="1" hangingPunct="1"/>
            <a:r>
              <a:rPr lang="en-US" sz="2800" smtClean="0"/>
              <a:t>Stored program concept – says that the program is stored in the computer along with any relevant data</a:t>
            </a:r>
          </a:p>
          <a:p>
            <a:pPr eaLnBrk="1" hangingPunct="1"/>
            <a:r>
              <a:rPr lang="en-US" sz="2800" smtClean="0"/>
              <a:t>A stored program computer consists of a p</a:t>
            </a:r>
            <a:r>
              <a:rPr lang="en-US" sz="2800" i="1" smtClean="0"/>
              <a:t>rocessing unit </a:t>
            </a:r>
            <a:r>
              <a:rPr lang="en-US" sz="2800" smtClean="0"/>
              <a:t>and an attached </a:t>
            </a:r>
            <a:r>
              <a:rPr lang="en-US" sz="2800" i="1" smtClean="0"/>
              <a:t>memory system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The processing unit consists of d</a:t>
            </a:r>
            <a:r>
              <a:rPr lang="en-US" sz="2800" i="1" smtClean="0"/>
              <a:t>ata-path </a:t>
            </a:r>
            <a:r>
              <a:rPr lang="en-US" sz="2800" smtClean="0"/>
              <a:t>and </a:t>
            </a:r>
            <a:r>
              <a:rPr lang="en-US" sz="2800" i="1" smtClean="0"/>
              <a:t>control</a:t>
            </a:r>
            <a:r>
              <a:rPr lang="en-US" sz="2800" smtClean="0"/>
              <a:t>. The data-path contains </a:t>
            </a:r>
            <a:r>
              <a:rPr lang="en-US" sz="2800" i="1" smtClean="0"/>
              <a:t>registers </a:t>
            </a:r>
            <a:r>
              <a:rPr lang="en-US" sz="2800" smtClean="0"/>
              <a:t>to hold data and </a:t>
            </a:r>
            <a:r>
              <a:rPr lang="en-US" sz="2800" i="1" smtClean="0"/>
              <a:t>functional units</a:t>
            </a:r>
            <a:r>
              <a:rPr lang="en-US" sz="2800" smtClean="0"/>
              <a:t>, such as arithmetic logic units and shifters, to operate on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9698" t="17647" r="28030" b="30392"/>
          <a:stretch>
            <a:fillRect/>
          </a:stretch>
        </p:blipFill>
        <p:spPr bwMode="auto">
          <a:xfrm>
            <a:off x="838200" y="1143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Structure of Von Neumann Machine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b="1" smtClean="0"/>
              <a:t>Memory of the IAS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25146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1000 storage locations called words.</a:t>
            </a:r>
          </a:p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Each word 40 bits.</a:t>
            </a:r>
          </a:p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A word may contain:</a:t>
            </a:r>
          </a:p>
          <a:p>
            <a:pPr lvl="1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 numbers stored as 40 binary digits (bits) – sign bit + 39 bit value</a:t>
            </a:r>
          </a:p>
          <a:p>
            <a:pPr lvl="1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instruction-pair.  Each instruction:</a:t>
            </a:r>
          </a:p>
          <a:p>
            <a:pPr lvl="2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opcode (8 bits)</a:t>
            </a:r>
          </a:p>
          <a:p>
            <a:pPr lvl="2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address (12 bits) – designating one of the 1000 words in memory.</a:t>
            </a:r>
          </a:p>
        </p:txBody>
      </p:sp>
      <p:pic>
        <p:nvPicPr>
          <p:cNvPr id="6148" name="Picture 4" descr="Fig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79800"/>
            <a:ext cx="67818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beginning of computing – Abacus (3000BC)</a:t>
            </a:r>
          </a:p>
        </p:txBody>
      </p:sp>
      <p:pic>
        <p:nvPicPr>
          <p:cNvPr id="48131" name="Picture 3" descr="abacus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38350" y="2586038"/>
            <a:ext cx="5067300" cy="25527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8588" t="11363" r="9755" b="17424"/>
          <a:stretch>
            <a:fillRect/>
          </a:stretch>
        </p:blipFill>
        <p:spPr bwMode="auto">
          <a:xfrm>
            <a:off x="4724400" y="762000"/>
            <a:ext cx="444023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" y="76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Von Neumann Machine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MBR:  Memory Buffer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contains the word to be stored in memory or just received from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MAR:  Memory Address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 specifies the address in memory of the word to be stored or retrieved.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IR: Instruction Register -</a:t>
            </a:r>
            <a:r>
              <a:rPr lang="en-US" sz="2000">
                <a:latin typeface="Times New Roman" pitchFamily="18" charset="0"/>
              </a:rPr>
              <a:t> contains the 8-bit opcode currently being executed.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IBR: Instruction Buffer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temporary store for RHS instruction from word in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PC: Program Counter -</a:t>
            </a:r>
            <a:r>
              <a:rPr lang="en-US" sz="2000">
                <a:latin typeface="Times New Roman" pitchFamily="18" charset="0"/>
              </a:rPr>
              <a:t> address of next instruction-pair to fetch from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AC: Accumulator &amp; MQ: Multiplier quotient </a:t>
            </a:r>
            <a:r>
              <a:rPr lang="en-US" sz="2000">
                <a:latin typeface="Times New Roman" pitchFamily="18" charset="0"/>
              </a:rPr>
              <a:t>- holds operands and results of ALU ops.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105400" y="1295400"/>
            <a:ext cx="7620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AC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24600" y="1295400"/>
            <a:ext cx="7620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MQ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638800" y="2514600"/>
            <a:ext cx="8382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MBR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105400" y="4114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IBR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400800" y="4114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PC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105400" y="4876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IR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400800" y="4876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ab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83820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IAS 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IAS  Instruction set (continued)</a:t>
            </a:r>
          </a:p>
        </p:txBody>
      </p:sp>
      <p:pic>
        <p:nvPicPr>
          <p:cNvPr id="9219" name="Picture 3" descr="Tab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11238"/>
            <a:ext cx="7896225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8001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Example of an Instruction-pair.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Load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100</a:t>
            </a:r>
            <a:r>
              <a:rPr lang="en-US" sz="2000">
                <a:latin typeface="Times New Roman" pitchFamily="18" charset="0"/>
              </a:rPr>
              <a:t>), 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Add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101</a:t>
            </a:r>
            <a:r>
              <a:rPr lang="en-US" sz="2000">
                <a:latin typeface="Times New Roman" pitchFamily="18" charset="0"/>
              </a:rPr>
              <a:t>)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00000001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000111110100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00000101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000111110101</a:t>
            </a:r>
            <a:endParaRPr lang="en-US" sz="2000">
              <a:solidFill>
                <a:srgbClr val="CC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/>
          <a:srcRect l="18588" t="11363" r="9755" b="17424"/>
          <a:stretch>
            <a:fillRect/>
          </a:stretch>
        </p:blipFill>
        <p:spPr bwMode="auto">
          <a:xfrm>
            <a:off x="3810000" y="152400"/>
            <a:ext cx="535463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sz="1400" b="1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0264" name="Rectangle 26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0280" name="Rectangle 7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cs typeface="Arial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MAR </a:t>
            </a:r>
            <a:r>
              <a:rPr lang="en-US" sz="1200" b="1">
                <a:solidFill>
                  <a:srgbClr val="000066"/>
                </a:solidFill>
                <a:cs typeface="Arial" charset="0"/>
              </a:rPr>
              <a:t>←</a:t>
            </a:r>
            <a:r>
              <a:rPr 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89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-89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2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2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0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899275" cy="7715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INSTRUCTION  FORMAT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524000" indent="-1524000" defTabSz="152400" eaLnBrk="0" hangingPunct="0">
              <a:lnSpc>
                <a:spcPct val="92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OP-code field - specifies the operation to be performed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Address field - designates memory address(s) or a processor register(s)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Mode field      - specifies the way the operand or the 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                          effective address is determined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68288" y="2514600"/>
            <a:ext cx="55880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The number of address fields in the instruction format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depends on the internal organization of CPU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The three most common CPU organizations: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486650" y="0"/>
            <a:ext cx="16573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kumimoji="1" lang="en-US" altLang="ko-KR" sz="1400" i="1">
                <a:ea typeface="굴림" charset="-127"/>
              </a:rPr>
              <a:t>Instruction Format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79450" y="3530600"/>
            <a:ext cx="6276975" cy="279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19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Single accumulator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ADD	X	                /* AC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AC + M[X]  */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General register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ADD	R1, R2, R3	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R2 + R3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R1, R2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R1 + R2  */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MOV	R1, R2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R2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R1, X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R1 + M[X]  */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Stack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PUSH	X	                /* TOS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M[X]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92088" y="877888"/>
            <a:ext cx="2100262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charset="-127"/>
              </a:rPr>
              <a:t>Instruction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3375" y="1092200"/>
            <a:ext cx="8509000" cy="548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Three-Address Instructions: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Program to evaluate  X = (A + B) * (C + D) :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		ADD	R1, A, B	   /* 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+ M[B]	*/		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        		ADD	R2, C, D	   /* 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+ M[D]	*/		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        		MUL	X, R1, R2	   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* R2		*/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	- Results in short programs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  			- Instruction becomes long (many bits)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Two-Address Instructions:</a:t>
            </a:r>
          </a:p>
          <a:p>
            <a:pPr defTabSz="762000" eaLnBrk="0" hangingPunct="0">
              <a:lnSpc>
                <a:spcPct val="85000"/>
              </a:lnSpc>
            </a:pPr>
            <a:endParaRPr kumimoji="1" lang="en-US" altLang="ko-KR" sz="2000" b="1">
              <a:ea typeface="굴림" charset="-127"/>
            </a:endParaRPr>
          </a:p>
          <a:p>
            <a:pPr defTabSz="762000" eaLnBrk="0" hangingPunct="0">
              <a:lnSpc>
                <a:spcPct val="85000"/>
              </a:lnSpc>
            </a:pPr>
            <a:r>
              <a:rPr kumimoji="1" lang="en-US" altLang="ko-KR">
                <a:ea typeface="굴림" charset="-127"/>
              </a:rPr>
              <a:t>	 Program to evaluate  X = (A + B) * (C + D) :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R1, A  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    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ADD     R1, B  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+ M[B]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R2, C               /*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    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ADD     R2, D               /*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R2 + M[D]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MUL     R1, R2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* R2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 X, R1               /*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          */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23913" y="1287463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52513" y="1439863"/>
            <a:ext cx="7737475" cy="48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50000"/>
              </a:lnSpc>
              <a:spcBef>
                <a:spcPct val="57000"/>
              </a:spcBef>
              <a:tabLst>
                <a:tab pos="381000" algn="l"/>
                <a:tab pos="1168400" algn="l"/>
                <a:tab pos="2362200" algn="l"/>
                <a:tab pos="4254500" algn="l"/>
              </a:tabLst>
            </a:pPr>
            <a:endParaRPr kumimoji="1" lang="en-US" altLang="ko-KR" b="1">
              <a:ea typeface="굴림" charset="-127"/>
            </a:endParaRPr>
          </a:p>
          <a:p>
            <a:pPr defTabSz="152400" eaLnBrk="0" hangingPunct="0">
              <a:lnSpc>
                <a:spcPct val="50000"/>
              </a:lnSpc>
              <a:spcBef>
                <a:spcPct val="57000"/>
              </a:spcBef>
              <a:tabLst>
                <a:tab pos="381000" algn="l"/>
                <a:tab pos="1168400" algn="l"/>
                <a:tab pos="2362200" algn="l"/>
                <a:tab pos="4254500" algn="l"/>
              </a:tabLst>
            </a:pPr>
            <a:r>
              <a:rPr kumimoji="1" lang="en-US" altLang="ko-KR" b="1">
                <a:ea typeface="굴림" charset="-127"/>
              </a:rPr>
              <a:t>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52488" y="2746375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27088" y="3754438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955088" cy="53816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z="3200">
                <a:ea typeface="굴림" charset="-127"/>
              </a:rPr>
              <a:t>THREE,  and  TWO-ADDRESS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71913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ONE,  and  ZERO-ADDRESS INSTRUCTIONS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3213" y="847725"/>
            <a:ext cx="332898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One-Address Instructions: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15963" y="1138238"/>
            <a:ext cx="5473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Use an implied AC register for all data manipulation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15963" y="1377950"/>
            <a:ext cx="46672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Program to evaluate  X = (A + B) * (C + D) :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663700" y="1658938"/>
            <a:ext cx="6521450" cy="1822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LOAD   	A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ADD     	B           /*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+ M[B]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STORE  	T            /*  M[T]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LOAD   	C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ADD     	D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+ M[D]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MUL     	T 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* M[T]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STORE  	X           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  	*/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3213" y="3505200"/>
            <a:ext cx="344963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>
                <a:ea typeface="굴림" charset="-127"/>
              </a:rPr>
              <a:t> </a:t>
            </a:r>
            <a:r>
              <a:rPr kumimoji="1" lang="en-US" altLang="ko-KR" sz="2000" b="1">
                <a:ea typeface="굴림" charset="-127"/>
              </a:rPr>
              <a:t>Zero-Address Instructions: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15963" y="3733800"/>
            <a:ext cx="4762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Can be found in a stack-organized computer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15963" y="3962400"/>
            <a:ext cx="46672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Program to evaluate  X = (A + B) * (C + D) :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8763" y="4419600"/>
            <a:ext cx="6396037" cy="176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A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B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B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ADD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(A + B)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C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C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D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D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ADD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(C + D)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MUL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(C + D) * (A + B)  */  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POP	X	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TOS	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277813"/>
            <a:ext cx="6899275" cy="11271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ADDRESSING  MODES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6563" y="1736725"/>
            <a:ext cx="8223250" cy="3544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sz="2000" b="1">
                <a:ea typeface="굴림" charset="-127"/>
              </a:rPr>
              <a:t>Addressing Modes: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* Specifies a rule for interpreting or modifying the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address field of the instruction (before the operand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is actually referenced)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* Variety of addressing modes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- to give programming flexibility to the user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- to use the bits in the address field of the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  instruction efficiently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addressing modes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Implied</a:t>
            </a:r>
          </a:p>
          <a:p>
            <a:r>
              <a:rPr lang="en-US" sz="2400"/>
              <a:t>Immediate</a:t>
            </a:r>
          </a:p>
          <a:p>
            <a:r>
              <a:rPr lang="en-US" sz="2400"/>
              <a:t>Register</a:t>
            </a:r>
          </a:p>
          <a:p>
            <a:r>
              <a:rPr lang="en-US" sz="2400"/>
              <a:t>Register Indirect</a:t>
            </a:r>
          </a:p>
          <a:p>
            <a:r>
              <a:rPr lang="en-US" sz="2400"/>
              <a:t>Auto Increment or Auto Decrement</a:t>
            </a:r>
          </a:p>
          <a:p>
            <a:r>
              <a:rPr lang="en-US" sz="2400"/>
              <a:t>Direct</a:t>
            </a:r>
          </a:p>
          <a:p>
            <a:r>
              <a:rPr lang="en-US" sz="2400"/>
              <a:t>Indirect</a:t>
            </a:r>
          </a:p>
          <a:p>
            <a:r>
              <a:rPr lang="en-US" sz="2400"/>
              <a:t>Relative</a:t>
            </a:r>
          </a:p>
          <a:p>
            <a:r>
              <a:rPr lang="en-US" sz="2400"/>
              <a:t>Index</a:t>
            </a:r>
          </a:p>
          <a:p>
            <a:r>
              <a:rPr lang="en-US" sz="2400"/>
              <a:t>Base Register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itchFamily="18" charset="0"/>
              </a:rPr>
              <a:t>Implied:-</a:t>
            </a:r>
          </a:p>
          <a:p>
            <a:r>
              <a:rPr lang="en-US" sz="2000" dirty="0">
                <a:latin typeface="Times New Roman" pitchFamily="18" charset="0"/>
              </a:rPr>
              <a:t>No address field</a:t>
            </a:r>
          </a:p>
          <a:p>
            <a:r>
              <a:rPr lang="en-US" sz="2000" dirty="0">
                <a:latin typeface="Times New Roman" pitchFamily="18" charset="0"/>
              </a:rPr>
              <a:t>Operands are specified implicitly in the definition of instruction.</a:t>
            </a:r>
          </a:p>
          <a:p>
            <a:r>
              <a:rPr lang="en-US" sz="2000" dirty="0" smtClean="0">
                <a:latin typeface="Times New Roman" pitchFamily="18" charset="0"/>
              </a:rPr>
              <a:t>EX:  </a:t>
            </a:r>
            <a:r>
              <a:rPr lang="en-US" sz="2000" dirty="0">
                <a:latin typeface="Times New Roman" pitchFamily="18" charset="0"/>
              </a:rPr>
              <a:t>Complement accumulator CMA,INC,DEC</a:t>
            </a:r>
          </a:p>
          <a:p>
            <a:r>
              <a:rPr lang="en-US" sz="2000" dirty="0">
                <a:latin typeface="Times New Roman" pitchFamily="18" charset="0"/>
              </a:rPr>
              <a:t>Zero address inst in stack organization.</a:t>
            </a:r>
          </a:p>
          <a:p>
            <a:r>
              <a:rPr lang="en-US" sz="2000" b="1" dirty="0">
                <a:latin typeface="Times New Roman" pitchFamily="18" charset="0"/>
              </a:rPr>
              <a:t>Immediate:-</a:t>
            </a:r>
          </a:p>
          <a:p>
            <a:r>
              <a:rPr lang="en-US" sz="2000" dirty="0">
                <a:latin typeface="Times New Roman" pitchFamily="18" charset="0"/>
              </a:rPr>
              <a:t>An immediate mode inst has an operand field rather than an address field.</a:t>
            </a:r>
          </a:p>
          <a:p>
            <a:r>
              <a:rPr lang="en-US" sz="2000" dirty="0">
                <a:latin typeface="Times New Roman" pitchFamily="18" charset="0"/>
              </a:rPr>
              <a:t>Operand field contains the actual operand to be used in conjunction with the operation specified in the inst</a:t>
            </a:r>
          </a:p>
          <a:p>
            <a:r>
              <a:rPr lang="en-US" sz="2000" dirty="0" err="1">
                <a:latin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</a:rPr>
              <a:t> R1,#200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Babbage’s Differential Engine (1823)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6200000">
            <a:off x="1262063" y="1481137"/>
            <a:ext cx="3722688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Charles Babbage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6096000" y="2576513"/>
            <a:ext cx="1905000" cy="2571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latin typeface="Times New Roman" pitchFamily="18" charset="0"/>
              </a:rPr>
              <a:t>Register Address mode:-</a:t>
            </a:r>
          </a:p>
          <a:p>
            <a:r>
              <a:rPr lang="en-US" sz="2400">
                <a:latin typeface="Times New Roman" pitchFamily="18" charset="0"/>
              </a:rPr>
              <a:t>Operand are in registers that reside within the CPU.</a:t>
            </a:r>
          </a:p>
          <a:p>
            <a:r>
              <a:rPr lang="en-US" sz="2400">
                <a:latin typeface="Times New Roman" pitchFamily="18" charset="0"/>
              </a:rPr>
              <a:t>Ex: MOV R1,R2</a:t>
            </a:r>
          </a:p>
          <a:p>
            <a:r>
              <a:rPr lang="en-US" sz="2400" b="1">
                <a:latin typeface="Times New Roman" pitchFamily="18" charset="0"/>
              </a:rPr>
              <a:t>Register Indirect address:-</a:t>
            </a:r>
          </a:p>
          <a:p>
            <a:r>
              <a:rPr lang="en-US" sz="2400">
                <a:latin typeface="Times New Roman" pitchFamily="18" charset="0"/>
              </a:rPr>
              <a:t>In the mode the inst specifies a register in the CPU whose content give the address of the operand in memory.</a:t>
            </a:r>
          </a:p>
          <a:p>
            <a:r>
              <a:rPr lang="en-US" sz="2400">
                <a:latin typeface="Times New Roman" pitchFamily="18" charset="0"/>
              </a:rPr>
              <a:t>Eg: MOV R1,(R2)</a:t>
            </a:r>
          </a:p>
          <a:p>
            <a:pPr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latin typeface="Times New Roman" pitchFamily="18" charset="0"/>
              </a:rPr>
              <a:t>Auto increment or Auto decrement:-</a:t>
            </a:r>
          </a:p>
          <a:p>
            <a:r>
              <a:rPr lang="en-US" sz="2400">
                <a:latin typeface="Times New Roman" pitchFamily="18" charset="0"/>
              </a:rPr>
              <a:t>Similar to register indirect mode except that the register is incremented or decrement after its value is used to access memory.</a:t>
            </a:r>
          </a:p>
          <a:p>
            <a:r>
              <a:rPr lang="en-US" sz="2400">
                <a:latin typeface="Times New Roman" pitchFamily="18" charset="0"/>
              </a:rPr>
              <a:t>2 forms </a:t>
            </a:r>
            <a:r>
              <a:rPr lang="en-US" sz="2400" b="1">
                <a:latin typeface="Times New Roman" pitchFamily="18" charset="0"/>
              </a:rPr>
              <a:t>post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 b="1">
                <a:latin typeface="Times New Roman" pitchFamily="18" charset="0"/>
              </a:rPr>
              <a:t>pre :-</a:t>
            </a:r>
          </a:p>
          <a:p>
            <a:r>
              <a:rPr lang="en-US" sz="2400" b="1">
                <a:latin typeface="Times New Roman" pitchFamily="18" charset="0"/>
              </a:rPr>
              <a:t>  Mov R1,(R2)+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increment</a:t>
            </a:r>
          </a:p>
          <a:p>
            <a:r>
              <a:rPr lang="en-US" sz="2400" b="1">
                <a:latin typeface="Times New Roman" pitchFamily="18" charset="0"/>
              </a:rPr>
              <a:t>  Mov R1,+(R2)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pre increment</a:t>
            </a:r>
          </a:p>
          <a:p>
            <a:r>
              <a:rPr lang="en-US" sz="2400" b="1">
                <a:latin typeface="Times New Roman" pitchFamily="18" charset="0"/>
              </a:rPr>
              <a:t>  Mov R1,(R2)-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decrement</a:t>
            </a:r>
          </a:p>
          <a:p>
            <a:r>
              <a:rPr lang="en-US" sz="2400" b="1">
                <a:latin typeface="Times New Roman" pitchFamily="18" charset="0"/>
              </a:rPr>
              <a:t>  Mov R1,-(R2)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decrement</a:t>
            </a:r>
          </a:p>
          <a:p>
            <a:endParaRPr lang="en-US" sz="2400" b="1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Direct :-</a:t>
            </a:r>
          </a:p>
          <a:p>
            <a:r>
              <a:rPr lang="en-US" sz="2000" dirty="0">
                <a:latin typeface="Times New Roman" pitchFamily="18" charset="0"/>
              </a:rPr>
              <a:t>Address field contains the direct address of the operands.</a:t>
            </a:r>
          </a:p>
          <a:p>
            <a:r>
              <a:rPr lang="en-US" sz="2000" dirty="0">
                <a:latin typeface="Times New Roman" pitchFamily="18" charset="0"/>
              </a:rPr>
              <a:t> MOV R1,2000</a:t>
            </a:r>
          </a:p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Indirect address mode:</a:t>
            </a:r>
          </a:p>
          <a:p>
            <a:r>
              <a:rPr lang="en-US" sz="2000" dirty="0">
                <a:latin typeface="Times New Roman" pitchFamily="18" charset="0"/>
              </a:rPr>
              <a:t>  the address field of the inst gives address where the effective address is stored in memory.</a:t>
            </a:r>
          </a:p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Effective address:-</a:t>
            </a:r>
          </a:p>
          <a:p>
            <a:r>
              <a:rPr lang="en-US" sz="2000" dirty="0">
                <a:latin typeface="Times New Roman" pitchFamily="18" charset="0"/>
              </a:rPr>
              <a:t> memory address obtained from the computation dictated by the given addressing mode. It is the address of the operand in a computational type inst</a:t>
            </a:r>
          </a:p>
          <a:p>
            <a:r>
              <a:rPr lang="en-US" sz="2000" dirty="0">
                <a:latin typeface="Times New Roman" pitchFamily="18" charset="0"/>
              </a:rPr>
              <a:t>MOV R1,(2000)</a:t>
            </a:r>
          </a:p>
          <a:p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Relative:-</a:t>
            </a:r>
          </a:p>
          <a:p>
            <a:r>
              <a:rPr lang="en-US" sz="2000">
                <a:latin typeface="Times New Roman" pitchFamily="18" charset="0"/>
              </a:rPr>
              <a:t>Program counter value +address field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 effective address</a:t>
            </a:r>
          </a:p>
          <a:p>
            <a:r>
              <a:rPr lang="en-US" sz="2000">
                <a:latin typeface="Times New Roman" pitchFamily="18" charset="0"/>
                <a:sym typeface="Wingdings" pitchFamily="2" charset="2"/>
              </a:rPr>
              <a:t>LOAD R1,$ADR.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  <a:sym typeface="Wingdings" pitchFamily="2" charset="2"/>
              </a:rPr>
              <a:t>Index:-</a:t>
            </a:r>
          </a:p>
          <a:p>
            <a:r>
              <a:rPr lang="en-US" sz="2000" b="1">
                <a:latin typeface="Times New Roman" pitchFamily="18" charset="0"/>
                <a:sym typeface="Wingdings" pitchFamily="2" charset="2"/>
              </a:rPr>
              <a:t>In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this mode the content of an index register is added to the address part of inst to obtain the effective address.</a:t>
            </a:r>
          </a:p>
          <a:p>
            <a:r>
              <a:rPr lang="en-US" sz="2000">
                <a:latin typeface="Times New Roman" pitchFamily="18" charset="0"/>
                <a:sym typeface="Wingdings" pitchFamily="2" charset="2"/>
              </a:rPr>
              <a:t>LOAD ADR(x)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Base Reg:-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Base Reg +Address field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 effective address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  <a:sym typeface="Wingdings" pitchFamily="2" charset="2"/>
              </a:rPr>
              <a:t>Index Reg holds the index number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  <a:sym typeface="Wingdings" pitchFamily="2" charset="2"/>
              </a:rPr>
              <a:t>Base Regholds the base address &amp; address field gives the displacement.</a:t>
            </a:r>
          </a:p>
          <a:p>
            <a:pPr>
              <a:buFontTx/>
              <a:buNone/>
            </a:pP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134350" cy="65087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ADDRESSING  MODES - EXAMPLES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3956050"/>
            <a:ext cx="1101725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Addressing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Mode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81225" y="3956050"/>
            <a:ext cx="86518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Effective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Address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883150" y="3968750"/>
            <a:ext cx="79533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Content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of AC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98475" y="3944938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09588" y="4349750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4308475"/>
            <a:ext cx="5561013" cy="1939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Direct address	500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(500)	 */       800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Immediate operand	  -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500	 */       500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Indirect address	800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((500))	 */       300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Relative address	702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(PC+500)	 */       325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Indexed address	600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(XR+500)	 */       900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Register	                 -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R1	 */       400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Register indirect	400         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(R1)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Autoincrement	400 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(R1)+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Autodecrement	399 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-(R)	 */       450</a:t>
            </a:r>
          </a:p>
          <a:p>
            <a:pPr defTabSz="762000" eaLnBrk="0" latinLnBrk="1" hangingPunct="0">
              <a:lnSpc>
                <a:spcPct val="80000"/>
              </a:lnSpc>
            </a:pPr>
            <a:endParaRPr kumimoji="1" lang="en-US" altLang="ko-KR" sz="1400" b="1">
              <a:ea typeface="굴림" charset="-127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Load to AC    Mode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Address = 500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Next instruction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202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399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400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450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700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500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800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600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7354888" y="37084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900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702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325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800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300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7227888" y="10382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Memory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Address</a:t>
            </a:r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4565650" y="1509713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PC = 200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R1 = 400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XR = 100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4752975" y="2897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AC</a:t>
            </a: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47000" cy="735013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charset="-127"/>
              </a:rPr>
              <a:t>DATA  TRANSFER  INSTRUCTIONS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57463" y="1633538"/>
            <a:ext cx="3305175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Load	      LD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Store  	      ST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Move	      MOV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Exchange	      XCH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Input	      IN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Output	      OUT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Push	      PUSH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Pop	      POP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608263" y="1322388"/>
            <a:ext cx="2705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Name             Mnemonic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79463" y="904875"/>
            <a:ext cx="3822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dirty="0">
                <a:ea typeface="굴림" charset="-127"/>
              </a:rPr>
              <a:t>Typical Data Transfer Instructions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933575" y="4284663"/>
            <a:ext cx="5364163" cy="1922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Direct address	LD  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</a:t>
            </a:r>
            <a:r>
              <a:rPr kumimoji="1" lang="en-US" altLang="ko-KR" sz="1400" b="1">
                <a:ea typeface="굴림" charset="-127"/>
              </a:rPr>
              <a:t>M[ADR]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Indirect address	LD  @ADR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M[M[ADR]]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Relative address	LD  $ADR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M[PC + ADR]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Immediate operand	LD  #NBR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NBR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Index addressing	LD  ADR(X)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M[ADR + XR]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Register	LD  R1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Register indirect	LD  (R1)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Autoincrement	LD  (R1)+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M[R1], R1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 + 1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Autodecrement            LD  -(R1)        R1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R1 - 1, 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55863" y="1312863"/>
            <a:ext cx="2924175" cy="2163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454275" y="1601788"/>
            <a:ext cx="293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476500" y="4019550"/>
            <a:ext cx="5889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Mode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722688" y="3887788"/>
            <a:ext cx="1100137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Assembly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Convention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989513" y="4019550"/>
            <a:ext cx="1595437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Register Transfer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70075" y="3886200"/>
            <a:ext cx="5445125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879600" y="4311650"/>
            <a:ext cx="544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38200" y="3505200"/>
            <a:ext cx="6721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Data Transfer Instructions with Different Addressing Modes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30188"/>
            <a:ext cx="8477250" cy="573087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DATA  MANIPULATION  INSTRUCTIONS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88950" y="847725"/>
            <a:ext cx="2222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Three Basic Types: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79713" y="830263"/>
            <a:ext cx="45974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Arithmetic instructions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Logical and bit manipulation instructions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Shift instructions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1673225"/>
            <a:ext cx="26289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Arithmetic Instructions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51050" y="1987550"/>
            <a:ext cx="3160713" cy="220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Name                                  Mnemonic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852613" y="1957388"/>
            <a:ext cx="3402012" cy="1816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862138" y="2190750"/>
            <a:ext cx="3392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093788" y="4521200"/>
            <a:ext cx="2693987" cy="1987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Clear	CLR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Complement	COM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AND	AND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OR	OR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Exclusive-OR	XOR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Clear carry	CLRC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Set carry	SETC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Complement carry	COMC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Enable interrupt	EI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Disable interrupt	DI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09663" y="4286250"/>
            <a:ext cx="2520950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Name                     Mnemonic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426075" y="4471988"/>
            <a:ext cx="2959100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Logical shift right	SHR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Logical shift left	SHL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Arithmetic shift right	SHRA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Arithmetic shift left	SHLA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right	ROR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left	ROL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right thru carry	RORC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left thru carry	ROLC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489575" y="4246563"/>
            <a:ext cx="2914650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Name                             Mnemonic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06425" y="3906838"/>
            <a:ext cx="461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Logical and Bit Manipulation Instructions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635625" y="3902075"/>
            <a:ext cx="207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Shift Instructions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84250" y="4256088"/>
            <a:ext cx="2965450" cy="224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338763" y="4237038"/>
            <a:ext cx="3122612" cy="1838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974725" y="4519613"/>
            <a:ext cx="299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351463" y="4467225"/>
            <a:ext cx="312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925638" y="2184400"/>
            <a:ext cx="3040062" cy="1617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Increment                              INC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Decrement                             DEC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                                        ADD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Subtract                                 SUB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Multiply                                  MUL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Divide                                     DIV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 with Carry                      ADDC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Subtract with Borrow           SUBB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Negate(2’s Complement)      NEG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Subroutine Call and Return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Subroutine is a self-contained sequence of instructions that performs a given computational task.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may be called many times at various points in the main program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called, branches to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line of subroutine and at the end, returned to main program.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Different names to the instruction that transfers program control to a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Call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Jump to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Branch to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Branch and save address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the given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Main()		//Main() is the faculty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say good morning;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 Write “Introduction”;	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call “student1”;		</a:t>
            </a:r>
            <a:endParaRPr lang="en-US" altLang="ko-KR" sz="16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Write “</a:t>
            </a:r>
            <a:r>
              <a:rPr lang="en-US" altLang="ko-KR" dirty="0" err="1" smtClean="0">
                <a:ea typeface="굴림" charset="-127"/>
              </a:rPr>
              <a:t>Thankyou</a:t>
            </a:r>
            <a:r>
              <a:rPr lang="en-US" altLang="ko-KR" dirty="0" smtClean="0">
                <a:ea typeface="굴림" charset="-127"/>
              </a:rPr>
              <a:t>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5562600" cy="5410200"/>
          </a:xfrm>
        </p:spPr>
        <p:txBody>
          <a:bodyPr/>
          <a:lstStyle/>
          <a:p>
            <a:r>
              <a:rPr lang="en-US" sz="1800"/>
              <a:t>ENIAC (Electronic Numerical Integrator and Computer)</a:t>
            </a:r>
          </a:p>
          <a:p>
            <a:pPr lvl="1">
              <a:buFontTx/>
              <a:buChar char="•"/>
            </a:pPr>
            <a:r>
              <a:rPr lang="en-US" sz="1800"/>
              <a:t>Designed by Mauchly and Eckert</a:t>
            </a:r>
          </a:p>
          <a:p>
            <a:pPr lvl="1">
              <a:buFontTx/>
              <a:buChar char="•"/>
            </a:pPr>
            <a:r>
              <a:rPr lang="en-US" sz="1800"/>
              <a:t>University of Pennsylvania</a:t>
            </a:r>
          </a:p>
          <a:p>
            <a:pPr lvl="1">
              <a:buFontTx/>
              <a:buChar char="•"/>
            </a:pPr>
            <a:r>
              <a:rPr lang="en-US" sz="1800"/>
              <a:t>First general-purpose electronic digital computer</a:t>
            </a:r>
          </a:p>
          <a:p>
            <a:pPr lvl="1">
              <a:buFontTx/>
              <a:buChar char="•"/>
            </a:pPr>
            <a:r>
              <a:rPr lang="en-US" sz="1800"/>
              <a:t>Response to WW2 need to calculate trajectory tables for weapons.</a:t>
            </a:r>
          </a:p>
          <a:p>
            <a:pPr lvl="1">
              <a:buFontTx/>
              <a:buChar char="•"/>
            </a:pPr>
            <a:r>
              <a:rPr lang="en-US" sz="1800"/>
              <a:t>Built 1943-1946 – too late for war effort.</a:t>
            </a:r>
            <a:br>
              <a:rPr lang="en-US" sz="1800"/>
            </a:br>
            <a:endParaRPr lang="en-US" sz="1800"/>
          </a:p>
          <a:p>
            <a:r>
              <a:rPr lang="en-US" sz="1800"/>
              <a:t>ENIAC Details</a:t>
            </a:r>
            <a:r>
              <a:rPr lang="en-GB" sz="1800"/>
              <a:t>Decimal (not binary)</a:t>
            </a:r>
          </a:p>
          <a:p>
            <a:pPr lvl="1">
              <a:buFontTx/>
              <a:buChar char="•"/>
            </a:pPr>
            <a:r>
              <a:rPr lang="en-GB" sz="1800"/>
              <a:t>20 accumulators of 10 digits</a:t>
            </a:r>
          </a:p>
          <a:p>
            <a:pPr lvl="1">
              <a:buFontTx/>
              <a:buChar char="•"/>
            </a:pPr>
            <a:r>
              <a:rPr lang="en-GB" sz="1800"/>
              <a:t>Programmed manually by switches</a:t>
            </a:r>
          </a:p>
          <a:p>
            <a:pPr lvl="1">
              <a:buFontTx/>
              <a:buChar char="•"/>
            </a:pPr>
            <a:r>
              <a:rPr lang="en-GB" sz="1800"/>
              <a:t>1</a:t>
            </a:r>
            <a:r>
              <a:rPr lang="en-US" sz="1800"/>
              <a:t>8,000 vacuum tubes</a:t>
            </a:r>
          </a:p>
          <a:p>
            <a:pPr lvl="1">
              <a:buFontTx/>
              <a:buChar char="•"/>
            </a:pPr>
            <a:r>
              <a:rPr lang="en-US" sz="1800"/>
              <a:t>30 tons</a:t>
            </a:r>
          </a:p>
          <a:p>
            <a:pPr lvl="1">
              <a:buFontTx/>
              <a:buChar char="•"/>
            </a:pPr>
            <a:r>
              <a:rPr lang="en-US" sz="1800"/>
              <a:t>15,000 square feet</a:t>
            </a:r>
          </a:p>
          <a:p>
            <a:pPr lvl="1">
              <a:buFontTx/>
              <a:buChar char="•"/>
            </a:pPr>
            <a:r>
              <a:rPr lang="en-US" sz="1800"/>
              <a:t>140 kW power consumption</a:t>
            </a:r>
          </a:p>
          <a:p>
            <a:pPr lvl="1">
              <a:buFontTx/>
              <a:buChar char="•"/>
            </a:pPr>
            <a:r>
              <a:rPr lang="en-US" sz="1800"/>
              <a:t>5,000 additions per second</a:t>
            </a:r>
          </a:p>
          <a:p>
            <a:pPr lvl="1">
              <a:buFontTx/>
              <a:buChar char="•"/>
            </a:pPr>
            <a:endParaRPr lang="en-US" sz="1800"/>
          </a:p>
        </p:txBody>
      </p:sp>
      <p:pic>
        <p:nvPicPr>
          <p:cNvPr id="50180" name="Picture 4" descr="vact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200400"/>
            <a:ext cx="1141413" cy="2362200"/>
          </a:xfrm>
          <a:prstGeom prst="rect">
            <a:avLst/>
          </a:prstGeom>
          <a:noFill/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934200" y="60198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Vacuum Tube</a:t>
            </a:r>
          </a:p>
        </p:txBody>
      </p:sp>
      <p:pic>
        <p:nvPicPr>
          <p:cNvPr id="50182" name="Picture 6" descr="vactub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6553200" y="1143000"/>
            <a:ext cx="2286000" cy="1714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student1()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say nursery rhyme;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“Computer Architecture”;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call “student2”;	</a:t>
            </a:r>
            <a:endParaRPr lang="en-US" altLang="ko-KR" sz="18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your School name;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student2()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act like vegetable vendor;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“B1 slot”;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call “student3”;	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your branch; 	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student3()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Sing a song;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Write your name;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CALL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SP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SP – 1     decrement SP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M[SP]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PC    Push content of PC into stack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PC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kumimoji="1" lang="en-US" altLang="ko-KR" sz="2000" dirty="0" smtClean="0">
                <a:latin typeface="Times New Roman" pitchFamily="18" charset="0"/>
                <a:ea typeface="굴림" charset="-127"/>
              </a:rPr>
              <a:t>Effective Address (EA)  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Transfer control to subroutine.</a:t>
            </a:r>
          </a:p>
          <a:p>
            <a:endParaRPr kumimoji="1" lang="en-US" altLang="ko-KR" sz="2000" dirty="0">
              <a:latin typeface="Times New Roman" pitchFamily="18" charset="0"/>
              <a:ea typeface="굴림" charset="-127"/>
            </a:endParaRPr>
          </a:p>
          <a:p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RTN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  PC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M[SP]   POP stack and transfer to PC.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  SP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SP + 1    Inc SP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Recursive subroutine is a subroutine that calls itself.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</a:t>
            </a:r>
            <a:endParaRPr kumimoji="1" lang="en-US" sz="2000" dirty="0"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566525" y="559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that calls itself</a:t>
            </a:r>
          </a:p>
          <a:p>
            <a:r>
              <a:rPr lang="en-US" dirty="0" smtClean="0"/>
              <a:t>If only one register or memory location is used to hold the return address, when subroutine is called recursively, it destroys the previous return address.</a:t>
            </a:r>
          </a:p>
          <a:p>
            <a:r>
              <a:rPr lang="en-US" dirty="0" smtClean="0"/>
              <a:t>So, stack is the good solution for this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fetched instruction is loaded into a register in the processor is called as instruction register(IR).</a:t>
            </a:r>
          </a:p>
          <a:p>
            <a:r>
              <a:rPr lang="en-US" dirty="0" smtClean="0"/>
              <a:t>Category of Actions :</a:t>
            </a:r>
          </a:p>
          <a:p>
            <a:pPr marL="514350" indent="-514350">
              <a:buAutoNum type="arabicPeriod"/>
            </a:pPr>
            <a:r>
              <a:rPr lang="en-US" dirty="0" smtClean="0"/>
              <a:t>Processor memory: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Data may be transferred from processor to memory or from memory to processor.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7545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Processor I/O:</a:t>
            </a:r>
          </a:p>
          <a:p>
            <a:pPr marL="514350" indent="-514350">
              <a:buNone/>
            </a:pPr>
            <a:r>
              <a:rPr lang="en-US" dirty="0" smtClean="0"/>
              <a:t>	Data may be transferred to or from a peripheral device by transferring between the processor and I/O module.</a:t>
            </a:r>
          </a:p>
          <a:p>
            <a:pPr marL="514350" indent="-514350">
              <a:buNone/>
            </a:pPr>
            <a:r>
              <a:rPr lang="en-US" dirty="0" smtClean="0"/>
              <a:t>3. Data processing:</a:t>
            </a:r>
          </a:p>
          <a:p>
            <a:pPr marL="514350" indent="-514350">
              <a:buNone/>
            </a:pPr>
            <a:r>
              <a:rPr lang="en-US" dirty="0" smtClean="0"/>
              <a:t>	The processor may perform some arithmetic or logic operation on data.</a:t>
            </a:r>
          </a:p>
          <a:p>
            <a:pPr marL="514350" indent="-514350">
              <a:buNone/>
            </a:pPr>
            <a:r>
              <a:rPr lang="en-US" dirty="0" smtClean="0"/>
              <a:t>4. control:</a:t>
            </a:r>
          </a:p>
          <a:p>
            <a:pPr marL="514350" indent="-514350">
              <a:buNone/>
            </a:pPr>
            <a:r>
              <a:rPr lang="en-US" dirty="0" smtClean="0"/>
              <a:t>	An instruction may specify the sequence of execution be altered.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8">
              <a:buNone/>
            </a:pPr>
            <a:r>
              <a:rPr lang="en-US" dirty="0" smtClean="0"/>
              <a:t>Fetch cycle                  Execute 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2860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95600" y="26670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22098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 next instruction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29200" y="26670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362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instruction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781800" y="2667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133600" y="1905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09800" y="19050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629400" y="2286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 smtClean="0"/>
              <a:t>                                              </a:t>
            </a:r>
          </a:p>
          <a:p>
            <a:pPr lvl="8">
              <a:buNone/>
            </a:pPr>
            <a:r>
              <a:rPr lang="en-US" dirty="0" smtClean="0"/>
              <a:t>                                                  15</a:t>
            </a:r>
          </a:p>
          <a:p>
            <a:endParaRPr lang="en-US" dirty="0" smtClean="0"/>
          </a:p>
          <a:p>
            <a:r>
              <a:rPr lang="en-US" dirty="0" smtClean="0"/>
              <a:t>0	   3	4</a:t>
            </a:r>
          </a:p>
          <a:p>
            <a:r>
              <a:rPr lang="en-US" dirty="0" smtClean="0"/>
              <a:t>2.Integer format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0	   S	1						  15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362200"/>
            <a:ext cx="701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Opcode</a:t>
            </a:r>
            <a:r>
              <a:rPr lang="en-US" dirty="0" smtClean="0"/>
              <a:t>			Address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90700" y="2704306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4267200"/>
            <a:ext cx="670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676400" y="4799806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3. Internal CPU registers:</a:t>
            </a:r>
          </a:p>
          <a:p>
            <a:pPr>
              <a:buNone/>
            </a:pPr>
            <a:r>
              <a:rPr lang="en-US" dirty="0" smtClean="0"/>
              <a:t>	Program counter(PC)- Address of instruction</a:t>
            </a:r>
          </a:p>
          <a:p>
            <a:pPr>
              <a:buNone/>
            </a:pPr>
            <a:r>
              <a:rPr lang="en-US" dirty="0" smtClean="0"/>
              <a:t>Instruction Register (IR)- Instruction being executed</a:t>
            </a:r>
          </a:p>
          <a:p>
            <a:pPr>
              <a:buNone/>
            </a:pPr>
            <a:r>
              <a:rPr lang="en-US" dirty="0" smtClean="0"/>
              <a:t>Accumulator(AC)- Temporary register.</a:t>
            </a:r>
          </a:p>
          <a:p>
            <a:pPr>
              <a:buNone/>
            </a:pPr>
            <a:r>
              <a:rPr lang="en-US" dirty="0" smtClean="0"/>
              <a:t>Partial list of opcodes:</a:t>
            </a:r>
          </a:p>
          <a:p>
            <a:pPr>
              <a:buNone/>
            </a:pPr>
            <a:r>
              <a:rPr lang="en-US" dirty="0" smtClean="0"/>
              <a:t>0001- Load AC from memory</a:t>
            </a:r>
          </a:p>
          <a:p>
            <a:pPr>
              <a:buNone/>
            </a:pPr>
            <a:r>
              <a:rPr lang="en-US" dirty="0" smtClean="0"/>
              <a:t>0010- Store AC from memory</a:t>
            </a:r>
          </a:p>
          <a:p>
            <a:pPr>
              <a:buNone/>
            </a:pPr>
            <a:r>
              <a:rPr lang="en-US" dirty="0" smtClean="0"/>
              <a:t>0101- Add to AC from memory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9091" name="Picture 3" descr="DSIR Pilot Ace Turing page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76200" y="1600200"/>
            <a:ext cx="5257800" cy="5219700"/>
          </a:xfrm>
          <a:prstGeom prst="rect">
            <a:avLst/>
          </a:prstGeom>
          <a:noFill/>
        </p:spPr>
      </p:pic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85800" y="342900"/>
            <a:ext cx="7772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Alan Turing (1912-1954)</a:t>
            </a:r>
          </a:p>
        </p:txBody>
      </p:sp>
      <p:pic>
        <p:nvPicPr>
          <p:cNvPr id="89094" name="Picture 6" descr="Tur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7188" y="1752600"/>
            <a:ext cx="3706812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400">
                <a:solidFill>
                  <a:schemeClr val="tx2"/>
                </a:solidFill>
                <a:ea typeface="新細明體" pitchFamily="18" charset="-120"/>
              </a:rPr>
              <a:t>Instruction Cycle State Diagram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 b="28000"/>
          <a:stretch>
            <a:fillRect/>
          </a:stretch>
        </p:blipFill>
        <p:spPr bwMode="auto">
          <a:xfrm>
            <a:off x="381000" y="1219200"/>
            <a:ext cx="80883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r>
              <a:rPr lang="en-US" sz="3600"/>
              <a:t>Instruction state cycle diagram  (cont..)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</a:rPr>
              <a:t>Instruction address calculation (</a:t>
            </a:r>
            <a:r>
              <a:rPr lang="en-US" sz="2000" dirty="0" err="1">
                <a:solidFill>
                  <a:srgbClr val="CC3300"/>
                </a:solidFill>
              </a:rPr>
              <a:t>iac</a:t>
            </a:r>
            <a:r>
              <a:rPr lang="en-US" sz="2000" dirty="0">
                <a:solidFill>
                  <a:srgbClr val="CC3300"/>
                </a:solidFill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Determine the address of the next instruction to be executed. Adding a fixed number to a next number.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</a:rPr>
              <a:t>Instruction fetch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: (if)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Read the instruction from its memory location into the processor.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CC3300"/>
                </a:solidFill>
                <a:sym typeface="Wingdings" pitchFamily="2" charset="2"/>
              </a:rPr>
              <a:t>Instruction operation decoding: (</a:t>
            </a:r>
            <a:r>
              <a:rPr lang="en-US" sz="2000" dirty="0" err="1" smtClean="0">
                <a:solidFill>
                  <a:srgbClr val="CC3300"/>
                </a:solidFill>
                <a:sym typeface="Wingdings" pitchFamily="2" charset="2"/>
              </a:rPr>
              <a:t>iad</a:t>
            </a:r>
            <a:r>
              <a:rPr lang="en-US" sz="2000" dirty="0" smtClean="0">
                <a:solidFill>
                  <a:srgbClr val="CC3300"/>
                </a:solidFill>
                <a:sym typeface="Wingdings" pitchFamily="2" charset="2"/>
              </a:rPr>
              <a:t>)</a:t>
            </a:r>
            <a:endParaRPr lang="en-US" sz="2000" dirty="0">
              <a:solidFill>
                <a:srgbClr val="CC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Analyze instruction to determine type of operation to be performed and operand(s) to be used.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Address Calculation: (</a:t>
            </a:r>
            <a:r>
              <a:rPr lang="en-US" sz="2000" dirty="0" err="1">
                <a:solidFill>
                  <a:srgbClr val="CC3300"/>
                </a:solidFill>
                <a:sym typeface="Wingdings" pitchFamily="2" charset="2"/>
              </a:rPr>
              <a:t>oac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If the operation involves the reference to an operand in memory or available via I/O, then determine the address of the operand.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Fetch (of):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Fetch the operand from memory or read it from I/O.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Data Operation (do):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Perform the operation indicated in the instruction.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store (</a:t>
            </a:r>
            <a:r>
              <a:rPr lang="en-US" sz="2000" dirty="0" err="1">
                <a:solidFill>
                  <a:srgbClr val="CC3300"/>
                </a:solidFill>
                <a:sym typeface="Wingdings" pitchFamily="2" charset="2"/>
              </a:rPr>
              <a:t>os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Write the result into memory or out to I/O.</a:t>
            </a:r>
          </a:p>
          <a:p>
            <a:pPr lvl="1">
              <a:lnSpc>
                <a:spcPct val="80000"/>
              </a:lnSpc>
            </a:pPr>
            <a:endParaRPr lang="en-US" sz="18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b="20042"/>
          <a:stretch>
            <a:fillRect/>
          </a:stretch>
        </p:blipFill>
        <p:spPr bwMode="auto">
          <a:xfrm>
            <a:off x="381000" y="762000"/>
            <a:ext cx="5638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 descr="Figur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762000"/>
            <a:ext cx="3200400" cy="820738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" y="76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Example of 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interrupt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Program interrupt refers to transfer of program ctrl </a:t>
            </a:r>
            <a:r>
              <a:rPr lang="en-US" sz="2400" dirty="0" smtClean="0">
                <a:latin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</a:rPr>
              <a:t>currently running program to another service program as a result of external or internal generated request.</a:t>
            </a:r>
          </a:p>
          <a:p>
            <a:r>
              <a:rPr lang="en-US" sz="2400" dirty="0">
                <a:latin typeface="Times New Roman" pitchFamily="18" charset="0"/>
              </a:rPr>
              <a:t>Interrupt is usually initiated by an internal or external signal rather from execution of inst.</a:t>
            </a:r>
          </a:p>
          <a:p>
            <a:r>
              <a:rPr lang="en-US" sz="2400" dirty="0">
                <a:latin typeface="Times New Roman" pitchFamily="18" charset="0"/>
              </a:rPr>
              <a:t>Address of ISR (Interrupt </a:t>
            </a:r>
            <a:r>
              <a:rPr lang="en-US" sz="2400">
                <a:latin typeface="Times New Roman" pitchFamily="18" charset="0"/>
              </a:rPr>
              <a:t>Service </a:t>
            </a:r>
            <a:r>
              <a:rPr lang="en-US" sz="2400" smtClean="0">
                <a:latin typeface="Times New Roman" pitchFamily="18" charset="0"/>
              </a:rPr>
              <a:t>Routine) </a:t>
            </a:r>
            <a:r>
              <a:rPr lang="en-US" sz="2400" dirty="0">
                <a:latin typeface="Times New Roman" pitchFamily="18" charset="0"/>
              </a:rPr>
              <a:t>is determined by H/W rather </a:t>
            </a:r>
            <a:r>
              <a:rPr lang="en-US" sz="2400" dirty="0" smtClean="0">
                <a:latin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</a:rPr>
              <a:t>address field</a:t>
            </a:r>
            <a:r>
              <a:rPr lang="en-US" sz="2400" dirty="0" smtClean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PSW (program status word)</a:t>
            </a:r>
          </a:p>
          <a:p>
            <a:r>
              <a:rPr lang="en-US" dirty="0" smtClean="0">
                <a:latin typeface="Times New Roman" pitchFamily="18" charset="0"/>
              </a:rPr>
              <a:t>Collection of all status bit conditions in the CPU is called PSW.</a:t>
            </a:r>
          </a:p>
          <a:p>
            <a:r>
              <a:rPr lang="en-US" dirty="0" smtClean="0">
                <a:latin typeface="Times New Roman" pitchFamily="18" charset="0"/>
              </a:rPr>
              <a:t>It is a hardware register and contains status information that characterizes state of CPU.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899275" cy="41433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PROGRAM  INTERRUPT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0813" y="381000"/>
            <a:ext cx="257333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charset="-127"/>
              </a:rPr>
              <a:t> </a:t>
            </a:r>
            <a:r>
              <a:rPr kumimoji="1" lang="en-US" altLang="ko-KR" sz="2000" b="1">
                <a:ea typeface="굴림" charset="-127"/>
              </a:rPr>
              <a:t>Types of Interrupts: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09600" y="952500"/>
            <a:ext cx="8404225" cy="5056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External interrupts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     </a:t>
            </a:r>
            <a:r>
              <a:rPr kumimoji="1" lang="en-US" altLang="ko-KR" dirty="0">
                <a:ea typeface="굴림" charset="-127"/>
              </a:rPr>
              <a:t>External Interrupts initiated from the outside of CPU and Memory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I/O Device -&gt; Data transfer request or Data transfer complete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Timing Device -&gt; Timeout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Power Failure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endParaRPr kumimoji="1" lang="en-US" altLang="ko-KR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Internal interrupts </a:t>
            </a:r>
            <a:r>
              <a:rPr kumimoji="1" lang="en-US" altLang="ko-KR" sz="2000" b="1" dirty="0" smtClean="0">
                <a:ea typeface="굴림" charset="-127"/>
              </a:rPr>
              <a:t>(trap)</a:t>
            </a:r>
            <a:endParaRPr kumimoji="1" lang="en-US" altLang="ko-KR" sz="2000" b="1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Internal Interrupts are caused by the currently running program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Register, Stack Overflow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Divide by zero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OP-code Violation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Protection Violation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endParaRPr kumimoji="1" lang="en-US" altLang="ko-KR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Software Interrupts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Both External and Internal Interrupts are initiated by the computer Hardware.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Software Interrupts are initiated by </a:t>
            </a:r>
            <a:r>
              <a:rPr kumimoji="1" lang="en-US" altLang="ko-KR" dirty="0" smtClean="0">
                <a:ea typeface="굴림" charset="-127"/>
              </a:rPr>
              <a:t>executing </a:t>
            </a:r>
            <a:r>
              <a:rPr kumimoji="1" lang="en-US" altLang="ko-KR" dirty="0">
                <a:ea typeface="굴림" charset="-127"/>
              </a:rPr>
              <a:t>an instruction.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Supervisor Call -&gt; Switching from a user mode to the supervisor mode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                              -&gt; Allows to execute a certain class of operations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																which are not allowed in the user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Register and Register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m- bit register is an ordered set of m flip flops designed to store m word. (z0… zm-1)</a:t>
            </a:r>
          </a:p>
          <a:p>
            <a:r>
              <a:rPr lang="en-US" dirty="0" smtClean="0"/>
              <a:t>Each bit is stored in separate flip flops.</a:t>
            </a:r>
          </a:p>
          <a:p>
            <a:r>
              <a:rPr lang="en-US" dirty="0" smtClean="0"/>
              <a:t>All flip flops have common control line.(</a:t>
            </a:r>
            <a:r>
              <a:rPr lang="en-US" dirty="0" err="1" smtClean="0"/>
              <a:t>clk</a:t>
            </a:r>
            <a:r>
              <a:rPr lang="en-US" dirty="0" smtClean="0"/>
              <a:t>, clear)</a:t>
            </a:r>
          </a:p>
          <a:p>
            <a:r>
              <a:rPr lang="en-US" dirty="0" smtClean="0"/>
              <a:t>Registers can be made up of various flip flops.</a:t>
            </a:r>
          </a:p>
          <a:p>
            <a:r>
              <a:rPr lang="en-US" dirty="0" smtClean="0"/>
              <a:t>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 z reads in the data word x each time it is clocked. To maintain the contents of z constant, z inputs bus should be enabled always.</a:t>
            </a:r>
          </a:p>
          <a:p>
            <a:r>
              <a:rPr lang="en-US" dirty="0" smtClean="0"/>
              <a:t>Parallel load: diagram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introduce a control line load, which causes the register to read in the current value of x when it is clocked and load=1, if load=0 the previous value is retained in the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Transfer the contents into and from register 1bit at a time.</a:t>
            </a:r>
          </a:p>
          <a:p>
            <a:r>
              <a:rPr lang="en-US" dirty="0" smtClean="0"/>
              <a:t>M- bit shift register consists of m flip flops each of which is connected to its left or right neighbor.</a:t>
            </a:r>
          </a:p>
          <a:p>
            <a:r>
              <a:rPr lang="en-US" dirty="0" smtClean="0"/>
              <a:t>Data can be entered 1 bit at a time at one end of register and can be removed 1 bit at a time </a:t>
            </a:r>
          </a:p>
          <a:p>
            <a:pPr>
              <a:buNone/>
            </a:pPr>
            <a:r>
              <a:rPr lang="en-US" dirty="0" smtClean="0"/>
              <a:t>    from the other end known as serial </a:t>
            </a:r>
            <a:r>
              <a:rPr lang="en-US" dirty="0" err="1" smtClean="0"/>
              <a:t>i</a:t>
            </a:r>
            <a:r>
              <a:rPr lang="en-US" dirty="0" smtClean="0"/>
              <a:t>/p –o/p. </a:t>
            </a:r>
          </a:p>
          <a:p>
            <a:pPr>
              <a:buNone/>
            </a:pPr>
            <a:r>
              <a:rPr lang="en-US" dirty="0" smtClean="0"/>
              <a:t>diagram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ln/>
        </p:spPr>
        <p:txBody>
          <a:bodyPr/>
          <a:lstStyle/>
          <a:p>
            <a:r>
              <a:rPr lang="en-US"/>
              <a:t>John Mauchly leaning on  the </a:t>
            </a:r>
            <a:r>
              <a:rPr lang="en-US">
                <a:solidFill>
                  <a:schemeClr val="accent2"/>
                </a:solidFill>
              </a:rPr>
              <a:t>UNIV</a:t>
            </a:r>
            <a:r>
              <a:rPr lang="en-US"/>
              <a:t>ersal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utomatic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omputer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91140" name="Picture 4" descr="Mauchly leaning on Univac  Penn Libr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257800" cy="5233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shift is accomplished by activating the shift enable line connected to the </a:t>
            </a:r>
            <a:r>
              <a:rPr lang="en-US" dirty="0" err="1" smtClean="0"/>
              <a:t>clk</a:t>
            </a:r>
            <a:r>
              <a:rPr lang="en-US" dirty="0" smtClean="0"/>
              <a:t> input of each flip flop.</a:t>
            </a:r>
          </a:p>
          <a:p>
            <a:r>
              <a:rPr lang="en-US" dirty="0" smtClean="0"/>
              <a:t>Right shift operation changes the registers state as,</a:t>
            </a:r>
          </a:p>
          <a:p>
            <a:r>
              <a:rPr lang="en-US" dirty="0" smtClean="0"/>
              <a:t>(Xzm-1 zm-2…z1):=(zm-1 zm-2,….z1,z0)</a:t>
            </a:r>
          </a:p>
          <a:p>
            <a:r>
              <a:rPr lang="en-US" dirty="0" smtClean="0"/>
              <a:t>Left shift operation changes the register state as (zm-2 zm-3…z0,x):=(zm-1 zm-2,….z1,z0)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general purpose registers r0:rm-1 known as register file RF.</a:t>
            </a:r>
          </a:p>
          <a:p>
            <a:r>
              <a:rPr lang="en-US" dirty="0" smtClean="0"/>
              <a:t>Each register </a:t>
            </a:r>
            <a:r>
              <a:rPr lang="en-US" dirty="0" err="1" smtClean="0"/>
              <a:t>Ri</a:t>
            </a:r>
            <a:r>
              <a:rPr lang="en-US" dirty="0" smtClean="0"/>
              <a:t> is individually addressable.</a:t>
            </a:r>
          </a:p>
          <a:p>
            <a:r>
              <a:rPr lang="en-US" dirty="0" smtClean="0"/>
              <a:t>Arithmetic logic instruction take two ,three  address format.</a:t>
            </a:r>
          </a:p>
          <a:p>
            <a:r>
              <a:rPr lang="en-US" dirty="0" smtClean="0"/>
              <a:t>R2=f(R1,R2)- 2 address</a:t>
            </a:r>
          </a:p>
          <a:p>
            <a:r>
              <a:rPr lang="en-US" dirty="0" smtClean="0"/>
              <a:t>R3=f(R1,R2)- 3 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results are stored in processor with the help of register.</a:t>
            </a:r>
          </a:p>
          <a:p>
            <a:r>
              <a:rPr lang="en-US" dirty="0" smtClean="0"/>
              <a:t>RF functions as a RAM.</a:t>
            </a:r>
          </a:p>
          <a:p>
            <a:r>
              <a:rPr lang="en-US" dirty="0" smtClean="0"/>
              <a:t>RF differs from M becomes RF requires 2 or more operands accessed simultaneously.</a:t>
            </a:r>
          </a:p>
          <a:p>
            <a:r>
              <a:rPr lang="en-US" dirty="0" smtClean="0"/>
              <a:t>RF is also known as multiport RAM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A register file with three access ports - symbol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01850" y="2590800"/>
            <a:ext cx="2590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Port 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11375" y="4271963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Port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16350" y="4271963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Port B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101850" y="2590800"/>
            <a:ext cx="2590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5400" y="42814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A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378450" y="42164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B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58750" y="25542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C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33985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41605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469265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55905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23545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32105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590800" y="3352800"/>
            <a:ext cx="161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Register File </a:t>
            </a:r>
          </a:p>
          <a:p>
            <a:pPr algn="ctr"/>
            <a:r>
              <a:rPr lang="en-US" b="1"/>
              <a:t>RF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>
            <a:off x="1568450" y="4368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248285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415925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4921250" y="4318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1720850" y="26289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3244850" y="218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768850" y="4052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64465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15621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2559050" y="4724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4178300" y="4738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340100" y="2133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1949450" y="51196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out A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3670300" y="51054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out B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3048000" y="18288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r>
              <a:rPr lang="en-US" sz="2400"/>
              <a:t>A Register File with three access ports – logic diagram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 flipH="1" flipV="1">
            <a:off x="3575050" y="1766888"/>
            <a:ext cx="2590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CC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41800" y="1785938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demultiplexer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 flipH="1">
            <a:off x="1365250" y="4954588"/>
            <a:ext cx="2438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082800" y="4986338"/>
            <a:ext cx="1198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multiplexer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 flipH="1">
            <a:off x="6013450" y="4967288"/>
            <a:ext cx="2438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470650" y="4999038"/>
            <a:ext cx="1198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multiplexer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9212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93052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R2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90537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R1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232650" y="3341688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R0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4260850" y="2376488"/>
            <a:ext cx="0" cy="914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251450" y="2376488"/>
            <a:ext cx="0" cy="914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1289050" y="2376488"/>
            <a:ext cx="2590800" cy="914400"/>
            <a:chOff x="720" y="1392"/>
            <a:chExt cx="1632" cy="576"/>
          </a:xfrm>
        </p:grpSpPr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2352" y="1392"/>
              <a:ext cx="0" cy="24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720" y="1632"/>
              <a:ext cx="163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720" y="1632"/>
              <a:ext cx="0" cy="33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63" name="Group 19"/>
          <p:cNvGrpSpPr>
            <a:grpSpLocks/>
          </p:cNvGrpSpPr>
          <p:nvPr/>
        </p:nvGrpSpPr>
        <p:grpSpPr bwMode="auto">
          <a:xfrm>
            <a:off x="5784850" y="2376488"/>
            <a:ext cx="2590800" cy="914400"/>
            <a:chOff x="3552" y="1392"/>
            <a:chExt cx="1632" cy="576"/>
          </a:xfrm>
        </p:grpSpPr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3552" y="1392"/>
              <a:ext cx="0" cy="24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H="1">
              <a:off x="3552" y="1632"/>
              <a:ext cx="163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5184" y="1632"/>
              <a:ext cx="0" cy="33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1670050" y="3671888"/>
            <a:ext cx="0" cy="1295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8147050" y="3671888"/>
            <a:ext cx="0" cy="1295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498850" y="3671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2127250" y="4129088"/>
            <a:ext cx="5638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480050" y="3671888"/>
            <a:ext cx="0" cy="685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736850" y="4357688"/>
            <a:ext cx="4495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1670050" y="4586288"/>
            <a:ext cx="51054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3194050" y="3900488"/>
            <a:ext cx="49530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2127250" y="4129088"/>
            <a:ext cx="0" cy="838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2736850" y="4357688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3194050" y="3900488"/>
            <a:ext cx="0" cy="1066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6775450" y="4586288"/>
            <a:ext cx="0" cy="3810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7232650" y="4357688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7766050" y="4129088"/>
            <a:ext cx="0" cy="838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1512888" y="44338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3341688" y="3965575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5335588" y="41925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7981950" y="37353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>
            <a:off x="1593850" y="4052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>
            <a:off x="3422650" y="3671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5403850" y="3671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8070850" y="4205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3803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4184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 flipH="1">
            <a:off x="51752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 flipH="1">
            <a:off x="5708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1898650" y="1995488"/>
            <a:ext cx="20574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4794250" y="1385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2508250" y="5576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7232650" y="5576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755650" y="5348288"/>
            <a:ext cx="9906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8070850" y="5348288"/>
            <a:ext cx="685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1898650" y="5932488"/>
            <a:ext cx="102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out A</a:t>
            </a: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6807200" y="6084888"/>
            <a:ext cx="102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out B</a:t>
            </a:r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 flipH="1">
            <a:off x="2432050" y="56530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H="1">
            <a:off x="7156450" y="56530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 flipH="1">
            <a:off x="1136650" y="5221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 flipH="1">
            <a:off x="8299450" y="5233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 flipH="1">
            <a:off x="3041650" y="18811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 flipH="1">
            <a:off x="4718050" y="1385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977900" y="1741488"/>
            <a:ext cx="992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Write </a:t>
            </a:r>
          </a:p>
          <a:p>
            <a:r>
              <a:rPr lang="en-US" sz="1400">
                <a:solidFill>
                  <a:srgbClr val="800080"/>
                </a:solidFill>
              </a:rPr>
              <a:t>address C</a:t>
            </a:r>
          </a:p>
        </p:txBody>
      </p:sp>
      <p:sp>
        <p:nvSpPr>
          <p:cNvPr id="57408" name="Text Box 64"/>
          <p:cNvSpPr txBox="1">
            <a:spLocks noChangeArrowheads="1"/>
          </p:cNvSpPr>
          <p:nvPr/>
        </p:nvSpPr>
        <p:spPr bwMode="auto">
          <a:xfrm>
            <a:off x="406400" y="5426075"/>
            <a:ext cx="982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Read</a:t>
            </a:r>
          </a:p>
          <a:p>
            <a:r>
              <a:rPr lang="en-US" sz="1400">
                <a:solidFill>
                  <a:srgbClr val="800080"/>
                </a:solidFill>
              </a:rPr>
              <a:t>address A</a:t>
            </a:r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8070850" y="5443538"/>
            <a:ext cx="982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Read</a:t>
            </a:r>
          </a:p>
          <a:p>
            <a:r>
              <a:rPr lang="en-US" sz="1400">
                <a:solidFill>
                  <a:srgbClr val="800080"/>
                </a:solidFill>
              </a:rPr>
              <a:t>address B</a:t>
            </a:r>
          </a:p>
        </p:txBody>
      </p:sp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2527300" y="5627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7232650" y="5627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1289050" y="39512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3060700" y="3646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5480050" y="3646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8147050" y="41941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6" name="Text Box 72"/>
          <p:cNvSpPr txBox="1">
            <a:spLocks noChangeArrowheads="1"/>
          </p:cNvSpPr>
          <p:nvPr/>
        </p:nvSpPr>
        <p:spPr bwMode="auto">
          <a:xfrm>
            <a:off x="3441700" y="24415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7" name="Text Box 73"/>
          <p:cNvSpPr txBox="1">
            <a:spLocks noChangeArrowheads="1"/>
          </p:cNvSpPr>
          <p:nvPr/>
        </p:nvSpPr>
        <p:spPr bwMode="auto">
          <a:xfrm>
            <a:off x="4184650" y="2503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8" name="Text Box 74"/>
          <p:cNvSpPr txBox="1">
            <a:spLocks noChangeArrowheads="1"/>
          </p:cNvSpPr>
          <p:nvPr/>
        </p:nvSpPr>
        <p:spPr bwMode="auto">
          <a:xfrm>
            <a:off x="4832350" y="24415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9" name="Text Box 75"/>
          <p:cNvSpPr txBox="1">
            <a:spLocks noChangeArrowheads="1"/>
          </p:cNvSpPr>
          <p:nvPr/>
        </p:nvSpPr>
        <p:spPr bwMode="auto">
          <a:xfrm>
            <a:off x="5765800" y="24272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20" name="Text Box 76"/>
          <p:cNvSpPr txBox="1">
            <a:spLocks noChangeArrowheads="1"/>
          </p:cNvSpPr>
          <p:nvPr/>
        </p:nvSpPr>
        <p:spPr bwMode="auto">
          <a:xfrm>
            <a:off x="4737100" y="1436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21" name="Text Box 77"/>
          <p:cNvSpPr txBox="1">
            <a:spLocks noChangeArrowheads="1"/>
          </p:cNvSpPr>
          <p:nvPr/>
        </p:nvSpPr>
        <p:spPr bwMode="auto">
          <a:xfrm>
            <a:off x="4337050" y="105568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in C</a:t>
            </a:r>
          </a:p>
        </p:txBody>
      </p:sp>
      <p:sp>
        <p:nvSpPr>
          <p:cNvPr id="57422" name="Text Box 78"/>
          <p:cNvSpPr txBox="1">
            <a:spLocks noChangeArrowheads="1"/>
          </p:cNvSpPr>
          <p:nvPr/>
        </p:nvSpPr>
        <p:spPr bwMode="auto">
          <a:xfrm>
            <a:off x="3898900" y="1955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3" name="Text Box 79"/>
          <p:cNvSpPr txBox="1">
            <a:spLocks noChangeArrowheads="1"/>
          </p:cNvSpPr>
          <p:nvPr/>
        </p:nvSpPr>
        <p:spPr bwMode="auto">
          <a:xfrm>
            <a:off x="1670050" y="5130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4" name="Text Box 80"/>
          <p:cNvSpPr txBox="1">
            <a:spLocks noChangeArrowheads="1"/>
          </p:cNvSpPr>
          <p:nvPr/>
        </p:nvSpPr>
        <p:spPr bwMode="auto">
          <a:xfrm>
            <a:off x="7823200" y="5156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5" name="Text Box 81"/>
          <p:cNvSpPr txBox="1">
            <a:spLocks noChangeArrowheads="1"/>
          </p:cNvSpPr>
          <p:nvPr/>
        </p:nvSpPr>
        <p:spPr bwMode="auto">
          <a:xfrm>
            <a:off x="8451850" y="5018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6" name="Text Box 82"/>
          <p:cNvSpPr txBox="1">
            <a:spLocks noChangeArrowheads="1"/>
          </p:cNvSpPr>
          <p:nvPr/>
        </p:nvSpPr>
        <p:spPr bwMode="auto">
          <a:xfrm>
            <a:off x="2889250" y="172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7" name="Text Box 83"/>
          <p:cNvSpPr txBox="1">
            <a:spLocks noChangeArrowheads="1"/>
          </p:cNvSpPr>
          <p:nvPr/>
        </p:nvSpPr>
        <p:spPr bwMode="auto">
          <a:xfrm>
            <a:off x="984250" y="5043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8" name="Text Box 84"/>
          <p:cNvSpPr txBox="1">
            <a:spLocks noChangeArrowheads="1"/>
          </p:cNvSpPr>
          <p:nvPr/>
        </p:nvSpPr>
        <p:spPr bwMode="auto">
          <a:xfrm>
            <a:off x="6553200" y="798513"/>
            <a:ext cx="2476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Ex: R3 </a:t>
            </a:r>
            <a:r>
              <a:rPr lang="en-US" b="1">
                <a:cs typeface="Arial" charset="0"/>
              </a:rPr>
              <a:t>← R1 + R2</a:t>
            </a:r>
          </a:p>
          <a:p>
            <a:r>
              <a:rPr lang="en-US" b="1">
                <a:cs typeface="Arial" charset="0"/>
              </a:rPr>
              <a:t>Read Address A = 01</a:t>
            </a:r>
          </a:p>
          <a:p>
            <a:r>
              <a:rPr lang="en-US" b="1">
                <a:cs typeface="Arial" charset="0"/>
              </a:rPr>
              <a:t>Read Address B = 10</a:t>
            </a:r>
          </a:p>
          <a:p>
            <a:r>
              <a:rPr lang="en-US" b="1">
                <a:cs typeface="Arial" charset="0"/>
              </a:rPr>
              <a:t>Write Address C = 11</a:t>
            </a:r>
          </a:p>
        </p:txBody>
      </p:sp>
      <p:sp>
        <p:nvSpPr>
          <p:cNvPr id="57429" name="Text Box 85"/>
          <p:cNvSpPr txBox="1">
            <a:spLocks noChangeArrowheads="1"/>
          </p:cNvSpPr>
          <p:nvPr/>
        </p:nvSpPr>
        <p:spPr bwMode="auto">
          <a:xfrm>
            <a:off x="400050" y="517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01</a:t>
            </a:r>
          </a:p>
        </p:txBody>
      </p:sp>
      <p:sp>
        <p:nvSpPr>
          <p:cNvPr id="57430" name="Text Box 86"/>
          <p:cNvSpPr txBox="1">
            <a:spLocks noChangeArrowheads="1"/>
          </p:cNvSpPr>
          <p:nvPr/>
        </p:nvSpPr>
        <p:spPr bwMode="auto">
          <a:xfrm>
            <a:off x="1695450" y="1614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11</a:t>
            </a:r>
          </a:p>
        </p:txBody>
      </p:sp>
      <p:sp>
        <p:nvSpPr>
          <p:cNvPr id="57431" name="Text Box 87"/>
          <p:cNvSpPr txBox="1">
            <a:spLocks noChangeArrowheads="1"/>
          </p:cNvSpPr>
          <p:nvPr/>
        </p:nvSpPr>
        <p:spPr bwMode="auto">
          <a:xfrm>
            <a:off x="5181600" y="3352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30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73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2.37743E-6 L -0.00451 0.11772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0.11772 L -0.30903 0.11772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51 0.11772 L -0.30451 0.42854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/>
      <p:bldP spid="57429" grpId="0"/>
      <p:bldP spid="57429" grpId="1"/>
      <p:bldP spid="57429" grpId="2"/>
      <p:bldP spid="57431" grpId="0"/>
      <p:bldP spid="57431" grpId="1"/>
      <p:bldP spid="57431" grpId="2"/>
      <p:bldP spid="57431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/>
              <a:t>Dr. Von-Neuman with IAS machine</a:t>
            </a:r>
          </a:p>
        </p:txBody>
      </p:sp>
      <p:pic>
        <p:nvPicPr>
          <p:cNvPr id="13320" name="Picture 8" descr="vnc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962400" y="1524000"/>
            <a:ext cx="4953000" cy="3670300"/>
          </a:xfrm>
          <a:noFill/>
          <a:ln/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6200" y="914400"/>
            <a:ext cx="45720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Stored Program Concept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Main memory storing programs </a:t>
            </a:r>
            <a:br>
              <a:rPr lang="en-GB" sz="2000"/>
            </a:br>
            <a:r>
              <a:rPr lang="en-GB" sz="2000"/>
              <a:t>and data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ALU operating on binary data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Control unit interpreting </a:t>
            </a:r>
            <a:br>
              <a:rPr lang="en-GB" sz="2000"/>
            </a:br>
            <a:r>
              <a:rPr lang="en-GB" sz="2000"/>
              <a:t>instructions from memory and </a:t>
            </a:r>
            <a:br>
              <a:rPr lang="en-GB" sz="2000"/>
            </a:br>
            <a:r>
              <a:rPr lang="en-GB" sz="2000"/>
              <a:t>executing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Input and output equipment </a:t>
            </a:r>
            <a:br>
              <a:rPr lang="en-GB" sz="2000"/>
            </a:br>
            <a:r>
              <a:rPr lang="en-GB" sz="2000"/>
              <a:t>operated by control unit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Princeton Institute for Advanced </a:t>
            </a:r>
            <a:br>
              <a:rPr lang="en-GB" sz="2000"/>
            </a:br>
            <a:r>
              <a:rPr lang="en-GB" sz="2000"/>
              <a:t>Studies (IAS).</a:t>
            </a:r>
          </a:p>
          <a:p>
            <a:pPr>
              <a:buFontTx/>
              <a:buChar char="•"/>
            </a:pPr>
            <a:endParaRPr lang="en-GB" sz="2000"/>
          </a:p>
          <a:p>
            <a:pPr>
              <a:buFontTx/>
              <a:buChar char="•"/>
            </a:pPr>
            <a:r>
              <a:rPr lang="en-GB" sz="2000"/>
              <a:t>Completed 1952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IBM 7094, a typical mainframe computer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9" name="Picture 5" descr="IBM709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14500"/>
            <a:ext cx="7772400" cy="430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572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800" b="1" baseline="30000">
                <a:solidFill>
                  <a:schemeClr val="tx2"/>
                </a:solidFill>
                <a:latin typeface="Times New Roman" pitchFamily="18" charset="0"/>
              </a:rPr>
              <a:t>nd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 Generation: Transistor Based Computers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57200" y="7620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Transistors replaced </a:t>
            </a:r>
            <a:br>
              <a:rPr kumimoji="1" lang="en-US" sz="2000" dirty="0">
                <a:latin typeface="Times New Roman" pitchFamily="18" charset="0"/>
              </a:rPr>
            </a:br>
            <a:r>
              <a:rPr kumimoji="1" lang="en-US" sz="2000" dirty="0">
                <a:latin typeface="Times New Roman" pitchFamily="18" charset="0"/>
              </a:rPr>
              <a:t>vacuum tubes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Smaller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Cheaper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Less heat </a:t>
            </a:r>
            <a:r>
              <a:rPr kumimoji="1" lang="en-US" sz="2000" dirty="0" smtClean="0">
                <a:latin typeface="Times New Roman" pitchFamily="18" charset="0"/>
              </a:rPr>
              <a:t>dissipation</a:t>
            </a:r>
            <a:endParaRPr kumimoji="1" lang="en-US" sz="2000" dirty="0">
              <a:latin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Made from Silicon (Sand)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Invented 1947 at Bell Labs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William Shockley et al.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sz="2000" dirty="0">
                <a:latin typeface="Times New Roman" pitchFamily="18" charset="0"/>
              </a:rPr>
              <a:t>Commercial Transistor based computers: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dirty="0">
                <a:latin typeface="Times New Roman" pitchFamily="18" charset="0"/>
              </a:rPr>
              <a:t>NCR </a:t>
            </a:r>
            <a:r>
              <a:rPr kumimoji="1" lang="en-US" dirty="0" smtClean="0">
                <a:latin typeface="Times New Roman" pitchFamily="18" charset="0"/>
              </a:rPr>
              <a:t>(National Cash Register) &amp; RCA(Radio Corporation of America)  </a:t>
            </a:r>
            <a:r>
              <a:rPr kumimoji="1" lang="en-US" dirty="0">
                <a:latin typeface="Times New Roman" pitchFamily="18" charset="0"/>
              </a:rPr>
              <a:t>produced small transistor machines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dirty="0">
                <a:latin typeface="Times New Roman" pitchFamily="18" charset="0"/>
              </a:rPr>
              <a:t>IBM 7000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1" lang="en-US" dirty="0">
                <a:latin typeface="Times New Roman" pitchFamily="18" charset="0"/>
              </a:rPr>
              <a:t>DEC – 1957 (PDP-1</a:t>
            </a:r>
            <a:r>
              <a:rPr kumimoji="1" lang="en-US" dirty="0" smtClean="0">
                <a:latin typeface="Times New Roman" pitchFamily="18" charset="0"/>
              </a:rPr>
              <a:t>)(Programmed data processor)</a:t>
            </a:r>
            <a:endParaRPr kumimoji="1" lang="en-US" dirty="0">
              <a:latin typeface="Times New Roman" pitchFamily="18" charset="0"/>
            </a:endParaRPr>
          </a:p>
        </p:txBody>
      </p:sp>
      <p:pic>
        <p:nvPicPr>
          <p:cNvPr id="70660" name="Picture 4" descr="trans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685800"/>
            <a:ext cx="4887913" cy="3714750"/>
          </a:xfrm>
          <a:prstGeom prst="rect">
            <a:avLst/>
          </a:prstGeom>
          <a:noFill/>
        </p:spPr>
      </p:pic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962400" y="449580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First transistor computer – Manchester University 1953.</a:t>
            </a:r>
          </a:p>
        </p:txBody>
      </p:sp>
      <p:pic>
        <p:nvPicPr>
          <p:cNvPr id="70662" name="Picture 6" descr="trans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953000"/>
            <a:ext cx="22860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2563</Words>
  <Application>Microsoft Office PowerPoint</Application>
  <PresentationFormat>On-screen Show (4:3)</PresentationFormat>
  <Paragraphs>693</Paragraphs>
  <Slides>64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Default Design</vt:lpstr>
      <vt:lpstr>A Brief History of Computers</vt:lpstr>
      <vt:lpstr>The beginning of computing – Abacus (3000BC)</vt:lpstr>
      <vt:lpstr>Babbage’s Differential Engine (1823)</vt:lpstr>
      <vt:lpstr>Slide 4</vt:lpstr>
      <vt:lpstr> </vt:lpstr>
      <vt:lpstr>John Mauchly leaning on  the UNIVersal Automatic Computer</vt:lpstr>
      <vt:lpstr>Dr. Von-Neuman with IAS machine</vt:lpstr>
      <vt:lpstr>The IBM 7094, a typical mainframe computer </vt:lpstr>
      <vt:lpstr>Slide 9</vt:lpstr>
      <vt:lpstr>Second Generation (1958-1964)</vt:lpstr>
      <vt:lpstr>Slide 11</vt:lpstr>
      <vt:lpstr>Third Generation (1964-1971)</vt:lpstr>
      <vt:lpstr>Fourth Generation (1971- )</vt:lpstr>
      <vt:lpstr>Slide 14</vt:lpstr>
      <vt:lpstr>Slide 15</vt:lpstr>
      <vt:lpstr>Definition</vt:lpstr>
      <vt:lpstr>Organization of Von-Neumann Machine (IAS Computer)</vt:lpstr>
      <vt:lpstr>Slide 18</vt:lpstr>
      <vt:lpstr>Memory of the IAS </vt:lpstr>
      <vt:lpstr>Slide 20</vt:lpstr>
      <vt:lpstr>Slide 21</vt:lpstr>
      <vt:lpstr>Slide 22</vt:lpstr>
      <vt:lpstr>Slide 23</vt:lpstr>
      <vt:lpstr>INSTRUCTION  FORMAT</vt:lpstr>
      <vt:lpstr>THREE,  and  TWO-ADDRESS INSTRUCTIONS</vt:lpstr>
      <vt:lpstr>ONE,  and  ZERO-ADDRESS INSTRUCTIONS</vt:lpstr>
      <vt:lpstr>ADDRESSING  MODES</vt:lpstr>
      <vt:lpstr>Types of addressing modes</vt:lpstr>
      <vt:lpstr>Slide 29</vt:lpstr>
      <vt:lpstr>Slide 30</vt:lpstr>
      <vt:lpstr>Slide 31</vt:lpstr>
      <vt:lpstr>Slide 32</vt:lpstr>
      <vt:lpstr>Slide 33</vt:lpstr>
      <vt:lpstr>ADDRESSING  MODES - EXAMPLES </vt:lpstr>
      <vt:lpstr>Instruction types</vt:lpstr>
      <vt:lpstr>DATA  TRANSFER  INSTRUCTIONS</vt:lpstr>
      <vt:lpstr>DATA  MANIPULATION  INSTRUCTIONS</vt:lpstr>
      <vt:lpstr>Subroutine Call and Return Mechanisms</vt:lpstr>
      <vt:lpstr>Trace the given program</vt:lpstr>
      <vt:lpstr>Continue Tracing</vt:lpstr>
      <vt:lpstr>Continue Tracing</vt:lpstr>
      <vt:lpstr>Continue Tracing</vt:lpstr>
      <vt:lpstr>Subroutine call</vt:lpstr>
      <vt:lpstr>Recursive subroutines</vt:lpstr>
      <vt:lpstr>Instruction fetch and Execute</vt:lpstr>
      <vt:lpstr>Cont..</vt:lpstr>
      <vt:lpstr>Basic Instruction cycle</vt:lpstr>
      <vt:lpstr>1. Instruction format</vt:lpstr>
      <vt:lpstr>Cont..</vt:lpstr>
      <vt:lpstr>Slide 50</vt:lpstr>
      <vt:lpstr>Instruction state cycle diagram  (cont..)</vt:lpstr>
      <vt:lpstr>Slide 52</vt:lpstr>
      <vt:lpstr>Program interrupt</vt:lpstr>
      <vt:lpstr>Cont..</vt:lpstr>
      <vt:lpstr>PROGRAM  INTERRUPT</vt:lpstr>
      <vt:lpstr>Register and Register Files</vt:lpstr>
      <vt:lpstr>Cont..</vt:lpstr>
      <vt:lpstr>Cont…</vt:lpstr>
      <vt:lpstr>Shift register</vt:lpstr>
      <vt:lpstr>Cont..</vt:lpstr>
      <vt:lpstr>Register files</vt:lpstr>
      <vt:lpstr>Cont..</vt:lpstr>
      <vt:lpstr>A register file with three access ports - symbol</vt:lpstr>
      <vt:lpstr>A Register File with three access ports – logic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SHANTHI</dc:creator>
  <cp:lastModifiedBy>Lenovo</cp:lastModifiedBy>
  <cp:revision>75</cp:revision>
  <dcterms:created xsi:type="dcterms:W3CDTF">2012-07-16T04:57:11Z</dcterms:created>
  <dcterms:modified xsi:type="dcterms:W3CDTF">2014-07-25T04:11:50Z</dcterms:modified>
</cp:coreProperties>
</file>