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6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C929-2999-422F-8C4A-C8B4F9CC53A8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C929-2999-422F-8C4A-C8B4F9CC53A8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5BD0-048D-455A-97F1-47E7EFFF4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UNIT-2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ARITHMETIC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point representation</a:t>
            </a:r>
          </a:p>
          <a:p>
            <a:r>
              <a:rPr lang="en-US" dirty="0" smtClean="0"/>
              <a:t>Floating point representation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have limited range of values and have relatively simple hardware.</a:t>
            </a:r>
          </a:p>
          <a:p>
            <a:r>
              <a:rPr lang="en-US" dirty="0" smtClean="0"/>
              <a:t>Unsigned number- +</a:t>
            </a:r>
            <a:r>
              <a:rPr lang="en-US" dirty="0" err="1" smtClean="0"/>
              <a:t>ve</a:t>
            </a:r>
            <a:r>
              <a:rPr lang="en-US" dirty="0" smtClean="0"/>
              <a:t> integer including zero</a:t>
            </a:r>
          </a:p>
          <a:p>
            <a:r>
              <a:rPr lang="en-US" dirty="0" smtClean="0"/>
              <a:t>Signed number- -</a:t>
            </a:r>
            <a:r>
              <a:rPr lang="en-US" dirty="0" err="1" smtClean="0"/>
              <a:t>ve</a:t>
            </a:r>
            <a:r>
              <a:rPr lang="en-US" dirty="0" smtClean="0"/>
              <a:t> integer including zero.</a:t>
            </a:r>
          </a:p>
          <a:p>
            <a:r>
              <a:rPr lang="en-US" dirty="0" smtClean="0"/>
              <a:t>Computer hardware recognize all 1’s and 0’s.</a:t>
            </a:r>
          </a:p>
          <a:p>
            <a:r>
              <a:rPr lang="en-US" dirty="0" smtClean="0"/>
              <a:t>The unsigned number is represented with only the magnitude field.</a:t>
            </a:r>
          </a:p>
          <a:p>
            <a:r>
              <a:rPr lang="en-US" dirty="0" smtClean="0"/>
              <a:t>Signed number representation- +</a:t>
            </a:r>
            <a:r>
              <a:rPr lang="en-US" dirty="0" err="1" smtClean="0"/>
              <a:t>ve</a:t>
            </a:r>
            <a:r>
              <a:rPr lang="en-US" dirty="0" smtClean="0"/>
              <a:t> – 0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-</a:t>
            </a:r>
            <a:r>
              <a:rPr lang="en-US" dirty="0" err="1" smtClean="0"/>
              <a:t>ve</a:t>
            </a:r>
            <a:r>
              <a:rPr lang="en-US" dirty="0" smtClean="0"/>
              <a:t>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1" lang="en-US" altLang="ko-KR" b="1" dirty="0" smtClean="0">
                <a:latin typeface="Edwardian Script ITC" panose="030303020407070D0804" pitchFamily="66" charset="0"/>
                <a:ea typeface="Gulim" pitchFamily="34" charset="-127"/>
              </a:rPr>
              <a:t>Need to be able to represent both </a:t>
            </a:r>
            <a:r>
              <a:rPr kumimoji="1" lang="en-US" altLang="ko-KR" b="1" i="1" dirty="0" smtClean="0">
                <a:latin typeface="Edwardian Script ITC" panose="030303020407070D0804" pitchFamily="66" charset="0"/>
                <a:ea typeface="Gulim" pitchFamily="34" charset="-127"/>
              </a:rPr>
              <a:t>positive</a:t>
            </a:r>
            <a:r>
              <a:rPr kumimoji="1" lang="en-US" altLang="ko-KR" b="1" dirty="0" smtClean="0">
                <a:latin typeface="Edwardian Script ITC" panose="030303020407070D0804" pitchFamily="66" charset="0"/>
                <a:ea typeface="Gulim" pitchFamily="34" charset="-127"/>
              </a:rPr>
              <a:t> and </a:t>
            </a:r>
            <a:r>
              <a:rPr kumimoji="1" lang="en-US" altLang="ko-KR" b="1" i="1" dirty="0" smtClean="0">
                <a:latin typeface="Edwardian Script ITC" panose="030303020407070D0804" pitchFamily="66" charset="0"/>
                <a:ea typeface="Gulim" pitchFamily="34" charset="-127"/>
              </a:rPr>
              <a:t>negative</a:t>
            </a:r>
            <a:r>
              <a:rPr kumimoji="1" lang="en-US" altLang="ko-KR" b="1" dirty="0" smtClean="0">
                <a:latin typeface="Edwardian Script ITC" panose="030303020407070D0804" pitchFamily="66" charset="0"/>
                <a:ea typeface="Gulim" pitchFamily="34" charset="-127"/>
              </a:rPr>
              <a:t> numbers</a:t>
            </a:r>
          </a:p>
          <a:p>
            <a:pPr eaLnBrk="0" hangingPunct="0">
              <a:lnSpc>
                <a:spcPct val="90000"/>
              </a:lnSpc>
            </a:pPr>
            <a:endParaRPr kumimoji="1" lang="en-US" altLang="ko-KR" b="1" dirty="0" smtClean="0">
              <a:latin typeface="Edwardian Script ITC" panose="030303020407070D0804" pitchFamily="66" charset="0"/>
              <a:ea typeface="Gulim" pitchFamily="34" charset="-127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n-US" altLang="ko-KR" b="1" dirty="0" smtClean="0">
                <a:latin typeface="Edwardian Script ITC" panose="030303020407070D0804" pitchFamily="66" charset="0"/>
                <a:ea typeface="Gulim" pitchFamily="34" charset="-127"/>
              </a:rPr>
              <a:t>	- Following 3 representations</a:t>
            </a:r>
          </a:p>
          <a:p>
            <a:pPr defTabSz="762000" eaLnBrk="0" hangingPunct="0"/>
            <a:r>
              <a:rPr kumimoji="1" lang="en-US" altLang="ko-KR" b="1" dirty="0" smtClean="0">
                <a:latin typeface="Edwardian Script ITC" panose="030303020407070D0804" pitchFamily="66" charset="0"/>
                <a:ea typeface="Gulim" pitchFamily="34" charset="-127"/>
              </a:rPr>
              <a:t> Signed magnitude representation</a:t>
            </a:r>
          </a:p>
          <a:p>
            <a:pPr defTabSz="762000" eaLnBrk="0" hangingPunct="0"/>
            <a:r>
              <a:rPr kumimoji="1" lang="en-US" altLang="ko-KR" b="1" dirty="0" smtClean="0">
                <a:latin typeface="Edwardian Script ITC" panose="030303020407070D0804" pitchFamily="66" charset="0"/>
                <a:ea typeface="Gulim" pitchFamily="34" charset="-127"/>
              </a:rPr>
              <a:t> Signed 1's complement representation</a:t>
            </a:r>
          </a:p>
          <a:p>
            <a:pPr defTabSz="762000" eaLnBrk="0" hangingPunct="0"/>
            <a:r>
              <a:rPr kumimoji="1" lang="en-US" altLang="ko-KR" b="1" dirty="0" smtClean="0">
                <a:latin typeface="Edwardian Script ITC" panose="030303020407070D0804" pitchFamily="66" charset="0"/>
                <a:ea typeface="Gulim" pitchFamily="34" charset="-127"/>
              </a:rPr>
              <a:t> Signed 2's complement representation</a:t>
            </a:r>
          </a:p>
          <a:p>
            <a:pPr eaLnBrk="0" hangingPunct="0">
              <a:lnSpc>
                <a:spcPct val="90000"/>
              </a:lnSpc>
            </a:pPr>
            <a:endParaRPr lang="en-US" dirty="0">
              <a:latin typeface="Edwardian Script ITC" panose="030303020407070D08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 and Subtraction of signed magnitude numbers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4675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Hardware for signed magnitude addition and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61758"/>
            <a:ext cx="8229600" cy="4525963"/>
          </a:xfrm>
        </p:spPr>
        <p:txBody>
          <a:bodyPr/>
          <a:lstStyle/>
          <a:p>
            <a:r>
              <a:rPr lang="en-US" dirty="0" smtClean="0"/>
              <a:t>AVF- add overflow flip flop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05200" y="1905000"/>
            <a:ext cx="1717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B Register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463925" y="2915444"/>
            <a:ext cx="1793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err="1"/>
              <a:t>Complementer</a:t>
            </a:r>
            <a:endParaRPr lang="en-US" b="1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505200" y="40386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/>
              <a:t>Parallel adder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505200" y="5186363"/>
            <a:ext cx="1752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A Register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743200" y="1905000"/>
            <a:ext cx="460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r>
              <a:rPr lang="en-US" b="1" baseline="-25000"/>
              <a:t>S</a:t>
            </a:r>
            <a:endParaRPr lang="en-US" b="1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438400" y="2900363"/>
            <a:ext cx="650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AVF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854200" y="4025900"/>
            <a:ext cx="346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438400" y="3886200"/>
            <a:ext cx="99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Output </a:t>
            </a:r>
          </a:p>
          <a:p>
            <a:r>
              <a:rPr lang="en-US" b="1"/>
              <a:t>carry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743200" y="5181600"/>
            <a:ext cx="460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r>
              <a:rPr lang="en-US" b="1" baseline="-25000"/>
              <a:t>S</a:t>
            </a:r>
            <a:endParaRPr lang="en-US" b="1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692525" y="48768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5257800" y="4114800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Input carry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146800" y="2833688"/>
            <a:ext cx="206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M (Mode Control)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645150" y="5195888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Load Sum</a:t>
            </a: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>
            <a:off x="5257800" y="304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52578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4038600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4800600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4343400" y="3276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3434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59436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5257800" y="411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H="1">
            <a:off x="2209800" y="4241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 chart for add and subtract operations</a:t>
            </a:r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76400" y="1397000"/>
            <a:ext cx="2165350" cy="693738"/>
          </a:xfrm>
          <a:prstGeom prst="flowChartTerminator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/>
              <a:t>Minuend in A</a:t>
            </a:r>
          </a:p>
          <a:p>
            <a:r>
              <a:rPr lang="en-US" sz="1400" b="1" dirty="0"/>
              <a:t>Subtrahend in B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746250" y="838200"/>
            <a:ext cx="1758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Subtract operation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867400" y="827088"/>
            <a:ext cx="1384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Add operation</a:t>
            </a:r>
          </a:p>
        </p:txBody>
      </p:sp>
      <p:sp>
        <p:nvSpPr>
          <p:cNvPr id="8" name="AutoShape 26"/>
          <p:cNvSpPr>
            <a:spLocks noChangeArrowheads="1"/>
          </p:cNvSpPr>
          <p:nvPr/>
        </p:nvSpPr>
        <p:spPr bwMode="auto">
          <a:xfrm>
            <a:off x="1600200" y="1524000"/>
            <a:ext cx="1828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5765800" y="1463675"/>
            <a:ext cx="1524000" cy="517525"/>
            <a:chOff x="3632" y="922"/>
            <a:chExt cx="960" cy="326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740" y="922"/>
              <a:ext cx="77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Augend in A</a:t>
              </a:r>
            </a:p>
            <a:p>
              <a:r>
                <a:rPr lang="en-US" sz="1400" b="1"/>
                <a:t>Addend in B</a:t>
              </a:r>
            </a:p>
          </p:txBody>
        </p:sp>
        <p:sp>
          <p:nvSpPr>
            <p:cNvPr id="11" name="AutoShape 27"/>
            <p:cNvSpPr>
              <a:spLocks noChangeArrowheads="1"/>
            </p:cNvSpPr>
            <p:nvPr/>
          </p:nvSpPr>
          <p:spPr bwMode="auto">
            <a:xfrm>
              <a:off x="3632" y="938"/>
              <a:ext cx="960" cy="288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Line 28"/>
          <p:cNvSpPr>
            <a:spLocks noChangeShapeType="1"/>
          </p:cNvSpPr>
          <p:nvPr/>
        </p:nvSpPr>
        <p:spPr bwMode="auto">
          <a:xfrm>
            <a:off x="2514600" y="114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>
            <a:off x="6477000" y="1104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2006600" y="2362200"/>
            <a:ext cx="1003300" cy="381000"/>
            <a:chOff x="1352" y="1512"/>
            <a:chExt cx="632" cy="240"/>
          </a:xfrm>
        </p:grpSpPr>
        <p:grpSp>
          <p:nvGrpSpPr>
            <p:cNvPr id="15" name="Group 31"/>
            <p:cNvGrpSpPr>
              <a:grpSpLocks/>
            </p:cNvGrpSpPr>
            <p:nvPr/>
          </p:nvGrpSpPr>
          <p:grpSpPr bwMode="auto">
            <a:xfrm>
              <a:off x="1392" y="1529"/>
              <a:ext cx="592" cy="192"/>
              <a:chOff x="1392" y="1529"/>
              <a:chExt cx="592" cy="192"/>
            </a:xfrm>
          </p:grpSpPr>
          <p:sp>
            <p:nvSpPr>
              <p:cNvPr id="17" name="Text Box 8"/>
              <p:cNvSpPr txBox="1">
                <a:spLocks noChangeArrowheads="1"/>
              </p:cNvSpPr>
              <p:nvPr/>
            </p:nvSpPr>
            <p:spPr bwMode="auto">
              <a:xfrm>
                <a:off x="1392" y="1529"/>
                <a:ext cx="5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/>
                  <a:t>A</a:t>
                </a:r>
                <a:r>
                  <a:rPr lang="en-US" sz="1400" b="1" baseline="-25000"/>
                  <a:t>S  </a:t>
                </a:r>
                <a:r>
                  <a:rPr lang="en-US" sz="1400" b="1"/>
                  <a:t>+  B</a:t>
                </a:r>
                <a:r>
                  <a:rPr lang="en-US" sz="1400" b="1" baseline="-25000"/>
                  <a:t>S</a:t>
                </a:r>
                <a:r>
                  <a:rPr lang="en-US" sz="1400" b="1"/>
                  <a:t> </a:t>
                </a:r>
                <a:r>
                  <a:rPr lang="en-US" sz="1400" b="1" baseline="-25000"/>
                  <a:t> </a:t>
                </a:r>
                <a:endParaRPr lang="en-US" sz="1400" b="1"/>
              </a:p>
            </p:txBody>
          </p:sp>
          <p:sp>
            <p:nvSpPr>
              <p:cNvPr id="18" name="Oval 30"/>
              <p:cNvSpPr>
                <a:spLocks noChangeArrowheads="1"/>
              </p:cNvSpPr>
              <p:nvPr/>
            </p:nvSpPr>
            <p:spPr bwMode="auto">
              <a:xfrm>
                <a:off x="1584" y="1560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AutoShape 37"/>
            <p:cNvSpPr>
              <a:spLocks noChangeArrowheads="1"/>
            </p:cNvSpPr>
            <p:nvPr/>
          </p:nvSpPr>
          <p:spPr bwMode="auto">
            <a:xfrm>
              <a:off x="1352" y="1512"/>
              <a:ext cx="624" cy="240"/>
            </a:xfrm>
            <a:prstGeom prst="flowChartPreparat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58"/>
          <p:cNvGrpSpPr>
            <a:grpSpLocks/>
          </p:cNvGrpSpPr>
          <p:nvPr/>
        </p:nvGrpSpPr>
        <p:grpSpPr bwMode="auto">
          <a:xfrm>
            <a:off x="5956300" y="2336800"/>
            <a:ext cx="1016000" cy="381000"/>
            <a:chOff x="3728" y="1528"/>
            <a:chExt cx="640" cy="240"/>
          </a:xfrm>
        </p:grpSpPr>
        <p:grpSp>
          <p:nvGrpSpPr>
            <p:cNvPr id="20" name="Group 33"/>
            <p:cNvGrpSpPr>
              <a:grpSpLocks/>
            </p:cNvGrpSpPr>
            <p:nvPr/>
          </p:nvGrpSpPr>
          <p:grpSpPr bwMode="auto">
            <a:xfrm>
              <a:off x="3776" y="1536"/>
              <a:ext cx="592" cy="192"/>
              <a:chOff x="1392" y="1529"/>
              <a:chExt cx="592" cy="192"/>
            </a:xfrm>
          </p:grpSpPr>
          <p:sp>
            <p:nvSpPr>
              <p:cNvPr id="22" name="Text Box 34"/>
              <p:cNvSpPr txBox="1">
                <a:spLocks noChangeArrowheads="1"/>
              </p:cNvSpPr>
              <p:nvPr/>
            </p:nvSpPr>
            <p:spPr bwMode="auto">
              <a:xfrm>
                <a:off x="1392" y="1529"/>
                <a:ext cx="5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/>
                  <a:t>A</a:t>
                </a:r>
                <a:r>
                  <a:rPr lang="en-US" sz="1400" b="1" baseline="-25000"/>
                  <a:t>S  </a:t>
                </a:r>
                <a:r>
                  <a:rPr lang="en-US" sz="1400" b="1"/>
                  <a:t>+  B</a:t>
                </a:r>
                <a:r>
                  <a:rPr lang="en-US" sz="1400" b="1" baseline="-25000"/>
                  <a:t>S</a:t>
                </a:r>
                <a:r>
                  <a:rPr lang="en-US" sz="1400" b="1"/>
                  <a:t> </a:t>
                </a:r>
                <a:r>
                  <a:rPr lang="en-US" sz="1400" b="1" baseline="-25000"/>
                  <a:t> </a:t>
                </a:r>
                <a:endParaRPr lang="en-US" sz="1400" b="1"/>
              </a:p>
            </p:txBody>
          </p:sp>
          <p:sp>
            <p:nvSpPr>
              <p:cNvPr id="23" name="Oval 35"/>
              <p:cNvSpPr>
                <a:spLocks noChangeArrowheads="1"/>
              </p:cNvSpPr>
              <p:nvPr/>
            </p:nvSpPr>
            <p:spPr bwMode="auto">
              <a:xfrm>
                <a:off x="1584" y="1560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" name="AutoShape 38"/>
            <p:cNvSpPr>
              <a:spLocks noChangeArrowheads="1"/>
            </p:cNvSpPr>
            <p:nvPr/>
          </p:nvSpPr>
          <p:spPr bwMode="auto">
            <a:xfrm>
              <a:off x="3728" y="1528"/>
              <a:ext cx="624" cy="240"/>
            </a:xfrm>
            <a:prstGeom prst="flowChartPreparat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57"/>
          <p:cNvGrpSpPr>
            <a:grpSpLocks/>
          </p:cNvGrpSpPr>
          <p:nvPr/>
        </p:nvGrpSpPr>
        <p:grpSpPr bwMode="auto">
          <a:xfrm>
            <a:off x="5867400" y="3340100"/>
            <a:ext cx="1346200" cy="419100"/>
            <a:chOff x="3696" y="2104"/>
            <a:chExt cx="848" cy="264"/>
          </a:xfrm>
        </p:grpSpPr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3744" y="2153"/>
              <a:ext cx="7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EA </a:t>
              </a:r>
              <a:r>
                <a:rPr lang="en-US" sz="1400" b="1">
                  <a:cs typeface="Arial" charset="0"/>
                </a:rPr>
                <a:t>←</a:t>
              </a:r>
              <a:r>
                <a:rPr lang="en-US" sz="1400" b="1"/>
                <a:t> A + B</a:t>
              </a:r>
              <a:endParaRPr lang="en-US" sz="1400" b="1" baseline="-25000"/>
            </a:p>
          </p:txBody>
        </p: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3696" y="2104"/>
              <a:ext cx="848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54"/>
          <p:cNvGrpSpPr>
            <a:grpSpLocks/>
          </p:cNvGrpSpPr>
          <p:nvPr/>
        </p:nvGrpSpPr>
        <p:grpSpPr bwMode="auto">
          <a:xfrm>
            <a:off x="2362200" y="4038600"/>
            <a:ext cx="460375" cy="457200"/>
            <a:chOff x="1488" y="2592"/>
            <a:chExt cx="290" cy="288"/>
          </a:xfrm>
        </p:grpSpPr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536" y="2633"/>
              <a:ext cx="2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E </a:t>
              </a:r>
              <a:r>
                <a:rPr lang="en-US" sz="1400" b="1" baseline="-25000"/>
                <a:t> </a:t>
              </a:r>
            </a:p>
          </p:txBody>
        </p:sp>
        <p:sp>
          <p:nvSpPr>
            <p:cNvPr id="29" name="AutoShape 41"/>
            <p:cNvSpPr>
              <a:spLocks noChangeArrowheads="1"/>
            </p:cNvSpPr>
            <p:nvPr/>
          </p:nvSpPr>
          <p:spPr bwMode="auto">
            <a:xfrm>
              <a:off x="1488" y="2592"/>
              <a:ext cx="288" cy="28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51"/>
          <p:cNvGrpSpPr>
            <a:grpSpLocks/>
          </p:cNvGrpSpPr>
          <p:nvPr/>
        </p:nvGrpSpPr>
        <p:grpSpPr bwMode="auto">
          <a:xfrm>
            <a:off x="3581400" y="4572000"/>
            <a:ext cx="457200" cy="457200"/>
            <a:chOff x="2064" y="2912"/>
            <a:chExt cx="288" cy="288"/>
          </a:xfrm>
        </p:grpSpPr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121" y="2960"/>
              <a:ext cx="1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A</a:t>
              </a:r>
              <a:endParaRPr lang="en-US" sz="1400" b="1" baseline="-25000"/>
            </a:p>
          </p:txBody>
        </p:sp>
        <p:sp>
          <p:nvSpPr>
            <p:cNvPr id="32" name="AutoShape 42"/>
            <p:cNvSpPr>
              <a:spLocks noChangeArrowheads="1"/>
            </p:cNvSpPr>
            <p:nvPr/>
          </p:nvSpPr>
          <p:spPr bwMode="auto">
            <a:xfrm>
              <a:off x="2064" y="2912"/>
              <a:ext cx="288" cy="28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56"/>
          <p:cNvGrpSpPr>
            <a:grpSpLocks/>
          </p:cNvGrpSpPr>
          <p:nvPr/>
        </p:nvGrpSpPr>
        <p:grpSpPr bwMode="auto">
          <a:xfrm>
            <a:off x="5943600" y="4140200"/>
            <a:ext cx="1206500" cy="419100"/>
            <a:chOff x="3744" y="2608"/>
            <a:chExt cx="760" cy="264"/>
          </a:xfrm>
        </p:grpSpPr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836" y="2652"/>
              <a:ext cx="5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AVF ← E</a:t>
              </a:r>
              <a:endParaRPr lang="en-US" sz="1400" b="1" baseline="-25000"/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3744" y="2608"/>
              <a:ext cx="760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50"/>
          <p:cNvGrpSpPr>
            <a:grpSpLocks/>
          </p:cNvGrpSpPr>
          <p:nvPr/>
        </p:nvGrpSpPr>
        <p:grpSpPr bwMode="auto">
          <a:xfrm>
            <a:off x="3962400" y="5181600"/>
            <a:ext cx="990600" cy="419100"/>
            <a:chOff x="2544" y="3336"/>
            <a:chExt cx="624" cy="264"/>
          </a:xfrm>
        </p:grpSpPr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2589" y="3392"/>
              <a:ext cx="4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A</a:t>
              </a:r>
              <a:r>
                <a:rPr lang="en-US" sz="1400" b="1" baseline="-25000"/>
                <a:t>S</a:t>
              </a:r>
              <a:r>
                <a:rPr lang="en-US" sz="1400" b="1"/>
                <a:t> ← 0</a:t>
              </a:r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2544" y="3336"/>
              <a:ext cx="62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52"/>
          <p:cNvGrpSpPr>
            <a:grpSpLocks/>
          </p:cNvGrpSpPr>
          <p:nvPr/>
        </p:nvGrpSpPr>
        <p:grpSpPr bwMode="auto">
          <a:xfrm>
            <a:off x="838200" y="5322888"/>
            <a:ext cx="1206500" cy="531812"/>
            <a:chOff x="680" y="3353"/>
            <a:chExt cx="760" cy="335"/>
          </a:xfrm>
        </p:grpSpPr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768" y="3353"/>
              <a:ext cx="66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A </a:t>
              </a:r>
              <a:r>
                <a:rPr lang="en-US" sz="1400" b="1">
                  <a:cs typeface="Arial" charset="0"/>
                </a:rPr>
                <a:t>←</a:t>
              </a:r>
              <a:r>
                <a:rPr lang="en-US" sz="1400" b="1"/>
                <a:t> A + 1</a:t>
              </a:r>
              <a:r>
                <a:rPr lang="en-US" sz="1400" b="1" baseline="-25000"/>
                <a:t> </a:t>
              </a:r>
            </a:p>
            <a:p>
              <a:r>
                <a:rPr lang="en-US" sz="1400" b="1"/>
                <a:t>A</a:t>
              </a:r>
              <a:r>
                <a:rPr lang="en-US" sz="1400" b="1" baseline="-25000"/>
                <a:t>S</a:t>
              </a:r>
              <a:r>
                <a:rPr lang="en-US" sz="1400" b="1"/>
                <a:t> ← A</a:t>
              </a:r>
              <a:r>
                <a:rPr lang="en-US" sz="1400" b="1" baseline="-25000"/>
                <a:t>S</a:t>
              </a:r>
              <a:endParaRPr lang="en-US" sz="1400" b="1"/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680" y="3376"/>
              <a:ext cx="76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9"/>
          <p:cNvGrpSpPr>
            <a:grpSpLocks/>
          </p:cNvGrpSpPr>
          <p:nvPr/>
        </p:nvGrpSpPr>
        <p:grpSpPr bwMode="auto">
          <a:xfrm>
            <a:off x="2743200" y="6191250"/>
            <a:ext cx="2578100" cy="577850"/>
            <a:chOff x="1988" y="3900"/>
            <a:chExt cx="1156" cy="364"/>
          </a:xfrm>
        </p:grpSpPr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1988" y="3900"/>
              <a:ext cx="82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             END </a:t>
              </a:r>
            </a:p>
            <a:p>
              <a:r>
                <a:rPr lang="en-US" sz="1400" b="1"/>
                <a:t>(Result in A and A</a:t>
              </a:r>
              <a:r>
                <a:rPr lang="en-US" sz="1400" b="1" baseline="-25000"/>
                <a:t>S</a:t>
              </a:r>
              <a:r>
                <a:rPr lang="en-US" sz="1400" b="1"/>
                <a:t>)</a:t>
              </a:r>
            </a:p>
          </p:txBody>
        </p:sp>
        <p:sp>
          <p:nvSpPr>
            <p:cNvPr id="44" name="AutoShape 48"/>
            <p:cNvSpPr>
              <a:spLocks noChangeArrowheads="1"/>
            </p:cNvSpPr>
            <p:nvPr/>
          </p:nvSpPr>
          <p:spPr bwMode="auto">
            <a:xfrm>
              <a:off x="1992" y="3912"/>
              <a:ext cx="1152" cy="35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Line 61"/>
          <p:cNvSpPr>
            <a:spLocks noChangeShapeType="1"/>
          </p:cNvSpPr>
          <p:nvPr/>
        </p:nvSpPr>
        <p:spPr bwMode="auto">
          <a:xfrm>
            <a:off x="2514600" y="198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62"/>
          <p:cNvSpPr>
            <a:spLocks noChangeShapeType="1"/>
          </p:cNvSpPr>
          <p:nvPr/>
        </p:nvSpPr>
        <p:spPr bwMode="auto">
          <a:xfrm>
            <a:off x="6477000" y="194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63"/>
          <p:cNvSpPr>
            <a:spLocks noChangeShapeType="1"/>
          </p:cNvSpPr>
          <p:nvPr/>
        </p:nvSpPr>
        <p:spPr bwMode="auto">
          <a:xfrm flipH="1">
            <a:off x="1320800" y="256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64"/>
          <p:cNvSpPr>
            <a:spLocks noChangeShapeType="1"/>
          </p:cNvSpPr>
          <p:nvPr/>
        </p:nvSpPr>
        <p:spPr bwMode="auto">
          <a:xfrm>
            <a:off x="1308100" y="256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65"/>
          <p:cNvSpPr>
            <a:spLocks noChangeShapeType="1"/>
          </p:cNvSpPr>
          <p:nvPr/>
        </p:nvSpPr>
        <p:spPr bwMode="auto">
          <a:xfrm flipH="1">
            <a:off x="1308100" y="2870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Line 66"/>
          <p:cNvSpPr>
            <a:spLocks noChangeShapeType="1"/>
          </p:cNvSpPr>
          <p:nvPr/>
        </p:nvSpPr>
        <p:spPr bwMode="auto">
          <a:xfrm>
            <a:off x="1993900" y="28575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67"/>
          <p:cNvSpPr>
            <a:spLocks noChangeShapeType="1"/>
          </p:cNvSpPr>
          <p:nvPr/>
        </p:nvSpPr>
        <p:spPr bwMode="auto">
          <a:xfrm>
            <a:off x="2984500" y="2552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68"/>
          <p:cNvSpPr>
            <a:spLocks noChangeShapeType="1"/>
          </p:cNvSpPr>
          <p:nvPr/>
        </p:nvSpPr>
        <p:spPr bwMode="auto">
          <a:xfrm>
            <a:off x="3898900" y="25527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69"/>
          <p:cNvSpPr>
            <a:spLocks noChangeShapeType="1"/>
          </p:cNvSpPr>
          <p:nvPr/>
        </p:nvSpPr>
        <p:spPr bwMode="auto">
          <a:xfrm>
            <a:off x="3898900" y="2870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70"/>
          <p:cNvSpPr>
            <a:spLocks noChangeShapeType="1"/>
          </p:cNvSpPr>
          <p:nvPr/>
        </p:nvSpPr>
        <p:spPr bwMode="auto">
          <a:xfrm>
            <a:off x="6096000" y="2882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71"/>
          <p:cNvSpPr>
            <a:spLocks noChangeShapeType="1"/>
          </p:cNvSpPr>
          <p:nvPr/>
        </p:nvSpPr>
        <p:spPr bwMode="auto">
          <a:xfrm>
            <a:off x="5029200" y="2527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72"/>
          <p:cNvSpPr>
            <a:spLocks noChangeShapeType="1"/>
          </p:cNvSpPr>
          <p:nvPr/>
        </p:nvSpPr>
        <p:spPr bwMode="auto">
          <a:xfrm>
            <a:off x="5016500" y="252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Line 73"/>
          <p:cNvSpPr>
            <a:spLocks noChangeShapeType="1"/>
          </p:cNvSpPr>
          <p:nvPr/>
        </p:nvSpPr>
        <p:spPr bwMode="auto">
          <a:xfrm flipH="1">
            <a:off x="3035300" y="29845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74"/>
          <p:cNvSpPr>
            <a:spLocks noChangeShapeType="1"/>
          </p:cNvSpPr>
          <p:nvPr/>
        </p:nvSpPr>
        <p:spPr bwMode="auto">
          <a:xfrm>
            <a:off x="3035300" y="29845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75"/>
          <p:cNvSpPr>
            <a:spLocks noChangeShapeType="1"/>
          </p:cNvSpPr>
          <p:nvPr/>
        </p:nvSpPr>
        <p:spPr bwMode="auto">
          <a:xfrm flipH="1">
            <a:off x="6946900" y="25273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76"/>
          <p:cNvSpPr>
            <a:spLocks noChangeShapeType="1"/>
          </p:cNvSpPr>
          <p:nvPr/>
        </p:nvSpPr>
        <p:spPr bwMode="auto">
          <a:xfrm>
            <a:off x="7620000" y="25273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77"/>
          <p:cNvSpPr>
            <a:spLocks noChangeShapeType="1"/>
          </p:cNvSpPr>
          <p:nvPr/>
        </p:nvSpPr>
        <p:spPr bwMode="auto">
          <a:xfrm flipH="1">
            <a:off x="6934200" y="2832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78"/>
          <p:cNvSpPr>
            <a:spLocks noChangeShapeType="1"/>
          </p:cNvSpPr>
          <p:nvPr/>
        </p:nvSpPr>
        <p:spPr bwMode="auto">
          <a:xfrm>
            <a:off x="6934200" y="28321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79"/>
          <p:cNvSpPr>
            <a:spLocks noChangeShapeType="1"/>
          </p:cNvSpPr>
          <p:nvPr/>
        </p:nvSpPr>
        <p:spPr bwMode="auto">
          <a:xfrm>
            <a:off x="2590800" y="3670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80"/>
          <p:cNvSpPr>
            <a:spLocks noChangeShapeType="1"/>
          </p:cNvSpPr>
          <p:nvPr/>
        </p:nvSpPr>
        <p:spPr bwMode="auto">
          <a:xfrm>
            <a:off x="6553200" y="375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81"/>
          <p:cNvSpPr>
            <a:spLocks noChangeShapeType="1"/>
          </p:cNvSpPr>
          <p:nvPr/>
        </p:nvSpPr>
        <p:spPr bwMode="auto">
          <a:xfrm>
            <a:off x="6553200" y="4572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Line 82"/>
          <p:cNvSpPr>
            <a:spLocks noChangeShapeType="1"/>
          </p:cNvSpPr>
          <p:nvPr/>
        </p:nvSpPr>
        <p:spPr bwMode="auto">
          <a:xfrm flipH="1">
            <a:off x="5029200" y="5791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Line 83"/>
          <p:cNvSpPr>
            <a:spLocks noChangeShapeType="1"/>
          </p:cNvSpPr>
          <p:nvPr/>
        </p:nvSpPr>
        <p:spPr bwMode="auto">
          <a:xfrm>
            <a:off x="50292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Line 84"/>
          <p:cNvSpPr>
            <a:spLocks noChangeShapeType="1"/>
          </p:cNvSpPr>
          <p:nvPr/>
        </p:nvSpPr>
        <p:spPr bwMode="auto">
          <a:xfrm>
            <a:off x="13716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85"/>
          <p:cNvSpPr>
            <a:spLocks noChangeShapeType="1"/>
          </p:cNvSpPr>
          <p:nvPr/>
        </p:nvSpPr>
        <p:spPr bwMode="auto">
          <a:xfrm flipH="1">
            <a:off x="13716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Line 86"/>
          <p:cNvSpPr>
            <a:spLocks noChangeShapeType="1"/>
          </p:cNvSpPr>
          <p:nvPr/>
        </p:nvSpPr>
        <p:spPr bwMode="auto">
          <a:xfrm>
            <a:off x="13716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Line 87"/>
          <p:cNvSpPr>
            <a:spLocks noChangeShapeType="1"/>
          </p:cNvSpPr>
          <p:nvPr/>
        </p:nvSpPr>
        <p:spPr bwMode="auto">
          <a:xfrm>
            <a:off x="28194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88"/>
          <p:cNvSpPr>
            <a:spLocks noChangeShapeType="1"/>
          </p:cNvSpPr>
          <p:nvPr/>
        </p:nvSpPr>
        <p:spPr bwMode="auto">
          <a:xfrm>
            <a:off x="38100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89"/>
          <p:cNvSpPr>
            <a:spLocks noChangeShapeType="1"/>
          </p:cNvSpPr>
          <p:nvPr/>
        </p:nvSpPr>
        <p:spPr bwMode="auto">
          <a:xfrm>
            <a:off x="40386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90"/>
          <p:cNvSpPr>
            <a:spLocks noChangeShapeType="1"/>
          </p:cNvSpPr>
          <p:nvPr/>
        </p:nvSpPr>
        <p:spPr bwMode="auto">
          <a:xfrm>
            <a:off x="4495800" y="480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91"/>
          <p:cNvSpPr>
            <a:spLocks noChangeShapeType="1"/>
          </p:cNvSpPr>
          <p:nvPr/>
        </p:nvSpPr>
        <p:spPr bwMode="auto">
          <a:xfrm>
            <a:off x="4495800" y="56007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92"/>
          <p:cNvSpPr>
            <a:spLocks noChangeShapeType="1"/>
          </p:cNvSpPr>
          <p:nvPr/>
        </p:nvSpPr>
        <p:spPr bwMode="auto">
          <a:xfrm flipH="1">
            <a:off x="32766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93"/>
          <p:cNvSpPr>
            <a:spLocks noChangeShapeType="1"/>
          </p:cNvSpPr>
          <p:nvPr/>
        </p:nvSpPr>
        <p:spPr bwMode="auto">
          <a:xfrm>
            <a:off x="3276600" y="4800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94"/>
          <p:cNvSpPr>
            <a:spLocks noChangeShapeType="1"/>
          </p:cNvSpPr>
          <p:nvPr/>
        </p:nvSpPr>
        <p:spPr bwMode="auto">
          <a:xfrm>
            <a:off x="1447800" y="586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95"/>
          <p:cNvSpPr>
            <a:spLocks noChangeShapeType="1"/>
          </p:cNvSpPr>
          <p:nvPr/>
        </p:nvSpPr>
        <p:spPr bwMode="auto">
          <a:xfrm>
            <a:off x="1447800" y="6019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96"/>
          <p:cNvSpPr>
            <a:spLocks noChangeShapeType="1"/>
          </p:cNvSpPr>
          <p:nvPr/>
        </p:nvSpPr>
        <p:spPr bwMode="auto">
          <a:xfrm>
            <a:off x="3048000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Text Box 97"/>
          <p:cNvSpPr txBox="1">
            <a:spLocks noChangeArrowheads="1"/>
          </p:cNvSpPr>
          <p:nvPr/>
        </p:nvSpPr>
        <p:spPr bwMode="auto">
          <a:xfrm>
            <a:off x="1371600" y="22860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= 0</a:t>
            </a:r>
          </a:p>
        </p:txBody>
      </p:sp>
      <p:sp>
        <p:nvSpPr>
          <p:cNvPr id="82" name="Text Box 98"/>
          <p:cNvSpPr txBox="1">
            <a:spLocks noChangeArrowheads="1"/>
          </p:cNvSpPr>
          <p:nvPr/>
        </p:nvSpPr>
        <p:spPr bwMode="auto">
          <a:xfrm>
            <a:off x="7081838" y="22733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= 0</a:t>
            </a:r>
          </a:p>
        </p:txBody>
      </p:sp>
      <p:sp>
        <p:nvSpPr>
          <p:cNvPr id="83" name="Text Box 99"/>
          <p:cNvSpPr txBox="1">
            <a:spLocks noChangeArrowheads="1"/>
          </p:cNvSpPr>
          <p:nvPr/>
        </p:nvSpPr>
        <p:spPr bwMode="auto">
          <a:xfrm>
            <a:off x="3195638" y="22860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= 1</a:t>
            </a:r>
          </a:p>
        </p:txBody>
      </p:sp>
      <p:sp>
        <p:nvSpPr>
          <p:cNvPr id="84" name="Text Box 100"/>
          <p:cNvSpPr txBox="1">
            <a:spLocks noChangeArrowheads="1"/>
          </p:cNvSpPr>
          <p:nvPr/>
        </p:nvSpPr>
        <p:spPr bwMode="auto">
          <a:xfrm>
            <a:off x="5280025" y="22606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= 1</a:t>
            </a:r>
          </a:p>
        </p:txBody>
      </p:sp>
      <p:sp>
        <p:nvSpPr>
          <p:cNvPr id="85" name="Text Box 101"/>
          <p:cNvSpPr txBox="1">
            <a:spLocks noChangeArrowheads="1"/>
          </p:cNvSpPr>
          <p:nvPr/>
        </p:nvSpPr>
        <p:spPr bwMode="auto">
          <a:xfrm>
            <a:off x="1033463" y="2819400"/>
            <a:ext cx="795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A</a:t>
            </a:r>
            <a:r>
              <a:rPr lang="en-US" sz="1400" b="1" baseline="-25000"/>
              <a:t>S</a:t>
            </a:r>
            <a:r>
              <a:rPr lang="en-US" sz="1400" b="1"/>
              <a:t> = B</a:t>
            </a:r>
            <a:r>
              <a:rPr lang="en-US" sz="1400" b="1" baseline="-25000"/>
              <a:t>S</a:t>
            </a:r>
            <a:endParaRPr lang="en-US" sz="1400" b="1"/>
          </a:p>
        </p:txBody>
      </p:sp>
      <p:sp>
        <p:nvSpPr>
          <p:cNvPr id="86" name="Text Box 102"/>
          <p:cNvSpPr txBox="1">
            <a:spLocks noChangeArrowheads="1"/>
          </p:cNvSpPr>
          <p:nvPr/>
        </p:nvSpPr>
        <p:spPr bwMode="auto">
          <a:xfrm>
            <a:off x="3048000" y="2679700"/>
            <a:ext cx="788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A</a:t>
            </a:r>
            <a:r>
              <a:rPr lang="en-US" sz="1400" b="1" baseline="-25000"/>
              <a:t>S</a:t>
            </a:r>
            <a:r>
              <a:rPr lang="en-US" sz="1400" b="1"/>
              <a:t> </a:t>
            </a:r>
            <a:r>
              <a:rPr lang="en-US" sz="1400" b="1">
                <a:cs typeface="Arial" charset="0"/>
              </a:rPr>
              <a:t>≠</a:t>
            </a:r>
            <a:r>
              <a:rPr lang="en-US" sz="1400" b="1"/>
              <a:t> B</a:t>
            </a:r>
            <a:r>
              <a:rPr lang="en-US" sz="1400" b="1" baseline="-25000"/>
              <a:t>S</a:t>
            </a:r>
            <a:endParaRPr lang="en-US" sz="1400" b="1"/>
          </a:p>
        </p:txBody>
      </p:sp>
      <p:sp>
        <p:nvSpPr>
          <p:cNvPr id="87" name="Text Box 103"/>
          <p:cNvSpPr txBox="1">
            <a:spLocks noChangeArrowheads="1"/>
          </p:cNvSpPr>
          <p:nvPr/>
        </p:nvSpPr>
        <p:spPr bwMode="auto">
          <a:xfrm>
            <a:off x="5334000" y="2819400"/>
            <a:ext cx="788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A</a:t>
            </a:r>
            <a:r>
              <a:rPr lang="en-US" sz="1400" b="1" baseline="-25000"/>
              <a:t>S</a:t>
            </a:r>
            <a:r>
              <a:rPr lang="en-US" sz="1400" b="1"/>
              <a:t> </a:t>
            </a:r>
            <a:r>
              <a:rPr lang="en-US" sz="1400" b="1">
                <a:cs typeface="Arial" charset="0"/>
              </a:rPr>
              <a:t>≠</a:t>
            </a:r>
            <a:r>
              <a:rPr lang="en-US" sz="1400" b="1"/>
              <a:t> B</a:t>
            </a:r>
            <a:r>
              <a:rPr lang="en-US" sz="1400" b="1" baseline="-25000"/>
              <a:t>S</a:t>
            </a:r>
            <a:endParaRPr lang="en-US" sz="1400" b="1"/>
          </a:p>
        </p:txBody>
      </p:sp>
      <p:sp>
        <p:nvSpPr>
          <p:cNvPr id="88" name="Text Box 104"/>
          <p:cNvSpPr txBox="1">
            <a:spLocks noChangeArrowheads="1"/>
          </p:cNvSpPr>
          <p:nvPr/>
        </p:nvSpPr>
        <p:spPr bwMode="auto">
          <a:xfrm>
            <a:off x="7129463" y="2819400"/>
            <a:ext cx="795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A</a:t>
            </a:r>
            <a:r>
              <a:rPr lang="en-US" sz="1400" b="1" baseline="-25000"/>
              <a:t>S</a:t>
            </a:r>
            <a:r>
              <a:rPr lang="en-US" sz="1400" b="1"/>
              <a:t> = B</a:t>
            </a:r>
            <a:r>
              <a:rPr lang="en-US" sz="1400" b="1" baseline="-25000"/>
              <a:t>S</a:t>
            </a:r>
            <a:endParaRPr lang="en-US" sz="1400" b="1"/>
          </a:p>
        </p:txBody>
      </p:sp>
      <p:sp>
        <p:nvSpPr>
          <p:cNvPr id="89" name="Text Box 105"/>
          <p:cNvSpPr txBox="1">
            <a:spLocks noChangeArrowheads="1"/>
          </p:cNvSpPr>
          <p:nvPr/>
        </p:nvSpPr>
        <p:spPr bwMode="auto">
          <a:xfrm>
            <a:off x="1524000" y="40132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= 0</a:t>
            </a:r>
          </a:p>
        </p:txBody>
      </p:sp>
      <p:sp>
        <p:nvSpPr>
          <p:cNvPr id="90" name="Text Box 106"/>
          <p:cNvSpPr txBox="1">
            <a:spLocks noChangeArrowheads="1"/>
          </p:cNvSpPr>
          <p:nvPr/>
        </p:nvSpPr>
        <p:spPr bwMode="auto">
          <a:xfrm>
            <a:off x="2971800" y="40132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= 1</a:t>
            </a:r>
          </a:p>
        </p:txBody>
      </p:sp>
      <p:sp>
        <p:nvSpPr>
          <p:cNvPr id="91" name="Text Box 107"/>
          <p:cNvSpPr txBox="1">
            <a:spLocks noChangeArrowheads="1"/>
          </p:cNvSpPr>
          <p:nvPr/>
        </p:nvSpPr>
        <p:spPr bwMode="auto">
          <a:xfrm>
            <a:off x="4060825" y="4533900"/>
            <a:ext cx="434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= 0</a:t>
            </a:r>
          </a:p>
        </p:txBody>
      </p:sp>
      <p:sp>
        <p:nvSpPr>
          <p:cNvPr id="92" name="Text Box 108"/>
          <p:cNvSpPr txBox="1">
            <a:spLocks noChangeArrowheads="1"/>
          </p:cNvSpPr>
          <p:nvPr/>
        </p:nvSpPr>
        <p:spPr bwMode="auto">
          <a:xfrm>
            <a:off x="3222625" y="4508500"/>
            <a:ext cx="428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cs typeface="Arial" charset="0"/>
              </a:rPr>
              <a:t>≠</a:t>
            </a:r>
            <a:r>
              <a:rPr lang="en-US" sz="1400" b="1"/>
              <a:t> 0</a:t>
            </a:r>
          </a:p>
        </p:txBody>
      </p:sp>
      <p:grpSp>
        <p:nvGrpSpPr>
          <p:cNvPr id="93" name="Group 53"/>
          <p:cNvGrpSpPr>
            <a:grpSpLocks/>
          </p:cNvGrpSpPr>
          <p:nvPr/>
        </p:nvGrpSpPr>
        <p:grpSpPr bwMode="auto">
          <a:xfrm>
            <a:off x="927100" y="4610100"/>
            <a:ext cx="990600" cy="419100"/>
            <a:chOff x="584" y="2904"/>
            <a:chExt cx="624" cy="264"/>
          </a:xfrm>
        </p:grpSpPr>
        <p:sp>
          <p:nvSpPr>
            <p:cNvPr id="94" name="Text Box 20"/>
            <p:cNvSpPr txBox="1">
              <a:spLocks noChangeArrowheads="1"/>
            </p:cNvSpPr>
            <p:nvPr/>
          </p:nvSpPr>
          <p:spPr bwMode="auto">
            <a:xfrm>
              <a:off x="672" y="2940"/>
              <a:ext cx="5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A </a:t>
              </a:r>
              <a:r>
                <a:rPr lang="en-US" sz="1400" b="1">
                  <a:cs typeface="Arial" charset="0"/>
                </a:rPr>
                <a:t>←</a:t>
              </a:r>
              <a:r>
                <a:rPr lang="en-US" sz="1400" b="1"/>
                <a:t> A </a:t>
              </a:r>
              <a:r>
                <a:rPr lang="en-US" sz="1400" b="1" baseline="-25000"/>
                <a:t> </a:t>
              </a:r>
            </a:p>
          </p:txBody>
        </p:sp>
        <p:sp>
          <p:nvSpPr>
            <p:cNvPr id="95" name="Rectangle 44"/>
            <p:cNvSpPr>
              <a:spLocks noChangeArrowheads="1"/>
            </p:cNvSpPr>
            <p:nvPr/>
          </p:nvSpPr>
          <p:spPr bwMode="auto">
            <a:xfrm>
              <a:off x="584" y="2904"/>
              <a:ext cx="624" cy="2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Line 109"/>
          <p:cNvSpPr>
            <a:spLocks noChangeShapeType="1"/>
          </p:cNvSpPr>
          <p:nvPr/>
        </p:nvSpPr>
        <p:spPr bwMode="auto">
          <a:xfrm>
            <a:off x="1549400" y="47117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7" name="Group 55"/>
          <p:cNvGrpSpPr>
            <a:grpSpLocks/>
          </p:cNvGrpSpPr>
          <p:nvPr/>
        </p:nvGrpSpPr>
        <p:grpSpPr bwMode="auto">
          <a:xfrm>
            <a:off x="1765300" y="3162300"/>
            <a:ext cx="1524000" cy="544513"/>
            <a:chOff x="1112" y="1992"/>
            <a:chExt cx="960" cy="343"/>
          </a:xfrm>
        </p:grpSpPr>
        <p:sp>
          <p:nvSpPr>
            <p:cNvPr id="98" name="Text Box 15"/>
            <p:cNvSpPr txBox="1">
              <a:spLocks noChangeArrowheads="1"/>
            </p:cNvSpPr>
            <p:nvPr/>
          </p:nvSpPr>
          <p:spPr bwMode="auto">
            <a:xfrm>
              <a:off x="1148" y="2009"/>
              <a:ext cx="92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/>
                <a:t>EA </a:t>
              </a:r>
              <a:r>
                <a:rPr lang="en-US" sz="1400" b="1">
                  <a:cs typeface="Arial" charset="0"/>
                </a:rPr>
                <a:t>←</a:t>
              </a:r>
              <a:r>
                <a:rPr lang="en-US" sz="1400" b="1"/>
                <a:t> A + B + 1</a:t>
              </a:r>
            </a:p>
            <a:p>
              <a:r>
                <a:rPr lang="en-US" sz="1400" b="1"/>
                <a:t>AVF ← 0 </a:t>
              </a:r>
              <a:r>
                <a:rPr lang="en-US" sz="1400" b="1" baseline="-25000"/>
                <a:t> </a:t>
              </a:r>
            </a:p>
          </p:txBody>
        </p:sp>
        <p:sp>
          <p:nvSpPr>
            <p:cNvPr id="99" name="Rectangle 39"/>
            <p:cNvSpPr>
              <a:spLocks noChangeArrowheads="1"/>
            </p:cNvSpPr>
            <p:nvPr/>
          </p:nvSpPr>
          <p:spPr bwMode="auto">
            <a:xfrm>
              <a:off x="1112" y="1992"/>
              <a:ext cx="960" cy="3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" name="Line 110"/>
          <p:cNvSpPr>
            <a:spLocks noChangeShapeType="1"/>
          </p:cNvSpPr>
          <p:nvPr/>
        </p:nvSpPr>
        <p:spPr bwMode="auto">
          <a:xfrm>
            <a:off x="2743200" y="32385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" name="Text Box 113"/>
          <p:cNvSpPr txBox="1">
            <a:spLocks noChangeArrowheads="1"/>
          </p:cNvSpPr>
          <p:nvPr/>
        </p:nvSpPr>
        <p:spPr bwMode="auto">
          <a:xfrm>
            <a:off x="728663" y="4191000"/>
            <a:ext cx="642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A &lt; B</a:t>
            </a:r>
          </a:p>
        </p:txBody>
      </p:sp>
      <p:sp>
        <p:nvSpPr>
          <p:cNvPr id="102" name="Text Box 114"/>
          <p:cNvSpPr txBox="1">
            <a:spLocks noChangeArrowheads="1"/>
          </p:cNvSpPr>
          <p:nvPr/>
        </p:nvSpPr>
        <p:spPr bwMode="auto">
          <a:xfrm>
            <a:off x="3776663" y="4178300"/>
            <a:ext cx="636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A </a:t>
            </a:r>
            <a:r>
              <a:rPr lang="en-US" sz="1400" b="1" dirty="0">
                <a:cs typeface="Arial" charset="0"/>
              </a:rPr>
              <a:t>≥</a:t>
            </a:r>
            <a:r>
              <a:rPr lang="en-US" sz="1400" b="1" dirty="0"/>
              <a:t> B</a:t>
            </a:r>
          </a:p>
        </p:txBody>
      </p:sp>
      <p:sp>
        <p:nvSpPr>
          <p:cNvPr id="103" name="Line 115"/>
          <p:cNvSpPr>
            <a:spLocks noChangeShapeType="1"/>
          </p:cNvSpPr>
          <p:nvPr/>
        </p:nvSpPr>
        <p:spPr bwMode="auto">
          <a:xfrm>
            <a:off x="1536700" y="55880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Signed 2’s complement addition and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800" y="2209800"/>
            <a:ext cx="4335463" cy="3686175"/>
          </a:xfrm>
          <a:prstGeom prst="rect">
            <a:avLst/>
          </a:prstGeom>
          <a:noFill/>
          <a:ln/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" y="1690688"/>
            <a:ext cx="136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Hardware :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057400"/>
            <a:ext cx="41148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45050" y="1614488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Flowchart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dirty="0" smtClean="0"/>
              <a:t>Text Book</a:t>
            </a:r>
          </a:p>
          <a:p>
            <a:pPr algn="just"/>
            <a:r>
              <a:rPr lang="en-US" dirty="0" smtClean="0"/>
              <a:t>M. M. </a:t>
            </a:r>
            <a:r>
              <a:rPr lang="en-US" dirty="0" err="1" smtClean="0"/>
              <a:t>Mano</a:t>
            </a:r>
            <a:r>
              <a:rPr lang="en-US" dirty="0" smtClean="0"/>
              <a:t>, Computer System Architecture, Prentice-Hall,2004</a:t>
            </a:r>
          </a:p>
          <a:p>
            <a:pPr algn="just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256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Gulim</vt:lpstr>
      <vt:lpstr>Arial</vt:lpstr>
      <vt:lpstr>Calibri</vt:lpstr>
      <vt:lpstr>Edwardian Script ITC</vt:lpstr>
      <vt:lpstr>Office Theme</vt:lpstr>
      <vt:lpstr>UNIT-2 </vt:lpstr>
      <vt:lpstr>Data Representation</vt:lpstr>
      <vt:lpstr>Fixed point representation</vt:lpstr>
      <vt:lpstr>Signed Numbers</vt:lpstr>
      <vt:lpstr>Addition and Subtraction of signed magnitude numbers</vt:lpstr>
      <vt:lpstr>Hardware for signed magnitude addition and subtraction</vt:lpstr>
      <vt:lpstr>Flow chart for add and subtract operations</vt:lpstr>
      <vt:lpstr>Signed 2’s complement addition and subtraction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UNIT-2 </dc:title>
  <dc:creator>Lenovo</dc:creator>
  <cp:lastModifiedBy>bharat saraswat</cp:lastModifiedBy>
  <cp:revision>5</cp:revision>
  <dcterms:created xsi:type="dcterms:W3CDTF">2012-07-27T09:40:42Z</dcterms:created>
  <dcterms:modified xsi:type="dcterms:W3CDTF">2014-08-30T21:28:04Z</dcterms:modified>
</cp:coreProperties>
</file>