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684E5-D947-4F3A-8F30-78AA1556775B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B026A-C539-402F-83F6-35877855E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C1FC4-5DD5-4769-B5AC-34A59C61E263}" type="slidenum">
              <a:rPr lang="en-US"/>
              <a:pPr/>
              <a:t>2</a:t>
            </a:fld>
            <a:endParaRPr lang="en-US"/>
          </a:p>
        </p:txBody>
      </p:sp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DF60E-68B1-4E9B-93A5-F6858D442DC1}" type="slidenum">
              <a:rPr lang="en-US"/>
              <a:pPr/>
              <a:t>3</a:t>
            </a:fld>
            <a:endParaRPr lang="en-US"/>
          </a:p>
        </p:txBody>
      </p:sp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1675E-8BEA-45C8-9BF7-C4FF19F1314D}" type="slidenum">
              <a:rPr lang="en-US"/>
              <a:pPr/>
              <a:t>4</a:t>
            </a:fld>
            <a:endParaRPr lang="en-US"/>
          </a:p>
        </p:txBody>
      </p:sp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E7842-F732-4C80-ABB4-2008C875685B}" type="slidenum">
              <a:rPr lang="en-US"/>
              <a:pPr/>
              <a:t>5</a:t>
            </a:fld>
            <a:endParaRPr lang="en-US"/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B032-677C-4651-AAD6-53E715E3D9C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9BE-3F91-4838-8449-79D2DDD5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B032-677C-4651-AAD6-53E715E3D9C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9BE-3F91-4838-8449-79D2DDD5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B032-677C-4651-AAD6-53E715E3D9C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9BE-3F91-4838-8449-79D2DDD5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B032-677C-4651-AAD6-53E715E3D9C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9BE-3F91-4838-8449-79D2DDD5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B032-677C-4651-AAD6-53E715E3D9C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9BE-3F91-4838-8449-79D2DDD5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B032-677C-4651-AAD6-53E715E3D9C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9BE-3F91-4838-8449-79D2DDD5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B032-677C-4651-AAD6-53E715E3D9C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9BE-3F91-4838-8449-79D2DDD5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B032-677C-4651-AAD6-53E715E3D9C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9BE-3F91-4838-8449-79D2DDD5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B032-677C-4651-AAD6-53E715E3D9C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9BE-3F91-4838-8449-79D2DDD5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B032-677C-4651-AAD6-53E715E3D9C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9BE-3F91-4838-8449-79D2DDD5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B032-677C-4651-AAD6-53E715E3D9C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EE9BE-3F91-4838-8449-79D2DDD5AD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3B032-677C-4651-AAD6-53E715E3D9C0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EE9BE-3F91-4838-8449-79D2DDD5AD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BOOTH MULTIPLICATION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/>
              <a:t>Description and Hardware for Booth Multiplication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41910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i="1"/>
              <a:t>QR </a:t>
            </a:r>
            <a:r>
              <a:rPr lang="en-US" sz="2000"/>
              <a:t>multiplier</a:t>
            </a:r>
          </a:p>
          <a:p>
            <a:pPr>
              <a:lnSpc>
                <a:spcPct val="80000"/>
              </a:lnSpc>
            </a:pPr>
            <a:r>
              <a:rPr lang="en-US" sz="2000" i="1"/>
              <a:t>Q</a:t>
            </a:r>
            <a:r>
              <a:rPr lang="en-US" sz="2000" i="1" baseline="-25000"/>
              <a:t>n</a:t>
            </a:r>
            <a:r>
              <a:rPr lang="en-US" sz="2000" i="1"/>
              <a:t> </a:t>
            </a:r>
            <a:r>
              <a:rPr lang="en-US" sz="2000"/>
              <a:t>least significant bit of </a:t>
            </a:r>
            <a:r>
              <a:rPr lang="en-US" sz="2000" i="1"/>
              <a:t>QR</a:t>
            </a:r>
          </a:p>
          <a:p>
            <a:pPr>
              <a:lnSpc>
                <a:spcPct val="80000"/>
              </a:lnSpc>
            </a:pPr>
            <a:r>
              <a:rPr lang="en-US" sz="2000" i="1"/>
              <a:t>Q</a:t>
            </a:r>
            <a:r>
              <a:rPr lang="en-US" sz="2000" i="1" baseline="-25000"/>
              <a:t>n</a:t>
            </a:r>
            <a:r>
              <a:rPr lang="en-US" sz="2000" baseline="-25000"/>
              <a:t>+1</a:t>
            </a:r>
            <a:r>
              <a:rPr lang="en-US" sz="2000"/>
              <a:t> previous least significant bit of </a:t>
            </a:r>
            <a:r>
              <a:rPr lang="en-US" sz="2000" i="1"/>
              <a:t>QR</a:t>
            </a:r>
          </a:p>
          <a:p>
            <a:pPr>
              <a:lnSpc>
                <a:spcPct val="80000"/>
              </a:lnSpc>
            </a:pPr>
            <a:r>
              <a:rPr lang="en-US" sz="2000" i="1"/>
              <a:t>BR </a:t>
            </a:r>
            <a:r>
              <a:rPr lang="en-US" sz="2000"/>
              <a:t>multiplicand</a:t>
            </a:r>
          </a:p>
          <a:p>
            <a:pPr>
              <a:lnSpc>
                <a:spcPct val="80000"/>
              </a:lnSpc>
            </a:pPr>
            <a:r>
              <a:rPr lang="en-US" sz="2000" i="1"/>
              <a:t>AC </a:t>
            </a:r>
            <a:r>
              <a:rPr lang="en-US" sz="2000"/>
              <a:t>0</a:t>
            </a:r>
          </a:p>
          <a:p>
            <a:pPr>
              <a:lnSpc>
                <a:spcPct val="80000"/>
              </a:lnSpc>
            </a:pPr>
            <a:r>
              <a:rPr lang="en-US" sz="2000" i="1"/>
              <a:t>SC </a:t>
            </a:r>
            <a:r>
              <a:rPr lang="en-US" sz="2000"/>
              <a:t>number of bits in multiplier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/>
              <a:t>Algorithm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Do </a:t>
            </a:r>
            <a:r>
              <a:rPr lang="en-US" sz="2000" i="1"/>
              <a:t>SC</a:t>
            </a:r>
            <a:r>
              <a:rPr lang="en-US" sz="2000"/>
              <a:t> times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/>
              <a:t>	Q</a:t>
            </a:r>
            <a:r>
              <a:rPr lang="en-US" sz="2000" i="1" baseline="-25000"/>
              <a:t>n</a:t>
            </a:r>
            <a:r>
              <a:rPr lang="en-US" sz="2000" i="1"/>
              <a:t>Q</a:t>
            </a:r>
            <a:r>
              <a:rPr lang="en-US" sz="2000" i="1" baseline="-25000"/>
              <a:t>n</a:t>
            </a:r>
            <a:r>
              <a:rPr lang="en-US" sz="2000" baseline="-25000"/>
              <a:t>+1</a:t>
            </a:r>
            <a:r>
              <a:rPr lang="en-US" sz="2000"/>
              <a:t> = 10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/>
              <a:t>		AC </a:t>
            </a:r>
            <a:r>
              <a:rPr lang="en-US" sz="2000"/>
              <a:t>← </a:t>
            </a:r>
            <a:r>
              <a:rPr lang="en-US" sz="2000" i="1"/>
              <a:t>AC </a:t>
            </a:r>
            <a:r>
              <a:rPr lang="en-US" sz="2000"/>
              <a:t>+ </a:t>
            </a:r>
            <a:r>
              <a:rPr lang="en-US" sz="2000" i="1"/>
              <a:t>BR </a:t>
            </a:r>
            <a:r>
              <a:rPr lang="en-US" sz="2000"/>
              <a:t>+ 1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/>
              <a:t>	Q</a:t>
            </a:r>
            <a:r>
              <a:rPr lang="en-US" sz="2000" i="1" baseline="-25000"/>
              <a:t>n</a:t>
            </a:r>
            <a:r>
              <a:rPr lang="en-US" sz="2000" i="1"/>
              <a:t>Q</a:t>
            </a:r>
            <a:r>
              <a:rPr lang="en-US" sz="2000" i="1" baseline="-25000"/>
              <a:t>n</a:t>
            </a:r>
            <a:r>
              <a:rPr lang="en-US" sz="2000" baseline="-25000"/>
              <a:t>+1</a:t>
            </a:r>
            <a:r>
              <a:rPr lang="en-US" sz="2000"/>
              <a:t> = 01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/>
              <a:t>		AC </a:t>
            </a:r>
            <a:r>
              <a:rPr lang="en-US" sz="2000"/>
              <a:t>← </a:t>
            </a:r>
            <a:r>
              <a:rPr lang="en-US" sz="2000" i="1"/>
              <a:t>AC </a:t>
            </a:r>
            <a:r>
              <a:rPr lang="en-US" sz="2000"/>
              <a:t>+ </a:t>
            </a:r>
            <a:r>
              <a:rPr lang="en-US" sz="2000" i="1"/>
              <a:t>BR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Arithmetic shift right </a:t>
            </a:r>
            <a:r>
              <a:rPr lang="en-US" sz="2000" i="1"/>
              <a:t>AC</a:t>
            </a:r>
            <a:r>
              <a:rPr lang="en-US" sz="2000"/>
              <a:t>&amp; </a:t>
            </a:r>
            <a:r>
              <a:rPr lang="en-US" sz="2000" i="1"/>
              <a:t>QR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/>
              <a:t>	SC </a:t>
            </a:r>
            <a:r>
              <a:rPr lang="en-US" sz="2000"/>
              <a:t>← </a:t>
            </a:r>
            <a:r>
              <a:rPr lang="en-US" sz="2000" i="1"/>
              <a:t>SC </a:t>
            </a:r>
            <a:r>
              <a:rPr lang="en-US" sz="2000"/>
              <a:t>– 1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786063"/>
            <a:ext cx="4724400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2667000" y="467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1" name="Rectangle 105"/>
          <p:cNvSpPr>
            <a:spLocks noChangeArrowheads="1"/>
          </p:cNvSpPr>
          <p:nvPr/>
        </p:nvSpPr>
        <p:spPr bwMode="auto">
          <a:xfrm>
            <a:off x="7366000" y="2819400"/>
            <a:ext cx="635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2" name="Rectangle 106"/>
          <p:cNvSpPr>
            <a:spLocks noChangeArrowheads="1"/>
          </p:cNvSpPr>
          <p:nvPr/>
        </p:nvSpPr>
        <p:spPr bwMode="auto">
          <a:xfrm>
            <a:off x="7353300" y="3149600"/>
            <a:ext cx="635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3" name="Rectangle 107"/>
          <p:cNvSpPr>
            <a:spLocks noChangeArrowheads="1"/>
          </p:cNvSpPr>
          <p:nvPr/>
        </p:nvSpPr>
        <p:spPr bwMode="auto">
          <a:xfrm>
            <a:off x="7340600" y="4051300"/>
            <a:ext cx="685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4" name="Rectangle 108"/>
          <p:cNvSpPr>
            <a:spLocks noChangeArrowheads="1"/>
          </p:cNvSpPr>
          <p:nvPr/>
        </p:nvSpPr>
        <p:spPr bwMode="auto">
          <a:xfrm>
            <a:off x="7353300" y="4381500"/>
            <a:ext cx="685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20" name="Rectangle 104"/>
          <p:cNvSpPr>
            <a:spLocks noChangeArrowheads="1"/>
          </p:cNvSpPr>
          <p:nvPr/>
        </p:nvSpPr>
        <p:spPr bwMode="auto">
          <a:xfrm>
            <a:off x="7353300" y="1803400"/>
            <a:ext cx="685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/>
              <a:t>Flowchart for Booth Multiplication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893888" y="695325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Multiply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566863" y="1320800"/>
            <a:ext cx="151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Multiplicand in BR</a:t>
            </a:r>
          </a:p>
          <a:p>
            <a:r>
              <a:rPr lang="en-US" sz="1200" b="1"/>
              <a:t>Multiplier in QR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958975" y="2143125"/>
            <a:ext cx="8048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AC </a:t>
            </a:r>
            <a:r>
              <a:rPr lang="en-US" sz="1200" b="1">
                <a:cs typeface="Arial" charset="0"/>
              </a:rPr>
              <a:t>← 0</a:t>
            </a:r>
          </a:p>
          <a:p>
            <a:r>
              <a:rPr lang="en-US" sz="1200" b="1">
                <a:cs typeface="Arial" charset="0"/>
              </a:rPr>
              <a:t>Q</a:t>
            </a:r>
            <a:r>
              <a:rPr lang="en-US" sz="1200" b="1" baseline="-25000">
                <a:cs typeface="Arial" charset="0"/>
              </a:rPr>
              <a:t>n+1</a:t>
            </a:r>
            <a:r>
              <a:rPr lang="en-US" sz="1200" b="1">
                <a:cs typeface="Arial" charset="0"/>
              </a:rPr>
              <a:t> </a:t>
            </a:r>
            <a:r>
              <a:rPr lang="en-US" sz="1200" b="1"/>
              <a:t>← 0</a:t>
            </a:r>
          </a:p>
          <a:p>
            <a:r>
              <a:rPr lang="en-US" sz="1200" b="1"/>
              <a:t>SC ← n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041525" y="3438525"/>
            <a:ext cx="6619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Q</a:t>
            </a:r>
            <a:r>
              <a:rPr lang="en-US" sz="1200" b="1" baseline="-25000"/>
              <a:t>n</a:t>
            </a:r>
            <a:r>
              <a:rPr lang="en-US" sz="1200" b="1"/>
              <a:t>Q</a:t>
            </a:r>
            <a:r>
              <a:rPr lang="en-US" sz="1200" b="1" baseline="-25000"/>
              <a:t>n+1</a:t>
            </a:r>
            <a:endParaRPr lang="en-US" sz="1200" b="1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354013" y="4048125"/>
            <a:ext cx="15128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AC ← AC + BR + 1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998788" y="4048125"/>
            <a:ext cx="12525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AC ← AC + BR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1677988" y="4810125"/>
            <a:ext cx="129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ashr (AC &amp; QR)</a:t>
            </a:r>
          </a:p>
          <a:p>
            <a:r>
              <a:rPr lang="en-US" sz="1200" b="1"/>
              <a:t>SC </a:t>
            </a:r>
            <a:r>
              <a:rPr lang="en-US" sz="1200" b="1">
                <a:cs typeface="Arial" charset="0"/>
              </a:rPr>
              <a:t>← SC – 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198688" y="5724525"/>
            <a:ext cx="395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SC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938463" y="5610225"/>
            <a:ext cx="4000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= 0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1366838" y="5572125"/>
            <a:ext cx="395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cs typeface="Arial" charset="0"/>
              </a:rPr>
              <a:t>≠ 0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121025" y="3286125"/>
            <a:ext cx="4841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= 01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1231900" y="3286125"/>
            <a:ext cx="4841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= 10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2378075" y="4048125"/>
            <a:ext cx="4841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= 00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2378075" y="4352925"/>
            <a:ext cx="4841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= 11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3525838" y="6410325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END</a:t>
            </a: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535113" y="1270000"/>
            <a:ext cx="1550987" cy="5334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1928813" y="2133600"/>
            <a:ext cx="80962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973263" y="3289300"/>
            <a:ext cx="809625" cy="6096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354013" y="4025900"/>
            <a:ext cx="155257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2986088" y="4025900"/>
            <a:ext cx="1281112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1703388" y="4787900"/>
            <a:ext cx="1214437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176463" y="5626100"/>
            <a:ext cx="404812" cy="457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2243138" y="9779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2311400" y="1816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2378075" y="2806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28700" y="3568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3592513" y="3568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2378075" y="38735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1028700" y="5016500"/>
            <a:ext cx="67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 flipH="1">
            <a:off x="2917825" y="49403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2378075" y="53213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3727450" y="58547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54" name="AutoShape 38"/>
          <p:cNvSpPr>
            <a:spLocks noChangeArrowheads="1"/>
          </p:cNvSpPr>
          <p:nvPr/>
        </p:nvSpPr>
        <p:spPr bwMode="auto">
          <a:xfrm>
            <a:off x="3390900" y="6388100"/>
            <a:ext cx="674688" cy="3048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2782888" y="3568700"/>
            <a:ext cx="809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 flipH="1">
            <a:off x="1028700" y="3568700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3660775" y="4330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1028700" y="43307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2581275" y="5854700"/>
            <a:ext cx="114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 flipH="1">
            <a:off x="152400" y="5854700"/>
            <a:ext cx="2024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 flipV="1">
            <a:off x="152400" y="31115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>
            <a:off x="152400" y="3111500"/>
            <a:ext cx="2225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63" name="Line 47"/>
          <p:cNvSpPr>
            <a:spLocks noChangeShapeType="1"/>
          </p:cNvSpPr>
          <p:nvPr/>
        </p:nvSpPr>
        <p:spPr bwMode="auto">
          <a:xfrm>
            <a:off x="1298575" y="4076700"/>
            <a:ext cx="20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5734050" y="141128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AC</a:t>
            </a:r>
          </a:p>
        </p:txBody>
      </p:sp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6864350" y="141128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QR</a:t>
            </a: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7543800" y="1385888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Q</a:t>
            </a:r>
            <a:r>
              <a:rPr lang="en-US" b="1" baseline="-25000"/>
              <a:t>n+1</a:t>
            </a:r>
            <a:endParaRPr lang="en-US" b="1"/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8489950" y="1371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SC</a:t>
            </a:r>
          </a:p>
        </p:txBody>
      </p:sp>
      <p:sp>
        <p:nvSpPr>
          <p:cNvPr id="34870" name="Text Box 54"/>
          <p:cNvSpPr txBox="1">
            <a:spLocks noChangeArrowheads="1"/>
          </p:cNvSpPr>
          <p:nvPr/>
        </p:nvSpPr>
        <p:spPr bwMode="auto">
          <a:xfrm>
            <a:off x="4343400" y="1398588"/>
            <a:ext cx="123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Comment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149850" y="609600"/>
            <a:ext cx="3124200" cy="752475"/>
            <a:chOff x="3244" y="384"/>
            <a:chExt cx="1968" cy="474"/>
          </a:xfrm>
        </p:grpSpPr>
        <p:sp>
          <p:nvSpPr>
            <p:cNvPr id="34865" name="Text Box 49"/>
            <p:cNvSpPr txBox="1">
              <a:spLocks noChangeArrowheads="1"/>
            </p:cNvSpPr>
            <p:nvPr/>
          </p:nvSpPr>
          <p:spPr bwMode="auto">
            <a:xfrm>
              <a:off x="3244" y="384"/>
              <a:ext cx="1968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>
                  <a:solidFill>
                    <a:schemeClr val="accent2"/>
                  </a:solidFill>
                </a:rPr>
                <a:t>Example: -9 </a:t>
              </a:r>
              <a:r>
                <a:rPr lang="en-US">
                  <a:solidFill>
                    <a:schemeClr val="accent2"/>
                  </a:solidFill>
                  <a:cs typeface="Arial" charset="0"/>
                </a:rPr>
                <a:t>× -13 = 117</a:t>
              </a:r>
            </a:p>
            <a:p>
              <a:pPr>
                <a:lnSpc>
                  <a:spcPct val="120000"/>
                </a:lnSpc>
              </a:pPr>
              <a:r>
                <a:rPr lang="en-US">
                  <a:solidFill>
                    <a:schemeClr val="accent2"/>
                  </a:solidFill>
                  <a:cs typeface="Arial" charset="0"/>
                </a:rPr>
                <a:t>BR = 10111, BR + 1 = 01001</a:t>
              </a:r>
            </a:p>
          </p:txBody>
        </p:sp>
        <p:sp>
          <p:nvSpPr>
            <p:cNvPr id="34871" name="Line 55"/>
            <p:cNvSpPr>
              <a:spLocks noChangeShapeType="1"/>
            </p:cNvSpPr>
            <p:nvPr/>
          </p:nvSpPr>
          <p:spPr bwMode="auto">
            <a:xfrm>
              <a:off x="4144" y="652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74" name="Text Box 58"/>
          <p:cNvSpPr txBox="1">
            <a:spLocks noChangeArrowheads="1"/>
          </p:cNvSpPr>
          <p:nvPr/>
        </p:nvSpPr>
        <p:spPr bwMode="auto">
          <a:xfrm>
            <a:off x="5638800" y="1778000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00000</a:t>
            </a:r>
          </a:p>
        </p:txBody>
      </p:sp>
      <p:sp>
        <p:nvSpPr>
          <p:cNvPr id="34876" name="Text Box 60"/>
          <p:cNvSpPr txBox="1">
            <a:spLocks noChangeArrowheads="1"/>
          </p:cNvSpPr>
          <p:nvPr/>
        </p:nvSpPr>
        <p:spPr bwMode="auto">
          <a:xfrm>
            <a:off x="6689725" y="1752600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10011</a:t>
            </a:r>
          </a:p>
        </p:txBody>
      </p:sp>
      <p:sp>
        <p:nvSpPr>
          <p:cNvPr id="34877" name="Text Box 61"/>
          <p:cNvSpPr txBox="1">
            <a:spLocks noChangeArrowheads="1"/>
          </p:cNvSpPr>
          <p:nvPr/>
        </p:nvSpPr>
        <p:spPr bwMode="auto">
          <a:xfrm>
            <a:off x="5638800" y="2117725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01001</a:t>
            </a:r>
          </a:p>
        </p:txBody>
      </p:sp>
      <p:sp>
        <p:nvSpPr>
          <p:cNvPr id="34878" name="Text Box 62"/>
          <p:cNvSpPr txBox="1">
            <a:spLocks noChangeArrowheads="1"/>
          </p:cNvSpPr>
          <p:nvPr/>
        </p:nvSpPr>
        <p:spPr bwMode="auto">
          <a:xfrm>
            <a:off x="5638800" y="2498725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01001</a:t>
            </a:r>
          </a:p>
        </p:txBody>
      </p:sp>
      <p:sp>
        <p:nvSpPr>
          <p:cNvPr id="34879" name="Text Box 63"/>
          <p:cNvSpPr txBox="1">
            <a:spLocks noChangeArrowheads="1"/>
          </p:cNvSpPr>
          <p:nvPr/>
        </p:nvSpPr>
        <p:spPr bwMode="auto">
          <a:xfrm>
            <a:off x="5638800" y="2819400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00100</a:t>
            </a:r>
          </a:p>
        </p:txBody>
      </p:sp>
      <p:sp>
        <p:nvSpPr>
          <p:cNvPr id="34880" name="Text Box 64"/>
          <p:cNvSpPr txBox="1">
            <a:spLocks noChangeArrowheads="1"/>
          </p:cNvSpPr>
          <p:nvPr/>
        </p:nvSpPr>
        <p:spPr bwMode="auto">
          <a:xfrm>
            <a:off x="6689725" y="2803525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11001</a:t>
            </a:r>
          </a:p>
        </p:txBody>
      </p:sp>
      <p:sp>
        <p:nvSpPr>
          <p:cNvPr id="34881" name="Text Box 65"/>
          <p:cNvSpPr txBox="1">
            <a:spLocks noChangeArrowheads="1"/>
          </p:cNvSpPr>
          <p:nvPr/>
        </p:nvSpPr>
        <p:spPr bwMode="auto">
          <a:xfrm>
            <a:off x="5638800" y="3108325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00010</a:t>
            </a:r>
          </a:p>
        </p:txBody>
      </p:sp>
      <p:sp>
        <p:nvSpPr>
          <p:cNvPr id="34882" name="Text Box 66"/>
          <p:cNvSpPr txBox="1">
            <a:spLocks noChangeArrowheads="1"/>
          </p:cNvSpPr>
          <p:nvPr/>
        </p:nvSpPr>
        <p:spPr bwMode="auto">
          <a:xfrm>
            <a:off x="6689725" y="3108325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01100</a:t>
            </a:r>
          </a:p>
        </p:txBody>
      </p:sp>
      <p:sp>
        <p:nvSpPr>
          <p:cNvPr id="34883" name="Text Box 67"/>
          <p:cNvSpPr txBox="1">
            <a:spLocks noChangeArrowheads="1"/>
          </p:cNvSpPr>
          <p:nvPr/>
        </p:nvSpPr>
        <p:spPr bwMode="auto">
          <a:xfrm>
            <a:off x="5638800" y="3413125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10111</a:t>
            </a:r>
          </a:p>
        </p:txBody>
      </p:sp>
      <p:sp>
        <p:nvSpPr>
          <p:cNvPr id="34884" name="Text Box 68"/>
          <p:cNvSpPr txBox="1">
            <a:spLocks noChangeArrowheads="1"/>
          </p:cNvSpPr>
          <p:nvPr/>
        </p:nvSpPr>
        <p:spPr bwMode="auto">
          <a:xfrm>
            <a:off x="5638800" y="3717925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11001</a:t>
            </a:r>
          </a:p>
        </p:txBody>
      </p:sp>
      <p:sp>
        <p:nvSpPr>
          <p:cNvPr id="34885" name="Text Box 69"/>
          <p:cNvSpPr txBox="1">
            <a:spLocks noChangeArrowheads="1"/>
          </p:cNvSpPr>
          <p:nvPr/>
        </p:nvSpPr>
        <p:spPr bwMode="auto">
          <a:xfrm>
            <a:off x="5638800" y="4022725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11100</a:t>
            </a:r>
          </a:p>
        </p:txBody>
      </p:sp>
      <p:sp>
        <p:nvSpPr>
          <p:cNvPr id="34886" name="Text Box 70"/>
          <p:cNvSpPr txBox="1">
            <a:spLocks noChangeArrowheads="1"/>
          </p:cNvSpPr>
          <p:nvPr/>
        </p:nvSpPr>
        <p:spPr bwMode="auto">
          <a:xfrm>
            <a:off x="6689725" y="4022725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10110</a:t>
            </a:r>
          </a:p>
        </p:txBody>
      </p:sp>
      <p:sp>
        <p:nvSpPr>
          <p:cNvPr id="34887" name="Text Box 71"/>
          <p:cNvSpPr txBox="1">
            <a:spLocks noChangeArrowheads="1"/>
          </p:cNvSpPr>
          <p:nvPr/>
        </p:nvSpPr>
        <p:spPr bwMode="auto">
          <a:xfrm>
            <a:off x="5638800" y="4327525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11110</a:t>
            </a:r>
          </a:p>
        </p:txBody>
      </p:sp>
      <p:sp>
        <p:nvSpPr>
          <p:cNvPr id="34888" name="Text Box 72"/>
          <p:cNvSpPr txBox="1">
            <a:spLocks noChangeArrowheads="1"/>
          </p:cNvSpPr>
          <p:nvPr/>
        </p:nvSpPr>
        <p:spPr bwMode="auto">
          <a:xfrm>
            <a:off x="6705600" y="4327525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01011</a:t>
            </a:r>
          </a:p>
        </p:txBody>
      </p:sp>
      <p:sp>
        <p:nvSpPr>
          <p:cNvPr id="34889" name="Text Box 73"/>
          <p:cNvSpPr txBox="1">
            <a:spLocks noChangeArrowheads="1"/>
          </p:cNvSpPr>
          <p:nvPr/>
        </p:nvSpPr>
        <p:spPr bwMode="auto">
          <a:xfrm>
            <a:off x="5638800" y="4632325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01001</a:t>
            </a:r>
          </a:p>
        </p:txBody>
      </p:sp>
      <p:sp>
        <p:nvSpPr>
          <p:cNvPr id="34890" name="Text Box 74"/>
          <p:cNvSpPr txBox="1">
            <a:spLocks noChangeArrowheads="1"/>
          </p:cNvSpPr>
          <p:nvPr/>
        </p:nvSpPr>
        <p:spPr bwMode="auto">
          <a:xfrm>
            <a:off x="5638800" y="4937125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00111</a:t>
            </a:r>
          </a:p>
        </p:txBody>
      </p:sp>
      <p:sp>
        <p:nvSpPr>
          <p:cNvPr id="34891" name="Text Box 75"/>
          <p:cNvSpPr txBox="1">
            <a:spLocks noChangeArrowheads="1"/>
          </p:cNvSpPr>
          <p:nvPr/>
        </p:nvSpPr>
        <p:spPr bwMode="auto">
          <a:xfrm>
            <a:off x="5638800" y="5241925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00011</a:t>
            </a:r>
          </a:p>
        </p:txBody>
      </p:sp>
      <p:sp>
        <p:nvSpPr>
          <p:cNvPr id="34892" name="Text Box 76"/>
          <p:cNvSpPr txBox="1">
            <a:spLocks noChangeArrowheads="1"/>
          </p:cNvSpPr>
          <p:nvPr/>
        </p:nvSpPr>
        <p:spPr bwMode="auto">
          <a:xfrm>
            <a:off x="6689725" y="5241925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10101</a:t>
            </a:r>
          </a:p>
        </p:txBody>
      </p:sp>
      <p:sp>
        <p:nvSpPr>
          <p:cNvPr id="34893" name="Line 77"/>
          <p:cNvSpPr>
            <a:spLocks noChangeShapeType="1"/>
          </p:cNvSpPr>
          <p:nvPr/>
        </p:nvSpPr>
        <p:spPr bwMode="auto">
          <a:xfrm>
            <a:off x="5702300" y="2527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4" name="Line 78"/>
          <p:cNvSpPr>
            <a:spLocks noChangeShapeType="1"/>
          </p:cNvSpPr>
          <p:nvPr/>
        </p:nvSpPr>
        <p:spPr bwMode="auto">
          <a:xfrm>
            <a:off x="5715000" y="37719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5" name="Line 79"/>
          <p:cNvSpPr>
            <a:spLocks noChangeShapeType="1"/>
          </p:cNvSpPr>
          <p:nvPr/>
        </p:nvSpPr>
        <p:spPr bwMode="auto">
          <a:xfrm>
            <a:off x="5715000" y="497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6" name="Text Box 80"/>
          <p:cNvSpPr txBox="1">
            <a:spLocks noChangeArrowheads="1"/>
          </p:cNvSpPr>
          <p:nvPr/>
        </p:nvSpPr>
        <p:spPr bwMode="auto">
          <a:xfrm>
            <a:off x="7696200" y="17367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34897" name="Text Box 81"/>
          <p:cNvSpPr txBox="1">
            <a:spLocks noChangeArrowheads="1"/>
          </p:cNvSpPr>
          <p:nvPr/>
        </p:nvSpPr>
        <p:spPr bwMode="auto">
          <a:xfrm>
            <a:off x="8534400" y="175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34898" name="Text Box 82"/>
          <p:cNvSpPr txBox="1">
            <a:spLocks noChangeArrowheads="1"/>
          </p:cNvSpPr>
          <p:nvPr/>
        </p:nvSpPr>
        <p:spPr bwMode="auto">
          <a:xfrm>
            <a:off x="7696200" y="28035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4899" name="Text Box 83"/>
          <p:cNvSpPr txBox="1">
            <a:spLocks noChangeArrowheads="1"/>
          </p:cNvSpPr>
          <p:nvPr/>
        </p:nvSpPr>
        <p:spPr bwMode="auto">
          <a:xfrm>
            <a:off x="8513763" y="28035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34900" name="Text Box 84"/>
          <p:cNvSpPr txBox="1">
            <a:spLocks noChangeArrowheads="1"/>
          </p:cNvSpPr>
          <p:nvPr/>
        </p:nvSpPr>
        <p:spPr bwMode="auto">
          <a:xfrm>
            <a:off x="7696200" y="31083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4901" name="Text Box 85"/>
          <p:cNvSpPr txBox="1">
            <a:spLocks noChangeArrowheads="1"/>
          </p:cNvSpPr>
          <p:nvPr/>
        </p:nvSpPr>
        <p:spPr bwMode="auto">
          <a:xfrm>
            <a:off x="8534400" y="31083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4902" name="Text Box 86"/>
          <p:cNvSpPr txBox="1">
            <a:spLocks noChangeArrowheads="1"/>
          </p:cNvSpPr>
          <p:nvPr/>
        </p:nvSpPr>
        <p:spPr bwMode="auto">
          <a:xfrm>
            <a:off x="7696200" y="40227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34903" name="Text Box 87"/>
          <p:cNvSpPr txBox="1">
            <a:spLocks noChangeArrowheads="1"/>
          </p:cNvSpPr>
          <p:nvPr/>
        </p:nvSpPr>
        <p:spPr bwMode="auto">
          <a:xfrm>
            <a:off x="7696200" y="43021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34904" name="Text Box 88"/>
          <p:cNvSpPr txBox="1">
            <a:spLocks noChangeArrowheads="1"/>
          </p:cNvSpPr>
          <p:nvPr/>
        </p:nvSpPr>
        <p:spPr bwMode="auto">
          <a:xfrm>
            <a:off x="7696200" y="52419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4905" name="Text Box 89"/>
          <p:cNvSpPr txBox="1">
            <a:spLocks noChangeArrowheads="1"/>
          </p:cNvSpPr>
          <p:nvPr/>
        </p:nvSpPr>
        <p:spPr bwMode="auto">
          <a:xfrm>
            <a:off x="8513763" y="52578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34906" name="Text Box 90"/>
          <p:cNvSpPr txBox="1">
            <a:spLocks noChangeArrowheads="1"/>
          </p:cNvSpPr>
          <p:nvPr/>
        </p:nvSpPr>
        <p:spPr bwMode="auto">
          <a:xfrm>
            <a:off x="8462963" y="40227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4907" name="Text Box 91"/>
          <p:cNvSpPr txBox="1">
            <a:spLocks noChangeArrowheads="1"/>
          </p:cNvSpPr>
          <p:nvPr/>
        </p:nvSpPr>
        <p:spPr bwMode="auto">
          <a:xfrm>
            <a:off x="8462963" y="42894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4908" name="Line 92"/>
          <p:cNvSpPr>
            <a:spLocks noChangeShapeType="1"/>
          </p:cNvSpPr>
          <p:nvPr/>
        </p:nvSpPr>
        <p:spPr bwMode="auto">
          <a:xfrm>
            <a:off x="4343400" y="17526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09" name="Text Box 93"/>
          <p:cNvSpPr txBox="1">
            <a:spLocks noChangeArrowheads="1"/>
          </p:cNvSpPr>
          <p:nvPr/>
        </p:nvSpPr>
        <p:spPr bwMode="auto">
          <a:xfrm>
            <a:off x="4298950" y="21336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Subtract BR</a:t>
            </a:r>
          </a:p>
        </p:txBody>
      </p:sp>
      <p:sp>
        <p:nvSpPr>
          <p:cNvPr id="34910" name="Text Box 94"/>
          <p:cNvSpPr txBox="1">
            <a:spLocks noChangeArrowheads="1"/>
          </p:cNvSpPr>
          <p:nvPr/>
        </p:nvSpPr>
        <p:spPr bwMode="auto">
          <a:xfrm>
            <a:off x="4298950" y="3430588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Add BR</a:t>
            </a:r>
          </a:p>
        </p:txBody>
      </p:sp>
      <p:sp>
        <p:nvSpPr>
          <p:cNvPr id="34911" name="Text Box 95"/>
          <p:cNvSpPr txBox="1">
            <a:spLocks noChangeArrowheads="1"/>
          </p:cNvSpPr>
          <p:nvPr/>
        </p:nvSpPr>
        <p:spPr bwMode="auto">
          <a:xfrm>
            <a:off x="4267200" y="46482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Subtract BR</a:t>
            </a:r>
          </a:p>
        </p:txBody>
      </p:sp>
      <p:sp>
        <p:nvSpPr>
          <p:cNvPr id="34912" name="Text Box 96"/>
          <p:cNvSpPr txBox="1">
            <a:spLocks noChangeArrowheads="1"/>
          </p:cNvSpPr>
          <p:nvPr/>
        </p:nvSpPr>
        <p:spPr bwMode="auto">
          <a:xfrm>
            <a:off x="4298950" y="28209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Ashr</a:t>
            </a:r>
          </a:p>
        </p:txBody>
      </p:sp>
      <p:sp>
        <p:nvSpPr>
          <p:cNvPr id="34913" name="Text Box 97"/>
          <p:cNvSpPr txBox="1">
            <a:spLocks noChangeArrowheads="1"/>
          </p:cNvSpPr>
          <p:nvPr/>
        </p:nvSpPr>
        <p:spPr bwMode="auto">
          <a:xfrm>
            <a:off x="4298950" y="31384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Ashr</a:t>
            </a:r>
          </a:p>
        </p:txBody>
      </p:sp>
      <p:sp>
        <p:nvSpPr>
          <p:cNvPr id="34914" name="Text Box 98"/>
          <p:cNvSpPr txBox="1">
            <a:spLocks noChangeArrowheads="1"/>
          </p:cNvSpPr>
          <p:nvPr/>
        </p:nvSpPr>
        <p:spPr bwMode="auto">
          <a:xfrm>
            <a:off x="4298950" y="4052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Ashr</a:t>
            </a:r>
          </a:p>
        </p:txBody>
      </p:sp>
      <p:sp>
        <p:nvSpPr>
          <p:cNvPr id="34915" name="Text Box 99"/>
          <p:cNvSpPr txBox="1">
            <a:spLocks noChangeArrowheads="1"/>
          </p:cNvSpPr>
          <p:nvPr/>
        </p:nvSpPr>
        <p:spPr bwMode="auto">
          <a:xfrm>
            <a:off x="4324350" y="52466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Ashr</a:t>
            </a:r>
          </a:p>
        </p:txBody>
      </p:sp>
      <p:sp>
        <p:nvSpPr>
          <p:cNvPr id="34926" name="Text Box 110"/>
          <p:cNvSpPr txBox="1">
            <a:spLocks noChangeArrowheads="1"/>
          </p:cNvSpPr>
          <p:nvPr/>
        </p:nvSpPr>
        <p:spPr bwMode="auto">
          <a:xfrm>
            <a:off x="4279900" y="43195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Ashr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1" grpId="0" animBg="1"/>
      <p:bldP spid="34922" grpId="0" animBg="1"/>
      <p:bldP spid="34923" grpId="0" animBg="1"/>
      <p:bldP spid="34924" grpId="0" animBg="1"/>
      <p:bldP spid="34920" grpId="0" animBg="1"/>
      <p:bldP spid="34877" grpId="0"/>
      <p:bldP spid="34878" grpId="0"/>
      <p:bldP spid="34879" grpId="0"/>
      <p:bldP spid="34880" grpId="0"/>
      <p:bldP spid="34881" grpId="0"/>
      <p:bldP spid="34882" grpId="0"/>
      <p:bldP spid="34883" grpId="0"/>
      <p:bldP spid="34884" grpId="0"/>
      <p:bldP spid="34885" grpId="0"/>
      <p:bldP spid="34886" grpId="0"/>
      <p:bldP spid="34887" grpId="0"/>
      <p:bldP spid="34888" grpId="0"/>
      <p:bldP spid="34889" grpId="0"/>
      <p:bldP spid="34890" grpId="0"/>
      <p:bldP spid="34891" grpId="0"/>
      <p:bldP spid="34892" grpId="0"/>
      <p:bldP spid="34893" grpId="0" animBg="1"/>
      <p:bldP spid="34894" grpId="0" animBg="1"/>
      <p:bldP spid="34895" grpId="0" animBg="1"/>
      <p:bldP spid="34898" grpId="0"/>
      <p:bldP spid="34899" grpId="0"/>
      <p:bldP spid="34900" grpId="0"/>
      <p:bldP spid="34901" grpId="0"/>
      <p:bldP spid="34902" grpId="0"/>
      <p:bldP spid="34903" grpId="0"/>
      <p:bldP spid="34904" grpId="0"/>
      <p:bldP spid="34905" grpId="0"/>
      <p:bldP spid="34906" grpId="0"/>
      <p:bldP spid="34907" grpId="0"/>
      <p:bldP spid="34909" grpId="0"/>
      <p:bldP spid="34910" grpId="0"/>
      <p:bldP spid="34911" grpId="0"/>
      <p:bldP spid="34912" grpId="0"/>
      <p:bldP spid="34913" grpId="0"/>
      <p:bldP spid="34914" grpId="0"/>
      <p:bldP spid="34915" grpId="0"/>
      <p:bldP spid="349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the step by step multiplication process using Booth algorithm when the following binary numbers are multiplied. Assume 5-bit registers that hold signed numbers. The multiplicand in both cases is +15.</a:t>
            </a:r>
          </a:p>
          <a:p>
            <a:pPr lvl="1">
              <a:buFontTx/>
              <a:buNone/>
            </a:pPr>
            <a:r>
              <a:rPr lang="en-US"/>
              <a:t>(+15) </a:t>
            </a:r>
            <a:r>
              <a:rPr lang="en-US">
                <a:cs typeface="Arial" charset="0"/>
              </a:rPr>
              <a:t>× (+13)</a:t>
            </a:r>
          </a:p>
          <a:p>
            <a:pPr lvl="1">
              <a:buFontTx/>
              <a:buNone/>
            </a:pPr>
            <a:r>
              <a:rPr lang="en-US"/>
              <a:t>(+15) </a:t>
            </a:r>
            <a:r>
              <a:rPr lang="en-US">
                <a:cs typeface="Arial" charset="0"/>
              </a:rPr>
              <a:t>× (-13)</a:t>
            </a:r>
          </a:p>
          <a:p>
            <a:pPr lvl="1">
              <a:buFontTx/>
              <a:buNone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/>
              <a:t>Text Book</a:t>
            </a:r>
          </a:p>
          <a:p>
            <a:pPr algn="just"/>
            <a:r>
              <a:rPr lang="en-US"/>
              <a:t>M. M. Mano, Computer System Architecture, Prentice-Hall,2004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227</Words>
  <Application>Microsoft Office PowerPoint</Application>
  <PresentationFormat>On-screen Show (4:3)</PresentationFormat>
  <Paragraphs>93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BOOTH MULTIPLICATION</vt:lpstr>
      <vt:lpstr>Description and Hardware for Booth Multiplication</vt:lpstr>
      <vt:lpstr>Flowchart for Booth Multiplication</vt:lpstr>
      <vt:lpstr>Exercise 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BOOTH MULTIPLICATION</dc:title>
  <dc:creator>Lenovo</dc:creator>
  <cp:lastModifiedBy>Lenovo</cp:lastModifiedBy>
  <cp:revision>2</cp:revision>
  <dcterms:created xsi:type="dcterms:W3CDTF">2012-08-28T05:14:00Z</dcterms:created>
  <dcterms:modified xsi:type="dcterms:W3CDTF">2012-08-28T10:17:12Z</dcterms:modified>
</cp:coreProperties>
</file>