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3" r:id="rId37"/>
    <p:sldId id="292" r:id="rId38"/>
    <p:sldId id="294" r:id="rId39"/>
  </p:sldIdLst>
  <p:sldSz cx="9144000" cy="6858000" type="screen4x3"/>
  <p:notesSz cx="9906000" cy="68199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lnSpc>
        <a:spcPct val="97000"/>
      </a:lnSpc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7000"/>
      </a:lnSpc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7000"/>
      </a:lnSpc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7000"/>
      </a:lnSpc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7000"/>
      </a:lnSpc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11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544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7A341A61-BB41-4F11-B15B-8D1539E96EC4}" type="slidenum">
              <a:rPr lang="en-US" altLang="ko-KR" sz="1400"/>
              <a:pPr defTabSz="762000">
                <a:lnSpc>
                  <a:spcPct val="101000"/>
                </a:lnSpc>
              </a:pPr>
              <a:t>‹#›</a:t>
            </a:fld>
            <a:endParaRPr lang="en-US" altLang="ko-KR" sz="14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93992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i="1"/>
              <a:t>Memory Organization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i="1"/>
              <a:t>Computer Organization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i="1"/>
              <a:t>Computer Architectures Lab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109788" y="1617663"/>
            <a:ext cx="3711575" cy="3084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Memory Hierarchy </a:t>
            </a:r>
          </a:p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Main Memory</a:t>
            </a:r>
          </a:p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Auxiliary Memory</a:t>
            </a:r>
          </a:p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Associative Memory</a:t>
            </a:r>
          </a:p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Cache Memory</a:t>
            </a:r>
          </a:p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Virtual Memory</a:t>
            </a:r>
          </a:p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Memory Management Hardware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234950"/>
            <a:ext cx="8813800" cy="506413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400">
                <a:solidFill>
                  <a:srgbClr val="000000"/>
                </a:solidFill>
              </a:rPr>
              <a:t>MEMORY  ORGANIZATION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3050"/>
            <a:ext cx="8556625" cy="46037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CACHE  MEMORY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63525" y="809625"/>
            <a:ext cx="8842375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Locality of Reference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The references to memory at any given time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	interval tend to be confined within a localized areas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This area contains a set of information and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	the membership changes gradually as time goes by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</a:t>
            </a:r>
            <a:r>
              <a:rPr lang="en-US" altLang="ko-KR" sz="1800" i="1"/>
              <a:t>Temporal Locality</a:t>
            </a: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	The information which will be used in near future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	is likely to be in use already( e.g. Reuse of information in loops)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</a:t>
            </a:r>
            <a:r>
              <a:rPr lang="en-US" altLang="ko-KR" sz="1800" i="1"/>
              <a:t>Spatial Locality</a:t>
            </a: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	If a word is accessed, adjacent(near) words are likely accessed soon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	(e.g. Related data items (arrays) are usually stored together;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	instructions are executed sequentially)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Cache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The property of Locality of Reference makes the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	Cache memory systems work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Cache is a fast small capacity memory that should hold those information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	which are most likely to be accessed  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7009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52600" y="5788025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479800" y="6056313"/>
            <a:ext cx="12700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Cache memory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630863" y="5867400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741488" y="5416550"/>
            <a:ext cx="1239837" cy="1073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484563" y="5934075"/>
            <a:ext cx="1227137" cy="555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214938" y="5416550"/>
            <a:ext cx="1241425" cy="1073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4716463" y="6230938"/>
            <a:ext cx="504825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998788" y="5694363"/>
            <a:ext cx="219710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233363"/>
            <a:ext cx="7154863" cy="5556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PERFORMANCE  OF  CACHE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33438" y="1346200"/>
            <a:ext cx="6784975" cy="231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All the memory accesses are directed first to Cache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If the word is in Cache; Access cache to provide it to CPU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If the word is not in Cache; Bring a block (or a line) including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that word to replace a block now in Cache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- How can we know if the word that is required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is there ?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- If a new block is to replace one of the old blocks,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which one should we choose 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4325" y="954088"/>
            <a:ext cx="1920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Memory Access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2738" y="3751263"/>
            <a:ext cx="8029575" cy="281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Performance of Cache Memory System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Hit Ratio - % of memory accesses satisfied by Cache memory system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Te:  Effective memory access time in Cache memory system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Tc:  Cache access time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Tm: Main memory access time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Te = Tc + (1 - h) Tm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Example: Tc = 0.4 </a:t>
            </a:r>
            <a:r>
              <a:rPr lang="en-US" altLang="ko-KR" sz="1800">
                <a:latin typeface="Symbol" pitchFamily="18" charset="2"/>
              </a:rPr>
              <a:t></a:t>
            </a:r>
            <a:r>
              <a:rPr lang="en-US" altLang="ko-KR" sz="1800"/>
              <a:t>s, Tm = 1.2</a:t>
            </a:r>
            <a:r>
              <a:rPr lang="en-US" altLang="ko-KR" sz="1800">
                <a:latin typeface="Symbol" pitchFamily="18" charset="2"/>
              </a:rPr>
              <a:t></a:t>
            </a:r>
            <a:r>
              <a:rPr lang="en-US" altLang="ko-KR" sz="1800"/>
              <a:t>s, h = 0.85%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               Te = 0.4 + (1 - 0.85) * 1.2 = 0.58</a:t>
            </a:r>
            <a:r>
              <a:rPr lang="en-US" altLang="ko-KR" sz="1800">
                <a:latin typeface="Symbol" pitchFamily="18" charset="2"/>
              </a:rPr>
              <a:t></a:t>
            </a:r>
            <a:r>
              <a:rPr lang="en-US" altLang="ko-KR" sz="1800"/>
              <a:t>s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51200" y="6065838"/>
            <a:ext cx="690563" cy="23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     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96950" y="2549525"/>
            <a:ext cx="5595938" cy="1087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5866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2100"/>
            <a:ext cx="8688388" cy="458788"/>
          </a:xfrm>
          <a:noFill/>
          <a:ln/>
        </p:spPr>
        <p:txBody>
          <a:bodyPr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MEMORY  AND  CACHE  MAPPING - ASSOCIATIVE  MAPPLING -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68613" y="1651000"/>
            <a:ext cx="28067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Associative mapping</a:t>
            </a:r>
          </a:p>
          <a:p>
            <a:pPr defTabSz="762000"/>
            <a:r>
              <a:rPr lang="en-US" altLang="ko-KR" sz="1800"/>
              <a:t>Direct mapping</a:t>
            </a:r>
          </a:p>
          <a:p>
            <a:pPr defTabSz="762000"/>
            <a:r>
              <a:rPr lang="en-US" altLang="ko-KR" sz="1800"/>
              <a:t>Set-associative mapping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7863" y="2557463"/>
            <a:ext cx="24003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Associative Mapping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12775" y="844550"/>
            <a:ext cx="606107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Mapping Function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	Specification of correspondence between main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	memory blocks and cache blocks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414464" y="2784476"/>
            <a:ext cx="6729412" cy="2084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dirty="0"/>
              <a:t>- Any block location in Cache can store any block in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/>
              <a:t>  -&gt; Most flexible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/>
              <a:t>- Mapping Table is implemented in an associative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/>
              <a:t>  -&gt; Fast, very Expensive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/>
              <a:t>- Mapping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/>
              <a:t>  Stores both address and the content of the memory </a:t>
            </a:r>
            <a:r>
              <a:rPr lang="en-US" altLang="ko-KR" sz="1800" dirty="0" smtClean="0"/>
              <a:t>word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 smtClean="0"/>
              <a:t>CAM- Content </a:t>
            </a:r>
            <a:r>
              <a:rPr lang="en-US" altLang="ko-KR" sz="1800" dirty="0" err="1" smtClean="0"/>
              <a:t>Accessable</a:t>
            </a:r>
            <a:r>
              <a:rPr lang="en-US" altLang="ko-KR" sz="1800" dirty="0" smtClean="0"/>
              <a:t> Memory</a:t>
            </a:r>
            <a:endParaRPr lang="en-US" altLang="ko-KR" sz="18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617913" y="4378325"/>
            <a:ext cx="1433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address (15 bits)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98863" y="4765675"/>
            <a:ext cx="1500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Argument register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897313" y="5091113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572125" y="5091113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614738" y="4787900"/>
            <a:ext cx="1443037" cy="2079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Arc 12"/>
          <p:cNvSpPr>
            <a:spLocks/>
          </p:cNvSpPr>
          <p:nvPr/>
        </p:nvSpPr>
        <p:spPr bwMode="auto">
          <a:xfrm>
            <a:off x="4313238" y="4675188"/>
            <a:ext cx="98425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360863" y="4605338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897313" y="5322888"/>
            <a:ext cx="773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0 1 0 0 0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614738" y="5353050"/>
            <a:ext cx="1452562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897313" y="5513388"/>
            <a:ext cx="773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0 2 7 7 7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614738" y="5524500"/>
            <a:ext cx="1443037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897313" y="5694363"/>
            <a:ext cx="773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2 2 2 3 5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614738" y="5718175"/>
            <a:ext cx="144780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614738" y="5902325"/>
            <a:ext cx="1443037" cy="604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94338" y="5322888"/>
            <a:ext cx="646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3 4 5 0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065713" y="5353050"/>
            <a:ext cx="1450975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060950" y="5519738"/>
            <a:ext cx="1455738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060950" y="5718175"/>
            <a:ext cx="1455738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065713" y="5907088"/>
            <a:ext cx="1450975" cy="5953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494338" y="5513388"/>
            <a:ext cx="646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6 7 1 0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494338" y="5694363"/>
            <a:ext cx="646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1 2 3 4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3606800" y="5095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5078413" y="5095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6535738" y="5095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Arc 31"/>
          <p:cNvSpPr>
            <a:spLocks/>
          </p:cNvSpPr>
          <p:nvPr/>
        </p:nvSpPr>
        <p:spPr bwMode="auto">
          <a:xfrm>
            <a:off x="3611563" y="5168900"/>
            <a:ext cx="122237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3716338" y="5213350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Arc 33"/>
          <p:cNvSpPr>
            <a:spLocks/>
          </p:cNvSpPr>
          <p:nvPr/>
        </p:nvSpPr>
        <p:spPr bwMode="auto">
          <a:xfrm>
            <a:off x="5078413" y="5168900"/>
            <a:ext cx="122237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5187950" y="5213350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Arc 35"/>
          <p:cNvSpPr>
            <a:spLocks/>
          </p:cNvSpPr>
          <p:nvPr/>
        </p:nvSpPr>
        <p:spPr bwMode="auto">
          <a:xfrm>
            <a:off x="6415088" y="5172075"/>
            <a:ext cx="122237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6026150" y="5213350"/>
            <a:ext cx="385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Arc 37"/>
          <p:cNvSpPr>
            <a:spLocks/>
          </p:cNvSpPr>
          <p:nvPr/>
        </p:nvSpPr>
        <p:spPr bwMode="auto">
          <a:xfrm>
            <a:off x="4956175" y="5168900"/>
            <a:ext cx="122238" cy="841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4646613" y="5213350"/>
            <a:ext cx="3381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767013" y="5424488"/>
            <a:ext cx="701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altLang="ko-KR" sz="1800"/>
              <a:t>CAM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77009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2838450" y="1685925"/>
            <a:ext cx="2933700" cy="828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54000"/>
            <a:ext cx="8423275" cy="500063"/>
          </a:xfrm>
          <a:noFill/>
          <a:ln/>
        </p:spPr>
        <p:txBody>
          <a:bodyPr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MEMORY  AND  CACHE  MAPPING  - DIRECT  MAPPING -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52425" y="2455863"/>
            <a:ext cx="29464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Addressing Relationships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38138" y="4100513"/>
            <a:ext cx="39878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Direct Mapping Cache Organization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25600" y="4437063"/>
            <a:ext cx="7159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620838" y="4560888"/>
            <a:ext cx="7175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55850" y="4540250"/>
            <a:ext cx="10414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 data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760538" y="4714875"/>
            <a:ext cx="5699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00000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584450" y="4714875"/>
            <a:ext cx="6064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1 2 2 0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389188" y="4760913"/>
            <a:ext cx="0" cy="177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381375" y="4760913"/>
            <a:ext cx="0" cy="177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397125" y="4754563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397125" y="4906963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397125" y="5154613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397125" y="5305425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2397125" y="5456238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397125" y="5705475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397125" y="5856288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397125" y="6016625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397125" y="6265863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397125" y="6415088"/>
            <a:ext cx="992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760538" y="5113338"/>
            <a:ext cx="5699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00777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1760538" y="5284788"/>
            <a:ext cx="5699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01000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760538" y="5664200"/>
            <a:ext cx="5699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01777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760538" y="5834063"/>
            <a:ext cx="5699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02000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60538" y="6213475"/>
            <a:ext cx="5699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02777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584450" y="5114925"/>
            <a:ext cx="6064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2 3 4 0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584450" y="5284788"/>
            <a:ext cx="606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3 4 5 0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2584450" y="5673725"/>
            <a:ext cx="6064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4 5 6 0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584450" y="5834063"/>
            <a:ext cx="606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5 6 7 0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584450" y="6232525"/>
            <a:ext cx="6064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6 7 1 0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211388" y="6669088"/>
            <a:ext cx="1468437" cy="1889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259263" y="4806950"/>
            <a:ext cx="54610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Index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179888" y="4926013"/>
            <a:ext cx="7175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030788" y="4906963"/>
            <a:ext cx="4302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Tag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5646738" y="4906963"/>
            <a:ext cx="4841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4851400" y="5127625"/>
            <a:ext cx="1481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4414838" y="512603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4845050" y="5119688"/>
            <a:ext cx="0" cy="1196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6335713" y="5116513"/>
            <a:ext cx="0" cy="11826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H="1">
            <a:off x="5461000" y="5132388"/>
            <a:ext cx="0" cy="1176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4959350" y="5097463"/>
            <a:ext cx="3746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0 0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5575300" y="5097463"/>
            <a:ext cx="606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1 2 2 0</a:t>
            </a: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4851400" y="5289550"/>
            <a:ext cx="1481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4851400" y="6305550"/>
            <a:ext cx="1501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4851400" y="6145213"/>
            <a:ext cx="1481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4968875" y="6122988"/>
            <a:ext cx="3746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0 2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5575300" y="6122988"/>
            <a:ext cx="606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6 7 1 0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400550" y="6151563"/>
            <a:ext cx="4143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777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773613" y="4664075"/>
            <a:ext cx="1454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Cache memory</a:t>
            </a: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3527425" y="2514600"/>
            <a:ext cx="14398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Tag(6)        Index(9)</a:t>
            </a: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3511550" y="2551113"/>
            <a:ext cx="1481138" cy="184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4121150" y="2551113"/>
            <a:ext cx="0" cy="184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5273675" y="3138488"/>
            <a:ext cx="7477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32K x 12</a:t>
            </a: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5019675" y="3403600"/>
            <a:ext cx="132556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5067300" y="3608388"/>
            <a:ext cx="133985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 = 15 bits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5067300" y="3741738"/>
            <a:ext cx="10826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 = 12 bits</a:t>
            </a:r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4960938" y="3081338"/>
            <a:ext cx="1479550" cy="9953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7808913" y="3289300"/>
            <a:ext cx="7239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512 x 12</a:t>
            </a:r>
          </a:p>
        </p:txBody>
      </p:sp>
      <p:sp>
        <p:nvSpPr>
          <p:cNvPr id="16446" name="Rectangle 62"/>
          <p:cNvSpPr>
            <a:spLocks noChangeArrowheads="1"/>
          </p:cNvSpPr>
          <p:nvPr/>
        </p:nvSpPr>
        <p:spPr bwMode="auto">
          <a:xfrm>
            <a:off x="7413625" y="3444875"/>
            <a:ext cx="1454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Cache memory</a:t>
            </a:r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7542213" y="3665538"/>
            <a:ext cx="12620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 = 9 bits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7542213" y="3798888"/>
            <a:ext cx="10826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 = 12 bits</a:t>
            </a:r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7469188" y="3240088"/>
            <a:ext cx="1389062" cy="777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4300538" y="3081338"/>
            <a:ext cx="6842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00   000</a:t>
            </a:r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4313238" y="3940175"/>
            <a:ext cx="6842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77   777</a:t>
            </a:r>
          </a:p>
        </p:txBody>
      </p:sp>
      <p:sp>
        <p:nvSpPr>
          <p:cNvPr id="16452" name="Arc 68"/>
          <p:cNvSpPr>
            <a:spLocks/>
          </p:cNvSpPr>
          <p:nvPr/>
        </p:nvSpPr>
        <p:spPr bwMode="auto">
          <a:xfrm>
            <a:off x="4705350" y="2978150"/>
            <a:ext cx="90488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Line 70"/>
          <p:cNvSpPr>
            <a:spLocks noChangeShapeType="1"/>
          </p:cNvSpPr>
          <p:nvPr/>
        </p:nvSpPr>
        <p:spPr bwMode="auto">
          <a:xfrm>
            <a:off x="4756150" y="2868613"/>
            <a:ext cx="2544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Arc 71"/>
          <p:cNvSpPr>
            <a:spLocks/>
          </p:cNvSpPr>
          <p:nvPr/>
        </p:nvSpPr>
        <p:spPr bwMode="auto">
          <a:xfrm>
            <a:off x="4364038" y="2978150"/>
            <a:ext cx="88900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Line 72"/>
          <p:cNvSpPr>
            <a:spLocks noChangeShapeType="1"/>
          </p:cNvSpPr>
          <p:nvPr/>
        </p:nvSpPr>
        <p:spPr bwMode="auto">
          <a:xfrm>
            <a:off x="4410075" y="2873375"/>
            <a:ext cx="0" cy="1095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Freeform 73"/>
          <p:cNvSpPr>
            <a:spLocks/>
          </p:cNvSpPr>
          <p:nvPr/>
        </p:nvSpPr>
        <p:spPr bwMode="auto">
          <a:xfrm>
            <a:off x="3835400" y="2747963"/>
            <a:ext cx="555625" cy="125412"/>
          </a:xfrm>
          <a:custGeom>
            <a:avLst/>
            <a:gdLst/>
            <a:ahLst/>
            <a:cxnLst>
              <a:cxn ang="0">
                <a:pos x="331" y="96"/>
              </a:cxn>
              <a:cxn ang="0">
                <a:pos x="0" y="96"/>
              </a:cxn>
              <a:cxn ang="0">
                <a:pos x="0" y="0"/>
              </a:cxn>
            </a:cxnLst>
            <a:rect l="0" t="0" r="r" b="b"/>
            <a:pathLst>
              <a:path w="332" h="97">
                <a:moveTo>
                  <a:pt x="331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7113588" y="3209925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7110413" y="388143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777</a:t>
            </a:r>
          </a:p>
        </p:txBody>
      </p:sp>
      <p:sp>
        <p:nvSpPr>
          <p:cNvPr id="16460" name="Arc 76"/>
          <p:cNvSpPr>
            <a:spLocks/>
          </p:cNvSpPr>
          <p:nvPr/>
        </p:nvSpPr>
        <p:spPr bwMode="auto">
          <a:xfrm>
            <a:off x="7245350" y="3138488"/>
            <a:ext cx="88900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Line 77"/>
          <p:cNvSpPr>
            <a:spLocks noChangeShapeType="1"/>
          </p:cNvSpPr>
          <p:nvPr/>
        </p:nvSpPr>
        <p:spPr bwMode="auto">
          <a:xfrm>
            <a:off x="7283450" y="2873375"/>
            <a:ext cx="0" cy="268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841375" y="869950"/>
            <a:ext cx="7470775" cy="157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- Each memory block has only one place to load in Cache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- Mapping Table is made of RAM instead of CAM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- n-bit memory address consists of 2 parts; k bits of Index field and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	n-k bits of Tag field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- n-bit addresses are used to access main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	and k-bit Index is used to access the Cache</a:t>
            </a:r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75866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  <p:sp>
        <p:nvSpPr>
          <p:cNvPr id="16465" name="Line 81"/>
          <p:cNvSpPr>
            <a:spLocks noChangeShapeType="1"/>
          </p:cNvSpPr>
          <p:nvPr/>
        </p:nvSpPr>
        <p:spPr bwMode="auto">
          <a:xfrm>
            <a:off x="4740275" y="2720975"/>
            <a:ext cx="0" cy="268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282575"/>
            <a:ext cx="8653463" cy="46037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DIRECT  MAPPING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5913" y="3681413"/>
            <a:ext cx="46609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Direct Mapping with block size of 8 words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66713" y="912813"/>
            <a:ext cx="6232525" cy="281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Operation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- CPU generates a memory request with (TAG;INDEX)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- Access Cache using INDEX ; (tag; data)     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	Compare TAG and tag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- If matches -&gt; Hit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	Provide Cache[INDEX](data) to CPU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- If not match -&gt; Miss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	M[tag;INDEX] &lt;- Cache[INDEX](data)                    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	Cache[INDEX] &lt;- (TAG;M[TAG; INDEX])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	CPU &lt;- Cache[INDEX](data)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943100" y="4143375"/>
            <a:ext cx="579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86038" y="4202113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tag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217863" y="4202113"/>
            <a:ext cx="493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966913" y="4437063"/>
            <a:ext cx="1947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954213" y="44386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382838" y="4441825"/>
            <a:ext cx="0" cy="7985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016250" y="4441825"/>
            <a:ext cx="0" cy="7985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508250" y="443865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146425" y="4438650"/>
            <a:ext cx="646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3 4 5 0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954213" y="464820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007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508250" y="4638675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3146425" y="4648200"/>
            <a:ext cx="646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6 5 7 8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966913" y="4848225"/>
            <a:ext cx="1947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1966913" y="5245100"/>
            <a:ext cx="1947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954213" y="48482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954213" y="50482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017</a:t>
            </a: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966913" y="5949950"/>
            <a:ext cx="1947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1954213" y="5957888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770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2508250" y="595153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0 2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954213" y="6161088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777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508250" y="616108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0 2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146425" y="6161088"/>
            <a:ext cx="646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6 7 1 0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1966913" y="6357938"/>
            <a:ext cx="19716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3016250" y="5954713"/>
            <a:ext cx="0" cy="403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924300" y="5946775"/>
            <a:ext cx="0" cy="41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2382838" y="5954713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179513" y="4524375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179513" y="4964113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1179513" y="6018213"/>
            <a:ext cx="806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63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382838" y="5254625"/>
            <a:ext cx="0" cy="679450"/>
          </a:xfrm>
          <a:prstGeom prst="line">
            <a:avLst/>
          </a:prstGeom>
          <a:noFill/>
          <a:ln w="25400">
            <a:pattFill prst="wd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3016250" y="5254625"/>
            <a:ext cx="0" cy="679450"/>
          </a:xfrm>
          <a:prstGeom prst="line">
            <a:avLst/>
          </a:prstGeom>
          <a:noFill/>
          <a:ln w="25400">
            <a:pattFill prst="wd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3924300" y="5254625"/>
            <a:ext cx="0" cy="679450"/>
          </a:xfrm>
          <a:prstGeom prst="line">
            <a:avLst/>
          </a:prstGeom>
          <a:noFill/>
          <a:ln w="25400">
            <a:pattFill prst="wd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4249738" y="4416425"/>
            <a:ext cx="177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Tag       Block     Word</a:t>
            </a: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4233863" y="4424363"/>
            <a:ext cx="18081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V="1">
            <a:off x="4233863" y="4648200"/>
            <a:ext cx="180340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4227513" y="4430713"/>
            <a:ext cx="0" cy="225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>
            <a:off x="4835525" y="4430713"/>
            <a:ext cx="0" cy="225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5429250" y="4430713"/>
            <a:ext cx="0" cy="225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6037263" y="4422775"/>
            <a:ext cx="0" cy="233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4364038" y="42148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5037138" y="42148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5567363" y="42148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5173663" y="4805363"/>
            <a:ext cx="646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INDEX</a:t>
            </a:r>
          </a:p>
        </p:txBody>
      </p:sp>
      <p:grpSp>
        <p:nvGrpSpPr>
          <p:cNvPr id="17459" name="Group 51"/>
          <p:cNvGrpSpPr>
            <a:grpSpLocks/>
          </p:cNvGrpSpPr>
          <p:nvPr/>
        </p:nvGrpSpPr>
        <p:grpSpPr bwMode="auto">
          <a:xfrm>
            <a:off x="4848225" y="4689475"/>
            <a:ext cx="1174750" cy="114300"/>
            <a:chOff x="2985" y="4228"/>
            <a:chExt cx="711" cy="84"/>
          </a:xfrm>
        </p:grpSpPr>
        <p:sp>
          <p:nvSpPr>
            <p:cNvPr id="17457" name="Arc 49"/>
            <p:cNvSpPr>
              <a:spLocks/>
            </p:cNvSpPr>
            <p:nvPr/>
          </p:nvSpPr>
          <p:spPr bwMode="auto">
            <a:xfrm>
              <a:off x="2985" y="4228"/>
              <a:ext cx="356" cy="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Arc 50"/>
            <p:cNvSpPr>
              <a:spLocks/>
            </p:cNvSpPr>
            <p:nvPr/>
          </p:nvSpPr>
          <p:spPr bwMode="auto">
            <a:xfrm>
              <a:off x="3340" y="4228"/>
              <a:ext cx="3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77009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3921125" y="4441825"/>
            <a:ext cx="0" cy="827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215900"/>
            <a:ext cx="8704262" cy="593725"/>
          </a:xfrm>
          <a:noFill/>
          <a:ln/>
        </p:spPr>
        <p:txBody>
          <a:bodyPr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MEMORY  AND  CACHE  MAPPING - SET  ASSOCIATIVE  MAPPING -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6213" y="1457325"/>
            <a:ext cx="57150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Set Associative Mapping Cache with set size of two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11225" y="889000"/>
            <a:ext cx="7102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- Each memory block has a set of locations in the Cache to load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386013" y="2019300"/>
            <a:ext cx="3473450" cy="1404938"/>
            <a:chOff x="1209" y="1062"/>
            <a:chExt cx="2188" cy="885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209" y="1062"/>
              <a:ext cx="36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Index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567" y="1070"/>
              <a:ext cx="28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021" y="1070"/>
              <a:ext cx="32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532" y="1232"/>
              <a:ext cx="1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275" y="1216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1528" y="1236"/>
              <a:ext cx="0" cy="6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2442" y="1236"/>
              <a:ext cx="0" cy="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901" y="1236"/>
              <a:ext cx="0" cy="6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603" y="1222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0 1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1977" y="1222"/>
              <a:ext cx="40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3 4 5 0</a:t>
              </a: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2478" y="1236"/>
              <a:ext cx="0" cy="6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3392" y="1236"/>
              <a:ext cx="0" cy="6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851" y="1236"/>
              <a:ext cx="0" cy="6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2554" y="1222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926" y="1222"/>
              <a:ext cx="40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5 6 7 0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2517" y="1070"/>
              <a:ext cx="28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2971" y="1070"/>
              <a:ext cx="32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1532" y="1354"/>
              <a:ext cx="18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1532" y="1798"/>
              <a:ext cx="18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275" y="1781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603" y="1787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977" y="1787"/>
              <a:ext cx="40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2554" y="1787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0 0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2926" y="1787"/>
              <a:ext cx="40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2 3 4 0</a:t>
              </a:r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V="1">
              <a:off x="1532" y="1916"/>
              <a:ext cx="1865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63538" y="3265488"/>
            <a:ext cx="8518525" cy="306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Operation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- CPU generates a memory address(TAG; INDEX)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- Access Cache with INDEX,   (Cache word = (tag 0, data 0); (tag 1, data 1))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- Compare TAG and tag 0 and then tag 1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- If tag i = TAG -&gt; Hit,  CPU &lt;- data i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- If tag i </a:t>
            </a:r>
            <a:r>
              <a:rPr lang="en-US" altLang="ko-KR" sz="1800">
                <a:sym typeface="Symbol" pitchFamily="18" charset="2"/>
              </a:rPr>
              <a:t></a:t>
            </a:r>
            <a:r>
              <a:rPr lang="en-US" altLang="ko-KR" sz="1800"/>
              <a:t> TAG -&gt; Miss,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Replace either (tag 0, data 0) or (tag 1, data 1),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Assume (tag 0, data 0) is selected for replacement,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(Why (tag 0, data 0) instead of (tag 1, data 1) ?)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M[tag 0, INDEX] &lt;- Cache[INDEX](data 0)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Cache[INDEX](tag 0, data 0) &lt;- (TAG, M[TAG,INDEX]),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CPU &lt;- Cache[INDEX](data 0)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77009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150"/>
            <a:ext cx="8467725" cy="395288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BLOCK  REPLACEMENT  POLICY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79413" y="865188"/>
            <a:ext cx="8143875" cy="553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Many different block replacement policies are available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LRU(Least Recently Used) is most easy to implement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Cache word = (tag 0, data 0, </a:t>
            </a:r>
            <a:r>
              <a:rPr lang="en-US" altLang="ko-KR" sz="1800" i="1"/>
              <a:t>U0</a:t>
            </a:r>
            <a:r>
              <a:rPr lang="en-US" altLang="ko-KR" sz="1800"/>
              <a:t>);(tag 1, data 1, </a:t>
            </a:r>
            <a:r>
              <a:rPr lang="en-US" altLang="ko-KR" sz="1800" i="1"/>
              <a:t>U1</a:t>
            </a:r>
            <a:r>
              <a:rPr lang="en-US" altLang="ko-KR" sz="1800"/>
              <a:t>), Ui = 0 or 1(binary)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Implementation of LRU in the Set Associative Mapping with set size = 2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Modifications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Initially all U0 = U1 = 1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When Hit to (tag 0, data 0, U0), U1 &lt;- 1(least recently used)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(When Hit to (tag 1, data 1, U1), U0 &lt;- 1(least recently used))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When Miss, find the least recently used one(Ui=1)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If U0 = 1, and U1 = 0, then replace (tag 0, data 0)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	M[tag 0, INDEX] &lt;- Cache[INDEX](data 0)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	Cache[INDEX](tag 0, data 0, U0) &lt;- (TAG,M[TAG,INDEX], 0); U1 &lt;- 1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If U0 = 0, and U1 = 1, then replace (tag 1, data 1)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	Similar to above; U0 &lt;- 1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If U0 = U1 = 0, this condition does not exist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If U0 = U1 = 1, Both of them are candidates,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	Take arbitrary selection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7009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8861425" cy="481013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CACHE  WRITE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4325" y="887413"/>
            <a:ext cx="8067675" cy="556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 u="sng"/>
              <a:t>Write Through</a:t>
            </a:r>
            <a:endParaRPr lang="en-US" altLang="ko-KR" sz="1800"/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When writing into memory</a:t>
            </a:r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If Hit, both Cache and memory is written in parallel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If Miss, Memory is written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    For a read miss, missing block may be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    overloaded onto a cache block</a:t>
            </a:r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Memory is always updated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-&gt; Important when CPU and DMA I/O are both executing</a:t>
            </a:r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Slow, due to the memory access time</a:t>
            </a:r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 u="sng"/>
              <a:t>Write-Back (Copy-Back)</a:t>
            </a:r>
            <a:endParaRPr lang="en-US" altLang="ko-KR" sz="1800"/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When writing into memory</a:t>
            </a:r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If Hit, only Cache is written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If Miss, missing block is brought to Cache and write into Cache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      For a read miss, candidate block must be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      written back to the memory   </a:t>
            </a:r>
          </a:p>
          <a:p>
            <a:pPr defTabSz="762000">
              <a:lnSpc>
                <a:spcPct val="80000"/>
              </a:lnSpc>
            </a:pPr>
            <a:endParaRPr lang="en-US" altLang="ko-KR" sz="1800"/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Memory is not up-to-date, i.e., the same item in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/>
              <a:t>                Cache and memory may have different value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700963" y="0"/>
            <a:ext cx="14430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Cache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273050"/>
            <a:ext cx="8151813" cy="46990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VIRTUAL  MEMORY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39738" y="900113"/>
            <a:ext cx="83185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Give the programmer the illusion that the system has a very large memory,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even though the computer actually has a relatively small main memory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08038" y="1631950"/>
            <a:ext cx="601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Address Space(Logical)  and Memory Space(Physical)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52425" y="3459163"/>
            <a:ext cx="741045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Address Mapping      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    Memory </a:t>
            </a:r>
            <a:r>
              <a:rPr lang="en-US" altLang="ko-KR" sz="1800" i="1"/>
              <a:t>Mapping Table</a:t>
            </a:r>
            <a:r>
              <a:rPr lang="en-US" altLang="ko-KR" sz="1800"/>
              <a:t> for </a:t>
            </a:r>
            <a:r>
              <a:rPr lang="en-US" altLang="ko-KR" sz="1800" i="1"/>
              <a:t>Virtual Address</a:t>
            </a:r>
            <a:r>
              <a:rPr lang="en-US" altLang="ko-KR" sz="1800"/>
              <a:t> -&gt; </a:t>
            </a:r>
            <a:r>
              <a:rPr lang="en-US" altLang="ko-KR" sz="1800" i="1"/>
              <a:t>Physical Address</a:t>
            </a:r>
            <a:endParaRPr lang="en-US" altLang="ko-KR" sz="1800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1314450" y="1979613"/>
            <a:ext cx="5713413" cy="1347787"/>
            <a:chOff x="366" y="1541"/>
            <a:chExt cx="4955" cy="630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097" y="1750"/>
              <a:ext cx="1330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400"/>
                <a:t>virtual address</a:t>
              </a:r>
            </a:p>
            <a:p>
              <a:pPr defTabSz="762000">
                <a:lnSpc>
                  <a:spcPct val="101000"/>
                </a:lnSpc>
              </a:pPr>
              <a:r>
                <a:rPr lang="en-US" altLang="ko-KR" sz="1400"/>
                <a:t>(logical address)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489" y="1812"/>
              <a:ext cx="1356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physical address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997" y="1662"/>
              <a:ext cx="1551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401" y="1662"/>
              <a:ext cx="1550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636" y="1855"/>
              <a:ext cx="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152" y="1541"/>
              <a:ext cx="1177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address space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579" y="1552"/>
              <a:ext cx="118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memory space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66" y="2051"/>
              <a:ext cx="495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 address generated by programs        actual main memory address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2625" y="1724"/>
              <a:ext cx="741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Mapping</a:t>
              </a:r>
            </a:p>
          </p:txBody>
        </p:sp>
      </p:grp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96875" y="895350"/>
            <a:ext cx="8304213" cy="54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692400" y="4186238"/>
            <a:ext cx="14620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i="1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124200" y="4791075"/>
            <a:ext cx="655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055938" y="4954588"/>
            <a:ext cx="7635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086100" y="5116513"/>
            <a:ext cx="7381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4276725" y="4811713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249738" y="4975225"/>
            <a:ext cx="8175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mapping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395788" y="5137150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095750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064000" y="6230938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797550" y="47418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007100" y="490378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6034088" y="5068888"/>
            <a:ext cx="7381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408863" y="4881563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289800" y="5045075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146925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7146925" y="6235700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2982913" y="4743450"/>
            <a:ext cx="863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Arc 35"/>
          <p:cNvSpPr>
            <a:spLocks/>
          </p:cNvSpPr>
          <p:nvPr/>
        </p:nvSpPr>
        <p:spPr bwMode="auto">
          <a:xfrm>
            <a:off x="3371850" y="4618038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3421063" y="4418013"/>
            <a:ext cx="0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Arc 37"/>
          <p:cNvSpPr>
            <a:spLocks/>
          </p:cNvSpPr>
          <p:nvPr/>
        </p:nvSpPr>
        <p:spPr bwMode="auto">
          <a:xfrm>
            <a:off x="4110038" y="5022850"/>
            <a:ext cx="123825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3863975" y="5072063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4238625" y="4418013"/>
            <a:ext cx="865188" cy="1363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095750" y="6075363"/>
            <a:ext cx="1152525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Arc 41"/>
          <p:cNvSpPr>
            <a:spLocks/>
          </p:cNvSpPr>
          <p:nvPr/>
        </p:nvSpPr>
        <p:spPr bwMode="auto">
          <a:xfrm>
            <a:off x="4629150" y="5946775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H="1">
            <a:off x="4678363" y="578485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Arc 43"/>
          <p:cNvSpPr>
            <a:spLocks/>
          </p:cNvSpPr>
          <p:nvPr/>
        </p:nvSpPr>
        <p:spPr bwMode="auto">
          <a:xfrm>
            <a:off x="5367338" y="6211888"/>
            <a:ext cx="1238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5254625" y="6257925"/>
            <a:ext cx="1206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797550" y="4743450"/>
            <a:ext cx="1117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5497513" y="4532313"/>
            <a:ext cx="833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Arc 48"/>
          <p:cNvSpPr>
            <a:spLocks/>
          </p:cNvSpPr>
          <p:nvPr/>
        </p:nvSpPr>
        <p:spPr bwMode="auto">
          <a:xfrm>
            <a:off x="6265863" y="4618038"/>
            <a:ext cx="101600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>
            <a:off x="6316663" y="4546600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Arc 50"/>
          <p:cNvSpPr>
            <a:spLocks/>
          </p:cNvSpPr>
          <p:nvPr/>
        </p:nvSpPr>
        <p:spPr bwMode="auto">
          <a:xfrm>
            <a:off x="7158038" y="5026025"/>
            <a:ext cx="1238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6911975" y="5076825"/>
            <a:ext cx="249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7291388" y="4546600"/>
            <a:ext cx="787400" cy="1106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7134225" y="6075363"/>
            <a:ext cx="1166813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Arc 54"/>
          <p:cNvSpPr>
            <a:spLocks/>
          </p:cNvSpPr>
          <p:nvPr/>
        </p:nvSpPr>
        <p:spPr bwMode="auto">
          <a:xfrm>
            <a:off x="7681913" y="5946775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7731125" y="5659438"/>
            <a:ext cx="0" cy="296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5495925" y="5702300"/>
            <a:ext cx="9493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i="1"/>
              <a:t>Physical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400" i="1"/>
              <a:t>Address</a:t>
            </a: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75660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5487988" y="4527550"/>
            <a:ext cx="0" cy="174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3050"/>
            <a:ext cx="8782050" cy="45085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ADDRESS  MAPPING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7500" y="3048000"/>
            <a:ext cx="6464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Organization of memory Mapping Table in a paged system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60388" y="866775"/>
            <a:ext cx="5997575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Address Space and Memory Space are each divided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into fixed size group of words called </a:t>
            </a:r>
            <a:r>
              <a:rPr lang="en-US" altLang="ko-KR" sz="1800" i="1"/>
              <a:t>blocks</a:t>
            </a:r>
            <a:r>
              <a:rPr lang="en-US" altLang="ko-KR" sz="1800"/>
              <a:t>  or </a:t>
            </a:r>
            <a:r>
              <a:rPr lang="en-US" altLang="ko-KR" sz="1800" i="1"/>
              <a:t>pages</a:t>
            </a:r>
          </a:p>
          <a:p>
            <a:pPr defTabSz="762000">
              <a:lnSpc>
                <a:spcPct val="90000"/>
              </a:lnSpc>
            </a:pPr>
            <a:endParaRPr lang="en-US" altLang="ko-KR" sz="1200" i="1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1K words group</a:t>
            </a:r>
          </a:p>
        </p:txBody>
      </p:sp>
      <p:grpSp>
        <p:nvGrpSpPr>
          <p:cNvPr id="22655" name="Group 127"/>
          <p:cNvGrpSpPr>
            <a:grpSpLocks/>
          </p:cNvGrpSpPr>
          <p:nvPr/>
        </p:nvGrpSpPr>
        <p:grpSpPr bwMode="auto">
          <a:xfrm>
            <a:off x="4745038" y="1547813"/>
            <a:ext cx="784225" cy="1587500"/>
            <a:chOff x="2989" y="975"/>
            <a:chExt cx="494" cy="100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028" y="97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0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989" y="978"/>
              <a:ext cx="494" cy="1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028" y="109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1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989" y="109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028" y="121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2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989" y="1217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028" y="133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3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989" y="1337"/>
              <a:ext cx="494" cy="1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028" y="145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4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989" y="1462"/>
              <a:ext cx="4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028" y="157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5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989" y="157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028" y="169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6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989" y="1698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028" y="181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7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989" y="1818"/>
              <a:ext cx="494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56" name="Group 128"/>
          <p:cNvGrpSpPr>
            <a:grpSpLocks/>
          </p:cNvGrpSpPr>
          <p:nvPr/>
        </p:nvGrpSpPr>
        <p:grpSpPr bwMode="auto">
          <a:xfrm>
            <a:off x="7078663" y="2016125"/>
            <a:ext cx="773112" cy="823913"/>
            <a:chOff x="4189" y="1456"/>
            <a:chExt cx="487" cy="519"/>
          </a:xfrm>
        </p:grpSpPr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4221" y="1815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3</a:t>
              </a: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4189" y="1818"/>
              <a:ext cx="487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4221" y="169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2</a:t>
              </a: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189" y="1698"/>
              <a:ext cx="487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221" y="157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189" y="1577"/>
              <a:ext cx="487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4221" y="145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189" y="1457"/>
              <a:ext cx="48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367088" y="2033588"/>
            <a:ext cx="12620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space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N = 8K = 2</a:t>
            </a:r>
            <a:r>
              <a:rPr lang="en-US" altLang="ko-KR" sz="1200" baseline="30000">
                <a:solidFill>
                  <a:srgbClr val="000000"/>
                </a:solidFill>
              </a:rPr>
              <a:t>13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805488" y="2074863"/>
            <a:ext cx="1236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space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 = 4K = 2</a:t>
            </a:r>
            <a:r>
              <a:rPr lang="en-US" altLang="ko-KR" sz="1200" baseline="30000">
                <a:solidFill>
                  <a:srgbClr val="000000"/>
                </a:solidFill>
              </a:rPr>
              <a:t>12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894013" y="4324350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3695700" y="4324350"/>
            <a:ext cx="0" cy="18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3684588" y="4321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2301875" y="42926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2894013" y="4516438"/>
            <a:ext cx="1047750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3695700" y="4516438"/>
            <a:ext cx="0" cy="188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3684588" y="4513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2301875" y="44942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2894013" y="4708525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3695700" y="4708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3684588" y="4705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2301875" y="46958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2894013" y="4903788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>
            <a:off x="3695700" y="490378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3684588" y="48974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2301875" y="48974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2894013" y="5095875"/>
            <a:ext cx="1047750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3695700" y="5095875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3684588" y="50895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2301875" y="5070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2894013" y="5287963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3695700" y="52879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3684588" y="52832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2301875" y="52641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2894013" y="5480050"/>
            <a:ext cx="1047750" cy="195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>
            <a:off x="3695700" y="5480050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3684588" y="547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2301875" y="54657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2894013" y="5672138"/>
            <a:ext cx="1047750" cy="1698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>
            <a:off x="3695700" y="5672138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3684588" y="5667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2301875" y="564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2894013" y="6180138"/>
            <a:ext cx="1047750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>
            <a:off x="3695700" y="61801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3684588" y="61785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4975225" y="4903788"/>
            <a:ext cx="173355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5316538" y="49037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7499350" y="4506913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7561263" y="4484688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22602" name="Rectangle 74"/>
          <p:cNvSpPr>
            <a:spLocks noChangeArrowheads="1"/>
          </p:cNvSpPr>
          <p:nvPr/>
        </p:nvSpPr>
        <p:spPr bwMode="auto">
          <a:xfrm>
            <a:off x="7499350" y="4708525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7561263" y="4686300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7499350" y="4903788"/>
            <a:ext cx="954088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7561263" y="4887913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2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7499350" y="5095875"/>
            <a:ext cx="954088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7561263" y="5089525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3</a:t>
            </a:r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7499350" y="5603875"/>
            <a:ext cx="963613" cy="198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7658100" y="560228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MBR</a:t>
            </a:r>
          </a:p>
        </p:txBody>
      </p: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4940300" y="489743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5364163" y="4897438"/>
            <a:ext cx="1408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0 1 0 1 0 1 0 0 1 1</a:t>
            </a:r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2894013" y="3678238"/>
            <a:ext cx="3128962" cy="171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2971800" y="3648075"/>
            <a:ext cx="604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1  0  1</a:t>
            </a:r>
          </a:p>
        </p:txBody>
      </p:sp>
      <p:sp>
        <p:nvSpPr>
          <p:cNvPr id="22614" name="Line 86"/>
          <p:cNvSpPr>
            <a:spLocks noChangeShapeType="1"/>
          </p:cNvSpPr>
          <p:nvPr/>
        </p:nvSpPr>
        <p:spPr bwMode="auto">
          <a:xfrm flipV="1">
            <a:off x="3695700" y="36909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Rectangle 87"/>
          <p:cNvSpPr>
            <a:spLocks noChangeArrowheads="1"/>
          </p:cNvSpPr>
          <p:nvPr/>
        </p:nvSpPr>
        <p:spPr bwMode="auto">
          <a:xfrm>
            <a:off x="3781425" y="3648075"/>
            <a:ext cx="1793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0  1  0  1  0  1  0  0  1  1</a:t>
            </a: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1620838" y="3994150"/>
            <a:ext cx="579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617" name="Rectangle 89"/>
          <p:cNvSpPr>
            <a:spLocks noChangeArrowheads="1"/>
          </p:cNvSpPr>
          <p:nvPr/>
        </p:nvSpPr>
        <p:spPr bwMode="auto">
          <a:xfrm>
            <a:off x="1620838" y="4152900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618" name="Arc 90"/>
          <p:cNvSpPr>
            <a:spLocks/>
          </p:cNvSpPr>
          <p:nvPr/>
        </p:nvSpPr>
        <p:spPr bwMode="auto">
          <a:xfrm>
            <a:off x="2476500" y="4202113"/>
            <a:ext cx="122238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Freeform 91"/>
          <p:cNvSpPr>
            <a:spLocks/>
          </p:cNvSpPr>
          <p:nvPr/>
        </p:nvSpPr>
        <p:spPr bwMode="auto">
          <a:xfrm>
            <a:off x="2528888" y="4052888"/>
            <a:ext cx="811212" cy="1714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0" y="0"/>
              </a:cxn>
              <a:cxn ang="0">
                <a:pos x="408" y="0"/>
              </a:cxn>
            </a:cxnLst>
            <a:rect l="0" t="0" r="r" b="b"/>
            <a:pathLst>
              <a:path w="409" h="121">
                <a:moveTo>
                  <a:pt x="0" y="120"/>
                </a:move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21" name="Arc 93"/>
          <p:cNvSpPr>
            <a:spLocks/>
          </p:cNvSpPr>
          <p:nvPr/>
        </p:nvSpPr>
        <p:spPr bwMode="auto">
          <a:xfrm>
            <a:off x="3827463" y="4202113"/>
            <a:ext cx="120650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Freeform 94"/>
          <p:cNvSpPr>
            <a:spLocks/>
          </p:cNvSpPr>
          <p:nvPr/>
        </p:nvSpPr>
        <p:spPr bwMode="auto">
          <a:xfrm>
            <a:off x="3879850" y="4052888"/>
            <a:ext cx="350838" cy="1714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0" y="0"/>
              </a:cxn>
              <a:cxn ang="0">
                <a:pos x="176" y="0"/>
              </a:cxn>
            </a:cxnLst>
            <a:rect l="0" t="0" r="r" b="b"/>
            <a:pathLst>
              <a:path w="177" h="121">
                <a:moveTo>
                  <a:pt x="0" y="120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23" name="Rectangle 95"/>
          <p:cNvSpPr>
            <a:spLocks noChangeArrowheads="1"/>
          </p:cNvSpPr>
          <p:nvPr/>
        </p:nvSpPr>
        <p:spPr bwMode="auto">
          <a:xfrm>
            <a:off x="4225925" y="3937000"/>
            <a:ext cx="855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Presence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624" name="Rectangle 96"/>
          <p:cNvSpPr>
            <a:spLocks noChangeArrowheads="1"/>
          </p:cNvSpPr>
          <p:nvPr/>
        </p:nvSpPr>
        <p:spPr bwMode="auto">
          <a:xfrm>
            <a:off x="4225925" y="4095750"/>
            <a:ext cx="368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</a:t>
            </a:r>
          </a:p>
        </p:txBody>
      </p:sp>
      <p:sp>
        <p:nvSpPr>
          <p:cNvPr id="22625" name="Freeform 97"/>
          <p:cNvSpPr>
            <a:spLocks/>
          </p:cNvSpPr>
          <p:nvPr/>
        </p:nvSpPr>
        <p:spPr bwMode="auto">
          <a:xfrm>
            <a:off x="5308600" y="3860800"/>
            <a:ext cx="733425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368" y="360"/>
              </a:cxn>
            </a:cxnLst>
            <a:rect l="0" t="0" r="r" b="b"/>
            <a:pathLst>
              <a:path w="369" h="361">
                <a:moveTo>
                  <a:pt x="0" y="0"/>
                </a:moveTo>
                <a:lnTo>
                  <a:pt x="0" y="360"/>
                </a:lnTo>
                <a:lnTo>
                  <a:pt x="368" y="36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26" name="Arc 98"/>
          <p:cNvSpPr>
            <a:spLocks/>
          </p:cNvSpPr>
          <p:nvPr/>
        </p:nvSpPr>
        <p:spPr bwMode="auto">
          <a:xfrm>
            <a:off x="5986463" y="4778375"/>
            <a:ext cx="122237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Line 99"/>
          <p:cNvSpPr>
            <a:spLocks noChangeShapeType="1"/>
          </p:cNvSpPr>
          <p:nvPr/>
        </p:nvSpPr>
        <p:spPr bwMode="auto">
          <a:xfrm>
            <a:off x="6046788" y="43815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28" name="Rectangle 100"/>
          <p:cNvSpPr>
            <a:spLocks noChangeArrowheads="1"/>
          </p:cNvSpPr>
          <p:nvPr/>
        </p:nvSpPr>
        <p:spPr bwMode="auto">
          <a:xfrm>
            <a:off x="2835275" y="3455988"/>
            <a:ext cx="8175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no.</a:t>
            </a:r>
          </a:p>
        </p:txBody>
      </p:sp>
      <p:sp>
        <p:nvSpPr>
          <p:cNvPr id="22629" name="Rectangle 101"/>
          <p:cNvSpPr>
            <a:spLocks noChangeArrowheads="1"/>
          </p:cNvSpPr>
          <p:nvPr/>
        </p:nvSpPr>
        <p:spPr bwMode="auto">
          <a:xfrm>
            <a:off x="4297363" y="3455988"/>
            <a:ext cx="1096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Line number</a:t>
            </a:r>
          </a:p>
        </p:txBody>
      </p:sp>
      <p:sp>
        <p:nvSpPr>
          <p:cNvPr id="22630" name="Rectangle 102"/>
          <p:cNvSpPr>
            <a:spLocks noChangeArrowheads="1"/>
          </p:cNvSpPr>
          <p:nvPr/>
        </p:nvSpPr>
        <p:spPr bwMode="auto">
          <a:xfrm>
            <a:off x="6069013" y="3629025"/>
            <a:ext cx="1281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2631" name="Rectangle 103"/>
          <p:cNvSpPr>
            <a:spLocks noChangeArrowheads="1"/>
          </p:cNvSpPr>
          <p:nvPr/>
        </p:nvSpPr>
        <p:spPr bwMode="auto">
          <a:xfrm>
            <a:off x="5130800" y="51609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5130800" y="5318125"/>
            <a:ext cx="1363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register</a:t>
            </a:r>
          </a:p>
        </p:txBody>
      </p:sp>
      <p:sp>
        <p:nvSpPr>
          <p:cNvPr id="22633" name="Arc 105"/>
          <p:cNvSpPr>
            <a:spLocks/>
          </p:cNvSpPr>
          <p:nvPr/>
        </p:nvSpPr>
        <p:spPr bwMode="auto">
          <a:xfrm>
            <a:off x="3287713" y="6057900"/>
            <a:ext cx="120650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Arc 107"/>
          <p:cNvSpPr>
            <a:spLocks/>
          </p:cNvSpPr>
          <p:nvPr/>
        </p:nvSpPr>
        <p:spPr bwMode="auto">
          <a:xfrm>
            <a:off x="5081588" y="4778375"/>
            <a:ext cx="120650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Line 108"/>
          <p:cNvSpPr>
            <a:spLocks noChangeShapeType="1"/>
          </p:cNvSpPr>
          <p:nvPr/>
        </p:nvSpPr>
        <p:spPr bwMode="auto">
          <a:xfrm>
            <a:off x="5140325" y="4641850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Freeform 109"/>
          <p:cNvSpPr>
            <a:spLocks/>
          </p:cNvSpPr>
          <p:nvPr/>
        </p:nvSpPr>
        <p:spPr bwMode="auto">
          <a:xfrm>
            <a:off x="4498975" y="4630738"/>
            <a:ext cx="636588" cy="1814512"/>
          </a:xfrm>
          <a:custGeom>
            <a:avLst/>
            <a:gdLst/>
            <a:ahLst/>
            <a:cxnLst>
              <a:cxn ang="0">
                <a:pos x="320" y="0"/>
              </a:cxn>
              <a:cxn ang="0">
                <a:pos x="0" y="0"/>
              </a:cxn>
              <a:cxn ang="0">
                <a:pos x="0" y="1408"/>
              </a:cxn>
            </a:cxnLst>
            <a:rect l="0" t="0" r="r" b="b"/>
            <a:pathLst>
              <a:path w="321" h="1409">
                <a:moveTo>
                  <a:pt x="320" y="0"/>
                </a:moveTo>
                <a:lnTo>
                  <a:pt x="0" y="0"/>
                </a:lnTo>
                <a:lnTo>
                  <a:pt x="0" y="140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38" name="Line 110"/>
          <p:cNvSpPr>
            <a:spLocks noChangeShapeType="1"/>
          </p:cNvSpPr>
          <p:nvPr/>
        </p:nvSpPr>
        <p:spPr bwMode="auto">
          <a:xfrm>
            <a:off x="3344863" y="6456363"/>
            <a:ext cx="11509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0" name="Rectangle 112"/>
          <p:cNvSpPr>
            <a:spLocks noChangeArrowheads="1"/>
          </p:cNvSpPr>
          <p:nvPr/>
        </p:nvSpPr>
        <p:spPr bwMode="auto">
          <a:xfrm>
            <a:off x="454025" y="5461000"/>
            <a:ext cx="156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page table</a:t>
            </a:r>
          </a:p>
        </p:txBody>
      </p:sp>
      <p:sp>
        <p:nvSpPr>
          <p:cNvPr id="22641" name="Arc 113"/>
          <p:cNvSpPr>
            <a:spLocks/>
          </p:cNvSpPr>
          <p:nvPr/>
        </p:nvSpPr>
        <p:spPr bwMode="auto">
          <a:xfrm>
            <a:off x="7978775" y="5481638"/>
            <a:ext cx="120650" cy="1063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2" name="Line 114"/>
          <p:cNvSpPr>
            <a:spLocks noChangeShapeType="1"/>
          </p:cNvSpPr>
          <p:nvPr/>
        </p:nvSpPr>
        <p:spPr bwMode="auto">
          <a:xfrm>
            <a:off x="8031163" y="5278438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Freeform 115"/>
          <p:cNvSpPr>
            <a:spLocks/>
          </p:cNvSpPr>
          <p:nvPr/>
        </p:nvSpPr>
        <p:spPr bwMode="auto">
          <a:xfrm>
            <a:off x="6715125" y="4822825"/>
            <a:ext cx="406400" cy="185738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32" y="136"/>
              </a:cxn>
              <a:cxn ang="0">
                <a:pos x="232" y="0"/>
              </a:cxn>
            </a:cxnLst>
            <a:rect l="0" t="0" r="r" b="b"/>
            <a:pathLst>
              <a:path w="233" h="137">
                <a:moveTo>
                  <a:pt x="0" y="136"/>
                </a:moveTo>
                <a:lnTo>
                  <a:pt x="232" y="136"/>
                </a:lnTo>
                <a:lnTo>
                  <a:pt x="232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44" name="Arc 116"/>
          <p:cNvSpPr>
            <a:spLocks/>
          </p:cNvSpPr>
          <p:nvPr/>
        </p:nvSpPr>
        <p:spPr bwMode="auto">
          <a:xfrm>
            <a:off x="7332663" y="4773613"/>
            <a:ext cx="1492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17"/>
          <p:cNvSpPr>
            <a:spLocks noChangeShapeType="1"/>
          </p:cNvSpPr>
          <p:nvPr/>
        </p:nvSpPr>
        <p:spPr bwMode="auto">
          <a:xfrm>
            <a:off x="7127875" y="4819650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Rectangle 118"/>
          <p:cNvSpPr>
            <a:spLocks noChangeArrowheads="1"/>
          </p:cNvSpPr>
          <p:nvPr/>
        </p:nvSpPr>
        <p:spPr bwMode="auto">
          <a:xfrm>
            <a:off x="7289800" y="4265613"/>
            <a:ext cx="1162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22647" name="Rectangle 119"/>
          <p:cNvSpPr>
            <a:spLocks noChangeArrowheads="1"/>
          </p:cNvSpPr>
          <p:nvPr/>
        </p:nvSpPr>
        <p:spPr bwMode="auto">
          <a:xfrm>
            <a:off x="3051175" y="45148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2648" name="Rectangle 120"/>
          <p:cNvSpPr>
            <a:spLocks noChangeArrowheads="1"/>
          </p:cNvSpPr>
          <p:nvPr/>
        </p:nvSpPr>
        <p:spPr bwMode="auto">
          <a:xfrm>
            <a:off x="3051175" y="470693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2649" name="Rectangle 121"/>
          <p:cNvSpPr>
            <a:spLocks noChangeArrowheads="1"/>
          </p:cNvSpPr>
          <p:nvPr/>
        </p:nvSpPr>
        <p:spPr bwMode="auto">
          <a:xfrm>
            <a:off x="3051175" y="52847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3051175" y="5476875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3051175" y="61912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2657" name="Line 129"/>
          <p:cNvSpPr>
            <a:spLocks noChangeShapeType="1"/>
          </p:cNvSpPr>
          <p:nvPr/>
        </p:nvSpPr>
        <p:spPr bwMode="auto">
          <a:xfrm>
            <a:off x="3354388" y="6392863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8" name="Line 130"/>
          <p:cNvSpPr>
            <a:spLocks noChangeShapeType="1"/>
          </p:cNvSpPr>
          <p:nvPr/>
        </p:nvSpPr>
        <p:spPr bwMode="auto">
          <a:xfrm>
            <a:off x="3335338" y="38401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59" name="Line 131"/>
          <p:cNvSpPr>
            <a:spLocks noChangeShapeType="1"/>
          </p:cNvSpPr>
          <p:nvPr/>
        </p:nvSpPr>
        <p:spPr bwMode="auto">
          <a:xfrm>
            <a:off x="3351213" y="58483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54000"/>
            <a:ext cx="7721600" cy="49847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MEMORY  HIERARCHY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403350" y="1917700"/>
            <a:ext cx="8413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Magnetic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50988" y="2081213"/>
            <a:ext cx="577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tapes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404938" y="2417763"/>
            <a:ext cx="8413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Magnetic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77975" y="2571750"/>
            <a:ext cx="569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disks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624263" y="2071688"/>
            <a:ext cx="3857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I/O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311525" y="2235200"/>
            <a:ext cx="915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492500" y="3022600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600700" y="2071688"/>
            <a:ext cx="528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510213" y="2225675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578475" y="2986088"/>
            <a:ext cx="636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Cache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519738" y="3128963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104900" y="1706563"/>
            <a:ext cx="14573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Auxiliary memory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287463" y="1920875"/>
            <a:ext cx="1150937" cy="365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287463" y="2420938"/>
            <a:ext cx="1150937" cy="355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244850" y="1949450"/>
            <a:ext cx="1150938" cy="6350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3244850" y="2765425"/>
            <a:ext cx="1150938" cy="644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rc 19"/>
          <p:cNvSpPr>
            <a:spLocks/>
          </p:cNvSpPr>
          <p:nvPr/>
        </p:nvSpPr>
        <p:spPr bwMode="auto">
          <a:xfrm>
            <a:off x="3106738" y="2149475"/>
            <a:ext cx="133350" cy="714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Arc 20"/>
          <p:cNvSpPr>
            <a:spLocks/>
          </p:cNvSpPr>
          <p:nvPr/>
        </p:nvSpPr>
        <p:spPr bwMode="auto">
          <a:xfrm>
            <a:off x="2460625" y="2149475"/>
            <a:ext cx="131763" cy="714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573338" y="2182813"/>
            <a:ext cx="568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rc 22"/>
          <p:cNvSpPr>
            <a:spLocks/>
          </p:cNvSpPr>
          <p:nvPr/>
        </p:nvSpPr>
        <p:spPr bwMode="auto">
          <a:xfrm>
            <a:off x="3106738" y="2474913"/>
            <a:ext cx="133350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Arc 23"/>
          <p:cNvSpPr>
            <a:spLocks/>
          </p:cNvSpPr>
          <p:nvPr/>
        </p:nvSpPr>
        <p:spPr bwMode="auto">
          <a:xfrm>
            <a:off x="2460625" y="2474913"/>
            <a:ext cx="131763" cy="74612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2563813" y="2509838"/>
            <a:ext cx="5826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5365750" y="1949450"/>
            <a:ext cx="1082675" cy="6350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5532438" y="2986088"/>
            <a:ext cx="765175" cy="366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Arc 27"/>
          <p:cNvSpPr>
            <a:spLocks/>
          </p:cNvSpPr>
          <p:nvPr/>
        </p:nvSpPr>
        <p:spPr bwMode="auto">
          <a:xfrm>
            <a:off x="5229225" y="2120900"/>
            <a:ext cx="131763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Arc 28"/>
          <p:cNvSpPr>
            <a:spLocks/>
          </p:cNvSpPr>
          <p:nvPr/>
        </p:nvSpPr>
        <p:spPr bwMode="auto">
          <a:xfrm>
            <a:off x="4416425" y="2120900"/>
            <a:ext cx="131763" cy="730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4533900" y="2155825"/>
            <a:ext cx="6937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Arc 30"/>
          <p:cNvSpPr>
            <a:spLocks/>
          </p:cNvSpPr>
          <p:nvPr/>
        </p:nvSpPr>
        <p:spPr bwMode="auto">
          <a:xfrm>
            <a:off x="5224463" y="2400300"/>
            <a:ext cx="131762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4967288" y="2435225"/>
            <a:ext cx="266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972050" y="2439988"/>
            <a:ext cx="0" cy="527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Arc 33"/>
          <p:cNvSpPr>
            <a:spLocks/>
          </p:cNvSpPr>
          <p:nvPr/>
        </p:nvSpPr>
        <p:spPr bwMode="auto">
          <a:xfrm>
            <a:off x="4416425" y="2943225"/>
            <a:ext cx="131763" cy="74613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H="1">
            <a:off x="4516438" y="2973388"/>
            <a:ext cx="473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Arc 35"/>
          <p:cNvSpPr>
            <a:spLocks/>
          </p:cNvSpPr>
          <p:nvPr/>
        </p:nvSpPr>
        <p:spPr bwMode="auto">
          <a:xfrm>
            <a:off x="5395913" y="3157538"/>
            <a:ext cx="131762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Arc 36"/>
          <p:cNvSpPr>
            <a:spLocks/>
          </p:cNvSpPr>
          <p:nvPr/>
        </p:nvSpPr>
        <p:spPr bwMode="auto">
          <a:xfrm>
            <a:off x="4416425" y="3157538"/>
            <a:ext cx="131763" cy="730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4535488" y="3192463"/>
            <a:ext cx="876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Arc 38"/>
          <p:cNvSpPr>
            <a:spLocks/>
          </p:cNvSpPr>
          <p:nvPr/>
        </p:nvSpPr>
        <p:spPr bwMode="auto">
          <a:xfrm>
            <a:off x="5862638" y="2882900"/>
            <a:ext cx="106362" cy="9048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Arc 39"/>
          <p:cNvSpPr>
            <a:spLocks/>
          </p:cNvSpPr>
          <p:nvPr/>
        </p:nvSpPr>
        <p:spPr bwMode="auto">
          <a:xfrm>
            <a:off x="5862638" y="2589213"/>
            <a:ext cx="106362" cy="9048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5915025" y="2679700"/>
            <a:ext cx="0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3206750" y="4230688"/>
            <a:ext cx="1489075" cy="2111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3360738" y="3698875"/>
            <a:ext cx="1166812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548063" y="368617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3640138" y="4211638"/>
            <a:ext cx="636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5166" name="Arc 46"/>
          <p:cNvSpPr>
            <a:spLocks/>
          </p:cNvSpPr>
          <p:nvPr/>
        </p:nvSpPr>
        <p:spPr bwMode="auto">
          <a:xfrm>
            <a:off x="3708400" y="4122738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7" name="Arc 47"/>
          <p:cNvSpPr>
            <a:spLocks/>
          </p:cNvSpPr>
          <p:nvPr/>
        </p:nvSpPr>
        <p:spPr bwMode="auto">
          <a:xfrm>
            <a:off x="3708400" y="3914775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8" name="Line 48"/>
          <p:cNvSpPr>
            <a:spLocks noChangeShapeType="1"/>
          </p:cNvSpPr>
          <p:nvPr/>
        </p:nvSpPr>
        <p:spPr bwMode="auto">
          <a:xfrm>
            <a:off x="3760788" y="4010025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Arc 49"/>
          <p:cNvSpPr>
            <a:spLocks/>
          </p:cNvSpPr>
          <p:nvPr/>
        </p:nvSpPr>
        <p:spPr bwMode="auto">
          <a:xfrm>
            <a:off x="4102100" y="4122738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0" name="Arc 50"/>
          <p:cNvSpPr>
            <a:spLocks/>
          </p:cNvSpPr>
          <p:nvPr/>
        </p:nvSpPr>
        <p:spPr bwMode="auto">
          <a:xfrm>
            <a:off x="4102100" y="3914775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>
            <a:off x="4154488" y="4010025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2" name="Arc 52"/>
          <p:cNvSpPr>
            <a:spLocks/>
          </p:cNvSpPr>
          <p:nvPr/>
        </p:nvSpPr>
        <p:spPr bwMode="auto">
          <a:xfrm>
            <a:off x="3708400" y="4654550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Arc 53"/>
          <p:cNvSpPr>
            <a:spLocks/>
          </p:cNvSpPr>
          <p:nvPr/>
        </p:nvSpPr>
        <p:spPr bwMode="auto">
          <a:xfrm>
            <a:off x="3708400" y="4446588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Line 54"/>
          <p:cNvSpPr>
            <a:spLocks noChangeShapeType="1"/>
          </p:cNvSpPr>
          <p:nvPr/>
        </p:nvSpPr>
        <p:spPr bwMode="auto">
          <a:xfrm>
            <a:off x="3760788" y="4541838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Arc 55"/>
          <p:cNvSpPr>
            <a:spLocks/>
          </p:cNvSpPr>
          <p:nvPr/>
        </p:nvSpPr>
        <p:spPr bwMode="auto">
          <a:xfrm>
            <a:off x="4102100" y="4654550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Arc 56"/>
          <p:cNvSpPr>
            <a:spLocks/>
          </p:cNvSpPr>
          <p:nvPr/>
        </p:nvSpPr>
        <p:spPr bwMode="auto">
          <a:xfrm>
            <a:off x="4102100" y="4446588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Line 57"/>
          <p:cNvSpPr>
            <a:spLocks noChangeShapeType="1"/>
          </p:cNvSpPr>
          <p:nvPr/>
        </p:nvSpPr>
        <p:spPr bwMode="auto">
          <a:xfrm>
            <a:off x="4154488" y="4541838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Rectangle 58"/>
          <p:cNvSpPr>
            <a:spLocks noChangeArrowheads="1"/>
          </p:cNvSpPr>
          <p:nvPr/>
        </p:nvSpPr>
        <p:spPr bwMode="auto">
          <a:xfrm>
            <a:off x="3387725" y="4783138"/>
            <a:ext cx="1154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5179" name="Rectangle 59"/>
          <p:cNvSpPr>
            <a:spLocks noChangeArrowheads="1"/>
          </p:cNvSpPr>
          <p:nvPr/>
        </p:nvSpPr>
        <p:spPr bwMode="auto">
          <a:xfrm>
            <a:off x="2967038" y="4764088"/>
            <a:ext cx="1968500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0" name="Arc 60"/>
          <p:cNvSpPr>
            <a:spLocks/>
          </p:cNvSpPr>
          <p:nvPr/>
        </p:nvSpPr>
        <p:spPr bwMode="auto">
          <a:xfrm>
            <a:off x="3708400" y="5276850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" name="Arc 61"/>
          <p:cNvSpPr>
            <a:spLocks/>
          </p:cNvSpPr>
          <p:nvPr/>
        </p:nvSpPr>
        <p:spPr bwMode="auto">
          <a:xfrm>
            <a:off x="3708400" y="5070475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3760788" y="5165725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Arc 63"/>
          <p:cNvSpPr>
            <a:spLocks/>
          </p:cNvSpPr>
          <p:nvPr/>
        </p:nvSpPr>
        <p:spPr bwMode="auto">
          <a:xfrm>
            <a:off x="4102100" y="5276850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Arc 64"/>
          <p:cNvSpPr>
            <a:spLocks/>
          </p:cNvSpPr>
          <p:nvPr/>
        </p:nvSpPr>
        <p:spPr bwMode="auto">
          <a:xfrm>
            <a:off x="4102100" y="5070475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4154488" y="5165725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2728913" y="5386388"/>
            <a:ext cx="2444750" cy="3810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7" name="Arc 67"/>
          <p:cNvSpPr>
            <a:spLocks/>
          </p:cNvSpPr>
          <p:nvPr/>
        </p:nvSpPr>
        <p:spPr bwMode="auto">
          <a:xfrm>
            <a:off x="3708400" y="5980113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8" name="Arc 68"/>
          <p:cNvSpPr>
            <a:spLocks/>
          </p:cNvSpPr>
          <p:nvPr/>
        </p:nvSpPr>
        <p:spPr bwMode="auto">
          <a:xfrm>
            <a:off x="3708400" y="5773738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9" name="Line 69"/>
          <p:cNvSpPr>
            <a:spLocks noChangeShapeType="1"/>
          </p:cNvSpPr>
          <p:nvPr/>
        </p:nvSpPr>
        <p:spPr bwMode="auto">
          <a:xfrm>
            <a:off x="3760788" y="5868988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0" name="Arc 70"/>
          <p:cNvSpPr>
            <a:spLocks/>
          </p:cNvSpPr>
          <p:nvPr/>
        </p:nvSpPr>
        <p:spPr bwMode="auto">
          <a:xfrm>
            <a:off x="4102100" y="5980113"/>
            <a:ext cx="107950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1" name="Arc 71"/>
          <p:cNvSpPr>
            <a:spLocks/>
          </p:cNvSpPr>
          <p:nvPr/>
        </p:nvSpPr>
        <p:spPr bwMode="auto">
          <a:xfrm>
            <a:off x="4102100" y="5773738"/>
            <a:ext cx="107950" cy="952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>
            <a:off x="4154488" y="5868988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3" name="Rectangle 73"/>
          <p:cNvSpPr>
            <a:spLocks noChangeArrowheads="1"/>
          </p:cNvSpPr>
          <p:nvPr/>
        </p:nvSpPr>
        <p:spPr bwMode="auto">
          <a:xfrm>
            <a:off x="3365500" y="5440363"/>
            <a:ext cx="1204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Magnetic Disk</a:t>
            </a:r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2489200" y="6089650"/>
            <a:ext cx="2924175" cy="401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3322638" y="6148388"/>
            <a:ext cx="1239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Magnetic Tape</a:t>
            </a:r>
          </a:p>
        </p:txBody>
      </p:sp>
      <p:sp>
        <p:nvSpPr>
          <p:cNvPr id="5197" name="Rectangle 77"/>
          <p:cNvSpPr>
            <a:spLocks noChangeArrowheads="1"/>
          </p:cNvSpPr>
          <p:nvPr/>
        </p:nvSpPr>
        <p:spPr bwMode="auto">
          <a:xfrm>
            <a:off x="647700" y="1036638"/>
            <a:ext cx="75342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Memory Hierarchy is to obtain the highest possible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access speed while minimizing the total cost of the memory system</a:t>
            </a:r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539750" y="1001713"/>
            <a:ext cx="7670800" cy="623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7413625" y="0"/>
            <a:ext cx="17303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Hierarchy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282575"/>
            <a:ext cx="8729663" cy="45085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ASSOCIATIVE  MEMORY  PAGE  TABLE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0238" y="790575"/>
            <a:ext cx="57245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Assume that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Number of Blocks in memory = 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Number of Pages in Virtual Address Space = 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30238" y="1646238"/>
            <a:ext cx="6181725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Page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- Straight forward design -&gt; n entry table in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Inefficient storage space utilization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&lt;- n-m entries of the table is empty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- More efficient method is m-entry Page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Page Table made of an Associative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m words; (Page Number:Block Number)</a:t>
            </a:r>
          </a:p>
        </p:txBody>
      </p:sp>
      <p:grpSp>
        <p:nvGrpSpPr>
          <p:cNvPr id="23596" name="Group 44"/>
          <p:cNvGrpSpPr>
            <a:grpSpLocks/>
          </p:cNvGrpSpPr>
          <p:nvPr/>
        </p:nvGrpSpPr>
        <p:grpSpPr bwMode="auto">
          <a:xfrm>
            <a:off x="3370263" y="3721100"/>
            <a:ext cx="3762375" cy="2327275"/>
            <a:chOff x="1439" y="2164"/>
            <a:chExt cx="3504" cy="1212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495" y="2448"/>
              <a:ext cx="2050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548" y="2447"/>
              <a:ext cx="564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V="1">
              <a:off x="2121" y="2449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292" y="2447"/>
              <a:ext cx="1022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494" y="2297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3546" y="2447"/>
              <a:ext cx="139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Argument register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1495" y="2636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548" y="2634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1  0  1      0  0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495" y="2825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548" y="2823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0  0  1      1  1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121" y="2825"/>
              <a:ext cx="0" cy="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495" y="2919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1548" y="291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0  1  0      0  0</a:t>
              </a: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121" y="2919"/>
              <a:ext cx="0" cy="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1495" y="3013"/>
              <a:ext cx="1042" cy="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548" y="3012"/>
              <a:ext cx="104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1  0  1      0  1</a:t>
              </a: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121" y="3013"/>
              <a:ext cx="0" cy="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1495" y="3107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1548" y="310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1  1  0      1  0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121" y="3107"/>
              <a:ext cx="0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2611" y="2634"/>
              <a:ext cx="98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Key register</a:t>
              </a: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611" y="2951"/>
              <a:ext cx="1545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Associative memory</a:t>
              </a: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1439" y="3244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2038" y="3244"/>
              <a:ext cx="809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no.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2047" y="2164"/>
              <a:ext cx="1193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Virtual address</a:t>
              </a:r>
            </a:p>
          </p:txBody>
        </p:sp>
        <p:grpSp>
          <p:nvGrpSpPr>
            <p:cNvPr id="23584" name="Group 32"/>
            <p:cNvGrpSpPr>
              <a:grpSpLocks/>
            </p:cNvGrpSpPr>
            <p:nvPr/>
          </p:nvGrpSpPr>
          <p:grpSpPr bwMode="auto">
            <a:xfrm>
              <a:off x="1497" y="2266"/>
              <a:ext cx="2049" cy="77"/>
              <a:chOff x="1081" y="3273"/>
              <a:chExt cx="1480" cy="112"/>
            </a:xfrm>
          </p:grpSpPr>
          <p:sp>
            <p:nvSpPr>
              <p:cNvPr id="23582" name="Arc 30"/>
              <p:cNvSpPr>
                <a:spLocks/>
              </p:cNvSpPr>
              <p:nvPr/>
            </p:nvSpPr>
            <p:spPr bwMode="auto">
              <a:xfrm>
                <a:off x="1081" y="3273"/>
                <a:ext cx="740" cy="11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7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Arc 31"/>
              <p:cNvSpPr>
                <a:spLocks/>
              </p:cNvSpPr>
              <p:nvPr/>
            </p:nvSpPr>
            <p:spPr bwMode="auto">
              <a:xfrm>
                <a:off x="1820" y="3273"/>
                <a:ext cx="741" cy="112"/>
              </a:xfrm>
              <a:custGeom>
                <a:avLst/>
                <a:gdLst>
                  <a:gd name="G0" fmla="+- 29 0 0"/>
                  <a:gd name="G1" fmla="+- 21600 0 0"/>
                  <a:gd name="G2" fmla="+- 21600 0 0"/>
                  <a:gd name="T0" fmla="*/ 0 w 21629"/>
                  <a:gd name="T1" fmla="*/ 0 h 21600"/>
                  <a:gd name="T2" fmla="*/ 21629 w 21629"/>
                  <a:gd name="T3" fmla="*/ 21600 h 21600"/>
                  <a:gd name="T4" fmla="*/ 29 w 216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9" h="21600" fill="none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7" name="Group 35"/>
            <p:cNvGrpSpPr>
              <a:grpSpLocks/>
            </p:cNvGrpSpPr>
            <p:nvPr/>
          </p:nvGrpSpPr>
          <p:grpSpPr bwMode="auto">
            <a:xfrm>
              <a:off x="1497" y="2393"/>
              <a:ext cx="609" cy="28"/>
              <a:chOff x="1081" y="3457"/>
              <a:chExt cx="440" cy="40"/>
            </a:xfrm>
          </p:grpSpPr>
          <p:sp>
            <p:nvSpPr>
              <p:cNvPr id="23585" name="Arc 33"/>
              <p:cNvSpPr>
                <a:spLocks/>
              </p:cNvSpPr>
              <p:nvPr/>
            </p:nvSpPr>
            <p:spPr bwMode="auto">
              <a:xfrm>
                <a:off x="1081" y="3457"/>
                <a:ext cx="220" cy="4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02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Arc 34"/>
              <p:cNvSpPr>
                <a:spLocks/>
              </p:cNvSpPr>
              <p:nvPr/>
            </p:nvSpPr>
            <p:spPr bwMode="auto">
              <a:xfrm>
                <a:off x="1300" y="3457"/>
                <a:ext cx="221" cy="40"/>
              </a:xfrm>
              <a:custGeom>
                <a:avLst/>
                <a:gdLst>
                  <a:gd name="G0" fmla="+- 98 0 0"/>
                  <a:gd name="G1" fmla="+- 21600 0 0"/>
                  <a:gd name="G2" fmla="+- 21600 0 0"/>
                  <a:gd name="T0" fmla="*/ 0 w 21698"/>
                  <a:gd name="T1" fmla="*/ 0 h 21600"/>
                  <a:gd name="T2" fmla="*/ 21698 w 21698"/>
                  <a:gd name="T3" fmla="*/ 21600 h 21600"/>
                  <a:gd name="T4" fmla="*/ 98 w 216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98" h="21600" fill="none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</a:path>
                  <a:path w="21698" h="21600" stroke="0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  <a:lnTo>
                      <a:pt x="98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90" name="Group 38"/>
            <p:cNvGrpSpPr>
              <a:grpSpLocks/>
            </p:cNvGrpSpPr>
            <p:nvPr/>
          </p:nvGrpSpPr>
          <p:grpSpPr bwMode="auto">
            <a:xfrm>
              <a:off x="1497" y="3212"/>
              <a:ext cx="585" cy="34"/>
              <a:chOff x="1081" y="4640"/>
              <a:chExt cx="423" cy="48"/>
            </a:xfrm>
          </p:grpSpPr>
          <p:sp>
            <p:nvSpPr>
              <p:cNvPr id="23588" name="Arc 36"/>
              <p:cNvSpPr>
                <a:spLocks/>
              </p:cNvSpPr>
              <p:nvPr/>
            </p:nvSpPr>
            <p:spPr bwMode="auto">
              <a:xfrm>
                <a:off x="1081" y="4640"/>
                <a:ext cx="212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Arc 37"/>
              <p:cNvSpPr>
                <a:spLocks/>
              </p:cNvSpPr>
              <p:nvPr/>
            </p:nvSpPr>
            <p:spPr bwMode="auto">
              <a:xfrm>
                <a:off x="1292" y="4640"/>
                <a:ext cx="212" cy="4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93" name="Group 41"/>
            <p:cNvGrpSpPr>
              <a:grpSpLocks/>
            </p:cNvGrpSpPr>
            <p:nvPr/>
          </p:nvGrpSpPr>
          <p:grpSpPr bwMode="auto">
            <a:xfrm>
              <a:off x="2150" y="3212"/>
              <a:ext cx="387" cy="34"/>
              <a:chOff x="1553" y="4640"/>
              <a:chExt cx="279" cy="48"/>
            </a:xfrm>
          </p:grpSpPr>
          <p:sp>
            <p:nvSpPr>
              <p:cNvPr id="23591" name="Arc 39"/>
              <p:cNvSpPr>
                <a:spLocks/>
              </p:cNvSpPr>
              <p:nvPr/>
            </p:nvSpPr>
            <p:spPr bwMode="auto">
              <a:xfrm>
                <a:off x="1553" y="4640"/>
                <a:ext cx="140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Arc 40"/>
              <p:cNvSpPr>
                <a:spLocks/>
              </p:cNvSpPr>
              <p:nvPr/>
            </p:nvSpPr>
            <p:spPr bwMode="auto">
              <a:xfrm>
                <a:off x="1692" y="4640"/>
                <a:ext cx="140" cy="4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782638" y="5929313"/>
            <a:ext cx="5794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Page Fault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Page number cannot be found in the Page Table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73050"/>
            <a:ext cx="8677275" cy="4413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FAULT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9088" y="5954713"/>
            <a:ext cx="43497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/>
              <a:t> Processor architecture should provide the ability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/>
              <a:t>to restart any instruction after a page fault.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-400050" y="1058863"/>
            <a:ext cx="5935663" cy="4805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1. Trap to the OS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2. Save the user registers and program state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3. Determine that the interrupt was a page fault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4. Check that the page reference was legal and 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determine the location of the page on the 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backing store(disk)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5. Issue a read from the backing store to  a free 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frame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a. Wait in a queue for this device until serviced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b. Wait for the device seek and/or latency time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c. Begin the transfer of the page to a free frame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6. While waiting, the CPU may be allocated to 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	some other process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7. Interrupt from the backing store (I/O completed)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8. Save the registers and program state for the other user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9. Determine that the interrupt was from the backing store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10. Correct the page tables (the desired page is now in memory)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11. Wait for the CPU to be allocated to this process again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12. Restore the user registers, program state, and new page table, then </a:t>
            </a:r>
          </a:p>
          <a:p>
            <a:pPr marL="571500" lvl="1" defTabSz="762000">
              <a:spcBef>
                <a:spcPct val="29000"/>
              </a:spcBef>
            </a:pPr>
            <a:r>
              <a:rPr lang="en-US" altLang="ko-KR" sz="1200"/>
              <a:t>      resume the interrupted instruction.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073775" y="2244725"/>
            <a:ext cx="111125" cy="1333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6562725" y="2654300"/>
            <a:ext cx="95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64000" y="2443163"/>
            <a:ext cx="6635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LOAD  M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095750" y="1998663"/>
            <a:ext cx="0" cy="1963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813300" y="1998663"/>
            <a:ext cx="0" cy="1963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103688" y="2343150"/>
            <a:ext cx="704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103688" y="2757488"/>
            <a:ext cx="704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970588" y="2309813"/>
            <a:ext cx="573087" cy="7175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970588" y="2592388"/>
            <a:ext cx="571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970588" y="2767013"/>
            <a:ext cx="571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386513" y="2600325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359525" y="25654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594" name="Arc 18"/>
          <p:cNvSpPr>
            <a:spLocks/>
          </p:cNvSpPr>
          <p:nvPr/>
        </p:nvSpPr>
        <p:spPr bwMode="auto">
          <a:xfrm>
            <a:off x="5821363" y="2555875"/>
            <a:ext cx="153987" cy="115888"/>
          </a:xfrm>
          <a:custGeom>
            <a:avLst/>
            <a:gdLst>
              <a:gd name="G0" fmla="+- 21600 0 0"/>
              <a:gd name="G1" fmla="+- 10623 0 0"/>
              <a:gd name="G2" fmla="+- 21600 0 0"/>
              <a:gd name="T0" fmla="*/ 1031 w 21600"/>
              <a:gd name="T1" fmla="*/ 17216 h 17216"/>
              <a:gd name="T2" fmla="*/ 2793 w 21600"/>
              <a:gd name="T3" fmla="*/ 0 h 17216"/>
              <a:gd name="T4" fmla="*/ 21600 w 21600"/>
              <a:gd name="T5" fmla="*/ 10623 h 17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16" fill="none" extrusionOk="0">
                <a:moveTo>
                  <a:pt x="1030" y="17216"/>
                </a:moveTo>
                <a:cubicBezTo>
                  <a:pt x="347" y="15085"/>
                  <a:pt x="0" y="12860"/>
                  <a:pt x="0" y="10623"/>
                </a:cubicBezTo>
                <a:cubicBezTo>
                  <a:pt x="-1" y="6900"/>
                  <a:pt x="962" y="3241"/>
                  <a:pt x="2792" y="-1"/>
                </a:cubicBezTo>
              </a:path>
              <a:path w="21600" h="17216" stroke="0" extrusionOk="0">
                <a:moveTo>
                  <a:pt x="1030" y="17216"/>
                </a:moveTo>
                <a:cubicBezTo>
                  <a:pt x="347" y="15085"/>
                  <a:pt x="0" y="12860"/>
                  <a:pt x="0" y="10623"/>
                </a:cubicBezTo>
                <a:cubicBezTo>
                  <a:pt x="-1" y="6900"/>
                  <a:pt x="962" y="3241"/>
                  <a:pt x="2792" y="-1"/>
                </a:cubicBezTo>
                <a:lnTo>
                  <a:pt x="21600" y="1062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13300" y="2547938"/>
            <a:ext cx="1020763" cy="65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922838" y="2247900"/>
            <a:ext cx="9144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</a:t>
            </a: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4832350" y="2306638"/>
            <a:ext cx="149225" cy="1397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773613" y="227806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613400" y="1025525"/>
            <a:ext cx="508000" cy="5508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689600" y="1165225"/>
            <a:ext cx="3460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24601" name="Arc 25"/>
          <p:cNvSpPr>
            <a:spLocks/>
          </p:cNvSpPr>
          <p:nvPr/>
        </p:nvSpPr>
        <p:spPr bwMode="auto">
          <a:xfrm>
            <a:off x="6142038" y="1350963"/>
            <a:ext cx="152400" cy="125412"/>
          </a:xfrm>
          <a:custGeom>
            <a:avLst/>
            <a:gdLst>
              <a:gd name="G0" fmla="+- 0 0 0"/>
              <a:gd name="G1" fmla="+- 9051 0 0"/>
              <a:gd name="G2" fmla="+- 21600 0 0"/>
              <a:gd name="T0" fmla="*/ 19612 w 21600"/>
              <a:gd name="T1" fmla="*/ 0 h 17851"/>
              <a:gd name="T2" fmla="*/ 19726 w 21600"/>
              <a:gd name="T3" fmla="*/ 17851 h 17851"/>
              <a:gd name="T4" fmla="*/ 0 w 21600"/>
              <a:gd name="T5" fmla="*/ 9051 h 17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51" fill="none" extrusionOk="0">
                <a:moveTo>
                  <a:pt x="19612" y="-1"/>
                </a:moveTo>
                <a:cubicBezTo>
                  <a:pt x="20921" y="2837"/>
                  <a:pt x="21600" y="5925"/>
                  <a:pt x="21600" y="9051"/>
                </a:cubicBezTo>
                <a:cubicBezTo>
                  <a:pt x="21600" y="12083"/>
                  <a:pt x="20961" y="15081"/>
                  <a:pt x="19726" y="17851"/>
                </a:cubicBezTo>
              </a:path>
              <a:path w="21600" h="17851" stroke="0" extrusionOk="0">
                <a:moveTo>
                  <a:pt x="19612" y="-1"/>
                </a:moveTo>
                <a:cubicBezTo>
                  <a:pt x="20921" y="2837"/>
                  <a:pt x="21600" y="5925"/>
                  <a:pt x="21600" y="9051"/>
                </a:cubicBezTo>
                <a:cubicBezTo>
                  <a:pt x="21600" y="12083"/>
                  <a:pt x="20961" y="15081"/>
                  <a:pt x="19726" y="17851"/>
                </a:cubicBezTo>
                <a:lnTo>
                  <a:pt x="0" y="905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6276975" y="1414463"/>
            <a:ext cx="390525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6794500" y="1541463"/>
            <a:ext cx="0" cy="966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Arc 28"/>
          <p:cNvSpPr>
            <a:spLocks/>
          </p:cNvSpPr>
          <p:nvPr/>
        </p:nvSpPr>
        <p:spPr bwMode="auto">
          <a:xfrm>
            <a:off x="6667500" y="1416050"/>
            <a:ext cx="125413" cy="120650"/>
          </a:xfrm>
          <a:custGeom>
            <a:avLst/>
            <a:gdLst>
              <a:gd name="G0" fmla="+- 350 0 0"/>
              <a:gd name="G1" fmla="+- 21600 0 0"/>
              <a:gd name="G2" fmla="+- 21600 0 0"/>
              <a:gd name="T0" fmla="*/ 0 w 21945"/>
              <a:gd name="T1" fmla="*/ 3 h 21600"/>
              <a:gd name="T2" fmla="*/ 21945 w 21945"/>
              <a:gd name="T3" fmla="*/ 21155 h 21600"/>
              <a:gd name="T4" fmla="*/ 350 w 2194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45" h="21600" fill="none" extrusionOk="0">
                <a:moveTo>
                  <a:pt x="-1" y="2"/>
                </a:moveTo>
                <a:cubicBezTo>
                  <a:pt x="116" y="0"/>
                  <a:pt x="233" y="-1"/>
                  <a:pt x="350" y="0"/>
                </a:cubicBezTo>
                <a:cubicBezTo>
                  <a:pt x="12105" y="0"/>
                  <a:pt x="21703" y="9401"/>
                  <a:pt x="21945" y="21154"/>
                </a:cubicBezTo>
              </a:path>
              <a:path w="21945" h="21600" stroke="0" extrusionOk="0">
                <a:moveTo>
                  <a:pt x="-1" y="2"/>
                </a:moveTo>
                <a:cubicBezTo>
                  <a:pt x="116" y="0"/>
                  <a:pt x="233" y="-1"/>
                  <a:pt x="350" y="0"/>
                </a:cubicBezTo>
                <a:cubicBezTo>
                  <a:pt x="12105" y="0"/>
                  <a:pt x="21703" y="9401"/>
                  <a:pt x="21945" y="21154"/>
                </a:cubicBezTo>
                <a:lnTo>
                  <a:pt x="35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Arc 29"/>
          <p:cNvSpPr>
            <a:spLocks/>
          </p:cNvSpPr>
          <p:nvPr/>
        </p:nvSpPr>
        <p:spPr bwMode="auto">
          <a:xfrm>
            <a:off x="6650038" y="2493963"/>
            <a:ext cx="144462" cy="150812"/>
          </a:xfrm>
          <a:custGeom>
            <a:avLst/>
            <a:gdLst>
              <a:gd name="G0" fmla="+- 2124 0 0"/>
              <a:gd name="G1" fmla="+- 0 0 0"/>
              <a:gd name="G2" fmla="+- 21600 0 0"/>
              <a:gd name="T0" fmla="*/ 23724 w 23724"/>
              <a:gd name="T1" fmla="*/ 0 h 21600"/>
              <a:gd name="T2" fmla="*/ 0 w 23724"/>
              <a:gd name="T3" fmla="*/ 21495 h 21600"/>
              <a:gd name="T4" fmla="*/ 2124 w 2372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24" h="21600" fill="none" extrusionOk="0">
                <a:moveTo>
                  <a:pt x="23724" y="0"/>
                </a:moveTo>
                <a:cubicBezTo>
                  <a:pt x="23724" y="11929"/>
                  <a:pt x="14053" y="21600"/>
                  <a:pt x="2124" y="21600"/>
                </a:cubicBezTo>
                <a:cubicBezTo>
                  <a:pt x="1414" y="21600"/>
                  <a:pt x="705" y="21565"/>
                  <a:pt x="-1" y="21495"/>
                </a:cubicBezTo>
              </a:path>
              <a:path w="23724" h="21600" stroke="0" extrusionOk="0">
                <a:moveTo>
                  <a:pt x="23724" y="0"/>
                </a:moveTo>
                <a:cubicBezTo>
                  <a:pt x="23724" y="11929"/>
                  <a:pt x="14053" y="21600"/>
                  <a:pt x="2124" y="21600"/>
                </a:cubicBezTo>
                <a:cubicBezTo>
                  <a:pt x="1414" y="21600"/>
                  <a:pt x="705" y="21565"/>
                  <a:pt x="-1" y="21495"/>
                </a:cubicBezTo>
                <a:lnTo>
                  <a:pt x="2124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359525" y="1598613"/>
            <a:ext cx="468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trap</a:t>
            </a:r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6205538" y="1616075"/>
            <a:ext cx="157162" cy="1635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162675" y="159385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7580313" y="1441450"/>
            <a:ext cx="1076325" cy="1482725"/>
            <a:chOff x="2611" y="1472"/>
            <a:chExt cx="619" cy="722"/>
          </a:xfrm>
        </p:grpSpPr>
        <p:sp>
          <p:nvSpPr>
            <p:cNvPr id="24609" name="Arc 33"/>
            <p:cNvSpPr>
              <a:spLocks/>
            </p:cNvSpPr>
            <p:nvPr/>
          </p:nvSpPr>
          <p:spPr bwMode="auto">
            <a:xfrm>
              <a:off x="2616" y="1472"/>
              <a:ext cx="301" cy="4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2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Arc 34"/>
            <p:cNvSpPr>
              <a:spLocks/>
            </p:cNvSpPr>
            <p:nvPr/>
          </p:nvSpPr>
          <p:spPr bwMode="auto">
            <a:xfrm>
              <a:off x="2915" y="1472"/>
              <a:ext cx="302" cy="46"/>
            </a:xfrm>
            <a:custGeom>
              <a:avLst/>
              <a:gdLst>
                <a:gd name="G0" fmla="+- 72 0 0"/>
                <a:gd name="G1" fmla="+- 21600 0 0"/>
                <a:gd name="G2" fmla="+- 21600 0 0"/>
                <a:gd name="T0" fmla="*/ 0 w 21672"/>
                <a:gd name="T1" fmla="*/ 0 h 21600"/>
                <a:gd name="T2" fmla="*/ 21672 w 21672"/>
                <a:gd name="T3" fmla="*/ 21600 h 21600"/>
                <a:gd name="T4" fmla="*/ 72 w 2167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2" h="21600" fill="none" extrusionOk="0">
                  <a:moveTo>
                    <a:pt x="0" y="0"/>
                  </a:moveTo>
                  <a:cubicBezTo>
                    <a:pt x="24" y="0"/>
                    <a:pt x="48" y="-1"/>
                    <a:pt x="72" y="0"/>
                  </a:cubicBezTo>
                  <a:cubicBezTo>
                    <a:pt x="12001" y="0"/>
                    <a:pt x="21672" y="9670"/>
                    <a:pt x="21672" y="21600"/>
                  </a:cubicBezTo>
                </a:path>
                <a:path w="21672" h="21600" stroke="0" extrusionOk="0">
                  <a:moveTo>
                    <a:pt x="0" y="0"/>
                  </a:moveTo>
                  <a:cubicBezTo>
                    <a:pt x="24" y="0"/>
                    <a:pt x="48" y="-1"/>
                    <a:pt x="72" y="0"/>
                  </a:cubicBezTo>
                  <a:cubicBezTo>
                    <a:pt x="12001" y="0"/>
                    <a:pt x="21672" y="9670"/>
                    <a:pt x="21672" y="21600"/>
                  </a:cubicBezTo>
                  <a:lnTo>
                    <a:pt x="72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Arc 35"/>
            <p:cNvSpPr>
              <a:spLocks/>
            </p:cNvSpPr>
            <p:nvPr/>
          </p:nvSpPr>
          <p:spPr bwMode="auto">
            <a:xfrm>
              <a:off x="2616" y="1517"/>
              <a:ext cx="301" cy="4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28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28" y="21599"/>
                  </a:moveTo>
                  <a:cubicBezTo>
                    <a:pt x="9626" y="21560"/>
                    <a:pt x="0" y="11901"/>
                    <a:pt x="0" y="0"/>
                  </a:cubicBezTo>
                </a:path>
                <a:path w="21600" h="21600" stroke="0" extrusionOk="0">
                  <a:moveTo>
                    <a:pt x="21528" y="21599"/>
                  </a:moveTo>
                  <a:cubicBezTo>
                    <a:pt x="9626" y="21560"/>
                    <a:pt x="0" y="11901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Arc 36"/>
            <p:cNvSpPr>
              <a:spLocks/>
            </p:cNvSpPr>
            <p:nvPr/>
          </p:nvSpPr>
          <p:spPr bwMode="auto">
            <a:xfrm>
              <a:off x="2915" y="1517"/>
              <a:ext cx="302" cy="46"/>
            </a:xfrm>
            <a:custGeom>
              <a:avLst/>
              <a:gdLst>
                <a:gd name="G0" fmla="+- 72 0 0"/>
                <a:gd name="G1" fmla="+- 0 0 0"/>
                <a:gd name="G2" fmla="+- 21600 0 0"/>
                <a:gd name="T0" fmla="*/ 21672 w 21672"/>
                <a:gd name="T1" fmla="*/ 0 h 21600"/>
                <a:gd name="T2" fmla="*/ 0 w 21672"/>
                <a:gd name="T3" fmla="*/ 21600 h 21600"/>
                <a:gd name="T4" fmla="*/ 72 w 2167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2" h="21600" fill="none" extrusionOk="0">
                  <a:moveTo>
                    <a:pt x="21672" y="0"/>
                  </a:moveTo>
                  <a:cubicBezTo>
                    <a:pt x="21672" y="11929"/>
                    <a:pt x="12001" y="21600"/>
                    <a:pt x="72" y="21600"/>
                  </a:cubicBezTo>
                  <a:cubicBezTo>
                    <a:pt x="48" y="21600"/>
                    <a:pt x="24" y="21599"/>
                    <a:pt x="0" y="21599"/>
                  </a:cubicBezTo>
                </a:path>
                <a:path w="21672" h="21600" stroke="0" extrusionOk="0">
                  <a:moveTo>
                    <a:pt x="21672" y="0"/>
                  </a:moveTo>
                  <a:cubicBezTo>
                    <a:pt x="21672" y="11929"/>
                    <a:pt x="12001" y="21600"/>
                    <a:pt x="72" y="21600"/>
                  </a:cubicBezTo>
                  <a:cubicBezTo>
                    <a:pt x="48" y="21600"/>
                    <a:pt x="24" y="21599"/>
                    <a:pt x="0" y="21599"/>
                  </a:cubicBezTo>
                  <a:lnTo>
                    <a:pt x="72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Arc 37"/>
            <p:cNvSpPr>
              <a:spLocks/>
            </p:cNvSpPr>
            <p:nvPr/>
          </p:nvSpPr>
          <p:spPr bwMode="auto">
            <a:xfrm>
              <a:off x="2616" y="2148"/>
              <a:ext cx="301" cy="4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28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28" y="21599"/>
                  </a:moveTo>
                  <a:cubicBezTo>
                    <a:pt x="9626" y="21560"/>
                    <a:pt x="0" y="11901"/>
                    <a:pt x="0" y="0"/>
                  </a:cubicBezTo>
                </a:path>
                <a:path w="21600" h="21600" stroke="0" extrusionOk="0">
                  <a:moveTo>
                    <a:pt x="21528" y="21599"/>
                  </a:moveTo>
                  <a:cubicBezTo>
                    <a:pt x="9626" y="21560"/>
                    <a:pt x="0" y="11901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Arc 38"/>
            <p:cNvSpPr>
              <a:spLocks/>
            </p:cNvSpPr>
            <p:nvPr/>
          </p:nvSpPr>
          <p:spPr bwMode="auto">
            <a:xfrm>
              <a:off x="2915" y="2148"/>
              <a:ext cx="302" cy="46"/>
            </a:xfrm>
            <a:custGeom>
              <a:avLst/>
              <a:gdLst>
                <a:gd name="G0" fmla="+- 72 0 0"/>
                <a:gd name="G1" fmla="+- 0 0 0"/>
                <a:gd name="G2" fmla="+- 21600 0 0"/>
                <a:gd name="T0" fmla="*/ 21672 w 21672"/>
                <a:gd name="T1" fmla="*/ 0 h 21600"/>
                <a:gd name="T2" fmla="*/ 0 w 21672"/>
                <a:gd name="T3" fmla="*/ 21600 h 21600"/>
                <a:gd name="T4" fmla="*/ 72 w 2167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2" h="21600" fill="none" extrusionOk="0">
                  <a:moveTo>
                    <a:pt x="21672" y="0"/>
                  </a:moveTo>
                  <a:cubicBezTo>
                    <a:pt x="21672" y="11929"/>
                    <a:pt x="12001" y="21600"/>
                    <a:pt x="72" y="21600"/>
                  </a:cubicBezTo>
                  <a:cubicBezTo>
                    <a:pt x="48" y="21600"/>
                    <a:pt x="24" y="21599"/>
                    <a:pt x="0" y="21599"/>
                  </a:cubicBezTo>
                </a:path>
                <a:path w="21672" h="21600" stroke="0" extrusionOk="0">
                  <a:moveTo>
                    <a:pt x="21672" y="0"/>
                  </a:moveTo>
                  <a:cubicBezTo>
                    <a:pt x="21672" y="11929"/>
                    <a:pt x="12001" y="21600"/>
                    <a:pt x="72" y="21600"/>
                  </a:cubicBezTo>
                  <a:cubicBezTo>
                    <a:pt x="48" y="21600"/>
                    <a:pt x="24" y="21599"/>
                    <a:pt x="0" y="21599"/>
                  </a:cubicBezTo>
                  <a:lnTo>
                    <a:pt x="72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611" y="1526"/>
              <a:ext cx="0" cy="6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3230" y="1526"/>
              <a:ext cx="0" cy="6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6138863" y="1117600"/>
            <a:ext cx="1712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Arc 43"/>
          <p:cNvSpPr>
            <a:spLocks/>
          </p:cNvSpPr>
          <p:nvPr/>
        </p:nvSpPr>
        <p:spPr bwMode="auto">
          <a:xfrm>
            <a:off x="8116888" y="1849438"/>
            <a:ext cx="122237" cy="149225"/>
          </a:xfrm>
          <a:custGeom>
            <a:avLst/>
            <a:gdLst>
              <a:gd name="G0" fmla="+- 8836 0 0"/>
              <a:gd name="G1" fmla="+- 21600 0 0"/>
              <a:gd name="G2" fmla="+- 21600 0 0"/>
              <a:gd name="T0" fmla="*/ 0 w 17466"/>
              <a:gd name="T1" fmla="*/ 1890 h 21600"/>
              <a:gd name="T2" fmla="*/ 17466 w 17466"/>
              <a:gd name="T3" fmla="*/ 1799 h 21600"/>
              <a:gd name="T4" fmla="*/ 8836 w 174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6" h="21600" fill="none" extrusionOk="0">
                <a:moveTo>
                  <a:pt x="-1" y="1889"/>
                </a:moveTo>
                <a:cubicBezTo>
                  <a:pt x="2779" y="644"/>
                  <a:pt x="5790" y="-1"/>
                  <a:pt x="8836" y="0"/>
                </a:cubicBezTo>
                <a:cubicBezTo>
                  <a:pt x="11805" y="0"/>
                  <a:pt x="14743" y="612"/>
                  <a:pt x="17466" y="1798"/>
                </a:cubicBezTo>
              </a:path>
              <a:path w="17466" h="21600" stroke="0" extrusionOk="0">
                <a:moveTo>
                  <a:pt x="-1" y="1889"/>
                </a:moveTo>
                <a:cubicBezTo>
                  <a:pt x="2779" y="644"/>
                  <a:pt x="5790" y="-1"/>
                  <a:pt x="8836" y="0"/>
                </a:cubicBezTo>
                <a:cubicBezTo>
                  <a:pt x="11805" y="0"/>
                  <a:pt x="14743" y="612"/>
                  <a:pt x="17466" y="1798"/>
                </a:cubicBezTo>
                <a:lnTo>
                  <a:pt x="883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V="1">
            <a:off x="8180388" y="1333500"/>
            <a:ext cx="0" cy="546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Arc 45"/>
          <p:cNvSpPr>
            <a:spLocks/>
          </p:cNvSpPr>
          <p:nvPr/>
        </p:nvSpPr>
        <p:spPr bwMode="auto">
          <a:xfrm>
            <a:off x="7851775" y="1117600"/>
            <a:ext cx="323850" cy="236538"/>
          </a:xfrm>
          <a:custGeom>
            <a:avLst/>
            <a:gdLst>
              <a:gd name="G0" fmla="+- 128 0 0"/>
              <a:gd name="G1" fmla="+- 21600 0 0"/>
              <a:gd name="G2" fmla="+- 21600 0 0"/>
              <a:gd name="T0" fmla="*/ 0 w 21727"/>
              <a:gd name="T1" fmla="*/ 0 h 21600"/>
              <a:gd name="T2" fmla="*/ 21727 w 21727"/>
              <a:gd name="T3" fmla="*/ 21402 h 21600"/>
              <a:gd name="T4" fmla="*/ 128 w 2172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27" h="21600" fill="none" extrusionOk="0">
                <a:moveTo>
                  <a:pt x="0" y="0"/>
                </a:moveTo>
                <a:cubicBezTo>
                  <a:pt x="42" y="0"/>
                  <a:pt x="85" y="-1"/>
                  <a:pt x="128" y="0"/>
                </a:cubicBezTo>
                <a:cubicBezTo>
                  <a:pt x="11980" y="0"/>
                  <a:pt x="21618" y="9550"/>
                  <a:pt x="21727" y="21401"/>
                </a:cubicBezTo>
              </a:path>
              <a:path w="21727" h="21600" stroke="0" extrusionOk="0">
                <a:moveTo>
                  <a:pt x="0" y="0"/>
                </a:moveTo>
                <a:cubicBezTo>
                  <a:pt x="42" y="0"/>
                  <a:pt x="85" y="-1"/>
                  <a:pt x="128" y="0"/>
                </a:cubicBezTo>
                <a:cubicBezTo>
                  <a:pt x="11980" y="0"/>
                  <a:pt x="21618" y="9550"/>
                  <a:pt x="21727" y="21401"/>
                </a:cubicBezTo>
                <a:lnTo>
                  <a:pt x="128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Oval 46"/>
          <p:cNvSpPr>
            <a:spLocks noChangeArrowheads="1"/>
          </p:cNvSpPr>
          <p:nvPr/>
        </p:nvSpPr>
        <p:spPr bwMode="auto">
          <a:xfrm>
            <a:off x="6207125" y="865188"/>
            <a:ext cx="158750" cy="1603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6169025" y="84613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6359525" y="828675"/>
            <a:ext cx="1978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is on backing store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6753225" y="2900363"/>
            <a:ext cx="739775" cy="1374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732588" y="3370263"/>
            <a:ext cx="7334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free frame</a:t>
            </a:r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>
            <a:off x="6753225" y="3132138"/>
            <a:ext cx="739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6753225" y="3368675"/>
            <a:ext cx="739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6753225" y="3597275"/>
            <a:ext cx="739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6753225" y="3835400"/>
            <a:ext cx="739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6753225" y="4075113"/>
            <a:ext cx="739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48438" y="4279900"/>
            <a:ext cx="1169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24633" name="Arc 57"/>
          <p:cNvSpPr>
            <a:spLocks/>
          </p:cNvSpPr>
          <p:nvPr/>
        </p:nvSpPr>
        <p:spPr bwMode="auto">
          <a:xfrm>
            <a:off x="7513638" y="3408363"/>
            <a:ext cx="150812" cy="119062"/>
          </a:xfrm>
          <a:custGeom>
            <a:avLst/>
            <a:gdLst>
              <a:gd name="G0" fmla="+- 0 0 0"/>
              <a:gd name="G1" fmla="+- 9060 0 0"/>
              <a:gd name="G2" fmla="+- 21600 0 0"/>
              <a:gd name="T0" fmla="*/ 19608 w 21600"/>
              <a:gd name="T1" fmla="*/ 0 h 17614"/>
              <a:gd name="T2" fmla="*/ 19834 w 21600"/>
              <a:gd name="T3" fmla="*/ 17614 h 17614"/>
              <a:gd name="T4" fmla="*/ 0 w 21600"/>
              <a:gd name="T5" fmla="*/ 9060 h 17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14" fill="none" extrusionOk="0">
                <a:moveTo>
                  <a:pt x="19608" y="-1"/>
                </a:moveTo>
                <a:cubicBezTo>
                  <a:pt x="20920" y="2840"/>
                  <a:pt x="21600" y="5931"/>
                  <a:pt x="21600" y="9060"/>
                </a:cubicBezTo>
                <a:cubicBezTo>
                  <a:pt x="21600" y="12001"/>
                  <a:pt x="20999" y="14912"/>
                  <a:pt x="19834" y="17614"/>
                </a:cubicBezTo>
              </a:path>
              <a:path w="21600" h="17614" stroke="0" extrusionOk="0">
                <a:moveTo>
                  <a:pt x="19608" y="-1"/>
                </a:moveTo>
                <a:cubicBezTo>
                  <a:pt x="20920" y="2840"/>
                  <a:pt x="21600" y="5931"/>
                  <a:pt x="21600" y="9060"/>
                </a:cubicBezTo>
                <a:cubicBezTo>
                  <a:pt x="21600" y="12001"/>
                  <a:pt x="20999" y="14912"/>
                  <a:pt x="19834" y="17614"/>
                </a:cubicBezTo>
                <a:lnTo>
                  <a:pt x="0" y="906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>
            <a:off x="7651750" y="3473450"/>
            <a:ext cx="263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8180388" y="2185988"/>
            <a:ext cx="0" cy="1028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Arc 60"/>
          <p:cNvSpPr>
            <a:spLocks/>
          </p:cNvSpPr>
          <p:nvPr/>
        </p:nvSpPr>
        <p:spPr bwMode="auto">
          <a:xfrm>
            <a:off x="7924800" y="3203575"/>
            <a:ext cx="255588" cy="2635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8094663" y="2019300"/>
            <a:ext cx="146050" cy="139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Oval 62"/>
          <p:cNvSpPr>
            <a:spLocks noChangeArrowheads="1"/>
          </p:cNvSpPr>
          <p:nvPr/>
        </p:nvSpPr>
        <p:spPr bwMode="auto">
          <a:xfrm>
            <a:off x="8240713" y="3025775"/>
            <a:ext cx="153987" cy="153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8183563" y="29972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8239125" y="3140075"/>
            <a:ext cx="7429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bring in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8237538" y="3279775"/>
            <a:ext cx="757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missing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8237538" y="34131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 flipH="1">
            <a:off x="6365875" y="3473450"/>
            <a:ext cx="384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Arc 68"/>
          <p:cNvSpPr>
            <a:spLocks/>
          </p:cNvSpPr>
          <p:nvPr/>
        </p:nvSpPr>
        <p:spPr bwMode="auto">
          <a:xfrm>
            <a:off x="5829300" y="2719388"/>
            <a:ext cx="146050" cy="133350"/>
          </a:xfrm>
          <a:custGeom>
            <a:avLst/>
            <a:gdLst>
              <a:gd name="G0" fmla="+- 20688 0 0"/>
              <a:gd name="G1" fmla="+- 0 0 0"/>
              <a:gd name="G2" fmla="+- 21600 0 0"/>
              <a:gd name="T0" fmla="*/ 11324 w 20688"/>
              <a:gd name="T1" fmla="*/ 19465 h 19465"/>
              <a:gd name="T2" fmla="*/ 0 w 20688"/>
              <a:gd name="T3" fmla="*/ 6211 h 19465"/>
              <a:gd name="T4" fmla="*/ 20688 w 20688"/>
              <a:gd name="T5" fmla="*/ 0 h 19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88" h="19465" fill="none" extrusionOk="0">
                <a:moveTo>
                  <a:pt x="11324" y="19464"/>
                </a:moveTo>
                <a:cubicBezTo>
                  <a:pt x="5855" y="16833"/>
                  <a:pt x="1745" y="12023"/>
                  <a:pt x="0" y="6210"/>
                </a:cubicBezTo>
              </a:path>
              <a:path w="20688" h="19465" stroke="0" extrusionOk="0">
                <a:moveTo>
                  <a:pt x="11324" y="19464"/>
                </a:moveTo>
                <a:cubicBezTo>
                  <a:pt x="5855" y="16833"/>
                  <a:pt x="1745" y="12023"/>
                  <a:pt x="0" y="6210"/>
                </a:cubicBezTo>
                <a:lnTo>
                  <a:pt x="20688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 flipH="1">
            <a:off x="5707063" y="2805113"/>
            <a:ext cx="163512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6" name="Arc 70"/>
          <p:cNvSpPr>
            <a:spLocks/>
          </p:cNvSpPr>
          <p:nvPr/>
        </p:nvSpPr>
        <p:spPr bwMode="auto">
          <a:xfrm>
            <a:off x="5651500" y="2936875"/>
            <a:ext cx="80963" cy="242888"/>
          </a:xfrm>
          <a:custGeom>
            <a:avLst/>
            <a:gdLst>
              <a:gd name="G0" fmla="+- 21600 0 0"/>
              <a:gd name="G1" fmla="+- 21593 0 0"/>
              <a:gd name="G2" fmla="+- 21600 0 0"/>
              <a:gd name="T0" fmla="*/ 0 w 21600"/>
              <a:gd name="T1" fmla="*/ 21593 h 21593"/>
              <a:gd name="T2" fmla="*/ 21053 w 21600"/>
              <a:gd name="T3" fmla="*/ 0 h 21593"/>
              <a:gd name="T4" fmla="*/ 21600 w 21600"/>
              <a:gd name="T5" fmla="*/ 21593 h 2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3" fill="none" extrusionOk="0">
                <a:moveTo>
                  <a:pt x="0" y="21593"/>
                </a:moveTo>
                <a:cubicBezTo>
                  <a:pt x="0" y="9876"/>
                  <a:pt x="9340" y="296"/>
                  <a:pt x="21052" y="-1"/>
                </a:cubicBezTo>
              </a:path>
              <a:path w="21600" h="21593" stroke="0" extrusionOk="0">
                <a:moveTo>
                  <a:pt x="0" y="21593"/>
                </a:moveTo>
                <a:cubicBezTo>
                  <a:pt x="0" y="9876"/>
                  <a:pt x="9340" y="296"/>
                  <a:pt x="21052" y="-1"/>
                </a:cubicBezTo>
                <a:lnTo>
                  <a:pt x="21600" y="21593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Arc 71"/>
          <p:cNvSpPr>
            <a:spLocks/>
          </p:cNvSpPr>
          <p:nvPr/>
        </p:nvSpPr>
        <p:spPr bwMode="auto">
          <a:xfrm>
            <a:off x="5667375" y="3173413"/>
            <a:ext cx="706438" cy="30003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5791200" y="3429000"/>
            <a:ext cx="149225" cy="1682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73"/>
          <p:cNvSpPr>
            <a:spLocks noChangeArrowheads="1"/>
          </p:cNvSpPr>
          <p:nvPr/>
        </p:nvSpPr>
        <p:spPr bwMode="auto">
          <a:xfrm>
            <a:off x="5743575" y="341153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650" name="Rectangle 74"/>
          <p:cNvSpPr>
            <a:spLocks noChangeArrowheads="1"/>
          </p:cNvSpPr>
          <p:nvPr/>
        </p:nvSpPr>
        <p:spPr bwMode="auto">
          <a:xfrm>
            <a:off x="5868988" y="3476625"/>
            <a:ext cx="542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reset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4651" name="Rectangle 75"/>
          <p:cNvSpPr>
            <a:spLocks noChangeArrowheads="1"/>
          </p:cNvSpPr>
          <p:nvPr/>
        </p:nvSpPr>
        <p:spPr bwMode="auto">
          <a:xfrm>
            <a:off x="5868988" y="3621088"/>
            <a:ext cx="5365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873750" y="380047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24653" name="Arc 77"/>
          <p:cNvSpPr>
            <a:spLocks/>
          </p:cNvSpPr>
          <p:nvPr/>
        </p:nvSpPr>
        <p:spPr bwMode="auto">
          <a:xfrm>
            <a:off x="4819650" y="2592388"/>
            <a:ext cx="152400" cy="120650"/>
          </a:xfrm>
          <a:custGeom>
            <a:avLst/>
            <a:gdLst>
              <a:gd name="G0" fmla="+- 0 0 0"/>
              <a:gd name="G1" fmla="+- 8157 0 0"/>
              <a:gd name="G2" fmla="+- 21600 0 0"/>
              <a:gd name="T0" fmla="*/ 20001 w 21600"/>
              <a:gd name="T1" fmla="*/ 0 h 17508"/>
              <a:gd name="T2" fmla="*/ 19471 w 21600"/>
              <a:gd name="T3" fmla="*/ 17508 h 17508"/>
              <a:gd name="T4" fmla="*/ 0 w 21600"/>
              <a:gd name="T5" fmla="*/ 8157 h 17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08" fill="none" extrusionOk="0">
                <a:moveTo>
                  <a:pt x="20000" y="0"/>
                </a:moveTo>
                <a:cubicBezTo>
                  <a:pt x="21056" y="2589"/>
                  <a:pt x="21600" y="5360"/>
                  <a:pt x="21600" y="8157"/>
                </a:cubicBezTo>
                <a:cubicBezTo>
                  <a:pt x="21600" y="11394"/>
                  <a:pt x="20872" y="14589"/>
                  <a:pt x="19470" y="17507"/>
                </a:cubicBezTo>
              </a:path>
              <a:path w="21600" h="17508" stroke="0" extrusionOk="0">
                <a:moveTo>
                  <a:pt x="20000" y="0"/>
                </a:moveTo>
                <a:cubicBezTo>
                  <a:pt x="21056" y="2589"/>
                  <a:pt x="21600" y="5360"/>
                  <a:pt x="21600" y="8157"/>
                </a:cubicBezTo>
                <a:cubicBezTo>
                  <a:pt x="21600" y="11394"/>
                  <a:pt x="20872" y="14589"/>
                  <a:pt x="19470" y="17507"/>
                </a:cubicBezTo>
                <a:lnTo>
                  <a:pt x="0" y="8157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H="1" flipV="1">
            <a:off x="4930775" y="2640013"/>
            <a:ext cx="1036638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5" name="Oval 79"/>
          <p:cNvSpPr>
            <a:spLocks noChangeArrowheads="1"/>
          </p:cNvSpPr>
          <p:nvPr/>
        </p:nvSpPr>
        <p:spPr bwMode="auto">
          <a:xfrm>
            <a:off x="5011738" y="2725738"/>
            <a:ext cx="153987" cy="1539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4968875" y="27066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9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4806950" y="2830513"/>
            <a:ext cx="6524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restart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4764088" y="2960688"/>
            <a:ext cx="969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82575"/>
            <a:ext cx="8159750" cy="46990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90513" y="1504950"/>
            <a:ext cx="3962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 Modified page fault service routine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61975" y="838200"/>
            <a:ext cx="59182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Decision on which page to displace to make room for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an incoming page when no free frame is available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1771650"/>
            <a:ext cx="8994775" cy="195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1. Find the location of the desired page on the backing store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2. Find a free frame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	     - If there is a free frame, use it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        - Otherwise, use a page-replacement algorithm to select a </a:t>
            </a:r>
            <a:r>
              <a:rPr lang="en-US" altLang="ko-KR" sz="1800" i="1"/>
              <a:t>victim</a:t>
            </a:r>
            <a:r>
              <a:rPr lang="en-US" altLang="ko-KR" sz="1800"/>
              <a:t>  frame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	     - Write the victim page to the backing store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3. Read the desired page into the (newly) free frame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/>
              <a:t>4. Restart the user process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424238" y="4454525"/>
            <a:ext cx="184150" cy="17303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373438" y="4416425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6391275" y="3921125"/>
            <a:ext cx="1279525" cy="1471613"/>
            <a:chOff x="3028" y="3705"/>
            <a:chExt cx="816" cy="1167"/>
          </a:xfrm>
        </p:grpSpPr>
        <p:sp>
          <p:nvSpPr>
            <p:cNvPr id="25608" name="Arc 8"/>
            <p:cNvSpPr>
              <a:spLocks/>
            </p:cNvSpPr>
            <p:nvPr/>
          </p:nvSpPr>
          <p:spPr bwMode="auto">
            <a:xfrm>
              <a:off x="3033" y="3705"/>
              <a:ext cx="400" cy="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1"/>
                    <a:pt x="9637" y="29"/>
                    <a:pt x="2154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1"/>
                    <a:pt x="9637" y="29"/>
                    <a:pt x="2154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Arc 9"/>
            <p:cNvSpPr>
              <a:spLocks/>
            </p:cNvSpPr>
            <p:nvPr/>
          </p:nvSpPr>
          <p:spPr bwMode="auto">
            <a:xfrm>
              <a:off x="3432" y="3705"/>
              <a:ext cx="401" cy="80"/>
            </a:xfrm>
            <a:custGeom>
              <a:avLst/>
              <a:gdLst>
                <a:gd name="G0" fmla="+- 54 0 0"/>
                <a:gd name="G1" fmla="+- 21600 0 0"/>
                <a:gd name="G2" fmla="+- 21600 0 0"/>
                <a:gd name="T0" fmla="*/ 0 w 21654"/>
                <a:gd name="T1" fmla="*/ 0 h 21600"/>
                <a:gd name="T2" fmla="*/ 21654 w 21654"/>
                <a:gd name="T3" fmla="*/ 21600 h 21600"/>
                <a:gd name="T4" fmla="*/ 54 w 216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4" h="21600" fill="none" extrusionOk="0">
                  <a:moveTo>
                    <a:pt x="0" y="0"/>
                  </a:moveTo>
                  <a:cubicBezTo>
                    <a:pt x="18" y="0"/>
                    <a:pt x="36" y="-1"/>
                    <a:pt x="54" y="0"/>
                  </a:cubicBezTo>
                  <a:cubicBezTo>
                    <a:pt x="11983" y="0"/>
                    <a:pt x="21654" y="9670"/>
                    <a:pt x="21654" y="21600"/>
                  </a:cubicBezTo>
                </a:path>
                <a:path w="21654" h="21600" stroke="0" extrusionOk="0">
                  <a:moveTo>
                    <a:pt x="0" y="0"/>
                  </a:moveTo>
                  <a:cubicBezTo>
                    <a:pt x="18" y="0"/>
                    <a:pt x="36" y="-1"/>
                    <a:pt x="54" y="0"/>
                  </a:cubicBezTo>
                  <a:cubicBezTo>
                    <a:pt x="11983" y="0"/>
                    <a:pt x="21654" y="9670"/>
                    <a:pt x="21654" y="21600"/>
                  </a:cubicBezTo>
                  <a:lnTo>
                    <a:pt x="54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Arc 10"/>
            <p:cNvSpPr>
              <a:spLocks/>
            </p:cNvSpPr>
            <p:nvPr/>
          </p:nvSpPr>
          <p:spPr bwMode="auto">
            <a:xfrm>
              <a:off x="3033" y="3784"/>
              <a:ext cx="400" cy="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Arc 11"/>
            <p:cNvSpPr>
              <a:spLocks/>
            </p:cNvSpPr>
            <p:nvPr/>
          </p:nvSpPr>
          <p:spPr bwMode="auto">
            <a:xfrm>
              <a:off x="3432" y="3784"/>
              <a:ext cx="40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Arc 12"/>
            <p:cNvSpPr>
              <a:spLocks/>
            </p:cNvSpPr>
            <p:nvPr/>
          </p:nvSpPr>
          <p:spPr bwMode="auto">
            <a:xfrm>
              <a:off x="3033" y="4792"/>
              <a:ext cx="400" cy="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rc 13"/>
            <p:cNvSpPr>
              <a:spLocks/>
            </p:cNvSpPr>
            <p:nvPr/>
          </p:nvSpPr>
          <p:spPr bwMode="auto">
            <a:xfrm>
              <a:off x="3432" y="4792"/>
              <a:ext cx="40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3028" y="3792"/>
              <a:ext cx="0" cy="9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844" y="3792"/>
              <a:ext cx="0" cy="9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281238" y="4040188"/>
            <a:ext cx="1093787" cy="14636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1238" y="4600575"/>
            <a:ext cx="1093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281238" y="4833938"/>
            <a:ext cx="1093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281238" y="5064125"/>
            <a:ext cx="1093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2976563" y="4040188"/>
            <a:ext cx="0" cy="1463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392363" y="4606925"/>
            <a:ext cx="23971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613025" y="4589463"/>
            <a:ext cx="2794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2955925" y="4598988"/>
            <a:ext cx="2794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3178175" y="4589463"/>
            <a:ext cx="2301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2439988" y="5070475"/>
            <a:ext cx="23971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3036888" y="504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2281238" y="5286375"/>
            <a:ext cx="1093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H="1">
            <a:off x="2390775" y="4694238"/>
            <a:ext cx="220663" cy="90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2970213" y="4705350"/>
            <a:ext cx="233362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2268538" y="3800475"/>
            <a:ext cx="6651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frame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2882900" y="3617913"/>
            <a:ext cx="63341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valid/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882900" y="3789363"/>
            <a:ext cx="10064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invalid bit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328863" y="5554663"/>
            <a:ext cx="105568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page table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3570288" y="4505325"/>
            <a:ext cx="10160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change to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570288" y="4676775"/>
            <a:ext cx="7413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invalid</a:t>
            </a:r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3424238" y="4968875"/>
            <a:ext cx="184150" cy="1746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382963" y="492125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546475" y="5070475"/>
            <a:ext cx="10668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reset page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3546475" y="5243513"/>
            <a:ext cx="8794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table for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3546475" y="5413375"/>
            <a:ext cx="9874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new page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4714875" y="3635375"/>
            <a:ext cx="809625" cy="2616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4787900" y="4587875"/>
            <a:ext cx="6937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victim</a:t>
            </a:r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4714875" y="4600575"/>
            <a:ext cx="809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4714875" y="4833938"/>
            <a:ext cx="809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Arc 46"/>
          <p:cNvSpPr>
            <a:spLocks/>
          </p:cNvSpPr>
          <p:nvPr/>
        </p:nvSpPr>
        <p:spPr bwMode="auto">
          <a:xfrm>
            <a:off x="6619875" y="4354513"/>
            <a:ext cx="115888" cy="74612"/>
          </a:xfrm>
          <a:custGeom>
            <a:avLst/>
            <a:gdLst>
              <a:gd name="G0" fmla="+- 21600 0 0"/>
              <a:gd name="G1" fmla="+- 3369 0 0"/>
              <a:gd name="G2" fmla="+- 21600 0 0"/>
              <a:gd name="T0" fmla="*/ 4596 w 21600"/>
              <a:gd name="T1" fmla="*/ 16689 h 16689"/>
              <a:gd name="T2" fmla="*/ 264 w 21600"/>
              <a:gd name="T3" fmla="*/ 0 h 16689"/>
              <a:gd name="T4" fmla="*/ 21600 w 21600"/>
              <a:gd name="T5" fmla="*/ 3369 h 16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689" fill="none" extrusionOk="0">
                <a:moveTo>
                  <a:pt x="4595" y="16689"/>
                </a:moveTo>
                <a:cubicBezTo>
                  <a:pt x="1618" y="12887"/>
                  <a:pt x="0" y="8197"/>
                  <a:pt x="0" y="3369"/>
                </a:cubicBezTo>
                <a:cubicBezTo>
                  <a:pt x="-1" y="2240"/>
                  <a:pt x="88" y="1114"/>
                  <a:pt x="264" y="0"/>
                </a:cubicBezTo>
              </a:path>
              <a:path w="21600" h="16689" stroke="0" extrusionOk="0">
                <a:moveTo>
                  <a:pt x="4595" y="16689"/>
                </a:moveTo>
                <a:cubicBezTo>
                  <a:pt x="1618" y="12887"/>
                  <a:pt x="0" y="8197"/>
                  <a:pt x="0" y="3369"/>
                </a:cubicBezTo>
                <a:cubicBezTo>
                  <a:pt x="-1" y="2240"/>
                  <a:pt x="88" y="1114"/>
                  <a:pt x="264" y="0"/>
                </a:cubicBezTo>
                <a:lnTo>
                  <a:pt x="21600" y="3369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V="1">
            <a:off x="5524500" y="4389438"/>
            <a:ext cx="1093788" cy="280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6740525" y="4322763"/>
            <a:ext cx="184150" cy="1508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7292975" y="4948238"/>
            <a:ext cx="184150" cy="1508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Arc 50"/>
          <p:cNvSpPr>
            <a:spLocks/>
          </p:cNvSpPr>
          <p:nvPr/>
        </p:nvSpPr>
        <p:spPr bwMode="auto">
          <a:xfrm>
            <a:off x="5543550" y="4740275"/>
            <a:ext cx="117475" cy="76200"/>
          </a:xfrm>
          <a:custGeom>
            <a:avLst/>
            <a:gdLst>
              <a:gd name="G0" fmla="+- 0 0 0"/>
              <a:gd name="G1" fmla="+- 5105 0 0"/>
              <a:gd name="G2" fmla="+- 21600 0 0"/>
              <a:gd name="T0" fmla="*/ 20988 w 21600"/>
              <a:gd name="T1" fmla="*/ 0 h 17415"/>
              <a:gd name="T2" fmla="*/ 17749 w 21600"/>
              <a:gd name="T3" fmla="*/ 17415 h 17415"/>
              <a:gd name="T4" fmla="*/ 0 w 21600"/>
              <a:gd name="T5" fmla="*/ 5105 h 17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15" fill="none" extrusionOk="0">
                <a:moveTo>
                  <a:pt x="20988" y="-1"/>
                </a:moveTo>
                <a:cubicBezTo>
                  <a:pt x="21394" y="1671"/>
                  <a:pt x="21600" y="3385"/>
                  <a:pt x="21600" y="5105"/>
                </a:cubicBezTo>
                <a:cubicBezTo>
                  <a:pt x="21600" y="9504"/>
                  <a:pt x="20256" y="13799"/>
                  <a:pt x="17748" y="17414"/>
                </a:cubicBezTo>
              </a:path>
              <a:path w="21600" h="17415" stroke="0" extrusionOk="0">
                <a:moveTo>
                  <a:pt x="20988" y="-1"/>
                </a:moveTo>
                <a:cubicBezTo>
                  <a:pt x="21394" y="1671"/>
                  <a:pt x="21600" y="3385"/>
                  <a:pt x="21600" y="5105"/>
                </a:cubicBezTo>
                <a:cubicBezTo>
                  <a:pt x="21600" y="9504"/>
                  <a:pt x="20256" y="13799"/>
                  <a:pt x="17748" y="17414"/>
                </a:cubicBezTo>
                <a:lnTo>
                  <a:pt x="0" y="510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H="1" flipV="1">
            <a:off x="5622925" y="4781550"/>
            <a:ext cx="1670050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5586413" y="4221163"/>
            <a:ext cx="188912" cy="1635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5545138" y="418465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5707063" y="3810000"/>
            <a:ext cx="62388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swap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5707063" y="3979863"/>
            <a:ext cx="4556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out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707063" y="4151313"/>
            <a:ext cx="69373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victim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5707063" y="4324350"/>
            <a:ext cx="5937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5658" name="Oval 58"/>
          <p:cNvSpPr>
            <a:spLocks noChangeArrowheads="1"/>
          </p:cNvSpPr>
          <p:nvPr/>
        </p:nvSpPr>
        <p:spPr bwMode="auto">
          <a:xfrm>
            <a:off x="5622925" y="4848225"/>
            <a:ext cx="188913" cy="1698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5572125" y="4810125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5608638" y="5010150"/>
            <a:ext cx="62388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swap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5608638" y="5181600"/>
            <a:ext cx="8112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desired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5608638" y="5348288"/>
            <a:ext cx="8001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page in</a:t>
            </a:r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6518275" y="5443538"/>
            <a:ext cx="13319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backing store</a:t>
            </a:r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4418013" y="6270625"/>
            <a:ext cx="16303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physical memory</a:t>
            </a:r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754697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73050"/>
            <a:ext cx="8448675" cy="4794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6075" y="836613"/>
            <a:ext cx="647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u="sng"/>
              <a:t>FIFO</a:t>
            </a:r>
            <a:endParaRPr lang="en-US" altLang="ko-KR" sz="18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79688" y="1138238"/>
            <a:ext cx="333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0977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00977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00977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9703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95738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366963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366963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366963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070100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332038" y="1465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42887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0987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1861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353853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9131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28942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6466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02443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3959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75786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1325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650716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8691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242175" y="1185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76215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63512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163512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163512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3223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989888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8355013" y="1185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195738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3272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158273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32251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2743200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2743200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2743200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690813" y="14525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269081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679700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3478213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3478213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3478213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342106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34321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342106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3851275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3851275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3851275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37973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37909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3806825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422751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422751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>
            <a:off x="422751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41624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41687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4171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4586288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4586288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4586288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454025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4541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93" name="Rectangle 69"/>
          <p:cNvSpPr>
            <a:spLocks noChangeArrowheads="1"/>
          </p:cNvSpPr>
          <p:nvPr/>
        </p:nvSpPr>
        <p:spPr bwMode="auto">
          <a:xfrm>
            <a:off x="45402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94" name="Rectangle 70"/>
          <p:cNvSpPr>
            <a:spLocks noChangeArrowheads="1"/>
          </p:cNvSpPr>
          <p:nvPr/>
        </p:nvSpPr>
        <p:spPr bwMode="auto">
          <a:xfrm>
            <a:off x="4962525" y="1471613"/>
            <a:ext cx="14446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4962525" y="167322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>
            <a:off x="4962525" y="188277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49117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98" name="Rectangle 74"/>
          <p:cNvSpPr>
            <a:spLocks noChangeArrowheads="1"/>
          </p:cNvSpPr>
          <p:nvPr/>
        </p:nvSpPr>
        <p:spPr bwMode="auto">
          <a:xfrm>
            <a:off x="490220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99" name="Rectangle 75"/>
          <p:cNvSpPr>
            <a:spLocks noChangeArrowheads="1"/>
          </p:cNvSpPr>
          <p:nvPr/>
        </p:nvSpPr>
        <p:spPr bwMode="auto">
          <a:xfrm>
            <a:off x="4902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00" name="Rectangle 76"/>
          <p:cNvSpPr>
            <a:spLocks noChangeArrowheads="1"/>
          </p:cNvSpPr>
          <p:nvPr/>
        </p:nvSpPr>
        <p:spPr bwMode="auto">
          <a:xfrm>
            <a:off x="53355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53355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>
            <a:off x="53355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528320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04" name="Rectangle 80"/>
          <p:cNvSpPr>
            <a:spLocks noChangeArrowheads="1"/>
          </p:cNvSpPr>
          <p:nvPr/>
        </p:nvSpPr>
        <p:spPr bwMode="auto">
          <a:xfrm>
            <a:off x="527526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05" name="Rectangle 81"/>
          <p:cNvSpPr>
            <a:spLocks noChangeArrowheads="1"/>
          </p:cNvSpPr>
          <p:nvPr/>
        </p:nvSpPr>
        <p:spPr bwMode="auto">
          <a:xfrm>
            <a:off x="5283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6445250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>
            <a:off x="6445250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6445250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Rectangle 85"/>
          <p:cNvSpPr>
            <a:spLocks noChangeArrowheads="1"/>
          </p:cNvSpPr>
          <p:nvPr/>
        </p:nvSpPr>
        <p:spPr bwMode="auto">
          <a:xfrm>
            <a:off x="63817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10" name="Rectangle 86"/>
          <p:cNvSpPr>
            <a:spLocks noChangeArrowheads="1"/>
          </p:cNvSpPr>
          <p:nvPr/>
        </p:nvSpPr>
        <p:spPr bwMode="auto">
          <a:xfrm>
            <a:off x="63833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63912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6804025" y="1471613"/>
            <a:ext cx="16351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6804025" y="167322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Line 90"/>
          <p:cNvSpPr>
            <a:spLocks noChangeShapeType="1"/>
          </p:cNvSpPr>
          <p:nvPr/>
        </p:nvSpPr>
        <p:spPr bwMode="auto">
          <a:xfrm>
            <a:off x="6804025" y="188277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67564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16" name="Rectangle 92"/>
          <p:cNvSpPr>
            <a:spLocks noChangeArrowheads="1"/>
          </p:cNvSpPr>
          <p:nvPr/>
        </p:nvSpPr>
        <p:spPr bwMode="auto">
          <a:xfrm>
            <a:off x="67595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17" name="Rectangle 93"/>
          <p:cNvSpPr>
            <a:spLocks noChangeArrowheads="1"/>
          </p:cNvSpPr>
          <p:nvPr/>
        </p:nvSpPr>
        <p:spPr bwMode="auto">
          <a:xfrm>
            <a:off x="67468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18" name="Rectangle 94"/>
          <p:cNvSpPr>
            <a:spLocks noChangeArrowheads="1"/>
          </p:cNvSpPr>
          <p:nvPr/>
        </p:nvSpPr>
        <p:spPr bwMode="auto">
          <a:xfrm>
            <a:off x="792956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9" name="Line 95"/>
          <p:cNvSpPr>
            <a:spLocks noChangeShapeType="1"/>
          </p:cNvSpPr>
          <p:nvPr/>
        </p:nvSpPr>
        <p:spPr bwMode="auto">
          <a:xfrm>
            <a:off x="792956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0" name="Line 96"/>
          <p:cNvSpPr>
            <a:spLocks noChangeShapeType="1"/>
          </p:cNvSpPr>
          <p:nvPr/>
        </p:nvSpPr>
        <p:spPr bwMode="auto">
          <a:xfrm>
            <a:off x="792956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78676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22" name="Rectangle 98"/>
          <p:cNvSpPr>
            <a:spLocks noChangeArrowheads="1"/>
          </p:cNvSpPr>
          <p:nvPr/>
        </p:nvSpPr>
        <p:spPr bwMode="auto">
          <a:xfrm>
            <a:off x="78676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23" name="Rectangle 99"/>
          <p:cNvSpPr>
            <a:spLocks noChangeArrowheads="1"/>
          </p:cNvSpPr>
          <p:nvPr/>
        </p:nvSpPr>
        <p:spPr bwMode="auto">
          <a:xfrm>
            <a:off x="78676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24" name="Rectangle 100"/>
          <p:cNvSpPr>
            <a:spLocks noChangeArrowheads="1"/>
          </p:cNvSpPr>
          <p:nvPr/>
        </p:nvSpPr>
        <p:spPr bwMode="auto">
          <a:xfrm>
            <a:off x="8288338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5" name="Line 101"/>
          <p:cNvSpPr>
            <a:spLocks noChangeShapeType="1"/>
          </p:cNvSpPr>
          <p:nvPr/>
        </p:nvSpPr>
        <p:spPr bwMode="auto">
          <a:xfrm>
            <a:off x="8288338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" name="Line 102"/>
          <p:cNvSpPr>
            <a:spLocks noChangeShapeType="1"/>
          </p:cNvSpPr>
          <p:nvPr/>
        </p:nvSpPr>
        <p:spPr bwMode="auto">
          <a:xfrm>
            <a:off x="8288338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" name="Rectangle 103"/>
          <p:cNvSpPr>
            <a:spLocks noChangeArrowheads="1"/>
          </p:cNvSpPr>
          <p:nvPr/>
        </p:nvSpPr>
        <p:spPr bwMode="auto">
          <a:xfrm>
            <a:off x="82359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28" name="Rectangle 104"/>
          <p:cNvSpPr>
            <a:spLocks noChangeArrowheads="1"/>
          </p:cNvSpPr>
          <p:nvPr/>
        </p:nvSpPr>
        <p:spPr bwMode="auto">
          <a:xfrm>
            <a:off x="82375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29" name="Rectangle 105"/>
          <p:cNvSpPr>
            <a:spLocks noChangeArrowheads="1"/>
          </p:cNvSpPr>
          <p:nvPr/>
        </p:nvSpPr>
        <p:spPr bwMode="auto">
          <a:xfrm>
            <a:off x="8235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30" name="Rectangle 106"/>
          <p:cNvSpPr>
            <a:spLocks noChangeArrowheads="1"/>
          </p:cNvSpPr>
          <p:nvPr/>
        </p:nvSpPr>
        <p:spPr bwMode="auto">
          <a:xfrm>
            <a:off x="86629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1" name="Line 107"/>
          <p:cNvSpPr>
            <a:spLocks noChangeShapeType="1"/>
          </p:cNvSpPr>
          <p:nvPr/>
        </p:nvSpPr>
        <p:spPr bwMode="auto">
          <a:xfrm>
            <a:off x="86629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2" name="Line 108"/>
          <p:cNvSpPr>
            <a:spLocks noChangeShapeType="1"/>
          </p:cNvSpPr>
          <p:nvPr/>
        </p:nvSpPr>
        <p:spPr bwMode="auto">
          <a:xfrm>
            <a:off x="86629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3" name="Rectangle 109"/>
          <p:cNvSpPr>
            <a:spLocks noChangeArrowheads="1"/>
          </p:cNvSpPr>
          <p:nvPr/>
        </p:nvSpPr>
        <p:spPr bwMode="auto">
          <a:xfrm>
            <a:off x="860901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34" name="Rectangle 110"/>
          <p:cNvSpPr>
            <a:spLocks noChangeArrowheads="1"/>
          </p:cNvSpPr>
          <p:nvPr/>
        </p:nvSpPr>
        <p:spPr bwMode="auto">
          <a:xfrm>
            <a:off x="8605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35" name="Rectangle 111"/>
          <p:cNvSpPr>
            <a:spLocks noChangeArrowheads="1"/>
          </p:cNvSpPr>
          <p:nvPr/>
        </p:nvSpPr>
        <p:spPr bwMode="auto">
          <a:xfrm>
            <a:off x="8609013" y="18732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36" name="Rectangle 112"/>
          <p:cNvSpPr>
            <a:spLocks noChangeArrowheads="1"/>
          </p:cNvSpPr>
          <p:nvPr/>
        </p:nvSpPr>
        <p:spPr bwMode="auto">
          <a:xfrm>
            <a:off x="1471613" y="215582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26737" name="Rectangle 113"/>
          <p:cNvSpPr>
            <a:spLocks noChangeArrowheads="1"/>
          </p:cNvSpPr>
          <p:nvPr/>
        </p:nvSpPr>
        <p:spPr bwMode="auto">
          <a:xfrm>
            <a:off x="1403350" y="95250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6738" name="Rectangle 114"/>
          <p:cNvSpPr>
            <a:spLocks noChangeArrowheads="1"/>
          </p:cNvSpPr>
          <p:nvPr/>
        </p:nvSpPr>
        <p:spPr bwMode="auto">
          <a:xfrm>
            <a:off x="1387475" y="3208338"/>
            <a:ext cx="355600" cy="23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-</a:t>
            </a:r>
          </a:p>
        </p:txBody>
      </p:sp>
      <p:sp>
        <p:nvSpPr>
          <p:cNvPr id="26739" name="Rectangle 115"/>
          <p:cNvSpPr>
            <a:spLocks noChangeArrowheads="1"/>
          </p:cNvSpPr>
          <p:nvPr/>
        </p:nvSpPr>
        <p:spPr bwMode="auto">
          <a:xfrm>
            <a:off x="609600" y="2613025"/>
            <a:ext cx="8220075" cy="132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FIFO algorithm selects the page that has been in memory the longest time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Using a queue - every time a page is loaded, its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                  identification is inserted in the queue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Easy to implement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May result in a frequent page fault</a:t>
            </a:r>
          </a:p>
        </p:txBody>
      </p:sp>
      <p:sp>
        <p:nvSpPr>
          <p:cNvPr id="26740" name="Rectangle 116"/>
          <p:cNvSpPr>
            <a:spLocks noChangeArrowheads="1"/>
          </p:cNvSpPr>
          <p:nvPr/>
        </p:nvSpPr>
        <p:spPr bwMode="auto">
          <a:xfrm>
            <a:off x="314325" y="4054475"/>
            <a:ext cx="7594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u="sng"/>
              <a:t>Optimal Replacement</a:t>
            </a:r>
            <a:r>
              <a:rPr lang="en-US" altLang="ko-KR" sz="1800"/>
              <a:t> (OPT) - Lowest page fault rate of all algorithms</a:t>
            </a:r>
          </a:p>
        </p:txBody>
      </p:sp>
      <p:sp>
        <p:nvSpPr>
          <p:cNvPr id="26742" name="Rectangle 118"/>
          <p:cNvSpPr>
            <a:spLocks noChangeArrowheads="1"/>
          </p:cNvSpPr>
          <p:nvPr/>
        </p:nvSpPr>
        <p:spPr bwMode="auto">
          <a:xfrm>
            <a:off x="1014413" y="4514850"/>
            <a:ext cx="7797800" cy="32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Replace that page which will not be used for the longest period of time</a:t>
            </a:r>
          </a:p>
        </p:txBody>
      </p:sp>
      <p:sp>
        <p:nvSpPr>
          <p:cNvPr id="26743" name="Rectangle 119"/>
          <p:cNvSpPr>
            <a:spLocks noChangeArrowheads="1"/>
          </p:cNvSpPr>
          <p:nvPr/>
        </p:nvSpPr>
        <p:spPr bwMode="auto">
          <a:xfrm>
            <a:off x="1001713" y="4486275"/>
            <a:ext cx="7837487" cy="344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4" name="Rectangle 120"/>
          <p:cNvSpPr>
            <a:spLocks noChangeArrowheads="1"/>
          </p:cNvSpPr>
          <p:nvPr/>
        </p:nvSpPr>
        <p:spPr bwMode="auto">
          <a:xfrm>
            <a:off x="4360863" y="4811713"/>
            <a:ext cx="333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5" name="Rectangle 121"/>
          <p:cNvSpPr>
            <a:spLocks noChangeArrowheads="1"/>
          </p:cNvSpPr>
          <p:nvPr/>
        </p:nvSpPr>
        <p:spPr bwMode="auto">
          <a:xfrm>
            <a:off x="137636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6" name="Line 122"/>
          <p:cNvSpPr>
            <a:spLocks noChangeShapeType="1"/>
          </p:cNvSpPr>
          <p:nvPr/>
        </p:nvSpPr>
        <p:spPr bwMode="auto">
          <a:xfrm>
            <a:off x="137636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7" name="Line 123"/>
          <p:cNvSpPr>
            <a:spLocks noChangeShapeType="1"/>
          </p:cNvSpPr>
          <p:nvPr/>
        </p:nvSpPr>
        <p:spPr bwMode="auto">
          <a:xfrm>
            <a:off x="137636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48" name="Rectangle 124"/>
          <p:cNvSpPr>
            <a:spLocks noChangeArrowheads="1"/>
          </p:cNvSpPr>
          <p:nvPr/>
        </p:nvSpPr>
        <p:spPr bwMode="auto">
          <a:xfrm>
            <a:off x="1052513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49" name="Rectangle 125"/>
          <p:cNvSpPr>
            <a:spLocks noChangeArrowheads="1"/>
          </p:cNvSpPr>
          <p:nvPr/>
        </p:nvSpPr>
        <p:spPr bwMode="auto">
          <a:xfrm>
            <a:off x="13382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50" name="Rectangle 126"/>
          <p:cNvSpPr>
            <a:spLocks noChangeArrowheads="1"/>
          </p:cNvSpPr>
          <p:nvPr/>
        </p:nvSpPr>
        <p:spPr bwMode="auto">
          <a:xfrm>
            <a:off x="1747838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1" name="Line 127"/>
          <p:cNvSpPr>
            <a:spLocks noChangeShapeType="1"/>
          </p:cNvSpPr>
          <p:nvPr/>
        </p:nvSpPr>
        <p:spPr bwMode="auto">
          <a:xfrm>
            <a:off x="1747838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2" name="Line 128"/>
          <p:cNvSpPr>
            <a:spLocks noChangeShapeType="1"/>
          </p:cNvSpPr>
          <p:nvPr/>
        </p:nvSpPr>
        <p:spPr bwMode="auto">
          <a:xfrm>
            <a:off x="1747838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3" name="Rectangle 129"/>
          <p:cNvSpPr>
            <a:spLocks noChangeArrowheads="1"/>
          </p:cNvSpPr>
          <p:nvPr/>
        </p:nvSpPr>
        <p:spPr bwMode="auto">
          <a:xfrm>
            <a:off x="14414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54" name="Rectangle 130"/>
          <p:cNvSpPr>
            <a:spLocks noChangeArrowheads="1"/>
          </p:cNvSpPr>
          <p:nvPr/>
        </p:nvSpPr>
        <p:spPr bwMode="auto">
          <a:xfrm>
            <a:off x="17002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55" name="Rectangle 131"/>
          <p:cNvSpPr>
            <a:spLocks noChangeArrowheads="1"/>
          </p:cNvSpPr>
          <p:nvPr/>
        </p:nvSpPr>
        <p:spPr bwMode="auto">
          <a:xfrm>
            <a:off x="181292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56" name="Rectangle 132"/>
          <p:cNvSpPr>
            <a:spLocks noChangeArrowheads="1"/>
          </p:cNvSpPr>
          <p:nvPr/>
        </p:nvSpPr>
        <p:spPr bwMode="auto">
          <a:xfrm>
            <a:off x="220027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57" name="Rectangle 133"/>
          <p:cNvSpPr>
            <a:spLocks noChangeArrowheads="1"/>
          </p:cNvSpPr>
          <p:nvPr/>
        </p:nvSpPr>
        <p:spPr bwMode="auto">
          <a:xfrm>
            <a:off x="2589213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295910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59" name="Rectangle 135"/>
          <p:cNvSpPr>
            <a:spLocks noChangeArrowheads="1"/>
          </p:cNvSpPr>
          <p:nvPr/>
        </p:nvSpPr>
        <p:spPr bwMode="auto">
          <a:xfrm>
            <a:off x="33464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760" name="Rectangle 136"/>
          <p:cNvSpPr>
            <a:spLocks noChangeArrowheads="1"/>
          </p:cNvSpPr>
          <p:nvPr/>
        </p:nvSpPr>
        <p:spPr bwMode="auto">
          <a:xfrm>
            <a:off x="3732213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61" name="Rectangle 137"/>
          <p:cNvSpPr>
            <a:spLocks noChangeArrowheads="1"/>
          </p:cNvSpPr>
          <p:nvPr/>
        </p:nvSpPr>
        <p:spPr bwMode="auto">
          <a:xfrm>
            <a:off x="410527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62" name="Rectangle 138"/>
          <p:cNvSpPr>
            <a:spLocks noChangeArrowheads="1"/>
          </p:cNvSpPr>
          <p:nvPr/>
        </p:nvSpPr>
        <p:spPr bwMode="auto">
          <a:xfrm>
            <a:off x="449580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63" name="Rectangle 139"/>
          <p:cNvSpPr>
            <a:spLocks noChangeArrowheads="1"/>
          </p:cNvSpPr>
          <p:nvPr/>
        </p:nvSpPr>
        <p:spPr bwMode="auto">
          <a:xfrm>
            <a:off x="487838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64" name="Rectangle 140"/>
          <p:cNvSpPr>
            <a:spLocks noChangeArrowheads="1"/>
          </p:cNvSpPr>
          <p:nvPr/>
        </p:nvSpPr>
        <p:spPr bwMode="auto">
          <a:xfrm>
            <a:off x="52514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65" name="Rectangle 141"/>
          <p:cNvSpPr>
            <a:spLocks noChangeArrowheads="1"/>
          </p:cNvSpPr>
          <p:nvPr/>
        </p:nvSpPr>
        <p:spPr bwMode="auto">
          <a:xfrm>
            <a:off x="564197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66" name="Rectangle 142"/>
          <p:cNvSpPr>
            <a:spLocks noChangeArrowheads="1"/>
          </p:cNvSpPr>
          <p:nvPr/>
        </p:nvSpPr>
        <p:spPr bwMode="auto">
          <a:xfrm>
            <a:off x="6029325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67" name="Rectangle 143"/>
          <p:cNvSpPr>
            <a:spLocks noChangeArrowheads="1"/>
          </p:cNvSpPr>
          <p:nvPr/>
        </p:nvSpPr>
        <p:spPr bwMode="auto">
          <a:xfrm>
            <a:off x="63960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68" name="Rectangle 144"/>
          <p:cNvSpPr>
            <a:spLocks noChangeArrowheads="1"/>
          </p:cNvSpPr>
          <p:nvPr/>
        </p:nvSpPr>
        <p:spPr bwMode="auto">
          <a:xfrm>
            <a:off x="67881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69" name="Rectangle 145"/>
          <p:cNvSpPr>
            <a:spLocks noChangeArrowheads="1"/>
          </p:cNvSpPr>
          <p:nvPr/>
        </p:nvSpPr>
        <p:spPr bwMode="auto">
          <a:xfrm>
            <a:off x="717550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70" name="Rectangle 146"/>
          <p:cNvSpPr>
            <a:spLocks noChangeArrowheads="1"/>
          </p:cNvSpPr>
          <p:nvPr/>
        </p:nvSpPr>
        <p:spPr bwMode="auto">
          <a:xfrm>
            <a:off x="9890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1" name="Line 147"/>
          <p:cNvSpPr>
            <a:spLocks noChangeShapeType="1"/>
          </p:cNvSpPr>
          <p:nvPr/>
        </p:nvSpPr>
        <p:spPr bwMode="auto">
          <a:xfrm>
            <a:off x="9890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2" name="Line 148"/>
          <p:cNvSpPr>
            <a:spLocks noChangeShapeType="1"/>
          </p:cNvSpPr>
          <p:nvPr/>
        </p:nvSpPr>
        <p:spPr bwMode="auto">
          <a:xfrm>
            <a:off x="9890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3" name="Rectangle 149"/>
          <p:cNvSpPr>
            <a:spLocks noChangeArrowheads="1"/>
          </p:cNvSpPr>
          <p:nvPr/>
        </p:nvSpPr>
        <p:spPr bwMode="auto">
          <a:xfrm>
            <a:off x="6667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74" name="Rectangle 150"/>
          <p:cNvSpPr>
            <a:spLocks noChangeArrowheads="1"/>
          </p:cNvSpPr>
          <p:nvPr/>
        </p:nvSpPr>
        <p:spPr bwMode="auto">
          <a:xfrm>
            <a:off x="75628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75" name="Rectangle 151"/>
          <p:cNvSpPr>
            <a:spLocks noChangeArrowheads="1"/>
          </p:cNvSpPr>
          <p:nvPr/>
        </p:nvSpPr>
        <p:spPr bwMode="auto">
          <a:xfrm>
            <a:off x="79327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76" name="Rectangle 152"/>
          <p:cNvSpPr>
            <a:spLocks noChangeArrowheads="1"/>
          </p:cNvSpPr>
          <p:nvPr/>
        </p:nvSpPr>
        <p:spPr bwMode="auto">
          <a:xfrm>
            <a:off x="1319213" y="5718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77" name="Rectangle 153"/>
          <p:cNvSpPr>
            <a:spLocks noChangeArrowheads="1"/>
          </p:cNvSpPr>
          <p:nvPr/>
        </p:nvSpPr>
        <p:spPr bwMode="auto">
          <a:xfrm>
            <a:off x="1701800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78" name="Rectangle 154"/>
          <p:cNvSpPr>
            <a:spLocks noChangeArrowheads="1"/>
          </p:cNvSpPr>
          <p:nvPr/>
        </p:nvSpPr>
        <p:spPr bwMode="auto">
          <a:xfrm>
            <a:off x="9334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779" name="Rectangle 155"/>
          <p:cNvSpPr>
            <a:spLocks noChangeArrowheads="1"/>
          </p:cNvSpPr>
          <p:nvPr/>
        </p:nvSpPr>
        <p:spPr bwMode="auto">
          <a:xfrm>
            <a:off x="17002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80" name="Rectangle 156"/>
          <p:cNvSpPr>
            <a:spLocks noChangeArrowheads="1"/>
          </p:cNvSpPr>
          <p:nvPr/>
        </p:nvSpPr>
        <p:spPr bwMode="auto">
          <a:xfrm>
            <a:off x="2135188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1" name="Line 157"/>
          <p:cNvSpPr>
            <a:spLocks noChangeShapeType="1"/>
          </p:cNvSpPr>
          <p:nvPr/>
        </p:nvSpPr>
        <p:spPr bwMode="auto">
          <a:xfrm>
            <a:off x="2135188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2" name="Line 158"/>
          <p:cNvSpPr>
            <a:spLocks noChangeShapeType="1"/>
          </p:cNvSpPr>
          <p:nvPr/>
        </p:nvSpPr>
        <p:spPr bwMode="auto">
          <a:xfrm>
            <a:off x="2135188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3" name="Rectangle 159"/>
          <p:cNvSpPr>
            <a:spLocks noChangeArrowheads="1"/>
          </p:cNvSpPr>
          <p:nvPr/>
        </p:nvSpPr>
        <p:spPr bwMode="auto">
          <a:xfrm>
            <a:off x="2070100" y="5518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84" name="Rectangle 160"/>
          <p:cNvSpPr>
            <a:spLocks noChangeArrowheads="1"/>
          </p:cNvSpPr>
          <p:nvPr/>
        </p:nvSpPr>
        <p:spPr bwMode="auto">
          <a:xfrm>
            <a:off x="2079625" y="5727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85" name="Rectangle 161"/>
          <p:cNvSpPr>
            <a:spLocks noChangeArrowheads="1"/>
          </p:cNvSpPr>
          <p:nvPr/>
        </p:nvSpPr>
        <p:spPr bwMode="auto">
          <a:xfrm>
            <a:off x="2078038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786" name="Rectangle 162"/>
          <p:cNvSpPr>
            <a:spLocks noChangeArrowheads="1"/>
          </p:cNvSpPr>
          <p:nvPr/>
        </p:nvSpPr>
        <p:spPr bwMode="auto">
          <a:xfrm>
            <a:off x="2894013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7" name="Line 163"/>
          <p:cNvSpPr>
            <a:spLocks noChangeShapeType="1"/>
          </p:cNvSpPr>
          <p:nvPr/>
        </p:nvSpPr>
        <p:spPr bwMode="auto">
          <a:xfrm>
            <a:off x="2894013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8" name="Line 164"/>
          <p:cNvSpPr>
            <a:spLocks noChangeShapeType="1"/>
          </p:cNvSpPr>
          <p:nvPr/>
        </p:nvSpPr>
        <p:spPr bwMode="auto">
          <a:xfrm>
            <a:off x="2894013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89" name="Rectangle 165"/>
          <p:cNvSpPr>
            <a:spLocks noChangeArrowheads="1"/>
          </p:cNvSpPr>
          <p:nvPr/>
        </p:nvSpPr>
        <p:spPr bwMode="auto">
          <a:xfrm>
            <a:off x="2846388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90" name="Rectangle 166"/>
          <p:cNvSpPr>
            <a:spLocks noChangeArrowheads="1"/>
          </p:cNvSpPr>
          <p:nvPr/>
        </p:nvSpPr>
        <p:spPr bwMode="auto">
          <a:xfrm>
            <a:off x="28479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791" name="Rectangle 167"/>
          <p:cNvSpPr>
            <a:spLocks noChangeArrowheads="1"/>
          </p:cNvSpPr>
          <p:nvPr/>
        </p:nvSpPr>
        <p:spPr bwMode="auto">
          <a:xfrm>
            <a:off x="2846388" y="59309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92" name="Rectangle 168"/>
          <p:cNvSpPr>
            <a:spLocks noChangeArrowheads="1"/>
          </p:cNvSpPr>
          <p:nvPr/>
        </p:nvSpPr>
        <p:spPr bwMode="auto">
          <a:xfrm>
            <a:off x="36687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3" name="Line 169"/>
          <p:cNvSpPr>
            <a:spLocks noChangeShapeType="1"/>
          </p:cNvSpPr>
          <p:nvPr/>
        </p:nvSpPr>
        <p:spPr bwMode="auto">
          <a:xfrm>
            <a:off x="36687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4" name="Line 170"/>
          <p:cNvSpPr>
            <a:spLocks noChangeShapeType="1"/>
          </p:cNvSpPr>
          <p:nvPr/>
        </p:nvSpPr>
        <p:spPr bwMode="auto">
          <a:xfrm>
            <a:off x="36687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5" name="Rectangle 171"/>
          <p:cNvSpPr>
            <a:spLocks noChangeArrowheads="1"/>
          </p:cNvSpPr>
          <p:nvPr/>
        </p:nvSpPr>
        <p:spPr bwMode="auto">
          <a:xfrm>
            <a:off x="36131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796" name="Rectangle 172"/>
          <p:cNvSpPr>
            <a:spLocks noChangeArrowheads="1"/>
          </p:cNvSpPr>
          <p:nvPr/>
        </p:nvSpPr>
        <p:spPr bwMode="auto">
          <a:xfrm>
            <a:off x="3603625" y="57150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797" name="Rectangle 173"/>
          <p:cNvSpPr>
            <a:spLocks noChangeArrowheads="1"/>
          </p:cNvSpPr>
          <p:nvPr/>
        </p:nvSpPr>
        <p:spPr bwMode="auto">
          <a:xfrm>
            <a:off x="3603625" y="5930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798" name="Rectangle 174"/>
          <p:cNvSpPr>
            <a:spLocks noChangeArrowheads="1"/>
          </p:cNvSpPr>
          <p:nvPr/>
        </p:nvSpPr>
        <p:spPr bwMode="auto">
          <a:xfrm>
            <a:off x="4816475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99" name="Line 175"/>
          <p:cNvSpPr>
            <a:spLocks noChangeShapeType="1"/>
          </p:cNvSpPr>
          <p:nvPr/>
        </p:nvSpPr>
        <p:spPr bwMode="auto">
          <a:xfrm>
            <a:off x="4816475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0" name="Line 176"/>
          <p:cNvSpPr>
            <a:spLocks noChangeShapeType="1"/>
          </p:cNvSpPr>
          <p:nvPr/>
        </p:nvSpPr>
        <p:spPr bwMode="auto">
          <a:xfrm>
            <a:off x="4816475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1" name="Rectangle 177"/>
          <p:cNvSpPr>
            <a:spLocks noChangeArrowheads="1"/>
          </p:cNvSpPr>
          <p:nvPr/>
        </p:nvSpPr>
        <p:spPr bwMode="auto">
          <a:xfrm>
            <a:off x="4770438" y="5503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02" name="Rectangle 178"/>
          <p:cNvSpPr>
            <a:spLocks noChangeArrowheads="1"/>
          </p:cNvSpPr>
          <p:nvPr/>
        </p:nvSpPr>
        <p:spPr bwMode="auto">
          <a:xfrm>
            <a:off x="476408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03" name="Rectangle 179"/>
          <p:cNvSpPr>
            <a:spLocks noChangeArrowheads="1"/>
          </p:cNvSpPr>
          <p:nvPr/>
        </p:nvSpPr>
        <p:spPr bwMode="auto">
          <a:xfrm>
            <a:off x="47609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804" name="Rectangle 180"/>
          <p:cNvSpPr>
            <a:spLocks noChangeArrowheads="1"/>
          </p:cNvSpPr>
          <p:nvPr/>
        </p:nvSpPr>
        <p:spPr bwMode="auto">
          <a:xfrm>
            <a:off x="5962650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5" name="Line 181"/>
          <p:cNvSpPr>
            <a:spLocks noChangeShapeType="1"/>
          </p:cNvSpPr>
          <p:nvPr/>
        </p:nvSpPr>
        <p:spPr bwMode="auto">
          <a:xfrm>
            <a:off x="5962650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6" name="Line 182"/>
          <p:cNvSpPr>
            <a:spLocks noChangeShapeType="1"/>
          </p:cNvSpPr>
          <p:nvPr/>
        </p:nvSpPr>
        <p:spPr bwMode="auto">
          <a:xfrm>
            <a:off x="5962650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07" name="Rectangle 183"/>
          <p:cNvSpPr>
            <a:spLocks noChangeArrowheads="1"/>
          </p:cNvSpPr>
          <p:nvPr/>
        </p:nvSpPr>
        <p:spPr bwMode="auto">
          <a:xfrm>
            <a:off x="58975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08" name="Rectangle 184"/>
          <p:cNvSpPr>
            <a:spLocks noChangeArrowheads="1"/>
          </p:cNvSpPr>
          <p:nvPr/>
        </p:nvSpPr>
        <p:spPr bwMode="auto">
          <a:xfrm>
            <a:off x="590073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09" name="Rectangle 185"/>
          <p:cNvSpPr>
            <a:spLocks noChangeArrowheads="1"/>
          </p:cNvSpPr>
          <p:nvPr/>
        </p:nvSpPr>
        <p:spPr bwMode="auto">
          <a:xfrm>
            <a:off x="589756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10" name="Rectangle 186"/>
          <p:cNvSpPr>
            <a:spLocks noChangeArrowheads="1"/>
          </p:cNvSpPr>
          <p:nvPr/>
        </p:nvSpPr>
        <p:spPr bwMode="auto">
          <a:xfrm>
            <a:off x="7496175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11" name="Line 187"/>
          <p:cNvSpPr>
            <a:spLocks noChangeShapeType="1"/>
          </p:cNvSpPr>
          <p:nvPr/>
        </p:nvSpPr>
        <p:spPr bwMode="auto">
          <a:xfrm>
            <a:off x="7496175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12" name="Line 188"/>
          <p:cNvSpPr>
            <a:spLocks noChangeShapeType="1"/>
          </p:cNvSpPr>
          <p:nvPr/>
        </p:nvSpPr>
        <p:spPr bwMode="auto">
          <a:xfrm>
            <a:off x="7496175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13" name="Rectangle 189"/>
          <p:cNvSpPr>
            <a:spLocks noChangeArrowheads="1"/>
          </p:cNvSpPr>
          <p:nvPr/>
        </p:nvSpPr>
        <p:spPr bwMode="auto">
          <a:xfrm>
            <a:off x="74406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814" name="Rectangle 190"/>
          <p:cNvSpPr>
            <a:spLocks noChangeArrowheads="1"/>
          </p:cNvSpPr>
          <p:nvPr/>
        </p:nvSpPr>
        <p:spPr bwMode="auto">
          <a:xfrm>
            <a:off x="74453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15" name="Rectangle 191"/>
          <p:cNvSpPr>
            <a:spLocks noChangeArrowheads="1"/>
          </p:cNvSpPr>
          <p:nvPr/>
        </p:nvSpPr>
        <p:spPr bwMode="auto">
          <a:xfrm>
            <a:off x="7440613" y="59118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16" name="Rectangle 192"/>
          <p:cNvSpPr>
            <a:spLocks noChangeArrowheads="1"/>
          </p:cNvSpPr>
          <p:nvPr/>
        </p:nvSpPr>
        <p:spPr bwMode="auto">
          <a:xfrm>
            <a:off x="819150" y="6215063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26817" name="Rectangle 193"/>
          <p:cNvSpPr>
            <a:spLocks noChangeArrowheads="1"/>
          </p:cNvSpPr>
          <p:nvPr/>
        </p:nvSpPr>
        <p:spPr bwMode="auto">
          <a:xfrm>
            <a:off x="750888" y="5005388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6819" name="Rectangle 195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54000"/>
            <a:ext cx="8175625" cy="48895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3413" y="1169988"/>
            <a:ext cx="73279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   - OPT is difficult to implement since it requires future knowledge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 - LRU uses the recent past as an approximation of near future.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760538" y="1930400"/>
            <a:ext cx="4330700" cy="60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Replace that page which has not been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used for the longest period of time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676400" y="1946275"/>
            <a:ext cx="4459288" cy="595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36563" y="868363"/>
            <a:ext cx="650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u="sng"/>
              <a:t>LRU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3018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3018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3018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99866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2431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651125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651125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651125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36378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598738" y="3416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7130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307816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344328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79571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159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4524375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8704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2387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603875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9515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3198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668496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034213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3977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7660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1936750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1936750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1936750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1633538" y="3160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81343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8477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2243138" y="35972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2590800" y="35972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878013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25987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3017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3017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3017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2957513" y="3414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967038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9543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7322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37322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37322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36782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3681413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36782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4462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4462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4462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403725" y="3397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44069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44132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48117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48117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>
            <a:off x="48117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4759325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47625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47688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5176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>
            <a:off x="5176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>
            <a:off x="5176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512445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511492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5124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55419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>
            <a:off x="55419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Line 74"/>
          <p:cNvSpPr>
            <a:spLocks noChangeShapeType="1"/>
          </p:cNvSpPr>
          <p:nvPr/>
        </p:nvSpPr>
        <p:spPr bwMode="auto">
          <a:xfrm>
            <a:off x="55419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54927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54864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25" name="Rectangle 77"/>
          <p:cNvSpPr>
            <a:spLocks noChangeArrowheads="1"/>
          </p:cNvSpPr>
          <p:nvPr/>
        </p:nvSpPr>
        <p:spPr bwMode="auto">
          <a:xfrm>
            <a:off x="5502275" y="3787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26" name="Rectangle 78"/>
          <p:cNvSpPr>
            <a:spLocks noChangeArrowheads="1"/>
          </p:cNvSpPr>
          <p:nvPr/>
        </p:nvSpPr>
        <p:spPr bwMode="auto">
          <a:xfrm>
            <a:off x="6621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6621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>
            <a:off x="6621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Rectangle 81"/>
          <p:cNvSpPr>
            <a:spLocks noChangeArrowheads="1"/>
          </p:cNvSpPr>
          <p:nvPr/>
        </p:nvSpPr>
        <p:spPr bwMode="auto">
          <a:xfrm>
            <a:off x="655320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655637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655320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32" name="Rectangle 84"/>
          <p:cNvSpPr>
            <a:spLocks noChangeArrowheads="1"/>
          </p:cNvSpPr>
          <p:nvPr/>
        </p:nvSpPr>
        <p:spPr bwMode="auto">
          <a:xfrm>
            <a:off x="7335838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7335838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Line 86"/>
          <p:cNvSpPr>
            <a:spLocks noChangeShapeType="1"/>
          </p:cNvSpPr>
          <p:nvPr/>
        </p:nvSpPr>
        <p:spPr bwMode="auto">
          <a:xfrm>
            <a:off x="7335838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7292975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36" name="Rectangle 88"/>
          <p:cNvSpPr>
            <a:spLocks noChangeArrowheads="1"/>
          </p:cNvSpPr>
          <p:nvPr/>
        </p:nvSpPr>
        <p:spPr bwMode="auto">
          <a:xfrm>
            <a:off x="72771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37" name="Rectangle 89"/>
          <p:cNvSpPr>
            <a:spLocks noChangeArrowheads="1"/>
          </p:cNvSpPr>
          <p:nvPr/>
        </p:nvSpPr>
        <p:spPr bwMode="auto">
          <a:xfrm>
            <a:off x="7283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738" name="Rectangle 90"/>
          <p:cNvSpPr>
            <a:spLocks noChangeArrowheads="1"/>
          </p:cNvSpPr>
          <p:nvPr/>
        </p:nvSpPr>
        <p:spPr bwMode="auto">
          <a:xfrm>
            <a:off x="80676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9" name="Line 91"/>
          <p:cNvSpPr>
            <a:spLocks noChangeShapeType="1"/>
          </p:cNvSpPr>
          <p:nvPr/>
        </p:nvSpPr>
        <p:spPr bwMode="auto">
          <a:xfrm>
            <a:off x="80676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Line 92"/>
          <p:cNvSpPr>
            <a:spLocks noChangeShapeType="1"/>
          </p:cNvSpPr>
          <p:nvPr/>
        </p:nvSpPr>
        <p:spPr bwMode="auto">
          <a:xfrm>
            <a:off x="80676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1" name="Rectangle 93"/>
          <p:cNvSpPr>
            <a:spLocks noChangeArrowheads="1"/>
          </p:cNvSpPr>
          <p:nvPr/>
        </p:nvSpPr>
        <p:spPr bwMode="auto">
          <a:xfrm>
            <a:off x="80073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42" name="Rectangle 94"/>
          <p:cNvSpPr>
            <a:spLocks noChangeArrowheads="1"/>
          </p:cNvSpPr>
          <p:nvPr/>
        </p:nvSpPr>
        <p:spPr bwMode="auto">
          <a:xfrm>
            <a:off x="8010525" y="3616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743" name="Rectangle 95"/>
          <p:cNvSpPr>
            <a:spLocks noChangeArrowheads="1"/>
          </p:cNvSpPr>
          <p:nvPr/>
        </p:nvSpPr>
        <p:spPr bwMode="auto">
          <a:xfrm>
            <a:off x="8016875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1776413" y="407987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1712913" y="294005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7750" name="Rectangle 102"/>
          <p:cNvSpPr>
            <a:spLocks noChangeArrowheads="1"/>
          </p:cNvSpPr>
          <p:nvPr/>
        </p:nvSpPr>
        <p:spPr bwMode="auto">
          <a:xfrm>
            <a:off x="595313" y="5214938"/>
            <a:ext cx="58928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LRU may require substantial hardware assistance</a:t>
            </a:r>
          </a:p>
          <a:p>
            <a:pPr defTabSz="762000"/>
            <a:r>
              <a:rPr lang="en-US" altLang="ko-KR" sz="1800"/>
              <a:t>- The problem is to determine an order for the frames</a:t>
            </a:r>
          </a:p>
          <a:p>
            <a:pPr defTabSz="762000"/>
            <a:r>
              <a:rPr lang="en-US" altLang="ko-KR" sz="1800"/>
              <a:t>   defined by the time of last use</a:t>
            </a:r>
          </a:p>
          <a:p>
            <a:pPr defTabSz="762000" eaLnBrk="1"/>
            <a:endParaRPr lang="en-US" altLang="ko-K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292100"/>
            <a:ext cx="8018463" cy="4032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52475" y="5095875"/>
            <a:ext cx="22733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LRU Approximation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60488" y="5391150"/>
            <a:ext cx="61722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Reference (or use) bit is used to approximate the LRU </a:t>
            </a:r>
          </a:p>
          <a:p>
            <a:pPr defTabSz="762000"/>
            <a:r>
              <a:rPr lang="en-US" altLang="ko-KR" sz="1800"/>
              <a:t>- Turned on when the corresponding page is </a:t>
            </a:r>
          </a:p>
          <a:p>
            <a:pPr defTabSz="762000"/>
            <a:r>
              <a:rPr lang="en-US" altLang="ko-KR" sz="1800"/>
              <a:t>  referenced after its initial loading</a:t>
            </a:r>
          </a:p>
          <a:p>
            <a:pPr defTabSz="762000"/>
            <a:r>
              <a:rPr lang="en-US" altLang="ko-KR" sz="1800"/>
              <a:t>- Additional reference bits may be used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457450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830513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217863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590925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965575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349750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724400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097463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483225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856288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230938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6618288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988175" y="37719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457450" y="3559175"/>
            <a:ext cx="157956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5807075" y="4429125"/>
            <a:ext cx="0" cy="874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5813425" y="4646613"/>
            <a:ext cx="277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5791200" y="4432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791200" y="4606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5813425" y="4811713"/>
            <a:ext cx="277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5813425" y="4976813"/>
            <a:ext cx="277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5813425" y="5140325"/>
            <a:ext cx="277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5813425" y="5307013"/>
            <a:ext cx="277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800725" y="47783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791200" y="49482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800725" y="5105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6686550" y="4425950"/>
            <a:ext cx="0" cy="882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6411913" y="4646613"/>
            <a:ext cx="280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6391275" y="4432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6391275" y="4606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6411913" y="4811713"/>
            <a:ext cx="280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411913" y="4976813"/>
            <a:ext cx="280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6411913" y="5140325"/>
            <a:ext cx="280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411913" y="5307013"/>
            <a:ext cx="280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6381750" y="47688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6391275" y="49434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6391275" y="51085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 flipV="1">
            <a:off x="5984875" y="3963988"/>
            <a:ext cx="198438" cy="400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50"/>
          <p:cNvSpPr>
            <a:spLocks noChangeShapeType="1"/>
          </p:cNvSpPr>
          <p:nvPr/>
        </p:nvSpPr>
        <p:spPr bwMode="auto">
          <a:xfrm>
            <a:off x="6521450" y="3983038"/>
            <a:ext cx="30163" cy="404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>
            <a:off x="6094413" y="4433888"/>
            <a:ext cx="0" cy="874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6410325" y="4433888"/>
            <a:ext cx="0" cy="884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15925" y="838200"/>
            <a:ext cx="7467600" cy="271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LRU Implementation Methods</a:t>
            </a:r>
          </a:p>
          <a:p>
            <a:pPr defTabSz="762000">
              <a:buFontTx/>
              <a:buChar char="•"/>
            </a:pPr>
            <a:r>
              <a:rPr lang="en-US" altLang="ko-KR" sz="1800"/>
              <a:t> Counters</a:t>
            </a:r>
          </a:p>
          <a:p>
            <a:pPr defTabSz="762000"/>
            <a:r>
              <a:rPr lang="en-US" altLang="ko-KR" sz="1800"/>
              <a:t>      - For each page table entry - time-of-use register</a:t>
            </a:r>
          </a:p>
          <a:p>
            <a:pPr defTabSz="762000"/>
            <a:r>
              <a:rPr lang="en-US" altLang="ko-KR" sz="1800"/>
              <a:t>      - Incremented for every memory reference</a:t>
            </a:r>
          </a:p>
          <a:p>
            <a:pPr defTabSz="762000"/>
            <a:r>
              <a:rPr lang="en-US" altLang="ko-KR" sz="1800"/>
              <a:t>      - Page with the smallest value in time-of-use register is replaced</a:t>
            </a:r>
          </a:p>
          <a:p>
            <a:pPr defTabSz="762000">
              <a:buFontTx/>
              <a:buChar char="•"/>
            </a:pPr>
            <a:r>
              <a:rPr lang="en-US" altLang="ko-KR" sz="1800"/>
              <a:t> Stack</a:t>
            </a:r>
          </a:p>
          <a:p>
            <a:pPr defTabSz="762000"/>
            <a:r>
              <a:rPr lang="en-US" altLang="ko-KR" sz="1800"/>
              <a:t>      - Stack of page numbers</a:t>
            </a:r>
          </a:p>
          <a:p>
            <a:pPr defTabSz="762000"/>
            <a:r>
              <a:rPr lang="en-US" altLang="ko-KR" sz="1800"/>
              <a:t>      - Whenever a page is referenced its page number is </a:t>
            </a:r>
          </a:p>
          <a:p>
            <a:pPr defTabSz="762000"/>
            <a:r>
              <a:rPr lang="en-US" altLang="ko-KR" sz="1800"/>
              <a:t>        removed from the stack and pushed on top</a:t>
            </a:r>
          </a:p>
          <a:p>
            <a:pPr defTabSz="762000"/>
            <a:r>
              <a:rPr lang="en-US" altLang="ko-KR" sz="1800"/>
              <a:t>      - Least recently used page number is at the bottom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88"/>
            <a:ext cx="8943975" cy="461962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MEMORY  MANAGEMENT HARDWARE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36538" y="793750"/>
            <a:ext cx="66294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Basic Functions of MM 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      - </a:t>
            </a:r>
            <a:r>
              <a:rPr lang="en-US" altLang="ko-KR" sz="1800" i="1"/>
              <a:t>Dynamic Storage Relocation</a:t>
            </a:r>
            <a:r>
              <a:rPr lang="en-US" altLang="ko-KR" sz="1800"/>
              <a:t>  - mapping logical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        	memory references to physical memory references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      - Provision for </a:t>
            </a:r>
            <a:r>
              <a:rPr lang="en-US" altLang="ko-KR" sz="1800" i="1"/>
              <a:t>Sharing</a:t>
            </a:r>
            <a:r>
              <a:rPr lang="en-US" altLang="ko-KR" sz="1800"/>
              <a:t>  common information stored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        	in memory by different users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      - </a:t>
            </a:r>
            <a:r>
              <a:rPr lang="en-US" altLang="ko-KR" sz="1800" i="1"/>
              <a:t>Protection</a:t>
            </a:r>
            <a:r>
              <a:rPr lang="en-US" altLang="ko-KR" sz="1800"/>
              <a:t>  of information against unauthorized access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77800" y="2566988"/>
            <a:ext cx="16383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Segmentation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22275" y="2847975"/>
            <a:ext cx="5981700" cy="884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- A segment is a set of logically related instructions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	or data elements associated with a given name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Variable size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736725" y="4752975"/>
            <a:ext cx="852488" cy="207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617538"/>
            <a:r>
              <a:rPr lang="en-US" altLang="ko-KR"/>
              <a:t>Subroutine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676400" y="4648200"/>
            <a:ext cx="942975" cy="434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224213" y="4491038"/>
            <a:ext cx="487362" cy="207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617538"/>
            <a:r>
              <a:rPr lang="en-US" altLang="ko-KR"/>
              <a:t>Stack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117850" y="4432300"/>
            <a:ext cx="633413" cy="323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608138" y="5414963"/>
            <a:ext cx="503237" cy="207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defTabSz="617538"/>
            <a:r>
              <a:rPr lang="en-US" altLang="ko-KR"/>
              <a:t>SQRT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547813" y="5310188"/>
            <a:ext cx="611187" cy="388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728913" y="5521325"/>
            <a:ext cx="688975" cy="371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algn="ctr" defTabSz="617538"/>
            <a:r>
              <a:rPr lang="en-US" altLang="ko-KR"/>
              <a:t>Main</a:t>
            </a:r>
          </a:p>
          <a:p>
            <a:pPr algn="ctr" defTabSz="617538"/>
            <a:r>
              <a:rPr lang="en-US" altLang="ko-KR"/>
              <a:t>Program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616200" y="5457825"/>
            <a:ext cx="863600" cy="447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502025" y="4956175"/>
            <a:ext cx="619125" cy="371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57150" tIns="22225" rIns="57150" bIns="22225">
            <a:spAutoFit/>
          </a:bodyPr>
          <a:lstStyle/>
          <a:p>
            <a:pPr algn="ctr" defTabSz="617538"/>
            <a:r>
              <a:rPr lang="en-US" altLang="ko-KR"/>
              <a:t>Symbol</a:t>
            </a:r>
          </a:p>
          <a:p>
            <a:pPr algn="ctr" defTabSz="617538"/>
            <a:r>
              <a:rPr lang="en-US" altLang="ko-KR"/>
              <a:t>Table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7563" y="4941888"/>
            <a:ext cx="896937" cy="3841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1114425" y="4194175"/>
            <a:ext cx="3365500" cy="19399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66688" y="3849688"/>
            <a:ext cx="2606675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User's view of memory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084263" y="6191250"/>
            <a:ext cx="2898775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User's view of a program 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683125" y="4273550"/>
            <a:ext cx="3736975" cy="2078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The user does not think of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memory as a linear array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of words. Rather the user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prefers to view memory as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 a collection of variable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sized segments, with no 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necessary ordering among </a:t>
            </a:r>
          </a:p>
          <a:p>
            <a:pPr marL="571500" lvl="1" defTabSz="762000">
              <a:lnSpc>
                <a:spcPct val="50000"/>
              </a:lnSpc>
              <a:spcBef>
                <a:spcPct val="52000"/>
              </a:spcBef>
            </a:pPr>
            <a:r>
              <a:rPr lang="en-US" altLang="ko-KR" sz="1600"/>
              <a:t>segments.</a:t>
            </a:r>
          </a:p>
          <a:p>
            <a:pPr defTabSz="762000" latinLnBrk="1">
              <a:lnSpc>
                <a:spcPct val="50000"/>
              </a:lnSpc>
            </a:pPr>
            <a:endParaRPr lang="en-US" altLang="ko-KR" sz="1600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93688"/>
            <a:ext cx="8308975" cy="468312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2600" y="954088"/>
            <a:ext cx="6743700" cy="199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- A memory management scheme which supports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	user's view of memory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A logical address space is a collection of segments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Each segment has a name and a length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Address specify both the segment name and the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	offset within the segment.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For simplicity of implementations, segments are numbered.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04813" y="3217863"/>
            <a:ext cx="37973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Segmentation Hardware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045075" y="3567113"/>
            <a:ext cx="1271588" cy="1387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721225" y="5321300"/>
            <a:ext cx="3143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&lt;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900613" y="3268663"/>
            <a:ext cx="14414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Segment Table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103813" y="4079875"/>
            <a:ext cx="5461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limit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715000" y="4079875"/>
            <a:ext cx="5842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base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5045075" y="4084638"/>
            <a:ext cx="127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045075" y="4306888"/>
            <a:ext cx="127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722938" y="4092575"/>
            <a:ext cx="0" cy="195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Arc 13"/>
          <p:cNvSpPr>
            <a:spLocks/>
          </p:cNvSpPr>
          <p:nvPr/>
        </p:nvSpPr>
        <p:spPr bwMode="auto">
          <a:xfrm>
            <a:off x="3571875" y="4505325"/>
            <a:ext cx="174625" cy="157163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3403600" y="4589463"/>
            <a:ext cx="166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736975" y="4446588"/>
            <a:ext cx="55403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(s,d)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3941763" y="3973513"/>
            <a:ext cx="0" cy="485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Arc 17"/>
          <p:cNvSpPr>
            <a:spLocks/>
          </p:cNvSpPr>
          <p:nvPr/>
        </p:nvSpPr>
        <p:spPr bwMode="auto">
          <a:xfrm>
            <a:off x="4530725" y="3771900"/>
            <a:ext cx="174625" cy="157163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086225" y="3856038"/>
            <a:ext cx="44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659313" y="3698875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s</a:t>
            </a:r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4891088" y="3568700"/>
            <a:ext cx="77787" cy="509588"/>
            <a:chOff x="1785" y="3409"/>
            <a:chExt cx="52" cy="311"/>
          </a:xfrm>
        </p:grpSpPr>
        <p:sp>
          <p:nvSpPr>
            <p:cNvPr id="30740" name="Arc 20"/>
            <p:cNvSpPr>
              <a:spLocks/>
            </p:cNvSpPr>
            <p:nvPr/>
          </p:nvSpPr>
          <p:spPr bwMode="auto">
            <a:xfrm>
              <a:off x="1785" y="3409"/>
              <a:ext cx="52" cy="180"/>
            </a:xfrm>
            <a:custGeom>
              <a:avLst/>
              <a:gdLst>
                <a:gd name="G0" fmla="+- 21600 0 0"/>
                <a:gd name="G1" fmla="+- 21596 0 0"/>
                <a:gd name="G2" fmla="+- 21600 0 0"/>
                <a:gd name="T0" fmla="*/ 0 w 21600"/>
                <a:gd name="T1" fmla="*/ 21596 h 21596"/>
                <a:gd name="T2" fmla="*/ 21185 w 21600"/>
                <a:gd name="T3" fmla="*/ 0 h 21596"/>
                <a:gd name="T4" fmla="*/ 21600 w 21600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6" fill="none" extrusionOk="0">
                  <a:moveTo>
                    <a:pt x="0" y="21596"/>
                  </a:moveTo>
                  <a:cubicBezTo>
                    <a:pt x="0" y="9828"/>
                    <a:pt x="9419" y="226"/>
                    <a:pt x="21184" y="-1"/>
                  </a:cubicBezTo>
                </a:path>
                <a:path w="21600" h="21596" stroke="0" extrusionOk="0">
                  <a:moveTo>
                    <a:pt x="0" y="21596"/>
                  </a:moveTo>
                  <a:cubicBezTo>
                    <a:pt x="0" y="9828"/>
                    <a:pt x="9419" y="226"/>
                    <a:pt x="21184" y="-1"/>
                  </a:cubicBezTo>
                  <a:lnTo>
                    <a:pt x="21600" y="21596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Arc 21"/>
            <p:cNvSpPr>
              <a:spLocks/>
            </p:cNvSpPr>
            <p:nvPr/>
          </p:nvSpPr>
          <p:spPr bwMode="auto">
            <a:xfrm>
              <a:off x="1785" y="3588"/>
              <a:ext cx="52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3" name="Arc 23"/>
          <p:cNvSpPr>
            <a:spLocks/>
          </p:cNvSpPr>
          <p:nvPr/>
        </p:nvSpPr>
        <p:spPr bwMode="auto">
          <a:xfrm>
            <a:off x="3943350" y="3857625"/>
            <a:ext cx="131763" cy="136525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355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5"/>
                  <a:pt x="9521" y="134"/>
                  <a:pt x="2135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5"/>
                  <a:pt x="9521" y="134"/>
                  <a:pt x="21355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6197600" y="5349875"/>
            <a:ext cx="250825" cy="27463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7288213" y="4379913"/>
            <a:ext cx="792162" cy="15335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7273925" y="4972050"/>
            <a:ext cx="8620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30747" name="Arc 27"/>
          <p:cNvSpPr>
            <a:spLocks/>
          </p:cNvSpPr>
          <p:nvPr/>
        </p:nvSpPr>
        <p:spPr bwMode="auto">
          <a:xfrm>
            <a:off x="6018213" y="5397500"/>
            <a:ext cx="173037" cy="153988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5189538" y="5480050"/>
            <a:ext cx="8270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Arc 29"/>
          <p:cNvSpPr>
            <a:spLocks/>
          </p:cNvSpPr>
          <p:nvPr/>
        </p:nvSpPr>
        <p:spPr bwMode="auto">
          <a:xfrm>
            <a:off x="7110413" y="5397500"/>
            <a:ext cx="173037" cy="153988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6459538" y="5480050"/>
            <a:ext cx="647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Arc 31"/>
          <p:cNvSpPr>
            <a:spLocks/>
          </p:cNvSpPr>
          <p:nvPr/>
        </p:nvSpPr>
        <p:spPr bwMode="auto">
          <a:xfrm>
            <a:off x="6161088" y="5141913"/>
            <a:ext cx="139700" cy="188912"/>
          </a:xfrm>
          <a:custGeom>
            <a:avLst/>
            <a:gdLst>
              <a:gd name="G0" fmla="+- 12781 0 0"/>
              <a:gd name="G1" fmla="+- 21600 0 0"/>
              <a:gd name="G2" fmla="+- 21600 0 0"/>
              <a:gd name="T0" fmla="*/ 0 w 17231"/>
              <a:gd name="T1" fmla="*/ 4188 h 21600"/>
              <a:gd name="T2" fmla="*/ 17231 w 17231"/>
              <a:gd name="T3" fmla="*/ 463 h 21600"/>
              <a:gd name="T4" fmla="*/ 12781 w 1723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31" h="21600" fill="none" extrusionOk="0">
                <a:moveTo>
                  <a:pt x="-1" y="4187"/>
                </a:moveTo>
                <a:cubicBezTo>
                  <a:pt x="3705" y="1466"/>
                  <a:pt x="8183" y="-1"/>
                  <a:pt x="12781" y="0"/>
                </a:cubicBezTo>
                <a:cubicBezTo>
                  <a:pt x="14276" y="0"/>
                  <a:pt x="15767" y="155"/>
                  <a:pt x="17230" y="463"/>
                </a:cubicBezTo>
              </a:path>
              <a:path w="17231" h="21600" stroke="0" extrusionOk="0">
                <a:moveTo>
                  <a:pt x="-1" y="4187"/>
                </a:moveTo>
                <a:cubicBezTo>
                  <a:pt x="3705" y="1466"/>
                  <a:pt x="8183" y="-1"/>
                  <a:pt x="12781" y="0"/>
                </a:cubicBezTo>
                <a:cubicBezTo>
                  <a:pt x="14276" y="0"/>
                  <a:pt x="15767" y="155"/>
                  <a:pt x="17230" y="463"/>
                </a:cubicBezTo>
                <a:lnTo>
                  <a:pt x="12781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6065838" y="4314825"/>
            <a:ext cx="142875" cy="839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6183313" y="5334000"/>
            <a:ext cx="3143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4086225" y="4746625"/>
            <a:ext cx="0" cy="577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Arc 35"/>
          <p:cNvSpPr>
            <a:spLocks/>
          </p:cNvSpPr>
          <p:nvPr/>
        </p:nvSpPr>
        <p:spPr bwMode="auto">
          <a:xfrm>
            <a:off x="4327525" y="5397500"/>
            <a:ext cx="174625" cy="153988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4217988" y="5480050"/>
            <a:ext cx="107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Arc 37"/>
          <p:cNvSpPr>
            <a:spLocks/>
          </p:cNvSpPr>
          <p:nvPr/>
        </p:nvSpPr>
        <p:spPr bwMode="auto">
          <a:xfrm>
            <a:off x="4087813" y="5329238"/>
            <a:ext cx="127000" cy="1365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62" name="Group 42"/>
          <p:cNvGrpSpPr>
            <a:grpSpLocks/>
          </p:cNvGrpSpPr>
          <p:nvPr/>
        </p:nvGrpSpPr>
        <p:grpSpPr bwMode="auto">
          <a:xfrm>
            <a:off x="4506913" y="5270500"/>
            <a:ext cx="717550" cy="431800"/>
            <a:chOff x="1528" y="4448"/>
            <a:chExt cx="480" cy="264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flipH="1">
              <a:off x="1528" y="4448"/>
              <a:ext cx="248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 flipH="1">
              <a:off x="1752" y="4584"/>
              <a:ext cx="256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1768" y="4448"/>
              <a:ext cx="224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1544" y="4584"/>
              <a:ext cx="216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3" name="Arc 43"/>
          <p:cNvSpPr>
            <a:spLocks/>
          </p:cNvSpPr>
          <p:nvPr/>
        </p:nvSpPr>
        <p:spPr bwMode="auto">
          <a:xfrm>
            <a:off x="4859338" y="5053013"/>
            <a:ext cx="142875" cy="185737"/>
          </a:xfrm>
          <a:custGeom>
            <a:avLst/>
            <a:gdLst>
              <a:gd name="G0" fmla="+- 0 0 0"/>
              <a:gd name="G1" fmla="+- 21444 0 0"/>
              <a:gd name="G2" fmla="+- 21600 0 0"/>
              <a:gd name="T0" fmla="*/ 2588 w 17652"/>
              <a:gd name="T1" fmla="*/ 0 h 21444"/>
              <a:gd name="T2" fmla="*/ 17652 w 17652"/>
              <a:gd name="T3" fmla="*/ 8995 h 21444"/>
              <a:gd name="T4" fmla="*/ 0 w 17652"/>
              <a:gd name="T5" fmla="*/ 21444 h 2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52" h="21444" fill="none" extrusionOk="0">
                <a:moveTo>
                  <a:pt x="2588" y="-1"/>
                </a:moveTo>
                <a:cubicBezTo>
                  <a:pt x="8655" y="731"/>
                  <a:pt x="14129" y="4000"/>
                  <a:pt x="17651" y="8995"/>
                </a:cubicBezTo>
              </a:path>
              <a:path w="17652" h="21444" stroke="0" extrusionOk="0">
                <a:moveTo>
                  <a:pt x="2588" y="-1"/>
                </a:moveTo>
                <a:cubicBezTo>
                  <a:pt x="8655" y="731"/>
                  <a:pt x="14129" y="4000"/>
                  <a:pt x="17651" y="8995"/>
                </a:cubicBezTo>
                <a:lnTo>
                  <a:pt x="0" y="21444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flipH="1">
            <a:off x="4913313" y="4314825"/>
            <a:ext cx="468312" cy="784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Arc 45"/>
          <p:cNvSpPr>
            <a:spLocks/>
          </p:cNvSpPr>
          <p:nvPr/>
        </p:nvSpPr>
        <p:spPr bwMode="auto">
          <a:xfrm>
            <a:off x="4789488" y="5835650"/>
            <a:ext cx="142875" cy="192088"/>
          </a:xfrm>
          <a:custGeom>
            <a:avLst/>
            <a:gdLst>
              <a:gd name="G0" fmla="+- 8910 0 0"/>
              <a:gd name="G1" fmla="+- 21600 0 0"/>
              <a:gd name="G2" fmla="+- 21600 0 0"/>
              <a:gd name="T0" fmla="*/ 0 w 17665"/>
              <a:gd name="T1" fmla="*/ 1923 h 21600"/>
              <a:gd name="T2" fmla="*/ 17665 w 17665"/>
              <a:gd name="T3" fmla="*/ 1854 h 21600"/>
              <a:gd name="T4" fmla="*/ 8910 w 1766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5" h="21600" fill="none" extrusionOk="0">
                <a:moveTo>
                  <a:pt x="0" y="1923"/>
                </a:moveTo>
                <a:cubicBezTo>
                  <a:pt x="2799" y="655"/>
                  <a:pt x="5837" y="-1"/>
                  <a:pt x="8910" y="0"/>
                </a:cubicBezTo>
                <a:cubicBezTo>
                  <a:pt x="11925" y="0"/>
                  <a:pt x="14908" y="631"/>
                  <a:pt x="17665" y="1853"/>
                </a:cubicBezTo>
              </a:path>
              <a:path w="17665" h="21600" stroke="0" extrusionOk="0">
                <a:moveTo>
                  <a:pt x="0" y="1923"/>
                </a:moveTo>
                <a:cubicBezTo>
                  <a:pt x="2799" y="655"/>
                  <a:pt x="5837" y="-1"/>
                  <a:pt x="8910" y="0"/>
                </a:cubicBezTo>
                <a:cubicBezTo>
                  <a:pt x="11925" y="0"/>
                  <a:pt x="14908" y="631"/>
                  <a:pt x="17665" y="1853"/>
                </a:cubicBezTo>
                <a:lnTo>
                  <a:pt x="8910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4854575" y="5702300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5200650" y="5243513"/>
            <a:ext cx="2794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4852988" y="5638800"/>
            <a:ext cx="2889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4587875" y="5994400"/>
            <a:ext cx="5969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2779713" y="4314825"/>
            <a:ext cx="611187" cy="5619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2801938" y="4446588"/>
            <a:ext cx="557212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00038"/>
            <a:ext cx="8256587" cy="4540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SEGMENTATION  EXAMPLE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195513" y="2125663"/>
            <a:ext cx="898525" cy="7858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179638" y="2192338"/>
            <a:ext cx="9874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Subroutine</a:t>
            </a:r>
          </a:p>
          <a:p>
            <a:pPr defTabSz="762000" latin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144713" y="2335213"/>
            <a:ext cx="180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179638" y="2474913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382963" y="2120900"/>
            <a:ext cx="5857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Stack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201988" y="2320925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3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3257550" y="2125663"/>
            <a:ext cx="823913" cy="412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879600" y="3252788"/>
            <a:ext cx="6048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SQRT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051050" y="3392488"/>
            <a:ext cx="180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051050" y="3535363"/>
            <a:ext cx="180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685925" y="3665538"/>
            <a:ext cx="950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1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695450" y="3182938"/>
            <a:ext cx="898525" cy="10493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3238" y="3625850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919413" y="3765550"/>
            <a:ext cx="8064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Program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819400" y="3994150"/>
            <a:ext cx="950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582988" y="2819400"/>
            <a:ext cx="7318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Symbol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654425" y="2959100"/>
            <a:ext cx="5794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808413" y="3101975"/>
            <a:ext cx="180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468688" y="3240088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4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832100" y="3627438"/>
            <a:ext cx="900113" cy="6048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544888" y="2809875"/>
            <a:ext cx="823912" cy="66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344613" y="1560513"/>
            <a:ext cx="3236912" cy="33591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443538" y="2192338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0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443538" y="3302000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3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427663" y="3849688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2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443538" y="4341813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4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443538" y="5008563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1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5457825" y="1104900"/>
            <a:ext cx="962025" cy="4156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427788" y="202088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1400</a:t>
            </a:r>
          </a:p>
        </p:txBody>
      </p:sp>
      <p:sp>
        <p:nvSpPr>
          <p:cNvPr id="31776" name="Rectangle 32" descr="밝은 정방향 사선"/>
          <p:cNvSpPr>
            <a:spLocks noChangeArrowheads="1"/>
          </p:cNvSpPr>
          <p:nvPr/>
        </p:nvSpPr>
        <p:spPr bwMode="auto">
          <a:xfrm>
            <a:off x="5457825" y="1104900"/>
            <a:ext cx="962025" cy="1009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Rectangle 33" descr="밝은 정방향 사선"/>
          <p:cNvSpPr>
            <a:spLocks noChangeArrowheads="1"/>
          </p:cNvSpPr>
          <p:nvPr/>
        </p:nvSpPr>
        <p:spPr bwMode="auto">
          <a:xfrm>
            <a:off x="5457825" y="2478088"/>
            <a:ext cx="962025" cy="5540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6427788" y="241458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2400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427788" y="293052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3200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5457825" y="3844925"/>
            <a:ext cx="962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6427788" y="373697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4300</a:t>
            </a: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5457825" y="4078288"/>
            <a:ext cx="962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6427788" y="395763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4700</a:t>
            </a:r>
          </a:p>
        </p:txBody>
      </p:sp>
      <p:sp>
        <p:nvSpPr>
          <p:cNvPr id="31784" name="Rectangle 40" descr="밝은 정방향 사선"/>
          <p:cNvSpPr>
            <a:spLocks noChangeArrowheads="1"/>
          </p:cNvSpPr>
          <p:nvPr/>
        </p:nvSpPr>
        <p:spPr bwMode="auto">
          <a:xfrm>
            <a:off x="5457825" y="4767263"/>
            <a:ext cx="962025" cy="212725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6427788" y="46545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5700</a:t>
            </a: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6427788" y="488632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6300</a:t>
            </a: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6427788" y="516890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6700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3683000" y="5157788"/>
            <a:ext cx="1265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Table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3806825" y="5561013"/>
            <a:ext cx="982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1000   1400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806825" y="5703888"/>
            <a:ext cx="9842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400   6300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3806825" y="5845175"/>
            <a:ext cx="9842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400   4300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3806825" y="5986463"/>
            <a:ext cx="982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1100   3200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3806825" y="6126163"/>
            <a:ext cx="982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1000   4700</a:t>
            </a: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3843338" y="5381625"/>
            <a:ext cx="10128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limit    base</a:t>
            </a:r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3819525" y="5392738"/>
            <a:ext cx="1036638" cy="946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3810000" y="5589588"/>
            <a:ext cx="1036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4313238" y="5392738"/>
            <a:ext cx="0" cy="946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3592513" y="5562600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3592513" y="5703888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3592513" y="5845175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3592513" y="5986463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3592513" y="61261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2038350" y="4421188"/>
            <a:ext cx="1857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Logical Address Space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82575"/>
            <a:ext cx="8402638" cy="452438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SHARING  OF  SEGMENTS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14550" y="1630363"/>
            <a:ext cx="622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Editor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028825" y="1479550"/>
            <a:ext cx="762000" cy="579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922463" y="2079625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595563" y="2386013"/>
            <a:ext cx="636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Data 1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447925" y="2684463"/>
            <a:ext cx="950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1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600325" y="2343150"/>
            <a:ext cx="623888" cy="320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597025" y="1208088"/>
            <a:ext cx="2209800" cy="18573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106613" y="3087688"/>
            <a:ext cx="1341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Logical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370138" y="3251200"/>
            <a:ext cx="746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(User 1)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152650" y="4565650"/>
            <a:ext cx="622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Editor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028825" y="4356100"/>
            <a:ext cx="762000" cy="579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922463" y="4968875"/>
            <a:ext cx="950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0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586038" y="5303838"/>
            <a:ext cx="636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Data 2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447925" y="5573713"/>
            <a:ext cx="950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1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600325" y="5232400"/>
            <a:ext cx="623888" cy="319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597025" y="4095750"/>
            <a:ext cx="2209800" cy="18605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2106613" y="5976938"/>
            <a:ext cx="1341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Logical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370138" y="6142038"/>
            <a:ext cx="746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(User 2)</a:t>
            </a:r>
          </a:p>
        </p:txBody>
      </p:sp>
      <p:sp>
        <p:nvSpPr>
          <p:cNvPr id="32789" name="Rectangle 21" descr="밝은 정방향 사선"/>
          <p:cNvSpPr>
            <a:spLocks noChangeArrowheads="1"/>
          </p:cNvSpPr>
          <p:nvPr/>
        </p:nvSpPr>
        <p:spPr bwMode="auto">
          <a:xfrm>
            <a:off x="5840413" y="1409700"/>
            <a:ext cx="914400" cy="471488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840413" y="1881188"/>
            <a:ext cx="914400" cy="8080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973763" y="2151063"/>
            <a:ext cx="622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Editor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6770688" y="1749425"/>
            <a:ext cx="601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43062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5840413" y="2687638"/>
            <a:ext cx="914400" cy="1984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970588" y="2665413"/>
            <a:ext cx="636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Data 1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770688" y="2554288"/>
            <a:ext cx="601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68348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770688" y="2755900"/>
            <a:ext cx="601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72773</a:t>
            </a:r>
          </a:p>
        </p:txBody>
      </p:sp>
      <p:sp>
        <p:nvSpPr>
          <p:cNvPr id="32797" name="Rectangle 29" descr="밝은 정방향 사선"/>
          <p:cNvSpPr>
            <a:spLocks noChangeArrowheads="1"/>
          </p:cNvSpPr>
          <p:nvPr/>
        </p:nvSpPr>
        <p:spPr bwMode="auto">
          <a:xfrm>
            <a:off x="5840413" y="2887663"/>
            <a:ext cx="914400" cy="938212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840413" y="3824288"/>
            <a:ext cx="914400" cy="4048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6770688" y="3689350"/>
            <a:ext cx="601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90003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6765925" y="4094163"/>
            <a:ext cx="601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98556</a:t>
            </a:r>
          </a:p>
        </p:txBody>
      </p:sp>
      <p:sp>
        <p:nvSpPr>
          <p:cNvPr id="32801" name="Rectangle 33" descr="밝은 정방향 사선"/>
          <p:cNvSpPr>
            <a:spLocks noChangeArrowheads="1"/>
          </p:cNvSpPr>
          <p:nvPr/>
        </p:nvSpPr>
        <p:spPr bwMode="auto">
          <a:xfrm>
            <a:off x="5840413" y="4225925"/>
            <a:ext cx="914400" cy="652463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5967413" y="3890963"/>
            <a:ext cx="636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Data 2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4313238" y="1949450"/>
            <a:ext cx="11509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25286   43062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313238" y="2116138"/>
            <a:ext cx="1152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4425   68348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4416425" y="1711325"/>
            <a:ext cx="10128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limit    base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4327525" y="1739900"/>
            <a:ext cx="1131888" cy="579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4327525" y="1935163"/>
            <a:ext cx="1131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4097338" y="1949450"/>
            <a:ext cx="265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4097338" y="21161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>
            <a:off x="4906963" y="1739900"/>
            <a:ext cx="0" cy="579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4327525" y="2351088"/>
            <a:ext cx="12652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4579938" y="2517775"/>
            <a:ext cx="746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(User 1)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4235450" y="4697413"/>
            <a:ext cx="11509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25286   43062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235450" y="4864100"/>
            <a:ext cx="1152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8550   90003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4333875" y="4476750"/>
            <a:ext cx="10128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limit    base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4265613" y="4497388"/>
            <a:ext cx="1117600" cy="582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4265613" y="4694238"/>
            <a:ext cx="1117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4019550" y="4697413"/>
            <a:ext cx="2651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4019550" y="48641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>
            <a:off x="4830763" y="4497388"/>
            <a:ext cx="0" cy="582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4265613" y="5099050"/>
            <a:ext cx="1265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4518025" y="5265738"/>
            <a:ext cx="746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(User 2)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5686425" y="4897438"/>
            <a:ext cx="1423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Physical Memory</a:t>
            </a: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74638"/>
            <a:ext cx="7747000" cy="458787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MAIN  MEMORY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41313" y="942975"/>
            <a:ext cx="2413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RAM and ROM Chips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33413" y="1274763"/>
            <a:ext cx="20320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Typical RAM chip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33413" y="4738688"/>
            <a:ext cx="20447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Typical ROM chip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389313" y="1912938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228850" y="1790700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Chip select 1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389313" y="2111375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228850" y="1985963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Chip select 2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389313" y="2306638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389313" y="2503488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389313" y="2698750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767013" y="2182813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767013" y="2378075"/>
            <a:ext cx="561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228850" y="2573338"/>
            <a:ext cx="1128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7-bit address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749675" y="1790700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749675" y="1985963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749675" y="218281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749675" y="237807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WR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765550" y="257333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 7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386263" y="2112963"/>
            <a:ext cx="6873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128 x 8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478338" y="2273300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RAM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3740150" y="1724025"/>
            <a:ext cx="1536700" cy="1146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Arc 24"/>
          <p:cNvSpPr>
            <a:spLocks/>
          </p:cNvSpPr>
          <p:nvPr/>
        </p:nvSpPr>
        <p:spPr bwMode="auto">
          <a:xfrm>
            <a:off x="5857875" y="2251075"/>
            <a:ext cx="128588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Arc 25"/>
          <p:cNvSpPr>
            <a:spLocks/>
          </p:cNvSpPr>
          <p:nvPr/>
        </p:nvSpPr>
        <p:spPr bwMode="auto">
          <a:xfrm>
            <a:off x="5297488" y="2251075"/>
            <a:ext cx="127000" cy="8890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411788" y="2298700"/>
            <a:ext cx="4460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5975350" y="2182813"/>
            <a:ext cx="11731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8-bit data bus</a:t>
            </a: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3848100" y="2006600"/>
            <a:ext cx="282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2338388" y="3302000"/>
            <a:ext cx="17160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CS1  CS2     RD    WR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2309813" y="3521075"/>
            <a:ext cx="16748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0        0        x        x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2309813" y="3681413"/>
            <a:ext cx="16748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0        1        x        x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2309813" y="3844925"/>
            <a:ext cx="16748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1        0        0        0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2309813" y="4005263"/>
            <a:ext cx="16748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1        0        0        1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2309813" y="4167188"/>
            <a:ext cx="16748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1        0        1        x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2309813" y="4327525"/>
            <a:ext cx="16748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1        1        x        x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090988" y="3290888"/>
            <a:ext cx="14097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function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4062413" y="3508375"/>
            <a:ext cx="855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  Inhibit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062413" y="3671888"/>
            <a:ext cx="855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  Inhibit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4062413" y="3832225"/>
            <a:ext cx="855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  Inhibit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4062413" y="3994150"/>
            <a:ext cx="7762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  Write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4062413" y="4156075"/>
            <a:ext cx="7667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  Read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4062413" y="4314825"/>
            <a:ext cx="855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   Inhibit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4062413" y="4476750"/>
            <a:ext cx="266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5546725" y="3290888"/>
            <a:ext cx="14097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State of data bus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5518150" y="3508375"/>
            <a:ext cx="13668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High-impedence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5518150" y="3673475"/>
            <a:ext cx="13668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High-impedence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5518150" y="3833813"/>
            <a:ext cx="13668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High-impedence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5518150" y="3994150"/>
            <a:ext cx="14874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Input data to RAM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5518150" y="4154488"/>
            <a:ext cx="18081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Output data from RAM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5518150" y="4316413"/>
            <a:ext cx="13668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High-impedence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2324100" y="3524250"/>
            <a:ext cx="4948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2324100" y="4533900"/>
            <a:ext cx="4948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>
            <a:off x="4070350" y="3360738"/>
            <a:ext cx="0" cy="1173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Line 54"/>
          <p:cNvSpPr>
            <a:spLocks noChangeShapeType="1"/>
          </p:cNvSpPr>
          <p:nvPr/>
        </p:nvSpPr>
        <p:spPr bwMode="auto">
          <a:xfrm>
            <a:off x="5445125" y="3360738"/>
            <a:ext cx="0" cy="1173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2836863" y="3343275"/>
            <a:ext cx="282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1" name="Line 57"/>
          <p:cNvSpPr>
            <a:spLocks noChangeShapeType="1"/>
          </p:cNvSpPr>
          <p:nvPr/>
        </p:nvSpPr>
        <p:spPr bwMode="auto">
          <a:xfrm>
            <a:off x="2605088" y="5395913"/>
            <a:ext cx="33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1544638" y="5267325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Chip select 1</a:t>
            </a:r>
          </a:p>
        </p:txBody>
      </p:sp>
      <p:sp>
        <p:nvSpPr>
          <p:cNvPr id="6203" name="Line 59"/>
          <p:cNvSpPr>
            <a:spLocks noChangeShapeType="1"/>
          </p:cNvSpPr>
          <p:nvPr/>
        </p:nvSpPr>
        <p:spPr bwMode="auto">
          <a:xfrm>
            <a:off x="2605088" y="5599113"/>
            <a:ext cx="33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1544638" y="5472113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Chip select 2</a:t>
            </a:r>
          </a:p>
        </p:txBody>
      </p:sp>
      <p:sp>
        <p:nvSpPr>
          <p:cNvPr id="6205" name="Line 61"/>
          <p:cNvSpPr>
            <a:spLocks noChangeShapeType="1"/>
          </p:cNvSpPr>
          <p:nvPr/>
        </p:nvSpPr>
        <p:spPr bwMode="auto">
          <a:xfrm>
            <a:off x="2605088" y="6207125"/>
            <a:ext cx="33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1544638" y="6078538"/>
            <a:ext cx="1128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9-bit address</a:t>
            </a:r>
          </a:p>
        </p:txBody>
      </p:sp>
      <p:sp>
        <p:nvSpPr>
          <p:cNvPr id="6207" name="Rectangle 63"/>
          <p:cNvSpPr>
            <a:spLocks noChangeArrowheads="1"/>
          </p:cNvSpPr>
          <p:nvPr/>
        </p:nvSpPr>
        <p:spPr bwMode="auto">
          <a:xfrm>
            <a:off x="2935288" y="5256213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2935288" y="5459413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2947988" y="609123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 9</a:t>
            </a:r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3525838" y="5613400"/>
            <a:ext cx="6873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512 x 8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3613150" y="578167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ROM</a:t>
            </a:r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2916238" y="5200650"/>
            <a:ext cx="1412875" cy="1200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3" name="Arc 69"/>
          <p:cNvSpPr>
            <a:spLocks/>
          </p:cNvSpPr>
          <p:nvPr/>
        </p:nvSpPr>
        <p:spPr bwMode="auto">
          <a:xfrm>
            <a:off x="4859338" y="5745163"/>
            <a:ext cx="117475" cy="904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4" name="Line 70"/>
          <p:cNvSpPr>
            <a:spLocks noChangeShapeType="1"/>
          </p:cNvSpPr>
          <p:nvPr/>
        </p:nvSpPr>
        <p:spPr bwMode="auto">
          <a:xfrm>
            <a:off x="4344988" y="5792788"/>
            <a:ext cx="522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5" name="Rectangle 71"/>
          <p:cNvSpPr>
            <a:spLocks noChangeArrowheads="1"/>
          </p:cNvSpPr>
          <p:nvPr/>
        </p:nvSpPr>
        <p:spPr bwMode="auto">
          <a:xfrm>
            <a:off x="4967288" y="5661025"/>
            <a:ext cx="11731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8-bit data bus</a:t>
            </a:r>
          </a:p>
        </p:txBody>
      </p:sp>
      <p:sp>
        <p:nvSpPr>
          <p:cNvPr id="6216" name="Line 72"/>
          <p:cNvSpPr>
            <a:spLocks noChangeShapeType="1"/>
          </p:cNvSpPr>
          <p:nvPr/>
        </p:nvSpPr>
        <p:spPr bwMode="auto">
          <a:xfrm>
            <a:off x="3024188" y="5491163"/>
            <a:ext cx="295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7829550" y="0"/>
            <a:ext cx="131445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01625"/>
            <a:ext cx="8169275" cy="46990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SEGMENTED  PAGE  SYSTEM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327150" y="1624013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747963" y="1624013"/>
            <a:ext cx="544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019550" y="1624013"/>
            <a:ext cx="571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Word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95388" y="1628775"/>
            <a:ext cx="3709987" cy="2730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628775" y="2479675"/>
            <a:ext cx="1222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table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790700" y="2716213"/>
            <a:ext cx="949325" cy="145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790700" y="3094038"/>
            <a:ext cx="949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790700" y="3330575"/>
            <a:ext cx="949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938588" y="2479675"/>
            <a:ext cx="942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table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967163" y="2716213"/>
            <a:ext cx="938212" cy="145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967163" y="3810000"/>
            <a:ext cx="938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967163" y="4046538"/>
            <a:ext cx="938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Arc 15"/>
          <p:cNvSpPr>
            <a:spLocks/>
          </p:cNvSpPr>
          <p:nvPr/>
        </p:nvSpPr>
        <p:spPr bwMode="auto">
          <a:xfrm>
            <a:off x="1658938" y="3195638"/>
            <a:ext cx="127000" cy="10477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1485900" y="1917700"/>
            <a:ext cx="185738" cy="1338263"/>
          </a:xfrm>
          <a:custGeom>
            <a:avLst/>
            <a:gdLst/>
            <a:ahLst/>
            <a:cxnLst>
              <a:cxn ang="0">
                <a:pos x="112" y="776"/>
              </a:cxn>
              <a:cxn ang="0">
                <a:pos x="0" y="776"/>
              </a:cxn>
              <a:cxn ang="0">
                <a:pos x="0" y="0"/>
              </a:cxn>
            </a:cxnLst>
            <a:rect l="0" t="0" r="r" b="b"/>
            <a:pathLst>
              <a:path w="113" h="777">
                <a:moveTo>
                  <a:pt x="112" y="776"/>
                </a:moveTo>
                <a:lnTo>
                  <a:pt x="0" y="77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2292350" y="3260725"/>
            <a:ext cx="777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Arc 18"/>
          <p:cNvSpPr>
            <a:spLocks/>
          </p:cNvSpPr>
          <p:nvPr/>
        </p:nvSpPr>
        <p:spPr bwMode="auto">
          <a:xfrm>
            <a:off x="3014663" y="3435350"/>
            <a:ext cx="101600" cy="12858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063875" y="3268663"/>
            <a:ext cx="0" cy="17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Arc 20"/>
          <p:cNvSpPr>
            <a:spLocks/>
          </p:cNvSpPr>
          <p:nvPr/>
        </p:nvSpPr>
        <p:spPr bwMode="auto">
          <a:xfrm>
            <a:off x="3238500" y="3435350"/>
            <a:ext cx="101600" cy="12858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287713" y="1905000"/>
            <a:ext cx="0" cy="154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911475" y="3584575"/>
            <a:ext cx="501650" cy="206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054350" y="3581400"/>
            <a:ext cx="269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208338" y="3802063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rc 25"/>
          <p:cNvSpPr>
            <a:spLocks/>
          </p:cNvSpPr>
          <p:nvPr/>
        </p:nvSpPr>
        <p:spPr bwMode="auto">
          <a:xfrm>
            <a:off x="3838575" y="3897313"/>
            <a:ext cx="123825" cy="10477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3221038" y="3946525"/>
            <a:ext cx="62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2390775" y="1628775"/>
            <a:ext cx="0" cy="27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3657600" y="1628775"/>
            <a:ext cx="0" cy="27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4483100" y="3957638"/>
            <a:ext cx="8207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Arc 30"/>
          <p:cNvSpPr>
            <a:spLocks/>
          </p:cNvSpPr>
          <p:nvPr/>
        </p:nvSpPr>
        <p:spPr bwMode="auto">
          <a:xfrm>
            <a:off x="5259388" y="4370388"/>
            <a:ext cx="100012" cy="1317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5308600" y="3959225"/>
            <a:ext cx="0" cy="422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010150" y="4521200"/>
            <a:ext cx="1320800" cy="274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057775" y="4545013"/>
            <a:ext cx="595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770563" y="4554538"/>
            <a:ext cx="571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Word</a:t>
            </a: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5678488" y="452120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Arc 36"/>
          <p:cNvSpPr>
            <a:spLocks/>
          </p:cNvSpPr>
          <p:nvPr/>
        </p:nvSpPr>
        <p:spPr bwMode="auto">
          <a:xfrm>
            <a:off x="5932488" y="4370388"/>
            <a:ext cx="101600" cy="1317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Freeform 37"/>
          <p:cNvSpPr>
            <a:spLocks/>
          </p:cNvSpPr>
          <p:nvPr/>
        </p:nvSpPr>
        <p:spPr bwMode="auto">
          <a:xfrm>
            <a:off x="4324350" y="1917700"/>
            <a:ext cx="1652588" cy="2481263"/>
          </a:xfrm>
          <a:custGeom>
            <a:avLst/>
            <a:gdLst/>
            <a:ahLst/>
            <a:cxnLst>
              <a:cxn ang="0">
                <a:pos x="1000" y="1440"/>
              </a:cxn>
              <a:cxn ang="0">
                <a:pos x="1000" y="232"/>
              </a:cxn>
              <a:cxn ang="0">
                <a:pos x="0" y="232"/>
              </a:cxn>
              <a:cxn ang="0">
                <a:pos x="0" y="0"/>
              </a:cxn>
            </a:cxnLst>
            <a:rect l="0" t="0" r="r" b="b"/>
            <a:pathLst>
              <a:path w="1001" h="1441">
                <a:moveTo>
                  <a:pt x="1000" y="1440"/>
                </a:moveTo>
                <a:lnTo>
                  <a:pt x="1000" y="232"/>
                </a:lnTo>
                <a:lnTo>
                  <a:pt x="0" y="23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2305050" y="1308100"/>
            <a:ext cx="1341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Logical address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5010150" y="4819650"/>
            <a:ext cx="1423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Physical address</a:t>
            </a:r>
          </a:p>
        </p:txBody>
      </p:sp>
      <p:sp>
        <p:nvSpPr>
          <p:cNvPr id="33832" name="Oval 40"/>
          <p:cNvSpPr>
            <a:spLocks noChangeArrowheads="1"/>
          </p:cNvSpPr>
          <p:nvPr/>
        </p:nvSpPr>
        <p:spPr bwMode="auto">
          <a:xfrm>
            <a:off x="2279650" y="3230563"/>
            <a:ext cx="52388" cy="55562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Oval 41"/>
          <p:cNvSpPr>
            <a:spLocks noChangeArrowheads="1"/>
          </p:cNvSpPr>
          <p:nvPr/>
        </p:nvSpPr>
        <p:spPr bwMode="auto">
          <a:xfrm>
            <a:off x="4443413" y="3929063"/>
            <a:ext cx="52387" cy="55562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638"/>
            <a:ext cx="8362950" cy="477837"/>
          </a:xfrm>
          <a:noFill/>
          <a:ln/>
        </p:spPr>
        <p:txBody>
          <a:bodyPr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IMPLEMENTATION  OF  PAGE  AND  SEGMENT  TABLES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9888" y="1019175"/>
            <a:ext cx="38354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 Implementation of the Page Table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49325" y="1558925"/>
            <a:ext cx="81772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- Hardware registers (if the page table is reasonably small)</a:t>
            </a:r>
          </a:p>
          <a:p>
            <a:pPr marL="381000" indent="-381000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- Main memory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2925" y="4752975"/>
            <a:ext cx="4191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Implementation of the Segment Table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90600" y="5116513"/>
            <a:ext cx="40259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Similar to the case of the page table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79463" y="3189288"/>
            <a:ext cx="5930900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 - Cache memory (TLB: Translation Lookaside Buffer)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- To speedup the effective memory access time,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a special small memory called associative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         memory, or cache is used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22300" y="2195513"/>
            <a:ext cx="6048375" cy="102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- Page Table Base Register(PTBR) points to PT</a:t>
            </a:r>
          </a:p>
          <a:p>
            <a:pPr marL="571500" lvl="1" defTabSz="76200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- Two memory accesses are needed to access </a:t>
            </a:r>
          </a:p>
          <a:p>
            <a:pPr marL="571500" lvl="1" defTabSz="762000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  a word; one for the page table, one for the word</a:t>
            </a:r>
          </a:p>
          <a:p>
            <a:pPr marL="571500" lvl="1" defTabSz="762000" eaLnBrk="1">
              <a:lnSpc>
                <a:spcPct val="50000"/>
              </a:lnSpc>
              <a:spcBef>
                <a:spcPct val="46000"/>
              </a:spcBef>
            </a:pPr>
            <a:endParaRPr lang="en-US" altLang="ko-KR" sz="1800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64525" cy="65087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17488" y="906463"/>
            <a:ext cx="36195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Logical and Physical Addresses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30188" y="3876675"/>
            <a:ext cx="5676900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Logical and Physical Memory Address Assignment</a:t>
            </a:r>
          </a:p>
        </p:txBody>
      </p:sp>
      <p:grpSp>
        <p:nvGrpSpPr>
          <p:cNvPr id="35921" name="Group 81"/>
          <p:cNvGrpSpPr>
            <a:grpSpLocks/>
          </p:cNvGrpSpPr>
          <p:nvPr/>
        </p:nvGrpSpPr>
        <p:grpSpPr bwMode="auto">
          <a:xfrm>
            <a:off x="931863" y="1331913"/>
            <a:ext cx="5648325" cy="2260600"/>
            <a:chOff x="587" y="1289"/>
            <a:chExt cx="4814" cy="943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926" y="1555"/>
              <a:ext cx="703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Segment</a:t>
              </a:r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1938" y="1548"/>
              <a:ext cx="34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926" y="1662"/>
              <a:ext cx="34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933" y="1540"/>
              <a:ext cx="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631" y="1551"/>
              <a:ext cx="0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4004" y="1551"/>
              <a:ext cx="0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5389" y="1545"/>
              <a:ext cx="0" cy="1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998" y="1550"/>
              <a:ext cx="464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</a:t>
              </a: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441" y="1550"/>
              <a:ext cx="486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Word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115" y="1455"/>
              <a:ext cx="225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3243" y="1455"/>
              <a:ext cx="226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4564" y="1455"/>
              <a:ext cx="225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1938" y="2118"/>
              <a:ext cx="34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1926" y="2230"/>
              <a:ext cx="345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1933" y="2121"/>
              <a:ext cx="0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4004" y="2121"/>
              <a:ext cx="0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5389" y="2121"/>
              <a:ext cx="0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2612" y="2121"/>
              <a:ext cx="508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</a:t>
              </a:r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4441" y="2120"/>
              <a:ext cx="486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Word</a:t>
              </a: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2667" y="2026"/>
              <a:ext cx="297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4564" y="2026"/>
              <a:ext cx="225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1962" y="1854"/>
              <a:ext cx="3335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Physical address format: 4096 blocks of 256 words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each, each word has 32bits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730" y="1760"/>
              <a:ext cx="661" cy="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2     x 32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718" y="1837"/>
              <a:ext cx="681" cy="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Physical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730" y="1915"/>
              <a:ext cx="658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587" y="1695"/>
              <a:ext cx="986" cy="36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819" y="1730"/>
              <a:ext cx="273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1985" y="1289"/>
              <a:ext cx="3306" cy="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Logical address format: 16 segments of 256 pages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each, each page has 256words</a:t>
              </a:r>
            </a:p>
          </p:txBody>
        </p:sp>
      </p:grpSp>
      <p:grpSp>
        <p:nvGrpSpPr>
          <p:cNvPr id="35922" name="Group 82"/>
          <p:cNvGrpSpPr>
            <a:grpSpLocks/>
          </p:cNvGrpSpPr>
          <p:nvPr/>
        </p:nvGrpSpPr>
        <p:grpSpPr bwMode="auto">
          <a:xfrm>
            <a:off x="2290763" y="4138613"/>
            <a:ext cx="5322887" cy="2373312"/>
            <a:chOff x="741" y="2751"/>
            <a:chExt cx="4454" cy="1104"/>
          </a:xfrm>
        </p:grpSpPr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829" y="2751"/>
              <a:ext cx="454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Hexa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741" y="2829"/>
              <a:ext cx="639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1583" y="2845"/>
              <a:ext cx="959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number</a:t>
              </a:r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1770" y="2967"/>
              <a:ext cx="562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0</a:t>
              </a: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1418" y="2966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Rectangle 38"/>
            <p:cNvSpPr>
              <a:spLocks noChangeArrowheads="1"/>
            </p:cNvSpPr>
            <p:nvPr/>
          </p:nvSpPr>
          <p:spPr bwMode="auto">
            <a:xfrm>
              <a:off x="1770" y="3095"/>
              <a:ext cx="5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1</a:t>
              </a:r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1418" y="3093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1770" y="3216"/>
              <a:ext cx="5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2</a:t>
              </a:r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1418" y="3221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1770" y="3344"/>
              <a:ext cx="5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3</a:t>
              </a:r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1418" y="3342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1770" y="3471"/>
              <a:ext cx="5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4</a:t>
              </a:r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>
              <a:off x="1418" y="3470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1418" y="3597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1412" y="2967"/>
              <a:ext cx="0" cy="6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2840" y="2967"/>
              <a:ext cx="0" cy="6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Rectangle 49"/>
            <p:cNvSpPr>
              <a:spLocks noChangeArrowheads="1"/>
            </p:cNvSpPr>
            <p:nvPr/>
          </p:nvSpPr>
          <p:spPr bwMode="auto">
            <a:xfrm>
              <a:off x="829" y="2973"/>
              <a:ext cx="50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60000</a:t>
              </a:r>
            </a:p>
          </p:txBody>
        </p:sp>
        <p:sp>
          <p:nvSpPr>
            <p:cNvPr id="35890" name="Rectangle 50"/>
            <p:cNvSpPr>
              <a:spLocks noChangeArrowheads="1"/>
            </p:cNvSpPr>
            <p:nvPr/>
          </p:nvSpPr>
          <p:spPr bwMode="auto">
            <a:xfrm>
              <a:off x="829" y="3095"/>
              <a:ext cx="50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60100</a:t>
              </a:r>
            </a:p>
          </p:txBody>
        </p:sp>
        <p:sp>
          <p:nvSpPr>
            <p:cNvPr id="35891" name="Rectangle 51"/>
            <p:cNvSpPr>
              <a:spLocks noChangeArrowheads="1"/>
            </p:cNvSpPr>
            <p:nvPr/>
          </p:nvSpPr>
          <p:spPr bwMode="auto">
            <a:xfrm>
              <a:off x="829" y="3222"/>
              <a:ext cx="50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60200</a:t>
              </a:r>
            </a:p>
          </p:txBody>
        </p:sp>
        <p:sp>
          <p:nvSpPr>
            <p:cNvPr id="35892" name="Rectangle 52"/>
            <p:cNvSpPr>
              <a:spLocks noChangeArrowheads="1"/>
            </p:cNvSpPr>
            <p:nvPr/>
          </p:nvSpPr>
          <p:spPr bwMode="auto">
            <a:xfrm>
              <a:off x="829" y="3349"/>
              <a:ext cx="50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60300</a:t>
              </a:r>
            </a:p>
          </p:txBody>
        </p:sp>
        <p:sp>
          <p:nvSpPr>
            <p:cNvPr id="35893" name="Rectangle 53"/>
            <p:cNvSpPr>
              <a:spLocks noChangeArrowheads="1"/>
            </p:cNvSpPr>
            <p:nvPr/>
          </p:nvSpPr>
          <p:spPr bwMode="auto">
            <a:xfrm>
              <a:off x="829" y="3438"/>
              <a:ext cx="50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60400</a:t>
              </a:r>
            </a:p>
          </p:txBody>
        </p:sp>
        <p:sp>
          <p:nvSpPr>
            <p:cNvPr id="35894" name="Rectangle 54"/>
            <p:cNvSpPr>
              <a:spLocks noChangeArrowheads="1"/>
            </p:cNvSpPr>
            <p:nvPr/>
          </p:nvSpPr>
          <p:spPr bwMode="auto">
            <a:xfrm>
              <a:off x="829" y="3527"/>
              <a:ext cx="519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604FF</a:t>
              </a:r>
            </a:p>
          </p:txBody>
        </p:sp>
        <p:sp>
          <p:nvSpPr>
            <p:cNvPr id="35895" name="Rectangle 55"/>
            <p:cNvSpPr>
              <a:spLocks noChangeArrowheads="1"/>
            </p:cNvSpPr>
            <p:nvPr/>
          </p:nvSpPr>
          <p:spPr bwMode="auto">
            <a:xfrm>
              <a:off x="3222" y="3000"/>
              <a:ext cx="690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Segment</a:t>
              </a:r>
            </a:p>
          </p:txBody>
        </p:sp>
        <p:sp>
          <p:nvSpPr>
            <p:cNvPr id="35896" name="Rectangle 56"/>
            <p:cNvSpPr>
              <a:spLocks noChangeArrowheads="1"/>
            </p:cNvSpPr>
            <p:nvPr/>
          </p:nvSpPr>
          <p:spPr bwMode="auto">
            <a:xfrm>
              <a:off x="3976" y="3000"/>
              <a:ext cx="455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</a:t>
              </a:r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4418" y="3000"/>
              <a:ext cx="498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</a:t>
              </a:r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3301" y="3093"/>
              <a:ext cx="15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9" name="Rectangle 59"/>
            <p:cNvSpPr>
              <a:spLocks noChangeArrowheads="1"/>
            </p:cNvSpPr>
            <p:nvPr/>
          </p:nvSpPr>
          <p:spPr bwMode="auto">
            <a:xfrm>
              <a:off x="3532" y="3095"/>
              <a:ext cx="22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4096" y="3095"/>
              <a:ext cx="29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4474" y="3095"/>
              <a:ext cx="3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012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3532" y="3156"/>
              <a:ext cx="22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4096" y="3156"/>
              <a:ext cx="29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4474" y="3156"/>
              <a:ext cx="3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3532" y="3222"/>
              <a:ext cx="22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096" y="3222"/>
              <a:ext cx="29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02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4474" y="3222"/>
              <a:ext cx="3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019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532" y="3283"/>
              <a:ext cx="22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4096" y="3283"/>
              <a:ext cx="29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03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4474" y="3283"/>
              <a:ext cx="36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053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3532" y="3344"/>
              <a:ext cx="222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4096" y="3344"/>
              <a:ext cx="293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04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4474" y="3344"/>
              <a:ext cx="384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A61</a:t>
              </a:r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>
              <a:off x="3301" y="3437"/>
              <a:ext cx="15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>
              <a:off x="4425" y="3030"/>
              <a:ext cx="0" cy="4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839" y="3660"/>
              <a:ext cx="2058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(a) Logical address assignment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3222" y="3660"/>
              <a:ext cx="1674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(b) Segment-page versus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3221" y="3737"/>
              <a:ext cx="1974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 memory block assignment</a:t>
              </a:r>
            </a:p>
          </p:txBody>
        </p:sp>
      </p:grp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96850"/>
            <a:ext cx="8580438" cy="6318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LOGICAL  TO  PHYSICAL  MEMORY  MAPPING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30625" y="1831975"/>
            <a:ext cx="1222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Segment table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811588" y="2120900"/>
            <a:ext cx="903287" cy="15113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587750" y="20415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587750" y="3455988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811588" y="2597150"/>
            <a:ext cx="903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3811588" y="2806700"/>
            <a:ext cx="903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064000" y="26019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600450" y="26019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811588" y="3440113"/>
            <a:ext cx="903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054475" y="3443288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A3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321300" y="1831975"/>
            <a:ext cx="942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table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335588" y="2120900"/>
            <a:ext cx="914400" cy="22923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5014913" y="2032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027613" y="26035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335588" y="259715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592763" y="26130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012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014913" y="28130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36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5335588" y="280670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592763" y="282257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014913" y="30241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37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35588" y="3017838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592763" y="3033713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019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014913" y="32369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5335588" y="323056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592763" y="3246438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053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014913" y="344646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5335588" y="344011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592763" y="3455988"/>
            <a:ext cx="458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A61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5335588" y="3651250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5335588" y="422116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5592763" y="42227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012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5014913" y="4213225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A3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7045325" y="1831975"/>
            <a:ext cx="14319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Physical memory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7070725" y="2112963"/>
            <a:ext cx="1042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Arc 37"/>
          <p:cNvSpPr>
            <a:spLocks/>
          </p:cNvSpPr>
          <p:nvPr/>
        </p:nvSpPr>
        <p:spPr bwMode="auto">
          <a:xfrm>
            <a:off x="7019925" y="4514850"/>
            <a:ext cx="90488" cy="11588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7064375" y="2120900"/>
            <a:ext cx="0" cy="2401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Arc 39"/>
          <p:cNvSpPr>
            <a:spLocks/>
          </p:cNvSpPr>
          <p:nvPr/>
        </p:nvSpPr>
        <p:spPr bwMode="auto">
          <a:xfrm>
            <a:off x="8074025" y="4514850"/>
            <a:ext cx="88900" cy="11588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8113713" y="2125663"/>
            <a:ext cx="0" cy="2401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6496050" y="2041525"/>
            <a:ext cx="601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00000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6496050" y="2328863"/>
            <a:ext cx="620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000FF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7070725" y="2460625"/>
            <a:ext cx="1042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7315200" y="2192338"/>
            <a:ext cx="722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7070725" y="3017838"/>
            <a:ext cx="1042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6496050" y="2959100"/>
            <a:ext cx="601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01200</a:t>
            </a:r>
          </a:p>
        </p:txBody>
      </p: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6496050" y="3246438"/>
            <a:ext cx="620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012FF</a:t>
            </a:r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7070725" y="3378200"/>
            <a:ext cx="1042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7315200" y="3109913"/>
            <a:ext cx="806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12</a:t>
            </a:r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7070725" y="3935413"/>
            <a:ext cx="1042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6496050" y="3876675"/>
            <a:ext cx="601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01900</a:t>
            </a:r>
          </a:p>
        </p:txBody>
      </p:sp>
      <p:sp>
        <p:nvSpPr>
          <p:cNvPr id="36916" name="Rectangle 52"/>
          <p:cNvSpPr>
            <a:spLocks noChangeArrowheads="1"/>
          </p:cNvSpPr>
          <p:nvPr/>
        </p:nvSpPr>
        <p:spPr bwMode="auto">
          <a:xfrm>
            <a:off x="6496050" y="4149725"/>
            <a:ext cx="620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019FF</a:t>
            </a:r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7070725" y="4281488"/>
            <a:ext cx="1042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7150100" y="3948113"/>
            <a:ext cx="89217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 32-bit word</a:t>
            </a:r>
          </a:p>
        </p:txBody>
      </p:sp>
      <p:sp>
        <p:nvSpPr>
          <p:cNvPr id="36919" name="Arc 55"/>
          <p:cNvSpPr>
            <a:spLocks/>
          </p:cNvSpPr>
          <p:nvPr/>
        </p:nvSpPr>
        <p:spPr bwMode="auto">
          <a:xfrm>
            <a:off x="7069138" y="4105275"/>
            <a:ext cx="111125" cy="952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7164388" y="4144963"/>
            <a:ext cx="82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1" name="Arc 57"/>
          <p:cNvSpPr>
            <a:spLocks/>
          </p:cNvSpPr>
          <p:nvPr/>
        </p:nvSpPr>
        <p:spPr bwMode="auto">
          <a:xfrm>
            <a:off x="8012113" y="4095750"/>
            <a:ext cx="111125" cy="968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7937500" y="4144963"/>
            <a:ext cx="82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6496050" y="4013200"/>
            <a:ext cx="619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0197E</a:t>
            </a:r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4852988" y="990600"/>
            <a:ext cx="25781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Logical address (in hexadecimal)</a:t>
            </a:r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4479925" y="1276350"/>
            <a:ext cx="2836863" cy="185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5200650" y="1276350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6267450" y="1276350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4725988" y="1255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5592763" y="12557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6659563" y="1255713"/>
            <a:ext cx="366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7E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185738" y="919163"/>
            <a:ext cx="38258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Segment and page table mapping</a:t>
            </a:r>
          </a:p>
        </p:txBody>
      </p:sp>
      <p:grpSp>
        <p:nvGrpSpPr>
          <p:cNvPr id="36952" name="Group 88"/>
          <p:cNvGrpSpPr>
            <a:grpSpLocks/>
          </p:cNvGrpSpPr>
          <p:nvPr/>
        </p:nvGrpSpPr>
        <p:grpSpPr bwMode="auto">
          <a:xfrm>
            <a:off x="2506663" y="5013325"/>
            <a:ext cx="2860675" cy="1482725"/>
            <a:chOff x="1627" y="2912"/>
            <a:chExt cx="2726" cy="682"/>
          </a:xfrm>
        </p:grpSpPr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1627" y="2912"/>
              <a:ext cx="78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Segment</a:t>
              </a:r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2557" y="2912"/>
              <a:ext cx="519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</a:t>
              </a:r>
            </a:p>
          </p:txBody>
        </p:sp>
        <p:sp>
          <p:nvSpPr>
            <p:cNvPr id="36934" name="Rectangle 70"/>
            <p:cNvSpPr>
              <a:spLocks noChangeArrowheads="1"/>
            </p:cNvSpPr>
            <p:nvPr/>
          </p:nvSpPr>
          <p:spPr bwMode="auto">
            <a:xfrm>
              <a:off x="3563" y="2912"/>
              <a:ext cx="56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</a:t>
              </a:r>
            </a:p>
          </p:txBody>
        </p:sp>
        <p:sp>
          <p:nvSpPr>
            <p:cNvPr id="36935" name="Line 71"/>
            <p:cNvSpPr>
              <a:spLocks noChangeShapeType="1"/>
            </p:cNvSpPr>
            <p:nvPr/>
          </p:nvSpPr>
          <p:spPr bwMode="auto">
            <a:xfrm>
              <a:off x="2321" y="2913"/>
              <a:ext cx="0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6" name="Line 72"/>
            <p:cNvSpPr>
              <a:spLocks noChangeShapeType="1"/>
            </p:cNvSpPr>
            <p:nvPr/>
          </p:nvSpPr>
          <p:spPr bwMode="auto">
            <a:xfrm>
              <a:off x="3329" y="2913"/>
              <a:ext cx="0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Rectangle 73"/>
            <p:cNvSpPr>
              <a:spLocks noChangeArrowheads="1"/>
            </p:cNvSpPr>
            <p:nvPr/>
          </p:nvSpPr>
          <p:spPr bwMode="auto">
            <a:xfrm>
              <a:off x="1868" y="3006"/>
              <a:ext cx="252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938" name="Rectangle 74"/>
            <p:cNvSpPr>
              <a:spLocks noChangeArrowheads="1"/>
            </p:cNvSpPr>
            <p:nvPr/>
          </p:nvSpPr>
          <p:spPr bwMode="auto">
            <a:xfrm>
              <a:off x="2690" y="3006"/>
              <a:ext cx="333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02</a:t>
              </a:r>
            </a:p>
          </p:txBody>
        </p:sp>
        <p:sp>
          <p:nvSpPr>
            <p:cNvPr id="36939" name="Rectangle 75"/>
            <p:cNvSpPr>
              <a:spLocks noChangeArrowheads="1"/>
            </p:cNvSpPr>
            <p:nvPr/>
          </p:nvSpPr>
          <p:spPr bwMode="auto">
            <a:xfrm>
              <a:off x="3631" y="3012"/>
              <a:ext cx="413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019</a:t>
              </a:r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1634" y="2913"/>
              <a:ext cx="0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>
              <a:off x="4337" y="2913"/>
              <a:ext cx="0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1639" y="3005"/>
              <a:ext cx="26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1639" y="3099"/>
              <a:ext cx="26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4" name="Line 80"/>
            <p:cNvSpPr>
              <a:spLocks noChangeShapeType="1"/>
            </p:cNvSpPr>
            <p:nvPr/>
          </p:nvSpPr>
          <p:spPr bwMode="auto">
            <a:xfrm>
              <a:off x="1639" y="3193"/>
              <a:ext cx="26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1631" y="3590"/>
              <a:ext cx="27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6" name="Rectangle 82"/>
            <p:cNvSpPr>
              <a:spLocks noChangeArrowheads="1"/>
            </p:cNvSpPr>
            <p:nvPr/>
          </p:nvSpPr>
          <p:spPr bwMode="auto">
            <a:xfrm>
              <a:off x="1868" y="3100"/>
              <a:ext cx="252" cy="1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947" name="Rectangle 83"/>
            <p:cNvSpPr>
              <a:spLocks noChangeArrowheads="1"/>
            </p:cNvSpPr>
            <p:nvPr/>
          </p:nvSpPr>
          <p:spPr bwMode="auto">
            <a:xfrm>
              <a:off x="2690" y="3100"/>
              <a:ext cx="333" cy="1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04</a:t>
              </a:r>
            </a:p>
          </p:txBody>
        </p:sp>
        <p:sp>
          <p:nvSpPr>
            <p:cNvPr id="36948" name="Rectangle 84"/>
            <p:cNvSpPr>
              <a:spLocks noChangeArrowheads="1"/>
            </p:cNvSpPr>
            <p:nvPr/>
          </p:nvSpPr>
          <p:spPr bwMode="auto">
            <a:xfrm>
              <a:off x="3631" y="3100"/>
              <a:ext cx="438" cy="1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A61</a:t>
              </a:r>
            </a:p>
          </p:txBody>
        </p:sp>
      </p:grpSp>
      <p:sp>
        <p:nvSpPr>
          <p:cNvPr id="36949" name="Rectangle 85"/>
          <p:cNvSpPr>
            <a:spLocks noChangeArrowheads="1"/>
          </p:cNvSpPr>
          <p:nvPr/>
        </p:nvSpPr>
        <p:spPr bwMode="auto">
          <a:xfrm>
            <a:off x="379413" y="4649788"/>
            <a:ext cx="3482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Associative memory mapping</a:t>
            </a:r>
          </a:p>
        </p:txBody>
      </p:sp>
      <p:sp>
        <p:nvSpPr>
          <p:cNvPr id="36950" name="Rectangle 86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196850"/>
            <a:ext cx="7842250" cy="6318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MEMORY  PROTECTION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00050" y="995363"/>
            <a:ext cx="6324600" cy="4773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Protection information can be included in the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	segment table or segment register of the memory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	management hardware</a:t>
            </a:r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Format of a typical segment descriptor</a:t>
            </a:r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The protection field in a segment descriptor specifies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	the</a:t>
            </a:r>
            <a:r>
              <a:rPr lang="en-US" altLang="ko-KR" sz="1800" i="1"/>
              <a:t> Access Rights</a:t>
            </a:r>
            <a:r>
              <a:rPr lang="en-US" altLang="ko-KR" sz="1800"/>
              <a:t>  to the particular segment</a:t>
            </a:r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In a segmented-page organization, each entry in the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	page table may have its own protection field to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 	describe the Access Rights of each page</a:t>
            </a:r>
          </a:p>
          <a:p>
            <a:pPr defTabSz="762000">
              <a:lnSpc>
                <a:spcPct val="101000"/>
              </a:lnSpc>
            </a:pPr>
            <a:endParaRPr lang="en-US" altLang="ko-KR" sz="1800"/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Access Rights: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514600" y="5297488"/>
            <a:ext cx="39243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 Full read and write privileges.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Read only (write protection)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Execute only (program protection)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 System only (O.S. Protection)</a:t>
            </a:r>
          </a:p>
        </p:txBody>
      </p:sp>
      <p:grpSp>
        <p:nvGrpSpPr>
          <p:cNvPr id="38922" name="Group 10"/>
          <p:cNvGrpSpPr>
            <a:grpSpLocks/>
          </p:cNvGrpSpPr>
          <p:nvPr/>
        </p:nvGrpSpPr>
        <p:grpSpPr bwMode="auto">
          <a:xfrm>
            <a:off x="1512888" y="2584450"/>
            <a:ext cx="3735387" cy="320675"/>
            <a:chOff x="953" y="1628"/>
            <a:chExt cx="3289" cy="1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953" y="1628"/>
              <a:ext cx="3289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998" y="1645"/>
              <a:ext cx="3023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400"/>
                <a:t>Base address         Length     Protection</a:t>
              </a:r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2226" y="16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3068" y="16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291263" y="0"/>
            <a:ext cx="285273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Memory Management Hardware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9" name="AutoShape 73"/>
          <p:cNvSpPr>
            <a:spLocks/>
          </p:cNvSpPr>
          <p:nvPr/>
        </p:nvSpPr>
        <p:spPr bwMode="auto">
          <a:xfrm>
            <a:off x="1514475" y="3162300"/>
            <a:ext cx="141288" cy="1531938"/>
          </a:xfrm>
          <a:prstGeom prst="leftBracket">
            <a:avLst>
              <a:gd name="adj" fmla="val 9035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196850"/>
            <a:ext cx="7842250" cy="6318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A Typical Cache and TLB Design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232150" y="1712913"/>
            <a:ext cx="855663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Page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Number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194175" y="1712913"/>
            <a:ext cx="855663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Line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Number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040313" y="1712913"/>
            <a:ext cx="844550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Word in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Line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200400" y="1733550"/>
            <a:ext cx="26384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835400" y="1455738"/>
            <a:ext cx="14954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Virtual Address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105275" y="173355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5010150" y="1743075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704975" y="3143250"/>
            <a:ext cx="1657350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714500" y="330517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2524125" y="3152775"/>
            <a:ext cx="0" cy="156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095500" y="3152775"/>
            <a:ext cx="0" cy="1543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2952750" y="3143250"/>
            <a:ext cx="0" cy="1543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3648075" y="230505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 flipH="1">
            <a:off x="466725" y="2447925"/>
            <a:ext cx="3190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1689100" y="1189038"/>
            <a:ext cx="893763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Virtual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Address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2517775" y="1189038"/>
            <a:ext cx="893763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Real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Address</a:t>
            </a: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1685925" y="1238250"/>
            <a:ext cx="1695450" cy="352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2543175" y="1228725"/>
            <a:ext cx="0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1819275" y="960438"/>
            <a:ext cx="14954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From translator</a:t>
            </a: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4341813" y="960438"/>
            <a:ext cx="560387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CPU</a:t>
            </a:r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>
            <a:off x="4600575" y="1209675"/>
            <a:ext cx="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>
            <a:off x="2209800" y="1590675"/>
            <a:ext cx="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76550" y="1600200"/>
            <a:ext cx="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>
            <a:off x="2219325" y="18383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>
            <a:off x="2533650" y="1847850"/>
            <a:ext cx="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96" name="Group 60"/>
          <p:cNvGrpSpPr>
            <a:grpSpLocks/>
          </p:cNvGrpSpPr>
          <p:nvPr/>
        </p:nvGrpSpPr>
        <p:grpSpPr bwMode="auto">
          <a:xfrm>
            <a:off x="2428875" y="2352675"/>
            <a:ext cx="114300" cy="209550"/>
            <a:chOff x="3732" y="2388"/>
            <a:chExt cx="198" cy="396"/>
          </a:xfrm>
        </p:grpSpPr>
        <p:sp>
          <p:nvSpPr>
            <p:cNvPr id="39994" name="Arc 58"/>
            <p:cNvSpPr>
              <a:spLocks/>
            </p:cNvSpPr>
            <p:nvPr/>
          </p:nvSpPr>
          <p:spPr bwMode="auto">
            <a:xfrm flipH="1">
              <a:off x="3732" y="2388"/>
              <a:ext cx="198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Arc 59"/>
            <p:cNvSpPr>
              <a:spLocks/>
            </p:cNvSpPr>
            <p:nvPr/>
          </p:nvSpPr>
          <p:spPr bwMode="auto">
            <a:xfrm rot="16200000" flipH="1">
              <a:off x="3732" y="2586"/>
              <a:ext cx="198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2524125" y="2562225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Text Box 62"/>
          <p:cNvSpPr txBox="1">
            <a:spLocks noChangeArrowheads="1"/>
          </p:cNvSpPr>
          <p:nvPr/>
        </p:nvSpPr>
        <p:spPr bwMode="auto">
          <a:xfrm>
            <a:off x="557213" y="2646363"/>
            <a:ext cx="9302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77000"/>
              </a:lnSpc>
            </a:pPr>
            <a:r>
              <a:rPr lang="en-US" altLang="ko-KR" sz="1400"/>
              <a:t>Hash</a:t>
            </a:r>
          </a:p>
          <a:p>
            <a:pPr algn="ctr" defTabSz="762000">
              <a:lnSpc>
                <a:spcPct val="77000"/>
              </a:lnSpc>
            </a:pPr>
            <a:r>
              <a:rPr lang="en-US" altLang="ko-KR" sz="1400"/>
              <a:t>Function</a:t>
            </a:r>
          </a:p>
        </p:txBody>
      </p:sp>
      <p:sp>
        <p:nvSpPr>
          <p:cNvPr id="39999" name="Rectangle 63"/>
          <p:cNvSpPr>
            <a:spLocks noChangeArrowheads="1"/>
          </p:cNvSpPr>
          <p:nvPr/>
        </p:nvSpPr>
        <p:spPr bwMode="auto">
          <a:xfrm>
            <a:off x="609600" y="2667000"/>
            <a:ext cx="838200" cy="361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0" name="Line 64"/>
          <p:cNvSpPr>
            <a:spLocks noChangeShapeType="1"/>
          </p:cNvSpPr>
          <p:nvPr/>
        </p:nvSpPr>
        <p:spPr bwMode="auto">
          <a:xfrm>
            <a:off x="1714500" y="347662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1" name="Line 65"/>
          <p:cNvSpPr>
            <a:spLocks noChangeShapeType="1"/>
          </p:cNvSpPr>
          <p:nvPr/>
        </p:nvSpPr>
        <p:spPr bwMode="auto">
          <a:xfrm>
            <a:off x="1714500" y="364807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2" name="Line 66"/>
          <p:cNvSpPr>
            <a:spLocks noChangeShapeType="1"/>
          </p:cNvSpPr>
          <p:nvPr/>
        </p:nvSpPr>
        <p:spPr bwMode="auto">
          <a:xfrm>
            <a:off x="1714500" y="381952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3" name="Line 67"/>
          <p:cNvSpPr>
            <a:spLocks noChangeShapeType="1"/>
          </p:cNvSpPr>
          <p:nvPr/>
        </p:nvSpPr>
        <p:spPr bwMode="auto">
          <a:xfrm>
            <a:off x="1714500" y="399097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4" name="Line 68"/>
          <p:cNvSpPr>
            <a:spLocks noChangeShapeType="1"/>
          </p:cNvSpPr>
          <p:nvPr/>
        </p:nvSpPr>
        <p:spPr bwMode="auto">
          <a:xfrm>
            <a:off x="1714500" y="416242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5" name="Line 69"/>
          <p:cNvSpPr>
            <a:spLocks noChangeShapeType="1"/>
          </p:cNvSpPr>
          <p:nvPr/>
        </p:nvSpPr>
        <p:spPr bwMode="auto">
          <a:xfrm>
            <a:off x="1714500" y="433387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1714500" y="4505325"/>
            <a:ext cx="1647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7" name="Oval 71"/>
          <p:cNvSpPr>
            <a:spLocks noChangeArrowheads="1"/>
          </p:cNvSpPr>
          <p:nvPr/>
        </p:nvSpPr>
        <p:spPr bwMode="auto">
          <a:xfrm>
            <a:off x="1371600" y="3733800"/>
            <a:ext cx="266700" cy="26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8" name="Text Box 72"/>
          <p:cNvSpPr txBox="1">
            <a:spLocks noChangeArrowheads="1"/>
          </p:cNvSpPr>
          <p:nvPr/>
        </p:nvSpPr>
        <p:spPr bwMode="auto">
          <a:xfrm>
            <a:off x="1354138" y="3732213"/>
            <a:ext cx="303212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</a:t>
            </a:r>
          </a:p>
        </p:txBody>
      </p:sp>
      <p:sp>
        <p:nvSpPr>
          <p:cNvPr id="40010" name="Line 74"/>
          <p:cNvSpPr>
            <a:spLocks noChangeShapeType="1"/>
          </p:cNvSpPr>
          <p:nvPr/>
        </p:nvSpPr>
        <p:spPr bwMode="auto">
          <a:xfrm>
            <a:off x="1047750" y="2438400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1" name="Line 75"/>
          <p:cNvSpPr>
            <a:spLocks noChangeShapeType="1"/>
          </p:cNvSpPr>
          <p:nvPr/>
        </p:nvSpPr>
        <p:spPr bwMode="auto">
          <a:xfrm>
            <a:off x="1047750" y="3028950"/>
            <a:ext cx="0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2" name="Line 76"/>
          <p:cNvSpPr>
            <a:spLocks noChangeShapeType="1"/>
          </p:cNvSpPr>
          <p:nvPr/>
        </p:nvSpPr>
        <p:spPr bwMode="auto">
          <a:xfrm>
            <a:off x="1038225" y="3876675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466725" y="2438400"/>
            <a:ext cx="0" cy="278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4" name="Text Box 78"/>
          <p:cNvSpPr txBox="1">
            <a:spLocks noChangeArrowheads="1"/>
          </p:cNvSpPr>
          <p:nvPr/>
        </p:nvSpPr>
        <p:spPr bwMode="auto">
          <a:xfrm>
            <a:off x="1781175" y="5037138"/>
            <a:ext cx="15557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77000"/>
              </a:lnSpc>
            </a:pPr>
            <a:r>
              <a:rPr lang="en-US" altLang="ko-KR" sz="1400"/>
              <a:t>Compare Virtual</a:t>
            </a:r>
          </a:p>
          <a:p>
            <a:pPr algn="ctr" defTabSz="762000">
              <a:lnSpc>
                <a:spcPct val="77000"/>
              </a:lnSpc>
            </a:pPr>
            <a:r>
              <a:rPr lang="en-US" altLang="ko-KR" sz="1400"/>
              <a:t>Addresses</a:t>
            </a:r>
          </a:p>
        </p:txBody>
      </p:sp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5762625" y="3200400"/>
            <a:ext cx="2162175" cy="148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>
            <a:off x="6076950" y="3200400"/>
            <a:ext cx="0" cy="14859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>
            <a:off x="6410325" y="3209925"/>
            <a:ext cx="0" cy="148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8" name="Line 82"/>
          <p:cNvSpPr>
            <a:spLocks noChangeShapeType="1"/>
          </p:cNvSpPr>
          <p:nvPr/>
        </p:nvSpPr>
        <p:spPr bwMode="auto">
          <a:xfrm>
            <a:off x="7591425" y="3200400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19" name="Line 83"/>
          <p:cNvSpPr>
            <a:spLocks noChangeShapeType="1"/>
          </p:cNvSpPr>
          <p:nvPr/>
        </p:nvSpPr>
        <p:spPr bwMode="auto">
          <a:xfrm>
            <a:off x="7229475" y="3209925"/>
            <a:ext cx="0" cy="146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1" name="Freeform 85"/>
          <p:cNvSpPr>
            <a:spLocks/>
          </p:cNvSpPr>
          <p:nvPr/>
        </p:nvSpPr>
        <p:spPr bwMode="auto">
          <a:xfrm>
            <a:off x="6723063" y="3200400"/>
            <a:ext cx="195262" cy="1476375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115" y="120"/>
              </a:cxn>
              <a:cxn ang="0">
                <a:pos x="49" y="192"/>
              </a:cxn>
              <a:cxn ang="0">
                <a:pos x="85" y="270"/>
              </a:cxn>
              <a:cxn ang="0">
                <a:pos x="43" y="360"/>
              </a:cxn>
              <a:cxn ang="0">
                <a:pos x="79" y="438"/>
              </a:cxn>
              <a:cxn ang="0">
                <a:pos x="31" y="498"/>
              </a:cxn>
              <a:cxn ang="0">
                <a:pos x="79" y="576"/>
              </a:cxn>
              <a:cxn ang="0">
                <a:pos x="31" y="672"/>
              </a:cxn>
              <a:cxn ang="0">
                <a:pos x="91" y="738"/>
              </a:cxn>
              <a:cxn ang="0">
                <a:pos x="1" y="834"/>
              </a:cxn>
              <a:cxn ang="0">
                <a:pos x="85" y="924"/>
              </a:cxn>
              <a:cxn ang="0">
                <a:pos x="43" y="1038"/>
              </a:cxn>
              <a:cxn ang="0">
                <a:pos x="67" y="1140"/>
              </a:cxn>
              <a:cxn ang="0">
                <a:pos x="19" y="1206"/>
              </a:cxn>
              <a:cxn ang="0">
                <a:pos x="79" y="1284"/>
              </a:cxn>
            </a:cxnLst>
            <a:rect l="0" t="0" r="r" b="b"/>
            <a:pathLst>
              <a:path w="117" h="1284">
                <a:moveTo>
                  <a:pt x="61" y="0"/>
                </a:moveTo>
                <a:cubicBezTo>
                  <a:pt x="89" y="44"/>
                  <a:pt x="117" y="88"/>
                  <a:pt x="115" y="120"/>
                </a:cubicBezTo>
                <a:cubicBezTo>
                  <a:pt x="113" y="152"/>
                  <a:pt x="54" y="167"/>
                  <a:pt x="49" y="192"/>
                </a:cubicBezTo>
                <a:cubicBezTo>
                  <a:pt x="44" y="217"/>
                  <a:pt x="86" y="242"/>
                  <a:pt x="85" y="270"/>
                </a:cubicBezTo>
                <a:cubicBezTo>
                  <a:pt x="84" y="298"/>
                  <a:pt x="44" y="332"/>
                  <a:pt x="43" y="360"/>
                </a:cubicBezTo>
                <a:cubicBezTo>
                  <a:pt x="42" y="388"/>
                  <a:pt x="81" y="415"/>
                  <a:pt x="79" y="438"/>
                </a:cubicBezTo>
                <a:cubicBezTo>
                  <a:pt x="77" y="461"/>
                  <a:pt x="31" y="475"/>
                  <a:pt x="31" y="498"/>
                </a:cubicBezTo>
                <a:cubicBezTo>
                  <a:pt x="31" y="521"/>
                  <a:pt x="79" y="547"/>
                  <a:pt x="79" y="576"/>
                </a:cubicBezTo>
                <a:cubicBezTo>
                  <a:pt x="79" y="605"/>
                  <a:pt x="29" y="645"/>
                  <a:pt x="31" y="672"/>
                </a:cubicBezTo>
                <a:cubicBezTo>
                  <a:pt x="33" y="699"/>
                  <a:pt x="96" y="711"/>
                  <a:pt x="91" y="738"/>
                </a:cubicBezTo>
                <a:cubicBezTo>
                  <a:pt x="86" y="765"/>
                  <a:pt x="2" y="803"/>
                  <a:pt x="1" y="834"/>
                </a:cubicBezTo>
                <a:cubicBezTo>
                  <a:pt x="0" y="865"/>
                  <a:pt x="78" y="890"/>
                  <a:pt x="85" y="924"/>
                </a:cubicBezTo>
                <a:cubicBezTo>
                  <a:pt x="92" y="958"/>
                  <a:pt x="46" y="1002"/>
                  <a:pt x="43" y="1038"/>
                </a:cubicBezTo>
                <a:cubicBezTo>
                  <a:pt x="40" y="1074"/>
                  <a:pt x="71" y="1112"/>
                  <a:pt x="67" y="1140"/>
                </a:cubicBezTo>
                <a:cubicBezTo>
                  <a:pt x="63" y="1168"/>
                  <a:pt x="17" y="1182"/>
                  <a:pt x="19" y="1206"/>
                </a:cubicBezTo>
                <a:cubicBezTo>
                  <a:pt x="21" y="1230"/>
                  <a:pt x="69" y="1272"/>
                  <a:pt x="79" y="12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2" name="Line 86"/>
          <p:cNvSpPr>
            <a:spLocks noChangeShapeType="1"/>
          </p:cNvSpPr>
          <p:nvPr/>
        </p:nvSpPr>
        <p:spPr bwMode="auto">
          <a:xfrm>
            <a:off x="5772150" y="3362325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>
            <a:off x="5772150" y="3524250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4" name="Line 88"/>
          <p:cNvSpPr>
            <a:spLocks noChangeShapeType="1"/>
          </p:cNvSpPr>
          <p:nvPr/>
        </p:nvSpPr>
        <p:spPr bwMode="auto">
          <a:xfrm>
            <a:off x="5772150" y="3686175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5" name="Line 89"/>
          <p:cNvSpPr>
            <a:spLocks noChangeShapeType="1"/>
          </p:cNvSpPr>
          <p:nvPr/>
        </p:nvSpPr>
        <p:spPr bwMode="auto">
          <a:xfrm>
            <a:off x="5772150" y="3848100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6" name="Line 90"/>
          <p:cNvSpPr>
            <a:spLocks noChangeShapeType="1"/>
          </p:cNvSpPr>
          <p:nvPr/>
        </p:nvSpPr>
        <p:spPr bwMode="auto">
          <a:xfrm>
            <a:off x="5772150" y="4010025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7" name="Line 91"/>
          <p:cNvSpPr>
            <a:spLocks noChangeShapeType="1"/>
          </p:cNvSpPr>
          <p:nvPr/>
        </p:nvSpPr>
        <p:spPr bwMode="auto">
          <a:xfrm>
            <a:off x="5772150" y="4171950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8" name="Line 92"/>
          <p:cNvSpPr>
            <a:spLocks noChangeShapeType="1"/>
          </p:cNvSpPr>
          <p:nvPr/>
        </p:nvSpPr>
        <p:spPr bwMode="auto">
          <a:xfrm>
            <a:off x="5772150" y="4333875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29" name="Line 93"/>
          <p:cNvSpPr>
            <a:spLocks noChangeShapeType="1"/>
          </p:cNvSpPr>
          <p:nvPr/>
        </p:nvSpPr>
        <p:spPr bwMode="auto">
          <a:xfrm>
            <a:off x="5772150" y="4495800"/>
            <a:ext cx="215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0" name="Text Box 94"/>
          <p:cNvSpPr txBox="1">
            <a:spLocks noChangeArrowheads="1"/>
          </p:cNvSpPr>
          <p:nvPr/>
        </p:nvSpPr>
        <p:spPr bwMode="auto">
          <a:xfrm>
            <a:off x="5737225" y="2732088"/>
            <a:ext cx="18002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Real Address  Data</a:t>
            </a:r>
          </a:p>
        </p:txBody>
      </p:sp>
      <p:sp>
        <p:nvSpPr>
          <p:cNvPr id="40031" name="Rectangle 95"/>
          <p:cNvSpPr>
            <a:spLocks noChangeArrowheads="1"/>
          </p:cNvSpPr>
          <p:nvPr/>
        </p:nvSpPr>
        <p:spPr bwMode="auto">
          <a:xfrm>
            <a:off x="5762625" y="2762250"/>
            <a:ext cx="1762125" cy="209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2" name="Line 96"/>
          <p:cNvSpPr>
            <a:spLocks noChangeShapeType="1"/>
          </p:cNvSpPr>
          <p:nvPr/>
        </p:nvSpPr>
        <p:spPr bwMode="auto">
          <a:xfrm>
            <a:off x="7000875" y="2752725"/>
            <a:ext cx="0" cy="209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3" name="Line 97"/>
          <p:cNvSpPr>
            <a:spLocks noChangeShapeType="1"/>
          </p:cNvSpPr>
          <p:nvPr/>
        </p:nvSpPr>
        <p:spPr bwMode="auto">
          <a:xfrm>
            <a:off x="6677025" y="2981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4" name="Line 98"/>
          <p:cNvSpPr>
            <a:spLocks noChangeShapeType="1"/>
          </p:cNvSpPr>
          <p:nvPr/>
        </p:nvSpPr>
        <p:spPr bwMode="auto">
          <a:xfrm>
            <a:off x="7153275" y="29622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5" name="Text Box 99"/>
          <p:cNvSpPr txBox="1">
            <a:spLocks noChangeArrowheads="1"/>
          </p:cNvSpPr>
          <p:nvPr/>
        </p:nvSpPr>
        <p:spPr bwMode="auto">
          <a:xfrm>
            <a:off x="6561138" y="2208213"/>
            <a:ext cx="1339850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CPU  Memory</a:t>
            </a:r>
          </a:p>
        </p:txBody>
      </p:sp>
      <p:sp>
        <p:nvSpPr>
          <p:cNvPr id="40036" name="Line 100"/>
          <p:cNvSpPr>
            <a:spLocks noChangeShapeType="1"/>
          </p:cNvSpPr>
          <p:nvPr/>
        </p:nvSpPr>
        <p:spPr bwMode="auto">
          <a:xfrm>
            <a:off x="6877050" y="25336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7" name="Line 101"/>
          <p:cNvSpPr>
            <a:spLocks noChangeShapeType="1"/>
          </p:cNvSpPr>
          <p:nvPr/>
        </p:nvSpPr>
        <p:spPr bwMode="auto">
          <a:xfrm>
            <a:off x="6886575" y="244792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8" name="Line 102"/>
          <p:cNvSpPr>
            <a:spLocks noChangeShapeType="1"/>
          </p:cNvSpPr>
          <p:nvPr/>
        </p:nvSpPr>
        <p:spPr bwMode="auto">
          <a:xfrm>
            <a:off x="7477125" y="244792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" name="Line 103"/>
          <p:cNvSpPr>
            <a:spLocks noChangeShapeType="1"/>
          </p:cNvSpPr>
          <p:nvPr/>
        </p:nvSpPr>
        <p:spPr bwMode="auto">
          <a:xfrm>
            <a:off x="7200900" y="2543175"/>
            <a:ext cx="0" cy="209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0" name="Line 104"/>
          <p:cNvSpPr>
            <a:spLocks noChangeShapeType="1"/>
          </p:cNvSpPr>
          <p:nvPr/>
        </p:nvSpPr>
        <p:spPr bwMode="auto">
          <a:xfrm>
            <a:off x="6362700" y="2286000"/>
            <a:ext cx="0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1" name="Oval 105"/>
          <p:cNvSpPr>
            <a:spLocks noChangeArrowheads="1"/>
          </p:cNvSpPr>
          <p:nvPr/>
        </p:nvSpPr>
        <p:spPr bwMode="auto">
          <a:xfrm>
            <a:off x="6210300" y="2028825"/>
            <a:ext cx="266700" cy="26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2" name="Text Box 106"/>
          <p:cNvSpPr txBox="1">
            <a:spLocks noChangeArrowheads="1"/>
          </p:cNvSpPr>
          <p:nvPr/>
        </p:nvSpPr>
        <p:spPr bwMode="auto">
          <a:xfrm>
            <a:off x="6188075" y="2027238"/>
            <a:ext cx="3127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A</a:t>
            </a:r>
          </a:p>
        </p:txBody>
      </p:sp>
      <p:sp>
        <p:nvSpPr>
          <p:cNvPr id="40045" name="AutoShape 109"/>
          <p:cNvSpPr>
            <a:spLocks/>
          </p:cNvSpPr>
          <p:nvPr/>
        </p:nvSpPr>
        <p:spPr bwMode="auto">
          <a:xfrm>
            <a:off x="5562600" y="3209925"/>
            <a:ext cx="141288" cy="1465263"/>
          </a:xfrm>
          <a:prstGeom prst="leftBracket">
            <a:avLst>
              <a:gd name="adj" fmla="val 8642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6" name="Oval 110"/>
          <p:cNvSpPr>
            <a:spLocks noChangeArrowheads="1"/>
          </p:cNvSpPr>
          <p:nvPr/>
        </p:nvSpPr>
        <p:spPr bwMode="auto">
          <a:xfrm>
            <a:off x="5419725" y="3781425"/>
            <a:ext cx="266700" cy="26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7" name="Text Box 111"/>
          <p:cNvSpPr txBox="1">
            <a:spLocks noChangeArrowheads="1"/>
          </p:cNvSpPr>
          <p:nvPr/>
        </p:nvSpPr>
        <p:spPr bwMode="auto">
          <a:xfrm>
            <a:off x="5402263" y="3779838"/>
            <a:ext cx="303212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</a:t>
            </a:r>
          </a:p>
        </p:txBody>
      </p:sp>
      <p:sp>
        <p:nvSpPr>
          <p:cNvPr id="40048" name="Line 112"/>
          <p:cNvSpPr>
            <a:spLocks noChangeShapeType="1"/>
          </p:cNvSpPr>
          <p:nvPr/>
        </p:nvSpPr>
        <p:spPr bwMode="auto">
          <a:xfrm>
            <a:off x="4581525" y="3914775"/>
            <a:ext cx="81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9" name="Line 113"/>
          <p:cNvSpPr>
            <a:spLocks noChangeShapeType="1"/>
          </p:cNvSpPr>
          <p:nvPr/>
        </p:nvSpPr>
        <p:spPr bwMode="auto">
          <a:xfrm>
            <a:off x="4572000" y="2324100"/>
            <a:ext cx="0" cy="159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50" name="Line 114"/>
          <p:cNvSpPr>
            <a:spLocks noChangeShapeType="1"/>
          </p:cNvSpPr>
          <p:nvPr/>
        </p:nvSpPr>
        <p:spPr bwMode="auto">
          <a:xfrm>
            <a:off x="5438775" y="2328863"/>
            <a:ext cx="0" cy="352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51" name="Line 115"/>
          <p:cNvSpPr>
            <a:spLocks noChangeShapeType="1"/>
          </p:cNvSpPr>
          <p:nvPr/>
        </p:nvSpPr>
        <p:spPr bwMode="auto">
          <a:xfrm>
            <a:off x="4905375" y="2676525"/>
            <a:ext cx="528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52" name="Line 116"/>
          <p:cNvSpPr>
            <a:spLocks noChangeShapeType="1"/>
          </p:cNvSpPr>
          <p:nvPr/>
        </p:nvSpPr>
        <p:spPr bwMode="auto">
          <a:xfrm>
            <a:off x="4914900" y="2676525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53" name="Group 117"/>
          <p:cNvGrpSpPr>
            <a:grpSpLocks/>
          </p:cNvGrpSpPr>
          <p:nvPr/>
        </p:nvGrpSpPr>
        <p:grpSpPr bwMode="auto">
          <a:xfrm>
            <a:off x="4810125" y="3800475"/>
            <a:ext cx="114300" cy="209550"/>
            <a:chOff x="3732" y="2388"/>
            <a:chExt cx="198" cy="396"/>
          </a:xfrm>
        </p:grpSpPr>
        <p:sp>
          <p:nvSpPr>
            <p:cNvPr id="40054" name="Arc 118"/>
            <p:cNvSpPr>
              <a:spLocks/>
            </p:cNvSpPr>
            <p:nvPr/>
          </p:nvSpPr>
          <p:spPr bwMode="auto">
            <a:xfrm flipH="1">
              <a:off x="3732" y="2388"/>
              <a:ext cx="198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5" name="Arc 119"/>
            <p:cNvSpPr>
              <a:spLocks/>
            </p:cNvSpPr>
            <p:nvPr/>
          </p:nvSpPr>
          <p:spPr bwMode="auto">
            <a:xfrm rot="16200000" flipH="1">
              <a:off x="3732" y="2586"/>
              <a:ext cx="198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56" name="Line 120"/>
          <p:cNvSpPr>
            <a:spLocks noChangeShapeType="1"/>
          </p:cNvSpPr>
          <p:nvPr/>
        </p:nvSpPr>
        <p:spPr bwMode="auto">
          <a:xfrm>
            <a:off x="4914900" y="4010025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57" name="Line 121"/>
          <p:cNvSpPr>
            <a:spLocks noChangeShapeType="1"/>
          </p:cNvSpPr>
          <p:nvPr/>
        </p:nvSpPr>
        <p:spPr bwMode="auto">
          <a:xfrm>
            <a:off x="5838825" y="1924050"/>
            <a:ext cx="81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58" name="Text Box 122"/>
          <p:cNvSpPr txBox="1">
            <a:spLocks noChangeArrowheads="1"/>
          </p:cNvSpPr>
          <p:nvPr/>
        </p:nvSpPr>
        <p:spPr bwMode="auto">
          <a:xfrm>
            <a:off x="6657975" y="1770063"/>
            <a:ext cx="12668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To translator</a:t>
            </a:r>
          </a:p>
        </p:txBody>
      </p:sp>
      <p:sp>
        <p:nvSpPr>
          <p:cNvPr id="40059" name="Text Box 123"/>
          <p:cNvSpPr txBox="1">
            <a:spLocks noChangeArrowheads="1"/>
          </p:cNvSpPr>
          <p:nvPr/>
        </p:nvSpPr>
        <p:spPr bwMode="auto">
          <a:xfrm>
            <a:off x="5911850" y="5018088"/>
            <a:ext cx="1958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77000"/>
              </a:lnSpc>
            </a:pPr>
            <a:r>
              <a:rPr lang="en-US" altLang="ko-KR" sz="1400"/>
              <a:t>Compare Addresses </a:t>
            </a:r>
          </a:p>
          <a:p>
            <a:pPr algn="ctr" defTabSz="762000">
              <a:lnSpc>
                <a:spcPct val="77000"/>
              </a:lnSpc>
            </a:pPr>
            <a:r>
              <a:rPr lang="en-US" altLang="ko-KR" sz="1400"/>
              <a:t>&amp; Select Data</a:t>
            </a:r>
          </a:p>
        </p:txBody>
      </p:sp>
      <p:sp>
        <p:nvSpPr>
          <p:cNvPr id="40060" name="Rectangle 124"/>
          <p:cNvSpPr>
            <a:spLocks noChangeArrowheads="1"/>
          </p:cNvSpPr>
          <p:nvPr/>
        </p:nvSpPr>
        <p:spPr bwMode="auto">
          <a:xfrm>
            <a:off x="5867400" y="5019675"/>
            <a:ext cx="2028825" cy="371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1" name="Line 125"/>
          <p:cNvSpPr>
            <a:spLocks noChangeShapeType="1"/>
          </p:cNvSpPr>
          <p:nvPr/>
        </p:nvSpPr>
        <p:spPr bwMode="auto">
          <a:xfrm>
            <a:off x="5943600" y="4686300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2" name="Line 126"/>
          <p:cNvSpPr>
            <a:spLocks noChangeShapeType="1"/>
          </p:cNvSpPr>
          <p:nvPr/>
        </p:nvSpPr>
        <p:spPr bwMode="auto">
          <a:xfrm>
            <a:off x="6229350" y="46958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3" name="Line 127"/>
          <p:cNvSpPr>
            <a:spLocks noChangeShapeType="1"/>
          </p:cNvSpPr>
          <p:nvPr/>
        </p:nvSpPr>
        <p:spPr bwMode="auto">
          <a:xfrm>
            <a:off x="6610350" y="46958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7019925" y="46958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5" name="Line 129"/>
          <p:cNvSpPr>
            <a:spLocks noChangeShapeType="1"/>
          </p:cNvSpPr>
          <p:nvPr/>
        </p:nvSpPr>
        <p:spPr bwMode="auto">
          <a:xfrm>
            <a:off x="7429500" y="46958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6" name="Line 130"/>
          <p:cNvSpPr>
            <a:spLocks noChangeShapeType="1"/>
          </p:cNvSpPr>
          <p:nvPr/>
        </p:nvSpPr>
        <p:spPr bwMode="auto">
          <a:xfrm>
            <a:off x="7753350" y="46958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5957888" y="5713413"/>
            <a:ext cx="1879600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77000"/>
              </a:lnSpc>
            </a:pPr>
            <a:r>
              <a:rPr lang="en-US" altLang="ko-KR" sz="1400"/>
              <a:t>Word Select &amp; Align</a:t>
            </a:r>
          </a:p>
        </p:txBody>
      </p:sp>
      <p:sp>
        <p:nvSpPr>
          <p:cNvPr id="40068" name="Rectangle 132"/>
          <p:cNvSpPr>
            <a:spLocks noChangeArrowheads="1"/>
          </p:cNvSpPr>
          <p:nvPr/>
        </p:nvSpPr>
        <p:spPr bwMode="auto">
          <a:xfrm>
            <a:off x="5972175" y="5705475"/>
            <a:ext cx="190500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69" name="Line 133"/>
          <p:cNvSpPr>
            <a:spLocks noChangeShapeType="1"/>
          </p:cNvSpPr>
          <p:nvPr/>
        </p:nvSpPr>
        <p:spPr bwMode="auto">
          <a:xfrm>
            <a:off x="6915150" y="5400675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0" name="Text Box 134"/>
          <p:cNvSpPr txBox="1">
            <a:spLocks noChangeArrowheads="1"/>
          </p:cNvSpPr>
          <p:nvPr/>
        </p:nvSpPr>
        <p:spPr bwMode="auto">
          <a:xfrm>
            <a:off x="6918325" y="5394325"/>
            <a:ext cx="487363" cy="2555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40071" name="Line 135"/>
          <p:cNvSpPr>
            <a:spLocks noChangeShapeType="1"/>
          </p:cNvSpPr>
          <p:nvPr/>
        </p:nvSpPr>
        <p:spPr bwMode="auto">
          <a:xfrm>
            <a:off x="6915150" y="59531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2" name="Text Box 136"/>
          <p:cNvSpPr txBox="1">
            <a:spLocks noChangeArrowheads="1"/>
          </p:cNvSpPr>
          <p:nvPr/>
        </p:nvSpPr>
        <p:spPr bwMode="auto">
          <a:xfrm>
            <a:off x="6496050" y="6237288"/>
            <a:ext cx="9223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Data Out</a:t>
            </a:r>
          </a:p>
        </p:txBody>
      </p:sp>
      <p:sp>
        <p:nvSpPr>
          <p:cNvPr id="40073" name="Line 137"/>
          <p:cNvSpPr>
            <a:spLocks noChangeShapeType="1"/>
          </p:cNvSpPr>
          <p:nvPr/>
        </p:nvSpPr>
        <p:spPr bwMode="auto">
          <a:xfrm>
            <a:off x="3324225" y="5200650"/>
            <a:ext cx="2533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4" name="Rectangle 138"/>
          <p:cNvSpPr>
            <a:spLocks noChangeArrowheads="1"/>
          </p:cNvSpPr>
          <p:nvPr/>
        </p:nvSpPr>
        <p:spPr bwMode="auto">
          <a:xfrm>
            <a:off x="1771650" y="5038725"/>
            <a:ext cx="1552575" cy="371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1895475" y="47148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6" name="Line 140"/>
          <p:cNvSpPr>
            <a:spLocks noChangeShapeType="1"/>
          </p:cNvSpPr>
          <p:nvPr/>
        </p:nvSpPr>
        <p:spPr bwMode="auto">
          <a:xfrm>
            <a:off x="2295525" y="47148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7" name="Line 141"/>
          <p:cNvSpPr>
            <a:spLocks noChangeShapeType="1"/>
          </p:cNvSpPr>
          <p:nvPr/>
        </p:nvSpPr>
        <p:spPr bwMode="auto">
          <a:xfrm>
            <a:off x="2752725" y="47148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78" name="Line 142"/>
          <p:cNvSpPr>
            <a:spLocks noChangeShapeType="1"/>
          </p:cNvSpPr>
          <p:nvPr/>
        </p:nvSpPr>
        <p:spPr bwMode="auto">
          <a:xfrm>
            <a:off x="3124200" y="47148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9" name="Group 143"/>
          <p:cNvGrpSpPr>
            <a:grpSpLocks/>
          </p:cNvGrpSpPr>
          <p:nvPr/>
        </p:nvGrpSpPr>
        <p:grpSpPr bwMode="auto">
          <a:xfrm>
            <a:off x="4810125" y="5086350"/>
            <a:ext cx="114300" cy="209550"/>
            <a:chOff x="3732" y="2388"/>
            <a:chExt cx="198" cy="396"/>
          </a:xfrm>
        </p:grpSpPr>
        <p:sp>
          <p:nvSpPr>
            <p:cNvPr id="40080" name="Arc 144"/>
            <p:cNvSpPr>
              <a:spLocks/>
            </p:cNvSpPr>
            <p:nvPr/>
          </p:nvSpPr>
          <p:spPr bwMode="auto">
            <a:xfrm flipH="1">
              <a:off x="3732" y="2388"/>
              <a:ext cx="198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1" name="Arc 145"/>
            <p:cNvSpPr>
              <a:spLocks/>
            </p:cNvSpPr>
            <p:nvPr/>
          </p:nvSpPr>
          <p:spPr bwMode="auto">
            <a:xfrm rot="16200000" flipH="1">
              <a:off x="3732" y="2586"/>
              <a:ext cx="198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82" name="Line 146"/>
          <p:cNvSpPr>
            <a:spLocks noChangeShapeType="1"/>
          </p:cNvSpPr>
          <p:nvPr/>
        </p:nvSpPr>
        <p:spPr bwMode="auto">
          <a:xfrm>
            <a:off x="4914900" y="5295900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83" name="Line 147"/>
          <p:cNvSpPr>
            <a:spLocks noChangeShapeType="1"/>
          </p:cNvSpPr>
          <p:nvPr/>
        </p:nvSpPr>
        <p:spPr bwMode="auto">
          <a:xfrm>
            <a:off x="4905375" y="5829300"/>
            <a:ext cx="1047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84" name="Line 148"/>
          <p:cNvSpPr>
            <a:spLocks noChangeShapeType="1"/>
          </p:cNvSpPr>
          <p:nvPr/>
        </p:nvSpPr>
        <p:spPr bwMode="auto">
          <a:xfrm>
            <a:off x="476250" y="5210175"/>
            <a:ext cx="1304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85" name="Text Box 149"/>
          <p:cNvSpPr txBox="1">
            <a:spLocks noChangeArrowheads="1"/>
          </p:cNvSpPr>
          <p:nvPr/>
        </p:nvSpPr>
        <p:spPr bwMode="auto">
          <a:xfrm>
            <a:off x="796925" y="6084888"/>
            <a:ext cx="1027113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 = Select</a:t>
            </a:r>
          </a:p>
        </p:txBody>
      </p:sp>
      <p:sp>
        <p:nvSpPr>
          <p:cNvPr id="40086" name="Oval 150"/>
          <p:cNvSpPr>
            <a:spLocks noChangeArrowheads="1"/>
          </p:cNvSpPr>
          <p:nvPr/>
        </p:nvSpPr>
        <p:spPr bwMode="auto">
          <a:xfrm>
            <a:off x="4171950" y="4629150"/>
            <a:ext cx="266700" cy="26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87" name="Text Box 151"/>
          <p:cNvSpPr txBox="1">
            <a:spLocks noChangeArrowheads="1"/>
          </p:cNvSpPr>
          <p:nvPr/>
        </p:nvSpPr>
        <p:spPr bwMode="auto">
          <a:xfrm>
            <a:off x="4149725" y="4627563"/>
            <a:ext cx="3127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A</a:t>
            </a:r>
          </a:p>
        </p:txBody>
      </p:sp>
      <p:sp>
        <p:nvSpPr>
          <p:cNvPr id="40088" name="Line 152"/>
          <p:cNvSpPr>
            <a:spLocks noChangeShapeType="1"/>
          </p:cNvSpPr>
          <p:nvPr/>
        </p:nvSpPr>
        <p:spPr bwMode="auto">
          <a:xfrm flipV="1">
            <a:off x="4314825" y="48863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89" name="Line 153"/>
          <p:cNvSpPr>
            <a:spLocks noChangeShapeType="1"/>
          </p:cNvSpPr>
          <p:nvPr/>
        </p:nvSpPr>
        <p:spPr bwMode="auto">
          <a:xfrm>
            <a:off x="4314825" y="5210175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90" name="Text Box 154"/>
          <p:cNvSpPr txBox="1">
            <a:spLocks noChangeArrowheads="1"/>
          </p:cNvSpPr>
          <p:nvPr/>
        </p:nvSpPr>
        <p:spPr bwMode="auto">
          <a:xfrm>
            <a:off x="3292475" y="4945063"/>
            <a:ext cx="893763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400"/>
              <a:t>Real</a:t>
            </a:r>
          </a:p>
          <a:p>
            <a:pPr algn="ctr" defTabSz="762000"/>
            <a:r>
              <a:rPr lang="en-US" altLang="ko-KR" sz="1400"/>
              <a:t>Address</a:t>
            </a:r>
          </a:p>
        </p:txBody>
      </p:sp>
      <p:sp>
        <p:nvSpPr>
          <p:cNvPr id="40091" name="Text Box 155"/>
          <p:cNvSpPr txBox="1">
            <a:spLocks noChangeArrowheads="1"/>
          </p:cNvSpPr>
          <p:nvPr/>
        </p:nvSpPr>
        <p:spPr bwMode="auto">
          <a:xfrm>
            <a:off x="3559175" y="5903913"/>
            <a:ext cx="15827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To Main Memory</a:t>
            </a:r>
          </a:p>
        </p:txBody>
      </p:sp>
      <p:sp>
        <p:nvSpPr>
          <p:cNvPr id="40092" name="Text Box 156"/>
          <p:cNvSpPr txBox="1">
            <a:spLocks noChangeArrowheads="1"/>
          </p:cNvSpPr>
          <p:nvPr/>
        </p:nvSpPr>
        <p:spPr bwMode="auto">
          <a:xfrm>
            <a:off x="3043238" y="2855913"/>
            <a:ext cx="528637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TLB</a:t>
            </a:r>
          </a:p>
        </p:txBody>
      </p:sp>
      <p:sp>
        <p:nvSpPr>
          <p:cNvPr id="40093" name="Text Box 157"/>
          <p:cNvSpPr txBox="1">
            <a:spLocks noChangeArrowheads="1"/>
          </p:cNvSpPr>
          <p:nvPr/>
        </p:nvSpPr>
        <p:spPr bwMode="auto">
          <a:xfrm>
            <a:off x="7893050" y="2979738"/>
            <a:ext cx="715963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Cache</a:t>
            </a:r>
          </a:p>
        </p:txBody>
      </p:sp>
      <p:sp>
        <p:nvSpPr>
          <p:cNvPr id="40094" name="AutoShape 158"/>
          <p:cNvSpPr>
            <a:spLocks/>
          </p:cNvSpPr>
          <p:nvPr/>
        </p:nvSpPr>
        <p:spPr bwMode="auto">
          <a:xfrm rot="-5400000">
            <a:off x="3571875" y="1809750"/>
            <a:ext cx="152400" cy="876300"/>
          </a:xfrm>
          <a:prstGeom prst="leftBrace">
            <a:avLst>
              <a:gd name="adj1" fmla="val 479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95" name="AutoShape 159"/>
          <p:cNvSpPr>
            <a:spLocks/>
          </p:cNvSpPr>
          <p:nvPr/>
        </p:nvSpPr>
        <p:spPr bwMode="auto">
          <a:xfrm rot="-5400000">
            <a:off x="4495800" y="1809750"/>
            <a:ext cx="152400" cy="876300"/>
          </a:xfrm>
          <a:prstGeom prst="leftBrace">
            <a:avLst>
              <a:gd name="adj1" fmla="val 479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96" name="AutoShape 160"/>
          <p:cNvSpPr>
            <a:spLocks/>
          </p:cNvSpPr>
          <p:nvPr/>
        </p:nvSpPr>
        <p:spPr bwMode="auto">
          <a:xfrm rot="-5400000">
            <a:off x="5362575" y="1857375"/>
            <a:ext cx="152400" cy="781050"/>
          </a:xfrm>
          <a:prstGeom prst="leftBrace">
            <a:avLst>
              <a:gd name="adj1" fmla="val 4270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33413" y="196850"/>
            <a:ext cx="7842250" cy="6318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Structure of Cache Entry and Cache Set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379788" y="2497138"/>
            <a:ext cx="1666875" cy="357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2000"/>
              <a:t>Cache Entry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438400" y="2112963"/>
            <a:ext cx="3522663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Real Address Tag           Data          Valid</a:t>
            </a:r>
          </a:p>
        </p:txBody>
      </p:sp>
      <p:sp>
        <p:nvSpPr>
          <p:cNvPr id="42110" name="Rectangle 126"/>
          <p:cNvSpPr>
            <a:spLocks noChangeArrowheads="1"/>
          </p:cNvSpPr>
          <p:nvPr/>
        </p:nvSpPr>
        <p:spPr bwMode="auto">
          <a:xfrm>
            <a:off x="2333625" y="2047875"/>
            <a:ext cx="3676650" cy="390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1" name="Line 127"/>
          <p:cNvSpPr>
            <a:spLocks noChangeShapeType="1"/>
          </p:cNvSpPr>
          <p:nvPr/>
        </p:nvSpPr>
        <p:spPr bwMode="auto">
          <a:xfrm>
            <a:off x="4171950" y="2057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2" name="Line 128"/>
          <p:cNvSpPr>
            <a:spLocks noChangeShapeType="1"/>
          </p:cNvSpPr>
          <p:nvPr/>
        </p:nvSpPr>
        <p:spPr bwMode="auto">
          <a:xfrm>
            <a:off x="5229225" y="2047875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3" name="Rectangle 129"/>
          <p:cNvSpPr>
            <a:spLocks noChangeArrowheads="1"/>
          </p:cNvSpPr>
          <p:nvPr/>
        </p:nvSpPr>
        <p:spPr bwMode="auto">
          <a:xfrm>
            <a:off x="1990725" y="3400425"/>
            <a:ext cx="5143500" cy="390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4" name="Text Box 130"/>
          <p:cNvSpPr txBox="1">
            <a:spLocks noChangeArrowheads="1"/>
          </p:cNvSpPr>
          <p:nvPr/>
        </p:nvSpPr>
        <p:spPr bwMode="auto">
          <a:xfrm>
            <a:off x="2030413" y="3463925"/>
            <a:ext cx="5013325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Entry 1     Entry 2     </a:t>
            </a:r>
            <a:r>
              <a:rPr lang="en-US" altLang="ko-KR" sz="1400">
                <a:sym typeface="Symbol" pitchFamily="18" charset="2"/>
              </a:rPr>
              <a:t>       Entry E     Replacement status</a:t>
            </a:r>
          </a:p>
        </p:txBody>
      </p:sp>
      <p:sp>
        <p:nvSpPr>
          <p:cNvPr id="42115" name="Line 131"/>
          <p:cNvSpPr>
            <a:spLocks noChangeShapeType="1"/>
          </p:cNvSpPr>
          <p:nvPr/>
        </p:nvSpPr>
        <p:spPr bwMode="auto">
          <a:xfrm>
            <a:off x="2828925" y="34004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6" name="Line 132"/>
          <p:cNvSpPr>
            <a:spLocks noChangeShapeType="1"/>
          </p:cNvSpPr>
          <p:nvPr/>
        </p:nvSpPr>
        <p:spPr bwMode="auto">
          <a:xfrm>
            <a:off x="3676650" y="3400425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7" name="Line 133"/>
          <p:cNvSpPr>
            <a:spLocks noChangeShapeType="1"/>
          </p:cNvSpPr>
          <p:nvPr/>
        </p:nvSpPr>
        <p:spPr bwMode="auto">
          <a:xfrm>
            <a:off x="4295775" y="3400425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8" name="Line 134"/>
          <p:cNvSpPr>
            <a:spLocks noChangeShapeType="1"/>
          </p:cNvSpPr>
          <p:nvPr/>
        </p:nvSpPr>
        <p:spPr bwMode="auto">
          <a:xfrm>
            <a:off x="5162550" y="33909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19" name="Text Box 135"/>
          <p:cNvSpPr txBox="1">
            <a:spLocks noChangeArrowheads="1"/>
          </p:cNvSpPr>
          <p:nvPr/>
        </p:nvSpPr>
        <p:spPr bwMode="auto">
          <a:xfrm>
            <a:off x="3592513" y="3868738"/>
            <a:ext cx="1412875" cy="357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2000"/>
              <a:t>Cache Set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33413" y="196850"/>
            <a:ext cx="7842250" cy="6318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Cache Operation Flow Chart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3103563" y="1036638"/>
            <a:ext cx="2214562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Receive Virtual Address</a:t>
            </a:r>
          </a:p>
        </p:txBody>
      </p:sp>
      <p:sp>
        <p:nvSpPr>
          <p:cNvPr id="41086" name="Rectangle 126"/>
          <p:cNvSpPr>
            <a:spLocks noChangeArrowheads="1"/>
          </p:cNvSpPr>
          <p:nvPr/>
        </p:nvSpPr>
        <p:spPr bwMode="auto">
          <a:xfrm>
            <a:off x="3105150" y="1028700"/>
            <a:ext cx="2209800" cy="266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7" name="Line 127"/>
          <p:cNvSpPr>
            <a:spLocks noChangeShapeType="1"/>
          </p:cNvSpPr>
          <p:nvPr/>
        </p:nvSpPr>
        <p:spPr bwMode="auto">
          <a:xfrm>
            <a:off x="4248150" y="838200"/>
            <a:ext cx="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8" name="Text Box 128"/>
          <p:cNvSpPr txBox="1">
            <a:spLocks noChangeArrowheads="1"/>
          </p:cNvSpPr>
          <p:nvPr/>
        </p:nvSpPr>
        <p:spPr bwMode="auto">
          <a:xfrm>
            <a:off x="793750" y="1646238"/>
            <a:ext cx="18113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Hash Page Number</a:t>
            </a:r>
          </a:p>
        </p:txBody>
      </p:sp>
      <p:sp>
        <p:nvSpPr>
          <p:cNvPr id="41089" name="Rectangle 129"/>
          <p:cNvSpPr>
            <a:spLocks noChangeArrowheads="1"/>
          </p:cNvSpPr>
          <p:nvPr/>
        </p:nvSpPr>
        <p:spPr bwMode="auto">
          <a:xfrm>
            <a:off x="790575" y="1666875"/>
            <a:ext cx="18097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0" name="AutoShape 130"/>
          <p:cNvSpPr>
            <a:spLocks noChangeArrowheads="1"/>
          </p:cNvSpPr>
          <p:nvPr/>
        </p:nvSpPr>
        <p:spPr bwMode="auto">
          <a:xfrm>
            <a:off x="1095375" y="2686050"/>
            <a:ext cx="1123950" cy="504825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2" name="Text Box 132"/>
          <p:cNvSpPr txBox="1">
            <a:spLocks noChangeArrowheads="1"/>
          </p:cNvSpPr>
          <p:nvPr/>
        </p:nvSpPr>
        <p:spPr bwMode="auto">
          <a:xfrm>
            <a:off x="1106488" y="2160588"/>
            <a:ext cx="1169987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Search TLB</a:t>
            </a:r>
          </a:p>
        </p:txBody>
      </p:sp>
      <p:sp>
        <p:nvSpPr>
          <p:cNvPr id="41093" name="Rectangle 133"/>
          <p:cNvSpPr>
            <a:spLocks noChangeArrowheads="1"/>
          </p:cNvSpPr>
          <p:nvPr/>
        </p:nvSpPr>
        <p:spPr bwMode="auto">
          <a:xfrm>
            <a:off x="1104900" y="2181225"/>
            <a:ext cx="1152525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4" name="Text Box 134"/>
          <p:cNvSpPr txBox="1">
            <a:spLocks noChangeArrowheads="1"/>
          </p:cNvSpPr>
          <p:nvPr/>
        </p:nvSpPr>
        <p:spPr bwMode="auto">
          <a:xfrm>
            <a:off x="1227138" y="2798763"/>
            <a:ext cx="89217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In TLB ?</a:t>
            </a:r>
          </a:p>
        </p:txBody>
      </p:sp>
      <p:sp>
        <p:nvSpPr>
          <p:cNvPr id="41095" name="Text Box 135"/>
          <p:cNvSpPr txBox="1">
            <a:spLocks noChangeArrowheads="1"/>
          </p:cNvSpPr>
          <p:nvPr/>
        </p:nvSpPr>
        <p:spPr bwMode="auto">
          <a:xfrm>
            <a:off x="706438" y="3436938"/>
            <a:ext cx="197802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Send Virtual Address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to Translator</a:t>
            </a:r>
          </a:p>
        </p:txBody>
      </p:sp>
      <p:sp>
        <p:nvSpPr>
          <p:cNvPr id="41096" name="Rectangle 136"/>
          <p:cNvSpPr>
            <a:spLocks noChangeArrowheads="1"/>
          </p:cNvSpPr>
          <p:nvPr/>
        </p:nvSpPr>
        <p:spPr bwMode="auto">
          <a:xfrm>
            <a:off x="752475" y="3457575"/>
            <a:ext cx="189547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7" name="Text Box 137"/>
          <p:cNvSpPr txBox="1">
            <a:spLocks noChangeArrowheads="1"/>
          </p:cNvSpPr>
          <p:nvPr/>
        </p:nvSpPr>
        <p:spPr bwMode="auto">
          <a:xfrm>
            <a:off x="481013" y="4284663"/>
            <a:ext cx="2519362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Use Page &amp; Segment tables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to Translate Address</a:t>
            </a:r>
          </a:p>
        </p:txBody>
      </p:sp>
      <p:sp>
        <p:nvSpPr>
          <p:cNvPr id="41098" name="Rectangle 138"/>
          <p:cNvSpPr>
            <a:spLocks noChangeArrowheads="1"/>
          </p:cNvSpPr>
          <p:nvPr/>
        </p:nvSpPr>
        <p:spPr bwMode="auto">
          <a:xfrm>
            <a:off x="514350" y="4305300"/>
            <a:ext cx="2419350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9" name="Text Box 139"/>
          <p:cNvSpPr txBox="1">
            <a:spLocks noChangeArrowheads="1"/>
          </p:cNvSpPr>
          <p:nvPr/>
        </p:nvSpPr>
        <p:spPr bwMode="auto">
          <a:xfrm>
            <a:off x="1130300" y="5046663"/>
            <a:ext cx="106997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Put in TLB</a:t>
            </a:r>
          </a:p>
        </p:txBody>
      </p:sp>
      <p:sp>
        <p:nvSpPr>
          <p:cNvPr id="41100" name="Rectangle 140"/>
          <p:cNvSpPr>
            <a:spLocks noChangeArrowheads="1"/>
          </p:cNvSpPr>
          <p:nvPr/>
        </p:nvSpPr>
        <p:spPr bwMode="auto">
          <a:xfrm>
            <a:off x="1076325" y="5067300"/>
            <a:ext cx="1152525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1" name="Oval 141"/>
          <p:cNvSpPr>
            <a:spLocks noChangeArrowheads="1"/>
          </p:cNvSpPr>
          <p:nvPr/>
        </p:nvSpPr>
        <p:spPr bwMode="auto">
          <a:xfrm>
            <a:off x="1524000" y="5705475"/>
            <a:ext cx="266700" cy="26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2" name="Text Box 142"/>
          <p:cNvSpPr txBox="1">
            <a:spLocks noChangeArrowheads="1"/>
          </p:cNvSpPr>
          <p:nvPr/>
        </p:nvSpPr>
        <p:spPr bwMode="auto">
          <a:xfrm>
            <a:off x="1501775" y="5703888"/>
            <a:ext cx="3127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A</a:t>
            </a:r>
          </a:p>
        </p:txBody>
      </p:sp>
      <p:sp>
        <p:nvSpPr>
          <p:cNvPr id="41103" name="Text Box 143"/>
          <p:cNvSpPr txBox="1">
            <a:spLocks noChangeArrowheads="1"/>
          </p:cNvSpPr>
          <p:nvPr/>
        </p:nvSpPr>
        <p:spPr bwMode="auto">
          <a:xfrm>
            <a:off x="6191250" y="1636713"/>
            <a:ext cx="1643063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Use Line Number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to Select Set</a:t>
            </a:r>
          </a:p>
        </p:txBody>
      </p:sp>
      <p:sp>
        <p:nvSpPr>
          <p:cNvPr id="41104" name="Rectangle 144"/>
          <p:cNvSpPr>
            <a:spLocks noChangeArrowheads="1"/>
          </p:cNvSpPr>
          <p:nvPr/>
        </p:nvSpPr>
        <p:spPr bwMode="auto">
          <a:xfrm>
            <a:off x="6229350" y="1657350"/>
            <a:ext cx="161925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6" name="Text Box 146"/>
          <p:cNvSpPr txBox="1">
            <a:spLocks noChangeArrowheads="1"/>
          </p:cNvSpPr>
          <p:nvPr/>
        </p:nvSpPr>
        <p:spPr bwMode="auto">
          <a:xfrm>
            <a:off x="5970588" y="2265363"/>
            <a:ext cx="2192337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Read Out Address Tags</a:t>
            </a:r>
          </a:p>
        </p:txBody>
      </p:sp>
      <p:sp>
        <p:nvSpPr>
          <p:cNvPr id="41107" name="Rectangle 147"/>
          <p:cNvSpPr>
            <a:spLocks noChangeArrowheads="1"/>
          </p:cNvSpPr>
          <p:nvPr/>
        </p:nvSpPr>
        <p:spPr bwMode="auto">
          <a:xfrm>
            <a:off x="6010275" y="2286000"/>
            <a:ext cx="2105025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8" name="Text Box 148"/>
          <p:cNvSpPr txBox="1">
            <a:spLocks noChangeArrowheads="1"/>
          </p:cNvSpPr>
          <p:nvPr/>
        </p:nvSpPr>
        <p:spPr bwMode="auto">
          <a:xfrm>
            <a:off x="6132513" y="2779713"/>
            <a:ext cx="1909762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Compare Addresses</a:t>
            </a:r>
          </a:p>
        </p:txBody>
      </p:sp>
      <p:sp>
        <p:nvSpPr>
          <p:cNvPr id="41109" name="Rectangle 149"/>
          <p:cNvSpPr>
            <a:spLocks noChangeArrowheads="1"/>
          </p:cNvSpPr>
          <p:nvPr/>
        </p:nvSpPr>
        <p:spPr bwMode="auto">
          <a:xfrm>
            <a:off x="6153150" y="2800350"/>
            <a:ext cx="186690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0" name="AutoShape 150"/>
          <p:cNvSpPr>
            <a:spLocks noChangeArrowheads="1"/>
          </p:cNvSpPr>
          <p:nvPr/>
        </p:nvSpPr>
        <p:spPr bwMode="auto">
          <a:xfrm>
            <a:off x="6477000" y="3209925"/>
            <a:ext cx="1123950" cy="504825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1" name="Text Box 151"/>
          <p:cNvSpPr txBox="1">
            <a:spLocks noChangeArrowheads="1"/>
          </p:cNvSpPr>
          <p:nvPr/>
        </p:nvSpPr>
        <p:spPr bwMode="auto">
          <a:xfrm>
            <a:off x="6629400" y="3322638"/>
            <a:ext cx="85248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Match ?</a:t>
            </a:r>
          </a:p>
        </p:txBody>
      </p:sp>
      <p:sp>
        <p:nvSpPr>
          <p:cNvPr id="41112" name="Text Box 152"/>
          <p:cNvSpPr txBox="1">
            <a:spLocks noChangeArrowheads="1"/>
          </p:cNvSpPr>
          <p:nvPr/>
        </p:nvSpPr>
        <p:spPr bwMode="auto">
          <a:xfrm>
            <a:off x="6140450" y="3875088"/>
            <a:ext cx="180022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Send Real Address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to Main Memory</a:t>
            </a:r>
          </a:p>
        </p:txBody>
      </p:sp>
      <p:sp>
        <p:nvSpPr>
          <p:cNvPr id="41113" name="Rectangle 153"/>
          <p:cNvSpPr>
            <a:spLocks noChangeArrowheads="1"/>
          </p:cNvSpPr>
          <p:nvPr/>
        </p:nvSpPr>
        <p:spPr bwMode="auto">
          <a:xfrm>
            <a:off x="6181725" y="3905250"/>
            <a:ext cx="17240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4" name="Text Box 154"/>
          <p:cNvSpPr txBox="1">
            <a:spLocks noChangeArrowheads="1"/>
          </p:cNvSpPr>
          <p:nvPr/>
        </p:nvSpPr>
        <p:spPr bwMode="auto">
          <a:xfrm>
            <a:off x="6197600" y="4551363"/>
            <a:ext cx="171132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Receive Line from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Main Memory</a:t>
            </a:r>
          </a:p>
        </p:txBody>
      </p:sp>
      <p:sp>
        <p:nvSpPr>
          <p:cNvPr id="41115" name="Rectangle 155"/>
          <p:cNvSpPr>
            <a:spLocks noChangeArrowheads="1"/>
          </p:cNvSpPr>
          <p:nvPr/>
        </p:nvSpPr>
        <p:spPr bwMode="auto">
          <a:xfrm>
            <a:off x="6191250" y="4572000"/>
            <a:ext cx="17240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6" name="Text Box 156"/>
          <p:cNvSpPr txBox="1">
            <a:spLocks noChangeArrowheads="1"/>
          </p:cNvSpPr>
          <p:nvPr/>
        </p:nvSpPr>
        <p:spPr bwMode="auto">
          <a:xfrm>
            <a:off x="6308725" y="5408613"/>
            <a:ext cx="149542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Select Correct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Word from Line</a:t>
            </a:r>
          </a:p>
        </p:txBody>
      </p:sp>
      <p:sp>
        <p:nvSpPr>
          <p:cNvPr id="41117" name="Rectangle 157"/>
          <p:cNvSpPr>
            <a:spLocks noChangeArrowheads="1"/>
          </p:cNvSpPr>
          <p:nvPr/>
        </p:nvSpPr>
        <p:spPr bwMode="auto">
          <a:xfrm>
            <a:off x="6191250" y="5429250"/>
            <a:ext cx="17240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8" name="Text Box 158"/>
          <p:cNvSpPr txBox="1">
            <a:spLocks noChangeArrowheads="1"/>
          </p:cNvSpPr>
          <p:nvPr/>
        </p:nvSpPr>
        <p:spPr bwMode="auto">
          <a:xfrm>
            <a:off x="6594475" y="6142038"/>
            <a:ext cx="971550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Read Out</a:t>
            </a:r>
          </a:p>
        </p:txBody>
      </p:sp>
      <p:sp>
        <p:nvSpPr>
          <p:cNvPr id="41119" name="Rectangle 159"/>
          <p:cNvSpPr>
            <a:spLocks noChangeArrowheads="1"/>
          </p:cNvSpPr>
          <p:nvPr/>
        </p:nvSpPr>
        <p:spPr bwMode="auto">
          <a:xfrm>
            <a:off x="6619875" y="6162675"/>
            <a:ext cx="923925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0" name="Text Box 160"/>
          <p:cNvSpPr txBox="1">
            <a:spLocks noChangeArrowheads="1"/>
          </p:cNvSpPr>
          <p:nvPr/>
        </p:nvSpPr>
        <p:spPr bwMode="auto">
          <a:xfrm>
            <a:off x="7969250" y="4999038"/>
            <a:ext cx="105092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Store Line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in Cache</a:t>
            </a:r>
          </a:p>
        </p:txBody>
      </p:sp>
      <p:sp>
        <p:nvSpPr>
          <p:cNvPr id="41121" name="Rectangle 161"/>
          <p:cNvSpPr>
            <a:spLocks noChangeArrowheads="1"/>
          </p:cNvSpPr>
          <p:nvPr/>
        </p:nvSpPr>
        <p:spPr bwMode="auto">
          <a:xfrm>
            <a:off x="8013700" y="5019675"/>
            <a:ext cx="962025" cy="390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2" name="Text Box 162"/>
          <p:cNvSpPr txBox="1">
            <a:spLocks noChangeArrowheads="1"/>
          </p:cNvSpPr>
          <p:nvPr/>
        </p:nvSpPr>
        <p:spPr bwMode="auto">
          <a:xfrm>
            <a:off x="2798763" y="3427413"/>
            <a:ext cx="1936750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Update Replacement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Status in TLB</a:t>
            </a:r>
          </a:p>
        </p:txBody>
      </p:sp>
      <p:sp>
        <p:nvSpPr>
          <p:cNvPr id="41123" name="Rectangle 163"/>
          <p:cNvSpPr>
            <a:spLocks noChangeArrowheads="1"/>
          </p:cNvSpPr>
          <p:nvPr/>
        </p:nvSpPr>
        <p:spPr bwMode="auto">
          <a:xfrm>
            <a:off x="2847975" y="3448050"/>
            <a:ext cx="18383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4" name="Text Box 164"/>
          <p:cNvSpPr txBox="1">
            <a:spLocks noChangeArrowheads="1"/>
          </p:cNvSpPr>
          <p:nvPr/>
        </p:nvSpPr>
        <p:spPr bwMode="auto">
          <a:xfrm>
            <a:off x="3684588" y="3970338"/>
            <a:ext cx="1936750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Update Replacement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Status</a:t>
            </a:r>
          </a:p>
        </p:txBody>
      </p:sp>
      <p:sp>
        <p:nvSpPr>
          <p:cNvPr id="41125" name="Rectangle 165"/>
          <p:cNvSpPr>
            <a:spLocks noChangeArrowheads="1"/>
          </p:cNvSpPr>
          <p:nvPr/>
        </p:nvSpPr>
        <p:spPr bwMode="auto">
          <a:xfrm>
            <a:off x="3733800" y="3990975"/>
            <a:ext cx="18383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6" name="Text Box 166"/>
          <p:cNvSpPr txBox="1">
            <a:spLocks noChangeArrowheads="1"/>
          </p:cNvSpPr>
          <p:nvPr/>
        </p:nvSpPr>
        <p:spPr bwMode="auto">
          <a:xfrm>
            <a:off x="5267325" y="4465638"/>
            <a:ext cx="815975" cy="649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Select 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Correct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Line</a:t>
            </a:r>
          </a:p>
        </p:txBody>
      </p:sp>
      <p:sp>
        <p:nvSpPr>
          <p:cNvPr id="41127" name="Rectangle 167"/>
          <p:cNvSpPr>
            <a:spLocks noChangeArrowheads="1"/>
          </p:cNvSpPr>
          <p:nvPr/>
        </p:nvSpPr>
        <p:spPr bwMode="auto">
          <a:xfrm>
            <a:off x="5295900" y="4486275"/>
            <a:ext cx="790575" cy="581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8" name="Line 168"/>
          <p:cNvSpPr>
            <a:spLocks noChangeShapeType="1"/>
          </p:cNvSpPr>
          <p:nvPr/>
        </p:nvSpPr>
        <p:spPr bwMode="auto">
          <a:xfrm>
            <a:off x="1657350" y="1400175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9" name="Line 169"/>
          <p:cNvSpPr>
            <a:spLocks noChangeShapeType="1"/>
          </p:cNvSpPr>
          <p:nvPr/>
        </p:nvSpPr>
        <p:spPr bwMode="auto">
          <a:xfrm>
            <a:off x="1657350" y="1400175"/>
            <a:ext cx="2009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0" name="Line 170"/>
          <p:cNvSpPr>
            <a:spLocks noChangeShapeType="1"/>
          </p:cNvSpPr>
          <p:nvPr/>
        </p:nvSpPr>
        <p:spPr bwMode="auto">
          <a:xfrm flipV="1">
            <a:off x="3657600" y="128587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1" name="Line 171"/>
          <p:cNvSpPr>
            <a:spLocks noChangeShapeType="1"/>
          </p:cNvSpPr>
          <p:nvPr/>
        </p:nvSpPr>
        <p:spPr bwMode="auto">
          <a:xfrm flipH="1">
            <a:off x="7038975" y="1381125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2" name="Line 172"/>
          <p:cNvSpPr>
            <a:spLocks noChangeShapeType="1"/>
          </p:cNvSpPr>
          <p:nvPr/>
        </p:nvSpPr>
        <p:spPr bwMode="auto">
          <a:xfrm flipH="1">
            <a:off x="4629150" y="1390650"/>
            <a:ext cx="2400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3" name="Line 173"/>
          <p:cNvSpPr>
            <a:spLocks noChangeShapeType="1"/>
          </p:cNvSpPr>
          <p:nvPr/>
        </p:nvSpPr>
        <p:spPr bwMode="auto">
          <a:xfrm flipH="1" flipV="1">
            <a:off x="4638675" y="128587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4" name="Line 174"/>
          <p:cNvSpPr>
            <a:spLocks noChangeShapeType="1"/>
          </p:cNvSpPr>
          <p:nvPr/>
        </p:nvSpPr>
        <p:spPr bwMode="auto">
          <a:xfrm>
            <a:off x="1666875" y="1895475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5" name="Line 175"/>
          <p:cNvSpPr>
            <a:spLocks noChangeShapeType="1"/>
          </p:cNvSpPr>
          <p:nvPr/>
        </p:nvSpPr>
        <p:spPr bwMode="auto">
          <a:xfrm>
            <a:off x="1657350" y="2428875"/>
            <a:ext cx="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6" name="Line 176"/>
          <p:cNvSpPr>
            <a:spLocks noChangeShapeType="1"/>
          </p:cNvSpPr>
          <p:nvPr/>
        </p:nvSpPr>
        <p:spPr bwMode="auto">
          <a:xfrm>
            <a:off x="1657350" y="3190875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7" name="Line 177"/>
          <p:cNvSpPr>
            <a:spLocks noChangeShapeType="1"/>
          </p:cNvSpPr>
          <p:nvPr/>
        </p:nvSpPr>
        <p:spPr bwMode="auto">
          <a:xfrm>
            <a:off x="1657350" y="386715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8" name="Line 178"/>
          <p:cNvSpPr>
            <a:spLocks noChangeShapeType="1"/>
          </p:cNvSpPr>
          <p:nvPr/>
        </p:nvSpPr>
        <p:spPr bwMode="auto">
          <a:xfrm>
            <a:off x="1657350" y="4714875"/>
            <a:ext cx="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9" name="Line 179"/>
          <p:cNvSpPr>
            <a:spLocks noChangeShapeType="1"/>
          </p:cNvSpPr>
          <p:nvPr/>
        </p:nvSpPr>
        <p:spPr bwMode="auto">
          <a:xfrm>
            <a:off x="1657350" y="53054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0" name="Line 180"/>
          <p:cNvSpPr>
            <a:spLocks noChangeShapeType="1"/>
          </p:cNvSpPr>
          <p:nvPr/>
        </p:nvSpPr>
        <p:spPr bwMode="auto">
          <a:xfrm>
            <a:off x="2228850" y="2933700"/>
            <a:ext cx="391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1" name="Oval 181"/>
          <p:cNvSpPr>
            <a:spLocks noChangeArrowheads="1"/>
          </p:cNvSpPr>
          <p:nvPr/>
        </p:nvSpPr>
        <p:spPr bwMode="auto">
          <a:xfrm>
            <a:off x="5457825" y="2438400"/>
            <a:ext cx="266700" cy="266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2" name="Text Box 182"/>
          <p:cNvSpPr txBox="1">
            <a:spLocks noChangeArrowheads="1"/>
          </p:cNvSpPr>
          <p:nvPr/>
        </p:nvSpPr>
        <p:spPr bwMode="auto">
          <a:xfrm>
            <a:off x="5435600" y="2436813"/>
            <a:ext cx="312738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A</a:t>
            </a:r>
          </a:p>
        </p:txBody>
      </p:sp>
      <p:sp>
        <p:nvSpPr>
          <p:cNvPr id="41143" name="Line 183"/>
          <p:cNvSpPr>
            <a:spLocks noChangeShapeType="1"/>
          </p:cNvSpPr>
          <p:nvPr/>
        </p:nvSpPr>
        <p:spPr bwMode="auto">
          <a:xfrm>
            <a:off x="5715000" y="2628900"/>
            <a:ext cx="439738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5" name="Line 185"/>
          <p:cNvSpPr>
            <a:spLocks noChangeShapeType="1"/>
          </p:cNvSpPr>
          <p:nvPr/>
        </p:nvSpPr>
        <p:spPr bwMode="auto">
          <a:xfrm>
            <a:off x="3695700" y="2943225"/>
            <a:ext cx="0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6" name="Line 186"/>
          <p:cNvSpPr>
            <a:spLocks noChangeShapeType="1"/>
          </p:cNvSpPr>
          <p:nvPr/>
        </p:nvSpPr>
        <p:spPr bwMode="auto">
          <a:xfrm flipH="1">
            <a:off x="4953000" y="345757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7" name="Line 187"/>
          <p:cNvSpPr>
            <a:spLocks noChangeShapeType="1"/>
          </p:cNvSpPr>
          <p:nvPr/>
        </p:nvSpPr>
        <p:spPr bwMode="auto">
          <a:xfrm>
            <a:off x="4962525" y="34671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8" name="Line 188"/>
          <p:cNvSpPr>
            <a:spLocks noChangeShapeType="1"/>
          </p:cNvSpPr>
          <p:nvPr/>
        </p:nvSpPr>
        <p:spPr bwMode="auto">
          <a:xfrm>
            <a:off x="5791200" y="3467100"/>
            <a:ext cx="0" cy="1019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9" name="Line 189"/>
          <p:cNvSpPr>
            <a:spLocks noChangeShapeType="1"/>
          </p:cNvSpPr>
          <p:nvPr/>
        </p:nvSpPr>
        <p:spPr bwMode="auto">
          <a:xfrm flipH="1" flipV="1">
            <a:off x="5829300" y="507682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0" name="Line 190"/>
          <p:cNvSpPr>
            <a:spLocks noChangeShapeType="1"/>
          </p:cNvSpPr>
          <p:nvPr/>
        </p:nvSpPr>
        <p:spPr bwMode="auto">
          <a:xfrm flipH="1">
            <a:off x="5829300" y="5219700"/>
            <a:ext cx="657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1" name="Line 191"/>
          <p:cNvSpPr>
            <a:spLocks noChangeShapeType="1"/>
          </p:cNvSpPr>
          <p:nvPr/>
        </p:nvSpPr>
        <p:spPr bwMode="auto">
          <a:xfrm>
            <a:off x="6477000" y="5210175"/>
            <a:ext cx="0" cy="209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2" name="Line 192"/>
          <p:cNvSpPr>
            <a:spLocks noChangeShapeType="1"/>
          </p:cNvSpPr>
          <p:nvPr/>
        </p:nvSpPr>
        <p:spPr bwMode="auto">
          <a:xfrm flipH="1">
            <a:off x="7029450" y="20383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3" name="Line 193"/>
          <p:cNvSpPr>
            <a:spLocks noChangeShapeType="1"/>
          </p:cNvSpPr>
          <p:nvPr/>
        </p:nvSpPr>
        <p:spPr bwMode="auto">
          <a:xfrm flipH="1">
            <a:off x="7029450" y="2533650"/>
            <a:ext cx="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4" name="Line 194"/>
          <p:cNvSpPr>
            <a:spLocks noChangeShapeType="1"/>
          </p:cNvSpPr>
          <p:nvPr/>
        </p:nvSpPr>
        <p:spPr bwMode="auto">
          <a:xfrm flipH="1">
            <a:off x="7029450" y="3028950"/>
            <a:ext cx="0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5" name="Line 195"/>
          <p:cNvSpPr>
            <a:spLocks noChangeShapeType="1"/>
          </p:cNvSpPr>
          <p:nvPr/>
        </p:nvSpPr>
        <p:spPr bwMode="auto">
          <a:xfrm flipH="1">
            <a:off x="7038975" y="3705225"/>
            <a:ext cx="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6" name="Line 196"/>
          <p:cNvSpPr>
            <a:spLocks noChangeShapeType="1"/>
          </p:cNvSpPr>
          <p:nvPr/>
        </p:nvSpPr>
        <p:spPr bwMode="auto">
          <a:xfrm flipH="1">
            <a:off x="7029450" y="4324350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7" name="Line 197"/>
          <p:cNvSpPr>
            <a:spLocks noChangeShapeType="1"/>
          </p:cNvSpPr>
          <p:nvPr/>
        </p:nvSpPr>
        <p:spPr bwMode="auto">
          <a:xfrm flipH="1">
            <a:off x="7029450" y="500062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8" name="Line 198"/>
          <p:cNvSpPr>
            <a:spLocks noChangeShapeType="1"/>
          </p:cNvSpPr>
          <p:nvPr/>
        </p:nvSpPr>
        <p:spPr bwMode="auto">
          <a:xfrm flipH="1">
            <a:off x="7038975" y="5857875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9" name="Line 199"/>
          <p:cNvSpPr>
            <a:spLocks noChangeShapeType="1"/>
          </p:cNvSpPr>
          <p:nvPr/>
        </p:nvSpPr>
        <p:spPr bwMode="auto">
          <a:xfrm flipH="1" flipV="1">
            <a:off x="7524750" y="49911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0" name="Line 200"/>
          <p:cNvSpPr>
            <a:spLocks noChangeShapeType="1"/>
          </p:cNvSpPr>
          <p:nvPr/>
        </p:nvSpPr>
        <p:spPr bwMode="auto">
          <a:xfrm flipH="1">
            <a:off x="7515225" y="5219700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1" name="Text Box 201"/>
          <p:cNvSpPr txBox="1">
            <a:spLocks noChangeArrowheads="1"/>
          </p:cNvSpPr>
          <p:nvPr/>
        </p:nvSpPr>
        <p:spPr bwMode="auto">
          <a:xfrm>
            <a:off x="2174875" y="2646363"/>
            <a:ext cx="4794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41162" name="Text Box 202"/>
          <p:cNvSpPr txBox="1">
            <a:spLocks noChangeArrowheads="1"/>
          </p:cNvSpPr>
          <p:nvPr/>
        </p:nvSpPr>
        <p:spPr bwMode="auto">
          <a:xfrm>
            <a:off x="6032500" y="3189288"/>
            <a:ext cx="4794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41163" name="Text Box 203"/>
          <p:cNvSpPr txBox="1">
            <a:spLocks noChangeArrowheads="1"/>
          </p:cNvSpPr>
          <p:nvPr/>
        </p:nvSpPr>
        <p:spPr bwMode="auto">
          <a:xfrm>
            <a:off x="7081838" y="3608388"/>
            <a:ext cx="400050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41164" name="Text Box 204"/>
          <p:cNvSpPr txBox="1">
            <a:spLocks noChangeArrowheads="1"/>
          </p:cNvSpPr>
          <p:nvPr/>
        </p:nvSpPr>
        <p:spPr bwMode="auto">
          <a:xfrm>
            <a:off x="1652588" y="3113088"/>
            <a:ext cx="400050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no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196850"/>
            <a:ext cx="7842250" cy="631825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Virtual Address Format - Example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7126288" y="1446213"/>
            <a:ext cx="148272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Byte within line</a:t>
            </a:r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476250" y="2447925"/>
            <a:ext cx="8001000" cy="828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88" name="Text Box 80"/>
          <p:cNvSpPr txBox="1">
            <a:spLocks noChangeArrowheads="1"/>
          </p:cNvSpPr>
          <p:nvPr/>
        </p:nvSpPr>
        <p:spPr bwMode="auto">
          <a:xfrm>
            <a:off x="511175" y="3027363"/>
            <a:ext cx="7910513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lnSpc>
                <a:spcPct val="87000"/>
              </a:lnSpc>
            </a:pPr>
            <a:r>
              <a:rPr lang="en-US" altLang="ko-KR" sz="1400"/>
              <a:t>31                                    21    20              17                   12    11    10                      4    3    2    1    0</a:t>
            </a:r>
          </a:p>
        </p:txBody>
      </p:sp>
      <p:sp>
        <p:nvSpPr>
          <p:cNvPr id="43089" name="Line 81"/>
          <p:cNvSpPr>
            <a:spLocks noChangeShapeType="1"/>
          </p:cNvSpPr>
          <p:nvPr/>
        </p:nvSpPr>
        <p:spPr bwMode="auto">
          <a:xfrm>
            <a:off x="5276850" y="2447925"/>
            <a:ext cx="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0" name="Line 82"/>
          <p:cNvSpPr>
            <a:spLocks noChangeShapeType="1"/>
          </p:cNvSpPr>
          <p:nvPr/>
        </p:nvSpPr>
        <p:spPr bwMode="auto">
          <a:xfrm>
            <a:off x="7248525" y="2457450"/>
            <a:ext cx="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1" name="Line 83"/>
          <p:cNvSpPr>
            <a:spLocks noChangeShapeType="1"/>
          </p:cNvSpPr>
          <p:nvPr/>
        </p:nvSpPr>
        <p:spPr bwMode="auto">
          <a:xfrm>
            <a:off x="7858125" y="2457450"/>
            <a:ext cx="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2857500" y="29908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3" name="Line 85"/>
          <p:cNvSpPr>
            <a:spLocks noChangeShapeType="1"/>
          </p:cNvSpPr>
          <p:nvPr/>
        </p:nvSpPr>
        <p:spPr bwMode="auto">
          <a:xfrm>
            <a:off x="3790950" y="3000375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4" name="Line 86"/>
          <p:cNvSpPr>
            <a:spLocks noChangeShapeType="1"/>
          </p:cNvSpPr>
          <p:nvPr/>
        </p:nvSpPr>
        <p:spPr bwMode="auto">
          <a:xfrm>
            <a:off x="5676900" y="29908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5" name="AutoShape 87"/>
          <p:cNvSpPr>
            <a:spLocks/>
          </p:cNvSpPr>
          <p:nvPr/>
        </p:nvSpPr>
        <p:spPr bwMode="auto">
          <a:xfrm rot="-5400000">
            <a:off x="7453312" y="3119438"/>
            <a:ext cx="200025" cy="590550"/>
          </a:xfrm>
          <a:prstGeom prst="leftBrace">
            <a:avLst>
              <a:gd name="adj1" fmla="val 2460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6" name="AutoShape 88"/>
          <p:cNvSpPr>
            <a:spLocks/>
          </p:cNvSpPr>
          <p:nvPr/>
        </p:nvSpPr>
        <p:spPr bwMode="auto">
          <a:xfrm rot="5400000">
            <a:off x="7786688" y="1700212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 flipV="1">
            <a:off x="7858125" y="169545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98" name="Text Box 90"/>
          <p:cNvSpPr txBox="1">
            <a:spLocks noChangeArrowheads="1"/>
          </p:cNvSpPr>
          <p:nvPr/>
        </p:nvSpPr>
        <p:spPr bwMode="auto">
          <a:xfrm>
            <a:off x="5948363" y="1141413"/>
            <a:ext cx="159067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Byte within page</a:t>
            </a:r>
          </a:p>
        </p:txBody>
      </p:sp>
      <p:sp>
        <p:nvSpPr>
          <p:cNvPr id="43099" name="AutoShape 91"/>
          <p:cNvSpPr>
            <a:spLocks/>
          </p:cNvSpPr>
          <p:nvPr/>
        </p:nvSpPr>
        <p:spPr bwMode="auto">
          <a:xfrm rot="5400000">
            <a:off x="6586538" y="528637"/>
            <a:ext cx="590550" cy="3171825"/>
          </a:xfrm>
          <a:prstGeom prst="leftBrace">
            <a:avLst>
              <a:gd name="adj1" fmla="val 4475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0" name="Line 92"/>
          <p:cNvSpPr>
            <a:spLocks noChangeShapeType="1"/>
          </p:cNvSpPr>
          <p:nvPr/>
        </p:nvSpPr>
        <p:spPr bwMode="auto">
          <a:xfrm flipV="1">
            <a:off x="6877050" y="1381125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1" name="AutoShape 93"/>
          <p:cNvSpPr>
            <a:spLocks/>
          </p:cNvSpPr>
          <p:nvPr/>
        </p:nvSpPr>
        <p:spPr bwMode="auto">
          <a:xfrm rot="5400000">
            <a:off x="2571750" y="-257175"/>
            <a:ext cx="581025" cy="4752975"/>
          </a:xfrm>
          <a:prstGeom prst="leftBrace">
            <a:avLst>
              <a:gd name="adj1" fmla="val 6816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2" name="Text Box 94"/>
          <p:cNvSpPr txBox="1">
            <a:spLocks noChangeArrowheads="1"/>
          </p:cNvSpPr>
          <p:nvPr/>
        </p:nvSpPr>
        <p:spPr bwMode="auto">
          <a:xfrm>
            <a:off x="2165350" y="1122363"/>
            <a:ext cx="1308100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Page number</a:t>
            </a:r>
          </a:p>
        </p:txBody>
      </p:sp>
      <p:sp>
        <p:nvSpPr>
          <p:cNvPr id="43103" name="Line 95"/>
          <p:cNvSpPr>
            <a:spLocks noChangeShapeType="1"/>
          </p:cNvSpPr>
          <p:nvPr/>
        </p:nvSpPr>
        <p:spPr bwMode="auto">
          <a:xfrm flipV="1">
            <a:off x="2857500" y="13906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4" name="AutoShape 96"/>
          <p:cNvSpPr>
            <a:spLocks/>
          </p:cNvSpPr>
          <p:nvPr/>
        </p:nvSpPr>
        <p:spPr bwMode="auto">
          <a:xfrm rot="-5400000">
            <a:off x="8072438" y="3119437"/>
            <a:ext cx="209550" cy="600075"/>
          </a:xfrm>
          <a:prstGeom prst="leftBrace">
            <a:avLst>
              <a:gd name="adj1" fmla="val 2386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5" name="Text Box 97"/>
          <p:cNvSpPr txBox="1">
            <a:spLocks noChangeArrowheads="1"/>
          </p:cNvSpPr>
          <p:nvPr/>
        </p:nvSpPr>
        <p:spPr bwMode="auto">
          <a:xfrm>
            <a:off x="7823200" y="3522663"/>
            <a:ext cx="117792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Byte within 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word</a:t>
            </a:r>
          </a:p>
        </p:txBody>
      </p:sp>
      <p:sp>
        <p:nvSpPr>
          <p:cNvPr id="43106" name="Text Box 98"/>
          <p:cNvSpPr txBox="1">
            <a:spLocks noChangeArrowheads="1"/>
          </p:cNvSpPr>
          <p:nvPr/>
        </p:nvSpPr>
        <p:spPr bwMode="auto">
          <a:xfrm>
            <a:off x="7112000" y="4132263"/>
            <a:ext cx="1247775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Word within 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line</a:t>
            </a:r>
          </a:p>
        </p:txBody>
      </p:sp>
      <p:sp>
        <p:nvSpPr>
          <p:cNvPr id="43107" name="Line 99"/>
          <p:cNvSpPr>
            <a:spLocks noChangeShapeType="1"/>
          </p:cNvSpPr>
          <p:nvPr/>
        </p:nvSpPr>
        <p:spPr bwMode="auto">
          <a:xfrm flipV="1">
            <a:off x="7553325" y="35052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8" name="AutoShape 100"/>
          <p:cNvSpPr>
            <a:spLocks/>
          </p:cNvSpPr>
          <p:nvPr/>
        </p:nvSpPr>
        <p:spPr bwMode="auto">
          <a:xfrm rot="-5400000">
            <a:off x="6372225" y="2647950"/>
            <a:ext cx="190500" cy="15240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09" name="Text Box 101"/>
          <p:cNvSpPr txBox="1">
            <a:spLocks noChangeArrowheads="1"/>
          </p:cNvSpPr>
          <p:nvPr/>
        </p:nvSpPr>
        <p:spPr bwMode="auto">
          <a:xfrm>
            <a:off x="6318250" y="3656013"/>
            <a:ext cx="1011238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Select set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in cache</a:t>
            </a:r>
          </a:p>
        </p:txBody>
      </p:sp>
      <p:sp>
        <p:nvSpPr>
          <p:cNvPr id="43110" name="AutoShape 102"/>
          <p:cNvSpPr>
            <a:spLocks/>
          </p:cNvSpPr>
          <p:nvPr/>
        </p:nvSpPr>
        <p:spPr bwMode="auto">
          <a:xfrm rot="-5400000">
            <a:off x="4438650" y="2686050"/>
            <a:ext cx="190500" cy="1466850"/>
          </a:xfrm>
          <a:prstGeom prst="leftBrace">
            <a:avLst>
              <a:gd name="adj1" fmla="val 64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" name="Text Box 103"/>
          <p:cNvSpPr txBox="1">
            <a:spLocks noChangeArrowheads="1"/>
          </p:cNvSpPr>
          <p:nvPr/>
        </p:nvSpPr>
        <p:spPr bwMode="auto">
          <a:xfrm>
            <a:off x="4327525" y="3741738"/>
            <a:ext cx="1011238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Select set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in TLB</a:t>
            </a:r>
          </a:p>
        </p:txBody>
      </p:sp>
      <p:sp>
        <p:nvSpPr>
          <p:cNvPr id="43112" name="AutoShape 104"/>
          <p:cNvSpPr>
            <a:spLocks/>
          </p:cNvSpPr>
          <p:nvPr/>
        </p:nvSpPr>
        <p:spPr bwMode="auto">
          <a:xfrm rot="-5400000">
            <a:off x="6062663" y="2595562"/>
            <a:ext cx="438150" cy="1914525"/>
          </a:xfrm>
          <a:prstGeom prst="leftBrace">
            <a:avLst>
              <a:gd name="adj1" fmla="val 364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3" name="Line 105"/>
          <p:cNvSpPr>
            <a:spLocks noChangeShapeType="1"/>
          </p:cNvSpPr>
          <p:nvPr/>
        </p:nvSpPr>
        <p:spPr bwMode="auto">
          <a:xfrm flipV="1">
            <a:off x="6276975" y="378142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4" name="Text Box 106"/>
          <p:cNvSpPr txBox="1">
            <a:spLocks noChangeArrowheads="1"/>
          </p:cNvSpPr>
          <p:nvPr/>
        </p:nvSpPr>
        <p:spPr bwMode="auto">
          <a:xfrm>
            <a:off x="5665788" y="4351338"/>
            <a:ext cx="1247775" cy="27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Line number</a:t>
            </a:r>
          </a:p>
        </p:txBody>
      </p:sp>
      <p:sp>
        <p:nvSpPr>
          <p:cNvPr id="43115" name="Line 107"/>
          <p:cNvSpPr>
            <a:spLocks noChangeShapeType="1"/>
          </p:cNvSpPr>
          <p:nvPr/>
        </p:nvSpPr>
        <p:spPr bwMode="auto">
          <a:xfrm flipV="1">
            <a:off x="6467475" y="350520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6" name="AutoShape 108"/>
          <p:cNvSpPr>
            <a:spLocks/>
          </p:cNvSpPr>
          <p:nvPr/>
        </p:nvSpPr>
        <p:spPr bwMode="auto">
          <a:xfrm rot="-5400000">
            <a:off x="3857625" y="2333625"/>
            <a:ext cx="447675" cy="2428875"/>
          </a:xfrm>
          <a:prstGeom prst="leftBrace">
            <a:avLst>
              <a:gd name="adj1" fmla="val 452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7" name="Line 109"/>
          <p:cNvSpPr>
            <a:spLocks noChangeShapeType="1"/>
          </p:cNvSpPr>
          <p:nvPr/>
        </p:nvSpPr>
        <p:spPr bwMode="auto">
          <a:xfrm flipV="1">
            <a:off x="4533900" y="3524250"/>
            <a:ext cx="0" cy="23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8" name="Line 110"/>
          <p:cNvSpPr>
            <a:spLocks noChangeShapeType="1"/>
          </p:cNvSpPr>
          <p:nvPr/>
        </p:nvSpPr>
        <p:spPr bwMode="auto">
          <a:xfrm flipV="1">
            <a:off x="4076700" y="3762375"/>
            <a:ext cx="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9" name="AutoShape 111"/>
          <p:cNvSpPr>
            <a:spLocks/>
          </p:cNvSpPr>
          <p:nvPr/>
        </p:nvSpPr>
        <p:spPr bwMode="auto">
          <a:xfrm rot="-5400000">
            <a:off x="1443038" y="2347912"/>
            <a:ext cx="457200" cy="2371725"/>
          </a:xfrm>
          <a:prstGeom prst="leftBrace">
            <a:avLst>
              <a:gd name="adj1" fmla="val 432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20" name="Line 112"/>
          <p:cNvSpPr>
            <a:spLocks noChangeShapeType="1"/>
          </p:cNvSpPr>
          <p:nvPr/>
        </p:nvSpPr>
        <p:spPr bwMode="auto">
          <a:xfrm flipV="1">
            <a:off x="1666875" y="3743325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21" name="Text Box 113"/>
          <p:cNvSpPr txBox="1">
            <a:spLocks noChangeArrowheads="1"/>
          </p:cNvSpPr>
          <p:nvPr/>
        </p:nvSpPr>
        <p:spPr bwMode="auto">
          <a:xfrm>
            <a:off x="1044575" y="4046538"/>
            <a:ext cx="1404938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Map through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page directory</a:t>
            </a:r>
          </a:p>
        </p:txBody>
      </p:sp>
      <p:sp>
        <p:nvSpPr>
          <p:cNvPr id="43122" name="Text Box 114"/>
          <p:cNvSpPr txBox="1">
            <a:spLocks noChangeArrowheads="1"/>
          </p:cNvSpPr>
          <p:nvPr/>
        </p:nvSpPr>
        <p:spPr bwMode="auto">
          <a:xfrm>
            <a:off x="3443288" y="4208463"/>
            <a:ext cx="1255712" cy="463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1400"/>
              <a:t>Map through</a:t>
            </a:r>
          </a:p>
          <a:p>
            <a:pPr algn="ctr" defTabSz="762000">
              <a:lnSpc>
                <a:spcPct val="87000"/>
              </a:lnSpc>
            </a:pPr>
            <a:r>
              <a:rPr lang="en-US" altLang="ko-KR" sz="1400"/>
              <a:t>page table</a:t>
            </a:r>
          </a:p>
        </p:txBody>
      </p:sp>
      <p:sp>
        <p:nvSpPr>
          <p:cNvPr id="43123" name="Text Box 115"/>
          <p:cNvSpPr txBox="1">
            <a:spLocks noChangeArrowheads="1"/>
          </p:cNvSpPr>
          <p:nvPr/>
        </p:nvSpPr>
        <p:spPr bwMode="auto">
          <a:xfrm>
            <a:off x="2054225" y="5626100"/>
            <a:ext cx="5294313" cy="409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87000"/>
              </a:lnSpc>
            </a:pPr>
            <a:r>
              <a:rPr lang="en-US" altLang="ko-KR" sz="2400"/>
              <a:t>Virtual Address of Fairchild Clipper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73050"/>
            <a:ext cx="7589838" cy="471488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MEMORY  ADDRESS  MAP</a:t>
            </a:r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1635125" y="2147888"/>
            <a:ext cx="4837113" cy="1573212"/>
            <a:chOff x="1030" y="1353"/>
            <a:chExt cx="3047" cy="991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1095" y="1684"/>
              <a:ext cx="405" cy="5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/>
                <a:t>RAM  1</a:t>
              </a:r>
            </a:p>
            <a:p>
              <a:pPr defTabSz="762000"/>
              <a:r>
                <a:rPr lang="en-US" altLang="ko-KR" sz="1200"/>
                <a:t>RAM  2</a:t>
              </a:r>
            </a:p>
            <a:p>
              <a:pPr defTabSz="762000"/>
              <a:r>
                <a:rPr lang="en-US" altLang="ko-KR" sz="1200"/>
                <a:t>RAM  3</a:t>
              </a:r>
            </a:p>
            <a:p>
              <a:pPr defTabSz="762000"/>
              <a:r>
                <a:rPr lang="en-US" altLang="ko-KR" sz="1200"/>
                <a:t>RAM  4</a:t>
              </a:r>
            </a:p>
            <a:p>
              <a:pPr defTabSz="762000"/>
              <a:r>
                <a:rPr lang="en-US" altLang="ko-KR" sz="1200"/>
                <a:t>ROM</a:t>
              </a: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794" y="1684"/>
              <a:ext cx="602" cy="5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/>
                <a:t>0000 - 007F</a:t>
              </a:r>
            </a:p>
            <a:p>
              <a:pPr defTabSz="762000"/>
              <a:r>
                <a:rPr lang="en-US" altLang="ko-KR" sz="1200"/>
                <a:t>0080 - 00FF</a:t>
              </a:r>
            </a:p>
            <a:p>
              <a:pPr defTabSz="762000"/>
              <a:r>
                <a:rPr lang="en-US" altLang="ko-KR" sz="1200"/>
                <a:t>0100 - 017F</a:t>
              </a:r>
            </a:p>
            <a:p>
              <a:pPr defTabSz="762000"/>
              <a:r>
                <a:rPr lang="en-US" altLang="ko-KR" sz="1200"/>
                <a:t>0180 - 01FF</a:t>
              </a:r>
            </a:p>
            <a:p>
              <a:pPr defTabSz="762000"/>
              <a:r>
                <a:rPr lang="en-US" altLang="ko-KR" sz="1200"/>
                <a:t>0200 - 03FF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030" y="1470"/>
              <a:ext cx="61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/>
                <a:t>Component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869" y="1400"/>
              <a:ext cx="44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 defTabSz="762000"/>
              <a:r>
                <a:rPr lang="en-US" altLang="ko-KR" sz="1200"/>
                <a:t>Hexa</a:t>
              </a:r>
            </a:p>
            <a:p>
              <a:pPr algn="ctr" defTabSz="762000"/>
              <a:r>
                <a:rPr lang="en-US" altLang="ko-KR" sz="1200"/>
                <a:t>address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552" y="1684"/>
              <a:ext cx="1447" cy="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2000"/>
                </a:lnSpc>
              </a:pPr>
              <a:r>
                <a:rPr lang="en-US" altLang="ko-KR" sz="1200"/>
                <a:t>0   0     0   x   x   x     x   x   x   x</a:t>
              </a:r>
            </a:p>
            <a:p>
              <a:pPr defTabSz="762000">
                <a:lnSpc>
                  <a:spcPct val="92000"/>
                </a:lnSpc>
              </a:pPr>
              <a:r>
                <a:rPr lang="en-US" altLang="ko-KR" sz="1200"/>
                <a:t>0   0     1   x   x   x     x   x   x   x</a:t>
              </a:r>
            </a:p>
            <a:p>
              <a:pPr defTabSz="762000">
                <a:lnSpc>
                  <a:spcPct val="92000"/>
                </a:lnSpc>
              </a:pPr>
              <a:r>
                <a:rPr lang="en-US" altLang="ko-KR" sz="1200"/>
                <a:t>0   1     0   x   x   x     x   x   x   x</a:t>
              </a:r>
            </a:p>
            <a:p>
              <a:pPr defTabSz="762000">
                <a:lnSpc>
                  <a:spcPct val="92000"/>
                </a:lnSpc>
              </a:pPr>
              <a:r>
                <a:rPr lang="en-US" altLang="ko-KR" sz="1200"/>
                <a:t>0   1     1   x   x   x     x   x   x   x</a:t>
              </a:r>
            </a:p>
            <a:p>
              <a:pPr defTabSz="762000">
                <a:lnSpc>
                  <a:spcPct val="92000"/>
                </a:lnSpc>
              </a:pPr>
              <a:r>
                <a:rPr lang="en-US" altLang="ko-KR" sz="1200"/>
                <a:t>1   x     x   x   x   x     x   x   x   x</a:t>
              </a:r>
            </a:p>
            <a:p>
              <a:pPr defTabSz="762000" eaLnBrk="1">
                <a:lnSpc>
                  <a:spcPct val="85000"/>
                </a:lnSpc>
              </a:pPr>
              <a:endParaRPr lang="en-US" altLang="ko-KR" sz="1200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494" y="1521"/>
              <a:ext cx="1500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/>
                <a:t>10   9     8   7   6   5     4   3   2   1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865" y="1358"/>
              <a:ext cx="661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/>
                <a:t>Address bus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042" y="1353"/>
              <a:ext cx="3035" cy="9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042" y="1675"/>
              <a:ext cx="3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2431" y="1353"/>
              <a:ext cx="0" cy="9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443" y="1512"/>
              <a:ext cx="1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890588" y="4249738"/>
            <a:ext cx="5832475" cy="2108200"/>
            <a:chOff x="392" y="3200"/>
            <a:chExt cx="2654" cy="1918"/>
          </a:xfrm>
        </p:grpSpPr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92" y="3200"/>
              <a:ext cx="1433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85000"/>
                </a:lnSpc>
              </a:pPr>
              <a:r>
                <a:rPr lang="en-US" altLang="ko-KR" sz="1800"/>
                <a:t>Memory Connection to CPU</a:t>
              </a: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584" y="3495"/>
              <a:ext cx="2462" cy="1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- RAM and ROM chips are connected to a CPU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   through the data and address buses</a:t>
              </a:r>
            </a:p>
            <a:p>
              <a:pPr defTabSz="762000">
                <a:lnSpc>
                  <a:spcPct val="90000"/>
                </a:lnSpc>
              </a:pPr>
              <a:endParaRPr lang="en-US" altLang="ko-KR" sz="1800"/>
            </a:p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- The low-order lines in the address bus select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   the byte within the chips and other lines in the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   address bus select a particular chip through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   its chip select inputs</a:t>
              </a:r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27075" y="922338"/>
            <a:ext cx="5489575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Address space assignment to each memory chip</a:t>
            </a:r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endParaRPr lang="en-US" altLang="ko-KR" sz="1800"/>
          </a:p>
          <a:p>
            <a:pPr defTabSz="762000">
              <a:lnSpc>
                <a:spcPct val="90000"/>
              </a:lnSpc>
            </a:pPr>
            <a:r>
              <a:rPr lang="en-US" altLang="ko-KR" sz="1800"/>
              <a:t>Example:  512 bytes RAM and 512 bytes ROM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7704138" y="0"/>
            <a:ext cx="131445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263525"/>
            <a:ext cx="8116887" cy="469900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CONNECTION  OF  MEMORY  TO  CPU</a:t>
            </a:r>
          </a:p>
        </p:txBody>
      </p:sp>
      <p:sp>
        <p:nvSpPr>
          <p:cNvPr id="8365" name="Rectangle 173"/>
          <p:cNvSpPr>
            <a:spLocks noChangeArrowheads="1"/>
          </p:cNvSpPr>
          <p:nvPr/>
        </p:nvSpPr>
        <p:spPr bwMode="auto">
          <a:xfrm>
            <a:off x="7829550" y="0"/>
            <a:ext cx="1314450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Main Memory</a:t>
            </a: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0175" y="6008688"/>
            <a:ext cx="228600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6" name="Arc 4"/>
          <p:cNvSpPr>
            <a:spLocks/>
          </p:cNvSpPr>
          <p:nvPr/>
        </p:nvSpPr>
        <p:spPr bwMode="auto">
          <a:xfrm>
            <a:off x="3889375" y="2090738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713038" y="2128838"/>
            <a:ext cx="11763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rc 6"/>
          <p:cNvSpPr>
            <a:spLocks/>
          </p:cNvSpPr>
          <p:nvPr/>
        </p:nvSpPr>
        <p:spPr bwMode="auto">
          <a:xfrm>
            <a:off x="3894138" y="2401888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92500" y="2433638"/>
            <a:ext cx="415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rc 8"/>
          <p:cNvSpPr>
            <a:spLocks/>
          </p:cNvSpPr>
          <p:nvPr/>
        </p:nvSpPr>
        <p:spPr bwMode="auto">
          <a:xfrm>
            <a:off x="3889375" y="2555875"/>
            <a:ext cx="107950" cy="698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689350" y="2587625"/>
            <a:ext cx="200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Arc 10"/>
          <p:cNvSpPr>
            <a:spLocks/>
          </p:cNvSpPr>
          <p:nvPr/>
        </p:nvSpPr>
        <p:spPr bwMode="auto">
          <a:xfrm>
            <a:off x="3894138" y="2706688"/>
            <a:ext cx="107950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103563" y="2740025"/>
            <a:ext cx="809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986213" y="2016125"/>
            <a:ext cx="4540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986213" y="2168525"/>
            <a:ext cx="4540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986213" y="232410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986213" y="248443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997325" y="2638425"/>
            <a:ext cx="4619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AD7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398963" y="2278063"/>
            <a:ext cx="6461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128 x 8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398963" y="2405063"/>
            <a:ext cx="6540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RAM  1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008438" y="2025650"/>
            <a:ext cx="1279525" cy="7985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Arc 20"/>
          <p:cNvSpPr>
            <a:spLocks/>
          </p:cNvSpPr>
          <p:nvPr/>
        </p:nvSpPr>
        <p:spPr bwMode="auto">
          <a:xfrm>
            <a:off x="5522913" y="2390775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Arc 21"/>
          <p:cNvSpPr>
            <a:spLocks/>
          </p:cNvSpPr>
          <p:nvPr/>
        </p:nvSpPr>
        <p:spPr bwMode="auto">
          <a:xfrm>
            <a:off x="5307013" y="2390775"/>
            <a:ext cx="107950" cy="68263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5407025" y="2425700"/>
            <a:ext cx="119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086225" y="2203450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Arc 25"/>
          <p:cNvSpPr>
            <a:spLocks/>
          </p:cNvSpPr>
          <p:nvPr/>
        </p:nvSpPr>
        <p:spPr bwMode="auto">
          <a:xfrm>
            <a:off x="3889375" y="3008313"/>
            <a:ext cx="107950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2519363" y="3046413"/>
            <a:ext cx="1370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Arc 27"/>
          <p:cNvSpPr>
            <a:spLocks/>
          </p:cNvSpPr>
          <p:nvPr/>
        </p:nvSpPr>
        <p:spPr bwMode="auto">
          <a:xfrm>
            <a:off x="3889375" y="3160713"/>
            <a:ext cx="107950" cy="698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3298825" y="3198813"/>
            <a:ext cx="590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Arc 29"/>
          <p:cNvSpPr>
            <a:spLocks/>
          </p:cNvSpPr>
          <p:nvPr/>
        </p:nvSpPr>
        <p:spPr bwMode="auto">
          <a:xfrm>
            <a:off x="3894138" y="3317875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3492500" y="3352800"/>
            <a:ext cx="420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Arc 31"/>
          <p:cNvSpPr>
            <a:spLocks/>
          </p:cNvSpPr>
          <p:nvPr/>
        </p:nvSpPr>
        <p:spPr bwMode="auto">
          <a:xfrm>
            <a:off x="3889375" y="3468688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3689350" y="3506788"/>
            <a:ext cx="200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Arc 33"/>
          <p:cNvSpPr>
            <a:spLocks/>
          </p:cNvSpPr>
          <p:nvPr/>
        </p:nvSpPr>
        <p:spPr bwMode="auto">
          <a:xfrm>
            <a:off x="3889375" y="3625850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3103563" y="3657600"/>
            <a:ext cx="785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3986213" y="2935288"/>
            <a:ext cx="4540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3986213" y="3087688"/>
            <a:ext cx="4540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3986213" y="324326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3986213" y="3403600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3998913" y="3556000"/>
            <a:ext cx="4619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AD7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4398963" y="3206750"/>
            <a:ext cx="6461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128 x 8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4398963" y="3330575"/>
            <a:ext cx="654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RAM  2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4008438" y="2943225"/>
            <a:ext cx="1279525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Arc 43"/>
          <p:cNvSpPr>
            <a:spLocks/>
          </p:cNvSpPr>
          <p:nvPr/>
        </p:nvSpPr>
        <p:spPr bwMode="auto">
          <a:xfrm>
            <a:off x="5522913" y="3306763"/>
            <a:ext cx="107950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Arc 44"/>
          <p:cNvSpPr>
            <a:spLocks/>
          </p:cNvSpPr>
          <p:nvPr/>
        </p:nvSpPr>
        <p:spPr bwMode="auto">
          <a:xfrm>
            <a:off x="5307013" y="3306763"/>
            <a:ext cx="107950" cy="6985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5397500" y="3336925"/>
            <a:ext cx="128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4095750" y="3127375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Arc 48"/>
          <p:cNvSpPr>
            <a:spLocks/>
          </p:cNvSpPr>
          <p:nvPr/>
        </p:nvSpPr>
        <p:spPr bwMode="auto">
          <a:xfrm>
            <a:off x="3889375" y="3927475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2324100" y="3963988"/>
            <a:ext cx="1565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Arc 50"/>
          <p:cNvSpPr>
            <a:spLocks/>
          </p:cNvSpPr>
          <p:nvPr/>
        </p:nvSpPr>
        <p:spPr bwMode="auto">
          <a:xfrm>
            <a:off x="3889375" y="4084638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3298825" y="4116388"/>
            <a:ext cx="590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Arc 52"/>
          <p:cNvSpPr>
            <a:spLocks/>
          </p:cNvSpPr>
          <p:nvPr/>
        </p:nvSpPr>
        <p:spPr bwMode="auto">
          <a:xfrm>
            <a:off x="3894138" y="4233863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3492500" y="4270375"/>
            <a:ext cx="4302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Arc 54"/>
          <p:cNvSpPr>
            <a:spLocks/>
          </p:cNvSpPr>
          <p:nvPr/>
        </p:nvSpPr>
        <p:spPr bwMode="auto">
          <a:xfrm>
            <a:off x="3884613" y="4389438"/>
            <a:ext cx="107950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689350" y="4422775"/>
            <a:ext cx="200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Arc 56"/>
          <p:cNvSpPr>
            <a:spLocks/>
          </p:cNvSpPr>
          <p:nvPr/>
        </p:nvSpPr>
        <p:spPr bwMode="auto">
          <a:xfrm>
            <a:off x="3894138" y="4541838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>
            <a:off x="3103563" y="4575175"/>
            <a:ext cx="809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3986213" y="3862388"/>
            <a:ext cx="4540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8251" name="Rectangle 59"/>
          <p:cNvSpPr>
            <a:spLocks noChangeArrowheads="1"/>
          </p:cNvSpPr>
          <p:nvPr/>
        </p:nvSpPr>
        <p:spPr bwMode="auto">
          <a:xfrm>
            <a:off x="3986213" y="4014788"/>
            <a:ext cx="4540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3986213" y="4168775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3986213" y="4330700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</a:t>
            </a:r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3987800" y="4465638"/>
            <a:ext cx="4619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AD7</a:t>
            </a:r>
          </a:p>
        </p:txBody>
      </p:sp>
      <p:sp>
        <p:nvSpPr>
          <p:cNvPr id="8255" name="Rectangle 63"/>
          <p:cNvSpPr>
            <a:spLocks noChangeArrowheads="1"/>
          </p:cNvSpPr>
          <p:nvPr/>
        </p:nvSpPr>
        <p:spPr bwMode="auto">
          <a:xfrm>
            <a:off x="4398963" y="4114800"/>
            <a:ext cx="6461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128 x 8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256" name="Rectangle 64"/>
          <p:cNvSpPr>
            <a:spLocks noChangeArrowheads="1"/>
          </p:cNvSpPr>
          <p:nvPr/>
        </p:nvSpPr>
        <p:spPr bwMode="auto">
          <a:xfrm>
            <a:off x="4398963" y="4240213"/>
            <a:ext cx="6540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RAM  3</a:t>
            </a:r>
          </a:p>
        </p:txBody>
      </p:sp>
      <p:sp>
        <p:nvSpPr>
          <p:cNvPr id="8257" name="Rectangle 65"/>
          <p:cNvSpPr>
            <a:spLocks noChangeArrowheads="1"/>
          </p:cNvSpPr>
          <p:nvPr/>
        </p:nvSpPr>
        <p:spPr bwMode="auto">
          <a:xfrm>
            <a:off x="4008438" y="3859213"/>
            <a:ext cx="1279525" cy="800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Arc 66"/>
          <p:cNvSpPr>
            <a:spLocks/>
          </p:cNvSpPr>
          <p:nvPr/>
        </p:nvSpPr>
        <p:spPr bwMode="auto">
          <a:xfrm>
            <a:off x="5522913" y="4225925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9" name="Arc 67"/>
          <p:cNvSpPr>
            <a:spLocks/>
          </p:cNvSpPr>
          <p:nvPr/>
        </p:nvSpPr>
        <p:spPr bwMode="auto">
          <a:xfrm>
            <a:off x="5307013" y="4225925"/>
            <a:ext cx="107950" cy="6985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>
            <a:off x="5402263" y="4259263"/>
            <a:ext cx="1285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4086225" y="4056063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Arc 71"/>
          <p:cNvSpPr>
            <a:spLocks/>
          </p:cNvSpPr>
          <p:nvPr/>
        </p:nvSpPr>
        <p:spPr bwMode="auto">
          <a:xfrm>
            <a:off x="3889375" y="4851400"/>
            <a:ext cx="107950" cy="6826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>
            <a:off x="2060575" y="4881563"/>
            <a:ext cx="182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Arc 73"/>
          <p:cNvSpPr>
            <a:spLocks/>
          </p:cNvSpPr>
          <p:nvPr/>
        </p:nvSpPr>
        <p:spPr bwMode="auto">
          <a:xfrm>
            <a:off x="3884613" y="5000625"/>
            <a:ext cx="107950" cy="6826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3298825" y="5035550"/>
            <a:ext cx="590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Arc 75"/>
          <p:cNvSpPr>
            <a:spLocks/>
          </p:cNvSpPr>
          <p:nvPr/>
        </p:nvSpPr>
        <p:spPr bwMode="auto">
          <a:xfrm>
            <a:off x="3889375" y="5154613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8" name="Line 76"/>
          <p:cNvSpPr>
            <a:spLocks noChangeShapeType="1"/>
          </p:cNvSpPr>
          <p:nvPr/>
        </p:nvSpPr>
        <p:spPr bwMode="auto">
          <a:xfrm>
            <a:off x="3492500" y="5189538"/>
            <a:ext cx="396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9" name="Arc 77"/>
          <p:cNvSpPr>
            <a:spLocks/>
          </p:cNvSpPr>
          <p:nvPr/>
        </p:nvSpPr>
        <p:spPr bwMode="auto">
          <a:xfrm>
            <a:off x="3889375" y="5305425"/>
            <a:ext cx="107950" cy="698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0" name="Line 78"/>
          <p:cNvSpPr>
            <a:spLocks noChangeShapeType="1"/>
          </p:cNvSpPr>
          <p:nvPr/>
        </p:nvSpPr>
        <p:spPr bwMode="auto">
          <a:xfrm>
            <a:off x="3668713" y="5343525"/>
            <a:ext cx="2270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1" name="Arc 79"/>
          <p:cNvSpPr>
            <a:spLocks/>
          </p:cNvSpPr>
          <p:nvPr/>
        </p:nvSpPr>
        <p:spPr bwMode="auto">
          <a:xfrm>
            <a:off x="3894138" y="5461000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3103563" y="5494338"/>
            <a:ext cx="823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3" name="Rectangle 81"/>
          <p:cNvSpPr>
            <a:spLocks noChangeArrowheads="1"/>
          </p:cNvSpPr>
          <p:nvPr/>
        </p:nvSpPr>
        <p:spPr bwMode="auto">
          <a:xfrm>
            <a:off x="3986213" y="4768850"/>
            <a:ext cx="4540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8274" name="Rectangle 82"/>
          <p:cNvSpPr>
            <a:spLocks noChangeArrowheads="1"/>
          </p:cNvSpPr>
          <p:nvPr/>
        </p:nvSpPr>
        <p:spPr bwMode="auto">
          <a:xfrm>
            <a:off x="3986213" y="4924425"/>
            <a:ext cx="4540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8275" name="Rectangle 83"/>
          <p:cNvSpPr>
            <a:spLocks noChangeArrowheads="1"/>
          </p:cNvSpPr>
          <p:nvPr/>
        </p:nvSpPr>
        <p:spPr bwMode="auto">
          <a:xfrm>
            <a:off x="3986213" y="5075238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8276" name="Rectangle 84"/>
          <p:cNvSpPr>
            <a:spLocks noChangeArrowheads="1"/>
          </p:cNvSpPr>
          <p:nvPr/>
        </p:nvSpPr>
        <p:spPr bwMode="auto">
          <a:xfrm>
            <a:off x="3986213" y="5238750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</a:t>
            </a:r>
          </a:p>
        </p:txBody>
      </p:sp>
      <p:sp>
        <p:nvSpPr>
          <p:cNvPr id="8277" name="Rectangle 85"/>
          <p:cNvSpPr>
            <a:spLocks noChangeArrowheads="1"/>
          </p:cNvSpPr>
          <p:nvPr/>
        </p:nvSpPr>
        <p:spPr bwMode="auto">
          <a:xfrm>
            <a:off x="3998913" y="5391150"/>
            <a:ext cx="4619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AD7</a:t>
            </a:r>
          </a:p>
        </p:txBody>
      </p:sp>
      <p:sp>
        <p:nvSpPr>
          <p:cNvPr id="8278" name="Rectangle 86"/>
          <p:cNvSpPr>
            <a:spLocks noChangeArrowheads="1"/>
          </p:cNvSpPr>
          <p:nvPr/>
        </p:nvSpPr>
        <p:spPr bwMode="auto">
          <a:xfrm>
            <a:off x="4398963" y="5040313"/>
            <a:ext cx="6461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128 x 8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279" name="Rectangle 87"/>
          <p:cNvSpPr>
            <a:spLocks noChangeArrowheads="1"/>
          </p:cNvSpPr>
          <p:nvPr/>
        </p:nvSpPr>
        <p:spPr bwMode="auto">
          <a:xfrm>
            <a:off x="4398963" y="5167313"/>
            <a:ext cx="6540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RAM  4</a:t>
            </a:r>
          </a:p>
        </p:txBody>
      </p:sp>
      <p:sp>
        <p:nvSpPr>
          <p:cNvPr id="8280" name="Rectangle 88"/>
          <p:cNvSpPr>
            <a:spLocks noChangeArrowheads="1"/>
          </p:cNvSpPr>
          <p:nvPr/>
        </p:nvSpPr>
        <p:spPr bwMode="auto">
          <a:xfrm>
            <a:off x="4008438" y="4787900"/>
            <a:ext cx="1279525" cy="7889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1" name="Arc 89"/>
          <p:cNvSpPr>
            <a:spLocks/>
          </p:cNvSpPr>
          <p:nvPr/>
        </p:nvSpPr>
        <p:spPr bwMode="auto">
          <a:xfrm>
            <a:off x="5522913" y="5143500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2" name="Arc 90"/>
          <p:cNvSpPr>
            <a:spLocks/>
          </p:cNvSpPr>
          <p:nvPr/>
        </p:nvSpPr>
        <p:spPr bwMode="auto">
          <a:xfrm>
            <a:off x="5307013" y="5143500"/>
            <a:ext cx="107950" cy="68263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3" name="Line 91"/>
          <p:cNvSpPr>
            <a:spLocks noChangeShapeType="1"/>
          </p:cNvSpPr>
          <p:nvPr/>
        </p:nvSpPr>
        <p:spPr bwMode="auto">
          <a:xfrm>
            <a:off x="5416550" y="5176838"/>
            <a:ext cx="109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4" name="Line 92"/>
          <p:cNvSpPr>
            <a:spLocks noChangeShapeType="1"/>
          </p:cNvSpPr>
          <p:nvPr/>
        </p:nvSpPr>
        <p:spPr bwMode="auto">
          <a:xfrm>
            <a:off x="4076700" y="4964113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8" name="Line 96"/>
          <p:cNvSpPr>
            <a:spLocks noChangeShapeType="1"/>
          </p:cNvSpPr>
          <p:nvPr/>
        </p:nvSpPr>
        <p:spPr bwMode="auto">
          <a:xfrm>
            <a:off x="3097213" y="1341438"/>
            <a:ext cx="0" cy="4762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9" name="Rectangle 97"/>
          <p:cNvSpPr>
            <a:spLocks noChangeArrowheads="1"/>
          </p:cNvSpPr>
          <p:nvPr/>
        </p:nvSpPr>
        <p:spPr bwMode="auto">
          <a:xfrm>
            <a:off x="2038350" y="1736725"/>
            <a:ext cx="7413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8290" name="Rectangle 98"/>
          <p:cNvSpPr>
            <a:spLocks noChangeArrowheads="1"/>
          </p:cNvSpPr>
          <p:nvPr/>
        </p:nvSpPr>
        <p:spPr bwMode="auto">
          <a:xfrm>
            <a:off x="1952625" y="187166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91" name="Rectangle 99"/>
          <p:cNvSpPr>
            <a:spLocks noChangeArrowheads="1"/>
          </p:cNvSpPr>
          <p:nvPr/>
        </p:nvSpPr>
        <p:spPr bwMode="auto">
          <a:xfrm>
            <a:off x="2159000" y="187166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92" name="Rectangle 100"/>
          <p:cNvSpPr>
            <a:spLocks noChangeArrowheads="1"/>
          </p:cNvSpPr>
          <p:nvPr/>
        </p:nvSpPr>
        <p:spPr bwMode="auto">
          <a:xfrm>
            <a:off x="2354263" y="187166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93" name="Rectangle 101"/>
          <p:cNvSpPr>
            <a:spLocks noChangeArrowheads="1"/>
          </p:cNvSpPr>
          <p:nvPr/>
        </p:nvSpPr>
        <p:spPr bwMode="auto">
          <a:xfrm>
            <a:off x="2551113" y="187166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94" name="Rectangle 102"/>
          <p:cNvSpPr>
            <a:spLocks noChangeArrowheads="1"/>
          </p:cNvSpPr>
          <p:nvPr/>
        </p:nvSpPr>
        <p:spPr bwMode="auto">
          <a:xfrm>
            <a:off x="1935163" y="1773238"/>
            <a:ext cx="877887" cy="2841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" name="Line 103"/>
          <p:cNvSpPr>
            <a:spLocks noChangeShapeType="1"/>
          </p:cNvSpPr>
          <p:nvPr/>
        </p:nvSpPr>
        <p:spPr bwMode="auto">
          <a:xfrm>
            <a:off x="2706688" y="2055813"/>
            <a:ext cx="0" cy="87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7" name="Line 105"/>
          <p:cNvSpPr>
            <a:spLocks noChangeShapeType="1"/>
          </p:cNvSpPr>
          <p:nvPr/>
        </p:nvSpPr>
        <p:spPr bwMode="auto">
          <a:xfrm>
            <a:off x="2312988" y="2065338"/>
            <a:ext cx="4762" cy="1905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9" name="Line 107"/>
          <p:cNvSpPr>
            <a:spLocks noChangeShapeType="1"/>
          </p:cNvSpPr>
          <p:nvPr/>
        </p:nvSpPr>
        <p:spPr bwMode="auto">
          <a:xfrm flipV="1">
            <a:off x="2249488" y="1347788"/>
            <a:ext cx="0" cy="425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1" name="Line 109"/>
          <p:cNvSpPr>
            <a:spLocks noChangeShapeType="1"/>
          </p:cNvSpPr>
          <p:nvPr/>
        </p:nvSpPr>
        <p:spPr bwMode="auto">
          <a:xfrm flipV="1">
            <a:off x="5630863" y="1357313"/>
            <a:ext cx="0" cy="4752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1350963" y="855663"/>
            <a:ext cx="4648200" cy="49053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3" name="Rectangle 111"/>
          <p:cNvSpPr>
            <a:spLocks noChangeArrowheads="1"/>
          </p:cNvSpPr>
          <p:nvPr/>
        </p:nvSpPr>
        <p:spPr bwMode="auto">
          <a:xfrm>
            <a:off x="3578225" y="1150938"/>
            <a:ext cx="4143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</a:t>
            </a:r>
          </a:p>
        </p:txBody>
      </p:sp>
      <p:sp>
        <p:nvSpPr>
          <p:cNvPr id="8304" name="Rectangle 112"/>
          <p:cNvSpPr>
            <a:spLocks noChangeArrowheads="1"/>
          </p:cNvSpPr>
          <p:nvPr/>
        </p:nvSpPr>
        <p:spPr bwMode="auto">
          <a:xfrm>
            <a:off x="3305175" y="1150938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8305" name="Rectangle 113"/>
          <p:cNvSpPr>
            <a:spLocks noChangeArrowheads="1"/>
          </p:cNvSpPr>
          <p:nvPr/>
        </p:nvSpPr>
        <p:spPr bwMode="auto">
          <a:xfrm>
            <a:off x="2116138" y="11509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306" name="Rectangle 114"/>
          <p:cNvSpPr>
            <a:spLocks noChangeArrowheads="1"/>
          </p:cNvSpPr>
          <p:nvPr/>
        </p:nvSpPr>
        <p:spPr bwMode="auto">
          <a:xfrm>
            <a:off x="2378075" y="11509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307" name="Rectangle 115"/>
          <p:cNvSpPr>
            <a:spLocks noChangeArrowheads="1"/>
          </p:cNvSpPr>
          <p:nvPr/>
        </p:nvSpPr>
        <p:spPr bwMode="auto">
          <a:xfrm>
            <a:off x="2894013" y="1150938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7-1</a:t>
            </a:r>
          </a:p>
        </p:txBody>
      </p:sp>
      <p:sp>
        <p:nvSpPr>
          <p:cNvPr id="8308" name="Freeform 116"/>
          <p:cNvSpPr>
            <a:spLocks/>
          </p:cNvSpPr>
          <p:nvPr/>
        </p:nvSpPr>
        <p:spPr bwMode="auto">
          <a:xfrm>
            <a:off x="1922463" y="1357313"/>
            <a:ext cx="1365250" cy="10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9"/>
              </a:cxn>
              <a:cxn ang="0">
                <a:pos x="857" y="79"/>
              </a:cxn>
            </a:cxnLst>
            <a:rect l="0" t="0" r="r" b="b"/>
            <a:pathLst>
              <a:path w="858" h="80">
                <a:moveTo>
                  <a:pt x="0" y="0"/>
                </a:moveTo>
                <a:lnTo>
                  <a:pt x="0" y="79"/>
                </a:lnTo>
                <a:lnTo>
                  <a:pt x="857" y="7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9" name="Rectangle 117"/>
          <p:cNvSpPr>
            <a:spLocks noChangeArrowheads="1"/>
          </p:cNvSpPr>
          <p:nvPr/>
        </p:nvSpPr>
        <p:spPr bwMode="auto">
          <a:xfrm>
            <a:off x="1792288" y="1150938"/>
            <a:ext cx="3365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310" name="Rectangle 118"/>
          <p:cNvSpPr>
            <a:spLocks noChangeArrowheads="1"/>
          </p:cNvSpPr>
          <p:nvPr/>
        </p:nvSpPr>
        <p:spPr bwMode="auto">
          <a:xfrm>
            <a:off x="1336675" y="1150938"/>
            <a:ext cx="5381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16-11</a:t>
            </a:r>
          </a:p>
        </p:txBody>
      </p:sp>
      <p:sp>
        <p:nvSpPr>
          <p:cNvPr id="8311" name="Rectangle 119"/>
          <p:cNvSpPr>
            <a:spLocks noChangeArrowheads="1"/>
          </p:cNvSpPr>
          <p:nvPr/>
        </p:nvSpPr>
        <p:spPr bwMode="auto">
          <a:xfrm>
            <a:off x="1808163" y="987425"/>
            <a:ext cx="1028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 bus</a:t>
            </a:r>
          </a:p>
        </p:txBody>
      </p:sp>
      <p:sp>
        <p:nvSpPr>
          <p:cNvPr id="8312" name="Rectangle 120"/>
          <p:cNvSpPr>
            <a:spLocks noChangeArrowheads="1"/>
          </p:cNvSpPr>
          <p:nvPr/>
        </p:nvSpPr>
        <p:spPr bwMode="auto">
          <a:xfrm>
            <a:off x="5232400" y="1150938"/>
            <a:ext cx="771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8313" name="Rectangle 121"/>
          <p:cNvSpPr>
            <a:spLocks noChangeArrowheads="1"/>
          </p:cNvSpPr>
          <p:nvPr/>
        </p:nvSpPr>
        <p:spPr bwMode="auto">
          <a:xfrm>
            <a:off x="3341688" y="885825"/>
            <a:ext cx="608012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6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1528763" y="1562100"/>
            <a:ext cx="725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5" name="Freeform 123"/>
          <p:cNvSpPr>
            <a:spLocks/>
          </p:cNvSpPr>
          <p:nvPr/>
        </p:nvSpPr>
        <p:spPr bwMode="auto">
          <a:xfrm>
            <a:off x="1795463" y="1665288"/>
            <a:ext cx="712787" cy="4591050"/>
          </a:xfrm>
          <a:custGeom>
            <a:avLst/>
            <a:gdLst/>
            <a:ahLst/>
            <a:cxnLst>
              <a:cxn ang="0">
                <a:pos x="446" y="0"/>
              </a:cxn>
              <a:cxn ang="0">
                <a:pos x="0" y="0"/>
              </a:cxn>
              <a:cxn ang="0">
                <a:pos x="0" y="3672"/>
              </a:cxn>
            </a:cxnLst>
            <a:rect l="0" t="0" r="r" b="b"/>
            <a:pathLst>
              <a:path w="447" h="3673">
                <a:moveTo>
                  <a:pt x="446" y="0"/>
                </a:moveTo>
                <a:lnTo>
                  <a:pt x="0" y="0"/>
                </a:lnTo>
                <a:lnTo>
                  <a:pt x="0" y="367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7" name="Arc 125"/>
          <p:cNvSpPr>
            <a:spLocks/>
          </p:cNvSpPr>
          <p:nvPr/>
        </p:nvSpPr>
        <p:spPr bwMode="auto">
          <a:xfrm>
            <a:off x="3889375" y="2247900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8" name="Line 126"/>
          <p:cNvSpPr>
            <a:spLocks noChangeShapeType="1"/>
          </p:cNvSpPr>
          <p:nvPr/>
        </p:nvSpPr>
        <p:spPr bwMode="auto">
          <a:xfrm flipH="1">
            <a:off x="3273425" y="2279650"/>
            <a:ext cx="642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9" name="Arc 127"/>
          <p:cNvSpPr>
            <a:spLocks/>
          </p:cNvSpPr>
          <p:nvPr/>
        </p:nvSpPr>
        <p:spPr bwMode="auto">
          <a:xfrm>
            <a:off x="3898900" y="5922963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0" name="Line 128"/>
          <p:cNvSpPr>
            <a:spLocks noChangeShapeType="1"/>
          </p:cNvSpPr>
          <p:nvPr/>
        </p:nvSpPr>
        <p:spPr bwMode="auto">
          <a:xfrm>
            <a:off x="3702050" y="59531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1" name="Arc 129"/>
          <p:cNvSpPr>
            <a:spLocks/>
          </p:cNvSpPr>
          <p:nvPr/>
        </p:nvSpPr>
        <p:spPr bwMode="auto">
          <a:xfrm>
            <a:off x="3889375" y="6075363"/>
            <a:ext cx="107950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2" name="Line 130"/>
          <p:cNvSpPr>
            <a:spLocks noChangeShapeType="1"/>
          </p:cNvSpPr>
          <p:nvPr/>
        </p:nvSpPr>
        <p:spPr bwMode="auto">
          <a:xfrm>
            <a:off x="3103563" y="6105525"/>
            <a:ext cx="785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3" name="Arc 131"/>
          <p:cNvSpPr>
            <a:spLocks/>
          </p:cNvSpPr>
          <p:nvPr/>
        </p:nvSpPr>
        <p:spPr bwMode="auto">
          <a:xfrm>
            <a:off x="3889375" y="6229350"/>
            <a:ext cx="107950" cy="6826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Line 132"/>
          <p:cNvSpPr>
            <a:spLocks noChangeShapeType="1"/>
          </p:cNvSpPr>
          <p:nvPr/>
        </p:nvSpPr>
        <p:spPr bwMode="auto">
          <a:xfrm>
            <a:off x="1808163" y="6259513"/>
            <a:ext cx="2081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5" name="Arc 133"/>
          <p:cNvSpPr>
            <a:spLocks/>
          </p:cNvSpPr>
          <p:nvPr/>
        </p:nvSpPr>
        <p:spPr bwMode="auto">
          <a:xfrm>
            <a:off x="3894138" y="6375400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6" name="Line 134"/>
          <p:cNvSpPr>
            <a:spLocks noChangeShapeType="1"/>
          </p:cNvSpPr>
          <p:nvPr/>
        </p:nvSpPr>
        <p:spPr bwMode="auto">
          <a:xfrm>
            <a:off x="1517650" y="6410325"/>
            <a:ext cx="2400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3986213" y="5686425"/>
            <a:ext cx="4540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CS1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3986213" y="5840413"/>
            <a:ext cx="4540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CS2</a:t>
            </a:r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4384675" y="5959475"/>
            <a:ext cx="6461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512 x 8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330" name="Rectangle 138"/>
          <p:cNvSpPr>
            <a:spLocks noChangeArrowheads="1"/>
          </p:cNvSpPr>
          <p:nvPr/>
        </p:nvSpPr>
        <p:spPr bwMode="auto">
          <a:xfrm>
            <a:off x="4468813" y="6086475"/>
            <a:ext cx="5064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ROM</a:t>
            </a:r>
          </a:p>
        </p:txBody>
      </p:sp>
      <p:sp>
        <p:nvSpPr>
          <p:cNvPr id="8331" name="Rectangle 139"/>
          <p:cNvSpPr>
            <a:spLocks noChangeArrowheads="1"/>
          </p:cNvSpPr>
          <p:nvPr/>
        </p:nvSpPr>
        <p:spPr bwMode="auto">
          <a:xfrm>
            <a:off x="4008438" y="5705475"/>
            <a:ext cx="1279525" cy="7905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2" name="Arc 140"/>
          <p:cNvSpPr>
            <a:spLocks/>
          </p:cNvSpPr>
          <p:nvPr/>
        </p:nvSpPr>
        <p:spPr bwMode="auto">
          <a:xfrm>
            <a:off x="5522913" y="6064250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3" name="Line 141"/>
          <p:cNvSpPr>
            <a:spLocks noChangeShapeType="1"/>
          </p:cNvSpPr>
          <p:nvPr/>
        </p:nvSpPr>
        <p:spPr bwMode="auto">
          <a:xfrm>
            <a:off x="5295900" y="6094413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4" name="Line 142"/>
          <p:cNvSpPr>
            <a:spLocks noChangeShapeType="1"/>
          </p:cNvSpPr>
          <p:nvPr/>
        </p:nvSpPr>
        <p:spPr bwMode="auto">
          <a:xfrm>
            <a:off x="4105275" y="5880100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6" name="Arc 144"/>
          <p:cNvSpPr>
            <a:spLocks/>
          </p:cNvSpPr>
          <p:nvPr/>
        </p:nvSpPr>
        <p:spPr bwMode="auto">
          <a:xfrm>
            <a:off x="3894138" y="5762625"/>
            <a:ext cx="107950" cy="6667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7" name="Line 145"/>
          <p:cNvSpPr>
            <a:spLocks noChangeShapeType="1"/>
          </p:cNvSpPr>
          <p:nvPr/>
        </p:nvSpPr>
        <p:spPr bwMode="auto">
          <a:xfrm>
            <a:off x="3478213" y="5800725"/>
            <a:ext cx="44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8" name="Line 146"/>
          <p:cNvSpPr>
            <a:spLocks noChangeShapeType="1"/>
          </p:cNvSpPr>
          <p:nvPr/>
        </p:nvSpPr>
        <p:spPr bwMode="auto">
          <a:xfrm>
            <a:off x="3298825" y="5953125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4046538" y="6151563"/>
            <a:ext cx="4619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AD9</a:t>
            </a:r>
          </a:p>
        </p:txBody>
      </p:sp>
      <p:sp>
        <p:nvSpPr>
          <p:cNvPr id="8340" name="Line 148"/>
          <p:cNvSpPr>
            <a:spLocks noChangeShapeType="1"/>
          </p:cNvSpPr>
          <p:nvPr/>
        </p:nvSpPr>
        <p:spPr bwMode="auto">
          <a:xfrm flipH="1">
            <a:off x="3394075" y="5843588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1" name="Freeform 149"/>
          <p:cNvSpPr>
            <a:spLocks/>
          </p:cNvSpPr>
          <p:nvPr/>
        </p:nvSpPr>
        <p:spPr bwMode="auto">
          <a:xfrm>
            <a:off x="3411538" y="5849938"/>
            <a:ext cx="220662" cy="198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79"/>
              </a:cxn>
              <a:cxn ang="0">
                <a:pos x="0" y="158"/>
              </a:cxn>
            </a:cxnLst>
            <a:rect l="0" t="0" r="r" b="b"/>
            <a:pathLst>
              <a:path w="138" h="159">
                <a:moveTo>
                  <a:pt x="0" y="0"/>
                </a:moveTo>
                <a:lnTo>
                  <a:pt x="137" y="79"/>
                </a:lnTo>
                <a:lnTo>
                  <a:pt x="0" y="15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4" name="Rectangle 152"/>
          <p:cNvSpPr>
            <a:spLocks noChangeArrowheads="1"/>
          </p:cNvSpPr>
          <p:nvPr/>
        </p:nvSpPr>
        <p:spPr bwMode="auto">
          <a:xfrm>
            <a:off x="3540125" y="5929313"/>
            <a:ext cx="42068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1- 7</a:t>
            </a:r>
          </a:p>
        </p:txBody>
      </p:sp>
      <p:sp>
        <p:nvSpPr>
          <p:cNvPr id="8345" name="Rectangle 153"/>
          <p:cNvSpPr>
            <a:spLocks noChangeArrowheads="1"/>
          </p:cNvSpPr>
          <p:nvPr/>
        </p:nvSpPr>
        <p:spPr bwMode="auto">
          <a:xfrm>
            <a:off x="3576638" y="62309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3570288" y="607536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347" name="Line 155"/>
          <p:cNvSpPr>
            <a:spLocks noChangeShapeType="1"/>
          </p:cNvSpPr>
          <p:nvPr/>
        </p:nvSpPr>
        <p:spPr bwMode="auto">
          <a:xfrm flipH="1">
            <a:off x="3287713" y="1468438"/>
            <a:ext cx="4762" cy="4487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" name="Oval 174"/>
          <p:cNvSpPr>
            <a:spLocks noChangeArrowheads="1"/>
          </p:cNvSpPr>
          <p:nvPr/>
        </p:nvSpPr>
        <p:spPr bwMode="auto">
          <a:xfrm>
            <a:off x="2208213" y="1525588"/>
            <a:ext cx="74612" cy="58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7" name="Oval 175"/>
          <p:cNvSpPr>
            <a:spLocks noChangeArrowheads="1"/>
          </p:cNvSpPr>
          <p:nvPr/>
        </p:nvSpPr>
        <p:spPr bwMode="auto">
          <a:xfrm>
            <a:off x="2470150" y="1633538"/>
            <a:ext cx="74613" cy="603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8" name="Oval 176"/>
          <p:cNvSpPr>
            <a:spLocks noChangeArrowheads="1"/>
          </p:cNvSpPr>
          <p:nvPr/>
        </p:nvSpPr>
        <p:spPr bwMode="auto">
          <a:xfrm>
            <a:off x="3248025" y="2246313"/>
            <a:ext cx="74613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9" name="Oval 177"/>
          <p:cNvSpPr>
            <a:spLocks noChangeArrowheads="1"/>
          </p:cNvSpPr>
          <p:nvPr/>
        </p:nvSpPr>
        <p:spPr bwMode="auto">
          <a:xfrm>
            <a:off x="3443288" y="2403475"/>
            <a:ext cx="74612" cy="587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0" name="Oval 178"/>
          <p:cNvSpPr>
            <a:spLocks noChangeArrowheads="1"/>
          </p:cNvSpPr>
          <p:nvPr/>
        </p:nvSpPr>
        <p:spPr bwMode="auto">
          <a:xfrm>
            <a:off x="3629025" y="2552700"/>
            <a:ext cx="74613" cy="603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1" name="Oval 179"/>
          <p:cNvSpPr>
            <a:spLocks noChangeArrowheads="1"/>
          </p:cNvSpPr>
          <p:nvPr/>
        </p:nvSpPr>
        <p:spPr bwMode="auto">
          <a:xfrm>
            <a:off x="3060700" y="2706688"/>
            <a:ext cx="76200" cy="58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3" name="Line 181"/>
          <p:cNvSpPr>
            <a:spLocks noChangeShapeType="1"/>
          </p:cNvSpPr>
          <p:nvPr/>
        </p:nvSpPr>
        <p:spPr bwMode="auto">
          <a:xfrm>
            <a:off x="2495550" y="2073275"/>
            <a:ext cx="3175" cy="982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4" name="Line 182"/>
          <p:cNvSpPr>
            <a:spLocks noChangeShapeType="1"/>
          </p:cNvSpPr>
          <p:nvPr/>
        </p:nvSpPr>
        <p:spPr bwMode="auto">
          <a:xfrm>
            <a:off x="2065338" y="2073275"/>
            <a:ext cx="4762" cy="281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5" name="Line 183"/>
          <p:cNvSpPr>
            <a:spLocks noChangeShapeType="1"/>
          </p:cNvSpPr>
          <p:nvPr/>
        </p:nvSpPr>
        <p:spPr bwMode="auto">
          <a:xfrm>
            <a:off x="1520825" y="1562100"/>
            <a:ext cx="7938" cy="4852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6" name="Line 184"/>
          <p:cNvSpPr>
            <a:spLocks noChangeShapeType="1"/>
          </p:cNvSpPr>
          <p:nvPr/>
        </p:nvSpPr>
        <p:spPr bwMode="auto">
          <a:xfrm>
            <a:off x="3470275" y="1354138"/>
            <a:ext cx="0" cy="445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7" name="Line 185"/>
          <p:cNvSpPr>
            <a:spLocks noChangeShapeType="1"/>
          </p:cNvSpPr>
          <p:nvPr/>
        </p:nvSpPr>
        <p:spPr bwMode="auto">
          <a:xfrm>
            <a:off x="3673475" y="1346200"/>
            <a:ext cx="0" cy="400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8" name="Oval 186"/>
          <p:cNvSpPr>
            <a:spLocks noChangeArrowheads="1"/>
          </p:cNvSpPr>
          <p:nvPr/>
        </p:nvSpPr>
        <p:spPr bwMode="auto">
          <a:xfrm>
            <a:off x="3252788" y="3168650"/>
            <a:ext cx="7461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79" name="Oval 187"/>
          <p:cNvSpPr>
            <a:spLocks noChangeArrowheads="1"/>
          </p:cNvSpPr>
          <p:nvPr/>
        </p:nvSpPr>
        <p:spPr bwMode="auto">
          <a:xfrm>
            <a:off x="3438525" y="3317875"/>
            <a:ext cx="74613" cy="587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0" name="Oval 188"/>
          <p:cNvSpPr>
            <a:spLocks noChangeArrowheads="1"/>
          </p:cNvSpPr>
          <p:nvPr/>
        </p:nvSpPr>
        <p:spPr bwMode="auto">
          <a:xfrm>
            <a:off x="3629025" y="3471863"/>
            <a:ext cx="74613" cy="58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2" name="Oval 190"/>
          <p:cNvSpPr>
            <a:spLocks noChangeArrowheads="1"/>
          </p:cNvSpPr>
          <p:nvPr/>
        </p:nvSpPr>
        <p:spPr bwMode="auto">
          <a:xfrm>
            <a:off x="3060700" y="3629025"/>
            <a:ext cx="76200" cy="587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3" name="Oval 191"/>
          <p:cNvSpPr>
            <a:spLocks noChangeArrowheads="1"/>
          </p:cNvSpPr>
          <p:nvPr/>
        </p:nvSpPr>
        <p:spPr bwMode="auto">
          <a:xfrm>
            <a:off x="3248025" y="4087813"/>
            <a:ext cx="74613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4" name="Oval 192"/>
          <p:cNvSpPr>
            <a:spLocks noChangeArrowheads="1"/>
          </p:cNvSpPr>
          <p:nvPr/>
        </p:nvSpPr>
        <p:spPr bwMode="auto">
          <a:xfrm>
            <a:off x="3433763" y="4240213"/>
            <a:ext cx="74612" cy="58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5" name="Oval 193"/>
          <p:cNvSpPr>
            <a:spLocks noChangeArrowheads="1"/>
          </p:cNvSpPr>
          <p:nvPr/>
        </p:nvSpPr>
        <p:spPr bwMode="auto">
          <a:xfrm>
            <a:off x="3635375" y="4394200"/>
            <a:ext cx="74613" cy="603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" name="Oval 194"/>
          <p:cNvSpPr>
            <a:spLocks noChangeArrowheads="1"/>
          </p:cNvSpPr>
          <p:nvPr/>
        </p:nvSpPr>
        <p:spPr bwMode="auto">
          <a:xfrm>
            <a:off x="3060700" y="4545013"/>
            <a:ext cx="76200" cy="58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7" name="Oval 195"/>
          <p:cNvSpPr>
            <a:spLocks noChangeArrowheads="1"/>
          </p:cNvSpPr>
          <p:nvPr/>
        </p:nvSpPr>
        <p:spPr bwMode="auto">
          <a:xfrm>
            <a:off x="3248025" y="4997450"/>
            <a:ext cx="74613" cy="603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8" name="Oval 196"/>
          <p:cNvSpPr>
            <a:spLocks noChangeArrowheads="1"/>
          </p:cNvSpPr>
          <p:nvPr/>
        </p:nvSpPr>
        <p:spPr bwMode="auto">
          <a:xfrm>
            <a:off x="3438525" y="5156200"/>
            <a:ext cx="74613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9" name="Oval 197"/>
          <p:cNvSpPr>
            <a:spLocks noChangeArrowheads="1"/>
          </p:cNvSpPr>
          <p:nvPr/>
        </p:nvSpPr>
        <p:spPr bwMode="auto">
          <a:xfrm>
            <a:off x="3057525" y="5459413"/>
            <a:ext cx="74613" cy="587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0" name="Oval 198"/>
          <p:cNvSpPr>
            <a:spLocks noChangeArrowheads="1"/>
          </p:cNvSpPr>
          <p:nvPr/>
        </p:nvSpPr>
        <p:spPr bwMode="auto">
          <a:xfrm>
            <a:off x="3629025" y="5919788"/>
            <a:ext cx="74613" cy="60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1" name="Line 199"/>
          <p:cNvSpPr>
            <a:spLocks noChangeShapeType="1"/>
          </p:cNvSpPr>
          <p:nvPr/>
        </p:nvSpPr>
        <p:spPr bwMode="auto">
          <a:xfrm flipV="1">
            <a:off x="2506663" y="1355725"/>
            <a:ext cx="0" cy="423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3" name="Rectangle 201"/>
          <p:cNvSpPr>
            <a:spLocks noChangeArrowheads="1"/>
          </p:cNvSpPr>
          <p:nvPr/>
        </p:nvSpPr>
        <p:spPr bwMode="auto">
          <a:xfrm rot="-5400000">
            <a:off x="4941888" y="2300287"/>
            <a:ext cx="4841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394" name="Rectangle 202"/>
          <p:cNvSpPr>
            <a:spLocks noChangeArrowheads="1"/>
          </p:cNvSpPr>
          <p:nvPr/>
        </p:nvSpPr>
        <p:spPr bwMode="auto">
          <a:xfrm rot="-5400000">
            <a:off x="4932363" y="3224212"/>
            <a:ext cx="4841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395" name="Rectangle 203"/>
          <p:cNvSpPr>
            <a:spLocks noChangeArrowheads="1"/>
          </p:cNvSpPr>
          <p:nvPr/>
        </p:nvSpPr>
        <p:spPr bwMode="auto">
          <a:xfrm rot="-5400000">
            <a:off x="4941888" y="4138612"/>
            <a:ext cx="4841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 rot="-5400000">
            <a:off x="4922838" y="5072062"/>
            <a:ext cx="4841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397" name="Rectangle 205"/>
          <p:cNvSpPr>
            <a:spLocks noChangeArrowheads="1"/>
          </p:cNvSpPr>
          <p:nvPr/>
        </p:nvSpPr>
        <p:spPr bwMode="auto">
          <a:xfrm rot="-5400000">
            <a:off x="4922838" y="5986462"/>
            <a:ext cx="4841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150813"/>
            <a:ext cx="7156450" cy="735012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AUXILIARY  MEMORY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3238" y="939800"/>
            <a:ext cx="5019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Information Organization on Magnetic Tapes</a:t>
            </a:r>
          </a:p>
        </p:txBody>
      </p:sp>
      <p:grpSp>
        <p:nvGrpSpPr>
          <p:cNvPr id="9425" name="Group 209"/>
          <p:cNvGrpSpPr>
            <a:grpSpLocks/>
          </p:cNvGrpSpPr>
          <p:nvPr/>
        </p:nvGrpSpPr>
        <p:grpSpPr bwMode="auto">
          <a:xfrm>
            <a:off x="2233613" y="1238250"/>
            <a:ext cx="3965575" cy="1998663"/>
            <a:chOff x="1407" y="1032"/>
            <a:chExt cx="3346" cy="935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750" y="1302"/>
              <a:ext cx="2328" cy="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48"/>
                </a:cxn>
                <a:cxn ang="0">
                  <a:pos x="1344" y="144"/>
                </a:cxn>
                <a:cxn ang="0">
                  <a:pos x="1680" y="288"/>
                </a:cxn>
              </a:cxnLst>
              <a:rect l="0" t="0" r="r" b="b"/>
              <a:pathLst>
                <a:path w="1681" h="289">
                  <a:moveTo>
                    <a:pt x="0" y="0"/>
                  </a:moveTo>
                  <a:lnTo>
                    <a:pt x="1008" y="48"/>
                  </a:lnTo>
                  <a:lnTo>
                    <a:pt x="1344" y="144"/>
                  </a:lnTo>
                  <a:lnTo>
                    <a:pt x="1680" y="2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1617" y="1401"/>
              <a:ext cx="2328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4" y="48"/>
                </a:cxn>
                <a:cxn ang="0">
                  <a:pos x="1440" y="144"/>
                </a:cxn>
                <a:cxn ang="0">
                  <a:pos x="1680" y="240"/>
                </a:cxn>
              </a:cxnLst>
              <a:rect l="0" t="0" r="r" b="b"/>
              <a:pathLst>
                <a:path w="1681" h="241">
                  <a:moveTo>
                    <a:pt x="0" y="0"/>
                  </a:moveTo>
                  <a:lnTo>
                    <a:pt x="1104" y="48"/>
                  </a:lnTo>
                  <a:lnTo>
                    <a:pt x="1440" y="144"/>
                  </a:lnTo>
                  <a:lnTo>
                    <a:pt x="1680" y="24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079" y="1501"/>
              <a:ext cx="999" cy="167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624" y="96"/>
                </a:cxn>
                <a:cxn ang="0">
                  <a:pos x="288" y="192"/>
                </a:cxn>
                <a:cxn ang="0">
                  <a:pos x="0" y="240"/>
                </a:cxn>
              </a:cxnLst>
              <a:rect l="0" t="0" r="r" b="b"/>
              <a:pathLst>
                <a:path w="721" h="241">
                  <a:moveTo>
                    <a:pt x="720" y="0"/>
                  </a:moveTo>
                  <a:lnTo>
                    <a:pt x="624" y="96"/>
                  </a:lnTo>
                  <a:lnTo>
                    <a:pt x="288" y="192"/>
                  </a:lnTo>
                  <a:lnTo>
                    <a:pt x="0" y="24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2481" y="1501"/>
              <a:ext cx="1597" cy="266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1152" y="192"/>
                </a:cxn>
                <a:cxn ang="0">
                  <a:pos x="1104" y="240"/>
                </a:cxn>
                <a:cxn ang="0">
                  <a:pos x="720" y="336"/>
                </a:cxn>
                <a:cxn ang="0">
                  <a:pos x="384" y="384"/>
                </a:cxn>
                <a:cxn ang="0">
                  <a:pos x="0" y="384"/>
                </a:cxn>
              </a:cxnLst>
              <a:rect l="0" t="0" r="r" b="b"/>
              <a:pathLst>
                <a:path w="1153" h="385">
                  <a:moveTo>
                    <a:pt x="1152" y="0"/>
                  </a:moveTo>
                  <a:lnTo>
                    <a:pt x="1152" y="192"/>
                  </a:lnTo>
                  <a:lnTo>
                    <a:pt x="1104" y="240"/>
                  </a:lnTo>
                  <a:lnTo>
                    <a:pt x="720" y="336"/>
                  </a:lnTo>
                  <a:lnTo>
                    <a:pt x="384" y="384"/>
                  </a:lnTo>
                  <a:lnTo>
                    <a:pt x="0" y="38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2215" y="1667"/>
              <a:ext cx="866" cy="67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192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625" h="97">
                  <a:moveTo>
                    <a:pt x="624" y="0"/>
                  </a:moveTo>
                  <a:lnTo>
                    <a:pt x="192" y="0"/>
                  </a:ln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2404" y="1772"/>
              <a:ext cx="99" cy="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221" y="1739"/>
              <a:ext cx="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2215" y="1734"/>
              <a:ext cx="1464" cy="1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84" y="144"/>
                </a:cxn>
                <a:cxn ang="0">
                  <a:pos x="1056" y="192"/>
                </a:cxn>
              </a:cxnLst>
              <a:rect l="0" t="0" r="r" b="b"/>
              <a:pathLst>
                <a:path w="1057" h="193">
                  <a:moveTo>
                    <a:pt x="0" y="0"/>
                  </a:moveTo>
                  <a:lnTo>
                    <a:pt x="192" y="96"/>
                  </a:lnTo>
                  <a:lnTo>
                    <a:pt x="384" y="144"/>
                  </a:lnTo>
                  <a:lnTo>
                    <a:pt x="1056" y="19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2215" y="1866"/>
              <a:ext cx="1198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432" y="144"/>
                </a:cxn>
                <a:cxn ang="0">
                  <a:pos x="864" y="144"/>
                </a:cxn>
              </a:cxnLst>
              <a:rect l="0" t="0" r="r" b="b"/>
              <a:pathLst>
                <a:path w="865" h="145">
                  <a:moveTo>
                    <a:pt x="0" y="0"/>
                  </a:moveTo>
                  <a:lnTo>
                    <a:pt x="192" y="96"/>
                  </a:lnTo>
                  <a:lnTo>
                    <a:pt x="432" y="144"/>
                  </a:lnTo>
                  <a:lnTo>
                    <a:pt x="864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3401" y="1872"/>
              <a:ext cx="299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3478" y="1866"/>
              <a:ext cx="400" cy="101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144"/>
                </a:cxn>
                <a:cxn ang="0">
                  <a:pos x="288" y="144"/>
                </a:cxn>
              </a:cxnLst>
              <a:rect l="0" t="0" r="r" b="b"/>
              <a:pathLst>
                <a:path w="289" h="145">
                  <a:moveTo>
                    <a:pt x="192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3744" y="1866"/>
              <a:ext cx="533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96" y="144"/>
                </a:cxn>
              </a:cxnLst>
              <a:rect l="0" t="0" r="r" b="b"/>
              <a:pathLst>
                <a:path w="385" h="145">
                  <a:moveTo>
                    <a:pt x="0" y="0"/>
                  </a:moveTo>
                  <a:lnTo>
                    <a:pt x="384" y="0"/>
                  </a:lnTo>
                  <a:lnTo>
                    <a:pt x="384" y="144"/>
                  </a:lnTo>
                  <a:lnTo>
                    <a:pt x="96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423" y="1307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H="1">
              <a:off x="1540" y="1307"/>
              <a:ext cx="166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H="1">
              <a:off x="1606" y="1307"/>
              <a:ext cx="166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>
              <a:off x="1407" y="1304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H="1">
              <a:off x="1407" y="1404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2088" y="1307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2287" y="1340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2487" y="1340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2753" y="1340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2952" y="1340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151" y="1340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3351" y="1374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3550" y="1407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3816" y="1473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4015" y="1506"/>
              <a:ext cx="0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3882" y="1573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3750" y="1606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>
              <a:off x="3550" y="1639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3351" y="1673"/>
              <a:ext cx="0" cy="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>
              <a:off x="3151" y="1673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>
              <a:off x="2819" y="1673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>
              <a:off x="2553" y="1673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H="1">
              <a:off x="2404" y="1772"/>
              <a:ext cx="99" cy="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2420" y="1706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545" y="1596"/>
              <a:ext cx="418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EOF</a:t>
              </a:r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3072" y="1497"/>
              <a:ext cx="395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IRG</a:t>
              </a:r>
            </a:p>
          </p:txBody>
        </p:sp>
        <p:sp>
          <p:nvSpPr>
            <p:cNvPr id="9259" name="Freeform 43"/>
            <p:cNvSpPr>
              <a:spLocks/>
            </p:cNvSpPr>
            <p:nvPr/>
          </p:nvSpPr>
          <p:spPr bwMode="auto">
            <a:xfrm>
              <a:off x="2082" y="1235"/>
              <a:ext cx="666" cy="6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432" y="48"/>
                </a:cxn>
                <a:cxn ang="0">
                  <a:pos x="480" y="96"/>
                </a:cxn>
              </a:cxnLst>
              <a:rect l="0" t="0" r="r" b="b"/>
              <a:pathLst>
                <a:path w="481" h="97">
                  <a:moveTo>
                    <a:pt x="0" y="48"/>
                  </a:moveTo>
                  <a:lnTo>
                    <a:pt x="48" y="0"/>
                  </a:lnTo>
                  <a:lnTo>
                    <a:pt x="432" y="48"/>
                  </a:lnTo>
                  <a:lnTo>
                    <a:pt x="480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4"/>
            <p:cNvSpPr>
              <a:spLocks/>
            </p:cNvSpPr>
            <p:nvPr/>
          </p:nvSpPr>
          <p:spPr bwMode="auto">
            <a:xfrm>
              <a:off x="2946" y="1268"/>
              <a:ext cx="401" cy="6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240" y="48"/>
                </a:cxn>
                <a:cxn ang="0">
                  <a:pos x="288" y="96"/>
                </a:cxn>
              </a:cxnLst>
              <a:rect l="0" t="0" r="r" b="b"/>
              <a:pathLst>
                <a:path w="289" h="97">
                  <a:moveTo>
                    <a:pt x="0" y="48"/>
                  </a:moveTo>
                  <a:lnTo>
                    <a:pt x="48" y="0"/>
                  </a:lnTo>
                  <a:lnTo>
                    <a:pt x="240" y="48"/>
                  </a:lnTo>
                  <a:lnTo>
                    <a:pt x="288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45"/>
            <p:cNvSpPr>
              <a:spLocks/>
            </p:cNvSpPr>
            <p:nvPr/>
          </p:nvSpPr>
          <p:spPr bwMode="auto">
            <a:xfrm>
              <a:off x="3611" y="1335"/>
              <a:ext cx="201" cy="6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144" y="48"/>
                </a:cxn>
                <a:cxn ang="0">
                  <a:pos x="144" y="96"/>
                </a:cxn>
              </a:cxnLst>
              <a:rect l="0" t="0" r="r" b="b"/>
              <a:pathLst>
                <a:path w="145" h="97">
                  <a:moveTo>
                    <a:pt x="0" y="48"/>
                  </a:moveTo>
                  <a:lnTo>
                    <a:pt x="48" y="0"/>
                  </a:lnTo>
                  <a:lnTo>
                    <a:pt x="144" y="48"/>
                  </a:lnTo>
                  <a:lnTo>
                    <a:pt x="144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46"/>
            <p:cNvSpPr>
              <a:spLocks/>
            </p:cNvSpPr>
            <p:nvPr/>
          </p:nvSpPr>
          <p:spPr bwMode="auto">
            <a:xfrm>
              <a:off x="3943" y="1601"/>
              <a:ext cx="268" cy="1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192"/>
                </a:cxn>
                <a:cxn ang="0">
                  <a:pos x="192" y="48"/>
                </a:cxn>
                <a:cxn ang="0">
                  <a:pos x="144" y="0"/>
                </a:cxn>
              </a:cxnLst>
              <a:rect l="0" t="0" r="r" b="b"/>
              <a:pathLst>
                <a:path w="193" h="193">
                  <a:moveTo>
                    <a:pt x="0" y="144"/>
                  </a:moveTo>
                  <a:lnTo>
                    <a:pt x="48" y="192"/>
                  </a:lnTo>
                  <a:lnTo>
                    <a:pt x="192" y="48"/>
                  </a:lnTo>
                  <a:lnTo>
                    <a:pt x="144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47"/>
            <p:cNvSpPr>
              <a:spLocks/>
            </p:cNvSpPr>
            <p:nvPr/>
          </p:nvSpPr>
          <p:spPr bwMode="auto">
            <a:xfrm>
              <a:off x="3345" y="1734"/>
              <a:ext cx="400" cy="67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40" y="48"/>
                </a:cxn>
                <a:cxn ang="0">
                  <a:pos x="48" y="96"/>
                </a:cxn>
                <a:cxn ang="0">
                  <a:pos x="0" y="48"/>
                </a:cxn>
              </a:cxnLst>
              <a:rect l="0" t="0" r="r" b="b"/>
              <a:pathLst>
                <a:path w="289" h="97">
                  <a:moveTo>
                    <a:pt x="288" y="0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0" y="4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48"/>
            <p:cNvSpPr>
              <a:spLocks/>
            </p:cNvSpPr>
            <p:nvPr/>
          </p:nvSpPr>
          <p:spPr bwMode="auto">
            <a:xfrm>
              <a:off x="2548" y="1601"/>
              <a:ext cx="599" cy="34"/>
            </a:xfrm>
            <a:custGeom>
              <a:avLst/>
              <a:gdLst/>
              <a:ahLst/>
              <a:cxnLst>
                <a:cxn ang="0">
                  <a:pos x="432" y="48"/>
                </a:cxn>
                <a:cxn ang="0">
                  <a:pos x="384" y="0"/>
                </a:cxn>
                <a:cxn ang="0">
                  <a:pos x="48" y="0"/>
                </a:cxn>
                <a:cxn ang="0">
                  <a:pos x="0" y="48"/>
                </a:cxn>
              </a:cxnLst>
              <a:rect l="0" t="0" r="r" b="b"/>
              <a:pathLst>
                <a:path w="433" h="49">
                  <a:moveTo>
                    <a:pt x="432" y="48"/>
                  </a:moveTo>
                  <a:lnTo>
                    <a:pt x="384" y="0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 flipV="1">
              <a:off x="1900" y="1329"/>
              <a:ext cx="110" cy="3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Arc 50"/>
            <p:cNvSpPr>
              <a:spLocks/>
            </p:cNvSpPr>
            <p:nvPr/>
          </p:nvSpPr>
          <p:spPr bwMode="auto">
            <a:xfrm>
              <a:off x="1947" y="1338"/>
              <a:ext cx="87" cy="80"/>
            </a:xfrm>
            <a:custGeom>
              <a:avLst/>
              <a:gdLst>
                <a:gd name="G0" fmla="+- 10252 0 0"/>
                <a:gd name="G1" fmla="+- 0 0 0"/>
                <a:gd name="G2" fmla="+- 21600 0 0"/>
                <a:gd name="T0" fmla="*/ 11751 w 11751"/>
                <a:gd name="T1" fmla="*/ 21548 h 21600"/>
                <a:gd name="T2" fmla="*/ 0 w 11751"/>
                <a:gd name="T3" fmla="*/ 19012 h 21600"/>
                <a:gd name="T4" fmla="*/ 10252 w 117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51" h="21600" fill="none" extrusionOk="0">
                  <a:moveTo>
                    <a:pt x="11750" y="21547"/>
                  </a:moveTo>
                  <a:cubicBezTo>
                    <a:pt x="11252" y="21582"/>
                    <a:pt x="10752" y="21599"/>
                    <a:pt x="10252" y="21600"/>
                  </a:cubicBezTo>
                  <a:cubicBezTo>
                    <a:pt x="6673" y="21600"/>
                    <a:pt x="3150" y="20710"/>
                    <a:pt x="-1" y="19012"/>
                  </a:cubicBezTo>
                </a:path>
                <a:path w="11751" h="21600" stroke="0" extrusionOk="0">
                  <a:moveTo>
                    <a:pt x="11750" y="21547"/>
                  </a:moveTo>
                  <a:cubicBezTo>
                    <a:pt x="11252" y="21582"/>
                    <a:pt x="10752" y="21599"/>
                    <a:pt x="10252" y="21600"/>
                  </a:cubicBezTo>
                  <a:cubicBezTo>
                    <a:pt x="6673" y="21600"/>
                    <a:pt x="3150" y="20710"/>
                    <a:pt x="-1" y="19012"/>
                  </a:cubicBezTo>
                  <a:lnTo>
                    <a:pt x="102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51"/>
            <p:cNvSpPr>
              <a:spLocks noChangeShapeType="1"/>
            </p:cNvSpPr>
            <p:nvPr/>
          </p:nvSpPr>
          <p:spPr bwMode="auto">
            <a:xfrm>
              <a:off x="1828" y="1675"/>
              <a:ext cx="642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Arc 52"/>
            <p:cNvSpPr>
              <a:spLocks/>
            </p:cNvSpPr>
            <p:nvPr/>
          </p:nvSpPr>
          <p:spPr bwMode="auto">
            <a:xfrm>
              <a:off x="2316" y="1695"/>
              <a:ext cx="161" cy="43"/>
            </a:xfrm>
            <a:custGeom>
              <a:avLst/>
              <a:gdLst>
                <a:gd name="G0" fmla="+- 21600 0 0"/>
                <a:gd name="G1" fmla="+- 9808 0 0"/>
                <a:gd name="G2" fmla="+- 21600 0 0"/>
                <a:gd name="T0" fmla="*/ 80 w 21600"/>
                <a:gd name="T1" fmla="*/ 11663 h 11663"/>
                <a:gd name="T2" fmla="*/ 2355 w 21600"/>
                <a:gd name="T3" fmla="*/ 0 h 11663"/>
                <a:gd name="T4" fmla="*/ 21600 w 21600"/>
                <a:gd name="T5" fmla="*/ 9808 h 1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663" fill="none" extrusionOk="0">
                  <a:moveTo>
                    <a:pt x="79" y="11663"/>
                  </a:moveTo>
                  <a:cubicBezTo>
                    <a:pt x="26" y="11046"/>
                    <a:pt x="0" y="10427"/>
                    <a:pt x="0" y="9808"/>
                  </a:cubicBezTo>
                  <a:cubicBezTo>
                    <a:pt x="-1" y="6398"/>
                    <a:pt x="807" y="3037"/>
                    <a:pt x="2355" y="0"/>
                  </a:cubicBezTo>
                </a:path>
                <a:path w="21600" h="11663" stroke="0" extrusionOk="0">
                  <a:moveTo>
                    <a:pt x="79" y="11663"/>
                  </a:moveTo>
                  <a:cubicBezTo>
                    <a:pt x="26" y="11046"/>
                    <a:pt x="0" y="10427"/>
                    <a:pt x="0" y="9808"/>
                  </a:cubicBezTo>
                  <a:cubicBezTo>
                    <a:pt x="-1" y="6398"/>
                    <a:pt x="807" y="3037"/>
                    <a:pt x="2355" y="0"/>
                  </a:cubicBezTo>
                  <a:lnTo>
                    <a:pt x="21600" y="9808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53"/>
            <p:cNvSpPr>
              <a:spLocks noChangeShapeType="1"/>
            </p:cNvSpPr>
            <p:nvPr/>
          </p:nvSpPr>
          <p:spPr bwMode="auto">
            <a:xfrm flipH="1">
              <a:off x="3866" y="1307"/>
              <a:ext cx="498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Arc 54"/>
            <p:cNvSpPr>
              <a:spLocks/>
            </p:cNvSpPr>
            <p:nvPr/>
          </p:nvSpPr>
          <p:spPr bwMode="auto">
            <a:xfrm>
              <a:off x="3882" y="1431"/>
              <a:ext cx="146" cy="68"/>
            </a:xfrm>
            <a:custGeom>
              <a:avLst/>
              <a:gdLst>
                <a:gd name="G0" fmla="+- 0 0 0"/>
                <a:gd name="G1" fmla="+- 18169 0 0"/>
                <a:gd name="G2" fmla="+- 21600 0 0"/>
                <a:gd name="T0" fmla="*/ 11680 w 19502"/>
                <a:gd name="T1" fmla="*/ 0 h 18169"/>
                <a:gd name="T2" fmla="*/ 19502 w 19502"/>
                <a:gd name="T3" fmla="*/ 8882 h 18169"/>
                <a:gd name="T4" fmla="*/ 0 w 19502"/>
                <a:gd name="T5" fmla="*/ 18169 h 18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2" h="18169" fill="none" extrusionOk="0">
                  <a:moveTo>
                    <a:pt x="11680" y="-1"/>
                  </a:moveTo>
                  <a:cubicBezTo>
                    <a:pt x="15063" y="2174"/>
                    <a:pt x="17772" y="5250"/>
                    <a:pt x="19501" y="8882"/>
                  </a:cubicBezTo>
                </a:path>
                <a:path w="19502" h="18169" stroke="0" extrusionOk="0">
                  <a:moveTo>
                    <a:pt x="11680" y="-1"/>
                  </a:moveTo>
                  <a:cubicBezTo>
                    <a:pt x="15063" y="2174"/>
                    <a:pt x="17772" y="5250"/>
                    <a:pt x="19501" y="8882"/>
                  </a:cubicBezTo>
                  <a:lnTo>
                    <a:pt x="0" y="18169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>
              <a:off x="2208" y="1164"/>
              <a:ext cx="1331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block 1           block  2</a:t>
              </a:r>
            </a:p>
          </p:txBody>
        </p:sp>
        <p:sp>
          <p:nvSpPr>
            <p:cNvPr id="9272" name="Rectangle 56"/>
            <p:cNvSpPr>
              <a:spLocks noChangeArrowheads="1"/>
            </p:cNvSpPr>
            <p:nvPr/>
          </p:nvSpPr>
          <p:spPr bwMode="auto">
            <a:xfrm>
              <a:off x="3671" y="1264"/>
              <a:ext cx="549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block 3</a:t>
              </a:r>
            </a:p>
          </p:txBody>
        </p:sp>
        <p:sp>
          <p:nvSpPr>
            <p:cNvPr id="9273" name="Rectangle 57"/>
            <p:cNvSpPr>
              <a:spLocks noChangeArrowheads="1"/>
            </p:cNvSpPr>
            <p:nvPr/>
          </p:nvSpPr>
          <p:spPr bwMode="auto">
            <a:xfrm>
              <a:off x="4069" y="1663"/>
              <a:ext cx="549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block 1</a:t>
              </a:r>
            </a:p>
          </p:txBody>
        </p:sp>
        <p:sp>
          <p:nvSpPr>
            <p:cNvPr id="9274" name="Rectangle 58"/>
            <p:cNvSpPr>
              <a:spLocks noChangeArrowheads="1"/>
            </p:cNvSpPr>
            <p:nvPr/>
          </p:nvSpPr>
          <p:spPr bwMode="auto">
            <a:xfrm>
              <a:off x="3470" y="1763"/>
              <a:ext cx="549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block 2</a:t>
              </a:r>
            </a:p>
          </p:txBody>
        </p:sp>
        <p:sp>
          <p:nvSpPr>
            <p:cNvPr id="9275" name="Rectangle 59"/>
            <p:cNvSpPr>
              <a:spLocks noChangeArrowheads="1"/>
            </p:cNvSpPr>
            <p:nvPr/>
          </p:nvSpPr>
          <p:spPr bwMode="auto">
            <a:xfrm>
              <a:off x="2540" y="1497"/>
              <a:ext cx="549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block 3</a:t>
              </a:r>
            </a:p>
          </p:txBody>
        </p:sp>
        <p:sp>
          <p:nvSpPr>
            <p:cNvPr id="9276" name="Line 60"/>
            <p:cNvSpPr>
              <a:spLocks noChangeShapeType="1"/>
            </p:cNvSpPr>
            <p:nvPr/>
          </p:nvSpPr>
          <p:spPr bwMode="auto">
            <a:xfrm flipH="1" flipV="1">
              <a:off x="2869" y="1362"/>
              <a:ext cx="365" cy="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Arc 61"/>
            <p:cNvSpPr>
              <a:spLocks/>
            </p:cNvSpPr>
            <p:nvPr/>
          </p:nvSpPr>
          <p:spPr bwMode="auto">
            <a:xfrm>
              <a:off x="2886" y="1371"/>
              <a:ext cx="149" cy="6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042 w 20042"/>
                <a:gd name="T1" fmla="*/ 8054 h 17436"/>
                <a:gd name="T2" fmla="*/ 12749 w 20042"/>
                <a:gd name="T3" fmla="*/ 17436 h 17436"/>
                <a:gd name="T4" fmla="*/ 0 w 20042"/>
                <a:gd name="T5" fmla="*/ 0 h 17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42" h="17436" fill="none" extrusionOk="0">
                  <a:moveTo>
                    <a:pt x="20042" y="8054"/>
                  </a:moveTo>
                  <a:cubicBezTo>
                    <a:pt x="18536" y="11801"/>
                    <a:pt x="16009" y="15052"/>
                    <a:pt x="12749" y="17436"/>
                  </a:cubicBezTo>
                </a:path>
                <a:path w="20042" h="17436" stroke="0" extrusionOk="0">
                  <a:moveTo>
                    <a:pt x="20042" y="8054"/>
                  </a:moveTo>
                  <a:cubicBezTo>
                    <a:pt x="18536" y="11801"/>
                    <a:pt x="16009" y="15052"/>
                    <a:pt x="12749" y="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62"/>
            <p:cNvSpPr>
              <a:spLocks noChangeShapeType="1"/>
            </p:cNvSpPr>
            <p:nvPr/>
          </p:nvSpPr>
          <p:spPr bwMode="auto">
            <a:xfrm flipV="1">
              <a:off x="3428" y="1429"/>
              <a:ext cx="45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Arc 63"/>
            <p:cNvSpPr>
              <a:spLocks/>
            </p:cNvSpPr>
            <p:nvPr/>
          </p:nvSpPr>
          <p:spPr bwMode="auto">
            <a:xfrm>
              <a:off x="3390" y="1437"/>
              <a:ext cx="95" cy="81"/>
            </a:xfrm>
            <a:custGeom>
              <a:avLst/>
              <a:gdLst>
                <a:gd name="G0" fmla="+- 12870 0 0"/>
                <a:gd name="G1" fmla="+- 0 0 0"/>
                <a:gd name="G2" fmla="+- 21600 0 0"/>
                <a:gd name="T0" fmla="*/ 11185 w 12870"/>
                <a:gd name="T1" fmla="*/ 21534 h 21534"/>
                <a:gd name="T2" fmla="*/ 0 w 12870"/>
                <a:gd name="T3" fmla="*/ 17347 h 21534"/>
                <a:gd name="T4" fmla="*/ 12870 w 12870"/>
                <a:gd name="T5" fmla="*/ 0 h 2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0" h="21534" fill="none" extrusionOk="0">
                  <a:moveTo>
                    <a:pt x="11184" y="21534"/>
                  </a:moveTo>
                  <a:cubicBezTo>
                    <a:pt x="7137" y="21217"/>
                    <a:pt x="3260" y="19766"/>
                    <a:pt x="-1" y="17347"/>
                  </a:cubicBezTo>
                </a:path>
                <a:path w="12870" h="21534" stroke="0" extrusionOk="0">
                  <a:moveTo>
                    <a:pt x="11184" y="21534"/>
                  </a:moveTo>
                  <a:cubicBezTo>
                    <a:pt x="7137" y="21217"/>
                    <a:pt x="3260" y="19766"/>
                    <a:pt x="-1" y="17347"/>
                  </a:cubicBezTo>
                  <a:lnTo>
                    <a:pt x="12870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>
              <a:off x="3356" y="1576"/>
              <a:ext cx="443" cy="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Arc 65"/>
            <p:cNvSpPr>
              <a:spLocks/>
            </p:cNvSpPr>
            <p:nvPr/>
          </p:nvSpPr>
          <p:spPr bwMode="auto">
            <a:xfrm>
              <a:off x="3646" y="1590"/>
              <a:ext cx="160" cy="43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3 w 21600"/>
                <a:gd name="T1" fmla="*/ 11485 h 11485"/>
                <a:gd name="T2" fmla="*/ 3078 w 21600"/>
                <a:gd name="T3" fmla="*/ 0 h 11485"/>
                <a:gd name="T4" fmla="*/ 21600 w 21600"/>
                <a:gd name="T5" fmla="*/ 11113 h 1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485" fill="none" extrusionOk="0">
                  <a:moveTo>
                    <a:pt x="3" y="11484"/>
                  </a:moveTo>
                  <a:cubicBezTo>
                    <a:pt x="1" y="11361"/>
                    <a:pt x="0" y="11237"/>
                    <a:pt x="0" y="11113"/>
                  </a:cubicBezTo>
                  <a:cubicBezTo>
                    <a:pt x="-1" y="7198"/>
                    <a:pt x="1063" y="3356"/>
                    <a:pt x="3078" y="0"/>
                  </a:cubicBezTo>
                </a:path>
                <a:path w="21600" h="11485" stroke="0" extrusionOk="0">
                  <a:moveTo>
                    <a:pt x="3" y="11484"/>
                  </a:moveTo>
                  <a:cubicBezTo>
                    <a:pt x="1" y="11361"/>
                    <a:pt x="0" y="11237"/>
                    <a:pt x="0" y="11113"/>
                  </a:cubicBezTo>
                  <a:cubicBezTo>
                    <a:pt x="-1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>
              <a:off x="3218" y="1573"/>
              <a:ext cx="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Arc 67"/>
            <p:cNvSpPr>
              <a:spLocks/>
            </p:cNvSpPr>
            <p:nvPr/>
          </p:nvSpPr>
          <p:spPr bwMode="auto">
            <a:xfrm>
              <a:off x="3175" y="1618"/>
              <a:ext cx="87" cy="80"/>
            </a:xfrm>
            <a:custGeom>
              <a:avLst/>
              <a:gdLst>
                <a:gd name="G0" fmla="+- 5934 0 0"/>
                <a:gd name="G1" fmla="+- 21600 0 0"/>
                <a:gd name="G2" fmla="+- 21600 0 0"/>
                <a:gd name="T0" fmla="*/ 0 w 11696"/>
                <a:gd name="T1" fmla="*/ 831 h 21600"/>
                <a:gd name="T2" fmla="*/ 11696 w 11696"/>
                <a:gd name="T3" fmla="*/ 783 h 21600"/>
                <a:gd name="T4" fmla="*/ 5934 w 116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96" h="21600" fill="none" extrusionOk="0">
                  <a:moveTo>
                    <a:pt x="0" y="831"/>
                  </a:moveTo>
                  <a:cubicBezTo>
                    <a:pt x="1929" y="279"/>
                    <a:pt x="3927" y="-1"/>
                    <a:pt x="5934" y="0"/>
                  </a:cubicBezTo>
                  <a:cubicBezTo>
                    <a:pt x="7881" y="0"/>
                    <a:pt x="9819" y="263"/>
                    <a:pt x="11696" y="782"/>
                  </a:cubicBezTo>
                </a:path>
                <a:path w="11696" h="21600" stroke="0" extrusionOk="0">
                  <a:moveTo>
                    <a:pt x="0" y="831"/>
                  </a:moveTo>
                  <a:cubicBezTo>
                    <a:pt x="1929" y="279"/>
                    <a:pt x="3927" y="-1"/>
                    <a:pt x="5934" y="0"/>
                  </a:cubicBezTo>
                  <a:cubicBezTo>
                    <a:pt x="7881" y="0"/>
                    <a:pt x="9819" y="263"/>
                    <a:pt x="11696" y="782"/>
                  </a:cubicBezTo>
                  <a:lnTo>
                    <a:pt x="5934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Rectangle 68"/>
            <p:cNvSpPr>
              <a:spLocks noChangeArrowheads="1"/>
            </p:cNvSpPr>
            <p:nvPr/>
          </p:nvSpPr>
          <p:spPr bwMode="auto">
            <a:xfrm>
              <a:off x="2077" y="1306"/>
              <a:ext cx="284" cy="1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R1</a:t>
              </a:r>
            </a:p>
          </p:txBody>
        </p:sp>
        <p:sp>
          <p:nvSpPr>
            <p:cNvPr id="9285" name="Rectangle 69"/>
            <p:cNvSpPr>
              <a:spLocks noChangeArrowheads="1"/>
            </p:cNvSpPr>
            <p:nvPr/>
          </p:nvSpPr>
          <p:spPr bwMode="auto">
            <a:xfrm>
              <a:off x="2274" y="1340"/>
              <a:ext cx="948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R2    R3           R4</a:t>
              </a:r>
            </a:p>
          </p:txBody>
        </p:sp>
        <p:sp>
          <p:nvSpPr>
            <p:cNvPr id="9286" name="Rectangle 70"/>
            <p:cNvSpPr>
              <a:spLocks noChangeArrowheads="1"/>
            </p:cNvSpPr>
            <p:nvPr/>
          </p:nvSpPr>
          <p:spPr bwMode="auto">
            <a:xfrm>
              <a:off x="3139" y="1373"/>
              <a:ext cx="284" cy="1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R5</a:t>
              </a:r>
            </a:p>
          </p:txBody>
        </p:sp>
        <p:sp>
          <p:nvSpPr>
            <p:cNvPr id="9287" name="Rectangle 71"/>
            <p:cNvSpPr>
              <a:spLocks noChangeArrowheads="1"/>
            </p:cNvSpPr>
            <p:nvPr/>
          </p:nvSpPr>
          <p:spPr bwMode="auto">
            <a:xfrm>
              <a:off x="3537" y="1439"/>
              <a:ext cx="284" cy="1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R6</a:t>
              </a:r>
            </a:p>
          </p:txBody>
        </p:sp>
        <p:sp>
          <p:nvSpPr>
            <p:cNvPr id="9288" name="Rectangle 72"/>
            <p:cNvSpPr>
              <a:spLocks noChangeArrowheads="1"/>
            </p:cNvSpPr>
            <p:nvPr/>
          </p:nvSpPr>
          <p:spPr bwMode="auto">
            <a:xfrm>
              <a:off x="3870" y="1572"/>
              <a:ext cx="284" cy="1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R1</a:t>
              </a:r>
            </a:p>
          </p:txBody>
        </p:sp>
        <p:sp>
          <p:nvSpPr>
            <p:cNvPr id="9289" name="Rectangle 73"/>
            <p:cNvSpPr>
              <a:spLocks noChangeArrowheads="1"/>
            </p:cNvSpPr>
            <p:nvPr/>
          </p:nvSpPr>
          <p:spPr bwMode="auto">
            <a:xfrm>
              <a:off x="3339" y="1639"/>
              <a:ext cx="468" cy="1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R3  R2</a:t>
              </a:r>
            </a:p>
          </p:txBody>
        </p:sp>
        <p:sp>
          <p:nvSpPr>
            <p:cNvPr id="9290" name="Rectangle 74"/>
            <p:cNvSpPr>
              <a:spLocks noChangeArrowheads="1"/>
            </p:cNvSpPr>
            <p:nvPr/>
          </p:nvSpPr>
          <p:spPr bwMode="auto">
            <a:xfrm>
              <a:off x="2540" y="1672"/>
              <a:ext cx="603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>
                  <a:solidFill>
                    <a:srgbClr val="000000"/>
                  </a:solidFill>
                  <a:latin typeface="Munjo" charset="0"/>
                </a:rPr>
                <a:t> R5      R4</a:t>
              </a:r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2282" y="1135"/>
              <a:ext cx="1862" cy="10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1296" y="0"/>
                </a:cxn>
                <a:cxn ang="0">
                  <a:pos x="1344" y="144"/>
                </a:cxn>
              </a:cxnLst>
              <a:rect l="0" t="0" r="r" b="b"/>
              <a:pathLst>
                <a:path w="1345" h="145">
                  <a:moveTo>
                    <a:pt x="0" y="48"/>
                  </a:moveTo>
                  <a:lnTo>
                    <a:pt x="48" y="0"/>
                  </a:lnTo>
                  <a:lnTo>
                    <a:pt x="1296" y="0"/>
                  </a:lnTo>
                  <a:lnTo>
                    <a:pt x="1344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76"/>
            <p:cNvSpPr>
              <a:spLocks noChangeShapeType="1"/>
            </p:cNvSpPr>
            <p:nvPr/>
          </p:nvSpPr>
          <p:spPr bwMode="auto">
            <a:xfrm flipH="1">
              <a:off x="2758" y="1340"/>
              <a:ext cx="78" cy="1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3" name="Line 77"/>
            <p:cNvSpPr>
              <a:spLocks noChangeShapeType="1"/>
            </p:cNvSpPr>
            <p:nvPr/>
          </p:nvSpPr>
          <p:spPr bwMode="auto">
            <a:xfrm flipH="1">
              <a:off x="2736" y="1340"/>
              <a:ext cx="166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4" name="Line 78"/>
            <p:cNvSpPr>
              <a:spLocks noChangeShapeType="1"/>
            </p:cNvSpPr>
            <p:nvPr/>
          </p:nvSpPr>
          <p:spPr bwMode="auto">
            <a:xfrm flipH="1">
              <a:off x="2780" y="1346"/>
              <a:ext cx="178" cy="66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9"/>
            <p:cNvSpPr>
              <a:spLocks noChangeShapeType="1"/>
            </p:cNvSpPr>
            <p:nvPr/>
          </p:nvSpPr>
          <p:spPr bwMode="auto">
            <a:xfrm flipH="1">
              <a:off x="2825" y="1374"/>
              <a:ext cx="144" cy="44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Line 80"/>
            <p:cNvSpPr>
              <a:spLocks noChangeShapeType="1"/>
            </p:cNvSpPr>
            <p:nvPr/>
          </p:nvSpPr>
          <p:spPr bwMode="auto">
            <a:xfrm flipH="1">
              <a:off x="2891" y="1407"/>
              <a:ext cx="78" cy="16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81"/>
            <p:cNvSpPr>
              <a:spLocks noChangeShapeType="1"/>
            </p:cNvSpPr>
            <p:nvPr/>
          </p:nvSpPr>
          <p:spPr bwMode="auto">
            <a:xfrm flipH="1">
              <a:off x="3356" y="1390"/>
              <a:ext cx="67" cy="1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82"/>
            <p:cNvSpPr>
              <a:spLocks noChangeShapeType="1"/>
            </p:cNvSpPr>
            <p:nvPr/>
          </p:nvSpPr>
          <p:spPr bwMode="auto">
            <a:xfrm flipH="1">
              <a:off x="3367" y="1396"/>
              <a:ext cx="155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83"/>
            <p:cNvSpPr>
              <a:spLocks noChangeShapeType="1"/>
            </p:cNvSpPr>
            <p:nvPr/>
          </p:nvSpPr>
          <p:spPr bwMode="auto">
            <a:xfrm flipH="1">
              <a:off x="3401" y="1418"/>
              <a:ext cx="144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84"/>
            <p:cNvSpPr>
              <a:spLocks noChangeShapeType="1"/>
            </p:cNvSpPr>
            <p:nvPr/>
          </p:nvSpPr>
          <p:spPr bwMode="auto">
            <a:xfrm flipH="1">
              <a:off x="3467" y="1446"/>
              <a:ext cx="89" cy="2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85"/>
            <p:cNvSpPr>
              <a:spLocks noChangeShapeType="1"/>
            </p:cNvSpPr>
            <p:nvPr/>
          </p:nvSpPr>
          <p:spPr bwMode="auto">
            <a:xfrm flipH="1">
              <a:off x="3799" y="1473"/>
              <a:ext cx="100" cy="28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2" name="Line 86"/>
            <p:cNvSpPr>
              <a:spLocks noChangeShapeType="1"/>
            </p:cNvSpPr>
            <p:nvPr/>
          </p:nvSpPr>
          <p:spPr bwMode="auto">
            <a:xfrm flipH="1">
              <a:off x="3822" y="1484"/>
              <a:ext cx="144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3" name="Line 87"/>
            <p:cNvSpPr>
              <a:spLocks noChangeShapeType="1"/>
            </p:cNvSpPr>
            <p:nvPr/>
          </p:nvSpPr>
          <p:spPr bwMode="auto">
            <a:xfrm flipH="1">
              <a:off x="3866" y="1490"/>
              <a:ext cx="144" cy="55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4" name="Line 88"/>
            <p:cNvSpPr>
              <a:spLocks noChangeShapeType="1"/>
            </p:cNvSpPr>
            <p:nvPr/>
          </p:nvSpPr>
          <p:spPr bwMode="auto">
            <a:xfrm flipH="1">
              <a:off x="3744" y="1595"/>
              <a:ext cx="100" cy="28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5" name="Line 89"/>
            <p:cNvSpPr>
              <a:spLocks noChangeShapeType="1"/>
            </p:cNvSpPr>
            <p:nvPr/>
          </p:nvSpPr>
          <p:spPr bwMode="auto">
            <a:xfrm flipH="1">
              <a:off x="3733" y="1606"/>
              <a:ext cx="166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6" name="Line 90"/>
            <p:cNvSpPr>
              <a:spLocks noChangeShapeType="1"/>
            </p:cNvSpPr>
            <p:nvPr/>
          </p:nvSpPr>
          <p:spPr bwMode="auto">
            <a:xfrm flipH="1">
              <a:off x="3777" y="1639"/>
              <a:ext cx="122" cy="39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7" name="Line 91"/>
            <p:cNvSpPr>
              <a:spLocks noChangeShapeType="1"/>
            </p:cNvSpPr>
            <p:nvPr/>
          </p:nvSpPr>
          <p:spPr bwMode="auto">
            <a:xfrm flipH="1">
              <a:off x="3135" y="1673"/>
              <a:ext cx="99" cy="2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8" name="Line 92"/>
            <p:cNvSpPr>
              <a:spLocks noChangeShapeType="1"/>
            </p:cNvSpPr>
            <p:nvPr/>
          </p:nvSpPr>
          <p:spPr bwMode="auto">
            <a:xfrm flipH="1">
              <a:off x="3157" y="1656"/>
              <a:ext cx="177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9" name="Line 93"/>
            <p:cNvSpPr>
              <a:spLocks noChangeShapeType="1"/>
            </p:cNvSpPr>
            <p:nvPr/>
          </p:nvSpPr>
          <p:spPr bwMode="auto">
            <a:xfrm flipH="1">
              <a:off x="3201" y="1673"/>
              <a:ext cx="166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0" name="Line 94"/>
            <p:cNvSpPr>
              <a:spLocks noChangeShapeType="1"/>
            </p:cNvSpPr>
            <p:nvPr/>
          </p:nvSpPr>
          <p:spPr bwMode="auto">
            <a:xfrm flipH="1">
              <a:off x="3268" y="1706"/>
              <a:ext cx="99" cy="28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1" name="Line 95"/>
            <p:cNvSpPr>
              <a:spLocks noChangeShapeType="1"/>
            </p:cNvSpPr>
            <p:nvPr/>
          </p:nvSpPr>
          <p:spPr bwMode="auto">
            <a:xfrm flipH="1">
              <a:off x="2404" y="1673"/>
              <a:ext cx="99" cy="2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2" name="Line 96"/>
            <p:cNvSpPr>
              <a:spLocks noChangeShapeType="1"/>
            </p:cNvSpPr>
            <p:nvPr/>
          </p:nvSpPr>
          <p:spPr bwMode="auto">
            <a:xfrm flipH="1">
              <a:off x="2404" y="1689"/>
              <a:ext cx="122" cy="45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97"/>
            <p:cNvSpPr>
              <a:spLocks noChangeShapeType="1"/>
            </p:cNvSpPr>
            <p:nvPr/>
          </p:nvSpPr>
          <p:spPr bwMode="auto">
            <a:xfrm flipH="1">
              <a:off x="2404" y="1717"/>
              <a:ext cx="133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Line 98"/>
            <p:cNvSpPr>
              <a:spLocks noChangeShapeType="1"/>
            </p:cNvSpPr>
            <p:nvPr/>
          </p:nvSpPr>
          <p:spPr bwMode="auto">
            <a:xfrm flipH="1">
              <a:off x="2404" y="1750"/>
              <a:ext cx="133" cy="2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Line 99"/>
            <p:cNvSpPr>
              <a:spLocks noChangeShapeType="1"/>
            </p:cNvSpPr>
            <p:nvPr/>
          </p:nvSpPr>
          <p:spPr bwMode="auto">
            <a:xfrm flipH="1">
              <a:off x="1938" y="1313"/>
              <a:ext cx="78" cy="2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6" name="Line 100"/>
            <p:cNvSpPr>
              <a:spLocks noChangeShapeType="1"/>
            </p:cNvSpPr>
            <p:nvPr/>
          </p:nvSpPr>
          <p:spPr bwMode="auto">
            <a:xfrm flipH="1">
              <a:off x="1938" y="1318"/>
              <a:ext cx="133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7" name="Line 101"/>
            <p:cNvSpPr>
              <a:spLocks noChangeShapeType="1"/>
            </p:cNvSpPr>
            <p:nvPr/>
          </p:nvSpPr>
          <p:spPr bwMode="auto">
            <a:xfrm flipH="1">
              <a:off x="1950" y="1346"/>
              <a:ext cx="132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" name="Line 102"/>
            <p:cNvSpPr>
              <a:spLocks noChangeShapeType="1"/>
            </p:cNvSpPr>
            <p:nvPr/>
          </p:nvSpPr>
          <p:spPr bwMode="auto">
            <a:xfrm flipH="1">
              <a:off x="2005" y="1385"/>
              <a:ext cx="66" cy="16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" name="Line 103"/>
            <p:cNvSpPr>
              <a:spLocks noChangeShapeType="1"/>
            </p:cNvSpPr>
            <p:nvPr/>
          </p:nvSpPr>
          <p:spPr bwMode="auto">
            <a:xfrm>
              <a:off x="1955" y="1307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" name="Rectangle 104"/>
            <p:cNvSpPr>
              <a:spLocks noChangeArrowheads="1"/>
            </p:cNvSpPr>
            <p:nvPr/>
          </p:nvSpPr>
          <p:spPr bwMode="auto">
            <a:xfrm>
              <a:off x="2939" y="1032"/>
              <a:ext cx="394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file i</a:t>
              </a:r>
            </a:p>
          </p:txBody>
        </p:sp>
        <p:sp>
          <p:nvSpPr>
            <p:cNvPr id="9321" name="Rectangle 105"/>
            <p:cNvSpPr>
              <a:spLocks noChangeArrowheads="1"/>
            </p:cNvSpPr>
            <p:nvPr/>
          </p:nvSpPr>
          <p:spPr bwMode="auto">
            <a:xfrm>
              <a:off x="4335" y="1231"/>
              <a:ext cx="418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latin typeface="Munjo" charset="0"/>
                </a:rPr>
                <a:t>EOF</a:t>
              </a:r>
            </a:p>
          </p:txBody>
        </p:sp>
      </p:grpSp>
      <p:sp>
        <p:nvSpPr>
          <p:cNvPr id="9322" name="Rectangle 106"/>
          <p:cNvSpPr>
            <a:spLocks noChangeArrowheads="1"/>
          </p:cNvSpPr>
          <p:nvPr/>
        </p:nvSpPr>
        <p:spPr bwMode="auto">
          <a:xfrm>
            <a:off x="503238" y="3330575"/>
            <a:ext cx="3508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/>
              <a:t>Organization of Disk Hardware</a:t>
            </a:r>
          </a:p>
        </p:txBody>
      </p:sp>
      <p:grpSp>
        <p:nvGrpSpPr>
          <p:cNvPr id="9424" name="Group 208"/>
          <p:cNvGrpSpPr>
            <a:grpSpLocks/>
          </p:cNvGrpSpPr>
          <p:nvPr/>
        </p:nvGrpSpPr>
        <p:grpSpPr bwMode="auto">
          <a:xfrm>
            <a:off x="1668463" y="3595688"/>
            <a:ext cx="4295775" cy="2906712"/>
            <a:chOff x="759" y="3359"/>
            <a:chExt cx="3179" cy="2201"/>
          </a:xfrm>
        </p:grpSpPr>
        <p:sp>
          <p:nvSpPr>
            <p:cNvPr id="9325" name="Line 109"/>
            <p:cNvSpPr>
              <a:spLocks noChangeShapeType="1"/>
            </p:cNvSpPr>
            <p:nvPr/>
          </p:nvSpPr>
          <p:spPr bwMode="auto">
            <a:xfrm>
              <a:off x="864" y="3863"/>
              <a:ext cx="90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Line 110"/>
            <p:cNvSpPr>
              <a:spLocks noChangeShapeType="1"/>
            </p:cNvSpPr>
            <p:nvPr/>
          </p:nvSpPr>
          <p:spPr bwMode="auto">
            <a:xfrm>
              <a:off x="864" y="4102"/>
              <a:ext cx="90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Line 111"/>
            <p:cNvSpPr>
              <a:spLocks noChangeShapeType="1"/>
            </p:cNvSpPr>
            <p:nvPr/>
          </p:nvSpPr>
          <p:spPr bwMode="auto">
            <a:xfrm>
              <a:off x="864" y="4437"/>
              <a:ext cx="90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Line 112"/>
            <p:cNvSpPr>
              <a:spLocks noChangeShapeType="1"/>
            </p:cNvSpPr>
            <p:nvPr/>
          </p:nvSpPr>
          <p:spPr bwMode="auto">
            <a:xfrm>
              <a:off x="1294" y="3719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Line 113"/>
            <p:cNvSpPr>
              <a:spLocks noChangeShapeType="1"/>
            </p:cNvSpPr>
            <p:nvPr/>
          </p:nvSpPr>
          <p:spPr bwMode="auto">
            <a:xfrm>
              <a:off x="1294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Line 114"/>
            <p:cNvSpPr>
              <a:spLocks noChangeShapeType="1"/>
            </p:cNvSpPr>
            <p:nvPr/>
          </p:nvSpPr>
          <p:spPr bwMode="auto">
            <a:xfrm>
              <a:off x="1294" y="3719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Line 115"/>
            <p:cNvSpPr>
              <a:spLocks noChangeShapeType="1"/>
            </p:cNvSpPr>
            <p:nvPr/>
          </p:nvSpPr>
          <p:spPr bwMode="auto">
            <a:xfrm>
              <a:off x="1342" y="3719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Line 116"/>
            <p:cNvSpPr>
              <a:spLocks noChangeShapeType="1"/>
            </p:cNvSpPr>
            <p:nvPr/>
          </p:nvSpPr>
          <p:spPr bwMode="auto">
            <a:xfrm>
              <a:off x="1342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Rectangle 117"/>
            <p:cNvSpPr>
              <a:spLocks noChangeArrowheads="1"/>
            </p:cNvSpPr>
            <p:nvPr/>
          </p:nvSpPr>
          <p:spPr bwMode="auto">
            <a:xfrm>
              <a:off x="1490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Rectangle 118"/>
            <p:cNvSpPr>
              <a:spLocks noChangeArrowheads="1"/>
            </p:cNvSpPr>
            <p:nvPr/>
          </p:nvSpPr>
          <p:spPr bwMode="auto">
            <a:xfrm>
              <a:off x="1490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Rectangle 119"/>
            <p:cNvSpPr>
              <a:spLocks noChangeArrowheads="1"/>
            </p:cNvSpPr>
            <p:nvPr/>
          </p:nvSpPr>
          <p:spPr bwMode="auto">
            <a:xfrm>
              <a:off x="1490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Rectangle 120"/>
            <p:cNvSpPr>
              <a:spLocks noChangeArrowheads="1"/>
            </p:cNvSpPr>
            <p:nvPr/>
          </p:nvSpPr>
          <p:spPr bwMode="auto">
            <a:xfrm>
              <a:off x="1490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Rectangle 121"/>
            <p:cNvSpPr>
              <a:spLocks noChangeArrowheads="1"/>
            </p:cNvSpPr>
            <p:nvPr/>
          </p:nvSpPr>
          <p:spPr bwMode="auto">
            <a:xfrm>
              <a:off x="1490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Rectangle 122"/>
            <p:cNvSpPr>
              <a:spLocks noChangeArrowheads="1"/>
            </p:cNvSpPr>
            <p:nvPr/>
          </p:nvSpPr>
          <p:spPr bwMode="auto">
            <a:xfrm>
              <a:off x="1490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Line 123"/>
            <p:cNvSpPr>
              <a:spLocks noChangeShapeType="1"/>
            </p:cNvSpPr>
            <p:nvPr/>
          </p:nvSpPr>
          <p:spPr bwMode="auto">
            <a:xfrm>
              <a:off x="1486" y="3767"/>
              <a:ext cx="3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124"/>
            <p:cNvSpPr>
              <a:spLocks noChangeShapeType="1"/>
            </p:cNvSpPr>
            <p:nvPr/>
          </p:nvSpPr>
          <p:spPr bwMode="auto">
            <a:xfrm>
              <a:off x="1534" y="3959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125"/>
            <p:cNvSpPr>
              <a:spLocks noChangeShapeType="1"/>
            </p:cNvSpPr>
            <p:nvPr/>
          </p:nvSpPr>
          <p:spPr bwMode="auto">
            <a:xfrm>
              <a:off x="1534" y="4006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126"/>
            <p:cNvSpPr>
              <a:spLocks noChangeShapeType="1"/>
            </p:cNvSpPr>
            <p:nvPr/>
          </p:nvSpPr>
          <p:spPr bwMode="auto">
            <a:xfrm>
              <a:off x="1534" y="4198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127"/>
            <p:cNvSpPr>
              <a:spLocks noChangeShapeType="1"/>
            </p:cNvSpPr>
            <p:nvPr/>
          </p:nvSpPr>
          <p:spPr bwMode="auto">
            <a:xfrm flipV="1">
              <a:off x="1540" y="4342"/>
              <a:ext cx="281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128"/>
            <p:cNvSpPr>
              <a:spLocks noChangeShapeType="1"/>
            </p:cNvSpPr>
            <p:nvPr/>
          </p:nvSpPr>
          <p:spPr bwMode="auto">
            <a:xfrm>
              <a:off x="1534" y="4532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129"/>
            <p:cNvSpPr>
              <a:spLocks noChangeShapeType="1"/>
            </p:cNvSpPr>
            <p:nvPr/>
          </p:nvSpPr>
          <p:spPr bwMode="auto">
            <a:xfrm>
              <a:off x="1821" y="3672"/>
              <a:ext cx="1" cy="9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130"/>
            <p:cNvSpPr>
              <a:spLocks noChangeShapeType="1"/>
            </p:cNvSpPr>
            <p:nvPr/>
          </p:nvSpPr>
          <p:spPr bwMode="auto">
            <a:xfrm>
              <a:off x="1821" y="3672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131"/>
            <p:cNvSpPr>
              <a:spLocks noChangeShapeType="1"/>
            </p:cNvSpPr>
            <p:nvPr/>
          </p:nvSpPr>
          <p:spPr bwMode="auto">
            <a:xfrm>
              <a:off x="1916" y="3672"/>
              <a:ext cx="1" cy="9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132"/>
            <p:cNvSpPr>
              <a:spLocks noChangeShapeType="1"/>
            </p:cNvSpPr>
            <p:nvPr/>
          </p:nvSpPr>
          <p:spPr bwMode="auto">
            <a:xfrm>
              <a:off x="2299" y="3863"/>
              <a:ext cx="91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133"/>
            <p:cNvSpPr>
              <a:spLocks noChangeShapeType="1"/>
            </p:cNvSpPr>
            <p:nvPr/>
          </p:nvSpPr>
          <p:spPr bwMode="auto">
            <a:xfrm>
              <a:off x="2299" y="4102"/>
              <a:ext cx="91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34"/>
            <p:cNvSpPr>
              <a:spLocks noChangeShapeType="1"/>
            </p:cNvSpPr>
            <p:nvPr/>
          </p:nvSpPr>
          <p:spPr bwMode="auto">
            <a:xfrm>
              <a:off x="2299" y="4437"/>
              <a:ext cx="91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35"/>
            <p:cNvSpPr>
              <a:spLocks noChangeShapeType="1"/>
            </p:cNvSpPr>
            <p:nvPr/>
          </p:nvSpPr>
          <p:spPr bwMode="auto">
            <a:xfrm>
              <a:off x="2730" y="3719"/>
              <a:ext cx="1" cy="4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36"/>
            <p:cNvSpPr>
              <a:spLocks noChangeShapeType="1"/>
            </p:cNvSpPr>
            <p:nvPr/>
          </p:nvSpPr>
          <p:spPr bwMode="auto">
            <a:xfrm>
              <a:off x="2730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7"/>
            <p:cNvSpPr>
              <a:spLocks noChangeShapeType="1"/>
            </p:cNvSpPr>
            <p:nvPr/>
          </p:nvSpPr>
          <p:spPr bwMode="auto">
            <a:xfrm>
              <a:off x="2778" y="3719"/>
              <a:ext cx="1" cy="4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38"/>
            <p:cNvSpPr>
              <a:spLocks noChangeShapeType="1"/>
            </p:cNvSpPr>
            <p:nvPr/>
          </p:nvSpPr>
          <p:spPr bwMode="auto">
            <a:xfrm flipH="1">
              <a:off x="2730" y="3719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39"/>
            <p:cNvSpPr>
              <a:spLocks noChangeShapeType="1"/>
            </p:cNvSpPr>
            <p:nvPr/>
          </p:nvSpPr>
          <p:spPr bwMode="auto">
            <a:xfrm>
              <a:off x="2778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Rectangle 140"/>
            <p:cNvSpPr>
              <a:spLocks noChangeArrowheads="1"/>
            </p:cNvSpPr>
            <p:nvPr/>
          </p:nvSpPr>
          <p:spPr bwMode="auto">
            <a:xfrm>
              <a:off x="2830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Rectangle 141"/>
            <p:cNvSpPr>
              <a:spLocks noChangeArrowheads="1"/>
            </p:cNvSpPr>
            <p:nvPr/>
          </p:nvSpPr>
          <p:spPr bwMode="auto">
            <a:xfrm>
              <a:off x="2925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Rectangle 142"/>
            <p:cNvSpPr>
              <a:spLocks noChangeArrowheads="1"/>
            </p:cNvSpPr>
            <p:nvPr/>
          </p:nvSpPr>
          <p:spPr bwMode="auto">
            <a:xfrm>
              <a:off x="3117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Rectangle 143"/>
            <p:cNvSpPr>
              <a:spLocks noChangeArrowheads="1"/>
            </p:cNvSpPr>
            <p:nvPr/>
          </p:nvSpPr>
          <p:spPr bwMode="auto">
            <a:xfrm>
              <a:off x="2830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Rectangle 144"/>
            <p:cNvSpPr>
              <a:spLocks noChangeArrowheads="1"/>
            </p:cNvSpPr>
            <p:nvPr/>
          </p:nvSpPr>
          <p:spPr bwMode="auto">
            <a:xfrm>
              <a:off x="2925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Rectangle 145"/>
            <p:cNvSpPr>
              <a:spLocks noChangeArrowheads="1"/>
            </p:cNvSpPr>
            <p:nvPr/>
          </p:nvSpPr>
          <p:spPr bwMode="auto">
            <a:xfrm>
              <a:off x="3117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Rectangle 146"/>
            <p:cNvSpPr>
              <a:spLocks noChangeArrowheads="1"/>
            </p:cNvSpPr>
            <p:nvPr/>
          </p:nvSpPr>
          <p:spPr bwMode="auto">
            <a:xfrm>
              <a:off x="2830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Rectangle 147"/>
            <p:cNvSpPr>
              <a:spLocks noChangeArrowheads="1"/>
            </p:cNvSpPr>
            <p:nvPr/>
          </p:nvSpPr>
          <p:spPr bwMode="auto">
            <a:xfrm>
              <a:off x="2925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Rectangle 148"/>
            <p:cNvSpPr>
              <a:spLocks noChangeArrowheads="1"/>
            </p:cNvSpPr>
            <p:nvPr/>
          </p:nvSpPr>
          <p:spPr bwMode="auto">
            <a:xfrm>
              <a:off x="3117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Rectangle 149"/>
            <p:cNvSpPr>
              <a:spLocks noChangeArrowheads="1"/>
            </p:cNvSpPr>
            <p:nvPr/>
          </p:nvSpPr>
          <p:spPr bwMode="auto">
            <a:xfrm>
              <a:off x="2830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Rectangle 150"/>
            <p:cNvSpPr>
              <a:spLocks noChangeArrowheads="1"/>
            </p:cNvSpPr>
            <p:nvPr/>
          </p:nvSpPr>
          <p:spPr bwMode="auto">
            <a:xfrm>
              <a:off x="2925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Rectangle 151"/>
            <p:cNvSpPr>
              <a:spLocks noChangeArrowheads="1"/>
            </p:cNvSpPr>
            <p:nvPr/>
          </p:nvSpPr>
          <p:spPr bwMode="auto">
            <a:xfrm>
              <a:off x="3117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Rectangle 152"/>
            <p:cNvSpPr>
              <a:spLocks noChangeArrowheads="1"/>
            </p:cNvSpPr>
            <p:nvPr/>
          </p:nvSpPr>
          <p:spPr bwMode="auto">
            <a:xfrm>
              <a:off x="2830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Rectangle 153"/>
            <p:cNvSpPr>
              <a:spLocks noChangeArrowheads="1"/>
            </p:cNvSpPr>
            <p:nvPr/>
          </p:nvSpPr>
          <p:spPr bwMode="auto">
            <a:xfrm>
              <a:off x="2925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Rectangle 154"/>
            <p:cNvSpPr>
              <a:spLocks noChangeArrowheads="1"/>
            </p:cNvSpPr>
            <p:nvPr/>
          </p:nvSpPr>
          <p:spPr bwMode="auto">
            <a:xfrm>
              <a:off x="3117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Rectangle 155"/>
            <p:cNvSpPr>
              <a:spLocks noChangeArrowheads="1"/>
            </p:cNvSpPr>
            <p:nvPr/>
          </p:nvSpPr>
          <p:spPr bwMode="auto">
            <a:xfrm>
              <a:off x="2830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Rectangle 156"/>
            <p:cNvSpPr>
              <a:spLocks noChangeArrowheads="1"/>
            </p:cNvSpPr>
            <p:nvPr/>
          </p:nvSpPr>
          <p:spPr bwMode="auto">
            <a:xfrm>
              <a:off x="2925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Rectangle 157"/>
            <p:cNvSpPr>
              <a:spLocks noChangeArrowheads="1"/>
            </p:cNvSpPr>
            <p:nvPr/>
          </p:nvSpPr>
          <p:spPr bwMode="auto">
            <a:xfrm>
              <a:off x="3117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158"/>
            <p:cNvSpPr>
              <a:spLocks noChangeShapeType="1"/>
            </p:cNvSpPr>
            <p:nvPr/>
          </p:nvSpPr>
          <p:spPr bwMode="auto">
            <a:xfrm>
              <a:off x="2826" y="3767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159"/>
            <p:cNvSpPr>
              <a:spLocks noChangeShapeType="1"/>
            </p:cNvSpPr>
            <p:nvPr/>
          </p:nvSpPr>
          <p:spPr bwMode="auto">
            <a:xfrm>
              <a:off x="2826" y="3959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160"/>
            <p:cNvSpPr>
              <a:spLocks noChangeShapeType="1"/>
            </p:cNvSpPr>
            <p:nvPr/>
          </p:nvSpPr>
          <p:spPr bwMode="auto">
            <a:xfrm>
              <a:off x="2826" y="4006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161"/>
            <p:cNvSpPr>
              <a:spLocks noChangeShapeType="1"/>
            </p:cNvSpPr>
            <p:nvPr/>
          </p:nvSpPr>
          <p:spPr bwMode="auto">
            <a:xfrm>
              <a:off x="2826" y="4198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162"/>
            <p:cNvSpPr>
              <a:spLocks noChangeShapeType="1"/>
            </p:cNvSpPr>
            <p:nvPr/>
          </p:nvSpPr>
          <p:spPr bwMode="auto">
            <a:xfrm flipV="1">
              <a:off x="2826" y="4336"/>
              <a:ext cx="484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163"/>
            <p:cNvSpPr>
              <a:spLocks noChangeShapeType="1"/>
            </p:cNvSpPr>
            <p:nvPr/>
          </p:nvSpPr>
          <p:spPr bwMode="auto">
            <a:xfrm>
              <a:off x="2874" y="4532"/>
              <a:ext cx="4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164"/>
            <p:cNvSpPr>
              <a:spLocks noChangeShapeType="1"/>
            </p:cNvSpPr>
            <p:nvPr/>
          </p:nvSpPr>
          <p:spPr bwMode="auto">
            <a:xfrm>
              <a:off x="3304" y="3672"/>
              <a:ext cx="1" cy="9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165"/>
            <p:cNvSpPr>
              <a:spLocks noChangeShapeType="1"/>
            </p:cNvSpPr>
            <p:nvPr/>
          </p:nvSpPr>
          <p:spPr bwMode="auto">
            <a:xfrm>
              <a:off x="3304" y="3672"/>
              <a:ext cx="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166"/>
            <p:cNvSpPr>
              <a:spLocks noChangeShapeType="1"/>
            </p:cNvSpPr>
            <p:nvPr/>
          </p:nvSpPr>
          <p:spPr bwMode="auto">
            <a:xfrm>
              <a:off x="3400" y="3672"/>
              <a:ext cx="1" cy="9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Oval 167"/>
            <p:cNvSpPr>
              <a:spLocks noChangeArrowheads="1"/>
            </p:cNvSpPr>
            <p:nvPr/>
          </p:nvSpPr>
          <p:spPr bwMode="auto">
            <a:xfrm>
              <a:off x="868" y="4632"/>
              <a:ext cx="909" cy="90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Oval 168"/>
            <p:cNvSpPr>
              <a:spLocks noChangeArrowheads="1"/>
            </p:cNvSpPr>
            <p:nvPr/>
          </p:nvSpPr>
          <p:spPr bwMode="auto">
            <a:xfrm>
              <a:off x="1107" y="4871"/>
              <a:ext cx="431" cy="431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169"/>
            <p:cNvSpPr>
              <a:spLocks noChangeShapeType="1"/>
            </p:cNvSpPr>
            <p:nvPr/>
          </p:nvSpPr>
          <p:spPr bwMode="auto">
            <a:xfrm flipH="1">
              <a:off x="1486" y="5106"/>
              <a:ext cx="3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Oval 170"/>
            <p:cNvSpPr>
              <a:spLocks noChangeArrowheads="1"/>
            </p:cNvSpPr>
            <p:nvPr/>
          </p:nvSpPr>
          <p:spPr bwMode="auto">
            <a:xfrm>
              <a:off x="1825" y="5063"/>
              <a:ext cx="95" cy="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Rectangle 171"/>
            <p:cNvSpPr>
              <a:spLocks noChangeArrowheads="1"/>
            </p:cNvSpPr>
            <p:nvPr/>
          </p:nvSpPr>
          <p:spPr bwMode="auto">
            <a:xfrm>
              <a:off x="1490" y="51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172"/>
            <p:cNvSpPr>
              <a:spLocks noChangeShapeType="1"/>
            </p:cNvSpPr>
            <p:nvPr/>
          </p:nvSpPr>
          <p:spPr bwMode="auto">
            <a:xfrm>
              <a:off x="1446" y="3672"/>
              <a:ext cx="2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Arc 173"/>
            <p:cNvSpPr>
              <a:spLocks/>
            </p:cNvSpPr>
            <p:nvPr/>
          </p:nvSpPr>
          <p:spPr bwMode="auto">
            <a:xfrm>
              <a:off x="1653" y="3639"/>
              <a:ext cx="120" cy="65"/>
            </a:xfrm>
            <a:custGeom>
              <a:avLst/>
              <a:gdLst>
                <a:gd name="G0" fmla="+- 21600 0 0"/>
                <a:gd name="G1" fmla="+- 5885 0 0"/>
                <a:gd name="G2" fmla="+- 21600 0 0"/>
                <a:gd name="T0" fmla="*/ 810 w 21600"/>
                <a:gd name="T1" fmla="*/ 11745 h 11745"/>
                <a:gd name="T2" fmla="*/ 817 w 21600"/>
                <a:gd name="T3" fmla="*/ 0 h 11745"/>
                <a:gd name="T4" fmla="*/ 21600 w 21600"/>
                <a:gd name="T5" fmla="*/ 5885 h 1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45" fill="none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</a:path>
                <a:path w="21600" h="11745" stroke="0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  <a:lnTo>
                    <a:pt x="21600" y="58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Arc 174"/>
            <p:cNvSpPr>
              <a:spLocks/>
            </p:cNvSpPr>
            <p:nvPr/>
          </p:nvSpPr>
          <p:spPr bwMode="auto">
            <a:xfrm>
              <a:off x="1398" y="3639"/>
              <a:ext cx="120" cy="65"/>
            </a:xfrm>
            <a:custGeom>
              <a:avLst/>
              <a:gdLst>
                <a:gd name="G0" fmla="+- 0 0 0"/>
                <a:gd name="G1" fmla="+- 5885 0 0"/>
                <a:gd name="G2" fmla="+- 21600 0 0"/>
                <a:gd name="T0" fmla="*/ 20783 w 21600"/>
                <a:gd name="T1" fmla="*/ 0 h 11745"/>
                <a:gd name="T2" fmla="*/ 20790 w 21600"/>
                <a:gd name="T3" fmla="*/ 11745 h 11745"/>
                <a:gd name="T4" fmla="*/ 0 w 21600"/>
                <a:gd name="T5" fmla="*/ 5885 h 1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45" fill="none" extrusionOk="0">
                  <a:moveTo>
                    <a:pt x="20782" y="0"/>
                  </a:moveTo>
                  <a:cubicBezTo>
                    <a:pt x="21325" y="1914"/>
                    <a:pt x="21600" y="3895"/>
                    <a:pt x="21600" y="5885"/>
                  </a:cubicBezTo>
                  <a:cubicBezTo>
                    <a:pt x="21600" y="7866"/>
                    <a:pt x="21327" y="9838"/>
                    <a:pt x="20789" y="11744"/>
                  </a:cubicBezTo>
                </a:path>
                <a:path w="21600" h="11745" stroke="0" extrusionOk="0">
                  <a:moveTo>
                    <a:pt x="20782" y="0"/>
                  </a:moveTo>
                  <a:cubicBezTo>
                    <a:pt x="21325" y="1914"/>
                    <a:pt x="21600" y="3895"/>
                    <a:pt x="21600" y="5885"/>
                  </a:cubicBezTo>
                  <a:cubicBezTo>
                    <a:pt x="21600" y="7866"/>
                    <a:pt x="21327" y="9838"/>
                    <a:pt x="20789" y="11744"/>
                  </a:cubicBezTo>
                  <a:lnTo>
                    <a:pt x="0" y="58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1350" y="5059"/>
              <a:ext cx="3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Arc 176"/>
            <p:cNvSpPr>
              <a:spLocks/>
            </p:cNvSpPr>
            <p:nvPr/>
          </p:nvSpPr>
          <p:spPr bwMode="auto">
            <a:xfrm>
              <a:off x="1653" y="5026"/>
              <a:ext cx="120" cy="65"/>
            </a:xfrm>
            <a:custGeom>
              <a:avLst/>
              <a:gdLst>
                <a:gd name="G0" fmla="+- 21600 0 0"/>
                <a:gd name="G1" fmla="+- 5885 0 0"/>
                <a:gd name="G2" fmla="+- 21600 0 0"/>
                <a:gd name="T0" fmla="*/ 810 w 21600"/>
                <a:gd name="T1" fmla="*/ 11745 h 11745"/>
                <a:gd name="T2" fmla="*/ 817 w 21600"/>
                <a:gd name="T3" fmla="*/ 0 h 11745"/>
                <a:gd name="T4" fmla="*/ 21600 w 21600"/>
                <a:gd name="T5" fmla="*/ 5885 h 1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45" fill="none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</a:path>
                <a:path w="21600" h="11745" stroke="0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  <a:lnTo>
                    <a:pt x="21600" y="58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Arc 177"/>
            <p:cNvSpPr>
              <a:spLocks/>
            </p:cNvSpPr>
            <p:nvPr/>
          </p:nvSpPr>
          <p:spPr bwMode="auto">
            <a:xfrm>
              <a:off x="1303" y="5027"/>
              <a:ext cx="120" cy="65"/>
            </a:xfrm>
            <a:custGeom>
              <a:avLst/>
              <a:gdLst>
                <a:gd name="G0" fmla="+- 0 0 0"/>
                <a:gd name="G1" fmla="+- 5869 0 0"/>
                <a:gd name="G2" fmla="+- 21600 0 0"/>
                <a:gd name="T0" fmla="*/ 20787 w 21600"/>
                <a:gd name="T1" fmla="*/ 0 h 11713"/>
                <a:gd name="T2" fmla="*/ 20794 w 21600"/>
                <a:gd name="T3" fmla="*/ 11713 h 11713"/>
                <a:gd name="T4" fmla="*/ 0 w 21600"/>
                <a:gd name="T5" fmla="*/ 5869 h 1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13" fill="none" extrusionOk="0">
                  <a:moveTo>
                    <a:pt x="20787" y="-1"/>
                  </a:moveTo>
                  <a:cubicBezTo>
                    <a:pt x="21326" y="1909"/>
                    <a:pt x="21600" y="3884"/>
                    <a:pt x="21600" y="5869"/>
                  </a:cubicBezTo>
                  <a:cubicBezTo>
                    <a:pt x="21600" y="7844"/>
                    <a:pt x="21328" y="9811"/>
                    <a:pt x="20794" y="11713"/>
                  </a:cubicBezTo>
                </a:path>
                <a:path w="21600" h="11713" stroke="0" extrusionOk="0">
                  <a:moveTo>
                    <a:pt x="20787" y="-1"/>
                  </a:moveTo>
                  <a:cubicBezTo>
                    <a:pt x="21326" y="1909"/>
                    <a:pt x="21600" y="3884"/>
                    <a:pt x="21600" y="5869"/>
                  </a:cubicBezTo>
                  <a:cubicBezTo>
                    <a:pt x="21600" y="7844"/>
                    <a:pt x="21328" y="9811"/>
                    <a:pt x="20794" y="11713"/>
                  </a:cubicBezTo>
                  <a:lnTo>
                    <a:pt x="0" y="58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Oval 178"/>
            <p:cNvSpPr>
              <a:spLocks noChangeArrowheads="1"/>
            </p:cNvSpPr>
            <p:nvPr/>
          </p:nvSpPr>
          <p:spPr bwMode="auto">
            <a:xfrm>
              <a:off x="2686" y="5015"/>
              <a:ext cx="192" cy="191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Oval 179"/>
            <p:cNvSpPr>
              <a:spLocks noChangeArrowheads="1"/>
            </p:cNvSpPr>
            <p:nvPr/>
          </p:nvSpPr>
          <p:spPr bwMode="auto">
            <a:xfrm>
              <a:off x="2590" y="4919"/>
              <a:ext cx="383" cy="383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Oval 180"/>
            <p:cNvSpPr>
              <a:spLocks noChangeArrowheads="1"/>
            </p:cNvSpPr>
            <p:nvPr/>
          </p:nvSpPr>
          <p:spPr bwMode="auto">
            <a:xfrm>
              <a:off x="2303" y="4632"/>
              <a:ext cx="910" cy="90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Oval 181"/>
            <p:cNvSpPr>
              <a:spLocks noChangeArrowheads="1"/>
            </p:cNvSpPr>
            <p:nvPr/>
          </p:nvSpPr>
          <p:spPr bwMode="auto">
            <a:xfrm>
              <a:off x="3308" y="5063"/>
              <a:ext cx="96" cy="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2826" y="5106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Rectangle 183"/>
            <p:cNvSpPr>
              <a:spLocks noChangeArrowheads="1"/>
            </p:cNvSpPr>
            <p:nvPr/>
          </p:nvSpPr>
          <p:spPr bwMode="auto">
            <a:xfrm>
              <a:off x="2830" y="5063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Rectangle 184"/>
            <p:cNvSpPr>
              <a:spLocks noChangeArrowheads="1"/>
            </p:cNvSpPr>
            <p:nvPr/>
          </p:nvSpPr>
          <p:spPr bwMode="auto">
            <a:xfrm>
              <a:off x="2925" y="5063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Oval 185"/>
            <p:cNvSpPr>
              <a:spLocks noChangeArrowheads="1"/>
            </p:cNvSpPr>
            <p:nvPr/>
          </p:nvSpPr>
          <p:spPr bwMode="auto">
            <a:xfrm>
              <a:off x="2351" y="4680"/>
              <a:ext cx="814" cy="813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Rectangle 186"/>
            <p:cNvSpPr>
              <a:spLocks noChangeArrowheads="1"/>
            </p:cNvSpPr>
            <p:nvPr/>
          </p:nvSpPr>
          <p:spPr bwMode="auto">
            <a:xfrm>
              <a:off x="3117" y="5063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Oval 187"/>
            <p:cNvSpPr>
              <a:spLocks noChangeArrowheads="1"/>
            </p:cNvSpPr>
            <p:nvPr/>
          </p:nvSpPr>
          <p:spPr bwMode="auto">
            <a:xfrm>
              <a:off x="1203" y="4967"/>
              <a:ext cx="239" cy="239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Oval 188"/>
            <p:cNvSpPr>
              <a:spLocks noChangeArrowheads="1"/>
            </p:cNvSpPr>
            <p:nvPr/>
          </p:nvSpPr>
          <p:spPr bwMode="auto">
            <a:xfrm>
              <a:off x="915" y="4680"/>
              <a:ext cx="814" cy="813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189"/>
            <p:cNvSpPr>
              <a:spLocks noChangeShapeType="1"/>
            </p:cNvSpPr>
            <p:nvPr/>
          </p:nvSpPr>
          <p:spPr bwMode="auto">
            <a:xfrm flipH="1" flipV="1">
              <a:off x="1725" y="5310"/>
              <a:ext cx="144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Arc 190"/>
            <p:cNvSpPr>
              <a:spLocks/>
            </p:cNvSpPr>
            <p:nvPr/>
          </p:nvSpPr>
          <p:spPr bwMode="auto">
            <a:xfrm>
              <a:off x="1686" y="5258"/>
              <a:ext cx="98" cy="11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7663 w 17663"/>
                <a:gd name="T1" fmla="*/ 12433 h 19894"/>
                <a:gd name="T2" fmla="*/ 8414 w 17663"/>
                <a:gd name="T3" fmla="*/ 19894 h 19894"/>
                <a:gd name="T4" fmla="*/ 0 w 17663"/>
                <a:gd name="T5" fmla="*/ 0 h 19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63" h="19894" fill="none" extrusionOk="0">
                  <a:moveTo>
                    <a:pt x="17662" y="12432"/>
                  </a:moveTo>
                  <a:cubicBezTo>
                    <a:pt x="15338" y="15735"/>
                    <a:pt x="12133" y="18320"/>
                    <a:pt x="8413" y="19893"/>
                  </a:cubicBezTo>
                </a:path>
                <a:path w="17663" h="19894" stroke="0" extrusionOk="0">
                  <a:moveTo>
                    <a:pt x="17662" y="12432"/>
                  </a:moveTo>
                  <a:cubicBezTo>
                    <a:pt x="15338" y="15735"/>
                    <a:pt x="12133" y="18320"/>
                    <a:pt x="8413" y="198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 flipH="1" flipV="1">
              <a:off x="1542" y="5244"/>
              <a:ext cx="327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Arc 192"/>
            <p:cNvSpPr>
              <a:spLocks/>
            </p:cNvSpPr>
            <p:nvPr/>
          </p:nvSpPr>
          <p:spPr bwMode="auto">
            <a:xfrm>
              <a:off x="1494" y="5210"/>
              <a:ext cx="112" cy="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299 w 20299"/>
                <a:gd name="T1" fmla="*/ 7383 h 16994"/>
                <a:gd name="T2" fmla="*/ 13333 w 20299"/>
                <a:gd name="T3" fmla="*/ 16994 h 16994"/>
                <a:gd name="T4" fmla="*/ 0 w 20299"/>
                <a:gd name="T5" fmla="*/ 0 h 16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99" h="16994" fill="none" extrusionOk="0">
                  <a:moveTo>
                    <a:pt x="20299" y="7383"/>
                  </a:moveTo>
                  <a:cubicBezTo>
                    <a:pt x="18920" y="11174"/>
                    <a:pt x="16506" y="14503"/>
                    <a:pt x="13332" y="16993"/>
                  </a:cubicBezTo>
                </a:path>
                <a:path w="20299" h="16994" stroke="0" extrusionOk="0">
                  <a:moveTo>
                    <a:pt x="20299" y="7383"/>
                  </a:moveTo>
                  <a:cubicBezTo>
                    <a:pt x="18920" y="11174"/>
                    <a:pt x="16506" y="14503"/>
                    <a:pt x="13332" y="169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193"/>
            <p:cNvSpPr>
              <a:spLocks noChangeShapeType="1"/>
            </p:cNvSpPr>
            <p:nvPr/>
          </p:nvSpPr>
          <p:spPr bwMode="auto">
            <a:xfrm flipH="1" flipV="1">
              <a:off x="1359" y="5234"/>
              <a:ext cx="510" cy="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Arc 194"/>
            <p:cNvSpPr>
              <a:spLocks/>
            </p:cNvSpPr>
            <p:nvPr/>
          </p:nvSpPr>
          <p:spPr bwMode="auto">
            <a:xfrm>
              <a:off x="1303" y="5210"/>
              <a:ext cx="118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282 w 21282"/>
                <a:gd name="T1" fmla="*/ 3691 h 14341"/>
                <a:gd name="T2" fmla="*/ 16153 w 21282"/>
                <a:gd name="T3" fmla="*/ 14341 h 14341"/>
                <a:gd name="T4" fmla="*/ 0 w 21282"/>
                <a:gd name="T5" fmla="*/ 0 h 14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2" h="14341" fill="none" extrusionOk="0">
                  <a:moveTo>
                    <a:pt x="21282" y="3691"/>
                  </a:moveTo>
                  <a:cubicBezTo>
                    <a:pt x="20595" y="7648"/>
                    <a:pt x="18819" y="11336"/>
                    <a:pt x="16152" y="14340"/>
                  </a:cubicBezTo>
                </a:path>
                <a:path w="21282" h="14341" stroke="0" extrusionOk="0">
                  <a:moveTo>
                    <a:pt x="21282" y="3691"/>
                  </a:moveTo>
                  <a:cubicBezTo>
                    <a:pt x="20595" y="7648"/>
                    <a:pt x="18819" y="11336"/>
                    <a:pt x="16152" y="143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195"/>
            <p:cNvSpPr>
              <a:spLocks noChangeShapeType="1"/>
            </p:cNvSpPr>
            <p:nvPr/>
          </p:nvSpPr>
          <p:spPr bwMode="auto">
            <a:xfrm flipV="1">
              <a:off x="2156" y="5258"/>
              <a:ext cx="135" cy="1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Arc 196"/>
            <p:cNvSpPr>
              <a:spLocks/>
            </p:cNvSpPr>
            <p:nvPr/>
          </p:nvSpPr>
          <p:spPr bwMode="auto">
            <a:xfrm>
              <a:off x="2241" y="5210"/>
              <a:ext cx="107" cy="103"/>
            </a:xfrm>
            <a:custGeom>
              <a:avLst/>
              <a:gdLst>
                <a:gd name="G0" fmla="+- 19298 0 0"/>
                <a:gd name="G1" fmla="+- 0 0 0"/>
                <a:gd name="G2" fmla="+- 21600 0 0"/>
                <a:gd name="T0" fmla="*/ 8127 w 19298"/>
                <a:gd name="T1" fmla="*/ 18487 h 18487"/>
                <a:gd name="T2" fmla="*/ 0 w 19298"/>
                <a:gd name="T3" fmla="*/ 9703 h 18487"/>
                <a:gd name="T4" fmla="*/ 19298 w 19298"/>
                <a:gd name="T5" fmla="*/ 0 h 18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98" h="18487" fill="none" extrusionOk="0">
                  <a:moveTo>
                    <a:pt x="8127" y="18486"/>
                  </a:moveTo>
                  <a:cubicBezTo>
                    <a:pt x="4644" y="16382"/>
                    <a:pt x="1827" y="13337"/>
                    <a:pt x="0" y="9702"/>
                  </a:cubicBezTo>
                </a:path>
                <a:path w="19298" h="18487" stroke="0" extrusionOk="0">
                  <a:moveTo>
                    <a:pt x="8127" y="18486"/>
                  </a:moveTo>
                  <a:cubicBezTo>
                    <a:pt x="4644" y="16382"/>
                    <a:pt x="1827" y="13337"/>
                    <a:pt x="0" y="9702"/>
                  </a:cubicBezTo>
                  <a:lnTo>
                    <a:pt x="1929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197"/>
            <p:cNvSpPr>
              <a:spLocks noChangeShapeType="1"/>
            </p:cNvSpPr>
            <p:nvPr/>
          </p:nvSpPr>
          <p:spPr bwMode="auto">
            <a:xfrm flipV="1">
              <a:off x="2156" y="5234"/>
              <a:ext cx="414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Arc 198"/>
            <p:cNvSpPr>
              <a:spLocks/>
            </p:cNvSpPr>
            <p:nvPr/>
          </p:nvSpPr>
          <p:spPr bwMode="auto">
            <a:xfrm>
              <a:off x="2517" y="5210"/>
              <a:ext cx="118" cy="78"/>
            </a:xfrm>
            <a:custGeom>
              <a:avLst/>
              <a:gdLst>
                <a:gd name="G0" fmla="+- 21352 0 0"/>
                <a:gd name="G1" fmla="+- 0 0 0"/>
                <a:gd name="G2" fmla="+- 21600 0 0"/>
                <a:gd name="T0" fmla="*/ 4985 w 21352"/>
                <a:gd name="T1" fmla="*/ 14095 h 14095"/>
                <a:gd name="T2" fmla="*/ 0 w 21352"/>
                <a:gd name="T3" fmla="*/ 3263 h 14095"/>
                <a:gd name="T4" fmla="*/ 21352 w 21352"/>
                <a:gd name="T5" fmla="*/ 0 h 1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2" h="14095" fill="none" extrusionOk="0">
                  <a:moveTo>
                    <a:pt x="4984" y="14095"/>
                  </a:moveTo>
                  <a:cubicBezTo>
                    <a:pt x="2339" y="11023"/>
                    <a:pt x="612" y="7269"/>
                    <a:pt x="-1" y="3263"/>
                  </a:cubicBezTo>
                </a:path>
                <a:path w="21352" h="14095" stroke="0" extrusionOk="0">
                  <a:moveTo>
                    <a:pt x="4984" y="14095"/>
                  </a:moveTo>
                  <a:cubicBezTo>
                    <a:pt x="2339" y="11023"/>
                    <a:pt x="612" y="7269"/>
                    <a:pt x="-1" y="3263"/>
                  </a:cubicBezTo>
                  <a:lnTo>
                    <a:pt x="213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199"/>
            <p:cNvSpPr>
              <a:spLocks noChangeShapeType="1"/>
            </p:cNvSpPr>
            <p:nvPr/>
          </p:nvSpPr>
          <p:spPr bwMode="auto">
            <a:xfrm flipV="1">
              <a:off x="2156" y="5311"/>
              <a:ext cx="566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Arc 200"/>
            <p:cNvSpPr>
              <a:spLocks/>
            </p:cNvSpPr>
            <p:nvPr/>
          </p:nvSpPr>
          <p:spPr bwMode="auto">
            <a:xfrm>
              <a:off x="2658" y="5292"/>
              <a:ext cx="120" cy="64"/>
            </a:xfrm>
            <a:custGeom>
              <a:avLst/>
              <a:gdLst>
                <a:gd name="G0" fmla="+- 21600 0 0"/>
                <a:gd name="G1" fmla="+- 1097 0 0"/>
                <a:gd name="G2" fmla="+- 21600 0 0"/>
                <a:gd name="T0" fmla="*/ 2696 w 21600"/>
                <a:gd name="T1" fmla="*/ 11546 h 11546"/>
                <a:gd name="T2" fmla="*/ 28 w 21600"/>
                <a:gd name="T3" fmla="*/ 0 h 11546"/>
                <a:gd name="T4" fmla="*/ 21600 w 21600"/>
                <a:gd name="T5" fmla="*/ 1097 h 1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546" fill="none" extrusionOk="0">
                  <a:moveTo>
                    <a:pt x="2695" y="11546"/>
                  </a:moveTo>
                  <a:cubicBezTo>
                    <a:pt x="927" y="8347"/>
                    <a:pt x="0" y="4752"/>
                    <a:pt x="0" y="1097"/>
                  </a:cubicBezTo>
                  <a:cubicBezTo>
                    <a:pt x="-1" y="731"/>
                    <a:pt x="9" y="365"/>
                    <a:pt x="27" y="-1"/>
                  </a:cubicBezTo>
                </a:path>
                <a:path w="21600" h="11546" stroke="0" extrusionOk="0">
                  <a:moveTo>
                    <a:pt x="2695" y="11546"/>
                  </a:moveTo>
                  <a:cubicBezTo>
                    <a:pt x="927" y="8347"/>
                    <a:pt x="0" y="4752"/>
                    <a:pt x="0" y="1097"/>
                  </a:cubicBezTo>
                  <a:cubicBezTo>
                    <a:pt x="-1" y="731"/>
                    <a:pt x="9" y="365"/>
                    <a:pt x="27" y="-1"/>
                  </a:cubicBezTo>
                  <a:lnTo>
                    <a:pt x="21600" y="10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Rectangle 201"/>
            <p:cNvSpPr>
              <a:spLocks noChangeArrowheads="1"/>
            </p:cNvSpPr>
            <p:nvPr/>
          </p:nvSpPr>
          <p:spPr bwMode="auto">
            <a:xfrm>
              <a:off x="1896" y="5435"/>
              <a:ext cx="30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/>
                <a:t>Track</a:t>
              </a:r>
            </a:p>
          </p:txBody>
        </p:sp>
        <p:sp>
          <p:nvSpPr>
            <p:cNvPr id="9420" name="Rectangle 204"/>
            <p:cNvSpPr>
              <a:spLocks noChangeArrowheads="1"/>
            </p:cNvSpPr>
            <p:nvPr/>
          </p:nvSpPr>
          <p:spPr bwMode="auto">
            <a:xfrm>
              <a:off x="864" y="4485"/>
              <a:ext cx="8" cy="53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Rectangle 205"/>
            <p:cNvSpPr>
              <a:spLocks noChangeArrowheads="1"/>
            </p:cNvSpPr>
            <p:nvPr/>
          </p:nvSpPr>
          <p:spPr bwMode="auto">
            <a:xfrm>
              <a:off x="1773" y="4485"/>
              <a:ext cx="8" cy="58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Rectangle 206"/>
            <p:cNvSpPr>
              <a:spLocks noChangeArrowheads="1"/>
            </p:cNvSpPr>
            <p:nvPr/>
          </p:nvSpPr>
          <p:spPr bwMode="auto">
            <a:xfrm>
              <a:off x="2299" y="4485"/>
              <a:ext cx="8" cy="53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Rectangle 207"/>
            <p:cNvSpPr>
              <a:spLocks noChangeArrowheads="1"/>
            </p:cNvSpPr>
            <p:nvPr/>
          </p:nvSpPr>
          <p:spPr bwMode="auto">
            <a:xfrm>
              <a:off x="3209" y="4485"/>
              <a:ext cx="8" cy="58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07"/>
            <p:cNvSpPr>
              <a:spLocks noChangeArrowheads="1"/>
            </p:cNvSpPr>
            <p:nvPr/>
          </p:nvSpPr>
          <p:spPr bwMode="auto">
            <a:xfrm>
              <a:off x="759" y="3359"/>
              <a:ext cx="3179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800"/>
                <a:t>Moving Head Disk      Fixed Head Disk</a:t>
              </a:r>
            </a:p>
          </p:txBody>
        </p:sp>
      </p:grpSp>
      <p:sp>
        <p:nvSpPr>
          <p:cNvPr id="9324" name="Rectangle 108"/>
          <p:cNvSpPr>
            <a:spLocks noChangeArrowheads="1"/>
          </p:cNvSpPr>
          <p:nvPr/>
        </p:nvSpPr>
        <p:spPr bwMode="auto">
          <a:xfrm>
            <a:off x="7483475" y="0"/>
            <a:ext cx="166052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Auxiliary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63525"/>
            <a:ext cx="8413750" cy="468313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ASSOCIATIVE  MEMORY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3263" y="868363"/>
            <a:ext cx="70358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- Accessed by the content of the data rather than by an address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/>
              <a:t>- Also called Content Addressable Memory (CAM)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95275" y="1598613"/>
            <a:ext cx="2628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Hardware Organization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20725" y="844550"/>
            <a:ext cx="3165475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273425" y="1770063"/>
            <a:ext cx="17113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Argument register(A)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505200" y="2486025"/>
            <a:ext cx="13128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Key register (K)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273425" y="3327400"/>
            <a:ext cx="16589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Associative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505200" y="3516313"/>
            <a:ext cx="1265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array and logic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694113" y="3917950"/>
            <a:ext cx="8080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 words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462338" y="4092575"/>
            <a:ext cx="12763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n bits per word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422900" y="2782888"/>
            <a:ext cx="6207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Match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367338" y="293211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379663" y="3276600"/>
            <a:ext cx="555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379663" y="3851275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379663" y="4067175"/>
            <a:ext cx="561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306763" y="1749425"/>
            <a:ext cx="1647825" cy="2667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306763" y="2474913"/>
            <a:ext cx="1647825" cy="2555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rc 19"/>
          <p:cNvSpPr>
            <a:spLocks/>
          </p:cNvSpPr>
          <p:nvPr/>
        </p:nvSpPr>
        <p:spPr bwMode="auto">
          <a:xfrm>
            <a:off x="4094163" y="2336800"/>
            <a:ext cx="101600" cy="1222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4143375" y="2019300"/>
            <a:ext cx="0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Arc 21"/>
          <p:cNvSpPr>
            <a:spLocks/>
          </p:cNvSpPr>
          <p:nvPr/>
        </p:nvSpPr>
        <p:spPr bwMode="auto">
          <a:xfrm>
            <a:off x="4094163" y="3051175"/>
            <a:ext cx="101600" cy="1222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143375" y="2738438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3306763" y="3192463"/>
            <a:ext cx="1647825" cy="1211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bg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5584825" y="3192463"/>
            <a:ext cx="361950" cy="1211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Arc 25"/>
          <p:cNvSpPr>
            <a:spLocks/>
          </p:cNvSpPr>
          <p:nvPr/>
        </p:nvSpPr>
        <p:spPr bwMode="auto">
          <a:xfrm>
            <a:off x="5451475" y="3709988"/>
            <a:ext cx="128588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957763" y="3760788"/>
            <a:ext cx="509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Arc 27"/>
          <p:cNvSpPr>
            <a:spLocks/>
          </p:cNvSpPr>
          <p:nvPr/>
        </p:nvSpPr>
        <p:spPr bwMode="auto">
          <a:xfrm>
            <a:off x="3173413" y="3351213"/>
            <a:ext cx="128587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2932113" y="3402013"/>
            <a:ext cx="269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Arc 29"/>
          <p:cNvSpPr>
            <a:spLocks/>
          </p:cNvSpPr>
          <p:nvPr/>
        </p:nvSpPr>
        <p:spPr bwMode="auto">
          <a:xfrm>
            <a:off x="3168650" y="3943350"/>
            <a:ext cx="127000" cy="968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2932113" y="3989388"/>
            <a:ext cx="239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Arc 31"/>
          <p:cNvSpPr>
            <a:spLocks/>
          </p:cNvSpPr>
          <p:nvPr/>
        </p:nvSpPr>
        <p:spPr bwMode="auto">
          <a:xfrm>
            <a:off x="3173413" y="4154488"/>
            <a:ext cx="128587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2932113" y="4205288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5622925" y="3659188"/>
            <a:ext cx="307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598488" y="4673600"/>
            <a:ext cx="7058025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5000"/>
              </a:lnSpc>
            </a:pPr>
            <a:r>
              <a:rPr lang="en-US" altLang="ko-KR" sz="1800" dirty="0"/>
              <a:t>- Compare each word in CAM in parallel with the 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	content of A(Argument Register)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- If CAM Word[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A, M(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 = 1 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- Read sequentially accessing CAM for CAM Word(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 for M(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 = 1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- K(Key Register) provides a mask for choosing a 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  	particular field or key in the argument in A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  	(only those bits in the argument that have 1’s in</a:t>
            </a:r>
          </a:p>
          <a:p>
            <a:pPr defTabSz="762000">
              <a:lnSpc>
                <a:spcPct val="75000"/>
              </a:lnSpc>
            </a:pPr>
            <a:r>
              <a:rPr lang="en-US" altLang="ko-KR" sz="1800" dirty="0"/>
              <a:t>  	their corresponding position of K are compared)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431800" y="4618038"/>
            <a:ext cx="7229475" cy="1819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7248525" y="0"/>
            <a:ext cx="18954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Associative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4000"/>
            <a:ext cx="8089900" cy="477838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ORGANIZATION  OF  CAM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4150" y="3765550"/>
            <a:ext cx="4581525" cy="32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/>
              <a:t>Internal organization of a typical cell C</a:t>
            </a:r>
            <a:r>
              <a:rPr lang="en-US" altLang="ko-KR" sz="1800" baseline="-25000"/>
              <a:t>ij</a:t>
            </a:r>
            <a:r>
              <a:rPr lang="en-US" altLang="ko-KR" sz="1800"/>
              <a:t>  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949450" y="835025"/>
            <a:ext cx="398463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949450" y="1365250"/>
            <a:ext cx="398463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017713" y="1873250"/>
            <a:ext cx="4048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11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990725" y="1895475"/>
            <a:ext cx="398463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990725" y="2425700"/>
            <a:ext cx="398463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990725" y="2955925"/>
            <a:ext cx="398463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481388" y="835025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490913" y="1365250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517900" y="1900238"/>
            <a:ext cx="398463" cy="2174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517900" y="2430463"/>
            <a:ext cx="398463" cy="2174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517900" y="2960688"/>
            <a:ext cx="398463" cy="2174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5045075" y="835025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045075" y="1365250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5086350" y="1892300"/>
            <a:ext cx="396875" cy="217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5086350" y="2422525"/>
            <a:ext cx="396875" cy="217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5086350" y="2952750"/>
            <a:ext cx="396875" cy="217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1800225" y="1781175"/>
            <a:ext cx="3790950" cy="150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1133475" y="1893888"/>
            <a:ext cx="698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Word 1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1152525" y="2405063"/>
            <a:ext cx="657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Word i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1095375" y="2930525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Word m</a:t>
            </a: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1922463" y="3319463"/>
            <a:ext cx="511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 1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3475038" y="3306763"/>
            <a:ext cx="469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 j</a:t>
            </a: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5030788" y="3306763"/>
            <a:ext cx="520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 n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5984875" y="1863725"/>
            <a:ext cx="365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</a:t>
            </a:r>
            <a:r>
              <a:rPr lang="en-US" altLang="ko-KR" sz="1200" baseline="-25000">
                <a:solidFill>
                  <a:srgbClr val="000000"/>
                </a:solidFill>
              </a:rPr>
              <a:t>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5964238" y="1895475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5975350" y="2422525"/>
            <a:ext cx="3365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</a:t>
            </a:r>
            <a:r>
              <a:rPr lang="en-US" altLang="ko-KR" sz="1200" baseline="-25000">
                <a:solidFill>
                  <a:srgbClr val="000000"/>
                </a:solidFill>
              </a:rPr>
              <a:t>i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5964238" y="2425700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5975350" y="2933700"/>
            <a:ext cx="3984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</a:t>
            </a:r>
            <a:r>
              <a:rPr lang="en-US" altLang="ko-KR" sz="1200" baseline="-25000">
                <a:solidFill>
                  <a:srgbClr val="000000"/>
                </a:solidFill>
              </a:rPr>
              <a:t>m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5964238" y="2955925"/>
            <a:ext cx="396875" cy="2190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Arc 66"/>
          <p:cNvSpPr>
            <a:spLocks/>
          </p:cNvSpPr>
          <p:nvPr/>
        </p:nvSpPr>
        <p:spPr bwMode="auto">
          <a:xfrm>
            <a:off x="2108200" y="1252538"/>
            <a:ext cx="95250" cy="984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2154238" y="10588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Arc 68"/>
          <p:cNvSpPr>
            <a:spLocks/>
          </p:cNvSpPr>
          <p:nvPr/>
        </p:nvSpPr>
        <p:spPr bwMode="auto">
          <a:xfrm>
            <a:off x="3649663" y="1252538"/>
            <a:ext cx="93662" cy="984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>
            <a:off x="3695700" y="1050925"/>
            <a:ext cx="0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Arc 70"/>
          <p:cNvSpPr>
            <a:spLocks/>
          </p:cNvSpPr>
          <p:nvPr/>
        </p:nvSpPr>
        <p:spPr bwMode="auto">
          <a:xfrm>
            <a:off x="5202238" y="1252538"/>
            <a:ext cx="95250" cy="984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5249863" y="1054100"/>
            <a:ext cx="0" cy="207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Arc 72"/>
          <p:cNvSpPr>
            <a:spLocks/>
          </p:cNvSpPr>
          <p:nvPr/>
        </p:nvSpPr>
        <p:spPr bwMode="auto">
          <a:xfrm>
            <a:off x="2108200" y="1668463"/>
            <a:ext cx="95250" cy="984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2154238" y="158115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Arc 74"/>
          <p:cNvSpPr>
            <a:spLocks/>
          </p:cNvSpPr>
          <p:nvPr/>
        </p:nvSpPr>
        <p:spPr bwMode="auto">
          <a:xfrm>
            <a:off x="3649663" y="1668463"/>
            <a:ext cx="93662" cy="984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Line 75"/>
          <p:cNvSpPr>
            <a:spLocks noChangeShapeType="1"/>
          </p:cNvSpPr>
          <p:nvPr/>
        </p:nvSpPr>
        <p:spPr bwMode="auto">
          <a:xfrm>
            <a:off x="3695700" y="1592263"/>
            <a:ext cx="0" cy="85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Arc 76"/>
          <p:cNvSpPr>
            <a:spLocks/>
          </p:cNvSpPr>
          <p:nvPr/>
        </p:nvSpPr>
        <p:spPr bwMode="auto">
          <a:xfrm>
            <a:off x="5202238" y="1668463"/>
            <a:ext cx="95250" cy="984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 flipH="1">
            <a:off x="5249863" y="1589088"/>
            <a:ext cx="0" cy="88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Arc 78"/>
          <p:cNvSpPr>
            <a:spLocks/>
          </p:cNvSpPr>
          <p:nvPr/>
        </p:nvSpPr>
        <p:spPr bwMode="auto">
          <a:xfrm>
            <a:off x="5842000" y="1955800"/>
            <a:ext cx="117475" cy="7937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5607050" y="1997075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Arc 80"/>
          <p:cNvSpPr>
            <a:spLocks/>
          </p:cNvSpPr>
          <p:nvPr/>
        </p:nvSpPr>
        <p:spPr bwMode="auto">
          <a:xfrm>
            <a:off x="5842000" y="2486025"/>
            <a:ext cx="117475" cy="7937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Line 81"/>
          <p:cNvSpPr>
            <a:spLocks noChangeShapeType="1"/>
          </p:cNvSpPr>
          <p:nvPr/>
        </p:nvSpPr>
        <p:spPr bwMode="auto">
          <a:xfrm>
            <a:off x="5607050" y="2527300"/>
            <a:ext cx="255588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Arc 82"/>
          <p:cNvSpPr>
            <a:spLocks/>
          </p:cNvSpPr>
          <p:nvPr/>
        </p:nvSpPr>
        <p:spPr bwMode="auto">
          <a:xfrm>
            <a:off x="5842000" y="3027363"/>
            <a:ext cx="117475" cy="7937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Line 83"/>
          <p:cNvSpPr>
            <a:spLocks noChangeShapeType="1"/>
          </p:cNvSpPr>
          <p:nvPr/>
        </p:nvSpPr>
        <p:spPr bwMode="auto">
          <a:xfrm>
            <a:off x="5588000" y="3068638"/>
            <a:ext cx="257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15" name="Rectangle 151"/>
          <p:cNvSpPr>
            <a:spLocks noChangeArrowheads="1"/>
          </p:cNvSpPr>
          <p:nvPr/>
        </p:nvSpPr>
        <p:spPr bwMode="auto">
          <a:xfrm>
            <a:off x="7248525" y="0"/>
            <a:ext cx="18954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Associative Memory</a:t>
            </a:r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5924550" y="3951288"/>
            <a:ext cx="319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</a:rPr>
              <a:t>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4437063" y="4378325"/>
            <a:ext cx="257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>
            <a:off x="4440238" y="4376738"/>
            <a:ext cx="136525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Line 89"/>
          <p:cNvSpPr>
            <a:spLocks noChangeShapeType="1"/>
          </p:cNvSpPr>
          <p:nvPr/>
        </p:nvSpPr>
        <p:spPr bwMode="auto">
          <a:xfrm flipH="1">
            <a:off x="4564063" y="4370388"/>
            <a:ext cx="144462" cy="192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17" name="Group 153"/>
          <p:cNvGrpSpPr>
            <a:grpSpLocks/>
          </p:cNvGrpSpPr>
          <p:nvPr/>
        </p:nvGrpSpPr>
        <p:grpSpPr bwMode="auto">
          <a:xfrm>
            <a:off x="4240213" y="4887913"/>
            <a:ext cx="414337" cy="327025"/>
            <a:chOff x="1362" y="4500"/>
            <a:chExt cx="280" cy="260"/>
          </a:xfrm>
        </p:grpSpPr>
        <p:sp>
          <p:nvSpPr>
            <p:cNvPr id="11356" name="Arc 92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Arc 93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Line 94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Line 95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Line 96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2" name="Line 98"/>
          <p:cNvSpPr>
            <a:spLocks noChangeShapeType="1"/>
          </p:cNvSpPr>
          <p:nvPr/>
        </p:nvSpPr>
        <p:spPr bwMode="auto">
          <a:xfrm flipH="1" flipV="1">
            <a:off x="4573588" y="4621213"/>
            <a:ext cx="0" cy="27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3" name="Line 99"/>
          <p:cNvSpPr>
            <a:spLocks noChangeShapeType="1"/>
          </p:cNvSpPr>
          <p:nvPr/>
        </p:nvSpPr>
        <p:spPr bwMode="auto">
          <a:xfrm flipV="1">
            <a:off x="4302125" y="4703763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0" name="Line 106"/>
          <p:cNvSpPr>
            <a:spLocks noChangeShapeType="1"/>
          </p:cNvSpPr>
          <p:nvPr/>
        </p:nvSpPr>
        <p:spPr bwMode="auto">
          <a:xfrm flipV="1">
            <a:off x="5175250" y="4203700"/>
            <a:ext cx="0" cy="6905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 flipV="1">
            <a:off x="4903788" y="4703763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4306888" y="537368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373" name="Rectangle 109"/>
          <p:cNvSpPr>
            <a:spLocks noChangeArrowheads="1"/>
          </p:cNvSpPr>
          <p:nvPr/>
        </p:nvSpPr>
        <p:spPr bwMode="auto">
          <a:xfrm>
            <a:off x="4895850" y="537368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374" name="Rectangle 110"/>
          <p:cNvSpPr>
            <a:spLocks noChangeArrowheads="1"/>
          </p:cNvSpPr>
          <p:nvPr/>
        </p:nvSpPr>
        <p:spPr bwMode="auto">
          <a:xfrm>
            <a:off x="4106863" y="5407025"/>
            <a:ext cx="1181100" cy="2095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5" name="Line 111"/>
          <p:cNvSpPr>
            <a:spLocks noChangeShapeType="1"/>
          </p:cNvSpPr>
          <p:nvPr/>
        </p:nvSpPr>
        <p:spPr bwMode="auto">
          <a:xfrm>
            <a:off x="4443413" y="5216525"/>
            <a:ext cx="0" cy="18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6" name="Line 112"/>
          <p:cNvSpPr>
            <a:spLocks noChangeShapeType="1"/>
          </p:cNvSpPr>
          <p:nvPr/>
        </p:nvSpPr>
        <p:spPr bwMode="auto">
          <a:xfrm>
            <a:off x="5045075" y="52197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7" name="Line 113"/>
          <p:cNvSpPr>
            <a:spLocks noChangeShapeType="1"/>
          </p:cNvSpPr>
          <p:nvPr/>
        </p:nvSpPr>
        <p:spPr bwMode="auto">
          <a:xfrm>
            <a:off x="3651250" y="4714875"/>
            <a:ext cx="1262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 flipV="1">
            <a:off x="4573588" y="4191000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9" name="Line 115"/>
          <p:cNvSpPr>
            <a:spLocks noChangeShapeType="1"/>
          </p:cNvSpPr>
          <p:nvPr/>
        </p:nvSpPr>
        <p:spPr bwMode="auto">
          <a:xfrm flipH="1">
            <a:off x="3624263" y="4206875"/>
            <a:ext cx="15573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6" name="Line 122"/>
          <p:cNvSpPr>
            <a:spLocks noChangeShapeType="1"/>
          </p:cNvSpPr>
          <p:nvPr/>
        </p:nvSpPr>
        <p:spPr bwMode="auto">
          <a:xfrm flipH="1">
            <a:off x="5049838" y="5618163"/>
            <a:ext cx="0" cy="230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4773613" y="5746750"/>
            <a:ext cx="0" cy="10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3648075" y="5741988"/>
            <a:ext cx="1130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89" name="Arc 125"/>
          <p:cNvSpPr>
            <a:spLocks/>
          </p:cNvSpPr>
          <p:nvPr/>
        </p:nvSpPr>
        <p:spPr bwMode="auto">
          <a:xfrm>
            <a:off x="4859338" y="6319838"/>
            <a:ext cx="90487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0" name="Line 126"/>
          <p:cNvSpPr>
            <a:spLocks noChangeShapeType="1"/>
          </p:cNvSpPr>
          <p:nvPr/>
        </p:nvSpPr>
        <p:spPr bwMode="auto">
          <a:xfrm>
            <a:off x="4903788" y="61722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1" name="Rectangle 127"/>
          <p:cNvSpPr>
            <a:spLocks noChangeArrowheads="1"/>
          </p:cNvSpPr>
          <p:nvPr/>
        </p:nvSpPr>
        <p:spPr bwMode="auto">
          <a:xfrm>
            <a:off x="4052888" y="6140450"/>
            <a:ext cx="682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11392" name="Line 128"/>
          <p:cNvSpPr>
            <a:spLocks noChangeShapeType="1"/>
          </p:cNvSpPr>
          <p:nvPr/>
        </p:nvSpPr>
        <p:spPr bwMode="auto">
          <a:xfrm>
            <a:off x="5068888" y="5745163"/>
            <a:ext cx="908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3" name="Rectangle 129"/>
          <p:cNvSpPr>
            <a:spLocks noChangeArrowheads="1"/>
          </p:cNvSpPr>
          <p:nvPr/>
        </p:nvSpPr>
        <p:spPr bwMode="auto">
          <a:xfrm>
            <a:off x="5989638" y="5453063"/>
            <a:ext cx="6207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Match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394" name="Rectangle 130"/>
          <p:cNvSpPr>
            <a:spLocks noChangeArrowheads="1"/>
          </p:cNvSpPr>
          <p:nvPr/>
        </p:nvSpPr>
        <p:spPr bwMode="auto">
          <a:xfrm>
            <a:off x="6027738" y="5592763"/>
            <a:ext cx="5381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11395" name="Rectangle 131"/>
          <p:cNvSpPr>
            <a:spLocks noChangeArrowheads="1"/>
          </p:cNvSpPr>
          <p:nvPr/>
        </p:nvSpPr>
        <p:spPr bwMode="auto">
          <a:xfrm>
            <a:off x="5983288" y="5407025"/>
            <a:ext cx="577850" cy="4302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6" name="Arc 132"/>
          <p:cNvSpPr>
            <a:spLocks/>
          </p:cNvSpPr>
          <p:nvPr/>
        </p:nvSpPr>
        <p:spPr bwMode="auto">
          <a:xfrm>
            <a:off x="6799263" y="5584825"/>
            <a:ext cx="111125" cy="762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7" name="Line 133"/>
          <p:cNvSpPr>
            <a:spLocks noChangeShapeType="1"/>
          </p:cNvSpPr>
          <p:nvPr/>
        </p:nvSpPr>
        <p:spPr bwMode="auto">
          <a:xfrm>
            <a:off x="6584950" y="5630863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8" name="Arc 134"/>
          <p:cNvSpPr>
            <a:spLocks/>
          </p:cNvSpPr>
          <p:nvPr/>
        </p:nvSpPr>
        <p:spPr bwMode="auto">
          <a:xfrm>
            <a:off x="6062663" y="5295900"/>
            <a:ext cx="90487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99" name="Line 135"/>
          <p:cNvSpPr>
            <a:spLocks noChangeShapeType="1"/>
          </p:cNvSpPr>
          <p:nvPr/>
        </p:nvSpPr>
        <p:spPr bwMode="auto">
          <a:xfrm>
            <a:off x="6107113" y="4213225"/>
            <a:ext cx="0" cy="1092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0" name="Arc 136"/>
          <p:cNvSpPr>
            <a:spLocks/>
          </p:cNvSpPr>
          <p:nvPr/>
        </p:nvSpPr>
        <p:spPr bwMode="auto">
          <a:xfrm>
            <a:off x="6403975" y="5295900"/>
            <a:ext cx="90488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1" name="Line 137"/>
          <p:cNvSpPr>
            <a:spLocks noChangeShapeType="1"/>
          </p:cNvSpPr>
          <p:nvPr/>
        </p:nvSpPr>
        <p:spPr bwMode="auto">
          <a:xfrm>
            <a:off x="6450013" y="4213225"/>
            <a:ext cx="0" cy="1092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2" name="Rectangle 138"/>
          <p:cNvSpPr>
            <a:spLocks noChangeArrowheads="1"/>
          </p:cNvSpPr>
          <p:nvPr/>
        </p:nvSpPr>
        <p:spPr bwMode="auto">
          <a:xfrm>
            <a:off x="3086100" y="4098925"/>
            <a:ext cx="555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11403" name="Rectangle 139"/>
          <p:cNvSpPr>
            <a:spLocks noChangeArrowheads="1"/>
          </p:cNvSpPr>
          <p:nvPr/>
        </p:nvSpPr>
        <p:spPr bwMode="auto">
          <a:xfrm>
            <a:off x="3114675" y="4592638"/>
            <a:ext cx="561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11404" name="Rectangle 140"/>
          <p:cNvSpPr>
            <a:spLocks noChangeArrowheads="1"/>
          </p:cNvSpPr>
          <p:nvPr/>
        </p:nvSpPr>
        <p:spPr bwMode="auto">
          <a:xfrm>
            <a:off x="3151188" y="5635625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1405" name="Rectangle 141"/>
          <p:cNvSpPr>
            <a:spLocks noChangeArrowheads="1"/>
          </p:cNvSpPr>
          <p:nvPr/>
        </p:nvSpPr>
        <p:spPr bwMode="auto">
          <a:xfrm>
            <a:off x="6251575" y="3951288"/>
            <a:ext cx="319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  <a:r>
              <a:rPr lang="en-US" altLang="ko-KR" sz="1200" baseline="-25000">
                <a:solidFill>
                  <a:srgbClr val="000000"/>
                </a:solidFill>
              </a:rPr>
              <a:t>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07" name="Rectangle 143"/>
          <p:cNvSpPr>
            <a:spLocks noChangeArrowheads="1"/>
          </p:cNvSpPr>
          <p:nvPr/>
        </p:nvSpPr>
        <p:spPr bwMode="auto">
          <a:xfrm>
            <a:off x="7124700" y="5513388"/>
            <a:ext cx="307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1408" name="Rectangle 144"/>
          <p:cNvSpPr>
            <a:spLocks noChangeArrowheads="1"/>
          </p:cNvSpPr>
          <p:nvPr/>
        </p:nvSpPr>
        <p:spPr bwMode="auto">
          <a:xfrm>
            <a:off x="7273925" y="55705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1409" name="Rectangle 145"/>
          <p:cNvSpPr>
            <a:spLocks noChangeArrowheads="1"/>
          </p:cNvSpPr>
          <p:nvPr/>
        </p:nvSpPr>
        <p:spPr bwMode="auto">
          <a:xfrm>
            <a:off x="6902450" y="5513388"/>
            <a:ext cx="368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To</a:t>
            </a:r>
          </a:p>
        </p:txBody>
      </p:sp>
      <p:sp>
        <p:nvSpPr>
          <p:cNvPr id="11410" name="Rectangle 146"/>
          <p:cNvSpPr>
            <a:spLocks noChangeArrowheads="1"/>
          </p:cNvSpPr>
          <p:nvPr/>
        </p:nvSpPr>
        <p:spPr bwMode="auto">
          <a:xfrm>
            <a:off x="5372100" y="5516563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411" name="Rectangle 147"/>
          <p:cNvSpPr>
            <a:spLocks noChangeArrowheads="1"/>
          </p:cNvSpPr>
          <p:nvPr/>
        </p:nvSpPr>
        <p:spPr bwMode="auto">
          <a:xfrm>
            <a:off x="5489575" y="5553075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ij</a:t>
            </a:r>
          </a:p>
        </p:txBody>
      </p:sp>
      <p:grpSp>
        <p:nvGrpSpPr>
          <p:cNvPr id="11418" name="Group 154"/>
          <p:cNvGrpSpPr>
            <a:grpSpLocks/>
          </p:cNvGrpSpPr>
          <p:nvPr/>
        </p:nvGrpSpPr>
        <p:grpSpPr bwMode="auto">
          <a:xfrm>
            <a:off x="4838700" y="4884738"/>
            <a:ext cx="411163" cy="327025"/>
            <a:chOff x="1362" y="4500"/>
            <a:chExt cx="280" cy="260"/>
          </a:xfrm>
        </p:grpSpPr>
        <p:sp>
          <p:nvSpPr>
            <p:cNvPr id="11419" name="Arc 155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0" name="Arc 156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1" name="Line 157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2" name="Line 158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3" name="Line 159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4" name="Group 160"/>
          <p:cNvGrpSpPr>
            <a:grpSpLocks/>
          </p:cNvGrpSpPr>
          <p:nvPr/>
        </p:nvGrpSpPr>
        <p:grpSpPr bwMode="auto">
          <a:xfrm>
            <a:off x="4700588" y="5842000"/>
            <a:ext cx="412750" cy="325438"/>
            <a:chOff x="1362" y="4500"/>
            <a:chExt cx="280" cy="260"/>
          </a:xfrm>
        </p:grpSpPr>
        <p:sp>
          <p:nvSpPr>
            <p:cNvPr id="11425" name="Arc 161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6" name="Arc 162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" name="Line 163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" name="Line 164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9" name="Line 165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30" name="Oval 166"/>
          <p:cNvSpPr>
            <a:spLocks noChangeArrowheads="1"/>
          </p:cNvSpPr>
          <p:nvPr/>
        </p:nvSpPr>
        <p:spPr bwMode="auto">
          <a:xfrm>
            <a:off x="4537075" y="4554538"/>
            <a:ext cx="68263" cy="587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31" name="Oval 167"/>
          <p:cNvSpPr>
            <a:spLocks noChangeArrowheads="1"/>
          </p:cNvSpPr>
          <p:nvPr/>
        </p:nvSpPr>
        <p:spPr bwMode="auto">
          <a:xfrm>
            <a:off x="4532313" y="4178300"/>
            <a:ext cx="69850" cy="587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32" name="Oval 168"/>
          <p:cNvSpPr>
            <a:spLocks noChangeArrowheads="1"/>
          </p:cNvSpPr>
          <p:nvPr/>
        </p:nvSpPr>
        <p:spPr bwMode="auto">
          <a:xfrm>
            <a:off x="5010150" y="5716588"/>
            <a:ext cx="69850" cy="603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33" name="Oval 169"/>
          <p:cNvSpPr>
            <a:spLocks noChangeArrowheads="1"/>
          </p:cNvSpPr>
          <p:nvPr/>
        </p:nvSpPr>
        <p:spPr bwMode="auto">
          <a:xfrm>
            <a:off x="4267200" y="4686300"/>
            <a:ext cx="69850" cy="587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35" name="Rectangle 171"/>
          <p:cNvSpPr>
            <a:spLocks noChangeArrowheads="1"/>
          </p:cNvSpPr>
          <p:nvPr/>
        </p:nvSpPr>
        <p:spPr bwMode="auto">
          <a:xfrm>
            <a:off x="1995488" y="823913"/>
            <a:ext cx="347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</a:rPr>
              <a:t>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36" name="Rectangle 172"/>
          <p:cNvSpPr>
            <a:spLocks noChangeArrowheads="1"/>
          </p:cNvSpPr>
          <p:nvPr/>
        </p:nvSpPr>
        <p:spPr bwMode="auto">
          <a:xfrm>
            <a:off x="3548063" y="804863"/>
            <a:ext cx="319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</a:rPr>
              <a:t>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37" name="Rectangle 173"/>
          <p:cNvSpPr>
            <a:spLocks noChangeArrowheads="1"/>
          </p:cNvSpPr>
          <p:nvPr/>
        </p:nvSpPr>
        <p:spPr bwMode="auto">
          <a:xfrm>
            <a:off x="5072063" y="823913"/>
            <a:ext cx="3524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</a:rPr>
              <a:t>n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38" name="Rectangle 174"/>
          <p:cNvSpPr>
            <a:spLocks noChangeArrowheads="1"/>
          </p:cNvSpPr>
          <p:nvPr/>
        </p:nvSpPr>
        <p:spPr bwMode="auto">
          <a:xfrm>
            <a:off x="1995488" y="1347788"/>
            <a:ext cx="347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  <a:r>
              <a:rPr lang="en-US" altLang="ko-KR" sz="1200" baseline="-25000">
                <a:solidFill>
                  <a:srgbClr val="000000"/>
                </a:solidFill>
              </a:rPr>
              <a:t>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39" name="Rectangle 175"/>
          <p:cNvSpPr>
            <a:spLocks noChangeArrowheads="1"/>
          </p:cNvSpPr>
          <p:nvPr/>
        </p:nvSpPr>
        <p:spPr bwMode="auto">
          <a:xfrm>
            <a:off x="3548063" y="1328738"/>
            <a:ext cx="319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  <a:r>
              <a:rPr lang="en-US" altLang="ko-KR" sz="1200" baseline="-25000">
                <a:solidFill>
                  <a:srgbClr val="000000"/>
                </a:solidFill>
              </a:rPr>
              <a:t>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0" name="Rectangle 176"/>
          <p:cNvSpPr>
            <a:spLocks noChangeArrowheads="1"/>
          </p:cNvSpPr>
          <p:nvPr/>
        </p:nvSpPr>
        <p:spPr bwMode="auto">
          <a:xfrm>
            <a:off x="5100638" y="1347788"/>
            <a:ext cx="3524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  <a:r>
              <a:rPr lang="en-US" altLang="ko-KR" sz="1200" baseline="-25000">
                <a:solidFill>
                  <a:srgbClr val="000000"/>
                </a:solidFill>
              </a:rPr>
              <a:t>n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1" name="Rectangle 177"/>
          <p:cNvSpPr>
            <a:spLocks noChangeArrowheads="1"/>
          </p:cNvSpPr>
          <p:nvPr/>
        </p:nvSpPr>
        <p:spPr bwMode="auto">
          <a:xfrm>
            <a:off x="3522663" y="1863725"/>
            <a:ext cx="3762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1j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2" name="Rectangle 178"/>
          <p:cNvSpPr>
            <a:spLocks noChangeArrowheads="1"/>
          </p:cNvSpPr>
          <p:nvPr/>
        </p:nvSpPr>
        <p:spPr bwMode="auto">
          <a:xfrm>
            <a:off x="5103813" y="1863725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1n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3" name="Rectangle 179"/>
          <p:cNvSpPr>
            <a:spLocks noChangeArrowheads="1"/>
          </p:cNvSpPr>
          <p:nvPr/>
        </p:nvSpPr>
        <p:spPr bwMode="auto">
          <a:xfrm>
            <a:off x="2008188" y="2406650"/>
            <a:ext cx="3762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i1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4" name="Rectangle 180"/>
          <p:cNvSpPr>
            <a:spLocks noChangeArrowheads="1"/>
          </p:cNvSpPr>
          <p:nvPr/>
        </p:nvSpPr>
        <p:spPr bwMode="auto">
          <a:xfrm>
            <a:off x="3513138" y="2397125"/>
            <a:ext cx="347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ij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5" name="Rectangle 181"/>
          <p:cNvSpPr>
            <a:spLocks noChangeArrowheads="1"/>
          </p:cNvSpPr>
          <p:nvPr/>
        </p:nvSpPr>
        <p:spPr bwMode="auto">
          <a:xfrm>
            <a:off x="5094288" y="2397125"/>
            <a:ext cx="3810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in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6" name="Rectangle 182"/>
          <p:cNvSpPr>
            <a:spLocks noChangeArrowheads="1"/>
          </p:cNvSpPr>
          <p:nvPr/>
        </p:nvSpPr>
        <p:spPr bwMode="auto">
          <a:xfrm>
            <a:off x="2008188" y="2930525"/>
            <a:ext cx="438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m1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7" name="Rectangle 183"/>
          <p:cNvSpPr>
            <a:spLocks noChangeArrowheads="1"/>
          </p:cNvSpPr>
          <p:nvPr/>
        </p:nvSpPr>
        <p:spPr bwMode="auto">
          <a:xfrm>
            <a:off x="3513138" y="2921000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mj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448" name="Rectangle 184"/>
          <p:cNvSpPr>
            <a:spLocks noChangeArrowheads="1"/>
          </p:cNvSpPr>
          <p:nvPr/>
        </p:nvSpPr>
        <p:spPr bwMode="auto">
          <a:xfrm>
            <a:off x="5094288" y="2921000"/>
            <a:ext cx="442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</a:rPr>
              <a:t>mn</a:t>
            </a:r>
            <a:endParaRPr lang="en-US" altLang="ko-K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63525"/>
            <a:ext cx="8097838" cy="471488"/>
          </a:xfrm>
          <a:noFill/>
          <a:ln/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MATCH  LOGIC</a:t>
            </a:r>
          </a:p>
        </p:txBody>
      </p:sp>
      <p:sp>
        <p:nvSpPr>
          <p:cNvPr id="12485" name="Rectangle 197"/>
          <p:cNvSpPr>
            <a:spLocks noChangeArrowheads="1"/>
          </p:cNvSpPr>
          <p:nvPr/>
        </p:nvSpPr>
        <p:spPr bwMode="auto">
          <a:xfrm>
            <a:off x="7248525" y="0"/>
            <a:ext cx="18954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</a:pPr>
            <a:r>
              <a:rPr lang="en-US" altLang="ko-KR" sz="1400" i="1"/>
              <a:t>Associative Memory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919413" y="2660650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2770188" y="2079625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3336925" y="2205038"/>
            <a:ext cx="0" cy="604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V="1">
            <a:off x="3190875" y="2079625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641600" y="1839913"/>
            <a:ext cx="814388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601913" y="1838325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F'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720975" y="1898650"/>
            <a:ext cx="285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i1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2924175" y="2670175"/>
            <a:ext cx="592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014663" y="1838325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3138488" y="1889125"/>
            <a:ext cx="285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i1</a:t>
            </a:r>
          </a:p>
        </p:txBody>
      </p:sp>
      <p:sp>
        <p:nvSpPr>
          <p:cNvPr id="12318" name="Arc 30"/>
          <p:cNvSpPr>
            <a:spLocks/>
          </p:cNvSpPr>
          <p:nvPr/>
        </p:nvSpPr>
        <p:spPr bwMode="auto">
          <a:xfrm>
            <a:off x="3502025" y="3657600"/>
            <a:ext cx="93663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48063" y="2557463"/>
            <a:ext cx="0" cy="1111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Arc 37"/>
          <p:cNvSpPr>
            <a:spLocks/>
          </p:cNvSpPr>
          <p:nvPr/>
        </p:nvSpPr>
        <p:spPr bwMode="auto">
          <a:xfrm>
            <a:off x="2514600" y="3657600"/>
            <a:ext cx="93663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2560638" y="2557463"/>
            <a:ext cx="0" cy="1111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3548063" y="1643063"/>
            <a:ext cx="0" cy="64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3344863" y="2212975"/>
            <a:ext cx="184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 flipH="1">
            <a:off x="2560638" y="1643063"/>
            <a:ext cx="0" cy="650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2851150" y="3449638"/>
            <a:ext cx="393700" cy="446087"/>
            <a:chOff x="721" y="3008"/>
            <a:chExt cx="255" cy="312"/>
          </a:xfrm>
        </p:grpSpPr>
        <p:sp>
          <p:nvSpPr>
            <p:cNvPr id="12330" name="Arc 42"/>
            <p:cNvSpPr>
              <a:spLocks/>
            </p:cNvSpPr>
            <p:nvPr/>
          </p:nvSpPr>
          <p:spPr bwMode="auto">
            <a:xfrm>
              <a:off x="721" y="3008"/>
              <a:ext cx="128" cy="4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Arc 43"/>
            <p:cNvSpPr>
              <a:spLocks/>
            </p:cNvSpPr>
            <p:nvPr/>
          </p:nvSpPr>
          <p:spPr bwMode="auto">
            <a:xfrm>
              <a:off x="848" y="3008"/>
              <a:ext cx="128" cy="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Arc 44"/>
            <p:cNvSpPr>
              <a:spLocks/>
            </p:cNvSpPr>
            <p:nvPr/>
          </p:nvSpPr>
          <p:spPr bwMode="auto">
            <a:xfrm>
              <a:off x="721" y="3008"/>
              <a:ext cx="128" cy="31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Arc 45"/>
            <p:cNvSpPr>
              <a:spLocks/>
            </p:cNvSpPr>
            <p:nvPr/>
          </p:nvSpPr>
          <p:spPr bwMode="auto">
            <a:xfrm>
              <a:off x="848" y="3008"/>
              <a:ext cx="128" cy="3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3054350" y="3200400"/>
            <a:ext cx="0" cy="306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Freeform 48"/>
          <p:cNvSpPr>
            <a:spLocks/>
          </p:cNvSpPr>
          <p:nvPr/>
        </p:nvSpPr>
        <p:spPr bwMode="auto">
          <a:xfrm>
            <a:off x="2838450" y="3070225"/>
            <a:ext cx="211138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136" y="88"/>
              </a:cxn>
            </a:cxnLst>
            <a:rect l="0" t="0" r="r" b="b"/>
            <a:pathLst>
              <a:path w="137" h="89">
                <a:moveTo>
                  <a:pt x="0" y="0"/>
                </a:moveTo>
                <a:lnTo>
                  <a:pt x="0" y="88"/>
                </a:lnTo>
                <a:lnTo>
                  <a:pt x="136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 flipH="1">
            <a:off x="3263900" y="3073400"/>
            <a:ext cx="0" cy="260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176588" y="3325813"/>
            <a:ext cx="10160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3190875" y="3335338"/>
            <a:ext cx="0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2919413" y="333533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 flipH="1">
            <a:off x="2541588" y="3330575"/>
            <a:ext cx="382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 flipH="1">
            <a:off x="3049588" y="3910013"/>
            <a:ext cx="0" cy="70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2405063" y="13795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344" name="Rectangle 56"/>
          <p:cNvSpPr>
            <a:spLocks noChangeArrowheads="1"/>
          </p:cNvSpPr>
          <p:nvPr/>
        </p:nvSpPr>
        <p:spPr bwMode="auto">
          <a:xfrm>
            <a:off x="2520950" y="14430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3314700" y="1379538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3429000" y="14430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 flipH="1">
            <a:off x="2765425" y="2085975"/>
            <a:ext cx="111125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auto">
          <a:xfrm>
            <a:off x="2530475" y="3298825"/>
            <a:ext cx="603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 flipV="1">
            <a:off x="4387850" y="2660650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Line 73"/>
          <p:cNvSpPr>
            <a:spLocks noChangeShapeType="1"/>
          </p:cNvSpPr>
          <p:nvPr/>
        </p:nvSpPr>
        <p:spPr bwMode="auto">
          <a:xfrm flipV="1">
            <a:off x="4238625" y="2079625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 flipV="1">
            <a:off x="4806950" y="2205038"/>
            <a:ext cx="0" cy="604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 flipV="1">
            <a:off x="4659313" y="2079625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4110038" y="1839913"/>
            <a:ext cx="814387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4064000" y="1838325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F'</a:t>
            </a:r>
          </a:p>
        </p:txBody>
      </p:sp>
      <p:sp>
        <p:nvSpPr>
          <p:cNvPr id="12366" name="Rectangle 78"/>
          <p:cNvSpPr>
            <a:spLocks noChangeArrowheads="1"/>
          </p:cNvSpPr>
          <p:nvPr/>
        </p:nvSpPr>
        <p:spPr bwMode="auto">
          <a:xfrm>
            <a:off x="4187825" y="1898650"/>
            <a:ext cx="285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i2</a:t>
            </a:r>
          </a:p>
        </p:txBody>
      </p:sp>
      <p:sp>
        <p:nvSpPr>
          <p:cNvPr id="12373" name="Line 85"/>
          <p:cNvSpPr>
            <a:spLocks noChangeShapeType="1"/>
          </p:cNvSpPr>
          <p:nvPr/>
        </p:nvSpPr>
        <p:spPr bwMode="auto">
          <a:xfrm>
            <a:off x="4394200" y="2670175"/>
            <a:ext cx="590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481513" y="1838325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4608513" y="1898650"/>
            <a:ext cx="285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i2</a:t>
            </a:r>
          </a:p>
        </p:txBody>
      </p:sp>
      <p:sp>
        <p:nvSpPr>
          <p:cNvPr id="12376" name="Arc 88"/>
          <p:cNvSpPr>
            <a:spLocks/>
          </p:cNvSpPr>
          <p:nvPr/>
        </p:nvSpPr>
        <p:spPr bwMode="auto">
          <a:xfrm>
            <a:off x="4970463" y="3657600"/>
            <a:ext cx="93662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Line 89"/>
          <p:cNvSpPr>
            <a:spLocks noChangeShapeType="1"/>
          </p:cNvSpPr>
          <p:nvPr/>
        </p:nvSpPr>
        <p:spPr bwMode="auto">
          <a:xfrm>
            <a:off x="5016500" y="2557463"/>
            <a:ext cx="0" cy="1111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Arc 95"/>
          <p:cNvSpPr>
            <a:spLocks/>
          </p:cNvSpPr>
          <p:nvPr/>
        </p:nvSpPr>
        <p:spPr bwMode="auto">
          <a:xfrm>
            <a:off x="3983038" y="3657600"/>
            <a:ext cx="93662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4" name="Line 96"/>
          <p:cNvSpPr>
            <a:spLocks noChangeShapeType="1"/>
          </p:cNvSpPr>
          <p:nvPr/>
        </p:nvSpPr>
        <p:spPr bwMode="auto">
          <a:xfrm>
            <a:off x="4029075" y="2557463"/>
            <a:ext cx="0" cy="1111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5" name="Line 97"/>
          <p:cNvSpPr>
            <a:spLocks noChangeShapeType="1"/>
          </p:cNvSpPr>
          <p:nvPr/>
        </p:nvSpPr>
        <p:spPr bwMode="auto">
          <a:xfrm>
            <a:off x="5016500" y="1643063"/>
            <a:ext cx="0" cy="642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6" name="Line 98"/>
          <p:cNvSpPr>
            <a:spLocks noChangeShapeType="1"/>
          </p:cNvSpPr>
          <p:nvPr/>
        </p:nvSpPr>
        <p:spPr bwMode="auto">
          <a:xfrm>
            <a:off x="4813300" y="2212975"/>
            <a:ext cx="184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7" name="Line 99"/>
          <p:cNvSpPr>
            <a:spLocks noChangeShapeType="1"/>
          </p:cNvSpPr>
          <p:nvPr/>
        </p:nvSpPr>
        <p:spPr bwMode="auto">
          <a:xfrm>
            <a:off x="4029075" y="1643063"/>
            <a:ext cx="0" cy="630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92" name="Group 104"/>
          <p:cNvGrpSpPr>
            <a:grpSpLocks/>
          </p:cNvGrpSpPr>
          <p:nvPr/>
        </p:nvGrpSpPr>
        <p:grpSpPr bwMode="auto">
          <a:xfrm>
            <a:off x="4319588" y="3449638"/>
            <a:ext cx="395287" cy="446087"/>
            <a:chOff x="1673" y="3008"/>
            <a:chExt cx="255" cy="312"/>
          </a:xfrm>
        </p:grpSpPr>
        <p:sp>
          <p:nvSpPr>
            <p:cNvPr id="12388" name="Arc 100"/>
            <p:cNvSpPr>
              <a:spLocks/>
            </p:cNvSpPr>
            <p:nvPr/>
          </p:nvSpPr>
          <p:spPr bwMode="auto">
            <a:xfrm>
              <a:off x="1673" y="3008"/>
              <a:ext cx="128" cy="4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9" name="Arc 101"/>
            <p:cNvSpPr>
              <a:spLocks/>
            </p:cNvSpPr>
            <p:nvPr/>
          </p:nvSpPr>
          <p:spPr bwMode="auto">
            <a:xfrm>
              <a:off x="1800" y="3008"/>
              <a:ext cx="128" cy="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0" name="Arc 102"/>
            <p:cNvSpPr>
              <a:spLocks/>
            </p:cNvSpPr>
            <p:nvPr/>
          </p:nvSpPr>
          <p:spPr bwMode="auto">
            <a:xfrm>
              <a:off x="1673" y="3008"/>
              <a:ext cx="128" cy="31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Arc 103"/>
            <p:cNvSpPr>
              <a:spLocks/>
            </p:cNvSpPr>
            <p:nvPr/>
          </p:nvSpPr>
          <p:spPr bwMode="auto">
            <a:xfrm>
              <a:off x="1800" y="3008"/>
              <a:ext cx="128" cy="3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3" name="Line 105"/>
          <p:cNvSpPr>
            <a:spLocks noChangeShapeType="1"/>
          </p:cNvSpPr>
          <p:nvPr/>
        </p:nvSpPr>
        <p:spPr bwMode="auto">
          <a:xfrm>
            <a:off x="4522788" y="3200400"/>
            <a:ext cx="0" cy="306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>
            <a:off x="4306888" y="3065463"/>
            <a:ext cx="211137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136" y="88"/>
              </a:cxn>
            </a:cxnLst>
            <a:rect l="0" t="0" r="r" b="b"/>
            <a:pathLst>
              <a:path w="137" h="89">
                <a:moveTo>
                  <a:pt x="0" y="0"/>
                </a:moveTo>
                <a:lnTo>
                  <a:pt x="0" y="88"/>
                </a:lnTo>
                <a:lnTo>
                  <a:pt x="136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" name="Line 107"/>
          <p:cNvSpPr>
            <a:spLocks noChangeShapeType="1"/>
          </p:cNvSpPr>
          <p:nvPr/>
        </p:nvSpPr>
        <p:spPr bwMode="auto">
          <a:xfrm>
            <a:off x="4732338" y="3073400"/>
            <a:ext cx="0" cy="265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7" name="Line 109"/>
          <p:cNvSpPr>
            <a:spLocks noChangeShapeType="1"/>
          </p:cNvSpPr>
          <p:nvPr/>
        </p:nvSpPr>
        <p:spPr bwMode="auto">
          <a:xfrm>
            <a:off x="4659313" y="3335338"/>
            <a:ext cx="0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8" name="Line 110"/>
          <p:cNvSpPr>
            <a:spLocks noChangeShapeType="1"/>
          </p:cNvSpPr>
          <p:nvPr/>
        </p:nvSpPr>
        <p:spPr bwMode="auto">
          <a:xfrm>
            <a:off x="4387850" y="333533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9" name="Line 111"/>
          <p:cNvSpPr>
            <a:spLocks noChangeShapeType="1"/>
          </p:cNvSpPr>
          <p:nvPr/>
        </p:nvSpPr>
        <p:spPr bwMode="auto">
          <a:xfrm flipH="1">
            <a:off x="4010025" y="3330575"/>
            <a:ext cx="384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0" name="Line 112"/>
          <p:cNvSpPr>
            <a:spLocks noChangeShapeType="1"/>
          </p:cNvSpPr>
          <p:nvPr/>
        </p:nvSpPr>
        <p:spPr bwMode="auto">
          <a:xfrm>
            <a:off x="4514850" y="3910013"/>
            <a:ext cx="0" cy="654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1" name="Rectangle 113"/>
          <p:cNvSpPr>
            <a:spLocks noChangeArrowheads="1"/>
          </p:cNvSpPr>
          <p:nvPr/>
        </p:nvSpPr>
        <p:spPr bwMode="auto">
          <a:xfrm>
            <a:off x="3870325" y="1379538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402" name="Rectangle 114"/>
          <p:cNvSpPr>
            <a:spLocks noChangeArrowheads="1"/>
          </p:cNvSpPr>
          <p:nvPr/>
        </p:nvSpPr>
        <p:spPr bwMode="auto">
          <a:xfrm>
            <a:off x="3986213" y="14430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03" name="Rectangle 115"/>
          <p:cNvSpPr>
            <a:spLocks noChangeArrowheads="1"/>
          </p:cNvSpPr>
          <p:nvPr/>
        </p:nvSpPr>
        <p:spPr bwMode="auto">
          <a:xfrm>
            <a:off x="4786313" y="13795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404" name="Rectangle 116"/>
          <p:cNvSpPr>
            <a:spLocks noChangeArrowheads="1"/>
          </p:cNvSpPr>
          <p:nvPr/>
        </p:nvSpPr>
        <p:spPr bwMode="auto">
          <a:xfrm>
            <a:off x="4897438" y="14430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05" name="Line 117"/>
          <p:cNvSpPr>
            <a:spLocks noChangeShapeType="1"/>
          </p:cNvSpPr>
          <p:nvPr/>
        </p:nvSpPr>
        <p:spPr bwMode="auto">
          <a:xfrm flipH="1">
            <a:off x="4238625" y="2085975"/>
            <a:ext cx="111125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Oval 118"/>
          <p:cNvSpPr>
            <a:spLocks noChangeArrowheads="1"/>
          </p:cNvSpPr>
          <p:nvPr/>
        </p:nvSpPr>
        <p:spPr bwMode="auto">
          <a:xfrm>
            <a:off x="4981575" y="2189163"/>
            <a:ext cx="63500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4983163" y="2638425"/>
            <a:ext cx="61912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4000500" y="3305175"/>
            <a:ext cx="603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0" name="Line 132"/>
          <p:cNvSpPr>
            <a:spLocks noChangeShapeType="1"/>
          </p:cNvSpPr>
          <p:nvPr/>
        </p:nvSpPr>
        <p:spPr bwMode="auto">
          <a:xfrm flipV="1">
            <a:off x="5856288" y="2660650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" name="Line 133"/>
          <p:cNvSpPr>
            <a:spLocks noChangeShapeType="1"/>
          </p:cNvSpPr>
          <p:nvPr/>
        </p:nvSpPr>
        <p:spPr bwMode="auto">
          <a:xfrm flipV="1">
            <a:off x="5707063" y="2079625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2" name="Line 134"/>
          <p:cNvSpPr>
            <a:spLocks noChangeShapeType="1"/>
          </p:cNvSpPr>
          <p:nvPr/>
        </p:nvSpPr>
        <p:spPr bwMode="auto">
          <a:xfrm flipV="1">
            <a:off x="6275388" y="2205038"/>
            <a:ext cx="0" cy="604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3" name="Line 135"/>
          <p:cNvSpPr>
            <a:spLocks noChangeShapeType="1"/>
          </p:cNvSpPr>
          <p:nvPr/>
        </p:nvSpPr>
        <p:spPr bwMode="auto">
          <a:xfrm flipV="1">
            <a:off x="6127750" y="2079625"/>
            <a:ext cx="0" cy="730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4" name="Rectangle 136"/>
          <p:cNvSpPr>
            <a:spLocks noChangeArrowheads="1"/>
          </p:cNvSpPr>
          <p:nvPr/>
        </p:nvSpPr>
        <p:spPr bwMode="auto">
          <a:xfrm>
            <a:off x="5578475" y="1839913"/>
            <a:ext cx="814388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5" name="Rectangle 137"/>
          <p:cNvSpPr>
            <a:spLocks noChangeArrowheads="1"/>
          </p:cNvSpPr>
          <p:nvPr/>
        </p:nvSpPr>
        <p:spPr bwMode="auto">
          <a:xfrm>
            <a:off x="5529263" y="1847850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F'</a:t>
            </a:r>
          </a:p>
        </p:txBody>
      </p:sp>
      <p:sp>
        <p:nvSpPr>
          <p:cNvPr id="12426" name="Rectangle 138"/>
          <p:cNvSpPr>
            <a:spLocks noChangeArrowheads="1"/>
          </p:cNvSpPr>
          <p:nvPr/>
        </p:nvSpPr>
        <p:spPr bwMode="auto">
          <a:xfrm>
            <a:off x="5656263" y="1889125"/>
            <a:ext cx="2936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in</a:t>
            </a:r>
          </a:p>
        </p:txBody>
      </p:sp>
      <p:sp>
        <p:nvSpPr>
          <p:cNvPr id="12433" name="Line 145"/>
          <p:cNvSpPr>
            <a:spLocks noChangeShapeType="1"/>
          </p:cNvSpPr>
          <p:nvPr/>
        </p:nvSpPr>
        <p:spPr bwMode="auto">
          <a:xfrm>
            <a:off x="5862638" y="2670175"/>
            <a:ext cx="590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34" name="Rectangle 146"/>
          <p:cNvSpPr>
            <a:spLocks noChangeArrowheads="1"/>
          </p:cNvSpPr>
          <p:nvPr/>
        </p:nvSpPr>
        <p:spPr bwMode="auto">
          <a:xfrm>
            <a:off x="5970588" y="1838325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435" name="Rectangle 147"/>
          <p:cNvSpPr>
            <a:spLocks noChangeArrowheads="1"/>
          </p:cNvSpPr>
          <p:nvPr/>
        </p:nvSpPr>
        <p:spPr bwMode="auto">
          <a:xfrm>
            <a:off x="6075363" y="1889125"/>
            <a:ext cx="2936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in</a:t>
            </a:r>
          </a:p>
        </p:txBody>
      </p:sp>
      <p:sp>
        <p:nvSpPr>
          <p:cNvPr id="12436" name="Arc 148"/>
          <p:cNvSpPr>
            <a:spLocks/>
          </p:cNvSpPr>
          <p:nvPr/>
        </p:nvSpPr>
        <p:spPr bwMode="auto">
          <a:xfrm>
            <a:off x="6438900" y="3657600"/>
            <a:ext cx="93663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37" name="Line 149"/>
          <p:cNvSpPr>
            <a:spLocks noChangeShapeType="1"/>
          </p:cNvSpPr>
          <p:nvPr/>
        </p:nvSpPr>
        <p:spPr bwMode="auto">
          <a:xfrm>
            <a:off x="6484938" y="2557463"/>
            <a:ext cx="0" cy="1111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3" name="Arc 155"/>
          <p:cNvSpPr>
            <a:spLocks/>
          </p:cNvSpPr>
          <p:nvPr/>
        </p:nvSpPr>
        <p:spPr bwMode="auto">
          <a:xfrm>
            <a:off x="5451475" y="3657600"/>
            <a:ext cx="93663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4" name="Line 156"/>
          <p:cNvSpPr>
            <a:spLocks noChangeShapeType="1"/>
          </p:cNvSpPr>
          <p:nvPr/>
        </p:nvSpPr>
        <p:spPr bwMode="auto">
          <a:xfrm>
            <a:off x="5497513" y="2557463"/>
            <a:ext cx="0" cy="1111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5" name="Line 157"/>
          <p:cNvSpPr>
            <a:spLocks noChangeShapeType="1"/>
          </p:cNvSpPr>
          <p:nvPr/>
        </p:nvSpPr>
        <p:spPr bwMode="auto">
          <a:xfrm>
            <a:off x="6484938" y="1643063"/>
            <a:ext cx="0" cy="630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6" name="Line 158"/>
          <p:cNvSpPr>
            <a:spLocks noChangeShapeType="1"/>
          </p:cNvSpPr>
          <p:nvPr/>
        </p:nvSpPr>
        <p:spPr bwMode="auto">
          <a:xfrm>
            <a:off x="6281738" y="2212975"/>
            <a:ext cx="184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47" name="Line 159"/>
          <p:cNvSpPr>
            <a:spLocks noChangeShapeType="1"/>
          </p:cNvSpPr>
          <p:nvPr/>
        </p:nvSpPr>
        <p:spPr bwMode="auto">
          <a:xfrm>
            <a:off x="5497513" y="1643063"/>
            <a:ext cx="0" cy="642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52" name="Group 164"/>
          <p:cNvGrpSpPr>
            <a:grpSpLocks/>
          </p:cNvGrpSpPr>
          <p:nvPr/>
        </p:nvGrpSpPr>
        <p:grpSpPr bwMode="auto">
          <a:xfrm>
            <a:off x="5789613" y="3449638"/>
            <a:ext cx="393700" cy="446087"/>
            <a:chOff x="2625" y="3008"/>
            <a:chExt cx="255" cy="312"/>
          </a:xfrm>
        </p:grpSpPr>
        <p:sp>
          <p:nvSpPr>
            <p:cNvPr id="12448" name="Arc 160"/>
            <p:cNvSpPr>
              <a:spLocks/>
            </p:cNvSpPr>
            <p:nvPr/>
          </p:nvSpPr>
          <p:spPr bwMode="auto">
            <a:xfrm>
              <a:off x="2625" y="3008"/>
              <a:ext cx="128" cy="4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49" name="Arc 161"/>
            <p:cNvSpPr>
              <a:spLocks/>
            </p:cNvSpPr>
            <p:nvPr/>
          </p:nvSpPr>
          <p:spPr bwMode="auto">
            <a:xfrm>
              <a:off x="2752" y="3008"/>
              <a:ext cx="128" cy="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0" name="Arc 162"/>
            <p:cNvSpPr>
              <a:spLocks/>
            </p:cNvSpPr>
            <p:nvPr/>
          </p:nvSpPr>
          <p:spPr bwMode="auto">
            <a:xfrm>
              <a:off x="2625" y="3008"/>
              <a:ext cx="128" cy="31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1" name="Arc 163"/>
            <p:cNvSpPr>
              <a:spLocks/>
            </p:cNvSpPr>
            <p:nvPr/>
          </p:nvSpPr>
          <p:spPr bwMode="auto">
            <a:xfrm>
              <a:off x="2752" y="3008"/>
              <a:ext cx="128" cy="3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53" name="Line 165"/>
          <p:cNvSpPr>
            <a:spLocks noChangeShapeType="1"/>
          </p:cNvSpPr>
          <p:nvPr/>
        </p:nvSpPr>
        <p:spPr bwMode="auto">
          <a:xfrm>
            <a:off x="5991225" y="3200400"/>
            <a:ext cx="0" cy="306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4" name="Freeform 166"/>
          <p:cNvSpPr>
            <a:spLocks/>
          </p:cNvSpPr>
          <p:nvPr/>
        </p:nvSpPr>
        <p:spPr bwMode="auto">
          <a:xfrm>
            <a:off x="5775325" y="3070225"/>
            <a:ext cx="211138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136" y="88"/>
              </a:cxn>
            </a:cxnLst>
            <a:rect l="0" t="0" r="r" b="b"/>
            <a:pathLst>
              <a:path w="137" h="89">
                <a:moveTo>
                  <a:pt x="0" y="0"/>
                </a:moveTo>
                <a:lnTo>
                  <a:pt x="0" y="88"/>
                </a:lnTo>
                <a:lnTo>
                  <a:pt x="136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5" name="Line 167"/>
          <p:cNvSpPr>
            <a:spLocks noChangeShapeType="1"/>
          </p:cNvSpPr>
          <p:nvPr/>
        </p:nvSpPr>
        <p:spPr bwMode="auto">
          <a:xfrm>
            <a:off x="6200775" y="3073400"/>
            <a:ext cx="0" cy="252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7" name="Line 169"/>
          <p:cNvSpPr>
            <a:spLocks noChangeShapeType="1"/>
          </p:cNvSpPr>
          <p:nvPr/>
        </p:nvSpPr>
        <p:spPr bwMode="auto">
          <a:xfrm>
            <a:off x="6127750" y="3335338"/>
            <a:ext cx="0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8" name="Line 170"/>
          <p:cNvSpPr>
            <a:spLocks noChangeShapeType="1"/>
          </p:cNvSpPr>
          <p:nvPr/>
        </p:nvSpPr>
        <p:spPr bwMode="auto">
          <a:xfrm>
            <a:off x="5856288" y="333533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9" name="Line 171"/>
          <p:cNvSpPr>
            <a:spLocks noChangeShapeType="1"/>
          </p:cNvSpPr>
          <p:nvPr/>
        </p:nvSpPr>
        <p:spPr bwMode="auto">
          <a:xfrm flipH="1">
            <a:off x="5478463" y="3330575"/>
            <a:ext cx="384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0" name="Line 172"/>
          <p:cNvSpPr>
            <a:spLocks noChangeShapeType="1"/>
          </p:cNvSpPr>
          <p:nvPr/>
        </p:nvSpPr>
        <p:spPr bwMode="auto">
          <a:xfrm flipH="1">
            <a:off x="5991225" y="3897313"/>
            <a:ext cx="0" cy="407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1" name="Rectangle 173"/>
          <p:cNvSpPr>
            <a:spLocks noChangeArrowheads="1"/>
          </p:cNvSpPr>
          <p:nvPr/>
        </p:nvSpPr>
        <p:spPr bwMode="auto">
          <a:xfrm>
            <a:off x="5341938" y="13795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2462" name="Rectangle 174"/>
          <p:cNvSpPr>
            <a:spLocks noChangeArrowheads="1"/>
          </p:cNvSpPr>
          <p:nvPr/>
        </p:nvSpPr>
        <p:spPr bwMode="auto">
          <a:xfrm>
            <a:off x="5456238" y="1443038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463" name="Rectangle 175"/>
          <p:cNvSpPr>
            <a:spLocks noChangeArrowheads="1"/>
          </p:cNvSpPr>
          <p:nvPr/>
        </p:nvSpPr>
        <p:spPr bwMode="auto">
          <a:xfrm>
            <a:off x="6251575" y="1379538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464" name="Rectangle 176"/>
          <p:cNvSpPr>
            <a:spLocks noChangeArrowheads="1"/>
          </p:cNvSpPr>
          <p:nvPr/>
        </p:nvSpPr>
        <p:spPr bwMode="auto">
          <a:xfrm>
            <a:off x="6376988" y="1443038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465" name="Line 177"/>
          <p:cNvSpPr>
            <a:spLocks noChangeShapeType="1"/>
          </p:cNvSpPr>
          <p:nvPr/>
        </p:nvSpPr>
        <p:spPr bwMode="auto">
          <a:xfrm flipH="1">
            <a:off x="5707063" y="2081213"/>
            <a:ext cx="111125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6" name="Oval 178"/>
          <p:cNvSpPr>
            <a:spLocks noChangeArrowheads="1"/>
          </p:cNvSpPr>
          <p:nvPr/>
        </p:nvSpPr>
        <p:spPr bwMode="auto">
          <a:xfrm>
            <a:off x="5464175" y="3295650"/>
            <a:ext cx="61913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7" name="Rectangle 179"/>
          <p:cNvSpPr>
            <a:spLocks noChangeArrowheads="1"/>
          </p:cNvSpPr>
          <p:nvPr/>
        </p:nvSpPr>
        <p:spPr bwMode="auto">
          <a:xfrm>
            <a:off x="5032375" y="1844675"/>
            <a:ext cx="4810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. . . .</a:t>
            </a:r>
          </a:p>
        </p:txBody>
      </p:sp>
      <p:sp>
        <p:nvSpPr>
          <p:cNvPr id="12468" name="Oval 180"/>
          <p:cNvSpPr>
            <a:spLocks noChangeArrowheads="1"/>
          </p:cNvSpPr>
          <p:nvPr/>
        </p:nvSpPr>
        <p:spPr bwMode="auto">
          <a:xfrm>
            <a:off x="6451600" y="2646363"/>
            <a:ext cx="61913" cy="58737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9" name="Oval 181"/>
          <p:cNvSpPr>
            <a:spLocks noChangeArrowheads="1"/>
          </p:cNvSpPr>
          <p:nvPr/>
        </p:nvSpPr>
        <p:spPr bwMode="auto">
          <a:xfrm>
            <a:off x="6456363" y="2182813"/>
            <a:ext cx="60325" cy="55562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0" name="Arc 182"/>
          <p:cNvSpPr>
            <a:spLocks/>
          </p:cNvSpPr>
          <p:nvPr/>
        </p:nvSpPr>
        <p:spPr bwMode="auto">
          <a:xfrm>
            <a:off x="6540500" y="4456113"/>
            <a:ext cx="271463" cy="3000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1" name="Arc 183"/>
          <p:cNvSpPr>
            <a:spLocks/>
          </p:cNvSpPr>
          <p:nvPr/>
        </p:nvSpPr>
        <p:spPr bwMode="auto">
          <a:xfrm>
            <a:off x="6538913" y="4151313"/>
            <a:ext cx="277812" cy="307975"/>
          </a:xfrm>
          <a:custGeom>
            <a:avLst/>
            <a:gdLst>
              <a:gd name="G0" fmla="+- 123 0 0"/>
              <a:gd name="G1" fmla="+- 21600 0 0"/>
              <a:gd name="G2" fmla="+- 21600 0 0"/>
              <a:gd name="T0" fmla="*/ 0 w 21723"/>
              <a:gd name="T1" fmla="*/ 0 h 21600"/>
              <a:gd name="T2" fmla="*/ 21723 w 21723"/>
              <a:gd name="T3" fmla="*/ 21600 h 21600"/>
              <a:gd name="T4" fmla="*/ 123 w 21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23" h="21600" fill="none" extrusionOk="0">
                <a:moveTo>
                  <a:pt x="0" y="0"/>
                </a:moveTo>
                <a:cubicBezTo>
                  <a:pt x="41" y="0"/>
                  <a:pt x="82" y="-1"/>
                  <a:pt x="123" y="0"/>
                </a:cubicBezTo>
                <a:cubicBezTo>
                  <a:pt x="12052" y="0"/>
                  <a:pt x="21723" y="9670"/>
                  <a:pt x="21723" y="21600"/>
                </a:cubicBezTo>
              </a:path>
              <a:path w="21723" h="21600" stroke="0" extrusionOk="0">
                <a:moveTo>
                  <a:pt x="0" y="0"/>
                </a:moveTo>
                <a:cubicBezTo>
                  <a:pt x="41" y="0"/>
                  <a:pt x="82" y="-1"/>
                  <a:pt x="123" y="0"/>
                </a:cubicBezTo>
                <a:cubicBezTo>
                  <a:pt x="12052" y="0"/>
                  <a:pt x="21723" y="9670"/>
                  <a:pt x="21723" y="21600"/>
                </a:cubicBezTo>
                <a:lnTo>
                  <a:pt x="123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2" name="Line 184"/>
          <p:cNvSpPr>
            <a:spLocks noChangeShapeType="1"/>
          </p:cNvSpPr>
          <p:nvPr/>
        </p:nvSpPr>
        <p:spPr bwMode="auto">
          <a:xfrm>
            <a:off x="6207125" y="4756150"/>
            <a:ext cx="320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3" name="Line 185"/>
          <p:cNvSpPr>
            <a:spLocks noChangeShapeType="1"/>
          </p:cNvSpPr>
          <p:nvPr/>
        </p:nvSpPr>
        <p:spPr bwMode="auto">
          <a:xfrm>
            <a:off x="6207125" y="4156075"/>
            <a:ext cx="3254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4" name="Line 186"/>
          <p:cNvSpPr>
            <a:spLocks noChangeShapeType="1"/>
          </p:cNvSpPr>
          <p:nvPr/>
        </p:nvSpPr>
        <p:spPr bwMode="auto">
          <a:xfrm flipV="1">
            <a:off x="6200775" y="4146550"/>
            <a:ext cx="0" cy="6175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6" name="Line 188"/>
          <p:cNvSpPr>
            <a:spLocks noChangeShapeType="1"/>
          </p:cNvSpPr>
          <p:nvPr/>
        </p:nvSpPr>
        <p:spPr bwMode="auto">
          <a:xfrm>
            <a:off x="5978525" y="4302125"/>
            <a:ext cx="223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7" name="Line 189"/>
          <p:cNvSpPr>
            <a:spLocks noChangeShapeType="1"/>
          </p:cNvSpPr>
          <p:nvPr/>
        </p:nvSpPr>
        <p:spPr bwMode="auto">
          <a:xfrm flipH="1">
            <a:off x="3035300" y="4621213"/>
            <a:ext cx="3171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8" name="Line 190"/>
          <p:cNvSpPr>
            <a:spLocks noChangeShapeType="1"/>
          </p:cNvSpPr>
          <p:nvPr/>
        </p:nvSpPr>
        <p:spPr bwMode="auto">
          <a:xfrm flipH="1">
            <a:off x="4503738" y="4564063"/>
            <a:ext cx="17033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479" name="Picture 19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7575" y="4330700"/>
            <a:ext cx="147638" cy="193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2480" name="Line 192"/>
          <p:cNvSpPr>
            <a:spLocks noChangeShapeType="1"/>
          </p:cNvSpPr>
          <p:nvPr/>
        </p:nvSpPr>
        <p:spPr bwMode="auto">
          <a:xfrm>
            <a:off x="6818313" y="4470400"/>
            <a:ext cx="2587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1" name="Rectangle 193"/>
          <p:cNvSpPr>
            <a:spLocks noChangeArrowheads="1"/>
          </p:cNvSpPr>
          <p:nvPr/>
        </p:nvSpPr>
        <p:spPr bwMode="auto">
          <a:xfrm>
            <a:off x="7083425" y="4397375"/>
            <a:ext cx="307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2482" name="Rectangle 194"/>
          <p:cNvSpPr>
            <a:spLocks noChangeArrowheads="1"/>
          </p:cNvSpPr>
          <p:nvPr/>
        </p:nvSpPr>
        <p:spPr bwMode="auto">
          <a:xfrm>
            <a:off x="7232650" y="44529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2483" name="Oval 195"/>
          <p:cNvSpPr>
            <a:spLocks noChangeArrowheads="1"/>
          </p:cNvSpPr>
          <p:nvPr/>
        </p:nvSpPr>
        <p:spPr bwMode="auto">
          <a:xfrm>
            <a:off x="3513138" y="2182813"/>
            <a:ext cx="63500" cy="55562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4" name="Oval 196"/>
          <p:cNvSpPr>
            <a:spLocks noChangeArrowheads="1"/>
          </p:cNvSpPr>
          <p:nvPr/>
        </p:nvSpPr>
        <p:spPr bwMode="auto">
          <a:xfrm>
            <a:off x="3514725" y="2638425"/>
            <a:ext cx="603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86" name="Group 198"/>
          <p:cNvGrpSpPr>
            <a:grpSpLocks/>
          </p:cNvGrpSpPr>
          <p:nvPr/>
        </p:nvGrpSpPr>
        <p:grpSpPr bwMode="auto">
          <a:xfrm>
            <a:off x="6084888" y="2805113"/>
            <a:ext cx="242887" cy="268287"/>
            <a:chOff x="1362" y="4500"/>
            <a:chExt cx="280" cy="260"/>
          </a:xfrm>
        </p:grpSpPr>
        <p:sp>
          <p:nvSpPr>
            <p:cNvPr id="12487" name="Arc 199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8" name="Arc 200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9" name="Line 201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0" name="Line 202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1" name="Line 203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3" name="Group 205"/>
          <p:cNvGrpSpPr>
            <a:grpSpLocks/>
          </p:cNvGrpSpPr>
          <p:nvPr/>
        </p:nvGrpSpPr>
        <p:grpSpPr bwMode="auto">
          <a:xfrm>
            <a:off x="2417763" y="2289175"/>
            <a:ext cx="276225" cy="279400"/>
            <a:chOff x="439" y="2196"/>
            <a:chExt cx="180" cy="194"/>
          </a:xfrm>
        </p:grpSpPr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439" y="2196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448" y="2200"/>
              <a:ext cx="8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H="1">
              <a:off x="520" y="2197"/>
              <a:ext cx="93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2" name="Oval 204"/>
            <p:cNvSpPr>
              <a:spLocks noChangeArrowheads="1"/>
            </p:cNvSpPr>
            <p:nvPr/>
          </p:nvSpPr>
          <p:spPr bwMode="auto">
            <a:xfrm>
              <a:off x="504" y="2343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4" name="Group 206"/>
          <p:cNvGrpSpPr>
            <a:grpSpLocks/>
          </p:cNvGrpSpPr>
          <p:nvPr/>
        </p:nvGrpSpPr>
        <p:grpSpPr bwMode="auto">
          <a:xfrm>
            <a:off x="3411538" y="2286000"/>
            <a:ext cx="277812" cy="277813"/>
            <a:chOff x="439" y="2196"/>
            <a:chExt cx="180" cy="194"/>
          </a:xfrm>
        </p:grpSpPr>
        <p:sp>
          <p:nvSpPr>
            <p:cNvPr id="12495" name="Line 207"/>
            <p:cNvSpPr>
              <a:spLocks noChangeShapeType="1"/>
            </p:cNvSpPr>
            <p:nvPr/>
          </p:nvSpPr>
          <p:spPr bwMode="auto">
            <a:xfrm>
              <a:off x="439" y="2196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" name="Line 208"/>
            <p:cNvSpPr>
              <a:spLocks noChangeShapeType="1"/>
            </p:cNvSpPr>
            <p:nvPr/>
          </p:nvSpPr>
          <p:spPr bwMode="auto">
            <a:xfrm>
              <a:off x="448" y="2200"/>
              <a:ext cx="8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" name="Line 209"/>
            <p:cNvSpPr>
              <a:spLocks noChangeShapeType="1"/>
            </p:cNvSpPr>
            <p:nvPr/>
          </p:nvSpPr>
          <p:spPr bwMode="auto">
            <a:xfrm flipH="1">
              <a:off x="520" y="2197"/>
              <a:ext cx="93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" name="Oval 210"/>
            <p:cNvSpPr>
              <a:spLocks noChangeArrowheads="1"/>
            </p:cNvSpPr>
            <p:nvPr/>
          </p:nvSpPr>
          <p:spPr bwMode="auto">
            <a:xfrm>
              <a:off x="504" y="2343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9" name="Group 211"/>
          <p:cNvGrpSpPr>
            <a:grpSpLocks/>
          </p:cNvGrpSpPr>
          <p:nvPr/>
        </p:nvGrpSpPr>
        <p:grpSpPr bwMode="auto">
          <a:xfrm>
            <a:off x="3889375" y="2281238"/>
            <a:ext cx="277813" cy="276225"/>
            <a:chOff x="439" y="2196"/>
            <a:chExt cx="180" cy="194"/>
          </a:xfrm>
        </p:grpSpPr>
        <p:sp>
          <p:nvSpPr>
            <p:cNvPr id="12500" name="Line 212"/>
            <p:cNvSpPr>
              <a:spLocks noChangeShapeType="1"/>
            </p:cNvSpPr>
            <p:nvPr/>
          </p:nvSpPr>
          <p:spPr bwMode="auto">
            <a:xfrm>
              <a:off x="439" y="2196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" name="Line 213"/>
            <p:cNvSpPr>
              <a:spLocks noChangeShapeType="1"/>
            </p:cNvSpPr>
            <p:nvPr/>
          </p:nvSpPr>
          <p:spPr bwMode="auto">
            <a:xfrm>
              <a:off x="448" y="2200"/>
              <a:ext cx="8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" name="Line 214"/>
            <p:cNvSpPr>
              <a:spLocks noChangeShapeType="1"/>
            </p:cNvSpPr>
            <p:nvPr/>
          </p:nvSpPr>
          <p:spPr bwMode="auto">
            <a:xfrm flipH="1">
              <a:off x="520" y="2197"/>
              <a:ext cx="93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3" name="Oval 215"/>
            <p:cNvSpPr>
              <a:spLocks noChangeArrowheads="1"/>
            </p:cNvSpPr>
            <p:nvPr/>
          </p:nvSpPr>
          <p:spPr bwMode="auto">
            <a:xfrm>
              <a:off x="504" y="2343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04" name="Group 216"/>
          <p:cNvGrpSpPr>
            <a:grpSpLocks/>
          </p:cNvGrpSpPr>
          <p:nvPr/>
        </p:nvGrpSpPr>
        <p:grpSpPr bwMode="auto">
          <a:xfrm>
            <a:off x="4879975" y="2286000"/>
            <a:ext cx="276225" cy="277813"/>
            <a:chOff x="439" y="2196"/>
            <a:chExt cx="180" cy="194"/>
          </a:xfrm>
        </p:grpSpPr>
        <p:sp>
          <p:nvSpPr>
            <p:cNvPr id="12505" name="Line 217"/>
            <p:cNvSpPr>
              <a:spLocks noChangeShapeType="1"/>
            </p:cNvSpPr>
            <p:nvPr/>
          </p:nvSpPr>
          <p:spPr bwMode="auto">
            <a:xfrm>
              <a:off x="439" y="2196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6" name="Line 218"/>
            <p:cNvSpPr>
              <a:spLocks noChangeShapeType="1"/>
            </p:cNvSpPr>
            <p:nvPr/>
          </p:nvSpPr>
          <p:spPr bwMode="auto">
            <a:xfrm>
              <a:off x="448" y="2200"/>
              <a:ext cx="8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" name="Line 219"/>
            <p:cNvSpPr>
              <a:spLocks noChangeShapeType="1"/>
            </p:cNvSpPr>
            <p:nvPr/>
          </p:nvSpPr>
          <p:spPr bwMode="auto">
            <a:xfrm flipH="1">
              <a:off x="520" y="2197"/>
              <a:ext cx="93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" name="Oval 220"/>
            <p:cNvSpPr>
              <a:spLocks noChangeArrowheads="1"/>
            </p:cNvSpPr>
            <p:nvPr/>
          </p:nvSpPr>
          <p:spPr bwMode="auto">
            <a:xfrm>
              <a:off x="504" y="2343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09" name="Group 221"/>
          <p:cNvGrpSpPr>
            <a:grpSpLocks/>
          </p:cNvGrpSpPr>
          <p:nvPr/>
        </p:nvGrpSpPr>
        <p:grpSpPr bwMode="auto">
          <a:xfrm>
            <a:off x="5360988" y="2289175"/>
            <a:ext cx="277812" cy="279400"/>
            <a:chOff x="439" y="2196"/>
            <a:chExt cx="180" cy="194"/>
          </a:xfrm>
        </p:grpSpPr>
        <p:sp>
          <p:nvSpPr>
            <p:cNvPr id="12510" name="Line 222"/>
            <p:cNvSpPr>
              <a:spLocks noChangeShapeType="1"/>
            </p:cNvSpPr>
            <p:nvPr/>
          </p:nvSpPr>
          <p:spPr bwMode="auto">
            <a:xfrm>
              <a:off x="439" y="2196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" name="Line 223"/>
            <p:cNvSpPr>
              <a:spLocks noChangeShapeType="1"/>
            </p:cNvSpPr>
            <p:nvPr/>
          </p:nvSpPr>
          <p:spPr bwMode="auto">
            <a:xfrm>
              <a:off x="448" y="2200"/>
              <a:ext cx="8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2" name="Line 224"/>
            <p:cNvSpPr>
              <a:spLocks noChangeShapeType="1"/>
            </p:cNvSpPr>
            <p:nvPr/>
          </p:nvSpPr>
          <p:spPr bwMode="auto">
            <a:xfrm flipH="1">
              <a:off x="520" y="2197"/>
              <a:ext cx="93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" name="Oval 225"/>
            <p:cNvSpPr>
              <a:spLocks noChangeArrowheads="1"/>
            </p:cNvSpPr>
            <p:nvPr/>
          </p:nvSpPr>
          <p:spPr bwMode="auto">
            <a:xfrm>
              <a:off x="504" y="2343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14" name="Group 226"/>
          <p:cNvGrpSpPr>
            <a:grpSpLocks/>
          </p:cNvGrpSpPr>
          <p:nvPr/>
        </p:nvGrpSpPr>
        <p:grpSpPr bwMode="auto">
          <a:xfrm>
            <a:off x="6345238" y="2281238"/>
            <a:ext cx="279400" cy="276225"/>
            <a:chOff x="439" y="2196"/>
            <a:chExt cx="180" cy="194"/>
          </a:xfrm>
        </p:grpSpPr>
        <p:sp>
          <p:nvSpPr>
            <p:cNvPr id="12515" name="Line 227"/>
            <p:cNvSpPr>
              <a:spLocks noChangeShapeType="1"/>
            </p:cNvSpPr>
            <p:nvPr/>
          </p:nvSpPr>
          <p:spPr bwMode="auto">
            <a:xfrm>
              <a:off x="439" y="2196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6" name="Line 228"/>
            <p:cNvSpPr>
              <a:spLocks noChangeShapeType="1"/>
            </p:cNvSpPr>
            <p:nvPr/>
          </p:nvSpPr>
          <p:spPr bwMode="auto">
            <a:xfrm>
              <a:off x="448" y="2200"/>
              <a:ext cx="8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7" name="Line 229"/>
            <p:cNvSpPr>
              <a:spLocks noChangeShapeType="1"/>
            </p:cNvSpPr>
            <p:nvPr/>
          </p:nvSpPr>
          <p:spPr bwMode="auto">
            <a:xfrm flipH="1">
              <a:off x="520" y="2197"/>
              <a:ext cx="93" cy="1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8" name="Oval 230"/>
            <p:cNvSpPr>
              <a:spLocks noChangeArrowheads="1"/>
            </p:cNvSpPr>
            <p:nvPr/>
          </p:nvSpPr>
          <p:spPr bwMode="auto">
            <a:xfrm>
              <a:off x="504" y="2343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19" name="Group 231"/>
          <p:cNvGrpSpPr>
            <a:grpSpLocks/>
          </p:cNvGrpSpPr>
          <p:nvPr/>
        </p:nvGrpSpPr>
        <p:grpSpPr bwMode="auto">
          <a:xfrm>
            <a:off x="5664200" y="2795588"/>
            <a:ext cx="242888" cy="269875"/>
            <a:chOff x="1362" y="4500"/>
            <a:chExt cx="280" cy="260"/>
          </a:xfrm>
        </p:grpSpPr>
        <p:sp>
          <p:nvSpPr>
            <p:cNvPr id="12520" name="Arc 232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1" name="Arc 233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2" name="Line 234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3" name="Line 235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4" name="Line 236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25" name="Group 237"/>
          <p:cNvGrpSpPr>
            <a:grpSpLocks/>
          </p:cNvGrpSpPr>
          <p:nvPr/>
        </p:nvGrpSpPr>
        <p:grpSpPr bwMode="auto">
          <a:xfrm>
            <a:off x="4614863" y="2805113"/>
            <a:ext cx="241300" cy="268287"/>
            <a:chOff x="1362" y="4500"/>
            <a:chExt cx="280" cy="260"/>
          </a:xfrm>
        </p:grpSpPr>
        <p:sp>
          <p:nvSpPr>
            <p:cNvPr id="12526" name="Arc 238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7" name="Arc 239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8" name="Line 240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9" name="Line 241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0" name="Line 242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31" name="Group 243"/>
          <p:cNvGrpSpPr>
            <a:grpSpLocks/>
          </p:cNvGrpSpPr>
          <p:nvPr/>
        </p:nvGrpSpPr>
        <p:grpSpPr bwMode="auto">
          <a:xfrm>
            <a:off x="4192588" y="2795588"/>
            <a:ext cx="242887" cy="269875"/>
            <a:chOff x="1362" y="4500"/>
            <a:chExt cx="280" cy="260"/>
          </a:xfrm>
        </p:grpSpPr>
        <p:sp>
          <p:nvSpPr>
            <p:cNvPr id="12532" name="Arc 244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" name="Arc 245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" name="Line 246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5" name="Line 247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6" name="Line 248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37" name="Group 249"/>
          <p:cNvGrpSpPr>
            <a:grpSpLocks/>
          </p:cNvGrpSpPr>
          <p:nvPr/>
        </p:nvGrpSpPr>
        <p:grpSpPr bwMode="auto">
          <a:xfrm>
            <a:off x="3143250" y="2805113"/>
            <a:ext cx="241300" cy="268287"/>
            <a:chOff x="1362" y="4500"/>
            <a:chExt cx="280" cy="260"/>
          </a:xfrm>
        </p:grpSpPr>
        <p:sp>
          <p:nvSpPr>
            <p:cNvPr id="12538" name="Arc 250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9" name="Arc 251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0" name="Line 252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1" name="Line 253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2" name="Line 254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43" name="Group 255"/>
          <p:cNvGrpSpPr>
            <a:grpSpLocks/>
          </p:cNvGrpSpPr>
          <p:nvPr/>
        </p:nvGrpSpPr>
        <p:grpSpPr bwMode="auto">
          <a:xfrm>
            <a:off x="2720975" y="2795588"/>
            <a:ext cx="242888" cy="269875"/>
            <a:chOff x="1362" y="4500"/>
            <a:chExt cx="280" cy="260"/>
          </a:xfrm>
        </p:grpSpPr>
        <p:sp>
          <p:nvSpPr>
            <p:cNvPr id="12544" name="Arc 256"/>
            <p:cNvSpPr>
              <a:spLocks/>
            </p:cNvSpPr>
            <p:nvPr/>
          </p:nvSpPr>
          <p:spPr bwMode="auto">
            <a:xfrm>
              <a:off x="1366" y="4644"/>
              <a:ext cx="131" cy="11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5" name="Arc 257"/>
            <p:cNvSpPr>
              <a:spLocks/>
            </p:cNvSpPr>
            <p:nvPr/>
          </p:nvSpPr>
          <p:spPr bwMode="auto">
            <a:xfrm>
              <a:off x="1496" y="4644"/>
              <a:ext cx="14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6" name="Line 258"/>
            <p:cNvSpPr>
              <a:spLocks noChangeShapeType="1"/>
            </p:cNvSpPr>
            <p:nvPr/>
          </p:nvSpPr>
          <p:spPr bwMode="auto">
            <a:xfrm>
              <a:off x="1364" y="4504"/>
              <a:ext cx="0" cy="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7" name="Line 259"/>
            <p:cNvSpPr>
              <a:spLocks noChangeShapeType="1"/>
            </p:cNvSpPr>
            <p:nvPr/>
          </p:nvSpPr>
          <p:spPr bwMode="auto">
            <a:xfrm>
              <a:off x="1636" y="450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8" name="Line 260"/>
            <p:cNvSpPr>
              <a:spLocks noChangeShapeType="1"/>
            </p:cNvSpPr>
            <p:nvPr/>
          </p:nvSpPr>
          <p:spPr bwMode="auto">
            <a:xfrm>
              <a:off x="1362" y="4500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49" name="Line 261"/>
          <p:cNvSpPr>
            <a:spLocks noChangeShapeType="1"/>
          </p:cNvSpPr>
          <p:nvPr/>
        </p:nvSpPr>
        <p:spPr bwMode="auto">
          <a:xfrm flipV="1">
            <a:off x="4648200" y="3330575"/>
            <a:ext cx="1016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0" name="Line 262"/>
          <p:cNvSpPr>
            <a:spLocks noChangeShapeType="1"/>
          </p:cNvSpPr>
          <p:nvPr/>
        </p:nvSpPr>
        <p:spPr bwMode="auto">
          <a:xfrm flipV="1">
            <a:off x="6116638" y="3321050"/>
            <a:ext cx="100012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3523</Words>
  <Application>Microsoft PowerPoint</Application>
  <PresentationFormat>On-screen Show (4:3)</PresentationFormat>
  <Paragraphs>1358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기본 디자인</vt:lpstr>
      <vt:lpstr>MEMORY  ORGANIZATION</vt:lpstr>
      <vt:lpstr>MEMORY  HIERARCHY</vt:lpstr>
      <vt:lpstr>MAIN  MEMORY</vt:lpstr>
      <vt:lpstr>MEMORY  ADDRESS  MAP</vt:lpstr>
      <vt:lpstr>CONNECTION  OF  MEMORY  TO  CPU</vt:lpstr>
      <vt:lpstr>AUXILIARY  MEMORY</vt:lpstr>
      <vt:lpstr>ASSOCIATIVE  MEMORY</vt:lpstr>
      <vt:lpstr>ORGANIZATION  OF  CAM</vt:lpstr>
      <vt:lpstr>MATCH  LOGIC</vt:lpstr>
      <vt:lpstr>CACHE  MEMORY</vt:lpstr>
      <vt:lpstr>PERFORMANCE  OF  CACHE</vt:lpstr>
      <vt:lpstr>MEMORY  AND  CACHE  MAPPING - ASSOCIATIVE  MAPPLING -</vt:lpstr>
      <vt:lpstr>MEMORY  AND  CACHE  MAPPING  - DIRECT  MAPPING -</vt:lpstr>
      <vt:lpstr>DIRECT  MAPPING</vt:lpstr>
      <vt:lpstr>MEMORY  AND  CACHE  MAPPING - SET  ASSOCIATIVE  MAPPING -</vt:lpstr>
      <vt:lpstr>BLOCK  REPLACEMENT  POLICY</vt:lpstr>
      <vt:lpstr>CACHE  WRITE</vt:lpstr>
      <vt:lpstr>VIRTUAL  MEMORY</vt:lpstr>
      <vt:lpstr>ADDRESS  MAPPING</vt:lpstr>
      <vt:lpstr>ASSOCIATIVE  MEMORY  PAGE  TABLE</vt:lpstr>
      <vt:lpstr>PAGE  FAULT</vt:lpstr>
      <vt:lpstr>PAGE  REPLACEMENT</vt:lpstr>
      <vt:lpstr>PAGE  REPLACEMENT  ALGORITHMS</vt:lpstr>
      <vt:lpstr>PAGE  REPLACEMENT  ALGORITHMS</vt:lpstr>
      <vt:lpstr>PAGE  REPLACEMENT  ALGORITHMS</vt:lpstr>
      <vt:lpstr>MEMORY  MANAGEMENT HARDWARE</vt:lpstr>
      <vt:lpstr>SEGMENTATION</vt:lpstr>
      <vt:lpstr>SEGMENTATION  EXAMPLE</vt:lpstr>
      <vt:lpstr>SHARING  OF  SEGMENTS</vt:lpstr>
      <vt:lpstr>SEGMENTED  PAGE  SYSTEM</vt:lpstr>
      <vt:lpstr>IMPLEMENTATION  OF  PAGE  AND  SEGMENT  TABLES</vt:lpstr>
      <vt:lpstr>EXAMPLE</vt:lpstr>
      <vt:lpstr>LOGICAL  TO  PHYSICAL  MEMORY  MAPPING</vt:lpstr>
      <vt:lpstr>MEMORY  PROTECTION</vt:lpstr>
      <vt:lpstr>A Typical Cache and TLB Design</vt:lpstr>
      <vt:lpstr>Structure of Cache Entry and Cache Set</vt:lpstr>
      <vt:lpstr>Cache Operation Flow Chart</vt:lpstr>
      <vt:lpstr>Virtual Address Format - Example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 ORGANIZATION</dc:title>
  <dc:creator>윤현수</dc:creator>
  <cp:lastModifiedBy>Lenovo</cp:lastModifiedBy>
  <cp:revision>57</cp:revision>
  <dcterms:created xsi:type="dcterms:W3CDTF">1998-05-21T07:02:14Z</dcterms:created>
  <dcterms:modified xsi:type="dcterms:W3CDTF">2012-09-20T08:04:37Z</dcterms:modified>
</cp:coreProperties>
</file>