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0" r:id="rId5"/>
    <p:sldId id="258" r:id="rId6"/>
    <p:sldId id="259" r:id="rId7"/>
    <p:sldId id="262" r:id="rId8"/>
    <p:sldId id="263" r:id="rId9"/>
    <p:sldId id="268" r:id="rId10"/>
    <p:sldId id="269" r:id="rId11"/>
    <p:sldId id="270" r:id="rId12"/>
    <p:sldId id="264" r:id="rId13"/>
    <p:sldId id="271" r:id="rId14"/>
    <p:sldId id="272" r:id="rId15"/>
    <p:sldId id="273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199E2-0DA1-4EEC-BC74-6911C8E01977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D2E5F-4821-43B2-9BE5-7B19FDB71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9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BC9AA-06A4-4A37-BA0F-1F9383CED8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UML text pg. 347 (figure 25-3) for an example.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20E15-8DFA-446F-B8D9-886925404BD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UML text pg. 347 (figure 25-3) for an example.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8FDA3-79AF-45E7-B24D-F61C6437624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See UML text pg. 347 (figure 25-3) for an example.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0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5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9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2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FD83-1E9F-4744-AB69-90D6234204CA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2EFF-3478-4A73-8E5E-CEB2AC74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-diagrams.org/component-diagrams.html#process" TargetMode="External"/><Relationship Id="rId7" Type="http://schemas.openxmlformats.org/officeDocument/2006/relationships/hyperlink" Target="http://www.uml-diagrams.org/component-diagrams.html#implement" TargetMode="External"/><Relationship Id="rId2" Type="http://schemas.openxmlformats.org/officeDocument/2006/relationships/hyperlink" Target="http://www.uml-diagrams.org/component-diagrams.html#sub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ml-diagrams.org/component-diagrams.html#realization" TargetMode="External"/><Relationship Id="rId5" Type="http://schemas.openxmlformats.org/officeDocument/2006/relationships/hyperlink" Target="http://www.uml-diagrams.org/component-diagrams.html#specification" TargetMode="External"/><Relationship Id="rId4" Type="http://schemas.openxmlformats.org/officeDocument/2006/relationships/hyperlink" Target="http://www.uml-diagrams.org/component-diagrams.html#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Component </a:t>
            </a:r>
            <a:r>
              <a:rPr lang="en-IN" b="1" dirty="0" smtClean="0"/>
              <a:t>Diagram &amp; </a:t>
            </a:r>
            <a:r>
              <a:rPr lang="en-IN" b="1" smtClean="0"/>
              <a:t>Deployment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«subsystem»: Subsystem</a:t>
            </a:r>
            <a:r>
              <a:rPr lang="en-IN" dirty="0" smtClean="0"/>
              <a:t> is a component representing unit of hierarchical decomposition for large systems, and is used to model large scale components. </a:t>
            </a:r>
          </a:p>
          <a:p>
            <a:r>
              <a:rPr lang="en-IN" dirty="0" smtClean="0"/>
              <a:t>Definitions of subsystems may vary among different domains and software methods. It is expected that domain and method profiles will specialize this element. </a:t>
            </a:r>
          </a:p>
          <a:p>
            <a:r>
              <a:rPr lang="en-IN" dirty="0" smtClean="0"/>
              <a:t>A subsystem may have specification and realization elements. </a:t>
            </a:r>
          </a:p>
          <a:p>
            <a:r>
              <a:rPr lang="en-IN" b="1" dirty="0" smtClean="0"/>
              <a:t>«process»: </a:t>
            </a:r>
            <a:r>
              <a:rPr lang="en-IN" dirty="0" smtClean="0"/>
              <a:t>UML Standard Profile defines </a:t>
            </a:r>
            <a:r>
              <a:rPr lang="en-IN" b="1" dirty="0" smtClean="0"/>
              <a:t>process</a:t>
            </a:r>
            <a:r>
              <a:rPr lang="en-IN" dirty="0" smtClean="0"/>
              <a:t> as a transaction based component</a:t>
            </a:r>
            <a:r>
              <a:rPr lang="en-IN" dirty="0"/>
              <a:t>.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88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«service»: Service</a:t>
            </a:r>
            <a:r>
              <a:rPr lang="en-IN" dirty="0" smtClean="0"/>
              <a:t> is a stateless, functional component.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«specification»: </a:t>
            </a:r>
            <a:r>
              <a:rPr lang="en-IN" dirty="0" smtClean="0"/>
              <a:t>Specification is a classifier</a:t>
            </a:r>
            <a:r>
              <a:rPr lang="en-IN" dirty="0"/>
              <a:t> </a:t>
            </a:r>
            <a:r>
              <a:rPr lang="en-IN" dirty="0" smtClean="0"/>
              <a:t>that specifies a domain of objects without defining the physical implementation of those objects. 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«realization»: Realization</a:t>
            </a:r>
            <a:r>
              <a:rPr lang="en-IN" dirty="0" smtClean="0"/>
              <a:t> is a classifier that specifies a domain of objects and that also defines the physical implementation of those objects. </a:t>
            </a:r>
          </a:p>
          <a:p>
            <a:pPr algn="just"/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9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5EE0-644E-497D-A7E4-10D05034473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54338" name="Rectangle 2"/>
          <p:cNvSpPr>
            <a:spLocks noChangeArrowheads="1"/>
          </p:cNvSpPr>
          <p:nvPr/>
        </p:nvSpPr>
        <p:spPr bwMode="auto">
          <a:xfrm>
            <a:off x="2755900" y="5092700"/>
            <a:ext cx="1968500" cy="13843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77788" y="74613"/>
            <a:ext cx="4727575" cy="398462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accent2"/>
                </a:solidFill>
              </a:rPr>
              <a:t>Component Diagram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825625" y="6461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solidFill>
                <a:srgbClr val="996633"/>
              </a:solidFill>
              <a:latin typeface="Times New Roman" pitchFamily="18" charset="0"/>
            </a:endParaRP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6986588" y="850900"/>
            <a:ext cx="1243012" cy="1220788"/>
          </a:xfrm>
          <a:prstGeom prst="roundRect">
            <a:avLst>
              <a:gd name="adj" fmla="val 16667"/>
            </a:avLst>
          </a:prstGeom>
          <a:solidFill>
            <a:srgbClr val="000099"/>
          </a:solidFill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Ctr="1"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endParaRPr lang="en-GB" altLang="en-US" b="1">
              <a:solidFill>
                <a:schemeClr val="bg1"/>
              </a:solidFill>
              <a:latin typeface="Arial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GB" altLang="en-US" sz="1800" b="1">
                <a:solidFill>
                  <a:schemeClr val="bg1"/>
                </a:solidFill>
                <a:latin typeface="Arial" charset="0"/>
              </a:rPr>
              <a:t>Component</a:t>
            </a:r>
            <a:endParaRPr lang="en-GB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4343" name="Oval 7"/>
          <p:cNvSpPr>
            <a:spLocks noChangeArrowheads="1"/>
          </p:cNvSpPr>
          <p:nvPr/>
        </p:nvSpPr>
        <p:spPr bwMode="auto">
          <a:xfrm>
            <a:off x="6618288" y="1220788"/>
            <a:ext cx="206375" cy="204787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4" name="Line 8"/>
          <p:cNvSpPr>
            <a:spLocks noChangeShapeType="1"/>
          </p:cNvSpPr>
          <p:nvPr/>
        </p:nvSpPr>
        <p:spPr bwMode="auto">
          <a:xfrm>
            <a:off x="6842125" y="1323975"/>
            <a:ext cx="1651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>
            <a:off x="6427788" y="1604963"/>
            <a:ext cx="206375" cy="204787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6" name="Line 10"/>
          <p:cNvSpPr>
            <a:spLocks noChangeShapeType="1"/>
          </p:cNvSpPr>
          <p:nvPr/>
        </p:nvSpPr>
        <p:spPr bwMode="auto">
          <a:xfrm>
            <a:off x="6854825" y="1698625"/>
            <a:ext cx="12382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7" name="Line 11"/>
          <p:cNvSpPr>
            <a:spLocks noChangeShapeType="1"/>
          </p:cNvSpPr>
          <p:nvPr/>
        </p:nvSpPr>
        <p:spPr bwMode="auto">
          <a:xfrm flipV="1">
            <a:off x="8207375" y="1320800"/>
            <a:ext cx="190500" cy="3175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 rot="5400000">
            <a:off x="8557419" y="1148556"/>
            <a:ext cx="306388" cy="32067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49" name="Line 13"/>
          <p:cNvSpPr>
            <a:spLocks noChangeShapeType="1"/>
          </p:cNvSpPr>
          <p:nvPr/>
        </p:nvSpPr>
        <p:spPr bwMode="auto">
          <a:xfrm>
            <a:off x="8216900" y="1701800"/>
            <a:ext cx="168275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50" name="AutoShape 14"/>
          <p:cNvSpPr>
            <a:spLocks noChangeArrowheads="1"/>
          </p:cNvSpPr>
          <p:nvPr/>
        </p:nvSpPr>
        <p:spPr bwMode="auto">
          <a:xfrm rot="-5400000">
            <a:off x="8397082" y="1537494"/>
            <a:ext cx="306387" cy="32067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51" name="Line 15"/>
          <p:cNvSpPr>
            <a:spLocks noChangeShapeType="1"/>
          </p:cNvSpPr>
          <p:nvPr/>
        </p:nvSpPr>
        <p:spPr bwMode="auto">
          <a:xfrm>
            <a:off x="6838950" y="1323975"/>
            <a:ext cx="1651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52" name="Line 16"/>
          <p:cNvSpPr>
            <a:spLocks noChangeShapeType="1"/>
          </p:cNvSpPr>
          <p:nvPr/>
        </p:nvSpPr>
        <p:spPr bwMode="auto">
          <a:xfrm>
            <a:off x="8216900" y="1700213"/>
            <a:ext cx="168275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53" name="AutoShape 17"/>
          <p:cNvSpPr>
            <a:spLocks noChangeArrowheads="1"/>
          </p:cNvSpPr>
          <p:nvPr/>
        </p:nvSpPr>
        <p:spPr bwMode="auto">
          <a:xfrm>
            <a:off x="6983413" y="850900"/>
            <a:ext cx="1246187" cy="1222375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Ctr="1"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endParaRPr lang="en-GB" altLang="en-US" b="1">
              <a:solidFill>
                <a:schemeClr val="bg1"/>
              </a:solidFill>
              <a:latin typeface="Arial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GB" altLang="en-US" sz="1600" b="1">
                <a:solidFill>
                  <a:schemeClr val="bg1"/>
                </a:solidFill>
                <a:latin typeface="Arial" charset="0"/>
              </a:rPr>
              <a:t>Component</a:t>
            </a:r>
            <a:endParaRPr lang="en-GB" altLang="en-US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54354" name="Oval 18"/>
          <p:cNvSpPr>
            <a:spLocks noChangeArrowheads="1"/>
          </p:cNvSpPr>
          <p:nvPr/>
        </p:nvSpPr>
        <p:spPr bwMode="auto">
          <a:xfrm>
            <a:off x="6615113" y="1220788"/>
            <a:ext cx="206375" cy="204787"/>
          </a:xfrm>
          <a:prstGeom prst="ellipse">
            <a:avLst/>
          </a:prstGeom>
          <a:solidFill>
            <a:srgbClr val="000099"/>
          </a:solidFill>
          <a:ln w="38100">
            <a:solidFill>
              <a:srgbClr val="CCE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55" name="Line 19"/>
          <p:cNvSpPr>
            <a:spLocks noChangeShapeType="1"/>
          </p:cNvSpPr>
          <p:nvPr/>
        </p:nvSpPr>
        <p:spPr bwMode="auto">
          <a:xfrm>
            <a:off x="6888163" y="1319213"/>
            <a:ext cx="90487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grpSp>
        <p:nvGrpSpPr>
          <p:cNvPr id="654356" name="Group 20"/>
          <p:cNvGrpSpPr>
            <a:grpSpLocks/>
          </p:cNvGrpSpPr>
          <p:nvPr/>
        </p:nvGrpSpPr>
        <p:grpSpPr bwMode="auto">
          <a:xfrm flipH="1">
            <a:off x="8253413" y="1209675"/>
            <a:ext cx="352425" cy="204788"/>
            <a:chOff x="3522" y="2449"/>
            <a:chExt cx="222" cy="129"/>
          </a:xfrm>
        </p:grpSpPr>
        <p:sp>
          <p:nvSpPr>
            <p:cNvPr id="654357" name="Oval 21"/>
            <p:cNvSpPr>
              <a:spLocks noChangeArrowheads="1"/>
            </p:cNvSpPr>
            <p:nvPr/>
          </p:nvSpPr>
          <p:spPr bwMode="auto">
            <a:xfrm>
              <a:off x="3522" y="2449"/>
              <a:ext cx="131" cy="129"/>
            </a:xfrm>
            <a:prstGeom prst="ellipse">
              <a:avLst/>
            </a:prstGeom>
            <a:solidFill>
              <a:srgbClr val="000099"/>
            </a:solidFill>
            <a:ln w="38100">
              <a:solidFill>
                <a:srgbClr val="CCE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  <p:sp>
          <p:nvSpPr>
            <p:cNvPr id="654358" name="Line 22"/>
            <p:cNvSpPr>
              <a:spLocks noChangeShapeType="1"/>
            </p:cNvSpPr>
            <p:nvPr/>
          </p:nvSpPr>
          <p:spPr bwMode="auto">
            <a:xfrm>
              <a:off x="3664" y="2514"/>
              <a:ext cx="79" cy="0"/>
            </a:xfrm>
            <a:prstGeom prst="line">
              <a:avLst/>
            </a:prstGeom>
            <a:noFill/>
            <a:ln w="57150">
              <a:solidFill>
                <a:srgbClr val="CCE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  <p:sp>
          <p:nvSpPr>
            <p:cNvPr id="654359" name="Line 23"/>
            <p:cNvSpPr>
              <a:spLocks noChangeShapeType="1"/>
            </p:cNvSpPr>
            <p:nvPr/>
          </p:nvSpPr>
          <p:spPr bwMode="auto">
            <a:xfrm>
              <a:off x="3690" y="2512"/>
              <a:ext cx="54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</p:grpSp>
      <p:grpSp>
        <p:nvGrpSpPr>
          <p:cNvPr id="654360" name="Group 24"/>
          <p:cNvGrpSpPr>
            <a:grpSpLocks/>
          </p:cNvGrpSpPr>
          <p:nvPr/>
        </p:nvGrpSpPr>
        <p:grpSpPr bwMode="auto">
          <a:xfrm flipH="1">
            <a:off x="6530975" y="1552575"/>
            <a:ext cx="515938" cy="306388"/>
            <a:chOff x="4517" y="2180"/>
            <a:chExt cx="325" cy="193"/>
          </a:xfrm>
        </p:grpSpPr>
        <p:sp>
          <p:nvSpPr>
            <p:cNvPr id="654361" name="Line 25"/>
            <p:cNvSpPr>
              <a:spLocks noChangeShapeType="1"/>
            </p:cNvSpPr>
            <p:nvPr/>
          </p:nvSpPr>
          <p:spPr bwMode="auto">
            <a:xfrm flipV="1">
              <a:off x="4517" y="2275"/>
              <a:ext cx="121" cy="3"/>
            </a:xfrm>
            <a:prstGeom prst="line">
              <a:avLst/>
            </a:prstGeom>
            <a:noFill/>
            <a:ln w="57150">
              <a:solidFill>
                <a:srgbClr val="CCE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  <p:sp>
          <p:nvSpPr>
            <p:cNvPr id="654362" name="AutoShape 26"/>
            <p:cNvSpPr>
              <a:spLocks noChangeArrowheads="1"/>
            </p:cNvSpPr>
            <p:nvPr/>
          </p:nvSpPr>
          <p:spPr bwMode="auto">
            <a:xfrm rot="-5400000">
              <a:off x="4644" y="2176"/>
              <a:ext cx="193" cy="20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99"/>
            </a:solidFill>
            <a:ln w="38100">
              <a:solidFill>
                <a:srgbClr val="CCE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4536" y="2274"/>
              <a:ext cx="5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0" rIns="92075" bIns="0" anchor="ctr"/>
            <a:lstStyle/>
            <a:p>
              <a:endParaRPr lang="en-IN"/>
            </a:p>
          </p:txBody>
        </p:sp>
      </p:grpSp>
      <p:sp>
        <p:nvSpPr>
          <p:cNvPr id="654364" name="Line 28"/>
          <p:cNvSpPr>
            <a:spLocks noChangeShapeType="1"/>
          </p:cNvSpPr>
          <p:nvPr/>
        </p:nvSpPr>
        <p:spPr bwMode="auto">
          <a:xfrm>
            <a:off x="8231188" y="1697038"/>
            <a:ext cx="889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grpSp>
        <p:nvGrpSpPr>
          <p:cNvPr id="654365" name="Group 29"/>
          <p:cNvGrpSpPr>
            <a:grpSpLocks/>
          </p:cNvGrpSpPr>
          <p:nvPr/>
        </p:nvGrpSpPr>
        <p:grpSpPr bwMode="auto">
          <a:xfrm>
            <a:off x="12700" y="760413"/>
            <a:ext cx="6264275" cy="1057275"/>
            <a:chOff x="-68" y="1616"/>
            <a:chExt cx="3946" cy="666"/>
          </a:xfrm>
        </p:grpSpPr>
        <p:sp>
          <p:nvSpPr>
            <p:cNvPr id="654366" name="Rectangle 30"/>
            <p:cNvSpPr>
              <a:spLocks noChangeArrowheads="1"/>
            </p:cNvSpPr>
            <p:nvPr/>
          </p:nvSpPr>
          <p:spPr bwMode="auto">
            <a:xfrm>
              <a:off x="-68" y="1616"/>
              <a:ext cx="3583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715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114300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5621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981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4003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8575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33147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7719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42291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en-GB" altLang="en-US" sz="2000"/>
                <a:t>Explicit description of </a:t>
              </a:r>
              <a:r>
                <a:rPr lang="en-GB" altLang="en-US" sz="2000" b="1" i="1">
                  <a:solidFill>
                    <a:srgbClr val="FC6AE7"/>
                  </a:solidFill>
                </a:rPr>
                <a:t>interfaces</a:t>
              </a:r>
              <a:r>
                <a:rPr lang="en-GB" altLang="en-US" sz="2000"/>
                <a:t>:</a:t>
              </a:r>
            </a:p>
            <a:p>
              <a:pPr>
                <a:buClr>
                  <a:srgbClr val="00CC66"/>
                </a:buClr>
                <a:buSzPct val="50000"/>
                <a:buFont typeface="Wingdings" pitchFamily="2" charset="2"/>
                <a:buChar char="q"/>
              </a:pPr>
              <a:r>
                <a:rPr lang="en-GB" altLang="en-US" sz="1800"/>
                <a:t>provided services to other components</a:t>
              </a:r>
            </a:p>
            <a:p>
              <a:pPr>
                <a:buClr>
                  <a:srgbClr val="00CC66"/>
                </a:buClr>
                <a:buSzPct val="50000"/>
                <a:buFont typeface="Wingdings" pitchFamily="2" charset="2"/>
                <a:buChar char="q"/>
              </a:pPr>
              <a:r>
                <a:rPr lang="en-GB" altLang="en-US" sz="1800"/>
                <a:t>requested services from other components</a:t>
              </a:r>
            </a:p>
          </p:txBody>
        </p:sp>
        <p:sp>
          <p:nvSpPr>
            <p:cNvPr id="654367" name="Line 31"/>
            <p:cNvSpPr>
              <a:spLocks noChangeShapeType="1"/>
            </p:cNvSpPr>
            <p:nvPr/>
          </p:nvSpPr>
          <p:spPr bwMode="auto">
            <a:xfrm>
              <a:off x="3243" y="1948"/>
              <a:ext cx="590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654368" name="Line 32"/>
            <p:cNvSpPr>
              <a:spLocks noChangeShapeType="1"/>
            </p:cNvSpPr>
            <p:nvPr/>
          </p:nvSpPr>
          <p:spPr bwMode="auto">
            <a:xfrm>
              <a:off x="3470" y="2205"/>
              <a:ext cx="408" cy="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654369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2155825"/>
            <a:ext cx="8431213" cy="1993255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buClr>
                <a:schemeClr val="hlink"/>
              </a:buClr>
              <a:buSzPct val="55000"/>
              <a:buFont typeface="Wingdings" pitchFamily="2" charset="2"/>
              <a:buChar char="q"/>
            </a:pPr>
            <a:r>
              <a:rPr lang="en-US" altLang="en-US" sz="1800" dirty="0"/>
              <a:t>An interface is a collection of 1..* methods, and 0..* attributes</a:t>
            </a:r>
          </a:p>
          <a:p>
            <a:pPr>
              <a:buClr>
                <a:schemeClr val="hlink"/>
              </a:buClr>
              <a:buSzPct val="55000"/>
              <a:buFont typeface="Wingdings" pitchFamily="2" charset="2"/>
              <a:buChar char="q"/>
            </a:pPr>
            <a:r>
              <a:rPr lang="en-US" altLang="en-US" sz="1800" dirty="0"/>
              <a:t>Interfaces can consist of synchronous and / or asynchronous operations</a:t>
            </a:r>
          </a:p>
          <a:p>
            <a:pPr>
              <a:buClr>
                <a:srgbClr val="6600FF"/>
              </a:buClr>
              <a:buSzPct val="55000"/>
              <a:buFont typeface="Wingdings" pitchFamily="2" charset="2"/>
              <a:buChar char="q"/>
            </a:pPr>
            <a:r>
              <a:rPr lang="en-US" altLang="en-US" sz="1800" dirty="0"/>
              <a:t>A </a:t>
            </a:r>
            <a:r>
              <a:rPr lang="en-US" altLang="en-US" sz="1800" b="1" i="1" dirty="0">
                <a:solidFill>
                  <a:srgbClr val="FC6AE7"/>
                </a:solidFill>
              </a:rPr>
              <a:t>port</a:t>
            </a:r>
            <a:r>
              <a:rPr lang="en-US" altLang="en-US" sz="1800" dirty="0"/>
              <a:t> (</a:t>
            </a:r>
            <a:r>
              <a:rPr lang="en-US" altLang="en-US" sz="1800" b="1" i="1" dirty="0">
                <a:solidFill>
                  <a:schemeClr val="accent1"/>
                </a:solidFill>
              </a:rPr>
              <a:t>square</a:t>
            </a:r>
            <a:r>
              <a:rPr lang="en-US" altLang="en-US" sz="1800" dirty="0"/>
              <a:t>) is an interaction point between the component and its environment. </a:t>
            </a:r>
          </a:p>
          <a:p>
            <a:pPr>
              <a:buClr>
                <a:srgbClr val="6600FF"/>
              </a:buClr>
              <a:buSzPct val="55000"/>
              <a:buFont typeface="Wingdings" pitchFamily="2" charset="2"/>
              <a:buChar char="q"/>
            </a:pPr>
            <a:r>
              <a:rPr lang="en-US" altLang="en-US" sz="1800" dirty="0"/>
              <a:t>Can be named; Can support </a:t>
            </a:r>
            <a:r>
              <a:rPr lang="en-US" altLang="en-US" sz="1800" dirty="0" err="1"/>
              <a:t>uni</a:t>
            </a:r>
            <a:r>
              <a:rPr lang="en-US" altLang="en-US" sz="1800" dirty="0"/>
              <a:t>-directional </a:t>
            </a:r>
            <a:r>
              <a:rPr lang="en-US" altLang="en-US" sz="1600" dirty="0"/>
              <a:t>(either provide or require)</a:t>
            </a:r>
            <a:r>
              <a:rPr lang="en-US" altLang="en-US" sz="1800" dirty="0"/>
              <a:t> or bi-directional </a:t>
            </a:r>
            <a:r>
              <a:rPr lang="en-US" altLang="en-US" sz="1600" dirty="0"/>
              <a:t>(both provide and require)</a:t>
            </a:r>
            <a:r>
              <a:rPr lang="en-US" altLang="en-US" sz="1800" dirty="0"/>
              <a:t> communication; Can support multiple interfaces. </a:t>
            </a:r>
          </a:p>
          <a:p>
            <a:pPr>
              <a:buClr>
                <a:srgbClr val="6600FF"/>
              </a:buClr>
              <a:buSzPct val="55000"/>
              <a:buFont typeface="Wingdings" pitchFamily="2" charset="2"/>
              <a:buChar char="q"/>
            </a:pPr>
            <a:r>
              <a:rPr lang="en-US" altLang="en-US" sz="1600" dirty="0"/>
              <a:t>possibly concurrent interactions</a:t>
            </a:r>
          </a:p>
          <a:p>
            <a:pPr>
              <a:buClr>
                <a:srgbClr val="6600FF"/>
              </a:buClr>
              <a:buSzPct val="55000"/>
              <a:buFont typeface="Wingdings" pitchFamily="2" charset="2"/>
              <a:buChar char="q"/>
            </a:pPr>
            <a:r>
              <a:rPr lang="en-US" altLang="en-US" sz="1600" dirty="0"/>
              <a:t>fully isolate an object’s internals from its environment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654370" name="Text Box 34"/>
          <p:cNvSpPr txBox="1">
            <a:spLocks noChangeArrowheads="1"/>
          </p:cNvSpPr>
          <p:nvPr/>
        </p:nvSpPr>
        <p:spPr bwMode="auto">
          <a:xfrm>
            <a:off x="6170613" y="915988"/>
            <a:ext cx="81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 dirty="0">
                <a:solidFill>
                  <a:srgbClr val="FC6AE7"/>
                </a:solidFill>
              </a:rPr>
              <a:t>lollipop</a:t>
            </a:r>
          </a:p>
        </p:txBody>
      </p:sp>
      <p:sp>
        <p:nvSpPr>
          <p:cNvPr id="654371" name="Text Box 35"/>
          <p:cNvSpPr txBox="1">
            <a:spLocks noChangeArrowheads="1"/>
          </p:cNvSpPr>
          <p:nvPr/>
        </p:nvSpPr>
        <p:spPr bwMode="auto">
          <a:xfrm>
            <a:off x="6234113" y="185102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FC6AE7"/>
                </a:solidFill>
              </a:rPr>
              <a:t>socket</a:t>
            </a:r>
          </a:p>
        </p:txBody>
      </p:sp>
      <p:sp>
        <p:nvSpPr>
          <p:cNvPr id="654372" name="Rectangle 36"/>
          <p:cNvSpPr>
            <a:spLocks noChangeArrowheads="1"/>
          </p:cNvSpPr>
          <p:nvPr/>
        </p:nvSpPr>
        <p:spPr bwMode="auto">
          <a:xfrm>
            <a:off x="4040188" y="5267325"/>
            <a:ext cx="366712" cy="596900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3" name="Rectangle 37"/>
          <p:cNvSpPr>
            <a:spLocks noChangeArrowheads="1"/>
          </p:cNvSpPr>
          <p:nvPr/>
        </p:nvSpPr>
        <p:spPr bwMode="auto">
          <a:xfrm>
            <a:off x="3938588" y="5481638"/>
            <a:ext cx="203200" cy="84137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4" name="Rectangle 38"/>
          <p:cNvSpPr>
            <a:spLocks noChangeArrowheads="1"/>
          </p:cNvSpPr>
          <p:nvPr/>
        </p:nvSpPr>
        <p:spPr bwMode="auto">
          <a:xfrm>
            <a:off x="3938588" y="5356225"/>
            <a:ext cx="203200" cy="84138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5" name="Text Box 39"/>
          <p:cNvSpPr txBox="1">
            <a:spLocks noChangeArrowheads="1"/>
          </p:cNvSpPr>
          <p:nvPr/>
        </p:nvSpPr>
        <p:spPr bwMode="auto">
          <a:xfrm>
            <a:off x="2943225" y="529748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Student</a:t>
            </a:r>
          </a:p>
        </p:txBody>
      </p:sp>
      <p:sp>
        <p:nvSpPr>
          <p:cNvPr id="654376" name="Rectangle 40"/>
          <p:cNvSpPr>
            <a:spLocks noChangeArrowheads="1"/>
          </p:cNvSpPr>
          <p:nvPr/>
        </p:nvSpPr>
        <p:spPr bwMode="auto">
          <a:xfrm>
            <a:off x="2662238" y="5864225"/>
            <a:ext cx="187325" cy="155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7" name="Rectangle 41"/>
          <p:cNvSpPr>
            <a:spLocks noChangeArrowheads="1"/>
          </p:cNvSpPr>
          <p:nvPr/>
        </p:nvSpPr>
        <p:spPr bwMode="auto">
          <a:xfrm>
            <a:off x="4630738" y="5187950"/>
            <a:ext cx="187325" cy="155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8" name="Rectangle 42"/>
          <p:cNvSpPr>
            <a:spLocks noChangeArrowheads="1"/>
          </p:cNvSpPr>
          <p:nvPr/>
        </p:nvSpPr>
        <p:spPr bwMode="auto">
          <a:xfrm>
            <a:off x="4619625" y="6249988"/>
            <a:ext cx="187325" cy="155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4379" name="Oval 43"/>
          <p:cNvSpPr>
            <a:spLocks noChangeArrowheads="1"/>
          </p:cNvSpPr>
          <p:nvPr/>
        </p:nvSpPr>
        <p:spPr bwMode="auto">
          <a:xfrm>
            <a:off x="1722438" y="5565775"/>
            <a:ext cx="206375" cy="204788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0" name="Oval 44"/>
          <p:cNvSpPr>
            <a:spLocks noChangeArrowheads="1"/>
          </p:cNvSpPr>
          <p:nvPr/>
        </p:nvSpPr>
        <p:spPr bwMode="auto">
          <a:xfrm>
            <a:off x="1722438" y="6146800"/>
            <a:ext cx="206375" cy="204788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1" name="Line 45"/>
          <p:cNvSpPr>
            <a:spLocks noChangeShapeType="1"/>
          </p:cNvSpPr>
          <p:nvPr/>
        </p:nvSpPr>
        <p:spPr bwMode="auto">
          <a:xfrm>
            <a:off x="1928813" y="5665788"/>
            <a:ext cx="733425" cy="198437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2" name="Line 46"/>
          <p:cNvSpPr>
            <a:spLocks noChangeShapeType="1"/>
          </p:cNvSpPr>
          <p:nvPr/>
        </p:nvSpPr>
        <p:spPr bwMode="auto">
          <a:xfrm flipV="1">
            <a:off x="1928813" y="6019800"/>
            <a:ext cx="733425" cy="230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3" name="Line 47"/>
          <p:cNvSpPr>
            <a:spLocks noChangeShapeType="1"/>
          </p:cNvSpPr>
          <p:nvPr/>
        </p:nvSpPr>
        <p:spPr bwMode="auto">
          <a:xfrm>
            <a:off x="4806950" y="6405563"/>
            <a:ext cx="733425" cy="198437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4" name="Line 48"/>
          <p:cNvSpPr>
            <a:spLocks noChangeShapeType="1"/>
          </p:cNvSpPr>
          <p:nvPr/>
        </p:nvSpPr>
        <p:spPr bwMode="auto">
          <a:xfrm>
            <a:off x="4818063" y="5345113"/>
            <a:ext cx="733425" cy="198437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5" name="Line 49"/>
          <p:cNvSpPr>
            <a:spLocks noChangeShapeType="1"/>
          </p:cNvSpPr>
          <p:nvPr/>
        </p:nvSpPr>
        <p:spPr bwMode="auto">
          <a:xfrm flipV="1">
            <a:off x="4818063" y="4946650"/>
            <a:ext cx="733425" cy="2413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6" name="Line 50"/>
          <p:cNvSpPr>
            <a:spLocks noChangeShapeType="1"/>
          </p:cNvSpPr>
          <p:nvPr/>
        </p:nvSpPr>
        <p:spPr bwMode="auto">
          <a:xfrm flipV="1">
            <a:off x="4806950" y="6019800"/>
            <a:ext cx="733425" cy="230188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7" name="AutoShape 51"/>
          <p:cNvSpPr>
            <a:spLocks noChangeArrowheads="1"/>
          </p:cNvSpPr>
          <p:nvPr/>
        </p:nvSpPr>
        <p:spPr bwMode="auto">
          <a:xfrm rot="-5400000">
            <a:off x="5547519" y="4785519"/>
            <a:ext cx="306387" cy="32067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8" name="AutoShape 52"/>
          <p:cNvSpPr>
            <a:spLocks noChangeArrowheads="1"/>
          </p:cNvSpPr>
          <p:nvPr/>
        </p:nvSpPr>
        <p:spPr bwMode="auto">
          <a:xfrm rot="-5400000">
            <a:off x="5558632" y="5382419"/>
            <a:ext cx="306387" cy="32067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89" name="AutoShape 53"/>
          <p:cNvSpPr>
            <a:spLocks noChangeArrowheads="1"/>
          </p:cNvSpPr>
          <p:nvPr/>
        </p:nvSpPr>
        <p:spPr bwMode="auto">
          <a:xfrm rot="-5400000">
            <a:off x="5558632" y="5858669"/>
            <a:ext cx="306387" cy="32067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99"/>
          </a:solidFill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90" name="Oval 54"/>
          <p:cNvSpPr>
            <a:spLocks noChangeArrowheads="1"/>
          </p:cNvSpPr>
          <p:nvPr/>
        </p:nvSpPr>
        <p:spPr bwMode="auto">
          <a:xfrm>
            <a:off x="5526088" y="6503988"/>
            <a:ext cx="206375" cy="204787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endParaRPr lang="en-IN"/>
          </a:p>
        </p:txBody>
      </p:sp>
      <p:sp>
        <p:nvSpPr>
          <p:cNvPr id="654391" name="Text Box 55"/>
          <p:cNvSpPr txBox="1">
            <a:spLocks noChangeArrowheads="1"/>
          </p:cNvSpPr>
          <p:nvPr/>
        </p:nvSpPr>
        <p:spPr bwMode="auto">
          <a:xfrm>
            <a:off x="533400" y="5176838"/>
            <a:ext cx="191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StudentAdministration</a:t>
            </a:r>
          </a:p>
        </p:txBody>
      </p:sp>
      <p:sp>
        <p:nvSpPr>
          <p:cNvPr id="654392" name="Text Box 56"/>
          <p:cNvSpPr txBox="1">
            <a:spLocks noChangeArrowheads="1"/>
          </p:cNvSpPr>
          <p:nvPr/>
        </p:nvSpPr>
        <p:spPr bwMode="auto">
          <a:xfrm>
            <a:off x="685800" y="6405563"/>
            <a:ext cx="1535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StudentSchedule</a:t>
            </a:r>
          </a:p>
        </p:txBody>
      </p:sp>
      <p:sp>
        <p:nvSpPr>
          <p:cNvPr id="654393" name="Text Box 57"/>
          <p:cNvSpPr txBox="1">
            <a:spLocks noChangeArrowheads="1"/>
          </p:cNvSpPr>
          <p:nvPr/>
        </p:nvSpPr>
        <p:spPr bwMode="auto">
          <a:xfrm>
            <a:off x="5735638" y="4794250"/>
            <a:ext cx="1328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AccessControl</a:t>
            </a:r>
          </a:p>
        </p:txBody>
      </p:sp>
      <p:sp>
        <p:nvSpPr>
          <p:cNvPr id="654394" name="Text Box 58"/>
          <p:cNvSpPr txBox="1">
            <a:spLocks noChangeArrowheads="1"/>
          </p:cNvSpPr>
          <p:nvPr/>
        </p:nvSpPr>
        <p:spPr bwMode="auto">
          <a:xfrm>
            <a:off x="5732463" y="5395913"/>
            <a:ext cx="973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Encription</a:t>
            </a:r>
          </a:p>
        </p:txBody>
      </p:sp>
      <p:sp>
        <p:nvSpPr>
          <p:cNvPr id="654395" name="Text Box 59"/>
          <p:cNvSpPr txBox="1">
            <a:spLocks noChangeArrowheads="1"/>
          </p:cNvSpPr>
          <p:nvPr/>
        </p:nvSpPr>
        <p:spPr bwMode="auto">
          <a:xfrm>
            <a:off x="5795963" y="5842000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Persistence</a:t>
            </a:r>
          </a:p>
        </p:txBody>
      </p:sp>
      <p:sp>
        <p:nvSpPr>
          <p:cNvPr id="654396" name="Text Box 60"/>
          <p:cNvSpPr txBox="1">
            <a:spLocks noChangeArrowheads="1"/>
          </p:cNvSpPr>
          <p:nvPr/>
        </p:nvSpPr>
        <p:spPr bwMode="auto">
          <a:xfrm>
            <a:off x="5795963" y="6451600"/>
            <a:ext cx="1131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DataAccess</a:t>
            </a:r>
          </a:p>
        </p:txBody>
      </p:sp>
      <p:sp>
        <p:nvSpPr>
          <p:cNvPr id="654397" name="Text Box 61"/>
          <p:cNvSpPr txBox="1">
            <a:spLocks noChangeArrowheads="1"/>
          </p:cNvSpPr>
          <p:nvPr/>
        </p:nvSpPr>
        <p:spPr bwMode="auto">
          <a:xfrm>
            <a:off x="4459288" y="479425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</a:rPr>
              <a:t>security</a:t>
            </a:r>
          </a:p>
        </p:txBody>
      </p:sp>
      <p:sp>
        <p:nvSpPr>
          <p:cNvPr id="654398" name="Text Box 62"/>
          <p:cNvSpPr txBox="1">
            <a:spLocks noChangeArrowheads="1"/>
          </p:cNvSpPr>
          <p:nvPr/>
        </p:nvSpPr>
        <p:spPr bwMode="auto">
          <a:xfrm>
            <a:off x="4459288" y="6503988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</a:rPr>
              <a:t>Data[1..*]</a:t>
            </a:r>
          </a:p>
        </p:txBody>
      </p:sp>
      <p:sp>
        <p:nvSpPr>
          <p:cNvPr id="654399" name="AutoShape 63"/>
          <p:cNvSpPr>
            <a:spLocks noChangeArrowheads="1"/>
          </p:cNvSpPr>
          <p:nvPr/>
        </p:nvSpPr>
        <p:spPr bwMode="invGray">
          <a:xfrm>
            <a:off x="279400" y="5770563"/>
            <a:ext cx="1438275" cy="401637"/>
          </a:xfrm>
          <a:prstGeom prst="wedgeRoundRectCallout">
            <a:avLst>
              <a:gd name="adj1" fmla="val 48125"/>
              <a:gd name="adj2" fmla="val -86366"/>
              <a:gd name="adj3" fmla="val 16667"/>
            </a:avLst>
          </a:prstGeom>
          <a:solidFill>
            <a:srgbClr val="99FFCC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b="1">
                <a:latin typeface="Arial Narrow" pitchFamily="34" charset="0"/>
              </a:rPr>
              <a:t>Incoming signals/calls</a:t>
            </a:r>
            <a:r>
              <a:rPr lang="en-US" altLang="en-US" sz="1800" b="1">
                <a:latin typeface="Arial Narrow" pitchFamily="34" charset="0"/>
              </a:rPr>
              <a:t> </a:t>
            </a:r>
          </a:p>
        </p:txBody>
      </p:sp>
      <p:sp>
        <p:nvSpPr>
          <p:cNvPr id="654400" name="AutoShape 64"/>
          <p:cNvSpPr>
            <a:spLocks noChangeArrowheads="1"/>
          </p:cNvSpPr>
          <p:nvPr/>
        </p:nvSpPr>
        <p:spPr bwMode="invGray">
          <a:xfrm>
            <a:off x="6824663" y="6126163"/>
            <a:ext cx="1444625" cy="350837"/>
          </a:xfrm>
          <a:prstGeom prst="wedgeRoundRectCallout">
            <a:avLst>
              <a:gd name="adj1" fmla="val -125606"/>
              <a:gd name="adj2" fmla="val -84843"/>
              <a:gd name="adj3" fmla="val 16667"/>
            </a:avLst>
          </a:prstGeom>
          <a:solidFill>
            <a:srgbClr val="99FFCC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b="1">
                <a:latin typeface="Arial Narrow" pitchFamily="34" charset="0"/>
              </a:rPr>
              <a:t>Outgoing signals/calls </a:t>
            </a:r>
          </a:p>
        </p:txBody>
      </p:sp>
      <p:sp>
        <p:nvSpPr>
          <p:cNvPr id="654401" name="Text Box 65"/>
          <p:cNvSpPr txBox="1">
            <a:spLocks noChangeArrowheads="1"/>
          </p:cNvSpPr>
          <p:nvPr/>
        </p:nvSpPr>
        <p:spPr bwMode="auto">
          <a:xfrm>
            <a:off x="7404100" y="4291013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FC6AE7"/>
                </a:solidFill>
              </a:rPr>
              <a:t>caller or callee?</a:t>
            </a:r>
          </a:p>
        </p:txBody>
      </p:sp>
    </p:spTree>
    <p:extLst>
      <p:ext uri="{BB962C8B-B14F-4D97-AF65-F5344CB8AC3E}">
        <p14:creationId xmlns:p14="http://schemas.microsoft.com/office/powerpoint/2010/main" val="3127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65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5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99" grpId="0" animBg="1" autoUpdateAnimBg="0"/>
      <p:bldP spid="6544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Railway reservation system</a:t>
            </a:r>
            <a:endParaRPr lang="en-IN" dirty="0"/>
          </a:p>
        </p:txBody>
      </p:sp>
      <p:sp>
        <p:nvSpPr>
          <p:cNvPr id="4" name="AutoShape 2" descr="http://4.bp.blogspot.com/-0KjTwCGwi9g/UdrRtuF6kUI/AAAAAAAAAVk/6BiOr3ug5CY/s1600/RRS-Component-Diagram-View-Classes.jpg"/>
          <p:cNvSpPr>
            <a:spLocks noChangeAspect="1" noChangeArrowheads="1"/>
          </p:cNvSpPr>
          <p:nvPr/>
        </p:nvSpPr>
        <p:spPr bwMode="auto">
          <a:xfrm>
            <a:off x="155575" y="-1881188"/>
            <a:ext cx="54578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ttp://4.bp.blogspot.com/-0KjTwCGwi9g/UdrRtuF6kUI/AAAAAAAAAVk/6BiOr3ug5CY/s1600/RRS-Component-Diagram-View-Classes.jpg"/>
          <p:cNvSpPr>
            <a:spLocks noChangeAspect="1" noChangeArrowheads="1"/>
          </p:cNvSpPr>
          <p:nvPr/>
        </p:nvSpPr>
        <p:spPr bwMode="auto">
          <a:xfrm>
            <a:off x="307975" y="-1728788"/>
            <a:ext cx="54578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http://3.bp.blogspot.com/-Wdmym4LnpUo/T5Y3z8H6eDI/AAAAAAAAAVU/XxRvmfpwvB8/s1600/Component+Diagram+ATM.JPG"/>
          <p:cNvSpPr>
            <a:spLocks noChangeAspect="1" noChangeArrowheads="1"/>
          </p:cNvSpPr>
          <p:nvPr/>
        </p:nvSpPr>
        <p:spPr bwMode="auto">
          <a:xfrm>
            <a:off x="155575" y="-1881188"/>
            <a:ext cx="53244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5" name="Picture 11" descr="C:\Users\admin\Desktop\RRS-Component-Diagram-View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84784"/>
            <a:ext cx="72104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0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556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ATM</a:t>
            </a:r>
            <a:endParaRPr lang="en-IN" dirty="0"/>
          </a:p>
        </p:txBody>
      </p:sp>
      <p:pic>
        <p:nvPicPr>
          <p:cNvPr id="13314" name="Picture 2" descr="C:\Users\admin\Desktop\Component+Diagram+AT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28268"/>
            <a:ext cx="8136904" cy="599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Deployment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smtClean="0"/>
              <a:t>deployment diagram</a:t>
            </a:r>
            <a:r>
              <a:rPr lang="en-IN" dirty="0" smtClean="0"/>
              <a:t> in the Unified </a:t>
            </a:r>
            <a:r>
              <a:rPr lang="en-IN" dirty="0" err="1" smtClean="0"/>
              <a:t>Modeling</a:t>
            </a:r>
            <a:r>
              <a:rPr lang="en-IN" dirty="0" smtClean="0"/>
              <a:t> Language</a:t>
            </a:r>
            <a:r>
              <a:rPr lang="en-IN" dirty="0"/>
              <a:t> </a:t>
            </a:r>
            <a:r>
              <a:rPr lang="en-IN" dirty="0" smtClean="0"/>
              <a:t>models the </a:t>
            </a:r>
            <a:r>
              <a:rPr lang="en-IN" i="1" dirty="0" smtClean="0"/>
              <a:t>physical</a:t>
            </a:r>
            <a:r>
              <a:rPr lang="en-IN" dirty="0" smtClean="0"/>
              <a:t> deployment of </a:t>
            </a:r>
            <a:r>
              <a:rPr lang="en-IN" dirty="0" err="1" smtClean="0"/>
              <a:t>artifacts</a:t>
            </a:r>
            <a:r>
              <a:rPr lang="en-IN" dirty="0" smtClean="0"/>
              <a:t> on nodes.</a:t>
            </a:r>
            <a:endParaRPr lang="en-IN" baseline="30000" dirty="0"/>
          </a:p>
          <a:p>
            <a:pPr algn="just"/>
            <a:r>
              <a:rPr lang="en-IN" dirty="0" smtClean="0"/>
              <a:t>To describe a web site, for example, </a:t>
            </a:r>
          </a:p>
          <a:p>
            <a:pPr lvl="1" algn="just"/>
            <a:r>
              <a:rPr lang="en-IN" dirty="0" smtClean="0"/>
              <a:t>A deployment diagram would show what hardware components ("nodes") exist (e.g., a web server, an application server, and a database server)</a:t>
            </a:r>
          </a:p>
          <a:p>
            <a:pPr lvl="1" algn="just"/>
            <a:r>
              <a:rPr lang="en-IN" dirty="0" smtClean="0"/>
              <a:t>what software components ("</a:t>
            </a:r>
            <a:r>
              <a:rPr lang="en-IN" dirty="0" err="1" smtClean="0"/>
              <a:t>artifacts</a:t>
            </a:r>
            <a:r>
              <a:rPr lang="en-IN" dirty="0" smtClean="0"/>
              <a:t>") run on each node (e.g., web application, database), </a:t>
            </a:r>
          </a:p>
          <a:p>
            <a:pPr lvl="1" algn="just"/>
            <a:r>
              <a:rPr lang="en-IN" dirty="0" smtClean="0"/>
              <a:t>and how the different pieces are connected (e.g. JDBC, REST, RMI).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6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nodes appear as boxes, </a:t>
            </a:r>
          </a:p>
          <a:p>
            <a:pPr algn="just"/>
            <a:r>
              <a:rPr lang="en-IN" dirty="0" smtClean="0"/>
              <a:t>and the </a:t>
            </a:r>
            <a:r>
              <a:rPr lang="en-IN" dirty="0" err="1" smtClean="0"/>
              <a:t>artifacts</a:t>
            </a:r>
            <a:r>
              <a:rPr lang="en-IN" dirty="0" smtClean="0"/>
              <a:t> allocated to each node appear as rectangles within the boxes. </a:t>
            </a:r>
          </a:p>
          <a:p>
            <a:pPr algn="just"/>
            <a:r>
              <a:rPr lang="en-IN" dirty="0" smtClean="0"/>
              <a:t>Nodes may have </a:t>
            </a:r>
            <a:r>
              <a:rPr lang="en-IN" dirty="0" err="1" smtClean="0"/>
              <a:t>subnodes</a:t>
            </a:r>
            <a:r>
              <a:rPr lang="en-IN" dirty="0" smtClean="0"/>
              <a:t>, which appear as nested boxes. </a:t>
            </a:r>
          </a:p>
          <a:p>
            <a:pPr algn="just"/>
            <a:r>
              <a:rPr lang="en-IN" dirty="0" smtClean="0"/>
              <a:t>A single node in a deployment diagram may conceptually represent multiple physical nodes, such as a cluster of database servers.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61EEC-6090-48CF-BACA-67298736E8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492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accent2"/>
                </a:solidFill>
              </a:rPr>
              <a:t>Deployment Diagram</a:t>
            </a:r>
          </a:p>
        </p:txBody>
      </p:sp>
      <p:sp>
        <p:nvSpPr>
          <p:cNvPr id="310279" name="AutoShape 7"/>
          <p:cNvSpPr>
            <a:spLocks noChangeArrowheads="1"/>
          </p:cNvSpPr>
          <p:nvPr/>
        </p:nvSpPr>
        <p:spPr bwMode="auto">
          <a:xfrm>
            <a:off x="3251200" y="3768725"/>
            <a:ext cx="1450975" cy="11461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10280" name="AutoShape 8"/>
          <p:cNvSpPr>
            <a:spLocks noChangeArrowheads="1"/>
          </p:cNvSpPr>
          <p:nvPr/>
        </p:nvSpPr>
        <p:spPr bwMode="auto">
          <a:xfrm>
            <a:off x="849313" y="3768725"/>
            <a:ext cx="1458912" cy="11461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10281" name="AutoShape 9"/>
          <p:cNvSpPr>
            <a:spLocks noChangeArrowheads="1"/>
          </p:cNvSpPr>
          <p:nvPr/>
        </p:nvSpPr>
        <p:spPr bwMode="auto">
          <a:xfrm>
            <a:off x="6153150" y="3043238"/>
            <a:ext cx="1408113" cy="11461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10282" name="AutoShape 10"/>
          <p:cNvSpPr>
            <a:spLocks noChangeArrowheads="1"/>
          </p:cNvSpPr>
          <p:nvPr/>
        </p:nvSpPr>
        <p:spPr bwMode="auto">
          <a:xfrm>
            <a:off x="6153150" y="4914900"/>
            <a:ext cx="1408113" cy="1146175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849313" y="4189413"/>
            <a:ext cx="835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>
                <a:solidFill>
                  <a:srgbClr val="3399FF"/>
                </a:solidFill>
              </a:rPr>
              <a:t>J2EE Server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3251200" y="4189413"/>
            <a:ext cx="11620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>
                <a:solidFill>
                  <a:srgbClr val="3399FF"/>
                </a:solidFill>
              </a:rPr>
              <a:t>Membership Server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5899150" y="3449638"/>
            <a:ext cx="14589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>
                <a:solidFill>
                  <a:srgbClr val="3399FF"/>
                </a:solidFill>
              </a:rPr>
              <a:t>IIS + PhP Server</a:t>
            </a:r>
          </a:p>
        </p:txBody>
      </p:sp>
      <p:sp>
        <p:nvSpPr>
          <p:cNvPr id="310286" name="Text Box 14"/>
          <p:cNvSpPr txBox="1">
            <a:spLocks noChangeArrowheads="1"/>
          </p:cNvSpPr>
          <p:nvPr/>
        </p:nvSpPr>
        <p:spPr bwMode="auto">
          <a:xfrm>
            <a:off x="6153150" y="5321300"/>
            <a:ext cx="1017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>
                <a:solidFill>
                  <a:srgbClr val="3399FF"/>
                </a:solidFill>
              </a:rPr>
              <a:t>Tomcat Server</a:t>
            </a:r>
          </a:p>
        </p:txBody>
      </p:sp>
      <p:sp>
        <p:nvSpPr>
          <p:cNvPr id="310287" name="Line 15"/>
          <p:cNvSpPr>
            <a:spLocks noChangeShapeType="1"/>
          </p:cNvSpPr>
          <p:nvPr/>
        </p:nvSpPr>
        <p:spPr bwMode="auto">
          <a:xfrm>
            <a:off x="2308225" y="4378325"/>
            <a:ext cx="9429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288" name="Line 16"/>
          <p:cNvSpPr>
            <a:spLocks noChangeShapeType="1"/>
          </p:cNvSpPr>
          <p:nvPr/>
        </p:nvSpPr>
        <p:spPr bwMode="auto">
          <a:xfrm flipV="1">
            <a:off x="4702175" y="3800475"/>
            <a:ext cx="1450975" cy="388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289" name="Line 17"/>
          <p:cNvSpPr>
            <a:spLocks noChangeShapeType="1"/>
          </p:cNvSpPr>
          <p:nvPr/>
        </p:nvSpPr>
        <p:spPr bwMode="auto">
          <a:xfrm>
            <a:off x="4702175" y="4706938"/>
            <a:ext cx="1450975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290" name="Text Box 18"/>
          <p:cNvSpPr txBox="1">
            <a:spLocks noChangeArrowheads="1"/>
          </p:cNvSpPr>
          <p:nvPr/>
        </p:nvSpPr>
        <p:spPr bwMode="auto">
          <a:xfrm>
            <a:off x="2308225" y="3800475"/>
            <a:ext cx="94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>
                <a:solidFill>
                  <a:srgbClr val="3399FF"/>
                </a:solidFill>
              </a:rPr>
              <a:t>TCP/IP</a:t>
            </a:r>
          </a:p>
        </p:txBody>
      </p:sp>
      <p:sp>
        <p:nvSpPr>
          <p:cNvPr id="310291" name="Text Box 19"/>
          <p:cNvSpPr txBox="1">
            <a:spLocks noChangeArrowheads="1"/>
          </p:cNvSpPr>
          <p:nvPr/>
        </p:nvSpPr>
        <p:spPr bwMode="auto">
          <a:xfrm>
            <a:off x="4956175" y="352583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>
                <a:solidFill>
                  <a:srgbClr val="3399FF"/>
                </a:solidFill>
              </a:rPr>
              <a:t>TCP/IP</a:t>
            </a:r>
          </a:p>
        </p:txBody>
      </p:sp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4956175" y="4706938"/>
            <a:ext cx="942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200">
                <a:solidFill>
                  <a:srgbClr val="3399FF"/>
                </a:solidFill>
              </a:rPr>
              <a:t>DecNet</a:t>
            </a:r>
          </a:p>
        </p:txBody>
      </p:sp>
      <p:sp>
        <p:nvSpPr>
          <p:cNvPr id="310293" name="Rectangle 21"/>
          <p:cNvSpPr>
            <a:spLocks noChangeArrowheads="1"/>
          </p:cNvSpPr>
          <p:nvPr/>
        </p:nvSpPr>
        <p:spPr bwMode="auto">
          <a:xfrm>
            <a:off x="247650" y="1254125"/>
            <a:ext cx="843915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rgbClr val="3333CC"/>
                </a:solidFill>
              </a:rPr>
              <a:t>Shows a set of </a:t>
            </a:r>
            <a:r>
              <a:rPr lang="en-US" altLang="en-US" sz="2000" i="1">
                <a:solidFill>
                  <a:srgbClr val="FF00FF"/>
                </a:solidFill>
              </a:rPr>
              <a:t>processing</a:t>
            </a:r>
            <a:r>
              <a:rPr lang="en-US" altLang="en-US" sz="2000">
                <a:solidFill>
                  <a:srgbClr val="3333CC"/>
                </a:solidFill>
              </a:rPr>
              <a:t> nodes and their relationships.</a:t>
            </a:r>
          </a:p>
          <a:p>
            <a:r>
              <a:rPr lang="en-US" altLang="en-US" sz="2000">
                <a:solidFill>
                  <a:srgbClr val="3333CC"/>
                </a:solidFill>
              </a:rPr>
              <a:t>Represents the static deployment view of an </a:t>
            </a:r>
            <a:r>
              <a:rPr lang="en-US" altLang="en-US" sz="2000" i="1">
                <a:solidFill>
                  <a:srgbClr val="FF00FF"/>
                </a:solidFill>
              </a:rPr>
              <a:t>architecture</a:t>
            </a:r>
            <a:r>
              <a:rPr lang="en-US" altLang="en-US" sz="2000">
                <a:solidFill>
                  <a:srgbClr val="3333CC"/>
                </a:solidFill>
              </a:rPr>
              <a:t>.</a:t>
            </a:r>
          </a:p>
          <a:p>
            <a:r>
              <a:rPr lang="en-US" altLang="en-US" sz="2000">
                <a:solidFill>
                  <a:srgbClr val="3333CC"/>
                </a:solidFill>
              </a:rPr>
              <a:t>Nodes typically enclose one or more </a:t>
            </a:r>
            <a:r>
              <a:rPr lang="en-US" altLang="en-US" sz="2000">
                <a:solidFill>
                  <a:srgbClr val="FF00FF"/>
                </a:solidFill>
              </a:rPr>
              <a:t>components</a:t>
            </a:r>
            <a:r>
              <a:rPr lang="en-US" altLang="en-US" sz="200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Component diagram</a:t>
            </a:r>
            <a:r>
              <a:rPr lang="en-IN" dirty="0" smtClean="0"/>
              <a:t> shows components, provided and required interfaces, ports, and relationships between them. </a:t>
            </a:r>
          </a:p>
          <a:p>
            <a:pPr algn="just"/>
            <a:r>
              <a:rPr lang="en-IN" dirty="0" smtClean="0"/>
              <a:t>This type of diagrams is used in </a:t>
            </a:r>
            <a:r>
              <a:rPr lang="en-IN" b="1" dirty="0" smtClean="0"/>
              <a:t>Component-Based Development</a:t>
            </a:r>
            <a:r>
              <a:rPr lang="en-IN" dirty="0" smtClean="0"/>
              <a:t> (</a:t>
            </a:r>
            <a:r>
              <a:rPr lang="en-IN" b="1" dirty="0" smtClean="0"/>
              <a:t>CBD</a:t>
            </a:r>
            <a:r>
              <a:rPr lang="en-IN" dirty="0" smtClean="0"/>
              <a:t>) to describe systems with </a:t>
            </a:r>
            <a:r>
              <a:rPr lang="en-IN" b="1" dirty="0" smtClean="0"/>
              <a:t>Service-Oriented Architecture</a:t>
            </a:r>
            <a:r>
              <a:rPr lang="en-IN" dirty="0" smtClean="0"/>
              <a:t> (</a:t>
            </a:r>
            <a:r>
              <a:rPr lang="en-IN" b="1" dirty="0" smtClean="0"/>
              <a:t>SOA</a:t>
            </a:r>
            <a:r>
              <a:rPr lang="en-IN" dirty="0" smtClean="0"/>
              <a:t>). </a:t>
            </a:r>
          </a:p>
          <a:p>
            <a:pPr algn="just"/>
            <a:r>
              <a:rPr lang="en-IN" dirty="0" smtClean="0"/>
              <a:t>Component-based development is based on assumptions that previously constructed components could be reused and that components could be replaced by some other "equivalent" or "conformant" components, if needed.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4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artifacts</a:t>
            </a:r>
            <a:r>
              <a:rPr lang="en-IN" dirty="0" smtClean="0"/>
              <a:t> that implement component are intended to be capable of being deployed and re-deployed independently, for instance to update an existing system. </a:t>
            </a:r>
          </a:p>
          <a:p>
            <a:pPr algn="just"/>
            <a:r>
              <a:rPr lang="en-IN" b="1" dirty="0" smtClean="0"/>
              <a:t>Components</a:t>
            </a:r>
            <a:r>
              <a:rPr lang="en-IN" dirty="0" smtClean="0"/>
              <a:t> in UML could represent </a:t>
            </a:r>
          </a:p>
          <a:p>
            <a:pPr lvl="1" algn="just"/>
            <a:r>
              <a:rPr lang="en-IN" sz="2400" b="1" dirty="0" smtClean="0"/>
              <a:t>logical components</a:t>
            </a:r>
            <a:r>
              <a:rPr lang="en-IN" sz="2400" dirty="0" smtClean="0"/>
              <a:t> (e.g., business components, process components), and</a:t>
            </a:r>
          </a:p>
          <a:p>
            <a:pPr lvl="1" algn="just"/>
            <a:r>
              <a:rPr lang="en-IN" sz="2400" b="1" dirty="0" smtClean="0"/>
              <a:t>physical components</a:t>
            </a:r>
            <a:r>
              <a:rPr lang="en-IN" sz="2400" dirty="0" smtClean="0"/>
              <a:t> (e.g., CORBA components, EJB components, COM+ and .NET components, WSDL components, etc.),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1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DC54-575B-4883-A141-61CEBAEB478C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651266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17638"/>
            <a:ext cx="8458200" cy="5165725"/>
          </a:xfrm>
        </p:spPr>
      </p:pic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251520" y="215900"/>
            <a:ext cx="8229600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Component Diagram – another example</a:t>
            </a:r>
            <a:br>
              <a:rPr lang="en-US" altLang="en-US" sz="2400" dirty="0"/>
            </a:b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17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0584-AA62-446E-98C0-899E549E885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4613"/>
            <a:ext cx="5589588" cy="5016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b="1">
                <a:solidFill>
                  <a:schemeClr val="accent2"/>
                </a:solidFill>
              </a:rPr>
              <a:t>Component Diagram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25" y="998538"/>
            <a:ext cx="8791575" cy="1101725"/>
          </a:xfrm>
        </p:spPr>
        <p:txBody>
          <a:bodyPr/>
          <a:lstStyle/>
          <a:p>
            <a:pPr>
              <a:buClr>
                <a:schemeClr val="hlink"/>
              </a:buClr>
              <a:buSzPct val="85000"/>
              <a:buFont typeface="Wingdings" pitchFamily="2" charset="2"/>
              <a:buChar char="q"/>
            </a:pPr>
            <a:r>
              <a:rPr lang="en-US" altLang="en-US" sz="1800"/>
              <a:t>Shows a set of components and their relationships.</a:t>
            </a:r>
          </a:p>
          <a:p>
            <a:pPr>
              <a:buClr>
                <a:schemeClr val="hlink"/>
              </a:buClr>
              <a:buSzPct val="85000"/>
              <a:buFont typeface="Wingdings" pitchFamily="2" charset="2"/>
              <a:buChar char="q"/>
            </a:pPr>
            <a:r>
              <a:rPr lang="en-US" altLang="en-US" sz="1800"/>
              <a:t>Represents the static </a:t>
            </a:r>
            <a:r>
              <a:rPr lang="en-US" altLang="en-US" sz="1800">
                <a:solidFill>
                  <a:srgbClr val="FF00FF"/>
                </a:solidFill>
              </a:rPr>
              <a:t>implementation</a:t>
            </a:r>
            <a:r>
              <a:rPr lang="en-US" altLang="en-US" sz="1800"/>
              <a:t> view of a system.</a:t>
            </a:r>
          </a:p>
          <a:p>
            <a:pPr>
              <a:buClr>
                <a:schemeClr val="hlink"/>
              </a:buClr>
              <a:buSzPct val="85000"/>
              <a:buFont typeface="Wingdings" pitchFamily="2" charset="2"/>
              <a:buChar char="q"/>
            </a:pPr>
            <a:r>
              <a:rPr lang="en-US" altLang="en-US" sz="1800"/>
              <a:t>Components map to one or more classes, interfaces, or collaborations.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892300" y="5232400"/>
            <a:ext cx="690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>
                <a:solidFill>
                  <a:srgbClr val="FC6AE7"/>
                </a:solidFill>
                <a:latin typeface="Times New Roman" pitchFamily="18" charset="0"/>
              </a:rPr>
              <a:t>classes</a:t>
            </a:r>
          </a:p>
        </p:txBody>
      </p: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371600" y="3028950"/>
            <a:ext cx="1590675" cy="938213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154113" y="3206750"/>
            <a:ext cx="627062" cy="238125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1152525" y="3573463"/>
            <a:ext cx="627063" cy="236537"/>
          </a:xfrm>
          <a:prstGeom prst="rect">
            <a:avLst/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1870075" y="3140075"/>
            <a:ext cx="1458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33"/>
                </a:solidFill>
                <a:latin typeface="Times New Roman" pitchFamily="18" charset="0"/>
              </a:rPr>
              <a:t>loanOfficer.dll</a:t>
            </a:r>
          </a:p>
        </p:txBody>
      </p:sp>
      <p:sp>
        <p:nvSpPr>
          <p:cNvPr id="275465" name="Freeform 9"/>
          <p:cNvSpPr>
            <a:spLocks/>
          </p:cNvSpPr>
          <p:nvPr/>
        </p:nvSpPr>
        <p:spPr bwMode="auto">
          <a:xfrm>
            <a:off x="2968625" y="3206750"/>
            <a:ext cx="600075" cy="249238"/>
          </a:xfrm>
          <a:custGeom>
            <a:avLst/>
            <a:gdLst>
              <a:gd name="T0" fmla="*/ 0 w 960"/>
              <a:gd name="T1" fmla="*/ 284 h 325"/>
              <a:gd name="T2" fmla="*/ 274 w 960"/>
              <a:gd name="T3" fmla="*/ 311 h 325"/>
              <a:gd name="T4" fmla="*/ 512 w 960"/>
              <a:gd name="T5" fmla="*/ 293 h 325"/>
              <a:gd name="T6" fmla="*/ 631 w 960"/>
              <a:gd name="T7" fmla="*/ 238 h 325"/>
              <a:gd name="T8" fmla="*/ 759 w 960"/>
              <a:gd name="T9" fmla="*/ 165 h 325"/>
              <a:gd name="T10" fmla="*/ 960 w 960"/>
              <a:gd name="T11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0" h="325">
                <a:moveTo>
                  <a:pt x="0" y="284"/>
                </a:moveTo>
                <a:cubicBezTo>
                  <a:pt x="124" y="325"/>
                  <a:pt x="36" y="301"/>
                  <a:pt x="274" y="311"/>
                </a:cubicBezTo>
                <a:cubicBezTo>
                  <a:pt x="353" y="307"/>
                  <a:pt x="436" y="316"/>
                  <a:pt x="512" y="293"/>
                </a:cubicBezTo>
                <a:cubicBezTo>
                  <a:pt x="554" y="280"/>
                  <a:pt x="589" y="251"/>
                  <a:pt x="631" y="238"/>
                </a:cubicBezTo>
                <a:cubicBezTo>
                  <a:pt x="672" y="211"/>
                  <a:pt x="715" y="186"/>
                  <a:pt x="759" y="165"/>
                </a:cubicBezTo>
                <a:cubicBezTo>
                  <a:pt x="818" y="103"/>
                  <a:pt x="899" y="61"/>
                  <a:pt x="960" y="0"/>
                </a:cubicBezTo>
              </a:path>
            </a:pathLst>
          </a:custGeom>
          <a:noFill/>
          <a:ln w="9525">
            <a:solidFill>
              <a:srgbClr val="FC6AE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66" name="Freeform 10"/>
          <p:cNvSpPr>
            <a:spLocks/>
          </p:cNvSpPr>
          <p:nvPr/>
        </p:nvSpPr>
        <p:spPr bwMode="auto">
          <a:xfrm>
            <a:off x="2951163" y="3405188"/>
            <a:ext cx="53975" cy="68262"/>
          </a:xfrm>
          <a:custGeom>
            <a:avLst/>
            <a:gdLst>
              <a:gd name="T0" fmla="*/ 0 w 55"/>
              <a:gd name="T1" fmla="*/ 36 h 55"/>
              <a:gd name="T2" fmla="*/ 8 w 55"/>
              <a:gd name="T3" fmla="*/ 50 h 55"/>
              <a:gd name="T4" fmla="*/ 25 w 55"/>
              <a:gd name="T5" fmla="*/ 55 h 55"/>
              <a:gd name="T6" fmla="*/ 42 w 55"/>
              <a:gd name="T7" fmla="*/ 52 h 55"/>
              <a:gd name="T8" fmla="*/ 53 w 55"/>
              <a:gd name="T9" fmla="*/ 39 h 55"/>
              <a:gd name="T10" fmla="*/ 55 w 55"/>
              <a:gd name="T11" fmla="*/ 22 h 55"/>
              <a:gd name="T12" fmla="*/ 47 w 55"/>
              <a:gd name="T13" fmla="*/ 5 h 55"/>
              <a:gd name="T14" fmla="*/ 30 w 55"/>
              <a:gd name="T15" fmla="*/ 0 h 55"/>
              <a:gd name="T16" fmla="*/ 14 w 55"/>
              <a:gd name="T17" fmla="*/ 5 h 55"/>
              <a:gd name="T18" fmla="*/ 3 w 55"/>
              <a:gd name="T19" fmla="*/ 16 h 55"/>
              <a:gd name="T20" fmla="*/ 0 w 55"/>
              <a:gd name="T2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5">
                <a:moveTo>
                  <a:pt x="0" y="36"/>
                </a:moveTo>
                <a:lnTo>
                  <a:pt x="8" y="50"/>
                </a:lnTo>
                <a:lnTo>
                  <a:pt x="25" y="55"/>
                </a:lnTo>
                <a:lnTo>
                  <a:pt x="42" y="52"/>
                </a:lnTo>
                <a:lnTo>
                  <a:pt x="53" y="39"/>
                </a:lnTo>
                <a:lnTo>
                  <a:pt x="55" y="22"/>
                </a:lnTo>
                <a:lnTo>
                  <a:pt x="47" y="5"/>
                </a:lnTo>
                <a:lnTo>
                  <a:pt x="30" y="0"/>
                </a:lnTo>
                <a:lnTo>
                  <a:pt x="14" y="5"/>
                </a:lnTo>
                <a:lnTo>
                  <a:pt x="3" y="16"/>
                </a:lnTo>
                <a:lnTo>
                  <a:pt x="0" y="36"/>
                </a:lnTo>
                <a:close/>
              </a:path>
            </a:pathLst>
          </a:custGeom>
          <a:solidFill>
            <a:srgbClr val="FC6AE7"/>
          </a:solidFill>
          <a:ln w="9525">
            <a:solidFill>
              <a:srgbClr val="FC6AE7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3419475" y="3028950"/>
            <a:ext cx="1111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>
                <a:solidFill>
                  <a:srgbClr val="FC6AE7"/>
                </a:solidFill>
                <a:latin typeface="Times New Roman" pitchFamily="18" charset="0"/>
              </a:rPr>
              <a:t>component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28600" y="4252913"/>
            <a:ext cx="1268413" cy="346075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33"/>
                </a:solidFill>
                <a:latin typeface="Times New Roman" pitchFamily="18" charset="0"/>
              </a:rPr>
              <a:t>LoanOfficer</a:t>
            </a:r>
          </a:p>
        </p:txBody>
      </p:sp>
      <p:sp>
        <p:nvSpPr>
          <p:cNvPr id="275469" name="Text Box 13"/>
          <p:cNvSpPr txBox="1">
            <a:spLocks noChangeArrowheads="1"/>
          </p:cNvSpPr>
          <p:nvPr/>
        </p:nvSpPr>
        <p:spPr bwMode="auto">
          <a:xfrm>
            <a:off x="1801813" y="4802188"/>
            <a:ext cx="1176337" cy="346075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33"/>
                </a:solidFill>
                <a:latin typeface="Times New Roman" pitchFamily="18" charset="0"/>
              </a:rPr>
              <a:t>LoanPolicy</a:t>
            </a: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3173413" y="4322763"/>
            <a:ext cx="1357312" cy="346075"/>
          </a:xfrm>
          <a:prstGeom prst="rect">
            <a:avLst/>
          </a:prstGeom>
          <a:noFill/>
          <a:ln w="9525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996633"/>
                </a:solidFill>
                <a:latin typeface="Times New Roman" pitchFamily="18" charset="0"/>
              </a:rPr>
              <a:t>CreditSearch</a:t>
            </a:r>
          </a:p>
        </p:txBody>
      </p:sp>
      <p:sp>
        <p:nvSpPr>
          <p:cNvPr id="275471" name="Freeform 15"/>
          <p:cNvSpPr>
            <a:spLocks/>
          </p:cNvSpPr>
          <p:nvPr/>
        </p:nvSpPr>
        <p:spPr bwMode="auto">
          <a:xfrm>
            <a:off x="544513" y="4514850"/>
            <a:ext cx="53975" cy="66675"/>
          </a:xfrm>
          <a:custGeom>
            <a:avLst/>
            <a:gdLst>
              <a:gd name="T0" fmla="*/ 0 w 55"/>
              <a:gd name="T1" fmla="*/ 36 h 55"/>
              <a:gd name="T2" fmla="*/ 8 w 55"/>
              <a:gd name="T3" fmla="*/ 50 h 55"/>
              <a:gd name="T4" fmla="*/ 25 w 55"/>
              <a:gd name="T5" fmla="*/ 55 h 55"/>
              <a:gd name="T6" fmla="*/ 42 w 55"/>
              <a:gd name="T7" fmla="*/ 52 h 55"/>
              <a:gd name="T8" fmla="*/ 53 w 55"/>
              <a:gd name="T9" fmla="*/ 39 h 55"/>
              <a:gd name="T10" fmla="*/ 55 w 55"/>
              <a:gd name="T11" fmla="*/ 22 h 55"/>
              <a:gd name="T12" fmla="*/ 47 w 55"/>
              <a:gd name="T13" fmla="*/ 5 h 55"/>
              <a:gd name="T14" fmla="*/ 30 w 55"/>
              <a:gd name="T15" fmla="*/ 0 h 55"/>
              <a:gd name="T16" fmla="*/ 14 w 55"/>
              <a:gd name="T17" fmla="*/ 5 h 55"/>
              <a:gd name="T18" fmla="*/ 3 w 55"/>
              <a:gd name="T19" fmla="*/ 16 h 55"/>
              <a:gd name="T20" fmla="*/ 0 w 55"/>
              <a:gd name="T2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5">
                <a:moveTo>
                  <a:pt x="0" y="36"/>
                </a:moveTo>
                <a:lnTo>
                  <a:pt x="8" y="50"/>
                </a:lnTo>
                <a:lnTo>
                  <a:pt x="25" y="55"/>
                </a:lnTo>
                <a:lnTo>
                  <a:pt x="42" y="52"/>
                </a:lnTo>
                <a:lnTo>
                  <a:pt x="53" y="39"/>
                </a:lnTo>
                <a:lnTo>
                  <a:pt x="55" y="22"/>
                </a:lnTo>
                <a:lnTo>
                  <a:pt x="47" y="5"/>
                </a:lnTo>
                <a:lnTo>
                  <a:pt x="30" y="0"/>
                </a:lnTo>
                <a:lnTo>
                  <a:pt x="14" y="5"/>
                </a:lnTo>
                <a:lnTo>
                  <a:pt x="3" y="16"/>
                </a:lnTo>
                <a:lnTo>
                  <a:pt x="0" y="36"/>
                </a:lnTo>
                <a:close/>
              </a:path>
            </a:pathLst>
          </a:custGeom>
          <a:solidFill>
            <a:srgbClr val="FC6AE7"/>
          </a:solidFill>
          <a:ln w="9525">
            <a:solidFill>
              <a:srgbClr val="FC6AE7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72" name="Freeform 16"/>
          <p:cNvSpPr>
            <a:spLocks/>
          </p:cNvSpPr>
          <p:nvPr/>
        </p:nvSpPr>
        <p:spPr bwMode="auto">
          <a:xfrm>
            <a:off x="2163763" y="5038725"/>
            <a:ext cx="55562" cy="68263"/>
          </a:xfrm>
          <a:custGeom>
            <a:avLst/>
            <a:gdLst>
              <a:gd name="T0" fmla="*/ 0 w 55"/>
              <a:gd name="T1" fmla="*/ 36 h 55"/>
              <a:gd name="T2" fmla="*/ 8 w 55"/>
              <a:gd name="T3" fmla="*/ 50 h 55"/>
              <a:gd name="T4" fmla="*/ 25 w 55"/>
              <a:gd name="T5" fmla="*/ 55 h 55"/>
              <a:gd name="T6" fmla="*/ 42 w 55"/>
              <a:gd name="T7" fmla="*/ 52 h 55"/>
              <a:gd name="T8" fmla="*/ 53 w 55"/>
              <a:gd name="T9" fmla="*/ 39 h 55"/>
              <a:gd name="T10" fmla="*/ 55 w 55"/>
              <a:gd name="T11" fmla="*/ 22 h 55"/>
              <a:gd name="T12" fmla="*/ 47 w 55"/>
              <a:gd name="T13" fmla="*/ 5 h 55"/>
              <a:gd name="T14" fmla="*/ 30 w 55"/>
              <a:gd name="T15" fmla="*/ 0 h 55"/>
              <a:gd name="T16" fmla="*/ 14 w 55"/>
              <a:gd name="T17" fmla="*/ 5 h 55"/>
              <a:gd name="T18" fmla="*/ 3 w 55"/>
              <a:gd name="T19" fmla="*/ 16 h 55"/>
              <a:gd name="T20" fmla="*/ 0 w 55"/>
              <a:gd name="T2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5">
                <a:moveTo>
                  <a:pt x="0" y="36"/>
                </a:moveTo>
                <a:lnTo>
                  <a:pt x="8" y="50"/>
                </a:lnTo>
                <a:lnTo>
                  <a:pt x="25" y="55"/>
                </a:lnTo>
                <a:lnTo>
                  <a:pt x="42" y="52"/>
                </a:lnTo>
                <a:lnTo>
                  <a:pt x="53" y="39"/>
                </a:lnTo>
                <a:lnTo>
                  <a:pt x="55" y="22"/>
                </a:lnTo>
                <a:lnTo>
                  <a:pt x="47" y="5"/>
                </a:lnTo>
                <a:lnTo>
                  <a:pt x="30" y="0"/>
                </a:lnTo>
                <a:lnTo>
                  <a:pt x="14" y="5"/>
                </a:lnTo>
                <a:lnTo>
                  <a:pt x="3" y="16"/>
                </a:lnTo>
                <a:lnTo>
                  <a:pt x="0" y="36"/>
                </a:lnTo>
                <a:close/>
              </a:path>
            </a:pathLst>
          </a:custGeom>
          <a:solidFill>
            <a:srgbClr val="FC6AE7"/>
          </a:solidFill>
          <a:ln w="9525">
            <a:solidFill>
              <a:srgbClr val="FC6AE7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73" name="Freeform 17"/>
          <p:cNvSpPr>
            <a:spLocks/>
          </p:cNvSpPr>
          <p:nvPr/>
        </p:nvSpPr>
        <p:spPr bwMode="auto">
          <a:xfrm>
            <a:off x="3590925" y="4568825"/>
            <a:ext cx="55563" cy="68263"/>
          </a:xfrm>
          <a:custGeom>
            <a:avLst/>
            <a:gdLst>
              <a:gd name="T0" fmla="*/ 0 w 55"/>
              <a:gd name="T1" fmla="*/ 36 h 55"/>
              <a:gd name="T2" fmla="*/ 8 w 55"/>
              <a:gd name="T3" fmla="*/ 50 h 55"/>
              <a:gd name="T4" fmla="*/ 25 w 55"/>
              <a:gd name="T5" fmla="*/ 55 h 55"/>
              <a:gd name="T6" fmla="*/ 42 w 55"/>
              <a:gd name="T7" fmla="*/ 52 h 55"/>
              <a:gd name="T8" fmla="*/ 53 w 55"/>
              <a:gd name="T9" fmla="*/ 39 h 55"/>
              <a:gd name="T10" fmla="*/ 55 w 55"/>
              <a:gd name="T11" fmla="*/ 22 h 55"/>
              <a:gd name="T12" fmla="*/ 47 w 55"/>
              <a:gd name="T13" fmla="*/ 5 h 55"/>
              <a:gd name="T14" fmla="*/ 30 w 55"/>
              <a:gd name="T15" fmla="*/ 0 h 55"/>
              <a:gd name="T16" fmla="*/ 14 w 55"/>
              <a:gd name="T17" fmla="*/ 5 h 55"/>
              <a:gd name="T18" fmla="*/ 3 w 55"/>
              <a:gd name="T19" fmla="*/ 16 h 55"/>
              <a:gd name="T20" fmla="*/ 0 w 55"/>
              <a:gd name="T21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55">
                <a:moveTo>
                  <a:pt x="0" y="36"/>
                </a:moveTo>
                <a:lnTo>
                  <a:pt x="8" y="50"/>
                </a:lnTo>
                <a:lnTo>
                  <a:pt x="25" y="55"/>
                </a:lnTo>
                <a:lnTo>
                  <a:pt x="42" y="52"/>
                </a:lnTo>
                <a:lnTo>
                  <a:pt x="53" y="39"/>
                </a:lnTo>
                <a:lnTo>
                  <a:pt x="55" y="22"/>
                </a:lnTo>
                <a:lnTo>
                  <a:pt x="47" y="5"/>
                </a:lnTo>
                <a:lnTo>
                  <a:pt x="30" y="0"/>
                </a:lnTo>
                <a:lnTo>
                  <a:pt x="14" y="5"/>
                </a:lnTo>
                <a:lnTo>
                  <a:pt x="3" y="16"/>
                </a:lnTo>
                <a:lnTo>
                  <a:pt x="0" y="36"/>
                </a:lnTo>
                <a:close/>
              </a:path>
            </a:pathLst>
          </a:custGeom>
          <a:solidFill>
            <a:srgbClr val="FC6AE7"/>
          </a:solidFill>
          <a:ln w="9525">
            <a:solidFill>
              <a:srgbClr val="FC6AE7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75" name="Freeform 19"/>
          <p:cNvSpPr>
            <a:spLocks/>
          </p:cNvSpPr>
          <p:nvPr/>
        </p:nvSpPr>
        <p:spPr bwMode="auto">
          <a:xfrm>
            <a:off x="579438" y="4567238"/>
            <a:ext cx="1312862" cy="758825"/>
          </a:xfrm>
          <a:custGeom>
            <a:avLst/>
            <a:gdLst>
              <a:gd name="T0" fmla="*/ 0 w 1354"/>
              <a:gd name="T1" fmla="*/ 0 h 814"/>
              <a:gd name="T2" fmla="*/ 83 w 1354"/>
              <a:gd name="T3" fmla="*/ 274 h 814"/>
              <a:gd name="T4" fmla="*/ 119 w 1354"/>
              <a:gd name="T5" fmla="*/ 320 h 814"/>
              <a:gd name="T6" fmla="*/ 366 w 1354"/>
              <a:gd name="T7" fmla="*/ 484 h 814"/>
              <a:gd name="T8" fmla="*/ 458 w 1354"/>
              <a:gd name="T9" fmla="*/ 521 h 814"/>
              <a:gd name="T10" fmla="*/ 522 w 1354"/>
              <a:gd name="T11" fmla="*/ 558 h 814"/>
              <a:gd name="T12" fmla="*/ 595 w 1354"/>
              <a:gd name="T13" fmla="*/ 576 h 814"/>
              <a:gd name="T14" fmla="*/ 704 w 1354"/>
              <a:gd name="T15" fmla="*/ 622 h 814"/>
              <a:gd name="T16" fmla="*/ 942 w 1354"/>
              <a:gd name="T17" fmla="*/ 704 h 814"/>
              <a:gd name="T18" fmla="*/ 1290 w 1354"/>
              <a:gd name="T19" fmla="*/ 795 h 814"/>
              <a:gd name="T20" fmla="*/ 1354 w 1354"/>
              <a:gd name="T21" fmla="*/ 81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4" h="814">
                <a:moveTo>
                  <a:pt x="0" y="0"/>
                </a:moveTo>
                <a:cubicBezTo>
                  <a:pt x="11" y="96"/>
                  <a:pt x="10" y="204"/>
                  <a:pt x="83" y="274"/>
                </a:cubicBezTo>
                <a:cubicBezTo>
                  <a:pt x="98" y="322"/>
                  <a:pt x="81" y="286"/>
                  <a:pt x="119" y="320"/>
                </a:cubicBezTo>
                <a:cubicBezTo>
                  <a:pt x="196" y="388"/>
                  <a:pt x="265" y="450"/>
                  <a:pt x="366" y="484"/>
                </a:cubicBezTo>
                <a:cubicBezTo>
                  <a:pt x="396" y="504"/>
                  <a:pt x="424" y="510"/>
                  <a:pt x="458" y="521"/>
                </a:cubicBezTo>
                <a:cubicBezTo>
                  <a:pt x="477" y="534"/>
                  <a:pt x="500" y="551"/>
                  <a:pt x="522" y="558"/>
                </a:cubicBezTo>
                <a:cubicBezTo>
                  <a:pt x="546" y="566"/>
                  <a:pt x="595" y="576"/>
                  <a:pt x="595" y="576"/>
                </a:cubicBezTo>
                <a:cubicBezTo>
                  <a:pt x="629" y="599"/>
                  <a:pt x="667" y="606"/>
                  <a:pt x="704" y="622"/>
                </a:cubicBezTo>
                <a:cubicBezTo>
                  <a:pt x="781" y="656"/>
                  <a:pt x="860" y="684"/>
                  <a:pt x="942" y="704"/>
                </a:cubicBezTo>
                <a:cubicBezTo>
                  <a:pt x="1042" y="768"/>
                  <a:pt x="1174" y="785"/>
                  <a:pt x="1290" y="795"/>
                </a:cubicBezTo>
                <a:cubicBezTo>
                  <a:pt x="1342" y="805"/>
                  <a:pt x="1321" y="797"/>
                  <a:pt x="1354" y="814"/>
                </a:cubicBezTo>
              </a:path>
            </a:pathLst>
          </a:custGeom>
          <a:noFill/>
          <a:ln w="9525">
            <a:solidFill>
              <a:srgbClr val="FC6AE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76" name="Freeform 20"/>
          <p:cNvSpPr>
            <a:spLocks/>
          </p:cNvSpPr>
          <p:nvPr/>
        </p:nvSpPr>
        <p:spPr bwMode="auto">
          <a:xfrm>
            <a:off x="2195513" y="5086350"/>
            <a:ext cx="52387" cy="206375"/>
          </a:xfrm>
          <a:custGeom>
            <a:avLst/>
            <a:gdLst>
              <a:gd name="T0" fmla="*/ 0 w 51"/>
              <a:gd name="T1" fmla="*/ 0 h 302"/>
              <a:gd name="T2" fmla="*/ 0 w 51"/>
              <a:gd name="T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" h="302">
                <a:moveTo>
                  <a:pt x="0" y="0"/>
                </a:moveTo>
                <a:cubicBezTo>
                  <a:pt x="9" y="291"/>
                  <a:pt x="51" y="199"/>
                  <a:pt x="0" y="302"/>
                </a:cubicBezTo>
              </a:path>
            </a:pathLst>
          </a:custGeom>
          <a:noFill/>
          <a:ln w="9525">
            <a:solidFill>
              <a:srgbClr val="FC6AE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77" name="Freeform 21"/>
          <p:cNvSpPr>
            <a:spLocks/>
          </p:cNvSpPr>
          <p:nvPr/>
        </p:nvSpPr>
        <p:spPr bwMode="auto">
          <a:xfrm>
            <a:off x="2554288" y="4624388"/>
            <a:ext cx="1096962" cy="701675"/>
          </a:xfrm>
          <a:custGeom>
            <a:avLst/>
            <a:gdLst>
              <a:gd name="T0" fmla="*/ 1207 w 1222"/>
              <a:gd name="T1" fmla="*/ 0 h 786"/>
              <a:gd name="T2" fmla="*/ 1125 w 1222"/>
              <a:gd name="T3" fmla="*/ 338 h 786"/>
              <a:gd name="T4" fmla="*/ 823 w 1222"/>
              <a:gd name="T5" fmla="*/ 548 h 786"/>
              <a:gd name="T6" fmla="*/ 786 w 1222"/>
              <a:gd name="T7" fmla="*/ 566 h 786"/>
              <a:gd name="T8" fmla="*/ 759 w 1222"/>
              <a:gd name="T9" fmla="*/ 585 h 786"/>
              <a:gd name="T10" fmla="*/ 686 w 1222"/>
              <a:gd name="T11" fmla="*/ 603 h 786"/>
              <a:gd name="T12" fmla="*/ 530 w 1222"/>
              <a:gd name="T13" fmla="*/ 658 h 786"/>
              <a:gd name="T14" fmla="*/ 220 w 1222"/>
              <a:gd name="T15" fmla="*/ 740 h 786"/>
              <a:gd name="T16" fmla="*/ 64 w 1222"/>
              <a:gd name="T17" fmla="*/ 777 h 786"/>
              <a:gd name="T18" fmla="*/ 0 w 1222"/>
              <a:gd name="T19" fmla="*/ 786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22" h="786">
                <a:moveTo>
                  <a:pt x="1207" y="0"/>
                </a:moveTo>
                <a:cubicBezTo>
                  <a:pt x="1202" y="92"/>
                  <a:pt x="1222" y="273"/>
                  <a:pt x="1125" y="338"/>
                </a:cubicBezTo>
                <a:cubicBezTo>
                  <a:pt x="1063" y="427"/>
                  <a:pt x="926" y="514"/>
                  <a:pt x="823" y="548"/>
                </a:cubicBezTo>
                <a:cubicBezTo>
                  <a:pt x="810" y="552"/>
                  <a:pt x="798" y="559"/>
                  <a:pt x="786" y="566"/>
                </a:cubicBezTo>
                <a:cubicBezTo>
                  <a:pt x="776" y="572"/>
                  <a:pt x="769" y="581"/>
                  <a:pt x="759" y="585"/>
                </a:cubicBezTo>
                <a:cubicBezTo>
                  <a:pt x="735" y="594"/>
                  <a:pt x="686" y="603"/>
                  <a:pt x="686" y="603"/>
                </a:cubicBezTo>
                <a:cubicBezTo>
                  <a:pt x="640" y="633"/>
                  <a:pt x="582" y="641"/>
                  <a:pt x="530" y="658"/>
                </a:cubicBezTo>
                <a:cubicBezTo>
                  <a:pt x="429" y="691"/>
                  <a:pt x="324" y="717"/>
                  <a:pt x="220" y="740"/>
                </a:cubicBezTo>
                <a:cubicBezTo>
                  <a:pt x="168" y="751"/>
                  <a:pt x="116" y="768"/>
                  <a:pt x="64" y="777"/>
                </a:cubicBezTo>
                <a:cubicBezTo>
                  <a:pt x="43" y="781"/>
                  <a:pt x="0" y="786"/>
                  <a:pt x="0" y="786"/>
                </a:cubicBezTo>
              </a:path>
            </a:pathLst>
          </a:custGeom>
          <a:noFill/>
          <a:ln w="9525">
            <a:solidFill>
              <a:srgbClr val="FC6AE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78" name="Line 22"/>
          <p:cNvSpPr>
            <a:spLocks noChangeShapeType="1"/>
          </p:cNvSpPr>
          <p:nvPr/>
        </p:nvSpPr>
        <p:spPr bwMode="auto">
          <a:xfrm>
            <a:off x="2173288" y="3967163"/>
            <a:ext cx="0" cy="825500"/>
          </a:xfrm>
          <a:prstGeom prst="line">
            <a:avLst/>
          </a:prstGeom>
          <a:noFill/>
          <a:ln w="28575">
            <a:solidFill>
              <a:srgbClr val="666699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H="1">
            <a:off x="1152525" y="3967163"/>
            <a:ext cx="628650" cy="269875"/>
          </a:xfrm>
          <a:prstGeom prst="line">
            <a:avLst/>
          </a:prstGeom>
          <a:noFill/>
          <a:ln w="28575">
            <a:solidFill>
              <a:srgbClr val="666699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80" name="Line 24"/>
          <p:cNvSpPr>
            <a:spLocks noChangeShapeType="1"/>
          </p:cNvSpPr>
          <p:nvPr/>
        </p:nvSpPr>
        <p:spPr bwMode="auto">
          <a:xfrm>
            <a:off x="2532063" y="3967163"/>
            <a:ext cx="641350" cy="355600"/>
          </a:xfrm>
          <a:prstGeom prst="line">
            <a:avLst/>
          </a:prstGeom>
          <a:noFill/>
          <a:ln w="28575">
            <a:solidFill>
              <a:srgbClr val="666699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6484938" y="2906713"/>
            <a:ext cx="452437" cy="1182687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2" name="Oval 26"/>
          <p:cNvSpPr>
            <a:spLocks noChangeArrowheads="1"/>
          </p:cNvSpPr>
          <p:nvPr/>
        </p:nvSpPr>
        <p:spPr bwMode="auto">
          <a:xfrm>
            <a:off x="6303963" y="3028950"/>
            <a:ext cx="350837" cy="177800"/>
          </a:xfrm>
          <a:prstGeom prst="ellipse">
            <a:avLst/>
          </a:prstGeom>
          <a:solidFill>
            <a:srgbClr val="FFFFFF"/>
          </a:solidFill>
          <a:ln w="1651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6303963" y="3405188"/>
            <a:ext cx="350837" cy="185737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6303963" y="3776663"/>
            <a:ext cx="350837" cy="190500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5" name="Rectangle 29"/>
          <p:cNvSpPr>
            <a:spLocks noChangeArrowheads="1"/>
          </p:cNvSpPr>
          <p:nvPr/>
        </p:nvSpPr>
        <p:spPr bwMode="auto">
          <a:xfrm>
            <a:off x="6753225" y="3376613"/>
            <a:ext cx="10477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en-US" sz="1300" b="1">
                <a:solidFill>
                  <a:srgbClr val="996633"/>
                </a:solidFill>
              </a:rPr>
              <a:t>Registrar.exe</a:t>
            </a:r>
            <a:endParaRPr lang="en-US" altLang="en-US" b="1">
              <a:solidFill>
                <a:srgbClr val="996633"/>
              </a:solidFill>
            </a:endParaRPr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7769225" y="4108450"/>
            <a:ext cx="452438" cy="1182688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7" name="Oval 31"/>
          <p:cNvSpPr>
            <a:spLocks noChangeArrowheads="1"/>
          </p:cNvSpPr>
          <p:nvPr/>
        </p:nvSpPr>
        <p:spPr bwMode="auto">
          <a:xfrm>
            <a:off x="7588250" y="4230688"/>
            <a:ext cx="350838" cy="177800"/>
          </a:xfrm>
          <a:prstGeom prst="ellipse">
            <a:avLst/>
          </a:prstGeom>
          <a:solidFill>
            <a:srgbClr val="FFFFFF"/>
          </a:solidFill>
          <a:ln w="1651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8" name="Rectangle 32"/>
          <p:cNvSpPr>
            <a:spLocks noChangeArrowheads="1"/>
          </p:cNvSpPr>
          <p:nvPr/>
        </p:nvSpPr>
        <p:spPr bwMode="auto">
          <a:xfrm>
            <a:off x="7588250" y="4606925"/>
            <a:ext cx="350838" cy="185738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7588250" y="4978400"/>
            <a:ext cx="350838" cy="190500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7985125" y="4576763"/>
            <a:ext cx="809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en-US" sz="1300" b="1">
                <a:solidFill>
                  <a:srgbClr val="996633"/>
                </a:solidFill>
              </a:rPr>
              <a:t>Course.dll</a:t>
            </a:r>
            <a:endParaRPr lang="en-US" altLang="en-US" b="1">
              <a:solidFill>
                <a:srgbClr val="996633"/>
              </a:solidFill>
            </a:endParaRPr>
          </a:p>
        </p:txBody>
      </p:sp>
      <p:sp>
        <p:nvSpPr>
          <p:cNvPr id="275491" name="Line 35"/>
          <p:cNvSpPr>
            <a:spLocks noChangeShapeType="1"/>
          </p:cNvSpPr>
          <p:nvPr/>
        </p:nvSpPr>
        <p:spPr bwMode="auto">
          <a:xfrm>
            <a:off x="6940550" y="3871913"/>
            <a:ext cx="593725" cy="371475"/>
          </a:xfrm>
          <a:prstGeom prst="line">
            <a:avLst/>
          </a:prstGeom>
          <a:noFill/>
          <a:ln w="6350">
            <a:solidFill>
              <a:srgbClr val="66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92" name="Line 36"/>
          <p:cNvSpPr>
            <a:spLocks noChangeShapeType="1"/>
          </p:cNvSpPr>
          <p:nvPr/>
        </p:nvSpPr>
        <p:spPr bwMode="auto">
          <a:xfrm flipH="1" flipV="1">
            <a:off x="7534275" y="4167188"/>
            <a:ext cx="52388" cy="142875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93" name="Line 37"/>
          <p:cNvSpPr>
            <a:spLocks noChangeShapeType="1"/>
          </p:cNvSpPr>
          <p:nvPr/>
        </p:nvSpPr>
        <p:spPr bwMode="auto">
          <a:xfrm flipH="1" flipV="1">
            <a:off x="7470775" y="4254500"/>
            <a:ext cx="115888" cy="55563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5253038" y="4237038"/>
            <a:ext cx="452437" cy="1182687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95" name="Oval 39"/>
          <p:cNvSpPr>
            <a:spLocks noChangeArrowheads="1"/>
          </p:cNvSpPr>
          <p:nvPr/>
        </p:nvSpPr>
        <p:spPr bwMode="auto">
          <a:xfrm>
            <a:off x="5072063" y="4359275"/>
            <a:ext cx="350837" cy="177800"/>
          </a:xfrm>
          <a:prstGeom prst="ellipse">
            <a:avLst/>
          </a:prstGeom>
          <a:solidFill>
            <a:srgbClr val="FFFFFF"/>
          </a:solidFill>
          <a:ln w="1651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5072063" y="4735513"/>
            <a:ext cx="350837" cy="185737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5072063" y="5106988"/>
            <a:ext cx="350837" cy="190500"/>
          </a:xfrm>
          <a:prstGeom prst="rect">
            <a:avLst/>
          </a:prstGeom>
          <a:solidFill>
            <a:srgbClr val="FFFFFF"/>
          </a:solidFill>
          <a:ln w="1651">
            <a:solidFill>
              <a:srgbClr val="666699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5510213" y="4735513"/>
            <a:ext cx="8572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altLang="en-US" sz="1300" b="1">
                <a:solidFill>
                  <a:srgbClr val="996633"/>
                </a:solidFill>
              </a:rPr>
              <a:t>Student.dll</a:t>
            </a:r>
            <a:endParaRPr lang="en-US" altLang="en-US" b="1">
              <a:solidFill>
                <a:srgbClr val="996633"/>
              </a:solidFill>
            </a:endParaRPr>
          </a:p>
        </p:txBody>
      </p:sp>
      <p:sp>
        <p:nvSpPr>
          <p:cNvPr id="275499" name="Line 43"/>
          <p:cNvSpPr>
            <a:spLocks noChangeShapeType="1"/>
          </p:cNvSpPr>
          <p:nvPr/>
        </p:nvSpPr>
        <p:spPr bwMode="auto">
          <a:xfrm flipH="1">
            <a:off x="5748338" y="3913188"/>
            <a:ext cx="552450" cy="446087"/>
          </a:xfrm>
          <a:prstGeom prst="line">
            <a:avLst/>
          </a:prstGeom>
          <a:noFill/>
          <a:ln w="12700">
            <a:solidFill>
              <a:srgbClr val="66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500" name="Line 44"/>
          <p:cNvSpPr>
            <a:spLocks noChangeShapeType="1"/>
          </p:cNvSpPr>
          <p:nvPr/>
        </p:nvSpPr>
        <p:spPr bwMode="auto">
          <a:xfrm flipV="1">
            <a:off x="5705475" y="4322763"/>
            <a:ext cx="112713" cy="68262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501" name="Line 45"/>
          <p:cNvSpPr>
            <a:spLocks noChangeShapeType="1"/>
          </p:cNvSpPr>
          <p:nvPr/>
        </p:nvSpPr>
        <p:spPr bwMode="auto">
          <a:xfrm flipV="1">
            <a:off x="5705475" y="4243388"/>
            <a:ext cx="42863" cy="147637"/>
          </a:xfrm>
          <a:prstGeom prst="line">
            <a:avLst/>
          </a:prstGeom>
          <a:noFill/>
          <a:ln w="9525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5502" name="Text Box 46"/>
          <p:cNvSpPr txBox="1">
            <a:spLocks noChangeArrowheads="1"/>
          </p:cNvSpPr>
          <p:nvPr/>
        </p:nvSpPr>
        <p:spPr bwMode="auto">
          <a:xfrm>
            <a:off x="5008563" y="2266950"/>
            <a:ext cx="3722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b="1" i="1">
                <a:solidFill>
                  <a:srgbClr val="3333FF"/>
                </a:solidFill>
              </a:rPr>
              <a:t>Components and their Relationships</a:t>
            </a:r>
          </a:p>
        </p:txBody>
      </p: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458788" y="2297113"/>
            <a:ext cx="3576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 b="1" i="1">
                <a:solidFill>
                  <a:srgbClr val="3333FF"/>
                </a:solidFill>
              </a:rPr>
              <a:t>Mapping of Components into Classes</a:t>
            </a:r>
          </a:p>
        </p:txBody>
      </p:sp>
    </p:spTree>
    <p:extLst>
      <p:ext uri="{BB962C8B-B14F-4D97-AF65-F5344CB8AC3E}">
        <p14:creationId xmlns:p14="http://schemas.microsoft.com/office/powerpoint/2010/main" val="34029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453E-35C1-402D-BECF-8E59ED72FA4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788" y="74613"/>
            <a:ext cx="4727575" cy="398462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accent2"/>
                </a:solidFill>
              </a:rPr>
              <a:t>Component Diagram</a:t>
            </a:r>
          </a:p>
        </p:txBody>
      </p:sp>
      <p:sp>
        <p:nvSpPr>
          <p:cNvPr id="607350" name="Rectangle 118"/>
          <p:cNvSpPr>
            <a:spLocks noGrp="1" noChangeArrowheads="1"/>
          </p:cNvSpPr>
          <p:nvPr>
            <p:ph type="body" idx="1"/>
          </p:nvPr>
        </p:nvSpPr>
        <p:spPr>
          <a:solidFill>
            <a:srgbClr val="CC99FF"/>
          </a:solidFill>
        </p:spPr>
        <p:txBody>
          <a:bodyPr/>
          <a:lstStyle/>
          <a:p>
            <a:r>
              <a:rPr lang="en-US" altLang="en-US" dirty="0"/>
              <a:t>Short history behind architecture</a:t>
            </a:r>
          </a:p>
          <a:p>
            <a:r>
              <a:rPr lang="en-US" altLang="en-US" dirty="0"/>
              <a:t>Architecture still an emerging discipline</a:t>
            </a:r>
          </a:p>
          <a:p>
            <a:r>
              <a:rPr lang="en-US" altLang="en-US" dirty="0" smtClean="0"/>
              <a:t>UML </a:t>
            </a:r>
            <a:r>
              <a:rPr lang="en-US" altLang="en-US" dirty="0"/>
              <a:t>and architecture evolving in parallel </a:t>
            </a:r>
          </a:p>
          <a:p>
            <a:r>
              <a:rPr lang="en-US" altLang="en-US" dirty="0"/>
              <a:t>Component diagram in need of better formalization and experimentation</a:t>
            </a:r>
          </a:p>
          <a:p>
            <a:endParaRPr lang="en-US" altLang="en-US" dirty="0"/>
          </a:p>
        </p:txBody>
      </p:sp>
      <p:sp>
        <p:nvSpPr>
          <p:cNvPr id="607351" name="Text Box 119"/>
          <p:cNvSpPr txBox="1">
            <a:spLocks noChangeArrowheads="1"/>
          </p:cNvSpPr>
          <p:nvPr/>
        </p:nvSpPr>
        <p:spPr bwMode="auto">
          <a:xfrm>
            <a:off x="457200" y="979488"/>
            <a:ext cx="3128963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/>
              <a:t>Big demand, hmm…</a:t>
            </a:r>
          </a:p>
        </p:txBody>
      </p:sp>
    </p:spTree>
    <p:extLst>
      <p:ext uri="{BB962C8B-B14F-4D97-AF65-F5344CB8AC3E}">
        <p14:creationId xmlns:p14="http://schemas.microsoft.com/office/powerpoint/2010/main" val="1303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2E31-4FD2-48E6-B206-CC0BFEB5D278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5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724" y="367679"/>
            <a:ext cx="7886700" cy="637368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5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2840" y="44872"/>
            <a:ext cx="8229600" cy="431800"/>
          </a:xfrm>
          <a:solidFill>
            <a:srgbClr val="FFFF99"/>
          </a:solidFill>
        </p:spPr>
        <p:txBody>
          <a:bodyPr>
            <a:normAutofit fontScale="90000"/>
          </a:bodyPr>
          <a:lstStyle/>
          <a:p>
            <a:r>
              <a:rPr lang="en-US" altLang="en-US" sz="2400" dirty="0"/>
              <a:t>Component Diagram – another example</a:t>
            </a:r>
            <a:br>
              <a:rPr lang="en-US" altLang="en-US" sz="2400" dirty="0"/>
            </a:b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91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744D0-3768-4AC0-8552-E160F78F4CD4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653314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52736"/>
            <a:ext cx="9144000" cy="5584825"/>
          </a:xfrm>
        </p:spPr>
      </p:pic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374848" y="116880"/>
            <a:ext cx="8229600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Component Diagram – another example</a:t>
            </a:r>
            <a:br>
              <a:rPr lang="en-US" altLang="en-US" sz="2400" dirty="0"/>
            </a:b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36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Standard Component Stereotypes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IN" dirty="0" smtClean="0"/>
              <a:t>There are several standard UML stereotypes that apply to components: </a:t>
            </a:r>
          </a:p>
          <a:p>
            <a:pPr lvl="1"/>
            <a:r>
              <a:rPr lang="en-IN" dirty="0" smtClean="0">
                <a:hlinkClick r:id="rId2"/>
              </a:rPr>
              <a:t>«subsystem»</a:t>
            </a:r>
            <a:endParaRPr lang="en-IN" dirty="0" smtClean="0"/>
          </a:p>
          <a:p>
            <a:pPr lvl="1"/>
            <a:r>
              <a:rPr lang="en-IN" dirty="0" smtClean="0">
                <a:hlinkClick r:id="rId3"/>
              </a:rPr>
              <a:t>«process»</a:t>
            </a:r>
            <a:endParaRPr lang="en-IN" dirty="0" smtClean="0"/>
          </a:p>
          <a:p>
            <a:pPr lvl="1"/>
            <a:r>
              <a:rPr lang="en-IN" dirty="0" smtClean="0">
                <a:hlinkClick r:id="rId4"/>
              </a:rPr>
              <a:t>«service»</a:t>
            </a:r>
            <a:endParaRPr lang="en-IN" dirty="0" smtClean="0"/>
          </a:p>
          <a:p>
            <a:pPr lvl="1"/>
            <a:r>
              <a:rPr lang="en-IN" dirty="0" smtClean="0">
                <a:hlinkClick r:id="rId5"/>
              </a:rPr>
              <a:t>«specification»</a:t>
            </a:r>
            <a:endParaRPr lang="en-IN" dirty="0" smtClean="0"/>
          </a:p>
          <a:p>
            <a:pPr lvl="1"/>
            <a:r>
              <a:rPr lang="en-IN" dirty="0" smtClean="0">
                <a:hlinkClick r:id="rId6"/>
              </a:rPr>
              <a:t>«realization»</a:t>
            </a:r>
            <a:endParaRPr lang="en-IN" dirty="0" smtClean="0"/>
          </a:p>
          <a:p>
            <a:pPr lvl="1"/>
            <a:r>
              <a:rPr lang="en-IN" dirty="0" smtClean="0">
                <a:hlinkClick r:id="rId7"/>
              </a:rPr>
              <a:t>«implement»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49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768</Words>
  <Application>Microsoft Office PowerPoint</Application>
  <PresentationFormat>On-screen Show (4:3)</PresentationFormat>
  <Paragraphs>118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Component Diagram &amp; Deployment Diagram</vt:lpstr>
      <vt:lpstr>Introduction</vt:lpstr>
      <vt:lpstr>PowerPoint Presentation</vt:lpstr>
      <vt:lpstr>PowerPoint Presentation</vt:lpstr>
      <vt:lpstr>Component Diagram</vt:lpstr>
      <vt:lpstr>Component Diagram</vt:lpstr>
      <vt:lpstr>Component Diagram – another example </vt:lpstr>
      <vt:lpstr>PowerPoint Presentation</vt:lpstr>
      <vt:lpstr>Standard Component Stereotypes</vt:lpstr>
      <vt:lpstr>Contd…</vt:lpstr>
      <vt:lpstr>Contd…</vt:lpstr>
      <vt:lpstr>Component Diagram</vt:lpstr>
      <vt:lpstr>Railway reservation system</vt:lpstr>
      <vt:lpstr>ATM</vt:lpstr>
      <vt:lpstr>Deployment Diagram</vt:lpstr>
      <vt:lpstr>Contd…</vt:lpstr>
      <vt:lpstr>Deployment Diagram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2015-09-07T05:22:12Z</dcterms:created>
  <dcterms:modified xsi:type="dcterms:W3CDTF">2015-09-08T01:28:38Z</dcterms:modified>
</cp:coreProperties>
</file>