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9" r:id="rId4"/>
    <p:sldId id="258" r:id="rId5"/>
    <p:sldId id="259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5FF4-4911-4E9D-BDC9-3952A3D181E1}" type="datetimeFigureOut">
              <a:rPr lang="en-IN" smtClean="0"/>
              <a:t>23-09-2015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B5FA-128D-4C1F-B461-BDF04ECDA63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5FF4-4911-4E9D-BDC9-3952A3D181E1}" type="datetimeFigureOut">
              <a:rPr lang="en-IN" smtClean="0"/>
              <a:t>23-09-2015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B5FA-128D-4C1F-B461-BDF04ECDA63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5FF4-4911-4E9D-BDC9-3952A3D181E1}" type="datetimeFigureOut">
              <a:rPr lang="en-IN" smtClean="0"/>
              <a:t>23-09-2015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B5FA-128D-4C1F-B461-BDF04ECDA63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5FF4-4911-4E9D-BDC9-3952A3D181E1}" type="datetimeFigureOut">
              <a:rPr lang="en-IN" smtClean="0"/>
              <a:t>23-09-2015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B5FA-128D-4C1F-B461-BDF04ECDA63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5FF4-4911-4E9D-BDC9-3952A3D181E1}" type="datetimeFigureOut">
              <a:rPr lang="en-IN" smtClean="0"/>
              <a:t>23-09-2015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B5FA-128D-4C1F-B461-BDF04ECDA63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5FF4-4911-4E9D-BDC9-3952A3D181E1}" type="datetimeFigureOut">
              <a:rPr lang="en-IN" smtClean="0"/>
              <a:t>23-09-2015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B5FA-128D-4C1F-B461-BDF04ECDA63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5FF4-4911-4E9D-BDC9-3952A3D181E1}" type="datetimeFigureOut">
              <a:rPr lang="en-IN" smtClean="0"/>
              <a:t>23-09-2015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B5FA-128D-4C1F-B461-BDF04ECDA63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5FF4-4911-4E9D-BDC9-3952A3D181E1}" type="datetimeFigureOut">
              <a:rPr lang="en-IN" smtClean="0"/>
              <a:t>23-09-2015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B5FA-128D-4C1F-B461-BDF04ECDA63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5FF4-4911-4E9D-BDC9-3952A3D181E1}" type="datetimeFigureOut">
              <a:rPr lang="en-IN" smtClean="0"/>
              <a:t>23-09-2015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B5FA-128D-4C1F-B461-BDF04ECDA63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5FF4-4911-4E9D-BDC9-3952A3D181E1}" type="datetimeFigureOut">
              <a:rPr lang="en-IN" smtClean="0"/>
              <a:t>23-09-2015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B5FA-128D-4C1F-B461-BDF04ECDA63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5FF4-4911-4E9D-BDC9-3952A3D181E1}" type="datetimeFigureOut">
              <a:rPr lang="en-IN" smtClean="0"/>
              <a:t>23-09-2015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17B5FA-128D-4C1F-B461-BDF04ECDA63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817B5FA-128D-4C1F-B461-BDF04ECDA63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E285FF4-4911-4E9D-BDC9-3952A3D181E1}" type="datetimeFigureOut">
              <a:rPr lang="en-IN" smtClean="0"/>
              <a:t>23-09-2015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star-inc.com/Methodology/CRCIntro.htm" TargetMode="External"/><Relationship Id="rId2" Type="http://schemas.openxmlformats.org/officeDocument/2006/relationships/hyperlink" Target="http://c2.com/doc/oopsla89/pap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mazon.com/exec/obidos/ASIN/0136298257/ref=nosim/ootip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CRC Card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88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05800" cy="563562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A CRC Card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7931224" cy="5410200"/>
          </a:xfrm>
        </p:spPr>
        <p:txBody>
          <a:bodyPr>
            <a:normAutofit/>
          </a:bodyPr>
          <a:lstStyle/>
          <a:p>
            <a:pPr algn="just"/>
            <a:r>
              <a:rPr lang="en-US" altLang="en-US" sz="2400" b="1" dirty="0"/>
              <a:t>Recording a Collaborator</a:t>
            </a:r>
            <a:r>
              <a:rPr lang="en-US" altLang="en-US" sz="2400" dirty="0"/>
              <a:t>: </a:t>
            </a:r>
          </a:p>
          <a:p>
            <a:pPr algn="just"/>
            <a:r>
              <a:rPr lang="en-US" altLang="en-US" sz="2400" dirty="0"/>
              <a:t>A class may have all the data (as data members) needed to fulfill a responsibility.</a:t>
            </a:r>
          </a:p>
          <a:p>
            <a:pPr algn="just"/>
            <a:r>
              <a:rPr lang="en-US" altLang="en-US" sz="2400" dirty="0"/>
              <a:t>Or, a class has some data and knows other classes that have the rest to fulfill a responsibility. The other classes are identified as collaborators.</a:t>
            </a:r>
          </a:p>
          <a:p>
            <a:pPr algn="just"/>
            <a:r>
              <a:rPr lang="en-US" altLang="en-US" sz="2400" dirty="0"/>
              <a:t>From a class’ perspective, the philosophy is “</a:t>
            </a:r>
            <a:r>
              <a:rPr lang="en-US" altLang="en-US" sz="2400" dirty="0">
                <a:solidFill>
                  <a:srgbClr val="0000FF"/>
                </a:solidFill>
              </a:rPr>
              <a:t>What I know</a:t>
            </a:r>
            <a:r>
              <a:rPr lang="en-US" altLang="en-US" sz="2400" dirty="0"/>
              <a:t>” and “</a:t>
            </a:r>
            <a:r>
              <a:rPr lang="en-US" altLang="en-US" sz="2400" dirty="0">
                <a:solidFill>
                  <a:srgbClr val="0000FF"/>
                </a:solidFill>
              </a:rPr>
              <a:t>Who I know</a:t>
            </a:r>
            <a:r>
              <a:rPr lang="en-US" altLang="en-US" sz="2400" dirty="0"/>
              <a:t>” to fulfill a responsibility. </a:t>
            </a:r>
          </a:p>
          <a:p>
            <a:pPr>
              <a:buFontTx/>
              <a:buNone/>
            </a:pP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5308-B556-4FBF-9244-1187E7DD6EBD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377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CRC Cards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b="1" dirty="0">
                <a:solidFill>
                  <a:srgbClr val="800000"/>
                </a:solidFill>
              </a:rPr>
              <a:t>Step 1</a:t>
            </a:r>
            <a:r>
              <a:rPr lang="en-US" altLang="en-US" sz="4000" dirty="0"/>
              <a:t>: </a:t>
            </a:r>
            <a:r>
              <a:rPr lang="en-US" altLang="en-US" dirty="0">
                <a:solidFill>
                  <a:srgbClr val="800000"/>
                </a:solidFill>
              </a:rPr>
              <a:t>Identify the classes in the problem domain.</a:t>
            </a:r>
            <a:r>
              <a:rPr lang="en-US" altLang="en-US" sz="2800" dirty="0"/>
              <a:t> </a:t>
            </a:r>
          </a:p>
          <a:p>
            <a:pPr lvl="1" algn="just"/>
            <a:r>
              <a:rPr lang="en-US" altLang="en-US" dirty="0"/>
              <a:t>Use the problem statement or </a:t>
            </a:r>
            <a:r>
              <a:rPr lang="en-US" altLang="en-US" dirty="0">
                <a:solidFill>
                  <a:srgbClr val="800000"/>
                </a:solidFill>
              </a:rPr>
              <a:t>requirements document</a:t>
            </a:r>
            <a:r>
              <a:rPr lang="en-US" altLang="en-US" dirty="0"/>
              <a:t> to find all of the nouns and verbs in the problem statement. </a:t>
            </a:r>
          </a:p>
          <a:p>
            <a:pPr lvl="1" algn="just"/>
            <a:r>
              <a:rPr lang="en-US" altLang="en-US" dirty="0"/>
              <a:t>The </a:t>
            </a:r>
            <a:r>
              <a:rPr lang="en-US" altLang="en-US" dirty="0">
                <a:solidFill>
                  <a:srgbClr val="800000"/>
                </a:solidFill>
              </a:rPr>
              <a:t>nouns</a:t>
            </a:r>
            <a:r>
              <a:rPr lang="en-US" altLang="en-US" dirty="0"/>
              <a:t> represent the object/classes in the system; the </a:t>
            </a:r>
            <a:r>
              <a:rPr lang="en-US" altLang="en-US" dirty="0">
                <a:solidFill>
                  <a:srgbClr val="800000"/>
                </a:solidFill>
              </a:rPr>
              <a:t>verbs</a:t>
            </a:r>
            <a:r>
              <a:rPr lang="en-US" altLang="en-US" dirty="0"/>
              <a:t> may show what their responsibilities are.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6334-9828-4553-94A1-AACA875B03FD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9886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05800" cy="563562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CRC Cards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7859216" cy="5211763"/>
          </a:xfrm>
        </p:spPr>
        <p:txBody>
          <a:bodyPr>
            <a:normAutofit/>
          </a:bodyPr>
          <a:lstStyle/>
          <a:p>
            <a:pPr algn="just"/>
            <a:r>
              <a:rPr lang="en-US" altLang="en-US" sz="3200" b="1" dirty="0">
                <a:solidFill>
                  <a:srgbClr val="800000"/>
                </a:solidFill>
              </a:rPr>
              <a:t>Step 2</a:t>
            </a:r>
            <a:r>
              <a:rPr lang="en-US" altLang="en-US" sz="4400" dirty="0"/>
              <a:t>: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800000"/>
                </a:solidFill>
              </a:rPr>
              <a:t>Take at least one card per person</a:t>
            </a:r>
            <a:r>
              <a:rPr lang="en-US" altLang="en-US" sz="2400" dirty="0"/>
              <a:t>. Each person should be responsible for at least one class.</a:t>
            </a:r>
          </a:p>
          <a:p>
            <a:pPr algn="just"/>
            <a:r>
              <a:rPr lang="en-US" altLang="en-US" sz="3200" b="1" dirty="0">
                <a:solidFill>
                  <a:srgbClr val="800000"/>
                </a:solidFill>
              </a:rPr>
              <a:t>Step 3</a:t>
            </a:r>
            <a:r>
              <a:rPr lang="en-US" altLang="en-US" sz="2400" dirty="0"/>
              <a:t>: </a:t>
            </a:r>
            <a:r>
              <a:rPr lang="en-US" altLang="en-US" sz="2400" dirty="0">
                <a:solidFill>
                  <a:srgbClr val="800000"/>
                </a:solidFill>
              </a:rPr>
              <a:t>Add the class name and add responsibilities</a:t>
            </a:r>
            <a:r>
              <a:rPr lang="en-US" altLang="en-US" sz="2400" dirty="0"/>
              <a:t> that are obvious from the requirements. Attributes typically are not added at this time. Add super or subclasses that are obvious.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A7FD-343A-488B-B2B0-824ED0D99D02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6094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05800" cy="639762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CRC Cards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15144"/>
            <a:ext cx="8003232" cy="5410200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altLang="en-US" sz="2600" b="1" dirty="0">
                <a:solidFill>
                  <a:srgbClr val="800000"/>
                </a:solidFill>
              </a:rPr>
              <a:t>Step 4</a:t>
            </a:r>
            <a:r>
              <a:rPr lang="en-US" altLang="en-US" sz="2600" dirty="0"/>
              <a:t>: </a:t>
            </a:r>
            <a:r>
              <a:rPr lang="en-US" altLang="en-US" sz="2600" dirty="0">
                <a:solidFill>
                  <a:srgbClr val="800000"/>
                </a:solidFill>
              </a:rPr>
              <a:t>Walk-through a scenario that represents an important system function in the requirements document</a:t>
            </a:r>
            <a:r>
              <a:rPr lang="en-US" altLang="en-US" sz="2600" dirty="0"/>
              <a:t>.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2600" dirty="0"/>
              <a:t>	Decide which class (</a:t>
            </a:r>
            <a:r>
              <a:rPr lang="en-US" altLang="en-US" sz="2600" dirty="0" err="1"/>
              <a:t>es</a:t>
            </a:r>
            <a:r>
              <a:rPr lang="en-US" altLang="en-US" sz="2600" dirty="0"/>
              <a:t>) is responsible for this function. The owner of the class then picks up her card and announces that she needs to fulfill this responsibility.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2600" dirty="0"/>
              <a:t>	The responsibility may be refined into smaller tasks if possible.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2600" dirty="0"/>
              <a:t>	These smaller tasks can be fulfilled by the same object or they can be fulfilled be interacting with other objects.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2600" dirty="0"/>
              <a:t>   If no appropriate class (to fulfill this responsibility) exists, you may need to make a class. </a:t>
            </a:r>
          </a:p>
          <a:p>
            <a:pPr algn="just">
              <a:lnSpc>
                <a:spcPct val="80000"/>
              </a:lnSpc>
            </a:pPr>
            <a:endParaRPr lang="en-US" alt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C5A9-52BF-4D66-98EE-216B26B1E7B2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614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53400" cy="563562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Example-Vending Machine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7931224" cy="56388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en-US" sz="2800" b="1" u="sng" dirty="0"/>
              <a:t>Specification :</a:t>
            </a:r>
          </a:p>
          <a:p>
            <a:pPr algn="just">
              <a:buFontTx/>
              <a:buNone/>
            </a:pPr>
            <a:r>
              <a:rPr lang="en-US" altLang="en-US" sz="2800" i="1" dirty="0"/>
              <a:t>A Vending machine holds a number of snack items and displays the list of snack items and their prices through an user interface with a  display screen and buttons for making selections. In addition, the vending machine has a receptacle for money and an item dispenser.</a:t>
            </a:r>
          </a:p>
          <a:p>
            <a:pPr algn="just">
              <a:buFontTx/>
              <a:buNone/>
            </a:pPr>
            <a:r>
              <a:rPr lang="en-US" altLang="en-US" sz="2800" i="1" dirty="0"/>
              <a:t>A user can make a selection and query for the number of calories of a snack item. The calories are displayed on pressing a button. A user can place the money in the receptacle and select an item.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0DB7-2999-4137-9DC0-DBF3D269E9DB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8705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53400" cy="563562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Example-Vending Machine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7931224" cy="5284440"/>
          </a:xfrm>
        </p:spPr>
        <p:txBody>
          <a:bodyPr/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2800" b="1" u="sng" dirty="0"/>
              <a:t>Step 1</a:t>
            </a:r>
            <a:r>
              <a:rPr lang="en-US" altLang="en-US" sz="2800" b="1" dirty="0"/>
              <a:t>: </a:t>
            </a:r>
            <a:r>
              <a:rPr lang="en-US" altLang="en-US" sz="2800" dirty="0"/>
              <a:t>Let us </a:t>
            </a:r>
            <a:r>
              <a:rPr lang="en-US" altLang="en-US" sz="2800" dirty="0" smtClean="0"/>
              <a:t>select </a:t>
            </a:r>
            <a:r>
              <a:rPr lang="en-US" altLang="en-US" sz="2800" dirty="0"/>
              <a:t>the nouns and the verbs in the specification.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2800" dirty="0">
                <a:solidFill>
                  <a:srgbClr val="0000FF"/>
                </a:solidFill>
              </a:rPr>
              <a:t>Nouns</a:t>
            </a:r>
            <a:r>
              <a:rPr lang="en-US" altLang="en-US" sz="2800" dirty="0"/>
              <a:t> are in </a:t>
            </a:r>
            <a:r>
              <a:rPr lang="en-US" altLang="en-US" sz="2800" dirty="0">
                <a:solidFill>
                  <a:srgbClr val="0000FF"/>
                </a:solidFill>
              </a:rPr>
              <a:t>blue</a:t>
            </a:r>
            <a:r>
              <a:rPr lang="en-US" altLang="en-US" sz="2800" dirty="0"/>
              <a:t> and the </a:t>
            </a:r>
            <a:r>
              <a:rPr lang="en-US" altLang="en-US" sz="2800" dirty="0" smtClean="0">
                <a:solidFill>
                  <a:srgbClr val="FF0000"/>
                </a:solidFill>
              </a:rPr>
              <a:t>verbs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are in </a:t>
            </a:r>
            <a:r>
              <a:rPr lang="en-US" altLang="en-US" sz="2800" dirty="0" smtClean="0">
                <a:solidFill>
                  <a:srgbClr val="FF0000"/>
                </a:solidFill>
              </a:rPr>
              <a:t>red.</a:t>
            </a:r>
            <a:endParaRPr lang="en-US" altLang="en-US" sz="2800" u="sng" dirty="0">
              <a:solidFill>
                <a:srgbClr val="FF0000"/>
              </a:solidFill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2800" i="1" dirty="0"/>
              <a:t>A</a:t>
            </a:r>
            <a:r>
              <a:rPr lang="en-US" altLang="en-US" sz="2800" b="1" i="1" dirty="0">
                <a:solidFill>
                  <a:srgbClr val="800000"/>
                </a:solidFill>
              </a:rPr>
              <a:t> </a:t>
            </a:r>
            <a:r>
              <a:rPr lang="en-US" altLang="en-US" sz="2800" b="1" i="1" dirty="0">
                <a:solidFill>
                  <a:srgbClr val="0000FF"/>
                </a:solidFill>
              </a:rPr>
              <a:t>Vending machine</a:t>
            </a:r>
            <a:r>
              <a:rPr lang="en-US" altLang="en-US" sz="2800" b="1" i="1" dirty="0">
                <a:solidFill>
                  <a:srgbClr val="800000"/>
                </a:solidFill>
              </a:rPr>
              <a:t> </a:t>
            </a:r>
            <a:r>
              <a:rPr lang="en-US" altLang="en-US" sz="2800" b="1" i="1" dirty="0">
                <a:solidFill>
                  <a:srgbClr val="FF0000"/>
                </a:solidFill>
              </a:rPr>
              <a:t>holds</a:t>
            </a:r>
            <a:r>
              <a:rPr lang="en-US" altLang="en-US" sz="2800" b="1" i="1" dirty="0">
                <a:solidFill>
                  <a:srgbClr val="800000"/>
                </a:solidFill>
              </a:rPr>
              <a:t> </a:t>
            </a:r>
            <a:r>
              <a:rPr lang="en-US" altLang="en-US" sz="2800" i="1" dirty="0"/>
              <a:t>a number of</a:t>
            </a:r>
            <a:r>
              <a:rPr lang="en-US" altLang="en-US" sz="2800" b="1" i="1" dirty="0">
                <a:solidFill>
                  <a:srgbClr val="800000"/>
                </a:solidFill>
              </a:rPr>
              <a:t> </a:t>
            </a:r>
            <a:r>
              <a:rPr lang="en-US" altLang="en-US" sz="2800" b="1" i="1" dirty="0">
                <a:solidFill>
                  <a:srgbClr val="0000FF"/>
                </a:solidFill>
              </a:rPr>
              <a:t>snack items</a:t>
            </a:r>
            <a:r>
              <a:rPr lang="en-US" altLang="en-US" sz="2800" b="1" i="1" dirty="0">
                <a:solidFill>
                  <a:srgbClr val="800000"/>
                </a:solidFill>
              </a:rPr>
              <a:t> </a:t>
            </a:r>
            <a:r>
              <a:rPr lang="en-US" altLang="en-US" sz="2800" i="1" dirty="0"/>
              <a:t>and</a:t>
            </a:r>
            <a:r>
              <a:rPr lang="en-US" altLang="en-US" sz="2800" b="1" i="1" dirty="0"/>
              <a:t> </a:t>
            </a:r>
            <a:r>
              <a:rPr lang="en-US" altLang="en-US" sz="2800" b="1" i="1" dirty="0">
                <a:solidFill>
                  <a:srgbClr val="FF0000"/>
                </a:solidFill>
              </a:rPr>
              <a:t>displays</a:t>
            </a:r>
            <a:r>
              <a:rPr lang="en-US" altLang="en-US" sz="2800" b="1" i="1" dirty="0">
                <a:solidFill>
                  <a:srgbClr val="800000"/>
                </a:solidFill>
              </a:rPr>
              <a:t> </a:t>
            </a:r>
            <a:r>
              <a:rPr lang="en-US" altLang="en-US" sz="2800" i="1" dirty="0"/>
              <a:t>the</a:t>
            </a:r>
            <a:r>
              <a:rPr lang="en-US" altLang="en-US" sz="2800" b="1" i="1" dirty="0">
                <a:solidFill>
                  <a:srgbClr val="800000"/>
                </a:solidFill>
              </a:rPr>
              <a:t> </a:t>
            </a:r>
            <a:r>
              <a:rPr lang="en-US" altLang="en-US" sz="2800" b="1" i="1" dirty="0">
                <a:solidFill>
                  <a:srgbClr val="0000FF"/>
                </a:solidFill>
              </a:rPr>
              <a:t>list of snack items</a:t>
            </a:r>
            <a:r>
              <a:rPr lang="en-US" altLang="en-US" sz="2800" b="1" i="1" dirty="0">
                <a:solidFill>
                  <a:srgbClr val="800000"/>
                </a:solidFill>
              </a:rPr>
              <a:t> </a:t>
            </a:r>
            <a:r>
              <a:rPr lang="en-US" altLang="en-US" sz="2800" i="1" dirty="0"/>
              <a:t>and their</a:t>
            </a:r>
            <a:r>
              <a:rPr lang="en-US" altLang="en-US" sz="2800" b="1" i="1" dirty="0">
                <a:solidFill>
                  <a:srgbClr val="800000"/>
                </a:solidFill>
              </a:rPr>
              <a:t> </a:t>
            </a:r>
            <a:r>
              <a:rPr lang="en-US" altLang="en-US" sz="2800" b="1" i="1" dirty="0">
                <a:solidFill>
                  <a:srgbClr val="0000FF"/>
                </a:solidFill>
              </a:rPr>
              <a:t>prices</a:t>
            </a:r>
            <a:r>
              <a:rPr lang="en-US" altLang="en-US" sz="2800" b="1" i="1" dirty="0">
                <a:solidFill>
                  <a:srgbClr val="800000"/>
                </a:solidFill>
              </a:rPr>
              <a:t> </a:t>
            </a:r>
            <a:r>
              <a:rPr lang="en-US" altLang="en-US" sz="2800" i="1" dirty="0"/>
              <a:t>through an</a:t>
            </a:r>
            <a:r>
              <a:rPr lang="en-US" altLang="en-US" sz="2800" b="1" i="1" dirty="0">
                <a:solidFill>
                  <a:srgbClr val="800000"/>
                </a:solidFill>
              </a:rPr>
              <a:t> </a:t>
            </a:r>
            <a:r>
              <a:rPr lang="en-US" altLang="en-US" sz="2800" b="1" i="1" dirty="0">
                <a:solidFill>
                  <a:srgbClr val="0000FF"/>
                </a:solidFill>
              </a:rPr>
              <a:t>user interface</a:t>
            </a:r>
            <a:r>
              <a:rPr lang="en-US" altLang="en-US" sz="2800" b="1" i="1" dirty="0">
                <a:solidFill>
                  <a:srgbClr val="800000"/>
                </a:solidFill>
              </a:rPr>
              <a:t> </a:t>
            </a:r>
            <a:r>
              <a:rPr lang="en-US" altLang="en-US" sz="2800" i="1" dirty="0"/>
              <a:t>with a</a:t>
            </a:r>
            <a:r>
              <a:rPr lang="en-US" altLang="en-US" sz="2800" b="1" i="1" dirty="0">
                <a:solidFill>
                  <a:srgbClr val="800000"/>
                </a:solidFill>
              </a:rPr>
              <a:t>  </a:t>
            </a:r>
            <a:r>
              <a:rPr lang="en-US" altLang="en-US" sz="2800" b="1" i="1" dirty="0">
                <a:solidFill>
                  <a:srgbClr val="0000FF"/>
                </a:solidFill>
              </a:rPr>
              <a:t>display</a:t>
            </a:r>
            <a:r>
              <a:rPr lang="en-US" altLang="en-US" sz="2800" b="1" i="1" dirty="0">
                <a:solidFill>
                  <a:srgbClr val="800000"/>
                </a:solidFill>
              </a:rPr>
              <a:t> </a:t>
            </a:r>
            <a:r>
              <a:rPr lang="en-US" altLang="en-US" sz="2800" b="1" i="1" dirty="0">
                <a:solidFill>
                  <a:srgbClr val="0000FF"/>
                </a:solidFill>
              </a:rPr>
              <a:t>screen</a:t>
            </a:r>
            <a:r>
              <a:rPr lang="en-US" altLang="en-US" sz="2800" b="1" i="1" dirty="0">
                <a:solidFill>
                  <a:srgbClr val="800000"/>
                </a:solidFill>
              </a:rPr>
              <a:t> </a:t>
            </a:r>
            <a:r>
              <a:rPr lang="en-US" altLang="en-US" sz="2800" i="1" dirty="0"/>
              <a:t>and</a:t>
            </a:r>
            <a:r>
              <a:rPr lang="en-US" altLang="en-US" sz="2800" b="1" i="1" dirty="0">
                <a:solidFill>
                  <a:srgbClr val="800000"/>
                </a:solidFill>
              </a:rPr>
              <a:t> </a:t>
            </a:r>
            <a:r>
              <a:rPr lang="en-US" altLang="en-US" sz="2800" b="1" i="1" dirty="0">
                <a:solidFill>
                  <a:srgbClr val="0000FF"/>
                </a:solidFill>
              </a:rPr>
              <a:t>buttons</a:t>
            </a:r>
            <a:r>
              <a:rPr lang="en-US" altLang="en-US" sz="2800" b="1" i="1" dirty="0">
                <a:solidFill>
                  <a:srgbClr val="800000"/>
                </a:solidFill>
              </a:rPr>
              <a:t> </a:t>
            </a:r>
            <a:r>
              <a:rPr lang="en-US" altLang="en-US" sz="2800" i="1" dirty="0"/>
              <a:t>for</a:t>
            </a:r>
            <a:r>
              <a:rPr lang="en-US" altLang="en-US" sz="2800" b="1" i="1" dirty="0">
                <a:solidFill>
                  <a:srgbClr val="800000"/>
                </a:solidFill>
              </a:rPr>
              <a:t> </a:t>
            </a:r>
            <a:r>
              <a:rPr lang="en-US" altLang="en-US" sz="2800" b="1" i="1" dirty="0">
                <a:solidFill>
                  <a:srgbClr val="FF0000"/>
                </a:solidFill>
              </a:rPr>
              <a:t>making </a:t>
            </a:r>
            <a:r>
              <a:rPr lang="en-US" altLang="en-US" sz="2800" b="1" i="1" dirty="0">
                <a:solidFill>
                  <a:srgbClr val="0000FF"/>
                </a:solidFill>
              </a:rPr>
              <a:t>selections</a:t>
            </a:r>
            <a:r>
              <a:rPr lang="en-US" altLang="en-US" sz="2800" b="1" i="1" dirty="0">
                <a:solidFill>
                  <a:srgbClr val="800000"/>
                </a:solidFill>
              </a:rPr>
              <a:t>. </a:t>
            </a:r>
            <a:r>
              <a:rPr lang="en-US" altLang="en-US" sz="2800" i="1" dirty="0"/>
              <a:t>In addition, the vending</a:t>
            </a:r>
            <a:r>
              <a:rPr lang="en-US" altLang="en-US" sz="2800" i="1" dirty="0">
                <a:solidFill>
                  <a:srgbClr val="800000"/>
                </a:solidFill>
              </a:rPr>
              <a:t> </a:t>
            </a:r>
            <a:r>
              <a:rPr lang="en-US" altLang="en-US" sz="2800" i="1" dirty="0"/>
              <a:t>machine</a:t>
            </a:r>
            <a:r>
              <a:rPr lang="en-US" altLang="en-US" sz="2800" b="1" i="1" dirty="0"/>
              <a:t> </a:t>
            </a:r>
            <a:r>
              <a:rPr lang="en-US" altLang="en-US" sz="2800" i="1" dirty="0"/>
              <a:t>has a</a:t>
            </a:r>
            <a:r>
              <a:rPr lang="en-US" altLang="en-US" sz="2800" b="1" i="1" dirty="0">
                <a:solidFill>
                  <a:srgbClr val="800000"/>
                </a:solidFill>
              </a:rPr>
              <a:t> </a:t>
            </a:r>
            <a:r>
              <a:rPr lang="en-US" altLang="en-US" sz="2800" b="1" i="1" dirty="0">
                <a:solidFill>
                  <a:srgbClr val="0000FF"/>
                </a:solidFill>
              </a:rPr>
              <a:t>receptacle</a:t>
            </a:r>
            <a:r>
              <a:rPr lang="en-US" altLang="en-US" sz="2800" b="1" i="1" dirty="0">
                <a:solidFill>
                  <a:srgbClr val="800000"/>
                </a:solidFill>
              </a:rPr>
              <a:t> </a:t>
            </a:r>
            <a:r>
              <a:rPr lang="en-US" altLang="en-US" sz="2800" i="1" dirty="0"/>
              <a:t>for</a:t>
            </a:r>
            <a:r>
              <a:rPr lang="en-US" altLang="en-US" sz="2800" b="1" i="1" dirty="0">
                <a:solidFill>
                  <a:srgbClr val="800000"/>
                </a:solidFill>
              </a:rPr>
              <a:t> </a:t>
            </a:r>
            <a:r>
              <a:rPr lang="en-US" altLang="en-US" sz="2800" b="1" i="1" dirty="0">
                <a:solidFill>
                  <a:srgbClr val="0000FF"/>
                </a:solidFill>
              </a:rPr>
              <a:t>money</a:t>
            </a:r>
            <a:r>
              <a:rPr lang="en-US" altLang="en-US" sz="2800" b="1" i="1" dirty="0">
                <a:solidFill>
                  <a:srgbClr val="800000"/>
                </a:solidFill>
              </a:rPr>
              <a:t> </a:t>
            </a:r>
            <a:r>
              <a:rPr lang="en-US" altLang="en-US" sz="2800" i="1" dirty="0"/>
              <a:t>and an</a:t>
            </a:r>
            <a:r>
              <a:rPr lang="en-US" altLang="en-US" sz="2800" b="1" i="1" dirty="0">
                <a:solidFill>
                  <a:srgbClr val="800000"/>
                </a:solidFill>
              </a:rPr>
              <a:t> </a:t>
            </a:r>
            <a:r>
              <a:rPr lang="en-US" altLang="en-US" sz="2800" b="1" i="1" dirty="0">
                <a:solidFill>
                  <a:srgbClr val="0000FF"/>
                </a:solidFill>
              </a:rPr>
              <a:t>item dispenser</a:t>
            </a:r>
            <a:r>
              <a:rPr lang="en-US" altLang="en-US" sz="2800" b="1" i="1" dirty="0">
                <a:solidFill>
                  <a:srgbClr val="800000"/>
                </a:solidFill>
              </a:rPr>
              <a:t>.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2800" i="1" dirty="0"/>
              <a:t>A</a:t>
            </a:r>
            <a:r>
              <a:rPr lang="en-US" altLang="en-US" sz="2800" b="1" i="1" dirty="0">
                <a:solidFill>
                  <a:srgbClr val="800000"/>
                </a:solidFill>
              </a:rPr>
              <a:t> </a:t>
            </a:r>
            <a:r>
              <a:rPr lang="en-US" altLang="en-US" sz="2800" b="1" i="1" dirty="0">
                <a:solidFill>
                  <a:srgbClr val="0000FF"/>
                </a:solidFill>
              </a:rPr>
              <a:t>user</a:t>
            </a:r>
            <a:r>
              <a:rPr lang="en-US" altLang="en-US" sz="2800" b="1" i="1" dirty="0">
                <a:solidFill>
                  <a:srgbClr val="800000"/>
                </a:solidFill>
              </a:rPr>
              <a:t> </a:t>
            </a:r>
            <a:r>
              <a:rPr lang="en-US" altLang="en-US" sz="2800" i="1" dirty="0"/>
              <a:t>can</a:t>
            </a:r>
            <a:r>
              <a:rPr lang="en-US" altLang="en-US" sz="2800" b="1" i="1" dirty="0">
                <a:solidFill>
                  <a:srgbClr val="800000"/>
                </a:solidFill>
              </a:rPr>
              <a:t> </a:t>
            </a:r>
            <a:r>
              <a:rPr lang="en-US" altLang="en-US" sz="2800" b="1" i="1" dirty="0">
                <a:solidFill>
                  <a:srgbClr val="FF0000"/>
                </a:solidFill>
              </a:rPr>
              <a:t>make a selection </a:t>
            </a:r>
            <a:r>
              <a:rPr lang="en-US" altLang="en-US" sz="2800" i="1" dirty="0"/>
              <a:t>and</a:t>
            </a:r>
            <a:r>
              <a:rPr lang="en-US" altLang="en-US" sz="2800" b="1" i="1" dirty="0">
                <a:solidFill>
                  <a:srgbClr val="800000"/>
                </a:solidFill>
              </a:rPr>
              <a:t> </a:t>
            </a:r>
            <a:r>
              <a:rPr lang="en-US" altLang="en-US" sz="2800" b="1" i="1" dirty="0">
                <a:solidFill>
                  <a:srgbClr val="FF0000"/>
                </a:solidFill>
              </a:rPr>
              <a:t>query</a:t>
            </a:r>
            <a:r>
              <a:rPr lang="en-US" altLang="en-US" sz="2800" b="1" i="1" dirty="0">
                <a:solidFill>
                  <a:srgbClr val="800000"/>
                </a:solidFill>
              </a:rPr>
              <a:t> </a:t>
            </a:r>
            <a:r>
              <a:rPr lang="en-US" altLang="en-US" sz="2800" i="1" dirty="0"/>
              <a:t>for the number of</a:t>
            </a:r>
            <a:r>
              <a:rPr lang="en-US" altLang="en-US" sz="2800" b="1" i="1" dirty="0">
                <a:solidFill>
                  <a:srgbClr val="800000"/>
                </a:solidFill>
              </a:rPr>
              <a:t> </a:t>
            </a:r>
            <a:r>
              <a:rPr lang="en-US" altLang="en-US" sz="2800" b="1" i="1" dirty="0">
                <a:solidFill>
                  <a:srgbClr val="0000FF"/>
                </a:solidFill>
              </a:rPr>
              <a:t>calories</a:t>
            </a:r>
            <a:r>
              <a:rPr lang="en-US" altLang="en-US" sz="2800" b="1" i="1" dirty="0">
                <a:solidFill>
                  <a:srgbClr val="800000"/>
                </a:solidFill>
              </a:rPr>
              <a:t> </a:t>
            </a:r>
            <a:r>
              <a:rPr lang="en-US" altLang="en-US" sz="2800" i="1" dirty="0"/>
              <a:t>of a snack item</a:t>
            </a:r>
            <a:r>
              <a:rPr lang="en-US" altLang="en-US" sz="2800" b="1" i="1" dirty="0">
                <a:solidFill>
                  <a:srgbClr val="800000"/>
                </a:solidFill>
              </a:rPr>
              <a:t>. </a:t>
            </a:r>
            <a:r>
              <a:rPr lang="en-US" altLang="en-US" sz="2800" i="1" dirty="0"/>
              <a:t>The calories are</a:t>
            </a:r>
            <a:r>
              <a:rPr lang="en-US" altLang="en-US" sz="2800" b="1" i="1" dirty="0">
                <a:solidFill>
                  <a:srgbClr val="800000"/>
                </a:solidFill>
              </a:rPr>
              <a:t> </a:t>
            </a:r>
            <a:r>
              <a:rPr lang="en-US" altLang="en-US" sz="2800" b="1" i="1" dirty="0">
                <a:solidFill>
                  <a:srgbClr val="FF0000"/>
                </a:solidFill>
              </a:rPr>
              <a:t>displayed </a:t>
            </a:r>
            <a:r>
              <a:rPr lang="en-US" altLang="en-US" sz="2800" i="1" dirty="0"/>
              <a:t>on</a:t>
            </a:r>
            <a:r>
              <a:rPr lang="en-US" altLang="en-US" sz="2800" i="1" dirty="0">
                <a:solidFill>
                  <a:srgbClr val="FF0000"/>
                </a:solidFill>
              </a:rPr>
              <a:t> </a:t>
            </a:r>
            <a:r>
              <a:rPr lang="en-US" altLang="en-US" sz="2800" b="1" i="1" dirty="0">
                <a:solidFill>
                  <a:srgbClr val="FF0000"/>
                </a:solidFill>
              </a:rPr>
              <a:t>pressing </a:t>
            </a:r>
            <a:r>
              <a:rPr lang="en-US" altLang="en-US" sz="2800" b="1" i="1" dirty="0"/>
              <a:t>a</a:t>
            </a:r>
            <a:r>
              <a:rPr lang="en-US" altLang="en-US" sz="2800" b="1" i="1" dirty="0">
                <a:solidFill>
                  <a:srgbClr val="800000"/>
                </a:solidFill>
              </a:rPr>
              <a:t> </a:t>
            </a:r>
            <a:r>
              <a:rPr lang="en-US" altLang="en-US" sz="2800" b="1" i="1" dirty="0">
                <a:solidFill>
                  <a:srgbClr val="0000FF"/>
                </a:solidFill>
              </a:rPr>
              <a:t>button</a:t>
            </a:r>
            <a:r>
              <a:rPr lang="en-US" altLang="en-US" sz="2800" b="1" i="1" dirty="0">
                <a:solidFill>
                  <a:srgbClr val="800000"/>
                </a:solidFill>
              </a:rPr>
              <a:t>. </a:t>
            </a:r>
            <a:r>
              <a:rPr lang="en-US" altLang="en-US" sz="2800" i="1" dirty="0"/>
              <a:t>A user can</a:t>
            </a:r>
            <a:r>
              <a:rPr lang="en-US" altLang="en-US" sz="2800" b="1" i="1" dirty="0">
                <a:solidFill>
                  <a:srgbClr val="800000"/>
                </a:solidFill>
              </a:rPr>
              <a:t> </a:t>
            </a:r>
            <a:r>
              <a:rPr lang="en-US" altLang="en-US" sz="2800" b="1" i="1" dirty="0">
                <a:solidFill>
                  <a:srgbClr val="FF0000"/>
                </a:solidFill>
              </a:rPr>
              <a:t>place</a:t>
            </a:r>
            <a:r>
              <a:rPr lang="en-US" altLang="en-US" sz="2800" b="1" i="1" dirty="0">
                <a:solidFill>
                  <a:srgbClr val="800000"/>
                </a:solidFill>
              </a:rPr>
              <a:t> </a:t>
            </a:r>
            <a:r>
              <a:rPr lang="en-US" altLang="en-US" sz="2800" i="1" dirty="0"/>
              <a:t>the money in the</a:t>
            </a:r>
            <a:r>
              <a:rPr lang="en-US" altLang="en-US" sz="2800" b="1" i="1" dirty="0">
                <a:solidFill>
                  <a:srgbClr val="800000"/>
                </a:solidFill>
              </a:rPr>
              <a:t> </a:t>
            </a:r>
            <a:r>
              <a:rPr lang="en-US" altLang="en-US" sz="2800" b="1" i="1" dirty="0">
                <a:solidFill>
                  <a:srgbClr val="0000FF"/>
                </a:solidFill>
              </a:rPr>
              <a:t>receptacle</a:t>
            </a:r>
            <a:r>
              <a:rPr lang="en-US" altLang="en-US" sz="2800" b="1" i="1" dirty="0">
                <a:solidFill>
                  <a:srgbClr val="800000"/>
                </a:solidFill>
              </a:rPr>
              <a:t> </a:t>
            </a:r>
            <a:r>
              <a:rPr lang="en-US" altLang="en-US" sz="2800" i="1" dirty="0"/>
              <a:t>and select an item</a:t>
            </a:r>
            <a:r>
              <a:rPr lang="en-US" altLang="en-US" sz="2800" i="1" dirty="0">
                <a:solidFill>
                  <a:srgbClr val="800000"/>
                </a:solidFill>
              </a:rPr>
              <a:t>.</a:t>
            </a:r>
            <a:r>
              <a:rPr lang="en-US" altLang="en-US" sz="2800" b="1" i="1" dirty="0">
                <a:solidFill>
                  <a:srgbClr val="80000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0953-1DA6-4BC7-A94E-4E99F325A432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3785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53400" cy="563562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Example-Vending Machine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7787208" cy="5638800"/>
          </a:xfrm>
        </p:spPr>
        <p:txBody>
          <a:bodyPr/>
          <a:lstStyle/>
          <a:p>
            <a:pPr algn="just"/>
            <a:r>
              <a:rPr lang="en-US" altLang="en-US" sz="2400" dirty="0"/>
              <a:t>Most of the nouns are objects/classes.</a:t>
            </a:r>
          </a:p>
          <a:p>
            <a:pPr algn="just"/>
            <a:r>
              <a:rPr lang="en-US" altLang="en-US" sz="2400" dirty="0"/>
              <a:t>Some nouns are attributes of these classes.</a:t>
            </a:r>
          </a:p>
          <a:p>
            <a:pPr algn="just"/>
            <a:r>
              <a:rPr lang="en-US" altLang="en-US" sz="2400" dirty="0"/>
              <a:t>The verbs are actions that can be attached to these objects.</a:t>
            </a:r>
          </a:p>
          <a:p>
            <a:pPr algn="just"/>
            <a:r>
              <a:rPr lang="en-US" altLang="en-US" sz="2400" dirty="0"/>
              <a:t>In order to focus on the problem-domain objects, let us separate the object/classes into </a:t>
            </a:r>
            <a:r>
              <a:rPr lang="en-US" altLang="en-US" sz="2400" dirty="0">
                <a:solidFill>
                  <a:srgbClr val="800000"/>
                </a:solidFill>
              </a:rPr>
              <a:t>presentation-specific</a:t>
            </a:r>
            <a:r>
              <a:rPr lang="en-US" altLang="en-US" sz="2400" dirty="0"/>
              <a:t> (user-interface related) and </a:t>
            </a:r>
            <a:r>
              <a:rPr lang="en-US" altLang="en-US" sz="2400" dirty="0">
                <a:solidFill>
                  <a:srgbClr val="0000FF"/>
                </a:solidFill>
              </a:rPr>
              <a:t>problem-specific classes.</a:t>
            </a:r>
          </a:p>
          <a:p>
            <a:pPr algn="just"/>
            <a:r>
              <a:rPr lang="en-US" altLang="en-US" sz="2400" dirty="0">
                <a:solidFill>
                  <a:schemeClr val="tx2"/>
                </a:solidFill>
              </a:rPr>
              <a:t>We will then select two </a:t>
            </a:r>
            <a:r>
              <a:rPr lang="en-US" altLang="en-US" sz="2400" dirty="0">
                <a:solidFill>
                  <a:srgbClr val="0000FF"/>
                </a:solidFill>
              </a:rPr>
              <a:t>problem specific</a:t>
            </a:r>
            <a:r>
              <a:rPr lang="en-US" altLang="en-US" sz="2400" dirty="0">
                <a:solidFill>
                  <a:schemeClr val="tx2"/>
                </a:solidFill>
              </a:rPr>
              <a:t> classes and write the CRC cards for them.</a:t>
            </a:r>
          </a:p>
          <a:p>
            <a:pPr>
              <a:buFontTx/>
              <a:buNone/>
            </a:pPr>
            <a:endParaRPr lang="en-US" altLang="en-US" b="1" i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0697-99C7-4E56-91F5-8D75E5A0E929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4447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Example-Vending Machine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0" y="1524000"/>
            <a:ext cx="4495800" cy="46021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dirty="0">
                <a:solidFill>
                  <a:srgbClr val="0000FF"/>
                </a:solidFill>
              </a:rPr>
              <a:t>Problem-specific classes:</a:t>
            </a:r>
          </a:p>
          <a:p>
            <a:r>
              <a:rPr lang="en-US" altLang="en-US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Vending Machine</a:t>
            </a:r>
          </a:p>
          <a:p>
            <a:r>
              <a:rPr lang="en-US" altLang="en-US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Snack item</a:t>
            </a:r>
          </a:p>
          <a:p>
            <a:r>
              <a:rPr lang="en-US" altLang="en-US" i="1" dirty="0"/>
              <a:t>Price</a:t>
            </a:r>
          </a:p>
          <a:p>
            <a:r>
              <a:rPr lang="en-US" altLang="en-US" i="1" dirty="0"/>
              <a:t>Calories</a:t>
            </a:r>
          </a:p>
          <a:p>
            <a:r>
              <a:rPr lang="en-US" altLang="en-US" dirty="0"/>
              <a:t>Selection</a:t>
            </a:r>
          </a:p>
          <a:p>
            <a:r>
              <a:rPr lang="en-US" altLang="en-US" dirty="0"/>
              <a:t>User</a:t>
            </a:r>
          </a:p>
          <a:p>
            <a:endParaRPr lang="en-US" altLang="en-US" dirty="0"/>
          </a:p>
        </p:txBody>
      </p:sp>
      <p:sp>
        <p:nvSpPr>
          <p:cNvPr id="25605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3995936" y="1524000"/>
            <a:ext cx="48006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dirty="0">
                <a:solidFill>
                  <a:srgbClr val="800000"/>
                </a:solidFill>
              </a:rPr>
              <a:t>Presentation-specific classes</a:t>
            </a:r>
            <a:r>
              <a:rPr lang="en-US" altLang="en-US" dirty="0">
                <a:solidFill>
                  <a:srgbClr val="800000"/>
                </a:solidFill>
              </a:rPr>
              <a:t>:</a:t>
            </a:r>
          </a:p>
          <a:p>
            <a:r>
              <a:rPr lang="en-US" altLang="en-US" dirty="0"/>
              <a:t>Display screen</a:t>
            </a:r>
          </a:p>
          <a:p>
            <a:r>
              <a:rPr lang="en-US" altLang="en-US" dirty="0"/>
              <a:t>Selection Buttons</a:t>
            </a:r>
          </a:p>
          <a:p>
            <a:r>
              <a:rPr lang="en-US" altLang="en-US" dirty="0"/>
              <a:t>Item Dispenser</a:t>
            </a:r>
          </a:p>
          <a:p>
            <a:r>
              <a:rPr lang="en-US" altLang="en-US" dirty="0"/>
              <a:t>Money receptacle</a:t>
            </a:r>
          </a:p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1663-9C75-4B40-AE5D-BF8BF753F760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354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A CRC card for class </a:t>
            </a:r>
            <a:r>
              <a:rPr lang="en-US" altLang="en-US" sz="3600">
                <a:solidFill>
                  <a:srgbClr val="0000FF"/>
                </a:solidFill>
              </a:rPr>
              <a:t>SnackItem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7859216" cy="4830763"/>
          </a:xfrm>
        </p:spPr>
        <p:txBody>
          <a:bodyPr/>
          <a:lstStyle/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36601-7E09-42F0-8387-0472387D01B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990600" y="1828800"/>
            <a:ext cx="6477000" cy="2209800"/>
          </a:xfrm>
          <a:prstGeom prst="rect">
            <a:avLst/>
          </a:prstGeom>
          <a:solidFill>
            <a:srgbClr val="9FF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990600" y="2590800"/>
            <a:ext cx="647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990600" y="3200400"/>
            <a:ext cx="647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5257800" y="2590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1143000" y="2057400"/>
            <a:ext cx="4038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/>
              <a:t>Class name: </a:t>
            </a:r>
            <a:r>
              <a:rPr lang="en-US" altLang="en-US" b="1">
                <a:solidFill>
                  <a:srgbClr val="0000FF"/>
                </a:solidFill>
              </a:rPr>
              <a:t>SnackItem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1219200" y="2743200"/>
            <a:ext cx="174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Responsibility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5638800" y="2743200"/>
            <a:ext cx="1543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Collaborator</a:t>
            </a: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1066800" y="32766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1203325" y="3260725"/>
            <a:ext cx="2700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Knows its price and calories</a:t>
            </a:r>
          </a:p>
        </p:txBody>
      </p:sp>
    </p:spTree>
    <p:extLst>
      <p:ext uri="{BB962C8B-B14F-4D97-AF65-F5344CB8AC3E}">
        <p14:creationId xmlns:p14="http://schemas.microsoft.com/office/powerpoint/2010/main" val="387176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A CRC card for the </a:t>
            </a:r>
            <a:r>
              <a:rPr lang="en-US" altLang="en-US" sz="3600">
                <a:solidFill>
                  <a:srgbClr val="0000FF"/>
                </a:solidFill>
              </a:rPr>
              <a:t>Vending Machine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077200" cy="4830763"/>
          </a:xfrm>
        </p:spPr>
        <p:txBody>
          <a:bodyPr/>
          <a:lstStyle/>
          <a:p>
            <a:pPr>
              <a:buFontTx/>
              <a:buNone/>
            </a:pPr>
            <a:endParaRPr lang="en-US" altLang="en-US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8B1F-D228-4932-BE8E-DFD02E0E45BB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990600" y="1752600"/>
            <a:ext cx="6477000" cy="2438400"/>
          </a:xfrm>
          <a:prstGeom prst="rect">
            <a:avLst/>
          </a:prstGeom>
          <a:solidFill>
            <a:srgbClr val="9FF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990600" y="2590800"/>
            <a:ext cx="647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990600" y="3200400"/>
            <a:ext cx="647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5562600" y="25908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143000" y="2057400"/>
            <a:ext cx="340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Class name: </a:t>
            </a:r>
            <a:r>
              <a:rPr lang="en-US" altLang="en-US" b="1">
                <a:solidFill>
                  <a:srgbClr val="0000FF"/>
                </a:solidFill>
              </a:rPr>
              <a:t>VendingMachine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1219200" y="2743200"/>
            <a:ext cx="174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Responsibility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5638800" y="2743200"/>
            <a:ext cx="1543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Collaborator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1050925" y="3160713"/>
            <a:ext cx="4540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Maintains a collection of SnackItems.</a:t>
            </a:r>
          </a:p>
          <a:p>
            <a:r>
              <a:rPr lang="en-US" altLang="en-US"/>
              <a:t>Allows addition and removal of SnackItems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5638800" y="3276600"/>
            <a:ext cx="1263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SnackItem</a:t>
            </a:r>
          </a:p>
        </p:txBody>
      </p:sp>
    </p:spTree>
    <p:extLst>
      <p:ext uri="{BB962C8B-B14F-4D97-AF65-F5344CB8AC3E}">
        <p14:creationId xmlns:p14="http://schemas.microsoft.com/office/powerpoint/2010/main" val="108314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altLang="en-US" sz="2800" dirty="0" smtClean="0"/>
              <a:t>CRC Card = Class Responsibility Collaborator Card</a:t>
            </a:r>
          </a:p>
          <a:p>
            <a:pPr algn="just"/>
            <a:r>
              <a:rPr lang="en-GB" altLang="en-US" sz="2800" dirty="0" smtClean="0"/>
              <a:t>Invented in 1989 by Kent Back and Ward Cunningham</a:t>
            </a:r>
          </a:p>
          <a:p>
            <a:pPr algn="just"/>
            <a:r>
              <a:rPr lang="en-IN" sz="2800" dirty="0"/>
              <a:t>A tool and method for systems analysis </a:t>
            </a:r>
            <a:r>
              <a:rPr lang="en-IN" sz="2800" dirty="0" smtClean="0"/>
              <a:t>and design</a:t>
            </a:r>
            <a:endParaRPr lang="en-IN" sz="2800" dirty="0"/>
          </a:p>
          <a:p>
            <a:pPr algn="just"/>
            <a:r>
              <a:rPr lang="en-IN" sz="2800" dirty="0" smtClean="0"/>
              <a:t>Part </a:t>
            </a:r>
            <a:r>
              <a:rPr lang="en-IN" sz="2800" dirty="0"/>
              <a:t>of the OO development paradigm</a:t>
            </a:r>
          </a:p>
          <a:p>
            <a:pPr algn="just"/>
            <a:r>
              <a:rPr lang="en-IN" sz="2800" dirty="0" smtClean="0"/>
              <a:t>Highly interactive</a:t>
            </a:r>
            <a:endParaRPr lang="en-IN" sz="2800" dirty="0"/>
          </a:p>
          <a:p>
            <a:pPr algn="just"/>
            <a:r>
              <a:rPr lang="en-IN" sz="2800" dirty="0" smtClean="0"/>
              <a:t>Results </a:t>
            </a:r>
            <a:r>
              <a:rPr lang="en-IN" sz="2800" dirty="0"/>
              <a:t>in the definition of objects </a:t>
            </a:r>
            <a:r>
              <a:rPr lang="en-IN" sz="2800" dirty="0" smtClean="0"/>
              <a:t>and classes</a:t>
            </a:r>
            <a:endParaRPr lang="en-IN" sz="2800" dirty="0"/>
          </a:p>
          <a:p>
            <a:pPr algn="just"/>
            <a:endParaRPr lang="en-GB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66342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Showing the Collaboration of a </a:t>
            </a:r>
            <a:r>
              <a:rPr lang="en-US" altLang="en-US" sz="3200">
                <a:solidFill>
                  <a:srgbClr val="0000FF"/>
                </a:solidFill>
              </a:rPr>
              <a:t>VendingMachine</a:t>
            </a:r>
            <a:r>
              <a:rPr lang="en-US" altLang="en-US" sz="3200"/>
              <a:t> and </a:t>
            </a:r>
            <a:r>
              <a:rPr lang="en-US" altLang="en-US" sz="3200">
                <a:solidFill>
                  <a:srgbClr val="0000FF"/>
                </a:solidFill>
              </a:rPr>
              <a:t>SnackItem</a:t>
            </a:r>
          </a:p>
        </p:txBody>
      </p:sp>
      <p:pic>
        <p:nvPicPr>
          <p:cNvPr id="29700" name="Picture 4" descr="VendingMachin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286000"/>
            <a:ext cx="7467600" cy="193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7571-C2AE-4636-A446-DC4338AE14CA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997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792162"/>
          </a:xfrm>
        </p:spPr>
        <p:txBody>
          <a:bodyPr/>
          <a:lstStyle/>
          <a:p>
            <a:r>
              <a:rPr lang="en-US" altLang="en-US"/>
              <a:t>CRC cards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007424" cy="4906963"/>
          </a:xfrm>
        </p:spPr>
        <p:txBody>
          <a:bodyPr/>
          <a:lstStyle/>
          <a:p>
            <a:r>
              <a:rPr lang="en-US" altLang="en-US" dirty="0"/>
              <a:t>References on CRC cards:</a:t>
            </a:r>
          </a:p>
          <a:p>
            <a:r>
              <a:rPr lang="en-US" altLang="en-US" sz="2400" b="1" dirty="0"/>
              <a:t>A Laboratory For Teaching  Object-Oriented Thinking </a:t>
            </a:r>
            <a:r>
              <a:rPr lang="en-US" altLang="en-US" sz="2400" i="1" dirty="0"/>
              <a:t>Kent Beck, Apple </a:t>
            </a:r>
            <a:r>
              <a:rPr lang="en-US" altLang="en-US" sz="2400" i="1" dirty="0" err="1"/>
              <a:t>Computer,Inc</a:t>
            </a:r>
            <a:r>
              <a:rPr lang="en-US" altLang="en-US" sz="2400" i="1" dirty="0"/>
              <a:t>  </a:t>
            </a:r>
            <a:r>
              <a:rPr lang="en-US" altLang="en-US" sz="2400" dirty="0">
                <a:hlinkClick r:id="rId2"/>
              </a:rPr>
              <a:t>http://c2.com/doc/oopsla89/paper.html</a:t>
            </a:r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b="1" dirty="0"/>
              <a:t>Introduction to CRC cards</a:t>
            </a:r>
            <a:r>
              <a:rPr lang="en-US" altLang="en-US" sz="2400" dirty="0"/>
              <a:t> by David Rubin </a:t>
            </a:r>
            <a:r>
              <a:rPr lang="en-US" altLang="en-US" sz="2400" dirty="0">
                <a:hlinkClick r:id="rId3"/>
              </a:rPr>
              <a:t>http://www.softstar-inc.com/Methodology/CRCIntro.htm</a:t>
            </a:r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>
                <a:hlinkClick r:id="rId4"/>
              </a:rPr>
              <a:t>Designing Object-Oriented Software</a:t>
            </a:r>
            <a:r>
              <a:rPr lang="en-US" altLang="en-US" sz="2400" dirty="0"/>
              <a:t>  by Rebecca </a:t>
            </a:r>
            <a:r>
              <a:rPr lang="en-US" altLang="en-US" sz="2400" dirty="0" err="1"/>
              <a:t>Wirfs</a:t>
            </a:r>
            <a:r>
              <a:rPr lang="en-US" altLang="en-US" sz="2400" dirty="0"/>
              <a:t>-Brock, Brian Wilkerson and Lauren Wiener,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8A28-22A1-43D3-847C-D860C43C7218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9280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What’s a CRC Card</a:t>
            </a:r>
            <a:r>
              <a:rPr lang="en-IN" dirty="0"/>
              <a:t>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931224" cy="5204048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/>
              <a:t>CRC </a:t>
            </a:r>
            <a:r>
              <a:rPr lang="en-IN" sz="2400" dirty="0"/>
              <a:t>stands for </a:t>
            </a:r>
            <a:r>
              <a:rPr lang="en-IN" sz="2400" dirty="0" smtClean="0"/>
              <a:t> Class, Responsibility, and Collaboration</a:t>
            </a:r>
            <a:r>
              <a:rPr lang="en-IN" sz="2400" dirty="0"/>
              <a:t>.</a:t>
            </a:r>
          </a:p>
          <a:p>
            <a:pPr algn="just"/>
            <a:r>
              <a:rPr lang="en-IN" sz="2400" dirty="0" smtClean="0">
                <a:solidFill>
                  <a:srgbClr val="FF0000"/>
                </a:solidFill>
              </a:rPr>
              <a:t>Class</a:t>
            </a:r>
            <a:endParaRPr lang="en-IN" sz="2400" dirty="0">
              <a:solidFill>
                <a:srgbClr val="FF0000"/>
              </a:solidFill>
            </a:endParaRPr>
          </a:p>
          <a:p>
            <a:pPr lvl="1" algn="just"/>
            <a:r>
              <a:rPr lang="en-IN" sz="2400" dirty="0" smtClean="0"/>
              <a:t>A </a:t>
            </a:r>
            <a:r>
              <a:rPr lang="en-IN" sz="2400" dirty="0"/>
              <a:t>set of objects that share common structure and common </a:t>
            </a:r>
            <a:r>
              <a:rPr lang="en-IN" sz="2400" dirty="0" smtClean="0"/>
              <a:t>behaviour</a:t>
            </a:r>
            <a:endParaRPr lang="en-IN" sz="2400" dirty="0"/>
          </a:p>
          <a:p>
            <a:pPr lvl="1" algn="just"/>
            <a:r>
              <a:rPr lang="en-IN" sz="2400" dirty="0" smtClean="0"/>
              <a:t>Super-class: </a:t>
            </a:r>
            <a:r>
              <a:rPr lang="en-IN" sz="2400" dirty="0"/>
              <a:t>a class from which another class inherits</a:t>
            </a:r>
          </a:p>
          <a:p>
            <a:pPr lvl="1" algn="just"/>
            <a:r>
              <a:rPr lang="en-IN" sz="2400" dirty="0" smtClean="0"/>
              <a:t>Subclass: </a:t>
            </a:r>
            <a:r>
              <a:rPr lang="en-IN" sz="2400" dirty="0"/>
              <a:t>a class that inherits from one or more classes</a:t>
            </a:r>
          </a:p>
          <a:p>
            <a:pPr algn="just"/>
            <a:r>
              <a:rPr lang="en-IN" sz="2400" dirty="0" smtClean="0">
                <a:solidFill>
                  <a:srgbClr val="FF0000"/>
                </a:solidFill>
              </a:rPr>
              <a:t>Responsibility</a:t>
            </a:r>
            <a:endParaRPr lang="en-IN" sz="2400" dirty="0">
              <a:solidFill>
                <a:srgbClr val="FF0000"/>
              </a:solidFill>
            </a:endParaRPr>
          </a:p>
          <a:p>
            <a:pPr lvl="1" algn="just"/>
            <a:r>
              <a:rPr lang="en-IN" sz="2400" dirty="0" smtClean="0"/>
              <a:t>Some </a:t>
            </a:r>
            <a:r>
              <a:rPr lang="en-IN" sz="2400" dirty="0" smtClean="0"/>
              <a:t>behaviour </a:t>
            </a:r>
            <a:r>
              <a:rPr lang="en-IN" sz="2400" dirty="0"/>
              <a:t>for which an object is held </a:t>
            </a:r>
            <a:r>
              <a:rPr lang="en-IN" sz="2400" dirty="0" smtClean="0"/>
              <a:t>responsible.</a:t>
            </a:r>
            <a:endParaRPr lang="en-IN" sz="2400" dirty="0"/>
          </a:p>
          <a:p>
            <a:pPr algn="just"/>
            <a:r>
              <a:rPr lang="en-IN" sz="2400" dirty="0" smtClean="0">
                <a:solidFill>
                  <a:srgbClr val="FF0000"/>
                </a:solidFill>
              </a:rPr>
              <a:t>Collaboration</a:t>
            </a:r>
            <a:endParaRPr lang="en-IN" sz="2400" dirty="0">
              <a:solidFill>
                <a:srgbClr val="FF0000"/>
              </a:solidFill>
            </a:endParaRPr>
          </a:p>
          <a:p>
            <a:pPr lvl="1" algn="just"/>
            <a:r>
              <a:rPr lang="en-IN" sz="2400" dirty="0" smtClean="0"/>
              <a:t>process </a:t>
            </a:r>
            <a:r>
              <a:rPr lang="en-IN" sz="2400" dirty="0"/>
              <a:t>whereby several objects cooperate to provide some </a:t>
            </a:r>
            <a:r>
              <a:rPr lang="en-IN" sz="2400" dirty="0" smtClean="0"/>
              <a:t>higher-level </a:t>
            </a:r>
            <a:r>
              <a:rPr lang="en-IN" sz="2400" dirty="0" smtClean="0"/>
              <a:t>behaviour</a:t>
            </a:r>
            <a:endParaRPr lang="en-IN" sz="2400" dirty="0"/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8990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800" dirty="0" smtClean="0"/>
              <a:t>Help explore objects</a:t>
            </a:r>
          </a:p>
          <a:p>
            <a:r>
              <a:rPr lang="en-GB" altLang="en-US" sz="2800" dirty="0" smtClean="0"/>
              <a:t>Provide </a:t>
            </a:r>
            <a:r>
              <a:rPr lang="en-GB" altLang="en-US" sz="2800" smtClean="0"/>
              <a:t>an </a:t>
            </a:r>
            <a:r>
              <a:rPr lang="en-GB" altLang="en-US" sz="2800" smtClean="0"/>
              <a:t>‘easy</a:t>
            </a:r>
            <a:r>
              <a:rPr lang="en-GB" altLang="en-US" sz="2800" smtClean="0"/>
              <a:t>’</a:t>
            </a:r>
            <a:r>
              <a:rPr lang="en-GB" altLang="en-US" sz="2800" smtClean="0"/>
              <a:t> </a:t>
            </a:r>
            <a:r>
              <a:rPr lang="en-GB" altLang="en-US" sz="2800" dirty="0" smtClean="0"/>
              <a:t>introduction </a:t>
            </a:r>
          </a:p>
          <a:p>
            <a:r>
              <a:rPr lang="en-GB" altLang="en-US" sz="2800" dirty="0" smtClean="0"/>
              <a:t>Starting point of many methodologies</a:t>
            </a:r>
          </a:p>
          <a:p>
            <a:r>
              <a:rPr lang="en-GB" altLang="en-US" sz="2800" dirty="0" smtClean="0"/>
              <a:t>Used in industry</a:t>
            </a:r>
          </a:p>
          <a:p>
            <a:r>
              <a:rPr lang="en-GB" altLang="en-US" sz="2800" dirty="0" smtClean="0"/>
              <a:t>Widely used in teaching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333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kumimoji="0" lang="en-GB" altLang="en-US" dirty="0" smtClean="0"/>
              <a:t>A CRC card contains the following information:</a:t>
            </a:r>
          </a:p>
          <a:p>
            <a:pPr lvl="1" algn="just"/>
            <a:r>
              <a:rPr lang="en-US" altLang="en-US" sz="2800" dirty="0" smtClean="0"/>
              <a:t>A CRC card is an </a:t>
            </a:r>
            <a:r>
              <a:rPr lang="en-US" altLang="en-US" sz="2800" dirty="0" smtClean="0">
                <a:solidFill>
                  <a:srgbClr val="0000FF"/>
                </a:solidFill>
              </a:rPr>
              <a:t>index card</a:t>
            </a:r>
            <a:r>
              <a:rPr lang="en-US" altLang="en-US" sz="2800" dirty="0" smtClean="0"/>
              <a:t> that is used to represent the </a:t>
            </a:r>
            <a:r>
              <a:rPr lang="en-US" altLang="en-US" sz="2800" dirty="0" smtClean="0">
                <a:solidFill>
                  <a:srgbClr val="0000FF"/>
                </a:solidFill>
              </a:rPr>
              <a:t>responsibilities</a:t>
            </a:r>
            <a:r>
              <a:rPr lang="en-US" altLang="en-US" sz="2800" dirty="0" smtClean="0"/>
              <a:t> of classes and the </a:t>
            </a:r>
            <a:r>
              <a:rPr lang="en-US" altLang="en-US" sz="2800" dirty="0" smtClean="0">
                <a:solidFill>
                  <a:srgbClr val="0000FF"/>
                </a:solidFill>
              </a:rPr>
              <a:t>interaction</a:t>
            </a:r>
            <a:r>
              <a:rPr lang="en-US" altLang="en-US" sz="2800" dirty="0" smtClean="0"/>
              <a:t> between the classes. </a:t>
            </a:r>
          </a:p>
          <a:p>
            <a:pPr lvl="1" algn="just"/>
            <a:r>
              <a:rPr lang="en-US" altLang="en-US" sz="2800" dirty="0" smtClean="0"/>
              <a:t>CRC cards are an informal approach to object oriented modeling. </a:t>
            </a:r>
          </a:p>
          <a:p>
            <a:pPr lvl="1" algn="just"/>
            <a:r>
              <a:rPr lang="en-US" altLang="en-US" sz="2800" dirty="0" smtClean="0"/>
              <a:t>The cards are created from </a:t>
            </a:r>
            <a:r>
              <a:rPr lang="en-US" altLang="en-US" sz="2800" dirty="0" smtClean="0">
                <a:solidFill>
                  <a:srgbClr val="0000FF"/>
                </a:solidFill>
              </a:rPr>
              <a:t>use-case</a:t>
            </a:r>
            <a:r>
              <a:rPr lang="en-US" altLang="en-US" sz="2800" dirty="0" smtClean="0">
                <a:solidFill>
                  <a:srgbClr val="0066FF"/>
                </a:solidFill>
              </a:rPr>
              <a:t> </a:t>
            </a:r>
            <a:r>
              <a:rPr lang="en-US" altLang="en-US" sz="2800" dirty="0" smtClean="0">
                <a:solidFill>
                  <a:srgbClr val="0000FF"/>
                </a:solidFill>
              </a:rPr>
              <a:t>scenarios</a:t>
            </a:r>
            <a:r>
              <a:rPr lang="en-US" altLang="en-US" sz="2800" dirty="0" smtClean="0"/>
              <a:t>, based on the system requirements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57440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20000" cy="706090"/>
          </a:xfrm>
        </p:spPr>
        <p:txBody>
          <a:bodyPr/>
          <a:lstStyle/>
          <a:p>
            <a:r>
              <a:rPr lang="en-US" altLang="en-US" dirty="0"/>
              <a:t>The CRC card Session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4744"/>
            <a:ext cx="7620000" cy="5276056"/>
          </a:xfrm>
        </p:spPr>
        <p:txBody>
          <a:bodyPr>
            <a:normAutofit/>
          </a:bodyPr>
          <a:lstStyle/>
          <a:p>
            <a:pPr algn="just"/>
            <a:r>
              <a:rPr lang="en-US" altLang="en-US" sz="2400" dirty="0"/>
              <a:t>Groups consisting of five or six people.</a:t>
            </a:r>
          </a:p>
          <a:p>
            <a:pPr algn="just"/>
            <a:r>
              <a:rPr lang="en-US" altLang="en-US" sz="2400" dirty="0"/>
              <a:t>Each group typically consists of </a:t>
            </a:r>
            <a:r>
              <a:rPr lang="en-US" altLang="en-US" sz="2400" dirty="0">
                <a:solidFill>
                  <a:srgbClr val="0000FF"/>
                </a:solidFill>
              </a:rPr>
              <a:t>developers, domain experts </a:t>
            </a:r>
            <a:r>
              <a:rPr lang="en-US" altLang="en-US" sz="2400" dirty="0"/>
              <a:t>and an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 smtClean="0">
                <a:solidFill>
                  <a:srgbClr val="0000FF"/>
                </a:solidFill>
              </a:rPr>
              <a:t>OO </a:t>
            </a:r>
            <a:r>
              <a:rPr lang="en-US" altLang="en-US" sz="2400" dirty="0">
                <a:solidFill>
                  <a:srgbClr val="0000FF"/>
                </a:solidFill>
              </a:rPr>
              <a:t>technology facilitator</a:t>
            </a:r>
            <a:r>
              <a:rPr lang="en-US" altLang="en-US" sz="2400" dirty="0"/>
              <a:t>. </a:t>
            </a:r>
          </a:p>
          <a:p>
            <a:pPr algn="just"/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0B7B-FA74-42AE-AE2F-7BF6EBB117D5}" type="slidenum">
              <a:rPr lang="en-US" altLang="en-US"/>
              <a:pPr/>
              <a:t>6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08920"/>
            <a:ext cx="5553075" cy="3952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49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sym typeface="Symbol" pitchFamily="18" charset="2"/>
              </a:rPr>
              <a:t>Format of CRC CARDS</a:t>
            </a:r>
            <a:endParaRPr lang="en-US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077200" cy="4830763"/>
          </a:xfrm>
        </p:spPr>
        <p:txBody>
          <a:bodyPr/>
          <a:lstStyle/>
          <a:p>
            <a:pPr>
              <a:buFontTx/>
              <a:buNone/>
            </a:pPr>
            <a:endParaRPr lang="en-US" altLang="en-US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7406-F1C1-4F35-9238-254F8096BB4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295400" y="1905000"/>
            <a:ext cx="6477000" cy="3810000"/>
          </a:xfrm>
          <a:prstGeom prst="rect">
            <a:avLst/>
          </a:prstGeom>
          <a:solidFill>
            <a:srgbClr val="9FF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1295400" y="2514600"/>
            <a:ext cx="647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1295400" y="3048000"/>
            <a:ext cx="647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1295400" y="3505200"/>
            <a:ext cx="647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1371600" y="4038600"/>
            <a:ext cx="647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1295400" y="48006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5715000" y="3505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1508125" y="2017713"/>
            <a:ext cx="153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Class name:</a:t>
            </a:r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1524000" y="2667000"/>
            <a:ext cx="167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i="1"/>
              <a:t>SuperClasses:</a:t>
            </a:r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1524000" y="3124200"/>
            <a:ext cx="140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SubClasses</a:t>
            </a:r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1524000" y="3581400"/>
            <a:ext cx="174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Responsibility</a:t>
            </a:r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6019800" y="3581400"/>
            <a:ext cx="1543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Collaborator</a:t>
            </a:r>
          </a:p>
        </p:txBody>
      </p:sp>
    </p:spTree>
    <p:extLst>
      <p:ext uri="{BB962C8B-B14F-4D97-AF65-F5344CB8AC3E}">
        <p14:creationId xmlns:p14="http://schemas.microsoft.com/office/powerpoint/2010/main" val="18977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05800" cy="563562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A CRC Card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7715200" cy="5135563"/>
          </a:xfrm>
        </p:spPr>
        <p:txBody>
          <a:bodyPr>
            <a:normAutofit/>
          </a:bodyPr>
          <a:lstStyle/>
          <a:p>
            <a:pPr algn="just"/>
            <a:r>
              <a:rPr lang="en-US" altLang="en-US" sz="2400" b="1" dirty="0"/>
              <a:t>Recording a Responsibility</a:t>
            </a:r>
            <a:r>
              <a:rPr lang="en-US" altLang="en-US" sz="2400" dirty="0"/>
              <a:t>: List the responsibilities as </a:t>
            </a:r>
            <a:r>
              <a:rPr lang="en-US" altLang="en-US" sz="2400" dirty="0" smtClean="0"/>
              <a:t>concisely </a:t>
            </a:r>
            <a:r>
              <a:rPr lang="en-US" altLang="en-US" sz="2400" dirty="0"/>
              <a:t>as possible.</a:t>
            </a:r>
          </a:p>
          <a:p>
            <a:pPr algn="just"/>
            <a:r>
              <a:rPr lang="en-US" altLang="en-US" sz="2400" dirty="0"/>
              <a:t>An appropriate phrase (</a:t>
            </a:r>
            <a:r>
              <a:rPr lang="en-US" altLang="en-US" sz="2400" dirty="0" err="1"/>
              <a:t>eg</a:t>
            </a:r>
            <a:r>
              <a:rPr lang="en-US" altLang="en-US" sz="2400" dirty="0"/>
              <a:t>: </a:t>
            </a:r>
            <a:r>
              <a:rPr lang="en-US" altLang="en-US" sz="2400" b="1" i="1" dirty="0">
                <a:solidFill>
                  <a:srgbClr val="0000FF"/>
                </a:solidFill>
              </a:rPr>
              <a:t>know</a:t>
            </a:r>
            <a:r>
              <a:rPr lang="en-US" altLang="en-US" sz="2400" b="1" i="1" dirty="0"/>
              <a:t>, </a:t>
            </a:r>
            <a:r>
              <a:rPr lang="en-US" altLang="en-US" sz="2400" b="1" i="1" dirty="0">
                <a:solidFill>
                  <a:srgbClr val="0000FF"/>
                </a:solidFill>
              </a:rPr>
              <a:t>maintain, compute, calculate, display</a:t>
            </a:r>
            <a:r>
              <a:rPr lang="en-US" altLang="en-US" sz="2400" b="1" i="1" dirty="0"/>
              <a:t>, </a:t>
            </a:r>
            <a:r>
              <a:rPr lang="en-US" altLang="en-US" sz="2400" b="1" i="1" dirty="0">
                <a:solidFill>
                  <a:srgbClr val="0000FF"/>
                </a:solidFill>
              </a:rPr>
              <a:t>prompt, read, provide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etc</a:t>
            </a:r>
            <a:r>
              <a:rPr lang="en-US" altLang="en-US" sz="2400" dirty="0"/>
              <a:t>) correctly used conveys the meaning of the responsibility.</a:t>
            </a:r>
          </a:p>
          <a:p>
            <a:pPr algn="just"/>
            <a:r>
              <a:rPr lang="en-US" altLang="en-US" sz="2400" dirty="0"/>
              <a:t>A class should not have a large number of responsibilities.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52944-AB58-494F-8207-F6E6538CF6AE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102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05800" cy="563562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A CRC Card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7715200" cy="5135563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sz="2400" b="1" dirty="0"/>
              <a:t>Recording a Responsibility</a:t>
            </a:r>
            <a:r>
              <a:rPr lang="en-US" altLang="en-US" sz="2400" dirty="0"/>
              <a:t>: 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>
                <a:solidFill>
                  <a:srgbClr val="800000"/>
                </a:solidFill>
              </a:rPr>
              <a:t>If the responsibilities cannot be fitted into one card, it is time to re-think the design.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/>
              <a:t>May be you have included </a:t>
            </a:r>
            <a:r>
              <a:rPr lang="en-US" altLang="en-US" sz="2400" dirty="0">
                <a:solidFill>
                  <a:srgbClr val="0000FF"/>
                </a:solidFill>
              </a:rPr>
              <a:t>too much detail</a:t>
            </a:r>
            <a:r>
              <a:rPr lang="en-US" altLang="en-US" sz="2400" dirty="0"/>
              <a:t> (may be you an find a phrase that briefly conveys the meaning of the responsibility)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/>
              <a:t>May be the class is doing </a:t>
            </a:r>
            <a:r>
              <a:rPr lang="en-US" altLang="en-US" sz="2400" dirty="0">
                <a:solidFill>
                  <a:srgbClr val="0000FF"/>
                </a:solidFill>
              </a:rPr>
              <a:t>too many things</a:t>
            </a:r>
            <a:r>
              <a:rPr lang="en-US" altLang="en-US" sz="2400" dirty="0"/>
              <a:t> (time to break up the class into several classes)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/>
              <a:t>May be some of the responsibilities are </a:t>
            </a:r>
            <a:r>
              <a:rPr lang="en-US" altLang="en-US" sz="2400" dirty="0">
                <a:solidFill>
                  <a:srgbClr val="0000FF"/>
                </a:solidFill>
              </a:rPr>
              <a:t>already listed</a:t>
            </a:r>
            <a:r>
              <a:rPr lang="en-US" altLang="en-US" sz="2400" dirty="0"/>
              <a:t> for the super class.</a:t>
            </a:r>
          </a:p>
          <a:p>
            <a:pPr algn="just">
              <a:lnSpc>
                <a:spcPct val="90000"/>
              </a:lnSpc>
            </a:pPr>
            <a:endParaRPr lang="en-US" altLang="en-US" sz="2400" dirty="0"/>
          </a:p>
          <a:p>
            <a:pPr algn="just">
              <a:lnSpc>
                <a:spcPct val="90000"/>
              </a:lnSpc>
              <a:buFontTx/>
              <a:buNone/>
            </a:pP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AC7D-0236-448B-AE52-EE8DEACAC010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7689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103</TotalTime>
  <Words>996</Words>
  <Application>Microsoft Office PowerPoint</Application>
  <PresentationFormat>On-screen Show (4:3)</PresentationFormat>
  <Paragraphs>130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Adjacency</vt:lpstr>
      <vt:lpstr>CRC Card</vt:lpstr>
      <vt:lpstr>Intro</vt:lpstr>
      <vt:lpstr>What’s a CRC Card? </vt:lpstr>
      <vt:lpstr>Contd…</vt:lpstr>
      <vt:lpstr>Contd…</vt:lpstr>
      <vt:lpstr>The CRC card Session</vt:lpstr>
      <vt:lpstr>Format of CRC CARDS</vt:lpstr>
      <vt:lpstr>A CRC Card</vt:lpstr>
      <vt:lpstr>A CRC Card</vt:lpstr>
      <vt:lpstr>A CRC Card</vt:lpstr>
      <vt:lpstr>CRC Cards</vt:lpstr>
      <vt:lpstr>CRC Cards</vt:lpstr>
      <vt:lpstr>CRC Cards</vt:lpstr>
      <vt:lpstr>Example-Vending Machine</vt:lpstr>
      <vt:lpstr>Example-Vending Machine</vt:lpstr>
      <vt:lpstr>Example-Vending Machine</vt:lpstr>
      <vt:lpstr>Example-Vending Machine</vt:lpstr>
      <vt:lpstr>A CRC card for class SnackItem</vt:lpstr>
      <vt:lpstr>A CRC card for the Vending Machine</vt:lpstr>
      <vt:lpstr>Showing the Collaboration of a VendingMachine and SnackItem</vt:lpstr>
      <vt:lpstr>CRC cards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</cp:revision>
  <dcterms:created xsi:type="dcterms:W3CDTF">2015-09-22T13:39:58Z</dcterms:created>
  <dcterms:modified xsi:type="dcterms:W3CDTF">2015-09-23T06:33:31Z</dcterms:modified>
</cp:coreProperties>
</file>