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7" r:id="rId11"/>
    <p:sldId id="269" r:id="rId12"/>
    <p:sldId id="270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178F-FA7A-4070-ACA0-453D289284C0}" type="datetimeFigureOut">
              <a:rPr lang="en-IN" smtClean="0"/>
              <a:t>26-08-2015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21CE-3B6C-460C-BAAC-0F9B2E30A781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178F-FA7A-4070-ACA0-453D289284C0}" type="datetimeFigureOut">
              <a:rPr lang="en-IN" smtClean="0"/>
              <a:t>26-08-2015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21CE-3B6C-460C-BAAC-0F9B2E30A7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178F-FA7A-4070-ACA0-453D289284C0}" type="datetimeFigureOut">
              <a:rPr lang="en-IN" smtClean="0"/>
              <a:t>26-08-2015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21CE-3B6C-460C-BAAC-0F9B2E30A7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8486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8481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6300" y="1066800"/>
            <a:ext cx="38481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362200" y="6400800"/>
            <a:ext cx="4038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Software Design (UML)</a:t>
            </a:r>
          </a:p>
        </p:txBody>
      </p:sp>
    </p:spTree>
    <p:extLst>
      <p:ext uri="{BB962C8B-B14F-4D97-AF65-F5344CB8AC3E}">
        <p14:creationId xmlns:p14="http://schemas.microsoft.com/office/powerpoint/2010/main" val="209383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178F-FA7A-4070-ACA0-453D289284C0}" type="datetimeFigureOut">
              <a:rPr lang="en-IN" smtClean="0"/>
              <a:t>26-08-2015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21CE-3B6C-460C-BAAC-0F9B2E30A7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178F-FA7A-4070-ACA0-453D289284C0}" type="datetimeFigureOut">
              <a:rPr lang="en-IN" smtClean="0"/>
              <a:t>26-08-2015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21CE-3B6C-460C-BAAC-0F9B2E30A781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178F-FA7A-4070-ACA0-453D289284C0}" type="datetimeFigureOut">
              <a:rPr lang="en-IN" smtClean="0"/>
              <a:t>26-08-2015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21CE-3B6C-460C-BAAC-0F9B2E30A7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178F-FA7A-4070-ACA0-453D289284C0}" type="datetimeFigureOut">
              <a:rPr lang="en-IN" smtClean="0"/>
              <a:t>26-08-2015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21CE-3B6C-460C-BAAC-0F9B2E30A781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178F-FA7A-4070-ACA0-453D289284C0}" type="datetimeFigureOut">
              <a:rPr lang="en-IN" smtClean="0"/>
              <a:t>26-08-2015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21CE-3B6C-460C-BAAC-0F9B2E30A7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178F-FA7A-4070-ACA0-453D289284C0}" type="datetimeFigureOut">
              <a:rPr lang="en-IN" smtClean="0"/>
              <a:t>26-08-2015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21CE-3B6C-460C-BAAC-0F9B2E30A7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178F-FA7A-4070-ACA0-453D289284C0}" type="datetimeFigureOut">
              <a:rPr lang="en-IN" smtClean="0"/>
              <a:t>26-08-2015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21CE-3B6C-460C-BAAC-0F9B2E30A78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178F-FA7A-4070-ACA0-453D289284C0}" type="datetimeFigureOut">
              <a:rPr lang="en-IN" smtClean="0"/>
              <a:t>26-08-2015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21CE-3B6C-460C-BAAC-0F9B2E30A7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90178F-FA7A-4070-ACA0-453D289284C0}" type="datetimeFigureOut">
              <a:rPr lang="en-IN" smtClean="0"/>
              <a:t>26-08-2015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50421CE-3B6C-460C-BAAC-0F9B2E30A78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Class Diagram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551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Software Design (UML)</a:t>
            </a:r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Class Attributes (Cont’d)</a:t>
            </a:r>
          </a:p>
        </p:txBody>
      </p:sp>
      <p:sp>
        <p:nvSpPr>
          <p:cNvPr id="157699" name="Rectangle 3"/>
          <p:cNvSpPr>
            <a:spLocks noChangeArrowheads="1"/>
          </p:cNvSpPr>
          <p:nvPr/>
        </p:nvSpPr>
        <p:spPr bwMode="auto">
          <a:xfrm>
            <a:off x="685800" y="1676400"/>
            <a:ext cx="25908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Person</a:t>
            </a:r>
          </a:p>
        </p:txBody>
      </p:sp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685800" y="2438400"/>
            <a:ext cx="2590800" cy="2286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name      : String</a:t>
            </a:r>
          </a:p>
          <a:p>
            <a:r>
              <a:rPr lang="en-US" altLang="en-US"/>
              <a:t>address   : Address</a:t>
            </a:r>
          </a:p>
          <a:p>
            <a:r>
              <a:rPr lang="en-US" altLang="en-US"/>
              <a:t>birthdate : Date</a:t>
            </a:r>
          </a:p>
          <a:p>
            <a:r>
              <a:rPr lang="en-US" altLang="en-US"/>
              <a:t>/ age        : Date</a:t>
            </a:r>
          </a:p>
          <a:p>
            <a:r>
              <a:rPr lang="en-US" altLang="en-US"/>
              <a:t>ssn          : Id</a:t>
            </a:r>
          </a:p>
        </p:txBody>
      </p:sp>
      <p:sp>
        <p:nvSpPr>
          <p:cNvPr id="157701" name="Rectangle 5"/>
          <p:cNvSpPr>
            <a:spLocks noChangeArrowheads="1"/>
          </p:cNvSpPr>
          <p:nvPr/>
        </p:nvSpPr>
        <p:spPr bwMode="auto">
          <a:xfrm>
            <a:off x="685800" y="4724400"/>
            <a:ext cx="2590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3657600" y="1506264"/>
            <a:ext cx="5051383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200" dirty="0"/>
              <a:t>Attributes are usually listed in the form:</a:t>
            </a:r>
          </a:p>
          <a:p>
            <a:endParaRPr lang="en-US" altLang="en-US" sz="2200" dirty="0"/>
          </a:p>
          <a:p>
            <a:r>
              <a:rPr lang="en-US" altLang="en-US" sz="2200" dirty="0"/>
              <a:t>        </a:t>
            </a:r>
            <a:r>
              <a:rPr lang="en-US" altLang="en-US" sz="2200" dirty="0" err="1"/>
              <a:t>attributeName</a:t>
            </a:r>
            <a:r>
              <a:rPr lang="en-US" altLang="en-US" sz="2200" dirty="0"/>
              <a:t> : Type</a:t>
            </a:r>
          </a:p>
          <a:p>
            <a:endParaRPr lang="en-US" altLang="en-US" sz="2200" dirty="0"/>
          </a:p>
          <a:p>
            <a:r>
              <a:rPr lang="en-US" altLang="en-US" sz="2200" dirty="0"/>
              <a:t>A </a:t>
            </a:r>
            <a:r>
              <a:rPr lang="en-US" altLang="en-US" sz="2200" i="1" dirty="0"/>
              <a:t>derived</a:t>
            </a:r>
            <a:r>
              <a:rPr lang="en-US" altLang="en-US" sz="2200" dirty="0"/>
              <a:t> attribute is one that can be</a:t>
            </a:r>
          </a:p>
          <a:p>
            <a:r>
              <a:rPr lang="en-US" altLang="en-US" sz="2200" dirty="0"/>
              <a:t>computed from other attributes, but</a:t>
            </a:r>
          </a:p>
          <a:p>
            <a:r>
              <a:rPr lang="en-US" altLang="en-US" sz="2200" dirty="0"/>
              <a:t>doesn’t actually exist. </a:t>
            </a:r>
            <a:endParaRPr lang="en-US" altLang="en-US" sz="2200" dirty="0" smtClean="0"/>
          </a:p>
          <a:p>
            <a:endParaRPr lang="en-US" altLang="en-US" sz="2200" dirty="0"/>
          </a:p>
          <a:p>
            <a:r>
              <a:rPr lang="en-US" altLang="en-US" sz="2200" dirty="0" smtClean="0"/>
              <a:t>For </a:t>
            </a:r>
            <a:r>
              <a:rPr lang="en-US" altLang="en-US" sz="2200" dirty="0"/>
              <a:t>example,</a:t>
            </a:r>
          </a:p>
          <a:p>
            <a:r>
              <a:rPr lang="en-US" altLang="en-US" sz="2200" dirty="0"/>
              <a:t>a Person’s age can be computed from </a:t>
            </a:r>
          </a:p>
          <a:p>
            <a:r>
              <a:rPr lang="en-US" altLang="en-US" sz="2200" dirty="0"/>
              <a:t>his birth date. A derived attribute is </a:t>
            </a:r>
          </a:p>
          <a:p>
            <a:r>
              <a:rPr lang="en-US" altLang="en-US" sz="2200" dirty="0"/>
              <a:t>designated by a preceding ‘/’ as in:</a:t>
            </a:r>
          </a:p>
          <a:p>
            <a:endParaRPr lang="en-US" altLang="en-US" sz="2200" dirty="0"/>
          </a:p>
          <a:p>
            <a:r>
              <a:rPr lang="en-US" altLang="en-US" sz="2200" dirty="0"/>
              <a:t>      / age : Date</a:t>
            </a:r>
          </a:p>
        </p:txBody>
      </p:sp>
    </p:spTree>
    <p:extLst>
      <p:ext uri="{BB962C8B-B14F-4D97-AF65-F5344CB8AC3E}">
        <p14:creationId xmlns:p14="http://schemas.microsoft.com/office/powerpoint/2010/main" val="257914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Software Design (UML)</a:t>
            </a: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Class Attributes (Cont’d)</a:t>
            </a:r>
          </a:p>
        </p:txBody>
      </p:sp>
      <p:sp>
        <p:nvSpPr>
          <p:cNvPr id="158723" name="Rectangle 3"/>
          <p:cNvSpPr>
            <a:spLocks noChangeArrowheads="1"/>
          </p:cNvSpPr>
          <p:nvPr/>
        </p:nvSpPr>
        <p:spPr bwMode="auto">
          <a:xfrm>
            <a:off x="685800" y="1676400"/>
            <a:ext cx="25908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Person</a:t>
            </a:r>
          </a:p>
        </p:txBody>
      </p:sp>
      <p:sp>
        <p:nvSpPr>
          <p:cNvPr id="158724" name="Rectangle 4"/>
          <p:cNvSpPr>
            <a:spLocks noChangeArrowheads="1"/>
          </p:cNvSpPr>
          <p:nvPr/>
        </p:nvSpPr>
        <p:spPr bwMode="auto">
          <a:xfrm>
            <a:off x="685800" y="2438400"/>
            <a:ext cx="2590800" cy="2286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+ name      : String</a:t>
            </a:r>
          </a:p>
          <a:p>
            <a:r>
              <a:rPr lang="en-US" altLang="en-US"/>
              <a:t># address   : Address</a:t>
            </a:r>
          </a:p>
          <a:p>
            <a:r>
              <a:rPr lang="en-US" altLang="en-US"/>
              <a:t># birthdate : Date</a:t>
            </a:r>
          </a:p>
          <a:p>
            <a:r>
              <a:rPr lang="en-US" altLang="en-US"/>
              <a:t>/ age           : Date</a:t>
            </a:r>
          </a:p>
          <a:p>
            <a:r>
              <a:rPr lang="en-US" altLang="en-US"/>
              <a:t>- ssn           : Id</a:t>
            </a:r>
          </a:p>
        </p:txBody>
      </p:sp>
      <p:sp>
        <p:nvSpPr>
          <p:cNvPr id="158725" name="Rectangle 5"/>
          <p:cNvSpPr>
            <a:spLocks noChangeArrowheads="1"/>
          </p:cNvSpPr>
          <p:nvPr/>
        </p:nvSpPr>
        <p:spPr bwMode="auto">
          <a:xfrm>
            <a:off x="685800" y="4724400"/>
            <a:ext cx="2590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58726" name="Text Box 6"/>
          <p:cNvSpPr txBox="1">
            <a:spLocks noChangeArrowheads="1"/>
          </p:cNvSpPr>
          <p:nvPr/>
        </p:nvSpPr>
        <p:spPr bwMode="auto">
          <a:xfrm>
            <a:off x="4427984" y="1676400"/>
            <a:ext cx="4251485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200" dirty="0"/>
              <a:t>Attributes can be</a:t>
            </a:r>
            <a:r>
              <a:rPr lang="en-US" altLang="en-US" sz="2200" dirty="0" smtClean="0"/>
              <a:t>: (Adornments) </a:t>
            </a:r>
            <a:endParaRPr lang="en-US" altLang="en-US" sz="2200" dirty="0"/>
          </a:p>
          <a:p>
            <a:r>
              <a:rPr lang="en-US" altLang="en-US" sz="2200" dirty="0"/>
              <a:t>	+ public</a:t>
            </a:r>
          </a:p>
          <a:p>
            <a:r>
              <a:rPr lang="en-US" altLang="en-US" sz="2200" dirty="0"/>
              <a:t>	# protected</a:t>
            </a:r>
          </a:p>
          <a:p>
            <a:r>
              <a:rPr lang="en-US" altLang="en-US" sz="2200" dirty="0"/>
              <a:t>	- private</a:t>
            </a:r>
          </a:p>
          <a:p>
            <a:r>
              <a:rPr lang="en-US" altLang="en-US" sz="2200" dirty="0"/>
              <a:t>	/ derived</a:t>
            </a:r>
          </a:p>
        </p:txBody>
      </p:sp>
    </p:spTree>
    <p:extLst>
      <p:ext uri="{BB962C8B-B14F-4D97-AF65-F5344CB8AC3E}">
        <p14:creationId xmlns:p14="http://schemas.microsoft.com/office/powerpoint/2010/main" val="156078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Software Design (UML)</a:t>
            </a:r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Class Operations</a:t>
            </a:r>
          </a:p>
        </p:txBody>
      </p:sp>
      <p:grpSp>
        <p:nvGrpSpPr>
          <p:cNvPr id="159747" name="Group 3"/>
          <p:cNvGrpSpPr>
            <a:grpSpLocks/>
          </p:cNvGrpSpPr>
          <p:nvPr/>
        </p:nvGrpSpPr>
        <p:grpSpPr bwMode="auto">
          <a:xfrm>
            <a:off x="685800" y="1676400"/>
            <a:ext cx="2438400" cy="4114800"/>
            <a:chOff x="336" y="1056"/>
            <a:chExt cx="1536" cy="2592"/>
          </a:xfrm>
        </p:grpSpPr>
        <p:sp>
          <p:nvSpPr>
            <p:cNvPr id="159748" name="Rectangle 4"/>
            <p:cNvSpPr>
              <a:spLocks noChangeArrowheads="1"/>
            </p:cNvSpPr>
            <p:nvPr/>
          </p:nvSpPr>
          <p:spPr bwMode="auto">
            <a:xfrm>
              <a:off x="336" y="1056"/>
              <a:ext cx="1536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Person</a:t>
              </a:r>
            </a:p>
          </p:txBody>
        </p:sp>
        <p:sp>
          <p:nvSpPr>
            <p:cNvPr id="159749" name="Rectangle 5"/>
            <p:cNvSpPr>
              <a:spLocks noChangeArrowheads="1"/>
            </p:cNvSpPr>
            <p:nvPr/>
          </p:nvSpPr>
          <p:spPr bwMode="auto">
            <a:xfrm>
              <a:off x="336" y="1536"/>
              <a:ext cx="1536" cy="10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name      : String</a:t>
              </a:r>
            </a:p>
            <a:p>
              <a:r>
                <a:rPr lang="en-US" altLang="en-US"/>
                <a:t>address   : Address</a:t>
              </a:r>
            </a:p>
            <a:p>
              <a:r>
                <a:rPr lang="en-US" altLang="en-US"/>
                <a:t>birthdate : Date</a:t>
              </a:r>
            </a:p>
            <a:p>
              <a:r>
                <a:rPr lang="en-US" altLang="en-US"/>
                <a:t>ssn          : Id</a:t>
              </a:r>
            </a:p>
          </p:txBody>
        </p:sp>
        <p:sp>
          <p:nvSpPr>
            <p:cNvPr id="159750" name="Rectangle 6"/>
            <p:cNvSpPr>
              <a:spLocks noChangeArrowheads="1"/>
            </p:cNvSpPr>
            <p:nvPr/>
          </p:nvSpPr>
          <p:spPr bwMode="auto">
            <a:xfrm>
              <a:off x="336" y="2592"/>
              <a:ext cx="1536" cy="105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eat</a:t>
              </a:r>
            </a:p>
            <a:p>
              <a:pPr algn="ctr"/>
              <a:r>
                <a:rPr lang="en-US" altLang="en-US"/>
                <a:t>sleep</a:t>
              </a:r>
            </a:p>
            <a:p>
              <a:pPr algn="ctr"/>
              <a:r>
                <a:rPr lang="en-US" altLang="en-US"/>
                <a:t>work</a:t>
              </a:r>
            </a:p>
            <a:p>
              <a:pPr algn="ctr"/>
              <a:r>
                <a:rPr lang="en-US" altLang="en-US"/>
                <a:t>play</a:t>
              </a:r>
            </a:p>
          </p:txBody>
        </p:sp>
      </p:grpSp>
      <p:sp>
        <p:nvSpPr>
          <p:cNvPr id="159751" name="Text Box 7"/>
          <p:cNvSpPr txBox="1">
            <a:spLocks noChangeArrowheads="1"/>
          </p:cNvSpPr>
          <p:nvPr/>
        </p:nvSpPr>
        <p:spPr bwMode="auto">
          <a:xfrm>
            <a:off x="3563888" y="1717964"/>
            <a:ext cx="514596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200" i="1" dirty="0"/>
              <a:t>Operations </a:t>
            </a:r>
            <a:r>
              <a:rPr lang="en-US" altLang="en-US" sz="2200" dirty="0"/>
              <a:t>describe the class behavior </a:t>
            </a:r>
          </a:p>
          <a:p>
            <a:r>
              <a:rPr lang="en-US" altLang="en-US" sz="2200" dirty="0"/>
              <a:t>and appear in the third compartment. </a:t>
            </a:r>
          </a:p>
        </p:txBody>
      </p:sp>
    </p:spTree>
    <p:extLst>
      <p:ext uri="{BB962C8B-B14F-4D97-AF65-F5344CB8AC3E}">
        <p14:creationId xmlns:p14="http://schemas.microsoft.com/office/powerpoint/2010/main" val="120075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Software Design (UML)</a:t>
            </a:r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Class Operations (Cont’d)</a:t>
            </a:r>
          </a:p>
        </p:txBody>
      </p:sp>
      <p:grpSp>
        <p:nvGrpSpPr>
          <p:cNvPr id="160771" name="Group 3"/>
          <p:cNvGrpSpPr>
            <a:grpSpLocks/>
          </p:cNvGrpSpPr>
          <p:nvPr/>
        </p:nvGrpSpPr>
        <p:grpSpPr bwMode="auto">
          <a:xfrm>
            <a:off x="304800" y="1676400"/>
            <a:ext cx="8458200" cy="1922463"/>
            <a:chOff x="288" y="1333"/>
            <a:chExt cx="4944" cy="1211"/>
          </a:xfrm>
        </p:grpSpPr>
        <p:sp>
          <p:nvSpPr>
            <p:cNvPr id="160772" name="Rectangle 4"/>
            <p:cNvSpPr>
              <a:spLocks noChangeArrowheads="1"/>
            </p:cNvSpPr>
            <p:nvPr/>
          </p:nvSpPr>
          <p:spPr bwMode="auto">
            <a:xfrm>
              <a:off x="288" y="1333"/>
              <a:ext cx="4944" cy="39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PhoneBook</a:t>
              </a:r>
            </a:p>
          </p:txBody>
        </p:sp>
        <p:sp>
          <p:nvSpPr>
            <p:cNvPr id="160773" name="Rectangle 5"/>
            <p:cNvSpPr>
              <a:spLocks noChangeArrowheads="1"/>
            </p:cNvSpPr>
            <p:nvPr/>
          </p:nvSpPr>
          <p:spPr bwMode="auto">
            <a:xfrm>
              <a:off x="288" y="1728"/>
              <a:ext cx="4944" cy="29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  <p:sp>
          <p:nvSpPr>
            <p:cNvPr id="160774" name="Rectangle 6"/>
            <p:cNvSpPr>
              <a:spLocks noChangeArrowheads="1"/>
            </p:cNvSpPr>
            <p:nvPr/>
          </p:nvSpPr>
          <p:spPr bwMode="auto">
            <a:xfrm>
              <a:off x="288" y="1968"/>
              <a:ext cx="4944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newEntry (n : Name, a : Address, p : PhoneNumber, d : Description)</a:t>
              </a:r>
            </a:p>
            <a:p>
              <a:r>
                <a:rPr lang="en-US" altLang="en-US"/>
                <a:t>getPhone ( n : Name, a : Address) : PhoneNumber</a:t>
              </a:r>
            </a:p>
          </p:txBody>
        </p:sp>
      </p:grpSp>
      <p:sp>
        <p:nvSpPr>
          <p:cNvPr id="160775" name="Text Box 7"/>
          <p:cNvSpPr txBox="1">
            <a:spLocks noChangeArrowheads="1"/>
          </p:cNvSpPr>
          <p:nvPr/>
        </p:nvSpPr>
        <p:spPr bwMode="auto">
          <a:xfrm>
            <a:off x="304800" y="4343400"/>
            <a:ext cx="8382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You can specify an operation by stating its signature: listing the name, type, and default value of all parameters, and, in the case of functions, a return type. </a:t>
            </a:r>
          </a:p>
        </p:txBody>
      </p:sp>
    </p:spTree>
    <p:extLst>
      <p:ext uri="{BB962C8B-B14F-4D97-AF65-F5344CB8AC3E}">
        <p14:creationId xmlns:p14="http://schemas.microsoft.com/office/powerpoint/2010/main" val="295919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Software Design (UML)</a:t>
            </a:r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Relationships</a:t>
            </a:r>
          </a:p>
        </p:txBody>
      </p:sp>
      <p:sp>
        <p:nvSpPr>
          <p:cNvPr id="164867" name="Text Box 3"/>
          <p:cNvSpPr txBox="1">
            <a:spLocks noChangeArrowheads="1"/>
          </p:cNvSpPr>
          <p:nvPr/>
        </p:nvSpPr>
        <p:spPr bwMode="auto">
          <a:xfrm>
            <a:off x="685800" y="1524000"/>
            <a:ext cx="7922362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In UML, object interconnections (logical or physical), are </a:t>
            </a:r>
          </a:p>
          <a:p>
            <a:r>
              <a:rPr lang="en-US" altLang="en-US" sz="2400" dirty="0"/>
              <a:t>modeled as relationships. </a:t>
            </a:r>
          </a:p>
          <a:p>
            <a:endParaRPr lang="en-US" altLang="en-US" sz="2400" dirty="0"/>
          </a:p>
          <a:p>
            <a:r>
              <a:rPr lang="en-US" altLang="en-US" sz="2400" dirty="0"/>
              <a:t>There are three kinds of relationships in UML:</a:t>
            </a:r>
          </a:p>
          <a:p>
            <a:endParaRPr lang="en-US" altLang="en-US" sz="2400" dirty="0"/>
          </a:p>
          <a:p>
            <a:pPr lvl="1">
              <a:buFontTx/>
              <a:buChar char="•"/>
            </a:pPr>
            <a:r>
              <a:rPr lang="en-US" altLang="en-US" sz="2400" dirty="0"/>
              <a:t> dependencies</a:t>
            </a:r>
          </a:p>
          <a:p>
            <a:pPr lvl="1">
              <a:buFontTx/>
              <a:buChar char="•"/>
            </a:pPr>
            <a:endParaRPr lang="en-US" altLang="en-US" sz="2400" dirty="0"/>
          </a:p>
          <a:p>
            <a:pPr lvl="1">
              <a:buFontTx/>
              <a:buChar char="•"/>
            </a:pPr>
            <a:r>
              <a:rPr lang="en-US" altLang="en-US" sz="2400" dirty="0"/>
              <a:t> generalizations</a:t>
            </a:r>
          </a:p>
          <a:p>
            <a:pPr lvl="1">
              <a:buFontTx/>
              <a:buChar char="•"/>
            </a:pPr>
            <a:endParaRPr lang="en-US" altLang="en-US" sz="2400" dirty="0"/>
          </a:p>
          <a:p>
            <a:pPr lvl="1">
              <a:buFontTx/>
              <a:buChar char="•"/>
            </a:pPr>
            <a:r>
              <a:rPr lang="en-US" altLang="en-US" sz="2400" dirty="0"/>
              <a:t> associations</a:t>
            </a:r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0348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Relationship between classes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1" y="1196752"/>
            <a:ext cx="9067800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608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5" y="332656"/>
            <a:ext cx="8980690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321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4" y="332656"/>
            <a:ext cx="9008851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836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-3412"/>
            <a:ext cx="8640960" cy="6864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919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Class Relationships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88840"/>
            <a:ext cx="5118632" cy="165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221088"/>
            <a:ext cx="4902608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140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544616"/>
          </a:xfrm>
        </p:spPr>
        <p:txBody>
          <a:bodyPr>
            <a:normAutofit/>
          </a:bodyPr>
          <a:lstStyle/>
          <a:p>
            <a:r>
              <a:rPr lang="en-IN" dirty="0" smtClean="0"/>
              <a:t>The class diagram is a static diagram. </a:t>
            </a:r>
          </a:p>
          <a:p>
            <a:endParaRPr lang="en-IN" dirty="0" smtClean="0"/>
          </a:p>
          <a:p>
            <a:r>
              <a:rPr lang="en-IN" dirty="0" smtClean="0"/>
              <a:t>It represents the static view of an application. </a:t>
            </a:r>
          </a:p>
          <a:p>
            <a:endParaRPr lang="en-IN" dirty="0" smtClean="0"/>
          </a:p>
          <a:p>
            <a:r>
              <a:rPr lang="en-IN" dirty="0" smtClean="0"/>
              <a:t>Class diagram is not only used for visualizing, describing and documenting different aspects of a system but also for constructing executable code of the software application.</a:t>
            </a:r>
          </a:p>
          <a:p>
            <a:endParaRPr lang="en-IN" dirty="0" smtClean="0"/>
          </a:p>
          <a:p>
            <a:r>
              <a:rPr lang="en-IN" dirty="0" smtClean="0"/>
              <a:t>The class diagram describes the attributes and operations of a class and also the constraints imposed on the system.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924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78" y="1556792"/>
            <a:ext cx="7087177" cy="4148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680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Dependency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512" y="1066800"/>
            <a:ext cx="7920880" cy="3514328"/>
          </a:xfrm>
        </p:spPr>
        <p:txBody>
          <a:bodyPr>
            <a:normAutofit/>
          </a:bodyPr>
          <a:lstStyle/>
          <a:p>
            <a:r>
              <a:rPr lang="en-IN" dirty="0"/>
              <a:t>The UML </a:t>
            </a:r>
            <a:r>
              <a:rPr lang="en-IN" i="1" dirty="0"/>
              <a:t>dependency</a:t>
            </a:r>
            <a:r>
              <a:rPr lang="en-IN" dirty="0"/>
              <a:t> relationship is the least formal of them all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It means that the class at the source end of the relationship has some sort of dependency on the class at the target (arrowhead) end of the relationship. </a:t>
            </a:r>
            <a:endParaRPr lang="en-IN" dirty="0" smtClean="0"/>
          </a:p>
          <a:p>
            <a:r>
              <a:rPr lang="en-IN" dirty="0" smtClean="0"/>
              <a:t>For </a:t>
            </a:r>
            <a:r>
              <a:rPr lang="en-IN" dirty="0"/>
              <a:t>example, the following simple states that class A depends on class B in some way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653136"/>
            <a:ext cx="5118632" cy="165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897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Association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7990656" cy="4876800"/>
          </a:xfrm>
        </p:spPr>
        <p:txBody>
          <a:bodyPr/>
          <a:lstStyle/>
          <a:p>
            <a:r>
              <a:rPr lang="en-IN" dirty="0"/>
              <a:t>The arrowhead means that there is a one-way relationship.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In </a:t>
            </a:r>
            <a:r>
              <a:rPr lang="en-IN" dirty="0"/>
              <a:t>this example it means that class A1 is associated with class B1</a:t>
            </a:r>
            <a:r>
              <a:rPr lang="en-IN" dirty="0" smtClean="0"/>
              <a:t>.</a:t>
            </a:r>
          </a:p>
          <a:p>
            <a:r>
              <a:rPr lang="en-IN" dirty="0" smtClean="0"/>
              <a:t>In </a:t>
            </a:r>
            <a:r>
              <a:rPr lang="en-IN" dirty="0"/>
              <a:t>other words, class A1 uses and contains one instance of class B1, but B1 does not know about or contain any instances of class A1.</a:t>
            </a:r>
            <a:endParaRPr lang="en-IN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509120"/>
            <a:ext cx="4902608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789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Aggregation Association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7846640" cy="4876800"/>
          </a:xfrm>
        </p:spPr>
        <p:txBody>
          <a:bodyPr/>
          <a:lstStyle/>
          <a:p>
            <a:r>
              <a:rPr lang="en-IN" dirty="0"/>
              <a:t>A clear diamond adornment has been added to the source side of the relationship.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This </a:t>
            </a:r>
            <a:r>
              <a:rPr lang="en-IN" dirty="0"/>
              <a:t>means that A1 aggregates a B1. Aggregation describes an association where an instance of A1 contains a reference to an instance of B1 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437112"/>
            <a:ext cx="5507412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295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Composition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7846640" cy="4876800"/>
          </a:xfrm>
        </p:spPr>
        <p:txBody>
          <a:bodyPr/>
          <a:lstStyle/>
          <a:p>
            <a:r>
              <a:rPr lang="en-IN" dirty="0"/>
              <a:t>The composition adornment looks like the aggregation adornment, except the composition adornment is darkened: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148" y="4581128"/>
            <a:ext cx="5297511" cy="1905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99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Realization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7414592" cy="1858144"/>
          </a:xfrm>
        </p:spPr>
        <p:txBody>
          <a:bodyPr/>
          <a:lstStyle/>
          <a:p>
            <a:r>
              <a:rPr lang="en-IN" dirty="0"/>
              <a:t>This relationship is somewhat related to generalization, but a bit different. In object-oriented programming parlance realization represents the implementation of an interface by a class.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746" y="3861048"/>
            <a:ext cx="4700445" cy="168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656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 descr="http://2.bp.blogspot.com/-wLTtj0k_0dk/T26v1r1O6sI/AAAAAAAAAMU/Lfd-pPzcj_I/s1600/uml+class+diagram+library+mgm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5252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87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IN" dirty="0" smtClean="0"/>
              <a:t>Contd...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The class diagrams are widely used in the modelling of object oriented systems because they are the only UML diagrams which can be mapped directly with object oriented languages.</a:t>
            </a:r>
          </a:p>
          <a:p>
            <a:pPr algn="just"/>
            <a:r>
              <a:rPr lang="en-IN" dirty="0" smtClean="0"/>
              <a:t> </a:t>
            </a:r>
          </a:p>
          <a:p>
            <a:pPr algn="just"/>
            <a:r>
              <a:rPr lang="en-IN" dirty="0" smtClean="0"/>
              <a:t>The class diagram shows a collection of classes, interfaces, associations, collaborations and constraints</a:t>
            </a:r>
          </a:p>
          <a:p>
            <a:pPr algn="just"/>
            <a:r>
              <a:rPr lang="en-IN" dirty="0" smtClean="0"/>
              <a:t>. </a:t>
            </a:r>
          </a:p>
          <a:p>
            <a:pPr algn="just"/>
            <a:r>
              <a:rPr lang="en-IN" dirty="0" smtClean="0"/>
              <a:t>It is also known as a </a:t>
            </a:r>
            <a:r>
              <a:rPr lang="en-IN" i="1" dirty="0" smtClean="0"/>
              <a:t>structural diagram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178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Purpose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Analysis and design of the static view of an application.</a:t>
            </a:r>
          </a:p>
          <a:p>
            <a:endParaRPr lang="en-IN" dirty="0" smtClean="0"/>
          </a:p>
          <a:p>
            <a:r>
              <a:rPr lang="en-IN" dirty="0" smtClean="0"/>
              <a:t>Describe responsibilities of a system.</a:t>
            </a:r>
          </a:p>
          <a:p>
            <a:endParaRPr lang="en-IN" dirty="0" smtClean="0"/>
          </a:p>
          <a:p>
            <a:r>
              <a:rPr lang="en-IN" dirty="0" smtClean="0"/>
              <a:t>Base for component and deployment diagrams.</a:t>
            </a:r>
          </a:p>
          <a:p>
            <a:endParaRPr lang="en-IN" dirty="0" smtClean="0"/>
          </a:p>
          <a:p>
            <a:r>
              <a:rPr lang="en-IN" dirty="0" smtClean="0"/>
              <a:t>Forward and reverse engineering.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672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IN" b="1" dirty="0" smtClean="0"/>
              <a:t>How to draw Class Diagram?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00600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Class diagrams are the most popular UML diagrams used for construction of software applications.</a:t>
            </a:r>
          </a:p>
          <a:p>
            <a:pPr algn="just"/>
            <a:r>
              <a:rPr lang="en-IN" dirty="0" smtClean="0"/>
              <a:t> </a:t>
            </a:r>
          </a:p>
          <a:p>
            <a:pPr algn="just"/>
            <a:r>
              <a:rPr lang="en-IN" dirty="0" smtClean="0"/>
              <a:t>Class diagrams have lot of properties to consider while drawing but here the diagram will be considered from a top level view.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Class diagram is basically a graphical representation of the static view of the system and represents different aspects of the application. 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So a collection of class diagrams represent the whole system.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465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IN" dirty="0" err="1" smtClean="0"/>
              <a:t>Contd</a:t>
            </a:r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147248" cy="5472608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The name of the class diagram should be meaningful to describe the aspect of the system.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Each element and their relationships should be identified in advance.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Responsibility (attributes and methods) of each class should be clearly identified.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For each class minimum number of properties should be specified. Because unnecessary properties will make the diagram complicated.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757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A class is shown as a solid-outline rectangle containing the class </a:t>
            </a:r>
            <a:r>
              <a:rPr lang="en-IN" dirty="0" smtClean="0"/>
              <a:t>name.</a:t>
            </a:r>
          </a:p>
          <a:p>
            <a:pPr algn="just"/>
            <a:endParaRPr lang="en-IN" dirty="0" smtClean="0"/>
          </a:p>
          <a:p>
            <a:pPr algn="just"/>
            <a:endParaRPr lang="en-IN" dirty="0"/>
          </a:p>
          <a:p>
            <a:pPr algn="just"/>
            <a:r>
              <a:rPr lang="en-IN" dirty="0" smtClean="0"/>
              <a:t>When </a:t>
            </a:r>
            <a:r>
              <a:rPr lang="en-IN" dirty="0"/>
              <a:t>class is </a:t>
            </a:r>
            <a:r>
              <a:rPr lang="en-IN" dirty="0" smtClean="0"/>
              <a:t>shown </a:t>
            </a:r>
            <a:r>
              <a:rPr lang="en-IN" dirty="0"/>
              <a:t>with three </a:t>
            </a:r>
            <a:r>
              <a:rPr lang="en-IN" b="1" dirty="0"/>
              <a:t>compartments</a:t>
            </a:r>
            <a:r>
              <a:rPr lang="en-IN" dirty="0"/>
              <a:t>, the middle compartment holds a list of </a:t>
            </a:r>
            <a:r>
              <a:rPr lang="en-IN" b="1" dirty="0"/>
              <a:t>attributes</a:t>
            </a:r>
            <a:r>
              <a:rPr lang="en-IN" dirty="0"/>
              <a:t> and the bottom compartment holds a list of </a:t>
            </a:r>
            <a:r>
              <a:rPr lang="en-IN" b="1" dirty="0"/>
              <a:t>operations</a:t>
            </a:r>
            <a:r>
              <a:rPr lang="en-IN" dirty="0"/>
              <a:t>. </a:t>
            </a:r>
            <a:endParaRPr lang="en-I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276872"/>
            <a:ext cx="1895078" cy="1008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7" y="4581128"/>
            <a:ext cx="2885003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662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</a:t>
            </a:r>
            <a:r>
              <a:rPr lang="en-US" altLang="en-US" i="1" dirty="0"/>
              <a:t>class</a:t>
            </a:r>
            <a:r>
              <a:rPr lang="en-US" altLang="en-US" dirty="0"/>
              <a:t> is a description of a set of </a:t>
            </a:r>
            <a:r>
              <a:rPr lang="en-US" altLang="en-US" dirty="0" smtClean="0"/>
              <a:t>objects </a:t>
            </a:r>
            <a:r>
              <a:rPr lang="en-US" altLang="en-US" dirty="0"/>
              <a:t>that share the same </a:t>
            </a:r>
            <a:r>
              <a:rPr lang="en-US" altLang="en-US" dirty="0" smtClean="0"/>
              <a:t>attributes, operations</a:t>
            </a:r>
            <a:r>
              <a:rPr lang="en-US" altLang="en-US" dirty="0"/>
              <a:t>, relationships, and semantics.</a:t>
            </a:r>
          </a:p>
          <a:p>
            <a:endParaRPr lang="en-US" altLang="en-US" dirty="0"/>
          </a:p>
          <a:p>
            <a:r>
              <a:rPr lang="en-US" altLang="en-US" dirty="0" smtClean="0"/>
              <a:t>Graphically, a class is rendered as a rectangle, usually including its name, attributes, and operations in separate,</a:t>
            </a:r>
          </a:p>
          <a:p>
            <a:r>
              <a:rPr lang="en-US" altLang="en-US" dirty="0" smtClean="0"/>
              <a:t>designated </a:t>
            </a:r>
            <a:r>
              <a:rPr lang="en-US" altLang="en-US" dirty="0"/>
              <a:t>compartments. </a:t>
            </a:r>
          </a:p>
          <a:p>
            <a:endParaRPr lang="en-IN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868144" y="3825586"/>
            <a:ext cx="2057400" cy="2571750"/>
            <a:chOff x="576" y="1056"/>
            <a:chExt cx="1296" cy="162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576" y="1056"/>
              <a:ext cx="1296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ClassName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576" y="1536"/>
              <a:ext cx="1296" cy="5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attributes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576" y="2076"/>
              <a:ext cx="1296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operations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016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Software Design (UML)</a:t>
            </a:r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Class Names</a:t>
            </a:r>
          </a:p>
        </p:txBody>
      </p:sp>
      <p:grpSp>
        <p:nvGrpSpPr>
          <p:cNvPr id="155651" name="Group 3"/>
          <p:cNvGrpSpPr>
            <a:grpSpLocks/>
          </p:cNvGrpSpPr>
          <p:nvPr/>
        </p:nvGrpSpPr>
        <p:grpSpPr bwMode="auto">
          <a:xfrm>
            <a:off x="685800" y="1676400"/>
            <a:ext cx="2057400" cy="2571750"/>
            <a:chOff x="576" y="1056"/>
            <a:chExt cx="1296" cy="1620"/>
          </a:xfrm>
        </p:grpSpPr>
        <p:sp>
          <p:nvSpPr>
            <p:cNvPr id="155652" name="Rectangle 4"/>
            <p:cNvSpPr>
              <a:spLocks noChangeArrowheads="1"/>
            </p:cNvSpPr>
            <p:nvPr/>
          </p:nvSpPr>
          <p:spPr bwMode="auto">
            <a:xfrm>
              <a:off x="576" y="1056"/>
              <a:ext cx="1296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ClassName</a:t>
              </a:r>
            </a:p>
          </p:txBody>
        </p:sp>
        <p:sp>
          <p:nvSpPr>
            <p:cNvPr id="155653" name="Rectangle 5"/>
            <p:cNvSpPr>
              <a:spLocks noChangeArrowheads="1"/>
            </p:cNvSpPr>
            <p:nvPr/>
          </p:nvSpPr>
          <p:spPr bwMode="auto">
            <a:xfrm>
              <a:off x="576" y="1536"/>
              <a:ext cx="1296" cy="5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attributes</a:t>
              </a:r>
            </a:p>
          </p:txBody>
        </p:sp>
        <p:sp>
          <p:nvSpPr>
            <p:cNvPr id="155654" name="Rectangle 6"/>
            <p:cNvSpPr>
              <a:spLocks noChangeArrowheads="1"/>
            </p:cNvSpPr>
            <p:nvPr/>
          </p:nvSpPr>
          <p:spPr bwMode="auto">
            <a:xfrm>
              <a:off x="576" y="2076"/>
              <a:ext cx="1296" cy="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operations</a:t>
              </a:r>
            </a:p>
          </p:txBody>
        </p:sp>
      </p:grpSp>
      <p:sp>
        <p:nvSpPr>
          <p:cNvPr id="155655" name="Text Box 7"/>
          <p:cNvSpPr txBox="1">
            <a:spLocks noChangeArrowheads="1"/>
          </p:cNvSpPr>
          <p:nvPr/>
        </p:nvSpPr>
        <p:spPr bwMode="auto">
          <a:xfrm>
            <a:off x="3352800" y="1600200"/>
            <a:ext cx="5486400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200" dirty="0"/>
              <a:t>The name of the class is the only required tag in the graphical representation of a class.  It always appears in the top-most compartment.</a:t>
            </a:r>
          </a:p>
        </p:txBody>
      </p:sp>
    </p:spTree>
    <p:extLst>
      <p:ext uri="{BB962C8B-B14F-4D97-AF65-F5344CB8AC3E}">
        <p14:creationId xmlns:p14="http://schemas.microsoft.com/office/powerpoint/2010/main" val="420533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4917</TotalTime>
  <Words>909</Words>
  <Application>Microsoft Office PowerPoint</Application>
  <PresentationFormat>On-screen Show (4:3)</PresentationFormat>
  <Paragraphs>142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Clarity</vt:lpstr>
      <vt:lpstr>Class Diagram</vt:lpstr>
      <vt:lpstr>Introduction</vt:lpstr>
      <vt:lpstr>Contd...</vt:lpstr>
      <vt:lpstr>Purpose</vt:lpstr>
      <vt:lpstr>How to draw Class Diagram?</vt:lpstr>
      <vt:lpstr>Contd…</vt:lpstr>
      <vt:lpstr>Notation</vt:lpstr>
      <vt:lpstr>PowerPoint Presentation</vt:lpstr>
      <vt:lpstr>Class Names</vt:lpstr>
      <vt:lpstr>Class Attributes (Cont’d)</vt:lpstr>
      <vt:lpstr>Class Attributes (Cont’d)</vt:lpstr>
      <vt:lpstr>Class Operations</vt:lpstr>
      <vt:lpstr>Class Operations (Cont’d)</vt:lpstr>
      <vt:lpstr>Relationships</vt:lpstr>
      <vt:lpstr>Relationship between classes</vt:lpstr>
      <vt:lpstr>PowerPoint Presentation</vt:lpstr>
      <vt:lpstr>PowerPoint Presentation</vt:lpstr>
      <vt:lpstr>PowerPoint Presentation</vt:lpstr>
      <vt:lpstr>Class Relationships</vt:lpstr>
      <vt:lpstr>PowerPoint Presentation</vt:lpstr>
      <vt:lpstr>Dependency</vt:lpstr>
      <vt:lpstr>Association</vt:lpstr>
      <vt:lpstr>Aggregation Association</vt:lpstr>
      <vt:lpstr>Composition</vt:lpstr>
      <vt:lpstr>Realization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Diagram</dc:title>
  <dc:creator>admin</dc:creator>
  <cp:lastModifiedBy>admin</cp:lastModifiedBy>
  <cp:revision>12</cp:revision>
  <dcterms:created xsi:type="dcterms:W3CDTF">2015-08-13T07:12:39Z</dcterms:created>
  <dcterms:modified xsi:type="dcterms:W3CDTF">2015-08-26T11:33:08Z</dcterms:modified>
</cp:coreProperties>
</file>