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103267-D61D-49A6-89FC-210ECBDE83B9}" type="datetimeFigureOut">
              <a:rPr lang="en-IN" smtClean="0"/>
              <a:t>13-07-2015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11D2-D025-4260-A54C-011B61BA7500}"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03267-D61D-49A6-89FC-210ECBDE83B9}" type="datetimeFigureOut">
              <a:rPr lang="en-IN" smtClean="0"/>
              <a:t>13-07-2015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11D2-D025-4260-A54C-011B61BA75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03267-D61D-49A6-89FC-210ECBDE83B9}" type="datetimeFigureOut">
              <a:rPr lang="en-IN" smtClean="0"/>
              <a:t>13-07-2015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11D2-D025-4260-A54C-011B61BA75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03267-D61D-49A6-89FC-210ECBDE83B9}" type="datetimeFigureOut">
              <a:rPr lang="en-IN" smtClean="0"/>
              <a:t>13-07-2015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11D2-D025-4260-A54C-011B61BA750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03267-D61D-49A6-89FC-210ECBDE83B9}" type="datetimeFigureOut">
              <a:rPr lang="en-IN" smtClean="0"/>
              <a:t>13-07-2015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11D2-D025-4260-A54C-011B61BA7500}"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103267-D61D-49A6-89FC-210ECBDE83B9}" type="datetimeFigureOut">
              <a:rPr lang="en-IN" smtClean="0"/>
              <a:t>13-07-2015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311D2-D025-4260-A54C-011B61BA750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103267-D61D-49A6-89FC-210ECBDE83B9}" type="datetimeFigureOut">
              <a:rPr lang="en-IN" smtClean="0"/>
              <a:t>13-07-2015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E311D2-D025-4260-A54C-011B61BA7500}"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103267-D61D-49A6-89FC-210ECBDE83B9}" type="datetimeFigureOut">
              <a:rPr lang="en-IN" smtClean="0"/>
              <a:t>13-07-2015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E311D2-D025-4260-A54C-011B61BA750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03267-D61D-49A6-89FC-210ECBDE83B9}" type="datetimeFigureOut">
              <a:rPr lang="en-IN" smtClean="0"/>
              <a:t>13-07-2015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E311D2-D025-4260-A54C-011B61BA75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03267-D61D-49A6-89FC-210ECBDE83B9}" type="datetimeFigureOut">
              <a:rPr lang="en-IN" smtClean="0"/>
              <a:t>13-07-2015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311D2-D025-4260-A54C-011B61BA7500}"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03267-D61D-49A6-89FC-210ECBDE83B9}" type="datetimeFigureOut">
              <a:rPr lang="en-IN" smtClean="0"/>
              <a:t>13-07-2015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311D2-D025-4260-A54C-011B61BA750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2103267-D61D-49A6-89FC-210ECBDE83B9}" type="datetimeFigureOut">
              <a:rPr lang="en-IN" smtClean="0"/>
              <a:t>13-07-2015</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E311D2-D025-4260-A54C-011B61BA750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IN" sz="3600" b="1" dirty="0"/>
              <a:t>OBJECT ORIENTED ANALYSIS AND</a:t>
            </a:r>
            <a:br>
              <a:rPr lang="en-IN" sz="3600" b="1" dirty="0"/>
            </a:br>
            <a:r>
              <a:rPr lang="en-IN" sz="3600" b="1" dirty="0" smtClean="0"/>
              <a:t>DESIGN- </a:t>
            </a:r>
            <a:r>
              <a:rPr lang="en-IN" sz="3600" b="1" dirty="0"/>
              <a:t>ITE301</a:t>
            </a:r>
            <a:endParaRPr lang="en-IN" sz="3600" dirty="0"/>
          </a:p>
        </p:txBody>
      </p:sp>
      <p:sp>
        <p:nvSpPr>
          <p:cNvPr id="3" name="Subtitle 2"/>
          <p:cNvSpPr>
            <a:spLocks noGrp="1"/>
          </p:cNvSpPr>
          <p:nvPr>
            <p:ph type="subTitle" idx="1"/>
          </p:nvPr>
        </p:nvSpPr>
        <p:spPr>
          <a:xfrm>
            <a:off x="685800" y="4293096"/>
            <a:ext cx="6400800" cy="964704"/>
          </a:xfrm>
        </p:spPr>
        <p:txBody>
          <a:bodyPr/>
          <a:lstStyle/>
          <a:p>
            <a:pPr algn="r"/>
            <a:r>
              <a:rPr lang="en-IN" dirty="0" err="1" smtClean="0"/>
              <a:t>Dr.</a:t>
            </a:r>
            <a:r>
              <a:rPr lang="en-IN" dirty="0" smtClean="0"/>
              <a:t> </a:t>
            </a:r>
            <a:r>
              <a:rPr lang="en-IN" dirty="0" err="1" smtClean="0"/>
              <a:t>Dharmendra</a:t>
            </a:r>
            <a:r>
              <a:rPr lang="en-IN" dirty="0" smtClean="0"/>
              <a:t> Singh Rajput</a:t>
            </a:r>
          </a:p>
          <a:p>
            <a:pPr algn="r"/>
            <a:r>
              <a:rPr lang="en-IN" dirty="0" smtClean="0"/>
              <a:t>Associate Professor</a:t>
            </a:r>
            <a:endParaRPr lang="en-IN" dirty="0"/>
          </a:p>
        </p:txBody>
      </p:sp>
    </p:spTree>
    <p:extLst>
      <p:ext uri="{BB962C8B-B14F-4D97-AF65-F5344CB8AC3E}">
        <p14:creationId xmlns:p14="http://schemas.microsoft.com/office/powerpoint/2010/main" val="298687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Text Books</a:t>
            </a:r>
            <a:br>
              <a:rPr lang="en-IN" b="1" dirty="0" smtClean="0"/>
            </a:br>
            <a:endParaRPr lang="en-IN" dirty="0"/>
          </a:p>
        </p:txBody>
      </p:sp>
      <p:sp>
        <p:nvSpPr>
          <p:cNvPr id="3" name="Content Placeholder 2"/>
          <p:cNvSpPr>
            <a:spLocks noGrp="1"/>
          </p:cNvSpPr>
          <p:nvPr>
            <p:ph idx="1"/>
          </p:nvPr>
        </p:nvSpPr>
        <p:spPr/>
        <p:txBody>
          <a:bodyPr/>
          <a:lstStyle/>
          <a:p>
            <a:r>
              <a:rPr lang="en-IN" dirty="0" smtClean="0"/>
              <a:t>Grady </a:t>
            </a:r>
            <a:r>
              <a:rPr lang="en-IN" dirty="0" err="1"/>
              <a:t>Booch</a:t>
            </a:r>
            <a:r>
              <a:rPr lang="en-IN" dirty="0"/>
              <a:t>, “Object Oriented Analysis and Design with Application”, Addison Wesley, 2008</a:t>
            </a:r>
          </a:p>
          <a:p>
            <a:r>
              <a:rPr lang="en-IN" dirty="0" smtClean="0"/>
              <a:t>Craig </a:t>
            </a:r>
            <a:r>
              <a:rPr lang="en-IN" dirty="0" err="1"/>
              <a:t>Larman</a:t>
            </a:r>
            <a:r>
              <a:rPr lang="en-IN" dirty="0"/>
              <a:t>, “Applying UML and Patterns”, Pearson Education, 2002</a:t>
            </a:r>
          </a:p>
        </p:txBody>
      </p:sp>
    </p:spTree>
    <p:extLst>
      <p:ext uri="{BB962C8B-B14F-4D97-AF65-F5344CB8AC3E}">
        <p14:creationId xmlns:p14="http://schemas.microsoft.com/office/powerpoint/2010/main" val="265571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Terminology</a:t>
            </a:r>
            <a:endParaRPr lang="en-IN" dirty="0"/>
          </a:p>
        </p:txBody>
      </p:sp>
      <p:sp>
        <p:nvSpPr>
          <p:cNvPr id="3" name="Content Placeholder 2"/>
          <p:cNvSpPr>
            <a:spLocks noGrp="1"/>
          </p:cNvSpPr>
          <p:nvPr>
            <p:ph idx="1"/>
          </p:nvPr>
        </p:nvSpPr>
        <p:spPr>
          <a:xfrm>
            <a:off x="457200" y="1268760"/>
            <a:ext cx="8229600" cy="5256584"/>
          </a:xfrm>
        </p:spPr>
        <p:txBody>
          <a:bodyPr>
            <a:normAutofit fontScale="92500" lnSpcReduction="20000"/>
          </a:bodyPr>
          <a:lstStyle/>
          <a:p>
            <a:r>
              <a:rPr lang="en-IN" dirty="0" smtClean="0"/>
              <a:t>Object</a:t>
            </a:r>
          </a:p>
          <a:p>
            <a:r>
              <a:rPr lang="en-IN" dirty="0" smtClean="0"/>
              <a:t>Analysis</a:t>
            </a:r>
          </a:p>
          <a:p>
            <a:r>
              <a:rPr lang="en-IN" dirty="0" smtClean="0"/>
              <a:t>Software Development</a:t>
            </a:r>
          </a:p>
          <a:p>
            <a:r>
              <a:rPr lang="en-IN" dirty="0" smtClean="0"/>
              <a:t>Complexity</a:t>
            </a:r>
          </a:p>
          <a:p>
            <a:r>
              <a:rPr lang="en-IN" dirty="0" smtClean="0"/>
              <a:t>Decomposition</a:t>
            </a:r>
          </a:p>
          <a:p>
            <a:r>
              <a:rPr lang="en-IN" dirty="0" smtClean="0"/>
              <a:t>Inheritance</a:t>
            </a:r>
          </a:p>
          <a:p>
            <a:r>
              <a:rPr lang="en-IN" dirty="0" smtClean="0"/>
              <a:t>Encapsulation</a:t>
            </a:r>
          </a:p>
          <a:p>
            <a:r>
              <a:rPr lang="en-IN" dirty="0" smtClean="0"/>
              <a:t>Modularity</a:t>
            </a:r>
          </a:p>
          <a:p>
            <a:r>
              <a:rPr lang="en-IN" dirty="0" smtClean="0"/>
              <a:t>Hierarchy</a:t>
            </a:r>
          </a:p>
          <a:p>
            <a:r>
              <a:rPr lang="en-IN" dirty="0" smtClean="0"/>
              <a:t>Class</a:t>
            </a:r>
          </a:p>
          <a:p>
            <a:r>
              <a:rPr lang="en-IN" dirty="0" smtClean="0"/>
              <a:t>Behaviour</a:t>
            </a:r>
          </a:p>
          <a:p>
            <a:r>
              <a:rPr lang="en-IN" dirty="0" smtClean="0"/>
              <a:t>Public </a:t>
            </a:r>
          </a:p>
          <a:p>
            <a:r>
              <a:rPr lang="en-IN" dirty="0" smtClean="0"/>
              <a:t>Private</a:t>
            </a:r>
          </a:p>
          <a:p>
            <a:r>
              <a:rPr lang="en-IN" dirty="0" smtClean="0"/>
              <a:t>Protected</a:t>
            </a:r>
          </a:p>
          <a:p>
            <a:r>
              <a:rPr lang="en-IN" dirty="0" smtClean="0"/>
              <a:t>Abstraction</a:t>
            </a:r>
            <a:endParaRPr lang="en-IN" dirty="0"/>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354024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p:txBody>
          <a:bodyPr/>
          <a:lstStyle/>
          <a:p>
            <a:r>
              <a:rPr lang="en-IN" dirty="0"/>
              <a:t>Objects are key to understanding </a:t>
            </a:r>
            <a:r>
              <a:rPr lang="en-IN" i="1" dirty="0"/>
              <a:t>object-oriented</a:t>
            </a:r>
            <a:r>
              <a:rPr lang="en-IN" dirty="0"/>
              <a:t> </a:t>
            </a:r>
            <a:r>
              <a:rPr lang="en-IN" dirty="0" smtClean="0"/>
              <a:t>technology</a:t>
            </a:r>
          </a:p>
          <a:p>
            <a:r>
              <a:rPr lang="en-IN" dirty="0"/>
              <a:t>Real-world objects share two characteristics: They all have </a:t>
            </a:r>
            <a:r>
              <a:rPr lang="en-IN" i="1" dirty="0"/>
              <a:t>state</a:t>
            </a:r>
            <a:r>
              <a:rPr lang="en-IN" dirty="0"/>
              <a:t> and </a:t>
            </a:r>
            <a:r>
              <a:rPr lang="en-IN" i="1" dirty="0" err="1"/>
              <a:t>behavior</a:t>
            </a:r>
            <a:r>
              <a:rPr lang="en-IN" dirty="0" smtClean="0"/>
              <a:t>.</a:t>
            </a:r>
          </a:p>
          <a:p>
            <a:r>
              <a:rPr lang="en-IN" b="1" dirty="0" smtClean="0"/>
              <a:t>Ex. </a:t>
            </a:r>
            <a:r>
              <a:rPr lang="en-IN" dirty="0"/>
              <a:t>Dogs have state (name, </a:t>
            </a:r>
            <a:r>
              <a:rPr lang="en-IN" dirty="0" err="1"/>
              <a:t>color</a:t>
            </a:r>
            <a:r>
              <a:rPr lang="en-IN" dirty="0"/>
              <a:t>, breed, hungry) and </a:t>
            </a:r>
            <a:r>
              <a:rPr lang="en-IN" dirty="0" err="1"/>
              <a:t>behavior</a:t>
            </a:r>
            <a:r>
              <a:rPr lang="en-IN" dirty="0"/>
              <a:t> (barking, fetching, wagging </a:t>
            </a:r>
            <a:r>
              <a:rPr lang="en-IN" dirty="0" smtClean="0"/>
              <a:t>tail)</a:t>
            </a:r>
            <a:endParaRPr lang="en-IN" b="1" dirty="0" smtClean="0"/>
          </a:p>
          <a:p>
            <a:r>
              <a:rPr lang="en-IN" b="1" dirty="0" smtClean="0"/>
              <a:t>It </a:t>
            </a:r>
            <a:r>
              <a:rPr lang="en-IN" b="1" dirty="0"/>
              <a:t>represents </a:t>
            </a:r>
            <a:r>
              <a:rPr lang="en-IN" b="1" dirty="0" smtClean="0"/>
              <a:t>entity. </a:t>
            </a:r>
            <a:r>
              <a:rPr lang="en-IN" b="1" dirty="0"/>
              <a:t>T</a:t>
            </a:r>
            <a:r>
              <a:rPr lang="en-IN" b="1" dirty="0" smtClean="0"/>
              <a:t>he </a:t>
            </a:r>
            <a:r>
              <a:rPr lang="en-IN" b="1" dirty="0"/>
              <a:t>entities are as </a:t>
            </a:r>
            <a:r>
              <a:rPr lang="en-IN" b="1" dirty="0" smtClean="0"/>
              <a:t>follows:</a:t>
            </a:r>
          </a:p>
          <a:p>
            <a:pPr lvl="1"/>
            <a:r>
              <a:rPr lang="en-IN" b="1" dirty="0"/>
              <a:t>Physical entity</a:t>
            </a:r>
          </a:p>
          <a:p>
            <a:pPr lvl="1"/>
            <a:r>
              <a:rPr lang="en-IN" b="1" dirty="0" smtClean="0"/>
              <a:t>Conceptual </a:t>
            </a:r>
            <a:r>
              <a:rPr lang="en-IN" b="1" dirty="0"/>
              <a:t>entity</a:t>
            </a:r>
          </a:p>
          <a:p>
            <a:pPr lvl="1"/>
            <a:r>
              <a:rPr lang="en-IN" b="1" dirty="0" smtClean="0"/>
              <a:t>Software </a:t>
            </a:r>
            <a:r>
              <a:rPr lang="en-IN" b="1" dirty="0"/>
              <a:t>entity</a:t>
            </a:r>
            <a:endParaRPr lang="en-IN" dirty="0"/>
          </a:p>
        </p:txBody>
      </p:sp>
    </p:spTree>
    <p:extLst>
      <p:ext uri="{BB962C8B-B14F-4D97-AF65-F5344CB8AC3E}">
        <p14:creationId xmlns:p14="http://schemas.microsoft.com/office/powerpoint/2010/main" val="275735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Analysis</a:t>
            </a:r>
            <a:endParaRPr lang="en-IN" dirty="0"/>
          </a:p>
        </p:txBody>
      </p:sp>
      <p:sp>
        <p:nvSpPr>
          <p:cNvPr id="3" name="Content Placeholder 2"/>
          <p:cNvSpPr>
            <a:spLocks noGrp="1"/>
          </p:cNvSpPr>
          <p:nvPr>
            <p:ph idx="1"/>
          </p:nvPr>
        </p:nvSpPr>
        <p:spPr/>
        <p:txBody>
          <a:bodyPr/>
          <a:lstStyle/>
          <a:p>
            <a:r>
              <a:rPr lang="en-IN" b="1" dirty="0"/>
              <a:t>Analysis</a:t>
            </a:r>
            <a:r>
              <a:rPr lang="en-IN" dirty="0"/>
              <a:t> is the process of breaking a complex topic or substance into smaller parts in order to gain a better understanding of it</a:t>
            </a:r>
            <a:r>
              <a:rPr lang="en-IN" dirty="0" smtClean="0"/>
              <a:t>.</a:t>
            </a:r>
          </a:p>
          <a:p>
            <a:r>
              <a:rPr lang="en-IN" dirty="0"/>
              <a:t>detailed examination of the elements or structure of something.</a:t>
            </a:r>
          </a:p>
        </p:txBody>
      </p:sp>
    </p:spTree>
    <p:extLst>
      <p:ext uri="{BB962C8B-B14F-4D97-AF65-F5344CB8AC3E}">
        <p14:creationId xmlns:p14="http://schemas.microsoft.com/office/powerpoint/2010/main" val="203930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Software </a:t>
            </a:r>
            <a:r>
              <a:rPr lang="en-IN" dirty="0" smtClean="0"/>
              <a:t>Development</a:t>
            </a:r>
            <a:endParaRPr lang="en-IN" dirty="0"/>
          </a:p>
        </p:txBody>
      </p:sp>
      <p:sp>
        <p:nvSpPr>
          <p:cNvPr id="3" name="Content Placeholder 2"/>
          <p:cNvSpPr>
            <a:spLocks noGrp="1"/>
          </p:cNvSpPr>
          <p:nvPr>
            <p:ph idx="1"/>
          </p:nvPr>
        </p:nvSpPr>
        <p:spPr/>
        <p:txBody>
          <a:bodyPr/>
          <a:lstStyle/>
          <a:p>
            <a:r>
              <a:rPr lang="en-IN" b="1" dirty="0"/>
              <a:t>Software development</a:t>
            </a:r>
            <a:r>
              <a:rPr lang="en-IN" dirty="0"/>
              <a:t> is the process of </a:t>
            </a:r>
            <a:r>
              <a:rPr lang="en-IN" b="1" dirty="0"/>
              <a:t>developing software</a:t>
            </a:r>
            <a:r>
              <a:rPr lang="en-IN" dirty="0"/>
              <a:t> through successive phases in an orderly way. This process includes not only the actual writing of code but also the preparation of requirements and objectives, the design of what is to be coded, and confirmation that what is </a:t>
            </a:r>
            <a:r>
              <a:rPr lang="en-IN" b="1" dirty="0"/>
              <a:t>developed</a:t>
            </a:r>
            <a:r>
              <a:rPr lang="en-IN" dirty="0"/>
              <a:t> has met objectives.</a:t>
            </a:r>
          </a:p>
          <a:p>
            <a:endParaRPr lang="en-IN" dirty="0"/>
          </a:p>
        </p:txBody>
      </p:sp>
    </p:spTree>
    <p:extLst>
      <p:ext uri="{BB962C8B-B14F-4D97-AF65-F5344CB8AC3E}">
        <p14:creationId xmlns:p14="http://schemas.microsoft.com/office/powerpoint/2010/main" val="33650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Complexity</a:t>
            </a:r>
            <a:endParaRPr lang="en-IN" dirty="0"/>
          </a:p>
        </p:txBody>
      </p:sp>
      <p:sp>
        <p:nvSpPr>
          <p:cNvPr id="3" name="Content Placeholder 2"/>
          <p:cNvSpPr>
            <a:spLocks noGrp="1"/>
          </p:cNvSpPr>
          <p:nvPr>
            <p:ph idx="1"/>
          </p:nvPr>
        </p:nvSpPr>
        <p:spPr/>
        <p:txBody>
          <a:bodyPr/>
          <a:lstStyle/>
          <a:p>
            <a:r>
              <a:rPr lang="en-IN" b="1" dirty="0"/>
              <a:t>Complexity</a:t>
            </a:r>
            <a:r>
              <a:rPr lang="en-IN" dirty="0"/>
              <a:t> is generally used to characterize something with many parts where those parts interact with each other in multiple ways.</a:t>
            </a:r>
          </a:p>
        </p:txBody>
      </p:sp>
    </p:spTree>
    <p:extLst>
      <p:ext uri="{BB962C8B-B14F-4D97-AF65-F5344CB8AC3E}">
        <p14:creationId xmlns:p14="http://schemas.microsoft.com/office/powerpoint/2010/main" val="215850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Decomposition</a:t>
            </a:r>
            <a:br>
              <a:rPr lang="en-IN" dirty="0"/>
            </a:br>
            <a:endParaRPr lang="en-IN" dirty="0"/>
          </a:p>
        </p:txBody>
      </p:sp>
      <p:sp>
        <p:nvSpPr>
          <p:cNvPr id="3" name="Content Placeholder 2"/>
          <p:cNvSpPr>
            <a:spLocks noGrp="1"/>
          </p:cNvSpPr>
          <p:nvPr>
            <p:ph idx="1"/>
          </p:nvPr>
        </p:nvSpPr>
        <p:spPr/>
        <p:txBody>
          <a:bodyPr/>
          <a:lstStyle/>
          <a:p>
            <a:r>
              <a:rPr lang="en-IN" dirty="0"/>
              <a:t>the state or process of rotting; </a:t>
            </a:r>
            <a:r>
              <a:rPr lang="en-IN" dirty="0" smtClean="0"/>
              <a:t>degeneration</a:t>
            </a:r>
            <a:endParaRPr lang="en-IN" dirty="0"/>
          </a:p>
        </p:txBody>
      </p:sp>
    </p:spTree>
    <p:extLst>
      <p:ext uri="{BB962C8B-B14F-4D97-AF65-F5344CB8AC3E}">
        <p14:creationId xmlns:p14="http://schemas.microsoft.com/office/powerpoint/2010/main" val="75798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Aim</a:t>
            </a:r>
            <a:endParaRPr lang="en-IN" dirty="0"/>
          </a:p>
        </p:txBody>
      </p:sp>
      <p:sp>
        <p:nvSpPr>
          <p:cNvPr id="3" name="Content Placeholder 2"/>
          <p:cNvSpPr>
            <a:spLocks noGrp="1"/>
          </p:cNvSpPr>
          <p:nvPr>
            <p:ph idx="1"/>
          </p:nvPr>
        </p:nvSpPr>
        <p:spPr/>
        <p:txBody>
          <a:bodyPr/>
          <a:lstStyle/>
          <a:p>
            <a:r>
              <a:rPr lang="en-IN" dirty="0"/>
              <a:t>To learn and apply object oriented way of Analysis and Design of Software</a:t>
            </a:r>
          </a:p>
        </p:txBody>
      </p:sp>
    </p:spTree>
    <p:extLst>
      <p:ext uri="{BB962C8B-B14F-4D97-AF65-F5344CB8AC3E}">
        <p14:creationId xmlns:p14="http://schemas.microsoft.com/office/powerpoint/2010/main" val="187113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Objectives</a:t>
            </a:r>
            <a:endParaRPr lang="en-IN" dirty="0"/>
          </a:p>
        </p:txBody>
      </p:sp>
      <p:sp>
        <p:nvSpPr>
          <p:cNvPr id="3" name="Content Placeholder 2"/>
          <p:cNvSpPr>
            <a:spLocks noGrp="1"/>
          </p:cNvSpPr>
          <p:nvPr>
            <p:ph idx="1"/>
          </p:nvPr>
        </p:nvSpPr>
        <p:spPr/>
        <p:txBody>
          <a:bodyPr>
            <a:normAutofit/>
          </a:bodyPr>
          <a:lstStyle/>
          <a:p>
            <a:r>
              <a:rPr lang="en-IN" dirty="0"/>
              <a:t>To know the elements of object oriented programming</a:t>
            </a:r>
          </a:p>
          <a:p>
            <a:r>
              <a:rPr lang="en-IN" dirty="0"/>
              <a:t>T</a:t>
            </a:r>
            <a:r>
              <a:rPr lang="en-IN" dirty="0" smtClean="0"/>
              <a:t>o </a:t>
            </a:r>
            <a:r>
              <a:rPr lang="en-IN" dirty="0"/>
              <a:t>learn UML representation diagrams</a:t>
            </a:r>
          </a:p>
          <a:p>
            <a:r>
              <a:rPr lang="en-IN" dirty="0" smtClean="0"/>
              <a:t>To </a:t>
            </a:r>
            <a:r>
              <a:rPr lang="en-IN" dirty="0"/>
              <a:t>use the Unified Process Model for Analysis of </a:t>
            </a:r>
            <a:r>
              <a:rPr lang="en-IN" dirty="0" smtClean="0"/>
              <a:t>software development </a:t>
            </a:r>
            <a:r>
              <a:rPr lang="en-IN" dirty="0"/>
              <a:t>phase</a:t>
            </a:r>
          </a:p>
          <a:p>
            <a:r>
              <a:rPr lang="en-IN" dirty="0" smtClean="0"/>
              <a:t>To </a:t>
            </a:r>
            <a:r>
              <a:rPr lang="en-IN" dirty="0"/>
              <a:t>use the Unified Process Model for Design of software </a:t>
            </a:r>
            <a:r>
              <a:rPr lang="en-IN" dirty="0" smtClean="0"/>
              <a:t>development phase</a:t>
            </a:r>
            <a:endParaRPr lang="en-IN" dirty="0"/>
          </a:p>
        </p:txBody>
      </p:sp>
    </p:spTree>
    <p:extLst>
      <p:ext uri="{BB962C8B-B14F-4D97-AF65-F5344CB8AC3E}">
        <p14:creationId xmlns:p14="http://schemas.microsoft.com/office/powerpoint/2010/main" val="158009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Outcomes</a:t>
            </a:r>
            <a:endParaRPr lang="en-IN" dirty="0"/>
          </a:p>
        </p:txBody>
      </p:sp>
      <p:sp>
        <p:nvSpPr>
          <p:cNvPr id="3" name="Content Placeholder 2"/>
          <p:cNvSpPr>
            <a:spLocks noGrp="1"/>
          </p:cNvSpPr>
          <p:nvPr>
            <p:ph idx="1"/>
          </p:nvPr>
        </p:nvSpPr>
        <p:spPr/>
        <p:txBody>
          <a:bodyPr/>
          <a:lstStyle/>
          <a:p>
            <a:r>
              <a:rPr lang="en-IN" dirty="0"/>
              <a:t>Learning object oriented analysis and design methodology</a:t>
            </a:r>
          </a:p>
          <a:p>
            <a:r>
              <a:rPr lang="en-IN" dirty="0" smtClean="0"/>
              <a:t>Applying </a:t>
            </a:r>
            <a:r>
              <a:rPr lang="en-IN" dirty="0"/>
              <a:t>the OOAD in software development</a:t>
            </a:r>
          </a:p>
        </p:txBody>
      </p:sp>
    </p:spTree>
    <p:extLst>
      <p:ext uri="{BB962C8B-B14F-4D97-AF65-F5344CB8AC3E}">
        <p14:creationId xmlns:p14="http://schemas.microsoft.com/office/powerpoint/2010/main" val="34323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Unit-I</a:t>
            </a:r>
            <a:endParaRPr lang="en-IN" dirty="0"/>
          </a:p>
        </p:txBody>
      </p:sp>
      <p:sp>
        <p:nvSpPr>
          <p:cNvPr id="3" name="Content Placeholder 2"/>
          <p:cNvSpPr>
            <a:spLocks noGrp="1"/>
          </p:cNvSpPr>
          <p:nvPr>
            <p:ph idx="1"/>
          </p:nvPr>
        </p:nvSpPr>
        <p:spPr/>
        <p:txBody>
          <a:bodyPr/>
          <a:lstStyle/>
          <a:p>
            <a:r>
              <a:rPr lang="en-IN" dirty="0"/>
              <a:t>Structure of Complex </a:t>
            </a:r>
            <a:r>
              <a:rPr lang="en-IN" dirty="0" smtClean="0"/>
              <a:t>Systems</a:t>
            </a:r>
          </a:p>
          <a:p>
            <a:r>
              <a:rPr lang="en-IN" dirty="0" smtClean="0"/>
              <a:t>Decomposing Complexity</a:t>
            </a:r>
          </a:p>
          <a:p>
            <a:r>
              <a:rPr lang="en-IN" dirty="0" smtClean="0"/>
              <a:t>Elements </a:t>
            </a:r>
            <a:r>
              <a:rPr lang="en-IN" dirty="0"/>
              <a:t>of Analysis and </a:t>
            </a:r>
            <a:r>
              <a:rPr lang="en-IN" dirty="0" smtClean="0"/>
              <a:t>Design</a:t>
            </a:r>
          </a:p>
          <a:p>
            <a:r>
              <a:rPr lang="en-IN" dirty="0" smtClean="0"/>
              <a:t>Object </a:t>
            </a:r>
            <a:r>
              <a:rPr lang="en-IN" dirty="0" err="1" smtClean="0"/>
              <a:t>Modeling</a:t>
            </a:r>
            <a:endParaRPr lang="en-IN" dirty="0" smtClean="0"/>
          </a:p>
          <a:p>
            <a:r>
              <a:rPr lang="en-IN" dirty="0" smtClean="0"/>
              <a:t>Unified Process</a:t>
            </a:r>
          </a:p>
          <a:p>
            <a:r>
              <a:rPr lang="en-IN" dirty="0" smtClean="0"/>
              <a:t>Phases </a:t>
            </a:r>
            <a:r>
              <a:rPr lang="en-IN" dirty="0"/>
              <a:t>of Unified </a:t>
            </a:r>
            <a:r>
              <a:rPr lang="en-IN" dirty="0" smtClean="0"/>
              <a:t>Process</a:t>
            </a:r>
          </a:p>
          <a:p>
            <a:r>
              <a:rPr lang="en-IN" dirty="0" smtClean="0"/>
              <a:t>Intro </a:t>
            </a:r>
            <a:r>
              <a:rPr lang="en-IN" dirty="0"/>
              <a:t>to UML as an Analysis and Design Tool</a:t>
            </a:r>
          </a:p>
        </p:txBody>
      </p:sp>
    </p:spTree>
    <p:extLst>
      <p:ext uri="{BB962C8B-B14F-4D97-AF65-F5344CB8AC3E}">
        <p14:creationId xmlns:p14="http://schemas.microsoft.com/office/powerpoint/2010/main" val="248857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II</a:t>
            </a:r>
            <a:endParaRPr lang="en-IN" dirty="0"/>
          </a:p>
        </p:txBody>
      </p:sp>
      <p:sp>
        <p:nvSpPr>
          <p:cNvPr id="3" name="Content Placeholder 2"/>
          <p:cNvSpPr>
            <a:spLocks noGrp="1"/>
          </p:cNvSpPr>
          <p:nvPr>
            <p:ph idx="1"/>
          </p:nvPr>
        </p:nvSpPr>
        <p:spPr>
          <a:xfrm>
            <a:off x="457200" y="1340768"/>
            <a:ext cx="8229600" cy="4785395"/>
          </a:xfrm>
        </p:spPr>
        <p:txBody>
          <a:bodyPr>
            <a:normAutofit/>
          </a:bodyPr>
          <a:lstStyle/>
          <a:p>
            <a:r>
              <a:rPr lang="en-IN" dirty="0"/>
              <a:t>Diagrams: </a:t>
            </a:r>
            <a:endParaRPr lang="en-IN" dirty="0" smtClean="0"/>
          </a:p>
          <a:p>
            <a:pPr lvl="1"/>
            <a:r>
              <a:rPr lang="en-IN" dirty="0" smtClean="0"/>
              <a:t>Class </a:t>
            </a:r>
            <a:r>
              <a:rPr lang="en-IN" dirty="0"/>
              <a:t>Diagrams, </a:t>
            </a:r>
            <a:endParaRPr lang="en-IN" dirty="0" smtClean="0"/>
          </a:p>
          <a:p>
            <a:pPr lvl="1"/>
            <a:r>
              <a:rPr lang="en-IN" dirty="0" smtClean="0"/>
              <a:t>State </a:t>
            </a:r>
            <a:r>
              <a:rPr lang="en-IN" dirty="0"/>
              <a:t>Transition Diagrams, </a:t>
            </a:r>
            <a:endParaRPr lang="en-IN" dirty="0" smtClean="0"/>
          </a:p>
          <a:p>
            <a:pPr lvl="1"/>
            <a:r>
              <a:rPr lang="en-IN" dirty="0" smtClean="0"/>
              <a:t>Object </a:t>
            </a:r>
            <a:r>
              <a:rPr lang="en-IN" dirty="0"/>
              <a:t>Diagrams, </a:t>
            </a:r>
            <a:endParaRPr lang="en-IN" dirty="0" smtClean="0"/>
          </a:p>
          <a:p>
            <a:pPr lvl="1"/>
            <a:r>
              <a:rPr lang="en-IN" dirty="0" smtClean="0"/>
              <a:t>Interaction </a:t>
            </a:r>
            <a:r>
              <a:rPr lang="en-IN" dirty="0"/>
              <a:t>Diagrams, </a:t>
            </a:r>
            <a:endParaRPr lang="en-IN" dirty="0" smtClean="0"/>
          </a:p>
          <a:p>
            <a:pPr lvl="1"/>
            <a:r>
              <a:rPr lang="en-IN" dirty="0" smtClean="0"/>
              <a:t>Module Diagrams</a:t>
            </a:r>
            <a:r>
              <a:rPr lang="en-IN" dirty="0"/>
              <a:t>, </a:t>
            </a:r>
            <a:endParaRPr lang="en-IN" dirty="0" smtClean="0"/>
          </a:p>
          <a:p>
            <a:pPr lvl="1"/>
            <a:r>
              <a:rPr lang="en-IN" dirty="0" smtClean="0"/>
              <a:t>Process </a:t>
            </a:r>
            <a:r>
              <a:rPr lang="en-IN" dirty="0"/>
              <a:t>Diagrams, </a:t>
            </a:r>
            <a:endParaRPr lang="en-IN" dirty="0" smtClean="0"/>
          </a:p>
          <a:p>
            <a:pPr lvl="1"/>
            <a:r>
              <a:rPr lang="en-IN" dirty="0" smtClean="0"/>
              <a:t>Use </a:t>
            </a:r>
            <a:r>
              <a:rPr lang="en-IN" dirty="0"/>
              <a:t>case Diagrams, </a:t>
            </a:r>
            <a:endParaRPr lang="en-IN" dirty="0" smtClean="0"/>
          </a:p>
          <a:p>
            <a:pPr lvl="1"/>
            <a:r>
              <a:rPr lang="en-IN" dirty="0" smtClean="0"/>
              <a:t>Activity </a:t>
            </a:r>
            <a:r>
              <a:rPr lang="en-IN" dirty="0"/>
              <a:t>Diagrams, </a:t>
            </a:r>
            <a:endParaRPr lang="en-IN" dirty="0" smtClean="0"/>
          </a:p>
          <a:p>
            <a:pPr lvl="1"/>
            <a:r>
              <a:rPr lang="en-IN" dirty="0" smtClean="0"/>
              <a:t>Collaboration </a:t>
            </a:r>
            <a:r>
              <a:rPr lang="en-IN" dirty="0"/>
              <a:t>Diagrams, </a:t>
            </a:r>
            <a:endParaRPr lang="en-IN" dirty="0" smtClean="0"/>
          </a:p>
          <a:p>
            <a:pPr lvl="1"/>
            <a:r>
              <a:rPr lang="en-IN" dirty="0" smtClean="0"/>
              <a:t>Mapping </a:t>
            </a:r>
            <a:r>
              <a:rPr lang="en-IN" dirty="0"/>
              <a:t>of Diagrams to Analysis and Design Components</a:t>
            </a:r>
          </a:p>
        </p:txBody>
      </p:sp>
    </p:spTree>
    <p:extLst>
      <p:ext uri="{BB962C8B-B14F-4D97-AF65-F5344CB8AC3E}">
        <p14:creationId xmlns:p14="http://schemas.microsoft.com/office/powerpoint/2010/main" val="321158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O-O Analysis</a:t>
            </a:r>
            <a:endParaRPr lang="en-IN" dirty="0"/>
          </a:p>
        </p:txBody>
      </p:sp>
      <p:sp>
        <p:nvSpPr>
          <p:cNvPr id="3" name="Content Placeholder 2"/>
          <p:cNvSpPr>
            <a:spLocks noGrp="1"/>
          </p:cNvSpPr>
          <p:nvPr>
            <p:ph idx="1"/>
          </p:nvPr>
        </p:nvSpPr>
        <p:spPr/>
        <p:txBody>
          <a:bodyPr/>
          <a:lstStyle/>
          <a:p>
            <a:r>
              <a:rPr lang="en-IN" dirty="0"/>
              <a:t>Elements of </a:t>
            </a:r>
            <a:r>
              <a:rPr lang="en-IN" dirty="0" smtClean="0"/>
              <a:t>Analysis</a:t>
            </a:r>
          </a:p>
          <a:p>
            <a:r>
              <a:rPr lang="en-IN" dirty="0" smtClean="0"/>
              <a:t>Requirements Workflow</a:t>
            </a:r>
          </a:p>
          <a:p>
            <a:r>
              <a:rPr lang="en-IN" dirty="0" smtClean="0"/>
              <a:t>Analysis Workflow</a:t>
            </a:r>
          </a:p>
          <a:p>
            <a:r>
              <a:rPr lang="en-IN" dirty="0" smtClean="0"/>
              <a:t>Mapping </a:t>
            </a:r>
            <a:r>
              <a:rPr lang="en-IN" dirty="0"/>
              <a:t>of Elements onto</a:t>
            </a:r>
          </a:p>
          <a:p>
            <a:r>
              <a:rPr lang="en-IN" dirty="0"/>
              <a:t>Phases of Unified </a:t>
            </a:r>
            <a:r>
              <a:rPr lang="en-IN" dirty="0" smtClean="0"/>
              <a:t>Process </a:t>
            </a:r>
          </a:p>
          <a:p>
            <a:r>
              <a:rPr lang="en-IN" dirty="0" smtClean="0"/>
              <a:t>UML </a:t>
            </a:r>
            <a:r>
              <a:rPr lang="en-IN" dirty="0"/>
              <a:t>Diagrams for </a:t>
            </a:r>
            <a:r>
              <a:rPr lang="en-IN" dirty="0" smtClean="0"/>
              <a:t>Analysis</a:t>
            </a:r>
          </a:p>
          <a:p>
            <a:r>
              <a:rPr lang="en-IN" dirty="0" smtClean="0"/>
              <a:t>Case </a:t>
            </a:r>
            <a:r>
              <a:rPr lang="en-IN" dirty="0"/>
              <a:t>Study</a:t>
            </a:r>
          </a:p>
        </p:txBody>
      </p:sp>
    </p:spTree>
    <p:extLst>
      <p:ext uri="{BB962C8B-B14F-4D97-AF65-F5344CB8AC3E}">
        <p14:creationId xmlns:p14="http://schemas.microsoft.com/office/powerpoint/2010/main" val="274453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O-O Design</a:t>
            </a:r>
            <a:endParaRPr lang="en-IN" dirty="0"/>
          </a:p>
        </p:txBody>
      </p:sp>
      <p:sp>
        <p:nvSpPr>
          <p:cNvPr id="3" name="Content Placeholder 2"/>
          <p:cNvSpPr>
            <a:spLocks noGrp="1"/>
          </p:cNvSpPr>
          <p:nvPr>
            <p:ph idx="1"/>
          </p:nvPr>
        </p:nvSpPr>
        <p:spPr/>
        <p:txBody>
          <a:bodyPr/>
          <a:lstStyle/>
          <a:p>
            <a:r>
              <a:rPr lang="en-IN" dirty="0"/>
              <a:t>Elements of Design </a:t>
            </a:r>
            <a:endParaRPr lang="en-IN" dirty="0" smtClean="0"/>
          </a:p>
          <a:p>
            <a:r>
              <a:rPr lang="en-IN" dirty="0" smtClean="0"/>
              <a:t>O-O </a:t>
            </a:r>
            <a:r>
              <a:rPr lang="en-IN" dirty="0"/>
              <a:t>Design Workflow </a:t>
            </a:r>
            <a:endParaRPr lang="en-IN" dirty="0" smtClean="0"/>
          </a:p>
          <a:p>
            <a:r>
              <a:rPr lang="en-IN" dirty="0" smtClean="0"/>
              <a:t>Mapping </a:t>
            </a:r>
            <a:r>
              <a:rPr lang="en-IN" dirty="0"/>
              <a:t>of Elements onto Phases of Unified Process </a:t>
            </a:r>
          </a:p>
          <a:p>
            <a:r>
              <a:rPr lang="en-IN" dirty="0"/>
              <a:t>UML Diagrams for Design </a:t>
            </a:r>
            <a:endParaRPr lang="en-IN" dirty="0" smtClean="0"/>
          </a:p>
          <a:p>
            <a:r>
              <a:rPr lang="en-IN" dirty="0" smtClean="0"/>
              <a:t>Case </a:t>
            </a:r>
            <a:r>
              <a:rPr lang="en-IN" dirty="0"/>
              <a:t>Study</a:t>
            </a:r>
          </a:p>
        </p:txBody>
      </p:sp>
    </p:spTree>
    <p:extLst>
      <p:ext uri="{BB962C8B-B14F-4D97-AF65-F5344CB8AC3E}">
        <p14:creationId xmlns:p14="http://schemas.microsoft.com/office/powerpoint/2010/main" val="267405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Management and Planning</a:t>
            </a:r>
            <a:endParaRPr lang="en-IN" dirty="0"/>
          </a:p>
        </p:txBody>
      </p:sp>
      <p:sp>
        <p:nvSpPr>
          <p:cNvPr id="3" name="Content Placeholder 2"/>
          <p:cNvSpPr>
            <a:spLocks noGrp="1"/>
          </p:cNvSpPr>
          <p:nvPr>
            <p:ph idx="1"/>
          </p:nvPr>
        </p:nvSpPr>
        <p:spPr/>
        <p:txBody>
          <a:bodyPr/>
          <a:lstStyle/>
          <a:p>
            <a:r>
              <a:rPr lang="en-IN" dirty="0"/>
              <a:t>Benefits and Risks of Object Oriented Development </a:t>
            </a:r>
            <a:endParaRPr lang="en-IN" dirty="0" smtClean="0"/>
          </a:p>
          <a:p>
            <a:r>
              <a:rPr lang="en-IN" dirty="0" smtClean="0"/>
              <a:t>Macro </a:t>
            </a:r>
            <a:r>
              <a:rPr lang="en-IN" dirty="0"/>
              <a:t>and Micro Process Development </a:t>
            </a:r>
          </a:p>
          <a:p>
            <a:r>
              <a:rPr lang="en-IN" dirty="0"/>
              <a:t>Staffing and </a:t>
            </a:r>
            <a:r>
              <a:rPr lang="en-IN" dirty="0" smtClean="0"/>
              <a:t>Teaming</a:t>
            </a:r>
          </a:p>
          <a:p>
            <a:r>
              <a:rPr lang="en-IN" dirty="0" smtClean="0"/>
              <a:t>Testing </a:t>
            </a:r>
            <a:r>
              <a:rPr lang="en-IN" dirty="0"/>
              <a:t>and Release Management </a:t>
            </a:r>
            <a:endParaRPr lang="en-IN" dirty="0" smtClean="0"/>
          </a:p>
          <a:p>
            <a:r>
              <a:rPr lang="en-IN" dirty="0" smtClean="0"/>
              <a:t>Reuse</a:t>
            </a:r>
            <a:r>
              <a:rPr lang="en-IN" dirty="0"/>
              <a:t>, Quality Assurance and Metrics </a:t>
            </a:r>
          </a:p>
          <a:p>
            <a:r>
              <a:rPr lang="en-IN" dirty="0"/>
              <a:t>Documentation and Tools</a:t>
            </a:r>
          </a:p>
        </p:txBody>
      </p:sp>
    </p:spTree>
    <p:extLst>
      <p:ext uri="{BB962C8B-B14F-4D97-AF65-F5344CB8AC3E}">
        <p14:creationId xmlns:p14="http://schemas.microsoft.com/office/powerpoint/2010/main" val="3279651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59</TotalTime>
  <Words>294</Words>
  <Application>Microsoft Office PowerPoint</Application>
  <PresentationFormat>On-screen Show (4:3)</PresentationFormat>
  <Paragraphs>92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OBJECT ORIENTED ANALYSIS AND DESIGN- ITE301</vt:lpstr>
      <vt:lpstr>Aim</vt:lpstr>
      <vt:lpstr>Objectives</vt:lpstr>
      <vt:lpstr>Outcomes</vt:lpstr>
      <vt:lpstr>Unit-I</vt:lpstr>
      <vt:lpstr>Unit- II</vt:lpstr>
      <vt:lpstr>O-O Analysis</vt:lpstr>
      <vt:lpstr>O-O Design</vt:lpstr>
      <vt:lpstr>Management and Planning</vt:lpstr>
      <vt:lpstr>Text Books </vt:lpstr>
      <vt:lpstr>Terminology</vt:lpstr>
      <vt:lpstr>Object</vt:lpstr>
      <vt:lpstr>Analysis</vt:lpstr>
      <vt:lpstr>Software Development</vt:lpstr>
      <vt:lpstr>Complexity</vt:lpstr>
      <vt:lpstr>Decomposition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 ITE301</dc:title>
  <dc:creator>admin</dc:creator>
  <cp:lastModifiedBy>admin</cp:lastModifiedBy>
  <cp:revision>6</cp:revision>
  <dcterms:created xsi:type="dcterms:W3CDTF">2015-07-10T02:05:40Z</dcterms:created>
  <dcterms:modified xsi:type="dcterms:W3CDTF">2015-07-13T04:50:41Z</dcterms:modified>
</cp:coreProperties>
</file>