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42"/>
  </p:notesMasterIdLst>
  <p:sldIdLst>
    <p:sldId id="256" r:id="rId2"/>
    <p:sldId id="276" r:id="rId3"/>
    <p:sldId id="277" r:id="rId4"/>
    <p:sldId id="278" r:id="rId5"/>
    <p:sldId id="282" r:id="rId6"/>
    <p:sldId id="283" r:id="rId7"/>
    <p:sldId id="285" r:id="rId8"/>
    <p:sldId id="286" r:id="rId9"/>
    <p:sldId id="287" r:id="rId10"/>
    <p:sldId id="279" r:id="rId11"/>
    <p:sldId id="289" r:id="rId12"/>
    <p:sldId id="290" r:id="rId13"/>
    <p:sldId id="280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81" r:id="rId25"/>
    <p:sldId id="288" r:id="rId26"/>
    <p:sldId id="292" r:id="rId27"/>
    <p:sldId id="293" r:id="rId28"/>
    <p:sldId id="294" r:id="rId29"/>
    <p:sldId id="295" r:id="rId30"/>
    <p:sldId id="296" r:id="rId31"/>
    <p:sldId id="267" r:id="rId32"/>
    <p:sldId id="284" r:id="rId33"/>
    <p:sldId id="268" r:id="rId34"/>
    <p:sldId id="269" r:id="rId35"/>
    <p:sldId id="270" r:id="rId36"/>
    <p:sldId id="271" r:id="rId37"/>
    <p:sldId id="272" r:id="rId38"/>
    <p:sldId id="273" r:id="rId39"/>
    <p:sldId id="274" r:id="rId40"/>
    <p:sldId id="291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676BF-BFE9-4C0D-A87C-4CB115401F73}" type="datetimeFigureOut">
              <a:rPr lang="en-IN" smtClean="0"/>
              <a:t>12-10-2015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EA0C9-21E5-4C65-A6C0-19D59DB2DD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335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EA0C9-21E5-4C65-A6C0-19D59DB2DD9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364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EA0C9-21E5-4C65-A6C0-19D59DB2DD94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853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18904-00E7-4CC1-972E-0ED4DCF08BC1}" type="datetimeFigureOut">
              <a:rPr lang="en-IN" smtClean="0"/>
              <a:t>12-10-2015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5989-8B82-4F36-BA56-E10C69ADDDD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18904-00E7-4CC1-972E-0ED4DCF08BC1}" type="datetimeFigureOut">
              <a:rPr lang="en-IN" smtClean="0"/>
              <a:t>12-10-2015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5989-8B82-4F36-BA56-E10C69ADDDD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18904-00E7-4CC1-972E-0ED4DCF08BC1}" type="datetimeFigureOut">
              <a:rPr lang="en-IN" smtClean="0"/>
              <a:t>12-10-2015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5989-8B82-4F36-BA56-E10C69ADDDD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18904-00E7-4CC1-972E-0ED4DCF08BC1}" type="datetimeFigureOut">
              <a:rPr lang="en-IN" smtClean="0"/>
              <a:t>12-10-2015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5989-8B82-4F36-BA56-E10C69ADDDD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18904-00E7-4CC1-972E-0ED4DCF08BC1}" type="datetimeFigureOut">
              <a:rPr lang="en-IN" smtClean="0"/>
              <a:t>12-10-2015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5989-8B82-4F36-BA56-E10C69ADDDD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18904-00E7-4CC1-972E-0ED4DCF08BC1}" type="datetimeFigureOut">
              <a:rPr lang="en-IN" smtClean="0"/>
              <a:t>12-10-2015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5989-8B82-4F36-BA56-E10C69ADDDD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18904-00E7-4CC1-972E-0ED4DCF08BC1}" type="datetimeFigureOut">
              <a:rPr lang="en-IN" smtClean="0"/>
              <a:t>12-10-2015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5989-8B82-4F36-BA56-E10C69ADDDD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18904-00E7-4CC1-972E-0ED4DCF08BC1}" type="datetimeFigureOut">
              <a:rPr lang="en-IN" smtClean="0"/>
              <a:t>12-10-2015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5989-8B82-4F36-BA56-E10C69ADDDD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18904-00E7-4CC1-972E-0ED4DCF08BC1}" type="datetimeFigureOut">
              <a:rPr lang="en-IN" smtClean="0"/>
              <a:t>12-10-2015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5989-8B82-4F36-BA56-E10C69ADDDD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18904-00E7-4CC1-972E-0ED4DCF08BC1}" type="datetimeFigureOut">
              <a:rPr lang="en-IN" smtClean="0"/>
              <a:t>12-10-2015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5989-8B82-4F36-BA56-E10C69ADDDD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18904-00E7-4CC1-972E-0ED4DCF08BC1}" type="datetimeFigureOut">
              <a:rPr lang="en-IN" smtClean="0"/>
              <a:t>12-10-2015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155989-8B82-4F36-BA56-E10C69ADDDDB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F9155989-8B82-4F36-BA56-E10C69ADDDDB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B518904-00E7-4CC1-972E-0ED4DCF08BC1}" type="datetimeFigureOut">
              <a:rPr lang="en-IN" smtClean="0"/>
              <a:t>12-10-2015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44824"/>
            <a:ext cx="7772400" cy="1829761"/>
          </a:xfrm>
        </p:spPr>
        <p:txBody>
          <a:bodyPr/>
          <a:lstStyle/>
          <a:p>
            <a:pPr algn="ctr"/>
            <a:r>
              <a:rPr lang="en-IN" sz="4800" dirty="0" smtClean="0"/>
              <a:t>UNIT- V</a:t>
            </a:r>
            <a:br>
              <a:rPr lang="en-IN" sz="4800" dirty="0" smtClean="0"/>
            </a:br>
            <a:r>
              <a:rPr lang="en-IN" sz="4800" dirty="0" smtClean="0"/>
              <a:t>MANAGEMENT &amp; PLANNING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342634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Development team role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124744"/>
            <a:ext cx="8229600" cy="5001419"/>
          </a:xfrm>
        </p:spPr>
        <p:txBody>
          <a:bodyPr>
            <a:noAutofit/>
          </a:bodyPr>
          <a:lstStyle/>
          <a:p>
            <a:pPr algn="just"/>
            <a:r>
              <a:rPr lang="en-IN" sz="2400" dirty="0" smtClean="0"/>
              <a:t>The three roles to an object oriented project are:</a:t>
            </a:r>
          </a:p>
          <a:p>
            <a:pPr marL="297180" lvl="1" indent="0" algn="just">
              <a:buNone/>
            </a:pPr>
            <a:r>
              <a:rPr lang="en-IN" dirty="0" smtClean="0"/>
              <a:t>1.)  Project architect</a:t>
            </a:r>
          </a:p>
          <a:p>
            <a:pPr marL="297180" lvl="1" indent="0" algn="just">
              <a:buNone/>
            </a:pPr>
            <a:r>
              <a:rPr lang="en-IN" dirty="0" smtClean="0"/>
              <a:t>2.)  Subsystem lead</a:t>
            </a:r>
          </a:p>
          <a:p>
            <a:pPr marL="297180" lvl="1" indent="0" algn="just">
              <a:buNone/>
            </a:pPr>
            <a:r>
              <a:rPr lang="en-IN" dirty="0" smtClean="0"/>
              <a:t>3.) Application engineer</a:t>
            </a:r>
          </a:p>
          <a:p>
            <a:pPr marL="457200" indent="-457200" algn="just">
              <a:buAutoNum type="arabicPeriod"/>
            </a:pPr>
            <a:r>
              <a:rPr lang="en-IN" sz="2400" dirty="0" smtClean="0">
                <a:solidFill>
                  <a:srgbClr val="0070C0"/>
                </a:solidFill>
              </a:rPr>
              <a:t>Project architect: </a:t>
            </a:r>
            <a:r>
              <a:rPr lang="en-IN" sz="2400" dirty="0" smtClean="0"/>
              <a:t>is the visionary and is responsible for evolving and maintaining the systems architecture.</a:t>
            </a:r>
          </a:p>
          <a:p>
            <a:pPr algn="just"/>
            <a:r>
              <a:rPr lang="en-IN" sz="2400" dirty="0" smtClean="0"/>
              <a:t>For small to medium sized systems  architectural design is typically the responsibility of one or two particularly insightful individuals.</a:t>
            </a:r>
          </a:p>
          <a:p>
            <a:pPr algn="just"/>
            <a:r>
              <a:rPr lang="en-IN" sz="2400" dirty="0" smtClean="0"/>
              <a:t>Project architect is not  necessarily the most senior developer, but he is one of the best qualified  to make strategic decision.</a:t>
            </a:r>
          </a:p>
          <a:p>
            <a:pPr algn="just"/>
            <a:endParaRPr lang="en-IN" sz="2400" dirty="0" smtClean="0"/>
          </a:p>
          <a:p>
            <a:pPr marL="0" indent="0" algn="just">
              <a:buNone/>
            </a:pPr>
            <a:endParaRPr lang="en-IN" sz="2400" dirty="0"/>
          </a:p>
          <a:p>
            <a:pPr marL="0" indent="0" algn="just">
              <a:buNone/>
            </a:pPr>
            <a:endParaRPr lang="en-IN" sz="2400" dirty="0" smtClean="0"/>
          </a:p>
          <a:p>
            <a:pPr marL="0" indent="0" algn="just">
              <a:buNone/>
            </a:pPr>
            <a:endParaRPr lang="en-IN" sz="2400" dirty="0" smtClean="0"/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160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Development team role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dirty="0"/>
              <a:t>2</a:t>
            </a:r>
            <a:r>
              <a:rPr lang="en-IN" sz="2400" dirty="0" smtClean="0"/>
              <a:t>. </a:t>
            </a:r>
            <a:r>
              <a:rPr lang="en-IN" sz="2400" b="1" dirty="0">
                <a:solidFill>
                  <a:srgbClr val="0070C0"/>
                </a:solidFill>
              </a:rPr>
              <a:t>Subsystem Lead:</a:t>
            </a:r>
            <a:r>
              <a:rPr lang="en-IN" sz="2400" dirty="0">
                <a:solidFill>
                  <a:srgbClr val="0070C0"/>
                </a:solidFill>
              </a:rPr>
              <a:t> </a:t>
            </a:r>
            <a:r>
              <a:rPr lang="en-IN" sz="2400" dirty="0"/>
              <a:t>A subsystem lead is therefore the ultimate owner of a cluster of classes.</a:t>
            </a:r>
          </a:p>
          <a:p>
            <a:pPr marL="0" indent="0" algn="just">
              <a:buNone/>
            </a:pPr>
            <a:r>
              <a:rPr lang="en-IN" sz="2400" dirty="0"/>
              <a:t>  * they are usually faster and better programmers than the project architect.</a:t>
            </a:r>
          </a:p>
          <a:p>
            <a:pPr marL="0" indent="0" algn="just">
              <a:buNone/>
            </a:pPr>
            <a:r>
              <a:rPr lang="en-IN" sz="2400" dirty="0"/>
              <a:t>   * on the average the subsystem leads constitute about a third to  a half of the development team</a:t>
            </a:r>
          </a:p>
          <a:p>
            <a:pPr marL="0" indent="0" algn="just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01115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Development team role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sz="2400" dirty="0"/>
              <a:t>3.) </a:t>
            </a:r>
            <a:r>
              <a:rPr lang="en-IN" sz="2400" b="1" dirty="0">
                <a:solidFill>
                  <a:srgbClr val="0070C0"/>
                </a:solidFill>
              </a:rPr>
              <a:t>Application engineer: </a:t>
            </a:r>
            <a:r>
              <a:rPr lang="en-IN" sz="2400" dirty="0"/>
              <a:t>Application engineers are the less senior developers in a project and carry out one of two responsibilities.</a:t>
            </a:r>
          </a:p>
          <a:p>
            <a:pPr marL="0" indent="0" algn="just">
              <a:buNone/>
            </a:pPr>
            <a:endParaRPr lang="en-IN" sz="2000" dirty="0"/>
          </a:p>
          <a:p>
            <a:pPr algn="just">
              <a:buFont typeface="Arial" charset="0"/>
              <a:buChar char="•"/>
            </a:pPr>
            <a:r>
              <a:rPr lang="en-IN" sz="2000" dirty="0"/>
              <a:t>Certain application engineers are responsible  for the implementation of a category or subsystem </a:t>
            </a:r>
          </a:p>
          <a:p>
            <a:pPr algn="just">
              <a:buFont typeface="Arial" charset="0"/>
              <a:buChar char="•"/>
            </a:pPr>
            <a:r>
              <a:rPr lang="en-IN" sz="2000" dirty="0"/>
              <a:t>Application engineers are familiar  with but necessarily experts in the notation and process of object  oriented  development.</a:t>
            </a:r>
          </a:p>
          <a:p>
            <a:pPr algn="just">
              <a:buFont typeface="Arial" charset="0"/>
              <a:buChar char="•"/>
            </a:pPr>
            <a:r>
              <a:rPr lang="en-IN" sz="2000" dirty="0"/>
              <a:t>The break down of skills  addresses the staffing problem  faced by most software development organizations.</a:t>
            </a:r>
          </a:p>
          <a:p>
            <a:pPr algn="just">
              <a:buFont typeface="Arial" charset="0"/>
              <a:buChar char="•"/>
            </a:pPr>
            <a:r>
              <a:rPr lang="en-IN" sz="2000" dirty="0"/>
              <a:t>They only have really handful of really  good designers and many more less experienced ones. 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1119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634082"/>
          </a:xfrm>
        </p:spPr>
        <p:txBody>
          <a:bodyPr>
            <a:noAutofit/>
          </a:bodyPr>
          <a:lstStyle/>
          <a:p>
            <a:r>
              <a:rPr lang="en-IN" sz="3200" dirty="0" smtClean="0"/>
              <a:t>In larger project some of the distinct development roles to carry out the work of the project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7620000" cy="5328592"/>
          </a:xfrm>
        </p:spPr>
        <p:txBody>
          <a:bodyPr>
            <a:noAutofit/>
          </a:bodyPr>
          <a:lstStyle/>
          <a:p>
            <a:pPr algn="just"/>
            <a:r>
              <a:rPr lang="en-IN" b="1" dirty="0" smtClean="0"/>
              <a:t>Project manager: </a:t>
            </a:r>
            <a:r>
              <a:rPr lang="en-IN" dirty="0" smtClean="0"/>
              <a:t>responsible for active management of the projects deliverables, tasks, resources, and schedules.</a:t>
            </a:r>
          </a:p>
          <a:p>
            <a:pPr marL="68580" indent="0" algn="just">
              <a:buNone/>
            </a:pPr>
            <a:endParaRPr lang="en-IN" dirty="0" smtClean="0"/>
          </a:p>
          <a:p>
            <a:pPr algn="just"/>
            <a:r>
              <a:rPr lang="en-IN" b="1" dirty="0" smtClean="0"/>
              <a:t>Analyst:</a:t>
            </a:r>
            <a:r>
              <a:rPr lang="en-IN" dirty="0" smtClean="0"/>
              <a:t> responsible for evolving and interpreting the end users requirement.</a:t>
            </a:r>
          </a:p>
          <a:p>
            <a:pPr marL="68580" indent="0" algn="just">
              <a:buNone/>
            </a:pPr>
            <a:endParaRPr lang="en-IN" dirty="0" smtClean="0"/>
          </a:p>
          <a:p>
            <a:pPr algn="just"/>
            <a:r>
              <a:rPr lang="en-IN" b="1" dirty="0" smtClean="0"/>
              <a:t>Reuse Engineer:</a:t>
            </a:r>
            <a:r>
              <a:rPr lang="en-IN" dirty="0" smtClean="0"/>
              <a:t> responsible for managing the projects repository of components and design</a:t>
            </a:r>
          </a:p>
          <a:p>
            <a:pPr marL="68580" indent="0" algn="just">
              <a:buNone/>
            </a:pPr>
            <a:endParaRPr lang="en-IN" dirty="0" smtClean="0"/>
          </a:p>
          <a:p>
            <a:pPr algn="just"/>
            <a:r>
              <a:rPr lang="en-IN" b="1" dirty="0" smtClean="0"/>
              <a:t>Quality assurance:</a:t>
            </a:r>
            <a:r>
              <a:rPr lang="en-IN" dirty="0" smtClean="0"/>
              <a:t> responsible for measuring the products of the development process.</a:t>
            </a:r>
          </a:p>
          <a:p>
            <a:pPr marL="68580" indent="0" algn="just">
              <a:buNone/>
            </a:pPr>
            <a:endParaRPr lang="en-IN" dirty="0" smtClean="0"/>
          </a:p>
          <a:p>
            <a:pPr algn="just"/>
            <a:r>
              <a:rPr lang="en-IN" b="1" dirty="0" smtClean="0"/>
              <a:t>Integration manager:</a:t>
            </a:r>
            <a:r>
              <a:rPr lang="en-IN" dirty="0" smtClean="0"/>
              <a:t> responsible for assembling compatible versions of released categories  and subsystems.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887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MACRO LEVEL PROCESS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Macro level process identifies view classes by analysing the use cases</a:t>
            </a:r>
          </a:p>
          <a:p>
            <a:pPr algn="just"/>
            <a:r>
              <a:rPr lang="en-IN" dirty="0" smtClean="0"/>
              <a:t>Here the interface object handles all  communication with  the actor but processes no business rule.</a:t>
            </a:r>
          </a:p>
          <a:p>
            <a:pPr algn="just"/>
            <a:r>
              <a:rPr lang="en-IN" dirty="0" smtClean="0"/>
              <a:t>It operates as a buffer between the user and rest of the business objects</a:t>
            </a:r>
          </a:p>
          <a:p>
            <a:pPr algn="just"/>
            <a:r>
              <a:rPr lang="en-IN" dirty="0" smtClean="0"/>
              <a:t>It lies inside the business layer and involves no interaction with actors.</a:t>
            </a:r>
          </a:p>
          <a:p>
            <a:pPr algn="just"/>
            <a:r>
              <a:rPr lang="en-IN" dirty="0" smtClean="0"/>
              <a:t>Example: computing employee overtime</a:t>
            </a:r>
          </a:p>
          <a:p>
            <a:pPr marL="0" indent="0" algn="just">
              <a:buNone/>
            </a:pPr>
            <a:r>
              <a:rPr lang="en-IN" dirty="0"/>
              <a:t> </a:t>
            </a:r>
            <a:r>
              <a:rPr lang="en-IN" dirty="0" smtClean="0"/>
              <a:t>     			 here overtime is an interface object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216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The view layer of macro process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The view layer macro process consists of two steps:</a:t>
            </a:r>
          </a:p>
          <a:p>
            <a:pPr marL="114300" indent="0" algn="just">
              <a:buNone/>
            </a:pPr>
            <a:endParaRPr lang="en-IN" dirty="0" smtClean="0"/>
          </a:p>
          <a:p>
            <a:pPr marL="0" indent="0" algn="just">
              <a:buNone/>
            </a:pPr>
            <a:r>
              <a:rPr lang="en-IN" dirty="0"/>
              <a:t> </a:t>
            </a:r>
            <a:r>
              <a:rPr lang="en-IN" dirty="0" smtClean="0"/>
              <a:t>   1. for every class identified find out if the class interacts with a human actor, if so </a:t>
            </a:r>
          </a:p>
          <a:p>
            <a:pPr marL="0" indent="0" algn="just">
              <a:buNone/>
            </a:pPr>
            <a:r>
              <a:rPr lang="en-IN" i="1" dirty="0" smtClean="0"/>
              <a:t>      * identify the view (interface) objects for the class.</a:t>
            </a:r>
          </a:p>
          <a:p>
            <a:pPr marL="0" indent="0" algn="just">
              <a:buNone/>
            </a:pPr>
            <a:r>
              <a:rPr lang="en-IN" dirty="0" smtClean="0"/>
              <a:t>      * </a:t>
            </a:r>
            <a:r>
              <a:rPr lang="en-IN" i="1" dirty="0" smtClean="0"/>
              <a:t>define relationship among the view (interface) objects.</a:t>
            </a:r>
          </a:p>
          <a:p>
            <a:pPr marL="0" indent="0" algn="just">
              <a:buNone/>
            </a:pPr>
            <a:r>
              <a:rPr lang="en-IN" i="1" dirty="0" smtClean="0"/>
              <a:t>   </a:t>
            </a:r>
          </a:p>
          <a:p>
            <a:pPr marL="0" indent="0" algn="just">
              <a:buNone/>
            </a:pPr>
            <a:r>
              <a:rPr lang="en-IN" i="1" dirty="0"/>
              <a:t> </a:t>
            </a:r>
            <a:r>
              <a:rPr lang="en-IN" i="1" dirty="0" smtClean="0"/>
              <a:t>  </a:t>
            </a:r>
            <a:r>
              <a:rPr lang="en-IN" dirty="0"/>
              <a:t>2.  Iterate and Refine</a:t>
            </a:r>
          </a:p>
          <a:p>
            <a:pPr marL="0" indent="0" algn="just">
              <a:buNone/>
            </a:pPr>
            <a:r>
              <a:rPr lang="en-IN" b="1" i="1" dirty="0" smtClean="0"/>
              <a:t>       </a:t>
            </a:r>
            <a:endParaRPr lang="en-IN" b="1" i="1" dirty="0"/>
          </a:p>
          <a:p>
            <a:pPr marL="0" indent="0" algn="just">
              <a:buNone/>
            </a:pPr>
            <a:r>
              <a:rPr lang="en-IN" b="1" i="1" dirty="0" smtClean="0"/>
              <a:t>     </a:t>
            </a:r>
          </a:p>
          <a:p>
            <a:pPr marL="0" indent="0" algn="just">
              <a:buNone/>
            </a:pPr>
            <a:endParaRPr lang="en-IN" i="1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125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0108"/>
            <a:ext cx="7620000" cy="1143000"/>
          </a:xfrm>
        </p:spPr>
        <p:txBody>
          <a:bodyPr/>
          <a:lstStyle/>
          <a:p>
            <a:r>
              <a:rPr lang="en-IN" dirty="0" smtClean="0"/>
              <a:t>Macro level design process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1196752"/>
            <a:ext cx="7650773" cy="5396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860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IN" dirty="0" smtClean="0"/>
              <a:t>Micro Level process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340768"/>
            <a:ext cx="8229600" cy="478539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dirty="0" smtClean="0"/>
              <a:t>Micro level process  is made successful by designing the view layer objects.</a:t>
            </a:r>
          </a:p>
          <a:p>
            <a:pPr algn="just"/>
            <a:r>
              <a:rPr lang="en-IN" dirty="0" smtClean="0"/>
              <a:t>It must be user driven or user-centred.</a:t>
            </a:r>
          </a:p>
          <a:p>
            <a:pPr algn="just"/>
            <a:r>
              <a:rPr lang="en-IN" dirty="0" smtClean="0"/>
              <a:t>A user-entered interface r</a:t>
            </a:r>
            <a:r>
              <a:rPr lang="en-IN" i="1" dirty="0" smtClean="0"/>
              <a:t>eplicates the users view of doing things by providing the outcomes user expects for any action.</a:t>
            </a:r>
          </a:p>
          <a:p>
            <a:pPr marL="0" indent="0" algn="just">
              <a:buNone/>
            </a:pPr>
            <a:endParaRPr lang="en-IN" i="1" dirty="0" smtClean="0"/>
          </a:p>
          <a:p>
            <a:pPr marL="0" indent="0" algn="just">
              <a:buNone/>
            </a:pPr>
            <a:endParaRPr lang="en-IN" i="1" dirty="0" smtClean="0"/>
          </a:p>
          <a:p>
            <a:pPr marL="0" indent="0" algn="just">
              <a:buNone/>
            </a:pPr>
            <a:r>
              <a:rPr lang="en-IN" i="1" dirty="0" smtClean="0"/>
              <a:t>      </a:t>
            </a:r>
            <a:r>
              <a:rPr lang="en-IN" b="1" i="1" dirty="0" smtClean="0"/>
              <a:t>Designing view consists of two process:</a:t>
            </a:r>
          </a:p>
          <a:p>
            <a:pPr marL="0" indent="0" algn="just">
              <a:buNone/>
            </a:pPr>
            <a:r>
              <a:rPr lang="en-IN" dirty="0" smtClean="0"/>
              <a:t>   </a:t>
            </a:r>
          </a:p>
          <a:p>
            <a:pPr marL="0" indent="0" algn="just">
              <a:buNone/>
            </a:pPr>
            <a:r>
              <a:rPr lang="en-IN" dirty="0"/>
              <a:t> </a:t>
            </a:r>
            <a:r>
              <a:rPr lang="en-IN" dirty="0" smtClean="0"/>
              <a:t>      1. for every interface object identified in the macro UI design process apply micro –level UI design rules and corollaries to develop the UI</a:t>
            </a:r>
          </a:p>
          <a:p>
            <a:pPr marL="0" indent="0" algn="just">
              <a:buNone/>
            </a:pPr>
            <a:r>
              <a:rPr lang="en-IN" dirty="0" smtClean="0"/>
              <a:t>     </a:t>
            </a:r>
          </a:p>
          <a:p>
            <a:pPr marL="0" indent="0" algn="just">
              <a:buNone/>
            </a:pPr>
            <a:r>
              <a:rPr lang="en-IN" dirty="0"/>
              <a:t> </a:t>
            </a:r>
            <a:r>
              <a:rPr lang="en-IN" dirty="0" smtClean="0"/>
              <a:t>      2. iterate and refine</a:t>
            </a:r>
          </a:p>
          <a:p>
            <a:pPr marL="0" indent="0" algn="just">
              <a:buNone/>
            </a:pP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869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Micro level design process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9632" y="1556792"/>
            <a:ext cx="5589053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382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Purpose of View Layer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User interface can apply one or more windows. Windows commonly used for the following purposes: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Forms and data entry window-used to retrieve, display, and change in application.</a:t>
            </a:r>
          </a:p>
          <a:p>
            <a:pPr marL="0" indent="0" algn="just">
              <a:buNone/>
            </a:pPr>
            <a:endParaRPr lang="en-IN" dirty="0" smtClean="0"/>
          </a:p>
          <a:p>
            <a:pPr algn="just"/>
            <a:r>
              <a:rPr lang="en-IN" dirty="0" smtClean="0"/>
              <a:t>Dialog boxes – display status information or ask users to supply information.</a:t>
            </a:r>
          </a:p>
          <a:p>
            <a:pPr marL="0" indent="0" algn="just">
              <a:buNone/>
            </a:pPr>
            <a:endParaRPr lang="en-IN" dirty="0"/>
          </a:p>
          <a:p>
            <a:pPr algn="just"/>
            <a:r>
              <a:rPr lang="en-IN" dirty="0" smtClean="0"/>
              <a:t>Application  windows (main window)- it contains an entire application with which the user can interact</a:t>
            </a:r>
          </a:p>
          <a:p>
            <a:pPr algn="just"/>
            <a:endParaRPr lang="en-IN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948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620000" cy="1143000"/>
          </a:xfrm>
        </p:spPr>
        <p:txBody>
          <a:bodyPr/>
          <a:lstStyle/>
          <a:p>
            <a:r>
              <a:rPr lang="en-IN" dirty="0" smtClean="0"/>
              <a:t>Risk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7620000" cy="4800600"/>
          </a:xfrm>
        </p:spPr>
        <p:txBody>
          <a:bodyPr>
            <a:noAutofit/>
          </a:bodyPr>
          <a:lstStyle/>
          <a:p>
            <a:pPr algn="just"/>
            <a:r>
              <a:rPr lang="en-IN" sz="2800" dirty="0" smtClean="0"/>
              <a:t>The responsibility of  the software development manager is to manage technical as well as nontechnical risk.</a:t>
            </a:r>
          </a:p>
          <a:p>
            <a:pPr algn="just"/>
            <a:r>
              <a:rPr lang="en-IN" sz="2800" dirty="0" smtClean="0"/>
              <a:t>OO Development process is two types:</a:t>
            </a:r>
          </a:p>
          <a:p>
            <a:pPr lvl="1" algn="just"/>
            <a:r>
              <a:rPr lang="en-IN" sz="2400" dirty="0" smtClean="0">
                <a:solidFill>
                  <a:srgbClr val="FF0000"/>
                </a:solidFill>
              </a:rPr>
              <a:t>Micro process </a:t>
            </a:r>
            <a:r>
              <a:rPr lang="en-IN" sz="2400" dirty="0" smtClean="0"/>
              <a:t>of object oriented development is inherently  unstable and requires active management.</a:t>
            </a:r>
          </a:p>
          <a:p>
            <a:pPr lvl="1" algn="just"/>
            <a:r>
              <a:rPr lang="en-IN" sz="2400" dirty="0" smtClean="0">
                <a:solidFill>
                  <a:srgbClr val="FF0000"/>
                </a:solidFill>
              </a:rPr>
              <a:t>The macro process </a:t>
            </a:r>
            <a:r>
              <a:rPr lang="en-IN" sz="2400" dirty="0" smtClean="0"/>
              <a:t>of object oriented development is designed to lead to closure by providing number of tangible products that management can study  to ascertain the health of the project.</a:t>
            </a:r>
          </a:p>
          <a:p>
            <a:pPr algn="just"/>
            <a:endParaRPr lang="en-IN" sz="2400" dirty="0" smtClean="0"/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5764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UI design rule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AutoNum type="arabicPeriod"/>
            </a:pPr>
            <a:r>
              <a:rPr lang="en-IN" dirty="0" smtClean="0"/>
              <a:t>Making the  interface simple </a:t>
            </a:r>
          </a:p>
          <a:p>
            <a:pPr marL="514350" indent="-514350" algn="just">
              <a:buAutoNum type="arabicPeriod"/>
            </a:pPr>
            <a:r>
              <a:rPr lang="en-IN" dirty="0" smtClean="0"/>
              <a:t>Making the interface transparent and natural</a:t>
            </a:r>
          </a:p>
          <a:p>
            <a:pPr marL="514350" indent="-514350" algn="just">
              <a:buAutoNum type="arabicPeriod"/>
            </a:pPr>
            <a:r>
              <a:rPr lang="en-IN" dirty="0" smtClean="0"/>
              <a:t>Allowing users to be in control of the software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903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Software quality  assurance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dirty="0" smtClean="0"/>
              <a:t>  To deliver a robust system we need high level of confidence.</a:t>
            </a:r>
          </a:p>
          <a:p>
            <a:pPr marL="0" indent="0" algn="just">
              <a:buNone/>
            </a:pPr>
            <a:endParaRPr lang="en-IN" dirty="0"/>
          </a:p>
          <a:p>
            <a:pPr algn="just">
              <a:buFont typeface="Arial" charset="0"/>
              <a:buChar char="•"/>
            </a:pPr>
            <a:r>
              <a:rPr lang="en-IN" dirty="0" smtClean="0"/>
              <a:t>Each component will behave correctly</a:t>
            </a:r>
          </a:p>
          <a:p>
            <a:pPr algn="just">
              <a:buFont typeface="Arial" charset="0"/>
              <a:buChar char="•"/>
            </a:pPr>
            <a:r>
              <a:rPr lang="en-IN" dirty="0" smtClean="0"/>
              <a:t>Collective behaviour is correct</a:t>
            </a:r>
          </a:p>
          <a:p>
            <a:pPr algn="just">
              <a:buFont typeface="Arial" charset="0"/>
              <a:buChar char="•"/>
            </a:pPr>
            <a:r>
              <a:rPr lang="en-IN" dirty="0" smtClean="0"/>
              <a:t>No incorrect collective behaviour will be produced.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469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Quality assurance test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Quality assurance is needed because computers are in famous for doing what you tell them to do, not necessarily what you want them to do.</a:t>
            </a:r>
          </a:p>
          <a:p>
            <a:pPr algn="just"/>
            <a:r>
              <a:rPr lang="en-IN" dirty="0" smtClean="0"/>
              <a:t>To close this gap the code must be free of errors.</a:t>
            </a:r>
          </a:p>
          <a:p>
            <a:pPr algn="just"/>
            <a:r>
              <a:rPr lang="en-IN" dirty="0" smtClean="0"/>
              <a:t>Debugging is the process of finding error and eliminating them to avoid unexpected results</a:t>
            </a:r>
          </a:p>
          <a:p>
            <a:pPr algn="just"/>
            <a:endParaRPr lang="en-IN" dirty="0"/>
          </a:p>
          <a:p>
            <a:pPr algn="just"/>
            <a:endParaRPr lang="en-IN" dirty="0" smtClean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024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 smtClean="0"/>
              <a:t>Types of error encountered when you run your program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b="1" dirty="0" smtClean="0">
                <a:solidFill>
                  <a:srgbClr val="FF0000"/>
                </a:solidFill>
              </a:rPr>
              <a:t>Language(syntax):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occurs due to incorrectly constructed code, they are easy to detect, no debugging tools is needed mostly. The system will report the existence of these  error.</a:t>
            </a:r>
          </a:p>
          <a:p>
            <a:pPr marL="0" indent="0" algn="just">
              <a:buNone/>
            </a:pPr>
            <a:endParaRPr lang="en-IN" dirty="0" smtClean="0"/>
          </a:p>
          <a:p>
            <a:pPr algn="just"/>
            <a:r>
              <a:rPr lang="en-IN" b="1" dirty="0" smtClean="0">
                <a:solidFill>
                  <a:srgbClr val="FF0000"/>
                </a:solidFill>
              </a:rPr>
              <a:t>Run-time error :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these errors are detected as the program is running , when a statement attempts an operation that is impossible to carry out.</a:t>
            </a:r>
          </a:p>
          <a:p>
            <a:pPr marL="0" indent="0" algn="just">
              <a:buNone/>
            </a:pPr>
            <a:endParaRPr lang="en-IN" dirty="0" smtClean="0"/>
          </a:p>
          <a:p>
            <a:pPr algn="just"/>
            <a:r>
              <a:rPr lang="en-IN" b="1" dirty="0" smtClean="0">
                <a:solidFill>
                  <a:srgbClr val="FF0000"/>
                </a:solidFill>
              </a:rPr>
              <a:t>Logic error:</a:t>
            </a:r>
            <a:r>
              <a:rPr lang="en-IN" dirty="0" smtClean="0"/>
              <a:t> when a code does not perform the way you intended . The code might be syntactically valid and run without performing any invalid  operation  and yet produce incorrect result . Only by testing the code and analysing  the results can  you verify  that the code performs as intended  logic error can also produce run time error.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796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Release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7620000" cy="4988024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IN" sz="2800" b="1" dirty="0" smtClean="0">
                <a:solidFill>
                  <a:srgbClr val="FF0000"/>
                </a:solidFill>
              </a:rPr>
              <a:t>Integration:</a:t>
            </a:r>
          </a:p>
          <a:p>
            <a:pPr algn="just"/>
            <a:r>
              <a:rPr lang="en-IN" dirty="0" smtClean="0"/>
              <a:t>Industrial strength projects require the development of families of programs.</a:t>
            </a:r>
          </a:p>
          <a:p>
            <a:pPr marL="68580" indent="0" algn="just">
              <a:buNone/>
            </a:pPr>
            <a:endParaRPr lang="en-IN" dirty="0" smtClean="0"/>
          </a:p>
          <a:p>
            <a:pPr algn="just"/>
            <a:r>
              <a:rPr lang="en-IN" dirty="0" smtClean="0"/>
              <a:t>Development is done by many smaller integration events each marking the creation of another prototype or architectural release</a:t>
            </a:r>
          </a:p>
          <a:p>
            <a:pPr marL="68580" indent="0" algn="just">
              <a:buNone/>
            </a:pPr>
            <a:endParaRPr lang="en-IN" dirty="0" smtClean="0"/>
          </a:p>
          <a:p>
            <a:pPr algn="just"/>
            <a:r>
              <a:rPr lang="en-IN" dirty="0" smtClean="0"/>
              <a:t>Each such release is generally incremental in nature having evolved from an earlier stable release.</a:t>
            </a:r>
          </a:p>
          <a:p>
            <a:pPr marL="68580" indent="0" algn="just">
              <a:buNone/>
            </a:pPr>
            <a:endParaRPr lang="en-IN" dirty="0" smtClean="0"/>
          </a:p>
          <a:p>
            <a:pPr algn="just"/>
            <a:r>
              <a:rPr lang="en-IN" dirty="0" smtClean="0"/>
              <a:t>For larger projects an organization may produce an internal release of the system every few weeks and then release a running version to its customers for review every months, according to the needs of the project.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Release is possible whenever the major subsystems of projects are stable enough to work together well to provide some new level of functionality.</a:t>
            </a:r>
          </a:p>
          <a:p>
            <a:pPr algn="just"/>
            <a:endParaRPr lang="en-IN" dirty="0" smtClean="0"/>
          </a:p>
          <a:p>
            <a:pPr algn="just">
              <a:buFont typeface="Arial" charset="0"/>
              <a:buChar char="•"/>
            </a:pPr>
            <a:endParaRPr lang="en-IN" dirty="0" smtClean="0"/>
          </a:p>
          <a:p>
            <a:pPr marL="0" indent="0" algn="just">
              <a:buNone/>
            </a:pPr>
            <a:endParaRPr lang="en-IN" dirty="0" smtClean="0"/>
          </a:p>
          <a:p>
            <a:pPr algn="just"/>
            <a:endParaRPr lang="en-IN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974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Release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b="1" dirty="0">
                <a:solidFill>
                  <a:srgbClr val="7030A0"/>
                </a:solidFill>
              </a:rPr>
              <a:t>Configuration management &amp;version control</a:t>
            </a:r>
            <a:r>
              <a:rPr lang="en-IN" b="1" dirty="0" smtClean="0">
                <a:solidFill>
                  <a:srgbClr val="7030A0"/>
                </a:solidFill>
              </a:rPr>
              <a:t>:</a:t>
            </a:r>
          </a:p>
          <a:p>
            <a:pPr marL="0" indent="0" algn="just">
              <a:buNone/>
            </a:pPr>
            <a:endParaRPr lang="en-IN" dirty="0"/>
          </a:p>
          <a:p>
            <a:pPr algn="just">
              <a:buFont typeface="Arial" charset="0"/>
              <a:buChar char="•"/>
            </a:pPr>
            <a:r>
              <a:rPr lang="en-IN" dirty="0"/>
              <a:t>Consider stream of  releases from the perspective of an individual developer, who might be responsible for  implementing a particular system.</a:t>
            </a:r>
          </a:p>
          <a:p>
            <a:pPr algn="just">
              <a:buFont typeface="Arial" charset="0"/>
              <a:buChar char="•"/>
            </a:pPr>
            <a:r>
              <a:rPr lang="en-IN" dirty="0"/>
              <a:t>He or she must have a working version of that sub system.</a:t>
            </a:r>
          </a:p>
          <a:p>
            <a:pPr algn="just">
              <a:buFont typeface="Arial" charset="0"/>
              <a:buChar char="•"/>
            </a:pPr>
            <a:r>
              <a:rPr lang="en-IN" dirty="0"/>
              <a:t>As the working version becomes stable it is released to an integration team for collecting  a set of compatible sub systems 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8775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Testing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1484784"/>
            <a:ext cx="7351791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70751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73" y="1556792"/>
            <a:ext cx="8009372" cy="4600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57004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82" y="1522761"/>
            <a:ext cx="7874226" cy="4786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38494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74" y="260648"/>
            <a:ext cx="8154858" cy="5360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522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Task planning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800" dirty="0" smtClean="0"/>
              <a:t>Task planning involves scheduling the deliverables of the macro process.</a:t>
            </a:r>
          </a:p>
          <a:p>
            <a:pPr marL="68580" indent="0" algn="just">
              <a:buNone/>
            </a:pPr>
            <a:endParaRPr lang="en-IN" sz="2800" dirty="0" smtClean="0"/>
          </a:p>
          <a:p>
            <a:pPr algn="just"/>
            <a:r>
              <a:rPr lang="en-IN" sz="2800" dirty="0" smtClean="0"/>
              <a:t>Task planning at this level fails because of overly optimistic schedules.</a:t>
            </a:r>
          </a:p>
          <a:p>
            <a:pPr marL="68580" indent="0" algn="just">
              <a:buNone/>
            </a:pPr>
            <a:endParaRPr lang="en-IN" sz="2800" dirty="0" smtClean="0"/>
          </a:p>
          <a:p>
            <a:pPr algn="just"/>
            <a:r>
              <a:rPr lang="en-IN" sz="2800" dirty="0" smtClean="0"/>
              <a:t>Task planning goes to specific part of the system. </a:t>
            </a:r>
          </a:p>
          <a:p>
            <a:pPr lvl="1" algn="just"/>
            <a:endParaRPr lang="en-IN" sz="2600" dirty="0" smtClean="0"/>
          </a:p>
          <a:p>
            <a:pPr lvl="1" algn="just"/>
            <a:r>
              <a:rPr lang="en-IN" sz="2600" dirty="0" smtClean="0"/>
              <a:t>For </a:t>
            </a:r>
            <a:r>
              <a:rPr lang="en-IN" sz="2600" dirty="0" err="1" smtClean="0"/>
              <a:t>e.g</a:t>
            </a:r>
            <a:r>
              <a:rPr lang="en-IN" sz="2600" dirty="0" smtClean="0"/>
              <a:t> the design of a set of classes for interfacing to a relational  database.</a:t>
            </a: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4010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260648"/>
            <a:ext cx="7782565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20519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Testing strategies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400" dirty="0" smtClean="0"/>
              <a:t>Testing a system is controlled by many factors </a:t>
            </a:r>
          </a:p>
          <a:p>
            <a:pPr marL="114300" indent="0" algn="just">
              <a:buNone/>
            </a:pPr>
            <a:endParaRPr lang="en-IN" sz="2400" dirty="0" smtClean="0"/>
          </a:p>
          <a:p>
            <a:pPr algn="just"/>
            <a:r>
              <a:rPr lang="en-IN" sz="2400" dirty="0" smtClean="0"/>
              <a:t>Such as the risks involved, limitations on resources, and deadlines.</a:t>
            </a:r>
          </a:p>
          <a:p>
            <a:pPr marL="114300" indent="0" algn="just">
              <a:buNone/>
            </a:pPr>
            <a:endParaRPr lang="en-IN" sz="2400" dirty="0" smtClean="0"/>
          </a:p>
          <a:p>
            <a:pPr algn="just"/>
            <a:r>
              <a:rPr lang="en-IN" sz="2400" dirty="0" smtClean="0"/>
              <a:t>The most common testing strategies use combination of black box testing, white box testing, top-down testing, and bottom up testing.</a:t>
            </a:r>
          </a:p>
          <a:p>
            <a:pPr algn="just"/>
            <a:endParaRPr lang="en-IN" dirty="0" smtClean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742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620000" cy="1143000"/>
          </a:xfrm>
        </p:spPr>
        <p:txBody>
          <a:bodyPr/>
          <a:lstStyle/>
          <a:p>
            <a:r>
              <a:rPr lang="en-IN" dirty="0"/>
              <a:t>T</a:t>
            </a:r>
            <a:r>
              <a:rPr lang="en-IN" dirty="0" smtClean="0"/>
              <a:t>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997152"/>
          </a:xfrm>
        </p:spPr>
        <p:txBody>
          <a:bodyPr>
            <a:normAutofit/>
          </a:bodyPr>
          <a:lstStyle/>
          <a:p>
            <a:pPr algn="just"/>
            <a:r>
              <a:rPr lang="en-IN" sz="2400" b="1" dirty="0" smtClean="0"/>
              <a:t>Unit testing: </a:t>
            </a:r>
            <a:r>
              <a:rPr lang="en-IN" sz="2400" dirty="0" smtClean="0"/>
              <a:t>It</a:t>
            </a:r>
            <a:r>
              <a:rPr lang="en-IN" sz="2400" b="1" dirty="0" smtClean="0"/>
              <a:t> </a:t>
            </a:r>
            <a:r>
              <a:rPr lang="en-IN" sz="2400" dirty="0" smtClean="0"/>
              <a:t>involves testing individual classes and mechanisms, it is the responsibility of the application engineer who implement the structure.</a:t>
            </a:r>
          </a:p>
          <a:p>
            <a:pPr algn="just"/>
            <a:endParaRPr lang="en-IN" sz="2400" dirty="0" smtClean="0"/>
          </a:p>
          <a:p>
            <a:pPr algn="just"/>
            <a:r>
              <a:rPr lang="en-IN" sz="2400" b="1" dirty="0" smtClean="0"/>
              <a:t>Subsystem testing: </a:t>
            </a:r>
            <a:r>
              <a:rPr lang="en-IN" sz="2400" dirty="0" smtClean="0"/>
              <a:t>subsystem tests can be used as a regression test for each newly released version of the </a:t>
            </a:r>
            <a:r>
              <a:rPr lang="en-IN" sz="2400" smtClean="0"/>
              <a:t>subsystem.</a:t>
            </a:r>
          </a:p>
          <a:p>
            <a:pPr algn="just"/>
            <a:endParaRPr lang="en-IN" sz="2400" dirty="0" smtClean="0"/>
          </a:p>
          <a:p>
            <a:pPr algn="just"/>
            <a:r>
              <a:rPr lang="en-IN" sz="2400" b="1" dirty="0" smtClean="0"/>
              <a:t>System testing: </a:t>
            </a:r>
            <a:r>
              <a:rPr lang="en-IN" sz="2400" dirty="0" smtClean="0"/>
              <a:t>It</a:t>
            </a:r>
            <a:r>
              <a:rPr lang="en-IN" sz="2400" b="1" dirty="0" smtClean="0"/>
              <a:t> </a:t>
            </a:r>
            <a:r>
              <a:rPr lang="en-IN" sz="2400" dirty="0" smtClean="0"/>
              <a:t>involves testing the system as a whole responsibility of quality-assurance team system tests are also typically used as regression tests.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439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Black box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487" y="893832"/>
            <a:ext cx="8229600" cy="521744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IN" dirty="0" smtClean="0"/>
              <a:t>In black box the test item is treated as “black” since its logic is unknown</a:t>
            </a:r>
          </a:p>
          <a:p>
            <a:pPr algn="just"/>
            <a:r>
              <a:rPr lang="en-IN" dirty="0" smtClean="0"/>
              <a:t>You try various inputs and examine the  resulting output; you can learn what the box does but nothing about how this conversion is implemented.</a:t>
            </a:r>
          </a:p>
          <a:p>
            <a:pPr algn="just"/>
            <a:endParaRPr lang="en-IN" dirty="0" smtClean="0"/>
          </a:p>
          <a:p>
            <a:pPr algn="just"/>
            <a:endParaRPr lang="en-IN" dirty="0" smtClean="0"/>
          </a:p>
          <a:p>
            <a:pPr algn="just"/>
            <a:endParaRPr lang="en-IN" dirty="0" smtClean="0"/>
          </a:p>
          <a:p>
            <a:pPr algn="just"/>
            <a:endParaRPr lang="en-IN" dirty="0" smtClean="0"/>
          </a:p>
          <a:p>
            <a:pPr marL="0" indent="0" algn="just">
              <a:buNone/>
            </a:pPr>
            <a:r>
              <a:rPr lang="en-IN" dirty="0" smtClean="0"/>
              <a:t>          Input                                                            </a:t>
            </a:r>
          </a:p>
          <a:p>
            <a:pPr marL="0" indent="0" algn="just">
              <a:buNone/>
            </a:pPr>
            <a:r>
              <a:rPr lang="en-IN" dirty="0" smtClean="0"/>
              <a:t>						          output</a:t>
            </a:r>
          </a:p>
          <a:p>
            <a:pPr marL="0" indent="0" algn="just">
              <a:buNone/>
            </a:pPr>
            <a:endParaRPr lang="en-IN" dirty="0" smtClean="0"/>
          </a:p>
          <a:p>
            <a:pPr marL="0" indent="0" algn="just">
              <a:buNone/>
            </a:pPr>
            <a:endParaRPr lang="en-IN" dirty="0" smtClean="0"/>
          </a:p>
          <a:p>
            <a:pPr algn="just">
              <a:buFont typeface="Arial" charset="0"/>
              <a:buChar char="•"/>
            </a:pPr>
            <a:r>
              <a:rPr lang="en-IN" dirty="0" smtClean="0"/>
              <a:t>Black box testing works very nicely in testing objects in an object-oriented environment. </a:t>
            </a:r>
          </a:p>
          <a:p>
            <a:pPr algn="just">
              <a:buFont typeface="Arial" charset="0"/>
              <a:buChar char="•"/>
            </a:pPr>
            <a:r>
              <a:rPr lang="en-IN" dirty="0" smtClean="0"/>
              <a:t>It can also be used in scenario based tests, the system ‘s inside may not be available for inspection .</a:t>
            </a:r>
          </a:p>
          <a:p>
            <a:pPr algn="just">
              <a:buFont typeface="Arial" charset="0"/>
              <a:buChar char="•"/>
            </a:pPr>
            <a:r>
              <a:rPr lang="en-IN" dirty="0" smtClean="0"/>
              <a:t>but the input and output are defined through use cases.</a:t>
            </a:r>
            <a:endParaRPr lang="en-IN" dirty="0"/>
          </a:p>
          <a:p>
            <a:pPr marL="0" indent="0" algn="just">
              <a:buNone/>
            </a:pPr>
            <a:r>
              <a:rPr lang="en-IN" dirty="0" smtClean="0"/>
              <a:t>                                                </a:t>
            </a:r>
          </a:p>
        </p:txBody>
      </p:sp>
      <p:sp>
        <p:nvSpPr>
          <p:cNvPr id="4" name="Cube 3"/>
          <p:cNvSpPr/>
          <p:nvPr/>
        </p:nvSpPr>
        <p:spPr>
          <a:xfrm>
            <a:off x="3194315" y="2347438"/>
            <a:ext cx="3240360" cy="1322683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ction Button: Help 4">
            <a:hlinkClick r:id="" action="ppaction://noaction" highlightClick="1"/>
          </p:cNvPr>
          <p:cNvSpPr/>
          <p:nvPr/>
        </p:nvSpPr>
        <p:spPr>
          <a:xfrm>
            <a:off x="4293287" y="2273988"/>
            <a:ext cx="660565" cy="455222"/>
          </a:xfrm>
          <a:prstGeom prst="actionButtonHelp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ction Button: Help 5">
            <a:hlinkClick r:id="" action="ppaction://noaction" highlightClick="1"/>
          </p:cNvPr>
          <p:cNvSpPr/>
          <p:nvPr/>
        </p:nvSpPr>
        <p:spPr>
          <a:xfrm>
            <a:off x="4293287" y="2981346"/>
            <a:ext cx="521208" cy="521208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ction Button: Help 6">
            <a:hlinkClick r:id="" action="ppaction://noaction" highlightClick="1"/>
          </p:cNvPr>
          <p:cNvSpPr/>
          <p:nvPr/>
        </p:nvSpPr>
        <p:spPr>
          <a:xfrm>
            <a:off x="5968170" y="2729210"/>
            <a:ext cx="369618" cy="442027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ight Arrow 7"/>
          <p:cNvSpPr/>
          <p:nvPr/>
        </p:nvSpPr>
        <p:spPr>
          <a:xfrm>
            <a:off x="1835696" y="2347438"/>
            <a:ext cx="705228" cy="884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</a:t>
            </a:r>
            <a:endParaRPr lang="en-IN" dirty="0"/>
          </a:p>
        </p:txBody>
      </p:sp>
      <p:sp>
        <p:nvSpPr>
          <p:cNvPr id="9" name="Right Arrow 8"/>
          <p:cNvSpPr/>
          <p:nvPr/>
        </p:nvSpPr>
        <p:spPr>
          <a:xfrm>
            <a:off x="6764110" y="2357896"/>
            <a:ext cx="720080" cy="884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585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7024744" cy="52912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White box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340768"/>
            <a:ext cx="8147248" cy="4281339"/>
          </a:xfrm>
        </p:spPr>
        <p:txBody>
          <a:bodyPr>
            <a:noAutofit/>
          </a:bodyPr>
          <a:lstStyle/>
          <a:p>
            <a:pPr algn="just"/>
            <a:r>
              <a:rPr lang="en-IN" sz="1800" dirty="0" smtClean="0"/>
              <a:t>White box testing assumes that the specific logic is important and must be tested to guarantee proper functioning.</a:t>
            </a:r>
          </a:p>
          <a:p>
            <a:pPr marL="0" indent="0" algn="just">
              <a:buNone/>
            </a:pPr>
            <a:endParaRPr lang="en-IN" sz="1800" dirty="0" smtClean="0"/>
          </a:p>
          <a:p>
            <a:pPr algn="just"/>
            <a:r>
              <a:rPr lang="en-IN" sz="1800" dirty="0" smtClean="0"/>
              <a:t>The main use of white box test is it is error based testing.</a:t>
            </a:r>
          </a:p>
          <a:p>
            <a:pPr marL="0" indent="0" algn="just">
              <a:buNone/>
            </a:pPr>
            <a:endParaRPr lang="en-IN" sz="1800" dirty="0" smtClean="0"/>
          </a:p>
          <a:p>
            <a:pPr algn="just"/>
            <a:r>
              <a:rPr lang="en-IN" sz="1800" dirty="0" smtClean="0"/>
              <a:t>One form of white box testing is called path testing.</a:t>
            </a:r>
          </a:p>
          <a:p>
            <a:pPr marL="0" indent="0" algn="just">
              <a:buNone/>
            </a:pPr>
            <a:endParaRPr lang="en-IN" sz="1800" dirty="0" smtClean="0"/>
          </a:p>
          <a:p>
            <a:pPr algn="just"/>
            <a:r>
              <a:rPr lang="en-IN" sz="1800" dirty="0" smtClean="0"/>
              <a:t>Two types of path testing are i) statement testing coverage and ii) branch testing coverage.</a:t>
            </a:r>
          </a:p>
          <a:p>
            <a:pPr marL="0" indent="0" algn="just">
              <a:buNone/>
            </a:pPr>
            <a:endParaRPr lang="en-IN" sz="1800" dirty="0" smtClean="0"/>
          </a:p>
          <a:p>
            <a:pPr algn="just"/>
            <a:r>
              <a:rPr lang="en-IN" sz="1800" dirty="0" smtClean="0"/>
              <a:t> statement testing coverage : the main idea of statement testing coverage is to test every statement  in the objects method by executing it at least once. </a:t>
            </a:r>
          </a:p>
          <a:p>
            <a:pPr marL="0" indent="0" algn="just">
              <a:buNone/>
            </a:pPr>
            <a:endParaRPr lang="en-IN" sz="1800" dirty="0" smtClean="0"/>
          </a:p>
          <a:p>
            <a:pPr algn="just"/>
            <a:r>
              <a:rPr lang="en-IN" sz="1800" dirty="0" smtClean="0"/>
              <a:t>Branch testing coverage : the main idea  behind branch testing coverage is  to perform enough tests to ensure that every branch alternatively has been executed at least once under some test.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92552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Top-down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The main logic or objet interactions and systems messages of the application need more testing</a:t>
            </a:r>
          </a:p>
          <a:p>
            <a:pPr algn="just"/>
            <a:r>
              <a:rPr lang="en-IN" dirty="0" smtClean="0"/>
              <a:t>It can detect the serious design flaws early in the implementation.</a:t>
            </a:r>
          </a:p>
          <a:p>
            <a:pPr algn="just"/>
            <a:r>
              <a:rPr lang="en-IN" dirty="0" smtClean="0"/>
              <a:t>It supports testing the user interface and event-driven systems.</a:t>
            </a:r>
          </a:p>
          <a:p>
            <a:pPr algn="just"/>
            <a:r>
              <a:rPr lang="en-IN" dirty="0" smtClean="0"/>
              <a:t>This approach is useful for scenario-based testing , top down testing is useful to test sub system and system integration.</a:t>
            </a:r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r>
              <a:rPr lang="en-IN" dirty="0" smtClean="0"/>
              <a:t>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404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Bottom –up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dirty="0" smtClean="0"/>
              <a:t>Bottom up testing starts with the details of the system and proceeds to higher levels by a progressive aggregation until they collectively fit the requirements.</a:t>
            </a:r>
          </a:p>
          <a:p>
            <a:pPr marL="0" indent="0" algn="just">
              <a:buNone/>
            </a:pPr>
            <a:endParaRPr lang="en-IN" dirty="0" smtClean="0"/>
          </a:p>
          <a:p>
            <a:pPr algn="just"/>
            <a:r>
              <a:rPr lang="en-IN" dirty="0" smtClean="0"/>
              <a:t>This approach is more appropriate for testing the individual objects in a system.</a:t>
            </a:r>
          </a:p>
          <a:p>
            <a:pPr marL="0" indent="0" algn="just">
              <a:buNone/>
            </a:pPr>
            <a:endParaRPr lang="en-IN" dirty="0" smtClean="0"/>
          </a:p>
          <a:p>
            <a:pPr algn="just"/>
            <a:r>
              <a:rPr lang="en-IN" dirty="0" smtClean="0"/>
              <a:t>Here each object is tested and their interaction and the messages are passed among objects by utilizing top down approach.</a:t>
            </a:r>
          </a:p>
          <a:p>
            <a:pPr marL="0" indent="0" algn="just">
              <a:buNone/>
            </a:pPr>
            <a:endParaRPr lang="en-IN" dirty="0" smtClean="0"/>
          </a:p>
          <a:p>
            <a:pPr algn="just"/>
            <a:r>
              <a:rPr lang="en-IN" dirty="0" smtClean="0"/>
              <a:t>Here it starts with methods and classes that call or rely on no others.</a:t>
            </a:r>
          </a:p>
          <a:p>
            <a:pPr marL="0" indent="0" algn="just">
              <a:buNone/>
            </a:pPr>
            <a:endParaRPr lang="en-IN" dirty="0" smtClean="0"/>
          </a:p>
          <a:p>
            <a:pPr algn="just"/>
            <a:r>
              <a:rPr lang="en-IN" dirty="0" smtClean="0"/>
              <a:t>Bottom-up  testing leads to integration testing which leads to system testing.</a:t>
            </a:r>
          </a:p>
          <a:p>
            <a:pPr algn="just"/>
            <a:endParaRPr lang="en-IN" dirty="0"/>
          </a:p>
          <a:p>
            <a:pPr marL="0" indent="0" algn="just">
              <a:buNone/>
            </a:pPr>
            <a:endParaRPr lang="en-IN" dirty="0" smtClean="0"/>
          </a:p>
          <a:p>
            <a:pPr algn="just"/>
            <a:endParaRPr lang="en-IN" dirty="0" smtClean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879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620000" cy="1143000"/>
          </a:xfrm>
        </p:spPr>
        <p:txBody>
          <a:bodyPr>
            <a:normAutofit/>
          </a:bodyPr>
          <a:lstStyle/>
          <a:p>
            <a:r>
              <a:rPr lang="en-IN" dirty="0" smtClean="0"/>
              <a:t>Test plan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340768"/>
            <a:ext cx="7620000" cy="4800600"/>
          </a:xfrm>
        </p:spPr>
        <p:txBody>
          <a:bodyPr>
            <a:noAutofit/>
          </a:bodyPr>
          <a:lstStyle/>
          <a:p>
            <a:pPr algn="just"/>
            <a:r>
              <a:rPr lang="en-IN" sz="1600" dirty="0" smtClean="0"/>
              <a:t>A </a:t>
            </a:r>
            <a:r>
              <a:rPr lang="en-IN" sz="1600" b="1" dirty="0" smtClean="0">
                <a:solidFill>
                  <a:srgbClr val="0070C0"/>
                </a:solidFill>
              </a:rPr>
              <a:t>test plan </a:t>
            </a:r>
            <a:r>
              <a:rPr lang="en-IN" sz="1600" dirty="0" smtClean="0"/>
              <a:t>offers a road map for testing activities. It should state the test objectives and how to meet them</a:t>
            </a:r>
          </a:p>
          <a:p>
            <a:pPr algn="just"/>
            <a:r>
              <a:rPr lang="en-IN" sz="1600" dirty="0" smtClean="0"/>
              <a:t>The following steps are needed to create a test plan:</a:t>
            </a:r>
          </a:p>
          <a:p>
            <a:pPr marL="0" indent="0" algn="just">
              <a:buNone/>
            </a:pPr>
            <a:endParaRPr lang="en-IN" sz="1600" dirty="0" smtClean="0"/>
          </a:p>
          <a:p>
            <a:pPr marL="0" indent="0" algn="just">
              <a:buNone/>
            </a:pPr>
            <a:r>
              <a:rPr lang="en-IN" sz="1600" dirty="0"/>
              <a:t> </a:t>
            </a:r>
            <a:r>
              <a:rPr lang="en-IN" sz="1600" dirty="0" smtClean="0"/>
              <a:t>1. objectives of the test. Create the objectives and describe how to achieve them.</a:t>
            </a:r>
          </a:p>
          <a:p>
            <a:pPr marL="0" indent="0" algn="just">
              <a:buNone/>
            </a:pPr>
            <a:endParaRPr lang="en-IN" sz="1600" dirty="0" smtClean="0"/>
          </a:p>
          <a:p>
            <a:pPr marL="0" indent="0" algn="just">
              <a:buNone/>
            </a:pPr>
            <a:r>
              <a:rPr lang="en-IN" sz="1600" dirty="0" smtClean="0"/>
              <a:t>2. Development of the test case: develop test data, both input and expected output based on the domain of the data and the expected behaviours that must be tested.</a:t>
            </a:r>
          </a:p>
          <a:p>
            <a:pPr marL="0" indent="0" algn="just">
              <a:buNone/>
            </a:pPr>
            <a:endParaRPr lang="en-IN" sz="1600" dirty="0" smtClean="0"/>
          </a:p>
          <a:p>
            <a:pPr marL="0" indent="0" algn="just">
              <a:buNone/>
            </a:pPr>
            <a:r>
              <a:rPr lang="en-IN" sz="1600" dirty="0" smtClean="0"/>
              <a:t>3. Test analysis: this step involves the examination of the test output  and the documentation of the test results.</a:t>
            </a:r>
          </a:p>
          <a:p>
            <a:pPr marL="0" indent="0" algn="just">
              <a:buNone/>
            </a:pPr>
            <a:endParaRPr lang="en-IN" sz="1600" dirty="0" smtClean="0"/>
          </a:p>
          <a:p>
            <a:pPr marL="0" indent="0" algn="just">
              <a:buNone/>
            </a:pPr>
            <a:r>
              <a:rPr lang="en-IN" sz="1600" dirty="0"/>
              <a:t> if the bugs are detected, then this is reported  and activity  </a:t>
            </a:r>
            <a:r>
              <a:rPr lang="en-IN" sz="1600" dirty="0" smtClean="0"/>
              <a:t>centres  </a:t>
            </a:r>
            <a:r>
              <a:rPr lang="en-IN" sz="1600" dirty="0"/>
              <a:t>on debugging.</a:t>
            </a:r>
          </a:p>
          <a:p>
            <a:pPr marL="0" indent="0" algn="just">
              <a:buNone/>
            </a:pPr>
            <a:r>
              <a:rPr lang="en-IN" sz="1600" dirty="0"/>
              <a:t>After debugging  steps 1 through 3 must be repeated until no bugs can be detected.</a:t>
            </a:r>
          </a:p>
          <a:p>
            <a:pPr marL="0" indent="0" algn="just">
              <a:buNone/>
            </a:pPr>
            <a:endParaRPr lang="en-IN" sz="1600" dirty="0"/>
          </a:p>
          <a:p>
            <a:pPr marL="0" indent="0" algn="just">
              <a:buNone/>
            </a:pPr>
            <a:r>
              <a:rPr lang="en-IN" sz="1600" dirty="0"/>
              <a:t>All passed test should be repeated with the revised program called regression testing.</a:t>
            </a:r>
          </a:p>
          <a:p>
            <a:pPr marL="0" indent="0" algn="just">
              <a:buNone/>
            </a:pPr>
            <a:r>
              <a:rPr lang="en-IN" sz="1600" dirty="0"/>
              <a:t>According to Tamara Thomas  a test planner  at  Microsoft,  a  good test plan  is one of the strongest tools you might have.</a:t>
            </a:r>
          </a:p>
          <a:p>
            <a:pPr marL="0" indent="0" algn="just">
              <a:buNone/>
            </a:pPr>
            <a:r>
              <a:rPr lang="en-IN" sz="1600" dirty="0" smtClean="0"/>
              <a:t>    </a:t>
            </a:r>
          </a:p>
          <a:p>
            <a:pPr marL="0" indent="0" algn="just">
              <a:buNone/>
            </a:pPr>
            <a:endParaRPr lang="en-IN" sz="1600" dirty="0"/>
          </a:p>
          <a:p>
            <a:pPr marL="0" indent="0" algn="just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50982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Who should do the testing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For small application, the designer or the design team usually will develop the test plan and test cases.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Many organizations have a separate team such as quality assurance group, that works closely with the design team and is responsible for such activities.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240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Beta testing  &amp; alpha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b="1" dirty="0"/>
              <a:t>Alpha testing: </a:t>
            </a:r>
            <a:r>
              <a:rPr lang="en-IN" dirty="0"/>
              <a:t>It is done by in-house testers, such as programmers, software </a:t>
            </a:r>
            <a:r>
              <a:rPr lang="en-IN" dirty="0" smtClean="0"/>
              <a:t>engineers </a:t>
            </a:r>
            <a:r>
              <a:rPr lang="en-IN" dirty="0"/>
              <a:t>and internal users.</a:t>
            </a:r>
          </a:p>
          <a:p>
            <a:pPr algn="just"/>
            <a:endParaRPr lang="en-IN" dirty="0" smtClean="0"/>
          </a:p>
          <a:p>
            <a:pPr algn="just"/>
            <a:r>
              <a:rPr lang="en-IN" b="1" dirty="0" smtClean="0"/>
              <a:t>Beta testing: </a:t>
            </a:r>
            <a:r>
              <a:rPr lang="en-IN" dirty="0" smtClean="0"/>
              <a:t>It is a popular in-expensive and effective way to test software on a select group of actual users of the system.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477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Staffing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 smtClean="0"/>
              <a:t>The object oriented project undertaken by an organization will require slightly more resources than for object oriented methods.</a:t>
            </a:r>
          </a:p>
          <a:p>
            <a:pPr marL="68580" indent="0" algn="just">
              <a:buNone/>
            </a:pPr>
            <a:endParaRPr lang="en-IN" sz="2400" dirty="0" smtClean="0"/>
          </a:p>
          <a:p>
            <a:pPr algn="just"/>
            <a:r>
              <a:rPr lang="en-IN" sz="2400" dirty="0" smtClean="0"/>
              <a:t>For analysis resource requirements do not typically change much when employing object oriented methods.</a:t>
            </a:r>
          </a:p>
          <a:p>
            <a:pPr marL="68580" indent="0" algn="just">
              <a:buNone/>
            </a:pPr>
            <a:endParaRPr lang="en-IN" sz="2400" dirty="0" smtClean="0"/>
          </a:p>
          <a:p>
            <a:pPr algn="just"/>
            <a:r>
              <a:rPr lang="en-IN" sz="2400" dirty="0" smtClean="0"/>
              <a:t>In the steady state the net of all the human resources required for object oriented development is less than that required for traditional approaches.</a:t>
            </a:r>
          </a:p>
          <a:p>
            <a:pPr algn="just"/>
            <a:endParaRPr lang="en-IN" sz="2400" dirty="0" smtClean="0"/>
          </a:p>
          <a:p>
            <a:pPr algn="just"/>
            <a:endParaRPr lang="en-IN" sz="2400" dirty="0" smtClean="0"/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3369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Object Oriented Analysis and Design with applications – Grady </a:t>
            </a:r>
            <a:r>
              <a:rPr lang="en-IN" dirty="0" err="1" smtClean="0"/>
              <a:t>Booch</a:t>
            </a:r>
            <a:r>
              <a:rPr lang="en-IN" dirty="0" smtClean="0"/>
              <a:t> (2</a:t>
            </a:r>
            <a:r>
              <a:rPr lang="en-IN" baseline="30000" dirty="0" smtClean="0"/>
              <a:t>nd</a:t>
            </a:r>
            <a:r>
              <a:rPr lang="en-IN" dirty="0" smtClean="0"/>
              <a:t> edition)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9110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en-IN" dirty="0" smtClean="0"/>
              <a:t>Release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IN" sz="2400" b="1" dirty="0" smtClean="0"/>
              <a:t>Integration: </a:t>
            </a:r>
            <a:r>
              <a:rPr lang="en-IN" sz="2400" dirty="0" smtClean="0"/>
              <a:t>industrial strength projects require the development of families of programs.</a:t>
            </a:r>
          </a:p>
          <a:p>
            <a:pPr marL="68580" indent="0" algn="just">
              <a:buNone/>
            </a:pPr>
            <a:endParaRPr lang="en-IN" sz="2400" dirty="0" smtClean="0"/>
          </a:p>
          <a:p>
            <a:pPr algn="just"/>
            <a:r>
              <a:rPr lang="en-IN" sz="2400" dirty="0" smtClean="0"/>
              <a:t>The nature of interactive and incremental process of object oriented development means there should rarely be single “big bang “integration event</a:t>
            </a:r>
          </a:p>
          <a:p>
            <a:pPr marL="68580" indent="0" algn="just">
              <a:buNone/>
            </a:pPr>
            <a:endParaRPr lang="en-IN" sz="2400" dirty="0" smtClean="0"/>
          </a:p>
          <a:p>
            <a:pPr algn="just"/>
            <a:r>
              <a:rPr lang="en-IN" sz="2400" dirty="0" smtClean="0"/>
              <a:t>For larger projects an organization may produce an internal release of system every few weeks.</a:t>
            </a:r>
          </a:p>
          <a:p>
            <a:pPr marL="68580" indent="0" algn="just">
              <a:buNone/>
            </a:pPr>
            <a:endParaRPr lang="en-IN" sz="2400" dirty="0" smtClean="0"/>
          </a:p>
          <a:p>
            <a:pPr algn="just"/>
            <a:r>
              <a:rPr lang="en-IN" sz="2400" dirty="0" smtClean="0"/>
              <a:t>Release a running version to its customers for review every few months according to the needs of the project.</a:t>
            </a:r>
          </a:p>
          <a:p>
            <a:pPr algn="just"/>
            <a:endParaRPr lang="en-IN" sz="2400" dirty="0" smtClean="0"/>
          </a:p>
          <a:p>
            <a:pPr algn="just"/>
            <a:r>
              <a:rPr lang="en-IN" sz="2400" dirty="0" smtClean="0"/>
              <a:t>Institutionalizing reuse: this means that opportunities for reuse must be actively sought out and rewarded</a:t>
            </a:r>
          </a:p>
          <a:p>
            <a:pPr algn="just"/>
            <a:endParaRPr lang="en-IN" dirty="0"/>
          </a:p>
          <a:p>
            <a:pPr algn="just"/>
            <a:endParaRPr lang="en-IN" dirty="0" smtClean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748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Reuse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12776"/>
            <a:ext cx="7620000" cy="4800600"/>
          </a:xfrm>
        </p:spPr>
        <p:txBody>
          <a:bodyPr>
            <a:normAutofit/>
          </a:bodyPr>
          <a:lstStyle/>
          <a:p>
            <a:pPr algn="just"/>
            <a:r>
              <a:rPr lang="en-IN" sz="2400" dirty="0" smtClean="0"/>
              <a:t>In object oriented languages classes serve as a primary linguistic vehicle for reuse.</a:t>
            </a:r>
          </a:p>
          <a:p>
            <a:pPr marL="114300" indent="0" algn="just">
              <a:buNone/>
            </a:pPr>
            <a:endParaRPr lang="en-IN" sz="2400" dirty="0" smtClean="0"/>
          </a:p>
          <a:p>
            <a:pPr algn="just"/>
            <a:r>
              <a:rPr lang="en-IN" sz="2400" dirty="0" smtClean="0"/>
              <a:t>Classes may be sub classed to specialize or extend the base class.</a:t>
            </a:r>
          </a:p>
          <a:p>
            <a:pPr marL="114300" indent="0" algn="just">
              <a:buNone/>
            </a:pPr>
            <a:endParaRPr lang="en-IN" sz="2400" dirty="0" smtClean="0"/>
          </a:p>
          <a:p>
            <a:pPr algn="just"/>
            <a:r>
              <a:rPr lang="en-IN" sz="2400" dirty="0" smtClean="0"/>
              <a:t>We can reuse patterns of classes, objects and designs in the form of idioms, mechanisms and framework.</a:t>
            </a:r>
          </a:p>
          <a:p>
            <a:pPr algn="just"/>
            <a:endParaRPr lang="en-IN" sz="2400" dirty="0" smtClean="0"/>
          </a:p>
          <a:p>
            <a:pPr algn="just"/>
            <a:r>
              <a:rPr lang="en-IN" sz="2400" dirty="0" smtClean="0"/>
              <a:t>In the successful projects we have encountered reuse factors as high as 70% and as low as 0%.</a:t>
            </a: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1246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620000" cy="1143000"/>
          </a:xfrm>
        </p:spPr>
        <p:txBody>
          <a:bodyPr>
            <a:normAutofit/>
          </a:bodyPr>
          <a:lstStyle/>
          <a:p>
            <a:r>
              <a:rPr lang="en-IN" dirty="0" smtClean="0"/>
              <a:t>Quality assurance and metrics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064896" cy="5328592"/>
          </a:xfrm>
        </p:spPr>
        <p:txBody>
          <a:bodyPr>
            <a:noAutofit/>
          </a:bodyPr>
          <a:lstStyle/>
          <a:p>
            <a:pPr algn="just"/>
            <a:r>
              <a:rPr lang="en-IN" dirty="0" smtClean="0"/>
              <a:t>Software quality: the fitness for use of the total software product.</a:t>
            </a:r>
          </a:p>
          <a:p>
            <a:pPr algn="just"/>
            <a:r>
              <a:rPr lang="en-IN" dirty="0" smtClean="0"/>
              <a:t>Object oriented technology doesn’t automatically lead to quality software.</a:t>
            </a:r>
          </a:p>
          <a:p>
            <a:pPr algn="just"/>
            <a:r>
              <a:rPr lang="en-IN" dirty="0" smtClean="0"/>
              <a:t>A simple adaptable architecture is central to any quality software.</a:t>
            </a:r>
          </a:p>
          <a:p>
            <a:pPr algn="just"/>
            <a:r>
              <a:rPr lang="en-IN" dirty="0" smtClean="0"/>
              <a:t>The defect discovery rate is thereby a measure of how quickly errors are discovered which we plot against time.</a:t>
            </a:r>
          </a:p>
          <a:p>
            <a:pPr algn="just"/>
            <a:r>
              <a:rPr lang="en-IN" dirty="0"/>
              <a:t> </a:t>
            </a:r>
            <a:r>
              <a:rPr lang="en-IN" dirty="0" smtClean="0"/>
              <a:t>a project under control have bell shaped curve</a:t>
            </a:r>
          </a:p>
          <a:p>
            <a:pPr algn="just"/>
            <a:r>
              <a:rPr lang="en-IN" dirty="0" smtClean="0"/>
              <a:t>Defect density is another quality measure. </a:t>
            </a:r>
          </a:p>
          <a:p>
            <a:pPr algn="just"/>
            <a:r>
              <a:rPr lang="en-IN" dirty="0" smtClean="0"/>
              <a:t>A healthy projects, defect reach a stable value after approximately  after 10000 </a:t>
            </a:r>
            <a:r>
              <a:rPr lang="en-IN" dirty="0" err="1" smtClean="0"/>
              <a:t>loc</a:t>
            </a:r>
            <a:r>
              <a:rPr lang="en-IN" dirty="0" smtClean="0"/>
              <a:t> have been inspected and will remain unchanged no matter how long the code volume is.</a:t>
            </a:r>
          </a:p>
          <a:p>
            <a:pPr algn="just"/>
            <a:r>
              <a:rPr lang="en-IN" dirty="0" smtClean="0"/>
              <a:t>It is a more formal approaches to gather defect information.</a:t>
            </a:r>
          </a:p>
          <a:p>
            <a:pPr algn="just"/>
            <a:r>
              <a:rPr lang="en-IN" dirty="0" smtClean="0"/>
              <a:t>It is also useful to </a:t>
            </a:r>
            <a:r>
              <a:rPr lang="en-IN" dirty="0" err="1" smtClean="0"/>
              <a:t>intitute</a:t>
            </a:r>
            <a:r>
              <a:rPr lang="en-IN" dirty="0" smtClean="0"/>
              <a:t> project or company wide “bug hunts”.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32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Documentation and tools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IN" b="1" dirty="0" smtClean="0"/>
              <a:t>Development legacy:</a:t>
            </a:r>
            <a:r>
              <a:rPr lang="en-IN" dirty="0" smtClean="0"/>
              <a:t>  The development of a software system involves much more than writing of its raw source code.</a:t>
            </a:r>
          </a:p>
          <a:p>
            <a:pPr algn="just"/>
            <a:r>
              <a:rPr lang="en-IN" b="1" dirty="0" smtClean="0"/>
              <a:t>Documentation contents:</a:t>
            </a:r>
            <a:r>
              <a:rPr lang="en-IN" dirty="0" smtClean="0"/>
              <a:t> it is an essential product of the development process.</a:t>
            </a:r>
          </a:p>
          <a:p>
            <a:pPr algn="just"/>
            <a:r>
              <a:rPr lang="en-IN" dirty="0" smtClean="0"/>
              <a:t>It should include:  documentation of the high-level system architecture;</a:t>
            </a:r>
          </a:p>
          <a:p>
            <a:pPr algn="just"/>
            <a:r>
              <a:rPr lang="en-IN" dirty="0" smtClean="0"/>
              <a:t>Documentation of the key abstractions and mechanism in the architecture </a:t>
            </a:r>
          </a:p>
          <a:p>
            <a:pPr algn="just"/>
            <a:r>
              <a:rPr lang="en-IN" dirty="0" smtClean="0"/>
              <a:t> Documentation scenario that illustrate the as built behaviour of key aspects  of the system</a:t>
            </a:r>
          </a:p>
          <a:p>
            <a:pPr algn="just"/>
            <a:r>
              <a:rPr lang="en-IN" dirty="0" smtClean="0"/>
              <a:t>Worst:</a:t>
            </a:r>
          </a:p>
          <a:p>
            <a:pPr algn="just"/>
            <a:r>
              <a:rPr lang="en-IN" dirty="0"/>
              <a:t> </a:t>
            </a:r>
            <a:r>
              <a:rPr lang="en-IN" dirty="0" smtClean="0"/>
              <a:t>worst possible documentation to create for an object oriented system is a  stand alone description of the semantics of each method on a class by class basis.</a:t>
            </a:r>
          </a:p>
          <a:p>
            <a:pPr algn="just"/>
            <a:r>
              <a:rPr lang="en-IN" dirty="0" smtClean="0"/>
              <a:t>To generate a great deal of useless documentation architectural issues.</a:t>
            </a:r>
          </a:p>
          <a:p>
            <a:pPr algn="just"/>
            <a:endParaRPr lang="en-IN" dirty="0" smtClean="0"/>
          </a:p>
          <a:p>
            <a:pPr algn="just"/>
            <a:endParaRPr lang="en-IN" dirty="0" smtClean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355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06090"/>
          </a:xfrm>
        </p:spPr>
        <p:txBody>
          <a:bodyPr/>
          <a:lstStyle/>
          <a:p>
            <a:r>
              <a:rPr lang="en-IN" dirty="0"/>
              <a:t>T</a:t>
            </a:r>
            <a:r>
              <a:rPr lang="en-IN" dirty="0" smtClean="0"/>
              <a:t>ools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7620000" cy="5204048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The development team has a minimal tool set: an editor, a compiler, a linker, and a  loader.</a:t>
            </a:r>
          </a:p>
          <a:p>
            <a:r>
              <a:rPr lang="en-IN" dirty="0" smtClean="0"/>
              <a:t>It is important to choose tool that scale well.</a:t>
            </a:r>
          </a:p>
          <a:p>
            <a:pPr marL="0" indent="0">
              <a:buNone/>
            </a:pPr>
            <a:r>
              <a:rPr lang="en-IN" dirty="0" smtClean="0"/>
              <a:t>There are 7 different kinds of tool</a:t>
            </a:r>
          </a:p>
          <a:p>
            <a:pPr marL="514350" indent="-514350">
              <a:buAutoNum type="arabicPeriod"/>
            </a:pPr>
            <a:r>
              <a:rPr lang="en-IN" b="1" dirty="0" smtClean="0">
                <a:solidFill>
                  <a:srgbClr val="0070C0"/>
                </a:solidFill>
              </a:rPr>
              <a:t>Graphical based system:</a:t>
            </a:r>
            <a:r>
              <a:rPr lang="en-IN" dirty="0" smtClean="0"/>
              <a:t> supporting object oriented notation</a:t>
            </a:r>
          </a:p>
          <a:p>
            <a:pPr marL="514350" indent="-514350">
              <a:buAutoNum type="arabicPeriod"/>
            </a:pPr>
            <a:r>
              <a:rPr lang="en-IN" b="1" dirty="0" smtClean="0">
                <a:solidFill>
                  <a:srgbClr val="0070C0"/>
                </a:solidFill>
              </a:rPr>
              <a:t>Browser: </a:t>
            </a:r>
            <a:r>
              <a:rPr lang="en-IN" dirty="0" smtClean="0"/>
              <a:t>to know about class structure and module architecture of a system</a:t>
            </a:r>
          </a:p>
          <a:p>
            <a:pPr marL="514350" indent="-514350">
              <a:buAutoNum type="arabicPeriod"/>
            </a:pPr>
            <a:r>
              <a:rPr lang="en-IN" b="1" dirty="0" smtClean="0">
                <a:solidFill>
                  <a:srgbClr val="0070C0"/>
                </a:solidFill>
              </a:rPr>
              <a:t>Incremental compiler:</a:t>
            </a:r>
            <a:r>
              <a:rPr lang="en-IN" dirty="0" smtClean="0"/>
              <a:t> it is used for compiling single declarations and statements.</a:t>
            </a:r>
          </a:p>
          <a:p>
            <a:pPr marL="514350" indent="-514350">
              <a:buAutoNum type="arabicPeriod"/>
            </a:pPr>
            <a:r>
              <a:rPr lang="en-IN" b="1" dirty="0" smtClean="0">
                <a:solidFill>
                  <a:srgbClr val="0070C0"/>
                </a:solidFill>
              </a:rPr>
              <a:t>Debugger:</a:t>
            </a:r>
            <a:r>
              <a:rPr lang="en-IN" dirty="0" smtClean="0"/>
              <a:t> that knows about class and object semantics</a:t>
            </a:r>
          </a:p>
          <a:p>
            <a:pPr marL="514350" indent="-514350">
              <a:buAutoNum type="arabicPeriod"/>
            </a:pPr>
            <a:r>
              <a:rPr lang="en-IN" b="1" dirty="0" smtClean="0">
                <a:solidFill>
                  <a:srgbClr val="0070C0"/>
                </a:solidFill>
              </a:rPr>
              <a:t>Configuration management and version control tool:</a:t>
            </a:r>
            <a:r>
              <a:rPr lang="en-IN" dirty="0" smtClean="0"/>
              <a:t> this category or sub system is the best unit of configuration management.</a:t>
            </a:r>
          </a:p>
          <a:p>
            <a:pPr marL="514350" indent="-514350">
              <a:buAutoNum type="arabicPeriod"/>
            </a:pPr>
            <a:r>
              <a:rPr lang="en-IN" b="1" dirty="0" smtClean="0">
                <a:solidFill>
                  <a:srgbClr val="0070C0"/>
                </a:solidFill>
              </a:rPr>
              <a:t>A class librarian:</a:t>
            </a:r>
            <a:r>
              <a:rPr lang="en-IN" dirty="0" smtClean="0"/>
              <a:t> it consists of  predefined class libraries or commercially available class libraries.</a:t>
            </a:r>
          </a:p>
          <a:p>
            <a:pPr marL="514350" indent="-514350">
              <a:buAutoNum type="arabicPeriod"/>
            </a:pPr>
            <a:r>
              <a:rPr lang="en-IN" b="1" dirty="0" smtClean="0">
                <a:solidFill>
                  <a:srgbClr val="0070C0"/>
                </a:solidFill>
              </a:rPr>
              <a:t>GUI builder:</a:t>
            </a:r>
            <a:r>
              <a:rPr lang="en-IN" dirty="0" smtClean="0"/>
              <a:t> interactively create dialogs and other windows  than to create these </a:t>
            </a:r>
            <a:r>
              <a:rPr lang="en-IN" dirty="0" err="1" smtClean="0"/>
              <a:t>artifacts</a:t>
            </a:r>
            <a:r>
              <a:rPr lang="en-IN" dirty="0" smtClean="0"/>
              <a:t> from the bottom up in code.</a:t>
            </a:r>
          </a:p>
          <a:p>
            <a:pPr marL="514350" indent="-51435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552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1317</TotalTime>
  <Words>2498</Words>
  <Application>Microsoft Office PowerPoint</Application>
  <PresentationFormat>On-screen Show (4:3)</PresentationFormat>
  <Paragraphs>273</Paragraphs>
  <Slides>40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Adjacency</vt:lpstr>
      <vt:lpstr>UNIT- V MANAGEMENT &amp; PLANNING</vt:lpstr>
      <vt:lpstr>Risk management</vt:lpstr>
      <vt:lpstr>Task planning</vt:lpstr>
      <vt:lpstr>Staffing</vt:lpstr>
      <vt:lpstr>Release management</vt:lpstr>
      <vt:lpstr>Reuse</vt:lpstr>
      <vt:lpstr>Quality assurance and metrics</vt:lpstr>
      <vt:lpstr>Documentation and tools</vt:lpstr>
      <vt:lpstr>Tools</vt:lpstr>
      <vt:lpstr>Development team role</vt:lpstr>
      <vt:lpstr>Development team role</vt:lpstr>
      <vt:lpstr>Development team role</vt:lpstr>
      <vt:lpstr>In larger project some of the distinct development roles to carry out the work of the project</vt:lpstr>
      <vt:lpstr>MACRO LEVEL PROCESS</vt:lpstr>
      <vt:lpstr>The view layer of macro process</vt:lpstr>
      <vt:lpstr>Macro level design process</vt:lpstr>
      <vt:lpstr>Micro Level process</vt:lpstr>
      <vt:lpstr>Micro level design process</vt:lpstr>
      <vt:lpstr>Purpose of View Layer interface</vt:lpstr>
      <vt:lpstr>UI design rule</vt:lpstr>
      <vt:lpstr>Software quality  assurance</vt:lpstr>
      <vt:lpstr>Quality assurance test</vt:lpstr>
      <vt:lpstr>Types of error encountered when you run your program</vt:lpstr>
      <vt:lpstr>Release management</vt:lpstr>
      <vt:lpstr>Release management</vt:lpstr>
      <vt:lpstr>Testing</vt:lpstr>
      <vt:lpstr>PowerPoint Presentation</vt:lpstr>
      <vt:lpstr>PowerPoint Presentation</vt:lpstr>
      <vt:lpstr>PowerPoint Presentation</vt:lpstr>
      <vt:lpstr>PowerPoint Presentation</vt:lpstr>
      <vt:lpstr>Testing strategies</vt:lpstr>
      <vt:lpstr>Testing</vt:lpstr>
      <vt:lpstr>Black box testing</vt:lpstr>
      <vt:lpstr>White box testing</vt:lpstr>
      <vt:lpstr>Top-down testing</vt:lpstr>
      <vt:lpstr>Bottom –up testing</vt:lpstr>
      <vt:lpstr>Test plan</vt:lpstr>
      <vt:lpstr>Who should do the testing ?</vt:lpstr>
      <vt:lpstr>Beta testing  &amp; alpha testing</vt:lpstr>
      <vt:lpstr>Reference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&amp; PLANNING</dc:title>
  <dc:creator>laptop4</dc:creator>
  <cp:lastModifiedBy>admin</cp:lastModifiedBy>
  <cp:revision>90</cp:revision>
  <dcterms:created xsi:type="dcterms:W3CDTF">2015-04-02T07:06:50Z</dcterms:created>
  <dcterms:modified xsi:type="dcterms:W3CDTF">2015-10-12T12:02:14Z</dcterms:modified>
</cp:coreProperties>
</file>