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7" r:id="rId17"/>
    <p:sldId id="278" r:id="rId18"/>
    <p:sldId id="280" r:id="rId19"/>
    <p:sldId id="281" r:id="rId20"/>
    <p:sldId id="282" r:id="rId21"/>
    <p:sldId id="272" r:id="rId22"/>
    <p:sldId id="273" r:id="rId23"/>
    <p:sldId id="274" r:id="rId24"/>
    <p:sldId id="275" r:id="rId25"/>
    <p:sldId id="276" r:id="rId2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0861D-AD39-4A79-9308-0C052CB23B77}" type="datetimeFigureOut">
              <a:rPr lang="de-DE" smtClean="0"/>
              <a:t>22.10.2015</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A486ED-A74F-47EA-B949-1ED308EA5D67}" type="slidenum">
              <a:rPr lang="de-DE" smtClean="0"/>
              <a:t>‹#›</a:t>
            </a:fld>
            <a:endParaRPr lang="de-DE"/>
          </a:p>
        </p:txBody>
      </p:sp>
    </p:spTree>
    <p:extLst>
      <p:ext uri="{BB962C8B-B14F-4D97-AF65-F5344CB8AC3E}">
        <p14:creationId xmlns:p14="http://schemas.microsoft.com/office/powerpoint/2010/main" val="228356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23F17AAF-4310-445A-BDC6-BE11F78A2875}" type="slidenum">
              <a:rPr lang="en-US"/>
              <a:pPr/>
              <a:t>18</a:t>
            </a:fld>
            <a:endParaRPr lang="en-US"/>
          </a:p>
        </p:txBody>
      </p:sp>
      <p:sp>
        <p:nvSpPr>
          <p:cNvPr id="19927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270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7BDB7113-5FFF-4A2F-84A3-06BD0D5CDAAE}" type="slidenum">
              <a:rPr lang="en-US"/>
              <a:pPr/>
              <a:t>19</a:t>
            </a:fld>
            <a:endParaRPr lang="en-US"/>
          </a:p>
        </p:txBody>
      </p:sp>
      <p:sp>
        <p:nvSpPr>
          <p:cNvPr id="19937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37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7D5BE922-8CBA-401A-929F-631AA89200C1}" type="slidenum">
              <a:rPr lang="en-US"/>
              <a:pPr/>
              <a:t>20</a:t>
            </a:fld>
            <a:endParaRPr lang="en-US"/>
          </a:p>
        </p:txBody>
      </p:sp>
      <p:sp>
        <p:nvSpPr>
          <p:cNvPr id="19947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475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20" name="Footer Placeholder 19"/>
          <p:cNvSpPr>
            <a:spLocks noGrp="1"/>
          </p:cNvSpPr>
          <p:nvPr>
            <p:ph type="ftr" sz="quarter" idx="11"/>
          </p:nvPr>
        </p:nvSpPr>
        <p:spPr/>
        <p:txBody>
          <a:bodyPr/>
          <a:lstStyle>
            <a:extLst/>
          </a:lstStyle>
          <a:p>
            <a:endParaRPr lang="de-DE"/>
          </a:p>
        </p:txBody>
      </p:sp>
      <p:sp>
        <p:nvSpPr>
          <p:cNvPr id="10" name="Slide Number Placeholder 9"/>
          <p:cNvSpPr>
            <a:spLocks noGrp="1"/>
          </p:cNvSpPr>
          <p:nvPr>
            <p:ph type="sldNum" sz="quarter" idx="12"/>
          </p:nvPr>
        </p:nvSpPr>
        <p:spPr/>
        <p:txBody>
          <a:bodyPr/>
          <a:lstStyle>
            <a:extLst/>
          </a:lstStyle>
          <a:p>
            <a:fld id="{394053BD-829A-40A6-90C3-10ABF50184FD}" type="slidenum">
              <a:rPr lang="de-DE" smtClean="0"/>
              <a:t>‹#›</a:t>
            </a:fld>
            <a:endParaRPr lang="de-DE"/>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5" name="Footer Placeholder 4"/>
          <p:cNvSpPr>
            <a:spLocks noGrp="1"/>
          </p:cNvSpPr>
          <p:nvPr>
            <p:ph type="ftr" sz="quarter" idx="11"/>
          </p:nvPr>
        </p:nvSpPr>
        <p:spPr/>
        <p:txBody>
          <a:bodyPr/>
          <a:lstStyle>
            <a:extLst/>
          </a:lstStyle>
          <a:p>
            <a:endParaRPr lang="de-DE"/>
          </a:p>
        </p:txBody>
      </p:sp>
      <p:sp>
        <p:nvSpPr>
          <p:cNvPr id="6" name="Slide Number Placeholder 5"/>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5" name="Footer Placeholder 4"/>
          <p:cNvSpPr>
            <a:spLocks noGrp="1"/>
          </p:cNvSpPr>
          <p:nvPr>
            <p:ph type="ftr" sz="quarter" idx="11"/>
          </p:nvPr>
        </p:nvSpPr>
        <p:spPr/>
        <p:txBody>
          <a:bodyPr/>
          <a:lstStyle>
            <a:extLst/>
          </a:lstStyle>
          <a:p>
            <a:endParaRPr lang="de-DE"/>
          </a:p>
        </p:txBody>
      </p:sp>
      <p:sp>
        <p:nvSpPr>
          <p:cNvPr id="6" name="Slide Number Placeholder 5"/>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5" name="Footer Placeholder 4"/>
          <p:cNvSpPr>
            <a:spLocks noGrp="1"/>
          </p:cNvSpPr>
          <p:nvPr>
            <p:ph type="ftr" sz="quarter" idx="11"/>
          </p:nvPr>
        </p:nvSpPr>
        <p:spPr/>
        <p:txBody>
          <a:bodyPr/>
          <a:lstStyle>
            <a:extLst/>
          </a:lstStyle>
          <a:p>
            <a:endParaRPr lang="de-DE"/>
          </a:p>
        </p:txBody>
      </p:sp>
      <p:sp>
        <p:nvSpPr>
          <p:cNvPr id="6" name="Slide Number Placeholder 5"/>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5" name="Footer Placeholder 4"/>
          <p:cNvSpPr>
            <a:spLocks noGrp="1"/>
          </p:cNvSpPr>
          <p:nvPr>
            <p:ph type="ftr" sz="quarter" idx="11"/>
          </p:nvPr>
        </p:nvSpPr>
        <p:spPr/>
        <p:txBody>
          <a:bodyPr/>
          <a:lstStyle>
            <a:extLst/>
          </a:lstStyle>
          <a:p>
            <a:endParaRPr lang="de-DE"/>
          </a:p>
        </p:txBody>
      </p:sp>
      <p:sp>
        <p:nvSpPr>
          <p:cNvPr id="6" name="Slide Number Placeholder 5"/>
          <p:cNvSpPr>
            <a:spLocks noGrp="1"/>
          </p:cNvSpPr>
          <p:nvPr>
            <p:ph type="sldNum" sz="quarter" idx="12"/>
          </p:nvPr>
        </p:nvSpPr>
        <p:spPr/>
        <p:txBody>
          <a:bodyPr/>
          <a:lstStyle>
            <a:extLst/>
          </a:lstStyle>
          <a:p>
            <a:fld id="{394053BD-829A-40A6-90C3-10ABF50184FD}" type="slidenum">
              <a:rPr lang="de-DE" smtClean="0"/>
              <a:t>‹#›</a:t>
            </a:fld>
            <a:endParaRPr lang="de-D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6" name="Footer Placeholder 5"/>
          <p:cNvSpPr>
            <a:spLocks noGrp="1"/>
          </p:cNvSpPr>
          <p:nvPr>
            <p:ph type="ftr" sz="quarter" idx="11"/>
          </p:nvPr>
        </p:nvSpPr>
        <p:spPr/>
        <p:txBody>
          <a:bodyPr/>
          <a:lstStyle>
            <a:extLst/>
          </a:lstStyle>
          <a:p>
            <a:endParaRPr lang="de-DE"/>
          </a:p>
        </p:txBody>
      </p:sp>
      <p:sp>
        <p:nvSpPr>
          <p:cNvPr id="7" name="Slide Number Placeholder 6"/>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8" name="Footer Placeholder 7"/>
          <p:cNvSpPr>
            <a:spLocks noGrp="1"/>
          </p:cNvSpPr>
          <p:nvPr>
            <p:ph type="ftr" sz="quarter" idx="11"/>
          </p:nvPr>
        </p:nvSpPr>
        <p:spPr/>
        <p:txBody>
          <a:bodyPr/>
          <a:lstStyle>
            <a:extLst/>
          </a:lstStyle>
          <a:p>
            <a:endParaRPr lang="de-DE"/>
          </a:p>
        </p:txBody>
      </p:sp>
      <p:sp>
        <p:nvSpPr>
          <p:cNvPr id="9" name="Slide Number Placeholder 8"/>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4" name="Footer Placeholder 3"/>
          <p:cNvSpPr>
            <a:spLocks noGrp="1"/>
          </p:cNvSpPr>
          <p:nvPr>
            <p:ph type="ftr" sz="quarter" idx="11"/>
          </p:nvPr>
        </p:nvSpPr>
        <p:spPr/>
        <p:txBody>
          <a:bodyPr/>
          <a:lstStyle>
            <a:extLst/>
          </a:lstStyle>
          <a:p>
            <a:endParaRPr lang="de-DE"/>
          </a:p>
        </p:txBody>
      </p:sp>
      <p:sp>
        <p:nvSpPr>
          <p:cNvPr id="5" name="Slide Number Placeholder 4"/>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3" name="Footer Placeholder 2"/>
          <p:cNvSpPr>
            <a:spLocks noGrp="1"/>
          </p:cNvSpPr>
          <p:nvPr>
            <p:ph type="ftr" sz="quarter" idx="11"/>
          </p:nvPr>
        </p:nvSpPr>
        <p:spPr/>
        <p:txBody>
          <a:bodyPr/>
          <a:lstStyle>
            <a:extLst/>
          </a:lstStyle>
          <a:p>
            <a:endParaRPr lang="de-DE"/>
          </a:p>
        </p:txBody>
      </p:sp>
      <p:sp>
        <p:nvSpPr>
          <p:cNvPr id="4" name="Slide Number Placeholder 3"/>
          <p:cNvSpPr>
            <a:spLocks noGrp="1"/>
          </p:cNvSpPr>
          <p:nvPr>
            <p:ph type="sldNum" sz="quarter" idx="12"/>
          </p:nvPr>
        </p:nvSpPr>
        <p:spPr/>
        <p:txBody>
          <a:bodyPr/>
          <a:lstStyle>
            <a:extLst/>
          </a:lstStyle>
          <a:p>
            <a:fld id="{394053BD-829A-40A6-90C3-10ABF50184FD}" type="slidenum">
              <a:rPr lang="de-DE" smtClean="0"/>
              <a:t>‹#›</a:t>
            </a:fld>
            <a:endParaRPr lang="de-D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6" name="Footer Placeholder 5"/>
          <p:cNvSpPr>
            <a:spLocks noGrp="1"/>
          </p:cNvSpPr>
          <p:nvPr>
            <p:ph type="ftr" sz="quarter" idx="11"/>
          </p:nvPr>
        </p:nvSpPr>
        <p:spPr/>
        <p:txBody>
          <a:bodyPr/>
          <a:lstStyle>
            <a:extLst/>
          </a:lstStyle>
          <a:p>
            <a:endParaRPr lang="de-DE"/>
          </a:p>
        </p:txBody>
      </p:sp>
      <p:sp>
        <p:nvSpPr>
          <p:cNvPr id="7" name="Slide Number Placeholder 6"/>
          <p:cNvSpPr>
            <a:spLocks noGrp="1"/>
          </p:cNvSpPr>
          <p:nvPr>
            <p:ph type="sldNum" sz="quarter" idx="12"/>
          </p:nvPr>
        </p:nvSpPr>
        <p:spPr/>
        <p:txBody>
          <a:bodyPr/>
          <a:lstStyle>
            <a:extLst/>
          </a:lstStyle>
          <a:p>
            <a:fld id="{394053BD-829A-40A6-90C3-10ABF50184FD}"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5A0A29B-6165-4597-A8FE-0B49FE909EA0}" type="datetimeFigureOut">
              <a:rPr lang="de-DE" smtClean="0"/>
              <a:t>22.10.2015</a:t>
            </a:fld>
            <a:endParaRPr lang="de-DE"/>
          </a:p>
        </p:txBody>
      </p:sp>
      <p:sp>
        <p:nvSpPr>
          <p:cNvPr id="6" name="Footer Placeholder 5"/>
          <p:cNvSpPr>
            <a:spLocks noGrp="1"/>
          </p:cNvSpPr>
          <p:nvPr>
            <p:ph type="ftr" sz="quarter" idx="11"/>
          </p:nvPr>
        </p:nvSpPr>
        <p:spPr/>
        <p:txBody>
          <a:bodyPr/>
          <a:lstStyle>
            <a:extLst/>
          </a:lstStyle>
          <a:p>
            <a:endParaRPr lang="de-DE"/>
          </a:p>
        </p:txBody>
      </p:sp>
      <p:sp>
        <p:nvSpPr>
          <p:cNvPr id="7" name="Slide Number Placeholder 6"/>
          <p:cNvSpPr>
            <a:spLocks noGrp="1"/>
          </p:cNvSpPr>
          <p:nvPr>
            <p:ph type="sldNum" sz="quarter" idx="12"/>
          </p:nvPr>
        </p:nvSpPr>
        <p:spPr/>
        <p:txBody>
          <a:bodyPr/>
          <a:lstStyle>
            <a:extLst/>
          </a:lstStyle>
          <a:p>
            <a:fld id="{394053BD-829A-40A6-90C3-10ABF50184FD}" type="slidenum">
              <a:rPr lang="de-DE" smtClean="0"/>
              <a:t>‹#›</a:t>
            </a:fld>
            <a:endParaRPr lang="de-D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5A0A29B-6165-4597-A8FE-0B49FE909EA0}" type="datetimeFigureOut">
              <a:rPr lang="de-DE" smtClean="0"/>
              <a:t>22.10.2015</a:t>
            </a:fld>
            <a:endParaRPr lang="de-D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de-D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94053BD-829A-40A6-90C3-10ABF50184FD}" type="slidenum">
              <a:rPr lang="de-DE" smtClean="0"/>
              <a:t>‹#›</a:t>
            </a:fld>
            <a:endParaRPr lang="de-D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002302"/>
          </a:xfrm>
        </p:spPr>
        <p:txBody>
          <a:bodyPr>
            <a:normAutofit/>
          </a:bodyPr>
          <a:lstStyle/>
          <a:p>
            <a:r>
              <a:rPr lang="en-US" sz="4800" dirty="0" smtClean="0"/>
              <a:t>		</a:t>
            </a:r>
            <a:r>
              <a:rPr lang="en-US" sz="5400" dirty="0" smtClean="0">
                <a:effectLst>
                  <a:outerShdw blurRad="38100" dist="38100" dir="2700000" algn="tl">
                    <a:srgbClr val="000000">
                      <a:alpha val="43137"/>
                    </a:srgbClr>
                  </a:outerShdw>
                </a:effectLst>
              </a:rPr>
              <a:t>TESTING</a:t>
            </a:r>
            <a:endParaRPr lang="de-DE" sz="540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Testing Methodology</a:t>
            </a:r>
            <a:endParaRPr lang="de-DE" dirty="0"/>
          </a:p>
        </p:txBody>
      </p:sp>
      <p:sp>
        <p:nvSpPr>
          <p:cNvPr id="3" name="Content Placeholder 2"/>
          <p:cNvSpPr>
            <a:spLocks noGrp="1"/>
          </p:cNvSpPr>
          <p:nvPr>
            <p:ph idx="1"/>
          </p:nvPr>
        </p:nvSpPr>
        <p:spPr>
          <a:xfrm>
            <a:off x="1219200" y="1295400"/>
            <a:ext cx="7714488" cy="5105400"/>
          </a:xfrm>
        </p:spPr>
        <p:txBody>
          <a:bodyPr>
            <a:normAutofit fontScale="92500" lnSpcReduction="20000"/>
          </a:bodyPr>
          <a:lstStyle/>
          <a:p>
            <a:pPr>
              <a:buNone/>
            </a:pPr>
            <a:r>
              <a:rPr lang="en-US" b="1" dirty="0" smtClean="0"/>
              <a:t>Black Box Testing</a:t>
            </a:r>
          </a:p>
          <a:p>
            <a:pPr marL="804863" indent="-454025">
              <a:buClr>
                <a:schemeClr val="tx1"/>
              </a:buClr>
              <a:buFont typeface="Arial" pitchFamily="34" charset="0"/>
              <a:buChar char="•"/>
              <a:defRPr/>
            </a:pPr>
            <a:r>
              <a:rPr lang="en-US" dirty="0" smtClean="0">
                <a:latin typeface="Times New Roman" pitchFamily="18" charset="0"/>
              </a:rPr>
              <a:t>No knowledge of internal program design or code required.</a:t>
            </a:r>
          </a:p>
          <a:p>
            <a:pPr marL="804863" indent="-454025">
              <a:buClr>
                <a:schemeClr val="tx1"/>
              </a:buClr>
              <a:buFont typeface="Arial" pitchFamily="34" charset="0"/>
              <a:buChar char="•"/>
              <a:defRPr/>
            </a:pPr>
            <a:r>
              <a:rPr lang="en-US" dirty="0" smtClean="0">
                <a:latin typeface="Times New Roman" pitchFamily="18" charset="0"/>
              </a:rPr>
              <a:t>Tests are based on requirements and functionality.</a:t>
            </a:r>
          </a:p>
          <a:p>
            <a:pPr>
              <a:buNone/>
            </a:pPr>
            <a:endParaRPr lang="en-US" dirty="0" smtClean="0"/>
          </a:p>
          <a:p>
            <a:pPr>
              <a:buNone/>
            </a:pPr>
            <a:r>
              <a:rPr lang="en-US" b="1" dirty="0" smtClean="0"/>
              <a:t>White Box Testing</a:t>
            </a:r>
          </a:p>
          <a:p>
            <a:pPr marL="804863" indent="-454025">
              <a:buClr>
                <a:schemeClr val="tx1"/>
              </a:buClr>
              <a:buFont typeface="Arial" pitchFamily="34" charset="0"/>
              <a:buChar char="•"/>
              <a:defRPr/>
            </a:pPr>
            <a:r>
              <a:rPr lang="en-US" dirty="0" smtClean="0">
                <a:latin typeface="Times New Roman" pitchFamily="18" charset="0"/>
              </a:rPr>
              <a:t>Knowledge of the internal program design and code required.</a:t>
            </a:r>
          </a:p>
          <a:p>
            <a:pPr marL="804863" indent="-454025">
              <a:buClr>
                <a:schemeClr val="tx1"/>
              </a:buClr>
              <a:buFont typeface="Arial" pitchFamily="34" charset="0"/>
              <a:buChar char="•"/>
              <a:defRPr/>
            </a:pPr>
            <a:r>
              <a:rPr lang="en-US" dirty="0" smtClean="0">
                <a:latin typeface="Times New Roman" pitchFamily="18" charset="0"/>
              </a:rPr>
              <a:t>Tests are based on coverage of code                     statements, branches, paths, conditions.</a:t>
            </a:r>
          </a:p>
          <a:p>
            <a:pPr>
              <a:buNone/>
            </a:pPr>
            <a:r>
              <a:rPr lang="en-US" dirty="0" smtClean="0"/>
              <a:t> </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Black Box Testing</a:t>
            </a:r>
            <a:endParaRPr lang="de-DE" dirty="0"/>
          </a:p>
        </p:txBody>
      </p:sp>
      <p:pic>
        <p:nvPicPr>
          <p:cNvPr id="3074" name="Picture 2"/>
          <p:cNvPicPr>
            <a:picLocks noGrp="1" noChangeAspect="1" noChangeArrowheads="1"/>
          </p:cNvPicPr>
          <p:nvPr>
            <p:ph idx="1"/>
          </p:nvPr>
        </p:nvPicPr>
        <p:blipFill>
          <a:blip r:embed="rId2"/>
          <a:srcRect/>
          <a:stretch>
            <a:fillRect/>
          </a:stretch>
        </p:blipFill>
        <p:spPr bwMode="auto">
          <a:xfrm>
            <a:off x="1752600" y="1676400"/>
            <a:ext cx="6477000" cy="4343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White Box Testing</a:t>
            </a:r>
            <a:endParaRPr lang="de-DE" dirty="0"/>
          </a:p>
        </p:txBody>
      </p:sp>
      <p:pic>
        <p:nvPicPr>
          <p:cNvPr id="4098" name="Picture 2"/>
          <p:cNvPicPr>
            <a:picLocks noGrp="1" noChangeAspect="1" noChangeArrowheads="1"/>
          </p:cNvPicPr>
          <p:nvPr>
            <p:ph idx="1"/>
          </p:nvPr>
        </p:nvPicPr>
        <p:blipFill>
          <a:blip r:embed="rId2"/>
          <a:srcRect/>
          <a:stretch>
            <a:fillRect/>
          </a:stretch>
        </p:blipFill>
        <p:spPr bwMode="auto">
          <a:xfrm>
            <a:off x="1676400" y="1447800"/>
            <a:ext cx="6934200" cy="42671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62200" y="381000"/>
            <a:ext cx="4800600" cy="830997"/>
          </a:xfrm>
          <a:prstGeom prst="rect">
            <a:avLst/>
          </a:prstGeom>
          <a:noFill/>
          <a:ln w="9525">
            <a:noFill/>
            <a:miter lim="800000"/>
            <a:headEnd/>
            <a:tailEnd/>
          </a:ln>
        </p:spPr>
        <p:txBody>
          <a:bodyPr>
            <a:spAutoFit/>
          </a:bodyPr>
          <a:lstStyle/>
          <a:p>
            <a:pPr>
              <a:defRPr/>
            </a:pPr>
            <a:r>
              <a:rPr lang="en-US" sz="4800" b="1" dirty="0">
                <a:solidFill>
                  <a:schemeClr val="accent5">
                    <a:lumMod val="50000"/>
                  </a:schemeClr>
                </a:solidFill>
                <a:latin typeface="Calibri" pitchFamily="34" charset="0"/>
              </a:rPr>
              <a:t>    Testing Levels</a:t>
            </a:r>
            <a:endParaRPr lang="en-US" sz="4800" dirty="0">
              <a:solidFill>
                <a:schemeClr val="accent5">
                  <a:lumMod val="50000"/>
                </a:schemeClr>
              </a:solidFill>
              <a:latin typeface="Calibri" pitchFamily="34" charset="0"/>
            </a:endParaRPr>
          </a:p>
        </p:txBody>
      </p:sp>
      <p:sp>
        <p:nvSpPr>
          <p:cNvPr id="3" name="Rectangle 2"/>
          <p:cNvSpPr>
            <a:spLocks noChangeArrowheads="1"/>
          </p:cNvSpPr>
          <p:nvPr/>
        </p:nvSpPr>
        <p:spPr bwMode="auto">
          <a:xfrm>
            <a:off x="1143000" y="1866543"/>
            <a:ext cx="6553200" cy="2400657"/>
          </a:xfrm>
          <a:prstGeom prst="rect">
            <a:avLst/>
          </a:prstGeom>
          <a:noFill/>
          <a:ln w="9525">
            <a:noFill/>
            <a:miter lim="800000"/>
            <a:headEnd/>
            <a:tailEnd/>
          </a:ln>
        </p:spPr>
        <p:txBody>
          <a:bodyPr>
            <a:spAutoFit/>
          </a:bodyPr>
          <a:lstStyle/>
          <a:p>
            <a:pPr marL="1023938" indent="463550">
              <a:buClr>
                <a:schemeClr val="tx1"/>
              </a:buClr>
              <a:buFontTx/>
              <a:buChar char="•"/>
            </a:pPr>
            <a:r>
              <a:rPr lang="en-US" sz="3000" dirty="0">
                <a:latin typeface="Times New Roman" pitchFamily="18" charset="0"/>
              </a:rPr>
              <a:t>Unit </a:t>
            </a:r>
            <a:r>
              <a:rPr lang="en-US" sz="3000" dirty="0" smtClean="0">
                <a:latin typeface="Times New Roman" pitchFamily="18" charset="0"/>
              </a:rPr>
              <a:t>testing</a:t>
            </a:r>
          </a:p>
          <a:p>
            <a:pPr marL="1023938" indent="463550">
              <a:buClr>
                <a:schemeClr val="tx1"/>
              </a:buClr>
            </a:pPr>
            <a:endParaRPr lang="en-US" sz="3000" dirty="0">
              <a:latin typeface="Times New Roman" pitchFamily="18" charset="0"/>
            </a:endParaRPr>
          </a:p>
          <a:p>
            <a:pPr marL="1023938" indent="463550">
              <a:buClr>
                <a:schemeClr val="tx1"/>
              </a:buClr>
              <a:buFontTx/>
              <a:buChar char="•"/>
            </a:pPr>
            <a:r>
              <a:rPr lang="en-US" sz="3000" dirty="0">
                <a:latin typeface="Times New Roman" pitchFamily="18" charset="0"/>
              </a:rPr>
              <a:t>Integration </a:t>
            </a:r>
            <a:r>
              <a:rPr lang="en-US" sz="3000" dirty="0" smtClean="0">
                <a:latin typeface="Times New Roman" pitchFamily="18" charset="0"/>
              </a:rPr>
              <a:t>testing</a:t>
            </a:r>
          </a:p>
          <a:p>
            <a:pPr marL="1023938" indent="463550">
              <a:buClr>
                <a:schemeClr val="tx1"/>
              </a:buClr>
            </a:pPr>
            <a:r>
              <a:rPr lang="en-US" sz="3000" dirty="0" smtClean="0">
                <a:latin typeface="Times New Roman" pitchFamily="18" charset="0"/>
              </a:rPr>
              <a:t> </a:t>
            </a:r>
            <a:endParaRPr lang="en-US" sz="3000" dirty="0">
              <a:latin typeface="Times New Roman" pitchFamily="18" charset="0"/>
            </a:endParaRPr>
          </a:p>
          <a:p>
            <a:pPr marL="1023938" indent="463550">
              <a:buClr>
                <a:schemeClr val="tx1"/>
              </a:buClr>
              <a:buFontTx/>
              <a:buChar char="•"/>
            </a:pPr>
            <a:r>
              <a:rPr lang="en-US" sz="3000" dirty="0">
                <a:latin typeface="Times New Roman" pitchFamily="18" charset="0"/>
              </a:rPr>
              <a:t>System testing</a:t>
            </a:r>
            <a:endParaRPr lang="en-US" sz="3000" dirty="0">
              <a:latin typeface="Gill Sans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001000" y="6096001"/>
            <a:ext cx="914400" cy="523220"/>
          </a:xfrm>
          <a:prstGeom prst="rect">
            <a:avLst/>
          </a:prstGeom>
          <a:noFill/>
          <a:ln w="12700">
            <a:noFill/>
            <a:miter lim="800000"/>
            <a:headEnd type="none" w="sm" len="sm"/>
            <a:tailEnd type="none" w="sm" len="sm"/>
          </a:ln>
        </p:spPr>
        <p:txBody>
          <a:bodyPr>
            <a:spAutoFit/>
          </a:bodyPr>
          <a:lstStyle/>
          <a:p>
            <a:pPr>
              <a:spcBef>
                <a:spcPct val="50000"/>
              </a:spcBef>
            </a:pPr>
            <a:endParaRPr lang="en-US" sz="2800">
              <a:latin typeface="Gill Sans MT" pitchFamily="34" charset="0"/>
              <a:cs typeface="Times New Roman" pitchFamily="18" charset="0"/>
            </a:endParaRPr>
          </a:p>
        </p:txBody>
      </p:sp>
      <p:sp>
        <p:nvSpPr>
          <p:cNvPr id="5" name="Rectangle 3"/>
          <p:cNvSpPr>
            <a:spLocks noChangeArrowheads="1"/>
          </p:cNvSpPr>
          <p:nvPr/>
        </p:nvSpPr>
        <p:spPr bwMode="auto">
          <a:xfrm>
            <a:off x="2438400" y="457201"/>
            <a:ext cx="3962400" cy="830997"/>
          </a:xfrm>
          <a:prstGeom prst="rect">
            <a:avLst/>
          </a:prstGeom>
          <a:noFill/>
          <a:ln w="12700">
            <a:noFill/>
            <a:miter lim="800000"/>
            <a:headEnd type="none" w="sm" len="sm"/>
            <a:tailEnd type="none" w="sm" len="sm"/>
          </a:ln>
        </p:spPr>
        <p:txBody>
          <a:bodyPr>
            <a:spAutoFit/>
          </a:bodyPr>
          <a:lstStyle/>
          <a:p>
            <a:pPr algn="ctr">
              <a:spcBef>
                <a:spcPct val="50000"/>
              </a:spcBef>
              <a:defRPr/>
            </a:pPr>
            <a:r>
              <a:rPr lang="en-US" sz="4800" b="1" dirty="0" smtClean="0">
                <a:solidFill>
                  <a:schemeClr val="accent5">
                    <a:lumMod val="50000"/>
                  </a:schemeClr>
                </a:solidFill>
                <a:latin typeface="Calibri" pitchFamily="34" charset="0"/>
                <a:cs typeface="Times New Roman" pitchFamily="18" charset="0"/>
              </a:rPr>
              <a:t>UNIT TESTING</a:t>
            </a:r>
            <a:endParaRPr lang="en-US" sz="4800" b="1" dirty="0">
              <a:solidFill>
                <a:schemeClr val="accent5">
                  <a:lumMod val="50000"/>
                </a:schemeClr>
              </a:solidFill>
              <a:latin typeface="Calibri" pitchFamily="34" charset="0"/>
              <a:cs typeface="Times New Roman" pitchFamily="18" charset="0"/>
            </a:endParaRPr>
          </a:p>
        </p:txBody>
      </p:sp>
      <p:sp>
        <p:nvSpPr>
          <p:cNvPr id="6" name="Rectangle 4"/>
          <p:cNvSpPr>
            <a:spLocks noChangeArrowheads="1"/>
          </p:cNvSpPr>
          <p:nvPr/>
        </p:nvSpPr>
        <p:spPr bwMode="auto">
          <a:xfrm>
            <a:off x="1143000" y="2024064"/>
            <a:ext cx="7848600" cy="1692771"/>
          </a:xfrm>
          <a:prstGeom prst="rect">
            <a:avLst/>
          </a:prstGeom>
          <a:noFill/>
          <a:ln w="12700">
            <a:noFill/>
            <a:miter lim="800000"/>
            <a:headEnd type="none" w="sm" len="sm"/>
            <a:tailEnd type="none" w="sm" len="sm"/>
          </a:ln>
          <a:effectLst/>
        </p:spPr>
        <p:txBody>
          <a:bodyPr>
            <a:spAutoFit/>
          </a:bodyPr>
          <a:lstStyle/>
          <a:p>
            <a:pPr marL="457200" indent="-457200" fontAlgn="auto">
              <a:spcBef>
                <a:spcPct val="50000"/>
              </a:spcBef>
              <a:spcAft>
                <a:spcPts val="0"/>
              </a:spcAft>
              <a:buClr>
                <a:schemeClr val="hlink"/>
              </a:buClr>
              <a:buSzPct val="70000"/>
              <a:buFontTx/>
              <a:buBlip>
                <a:blip r:embed="rId2"/>
              </a:buBlip>
              <a:defRPr/>
            </a:pPr>
            <a:r>
              <a:rPr lang="en-US" sz="2600" dirty="0" smtClean="0">
                <a:latin typeface="Times New Roman" pitchFamily="18" charset="0"/>
                <a:cs typeface="+mn-cs"/>
              </a:rPr>
              <a:t>Tests </a:t>
            </a:r>
            <a:r>
              <a:rPr lang="en-US" sz="2600" dirty="0">
                <a:latin typeface="Times New Roman" pitchFamily="18" charset="0"/>
                <a:cs typeface="+mn-cs"/>
              </a:rPr>
              <a:t>each module </a:t>
            </a:r>
            <a:r>
              <a:rPr lang="en-US" sz="2600" dirty="0" smtClean="0">
                <a:latin typeface="Times New Roman" pitchFamily="18" charset="0"/>
                <a:cs typeface="+mn-cs"/>
              </a:rPr>
              <a:t>individually.</a:t>
            </a:r>
            <a:endParaRPr lang="en-US" sz="2600" dirty="0">
              <a:latin typeface="Times New Roman" pitchFamily="18" charset="0"/>
              <a:cs typeface="+mn-cs"/>
            </a:endParaRPr>
          </a:p>
          <a:p>
            <a:pPr marL="457200" indent="-457200" fontAlgn="auto">
              <a:spcBef>
                <a:spcPct val="50000"/>
              </a:spcBef>
              <a:spcAft>
                <a:spcPts val="0"/>
              </a:spcAft>
              <a:buClr>
                <a:schemeClr val="hlink"/>
              </a:buClr>
              <a:buSzPct val="70000"/>
              <a:buFontTx/>
              <a:buBlip>
                <a:blip r:embed="rId2"/>
              </a:buBlip>
              <a:defRPr/>
            </a:pPr>
            <a:r>
              <a:rPr lang="en-US" sz="2600" dirty="0">
                <a:latin typeface="Times New Roman" pitchFamily="18" charset="0"/>
                <a:cs typeface="+mn-cs"/>
              </a:rPr>
              <a:t> Follows a white box testing (Logic of the program</a:t>
            </a:r>
            <a:r>
              <a:rPr lang="en-US" sz="2600" dirty="0" smtClean="0">
                <a:latin typeface="Times New Roman" pitchFamily="18" charset="0"/>
                <a:cs typeface="+mn-cs"/>
              </a:rPr>
              <a:t>).</a:t>
            </a:r>
            <a:endParaRPr lang="en-US" sz="2600" dirty="0">
              <a:latin typeface="Times New Roman" pitchFamily="18" charset="0"/>
              <a:cs typeface="+mn-cs"/>
            </a:endParaRPr>
          </a:p>
          <a:p>
            <a:pPr marL="457200" indent="-457200" fontAlgn="auto">
              <a:spcBef>
                <a:spcPct val="50000"/>
              </a:spcBef>
              <a:spcAft>
                <a:spcPts val="0"/>
              </a:spcAft>
              <a:buClr>
                <a:schemeClr val="hlink"/>
              </a:buClr>
              <a:buSzPct val="70000"/>
              <a:buFontTx/>
              <a:buBlip>
                <a:blip r:embed="rId2"/>
              </a:buBlip>
              <a:defRPr/>
            </a:pPr>
            <a:r>
              <a:rPr lang="en-US" sz="2600" dirty="0">
                <a:latin typeface="Times New Roman" pitchFamily="18" charset="0"/>
                <a:cs typeface="+mn-cs"/>
              </a:rPr>
              <a:t> Done by </a:t>
            </a:r>
            <a:r>
              <a:rPr lang="en-US" sz="2600" dirty="0" smtClean="0">
                <a:latin typeface="Times New Roman" pitchFamily="18" charset="0"/>
                <a:cs typeface="+mn-cs"/>
              </a:rPr>
              <a:t>developers.</a:t>
            </a:r>
            <a:endParaRPr lang="en-US" sz="2600" dirty="0">
              <a:latin typeface="Times New Roman"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43000" y="152400"/>
            <a:ext cx="6629400" cy="838200"/>
          </a:xfrm>
          <a:prstGeom prst="rect">
            <a:avLst/>
          </a:prstGeom>
        </p:spPr>
        <p:txBody>
          <a:bodyP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accent5">
                    <a:lumMod val="50000"/>
                  </a:schemeClr>
                </a:solidFill>
                <a:effectLst>
                  <a:outerShdw blurRad="50000" dist="30000" dir="5400000" algn="tl" rotWithShape="0">
                    <a:srgbClr val="000000">
                      <a:alpha val="30000"/>
                    </a:srgbClr>
                  </a:outerShdw>
                </a:effectLst>
                <a:uLnTx/>
                <a:uFillTx/>
                <a:latin typeface="Calibri" pitchFamily="34" charset="0"/>
                <a:ea typeface="+mj-ea"/>
                <a:cs typeface="+mj-cs"/>
              </a:rPr>
              <a:t>INTEGRATION TESTING</a:t>
            </a:r>
            <a:endParaRPr kumimoji="0" lang="en-US" sz="4800" b="1" i="0" u="none" strike="noStrike" kern="1200" cap="none" spc="0" normalizeH="0" baseline="0" noProof="0" dirty="0">
              <a:ln>
                <a:noFill/>
              </a:ln>
              <a:solidFill>
                <a:schemeClr val="accent5">
                  <a:lumMod val="50000"/>
                </a:schemeClr>
              </a:solidFill>
              <a:effectLst>
                <a:outerShdw blurRad="50000" dist="30000" dir="5400000" algn="tl" rotWithShape="0">
                  <a:srgbClr val="000000">
                    <a:alpha val="30000"/>
                  </a:srgbClr>
                </a:outerShdw>
              </a:effectLst>
              <a:uLnTx/>
              <a:uFillTx/>
              <a:latin typeface="Calibri" pitchFamily="34" charset="0"/>
              <a:ea typeface="+mj-ea"/>
              <a:cs typeface="+mj-cs"/>
            </a:endParaRPr>
          </a:p>
        </p:txBody>
      </p:sp>
      <p:sp>
        <p:nvSpPr>
          <p:cNvPr id="3" name="Subtitle 2"/>
          <p:cNvSpPr txBox="1">
            <a:spLocks/>
          </p:cNvSpPr>
          <p:nvPr/>
        </p:nvSpPr>
        <p:spPr>
          <a:xfrm>
            <a:off x="1143000" y="1143000"/>
            <a:ext cx="7620000" cy="5181600"/>
          </a:xfrm>
          <a:prstGeom prst="rect">
            <a:avLst/>
          </a:prstGeom>
        </p:spPr>
        <p:txBody>
          <a:bodyPr>
            <a:normAutofit/>
          </a:bodyPr>
          <a:lstStyle/>
          <a:p>
            <a:pPr marL="27432" lvl="0">
              <a:spcBef>
                <a:spcPts val="600"/>
              </a:spcBef>
              <a:buClr>
                <a:schemeClr val="tx1"/>
              </a:buClr>
              <a:buSzPct val="80000"/>
              <a:buFont typeface="Arial" pitchFamily="34" charset="0"/>
              <a:buChar char="•"/>
              <a:defRPr/>
            </a:pPr>
            <a:r>
              <a:rPr lang="en-US" sz="2600" dirty="0">
                <a:solidFill>
                  <a:prstClr val="black"/>
                </a:solidFill>
                <a:latin typeface="Times New Roman" pitchFamily="18" charset="0"/>
              </a:rPr>
              <a:t> Once all the modules have been unit tested, integration  testing is performed</a:t>
            </a:r>
            <a:r>
              <a:rPr lang="en-US" sz="2600" dirty="0" smtClean="0">
                <a:solidFill>
                  <a:prstClr val="black"/>
                </a:solidFill>
                <a:latin typeface="Times New Roman" pitchFamily="18" charset="0"/>
              </a:rPr>
              <a:t>.</a:t>
            </a:r>
            <a:endParaRPr lang="en-US" sz="2600" dirty="0">
              <a:solidFill>
                <a:prstClr val="black"/>
              </a:solidFill>
              <a:latin typeface="Times New Roman" pitchFamily="18" charset="0"/>
            </a:endParaRPr>
          </a:p>
          <a:p>
            <a:pPr marL="27432" lvl="0">
              <a:spcBef>
                <a:spcPts val="600"/>
              </a:spcBef>
              <a:buClr>
                <a:schemeClr val="tx1"/>
              </a:buClr>
              <a:buSzPct val="80000"/>
              <a:buFont typeface="Arial" pitchFamily="34" charset="0"/>
              <a:buChar char="•"/>
              <a:defRPr/>
            </a:pPr>
            <a:r>
              <a:rPr lang="en-US" sz="2600" dirty="0">
                <a:solidFill>
                  <a:prstClr val="black"/>
                </a:solidFill>
                <a:latin typeface="Times New Roman" pitchFamily="18" charset="0"/>
              </a:rPr>
              <a:t> It is systematic testing</a:t>
            </a:r>
            <a:r>
              <a:rPr lang="en-US" sz="2600" dirty="0" smtClean="0">
                <a:solidFill>
                  <a:prstClr val="black"/>
                </a:solidFill>
                <a:latin typeface="Times New Roman" pitchFamily="18" charset="0"/>
              </a:rPr>
              <a:t>.</a:t>
            </a:r>
            <a:endParaRPr lang="en-US" sz="2600" dirty="0">
              <a:solidFill>
                <a:prstClr val="black"/>
              </a:solidFill>
              <a:latin typeface="Times New Roman" pitchFamily="18" charset="0"/>
            </a:endParaRPr>
          </a:p>
          <a:p>
            <a:pPr marL="27432" lvl="0">
              <a:spcBef>
                <a:spcPts val="600"/>
              </a:spcBef>
              <a:buClr>
                <a:schemeClr val="tx1"/>
              </a:buClr>
              <a:buSzPct val="80000"/>
              <a:buFont typeface="Arial" pitchFamily="34" charset="0"/>
              <a:buChar char="•"/>
              <a:defRPr/>
            </a:pPr>
            <a:r>
              <a:rPr lang="en-US" sz="2600" dirty="0">
                <a:solidFill>
                  <a:prstClr val="black"/>
                </a:solidFill>
                <a:latin typeface="Times New Roman" pitchFamily="18" charset="0"/>
              </a:rPr>
              <a:t> Produce tests to identify errors associated with interfacing</a:t>
            </a:r>
            <a:r>
              <a:rPr lang="en-US" sz="2600" dirty="0" smtClean="0">
                <a:solidFill>
                  <a:prstClr val="black"/>
                </a:solidFill>
                <a:latin typeface="Times New Roman" pitchFamily="18" charset="0"/>
              </a:rPr>
              <a:t>.</a:t>
            </a:r>
          </a:p>
          <a:p>
            <a:pPr marL="27432" lvl="0">
              <a:spcBef>
                <a:spcPts val="600"/>
              </a:spcBef>
              <a:buClr>
                <a:schemeClr val="tx1"/>
              </a:buClr>
              <a:buSzPct val="80000"/>
              <a:defRPr/>
            </a:pPr>
            <a:endParaRPr lang="en-US" sz="2600" dirty="0">
              <a:solidFill>
                <a:prstClr val="black"/>
              </a:solidFill>
              <a:latin typeface="Times New Roman" pitchFamily="18" charset="0"/>
            </a:endParaRPr>
          </a:p>
          <a:p>
            <a:pPr marL="27432" lvl="0">
              <a:spcBef>
                <a:spcPts val="600"/>
              </a:spcBef>
              <a:buClr>
                <a:srgbClr val="3891A7"/>
              </a:buClr>
              <a:buSzPct val="80000"/>
              <a:defRPr/>
            </a:pPr>
            <a:r>
              <a:rPr lang="en-US" sz="2800" b="1" dirty="0" smtClean="0">
                <a:solidFill>
                  <a:prstClr val="black"/>
                </a:solidFill>
                <a:latin typeface="Times New Roman" pitchFamily="18" charset="0"/>
              </a:rPr>
              <a:t>Types:</a:t>
            </a:r>
          </a:p>
          <a:p>
            <a:pPr marL="27432" lvl="0">
              <a:spcBef>
                <a:spcPts val="600"/>
              </a:spcBef>
              <a:buClr>
                <a:schemeClr val="tx1"/>
              </a:buClr>
              <a:buSzPct val="80000"/>
              <a:buFont typeface="Arial" pitchFamily="34" charset="0"/>
              <a:buChar char="•"/>
              <a:defRPr/>
            </a:pPr>
            <a:r>
              <a:rPr lang="en-US" sz="2600" dirty="0" smtClean="0">
                <a:solidFill>
                  <a:prstClr val="black"/>
                </a:solidFill>
                <a:latin typeface="Times New Roman" pitchFamily="18" charset="0"/>
              </a:rPr>
              <a:t>Big Bang Integration testing</a:t>
            </a:r>
          </a:p>
          <a:p>
            <a:pPr marL="27432" lvl="0">
              <a:spcBef>
                <a:spcPts val="600"/>
              </a:spcBef>
              <a:buClr>
                <a:schemeClr val="tx1"/>
              </a:buClr>
              <a:buSzPct val="80000"/>
              <a:buFont typeface="Arial" pitchFamily="34" charset="0"/>
              <a:buChar char="•"/>
              <a:defRPr/>
            </a:pPr>
            <a:r>
              <a:rPr lang="en-US" sz="2600" dirty="0" smtClean="0">
                <a:solidFill>
                  <a:prstClr val="black"/>
                </a:solidFill>
                <a:latin typeface="Times New Roman" pitchFamily="18" charset="0"/>
              </a:rPr>
              <a:t>Top </a:t>
            </a:r>
            <a:r>
              <a:rPr lang="en-US" sz="2600" dirty="0">
                <a:solidFill>
                  <a:prstClr val="black"/>
                </a:solidFill>
                <a:latin typeface="Times New Roman" pitchFamily="18" charset="0"/>
              </a:rPr>
              <a:t>Down Integration </a:t>
            </a:r>
            <a:r>
              <a:rPr lang="en-US" sz="2600" dirty="0" smtClean="0">
                <a:solidFill>
                  <a:prstClr val="black"/>
                </a:solidFill>
                <a:latin typeface="Times New Roman" pitchFamily="18" charset="0"/>
              </a:rPr>
              <a:t>testing</a:t>
            </a:r>
          </a:p>
          <a:p>
            <a:pPr marL="27432" lvl="0">
              <a:spcBef>
                <a:spcPts val="600"/>
              </a:spcBef>
              <a:buClr>
                <a:schemeClr val="tx1"/>
              </a:buClr>
              <a:buSzPct val="80000"/>
              <a:buFont typeface="Arial" pitchFamily="34" charset="0"/>
              <a:buChar char="•"/>
              <a:defRPr/>
            </a:pPr>
            <a:r>
              <a:rPr lang="en-US" sz="2600" dirty="0" smtClean="0">
                <a:solidFill>
                  <a:prstClr val="black"/>
                </a:solidFill>
                <a:latin typeface="Times New Roman" pitchFamily="18" charset="0"/>
              </a:rPr>
              <a:t>Bottom </a:t>
            </a:r>
            <a:r>
              <a:rPr lang="en-US" sz="2600" dirty="0">
                <a:solidFill>
                  <a:prstClr val="black"/>
                </a:solidFill>
                <a:latin typeface="Times New Roman" pitchFamily="18" charset="0"/>
              </a:rPr>
              <a:t>Up Integration </a:t>
            </a:r>
            <a:r>
              <a:rPr lang="en-US" sz="2600" dirty="0" smtClean="0">
                <a:solidFill>
                  <a:prstClr val="black"/>
                </a:solidFill>
                <a:latin typeface="Times New Roman" pitchFamily="18" charset="0"/>
              </a:rPr>
              <a:t>testing</a:t>
            </a:r>
          </a:p>
          <a:p>
            <a:pPr marL="27432" lvl="0">
              <a:spcBef>
                <a:spcPts val="600"/>
              </a:spcBef>
              <a:buClr>
                <a:schemeClr val="tx1"/>
              </a:buClr>
              <a:buSzPct val="80000"/>
              <a:buFont typeface="Arial" pitchFamily="34" charset="0"/>
              <a:buChar char="•"/>
              <a:defRPr/>
            </a:pPr>
            <a:r>
              <a:rPr lang="en-US" sz="2600" dirty="0" smtClean="0">
                <a:solidFill>
                  <a:prstClr val="black"/>
                </a:solidFill>
                <a:latin typeface="Times New Roman" pitchFamily="18" charset="0"/>
              </a:rPr>
              <a:t> </a:t>
            </a:r>
            <a:r>
              <a:rPr lang="en-US" sz="2600" dirty="0">
                <a:solidFill>
                  <a:prstClr val="black"/>
                </a:solidFill>
                <a:latin typeface="Times New Roman" pitchFamily="18" charset="0"/>
              </a:rPr>
              <a:t>Mixed Integration testing</a:t>
            </a:r>
          </a:p>
          <a:p>
            <a:pPr marL="27432" lvl="0">
              <a:spcBef>
                <a:spcPts val="600"/>
              </a:spcBef>
              <a:buClr>
                <a:srgbClr val="3891A7"/>
              </a:buClr>
              <a:buSzPct val="80000"/>
              <a:defRPr/>
            </a:pPr>
            <a:endParaRPr lang="en-US" sz="2600" dirty="0">
              <a:solidFill>
                <a:srgbClr val="4F271C">
                  <a:shade val="30000"/>
                  <a:satMod val="150000"/>
                </a:srgbClr>
              </a:solidFill>
              <a:latin typeface="Garamond" pitchFamily="18" charset="0"/>
            </a:endParaRPr>
          </a:p>
          <a:p>
            <a:pPr marL="27432" lvl="0">
              <a:spcBef>
                <a:spcPts val="600"/>
              </a:spcBef>
              <a:buClr>
                <a:srgbClr val="3891A7"/>
              </a:buClr>
              <a:buSzPct val="80000"/>
              <a:defRPr/>
            </a:pPr>
            <a:endParaRPr lang="en-US" sz="2600" dirty="0">
              <a:solidFill>
                <a:srgbClr val="4F271C">
                  <a:shade val="30000"/>
                  <a:satMod val="150000"/>
                </a:srgbClr>
              </a:solidFill>
            </a:endParaRPr>
          </a:p>
          <a:p>
            <a:pPr marL="365760" marR="0" lvl="0" indent="-283464" defTabSz="914400" rtl="0" eaLnBrk="1" fontAlgn="auto" latinLnBrk="0" hangingPunct="1">
              <a:lnSpc>
                <a:spcPct val="100000"/>
              </a:lnSpc>
              <a:spcBef>
                <a:spcPts val="600"/>
              </a:spcBef>
              <a:spcAft>
                <a:spcPts val="0"/>
              </a:spcAft>
              <a:buClr>
                <a:schemeClr val="accent1"/>
              </a:buClr>
              <a:buSzPct val="80000"/>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152400"/>
            <a:ext cx="7772400" cy="609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Bottom-Up Integration</a:t>
            </a:r>
          </a:p>
        </p:txBody>
      </p:sp>
      <p:sp>
        <p:nvSpPr>
          <p:cNvPr id="3" name="Rectangle 3"/>
          <p:cNvSpPr txBox="1">
            <a:spLocks noChangeArrowheads="1"/>
          </p:cNvSpPr>
          <p:nvPr/>
        </p:nvSpPr>
        <p:spPr>
          <a:xfrm>
            <a:off x="1295400" y="1143000"/>
            <a:ext cx="7086600" cy="43434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Only terminal modules (i.e., the modules that do not call other modules) are tested in isolation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Modules at lower levels are tested using the previously tested higher level modules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Non-terminal modules are not tested in isolation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Requires a module driver for each module to feed the test case input to the interface of the module being tested</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However, stubs are not needed since we are starting with the terminal modules and use already tested modules when testing modules in the lower levels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012838" y="1371600"/>
            <a:ext cx="7830160" cy="4724400"/>
          </a:xfrm>
          <a:prstGeom prst="rect">
            <a:avLst/>
          </a:prstGeom>
          <a:noFill/>
          <a:ln w="9525">
            <a:noFill/>
            <a:miter lim="800000"/>
            <a:headEnd/>
            <a:tailEnd/>
          </a:ln>
          <a:effectLst/>
        </p:spPr>
      </p:pic>
      <p:sp>
        <p:nvSpPr>
          <p:cNvPr id="4" name="TextBox 3"/>
          <p:cNvSpPr txBox="1"/>
          <p:nvPr/>
        </p:nvSpPr>
        <p:spPr>
          <a:xfrm>
            <a:off x="2514600" y="314980"/>
            <a:ext cx="4724400" cy="646331"/>
          </a:xfrm>
          <a:prstGeom prst="rect">
            <a:avLst/>
          </a:prstGeom>
          <a:noFill/>
        </p:spPr>
        <p:txBody>
          <a:bodyPr wrap="square" rtlCol="0">
            <a:spAutoFit/>
          </a:bodyPr>
          <a:lstStyle/>
          <a:p>
            <a:pPr lvl="0"/>
            <a:r>
              <a:rPr lang="en-US" sz="3600" dirty="0">
                <a:solidFill>
                  <a:schemeClr val="tx2">
                    <a:satMod val="130000"/>
                  </a:schemeClr>
                </a:solidFill>
                <a:effectLst>
                  <a:outerShdw blurRad="50000" dist="30000" dir="5400000" algn="tl" rotWithShape="0">
                    <a:srgbClr val="000000">
                      <a:alpha val="30000"/>
                    </a:srgbClr>
                  </a:outerShdw>
                </a:effectLst>
              </a:rPr>
              <a:t>Bottom-Up </a:t>
            </a:r>
            <a:r>
              <a:rPr lang="en-US" sz="3600" dirty="0" smtClean="0">
                <a:solidFill>
                  <a:schemeClr val="tx2">
                    <a:satMod val="130000"/>
                  </a:schemeClr>
                </a:solidFill>
                <a:effectLst>
                  <a:outerShdw blurRad="50000" dist="30000" dir="5400000" algn="tl" rotWithShape="0">
                    <a:srgbClr val="000000">
                      <a:alpha val="30000"/>
                    </a:srgbClr>
                  </a:outerShdw>
                </a:effectLst>
              </a:rPr>
              <a:t>Integration</a:t>
            </a:r>
            <a:endParaRPr lang="en-US" sz="3600" dirty="0">
              <a:solidFill>
                <a:schemeClr val="tx2">
                  <a:satMod val="130000"/>
                </a:schemeClr>
              </a:solidFill>
              <a:effectLst>
                <a:outerShdw blurRad="50000" dist="30000" dir="5400000" algn="tl" rotWithShape="0">
                  <a:srgbClr val="000000">
                    <a:alpha val="30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p:txBody>
          <a:bodyPr/>
          <a:lstStyle/>
          <a:p>
            <a:pPr eaLnBrk="1" hangingPunct="1">
              <a:defRPr/>
            </a:pPr>
            <a:r>
              <a:rPr lang="en-US" smtClean="0">
                <a:cs typeface="+mj-cs"/>
              </a:rPr>
              <a:t>Top-down Integration</a:t>
            </a:r>
          </a:p>
        </p:txBody>
      </p:sp>
      <p:sp>
        <p:nvSpPr>
          <p:cNvPr id="1950723" name="Rectangle 3"/>
          <p:cNvSpPr>
            <a:spLocks noGrp="1" noChangeArrowheads="1"/>
          </p:cNvSpPr>
          <p:nvPr>
            <p:ph type="body" idx="1"/>
          </p:nvPr>
        </p:nvSpPr>
        <p:spPr/>
        <p:txBody>
          <a:bodyPr>
            <a:normAutofit fontScale="77500" lnSpcReduction="20000"/>
          </a:bodyPr>
          <a:lstStyle/>
          <a:p>
            <a:pPr eaLnBrk="1" hangingPunct="1">
              <a:defRPr/>
            </a:pPr>
            <a:r>
              <a:rPr lang="en-US" smtClean="0">
                <a:cs typeface="+mn-cs"/>
              </a:rPr>
              <a:t>Only modules tested in isolation are the modules which are at the highest level</a:t>
            </a:r>
          </a:p>
          <a:p>
            <a:pPr eaLnBrk="1" hangingPunct="1">
              <a:defRPr/>
            </a:pPr>
            <a:endParaRPr lang="en-US" smtClean="0">
              <a:cs typeface="+mn-cs"/>
            </a:endParaRPr>
          </a:p>
          <a:p>
            <a:pPr eaLnBrk="1" hangingPunct="1">
              <a:defRPr/>
            </a:pPr>
            <a:r>
              <a:rPr lang="en-US" smtClean="0">
                <a:cs typeface="+mn-cs"/>
              </a:rPr>
              <a:t>After a module is tested, the modules directly called by that module are merged with the already tested  module and the combination is tested</a:t>
            </a:r>
          </a:p>
          <a:p>
            <a:pPr eaLnBrk="1" hangingPunct="1">
              <a:defRPr/>
            </a:pPr>
            <a:endParaRPr lang="en-US" smtClean="0">
              <a:cs typeface="+mn-cs"/>
            </a:endParaRPr>
          </a:p>
          <a:p>
            <a:pPr eaLnBrk="1" hangingPunct="1">
              <a:defRPr/>
            </a:pPr>
            <a:r>
              <a:rPr lang="en-US" smtClean="0">
                <a:cs typeface="+mn-cs"/>
              </a:rPr>
              <a:t>Requires stub modules to simulate the functions of the missing modules that may be called</a:t>
            </a:r>
          </a:p>
          <a:p>
            <a:pPr lvl="1" eaLnBrk="1" hangingPunct="1">
              <a:defRPr/>
            </a:pPr>
            <a:r>
              <a:rPr lang="en-US" smtClean="0"/>
              <a:t>However, drivers are not needed since we are starting with the modules which is not used by any other module and use already tested modules when testing modules in the higher levels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ChangeArrowheads="1"/>
          </p:cNvSpPr>
          <p:nvPr>
            <p:ph type="title"/>
          </p:nvPr>
        </p:nvSpPr>
        <p:spPr/>
        <p:txBody>
          <a:bodyPr/>
          <a:lstStyle/>
          <a:p>
            <a:pPr eaLnBrk="1" hangingPunct="1">
              <a:defRPr/>
            </a:pPr>
            <a:r>
              <a:rPr lang="en-US" smtClean="0">
                <a:cs typeface="+mj-cs"/>
              </a:rPr>
              <a:t>Top-down Integration</a:t>
            </a:r>
          </a:p>
        </p:txBody>
      </p:sp>
      <p:sp>
        <p:nvSpPr>
          <p:cNvPr id="1951747" name="Rectangle 3"/>
          <p:cNvSpPr>
            <a:spLocks noChangeArrowheads="1"/>
          </p:cNvSpPr>
          <p:nvPr/>
        </p:nvSpPr>
        <p:spPr bwMode="auto">
          <a:xfrm>
            <a:off x="2590800" y="17526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48" name="Rectangle 4"/>
          <p:cNvSpPr>
            <a:spLocks noChangeArrowheads="1"/>
          </p:cNvSpPr>
          <p:nvPr/>
        </p:nvSpPr>
        <p:spPr bwMode="auto">
          <a:xfrm>
            <a:off x="1981200" y="36576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49" name="Rectangle 5"/>
          <p:cNvSpPr>
            <a:spLocks noChangeArrowheads="1"/>
          </p:cNvSpPr>
          <p:nvPr/>
        </p:nvSpPr>
        <p:spPr bwMode="auto">
          <a:xfrm>
            <a:off x="4191000" y="28956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0" name="Rectangle 6"/>
          <p:cNvSpPr>
            <a:spLocks noChangeArrowheads="1"/>
          </p:cNvSpPr>
          <p:nvPr/>
        </p:nvSpPr>
        <p:spPr bwMode="auto">
          <a:xfrm>
            <a:off x="762000" y="49530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1" name="Rectangle 7"/>
          <p:cNvSpPr>
            <a:spLocks noChangeArrowheads="1"/>
          </p:cNvSpPr>
          <p:nvPr/>
        </p:nvSpPr>
        <p:spPr bwMode="auto">
          <a:xfrm>
            <a:off x="2514600" y="49530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2" name="Rectangle 8"/>
          <p:cNvSpPr>
            <a:spLocks noChangeArrowheads="1"/>
          </p:cNvSpPr>
          <p:nvPr/>
        </p:nvSpPr>
        <p:spPr bwMode="auto">
          <a:xfrm>
            <a:off x="6629400" y="38100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3" name="Rectangle 9"/>
          <p:cNvSpPr>
            <a:spLocks noChangeArrowheads="1"/>
          </p:cNvSpPr>
          <p:nvPr/>
        </p:nvSpPr>
        <p:spPr bwMode="auto">
          <a:xfrm>
            <a:off x="4724400" y="48768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cxnSp>
        <p:nvCxnSpPr>
          <p:cNvPr id="1951754" name="AutoShape 10"/>
          <p:cNvCxnSpPr>
            <a:cxnSpLocks noChangeShapeType="1"/>
            <a:stCxn id="1951747" idx="2"/>
            <a:endCxn id="1951748" idx="0"/>
          </p:cNvCxnSpPr>
          <p:nvPr/>
        </p:nvCxnSpPr>
        <p:spPr bwMode="auto">
          <a:xfrm flipH="1">
            <a:off x="2590800" y="2362200"/>
            <a:ext cx="609600" cy="1295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55" name="AutoShape 11"/>
          <p:cNvCxnSpPr>
            <a:cxnSpLocks noChangeShapeType="1"/>
            <a:stCxn id="1951747" idx="2"/>
            <a:endCxn id="1951749" idx="0"/>
          </p:cNvCxnSpPr>
          <p:nvPr/>
        </p:nvCxnSpPr>
        <p:spPr bwMode="auto">
          <a:xfrm>
            <a:off x="3200400" y="2362200"/>
            <a:ext cx="1600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56" name="AutoShape 12"/>
          <p:cNvCxnSpPr>
            <a:cxnSpLocks noChangeShapeType="1"/>
            <a:stCxn id="1951748" idx="2"/>
            <a:endCxn id="1951750" idx="0"/>
          </p:cNvCxnSpPr>
          <p:nvPr/>
        </p:nvCxnSpPr>
        <p:spPr bwMode="auto">
          <a:xfrm flipH="1">
            <a:off x="1371600" y="4267200"/>
            <a:ext cx="12192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57" name="AutoShape 13"/>
          <p:cNvCxnSpPr>
            <a:cxnSpLocks noChangeShapeType="1"/>
            <a:stCxn id="1951748" idx="2"/>
            <a:endCxn id="1951751" idx="0"/>
          </p:cNvCxnSpPr>
          <p:nvPr/>
        </p:nvCxnSpPr>
        <p:spPr bwMode="auto">
          <a:xfrm>
            <a:off x="2590800" y="4267200"/>
            <a:ext cx="5334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58" name="AutoShape 14"/>
          <p:cNvCxnSpPr>
            <a:cxnSpLocks noChangeShapeType="1"/>
            <a:stCxn id="1951749" idx="2"/>
            <a:endCxn id="1951753" idx="0"/>
          </p:cNvCxnSpPr>
          <p:nvPr/>
        </p:nvCxnSpPr>
        <p:spPr bwMode="auto">
          <a:xfrm>
            <a:off x="4800600" y="3505200"/>
            <a:ext cx="533400"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59" name="AutoShape 15"/>
          <p:cNvCxnSpPr>
            <a:cxnSpLocks noChangeShapeType="1"/>
            <a:stCxn id="1951749" idx="2"/>
            <a:endCxn id="1951752" idx="0"/>
          </p:cNvCxnSpPr>
          <p:nvPr/>
        </p:nvCxnSpPr>
        <p:spPr bwMode="auto">
          <a:xfrm>
            <a:off x="4800600" y="3505200"/>
            <a:ext cx="24384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1760" name="Text Box 16"/>
          <p:cNvSpPr txBox="1">
            <a:spLocks noChangeArrowheads="1"/>
          </p:cNvSpPr>
          <p:nvPr/>
        </p:nvSpPr>
        <p:spPr bwMode="auto">
          <a:xfrm>
            <a:off x="2971800" y="1828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A</a:t>
            </a:r>
          </a:p>
        </p:txBody>
      </p:sp>
      <p:sp>
        <p:nvSpPr>
          <p:cNvPr id="1951761" name="Text Box 17"/>
          <p:cNvSpPr txBox="1">
            <a:spLocks noChangeArrowheads="1"/>
          </p:cNvSpPr>
          <p:nvPr/>
        </p:nvSpPr>
        <p:spPr bwMode="auto">
          <a:xfrm>
            <a:off x="2362200" y="3733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a:t>
            </a:r>
          </a:p>
        </p:txBody>
      </p:sp>
      <p:sp>
        <p:nvSpPr>
          <p:cNvPr id="1951762" name="Text Box 18"/>
          <p:cNvSpPr txBox="1">
            <a:spLocks noChangeArrowheads="1"/>
          </p:cNvSpPr>
          <p:nvPr/>
        </p:nvSpPr>
        <p:spPr bwMode="auto">
          <a:xfrm>
            <a:off x="4572000" y="2971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D</a:t>
            </a:r>
          </a:p>
        </p:txBody>
      </p:sp>
      <p:sp>
        <p:nvSpPr>
          <p:cNvPr id="1951763" name="Text Box 19"/>
          <p:cNvSpPr txBox="1">
            <a:spLocks noChangeArrowheads="1"/>
          </p:cNvSpPr>
          <p:nvPr/>
        </p:nvSpPr>
        <p:spPr bwMode="auto">
          <a:xfrm>
            <a:off x="1127125" y="49911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E</a:t>
            </a:r>
          </a:p>
        </p:txBody>
      </p:sp>
      <p:sp>
        <p:nvSpPr>
          <p:cNvPr id="1951764" name="Text Box 20"/>
          <p:cNvSpPr txBox="1">
            <a:spLocks noChangeArrowheads="1"/>
          </p:cNvSpPr>
          <p:nvPr/>
        </p:nvSpPr>
        <p:spPr bwMode="auto">
          <a:xfrm>
            <a:off x="2971800" y="5029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t>
            </a:r>
          </a:p>
        </p:txBody>
      </p:sp>
      <p:sp>
        <p:nvSpPr>
          <p:cNvPr id="1951765" name="Text Box 21"/>
          <p:cNvSpPr txBox="1">
            <a:spLocks noChangeArrowheads="1"/>
          </p:cNvSpPr>
          <p:nvPr/>
        </p:nvSpPr>
        <p:spPr bwMode="auto">
          <a:xfrm>
            <a:off x="5181600" y="49530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G</a:t>
            </a:r>
          </a:p>
        </p:txBody>
      </p:sp>
      <p:sp>
        <p:nvSpPr>
          <p:cNvPr id="1951766" name="Text Box 22"/>
          <p:cNvSpPr txBox="1">
            <a:spLocks noChangeArrowheads="1"/>
          </p:cNvSpPr>
          <p:nvPr/>
        </p:nvSpPr>
        <p:spPr bwMode="auto">
          <a:xfrm>
            <a:off x="7010400" y="3886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H</a:t>
            </a:r>
          </a:p>
        </p:txBody>
      </p:sp>
      <p:sp>
        <p:nvSpPr>
          <p:cNvPr id="1951767" name="Rectangle 23"/>
          <p:cNvSpPr>
            <a:spLocks noChangeArrowheads="1"/>
          </p:cNvSpPr>
          <p:nvPr/>
        </p:nvSpPr>
        <p:spPr bwMode="auto">
          <a:xfrm>
            <a:off x="6781800" y="48768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68" name="Text Box 24"/>
          <p:cNvSpPr txBox="1">
            <a:spLocks noChangeArrowheads="1"/>
          </p:cNvSpPr>
          <p:nvPr/>
        </p:nvSpPr>
        <p:spPr bwMode="auto">
          <a:xfrm>
            <a:off x="7239000" y="49530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I</a:t>
            </a:r>
          </a:p>
        </p:txBody>
      </p:sp>
      <p:cxnSp>
        <p:nvCxnSpPr>
          <p:cNvPr id="1951769" name="AutoShape 25"/>
          <p:cNvCxnSpPr>
            <a:cxnSpLocks noChangeShapeType="1"/>
            <a:stCxn id="1951749" idx="2"/>
            <a:endCxn id="1951767" idx="0"/>
          </p:cNvCxnSpPr>
          <p:nvPr/>
        </p:nvCxnSpPr>
        <p:spPr bwMode="auto">
          <a:xfrm>
            <a:off x="4800600" y="3505200"/>
            <a:ext cx="2590800" cy="1371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70" name="AutoShape 26"/>
          <p:cNvCxnSpPr>
            <a:cxnSpLocks noChangeShapeType="1"/>
            <a:stCxn id="1951752" idx="2"/>
            <a:endCxn id="1951767" idx="0"/>
          </p:cNvCxnSpPr>
          <p:nvPr/>
        </p:nvCxnSpPr>
        <p:spPr bwMode="auto">
          <a:xfrm>
            <a:off x="7239000" y="4419600"/>
            <a:ext cx="152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51771" name="AutoShape 27"/>
          <p:cNvCxnSpPr>
            <a:cxnSpLocks noChangeShapeType="1"/>
            <a:stCxn id="1951749" idx="2"/>
            <a:endCxn id="1951751" idx="0"/>
          </p:cNvCxnSpPr>
          <p:nvPr/>
        </p:nvCxnSpPr>
        <p:spPr bwMode="auto">
          <a:xfrm flipH="1">
            <a:off x="3124200" y="3505200"/>
            <a:ext cx="1676400" cy="1447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1772" name="Rectangle 28"/>
          <p:cNvSpPr>
            <a:spLocks noChangeArrowheads="1"/>
          </p:cNvSpPr>
          <p:nvPr/>
        </p:nvSpPr>
        <p:spPr bwMode="auto">
          <a:xfrm>
            <a:off x="4648200" y="1752600"/>
            <a:ext cx="1219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73" name="Text Box 29"/>
          <p:cNvSpPr txBox="1">
            <a:spLocks noChangeArrowheads="1"/>
          </p:cNvSpPr>
          <p:nvPr/>
        </p:nvSpPr>
        <p:spPr bwMode="auto">
          <a:xfrm>
            <a:off x="5029200" y="1828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a:t>
            </a:r>
          </a:p>
        </p:txBody>
      </p:sp>
      <p:cxnSp>
        <p:nvCxnSpPr>
          <p:cNvPr id="1951774" name="AutoShape 30"/>
          <p:cNvCxnSpPr>
            <a:cxnSpLocks noChangeShapeType="1"/>
            <a:stCxn id="1951772" idx="2"/>
            <a:endCxn id="1951749" idx="0"/>
          </p:cNvCxnSpPr>
          <p:nvPr/>
        </p:nvCxnSpPr>
        <p:spPr bwMode="auto">
          <a:xfrm flipH="1">
            <a:off x="4800600" y="2362200"/>
            <a:ext cx="457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1775" name="Freeform 31"/>
          <p:cNvSpPr>
            <a:spLocks/>
          </p:cNvSpPr>
          <p:nvPr/>
        </p:nvSpPr>
        <p:spPr bwMode="auto">
          <a:xfrm>
            <a:off x="812800" y="1955800"/>
            <a:ext cx="7023100" cy="3606800"/>
          </a:xfrm>
          <a:custGeom>
            <a:avLst/>
            <a:gdLst>
              <a:gd name="T0" fmla="*/ 2540000 w 4424"/>
              <a:gd name="T1" fmla="*/ 177800 h 2272"/>
              <a:gd name="T2" fmla="*/ 4597400 w 4424"/>
              <a:gd name="T3" fmla="*/ 177800 h 2272"/>
              <a:gd name="T4" fmla="*/ 4292600 w 4424"/>
              <a:gd name="T5" fmla="*/ 1244600 h 2272"/>
              <a:gd name="T6" fmla="*/ 6578600 w 4424"/>
              <a:gd name="T7" fmla="*/ 2159000 h 2272"/>
              <a:gd name="T8" fmla="*/ 1625600 w 4424"/>
              <a:gd name="T9" fmla="*/ 2082800 h 2272"/>
              <a:gd name="T10" fmla="*/ 101600 w 4424"/>
              <a:gd name="T11" fmla="*/ 3378200 h 2272"/>
              <a:gd name="T12" fmla="*/ 2235200 w 4424"/>
              <a:gd name="T13" fmla="*/ 3454400 h 2272"/>
              <a:gd name="T14" fmla="*/ 4445000 w 4424"/>
              <a:gd name="T15" fmla="*/ 3302000 h 2272"/>
              <a:gd name="T16" fmla="*/ 6426200 w 4424"/>
              <a:gd name="T17" fmla="*/ 3302000 h 2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24" h="2272">
                <a:moveTo>
                  <a:pt x="1600" y="112"/>
                </a:moveTo>
                <a:cubicBezTo>
                  <a:pt x="2156" y="56"/>
                  <a:pt x="2712" y="0"/>
                  <a:pt x="2896" y="112"/>
                </a:cubicBezTo>
                <a:cubicBezTo>
                  <a:pt x="3080" y="224"/>
                  <a:pt x="2496" y="576"/>
                  <a:pt x="2704" y="784"/>
                </a:cubicBezTo>
                <a:cubicBezTo>
                  <a:pt x="2912" y="992"/>
                  <a:pt x="4424" y="1272"/>
                  <a:pt x="4144" y="1360"/>
                </a:cubicBezTo>
                <a:cubicBezTo>
                  <a:pt x="3864" y="1448"/>
                  <a:pt x="1704" y="1184"/>
                  <a:pt x="1024" y="1312"/>
                </a:cubicBezTo>
                <a:cubicBezTo>
                  <a:pt x="344" y="1440"/>
                  <a:pt x="0" y="1984"/>
                  <a:pt x="64" y="2128"/>
                </a:cubicBezTo>
                <a:cubicBezTo>
                  <a:pt x="128" y="2272"/>
                  <a:pt x="952" y="2184"/>
                  <a:pt x="1408" y="2176"/>
                </a:cubicBezTo>
                <a:cubicBezTo>
                  <a:pt x="1864" y="2168"/>
                  <a:pt x="2360" y="2096"/>
                  <a:pt x="2800" y="2080"/>
                </a:cubicBezTo>
                <a:cubicBezTo>
                  <a:pt x="3240" y="2064"/>
                  <a:pt x="3644" y="2072"/>
                  <a:pt x="4048" y="2080"/>
                </a:cubicBezTo>
              </a:path>
            </a:pathLst>
          </a:custGeom>
          <a:noFill/>
          <a:ln w="22225" cap="flat">
            <a:solidFill>
              <a:srgbClr val="FF0000"/>
            </a:solidFill>
            <a:prstDash val="dash"/>
            <a:round/>
            <a:headEnd/>
            <a:tailEnd type="triangle" w="med" len="med"/>
          </a:ln>
          <a:effectLst/>
        </p:spPr>
        <p:txBody>
          <a:bodyPr/>
          <a:lstStyle/>
          <a:p>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de-DE" dirty="0"/>
          </a:p>
        </p:txBody>
      </p:sp>
      <p:sp>
        <p:nvSpPr>
          <p:cNvPr id="3" name="Content Placeholder 2"/>
          <p:cNvSpPr>
            <a:spLocks noGrp="1"/>
          </p:cNvSpPr>
          <p:nvPr>
            <p:ph idx="1"/>
          </p:nvPr>
        </p:nvSpPr>
        <p:spPr/>
        <p:txBody>
          <a:bodyPr>
            <a:normAutofit fontScale="92500" lnSpcReduction="20000"/>
          </a:bodyPr>
          <a:lstStyle/>
          <a:p>
            <a:pPr fontAlgn="auto">
              <a:spcAft>
                <a:spcPts val="0"/>
              </a:spcAft>
              <a:buClr>
                <a:schemeClr val="tx1"/>
              </a:buClr>
              <a:buFont typeface="Arial" pitchFamily="34" charset="0"/>
              <a:buChar char="•"/>
              <a:defRPr/>
            </a:pPr>
            <a:r>
              <a:rPr lang="en-US" dirty="0" smtClean="0">
                <a:latin typeface="Times New Roman" pitchFamily="18" charset="0"/>
                <a:cs typeface="Times New Roman" pitchFamily="18" charset="0"/>
              </a:rPr>
              <a:t> It is the process used to identify the correctness,  completeness and quality of developed computer software.</a:t>
            </a:r>
            <a:r>
              <a:rPr lang="en-US" dirty="0" smtClean="0">
                <a:effectLst>
                  <a:outerShdw blurRad="38100" dist="38100" dir="2700000" algn="tl">
                    <a:srgbClr val="C0C0C0"/>
                  </a:outerShdw>
                </a:effectLst>
                <a:latin typeface="Times New Roman" pitchFamily="18" charset="0"/>
                <a:cs typeface="Times New Roman" pitchFamily="18" charset="0"/>
              </a:rPr>
              <a:t> </a:t>
            </a:r>
          </a:p>
          <a:p>
            <a:pPr>
              <a:buClr>
                <a:schemeClr val="tx1"/>
              </a:buClr>
              <a:buFont typeface="Arial" pitchFamily="34" charset="0"/>
              <a:buChar char="•"/>
              <a:defRPr/>
            </a:pPr>
            <a:endParaRPr lang="en-US" dirty="0" smtClean="0">
              <a:latin typeface="Times New Roman" pitchFamily="18" charset="0"/>
              <a:cs typeface="Times New Roman" pitchFamily="18" charset="0"/>
            </a:endParaRPr>
          </a:p>
          <a:p>
            <a:pPr fontAlgn="auto">
              <a:spcAft>
                <a:spcPts val="0"/>
              </a:spcAft>
              <a:buClr>
                <a:schemeClr val="tx1"/>
              </a:buClr>
              <a:buFont typeface="Arial" pitchFamily="34" charset="0"/>
              <a:buChar char="•"/>
              <a:defRPr/>
            </a:pPr>
            <a:r>
              <a:rPr lang="en-US" dirty="0" smtClean="0">
                <a:latin typeface="Times New Roman" pitchFamily="18" charset="0"/>
                <a:cs typeface="Times New Roman" pitchFamily="18" charset="0"/>
              </a:rPr>
              <a:t> It is the process of executing a program/application under positive and negative conditions by manual or automated means. It checks for the :</a:t>
            </a:r>
          </a:p>
          <a:p>
            <a:pPr>
              <a:buClr>
                <a:schemeClr val="tx1"/>
              </a:buClr>
              <a:buFont typeface="Arial" pitchFamily="34" charset="0"/>
              <a:buChar char="•"/>
              <a:defRPr/>
            </a:pPr>
            <a:r>
              <a:rPr lang="en-US" dirty="0" smtClean="0">
                <a:latin typeface="Times New Roman" pitchFamily="18" charset="0"/>
                <a:cs typeface="Times New Roman" pitchFamily="18" charset="0"/>
              </a:rPr>
              <a:t> Specification</a:t>
            </a:r>
          </a:p>
          <a:p>
            <a:pPr>
              <a:buClr>
                <a:schemeClr val="tx1"/>
              </a:buClr>
              <a:buFont typeface="Arial" pitchFamily="34" charset="0"/>
              <a:buChar char="•"/>
              <a:defRPr/>
            </a:pPr>
            <a:r>
              <a:rPr lang="en-US" dirty="0" smtClean="0">
                <a:latin typeface="Times New Roman" pitchFamily="18" charset="0"/>
                <a:cs typeface="Times New Roman" pitchFamily="18" charset="0"/>
              </a:rPr>
              <a:t> Functionality</a:t>
            </a:r>
          </a:p>
          <a:p>
            <a:pPr>
              <a:buClr>
                <a:schemeClr val="tx1"/>
              </a:buClr>
              <a:buFont typeface="Arial" pitchFamily="34" charset="0"/>
              <a:buChar char="•"/>
              <a:defRPr/>
            </a:pPr>
            <a:r>
              <a:rPr lang="en-US" dirty="0" smtClean="0">
                <a:latin typeface="Times New Roman" pitchFamily="18" charset="0"/>
                <a:cs typeface="Times New Roman" pitchFamily="18" charset="0"/>
              </a:rPr>
              <a:t> Performance</a:t>
            </a:r>
          </a:p>
          <a:p>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eaLnBrk="1" hangingPunct="1">
              <a:defRPr/>
            </a:pPr>
            <a:r>
              <a:rPr lang="en-US" smtClean="0">
                <a:cs typeface="+mj-cs"/>
              </a:rPr>
              <a:t>Other Approaches to Integration</a:t>
            </a:r>
          </a:p>
        </p:txBody>
      </p:sp>
      <p:sp>
        <p:nvSpPr>
          <p:cNvPr id="1952771" name="Rectangle 3"/>
          <p:cNvSpPr>
            <a:spLocks noGrp="1" noChangeArrowheads="1"/>
          </p:cNvSpPr>
          <p:nvPr>
            <p:ph type="body" idx="1"/>
          </p:nvPr>
        </p:nvSpPr>
        <p:spPr/>
        <p:txBody>
          <a:bodyPr>
            <a:normAutofit fontScale="77500" lnSpcReduction="20000"/>
          </a:bodyPr>
          <a:lstStyle/>
          <a:p>
            <a:pPr eaLnBrk="1" hangingPunct="1">
              <a:defRPr/>
            </a:pPr>
            <a:r>
              <a:rPr lang="en-US" smtClean="0">
                <a:cs typeface="+mn-cs"/>
              </a:rPr>
              <a:t>Sandwich Integration</a:t>
            </a:r>
          </a:p>
          <a:p>
            <a:pPr lvl="1" eaLnBrk="1" hangingPunct="1">
              <a:defRPr/>
            </a:pPr>
            <a:r>
              <a:rPr lang="en-US" smtClean="0"/>
              <a:t>Compromise between bottom-up and top-down testing</a:t>
            </a:r>
          </a:p>
          <a:p>
            <a:pPr lvl="1" eaLnBrk="1" hangingPunct="1">
              <a:defRPr/>
            </a:pPr>
            <a:r>
              <a:rPr lang="en-US" smtClean="0"/>
              <a:t>Simultaneously begin bottom-up and top-down testing and meet at a predetermined point in the middle</a:t>
            </a:r>
          </a:p>
          <a:p>
            <a:pPr eaLnBrk="1" hangingPunct="1">
              <a:defRPr/>
            </a:pPr>
            <a:endParaRPr lang="en-US" smtClean="0">
              <a:cs typeface="+mn-cs"/>
            </a:endParaRPr>
          </a:p>
          <a:p>
            <a:pPr eaLnBrk="1" hangingPunct="1">
              <a:defRPr/>
            </a:pPr>
            <a:r>
              <a:rPr lang="en-US" smtClean="0">
                <a:cs typeface="+mn-cs"/>
              </a:rPr>
              <a:t>Big Bang Integration</a:t>
            </a:r>
          </a:p>
          <a:p>
            <a:pPr lvl="1" eaLnBrk="1" hangingPunct="1">
              <a:defRPr/>
            </a:pPr>
            <a:r>
              <a:rPr lang="en-US" smtClean="0"/>
              <a:t>Every module is unit tested in isolation</a:t>
            </a:r>
          </a:p>
          <a:p>
            <a:pPr lvl="1" eaLnBrk="1" hangingPunct="1">
              <a:defRPr/>
            </a:pPr>
            <a:r>
              <a:rPr lang="en-US" smtClean="0"/>
              <a:t>After all of the modules are tested they are all integrated together at once and tested</a:t>
            </a:r>
          </a:p>
          <a:p>
            <a:pPr lvl="1" eaLnBrk="1" hangingPunct="1">
              <a:defRPr/>
            </a:pPr>
            <a:r>
              <a:rPr lang="en-US" smtClean="0"/>
              <a:t>No driver or stub is needed</a:t>
            </a:r>
          </a:p>
          <a:p>
            <a:pPr lvl="1" eaLnBrk="1" hangingPunct="1">
              <a:defRPr/>
            </a:pPr>
            <a:r>
              <a:rPr lang="en-US" smtClean="0"/>
              <a:t>However, in this approach, it may be hard to isolate the bugs!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35608" y="274320"/>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kumimoji="0" lang="en-US" sz="4800" b="1" i="0" u="none" strike="noStrike" kern="1200" cap="none" spc="0" normalizeH="0" baseline="0" noProof="0" smtClean="0">
                <a:ln>
                  <a:noFill/>
                </a:ln>
                <a:solidFill>
                  <a:schemeClr val="accent5">
                    <a:lumMod val="50000"/>
                  </a:schemeClr>
                </a:solidFill>
                <a:effectLst>
                  <a:outerShdw blurRad="50000" dist="30000" dir="5400000" algn="tl" rotWithShape="0">
                    <a:srgbClr val="000000">
                      <a:alpha val="30000"/>
                    </a:srgbClr>
                  </a:outerShdw>
                </a:effectLst>
                <a:uLnTx/>
                <a:uFillTx/>
                <a:latin typeface="Calibri" pitchFamily="34" charset="0"/>
                <a:ea typeface="+mj-ea"/>
                <a:cs typeface="+mj-cs"/>
              </a:rPr>
              <a:t>SYSTEM TESTING</a:t>
            </a:r>
            <a:endParaRPr kumimoji="0" lang="en-US" sz="4800" b="1" i="0" u="none" strike="noStrike" kern="1200" cap="none" spc="0" normalizeH="0" baseline="0" noProof="0" dirty="0">
              <a:ln>
                <a:noFill/>
              </a:ln>
              <a:solidFill>
                <a:schemeClr val="accent5">
                  <a:lumMod val="50000"/>
                </a:schemeClr>
              </a:solidFill>
              <a:effectLst>
                <a:outerShdw blurRad="50000" dist="30000" dir="5400000" algn="tl" rotWithShape="0">
                  <a:srgbClr val="000000">
                    <a:alpha val="30000"/>
                  </a:srgbClr>
                </a:outerShdw>
              </a:effectLst>
              <a:uLnTx/>
              <a:uFillTx/>
              <a:latin typeface="Calibri" pitchFamily="34" charset="0"/>
              <a:ea typeface="+mj-ea"/>
              <a:cs typeface="+mj-cs"/>
            </a:endParaRPr>
          </a:p>
        </p:txBody>
      </p:sp>
      <p:sp>
        <p:nvSpPr>
          <p:cNvPr id="3" name="Rectangle 2"/>
          <p:cNvSpPr>
            <a:spLocks noChangeArrowheads="1"/>
          </p:cNvSpPr>
          <p:nvPr/>
        </p:nvSpPr>
        <p:spPr bwMode="auto">
          <a:xfrm>
            <a:off x="1219200" y="1219201"/>
            <a:ext cx="7239000" cy="892552"/>
          </a:xfrm>
          <a:prstGeom prst="rect">
            <a:avLst/>
          </a:prstGeom>
          <a:noFill/>
          <a:ln w="9525">
            <a:noFill/>
            <a:miter lim="800000"/>
            <a:headEnd/>
            <a:tailEnd/>
          </a:ln>
        </p:spPr>
        <p:txBody>
          <a:bodyPr>
            <a:spAutoFit/>
          </a:bodyPr>
          <a:lstStyle/>
          <a:p>
            <a:pPr>
              <a:buFont typeface="Wingdings" pitchFamily="2" charset="2"/>
              <a:buChar char="§"/>
            </a:pPr>
            <a:r>
              <a:rPr lang="en-US" sz="2600" dirty="0">
                <a:latin typeface="Times New Roman" pitchFamily="18" charset="0"/>
              </a:rPr>
              <a:t> The system as a whole is tested to uncover requirement  errors.</a:t>
            </a:r>
          </a:p>
        </p:txBody>
      </p:sp>
      <p:sp>
        <p:nvSpPr>
          <p:cNvPr id="4" name="Rectangle 3"/>
          <p:cNvSpPr>
            <a:spLocks noChangeArrowheads="1"/>
          </p:cNvSpPr>
          <p:nvPr/>
        </p:nvSpPr>
        <p:spPr bwMode="auto">
          <a:xfrm rot="10800000" flipV="1">
            <a:off x="1219200" y="2536826"/>
            <a:ext cx="6858000" cy="1292225"/>
          </a:xfrm>
          <a:prstGeom prst="rect">
            <a:avLst/>
          </a:prstGeom>
          <a:noFill/>
          <a:ln w="9525">
            <a:noFill/>
            <a:miter lim="800000"/>
            <a:headEnd/>
            <a:tailEnd/>
          </a:ln>
        </p:spPr>
        <p:txBody>
          <a:bodyPr>
            <a:spAutoFit/>
          </a:bodyPr>
          <a:lstStyle/>
          <a:p>
            <a:pPr>
              <a:buFont typeface="Wingdings" pitchFamily="2" charset="2"/>
              <a:buChar char="§"/>
            </a:pPr>
            <a:r>
              <a:rPr lang="en-US" sz="2600" dirty="0">
                <a:latin typeface="Times New Roman" pitchFamily="18" charset="0"/>
              </a:rPr>
              <a:t> Verifies that all system </a:t>
            </a:r>
            <a:r>
              <a:rPr lang="en-US" sz="2600" dirty="0" smtClean="0">
                <a:latin typeface="Times New Roman" pitchFamily="18" charset="0"/>
              </a:rPr>
              <a:t>elements work </a:t>
            </a:r>
            <a:r>
              <a:rPr lang="en-US" sz="2600" dirty="0">
                <a:latin typeface="Times New Roman" pitchFamily="18" charset="0"/>
              </a:rPr>
              <a:t>properly and that overall system function and performance has been achieved.</a:t>
            </a:r>
          </a:p>
        </p:txBody>
      </p:sp>
      <p:sp>
        <p:nvSpPr>
          <p:cNvPr id="5" name="TextBox 4"/>
          <p:cNvSpPr txBox="1">
            <a:spLocks noChangeArrowheads="1"/>
          </p:cNvSpPr>
          <p:nvPr/>
        </p:nvSpPr>
        <p:spPr bwMode="auto">
          <a:xfrm>
            <a:off x="1143000" y="4114801"/>
            <a:ext cx="5715000" cy="2123658"/>
          </a:xfrm>
          <a:prstGeom prst="rect">
            <a:avLst/>
          </a:prstGeom>
          <a:noFill/>
          <a:ln w="9525">
            <a:noFill/>
            <a:miter lim="800000"/>
            <a:headEnd/>
            <a:tailEnd/>
          </a:ln>
        </p:spPr>
        <p:txBody>
          <a:bodyPr>
            <a:spAutoFit/>
          </a:bodyPr>
          <a:lstStyle/>
          <a:p>
            <a:r>
              <a:rPr lang="en-US" sz="2800" b="1" dirty="0">
                <a:latin typeface="Times New Roman" pitchFamily="18" charset="0"/>
              </a:rPr>
              <a:t>Types:</a:t>
            </a:r>
          </a:p>
          <a:p>
            <a:pPr>
              <a:buFont typeface="Wingdings" pitchFamily="2" charset="2"/>
              <a:buChar char="§"/>
            </a:pPr>
            <a:r>
              <a:rPr lang="en-US" sz="2600" dirty="0">
                <a:latin typeface="Times New Roman" pitchFamily="18" charset="0"/>
              </a:rPr>
              <a:t>   Alpha Testing</a:t>
            </a:r>
          </a:p>
          <a:p>
            <a:pPr>
              <a:buFont typeface="Wingdings" pitchFamily="2" charset="2"/>
              <a:buChar char="§"/>
            </a:pPr>
            <a:r>
              <a:rPr lang="en-US" sz="2600" dirty="0">
                <a:latin typeface="Times New Roman" pitchFamily="18" charset="0"/>
              </a:rPr>
              <a:t>   Beta Testing</a:t>
            </a:r>
          </a:p>
          <a:p>
            <a:pPr>
              <a:buFont typeface="Wingdings" pitchFamily="2" charset="2"/>
              <a:buChar char="§"/>
            </a:pPr>
            <a:r>
              <a:rPr lang="en-US" sz="2600" dirty="0">
                <a:latin typeface="Times New Roman" pitchFamily="18" charset="0"/>
              </a:rPr>
              <a:t>   Acceptance Testing</a:t>
            </a:r>
          </a:p>
          <a:p>
            <a:pPr>
              <a:buFont typeface="Wingdings" pitchFamily="2" charset="2"/>
              <a:buChar char="§"/>
            </a:pPr>
            <a:r>
              <a:rPr lang="en-US" sz="2600" dirty="0">
                <a:latin typeface="Times New Roman" pitchFamily="18" charset="0"/>
              </a:rPr>
              <a:t>   Performance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20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20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20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04800" y="0"/>
            <a:ext cx="8839200" cy="7010400"/>
          </a:xfrm>
          <a:prstGeom prst="rect">
            <a:avLst/>
          </a:prstGeom>
        </p:spPr>
        <p:txBody>
          <a:bodyPr>
            <a:normAutofit fontScale="70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effectLst/>
                <a:uLnTx/>
                <a:uFillTx/>
                <a:latin typeface="+mn-lt"/>
                <a:ea typeface="+mn-ea"/>
                <a:cs typeface="+mn-cs"/>
              </a:rPr>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5100" b="1" i="0" u="none" strike="noStrike" kern="1200" cap="none" spc="0" normalizeH="0" baseline="0" noProof="0" dirty="0" smtClean="0">
                <a:ln>
                  <a:noFill/>
                </a:ln>
                <a:effectLst/>
                <a:uLnTx/>
                <a:uFillTx/>
                <a:latin typeface="Calibri" pitchFamily="34" charset="0"/>
                <a:ea typeface="+mn-ea"/>
                <a:cs typeface="+mn-cs"/>
              </a:rPr>
              <a:t> </a:t>
            </a:r>
            <a:r>
              <a:rPr lang="en-US" sz="5100" b="1" baseline="0" dirty="0">
                <a:latin typeface="Calibri" pitchFamily="34" charset="0"/>
              </a:rPr>
              <a:t>	</a:t>
            </a:r>
            <a:r>
              <a:rPr lang="en-US" sz="5100" b="1" baseline="0" dirty="0" smtClean="0">
                <a:latin typeface="Calibri" pitchFamily="34" charset="0"/>
              </a:rPr>
              <a:t> </a:t>
            </a:r>
            <a:r>
              <a:rPr kumimoji="0" lang="en-US" sz="5100" b="1" i="0" u="none" strike="noStrike" kern="1200" cap="none" spc="0" normalizeH="0" baseline="0" noProof="0" dirty="0" smtClean="0">
                <a:ln>
                  <a:noFill/>
                </a:ln>
                <a:effectLst/>
                <a:uLnTx/>
                <a:uFillTx/>
                <a:latin typeface="Calibri" pitchFamily="34" charset="0"/>
                <a:ea typeface="+mn-ea"/>
                <a:cs typeface="+mn-cs"/>
              </a:rPr>
              <a:t>    </a:t>
            </a:r>
            <a:r>
              <a:rPr kumimoji="0" lang="en-US" sz="4300" b="1" i="0" u="none" strike="noStrike" kern="1200" cap="none" spc="0" normalizeH="0" baseline="0" noProof="0" dirty="0" smtClean="0">
                <a:ln>
                  <a:noFill/>
                </a:ln>
                <a:effectLst/>
                <a:uLnTx/>
                <a:uFillTx/>
                <a:latin typeface="Calibri" pitchFamily="34" charset="0"/>
                <a:ea typeface="+mn-ea"/>
                <a:cs typeface="+mn-cs"/>
              </a:rPr>
              <a:t>Alpha Testing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700" b="0" i="0" u="none" strike="noStrike" kern="1200" cap="none" spc="0" normalizeH="0" baseline="0" noProof="0" dirty="0" smtClean="0">
                <a:ln>
                  <a:noFill/>
                </a:ln>
                <a:effectLst/>
                <a:uLnTx/>
                <a:uFillTx/>
                <a:latin typeface="Times New Roman" pitchFamily="18" charset="0"/>
                <a:ea typeface="+mn-ea"/>
                <a:cs typeface="+mn-cs"/>
              </a:rPr>
              <a:t> 		It is carried out by the test team within the developing   	organization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effectLst/>
              <a:uLnTx/>
              <a:uFillTx/>
              <a:latin typeface="Times New Roman" pitchFamily="18" charset="0"/>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t>		</a:t>
            </a:r>
            <a:r>
              <a:rPr kumimoji="0" lang="en-US" sz="4300" b="1" i="0" u="none" strike="noStrike" kern="1200" cap="none" spc="0" normalizeH="0" baseline="0" noProof="0" dirty="0" smtClean="0">
                <a:ln>
                  <a:noFill/>
                </a:ln>
                <a:effectLst/>
                <a:uLnTx/>
                <a:uFillTx/>
                <a:latin typeface="Calibri" pitchFamily="34" charset="0"/>
                <a:ea typeface="+mn-ea"/>
                <a:cs typeface="+mn-cs"/>
              </a:rPr>
              <a:t>Beta Testing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700" b="0" i="0" u="none" strike="noStrike" kern="1200" cap="none" spc="0" normalizeH="0" baseline="0" noProof="0" dirty="0" smtClean="0">
                <a:ln>
                  <a:noFill/>
                </a:ln>
                <a:effectLst/>
                <a:uLnTx/>
                <a:uFillTx/>
                <a:latin typeface="Times New Roman" pitchFamily="18" charset="0"/>
                <a:ea typeface="+mn-ea"/>
                <a:cs typeface="+mn-cs"/>
              </a:rPr>
              <a:t>		It is performed by a selected group of  friendly customers.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100" b="0" i="0" u="none" strike="noStrike" kern="1200" cap="none" spc="0" normalizeH="0" baseline="0" noProof="0" dirty="0" smtClean="0">
              <a:ln>
                <a:noFill/>
              </a:ln>
              <a:effectLst/>
              <a:uLnTx/>
              <a:uFillTx/>
              <a:latin typeface="Times New Roman" pitchFamily="18" charset="0"/>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effectLst/>
                <a:uLnTx/>
                <a:uFillTx/>
                <a:latin typeface="+mn-lt"/>
                <a:ea typeface="+mn-ea"/>
                <a:cs typeface="+mn-cs"/>
              </a:rPr>
              <a:t> </a:t>
            </a:r>
            <a:r>
              <a:rPr lang="en-US" sz="2800" dirty="0"/>
              <a:t>	</a:t>
            </a:r>
            <a:r>
              <a:rPr kumimoji="0" lang="en-US" sz="2800" b="0" i="0" u="none" strike="noStrike" kern="1200" cap="none" spc="0" normalizeH="0" baseline="0" noProof="0" dirty="0" smtClean="0">
                <a:ln>
                  <a:noFill/>
                </a:ln>
                <a:effectLst/>
                <a:uLnTx/>
                <a:uFillTx/>
                <a:latin typeface="+mn-lt"/>
                <a:ea typeface="+mn-ea"/>
                <a:cs typeface="+mn-cs"/>
              </a:rPr>
              <a:t>	</a:t>
            </a:r>
            <a:r>
              <a:rPr kumimoji="0" lang="en-US" sz="4300" b="1" i="0" u="none" strike="noStrike" kern="1200" cap="none" spc="0" normalizeH="0" baseline="0" noProof="0" dirty="0" smtClean="0">
                <a:ln>
                  <a:noFill/>
                </a:ln>
                <a:effectLst/>
                <a:uLnTx/>
                <a:uFillTx/>
                <a:latin typeface="Calibri" pitchFamily="34" charset="0"/>
                <a:ea typeface="+mn-ea"/>
                <a:cs typeface="+mn-cs"/>
              </a:rPr>
              <a:t> Acceptance Testing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700" b="0" i="0" u="none" strike="noStrike" kern="1200" cap="none" spc="0" normalizeH="0" baseline="0" noProof="0" dirty="0" smtClean="0">
                <a:ln>
                  <a:noFill/>
                </a:ln>
                <a:effectLst/>
                <a:uLnTx/>
                <a:uFillTx/>
                <a:latin typeface="Times New Roman" pitchFamily="18" charset="0"/>
                <a:ea typeface="+mn-ea"/>
                <a:cs typeface="+mn-cs"/>
              </a:rPr>
              <a:t>		It is performed by the customer to determine whether to 	accept or reject the delivery of the system.</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700" b="0" i="0" u="none" strike="noStrike" kern="1200" cap="none" spc="0" normalizeH="0" baseline="0" noProof="0" dirty="0" smtClean="0">
              <a:ln>
                <a:noFill/>
              </a:ln>
              <a:effectLst/>
              <a:uLnTx/>
              <a:uFillTx/>
              <a:latin typeface="Times New Roman" pitchFamily="18" charset="0"/>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effectLst/>
                <a:uLnTx/>
                <a:uFillTx/>
                <a:latin typeface="+mn-lt"/>
                <a:ea typeface="+mn-ea"/>
                <a:cs typeface="+mn-cs"/>
              </a:rPr>
              <a:t>             </a:t>
            </a:r>
            <a:r>
              <a:rPr kumimoji="0" lang="en-US" sz="4300" b="1" i="0" u="none" strike="noStrike" kern="1200" cap="none" spc="0" normalizeH="0" baseline="0" noProof="0" dirty="0" smtClean="0">
                <a:ln>
                  <a:noFill/>
                </a:ln>
                <a:effectLst/>
                <a:uLnTx/>
                <a:uFillTx/>
                <a:latin typeface="Calibri" pitchFamily="34" charset="0"/>
                <a:ea typeface="+mn-ea"/>
                <a:cs typeface="+mn-cs"/>
              </a:rPr>
              <a:t>Performance Testing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700" b="0" i="0" u="none" strike="noStrike" kern="1200" cap="none" spc="0" normalizeH="0" baseline="0" noProof="0" dirty="0" smtClean="0">
                <a:ln>
                  <a:noFill/>
                </a:ln>
                <a:effectLst/>
                <a:uLnTx/>
                <a:uFillTx/>
                <a:latin typeface="Times New Roman" pitchFamily="18" charset="0"/>
                <a:ea typeface="+mn-ea"/>
                <a:cs typeface="+mn-cs"/>
              </a:rPr>
              <a:t>		It is carried out to check whether the system meets the 	nonfunctional requirements identified in the SRS 	document.</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effectLst/>
                <a:uLnTx/>
                <a:uFillTx/>
                <a:latin typeface="+mn-lt"/>
                <a:ea typeface="+mn-ea"/>
                <a:cs typeface="+mn-cs"/>
              </a:rPr>
              <a:t>  </a:t>
            </a:r>
            <a:endParaRPr kumimoji="0" lang="en-US" sz="3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20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20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20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304800"/>
            <a:ext cx="8534400" cy="6324600"/>
          </a:xfrm>
          <a:prstGeom prst="rect">
            <a:avLst/>
          </a:prstGeom>
        </p:spPr>
        <p:txBody>
          <a:bodyPr>
            <a:normAutofit fontScale="925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800" b="1" i="0" u="none" strike="noStrike" kern="1200" cap="none" spc="0" normalizeH="0" baseline="0" noProof="0" dirty="0" smtClean="0">
                <a:ln>
                  <a:noFill/>
                </a:ln>
                <a:solidFill>
                  <a:schemeClr val="accent5">
                    <a:lumMod val="50000"/>
                  </a:schemeClr>
                </a:solidFill>
                <a:effectLst/>
                <a:uLnTx/>
                <a:uFillTx/>
                <a:latin typeface="Calibri" pitchFamily="34" charset="0"/>
                <a:ea typeface="+mn-ea"/>
                <a:cs typeface="+mn-cs"/>
              </a:rPr>
              <a:t>Types of Performance Testing: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Stress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Volume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Configuration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Compatibility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Regression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Recovery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Maintenance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Documentation Testing</a:t>
            </a:r>
          </a:p>
          <a:p>
            <a:pPr marL="365760" marR="0" lvl="0" indent="-283464" algn="l" defTabSz="914400" rtl="0" eaLnBrk="1" fontAlgn="auto" latinLnBrk="0" hangingPunct="1">
              <a:lnSpc>
                <a:spcPct val="100000"/>
              </a:lnSpc>
              <a:spcBef>
                <a:spcPts val="600"/>
              </a:spcBef>
              <a:spcAft>
                <a:spcPts val="0"/>
              </a:spcAft>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Usability Testing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20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20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2000"/>
                                        <p:tgtEl>
                                          <p:spTgt spid="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2000"/>
                                        <p:tgtEl>
                                          <p:spTgt spid="2">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2000"/>
                                        <p:tgtEl>
                                          <p:spTgt spid="2">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2000"/>
                                        <p:tgtEl>
                                          <p:spTgt spid="2">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2000"/>
                                        <p:tgtEl>
                                          <p:spTgt spid="2">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0"/>
            <a:ext cx="8001000" cy="892552"/>
          </a:xfrm>
          <a:prstGeom prst="rect">
            <a:avLst/>
          </a:prstGeom>
        </p:spPr>
        <p:txBody>
          <a:bodyPr wrap="square">
            <a:spAutoFit/>
          </a:bodyPr>
          <a:lstStyle/>
          <a:p>
            <a:pPr>
              <a:buFont typeface="Arial" pitchFamily="34" charset="0"/>
              <a:buChar char="•"/>
            </a:pPr>
            <a:r>
              <a:rPr lang="en-US" sz="2600" dirty="0" smtClean="0">
                <a:latin typeface="Times New Roman" pitchFamily="18" charset="0"/>
              </a:rPr>
              <a:t> In order to be cost effective, the testing must be concentrated on areas where it will be most effective.</a:t>
            </a:r>
            <a:endParaRPr lang="en-US" sz="2600" dirty="0">
              <a:latin typeface="Times New Roman" pitchFamily="18" charset="0"/>
            </a:endParaRPr>
          </a:p>
        </p:txBody>
      </p:sp>
      <p:sp>
        <p:nvSpPr>
          <p:cNvPr id="3" name="TextBox 2"/>
          <p:cNvSpPr txBox="1"/>
          <p:nvPr/>
        </p:nvSpPr>
        <p:spPr>
          <a:xfrm>
            <a:off x="2133600" y="381000"/>
            <a:ext cx="5715000" cy="830997"/>
          </a:xfrm>
          <a:prstGeom prst="rect">
            <a:avLst/>
          </a:prstGeom>
          <a:noFill/>
        </p:spPr>
        <p:txBody>
          <a:bodyPr wrap="square" rtlCol="0">
            <a:spAutoFit/>
          </a:bodyPr>
          <a:lstStyle/>
          <a:p>
            <a:r>
              <a:rPr lang="en-US" dirty="0" smtClean="0"/>
              <a:t>              </a:t>
            </a:r>
            <a:r>
              <a:rPr lang="en-US" sz="4800" b="1" dirty="0" smtClean="0">
                <a:solidFill>
                  <a:schemeClr val="accent5">
                    <a:lumMod val="50000"/>
                  </a:schemeClr>
                </a:solidFill>
                <a:latin typeface="Calibri" pitchFamily="34" charset="0"/>
              </a:rPr>
              <a:t>DISCUSSION</a:t>
            </a:r>
            <a:endParaRPr lang="en-US" sz="4800" b="1" dirty="0">
              <a:solidFill>
                <a:schemeClr val="accent5">
                  <a:lumMod val="50000"/>
                </a:schemeClr>
              </a:solidFill>
              <a:latin typeface="Calibri" pitchFamily="34" charset="0"/>
            </a:endParaRPr>
          </a:p>
        </p:txBody>
      </p:sp>
      <p:sp>
        <p:nvSpPr>
          <p:cNvPr id="4" name="Rectangle 3"/>
          <p:cNvSpPr/>
          <p:nvPr/>
        </p:nvSpPr>
        <p:spPr>
          <a:xfrm>
            <a:off x="1066800" y="2667000"/>
            <a:ext cx="7772400" cy="1569660"/>
          </a:xfrm>
          <a:prstGeom prst="rect">
            <a:avLst/>
          </a:prstGeom>
        </p:spPr>
        <p:txBody>
          <a:bodyPr wrap="square">
            <a:spAutoFit/>
          </a:bodyPr>
          <a:lstStyle/>
          <a:p>
            <a:pPr>
              <a:buFont typeface="Arial" pitchFamily="34" charset="0"/>
              <a:buChar char="•"/>
            </a:pPr>
            <a:r>
              <a:rPr lang="en-US" sz="2600" dirty="0" smtClean="0">
                <a:latin typeface="Times New Roman" pitchFamily="18" charset="0"/>
              </a:rPr>
              <a:t> The testing should be planned such that when testing is stopped for whatever reason, the most effective testing in the time allotted has already been done.</a:t>
            </a:r>
          </a:p>
          <a:p>
            <a:pPr>
              <a:buFont typeface="Arial" pitchFamily="34" charset="0"/>
              <a:buChar char="•"/>
            </a:pPr>
            <a:endParaRPr lang="en-US" dirty="0"/>
          </a:p>
        </p:txBody>
      </p:sp>
      <p:sp>
        <p:nvSpPr>
          <p:cNvPr id="5" name="Rectangle 4"/>
          <p:cNvSpPr/>
          <p:nvPr/>
        </p:nvSpPr>
        <p:spPr>
          <a:xfrm>
            <a:off x="990600" y="4419600"/>
            <a:ext cx="7772400" cy="1692771"/>
          </a:xfrm>
          <a:prstGeom prst="rect">
            <a:avLst/>
          </a:prstGeom>
        </p:spPr>
        <p:txBody>
          <a:bodyPr wrap="square">
            <a:spAutoFit/>
          </a:bodyPr>
          <a:lstStyle/>
          <a:p>
            <a:pPr>
              <a:buFont typeface="Arial" pitchFamily="34" charset="0"/>
              <a:buChar char="•"/>
            </a:pPr>
            <a:r>
              <a:rPr lang="en-US" sz="2600" dirty="0" smtClean="0">
                <a:latin typeface="Times New Roman" pitchFamily="18" charset="0"/>
              </a:rPr>
              <a:t> The absence of an organizational testing policy may result in too much effort and money will be spent on testing, attempting to achieve a level of quality that is impossible or unnecessary.</a:t>
            </a:r>
            <a:endParaRPr lang="en-US" sz="2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362200"/>
            <a:ext cx="7498080" cy="1143000"/>
          </a:xfrm>
        </p:spPr>
        <p:txBody>
          <a:bodyPr/>
          <a:lstStyle/>
          <a:p>
            <a:r>
              <a:rPr lang="en-US" dirty="0" smtClean="0"/>
              <a:t>THANK YOU</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685800"/>
          </a:xfrm>
        </p:spPr>
        <p:txBody>
          <a:bodyPr>
            <a:normAutofit fontScale="90000"/>
          </a:bodyPr>
          <a:lstStyle/>
          <a:p>
            <a:r>
              <a:rPr lang="en-US" dirty="0" smtClean="0"/>
              <a:t>OBJECTIVES</a:t>
            </a:r>
            <a:endParaRPr lang="de-DE" dirty="0"/>
          </a:p>
        </p:txBody>
      </p:sp>
      <p:sp>
        <p:nvSpPr>
          <p:cNvPr id="3" name="Content Placeholder 2"/>
          <p:cNvSpPr>
            <a:spLocks noGrp="1"/>
          </p:cNvSpPr>
          <p:nvPr>
            <p:ph idx="1"/>
          </p:nvPr>
        </p:nvSpPr>
        <p:spPr>
          <a:xfrm>
            <a:off x="1066800" y="990600"/>
            <a:ext cx="7866888" cy="5410200"/>
          </a:xfrm>
        </p:spPr>
        <p:txBody>
          <a:bodyPr>
            <a:normAutofit fontScale="85000" lnSpcReduction="20000"/>
          </a:bodyPr>
          <a:lstStyle/>
          <a:p>
            <a:pPr>
              <a:buClr>
                <a:schemeClr val="tx1"/>
              </a:buClr>
              <a:buFont typeface="Arial" pitchFamily="34" charset="0"/>
              <a:buChar char="•"/>
              <a:defRPr/>
            </a:pPr>
            <a:r>
              <a:rPr lang="en-US" dirty="0" smtClean="0">
                <a:latin typeface="Times New Roman" pitchFamily="18" charset="0"/>
              </a:rPr>
              <a:t> Uncover as many as errors (or bugs) as possible in a given product.</a:t>
            </a:r>
          </a:p>
          <a:p>
            <a:pPr>
              <a:buClr>
                <a:schemeClr val="tx1"/>
              </a:buClr>
              <a:buFont typeface="Arial" pitchFamily="34" charset="0"/>
              <a:buChar char="•"/>
              <a:defRPr/>
            </a:pPr>
            <a:endParaRPr lang="en-US" dirty="0" smtClean="0">
              <a:latin typeface="Times New Roman" pitchFamily="18" charset="0"/>
            </a:endParaRPr>
          </a:p>
          <a:p>
            <a:pPr>
              <a:buClr>
                <a:schemeClr val="tx1"/>
              </a:buClr>
              <a:buFont typeface="Arial" pitchFamily="34" charset="0"/>
              <a:buChar char="•"/>
              <a:defRPr/>
            </a:pPr>
            <a:r>
              <a:rPr lang="en-US" dirty="0" smtClean="0">
                <a:latin typeface="Times New Roman" pitchFamily="18" charset="0"/>
              </a:rPr>
              <a:t> Demonstrate a given software product matching its requirement specifications.</a:t>
            </a:r>
            <a:br>
              <a:rPr lang="en-US" dirty="0" smtClean="0">
                <a:latin typeface="Times New Roman" pitchFamily="18" charset="0"/>
              </a:rPr>
            </a:br>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  </a:t>
            </a:r>
          </a:p>
          <a:p>
            <a:pPr>
              <a:buClr>
                <a:schemeClr val="tx1"/>
              </a:buClr>
              <a:buFont typeface="Arial" pitchFamily="34" charset="0"/>
              <a:buChar char="•"/>
              <a:defRPr/>
            </a:pPr>
            <a:r>
              <a:rPr lang="en-US" dirty="0" smtClean="0">
                <a:latin typeface="Times New Roman" pitchFamily="18" charset="0"/>
              </a:rPr>
              <a:t> Validate the quality of a software testing using the minimum cost and efforts.</a:t>
            </a:r>
            <a:br>
              <a:rPr lang="en-US" dirty="0" smtClean="0">
                <a:latin typeface="Times New Roman" pitchFamily="18" charset="0"/>
              </a:rPr>
            </a:br>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 </a:t>
            </a:r>
          </a:p>
          <a:p>
            <a:pPr>
              <a:buClr>
                <a:schemeClr val="tx1"/>
              </a:buClr>
              <a:buFont typeface="Arial" pitchFamily="34" charset="0"/>
              <a:buChar char="•"/>
              <a:defRPr/>
            </a:pPr>
            <a:r>
              <a:rPr lang="en-US" dirty="0" smtClean="0">
                <a:latin typeface="Times New Roman" pitchFamily="18" charset="0"/>
              </a:rPr>
              <a:t> Generate high quality test cases, perform effective tests, and  issue correct and helpful problem reports.</a:t>
            </a:r>
            <a:br>
              <a:rPr lang="en-US" dirty="0" smtClean="0">
                <a:latin typeface="Times New Roman" pitchFamily="18" charset="0"/>
              </a:rPr>
            </a:b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792162"/>
          </a:xfrm>
        </p:spPr>
        <p:txBody>
          <a:bodyPr/>
          <a:lstStyle/>
          <a:p>
            <a:r>
              <a:rPr lang="en-US" sz="4400" b="1" dirty="0" smtClean="0">
                <a:solidFill>
                  <a:schemeClr val="accent5">
                    <a:lumMod val="50000"/>
                  </a:schemeClr>
                </a:solidFill>
                <a:latin typeface="Calibri" pitchFamily="34" charset="0"/>
                <a:cs typeface="Calibri" pitchFamily="34" charset="0"/>
              </a:rPr>
              <a:t>Error, Bug, Fault &amp; Failure</a:t>
            </a:r>
            <a:endParaRPr lang="de-DE" dirty="0"/>
          </a:p>
        </p:txBody>
      </p:sp>
      <p:sp>
        <p:nvSpPr>
          <p:cNvPr id="3" name="Content Placeholder 2"/>
          <p:cNvSpPr>
            <a:spLocks noGrp="1"/>
          </p:cNvSpPr>
          <p:nvPr>
            <p:ph idx="1"/>
          </p:nvPr>
        </p:nvSpPr>
        <p:spPr>
          <a:xfrm>
            <a:off x="1219200" y="1447800"/>
            <a:ext cx="7714488" cy="5029200"/>
          </a:xfrm>
        </p:spPr>
        <p:txBody>
          <a:bodyPr/>
          <a:lstStyle/>
          <a:p>
            <a:pPr>
              <a:spcBef>
                <a:spcPct val="50000"/>
              </a:spcBef>
              <a:buClr>
                <a:schemeClr val="hlink"/>
              </a:buClr>
              <a:buNone/>
              <a:defRPr/>
            </a:pPr>
            <a:r>
              <a:rPr lang="en-US" b="1" dirty="0" smtClean="0">
                <a:latin typeface="Times New Roman" pitchFamily="18" charset="0"/>
              </a:rPr>
              <a:t>Error : </a:t>
            </a:r>
            <a:r>
              <a:rPr lang="en-US" dirty="0" smtClean="0">
                <a:latin typeface="Times New Roman" pitchFamily="18" charset="0"/>
              </a:rPr>
              <a:t>It is a human action that produces the incorrect       result that produces a fault.</a:t>
            </a:r>
          </a:p>
          <a:p>
            <a:pPr>
              <a:spcBef>
                <a:spcPct val="50000"/>
              </a:spcBef>
              <a:buClr>
                <a:schemeClr val="hlink"/>
              </a:buClr>
              <a:buNone/>
              <a:defRPr/>
            </a:pPr>
            <a:r>
              <a:rPr lang="en-US" b="1" dirty="0" smtClean="0">
                <a:latin typeface="Times New Roman" pitchFamily="18" charset="0"/>
              </a:rPr>
              <a:t>Bug : </a:t>
            </a:r>
            <a:r>
              <a:rPr lang="en-US" dirty="0" smtClean="0">
                <a:latin typeface="Times New Roman" pitchFamily="18" charset="0"/>
              </a:rPr>
              <a:t>The presence of error at the time of execution of the software.</a:t>
            </a:r>
          </a:p>
          <a:p>
            <a:pPr>
              <a:spcBef>
                <a:spcPct val="50000"/>
              </a:spcBef>
              <a:buClr>
                <a:schemeClr val="hlink"/>
              </a:buClr>
              <a:buNone/>
              <a:defRPr/>
            </a:pPr>
            <a:r>
              <a:rPr lang="en-US" b="1" dirty="0" smtClean="0">
                <a:latin typeface="Times New Roman" pitchFamily="18" charset="0"/>
              </a:rPr>
              <a:t>Fault  : </a:t>
            </a:r>
            <a:r>
              <a:rPr lang="en-US" dirty="0" smtClean="0">
                <a:latin typeface="Times New Roman" pitchFamily="18" charset="0"/>
              </a:rPr>
              <a:t>State of software caused by an error.</a:t>
            </a:r>
          </a:p>
          <a:p>
            <a:pPr>
              <a:spcBef>
                <a:spcPct val="50000"/>
              </a:spcBef>
              <a:buClr>
                <a:schemeClr val="hlink"/>
              </a:buClr>
              <a:buNone/>
              <a:defRPr/>
            </a:pPr>
            <a:r>
              <a:rPr lang="en-US" b="1" dirty="0" smtClean="0">
                <a:latin typeface="Times New Roman" pitchFamily="18" charset="0"/>
              </a:rPr>
              <a:t>Failure : </a:t>
            </a:r>
            <a:r>
              <a:rPr lang="en-US" dirty="0" smtClean="0">
                <a:latin typeface="Times New Roman" pitchFamily="18" charset="0"/>
              </a:rPr>
              <a:t>Deviation of the software from its expected result. It is an event.</a:t>
            </a:r>
          </a:p>
          <a:p>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19200"/>
            <a:ext cx="7790688" cy="5257800"/>
          </a:xfrm>
        </p:spPr>
        <p:txBody>
          <a:bodyPr>
            <a:normAutofit fontScale="85000" lnSpcReduction="10000"/>
          </a:bodyPr>
          <a:lstStyle/>
          <a:p>
            <a:pPr>
              <a:buClr>
                <a:schemeClr val="tx1"/>
              </a:buClr>
              <a:buFont typeface="Arial" pitchFamily="34" charset="0"/>
              <a:buChar char="•"/>
            </a:pPr>
            <a:endParaRPr lang="en-US" dirty="0" smtClean="0"/>
          </a:p>
          <a:p>
            <a:pPr>
              <a:buClr>
                <a:schemeClr val="tx1"/>
              </a:buClr>
              <a:buFont typeface="Arial" pitchFamily="34" charset="0"/>
              <a:buChar char="•"/>
            </a:pPr>
            <a:r>
              <a:rPr lang="en-US" dirty="0" smtClean="0">
                <a:latin typeface="Times New Roman" pitchFamily="18" charset="0"/>
              </a:rPr>
              <a:t> Standard model used word wide to develop a software.</a:t>
            </a:r>
          </a:p>
          <a:p>
            <a:pPr>
              <a:buClr>
                <a:schemeClr val="tx1"/>
              </a:buClr>
              <a:buFont typeface="Arial" pitchFamily="34" charset="0"/>
              <a:buChar char="•"/>
            </a:pPr>
            <a:endParaRPr lang="en-US" dirty="0" smtClean="0">
              <a:latin typeface="Times New Roman" pitchFamily="18" charset="0"/>
            </a:endParaRPr>
          </a:p>
          <a:p>
            <a:pPr>
              <a:buClr>
                <a:schemeClr val="tx1"/>
              </a:buClr>
              <a:buFont typeface="Arial" pitchFamily="34" charset="0"/>
              <a:buChar char="•"/>
            </a:pPr>
            <a:r>
              <a:rPr lang="en-GB" dirty="0" smtClean="0">
                <a:latin typeface="Trebuchet MS" pitchFamily="34" charset="0"/>
              </a:rPr>
              <a:t> </a:t>
            </a:r>
            <a:r>
              <a:rPr lang="en-GB" dirty="0" smtClean="0">
                <a:latin typeface="Times New Roman" pitchFamily="18" charset="0"/>
              </a:rPr>
              <a:t>A framework that describes the activities performed at  each stage of a software development project.</a:t>
            </a:r>
          </a:p>
          <a:p>
            <a:pPr>
              <a:buClr>
                <a:schemeClr val="tx1"/>
              </a:buClr>
              <a:buFont typeface="Arial" pitchFamily="34" charset="0"/>
              <a:buChar char="•"/>
            </a:pPr>
            <a:endParaRPr lang="en-US" dirty="0" smtClean="0">
              <a:latin typeface="Times New Roman" pitchFamily="18" charset="0"/>
            </a:endParaRPr>
          </a:p>
          <a:p>
            <a:pPr>
              <a:buClr>
                <a:schemeClr val="tx1"/>
              </a:buClr>
              <a:buFont typeface="Arial" pitchFamily="34" charset="0"/>
              <a:buChar char="•"/>
            </a:pPr>
            <a:r>
              <a:rPr lang="en-US" dirty="0" smtClean="0">
                <a:latin typeface="Times New Roman" pitchFamily="18" charset="0"/>
              </a:rPr>
              <a:t> Necessary to ensure the quality of the software.</a:t>
            </a:r>
          </a:p>
          <a:p>
            <a:pPr>
              <a:buClr>
                <a:schemeClr val="tx1"/>
              </a:buClr>
              <a:buFont typeface="Arial" pitchFamily="34" charset="0"/>
              <a:buChar char="•"/>
            </a:pPr>
            <a:endParaRPr lang="en-US" dirty="0" smtClean="0">
              <a:latin typeface="Times New Roman" pitchFamily="18" charset="0"/>
            </a:endParaRPr>
          </a:p>
          <a:p>
            <a:pPr>
              <a:buClr>
                <a:schemeClr val="tx1"/>
              </a:buClr>
              <a:buFont typeface="Arial" pitchFamily="34" charset="0"/>
              <a:buChar char="•"/>
            </a:pPr>
            <a:r>
              <a:rPr lang="en-US" dirty="0" smtClean="0">
                <a:latin typeface="Times New Roman" pitchFamily="18" charset="0"/>
              </a:rPr>
              <a:t> Logical steps taken to develop a software product</a:t>
            </a:r>
            <a:r>
              <a:rPr lang="en-US" dirty="0" smtClean="0"/>
              <a:t>.</a:t>
            </a:r>
          </a:p>
        </p:txBody>
      </p:sp>
      <p:sp>
        <p:nvSpPr>
          <p:cNvPr id="4" name="Title 3"/>
          <p:cNvSpPr>
            <a:spLocks noGrp="1"/>
          </p:cNvSpPr>
          <p:nvPr>
            <p:ph type="title"/>
          </p:nvPr>
        </p:nvSpPr>
        <p:spPr>
          <a:xfrm>
            <a:off x="1219200" y="228600"/>
            <a:ext cx="7714488" cy="914400"/>
          </a:xfrm>
        </p:spPr>
        <p:txBody>
          <a:bodyPr/>
          <a:lstStyle/>
          <a:p>
            <a:r>
              <a:rPr lang="en-US" dirty="0" smtClean="0"/>
              <a:t>SDLC</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4800"/>
            <a:ext cx="7498080" cy="762000"/>
          </a:xfrm>
        </p:spPr>
        <p:txBody>
          <a:bodyPr>
            <a:normAutofit fontScale="90000"/>
          </a:bodyPr>
          <a:lstStyle/>
          <a:p>
            <a:r>
              <a:rPr lang="en-US" sz="4400" b="1" dirty="0" smtClean="0">
                <a:solidFill>
                  <a:schemeClr val="accent5">
                    <a:lumMod val="50000"/>
                  </a:schemeClr>
                </a:solidFill>
                <a:latin typeface="Calibri" pitchFamily="34" charset="0"/>
                <a:cs typeface="Calibri" pitchFamily="34" charset="0"/>
              </a:rPr>
              <a:t>Classical Waterfall Model</a:t>
            </a:r>
            <a:br>
              <a:rPr lang="en-US" sz="4400" b="1" dirty="0" smtClean="0">
                <a:solidFill>
                  <a:schemeClr val="accent5">
                    <a:lumMod val="50000"/>
                  </a:schemeClr>
                </a:solidFill>
                <a:latin typeface="Calibri" pitchFamily="34" charset="0"/>
                <a:cs typeface="Calibri" pitchFamily="34" charset="0"/>
              </a:rPr>
            </a:br>
            <a:endParaRPr lang="de-DE" dirty="0"/>
          </a:p>
        </p:txBody>
      </p:sp>
      <p:pic>
        <p:nvPicPr>
          <p:cNvPr id="1026" name="Picture 2"/>
          <p:cNvPicPr>
            <a:picLocks noGrp="1" noChangeAspect="1" noChangeArrowheads="1"/>
          </p:cNvPicPr>
          <p:nvPr>
            <p:ph idx="1"/>
          </p:nvPr>
        </p:nvPicPr>
        <p:blipFill>
          <a:blip r:embed="rId2"/>
          <a:srcRect/>
          <a:stretch>
            <a:fillRect/>
          </a:stretch>
        </p:blipFill>
        <p:spPr bwMode="auto">
          <a:xfrm>
            <a:off x="1447800" y="1066801"/>
            <a:ext cx="7239000" cy="42671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Testing Life Cycle</a:t>
            </a:r>
            <a:endParaRPr lang="de-DE" dirty="0"/>
          </a:p>
        </p:txBody>
      </p:sp>
      <p:pic>
        <p:nvPicPr>
          <p:cNvPr id="2050" name="Picture 2"/>
          <p:cNvPicPr>
            <a:picLocks noGrp="1" noChangeAspect="1" noChangeArrowheads="1"/>
          </p:cNvPicPr>
          <p:nvPr>
            <p:ph idx="1"/>
          </p:nvPr>
        </p:nvPicPr>
        <p:blipFill>
          <a:blip r:embed="rId2"/>
          <a:srcRect/>
          <a:stretch>
            <a:fillRect/>
          </a:stretch>
        </p:blipFill>
        <p:spPr bwMode="auto">
          <a:xfrm>
            <a:off x="1524000" y="1371600"/>
            <a:ext cx="7094537" cy="4953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92500" lnSpcReduction="20000"/>
          </a:bodyPr>
          <a:lstStyle/>
          <a:p>
            <a:pPr>
              <a:buNone/>
            </a:pPr>
            <a:r>
              <a:rPr lang="en-US" b="1" dirty="0" smtClean="0">
                <a:latin typeface="Times New Roman" pitchFamily="18" charset="0"/>
                <a:cs typeface="Times New Roman" pitchFamily="18" charset="0"/>
              </a:rPr>
              <a:t>Test Plan:</a:t>
            </a:r>
          </a:p>
          <a:p>
            <a:pPr>
              <a:buClr>
                <a:schemeClr val="tx1"/>
              </a:buClr>
              <a:buFont typeface="Arial" pitchFamily="34" charset="0"/>
              <a:buChar char="•"/>
            </a:pPr>
            <a:r>
              <a:rPr lang="en-US" dirty="0" smtClean="0">
                <a:latin typeface="Times New Roman" pitchFamily="18" charset="0"/>
              </a:rPr>
              <a:t>It is a systematic approach to test a system  i.e. software. The plan typically contains a detailed understanding of what the eventual testing workflow will be.</a:t>
            </a:r>
          </a:p>
          <a:p>
            <a:pPr>
              <a:buClr>
                <a:schemeClr val="tx1"/>
              </a:buClr>
              <a:buNone/>
            </a:pPr>
            <a:endParaRPr lang="en-US" dirty="0" smtClean="0">
              <a:latin typeface="Times New Roman" pitchFamily="18" charset="0"/>
            </a:endParaRPr>
          </a:p>
          <a:p>
            <a:pPr>
              <a:buClr>
                <a:schemeClr val="tx1"/>
              </a:buClr>
              <a:buNone/>
            </a:pPr>
            <a:r>
              <a:rPr lang="en-US" b="1" dirty="0" smtClean="0">
                <a:latin typeface="Times New Roman" pitchFamily="18" charset="0"/>
              </a:rPr>
              <a:t>Test Case:</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It is a specific procedure of testing a particular requirement.</a:t>
            </a:r>
          </a:p>
          <a:p>
            <a:pPr marL="365125" indent="-282575" eaLnBrk="0" hangingPunct="0">
              <a:lnSpc>
                <a:spcPct val="80000"/>
              </a:lnSpc>
              <a:buClr>
                <a:schemeClr val="tx1"/>
              </a:buClr>
              <a:buNone/>
              <a:defRPr/>
            </a:pPr>
            <a:r>
              <a:rPr lang="en-US" dirty="0" smtClean="0">
                <a:latin typeface="Times New Roman" pitchFamily="18" charset="0"/>
              </a:rPr>
              <a:t>	</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 It will include:</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 Identification of specific requirement tested</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 Test case success/failure criteria</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 Specific steps to execute test</a:t>
            </a:r>
          </a:p>
          <a:p>
            <a:pPr marL="365125" indent="-282575" eaLnBrk="0" hangingPunct="0">
              <a:lnSpc>
                <a:spcPct val="80000"/>
              </a:lnSpc>
              <a:buClr>
                <a:schemeClr val="tx1"/>
              </a:buClr>
              <a:buFont typeface="Arial" pitchFamily="34" charset="0"/>
              <a:buChar char="•"/>
              <a:defRPr/>
            </a:pPr>
            <a:r>
              <a:rPr lang="en-US" dirty="0" smtClean="0">
                <a:latin typeface="Times New Roman" pitchFamily="18" charset="0"/>
              </a:rPr>
              <a:t> Test data</a:t>
            </a:r>
          </a:p>
          <a:p>
            <a:endParaRPr lang="en-US" dirty="0" smtClean="0">
              <a:latin typeface="Times New Roman" pitchFamily="18" charset="0"/>
            </a:endParaRPr>
          </a:p>
          <a:p>
            <a:pPr>
              <a:buNone/>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Verification </a:t>
            </a:r>
            <a:r>
              <a:rPr lang="en-US" dirty="0" err="1" smtClean="0"/>
              <a:t>vs</a:t>
            </a:r>
            <a:r>
              <a:rPr lang="en-US" dirty="0" smtClean="0"/>
              <a:t> Validation</a:t>
            </a:r>
            <a:endParaRPr lang="de-DE" dirty="0"/>
          </a:p>
        </p:txBody>
      </p:sp>
      <p:sp>
        <p:nvSpPr>
          <p:cNvPr id="3" name="Content Placeholder 2"/>
          <p:cNvSpPr>
            <a:spLocks noGrp="1"/>
          </p:cNvSpPr>
          <p:nvPr>
            <p:ph idx="1"/>
          </p:nvPr>
        </p:nvSpPr>
        <p:spPr/>
        <p:txBody>
          <a:bodyPr/>
          <a:lstStyle/>
          <a:p>
            <a:pPr marL="465138" indent="-465138">
              <a:lnSpc>
                <a:spcPct val="93000"/>
              </a:lnSpc>
              <a:spcBef>
                <a:spcPts val="800"/>
              </a:spcBef>
              <a:buClr>
                <a:schemeClr val="tx1"/>
              </a:buClr>
              <a:buFont typeface="Arial" charset="0"/>
              <a:buChar char="•"/>
              <a:tabLst>
                <a:tab pos="1035050" algn="l"/>
                <a:tab pos="1949450" algn="l"/>
                <a:tab pos="2863850" algn="l"/>
                <a:tab pos="3778250" algn="l"/>
                <a:tab pos="4692650" algn="l"/>
                <a:tab pos="5607050" algn="l"/>
                <a:tab pos="6521450" algn="l"/>
                <a:tab pos="7435850" algn="l"/>
                <a:tab pos="8350250" algn="l"/>
                <a:tab pos="9264650" algn="l"/>
                <a:tab pos="10179050" algn="l"/>
              </a:tabLst>
            </a:pPr>
            <a:r>
              <a:rPr lang="en-GB" b="1" dirty="0" smtClean="0">
                <a:latin typeface="Times New Roman" pitchFamily="18" charset="0"/>
              </a:rPr>
              <a:t>Verification</a:t>
            </a:r>
            <a:r>
              <a:rPr lang="en-GB" dirty="0" smtClean="0">
                <a:latin typeface="Times New Roman" pitchFamily="18" charset="0"/>
              </a:rPr>
              <a:t>:  The software should confirm to its specification (Are we building the product right?)</a:t>
            </a:r>
          </a:p>
          <a:p>
            <a:pPr marL="465138" indent="-465138">
              <a:spcBef>
                <a:spcPts val="800"/>
              </a:spcBef>
              <a:buClr>
                <a:schemeClr val="tx1"/>
              </a:buClr>
              <a:buFont typeface="Arial" charset="0"/>
              <a:buChar char="•"/>
              <a:tabLst>
                <a:tab pos="1035050" algn="l"/>
                <a:tab pos="1949450" algn="l"/>
                <a:tab pos="2863850" algn="l"/>
                <a:tab pos="3778250" algn="l"/>
                <a:tab pos="4692650" algn="l"/>
                <a:tab pos="5607050" algn="l"/>
                <a:tab pos="6521450" algn="l"/>
                <a:tab pos="7435850" algn="l"/>
                <a:tab pos="8350250" algn="l"/>
                <a:tab pos="9264650" algn="l"/>
                <a:tab pos="10179050" algn="l"/>
              </a:tabLst>
            </a:pPr>
            <a:endParaRPr lang="en-GB" dirty="0" smtClean="0">
              <a:latin typeface="Times New Roman" pitchFamily="18" charset="0"/>
            </a:endParaRPr>
          </a:p>
          <a:p>
            <a:pPr marL="465138" indent="-465138">
              <a:spcBef>
                <a:spcPts val="800"/>
              </a:spcBef>
              <a:buClr>
                <a:schemeClr val="tx1"/>
              </a:buClr>
              <a:buFont typeface="Arial" charset="0"/>
              <a:buChar char="•"/>
              <a:tabLst>
                <a:tab pos="1035050" algn="l"/>
                <a:tab pos="1949450" algn="l"/>
                <a:tab pos="2863850" algn="l"/>
                <a:tab pos="3778250" algn="l"/>
                <a:tab pos="4692650" algn="l"/>
                <a:tab pos="5607050" algn="l"/>
                <a:tab pos="6521450" algn="l"/>
                <a:tab pos="7435850" algn="l"/>
                <a:tab pos="8350250" algn="l"/>
                <a:tab pos="9264650" algn="l"/>
                <a:tab pos="10179050" algn="l"/>
              </a:tabLst>
            </a:pPr>
            <a:r>
              <a:rPr lang="en-GB" b="1" dirty="0" smtClean="0">
                <a:latin typeface="Times New Roman" pitchFamily="18" charset="0"/>
              </a:rPr>
              <a:t>Validation</a:t>
            </a:r>
            <a:r>
              <a:rPr lang="en-GB" dirty="0" smtClean="0">
                <a:latin typeface="Times New Roman" pitchFamily="18" charset="0"/>
              </a:rPr>
              <a:t>: The software should do what the user really requires (Are we building the right product?)</a:t>
            </a:r>
          </a:p>
          <a:p>
            <a:pPr>
              <a:buClr>
                <a:schemeClr val="tx1"/>
              </a:buClr>
            </a:pPr>
            <a:endParaRPr lang="de-D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TotalTime>
  <Words>869</Words>
  <Application>Microsoft Office PowerPoint</Application>
  <PresentationFormat>On-screen Show (4:3)</PresentationFormat>
  <Paragraphs>151</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  TESTING</vt:lpstr>
      <vt:lpstr>INTRODUCTION</vt:lpstr>
      <vt:lpstr>OBJECTIVES</vt:lpstr>
      <vt:lpstr>Error, Bug, Fault &amp; Failure</vt:lpstr>
      <vt:lpstr>SDLC</vt:lpstr>
      <vt:lpstr>Classical Waterfall Model </vt:lpstr>
      <vt:lpstr>Testing Life Cycle</vt:lpstr>
      <vt:lpstr>PowerPoint Presentation</vt:lpstr>
      <vt:lpstr>Verification vs Validation</vt:lpstr>
      <vt:lpstr>Testing Methodology</vt:lpstr>
      <vt:lpstr>Black Box Testing</vt:lpstr>
      <vt:lpstr>White Box Testing</vt:lpstr>
      <vt:lpstr>PowerPoint Presentation</vt:lpstr>
      <vt:lpstr>PowerPoint Presentation</vt:lpstr>
      <vt:lpstr>PowerPoint Presentation</vt:lpstr>
      <vt:lpstr>PowerPoint Presentation</vt:lpstr>
      <vt:lpstr>PowerPoint Presentation</vt:lpstr>
      <vt:lpstr>Top-down Integration</vt:lpstr>
      <vt:lpstr>Top-down Integration</vt:lpstr>
      <vt:lpstr>Other Approaches to Integration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MY PC</dc:creator>
  <cp:lastModifiedBy>admin</cp:lastModifiedBy>
  <cp:revision>25</cp:revision>
  <dcterms:created xsi:type="dcterms:W3CDTF">2015-06-25T17:26:43Z</dcterms:created>
  <dcterms:modified xsi:type="dcterms:W3CDTF">2015-10-22T06:51:05Z</dcterms:modified>
</cp:coreProperties>
</file>