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 id="268" r:id="rId14"/>
    <p:sldId id="269" r:id="rId15"/>
    <p:sldId id="275" r:id="rId16"/>
    <p:sldId id="270" r:id="rId17"/>
    <p:sldId id="271" r:id="rId18"/>
    <p:sldId id="272" r:id="rId19"/>
    <p:sldId id="273" r:id="rId20"/>
    <p:sldId id="274"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3" y="3810001"/>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1"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1"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 y="3675528"/>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1"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8"/>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45B07ACD-4361-4C20-B594-20A88741B894}" type="datetimeFigureOut">
              <a:rPr lang="en-US" smtClean="0"/>
              <a:t>11/3/2015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A7F3A5B-C3DE-4733-BAA1-AB83A2A23E6E}" type="slidenum">
              <a:rPr lang="en-US" smtClean="0"/>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B07ACD-4361-4C20-B594-20A88741B894}"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F3A5B-C3DE-4733-BAA1-AB83A2A23E6E}" type="slidenum">
              <a:rPr lang="en-US" smtClean="0"/>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B07ACD-4361-4C20-B594-20A88741B894}"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F3A5B-C3DE-4733-BAA1-AB83A2A23E6E}" type="slidenum">
              <a:rPr lang="en-US" smtClean="0"/>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B07ACD-4361-4C20-B594-20A88741B894}"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F3A5B-C3DE-4733-BAA1-AB83A2A23E6E}" type="slidenum">
              <a:rPr lang="en-US" smtClean="0"/>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1"/>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5B07ACD-4361-4C20-B594-20A88741B894}"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F3A5B-C3DE-4733-BAA1-AB83A2A23E6E}" type="slidenum">
              <a:rPr lang="en-US" smtClean="0"/>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5"/>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5"/>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5B07ACD-4361-4C20-B594-20A88741B894}" type="datetimeFigureOut">
              <a:rPr lang="en-US" smtClean="0"/>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7F3A5B-C3DE-4733-BAA1-AB83A2A23E6E}" type="slidenum">
              <a:rPr lang="en-US" smtClean="0"/>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6"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6"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45B07ACD-4361-4C20-B594-20A88741B894}" type="datetimeFigureOut">
              <a:rPr lang="en-US" smtClean="0"/>
              <a:t>11/3/2015</a:t>
            </a:fld>
            <a:endParaRPr lang="en-US"/>
          </a:p>
        </p:txBody>
      </p:sp>
      <p:sp>
        <p:nvSpPr>
          <p:cNvPr id="27" name="Slide Number Placeholder 26"/>
          <p:cNvSpPr>
            <a:spLocks noGrp="1"/>
          </p:cNvSpPr>
          <p:nvPr>
            <p:ph type="sldNum" sz="quarter" idx="11"/>
          </p:nvPr>
        </p:nvSpPr>
        <p:spPr/>
        <p:txBody>
          <a:bodyPr rtlCol="0"/>
          <a:lstStyle/>
          <a:p>
            <a:fld id="{4A7F3A5B-C3DE-4733-BAA1-AB83A2A23E6E}"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45B07ACD-4361-4C20-B594-20A88741B894}" type="datetimeFigureOut">
              <a:rPr lang="en-US" smtClean="0"/>
              <a:t>11/3/2015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4A7F3A5B-C3DE-4733-BAA1-AB83A2A23E6E}" type="slidenum">
              <a:rPr lang="en-US" smtClean="0"/>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B07ACD-4361-4C20-B594-20A88741B894}" type="datetimeFigureOut">
              <a:rPr lang="en-US" smtClean="0"/>
              <a:t>11/3/2015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7F3A5B-C3DE-4733-BAA1-AB83A2A23E6E}" type="slidenum">
              <a:rPr lang="en-US" smtClean="0"/>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5B07ACD-4361-4C20-B594-20A88741B894}" type="datetimeFigureOut">
              <a:rPr lang="en-US" smtClean="0"/>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7F3A5B-C3DE-4733-BAA1-AB83A2A23E6E}" type="slidenum">
              <a:rPr lang="en-US" smtClean="0"/>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5" y="1109161"/>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9"/>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5B07ACD-4361-4C20-B594-20A88741B894}" type="datetimeFigureOut">
              <a:rPr lang="en-US" smtClean="0"/>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7F3A5B-C3DE-4733-BAA1-AB83A2A23E6E}" type="slidenum">
              <a:rPr lang="en-US" smtClean="0"/>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1" y="308277"/>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3" y="360247"/>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1" y="440113"/>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7"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5" y="-2001"/>
            <a:ext cx="57627"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45B07ACD-4361-4C20-B594-20A88741B894}" type="datetimeFigureOut">
              <a:rPr lang="en-US" smtClean="0"/>
              <a:t>11/3/2015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A7F3A5B-C3DE-4733-BAA1-AB83A2A23E6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286001"/>
            <a:ext cx="8458200" cy="1470025"/>
          </a:xfrm>
        </p:spPr>
        <p:txBody>
          <a:bodyPr>
            <a:normAutofit/>
          </a:bodyPr>
          <a:lstStyle/>
          <a:p>
            <a:r>
              <a:rPr lang="en-US" dirty="0" smtClean="0"/>
              <a:t>OBJECT ORIENTED SYSTEMS DEVELOPMENT LIFE CYCLE</a:t>
            </a:r>
            <a:endParaRPr lang="en-US" dirty="0"/>
          </a:p>
        </p:txBody>
      </p:sp>
      <p:sp>
        <p:nvSpPr>
          <p:cNvPr id="3" name="Subtitle 2"/>
          <p:cNvSpPr>
            <a:spLocks noGrp="1"/>
          </p:cNvSpPr>
          <p:nvPr>
            <p:ph type="subTitle" idx="1"/>
          </p:nvPr>
        </p:nvSpPr>
        <p:spPr>
          <a:xfrm>
            <a:off x="457200" y="3810000"/>
            <a:ext cx="5638800" cy="1752600"/>
          </a:xfrm>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u="sng" dirty="0" smtClean="0"/>
              <a:t>QUALITY MEASURES</a:t>
            </a:r>
            <a:endParaRPr lang="en-US" sz="4400" u="sng" dirty="0"/>
          </a:p>
        </p:txBody>
      </p:sp>
      <p:sp>
        <p:nvSpPr>
          <p:cNvPr id="3" name="Content Placeholder 2"/>
          <p:cNvSpPr>
            <a:spLocks noGrp="1"/>
          </p:cNvSpPr>
          <p:nvPr>
            <p:ph idx="1"/>
          </p:nvPr>
        </p:nvSpPr>
        <p:spPr/>
        <p:txBody>
          <a:bodyPr>
            <a:normAutofit fontScale="92500"/>
          </a:bodyPr>
          <a:lstStyle/>
          <a:p>
            <a:r>
              <a:rPr lang="en-US" dirty="0" smtClean="0">
                <a:solidFill>
                  <a:schemeClr val="accent2">
                    <a:lumMod val="50000"/>
                  </a:schemeClr>
                </a:solidFill>
              </a:rPr>
              <a:t>Correspondence</a:t>
            </a:r>
            <a:r>
              <a:rPr lang="en-US" dirty="0" smtClean="0"/>
              <a:t> – measures how well the delivered system matches the needs of the operational environment, as described in the original requirements statement.</a:t>
            </a:r>
          </a:p>
          <a:p>
            <a:r>
              <a:rPr lang="en-US" dirty="0" smtClean="0">
                <a:solidFill>
                  <a:schemeClr val="accent2">
                    <a:lumMod val="50000"/>
                  </a:schemeClr>
                </a:solidFill>
              </a:rPr>
              <a:t>Validation</a:t>
            </a:r>
            <a:r>
              <a:rPr lang="en-US" dirty="0" smtClean="0"/>
              <a:t> – task of predicting correspondence.</a:t>
            </a:r>
          </a:p>
          <a:p>
            <a:r>
              <a:rPr lang="en-US" dirty="0" smtClean="0">
                <a:solidFill>
                  <a:schemeClr val="accent2">
                    <a:lumMod val="50000"/>
                  </a:schemeClr>
                </a:solidFill>
              </a:rPr>
              <a:t>Correctness</a:t>
            </a:r>
            <a:r>
              <a:rPr lang="en-US" dirty="0" smtClean="0"/>
              <a:t> – measures the consistency of the product requirements with respect to the design specification.</a:t>
            </a:r>
          </a:p>
          <a:p>
            <a:r>
              <a:rPr lang="en-US" dirty="0" smtClean="0">
                <a:solidFill>
                  <a:schemeClr val="accent2">
                    <a:lumMod val="50000"/>
                  </a:schemeClr>
                </a:solidFill>
              </a:rPr>
              <a:t>Verification</a:t>
            </a:r>
            <a:r>
              <a:rPr lang="en-US" dirty="0" smtClean="0"/>
              <a:t> – exercise of determining correctness.</a:t>
            </a:r>
          </a:p>
          <a:p>
            <a:pPr>
              <a:buNone/>
            </a:pPr>
            <a:r>
              <a:rPr lang="en-US" b="1" dirty="0" smtClean="0"/>
              <a:t>   Verification</a:t>
            </a:r>
            <a:r>
              <a:rPr lang="en-US" dirty="0" smtClean="0"/>
              <a:t>: Am I building the product right?</a:t>
            </a:r>
            <a:br>
              <a:rPr lang="en-US" dirty="0" smtClean="0"/>
            </a:br>
            <a:r>
              <a:rPr lang="en-US" b="1" dirty="0" smtClean="0"/>
              <a:t>Validation</a:t>
            </a:r>
            <a:r>
              <a:rPr lang="en-US" dirty="0" smtClean="0"/>
              <a:t>: Am I building the right product?</a:t>
            </a:r>
          </a:p>
          <a:p>
            <a:endParaRPr 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u="sng" dirty="0" smtClean="0"/>
              <a:t> Analysis Phase</a:t>
            </a:r>
            <a:endParaRPr lang="en-US" sz="4400" u="sng" dirty="0"/>
          </a:p>
        </p:txBody>
      </p:sp>
      <p:sp>
        <p:nvSpPr>
          <p:cNvPr id="3" name="Content Placeholder 2"/>
          <p:cNvSpPr>
            <a:spLocks noGrp="1"/>
          </p:cNvSpPr>
          <p:nvPr>
            <p:ph idx="1"/>
          </p:nvPr>
        </p:nvSpPr>
        <p:spPr/>
        <p:txBody>
          <a:bodyPr>
            <a:normAutofit fontScale="70000" lnSpcReduction="20000"/>
          </a:bodyPr>
          <a:lstStyle/>
          <a:p>
            <a:r>
              <a:rPr lang="en-US" dirty="0" smtClean="0"/>
              <a:t>The object-oriented analysis phase of software development is concerned with determining the system requirements and identifying classes and their relationships to other classes in the problem domain.</a:t>
            </a:r>
          </a:p>
          <a:p>
            <a:endParaRPr lang="en-US" dirty="0" smtClean="0"/>
          </a:p>
          <a:p>
            <a:r>
              <a:rPr lang="en-US" dirty="0" smtClean="0">
                <a:solidFill>
                  <a:schemeClr val="accent2">
                    <a:lumMod val="50000"/>
                  </a:schemeClr>
                </a:solidFill>
              </a:rPr>
              <a:t>Actors:</a:t>
            </a:r>
            <a:r>
              <a:rPr lang="en-US" dirty="0" smtClean="0"/>
              <a:t> The users of the system.</a:t>
            </a:r>
          </a:p>
          <a:p>
            <a:endParaRPr lang="en-US" dirty="0" smtClean="0">
              <a:solidFill>
                <a:schemeClr val="tx2"/>
              </a:solidFill>
            </a:endParaRPr>
          </a:p>
          <a:p>
            <a:r>
              <a:rPr lang="en-US" dirty="0" smtClean="0">
                <a:solidFill>
                  <a:schemeClr val="accent2">
                    <a:lumMod val="50000"/>
                  </a:schemeClr>
                </a:solidFill>
              </a:rPr>
              <a:t>Use case: </a:t>
            </a:r>
            <a:r>
              <a:rPr lang="en-US" dirty="0" smtClean="0"/>
              <a:t>A typical interaction between a user and a system that captures users’ goals and needs. You capture a use case by talking to typical users, discussing the various things they might want to do with the system.</a:t>
            </a:r>
          </a:p>
          <a:p>
            <a:endParaRPr lang="en-US" dirty="0" smtClean="0"/>
          </a:p>
          <a:p>
            <a:r>
              <a:rPr lang="en-US" dirty="0" smtClean="0">
                <a:solidFill>
                  <a:schemeClr val="accent2">
                    <a:lumMod val="50000"/>
                  </a:schemeClr>
                </a:solidFill>
              </a:rPr>
              <a:t>Scenarios:</a:t>
            </a:r>
            <a:r>
              <a:rPr lang="en-US" dirty="0" smtClean="0"/>
              <a:t> Used to help analysts understand requirements. Scenarios are a great way of examining who does what in the interactions among objects and what role they play, that is, their interrelationships.</a:t>
            </a:r>
          </a:p>
          <a:p>
            <a:endParaRPr lang="en-US" dirty="0" smtClean="0"/>
          </a:p>
          <a:p>
            <a:endParaRPr 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u="sng" dirty="0" smtClean="0"/>
              <a:t> Analysis Phase </a:t>
            </a:r>
            <a:endParaRPr lang="en-US" sz="4400" u="sng" dirty="0"/>
          </a:p>
        </p:txBody>
      </p:sp>
      <p:sp>
        <p:nvSpPr>
          <p:cNvPr id="3" name="Content Placeholder 2"/>
          <p:cNvSpPr>
            <a:spLocks noGrp="1"/>
          </p:cNvSpPr>
          <p:nvPr>
            <p:ph idx="1"/>
          </p:nvPr>
        </p:nvSpPr>
        <p:spPr/>
        <p:txBody>
          <a:bodyPr>
            <a:normAutofit fontScale="77500" lnSpcReduction="20000"/>
          </a:bodyPr>
          <a:lstStyle/>
          <a:p>
            <a:r>
              <a:rPr lang="en-US" dirty="0" smtClean="0">
                <a:solidFill>
                  <a:schemeClr val="accent2">
                    <a:lumMod val="50000"/>
                  </a:schemeClr>
                </a:solidFill>
              </a:rPr>
              <a:t>Collaboration: </a:t>
            </a:r>
            <a:r>
              <a:rPr lang="en-US" dirty="0" smtClean="0"/>
              <a:t>The intersection among objects’ roles to achieve a given goal is called collaboration. The scenarios represent only one possible example of the collaboration. To understand all aspects of the collaboration and all potential actions, several different scenarios may be required, some showing usual behaviors, others showing situations involving unusual behavior or exceptions.</a:t>
            </a:r>
          </a:p>
          <a:p>
            <a:endParaRPr lang="en-US" dirty="0" smtClean="0"/>
          </a:p>
          <a:p>
            <a:r>
              <a:rPr lang="en-US" dirty="0" smtClean="0">
                <a:solidFill>
                  <a:schemeClr val="accent2">
                    <a:lumMod val="50000"/>
                  </a:schemeClr>
                </a:solidFill>
              </a:rPr>
              <a:t>Use-case modeling: </a:t>
            </a:r>
            <a:r>
              <a:rPr lang="en-US" dirty="0" smtClean="0"/>
              <a:t>Expressing these high-level processes and interactions with customers in a scenario and analyzing it is referred to as use-case modeling.</a:t>
            </a:r>
          </a:p>
          <a:p>
            <a:endParaRPr lang="en-US" dirty="0" smtClean="0"/>
          </a:p>
          <a:p>
            <a:r>
              <a:rPr lang="en-US" dirty="0" smtClean="0"/>
              <a:t>The </a:t>
            </a:r>
            <a:r>
              <a:rPr lang="en-US" dirty="0" smtClean="0">
                <a:solidFill>
                  <a:schemeClr val="accent2">
                    <a:lumMod val="50000"/>
                  </a:schemeClr>
                </a:solidFill>
              </a:rPr>
              <a:t>80-20 rule </a:t>
            </a:r>
            <a:r>
              <a:rPr lang="en-US" dirty="0" smtClean="0"/>
              <a:t>generally applies for documentation: 80 percent of the work can be done with 20 percent of the documentation.</a:t>
            </a:r>
          </a:p>
          <a:p>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u="sng" dirty="0" smtClean="0"/>
              <a:t>Design Phase</a:t>
            </a:r>
            <a:endParaRPr lang="en-US" sz="4400" u="sng" dirty="0"/>
          </a:p>
        </p:txBody>
      </p:sp>
      <p:sp>
        <p:nvSpPr>
          <p:cNvPr id="3" name="Content Placeholder 2"/>
          <p:cNvSpPr>
            <a:spLocks noGrp="1"/>
          </p:cNvSpPr>
          <p:nvPr>
            <p:ph idx="1"/>
          </p:nvPr>
        </p:nvSpPr>
        <p:spPr>
          <a:xfrm>
            <a:off x="457200" y="2249424"/>
            <a:ext cx="8229600" cy="4608576"/>
          </a:xfrm>
        </p:spPr>
        <p:txBody>
          <a:bodyPr>
            <a:normAutofit fontScale="55000" lnSpcReduction="20000"/>
          </a:bodyPr>
          <a:lstStyle/>
          <a:p>
            <a:r>
              <a:rPr lang="en-US" sz="3800" dirty="0" smtClean="0"/>
              <a:t>The goal of object-oriented design is to design the classes identified during the analysis phase and the user interface. During this phase, we identify and define additional objects and classes that support implementation of the requirements.</a:t>
            </a:r>
          </a:p>
          <a:p>
            <a:r>
              <a:rPr lang="en-US" sz="3800" dirty="0" smtClean="0"/>
              <a:t>The activities and focus of object-oriented analysis and object-oriented design are intertwined – grown, not built.</a:t>
            </a:r>
          </a:p>
          <a:p>
            <a:endParaRPr lang="en-US" sz="3800" dirty="0" smtClean="0"/>
          </a:p>
          <a:p>
            <a:pPr>
              <a:buNone/>
            </a:pPr>
            <a:r>
              <a:rPr lang="en-US" sz="3800" dirty="0" smtClean="0">
                <a:solidFill>
                  <a:schemeClr val="accent2">
                    <a:lumMod val="50000"/>
                  </a:schemeClr>
                </a:solidFill>
              </a:rPr>
              <a:t> First, build the object model based on objects and their relationships, then iterate and refine the model:</a:t>
            </a:r>
            <a:r>
              <a:rPr lang="en-US" sz="3800" dirty="0" smtClean="0"/>
              <a:t/>
            </a:r>
            <a:br>
              <a:rPr lang="en-US" sz="3800" dirty="0" smtClean="0"/>
            </a:br>
            <a:endParaRPr lang="en-US" sz="3800" dirty="0" smtClean="0"/>
          </a:p>
          <a:p>
            <a:r>
              <a:rPr lang="en-US" sz="3800" dirty="0" smtClean="0"/>
              <a:t>Design and refine classes</a:t>
            </a:r>
          </a:p>
          <a:p>
            <a:r>
              <a:rPr lang="en-US" sz="3800" dirty="0" smtClean="0"/>
              <a:t>Design and refine attributes</a:t>
            </a:r>
          </a:p>
          <a:p>
            <a:r>
              <a:rPr lang="en-US" sz="3800" dirty="0" smtClean="0"/>
              <a:t>Design and refine methods</a:t>
            </a:r>
          </a:p>
          <a:p>
            <a:r>
              <a:rPr lang="en-US" sz="3800" dirty="0" smtClean="0"/>
              <a:t>Design and refine structures</a:t>
            </a:r>
          </a:p>
          <a:p>
            <a:r>
              <a:rPr lang="en-US" sz="3800" dirty="0" smtClean="0"/>
              <a:t>Design and refine associations</a:t>
            </a:r>
          </a:p>
          <a:p>
            <a:pPr>
              <a:buNone/>
            </a:pPr>
            <a:r>
              <a:rPr lang="en-US" sz="3800" dirty="0" smtClean="0"/>
              <a:t> </a:t>
            </a:r>
            <a:endParaRPr lang="en-US" dirty="0" smtClean="0"/>
          </a:p>
          <a:p>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u="sng" dirty="0" smtClean="0"/>
              <a:t>Design Phase</a:t>
            </a:r>
            <a:endParaRPr lang="en-US" sz="4400" u="sng" dirty="0"/>
          </a:p>
        </p:txBody>
      </p:sp>
      <p:sp>
        <p:nvSpPr>
          <p:cNvPr id="3" name="Content Placeholder 2"/>
          <p:cNvSpPr>
            <a:spLocks noGrp="1"/>
          </p:cNvSpPr>
          <p:nvPr>
            <p:ph idx="1"/>
          </p:nvPr>
        </p:nvSpPr>
        <p:spPr/>
        <p:txBody>
          <a:bodyPr>
            <a:normAutofit lnSpcReduction="10000"/>
          </a:bodyPr>
          <a:lstStyle/>
          <a:p>
            <a:pPr>
              <a:buNone/>
            </a:pPr>
            <a:r>
              <a:rPr lang="en-US" dirty="0" smtClean="0"/>
              <a:t>Here are a few guidelines to use in your object-oriented design:</a:t>
            </a:r>
            <a:br>
              <a:rPr lang="en-US" dirty="0" smtClean="0"/>
            </a:br>
            <a:endParaRPr lang="en-US" dirty="0" smtClean="0"/>
          </a:p>
          <a:p>
            <a:r>
              <a:rPr lang="en-US" dirty="0" smtClean="0"/>
              <a:t>Reuse, rather than build, a new class. Know the existing classes.</a:t>
            </a:r>
          </a:p>
          <a:p>
            <a:r>
              <a:rPr lang="en-US" dirty="0" smtClean="0"/>
              <a:t> Design a large number of simple classes, rather than a small number of complex classes.</a:t>
            </a:r>
          </a:p>
          <a:p>
            <a:r>
              <a:rPr lang="en-US" dirty="0" smtClean="0"/>
              <a:t> Design methods.</a:t>
            </a:r>
          </a:p>
          <a:p>
            <a:r>
              <a:rPr lang="en-US" dirty="0" smtClean="0"/>
              <a:t> Critique what you have proposed. If possible, go back and refine the classes.</a:t>
            </a:r>
          </a:p>
          <a:p>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325112"/>
          </a:xfrm>
        </p:spPr>
        <p:txBody>
          <a:bodyPr/>
          <a:lstStyle/>
          <a:p>
            <a:pPr>
              <a:buFont typeface="Monotype Sorts" pitchFamily="2" charset="2"/>
              <a:buNone/>
            </a:pPr>
            <a:r>
              <a:rPr lang="en-US" sz="4800" i="1" dirty="0" smtClean="0">
                <a:solidFill>
                  <a:srgbClr val="002060"/>
                </a:solidFill>
                <a:latin typeface="Arial" charset="0"/>
              </a:rPr>
              <a:t>Analysis</a:t>
            </a:r>
            <a:r>
              <a:rPr lang="en-US" sz="4800" dirty="0" smtClean="0">
                <a:solidFill>
                  <a:srgbClr val="002060"/>
                </a:solidFill>
                <a:latin typeface="Arial" charset="0"/>
              </a:rPr>
              <a:t> </a:t>
            </a:r>
            <a:r>
              <a:rPr lang="en-US" sz="4000" dirty="0" smtClean="0">
                <a:solidFill>
                  <a:srgbClr val="002060"/>
                </a:solidFill>
                <a:latin typeface="Arial" charset="0"/>
              </a:rPr>
              <a:t>is </a:t>
            </a:r>
            <a:r>
              <a:rPr lang="en-US" sz="7200" i="1" u="sng" dirty="0" smtClean="0">
                <a:latin typeface="Arial" charset="0"/>
              </a:rPr>
              <a:t>what</a:t>
            </a:r>
            <a:r>
              <a:rPr lang="en-US" sz="7200" dirty="0" smtClean="0">
                <a:solidFill>
                  <a:srgbClr val="002060"/>
                </a:solidFill>
                <a:latin typeface="Arial" charset="0"/>
              </a:rPr>
              <a:t> </a:t>
            </a:r>
            <a:r>
              <a:rPr lang="en-US" sz="4000" dirty="0" smtClean="0">
                <a:solidFill>
                  <a:srgbClr val="002060"/>
                </a:solidFill>
                <a:latin typeface="Arial" charset="0"/>
              </a:rPr>
              <a:t>the system must do,</a:t>
            </a:r>
          </a:p>
          <a:p>
            <a:pPr lvl="1">
              <a:buFont typeface="Monotype Sorts" pitchFamily="2" charset="2"/>
              <a:buNone/>
            </a:pPr>
            <a:endParaRPr lang="en-US" dirty="0" smtClean="0"/>
          </a:p>
          <a:p>
            <a:pPr>
              <a:buFont typeface="Monotype Sorts" pitchFamily="2" charset="2"/>
              <a:buNone/>
            </a:pPr>
            <a:r>
              <a:rPr lang="en-US" sz="4800" i="1" dirty="0" smtClean="0">
                <a:solidFill>
                  <a:srgbClr val="002060"/>
                </a:solidFill>
                <a:latin typeface="Arial" charset="0"/>
              </a:rPr>
              <a:t>Design</a:t>
            </a:r>
            <a:r>
              <a:rPr lang="en-US" sz="4800" dirty="0" smtClean="0">
                <a:solidFill>
                  <a:srgbClr val="002060"/>
                </a:solidFill>
                <a:latin typeface="Arial" charset="0"/>
              </a:rPr>
              <a:t> </a:t>
            </a:r>
            <a:r>
              <a:rPr lang="en-US" sz="4000" dirty="0" smtClean="0">
                <a:solidFill>
                  <a:srgbClr val="002060"/>
                </a:solidFill>
                <a:latin typeface="Arial" charset="0"/>
              </a:rPr>
              <a:t>is </a:t>
            </a:r>
            <a:r>
              <a:rPr lang="en-US" sz="8000" i="1" u="sng" dirty="0" smtClean="0">
                <a:latin typeface="Arial" charset="0"/>
              </a:rPr>
              <a:t>how</a:t>
            </a:r>
            <a:r>
              <a:rPr lang="en-US" sz="6000" dirty="0" smtClean="0">
                <a:solidFill>
                  <a:srgbClr val="002060"/>
                </a:solidFill>
                <a:latin typeface="Arial" charset="0"/>
              </a:rPr>
              <a:t> </a:t>
            </a:r>
            <a:r>
              <a:rPr lang="en-US" sz="4000" dirty="0" smtClean="0">
                <a:solidFill>
                  <a:srgbClr val="002060"/>
                </a:solidFill>
                <a:latin typeface="Arial" charset="0"/>
              </a:rPr>
              <a:t>the system will do it.</a:t>
            </a:r>
          </a:p>
          <a:p>
            <a:endParaRPr 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u="sng" dirty="0" smtClean="0"/>
              <a:t>Prototyping</a:t>
            </a:r>
            <a:endParaRPr lang="en-US" sz="4400" u="sng" dirty="0"/>
          </a:p>
        </p:txBody>
      </p:sp>
      <p:sp>
        <p:nvSpPr>
          <p:cNvPr id="3" name="Content Placeholder 2"/>
          <p:cNvSpPr>
            <a:spLocks noGrp="1"/>
          </p:cNvSpPr>
          <p:nvPr>
            <p:ph idx="1"/>
          </p:nvPr>
        </p:nvSpPr>
        <p:spPr/>
        <p:txBody>
          <a:bodyPr>
            <a:normAutofit fontScale="85000" lnSpcReduction="10000"/>
          </a:bodyPr>
          <a:lstStyle/>
          <a:p>
            <a:r>
              <a:rPr lang="en-US" dirty="0" smtClean="0"/>
              <a:t>A prototype is a version of a software product developed in the early stages of the product’s life cycle for specific experimental purposes.</a:t>
            </a:r>
          </a:p>
          <a:p>
            <a:r>
              <a:rPr lang="en-US" dirty="0" smtClean="0"/>
              <a:t>A prototype enables you to fully understand how easy or difficult it will be to implement some of the features of the system.</a:t>
            </a:r>
          </a:p>
          <a:p>
            <a:r>
              <a:rPr lang="en-US" dirty="0" smtClean="0"/>
              <a:t>It also can give users a chance to comment on the usability and usefulness of the user interface design and it lets you assess the fit between the software tools selected, the functional specification, and the users’ needs.</a:t>
            </a:r>
          </a:p>
          <a:p>
            <a:r>
              <a:rPr lang="en-US" dirty="0" smtClean="0"/>
              <a:t>Prototype can further define the use cases, and it actually makes use-case modeling much easier.</a:t>
            </a:r>
          </a:p>
          <a:p>
            <a:endParaRPr lang="en-US"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u="sng" dirty="0" smtClean="0"/>
              <a:t>Prototyping</a:t>
            </a:r>
            <a:endParaRPr lang="en-US" sz="4400" u="sng" dirty="0"/>
          </a:p>
        </p:txBody>
      </p:sp>
      <p:sp>
        <p:nvSpPr>
          <p:cNvPr id="3" name="Content Placeholder 2"/>
          <p:cNvSpPr>
            <a:spLocks noGrp="1"/>
          </p:cNvSpPr>
          <p:nvPr>
            <p:ph idx="1"/>
          </p:nvPr>
        </p:nvSpPr>
        <p:spPr/>
        <p:txBody>
          <a:bodyPr>
            <a:normAutofit fontScale="77500" lnSpcReduction="20000"/>
          </a:bodyPr>
          <a:lstStyle/>
          <a:p>
            <a:r>
              <a:rPr lang="en-US" dirty="0" smtClean="0"/>
              <a:t>Prototypes have been categorized in various ways:</a:t>
            </a:r>
          </a:p>
          <a:p>
            <a:r>
              <a:rPr lang="en-US" dirty="0" smtClean="0"/>
              <a:t>A </a:t>
            </a:r>
            <a:r>
              <a:rPr lang="en-US" b="1" dirty="0" smtClean="0">
                <a:solidFill>
                  <a:schemeClr val="accent2">
                    <a:lumMod val="50000"/>
                  </a:schemeClr>
                </a:solidFill>
              </a:rPr>
              <a:t>horizontal prototype</a:t>
            </a:r>
            <a:r>
              <a:rPr lang="en-US" b="1" dirty="0" smtClean="0"/>
              <a:t> </a:t>
            </a:r>
            <a:r>
              <a:rPr lang="en-US" dirty="0" smtClean="0"/>
              <a:t>is a simulation of the interface (that is, it has the entire user interface that will be in the full-featured system) but contains no functionality.</a:t>
            </a:r>
          </a:p>
          <a:p>
            <a:r>
              <a:rPr lang="en-US" dirty="0" smtClean="0"/>
              <a:t>A </a:t>
            </a:r>
            <a:r>
              <a:rPr lang="en-US" b="1" dirty="0" smtClean="0">
                <a:solidFill>
                  <a:schemeClr val="accent2">
                    <a:lumMod val="50000"/>
                  </a:schemeClr>
                </a:solidFill>
              </a:rPr>
              <a:t>vertical prototype</a:t>
            </a:r>
            <a:r>
              <a:rPr lang="en-US" b="1" dirty="0" smtClean="0"/>
              <a:t> </a:t>
            </a:r>
            <a:r>
              <a:rPr lang="en-US" dirty="0" smtClean="0"/>
              <a:t>is a subset of the system features with complete functionality. The principal advantage of this method is that the few implemented functions can be tested in great depth. Generally prototypes are hybrid between the two.</a:t>
            </a:r>
          </a:p>
          <a:p>
            <a:r>
              <a:rPr lang="en-US" dirty="0" smtClean="0"/>
              <a:t>An </a:t>
            </a:r>
            <a:r>
              <a:rPr lang="en-US" b="1" dirty="0" smtClean="0">
                <a:solidFill>
                  <a:schemeClr val="accent2">
                    <a:lumMod val="50000"/>
                  </a:schemeClr>
                </a:solidFill>
              </a:rPr>
              <a:t>analysis prototype</a:t>
            </a:r>
            <a:r>
              <a:rPr lang="en-US" dirty="0" smtClean="0"/>
              <a:t> is an aid for exploring the problem domain. It is used to inform the user and demonstrate the proof of a concept. In full featured system, only the concept is used and not the code.</a:t>
            </a:r>
          </a:p>
          <a:p>
            <a:r>
              <a:rPr lang="en-US" dirty="0" smtClean="0"/>
              <a:t>A </a:t>
            </a:r>
            <a:r>
              <a:rPr lang="en-US" b="1" dirty="0" smtClean="0">
                <a:solidFill>
                  <a:schemeClr val="accent2">
                    <a:lumMod val="50000"/>
                  </a:schemeClr>
                </a:solidFill>
              </a:rPr>
              <a:t>domain prototype</a:t>
            </a:r>
            <a:r>
              <a:rPr lang="en-US" dirty="0" smtClean="0"/>
              <a:t> is an aid for the incremental development of the ultimate software solution. This can evolve into a deliverable product.</a:t>
            </a:r>
          </a:p>
          <a:p>
            <a:endParaRPr 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u="sng" dirty="0" smtClean="0">
                <a:solidFill>
                  <a:srgbClr val="5A6378"/>
                </a:solidFill>
              </a:rPr>
              <a:t>Component Based Development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solidFill>
                  <a:schemeClr val="accent2">
                    <a:lumMod val="50000"/>
                  </a:schemeClr>
                </a:solidFill>
              </a:rPr>
              <a:t>Component Based Development </a:t>
            </a:r>
            <a:r>
              <a:rPr lang="en-US" dirty="0" smtClean="0"/>
              <a:t> is an industrialized approach to the software development process. Application development moves from custom development to assembly of prebuilt, pretested, reusable software components that operate with each other</a:t>
            </a:r>
          </a:p>
          <a:p>
            <a:endParaRPr lang="en-US" dirty="0" smtClean="0"/>
          </a:p>
          <a:p>
            <a:r>
              <a:rPr lang="en-US" dirty="0" smtClean="0">
                <a:solidFill>
                  <a:schemeClr val="accent2">
                    <a:lumMod val="50000"/>
                  </a:schemeClr>
                </a:solidFill>
              </a:rPr>
              <a:t>Software Components</a:t>
            </a:r>
            <a:r>
              <a:rPr lang="en-US" dirty="0" smtClean="0"/>
              <a:t>: The software components are the functional units of a program, building blocks offering a collection of reusable services.</a:t>
            </a:r>
          </a:p>
          <a:p>
            <a:endParaRPr lang="en-US" dirty="0" smtClean="0"/>
          </a:p>
          <a:p>
            <a:r>
              <a:rPr lang="en-US" dirty="0" smtClean="0">
                <a:solidFill>
                  <a:schemeClr val="accent2">
                    <a:lumMod val="50000"/>
                  </a:schemeClr>
                </a:solidFill>
              </a:rPr>
              <a:t>Rapid Application Development:</a:t>
            </a:r>
            <a:r>
              <a:rPr lang="en-US" dirty="0" smtClean="0"/>
              <a:t> RAD is a set of tools and techniques that can be used to build an application faster than typically possible with traditional methods. The term often is used in conjunction with software prototyping. RAD does not replace the system development life cycle but complements it, since it focuses more on process description and can be combined perfectly with the object-oriented approach. The task of RAD is to build the application quickly and incrementally implement the design and user requirements, through tools such as Delphi, Visual Age, Visual Basic, or Power Builder</a:t>
            </a:r>
          </a:p>
          <a:p>
            <a:endParaRPr lang="en-US"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u="sng" dirty="0" smtClean="0"/>
              <a:t>Testing</a:t>
            </a:r>
            <a:endParaRPr lang="en-US" sz="4400" u="sng" dirty="0"/>
          </a:p>
        </p:txBody>
      </p:sp>
      <p:sp>
        <p:nvSpPr>
          <p:cNvPr id="3" name="Content Placeholder 2"/>
          <p:cNvSpPr>
            <a:spLocks noGrp="1"/>
          </p:cNvSpPr>
          <p:nvPr>
            <p:ph idx="1"/>
          </p:nvPr>
        </p:nvSpPr>
        <p:spPr/>
        <p:txBody>
          <a:bodyPr>
            <a:normAutofit fontScale="85000" lnSpcReduction="20000"/>
          </a:bodyPr>
          <a:lstStyle/>
          <a:p>
            <a:r>
              <a:rPr lang="en-US" dirty="0" smtClean="0"/>
              <a:t>Testing should be integral part of SDLC.</a:t>
            </a:r>
          </a:p>
          <a:p>
            <a:endParaRPr lang="en-US" dirty="0" smtClean="0"/>
          </a:p>
          <a:p>
            <a:r>
              <a:rPr lang="en-US" dirty="0" smtClean="0"/>
              <a:t>A major benefit of object-oriented system development is reusability, and this is the most difficult promise to deliver on. You must effectively evaluate existing software components for reuse by asking the following questions as they apply to the intended application:</a:t>
            </a:r>
            <a:br>
              <a:rPr lang="en-US" dirty="0" smtClean="0"/>
            </a:br>
            <a:endParaRPr lang="en-US" b="1" dirty="0" smtClean="0"/>
          </a:p>
          <a:p>
            <a:r>
              <a:rPr lang="en-US" b="1" dirty="0" smtClean="0"/>
              <a:t>Has my problem already been solved?</a:t>
            </a:r>
          </a:p>
          <a:p>
            <a:r>
              <a:rPr lang="en-US" b="1" dirty="0" smtClean="0"/>
              <a:t>Has my problem been partially solved?</a:t>
            </a:r>
          </a:p>
          <a:p>
            <a:r>
              <a:rPr lang="en-US" b="1" dirty="0" smtClean="0"/>
              <a:t> What has been done before to solve a problem similar to this one?</a:t>
            </a:r>
          </a:p>
          <a:p>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u="sng" dirty="0" smtClean="0"/>
              <a:t>INTRODUCTION</a:t>
            </a:r>
            <a:endParaRPr lang="en-US" sz="4400" u="sng" dirty="0"/>
          </a:p>
        </p:txBody>
      </p:sp>
      <p:sp>
        <p:nvSpPr>
          <p:cNvPr id="3" name="Content Placeholder 2"/>
          <p:cNvSpPr>
            <a:spLocks noGrp="1"/>
          </p:cNvSpPr>
          <p:nvPr>
            <p:ph idx="1"/>
          </p:nvPr>
        </p:nvSpPr>
        <p:spPr>
          <a:xfrm>
            <a:off x="228600" y="2209800"/>
            <a:ext cx="8229600" cy="4325112"/>
          </a:xfrm>
        </p:spPr>
        <p:txBody>
          <a:bodyPr>
            <a:normAutofit/>
          </a:bodyPr>
          <a:lstStyle/>
          <a:p>
            <a:r>
              <a:rPr lang="en-US" sz="2700" dirty="0" smtClean="0"/>
              <a:t>   The essence of the software development process that consists of analysis, design, implementation, testing, and refinement is to transform user’s needs into a software solution that satisfies those needs. </a:t>
            </a:r>
          </a:p>
          <a:p>
            <a:pPr>
              <a:buNone/>
            </a:pPr>
            <a:endParaRPr lang="en-US" sz="2700" dirty="0" smtClean="0"/>
          </a:p>
          <a:p>
            <a:r>
              <a:rPr lang="en-US" sz="2700" dirty="0" smtClean="0"/>
              <a:t>    Some people view software development process as interesting but feel it has little importance in developing software.</a:t>
            </a:r>
            <a:endParaRPr lang="en-US" sz="2700"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u="sng" dirty="0" smtClean="0"/>
              <a:t>Testing</a:t>
            </a:r>
            <a:endParaRPr lang="en-US" sz="4400" u="sng" dirty="0"/>
          </a:p>
        </p:txBody>
      </p:sp>
      <p:sp>
        <p:nvSpPr>
          <p:cNvPr id="3" name="Content Placeholder 2"/>
          <p:cNvSpPr>
            <a:spLocks noGrp="1"/>
          </p:cNvSpPr>
          <p:nvPr>
            <p:ph idx="1"/>
          </p:nvPr>
        </p:nvSpPr>
        <p:spPr/>
        <p:txBody>
          <a:bodyPr>
            <a:normAutofit fontScale="92500" lnSpcReduction="10000"/>
          </a:bodyPr>
          <a:lstStyle/>
          <a:p>
            <a:pPr>
              <a:buNone/>
            </a:pPr>
            <a:endParaRPr lang="en-US" dirty="0" smtClean="0">
              <a:solidFill>
                <a:schemeClr val="accent2">
                  <a:lumMod val="50000"/>
                </a:schemeClr>
              </a:solidFill>
            </a:endParaRPr>
          </a:p>
          <a:p>
            <a:pPr>
              <a:buNone/>
            </a:pPr>
            <a:r>
              <a:rPr lang="en-US" dirty="0" smtClean="0">
                <a:solidFill>
                  <a:schemeClr val="accent2">
                    <a:lumMod val="50000"/>
                  </a:schemeClr>
                </a:solidFill>
              </a:rPr>
              <a:t>The reuse strategy can be based on the following:</a:t>
            </a:r>
            <a:r>
              <a:rPr lang="en-US" dirty="0" smtClean="0"/>
              <a:t/>
            </a:r>
            <a:br>
              <a:rPr lang="en-US" dirty="0" smtClean="0"/>
            </a:br>
            <a:endParaRPr lang="en-US" dirty="0" smtClean="0"/>
          </a:p>
          <a:p>
            <a:r>
              <a:rPr lang="en-US" dirty="0" smtClean="0"/>
              <a:t> Information hiding (encapsulation)</a:t>
            </a:r>
          </a:p>
          <a:p>
            <a:r>
              <a:rPr lang="en-US" dirty="0" smtClean="0"/>
              <a:t> Conformance to naming standards</a:t>
            </a:r>
          </a:p>
          <a:p>
            <a:r>
              <a:rPr lang="en-US" dirty="0" smtClean="0"/>
              <a:t> Creation and administration of an object repository</a:t>
            </a:r>
          </a:p>
          <a:p>
            <a:r>
              <a:rPr lang="en-US" dirty="0" smtClean="0"/>
              <a:t> Encouragement by strategic management of reuse as opposed to constant redevelopment</a:t>
            </a:r>
          </a:p>
          <a:p>
            <a:r>
              <a:rPr lang="en-US" dirty="0" smtClean="0"/>
              <a:t>Establishing targets for a percentage of the objects in the project to be reused (i.e. 50 percent reuse of objects)</a:t>
            </a:r>
          </a:p>
          <a:p>
            <a:endParaRPr lang="en-US"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0"/>
            <a:ext cx="8229600" cy="1143000"/>
          </a:xfrm>
        </p:spPr>
        <p:txBody>
          <a:bodyPr>
            <a:normAutofit/>
          </a:bodyPr>
          <a:lstStyle/>
          <a:p>
            <a:pPr algn="ctr">
              <a:buNone/>
            </a:pPr>
            <a:r>
              <a:rPr lang="en-US" sz="4800" dirty="0" smtClean="0">
                <a:latin typeface="Lucida Handwriting" pitchFamily="66" charset="0"/>
              </a:rPr>
              <a:t>Thank  You !</a:t>
            </a:r>
            <a:endParaRPr lang="en-US" sz="4800" dirty="0">
              <a:latin typeface="Lucida Handwriting" pitchFamily="66" charset="0"/>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6800"/>
          </a:xfrm>
        </p:spPr>
        <p:txBody>
          <a:bodyPr>
            <a:normAutofit/>
          </a:bodyPr>
          <a:lstStyle/>
          <a:p>
            <a:r>
              <a:rPr lang="en-US" sz="4400" u="sng" dirty="0" smtClean="0"/>
              <a:t>INTRODUCTION</a:t>
            </a:r>
            <a:endParaRPr lang="en-US" sz="4400" u="sng" dirty="0"/>
          </a:p>
        </p:txBody>
      </p:sp>
      <p:sp>
        <p:nvSpPr>
          <p:cNvPr id="3" name="Content Placeholder 2"/>
          <p:cNvSpPr>
            <a:spLocks noGrp="1"/>
          </p:cNvSpPr>
          <p:nvPr>
            <p:ph idx="1"/>
          </p:nvPr>
        </p:nvSpPr>
        <p:spPr>
          <a:xfrm>
            <a:off x="304800" y="2249424"/>
            <a:ext cx="8229600" cy="4325112"/>
          </a:xfrm>
        </p:spPr>
        <p:txBody>
          <a:bodyPr/>
          <a:lstStyle/>
          <a:p>
            <a:r>
              <a:rPr lang="en-US" dirty="0" smtClean="0"/>
              <a:t>  </a:t>
            </a:r>
            <a:r>
              <a:rPr lang="en-US" sz="2700" dirty="0" smtClean="0"/>
              <a:t> The object oriented approach requires a more rigorous process to do things right.</a:t>
            </a:r>
          </a:p>
          <a:p>
            <a:endParaRPr lang="en-US" sz="2700" dirty="0" smtClean="0"/>
          </a:p>
          <a:p>
            <a:r>
              <a:rPr lang="en-US" sz="2700" dirty="0" smtClean="0"/>
              <a:t>    You need not see code until after about 25 percent of the development time, because you need to spend more time in gathering requirements, developing a requirement model and an analysis model, then turning them into the design model.</a:t>
            </a:r>
            <a:endParaRPr lang="en-US" sz="27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u="sng" dirty="0" smtClean="0"/>
              <a:t>SOFTWARE DEVELOPMENT PROCESS</a:t>
            </a:r>
            <a:endParaRPr lang="en-US" sz="4200" u="sng" dirty="0"/>
          </a:p>
        </p:txBody>
      </p:sp>
      <p:sp>
        <p:nvSpPr>
          <p:cNvPr id="3" name="Content Placeholder 2"/>
          <p:cNvSpPr>
            <a:spLocks noGrp="1"/>
          </p:cNvSpPr>
          <p:nvPr>
            <p:ph idx="1"/>
          </p:nvPr>
        </p:nvSpPr>
        <p:spPr/>
        <p:txBody>
          <a:bodyPr/>
          <a:lstStyle/>
          <a:p>
            <a:r>
              <a:rPr lang="en-US" dirty="0" smtClean="0"/>
              <a:t>  The software development process can be divided into smaller, interacting sub processes.</a:t>
            </a:r>
          </a:p>
          <a:p>
            <a:pPr>
              <a:buNone/>
            </a:pPr>
            <a:r>
              <a:rPr lang="en-US" dirty="0" smtClean="0"/>
              <a:t> </a:t>
            </a:r>
          </a:p>
          <a:p>
            <a:r>
              <a:rPr lang="en-US" dirty="0" smtClean="0"/>
              <a:t> Generally software development can be seen as a series of transformations, where the output of one transformation becomes the input of the subsequent transformation.</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aterfall-model-picture.png"/>
          <p:cNvPicPr>
            <a:picLocks noGrp="1" noChangeAspect="1"/>
          </p:cNvPicPr>
          <p:nvPr>
            <p:ph idx="1"/>
          </p:nvPr>
        </p:nvPicPr>
        <p:blipFill>
          <a:blip r:embed="rId2"/>
          <a:stretch>
            <a:fillRect/>
          </a:stretch>
        </p:blipFill>
        <p:spPr>
          <a:xfrm>
            <a:off x="2267238" y="2360869"/>
            <a:ext cx="4609524" cy="4101588"/>
          </a:xfrm>
        </p:spPr>
      </p:pic>
      <p:sp>
        <p:nvSpPr>
          <p:cNvPr id="5" name="Title 1"/>
          <p:cNvSpPr>
            <a:spLocks noGrp="1"/>
          </p:cNvSpPr>
          <p:nvPr>
            <p:ph type="title"/>
          </p:nvPr>
        </p:nvSpPr>
        <p:spPr>
          <a:xfrm>
            <a:off x="457200" y="1143000"/>
            <a:ext cx="8229600" cy="1066800"/>
          </a:xfrm>
        </p:spPr>
        <p:txBody>
          <a:bodyPr>
            <a:noAutofit/>
          </a:bodyPr>
          <a:lstStyle/>
          <a:p>
            <a:r>
              <a:rPr lang="en-US" sz="4200" u="sng" dirty="0" smtClean="0"/>
              <a:t>SOFTWARE DEVELOPMENT PROCESS</a:t>
            </a:r>
            <a:endParaRPr lang="en-US" sz="4200" u="sng"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u="sng" dirty="0" smtClean="0"/>
              <a:t>Transformation 1 : Analysis</a:t>
            </a:r>
            <a:endParaRPr lang="en-US" sz="4400" u="sng" dirty="0"/>
          </a:p>
        </p:txBody>
      </p:sp>
      <p:sp>
        <p:nvSpPr>
          <p:cNvPr id="3" name="Content Placeholder 2"/>
          <p:cNvSpPr>
            <a:spLocks noGrp="1"/>
          </p:cNvSpPr>
          <p:nvPr>
            <p:ph idx="1"/>
          </p:nvPr>
        </p:nvSpPr>
        <p:spPr/>
        <p:txBody>
          <a:bodyPr/>
          <a:lstStyle/>
          <a:p>
            <a:pPr>
              <a:buNone/>
            </a:pPr>
            <a:r>
              <a:rPr lang="en-US" dirty="0" smtClean="0"/>
              <a:t>◦ Translates the user’s needs into system requirements and responsibilities. </a:t>
            </a:r>
          </a:p>
          <a:p>
            <a:pPr>
              <a:buNone/>
            </a:pPr>
            <a:r>
              <a:rPr lang="en-US" dirty="0" smtClean="0"/>
              <a:t>◦ The way they use the system can provide insight into the user’s requirements. </a:t>
            </a:r>
          </a:p>
          <a:p>
            <a:pPr>
              <a:buNone/>
            </a:pPr>
            <a:r>
              <a:rPr lang="en-US" dirty="0" smtClean="0"/>
              <a:t>◦ For example: one use of system might be analyzing an incentive payroll system, which will tell us that this capacity will be included in the system requirements</a:t>
            </a:r>
            <a:endParaRPr 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u="sng" dirty="0" smtClean="0"/>
              <a:t>Transformation 2 : Design</a:t>
            </a:r>
            <a:endParaRPr lang="en-US" sz="4400" u="sng" dirty="0"/>
          </a:p>
        </p:txBody>
      </p:sp>
      <p:sp>
        <p:nvSpPr>
          <p:cNvPr id="3" name="Content Placeholder 2"/>
          <p:cNvSpPr>
            <a:spLocks noGrp="1"/>
          </p:cNvSpPr>
          <p:nvPr>
            <p:ph idx="1"/>
          </p:nvPr>
        </p:nvSpPr>
        <p:spPr/>
        <p:txBody>
          <a:bodyPr/>
          <a:lstStyle/>
          <a:p>
            <a:pPr>
              <a:buNone/>
            </a:pPr>
            <a:r>
              <a:rPr lang="en-US" dirty="0" smtClean="0"/>
              <a:t>◦ Begins with a problem statement and ends with a detailed design that can be transformed into a operational system.</a:t>
            </a:r>
          </a:p>
          <a:p>
            <a:pPr>
              <a:buNone/>
            </a:pPr>
            <a:r>
              <a:rPr lang="en-US" dirty="0" smtClean="0"/>
              <a:t> ◦ This transformation includes the bulk of the software development activity, including the definition of how to build the software, its development, and its testing.</a:t>
            </a:r>
          </a:p>
          <a:p>
            <a:pPr>
              <a:buNone/>
            </a:pPr>
            <a:r>
              <a:rPr lang="en-US" dirty="0" smtClean="0"/>
              <a:t> ◦ It also includes design descriptions, the programs and the testing material</a:t>
            </a:r>
            <a:endParaRPr 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u="sng" dirty="0" smtClean="0"/>
              <a:t>Transformation 3 : Implementation</a:t>
            </a:r>
            <a:endParaRPr lang="en-US" sz="4400" u="sng" dirty="0"/>
          </a:p>
        </p:txBody>
      </p:sp>
      <p:sp>
        <p:nvSpPr>
          <p:cNvPr id="3" name="Content Placeholder 2"/>
          <p:cNvSpPr>
            <a:spLocks noGrp="1"/>
          </p:cNvSpPr>
          <p:nvPr>
            <p:ph idx="1"/>
          </p:nvPr>
        </p:nvSpPr>
        <p:spPr/>
        <p:txBody>
          <a:bodyPr/>
          <a:lstStyle/>
          <a:p>
            <a:pPr>
              <a:buNone/>
            </a:pPr>
            <a:r>
              <a:rPr lang="en-US" dirty="0" smtClean="0"/>
              <a:t>◦ refines the detailed design into the system deployment that will satisfy the user’s needs. </a:t>
            </a:r>
          </a:p>
          <a:p>
            <a:pPr>
              <a:buNone/>
            </a:pPr>
            <a:r>
              <a:rPr lang="en-US" dirty="0" smtClean="0"/>
              <a:t>◦ This takes into account equipment, procedures, people, and the like.</a:t>
            </a:r>
          </a:p>
          <a:p>
            <a:pPr>
              <a:buNone/>
            </a:pPr>
            <a:r>
              <a:rPr lang="en-US" dirty="0" smtClean="0"/>
              <a:t> ◦ It represents embedding the software product within its operational environment.</a:t>
            </a:r>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u="sng" dirty="0" smtClean="0"/>
              <a:t>QUALITY MEASURES</a:t>
            </a:r>
            <a:endParaRPr lang="en-US" sz="4400" u="sng" dirty="0"/>
          </a:p>
        </p:txBody>
      </p:sp>
      <p:sp>
        <p:nvSpPr>
          <p:cNvPr id="3" name="Content Placeholder 2"/>
          <p:cNvSpPr>
            <a:spLocks noGrp="1"/>
          </p:cNvSpPr>
          <p:nvPr>
            <p:ph idx="1"/>
          </p:nvPr>
        </p:nvSpPr>
        <p:spPr/>
        <p:txBody>
          <a:bodyPr>
            <a:normAutofit/>
          </a:bodyPr>
          <a:lstStyle/>
          <a:p>
            <a:pPr>
              <a:buNone/>
            </a:pPr>
            <a:r>
              <a:rPr lang="en-US" dirty="0" smtClean="0"/>
              <a:t>   </a:t>
            </a:r>
            <a:r>
              <a:rPr lang="en-US" dirty="0" smtClean="0">
                <a:solidFill>
                  <a:schemeClr val="accent2">
                    <a:lumMod val="75000"/>
                  </a:schemeClr>
                </a:solidFill>
              </a:rPr>
              <a:t>To achieve high quality in software we should be able to answer the following questions:</a:t>
            </a:r>
          </a:p>
          <a:p>
            <a:r>
              <a:rPr lang="en-US" dirty="0" smtClean="0"/>
              <a:t>How do we determine that the system is ready for delivery?</a:t>
            </a:r>
          </a:p>
          <a:p>
            <a:r>
              <a:rPr lang="en-US" dirty="0" smtClean="0"/>
              <a:t>Is it now an operational system that satisfies users’ needs?</a:t>
            </a:r>
          </a:p>
          <a:p>
            <a:r>
              <a:rPr lang="en-US" dirty="0" smtClean="0"/>
              <a:t>Is it correct and operating as we thought it should? </a:t>
            </a:r>
          </a:p>
          <a:p>
            <a:r>
              <a:rPr lang="en-US" dirty="0" smtClean="0"/>
              <a:t>Does it pass an evaluation process?</a:t>
            </a:r>
          </a:p>
          <a:p>
            <a:endParaRPr lang="en-US" dirty="0"/>
          </a:p>
        </p:txBody>
      </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53</TotalTime>
  <Words>497</Words>
  <Application>Microsoft Office PowerPoint</Application>
  <PresentationFormat>On-screen Show (4:3)</PresentationFormat>
  <Paragraphs>105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Urban</vt:lpstr>
      <vt:lpstr>OBJECT ORIENTED SYSTEMS DEVELOPMENT LIFE CYCLE</vt:lpstr>
      <vt:lpstr>INTRODUCTION</vt:lpstr>
      <vt:lpstr>INTRODUCTION</vt:lpstr>
      <vt:lpstr>SOFTWARE DEVELOPMENT PROCESS</vt:lpstr>
      <vt:lpstr>SOFTWARE DEVELOPMENT PROCESS</vt:lpstr>
      <vt:lpstr>Transformation 1 : Analysis</vt:lpstr>
      <vt:lpstr>Transformation 2 : Design</vt:lpstr>
      <vt:lpstr>Transformation 3 : Implementation</vt:lpstr>
      <vt:lpstr>QUALITY MEASURES</vt:lpstr>
      <vt:lpstr>QUALITY MEASURES</vt:lpstr>
      <vt:lpstr> Analysis Phase</vt:lpstr>
      <vt:lpstr> Analysis Phase </vt:lpstr>
      <vt:lpstr>Design Phase</vt:lpstr>
      <vt:lpstr>Design Phase</vt:lpstr>
      <vt:lpstr>PowerPoint Presentation</vt:lpstr>
      <vt:lpstr>Prototyping</vt:lpstr>
      <vt:lpstr>Prototyping</vt:lpstr>
      <vt:lpstr>Component Based Development</vt:lpstr>
      <vt:lpstr>Testing</vt:lpstr>
      <vt:lpstr>Testing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SYSTEMS DEVELOPMENT LIFE CYCLE</dc:title>
  <dc:creator>USER</dc:creator>
  <cp:lastModifiedBy>admin</cp:lastModifiedBy>
  <cp:revision>2</cp:revision>
  <dcterms:created xsi:type="dcterms:W3CDTF">2015-11-02T14:53:39Z</dcterms:created>
  <dcterms:modified xsi:type="dcterms:W3CDTF">2015-11-03T04:56:13Z</dcterms:modified>
</cp:coreProperties>
</file>