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4"/>
  </p:notesMasterIdLst>
  <p:sldIdLst>
    <p:sldId id="256" r:id="rId2"/>
    <p:sldId id="276" r:id="rId3"/>
    <p:sldId id="277" r:id="rId4"/>
    <p:sldId id="278" r:id="rId5"/>
    <p:sldId id="282" r:id="rId6"/>
    <p:sldId id="283" r:id="rId7"/>
    <p:sldId id="285" r:id="rId8"/>
    <p:sldId id="286" r:id="rId9"/>
    <p:sldId id="287" r:id="rId10"/>
    <p:sldId id="279" r:id="rId11"/>
    <p:sldId id="28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81" r:id="rId23"/>
    <p:sldId id="267" r:id="rId24"/>
    <p:sldId id="284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424" y="-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76BF-BFE9-4C0D-A87C-4CB115401F73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A0C9-21E5-4C65-A6C0-19D59DB2D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3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A0C9-21E5-4C65-A6C0-19D59DB2DD9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6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A0C9-21E5-4C65-A6C0-19D59DB2DD9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518904-00E7-4CC1-972E-0ED4DCF08BC1}" type="datetimeFigureOut">
              <a:rPr lang="en-IN" smtClean="0"/>
              <a:t>15-04-2015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155989-8B82-4F36-BA56-E10C69ADDDD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829761"/>
          </a:xfrm>
        </p:spPr>
        <p:txBody>
          <a:bodyPr/>
          <a:lstStyle/>
          <a:p>
            <a:r>
              <a:rPr lang="en-IN" dirty="0" smtClean="0"/>
              <a:t>MANAGEMENT &amp; PLANNING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3472"/>
            <a:ext cx="8062664" cy="119970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UNIT – V</a:t>
            </a:r>
          </a:p>
          <a:p>
            <a:r>
              <a:rPr lang="en-IN" b="1" dirty="0" err="1" smtClean="0"/>
              <a:t>Dr.</a:t>
            </a:r>
            <a:r>
              <a:rPr lang="en-IN" b="1" dirty="0" smtClean="0"/>
              <a:t> M.P.VANI </a:t>
            </a:r>
          </a:p>
          <a:p>
            <a:r>
              <a:rPr lang="en-IN" b="1" dirty="0" smtClean="0"/>
              <a:t>Associate Professor</a:t>
            </a:r>
            <a:endParaRPr lang="en-IN" b="1" dirty="0"/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3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40000" lnSpcReduction="20000"/>
          </a:bodyPr>
          <a:lstStyle/>
          <a:p>
            <a:r>
              <a:rPr lang="en-IN" dirty="0" smtClean="0"/>
              <a:t>The three roles to an object oriented project are:</a:t>
            </a:r>
          </a:p>
          <a:p>
            <a:pPr marL="0" indent="0">
              <a:buNone/>
            </a:pPr>
            <a:r>
              <a:rPr lang="en-IN" dirty="0" smtClean="0"/>
              <a:t>1.)  Project architect</a:t>
            </a:r>
          </a:p>
          <a:p>
            <a:pPr marL="0" indent="0">
              <a:buNone/>
            </a:pPr>
            <a:r>
              <a:rPr lang="en-IN" dirty="0" smtClean="0"/>
              <a:t>2.)  Subsystem lead</a:t>
            </a:r>
          </a:p>
          <a:p>
            <a:pPr marL="0" indent="0">
              <a:buNone/>
            </a:pPr>
            <a:r>
              <a:rPr lang="en-IN" dirty="0" smtClean="0"/>
              <a:t> 3.) Application </a:t>
            </a:r>
            <a:r>
              <a:rPr lang="en-IN" dirty="0" smtClean="0"/>
              <a:t>engineer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)</a:t>
            </a:r>
            <a:r>
              <a:rPr lang="en-IN" dirty="0" smtClean="0"/>
              <a:t>Project architect: is the visionary and is responsible for evolving and maintaining the systems architecture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r>
              <a:rPr lang="en-IN" dirty="0" smtClean="0"/>
              <a:t>For small to medium sized systems  architectural design is typically the responsibility of one or two particularly insightful individuals.</a:t>
            </a:r>
          </a:p>
          <a:p>
            <a:r>
              <a:rPr lang="en-IN" dirty="0" smtClean="0"/>
              <a:t>Project architect is not  necessarily the most senior developer, but he is one of the best qualified  to make strategic decision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2.) Subsystem Lead: A subsystem lead is therefore the ultimate owner of a cluster of classes.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* they are usually faster and better programmers than the project architect.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* on the average the subsystem leads constitute about a third to  a half of the development </a:t>
            </a:r>
            <a:r>
              <a:rPr lang="en-IN" dirty="0" smtClean="0"/>
              <a:t>team</a:t>
            </a:r>
          </a:p>
          <a:p>
            <a:pPr marL="0" indent="0">
              <a:buNone/>
            </a:pPr>
            <a:r>
              <a:rPr lang="en-IN" dirty="0" smtClean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3.) Application engineer: Application engineers are the less senior developers in a project and carry out one of two responsibilities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Certain application engineers are responsible  for the implementation of a category or subsystem 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Application engineers are familiar  with but necessarily experts in the notation and process of object  oriented  development.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The break down of skills  addresses the staffing problem  faced by most software development organizations.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They only have really handful of really  good designers and many more less experienced ones.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Development team role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Project manager: responsible for active management of the projects deliverables, tasks, resources, and schedules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Analyst: responsible for evolving and interpreting the end users requirement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Reuse engineer: responsible for managing the projects repository of components and </a:t>
            </a:r>
            <a:r>
              <a:rPr lang="en-IN" dirty="0" smtClean="0"/>
              <a:t>design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Quality assurance: responsible for measuring the products of the development process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Integration manager: responsible for assembling compatible versions of released categories  and subsystems.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 larger project some of the distinct development roles to carry out the work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Macro level process identifies view classes by analysing the use cases</a:t>
            </a:r>
          </a:p>
          <a:p>
            <a:r>
              <a:rPr lang="en-IN" dirty="0" smtClean="0"/>
              <a:t>Here the interface object handles all  communication with  the actor but processes no business rule.</a:t>
            </a:r>
          </a:p>
          <a:p>
            <a:r>
              <a:rPr lang="en-IN" dirty="0" smtClean="0"/>
              <a:t>It operates as a buffer between the user and rest of the business objects</a:t>
            </a:r>
          </a:p>
          <a:p>
            <a:r>
              <a:rPr lang="en-IN" dirty="0" smtClean="0"/>
              <a:t>It lies inside the business layer and involves no interaction with actors.</a:t>
            </a:r>
          </a:p>
          <a:p>
            <a:r>
              <a:rPr lang="en-IN" dirty="0" smtClean="0"/>
              <a:t>Example: computing employee overtime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here overtime is an interface object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MACRO LEVEL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view layer macro process consists of two steps: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1.) for every class identified find out if the class interacts with a human actor, if so </a:t>
            </a:r>
          </a:p>
          <a:p>
            <a:pPr marL="0" indent="0">
              <a:buNone/>
            </a:pPr>
            <a:r>
              <a:rPr lang="en-IN" i="1" dirty="0" smtClean="0"/>
              <a:t>      * identify the view (interface) objects for the class.</a:t>
            </a:r>
          </a:p>
          <a:p>
            <a:pPr marL="0" indent="0">
              <a:buNone/>
            </a:pPr>
            <a:r>
              <a:rPr lang="en-IN" dirty="0" smtClean="0"/>
              <a:t>       * </a:t>
            </a:r>
            <a:r>
              <a:rPr lang="en-IN" i="1" dirty="0" smtClean="0"/>
              <a:t>define relationship among the view (interface) objects.</a:t>
            </a:r>
          </a:p>
          <a:p>
            <a:pPr marL="0" indent="0">
              <a:buNone/>
            </a:pPr>
            <a:r>
              <a:rPr lang="en-IN" i="1" dirty="0" smtClean="0"/>
              <a:t>    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2. ) Iterate and Refine</a:t>
            </a:r>
          </a:p>
          <a:p>
            <a:pPr marL="0" indent="0">
              <a:buNone/>
            </a:pPr>
            <a:r>
              <a:rPr lang="en-IN" b="1" i="1" dirty="0" smtClean="0"/>
              <a:t>       </a:t>
            </a:r>
            <a:endParaRPr lang="en-IN" b="1" i="1" dirty="0"/>
          </a:p>
          <a:p>
            <a:pPr marL="0" indent="0">
              <a:buNone/>
            </a:pPr>
            <a:r>
              <a:rPr lang="en-IN" b="1" i="1" dirty="0" smtClean="0"/>
              <a:t>     </a:t>
            </a:r>
          </a:p>
          <a:p>
            <a:pPr marL="0" indent="0">
              <a:buNone/>
            </a:pPr>
            <a:endParaRPr lang="en-IN" i="1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view layer of macro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7475" y="2162791"/>
            <a:ext cx="6189049" cy="316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Macro level design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6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Micro level process  is made successful by designing the view layer objects.</a:t>
            </a:r>
          </a:p>
          <a:p>
            <a:r>
              <a:rPr lang="en-IN" dirty="0" smtClean="0"/>
              <a:t>It must be user driven or user-centred.</a:t>
            </a:r>
          </a:p>
          <a:p>
            <a:r>
              <a:rPr lang="en-IN" dirty="0" smtClean="0"/>
              <a:t>A user-entered interface r</a:t>
            </a:r>
            <a:r>
              <a:rPr lang="en-IN" i="1" dirty="0" smtClean="0"/>
              <a:t>eplicates the users view of doing things by providing the outcomes user expects for any action.</a:t>
            </a:r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IN" i="1" dirty="0" smtClean="0"/>
              <a:t>      Designing view consists of two process: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1. for every interface object identified in the macro UI design process apply micro –level UI design rules and corollaries to develop the UI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2. iterate and refine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Micro Level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6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0515" y="2276322"/>
            <a:ext cx="5162970" cy="293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 level design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8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User interface can apply one or more windows. Windows commonly used for the following purposes:</a:t>
            </a:r>
          </a:p>
          <a:p>
            <a:endParaRPr lang="en-IN" dirty="0" smtClean="0"/>
          </a:p>
          <a:p>
            <a:r>
              <a:rPr lang="en-IN" dirty="0" smtClean="0"/>
              <a:t>Forms and data entry window-used to retrieve, display, and change in application.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Dialog boxes – display status information or ask users to supply information.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Application  windows (main window)- it contains an entire application with which the user can interact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Purpose of View Layer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4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Making the  interface simple </a:t>
            </a:r>
          </a:p>
          <a:p>
            <a:pPr marL="514350" indent="-514350">
              <a:buAutoNum type="arabicPeriod"/>
            </a:pPr>
            <a:r>
              <a:rPr lang="en-IN" dirty="0" smtClean="0"/>
              <a:t>Making the interface transparent and natural</a:t>
            </a:r>
          </a:p>
          <a:p>
            <a:pPr marL="514350" indent="-514350">
              <a:buAutoNum type="arabicPeriod"/>
            </a:pPr>
            <a:r>
              <a:rPr lang="en-IN" dirty="0" smtClean="0"/>
              <a:t>Allowing users to be in control of the software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 design 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0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To deliver a robust system we need high level of confidence.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charset="0"/>
              <a:buChar char="•"/>
            </a:pPr>
            <a:r>
              <a:rPr lang="en-IN" dirty="0" smtClean="0"/>
              <a:t>Each component will behave correctly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Collective behaviour is correct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No incorrect collective behaviour will be produced.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quality  assurance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6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responsibility of  the software development manager is to manage technical as well as nontechnical risk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Micro process of object oriented development is inherently  unstable and requires active management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The macro process of object oriented development is designed to lead to closure by providing number of tangible products that management can study  to ascertain the health of the project.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6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Quality assurance is needed because computers are in famous for doing what you tell them to do, not necessarily what you want them to do.</a:t>
            </a:r>
          </a:p>
          <a:p>
            <a:r>
              <a:rPr lang="en-IN" dirty="0" smtClean="0"/>
              <a:t>To close this gap the code must be free of errors.</a:t>
            </a:r>
          </a:p>
          <a:p>
            <a:r>
              <a:rPr lang="en-IN" dirty="0" smtClean="0"/>
              <a:t>Debugging is the process of finding error and eliminating them to avoid unexpected results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Quality assurance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2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Language(syntax): occurs due to incorrectly constructed code, they are easy to detect, no debugging tools is needed mostly. The system will report the existence of these  error.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Run-time error : these errors are detected as the program is running , when a statement attempts an operation that is impossible to carry out.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Logic error: when a code does not perform the way you intended . The code might be syntactically valid and run without performing any invalid  operation  and yet produce incorrect result . Only by testing the code and analysing  the results can  you verify  that the code performs as intended  logic error can also produce run time error.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error encountered when you run your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9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Integration:</a:t>
            </a:r>
          </a:p>
          <a:p>
            <a:r>
              <a:rPr lang="en-IN" dirty="0" smtClean="0"/>
              <a:t>Industrial strength projects require the development of families of programs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Development is done by many smaller integration events each marking the creation of another prototype or architectural </a:t>
            </a:r>
            <a:r>
              <a:rPr lang="en-IN" dirty="0" smtClean="0"/>
              <a:t>release</a:t>
            </a:r>
          </a:p>
          <a:p>
            <a:pPr marL="68580" indent="0">
              <a:buNone/>
            </a:pP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Each such release is generally incremental in nature having evolved from an earlier stable release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For larger projects an organization may produce an internal release of the system every few weeks and then release a running version to its customers for review every months, according to the needs of the project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Release is possible whenever the major subsystems of projects are stable enough to work together well to provide some new level of functionality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Configuration management &amp;version </a:t>
            </a:r>
            <a:r>
              <a:rPr lang="en-IN" dirty="0" smtClean="0"/>
              <a:t>control</a:t>
            </a:r>
          </a:p>
          <a:p>
            <a:pPr marL="0" indent="0">
              <a:buNone/>
            </a:pPr>
            <a:r>
              <a:rPr lang="en-IN" dirty="0" smtClean="0"/>
              <a:t>:</a:t>
            </a: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Consider stream of  releases from the perspective of an individual developer, who might be responsible for  implementing a particular system.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He or she must have a working version of that sub system.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As the working version becomes stable it is released to an integration team for collecting  a set of compatible sub systems 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Release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7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Testing a system is controlled by many factors </a:t>
            </a:r>
          </a:p>
          <a:p>
            <a:r>
              <a:rPr lang="en-IN" dirty="0" smtClean="0"/>
              <a:t>Such as the risks involved, limitations on resources, and deadlines.</a:t>
            </a:r>
          </a:p>
          <a:p>
            <a:r>
              <a:rPr lang="en-IN" dirty="0" smtClean="0"/>
              <a:t>The most common testing strategies use combination of black box testing, white box testing, top-down testing, and bottom up testing.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4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Unit testing: involves testing individual classes and mechanisms, it is the responsibility of the application engineer who implement the structure.</a:t>
            </a:r>
          </a:p>
          <a:p>
            <a:r>
              <a:rPr lang="en-IN" dirty="0" smtClean="0"/>
              <a:t>* subsystem testing: subsystem tests can be used as a regression test for each newly released version of the subsystem.</a:t>
            </a:r>
          </a:p>
          <a:p>
            <a:r>
              <a:rPr lang="en-IN" dirty="0" smtClean="0"/>
              <a:t>System testing: involves testing the system as a whole responsibility of quality-assurance team system tests are also typically used as regression tests.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3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In black box the test item is treated as “black” since its logic is unknown</a:t>
            </a:r>
          </a:p>
          <a:p>
            <a:r>
              <a:rPr lang="en-IN" dirty="0" smtClean="0"/>
              <a:t>You try various inputs and examine the  resulting output; you can learn what the box does but nothing about how this conversion is implemented.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Input                                                       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				          output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Black box testing works very nicely in testing objects in an object-oriented environment. 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It can also be used in scenario based tests, the system ‘s inside may not be available for inspection 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but the input and output are defined through use cases.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Black box testing</a:t>
            </a:r>
            <a:endParaRPr lang="en-IN" dirty="0"/>
          </a:p>
        </p:txBody>
      </p:sp>
      <p:sp>
        <p:nvSpPr>
          <p:cNvPr id="4" name="Cube 3"/>
          <p:cNvSpPr/>
          <p:nvPr/>
        </p:nvSpPr>
        <p:spPr>
          <a:xfrm>
            <a:off x="3194315" y="2347438"/>
            <a:ext cx="3240360" cy="1322683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>
          <a:xfrm>
            <a:off x="4293287" y="2273988"/>
            <a:ext cx="660565" cy="455222"/>
          </a:xfrm>
          <a:prstGeom prst="actionButtonHelp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4293287" y="2981346"/>
            <a:ext cx="521208" cy="52120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5968170" y="2729210"/>
            <a:ext cx="369618" cy="44202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1835696" y="2347438"/>
            <a:ext cx="705228" cy="884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6764110" y="2357896"/>
            <a:ext cx="720080" cy="884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8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147248" cy="4281339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White box testing assumes that the specific logic is important and must be tested to guarantee proper functioning.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main use of white box test is it is error based testing.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One form of white box testing is called path testing.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Two types of path testing are i) statement testing coverage and ii) branch testing coverage.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 statement testing coverage : the main idea of statement testing coverage is to test every statement  in the objects method by executing it at least once.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Branch testing coverage : the main idea  behind branch testing coverage is  to perform enough tests to ensure that every branch alternatively has been executed at least once under some test.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White box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5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main logic or objet interactions and systems messages of the application need more testing</a:t>
            </a:r>
          </a:p>
          <a:p>
            <a:r>
              <a:rPr lang="en-IN" dirty="0" smtClean="0"/>
              <a:t>It can detect the serious design flaws early in the implementation.</a:t>
            </a:r>
          </a:p>
          <a:p>
            <a:r>
              <a:rPr lang="en-IN" dirty="0" smtClean="0"/>
              <a:t>It supports testing the user interface and event-driven systems.</a:t>
            </a:r>
          </a:p>
          <a:p>
            <a:r>
              <a:rPr lang="en-IN" dirty="0" smtClean="0"/>
              <a:t>This approach is useful for scenario-based testing , top down testing is useful to test sub system and system integration.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Top-down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0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Bottom up testing starts with the details of the system and proceeds to higher levels by a progressive aggregation until they collectively fit the requirements.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approach is more appropriate for testing the individual objects in a system.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Here each object is tested and their interaction and the messages are passed among objects by utilizing top down approach.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Here it starts with methods and classes that call or rely on no others.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Bottom-up  testing leads to integration testing which leads to system testing.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Bottom –up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7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A test plan offers a road map for testing activities. It should state the test objectives and how to meet them</a:t>
            </a:r>
          </a:p>
          <a:p>
            <a:r>
              <a:rPr lang="en-IN" dirty="0" smtClean="0"/>
              <a:t>The following steps are needed to create a test plan: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1. objectives of the test. Create the objectives and describe how to achieve them.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Development of the test case: develop test data, both input and expected output based on the domain of the data and the expected behaviours that must be tested.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Test analysis: this step involves the examination of the test output  and the documentation of the test results.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if the bugs are detected, then this is reported  and activity  </a:t>
            </a:r>
            <a:r>
              <a:rPr lang="en-IN" dirty="0" err="1" smtClean="0"/>
              <a:t>centers</a:t>
            </a:r>
            <a:r>
              <a:rPr lang="en-IN" dirty="0" smtClean="0"/>
              <a:t>  on debugging.</a:t>
            </a:r>
          </a:p>
          <a:p>
            <a:pPr marL="0" indent="0">
              <a:buNone/>
            </a:pPr>
            <a:r>
              <a:rPr lang="en-IN" dirty="0" smtClean="0"/>
              <a:t>After debugging  steps 1 through 3 must be repeated until no bugs can be detected.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All passed test should be repeated with the revised program called regression testing.</a:t>
            </a:r>
          </a:p>
          <a:p>
            <a:pPr marL="0" indent="0">
              <a:buNone/>
            </a:pPr>
            <a:r>
              <a:rPr lang="en-IN" dirty="0" smtClean="0"/>
              <a:t>According to Tamara Thomas  a test planner  at  Microsoft,  a  good test plan  is one of the strongest tools you might have.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Test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8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Task planning involves scheduling the deliverables of the macro process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Task planning at this level fails because of overly optimistic schedules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Task planning goes to specific part of the system. For </a:t>
            </a:r>
            <a:r>
              <a:rPr lang="en-IN" dirty="0" err="1" smtClean="0"/>
              <a:t>e.g</a:t>
            </a:r>
            <a:r>
              <a:rPr lang="en-IN" dirty="0" smtClean="0"/>
              <a:t> the design of a set of classes for interfacing to a relational  database.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planning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small application, the designer or the design team usually will develop the test plan and test cases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Many organizations have a separate team such as quality assurance group, that works closely with the design team and is responsible for such activities.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Who should do the testing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4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Beta testing: it is a popular in-expensive and effective way to test software on a select group of actual users of the system.</a:t>
            </a:r>
          </a:p>
          <a:p>
            <a:endParaRPr lang="en-IN" dirty="0"/>
          </a:p>
          <a:p>
            <a:r>
              <a:rPr lang="en-IN" dirty="0" smtClean="0"/>
              <a:t>Alpha testing: here </a:t>
            </a:r>
            <a:r>
              <a:rPr lang="en-IN" dirty="0" err="1" smtClean="0"/>
              <a:t>testingis</a:t>
            </a:r>
            <a:r>
              <a:rPr lang="en-IN" dirty="0" smtClean="0"/>
              <a:t> done by in-house testers, such as programmers, software engineers, </a:t>
            </a:r>
            <a:r>
              <a:rPr lang="en-IN" smtClean="0"/>
              <a:t>and internal users.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Beta testing  &amp; alpha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7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                    Thank </a:t>
            </a:r>
            <a:r>
              <a:rPr lang="en-IN" sz="3200" dirty="0" smtClean="0"/>
              <a:t>You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7334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5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object oriented project undertaken by an organization will require slightly more resources than for object oriented methods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For analysis resource requirements do not typically change much when employing object oriented methods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In the steady state the net of all the human resources required for object oriented development is less than that required for traditional approaches.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Staffing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6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Integration: industrial strength projects require the development of families of programs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The nature of interactive and incremental process of object oriented development means there should rarely be single “big bang “integration </a:t>
            </a:r>
            <a:r>
              <a:rPr lang="en-IN" dirty="0" smtClean="0"/>
              <a:t>event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For larger projects an organization may produce an internal release of system every few weeks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Release a running version to its customers for review every few months according to the needs of the project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institutionalizing reuse: this means that opportunities for reuse must be actively sought out and rewarded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Release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4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object oriented languages classes serve as a primary linguistic vehicle for reuse.</a:t>
            </a:r>
          </a:p>
          <a:p>
            <a:r>
              <a:rPr lang="en-IN" dirty="0" smtClean="0"/>
              <a:t>Classes may be </a:t>
            </a:r>
            <a:r>
              <a:rPr lang="en-IN" dirty="0" err="1" smtClean="0"/>
              <a:t>subclassed</a:t>
            </a:r>
            <a:r>
              <a:rPr lang="en-IN" dirty="0" smtClean="0"/>
              <a:t> to specialize or extend the base class.</a:t>
            </a:r>
          </a:p>
          <a:p>
            <a:r>
              <a:rPr lang="en-IN" dirty="0" smtClean="0"/>
              <a:t>We can reuse patterns of </a:t>
            </a:r>
            <a:r>
              <a:rPr lang="en-IN" dirty="0" err="1" smtClean="0"/>
              <a:t>classees</a:t>
            </a:r>
            <a:r>
              <a:rPr lang="en-IN" dirty="0" smtClean="0"/>
              <a:t>, objects and designs in the form of idioms, mechanisms and framework.</a:t>
            </a:r>
          </a:p>
          <a:p>
            <a:r>
              <a:rPr lang="en-IN" dirty="0" smtClean="0"/>
              <a:t>In the successful projects we have </a:t>
            </a:r>
            <a:r>
              <a:rPr lang="en-IN" dirty="0" err="1" smtClean="0"/>
              <a:t>ecountered</a:t>
            </a:r>
            <a:r>
              <a:rPr lang="en-IN" dirty="0" smtClean="0"/>
              <a:t> reuse factors as high as 70% and as low as 0%.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4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Software quality: the fitness for use of the total software product.</a:t>
            </a:r>
          </a:p>
          <a:p>
            <a:r>
              <a:rPr lang="en-IN" dirty="0" smtClean="0"/>
              <a:t>Object oriented technology doesn’t automatically lead to quality software.</a:t>
            </a:r>
          </a:p>
          <a:p>
            <a:r>
              <a:rPr lang="en-IN" dirty="0" smtClean="0"/>
              <a:t>A simple adaptable architecture is central to any quality software.</a:t>
            </a:r>
          </a:p>
          <a:p>
            <a:r>
              <a:rPr lang="en-IN" dirty="0" smtClean="0"/>
              <a:t>The defect discovery rate is thereby a measure of how quickly errors are discovered which we plot against time.</a:t>
            </a:r>
          </a:p>
          <a:p>
            <a:r>
              <a:rPr lang="en-IN" dirty="0"/>
              <a:t> </a:t>
            </a:r>
            <a:r>
              <a:rPr lang="en-IN" dirty="0" smtClean="0"/>
              <a:t>a project under control have bell shaped curve</a:t>
            </a:r>
          </a:p>
          <a:p>
            <a:r>
              <a:rPr lang="en-IN" dirty="0" smtClean="0"/>
              <a:t>Defect density is another quality measure. </a:t>
            </a:r>
          </a:p>
          <a:p>
            <a:r>
              <a:rPr lang="en-IN" dirty="0" smtClean="0"/>
              <a:t>A healthy projects, defect reach a stable </a:t>
            </a:r>
            <a:r>
              <a:rPr lang="en-IN" dirty="0" err="1" smtClean="0"/>
              <a:t>valueafter</a:t>
            </a:r>
            <a:r>
              <a:rPr lang="en-IN" dirty="0" smtClean="0"/>
              <a:t> approximately  after 10000 </a:t>
            </a:r>
            <a:r>
              <a:rPr lang="en-IN" dirty="0" err="1" smtClean="0"/>
              <a:t>loc</a:t>
            </a:r>
            <a:r>
              <a:rPr lang="en-IN" dirty="0" smtClean="0"/>
              <a:t> have been inspected and will remain unchanged no matter how long the code volume is.</a:t>
            </a:r>
          </a:p>
          <a:p>
            <a:r>
              <a:rPr lang="en-IN" dirty="0" smtClean="0"/>
              <a:t>It is a more formal approaches to gather defect information.</a:t>
            </a:r>
          </a:p>
          <a:p>
            <a:r>
              <a:rPr lang="en-IN" dirty="0" smtClean="0"/>
              <a:t>It is also useful to </a:t>
            </a:r>
            <a:r>
              <a:rPr lang="en-IN" dirty="0" err="1" smtClean="0"/>
              <a:t>intitute</a:t>
            </a:r>
            <a:r>
              <a:rPr lang="en-IN" dirty="0" smtClean="0"/>
              <a:t> project or company wide “bug hunts”.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Quality assurance and 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Development legacy:  The development of a software system involves much more than writing of its raw source code.</a:t>
            </a:r>
          </a:p>
          <a:p>
            <a:r>
              <a:rPr lang="en-IN" dirty="0" smtClean="0"/>
              <a:t>Documentation contents: it is an essential product of the development process.</a:t>
            </a:r>
          </a:p>
          <a:p>
            <a:r>
              <a:rPr lang="en-IN" dirty="0" smtClean="0"/>
              <a:t>It should include:  documentation of the high-level system architecture;</a:t>
            </a:r>
          </a:p>
          <a:p>
            <a:r>
              <a:rPr lang="en-IN" dirty="0" smtClean="0"/>
              <a:t>Documentation of the key abstractions and mechanism in the architecture </a:t>
            </a:r>
          </a:p>
          <a:p>
            <a:r>
              <a:rPr lang="en-IN" dirty="0" smtClean="0"/>
              <a:t> documentation scenario that illustrate the as built </a:t>
            </a:r>
            <a:r>
              <a:rPr lang="en-IN" dirty="0" err="1" smtClean="0"/>
              <a:t>behavior</a:t>
            </a:r>
            <a:r>
              <a:rPr lang="en-IN" dirty="0" smtClean="0"/>
              <a:t> of key aspects  of the system</a:t>
            </a:r>
          </a:p>
          <a:p>
            <a:r>
              <a:rPr lang="en-IN" dirty="0" smtClean="0"/>
              <a:t>Worst:</a:t>
            </a:r>
          </a:p>
          <a:p>
            <a:r>
              <a:rPr lang="en-IN" dirty="0"/>
              <a:t> </a:t>
            </a:r>
            <a:r>
              <a:rPr lang="en-IN" dirty="0" smtClean="0"/>
              <a:t>worst possible documentation to create for an object oriented </a:t>
            </a:r>
            <a:r>
              <a:rPr lang="en-IN" dirty="0" err="1" smtClean="0"/>
              <a:t>systemi</a:t>
            </a:r>
            <a:r>
              <a:rPr lang="en-IN" dirty="0" smtClean="0"/>
              <a:t> is a  stand alone description of the semantics of each method on a class by class basis.</a:t>
            </a:r>
          </a:p>
          <a:p>
            <a:r>
              <a:rPr lang="en-IN" dirty="0" smtClean="0"/>
              <a:t>To generate a great deal of useless documentation architectural issues.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Documentation and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The development team has a minimal tool set: an editor, a </a:t>
            </a:r>
            <a:r>
              <a:rPr lang="en-IN" dirty="0" err="1" smtClean="0"/>
              <a:t>compiler,a</a:t>
            </a:r>
            <a:r>
              <a:rPr lang="en-IN" dirty="0" smtClean="0"/>
              <a:t> linker, and a  loader.</a:t>
            </a:r>
          </a:p>
          <a:p>
            <a:r>
              <a:rPr lang="en-IN" dirty="0" smtClean="0"/>
              <a:t>It is important to choose tool that scale well.</a:t>
            </a:r>
          </a:p>
          <a:p>
            <a:pPr marL="0" indent="0">
              <a:buNone/>
            </a:pPr>
            <a:r>
              <a:rPr lang="en-IN" dirty="0" smtClean="0"/>
              <a:t>Kinds o tools:</a:t>
            </a:r>
          </a:p>
          <a:p>
            <a:pPr marL="0" indent="0">
              <a:buNone/>
            </a:pPr>
            <a:r>
              <a:rPr lang="en-IN" dirty="0" smtClean="0"/>
              <a:t>There are 7 different kinds of tool</a:t>
            </a:r>
          </a:p>
          <a:p>
            <a:pPr marL="514350" indent="-514350">
              <a:buAutoNum type="arabicPeriod"/>
            </a:pPr>
            <a:r>
              <a:rPr lang="en-IN" dirty="0" smtClean="0"/>
              <a:t>Graphical based system: supporting object oriented notation</a:t>
            </a:r>
          </a:p>
          <a:p>
            <a:pPr marL="514350" indent="-514350">
              <a:buAutoNum type="arabicPeriod"/>
            </a:pPr>
            <a:r>
              <a:rPr lang="en-IN" dirty="0" smtClean="0"/>
              <a:t>Browser: to know about class structure and module architecture of a system</a:t>
            </a:r>
          </a:p>
          <a:p>
            <a:pPr marL="514350" indent="-514350">
              <a:buAutoNum type="arabicPeriod"/>
            </a:pPr>
            <a:r>
              <a:rPr lang="en-IN" dirty="0" smtClean="0"/>
              <a:t>Incremental compiler: it is used for compiling single declarations and statements.</a:t>
            </a:r>
          </a:p>
          <a:p>
            <a:pPr marL="514350" indent="-514350">
              <a:buAutoNum type="arabicPeriod"/>
            </a:pPr>
            <a:r>
              <a:rPr lang="en-IN" dirty="0" smtClean="0"/>
              <a:t>Debugger: that knows about class and object semantics</a:t>
            </a:r>
          </a:p>
          <a:p>
            <a:pPr marL="514350" indent="-514350">
              <a:buAutoNum type="arabicPeriod"/>
            </a:pPr>
            <a:r>
              <a:rPr lang="en-IN" dirty="0" smtClean="0"/>
              <a:t>Configuration management and version control tool: this category or sub system is the best unit of configuration management.</a:t>
            </a:r>
          </a:p>
          <a:p>
            <a:pPr marL="514350" indent="-514350">
              <a:buAutoNum type="arabicPeriod"/>
            </a:pPr>
            <a:r>
              <a:rPr lang="en-IN" dirty="0" smtClean="0"/>
              <a:t>A class librarian: it consists of  predefined class libraries or commercially available class libraries.</a:t>
            </a:r>
          </a:p>
          <a:p>
            <a:pPr marL="514350" indent="-514350">
              <a:buAutoNum type="arabicPeriod"/>
            </a:pPr>
            <a:r>
              <a:rPr lang="en-IN" dirty="0" smtClean="0"/>
              <a:t>GUI builder: interactively create dialogs and other windows  than to create these </a:t>
            </a:r>
            <a:r>
              <a:rPr lang="en-IN" dirty="0" err="1" smtClean="0"/>
              <a:t>artifacts</a:t>
            </a:r>
            <a:r>
              <a:rPr lang="en-IN" dirty="0" smtClean="0"/>
              <a:t> from the bottom up in code.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1248</TotalTime>
  <Words>2491</Words>
  <Application>Microsoft Office PowerPoint</Application>
  <PresentationFormat>On-screen Show (4:3)</PresentationFormat>
  <Paragraphs>267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MANAGEMENT &amp; PLANNING</vt:lpstr>
      <vt:lpstr>Risk management</vt:lpstr>
      <vt:lpstr>Task planning</vt:lpstr>
      <vt:lpstr>Staffing</vt:lpstr>
      <vt:lpstr>Release management</vt:lpstr>
      <vt:lpstr>Reuse</vt:lpstr>
      <vt:lpstr>Quality assurance and metrics</vt:lpstr>
      <vt:lpstr>Documentation and tools</vt:lpstr>
      <vt:lpstr>tools</vt:lpstr>
      <vt:lpstr>Development team role</vt:lpstr>
      <vt:lpstr>In larger project some of the distinct development roles to carry out the work of the project</vt:lpstr>
      <vt:lpstr>MACRO LEVEL PROCESS</vt:lpstr>
      <vt:lpstr>The view layer of macro process</vt:lpstr>
      <vt:lpstr>Macro level design process</vt:lpstr>
      <vt:lpstr>Micro Level process</vt:lpstr>
      <vt:lpstr>Micro level design process</vt:lpstr>
      <vt:lpstr>Purpose of View Layer interface</vt:lpstr>
      <vt:lpstr>UI design rule</vt:lpstr>
      <vt:lpstr>Software quality  assurance</vt:lpstr>
      <vt:lpstr>Quality assurance test</vt:lpstr>
      <vt:lpstr>Types of error encountered when you run your program</vt:lpstr>
      <vt:lpstr>Release management</vt:lpstr>
      <vt:lpstr>Testing strategies</vt:lpstr>
      <vt:lpstr>testing</vt:lpstr>
      <vt:lpstr>Black box testing</vt:lpstr>
      <vt:lpstr>White box testing</vt:lpstr>
      <vt:lpstr>Top-down testing</vt:lpstr>
      <vt:lpstr>Bottom –up testing</vt:lpstr>
      <vt:lpstr>Test plan</vt:lpstr>
      <vt:lpstr>Who should do the testing ?</vt:lpstr>
      <vt:lpstr>Beta testing  &amp; alpha testing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&amp; PLANNING</dc:title>
  <dc:creator>laptop4</dc:creator>
  <cp:lastModifiedBy>laptop4</cp:lastModifiedBy>
  <cp:revision>72</cp:revision>
  <dcterms:created xsi:type="dcterms:W3CDTF">2015-04-02T07:06:50Z</dcterms:created>
  <dcterms:modified xsi:type="dcterms:W3CDTF">2015-04-15T05:48:50Z</dcterms:modified>
</cp:coreProperties>
</file>