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8" r:id="rId12"/>
    <p:sldId id="270" r:id="rId13"/>
    <p:sldId id="269" r:id="rId14"/>
    <p:sldId id="272" r:id="rId15"/>
    <p:sldId id="271"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7" autoAdjust="0"/>
    <p:restoredTop sz="94660"/>
  </p:normalViewPr>
  <p:slideViewPr>
    <p:cSldViewPr>
      <p:cViewPr varScale="1">
        <p:scale>
          <a:sx n="69" d="100"/>
          <a:sy n="69" d="100"/>
        </p:scale>
        <p:origin x="-135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8BFE1-87B9-4952-8E2E-54BD9C4C3B13}" type="datetimeFigureOut">
              <a:rPr lang="en-US" smtClean="0"/>
              <a:pPr/>
              <a:t>11/21/2015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75047E-8D3C-4875-A700-9269E37DC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685638" y="4343103"/>
            <a:ext cx="5486726" cy="4115692"/>
          </a:xfrm>
          <a:prstGeom prst="rect">
            <a:avLst/>
          </a:prstGeom>
          <a:noFill/>
          <a:ln>
            <a:miter lim="800000"/>
            <a:headEnd/>
            <a:tailEnd/>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7529E-E15F-48B1-8228-5CB6AFD18BBE}"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0EB9-89A4-44F8-AFAA-544C62D6CB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7529E-E15F-48B1-8228-5CB6AFD18BBE}" type="datetimeFigureOut">
              <a:rPr lang="en-US" smtClean="0"/>
              <a:pPr/>
              <a:t>11/21/2015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0EB9-89A4-44F8-AFAA-544C62D6CB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br>
              <a:rPr lang="en-US" dirty="0" smtClean="0"/>
            </a:br>
            <a:r>
              <a:rPr lang="en-US" dirty="0" smtClean="0"/>
              <a:t>MULTIMEDIA SYSTEMS DESIGN</a:t>
            </a:r>
            <a:endParaRPr lang="en-US" dirty="0"/>
          </a:p>
        </p:txBody>
      </p:sp>
      <p:sp>
        <p:nvSpPr>
          <p:cNvPr id="3" name="Subtitle 2"/>
          <p:cNvSpPr>
            <a:spLocks noGrp="1"/>
          </p:cNvSpPr>
          <p:nvPr>
            <p:ph type="subTitle" idx="1"/>
          </p:nvPr>
        </p:nvSpPr>
        <p:spPr>
          <a:xfrm>
            <a:off x="5943600" y="4953000"/>
            <a:ext cx="2971800" cy="838200"/>
          </a:xfrm>
        </p:spPr>
        <p:txBody>
          <a:bodyPr>
            <a:normAutofit fontScale="47500" lnSpcReduction="20000"/>
          </a:bodyPr>
          <a:lstStyle/>
          <a:p>
            <a:pPr algn="l"/>
            <a:r>
              <a:rPr lang="en-US" dirty="0" smtClean="0"/>
              <a:t>NANCY VICTOR</a:t>
            </a:r>
          </a:p>
          <a:p>
            <a:pPr algn="l"/>
            <a:r>
              <a:rPr lang="en-US" dirty="0" smtClean="0"/>
              <a:t>AP, SITE,</a:t>
            </a:r>
          </a:p>
          <a:p>
            <a:pPr algn="l"/>
            <a:r>
              <a:rPr lang="en-US" dirty="0" smtClean="0"/>
              <a:t>VIT UNIVERSITY, VELLORE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lstStyle/>
          <a:p>
            <a:pPr algn="just">
              <a:lnSpc>
                <a:spcPct val="150000"/>
              </a:lnSpc>
              <a:buFontTx/>
              <a:buNone/>
            </a:pPr>
            <a:r>
              <a:rPr lang="en-US" sz="2400" smtClean="0"/>
              <a:t>	A Multimedia system is characterized by computer-controlled, integrated production, manipulation, presentation, storage and communication of independent information which is encoded at least through a continuous (time-dependent) and discrete (time-independent) medium.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Current Trends…</a:t>
            </a:r>
          </a:p>
        </p:txBody>
      </p:sp>
      <p:sp>
        <p:nvSpPr>
          <p:cNvPr id="14339" name="Content Placeholder 2"/>
          <p:cNvSpPr>
            <a:spLocks noGrp="1"/>
          </p:cNvSpPr>
          <p:nvPr>
            <p:ph idx="1"/>
          </p:nvPr>
        </p:nvSpPr>
        <p:spPr/>
        <p:txBody>
          <a:bodyPr/>
          <a:lstStyle/>
          <a:p>
            <a:pPr algn="just">
              <a:lnSpc>
                <a:spcPct val="150000"/>
              </a:lnSpc>
            </a:pPr>
            <a:r>
              <a:rPr lang="en-US" sz="2400" smtClean="0"/>
              <a:t>In 1970’s and 1980’s-&gt; video games, electronic encyclopedias etc.</a:t>
            </a:r>
          </a:p>
          <a:p>
            <a:pPr algn="just">
              <a:lnSpc>
                <a:spcPct val="150000"/>
              </a:lnSpc>
            </a:pPr>
            <a:r>
              <a:rPr lang="en-US" sz="2400" smtClean="0"/>
              <a:t>In 2013-&gt; Digital Library, Video-on-Demand, Interactive Television, Video Conferencing.</a:t>
            </a:r>
          </a:p>
          <a:p>
            <a:pPr algn="just">
              <a:lnSpc>
                <a:spcPct val="150000"/>
              </a:lnSpc>
            </a:pPr>
            <a:r>
              <a:rPr lang="en-US" sz="2400" smtClean="0"/>
              <a:t>Wireless Multimedia Sensor Networks</a:t>
            </a:r>
          </a:p>
          <a:p>
            <a:pPr algn="just">
              <a:lnSpc>
                <a:spcPct val="150000"/>
              </a:lnSpc>
            </a:pPr>
            <a:r>
              <a:rPr lang="en-US" sz="2400" smtClean="0"/>
              <a:t>Voice Recognition, Finger Gesture Recognition, Smart TV Services such as On Now.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MULTIMEDIA APPLICATIONS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pPr algn="just"/>
            <a:r>
              <a:rPr lang="en-US" sz="2000" dirty="0" smtClean="0">
                <a:latin typeface="Times New Roman" pitchFamily="18" charset="0"/>
                <a:cs typeface="Times New Roman" pitchFamily="18" charset="0"/>
              </a:rPr>
              <a:t>Document Imaging</a:t>
            </a:r>
          </a:p>
          <a:p>
            <a:pPr lvl="1" algn="just"/>
            <a:r>
              <a:rPr lang="en-US" sz="1600" dirty="0" smtClean="0">
                <a:latin typeface="Times New Roman" pitchFamily="18" charset="0"/>
                <a:cs typeface="Times New Roman" pitchFamily="18" charset="0"/>
              </a:rPr>
              <a:t>Document Imaging means the conversion of paper files (of any size or description) or microfilm / fiche to digital images.</a:t>
            </a:r>
          </a:p>
          <a:p>
            <a:pPr algn="just"/>
            <a:r>
              <a:rPr lang="en-US" sz="2000" dirty="0" smtClean="0">
                <a:latin typeface="Times New Roman" pitchFamily="18" charset="0"/>
                <a:cs typeface="Times New Roman" pitchFamily="18" charset="0"/>
              </a:rPr>
              <a:t>Image Processing and Image Recognition</a:t>
            </a:r>
          </a:p>
          <a:p>
            <a:pPr lvl="1" algn="just"/>
            <a:r>
              <a:rPr lang="en-US" sz="1600" dirty="0" smtClean="0">
                <a:latin typeface="Times New Roman" pitchFamily="18" charset="0"/>
                <a:cs typeface="Times New Roman" pitchFamily="18" charset="0"/>
              </a:rPr>
              <a:t>Image processing is the any form of signal processing for which the inputs and is an image, such as photographs or frames of video. The output of the image processing can be either an image or a set of Characteristics or parameters.</a:t>
            </a:r>
          </a:p>
          <a:p>
            <a:pPr algn="just"/>
            <a:r>
              <a:rPr lang="en-US" sz="2000" dirty="0" smtClean="0">
                <a:latin typeface="Times New Roman" pitchFamily="18" charset="0"/>
                <a:cs typeface="Times New Roman" pitchFamily="18" charset="0"/>
              </a:rPr>
              <a:t>Full Motion digital video applications</a:t>
            </a:r>
          </a:p>
          <a:p>
            <a:pPr lvl="1" algn="just"/>
            <a:r>
              <a:rPr lang="en-US" sz="1600" dirty="0" smtClean="0">
                <a:latin typeface="Times New Roman" pitchFamily="18" charset="0"/>
                <a:cs typeface="Times New Roman" pitchFamily="18" charset="0"/>
              </a:rPr>
              <a:t>A Full-Motion Video (FMV) is the rapid display of a series of images by a computer in such a way that the person viewing it perceives fluid movement. An FMV can consist of live action, animation, computer-generated imagery or a combination of those formats. It typically includes sound and can include text superimposed over the video.</a:t>
            </a:r>
          </a:p>
          <a:p>
            <a:pPr algn="just"/>
            <a:r>
              <a:rPr lang="en-US" sz="2000" dirty="0" smtClean="0">
                <a:latin typeface="Times New Roman" pitchFamily="18" charset="0"/>
                <a:cs typeface="Times New Roman" pitchFamily="18" charset="0"/>
              </a:rPr>
              <a:t>Electronic Messaging</a:t>
            </a:r>
          </a:p>
          <a:p>
            <a:pPr lvl="1" algn="just"/>
            <a:r>
              <a:rPr lang="en-US" sz="1600" dirty="0" smtClean="0">
                <a:latin typeface="Times New Roman" pitchFamily="18" charset="0"/>
                <a:cs typeface="Times New Roman" pitchFamily="18" charset="0"/>
              </a:rPr>
              <a:t>One to One communication: (Instant message, Personnel message, Email)</a:t>
            </a:r>
          </a:p>
          <a:p>
            <a:pPr lvl="1" algn="just"/>
            <a:r>
              <a:rPr lang="en-US" sz="1600" dirty="0" smtClean="0">
                <a:latin typeface="Times New Roman" pitchFamily="18" charset="0"/>
                <a:cs typeface="Times New Roman" pitchFamily="18" charset="0"/>
              </a:rPr>
              <a:t>One to Many communications: (Bulletin board system , Internet forum)</a:t>
            </a:r>
          </a:p>
          <a:p>
            <a:pPr algn="just"/>
            <a:r>
              <a:rPr lang="en-US" sz="2000" dirty="0" smtClean="0">
                <a:latin typeface="Times New Roman" pitchFamily="18" charset="0"/>
                <a:cs typeface="Times New Roman" pitchFamily="18" charset="0"/>
              </a:rPr>
              <a:t>Universal Multimedia applications</a:t>
            </a:r>
          </a:p>
          <a:p>
            <a:pPr lvl="1" algn="just"/>
            <a:r>
              <a:rPr lang="en-US" sz="1600" dirty="0">
                <a:latin typeface="Times New Roman" pitchFamily="18" charset="0"/>
                <a:cs typeface="Times New Roman" pitchFamily="18" charset="0"/>
              </a:rPr>
              <a:t>It works with Digital Video or Photo Cameras, Web Cameras, C </a:t>
            </a:r>
            <a:r>
              <a:rPr lang="en-US" sz="1600" dirty="0" err="1">
                <a:latin typeface="Times New Roman" pitchFamily="18" charset="0"/>
                <a:cs typeface="Times New Roman" pitchFamily="18" charset="0"/>
              </a:rPr>
              <a:t>C</a:t>
            </a:r>
            <a:r>
              <a:rPr lang="en-US" sz="1600" dirty="0">
                <a:latin typeface="Times New Roman" pitchFamily="18" charset="0"/>
                <a:cs typeface="Times New Roman" pitchFamily="18" charset="0"/>
              </a:rPr>
              <a:t> T </a:t>
            </a:r>
            <a:r>
              <a:rPr lang="en-US" sz="1600" dirty="0" smtClean="0">
                <a:latin typeface="Times New Roman" pitchFamily="18" charset="0"/>
                <a:cs typeface="Times New Roman" pitchFamily="18" charset="0"/>
              </a:rPr>
              <a:t>V </a:t>
            </a:r>
            <a:r>
              <a:rPr lang="en-US" sz="2000" dirty="0" smtClean="0">
                <a:latin typeface="Times New Roman" pitchFamily="18" charset="0"/>
                <a:cs typeface="Times New Roman" pitchFamily="18" charset="0"/>
              </a:rPr>
              <a:t>Cameras</a:t>
            </a:r>
            <a:r>
              <a:rPr lang="en-US" sz="2000" dirty="0">
                <a:latin typeface="Times New Roman" pitchFamily="18" charset="0"/>
                <a:cs typeface="Times New Roman" pitchFamily="18" charset="0"/>
              </a:rPr>
              <a:t>, TV Tuner cards, Video </a:t>
            </a:r>
            <a:r>
              <a:rPr lang="en-US" sz="2000" dirty="0" smtClean="0">
                <a:latin typeface="Times New Roman" pitchFamily="18" charset="0"/>
                <a:cs typeface="Times New Roman" pitchFamily="18" charset="0"/>
              </a:rPr>
              <a:t>Recorders.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smtClean="0"/>
              <a:t>MULTIMEDIA SYSTEM ARCHITECTURE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MULTIMEDIA SYSTEM ARCHITECTURE (Real time)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1752600"/>
            <a:ext cx="6629399" cy="3606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sz="2000" dirty="0" smtClean="0">
                <a:latin typeface="Times New Roman" pitchFamily="18" charset="0"/>
                <a:cs typeface="Times New Roman" pitchFamily="18" charset="0"/>
              </a:rPr>
              <a:t>The lower layer provides services that are utilized by higher layers to perform their functions.</a:t>
            </a:r>
          </a:p>
          <a:p>
            <a:pPr algn="just">
              <a:lnSpc>
                <a:spcPct val="150000"/>
              </a:lnSpc>
            </a:pPr>
            <a:r>
              <a:rPr lang="en-US" sz="2000" dirty="0" smtClean="0">
                <a:latin typeface="Times New Roman" pitchFamily="18" charset="0"/>
                <a:cs typeface="Times New Roman" pitchFamily="18" charset="0"/>
              </a:rPr>
              <a:t>Layer 1: (Storage Subsystem and Network Subsystem)</a:t>
            </a:r>
          </a:p>
          <a:p>
            <a:pPr lvl="1" algn="just">
              <a:lnSpc>
                <a:spcPct val="150000"/>
              </a:lnSpc>
            </a:pPr>
            <a:r>
              <a:rPr lang="en-US" sz="1600" dirty="0" smtClean="0">
                <a:latin typeface="Times New Roman" pitchFamily="18" charset="0"/>
                <a:cs typeface="Times New Roman" pitchFamily="18" charset="0"/>
              </a:rPr>
              <a:t>Theses services are central to he functioning of multimedia system and is provided as part of the operating system services.</a:t>
            </a:r>
          </a:p>
          <a:p>
            <a:pPr algn="just">
              <a:lnSpc>
                <a:spcPct val="150000"/>
              </a:lnSpc>
            </a:pPr>
            <a:r>
              <a:rPr lang="en-US" sz="2000" dirty="0" smtClean="0">
                <a:latin typeface="Times New Roman" pitchFamily="18" charset="0"/>
                <a:cs typeface="Times New Roman" pitchFamily="18" charset="0"/>
              </a:rPr>
              <a:t>Layer 2: (End-to-End </a:t>
            </a:r>
            <a:r>
              <a:rPr lang="en-US" sz="2000" dirty="0" err="1" smtClean="0">
                <a:latin typeface="Times New Roman" pitchFamily="18" charset="0"/>
                <a:cs typeface="Times New Roman" pitchFamily="18" charset="0"/>
              </a:rPr>
              <a:t>QoS</a:t>
            </a:r>
            <a:r>
              <a:rPr lang="en-US" sz="2000" dirty="0" smtClean="0">
                <a:latin typeface="Times New Roman" pitchFamily="18" charset="0"/>
                <a:cs typeface="Times New Roman" pitchFamily="18" charset="0"/>
              </a:rPr>
              <a:t>)</a:t>
            </a:r>
          </a:p>
          <a:p>
            <a:pPr lvl="1" algn="just">
              <a:lnSpc>
                <a:spcPct val="150000"/>
              </a:lnSpc>
            </a:pPr>
            <a:r>
              <a:rPr lang="en-US" sz="1600" dirty="0" smtClean="0">
                <a:latin typeface="Times New Roman" pitchFamily="18" charset="0"/>
                <a:cs typeface="Times New Roman" pitchFamily="18" charset="0"/>
              </a:rPr>
              <a:t>This deals with maintaining connections between the source of multimedia content and the destination.</a:t>
            </a:r>
          </a:p>
          <a:p>
            <a:pPr algn="just">
              <a:lnSpc>
                <a:spcPct val="150000"/>
              </a:lnSpc>
            </a:pPr>
            <a:r>
              <a:rPr lang="en-US" sz="2000" dirty="0" smtClean="0">
                <a:latin typeface="Times New Roman" pitchFamily="18" charset="0"/>
                <a:cs typeface="Times New Roman" pitchFamily="18" charset="0"/>
              </a:rPr>
              <a:t>Layer 3: (Media Management)</a:t>
            </a:r>
          </a:p>
          <a:p>
            <a:pPr lvl="1" algn="just">
              <a:lnSpc>
                <a:spcPct val="150000"/>
              </a:lnSpc>
            </a:pPr>
            <a:r>
              <a:rPr lang="en-US" sz="1600" dirty="0" smtClean="0">
                <a:latin typeface="Times New Roman" pitchFamily="18" charset="0"/>
                <a:cs typeface="Times New Roman" pitchFamily="18" charset="0"/>
              </a:rPr>
              <a:t>Deals with media synchronization and media stream management.</a:t>
            </a:r>
          </a:p>
          <a:p>
            <a:pPr algn="just">
              <a:lnSpc>
                <a:spcPct val="150000"/>
              </a:lnSpc>
            </a:pPr>
            <a:r>
              <a:rPr lang="en-US" sz="2000" dirty="0" smtClean="0">
                <a:latin typeface="Times New Roman" pitchFamily="18" charset="0"/>
                <a:cs typeface="Times New Roman" pitchFamily="18" charset="0"/>
              </a:rPr>
              <a:t>Layer 4: (Application)</a:t>
            </a:r>
          </a:p>
          <a:p>
            <a:pPr lvl="1" algn="just">
              <a:lnSpc>
                <a:spcPct val="150000"/>
              </a:lnSpc>
            </a:pPr>
            <a:r>
              <a:rPr lang="en-US" sz="1600" dirty="0" smtClean="0">
                <a:latin typeface="Times New Roman" pitchFamily="18" charset="0"/>
                <a:cs typeface="Times New Roman" pitchFamily="18" charset="0"/>
              </a:rPr>
              <a:t>Interface with the user to provide access and controls to the presentation.</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fontScale="90000"/>
          </a:bodyPr>
          <a:lstStyle/>
          <a:p>
            <a:r>
              <a:rPr lang="en-US" dirty="0" smtClean="0"/>
              <a:t>EVOLVING TECHNOLOGIES FOR MULTIMEDIA SYSTEMS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sz="2000" b="1" dirty="0" smtClean="0">
                <a:latin typeface="Times New Roman" pitchFamily="18" charset="0"/>
                <a:cs typeface="Times New Roman" pitchFamily="18" charset="0"/>
              </a:rPr>
              <a:t>Hypermedia documents:</a:t>
            </a:r>
          </a:p>
          <a:p>
            <a:pPr lvl="1" algn="just">
              <a:lnSpc>
                <a:spcPct val="150000"/>
              </a:lnSpc>
            </a:pPr>
            <a:r>
              <a:rPr lang="en-US" sz="1800" dirty="0" smtClean="0">
                <a:latin typeface="Times New Roman" pitchFamily="18" charset="0"/>
                <a:cs typeface="Times New Roman" pitchFamily="18" charset="0"/>
              </a:rPr>
              <a:t>Hypermedia documents are computer-based documents that contain text, graphics, audio and video on pages that are connected by navigational links. The navigational links, often referred to as the hyperlinks, permit non-sequential or non-linear traversal of the document by the readers.</a:t>
            </a:r>
          </a:p>
          <a:p>
            <a:pPr algn="just">
              <a:lnSpc>
                <a:spcPct val="150000"/>
              </a:lnSpc>
            </a:pPr>
            <a:r>
              <a:rPr lang="en-US" sz="2000" b="1" dirty="0" smtClean="0">
                <a:latin typeface="Times New Roman" pitchFamily="18" charset="0"/>
                <a:cs typeface="Times New Roman" pitchFamily="18" charset="0"/>
              </a:rPr>
              <a:t>HDTV and UDTV:</a:t>
            </a:r>
          </a:p>
          <a:p>
            <a:pPr lvl="1" algn="just">
              <a:lnSpc>
                <a:spcPct val="150000"/>
              </a:lnSpc>
            </a:pPr>
            <a:r>
              <a:rPr lang="en-US" sz="1800" dirty="0" smtClean="0">
                <a:latin typeface="Times New Roman" pitchFamily="18" charset="0"/>
                <a:cs typeface="Times New Roman" pitchFamily="18" charset="0"/>
              </a:rPr>
              <a:t>HDTV is a digital TV broadcasting format where the broadcast transmits widescreen pictures with more detail and quality than found in a standard analog television, or other digital television formats.</a:t>
            </a:r>
          </a:p>
          <a:p>
            <a:pPr lvl="1" algn="just">
              <a:lnSpc>
                <a:spcPct val="150000"/>
              </a:lnSpc>
            </a:pPr>
            <a:r>
              <a:rPr lang="en-US" sz="1800" dirty="0" smtClean="0">
                <a:latin typeface="Times New Roman" pitchFamily="18" charset="0"/>
                <a:cs typeface="Times New Roman" pitchFamily="18" charset="0"/>
              </a:rPr>
              <a:t>Ultra-high-definition (UHD) television, also abbreviated UHDTV, is a digital television display format in which the horizontal screen resolution is on the order of 4000 pixels (4K UHD) or 8000 pixels (8K UHD).</a:t>
            </a:r>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gn="just">
              <a:lnSpc>
                <a:spcPct val="150000"/>
              </a:lnSpc>
            </a:pPr>
            <a:r>
              <a:rPr lang="en-US" sz="2000" b="1" dirty="0" smtClean="0">
                <a:latin typeface="Times New Roman" pitchFamily="18" charset="0"/>
                <a:cs typeface="Times New Roman" pitchFamily="18" charset="0"/>
              </a:rPr>
              <a:t>3D Technologies and Holography</a:t>
            </a:r>
          </a:p>
          <a:p>
            <a:pPr lvl="1" algn="just">
              <a:lnSpc>
                <a:spcPct val="150000"/>
              </a:lnSpc>
            </a:pPr>
            <a:r>
              <a:rPr lang="en-US" sz="1600" dirty="0" smtClean="0">
                <a:latin typeface="Times New Roman" pitchFamily="18" charset="0"/>
                <a:cs typeface="Times New Roman" pitchFamily="18" charset="0"/>
              </a:rPr>
              <a:t>Holograms are images capable of recording 3D information on a flat piece of film by using the interference of light, typically laser light.</a:t>
            </a:r>
          </a:p>
          <a:p>
            <a:pPr lvl="1" algn="just">
              <a:lnSpc>
                <a:spcPct val="150000"/>
              </a:lnSpc>
            </a:pPr>
            <a:r>
              <a:rPr lang="en-US" sz="1600" dirty="0" smtClean="0">
                <a:latin typeface="Times New Roman" pitchFamily="18" charset="0"/>
                <a:cs typeface="Times New Roman" pitchFamily="18" charset="0"/>
              </a:rPr>
              <a:t>Because a hologram can capture more than just one image, it is capable of replaying the many different points of view, giving the look around effect of 3D.</a:t>
            </a:r>
          </a:p>
          <a:p>
            <a:pPr algn="just">
              <a:lnSpc>
                <a:spcPct val="150000"/>
              </a:lnSpc>
            </a:pPr>
            <a:r>
              <a:rPr lang="en-US" sz="2000" b="1" dirty="0" smtClean="0">
                <a:latin typeface="Times New Roman" pitchFamily="18" charset="0"/>
                <a:cs typeface="Times New Roman" pitchFamily="18" charset="0"/>
              </a:rPr>
              <a:t>Fuzzy Logic:</a:t>
            </a:r>
          </a:p>
          <a:p>
            <a:pPr lvl="1" algn="just">
              <a:lnSpc>
                <a:spcPct val="150000"/>
              </a:lnSpc>
            </a:pPr>
            <a:r>
              <a:rPr lang="en-US" sz="1600" dirty="0" smtClean="0">
                <a:latin typeface="Times New Roman" pitchFamily="18" charset="0"/>
                <a:cs typeface="Times New Roman" pitchFamily="18" charset="0"/>
              </a:rPr>
              <a:t>Fuzzy logic is a superset of conventional (Boolean) logic that has been extended to handle the concept of partial truth -- truth values between "completely true" and "completely false".</a:t>
            </a:r>
          </a:p>
          <a:p>
            <a:pPr algn="just">
              <a:lnSpc>
                <a:spcPct val="150000"/>
              </a:lnSpc>
            </a:pPr>
            <a:r>
              <a:rPr lang="en-US" sz="2000" b="1" dirty="0" smtClean="0">
                <a:latin typeface="Times New Roman" pitchFamily="18" charset="0"/>
                <a:cs typeface="Times New Roman" pitchFamily="18" charset="0"/>
              </a:rPr>
              <a:t>Digital Signal Processing:</a:t>
            </a:r>
          </a:p>
          <a:p>
            <a:pPr lvl="1" algn="just">
              <a:lnSpc>
                <a:spcPct val="150000"/>
              </a:lnSpc>
            </a:pPr>
            <a:r>
              <a:rPr lang="en-US" sz="1600" dirty="0" smtClean="0">
                <a:latin typeface="Times New Roman" pitchFamily="18" charset="0"/>
                <a:cs typeface="Times New Roman" pitchFamily="18" charset="0"/>
              </a:rPr>
              <a:t>Digital signal processing (DSP) is the numerical manipulation of signals, usually with the intention to measure, filter, produce or compress continuous analog signals.</a:t>
            </a: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smtClean="0"/>
          </a:p>
        </p:txBody>
      </p:sp>
      <p:sp>
        <p:nvSpPr>
          <p:cNvPr id="4099" name="Content Placeholder 2"/>
          <p:cNvSpPr>
            <a:spLocks noGrp="1"/>
          </p:cNvSpPr>
          <p:nvPr>
            <p:ph idx="1"/>
          </p:nvPr>
        </p:nvSpPr>
        <p:spPr/>
        <p:txBody>
          <a:bodyPr/>
          <a:lstStyle/>
          <a:p>
            <a:pPr algn="ctr">
              <a:buFontTx/>
              <a:buNone/>
            </a:pPr>
            <a:endParaRPr lang="en-US" smtClean="0"/>
          </a:p>
          <a:p>
            <a:pPr algn="ctr">
              <a:buFontTx/>
              <a:buNone/>
            </a:pPr>
            <a:endParaRPr lang="en-US" smtClean="0"/>
          </a:p>
          <a:p>
            <a:pPr algn="ctr">
              <a:buFontTx/>
              <a:buNone/>
            </a:pPr>
            <a:endParaRPr lang="en-US" smtClean="0"/>
          </a:p>
          <a:p>
            <a:pPr algn="ctr">
              <a:buFontTx/>
              <a:buNone/>
            </a:pPr>
            <a:r>
              <a:rPr lang="en-US" smtClean="0"/>
              <a:t>What is Multimedia????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fontScale="90000"/>
          </a:bodyPr>
          <a:lstStyle/>
          <a:p>
            <a:r>
              <a:rPr lang="en-US" smtClean="0"/>
              <a:t>DEFINING OBJECTS FOR </a:t>
            </a:r>
            <a:r>
              <a:rPr lang="en-US" dirty="0" smtClean="0"/>
              <a:t>MULTIMEDIA SYSTEMS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sz="2000" b="1" dirty="0" smtClean="0">
                <a:latin typeface="Times New Roman" pitchFamily="18" charset="0"/>
                <a:cs typeface="Times New Roman" pitchFamily="18" charset="0"/>
              </a:rPr>
              <a:t>Text</a:t>
            </a:r>
          </a:p>
          <a:p>
            <a:pPr algn="just">
              <a:lnSpc>
                <a:spcPct val="150000"/>
              </a:lnSpc>
            </a:pPr>
            <a:r>
              <a:rPr lang="en-US" sz="2000" b="1" dirty="0" smtClean="0">
                <a:latin typeface="Times New Roman" pitchFamily="18" charset="0"/>
                <a:cs typeface="Times New Roman" pitchFamily="18" charset="0"/>
              </a:rPr>
              <a:t>Images</a:t>
            </a:r>
          </a:p>
          <a:p>
            <a:pPr algn="just">
              <a:lnSpc>
                <a:spcPct val="150000"/>
              </a:lnSpc>
            </a:pPr>
            <a:r>
              <a:rPr lang="en-US" sz="2000" b="1" dirty="0" smtClean="0">
                <a:latin typeface="Times New Roman" pitchFamily="18" charset="0"/>
                <a:cs typeface="Times New Roman" pitchFamily="18" charset="0"/>
              </a:rPr>
              <a:t>Audio</a:t>
            </a:r>
          </a:p>
          <a:p>
            <a:pPr algn="just">
              <a:lnSpc>
                <a:spcPct val="150000"/>
              </a:lnSpc>
            </a:pPr>
            <a:r>
              <a:rPr lang="en-US" sz="2000" b="1" dirty="0" smtClean="0">
                <a:latin typeface="Times New Roman" pitchFamily="18" charset="0"/>
                <a:cs typeface="Times New Roman" pitchFamily="18" charset="0"/>
              </a:rPr>
              <a:t>Video</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smtClean="0"/>
              <a:t>Multimedia</a:t>
            </a:r>
          </a:p>
        </p:txBody>
      </p:sp>
      <p:sp>
        <p:nvSpPr>
          <p:cNvPr id="5123" name="Rectangle 3"/>
          <p:cNvSpPr>
            <a:spLocks noGrp="1" noChangeArrowheads="1"/>
          </p:cNvSpPr>
          <p:nvPr>
            <p:ph type="body" idx="1"/>
          </p:nvPr>
        </p:nvSpPr>
        <p:spPr/>
        <p:txBody>
          <a:bodyPr/>
          <a:lstStyle/>
          <a:p>
            <a:pPr algn="just" eaLnBrk="1" hangingPunct="1">
              <a:lnSpc>
                <a:spcPct val="150000"/>
              </a:lnSpc>
            </a:pPr>
            <a:r>
              <a:rPr lang="en-US" sz="2400" smtClean="0"/>
              <a:t>Multi</a:t>
            </a:r>
          </a:p>
          <a:p>
            <a:pPr lvl="1" algn="just" eaLnBrk="1" hangingPunct="1">
              <a:lnSpc>
                <a:spcPct val="150000"/>
              </a:lnSpc>
            </a:pPr>
            <a:r>
              <a:rPr lang="en-US" sz="2400" smtClean="0"/>
              <a:t>Many, multiple</a:t>
            </a:r>
          </a:p>
          <a:p>
            <a:pPr lvl="1" algn="just" eaLnBrk="1" hangingPunct="1">
              <a:lnSpc>
                <a:spcPct val="150000"/>
              </a:lnSpc>
              <a:buFontTx/>
              <a:buNone/>
            </a:pPr>
            <a:endParaRPr lang="en-US" sz="2400" smtClean="0"/>
          </a:p>
          <a:p>
            <a:pPr algn="just" eaLnBrk="1" hangingPunct="1">
              <a:lnSpc>
                <a:spcPct val="150000"/>
              </a:lnSpc>
            </a:pPr>
            <a:r>
              <a:rPr lang="en-US" sz="2400" smtClean="0"/>
              <a:t>Media</a:t>
            </a:r>
          </a:p>
          <a:p>
            <a:pPr lvl="1" algn="just" eaLnBrk="1" hangingPunct="1">
              <a:lnSpc>
                <a:spcPct val="150000"/>
              </a:lnSpc>
            </a:pPr>
            <a:r>
              <a:rPr lang="en-US" sz="2400" smtClean="0"/>
              <a:t>Means of distribution and presentation of information.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Means….</a:t>
            </a:r>
          </a:p>
        </p:txBody>
      </p:sp>
      <p:sp>
        <p:nvSpPr>
          <p:cNvPr id="3" name="Content Placeholder 2"/>
          <p:cNvSpPr>
            <a:spLocks noGrp="1"/>
          </p:cNvSpPr>
          <p:nvPr>
            <p:ph idx="1"/>
          </p:nvPr>
        </p:nvSpPr>
        <p:spPr/>
        <p:txBody>
          <a:bodyPr/>
          <a:lstStyle/>
          <a:p>
            <a:pPr algn="just">
              <a:lnSpc>
                <a:spcPct val="150000"/>
              </a:lnSpc>
              <a:defRPr/>
            </a:pPr>
            <a:r>
              <a:rPr lang="en-US" sz="2400" dirty="0" smtClean="0"/>
              <a:t>In everyday life…</a:t>
            </a:r>
          </a:p>
          <a:p>
            <a:pPr lvl="1" algn="just">
              <a:lnSpc>
                <a:spcPct val="150000"/>
              </a:lnSpc>
              <a:defRPr/>
            </a:pPr>
            <a:r>
              <a:rPr lang="en-US" sz="2400" dirty="0" smtClean="0">
                <a:ea typeface="+mn-ea"/>
              </a:rPr>
              <a:t>Multimedia is everything you hear or see.</a:t>
            </a:r>
          </a:p>
          <a:p>
            <a:pPr lvl="1" algn="just">
              <a:lnSpc>
                <a:spcPct val="150000"/>
              </a:lnSpc>
              <a:defRPr/>
            </a:pPr>
            <a:r>
              <a:rPr lang="en-US" sz="2400" dirty="0" smtClean="0">
                <a:ea typeface="+mn-ea"/>
              </a:rPr>
              <a:t>e.g. text in books, sound in music, and graphics in pictures.</a:t>
            </a:r>
            <a:endParaRPr lang="en-US" sz="2400" dirty="0" smtClean="0"/>
          </a:p>
          <a:p>
            <a:pPr algn="just">
              <a:lnSpc>
                <a:spcPct val="150000"/>
              </a:lnSpc>
              <a:defRPr/>
            </a:pPr>
            <a:r>
              <a:rPr lang="en-US" sz="2400" dirty="0" smtClean="0"/>
              <a:t>In computing environment…</a:t>
            </a:r>
          </a:p>
          <a:p>
            <a:pPr lvl="1" algn="just">
              <a:lnSpc>
                <a:spcPct val="150000"/>
              </a:lnSpc>
              <a:defRPr/>
            </a:pPr>
            <a:r>
              <a:rPr lang="en-US" sz="2400" dirty="0" smtClean="0">
                <a:ea typeface="+mn-ea"/>
              </a:rPr>
              <a:t>Multimedia is the presentation of information by a computer system using text, sound and graphics.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Multimedia is…</a:t>
            </a:r>
          </a:p>
        </p:txBody>
      </p:sp>
      <p:pic>
        <p:nvPicPr>
          <p:cNvPr id="7171" name="Picture 2" descr="C:\Users\Nancy\Desktop\multimediawordcloud.png"/>
          <p:cNvPicPr>
            <a:picLocks noGrp="1" noChangeAspect="1" noChangeArrowheads="1"/>
          </p:cNvPicPr>
          <p:nvPr>
            <p:ph idx="1"/>
          </p:nvPr>
        </p:nvPicPr>
        <p:blipFill>
          <a:blip r:embed="rId2"/>
          <a:srcRect/>
          <a:stretch>
            <a:fillRect/>
          </a:stretch>
        </p:blipFill>
        <p:spPr>
          <a:xfrm>
            <a:off x="1028700" y="1447800"/>
            <a:ext cx="7086600" cy="4648200"/>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Definitions</a:t>
            </a:r>
          </a:p>
        </p:txBody>
      </p:sp>
      <p:sp>
        <p:nvSpPr>
          <p:cNvPr id="8195" name="Content Placeholder 2"/>
          <p:cNvSpPr>
            <a:spLocks noGrp="1"/>
          </p:cNvSpPr>
          <p:nvPr>
            <p:ph idx="1"/>
          </p:nvPr>
        </p:nvSpPr>
        <p:spPr/>
        <p:txBody>
          <a:bodyPr/>
          <a:lstStyle/>
          <a:p>
            <a:pPr algn="just">
              <a:lnSpc>
                <a:spcPct val="150000"/>
              </a:lnSpc>
            </a:pPr>
            <a:r>
              <a:rPr lang="en-US" sz="2400" smtClean="0"/>
              <a:t>Multimedia is any combination of text, graphics, sound, animation and video delivered by computer or other electronic means.</a:t>
            </a:r>
          </a:p>
          <a:p>
            <a:pPr algn="just">
              <a:lnSpc>
                <a:spcPct val="150000"/>
              </a:lnSpc>
            </a:pPr>
            <a:r>
              <a:rPr lang="en-US" sz="2400" smtClean="0"/>
              <a:t>Multimedia can support multiple representations of same pieces of information in a variety of forms.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228600"/>
            <a:ext cx="7772400" cy="685800"/>
          </a:xfrm>
        </p:spPr>
        <p:txBody>
          <a:bodyPr>
            <a:normAutofit fontScale="90000"/>
          </a:bodyPr>
          <a:lstStyle/>
          <a:p>
            <a:r>
              <a:rPr lang="en-US" smtClean="0"/>
              <a:t>Medium</a:t>
            </a:r>
          </a:p>
        </p:txBody>
      </p:sp>
      <p:sp>
        <p:nvSpPr>
          <p:cNvPr id="9219" name="Content Placeholder 2"/>
          <p:cNvSpPr>
            <a:spLocks noGrp="1"/>
          </p:cNvSpPr>
          <p:nvPr>
            <p:ph idx="1"/>
          </p:nvPr>
        </p:nvSpPr>
        <p:spPr>
          <a:xfrm>
            <a:off x="685800" y="1066800"/>
            <a:ext cx="7772400" cy="5562600"/>
          </a:xfrm>
        </p:spPr>
        <p:txBody>
          <a:bodyPr/>
          <a:lstStyle/>
          <a:p>
            <a:r>
              <a:rPr lang="en-US" sz="2000" smtClean="0"/>
              <a:t>Media can be classified with respect to different criteria:</a:t>
            </a:r>
          </a:p>
          <a:p>
            <a:pPr lvl="1"/>
            <a:r>
              <a:rPr lang="en-US" sz="2000" smtClean="0"/>
              <a:t>Perception Medium</a:t>
            </a:r>
          </a:p>
          <a:p>
            <a:pPr lvl="2"/>
            <a:r>
              <a:rPr lang="en-US" sz="2000" smtClean="0"/>
              <a:t>To sense the environment.</a:t>
            </a:r>
          </a:p>
          <a:p>
            <a:pPr lvl="3"/>
            <a:r>
              <a:rPr lang="en-US" sz="1800" smtClean="0"/>
              <a:t>Seeing-&gt; text, images, video</a:t>
            </a:r>
          </a:p>
          <a:p>
            <a:pPr lvl="3"/>
            <a:r>
              <a:rPr lang="en-US" sz="1800" smtClean="0"/>
              <a:t>Hearing-&gt; music, noise and speech</a:t>
            </a:r>
          </a:p>
          <a:p>
            <a:pPr lvl="1"/>
            <a:r>
              <a:rPr lang="en-US" sz="2000" smtClean="0"/>
              <a:t>Representation Medium</a:t>
            </a:r>
          </a:p>
          <a:p>
            <a:pPr lvl="2"/>
            <a:r>
              <a:rPr lang="en-US" sz="2000" smtClean="0"/>
              <a:t>Internal computer representation of information.</a:t>
            </a:r>
          </a:p>
          <a:p>
            <a:pPr lvl="3"/>
            <a:r>
              <a:rPr lang="en-US" sz="1800" smtClean="0"/>
              <a:t>Text character-&gt;ASCII</a:t>
            </a:r>
          </a:p>
          <a:p>
            <a:pPr lvl="3"/>
            <a:r>
              <a:rPr lang="en-US" sz="1800" smtClean="0"/>
              <a:t>Graphics-&gt; CEPT, CAPTAIN</a:t>
            </a:r>
          </a:p>
          <a:p>
            <a:pPr lvl="3"/>
            <a:r>
              <a:rPr lang="en-US" sz="1800" smtClean="0"/>
              <a:t>Audio Stream-&gt; PCM</a:t>
            </a:r>
          </a:p>
          <a:p>
            <a:pPr lvl="3"/>
            <a:r>
              <a:rPr lang="en-US" sz="1800" smtClean="0"/>
              <a:t>Image-&gt; JPEG</a:t>
            </a:r>
          </a:p>
          <a:p>
            <a:pPr lvl="3"/>
            <a:r>
              <a:rPr lang="en-US" sz="1800" smtClean="0"/>
              <a:t>Audio/Video-&gt; MPEG</a:t>
            </a:r>
          </a:p>
          <a:p>
            <a:pPr lvl="1"/>
            <a:r>
              <a:rPr lang="en-US" sz="2000" smtClean="0"/>
              <a:t>Presentation Medium</a:t>
            </a:r>
          </a:p>
          <a:p>
            <a:pPr lvl="2"/>
            <a:r>
              <a:rPr lang="en-US" sz="2000" smtClean="0"/>
              <a:t>Tools for the input and output of information.</a:t>
            </a:r>
          </a:p>
          <a:p>
            <a:pPr lvl="3"/>
            <a:r>
              <a:rPr lang="en-US" sz="1800" smtClean="0"/>
              <a:t>Output Media-&gt;  Paper, Screen, Speaker</a:t>
            </a:r>
          </a:p>
          <a:p>
            <a:pPr lvl="3"/>
            <a:r>
              <a:rPr lang="en-US" sz="1800" smtClean="0"/>
              <a:t>Input Media-&gt; Keyboard, Mouse, camera, microphone</a:t>
            </a:r>
          </a:p>
          <a:p>
            <a:pPr lvl="1"/>
            <a:endParaRPr lang="en-US" sz="2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pPr lvl="1" algn="just"/>
            <a:r>
              <a:rPr lang="en-US" sz="2000" smtClean="0"/>
              <a:t>Storage Medium</a:t>
            </a:r>
          </a:p>
          <a:p>
            <a:pPr lvl="2" algn="just"/>
            <a:r>
              <a:rPr lang="en-US" sz="2000" smtClean="0"/>
              <a:t>Data carrier which enables storage of information.</a:t>
            </a:r>
          </a:p>
          <a:p>
            <a:pPr lvl="3" algn="just"/>
            <a:r>
              <a:rPr lang="en-US" sz="1800" smtClean="0"/>
              <a:t>Floppy Disk, Hard Disk, CD-ROM </a:t>
            </a:r>
          </a:p>
          <a:p>
            <a:pPr lvl="1" algn="just"/>
            <a:r>
              <a:rPr lang="en-US" sz="2000" smtClean="0"/>
              <a:t>Transmission Medium</a:t>
            </a:r>
          </a:p>
          <a:p>
            <a:pPr lvl="2" algn="just"/>
            <a:r>
              <a:rPr lang="en-US" sz="2000" smtClean="0"/>
              <a:t>Information carriers</a:t>
            </a:r>
          </a:p>
          <a:p>
            <a:pPr lvl="3" algn="just"/>
            <a:r>
              <a:rPr lang="en-US" sz="1800" smtClean="0"/>
              <a:t>Wired Networks</a:t>
            </a:r>
          </a:p>
          <a:p>
            <a:pPr lvl="3" algn="just"/>
            <a:r>
              <a:rPr lang="en-US" sz="1800" smtClean="0"/>
              <a:t>Wireless Networks</a:t>
            </a:r>
          </a:p>
          <a:p>
            <a:pPr lvl="1" algn="just"/>
            <a:r>
              <a:rPr lang="en-US" sz="2000" smtClean="0"/>
              <a:t>Information Exchange Medium</a:t>
            </a:r>
          </a:p>
          <a:p>
            <a:pPr lvl="2" algn="just"/>
            <a:r>
              <a:rPr lang="en-US" sz="2000" smtClean="0"/>
              <a:t>All information carriers for transmission: storage and transmission media</a:t>
            </a:r>
          </a:p>
          <a:p>
            <a:pPr lvl="3" algn="just"/>
            <a:r>
              <a:rPr lang="en-US" sz="1800" smtClean="0"/>
              <a:t>Using computer networks or E-mail system.</a:t>
            </a:r>
          </a:p>
          <a:p>
            <a:pPr algn="just">
              <a:buFontTx/>
              <a:buNone/>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Properties of Multimedia System</a:t>
            </a:r>
          </a:p>
        </p:txBody>
      </p:sp>
      <p:sp>
        <p:nvSpPr>
          <p:cNvPr id="11267" name="Content Placeholder 2"/>
          <p:cNvSpPr>
            <a:spLocks noGrp="1"/>
          </p:cNvSpPr>
          <p:nvPr>
            <p:ph idx="1"/>
          </p:nvPr>
        </p:nvSpPr>
        <p:spPr/>
        <p:txBody>
          <a:bodyPr/>
          <a:lstStyle/>
          <a:p>
            <a:pPr algn="just">
              <a:lnSpc>
                <a:spcPct val="150000"/>
              </a:lnSpc>
            </a:pPr>
            <a:r>
              <a:rPr lang="en-US" sz="2400" smtClean="0"/>
              <a:t>Combination of media</a:t>
            </a:r>
          </a:p>
          <a:p>
            <a:pPr algn="just">
              <a:lnSpc>
                <a:spcPct val="150000"/>
              </a:lnSpc>
            </a:pPr>
            <a:r>
              <a:rPr lang="en-US" sz="2400" smtClean="0"/>
              <a:t>Independence</a:t>
            </a:r>
          </a:p>
          <a:p>
            <a:pPr algn="just">
              <a:lnSpc>
                <a:spcPct val="150000"/>
              </a:lnSpc>
            </a:pPr>
            <a:r>
              <a:rPr lang="en-US" sz="2400" smtClean="0"/>
              <a:t>Computer-supported Integration</a:t>
            </a:r>
          </a:p>
          <a:p>
            <a:pPr algn="just">
              <a:lnSpc>
                <a:spcPct val="150000"/>
              </a:lnSpc>
            </a:pPr>
            <a:r>
              <a:rPr lang="en-US" sz="2400" smtClean="0"/>
              <a:t>Communication Systems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901</Words>
  <Application>Microsoft Office PowerPoint</Application>
  <PresentationFormat>On-screen Show (4:3)</PresentationFormat>
  <Paragraphs>103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 3 MULTIMEDIA SYSTEMS DESIGN</vt:lpstr>
      <vt:lpstr>Slide 2</vt:lpstr>
      <vt:lpstr>Multimedia</vt:lpstr>
      <vt:lpstr>Means….</vt:lpstr>
      <vt:lpstr>Multimedia is…</vt:lpstr>
      <vt:lpstr>Definitions</vt:lpstr>
      <vt:lpstr>Medium</vt:lpstr>
      <vt:lpstr>Slide 8</vt:lpstr>
      <vt:lpstr>Properties of Multimedia System</vt:lpstr>
      <vt:lpstr>Slide 10</vt:lpstr>
      <vt:lpstr>Current Trends…</vt:lpstr>
      <vt:lpstr>MULTIMEDIA APPLICATIONS</vt:lpstr>
      <vt:lpstr>Slide 13</vt:lpstr>
      <vt:lpstr>MULTIMEDIA SYSTEM ARCHITECTURE</vt:lpstr>
      <vt:lpstr>MULTIMEDIA SYSTEM ARCHITECTURE (Real time)</vt:lpstr>
      <vt:lpstr>Slide 16</vt:lpstr>
      <vt:lpstr>EVOLVING TECHNOLOGIES FOR MULTIMEDIA SYSTEMS</vt:lpstr>
      <vt:lpstr>Slide 18</vt:lpstr>
      <vt:lpstr>Slide 19</vt:lpstr>
      <vt:lpstr>DEFINING OBJECTS FOR MULTIMEDIA SYSTEMS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MULTIMEDIA SYSTEMS DESIGN</dc:title>
  <dc:creator>admin</dc:creator>
  <cp:lastModifiedBy>admin</cp:lastModifiedBy>
  <cp:revision>39</cp:revision>
  <dcterms:created xsi:type="dcterms:W3CDTF">2015-10-12T06:24:31Z</dcterms:created>
  <dcterms:modified xsi:type="dcterms:W3CDTF">2015-11-21T13:52:08Z</dcterms:modified>
</cp:coreProperties>
</file>