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74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72" r:id="rId14"/>
    <p:sldId id="275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2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46614-81FC-4D0D-9845-14561351C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B6EDA4-37DC-445E-89CD-098C13D570A8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E99279-608A-453B-B893-71920834F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o1productions.com/Articles/411samp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43C3-5418-41CC-BF6E-8152387CBDEF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 descr="Large confetti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 Compression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43600" y="4343400"/>
            <a:ext cx="2819400" cy="1524000"/>
          </a:xfrm>
        </p:spPr>
        <p:txBody>
          <a:bodyPr/>
          <a:lstStyle/>
          <a:p>
            <a:pPr algn="l"/>
            <a:r>
              <a:rPr lang="en-US" dirty="0" smtClean="0"/>
              <a:t>Nancy Victor</a:t>
            </a:r>
          </a:p>
          <a:p>
            <a:pPr algn="l"/>
            <a:r>
              <a:rPr lang="en-US" dirty="0" smtClean="0"/>
              <a:t>Assistant Professor</a:t>
            </a:r>
          </a:p>
          <a:p>
            <a:pPr algn="l"/>
            <a:r>
              <a:rPr lang="en-US" dirty="0" smtClean="0"/>
              <a:t>SITE, VIT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3: Discrete Cosine Transform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8077200" cy="4191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sz="2400" dirty="0" smtClean="0"/>
              <a:t>The DCT transforms the data from the spatial domain to the frequency domain.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 smtClean="0"/>
              <a:t>The spatial domain shows the amplitude of the color as you move through space.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 smtClean="0"/>
              <a:t>The frequency domain shows how quickly the amplitude of the color is changing from one pixel to the next in an image file.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dirty="0" smtClean="0"/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2F9-30E1-4F78-B0DA-ACDE9BD15F4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3:  Forward DCT</a:t>
            </a: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05A7-9BCB-4435-8713-017EF4F11C0B}" type="slidenum">
              <a:rPr lang="en-US"/>
              <a:pPr/>
              <a:t>11</a:t>
            </a:fld>
            <a:endParaRPr lang="en-US"/>
          </a:p>
        </p:txBody>
      </p:sp>
      <p:sp>
        <p:nvSpPr>
          <p:cNvPr id="103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153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For an N X N pixel image </a:t>
            </a:r>
          </a:p>
          <a:p>
            <a:pPr eaLnBrk="1" hangingPunct="1">
              <a:buFontTx/>
              <a:buNone/>
            </a:pPr>
            <a:r>
              <a:rPr lang="en-US" smtClean="0"/>
              <a:t>the DCT is an array of coefficients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                              where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28600" y="3505200"/>
          <a:ext cx="8915400" cy="909638"/>
        </p:xfrm>
        <a:graphic>
          <a:graphicData uri="http://schemas.openxmlformats.org/presentationml/2006/ole">
            <p:oleObj spid="_x0000_s1026" name="Equation" r:id="rId3" imgW="4228920" imgH="431640" progId="Equation.3">
              <p:embed/>
            </p:oleObj>
          </a:graphicData>
        </a:graphic>
      </p:graphicFrame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</a:t>
            </a:r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381000" y="4876800"/>
          <a:ext cx="3352800" cy="1452563"/>
        </p:xfrm>
        <a:graphic>
          <a:graphicData uri="http://schemas.openxmlformats.org/presentationml/2006/ole">
            <p:oleObj spid="_x0000_s1027" name="Equation" r:id="rId4" imgW="1523880" imgH="660240" progId="Equation.3">
              <p:embed/>
            </p:oleObj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8" name="Equation" r:id="rId5" imgW="114120" imgH="215640" progId="Equation.3">
              <p:embed/>
            </p:oleObj>
          </a:graphicData>
        </a:graphic>
      </p:graphicFrame>
      <p:graphicFrame>
        <p:nvGraphicFramePr>
          <p:cNvPr id="1029" name="Object 11"/>
          <p:cNvGraphicFramePr>
            <a:graphicFrameLocks noChangeAspect="1"/>
          </p:cNvGraphicFramePr>
          <p:nvPr/>
        </p:nvGraphicFramePr>
        <p:xfrm>
          <a:off x="4648200" y="1752600"/>
          <a:ext cx="3581400" cy="533400"/>
        </p:xfrm>
        <a:graphic>
          <a:graphicData uri="http://schemas.openxmlformats.org/presentationml/2006/ole">
            <p:oleObj spid="_x0000_s1029" name="Equation" r:id="rId6" imgW="1536480" imgH="228600" progId="Equation.3">
              <p:embed/>
            </p:oleObj>
          </a:graphicData>
        </a:graphic>
      </p:graphicFrame>
      <p:graphicFrame>
        <p:nvGraphicFramePr>
          <p:cNvPr id="1030" name="Object 12"/>
          <p:cNvGraphicFramePr>
            <a:graphicFrameLocks noChangeAspect="1"/>
          </p:cNvGraphicFramePr>
          <p:nvPr/>
        </p:nvGraphicFramePr>
        <p:xfrm>
          <a:off x="457200" y="2971800"/>
          <a:ext cx="4343400" cy="571500"/>
        </p:xfrm>
        <a:graphic>
          <a:graphicData uri="http://schemas.openxmlformats.org/presentationml/2006/ole">
            <p:oleObj spid="_x0000_s1030" name="Equation" r:id="rId7" imgW="1739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Step 4:  Quantize the Coefficients</a:t>
            </a:r>
            <a:br>
              <a:rPr lang="en-US" smtClean="0"/>
            </a:br>
            <a:r>
              <a:rPr lang="en-US" smtClean="0"/>
              <a:t>Computed by the DCT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0D7-0587-4AFF-B498-59F3738259EF}" type="slidenum">
              <a:rPr lang="en-US"/>
              <a:pPr/>
              <a:t>12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After DCT, the first value will be DC co-efficient, which is the average of all values and all the other values are AC co-efficient.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Quantization involves dividing each coefficient by an integer between 1 and 255 and rounding off.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quantization table is chosen to reduce the precision of each coefficient to no more than necessary.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Divide the DCT co-efficient by the value in Quantization table.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quantization table is carried along with the compressed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5:  Arrange in “zigzag” order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8278-20A1-4987-8CC9-B9DFF57E822A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Scan all the values in </a:t>
            </a:r>
            <a:r>
              <a:rPr lang="en-US" dirty="0" err="1" smtClean="0"/>
              <a:t>zig-zag</a:t>
            </a:r>
            <a:r>
              <a:rPr lang="en-US" dirty="0" smtClean="0"/>
              <a:t> manner.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This is done so that the coefficients are in order of increasing frequency.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The higher frequency coefficients are more likely to be 0 after quantization.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This improves the compression of run-length encoding.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Do run-length encoding and Huffman coding.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Entropy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DC co-</a:t>
            </a:r>
            <a:r>
              <a:rPr lang="en-US" dirty="0" err="1" smtClean="0"/>
              <a:t>efficients</a:t>
            </a:r>
            <a:r>
              <a:rPr lang="en-US" dirty="0" smtClean="0"/>
              <a:t> are difference coded.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Difference between the current DC co-efficient and previously coded sub image DC co-efficient is found out.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And then, Huffman coded by referring DC coded table.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Non-zero AC co-</a:t>
            </a:r>
            <a:r>
              <a:rPr lang="en-US" dirty="0" err="1" smtClean="0"/>
              <a:t>efficients</a:t>
            </a:r>
            <a:r>
              <a:rPr lang="en-US" dirty="0" smtClean="0"/>
              <a:t> are either Run-length encoded or Huffman coded.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b="1" smtClean="0">
                <a:solidFill>
                  <a:srgbClr val="FF0000"/>
                </a:solidFill>
                <a:latin typeface="Edwardian Script ITC" pitchFamily="66" charset="0"/>
              </a:rPr>
              <a:t>Thank  you</a:t>
            </a:r>
            <a:r>
              <a:rPr lang="en-US" sz="6600" b="1" dirty="0" smtClean="0">
                <a:solidFill>
                  <a:srgbClr val="FF0000"/>
                </a:solidFill>
                <a:latin typeface="Edwardian Script ITC" pitchFamily="66" charset="0"/>
              </a:rPr>
              <a:t>…</a:t>
            </a:r>
            <a:endParaRPr lang="en-US" sz="6600" b="1" dirty="0">
              <a:solidFill>
                <a:srgbClr val="FF0000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Compression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Reduce the amount of data required to represent a digital image.</a:t>
            </a:r>
          </a:p>
          <a:p>
            <a:pPr algn="just"/>
            <a:r>
              <a:rPr lang="en-US" dirty="0" smtClean="0"/>
              <a:t>This can be achieved by removing redundant data.</a:t>
            </a:r>
          </a:p>
          <a:p>
            <a:pPr algn="just">
              <a:buNone/>
            </a:pPr>
            <a:r>
              <a:rPr lang="en-US" u="sng" dirty="0" smtClean="0"/>
              <a:t>Redundancies:</a:t>
            </a:r>
          </a:p>
          <a:p>
            <a:pPr algn="just"/>
            <a:r>
              <a:rPr lang="en-US" dirty="0" smtClean="0"/>
              <a:t>Coding Redundancy: Gray levels of the image uses more number of bits than that is actually necessary.</a:t>
            </a:r>
          </a:p>
          <a:p>
            <a:pPr algn="just"/>
            <a:r>
              <a:rPr lang="en-US" dirty="0" smtClean="0"/>
              <a:t>Inter-pixel redundancy: Results from structural or geometric relationship between objects in an image.</a:t>
            </a:r>
          </a:p>
          <a:p>
            <a:pPr algn="just"/>
            <a:r>
              <a:rPr lang="en-US" dirty="0" smtClean="0"/>
              <a:t>Psycho-visual redundancy:  Our eyes do not respond to all visual information.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JPEG Compression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35B-4C06-465D-B1FD-F914C6AC3E0F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JPEG stands for Joint Photographic Experts Group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Used on 24-bit color files.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Works well on photographic images.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Although it is a </a:t>
            </a:r>
            <a:r>
              <a:rPr lang="en-US" sz="2800" dirty="0" err="1" smtClean="0"/>
              <a:t>lossy</a:t>
            </a:r>
            <a:r>
              <a:rPr lang="en-US" sz="2800" dirty="0" smtClean="0"/>
              <a:t> compression technique, it yields an excellent quality image with high compression rates.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Steps in JPEG Compression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9BE-BDB4-4A4E-92C3-AD33965E83A5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1.  If the color is represented in RGB mode, translate it to YUV.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2.  Divide the file into 8 X 8 blocks.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3.  Transform the pixel information from the spatial domain to the frequency domain with the Discrete Cosine Transform.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4.  Quantize the resulting values by dividing each coefficient by an integer value and rounding off to the nearest integer.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5.  Look at the resulting coefficients in a zigzag order.  Do a run-length encoding of the coefficients ordered in this manner.  Follow by Huffman coding. 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 Encoding Overview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9663" y="1874838"/>
            <a:ext cx="6924675" cy="4525962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1a:  Converting RGB to YUV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39A8-6A48-49D6-8AD0-5C259FCAD028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YUV color mode stores color in terms of its luminance (brightness) and chrominance (hue).  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human eye is less sensitive to chrominance than luminance.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YUV is not required for JPEG compression, but it gives a better compression rate.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RGB vs. YUV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D21E-0794-437A-8228-1433AFBCD0AE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The formula is based on the relative contributions that red, green, and blue make to the luminance and chrominance factors.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There are several different formulas in use depending on the target monitor.  For example: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Y = 0.299 * R + 	0.587 * G + 	0.114 * B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U = -0.1687 * R – 	0.3313* G + 0.5 * B + 	128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V = 0.5 * R – 	0.4187 * G – 0.813 * B + 128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1b:  Downsampling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DCA-5529-4DBE-8406-4EEA8014B14B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chrominance information can (optionally) be downsampled.</a:t>
            </a:r>
          </a:p>
          <a:p>
            <a:pPr eaLnBrk="1" hangingPunct="1"/>
            <a:r>
              <a:rPr lang="en-US" smtClean="0"/>
              <a:t>The notation </a:t>
            </a:r>
            <a:r>
              <a:rPr lang="en-US" smtClean="0">
                <a:hlinkClick r:id="rId2"/>
              </a:rPr>
              <a:t>4:1:1 </a:t>
            </a:r>
            <a:r>
              <a:rPr lang="en-US" smtClean="0"/>
              <a:t>means that for each block of four pixels, you have 4 samples of luminance information (Y), and 1 each of the two chrominance components (U and V).                           		MCU – minimum 						coded unit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2514600" y="52578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2" name="Line 10"/>
          <p:cNvSpPr>
            <a:spLocks noChangeShapeType="1"/>
          </p:cNvSpPr>
          <p:nvPr/>
        </p:nvSpPr>
        <p:spPr bwMode="auto">
          <a:xfrm>
            <a:off x="2514600" y="586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>
            <a:off x="3200400" y="5257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2667000" y="525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3352800" y="525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2667000" y="609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352800" y="609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228" name="Rectangle 17"/>
          <p:cNvSpPr>
            <a:spLocks noChangeArrowheads="1"/>
          </p:cNvSpPr>
          <p:nvPr/>
        </p:nvSpPr>
        <p:spPr bwMode="auto">
          <a:xfrm>
            <a:off x="2895600" y="5715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U, 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2: Divide into 8 X 8 blocks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8AE-D790-409B-A23B-7FED7A28BCC5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pixels are level shifted by 2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, where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is the maximum gray level.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If it is 8x8 block of pixels, the level shift will be equal to 2</a:t>
            </a:r>
            <a:r>
              <a:rPr lang="en-US" sz="2800" baseline="30000" dirty="0" smtClean="0"/>
              <a:t>8-1</a:t>
            </a:r>
            <a:r>
              <a:rPr lang="en-US" sz="2800" dirty="0" smtClean="0"/>
              <a:t>, i.e. 2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=128.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 smtClean="0"/>
          </a:p>
          <a:p>
            <a:pPr algn="just" eaLnBrk="1" hangingPunct="1">
              <a:lnSpc>
                <a:spcPct val="150000"/>
              </a:lnSpc>
            </a:pPr>
            <a:endParaRPr lang="en-US" sz="2800" dirty="0" smtClean="0"/>
          </a:p>
          <a:p>
            <a:pPr algn="just" eaLnBrk="1" hangingPunct="1">
              <a:lnSpc>
                <a:spcPct val="15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</TotalTime>
  <Words>720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Equity</vt:lpstr>
      <vt:lpstr>Equation</vt:lpstr>
      <vt:lpstr>JPEG Compression</vt:lpstr>
      <vt:lpstr>Image Compression Standard</vt:lpstr>
      <vt:lpstr>JPEG Compression</vt:lpstr>
      <vt:lpstr>Steps in JPEG Compression</vt:lpstr>
      <vt:lpstr>JPEG Encoding Overview</vt:lpstr>
      <vt:lpstr>Step 1a:  Converting RGB to YUV</vt:lpstr>
      <vt:lpstr>RGB vs. YUV</vt:lpstr>
      <vt:lpstr>Step 1b:  Downsampling</vt:lpstr>
      <vt:lpstr>Step 2: Divide into 8 X 8 blocks</vt:lpstr>
      <vt:lpstr>Step 3: Discrete Cosine Transform</vt:lpstr>
      <vt:lpstr>Step 3:  Forward DCT</vt:lpstr>
      <vt:lpstr>Step 4:  Quantize the Coefficients Computed by the DCT</vt:lpstr>
      <vt:lpstr>Step 5:  Arrange in “zigzag” order</vt:lpstr>
      <vt:lpstr>Entropy Coding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Compression</dc:title>
  <dc:creator>Nancy</dc:creator>
  <cp:lastModifiedBy>Nancy</cp:lastModifiedBy>
  <cp:revision>41</cp:revision>
  <dcterms:created xsi:type="dcterms:W3CDTF">2013-07-28T13:45:52Z</dcterms:created>
  <dcterms:modified xsi:type="dcterms:W3CDTF">2013-08-03T04:18:12Z</dcterms:modified>
</cp:coreProperties>
</file>