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2"/>
  </p:notesMasterIdLst>
  <p:sldIdLst>
    <p:sldId id="256" r:id="rId2"/>
    <p:sldId id="257" r:id="rId3"/>
    <p:sldId id="258" r:id="rId4"/>
    <p:sldId id="259" r:id="rId5"/>
    <p:sldId id="267" r:id="rId6"/>
    <p:sldId id="260" r:id="rId7"/>
    <p:sldId id="265" r:id="rId8"/>
    <p:sldId id="266" r:id="rId9"/>
    <p:sldId id="275" r:id="rId10"/>
    <p:sldId id="276" r:id="rId11"/>
    <p:sldId id="277" r:id="rId12"/>
    <p:sldId id="278" r:id="rId13"/>
    <p:sldId id="279" r:id="rId14"/>
    <p:sldId id="280" r:id="rId15"/>
    <p:sldId id="281" r:id="rId16"/>
    <p:sldId id="282" r:id="rId17"/>
    <p:sldId id="283" r:id="rId18"/>
    <p:sldId id="284" r:id="rId19"/>
    <p:sldId id="264" r:id="rId20"/>
    <p:sldId id="285" r:id="rId21"/>
    <p:sldId id="268" r:id="rId22"/>
    <p:sldId id="269" r:id="rId23"/>
    <p:sldId id="270" r:id="rId24"/>
    <p:sldId id="271" r:id="rId25"/>
    <p:sldId id="272" r:id="rId26"/>
    <p:sldId id="273" r:id="rId27"/>
    <p:sldId id="274" r:id="rId28"/>
    <p:sldId id="261" r:id="rId29"/>
    <p:sldId id="262" r:id="rId30"/>
    <p:sldId id="26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0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2FA041-A531-49F6-8ED0-BF3E34AD583D}" type="datetimeFigureOut">
              <a:rPr lang="en-US" smtClean="0"/>
              <a:pPr/>
              <a:t>11/5/2015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F4D7DE-8F95-4DA7-B58F-9DD38E7BE08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73A19F17-9AB7-4D2B-89E8-2F86B46D1589}" type="datetimeFigureOut">
              <a:rPr lang="en-US" smtClean="0"/>
              <a:pPr/>
              <a:t>11/5/2015</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4A0F9753-FC53-4AC2-BB8A-52DB1501C69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3A19F17-9AB7-4D2B-89E8-2F86B46D1589}" type="datetimeFigureOut">
              <a:rPr lang="en-US" smtClean="0"/>
              <a:pPr/>
              <a:t>11/5/2015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A0F9753-FC53-4AC2-BB8A-52DB1501C69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73A19F17-9AB7-4D2B-89E8-2F86B46D1589}" type="datetimeFigureOut">
              <a:rPr lang="en-US" smtClean="0"/>
              <a:pPr/>
              <a:t>11/5/2015</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4A0F9753-FC53-4AC2-BB8A-52DB1501C69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3A19F17-9AB7-4D2B-89E8-2F86B46D1589}" type="datetimeFigureOut">
              <a:rPr lang="en-US" smtClean="0"/>
              <a:pPr/>
              <a:t>11/5/2015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A0F9753-FC53-4AC2-BB8A-52DB1501C69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73A19F17-9AB7-4D2B-89E8-2F86B46D1589}" type="datetimeFigureOut">
              <a:rPr lang="en-US" smtClean="0"/>
              <a:pPr/>
              <a:t>11/5/2015</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4A0F9753-FC53-4AC2-BB8A-52DB1501C69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3A19F17-9AB7-4D2B-89E8-2F86B46D1589}" type="datetimeFigureOut">
              <a:rPr lang="en-US" smtClean="0"/>
              <a:pPr/>
              <a:t>11/5/2015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A0F9753-FC53-4AC2-BB8A-52DB1501C69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3A19F17-9AB7-4D2B-89E8-2F86B46D1589}" type="datetimeFigureOut">
              <a:rPr lang="en-US" smtClean="0"/>
              <a:pPr/>
              <a:t>11/5/2015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A0F9753-FC53-4AC2-BB8A-52DB1501C69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3A19F17-9AB7-4D2B-89E8-2F86B46D1589}" type="datetimeFigureOut">
              <a:rPr lang="en-US" smtClean="0"/>
              <a:pPr/>
              <a:t>11/5/2015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A0F9753-FC53-4AC2-BB8A-52DB1501C69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73A19F17-9AB7-4D2B-89E8-2F86B46D1589}" type="datetimeFigureOut">
              <a:rPr lang="en-US" smtClean="0"/>
              <a:pPr/>
              <a:t>11/5/2015</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4A0F9753-FC53-4AC2-BB8A-52DB1501C69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3A19F17-9AB7-4D2B-89E8-2F86B46D1589}" type="datetimeFigureOut">
              <a:rPr lang="en-US" smtClean="0"/>
              <a:pPr/>
              <a:t>11/5/2015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A0F9753-FC53-4AC2-BB8A-52DB1501C69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73A19F17-9AB7-4D2B-89E8-2F86B46D1589}" type="datetimeFigureOut">
              <a:rPr lang="en-US" smtClean="0"/>
              <a:pPr/>
              <a:t>11/5/2015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A0F9753-FC53-4AC2-BB8A-52DB1501C690}"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73A19F17-9AB7-4D2B-89E8-2F86B46D1589}" type="datetimeFigureOut">
              <a:rPr lang="en-US" smtClean="0"/>
              <a:pPr/>
              <a:t>11/5/2015</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4A0F9753-FC53-4AC2-BB8A-52DB1501C69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msdn.microsoft.com/en-us/library/microsoft.xna.framework.graphics.spritebatch.draw.aspx" TargetMode="External"/><Relationship Id="rId2" Type="http://schemas.openxmlformats.org/officeDocument/2006/relationships/hyperlink" Target="https://msdn.microsoft.com/en-us/library/microsoft.xna.framework.graphics.spritebatch.begin.aspx" TargetMode="External"/><Relationship Id="rId1" Type="http://schemas.openxmlformats.org/officeDocument/2006/relationships/slideLayout" Target="../slideLayouts/slideLayout2.xml"/><Relationship Id="rId6" Type="http://schemas.openxmlformats.org/officeDocument/2006/relationships/hyperlink" Target="https://msdn.microsoft.com/en-us/library/microsoft.xna.framework.graphics.graphicsdevice.present.aspx" TargetMode="External"/><Relationship Id="rId5" Type="http://schemas.openxmlformats.org/officeDocument/2006/relationships/hyperlink" Target="https://msdn.microsoft.com/en-us/library/microsoft.xna.framework.graphics.spritebatch.end.aspx" TargetMode="External"/><Relationship Id="rId4" Type="http://schemas.openxmlformats.org/officeDocument/2006/relationships/hyperlink" Target="https://msdn.microsoft.com/en-us/library/microsoft.xna.framework.graphics.texture2d.aspx"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Office_Word_Document1.docx"/></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895600"/>
            <a:ext cx="7772400" cy="1470025"/>
          </a:xfrm>
        </p:spPr>
        <p:txBody>
          <a:bodyPr>
            <a:normAutofit/>
          </a:bodyPr>
          <a:lstStyle/>
          <a:p>
            <a:r>
              <a:rPr lang="en-US" dirty="0" smtClean="0"/>
              <a:t>GAME DEVELOPMENT USING C# AND .NETFRAMEWORKS </a:t>
            </a:r>
            <a:endParaRPr lang="en-US" dirty="0"/>
          </a:p>
        </p:txBody>
      </p:sp>
      <p:sp>
        <p:nvSpPr>
          <p:cNvPr id="3" name="Subtitle 2"/>
          <p:cNvSpPr>
            <a:spLocks noGrp="1"/>
          </p:cNvSpPr>
          <p:nvPr>
            <p:ph type="subTitle" idx="1"/>
          </p:nvPr>
        </p:nvSpPr>
        <p:spPr>
          <a:xfrm>
            <a:off x="228600" y="4572000"/>
            <a:ext cx="6400800" cy="1752600"/>
          </a:xfrm>
        </p:spPr>
        <p:txBody>
          <a:bodyPr>
            <a:normAutofit fontScale="92500" lnSpcReduction="10000"/>
          </a:bodyPr>
          <a:lstStyle/>
          <a:p>
            <a:endParaRPr lang="en-US" dirty="0" smtClean="0"/>
          </a:p>
          <a:p>
            <a:pPr algn="l"/>
            <a:r>
              <a:rPr lang="en-US" dirty="0" smtClean="0">
                <a:solidFill>
                  <a:schemeClr val="tx1">
                    <a:lumMod val="95000"/>
                    <a:lumOff val="5000"/>
                  </a:schemeClr>
                </a:solidFill>
              </a:rPr>
              <a:t>BY:-</a:t>
            </a:r>
          </a:p>
          <a:p>
            <a:pPr algn="l"/>
            <a:r>
              <a:rPr lang="en-US" dirty="0" smtClean="0">
                <a:solidFill>
                  <a:schemeClr val="tx1">
                    <a:lumMod val="95000"/>
                    <a:lumOff val="5000"/>
                  </a:schemeClr>
                </a:solidFill>
              </a:rPr>
              <a:t>MUKUL </a:t>
            </a:r>
            <a:r>
              <a:rPr lang="en-US" dirty="0" smtClean="0">
                <a:solidFill>
                  <a:schemeClr val="tx1">
                    <a:lumMod val="95000"/>
                    <a:lumOff val="5000"/>
                  </a:schemeClr>
                </a:solidFill>
              </a:rPr>
              <a:t>DEV (13BIT0269)</a:t>
            </a:r>
            <a:endParaRPr lang="en-US" dirty="0" smtClean="0">
              <a:solidFill>
                <a:schemeClr val="tx1">
                  <a:lumMod val="95000"/>
                  <a:lumOff val="5000"/>
                </a:schemeClr>
              </a:solidFill>
            </a:endParaRPr>
          </a:p>
          <a:p>
            <a:pPr algn="l"/>
            <a:r>
              <a:rPr lang="en-US" dirty="0" smtClean="0">
                <a:solidFill>
                  <a:schemeClr val="tx1">
                    <a:lumMod val="95000"/>
                    <a:lumOff val="5000"/>
                  </a:schemeClr>
                </a:solidFill>
              </a:rPr>
              <a:t>SIDDHARTHA </a:t>
            </a:r>
            <a:r>
              <a:rPr lang="en-US" dirty="0" smtClean="0">
                <a:solidFill>
                  <a:schemeClr val="tx1">
                    <a:lumMod val="95000"/>
                    <a:lumOff val="5000"/>
                  </a:schemeClr>
                </a:solidFill>
              </a:rPr>
              <a:t>UPADHYAY (13BIT0270)</a:t>
            </a:r>
            <a:endParaRPr lang="en-US" dirty="0" smtClean="0">
              <a:solidFill>
                <a:schemeClr val="tx1">
                  <a:lumMod val="95000"/>
                  <a:lumOff val="5000"/>
                </a:schemeClr>
              </a:solidFill>
            </a:endParaRPr>
          </a:p>
          <a:p>
            <a:pPr algn="l"/>
            <a:r>
              <a:rPr lang="en-US" dirty="0" smtClean="0">
                <a:solidFill>
                  <a:schemeClr val="tx1">
                    <a:lumMod val="95000"/>
                    <a:lumOff val="5000"/>
                  </a:schemeClr>
                </a:solidFill>
              </a:rPr>
              <a:t>KUMAR </a:t>
            </a:r>
            <a:r>
              <a:rPr lang="en-US" dirty="0" smtClean="0">
                <a:solidFill>
                  <a:schemeClr val="tx1">
                    <a:lumMod val="95000"/>
                    <a:lumOff val="5000"/>
                  </a:schemeClr>
                </a:solidFill>
              </a:rPr>
              <a:t>SUBHAM (13BIT0221)</a:t>
            </a:r>
            <a:endParaRPr lang="en-US" dirty="0" smtClean="0">
              <a:solidFill>
                <a:schemeClr val="tx1">
                  <a:lumMod val="95000"/>
                  <a:lumOff val="5000"/>
                </a:schemeClr>
              </a:solidFill>
            </a:endParaRPr>
          </a:p>
          <a:p>
            <a:pPr algn="l"/>
            <a:endParaRPr lang="en-US" dirty="0"/>
          </a:p>
        </p:txBody>
      </p:sp>
      <p:sp>
        <p:nvSpPr>
          <p:cNvPr id="5" name="Rectangle 4"/>
          <p:cNvSpPr/>
          <p:nvPr/>
        </p:nvSpPr>
        <p:spPr>
          <a:xfrm>
            <a:off x="152399" y="0"/>
            <a:ext cx="8991601" cy="341632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COMPUTER GRAPHICS AND MULTIMEDIA </a:t>
            </a:r>
          </a:p>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SEMINAR</a:t>
            </a:r>
          </a:p>
          <a:p>
            <a:pPr algn="ct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ransition>
    <p:comb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continued…</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Why Use Interfaces?</a:t>
            </a:r>
            <a:endParaRPr lang="en-US" dirty="0" smtClean="0"/>
          </a:p>
          <a:p>
            <a:r>
              <a:rPr lang="en-US" dirty="0" smtClean="0"/>
              <a:t>This make for a much easier "code world" in which to navigate.  Imagine if instead of learning how to drive a car and then being able to drive any car, we had to learn how to drive each instance of every car we get into.  It would be really inefficient if after learning how to drive the Ford Pinto we had to start all over again in order to figure out the Mustang.  A much more efficient way is to deal with the cars interface: the steering wheel, turn signals, gas pedal and brake.  This way, no matter what is implemented on the backend of the interface, we don't really care because in the end it subscribes to the basic car contract and that is how we will deal with it (through the interface).</a:t>
            </a:r>
          </a:p>
          <a:p>
            <a:endParaRPr lang="en-US" dirty="0"/>
          </a:p>
        </p:txBody>
      </p:sp>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continued…</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Why Use Interfaces?</a:t>
            </a:r>
            <a:endParaRPr lang="en-US" dirty="0" smtClean="0"/>
          </a:p>
          <a:p>
            <a:r>
              <a:rPr lang="en-US" dirty="0" smtClean="0"/>
              <a:t>This make for a much easier "code world" in which to navigate.  Imagine if instead of learning how to drive a car and then being able to drive any car, we had to learn how to drive each instance of every car we get into.  It would be really inefficient if after learning how to drive the Ford Pinto we had to start all over again in order to figure out the Mustang.  A much more efficient way is to deal with the cars interface: the steering wheel, turn signals, gas pedal and brake.  This way, no matter what is implemented on the backend of the interface, we don't really care because in the end it subscribes to the basic car contract and that is how we will deal with it (through the interface).</a:t>
            </a:r>
          </a:p>
          <a:p>
            <a:endParaRPr lang="en-US" dirty="0"/>
          </a:p>
        </p:txBody>
      </p:sp>
    </p:spTree>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XNA MICROSOFT DETAILED IMPLEMENTATION AND USE</a:t>
            </a:r>
            <a:endParaRPr lang="en-US" dirty="0"/>
          </a:p>
        </p:txBody>
      </p:sp>
      <p:sp>
        <p:nvSpPr>
          <p:cNvPr id="3" name="Content Placeholder 2"/>
          <p:cNvSpPr>
            <a:spLocks noGrp="1"/>
          </p:cNvSpPr>
          <p:nvPr>
            <p:ph idx="1"/>
          </p:nvPr>
        </p:nvSpPr>
        <p:spPr/>
        <p:txBody>
          <a:bodyPr/>
          <a:lstStyle/>
          <a:p>
            <a:r>
              <a:rPr lang="en-US" dirty="0" smtClean="0"/>
              <a:t>Since xna uses C# as one of the primary languages in game developing therefore covering it in this presentation is critically important </a:t>
            </a:r>
          </a:p>
          <a:p>
            <a:r>
              <a:rPr lang="en-US" sz="2000" dirty="0" smtClean="0"/>
              <a:t>You write your game in C#</a:t>
            </a:r>
          </a:p>
          <a:p>
            <a:pPr lvl="1"/>
            <a:r>
              <a:rPr lang="en-US" sz="1800" dirty="0" smtClean="0"/>
              <a:t>Using features in XNA Framework </a:t>
            </a:r>
          </a:p>
          <a:p>
            <a:r>
              <a:rPr lang="en-US" sz="2000" dirty="0" smtClean="0"/>
              <a:t>Runs on top of common language runtime (“Managed Code”)</a:t>
            </a:r>
          </a:p>
          <a:p>
            <a:endParaRPr lang="en-US" dirty="0"/>
          </a:p>
        </p:txBody>
      </p:sp>
      <p:sp>
        <p:nvSpPr>
          <p:cNvPr id="4" name="Rectangle 10"/>
          <p:cNvSpPr>
            <a:spLocks/>
          </p:cNvSpPr>
          <p:nvPr/>
        </p:nvSpPr>
        <p:spPr bwMode="auto">
          <a:xfrm>
            <a:off x="685800" y="4648200"/>
            <a:ext cx="7239000" cy="457200"/>
          </a:xfrm>
          <a:prstGeom prst="rect">
            <a:avLst/>
          </a:prstGeom>
          <a:solidFill>
            <a:srgbClr val="FFDF82"/>
          </a:solidFill>
          <a:ln w="12700">
            <a:solidFill>
              <a:srgbClr val="000000"/>
            </a:solidFill>
            <a:miter lim="800000"/>
            <a:headEnd/>
            <a:tailEnd/>
          </a:ln>
          <a:effectLst/>
        </p:spPr>
        <p:txBody>
          <a:bodyPr wrap="none" anchor="ctr"/>
          <a:lstStyle/>
          <a:p>
            <a:endParaRPr lang="en-US" dirty="0"/>
          </a:p>
        </p:txBody>
      </p:sp>
      <p:sp>
        <p:nvSpPr>
          <p:cNvPr id="5" name="Rectangle 4"/>
          <p:cNvSpPr/>
          <p:nvPr/>
        </p:nvSpPr>
        <p:spPr>
          <a:xfrm>
            <a:off x="2438400" y="4724400"/>
            <a:ext cx="2941831" cy="369332"/>
          </a:xfrm>
          <a:prstGeom prst="rect">
            <a:avLst/>
          </a:prstGeom>
        </p:spPr>
        <p:txBody>
          <a:bodyPr wrap="none">
            <a:spAutoFit/>
          </a:bodyPr>
          <a:lstStyle/>
          <a:p>
            <a:pPr>
              <a:spcBef>
                <a:spcPct val="50000"/>
              </a:spcBef>
            </a:pPr>
            <a:r>
              <a:rPr lang="en-US" dirty="0" smtClean="0"/>
              <a:t>Game code (C#) &amp; content</a:t>
            </a:r>
            <a:endParaRPr lang="en-US" dirty="0"/>
          </a:p>
        </p:txBody>
      </p:sp>
      <p:sp>
        <p:nvSpPr>
          <p:cNvPr id="6" name="Rectangle 10"/>
          <p:cNvSpPr>
            <a:spLocks/>
          </p:cNvSpPr>
          <p:nvPr/>
        </p:nvSpPr>
        <p:spPr bwMode="auto">
          <a:xfrm>
            <a:off x="685800" y="5105400"/>
            <a:ext cx="7239000" cy="457200"/>
          </a:xfrm>
          <a:prstGeom prst="rect">
            <a:avLst/>
          </a:prstGeom>
          <a:solidFill>
            <a:srgbClr val="FFDF82"/>
          </a:solidFill>
          <a:ln w="12700">
            <a:solidFill>
              <a:srgbClr val="000000"/>
            </a:solidFill>
            <a:miter lim="800000"/>
            <a:headEnd/>
            <a:tailEnd/>
          </a:ln>
          <a:effectLst/>
        </p:spPr>
        <p:txBody>
          <a:bodyPr wrap="none" anchor="ctr"/>
          <a:lstStyle/>
          <a:p>
            <a:r>
              <a:rPr lang="en-US" dirty="0" smtClean="0"/>
              <a:t>                                </a:t>
            </a:r>
          </a:p>
          <a:p>
            <a:r>
              <a:rPr lang="en-US" dirty="0"/>
              <a:t> </a:t>
            </a:r>
            <a:r>
              <a:rPr lang="en-US" dirty="0" smtClean="0"/>
              <a:t>                                   XNA Framework</a:t>
            </a:r>
          </a:p>
          <a:p>
            <a:endParaRPr lang="en-US" dirty="0"/>
          </a:p>
        </p:txBody>
      </p:sp>
      <p:sp>
        <p:nvSpPr>
          <p:cNvPr id="7" name="Rectangle 10"/>
          <p:cNvSpPr>
            <a:spLocks/>
          </p:cNvSpPr>
          <p:nvPr/>
        </p:nvSpPr>
        <p:spPr bwMode="auto">
          <a:xfrm>
            <a:off x="685800" y="6019800"/>
            <a:ext cx="7239000" cy="457200"/>
          </a:xfrm>
          <a:prstGeom prst="rect">
            <a:avLst/>
          </a:prstGeom>
          <a:solidFill>
            <a:srgbClr val="FFDF82"/>
          </a:solidFill>
          <a:ln w="12700">
            <a:solidFill>
              <a:srgbClr val="000000"/>
            </a:solidFill>
            <a:miter lim="800000"/>
            <a:headEnd/>
            <a:tailEnd/>
          </a:ln>
          <a:effectLst/>
        </p:spPr>
        <p:txBody>
          <a:bodyPr wrap="none" anchor="ctr"/>
          <a:lstStyle/>
          <a:p>
            <a:endParaRPr lang="en-US" dirty="0"/>
          </a:p>
        </p:txBody>
      </p:sp>
      <p:sp>
        <p:nvSpPr>
          <p:cNvPr id="8" name="Rectangle 10"/>
          <p:cNvSpPr>
            <a:spLocks/>
          </p:cNvSpPr>
          <p:nvPr/>
        </p:nvSpPr>
        <p:spPr bwMode="auto">
          <a:xfrm>
            <a:off x="685800" y="5562600"/>
            <a:ext cx="7239000" cy="457200"/>
          </a:xfrm>
          <a:prstGeom prst="rect">
            <a:avLst/>
          </a:prstGeom>
          <a:solidFill>
            <a:srgbClr val="FFDF82"/>
          </a:solidFill>
          <a:ln w="12700">
            <a:solidFill>
              <a:srgbClr val="000000"/>
            </a:solidFill>
            <a:miter lim="800000"/>
            <a:headEnd/>
            <a:tailEnd/>
          </a:ln>
          <a:effectLst/>
        </p:spPr>
        <p:txBody>
          <a:bodyPr wrap="none" anchor="ctr"/>
          <a:lstStyle/>
          <a:p>
            <a:r>
              <a:rPr lang="en-US" dirty="0" smtClean="0"/>
              <a:t>       </a:t>
            </a:r>
          </a:p>
          <a:p>
            <a:r>
              <a:rPr lang="en-US" dirty="0"/>
              <a:t> </a:t>
            </a:r>
            <a:r>
              <a:rPr lang="en-US" dirty="0" smtClean="0"/>
              <a:t>                       Common Language Runtime (CLR)</a:t>
            </a:r>
          </a:p>
          <a:p>
            <a:endParaRPr lang="en-US" dirty="0"/>
          </a:p>
        </p:txBody>
      </p:sp>
      <p:sp>
        <p:nvSpPr>
          <p:cNvPr id="9" name="Rectangle 8"/>
          <p:cNvSpPr/>
          <p:nvPr/>
        </p:nvSpPr>
        <p:spPr>
          <a:xfrm>
            <a:off x="2895600" y="6019800"/>
            <a:ext cx="2544414" cy="369332"/>
          </a:xfrm>
          <a:prstGeom prst="rect">
            <a:avLst/>
          </a:prstGeom>
        </p:spPr>
        <p:txBody>
          <a:bodyPr wrap="none">
            <a:spAutoFit/>
          </a:bodyPr>
          <a:lstStyle/>
          <a:p>
            <a:pPr>
              <a:spcBef>
                <a:spcPct val="50000"/>
              </a:spcBef>
            </a:pPr>
            <a:r>
              <a:rPr lang="en-US" dirty="0" smtClean="0"/>
              <a:t>Windows APIs, DirectX </a:t>
            </a:r>
            <a:endParaRPr lang="en-US" dirty="0"/>
          </a:p>
        </p:txBody>
      </p:sp>
    </p:spTree>
  </p:cSld>
  <p:clrMapOvr>
    <a:masterClrMapping/>
  </p:clrMapOvr>
  <p:transition>
    <p:wedg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Xna continued….</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XNA Features</a:t>
            </a:r>
          </a:p>
          <a:p>
            <a:pPr>
              <a:lnSpc>
                <a:spcPct val="90000"/>
              </a:lnSpc>
            </a:pPr>
            <a:r>
              <a:rPr lang="en-US" dirty="0" smtClean="0"/>
              <a:t>2D &amp; 3D graphics support</a:t>
            </a:r>
          </a:p>
          <a:p>
            <a:pPr lvl="1">
              <a:lnSpc>
                <a:spcPct val="90000"/>
              </a:lnSpc>
            </a:pPr>
            <a:r>
              <a:rPr lang="en-US" dirty="0" smtClean="0"/>
              <a:t>Access to HLSL (High level shader language)</a:t>
            </a:r>
          </a:p>
          <a:p>
            <a:pPr lvl="2">
              <a:lnSpc>
                <a:spcPct val="90000"/>
              </a:lnSpc>
            </a:pPr>
            <a:r>
              <a:rPr lang="en-US" dirty="0" smtClean="0"/>
              <a:t>Pixel and vertex shaders</a:t>
            </a:r>
          </a:p>
          <a:p>
            <a:pPr>
              <a:lnSpc>
                <a:spcPct val="90000"/>
              </a:lnSpc>
            </a:pPr>
            <a:r>
              <a:rPr lang="en-US" dirty="0" smtClean="0"/>
              <a:t>Audio support</a:t>
            </a:r>
          </a:p>
          <a:p>
            <a:pPr lvl="1">
              <a:lnSpc>
                <a:spcPct val="90000"/>
              </a:lnSpc>
            </a:pPr>
            <a:r>
              <a:rPr lang="en-US" dirty="0" smtClean="0"/>
              <a:t>XACT cross-platform audio tool</a:t>
            </a:r>
          </a:p>
          <a:p>
            <a:pPr>
              <a:lnSpc>
                <a:spcPct val="90000"/>
              </a:lnSpc>
            </a:pPr>
            <a:r>
              <a:rPr lang="en-US" dirty="0" smtClean="0"/>
              <a:t>Controller and keyboard input</a:t>
            </a:r>
          </a:p>
          <a:p>
            <a:pPr lvl="1">
              <a:lnSpc>
                <a:spcPct val="90000"/>
              </a:lnSpc>
            </a:pPr>
            <a:r>
              <a:rPr lang="en-US" dirty="0" smtClean="0"/>
              <a:t>Xbox 360 controller</a:t>
            </a:r>
          </a:p>
          <a:p>
            <a:pPr>
              <a:lnSpc>
                <a:spcPct val="90000"/>
              </a:lnSpc>
            </a:pPr>
            <a:r>
              <a:rPr lang="en-US" dirty="0" smtClean="0"/>
              <a:t>Font support</a:t>
            </a:r>
          </a:p>
          <a:p>
            <a:pPr>
              <a:lnSpc>
                <a:spcPct val="90000"/>
              </a:lnSpc>
            </a:pPr>
            <a:r>
              <a:rPr lang="en-US" dirty="0" smtClean="0"/>
              <a:t>Content Pipeline</a:t>
            </a:r>
          </a:p>
          <a:p>
            <a:pPr>
              <a:lnSpc>
                <a:spcPct val="90000"/>
              </a:lnSpc>
            </a:pPr>
            <a:r>
              <a:rPr lang="en-US" dirty="0" smtClean="0"/>
              <a:t>Game save storage</a:t>
            </a:r>
          </a:p>
          <a:p>
            <a:pPr>
              <a:lnSpc>
                <a:spcPct val="90000"/>
              </a:lnSpc>
            </a:pPr>
            <a:r>
              <a:rPr lang="en-US" dirty="0" smtClean="0"/>
              <a:t>Networking</a:t>
            </a:r>
          </a:p>
          <a:p>
            <a:pPr>
              <a:lnSpc>
                <a:spcPct val="90000"/>
              </a:lnSpc>
            </a:pPr>
            <a:r>
              <a:rPr lang="en-US" dirty="0" smtClean="0"/>
              <a:t>… and much more</a:t>
            </a:r>
          </a:p>
          <a:p>
            <a:endParaRPr lang="en-US" dirty="0"/>
          </a:p>
        </p:txBody>
      </p:sp>
    </p:spTree>
  </p:cSld>
  <p:clrMapOvr>
    <a:masterClrMapping/>
  </p:clrMapOvr>
  <p:transition>
    <p:wedg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239000" cy="1143000"/>
          </a:xfrm>
        </p:spPr>
        <p:txBody>
          <a:bodyPr>
            <a:normAutofit fontScale="90000"/>
          </a:bodyPr>
          <a:lstStyle/>
          <a:p>
            <a:r>
              <a:rPr lang="en-US" dirty="0" smtClean="0"/>
              <a:t>Xna continued….</a:t>
            </a:r>
            <a:br>
              <a:rPr lang="en-US" dirty="0" smtClean="0"/>
            </a:br>
            <a:endParaRPr lang="en-US" dirty="0"/>
          </a:p>
        </p:txBody>
      </p:sp>
      <p:sp>
        <p:nvSpPr>
          <p:cNvPr id="3" name="Content Placeholder 2"/>
          <p:cNvSpPr>
            <a:spLocks noGrp="1"/>
          </p:cNvSpPr>
          <p:nvPr>
            <p:ph idx="1"/>
          </p:nvPr>
        </p:nvSpPr>
        <p:spPr>
          <a:xfrm>
            <a:off x="304800" y="609600"/>
            <a:ext cx="7239000" cy="6705600"/>
          </a:xfrm>
        </p:spPr>
        <p:txBody>
          <a:bodyPr>
            <a:noAutofit/>
          </a:bodyPr>
          <a:lstStyle/>
          <a:p>
            <a:r>
              <a:rPr lang="en-US" sz="1600" dirty="0" smtClean="0"/>
              <a:t>Step 1: Install Your Software</a:t>
            </a:r>
          </a:p>
          <a:p>
            <a:r>
              <a:rPr lang="en-US" sz="1600" dirty="0" smtClean="0"/>
              <a:t>Before you begin, make sure that you have installed all the necessary software, including a supported version of Microsoft Visual Studio tools and XNA Game Studio.</a:t>
            </a:r>
          </a:p>
          <a:p>
            <a:r>
              <a:rPr lang="en-US" sz="1600" dirty="0" smtClean="0"/>
              <a:t>Step 2: Create a New Project</a:t>
            </a:r>
          </a:p>
          <a:p>
            <a:r>
              <a:rPr lang="en-US" sz="1600" dirty="0" smtClean="0"/>
              <a:t>From the </a:t>
            </a:r>
            <a:r>
              <a:rPr lang="en-US" sz="1600" b="1" dirty="0" smtClean="0"/>
              <a:t>Start</a:t>
            </a:r>
            <a:r>
              <a:rPr lang="en-US" sz="1600" dirty="0" smtClean="0"/>
              <a:t> menu, click </a:t>
            </a:r>
            <a:r>
              <a:rPr lang="en-US" sz="1600" b="1" dirty="0" smtClean="0"/>
              <a:t>All Programs</a:t>
            </a:r>
            <a:r>
              <a:rPr lang="en-US" sz="1600" dirty="0" smtClean="0"/>
              <a:t>, click the </a:t>
            </a:r>
            <a:r>
              <a:rPr lang="en-US" sz="1600" b="1" dirty="0" smtClean="0"/>
              <a:t>XNA Game Studio 4.0 </a:t>
            </a:r>
            <a:r>
              <a:rPr lang="en-US" sz="1600" dirty="0" smtClean="0"/>
              <a:t>folder, and then click your supported version of Microsoft Visual Studio tools.</a:t>
            </a:r>
          </a:p>
          <a:p>
            <a:r>
              <a:rPr lang="en-US" sz="1600" dirty="0" smtClean="0"/>
              <a:t>When the Start Page appears, click the </a:t>
            </a:r>
            <a:r>
              <a:rPr lang="en-US" sz="1600" b="1" dirty="0" smtClean="0"/>
              <a:t>File</a:t>
            </a:r>
            <a:r>
              <a:rPr lang="en-US" sz="1600" dirty="0" smtClean="0"/>
              <a:t> menu, and then click </a:t>
            </a:r>
            <a:r>
              <a:rPr lang="en-US" sz="1600" b="1" dirty="0" smtClean="0"/>
              <a:t>New Project</a:t>
            </a:r>
            <a:r>
              <a:rPr lang="en-US" sz="1600" dirty="0" smtClean="0"/>
              <a:t>.</a:t>
            </a:r>
          </a:p>
          <a:p>
            <a:r>
              <a:rPr lang="en-US" sz="1600" dirty="0" smtClean="0"/>
              <a:t>A dialog box appears with a tree list on the left pane, marked Project Types.</a:t>
            </a:r>
          </a:p>
          <a:p>
            <a:r>
              <a:rPr lang="en-US" sz="1600" dirty="0" smtClean="0"/>
              <a:t>Select the </a:t>
            </a:r>
            <a:r>
              <a:rPr lang="en-US" sz="1600" b="1" dirty="0" smtClean="0"/>
              <a:t>XNA Game Studio XNA Game Studio 4.0 </a:t>
            </a:r>
            <a:r>
              <a:rPr lang="en-US" sz="1600" dirty="0" smtClean="0"/>
              <a:t>tree node underneath the </a:t>
            </a:r>
            <a:r>
              <a:rPr lang="en-US" sz="1600" b="1" dirty="0" smtClean="0"/>
              <a:t>Visual C#</a:t>
            </a:r>
            <a:r>
              <a:rPr lang="en-US" sz="1600" dirty="0" smtClean="0"/>
              <a:t> node.</a:t>
            </a:r>
          </a:p>
          <a:p>
            <a:r>
              <a:rPr lang="en-US" sz="1600" dirty="0" smtClean="0"/>
              <a:t>A set of available projects appears in the right pane.</a:t>
            </a:r>
          </a:p>
          <a:p>
            <a:r>
              <a:rPr lang="en-US" sz="1600" dirty="0" smtClean="0"/>
              <a:t>In the right pane of the dialog box that appears, click </a:t>
            </a:r>
            <a:r>
              <a:rPr lang="en-US" sz="1600" b="1" dirty="0" smtClean="0"/>
              <a:t>Windows Game (4.0)</a:t>
            </a:r>
            <a:r>
              <a:rPr lang="en-US" sz="1600" dirty="0" smtClean="0"/>
              <a:t>, and then type a title for your project (such as "</a:t>
            </a:r>
            <a:r>
              <a:rPr lang="en-US" sz="1600" dirty="0" err="1" smtClean="0"/>
              <a:t>MyFirstGame</a:t>
            </a:r>
            <a:r>
              <a:rPr lang="en-US" sz="1600" dirty="0" smtClean="0"/>
              <a:t>") in the </a:t>
            </a:r>
            <a:r>
              <a:rPr lang="en-US" sz="1600" b="1" dirty="0" smtClean="0"/>
              <a:t>Name</a:t>
            </a:r>
            <a:r>
              <a:rPr lang="en-US" sz="1600" dirty="0" smtClean="0"/>
              <a:t> box.</a:t>
            </a:r>
          </a:p>
          <a:p>
            <a:r>
              <a:rPr lang="en-US" sz="1600" dirty="0" smtClean="0"/>
              <a:t>Type a path where you'd like to save your project in the </a:t>
            </a:r>
            <a:r>
              <a:rPr lang="en-US" sz="1600" b="1" dirty="0" smtClean="0"/>
              <a:t>Location</a:t>
            </a:r>
            <a:r>
              <a:rPr lang="en-US" sz="1600" dirty="0" smtClean="0"/>
              <a:t> box, and then click </a:t>
            </a:r>
            <a:r>
              <a:rPr lang="en-US" sz="1600" b="1" dirty="0" smtClean="0"/>
              <a:t>OK</a:t>
            </a:r>
            <a:r>
              <a:rPr lang="en-US" sz="1600" dirty="0" smtClean="0"/>
              <a:t>.</a:t>
            </a:r>
          </a:p>
          <a:p>
            <a:r>
              <a:rPr lang="en-US" sz="1600" dirty="0" smtClean="0"/>
              <a:t>After creating a new project, you'll be presented with the code view of your game.</a:t>
            </a:r>
          </a:p>
          <a:p>
            <a:endParaRPr lang="en-US" sz="1600" dirty="0"/>
          </a:p>
        </p:txBody>
      </p:sp>
    </p:spTree>
  </p:cSld>
  <p:clrMapOvr>
    <a:masterClrMapping/>
  </p:clrMapOvr>
  <p:transition>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Xna continued…</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Step 3: View the Code</a:t>
            </a:r>
          </a:p>
          <a:p>
            <a:r>
              <a:rPr lang="en-US" dirty="0" smtClean="0"/>
              <a:t>Some of the hard work has already been done for you. If you build and run your game now, the GraphicsDeviceManagerwill set up your screen size and render a blank screen. Your game will run and update all by itself. It's up to you to insert your own code to make the game more interesting.</a:t>
            </a:r>
          </a:p>
          <a:p>
            <a:r>
              <a:rPr lang="en-US" dirty="0" smtClean="0"/>
              <a:t>Much of the code to start and run your game has already been written for you. You can insert your own code now.</a:t>
            </a:r>
          </a:p>
          <a:p>
            <a:r>
              <a:rPr lang="en-US" dirty="0" smtClean="0"/>
              <a:t>The Initialize method is where you can initialize any assets that do not require a GraphicsDevice to be initialized.</a:t>
            </a:r>
          </a:p>
          <a:p>
            <a:r>
              <a:rPr lang="en-US" dirty="0" smtClean="0"/>
              <a:t>The LoadContent method is where you load any necessary game assets such as models and textures.</a:t>
            </a:r>
          </a:p>
          <a:p>
            <a:r>
              <a:rPr lang="en-US" dirty="0" smtClean="0"/>
              <a:t>The UnloadContent method is where any game assets can be released. Generally, no extra code is required here, as assets will be released automatically when they are no longer needed.</a:t>
            </a:r>
          </a:p>
          <a:p>
            <a:r>
              <a:rPr lang="en-US" dirty="0" smtClean="0"/>
              <a:t>The Update loop is the best place to update your game logic: move objects around, take player input, decide the outcome of collisions between objects, and so on.</a:t>
            </a:r>
          </a:p>
          <a:p>
            <a:r>
              <a:rPr lang="en-US" dirty="0" smtClean="0"/>
              <a:t>The Draw loop is the best place to render all of your objects and backgrounds on the screen.</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Xna continued…</a:t>
            </a:r>
            <a:br>
              <a:rPr lang="en-US" dirty="0" smtClean="0"/>
            </a:br>
            <a:endParaRPr lang="en-US" dirty="0"/>
          </a:p>
        </p:txBody>
      </p:sp>
      <p:sp>
        <p:nvSpPr>
          <p:cNvPr id="3" name="Content Placeholder 2"/>
          <p:cNvSpPr>
            <a:spLocks noGrp="1"/>
          </p:cNvSpPr>
          <p:nvPr>
            <p:ph idx="1"/>
          </p:nvPr>
        </p:nvSpPr>
        <p:spPr/>
        <p:txBody>
          <a:bodyPr>
            <a:noAutofit/>
          </a:bodyPr>
          <a:lstStyle/>
          <a:p>
            <a:r>
              <a:rPr lang="en-US" sz="1050" dirty="0" smtClean="0"/>
              <a:t>Step 4: Add a Sprite</a:t>
            </a:r>
          </a:p>
          <a:p>
            <a:r>
              <a:rPr lang="en-US" sz="1050" dirty="0" smtClean="0"/>
              <a:t>The next step is to add a graphic that can be drawn on the screen. Use a small graphics file, such as a small .bmp or .jpg file. Be creative—you can even make your own. You can even skip ahead a bit and make a sprite that "hides" parts that should not be seen (such as edges or corners) so that it looks even better.</a:t>
            </a:r>
          </a:p>
          <a:p>
            <a:r>
              <a:rPr lang="en-US" sz="1050" dirty="0" smtClean="0"/>
              <a:t>Once you have a graphic picked out on your computer, follow these steps.</a:t>
            </a:r>
          </a:p>
          <a:p>
            <a:r>
              <a:rPr lang="en-US" sz="1050" dirty="0" smtClean="0"/>
              <a:t>Make sure you can see the Solution Explorer for your project on the right side of the window. If you cannot see it, click the </a:t>
            </a:r>
            <a:r>
              <a:rPr lang="en-US" sz="1050" b="1" dirty="0" smtClean="0"/>
              <a:t>View</a:t>
            </a:r>
            <a:r>
              <a:rPr lang="en-US" sz="1050" dirty="0" smtClean="0"/>
              <a:t> menu, and then click </a:t>
            </a:r>
            <a:r>
              <a:rPr lang="en-US" sz="1050" b="1" dirty="0" smtClean="0"/>
              <a:t>Solution Explorer</a:t>
            </a:r>
            <a:r>
              <a:rPr lang="en-US" sz="1050" dirty="0" smtClean="0"/>
              <a:t>.</a:t>
            </a:r>
          </a:p>
          <a:p>
            <a:r>
              <a:rPr lang="en-US" sz="1050" dirty="0" smtClean="0"/>
              <a:t>When it appears, you will see files associated with your project in a tree structure. Inside the tree, you will see a node named </a:t>
            </a:r>
            <a:r>
              <a:rPr lang="en-US" sz="1050" b="1" dirty="0" smtClean="0"/>
              <a:t>Content</a:t>
            </a:r>
            <a:r>
              <a:rPr lang="en-US" sz="1050" dirty="0" smtClean="0"/>
              <a:t>.</a:t>
            </a:r>
          </a:p>
          <a:p>
            <a:r>
              <a:rPr lang="en-US" sz="1050" dirty="0" smtClean="0"/>
              <a:t>Right-click the </a:t>
            </a:r>
            <a:r>
              <a:rPr lang="en-US" sz="1050" b="1" dirty="0" smtClean="0"/>
              <a:t>Content</a:t>
            </a:r>
            <a:r>
              <a:rPr lang="en-US" sz="1050" dirty="0" smtClean="0"/>
              <a:t> node, click </a:t>
            </a:r>
            <a:r>
              <a:rPr lang="en-US" sz="1050" b="1" dirty="0" smtClean="0"/>
              <a:t>Add</a:t>
            </a:r>
            <a:r>
              <a:rPr lang="en-US" sz="1050" dirty="0" smtClean="0"/>
              <a:t>, click </a:t>
            </a:r>
            <a:r>
              <a:rPr lang="en-US" sz="1050" b="1" dirty="0" smtClean="0"/>
              <a:t>Existing Item</a:t>
            </a:r>
            <a:r>
              <a:rPr lang="en-US" sz="1050" dirty="0" smtClean="0"/>
              <a:t>, and then browse to your graphic.</a:t>
            </a:r>
          </a:p>
          <a:p>
            <a:r>
              <a:rPr lang="en-US" sz="1050" dirty="0" smtClean="0"/>
              <a:t>If you can't see any files, make sure you change the </a:t>
            </a:r>
            <a:r>
              <a:rPr lang="en-US" sz="1050" b="1" dirty="0" smtClean="0"/>
              <a:t>Files of type</a:t>
            </a:r>
            <a:r>
              <a:rPr lang="en-US" sz="1050" dirty="0" smtClean="0"/>
              <a:t> selection box to read </a:t>
            </a:r>
            <a:r>
              <a:rPr lang="en-US" sz="1050" b="1" dirty="0" smtClean="0"/>
              <a:t>Texture Files</a:t>
            </a:r>
            <a:r>
              <a:rPr lang="en-US" sz="1050" dirty="0" smtClean="0"/>
              <a:t>.</a:t>
            </a:r>
          </a:p>
          <a:p>
            <a:r>
              <a:rPr lang="en-US" sz="1050" dirty="0" smtClean="0"/>
              <a:t>Click the graphic file, and then click </a:t>
            </a:r>
            <a:r>
              <a:rPr lang="en-US" sz="1050" b="1" dirty="0" smtClean="0"/>
              <a:t>Add</a:t>
            </a:r>
            <a:r>
              <a:rPr lang="en-US" sz="1050" dirty="0" smtClean="0"/>
              <a:t>.</a:t>
            </a:r>
          </a:p>
          <a:p>
            <a:r>
              <a:rPr lang="en-US" sz="1050" dirty="0" smtClean="0"/>
              <a:t>An entry for the graphic file will appear in Solution Explorer.</a:t>
            </a:r>
          </a:p>
          <a:p>
            <a:r>
              <a:rPr lang="en-US" sz="1050" dirty="0" smtClean="0"/>
              <a:t>Click the entry for the graphic in the Solution Explorer. If you do not see the entry, ensure the </a:t>
            </a:r>
            <a:r>
              <a:rPr lang="en-US" sz="1050" b="1" dirty="0" smtClean="0"/>
              <a:t>Content</a:t>
            </a:r>
            <a:r>
              <a:rPr lang="en-US" sz="1050" dirty="0" smtClean="0"/>
              <a:t> node is expanded by clicking the small plus sign (+) to the left of the node, and then click on the entry that appears underneath the </a:t>
            </a:r>
            <a:r>
              <a:rPr lang="en-US" sz="1050" b="1" dirty="0" smtClean="0"/>
              <a:t>Content</a:t>
            </a:r>
            <a:r>
              <a:rPr lang="en-US" sz="1050" dirty="0" smtClean="0"/>
              <a:t> node.</a:t>
            </a:r>
          </a:p>
          <a:p>
            <a:r>
              <a:rPr lang="en-US" sz="1050" dirty="0" smtClean="0"/>
              <a:t>When you add a graphic file, it is added automatically to the XNA Framework Content Pipeline. This allows you to quickly and easily load the graphic into your game.</a:t>
            </a:r>
          </a:p>
          <a:p>
            <a:r>
              <a:rPr lang="en-US" sz="1050" dirty="0" smtClean="0"/>
              <a:t>In the </a:t>
            </a:r>
            <a:r>
              <a:rPr lang="en-US" sz="1050" b="1" dirty="0" smtClean="0"/>
              <a:t>Properties</a:t>
            </a:r>
            <a:r>
              <a:rPr lang="en-US" sz="1050" dirty="0" smtClean="0"/>
              <a:t> window below Solution Explorer, look for the "Asset Name" property. Note the name; you'll use it in your code to load the graphic so it can be displayed in your game.</a:t>
            </a:r>
          </a:p>
          <a:p>
            <a:r>
              <a:rPr lang="en-US" sz="1050" dirty="0" smtClean="0"/>
              <a:t>If the </a:t>
            </a:r>
            <a:r>
              <a:rPr lang="en-US" sz="1050" b="1" dirty="0" smtClean="0"/>
              <a:t>Properties</a:t>
            </a:r>
            <a:r>
              <a:rPr lang="en-US" sz="1050" dirty="0" smtClean="0"/>
              <a:t> window is not visible, press F4, or click the </a:t>
            </a:r>
            <a:r>
              <a:rPr lang="en-US" sz="1050" b="1" dirty="0" smtClean="0"/>
              <a:t>View</a:t>
            </a:r>
            <a:r>
              <a:rPr lang="en-US" sz="1050" dirty="0" smtClean="0"/>
              <a:t> menu, and then click </a:t>
            </a:r>
            <a:r>
              <a:rPr lang="en-US" sz="1050" b="1" dirty="0" smtClean="0"/>
              <a:t>Properties Window</a:t>
            </a:r>
            <a:r>
              <a:rPr lang="en-US" sz="1050" dirty="0" smtClean="0"/>
              <a:t>.</a:t>
            </a:r>
          </a:p>
          <a:p>
            <a:r>
              <a:rPr lang="en-US" sz="1050" dirty="0" smtClean="0"/>
              <a:t>Now, you must write code that loads and displays the sprite on the screen.</a:t>
            </a:r>
          </a:p>
          <a:p>
            <a:r>
              <a:rPr lang="en-US" sz="1050" dirty="0" smtClean="0"/>
              <a:t>Back in the Code view of your game, find the LoadContent method, and add the following lines in and above the method so it looks similar to this:</a:t>
            </a:r>
          </a:p>
          <a:p>
            <a:endParaRPr lang="en-US" sz="1050" dirty="0"/>
          </a:p>
        </p:txBody>
      </p:sp>
    </p:spTree>
  </p:cSld>
  <p:clrMapOvr>
    <a:masterClrMapping/>
  </p:clrMapOvr>
  <p:transition>
    <p:wedg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Xna continued…</a:t>
            </a:r>
            <a:br>
              <a:rPr lang="en-US" dirty="0" smtClean="0"/>
            </a:br>
            <a:endParaRPr lang="en-US" dirty="0"/>
          </a:p>
        </p:txBody>
      </p:sp>
      <p:sp>
        <p:nvSpPr>
          <p:cNvPr id="3" name="Content Placeholder 2"/>
          <p:cNvSpPr>
            <a:spLocks noGrp="1"/>
          </p:cNvSpPr>
          <p:nvPr>
            <p:ph idx="1"/>
          </p:nvPr>
        </p:nvSpPr>
        <p:spPr/>
        <p:txBody>
          <a:bodyPr>
            <a:noAutofit/>
          </a:bodyPr>
          <a:lstStyle/>
          <a:p>
            <a:r>
              <a:rPr lang="en-US" sz="1800" dirty="0" smtClean="0"/>
              <a:t>// This is a texture we can render.</a:t>
            </a:r>
          </a:p>
          <a:p>
            <a:r>
              <a:rPr lang="en-US" sz="1800" dirty="0" smtClean="0"/>
              <a:t> Texture2D myTexture; // Set the coordinates to draw the sprite at.</a:t>
            </a:r>
          </a:p>
          <a:p>
            <a:r>
              <a:rPr lang="en-US" sz="1800" dirty="0" smtClean="0"/>
              <a:t> Vector2 spritePosition = Vector2.Zero; // Store some information about the sprite's motion.</a:t>
            </a:r>
          </a:p>
          <a:p>
            <a:r>
              <a:rPr lang="en-US" sz="1800" dirty="0" smtClean="0"/>
              <a:t> Vector2 spriteSpeed = new Vector2(50.0f, 50.0f);</a:t>
            </a:r>
          </a:p>
          <a:p>
            <a:r>
              <a:rPr lang="en-US" sz="1800" dirty="0" smtClean="0"/>
              <a:t> protected override void LoadContent() </a:t>
            </a:r>
          </a:p>
          <a:p>
            <a:r>
              <a:rPr lang="en-US" sz="1800" dirty="0" smtClean="0"/>
              <a:t>{                        // Create a new SpriteBatch, which can be used to draw textures. </a:t>
            </a:r>
          </a:p>
          <a:p>
            <a:r>
              <a:rPr lang="en-US" sz="1800" dirty="0" smtClean="0"/>
              <a:t>spriteBatch = new SpriteBatch(GraphicsDevice); </a:t>
            </a:r>
          </a:p>
          <a:p>
            <a:r>
              <a:rPr lang="en-US" sz="1800" dirty="0" smtClean="0"/>
              <a:t>myTexture = Content.Load&lt;Texture2D&gt;("mytexture"); </a:t>
            </a:r>
          </a:p>
          <a:p>
            <a:r>
              <a:rPr lang="en-US" sz="1800" dirty="0" smtClean="0"/>
              <a:t>}</a:t>
            </a:r>
            <a:endParaRPr lang="en-US" sz="1800" dirty="0"/>
          </a:p>
        </p:txBody>
      </p:sp>
    </p:spTree>
  </p:cSld>
  <p:clrMapOvr>
    <a:masterClrMapping/>
  </p:clrMapOvr>
  <p:transition>
    <p:wedg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43000"/>
            <a:ext cx="7239000" cy="1143000"/>
          </a:xfrm>
        </p:spPr>
        <p:txBody>
          <a:bodyPr>
            <a:normAutofit fontScale="90000"/>
          </a:bodyPr>
          <a:lstStyle/>
          <a:p>
            <a:r>
              <a:rPr lang="en-US" dirty="0" smtClean="0"/>
              <a:t/>
            </a:r>
            <a:br>
              <a:rPr lang="en-US" dirty="0" smtClean="0"/>
            </a:br>
            <a:r>
              <a:rPr lang="en-US" dirty="0" smtClean="0"/>
              <a:t>Xna continued…</a:t>
            </a:r>
            <a:br>
              <a:rPr lang="en-US" dirty="0" smtClean="0"/>
            </a:br>
            <a:r>
              <a:rPr lang="en-US" dirty="0" smtClean="0"/>
              <a:t>just in case if </a:t>
            </a:r>
            <a:r>
              <a:rPr lang="en-US" dirty="0" err="1" smtClean="0"/>
              <a:t>ur</a:t>
            </a:r>
            <a:r>
              <a:rPr lang="en-US" dirty="0" smtClean="0"/>
              <a:t> wondering what is sprite!!?</a:t>
            </a:r>
            <a:br>
              <a:rPr lang="en-US" dirty="0" smtClean="0"/>
            </a:br>
            <a:endParaRPr lang="en-US" dirty="0"/>
          </a:p>
        </p:txBody>
      </p:sp>
      <p:sp>
        <p:nvSpPr>
          <p:cNvPr id="3" name="Content Placeholder 2"/>
          <p:cNvSpPr>
            <a:spLocks noGrp="1"/>
          </p:cNvSpPr>
          <p:nvPr>
            <p:ph idx="1"/>
          </p:nvPr>
        </p:nvSpPr>
        <p:spPr>
          <a:xfrm>
            <a:off x="533400" y="1752600"/>
            <a:ext cx="7239000" cy="4846320"/>
          </a:xfrm>
        </p:spPr>
        <p:txBody>
          <a:bodyPr>
            <a:noAutofit/>
          </a:bodyPr>
          <a:lstStyle/>
          <a:p>
            <a:r>
              <a:rPr lang="en-US" sz="1800" dirty="0" smtClean="0"/>
              <a:t>Sprites are positioned on the screen by coordinates. The width and height of the screen is the same as the back buffer. The x-axis represents the screen width and the y-axis represents the screen height. The y-axis is measured from the top of the screen and increases as you move </a:t>
            </a:r>
            <a:r>
              <a:rPr lang="en-US" sz="1800" i="1" dirty="0" smtClean="0"/>
              <a:t>down</a:t>
            </a:r>
            <a:r>
              <a:rPr lang="en-US" sz="1800" dirty="0" smtClean="0"/>
              <a:t> the screen, and the x-axis is measured from left to right. For example, when the graphics back buffer is 800×600, 0,0 is the upper left of the screen, and 800,600 is the lower right of the screen.</a:t>
            </a:r>
          </a:p>
          <a:p>
            <a:r>
              <a:rPr lang="en-US" sz="1800" dirty="0" smtClean="0"/>
              <a:t>To draw a sprite, create a </a:t>
            </a:r>
            <a:r>
              <a:rPr lang="en-US" sz="1800" dirty="0" smtClean="0">
                <a:solidFill>
                  <a:srgbClr val="FFFF00"/>
                </a:solidFill>
              </a:rPr>
              <a:t>SpriteBatch</a:t>
            </a:r>
            <a:r>
              <a:rPr lang="en-US" sz="1800" dirty="0" smtClean="0"/>
              <a:t> object, initialize it by calling </a:t>
            </a:r>
            <a:r>
              <a:rPr lang="en-US" sz="1800" dirty="0" smtClean="0">
                <a:hlinkClick r:id="rId2"/>
              </a:rPr>
              <a:t>Begin</a:t>
            </a:r>
            <a:r>
              <a:rPr lang="en-US" sz="1800" dirty="0" smtClean="0"/>
              <a:t>, and then call </a:t>
            </a:r>
            <a:r>
              <a:rPr lang="en-US" sz="1800" dirty="0" smtClean="0">
                <a:hlinkClick r:id="rId3"/>
              </a:rPr>
              <a:t>Draw</a:t>
            </a:r>
            <a:r>
              <a:rPr lang="en-US" sz="1800" dirty="0" smtClean="0"/>
              <a:t> for each sprite. The bitmap data for a sprite is taken from a </a:t>
            </a:r>
            <a:r>
              <a:rPr lang="en-US" sz="1800" dirty="0" smtClean="0">
                <a:hlinkClick r:id="rId4"/>
              </a:rPr>
              <a:t>Texture2D</a:t>
            </a:r>
            <a:r>
              <a:rPr lang="en-US" sz="1800" dirty="0" smtClean="0"/>
              <a:t> object. The texture may contain alpha channel information to make part of the texture transparent or semi-transparent. You can tint, rotate, or scale sprites by using </a:t>
            </a:r>
            <a:r>
              <a:rPr lang="en-US" sz="1800" dirty="0" smtClean="0">
                <a:hlinkClick r:id="rId3"/>
              </a:rPr>
              <a:t>Draw</a:t>
            </a:r>
            <a:r>
              <a:rPr lang="en-US" sz="1800" dirty="0" smtClean="0"/>
              <a:t>. This method also gives you the option of drawing only part of the texture on the screen. After you draw a sprite, call </a:t>
            </a:r>
            <a:r>
              <a:rPr lang="en-US" sz="1800" dirty="0" smtClean="0">
                <a:hlinkClick r:id="rId5"/>
              </a:rPr>
              <a:t>End</a:t>
            </a:r>
            <a:r>
              <a:rPr lang="en-US" sz="1800" dirty="0" smtClean="0"/>
              <a:t> before calling </a:t>
            </a:r>
            <a:r>
              <a:rPr lang="en-US" sz="1800" dirty="0" smtClean="0">
                <a:hlinkClick r:id="rId6"/>
              </a:rPr>
              <a:t>Present</a:t>
            </a:r>
            <a:r>
              <a:rPr lang="en-US" sz="1800" dirty="0" smtClean="0"/>
              <a:t>.</a:t>
            </a:r>
            <a:endParaRPr lang="en-US" sz="1800" dirty="0"/>
          </a:p>
        </p:txBody>
      </p:sp>
    </p:spTree>
  </p:cSld>
  <p:clrMapOvr>
    <a:masterClrMapping/>
  </p:clrMapOvr>
  <p:transition>
    <p:wedg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239000" cy="1143000"/>
          </a:xfrm>
        </p:spPr>
        <p:txBody>
          <a:bodyPr>
            <a:normAutofit/>
          </a:bodyPr>
          <a:lstStyle/>
          <a:p>
            <a:r>
              <a:rPr lang="en-US" dirty="0" smtClean="0"/>
              <a:t>TITLE GAME1 : OBSTACLOFY</a:t>
            </a:r>
            <a:endParaRPr lang="en-US" dirty="0"/>
          </a:p>
        </p:txBody>
      </p:sp>
      <p:sp>
        <p:nvSpPr>
          <p:cNvPr id="3" name="Content Placeholder 2"/>
          <p:cNvSpPr>
            <a:spLocks noGrp="1"/>
          </p:cNvSpPr>
          <p:nvPr>
            <p:ph idx="1"/>
          </p:nvPr>
        </p:nvSpPr>
        <p:spPr>
          <a:xfrm>
            <a:off x="304800" y="1752600"/>
            <a:ext cx="7239000" cy="4846320"/>
          </a:xfrm>
        </p:spPr>
        <p:txBody>
          <a:bodyPr>
            <a:normAutofit/>
          </a:bodyPr>
          <a:lstStyle/>
          <a:p>
            <a:r>
              <a:rPr lang="en-IN" dirty="0" smtClean="0"/>
              <a:t>In </a:t>
            </a:r>
            <a:r>
              <a:rPr lang="en-IN" dirty="0" smtClean="0"/>
              <a:t>this game you control the </a:t>
            </a:r>
            <a:r>
              <a:rPr lang="en-IN" dirty="0" err="1" smtClean="0"/>
              <a:t>mivement</a:t>
            </a:r>
            <a:r>
              <a:rPr lang="en-IN" dirty="0" smtClean="0"/>
              <a:t> of the oval shaped body and you have to avoid being hit by the obstacles by jumping.</a:t>
            </a:r>
          </a:p>
          <a:p>
            <a:r>
              <a:rPr lang="en-IN" dirty="0" smtClean="0"/>
              <a:t>once you get hit the game gets over. have fun :)</a:t>
            </a:r>
            <a:endParaRPr lang="en-US" dirty="0"/>
          </a:p>
        </p:txBody>
      </p:sp>
    </p:spTree>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 GAME!??</a:t>
            </a:r>
            <a:endParaRPr lang="en-US" dirty="0"/>
          </a:p>
        </p:txBody>
      </p:sp>
      <p:pic>
        <p:nvPicPr>
          <p:cNvPr id="4" name="Content Placeholder 3" descr="xbox-360-controller.jpg"/>
          <p:cNvPicPr>
            <a:picLocks noGrp="1" noChangeAspect="1"/>
          </p:cNvPicPr>
          <p:nvPr>
            <p:ph idx="1"/>
          </p:nvPr>
        </p:nvPicPr>
        <p:blipFill>
          <a:blip r:embed="rId3"/>
          <a:stretch>
            <a:fillRect/>
          </a:stretch>
        </p:blipFill>
        <p:spPr>
          <a:xfrm>
            <a:off x="6324600" y="1447800"/>
            <a:ext cx="2654493" cy="1981200"/>
          </a:xfrm>
        </p:spPr>
      </p:pic>
      <p:graphicFrame>
        <p:nvGraphicFramePr>
          <p:cNvPr id="6" name="Object 5"/>
          <p:cNvGraphicFramePr>
            <a:graphicFrameLocks noChangeAspect="1"/>
          </p:cNvGraphicFramePr>
          <p:nvPr/>
        </p:nvGraphicFramePr>
        <p:xfrm>
          <a:off x="228600" y="1447800"/>
          <a:ext cx="6035675" cy="5638800"/>
        </p:xfrm>
        <a:graphic>
          <a:graphicData uri="http://schemas.openxmlformats.org/presentationml/2006/ole">
            <p:oleObj spid="_x0000_s1026" name="Document" r:id="rId4" imgW="6093058" imgH="5692910" progId="Word.Document.12">
              <p:embed/>
            </p:oleObj>
          </a:graphicData>
        </a:graphic>
      </p:graphicFrame>
    </p:spTree>
  </p:cSld>
  <p:clrMapOvr>
    <a:masterClrMapping/>
  </p:clrMapOvr>
  <p:transition>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239000" cy="1143000"/>
          </a:xfrm>
        </p:spPr>
        <p:txBody>
          <a:bodyPr>
            <a:normAutofit fontScale="90000"/>
          </a:bodyPr>
          <a:lstStyle/>
          <a:p>
            <a:r>
              <a:rPr lang="en-US" dirty="0" smtClean="0"/>
              <a:t>TITLE GAME 2 : </a:t>
            </a:r>
            <a:r>
              <a:rPr lang="en-US" dirty="0" err="1" smtClean="0"/>
              <a:t>COnTROL</a:t>
            </a:r>
            <a:r>
              <a:rPr lang="en-US" dirty="0" smtClean="0"/>
              <a:t> SHOOT</a:t>
            </a:r>
            <a:endParaRPr lang="en-US" dirty="0"/>
          </a:p>
        </p:txBody>
      </p:sp>
      <p:sp>
        <p:nvSpPr>
          <p:cNvPr id="3" name="Content Placeholder 2"/>
          <p:cNvSpPr>
            <a:spLocks noGrp="1"/>
          </p:cNvSpPr>
          <p:nvPr>
            <p:ph idx="1"/>
          </p:nvPr>
        </p:nvSpPr>
        <p:spPr/>
        <p:txBody>
          <a:bodyPr>
            <a:normAutofit/>
          </a:bodyPr>
          <a:lstStyle/>
          <a:p>
            <a:r>
              <a:rPr lang="en-IN" dirty="0" smtClean="0"/>
              <a:t>in this game a particle is freely falling under gravity which has to be </a:t>
            </a:r>
            <a:r>
              <a:rPr lang="en-IN" dirty="0" err="1" smtClean="0"/>
              <a:t>shooted</a:t>
            </a:r>
            <a:r>
              <a:rPr lang="en-IN" dirty="0" smtClean="0"/>
              <a:t> by one of the three guns. once the </a:t>
            </a:r>
            <a:r>
              <a:rPr lang="en-IN" dirty="0" err="1" smtClean="0"/>
              <a:t>partile</a:t>
            </a:r>
            <a:r>
              <a:rPr lang="en-IN" dirty="0" smtClean="0"/>
              <a:t> crosses the bottom boundary without being hit, the game is over.</a:t>
            </a:r>
          </a:p>
          <a:p>
            <a:r>
              <a:rPr lang="en-IN" dirty="0" smtClean="0"/>
              <a:t>each gun has six bullets loaded in it, you can use only one gun at a time. if you successfully hit the target you get the score.</a:t>
            </a:r>
          </a:p>
          <a:p>
            <a:r>
              <a:rPr lang="en-IN" dirty="0" smtClean="0"/>
              <a:t>try to get the maximum score and have fun :)</a:t>
            </a:r>
            <a:endParaRPr lang="en-US" dirty="0"/>
          </a:p>
        </p:txBody>
      </p:sp>
    </p:spTree>
  </p:cSld>
  <p:clrMapOvr>
    <a:masterClrMapping/>
  </p:clrMapOvr>
  <p:transition>
    <p:wedg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behind our game</a:t>
            </a:r>
            <a:endParaRPr lang="en-US" dirty="0"/>
          </a:p>
        </p:txBody>
      </p:sp>
      <p:sp>
        <p:nvSpPr>
          <p:cNvPr id="3" name="Content Placeholder 2"/>
          <p:cNvSpPr>
            <a:spLocks noGrp="1"/>
          </p:cNvSpPr>
          <p:nvPr>
            <p:ph idx="1"/>
          </p:nvPr>
        </p:nvSpPr>
        <p:spPr/>
        <p:txBody>
          <a:bodyPr>
            <a:normAutofit/>
          </a:bodyPr>
          <a:lstStyle/>
          <a:p>
            <a:r>
              <a:rPr lang="en-US" dirty="0" smtClean="0"/>
              <a:t>(brace yourselves it will get technical from here )</a:t>
            </a:r>
          </a:p>
          <a:p>
            <a:pPr>
              <a:buNone/>
            </a:pPr>
            <a:r>
              <a:rPr lang="en-US" b="1" dirty="0" smtClean="0"/>
              <a:t> </a:t>
            </a:r>
            <a:r>
              <a:rPr lang="en-US" sz="1600" b="1" dirty="0" smtClean="0"/>
              <a:t>using </a:t>
            </a:r>
            <a:r>
              <a:rPr lang="en-US" sz="1600" b="1" dirty="0" smtClean="0"/>
              <a:t>System;</a:t>
            </a:r>
          </a:p>
          <a:p>
            <a:pPr>
              <a:buNone/>
            </a:pPr>
            <a:r>
              <a:rPr lang="en-US" sz="1600" b="1" dirty="0" smtClean="0"/>
              <a:t>  using </a:t>
            </a:r>
            <a:r>
              <a:rPr lang="en-US" sz="1600" b="1" dirty="0" err="1" smtClean="0"/>
              <a:t>System.Collections.Generic</a:t>
            </a:r>
            <a:r>
              <a:rPr lang="en-US" sz="1600" b="1" dirty="0" smtClean="0"/>
              <a:t>;</a:t>
            </a:r>
          </a:p>
          <a:p>
            <a:pPr>
              <a:buNone/>
            </a:pPr>
            <a:r>
              <a:rPr lang="en-US" sz="1600" b="1" dirty="0" smtClean="0"/>
              <a:t>  using </a:t>
            </a:r>
            <a:r>
              <a:rPr lang="en-US" sz="1600" b="1" dirty="0" err="1" smtClean="0"/>
              <a:t>System.ComponentModel</a:t>
            </a:r>
            <a:r>
              <a:rPr lang="en-US" sz="1600" b="1" dirty="0" smtClean="0"/>
              <a:t>;</a:t>
            </a:r>
          </a:p>
          <a:p>
            <a:pPr>
              <a:buNone/>
            </a:pPr>
            <a:r>
              <a:rPr lang="en-US" sz="1600" b="1" dirty="0" smtClean="0"/>
              <a:t>  using </a:t>
            </a:r>
            <a:r>
              <a:rPr lang="en-US" sz="1600" b="1" dirty="0" err="1" smtClean="0"/>
              <a:t>System.Data</a:t>
            </a:r>
            <a:r>
              <a:rPr lang="en-US" sz="1600" b="1" dirty="0" smtClean="0"/>
              <a:t>;</a:t>
            </a:r>
          </a:p>
          <a:p>
            <a:pPr>
              <a:buNone/>
            </a:pPr>
            <a:r>
              <a:rPr lang="en-US" sz="1600" b="1" dirty="0" smtClean="0"/>
              <a:t>  using </a:t>
            </a:r>
            <a:r>
              <a:rPr lang="en-US" sz="1600" b="1" dirty="0" err="1" smtClean="0"/>
              <a:t>System.Drawing</a:t>
            </a:r>
            <a:r>
              <a:rPr lang="en-US" sz="1600" b="1" dirty="0" smtClean="0"/>
              <a:t>;</a:t>
            </a:r>
          </a:p>
          <a:p>
            <a:pPr>
              <a:buNone/>
            </a:pPr>
            <a:r>
              <a:rPr lang="en-US" sz="1600" b="1" dirty="0" smtClean="0"/>
              <a:t>  using </a:t>
            </a:r>
            <a:r>
              <a:rPr lang="en-US" sz="1600" b="1" dirty="0" err="1" smtClean="0"/>
              <a:t>System.Linq</a:t>
            </a:r>
            <a:r>
              <a:rPr lang="en-US" sz="1600" b="1" dirty="0" smtClean="0"/>
              <a:t>;</a:t>
            </a:r>
          </a:p>
          <a:p>
            <a:pPr>
              <a:buNone/>
            </a:pPr>
            <a:r>
              <a:rPr lang="en-US" sz="1600" b="1" dirty="0" smtClean="0"/>
              <a:t>  using </a:t>
            </a:r>
            <a:r>
              <a:rPr lang="en-US" sz="1600" b="1" dirty="0" err="1" smtClean="0"/>
              <a:t>System.Text</a:t>
            </a:r>
            <a:r>
              <a:rPr lang="en-US" sz="1600" b="1" dirty="0" smtClean="0"/>
              <a:t>;</a:t>
            </a:r>
          </a:p>
          <a:p>
            <a:pPr>
              <a:buNone/>
            </a:pPr>
            <a:r>
              <a:rPr lang="en-US" sz="1600" b="1" dirty="0" smtClean="0"/>
              <a:t>  using </a:t>
            </a:r>
            <a:r>
              <a:rPr lang="en-US" sz="1600" b="1" dirty="0" err="1" smtClean="0"/>
              <a:t>System.Threading.Tasks</a:t>
            </a:r>
            <a:r>
              <a:rPr lang="en-US" sz="1600" b="1" dirty="0" smtClean="0"/>
              <a:t>;</a:t>
            </a:r>
          </a:p>
          <a:p>
            <a:pPr>
              <a:buNone/>
            </a:pPr>
            <a:r>
              <a:rPr lang="en-US" sz="1600" b="1" dirty="0" smtClean="0"/>
              <a:t>  using System.Windows.Forms;</a:t>
            </a:r>
            <a:endParaRPr lang="en-US" b="1"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ransition>
    <p:wedg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239000" cy="1143000"/>
          </a:xfrm>
        </p:spPr>
        <p:txBody>
          <a:bodyPr>
            <a:normAutofit fontScale="90000"/>
          </a:bodyPr>
          <a:lstStyle/>
          <a:p>
            <a:r>
              <a:rPr lang="en-US" dirty="0" smtClean="0"/>
              <a:t>Continued…</a:t>
            </a:r>
            <a:br>
              <a:rPr lang="en-US" dirty="0" smtClean="0"/>
            </a:br>
            <a:endParaRPr lang="en-US" dirty="0"/>
          </a:p>
        </p:txBody>
      </p:sp>
      <p:sp>
        <p:nvSpPr>
          <p:cNvPr id="3" name="Content Placeholder 2"/>
          <p:cNvSpPr>
            <a:spLocks noGrp="1"/>
          </p:cNvSpPr>
          <p:nvPr>
            <p:ph idx="1"/>
          </p:nvPr>
        </p:nvSpPr>
        <p:spPr>
          <a:xfrm>
            <a:off x="304800" y="609600"/>
            <a:ext cx="7239000" cy="6248400"/>
          </a:xfrm>
        </p:spPr>
        <p:txBody>
          <a:bodyPr>
            <a:noAutofit/>
          </a:bodyPr>
          <a:lstStyle/>
          <a:p>
            <a:pPr>
              <a:buNone/>
            </a:pPr>
            <a:r>
              <a:rPr lang="en-US" sz="1400" dirty="0" smtClean="0"/>
              <a:t>namespace main</a:t>
            </a:r>
          </a:p>
          <a:p>
            <a:pPr>
              <a:buNone/>
            </a:pPr>
            <a:r>
              <a:rPr lang="en-US" sz="1400" dirty="0" smtClean="0"/>
              <a:t>{</a:t>
            </a:r>
          </a:p>
          <a:p>
            <a:pPr>
              <a:buNone/>
            </a:pPr>
            <a:r>
              <a:rPr lang="en-US" sz="1400" dirty="0" smtClean="0"/>
              <a:t>    public partial class Form1 : Form</a:t>
            </a:r>
          </a:p>
          <a:p>
            <a:pPr>
              <a:buNone/>
            </a:pPr>
            <a:r>
              <a:rPr lang="en-US" sz="1400" dirty="0" smtClean="0"/>
              <a:t>    {</a:t>
            </a:r>
          </a:p>
          <a:p>
            <a:pPr>
              <a:buNone/>
            </a:pPr>
            <a:r>
              <a:rPr lang="en-US" sz="1400" dirty="0" smtClean="0"/>
              <a:t>        static </a:t>
            </a:r>
            <a:r>
              <a:rPr lang="en-US" sz="1400" dirty="0" err="1" smtClean="0"/>
              <a:t>int</a:t>
            </a:r>
            <a:r>
              <a:rPr lang="en-US" sz="1400" dirty="0" smtClean="0"/>
              <a:t> d = 0;</a:t>
            </a:r>
          </a:p>
          <a:p>
            <a:pPr>
              <a:buNone/>
            </a:pPr>
            <a:r>
              <a:rPr lang="en-US" sz="1400" dirty="0" smtClean="0"/>
              <a:t>        static </a:t>
            </a:r>
            <a:r>
              <a:rPr lang="en-US" sz="1400" dirty="0" err="1" smtClean="0"/>
              <a:t>int</a:t>
            </a:r>
            <a:r>
              <a:rPr lang="en-US" sz="1400" dirty="0" smtClean="0"/>
              <a:t> c = 0;</a:t>
            </a:r>
          </a:p>
          <a:p>
            <a:pPr>
              <a:buNone/>
            </a:pPr>
            <a:r>
              <a:rPr lang="en-US" sz="1400" dirty="0" smtClean="0"/>
              <a:t>        </a:t>
            </a:r>
            <a:r>
              <a:rPr lang="en-US" sz="1400" dirty="0" err="1" smtClean="0"/>
              <a:t>int</a:t>
            </a:r>
            <a:r>
              <a:rPr lang="en-US" sz="1400" dirty="0" smtClean="0"/>
              <a:t>[] a = new </a:t>
            </a:r>
            <a:r>
              <a:rPr lang="en-US" sz="1400" dirty="0" err="1" smtClean="0"/>
              <a:t>int</a:t>
            </a:r>
            <a:r>
              <a:rPr lang="en-US" sz="1400" dirty="0" smtClean="0"/>
              <a:t>[6]{ 0,0,0,0,0,0 };</a:t>
            </a:r>
          </a:p>
          <a:p>
            <a:pPr>
              <a:buNone/>
            </a:pPr>
            <a:r>
              <a:rPr lang="en-US" sz="1400" dirty="0" smtClean="0"/>
              <a:t>        </a:t>
            </a:r>
            <a:r>
              <a:rPr lang="en-US" sz="1400" dirty="0" err="1" smtClean="0"/>
              <a:t>int</a:t>
            </a:r>
            <a:r>
              <a:rPr lang="en-US" sz="1400" dirty="0" smtClean="0"/>
              <a:t>[] a2 = new </a:t>
            </a:r>
            <a:r>
              <a:rPr lang="en-US" sz="1400" dirty="0" err="1" smtClean="0"/>
              <a:t>int</a:t>
            </a:r>
            <a:r>
              <a:rPr lang="en-US" sz="1400" dirty="0" smtClean="0"/>
              <a:t>[6];</a:t>
            </a:r>
          </a:p>
          <a:p>
            <a:pPr>
              <a:buNone/>
            </a:pPr>
            <a:r>
              <a:rPr lang="en-US" sz="1400" dirty="0" smtClean="0"/>
              <a:t>        </a:t>
            </a:r>
            <a:r>
              <a:rPr lang="en-US" sz="1400" dirty="0" err="1" smtClean="0"/>
              <a:t>int</a:t>
            </a:r>
            <a:r>
              <a:rPr lang="en-US" sz="1400" dirty="0" smtClean="0"/>
              <a:t> top;</a:t>
            </a:r>
          </a:p>
          <a:p>
            <a:pPr>
              <a:buNone/>
            </a:pPr>
            <a:r>
              <a:rPr lang="en-US" sz="1400" dirty="0" smtClean="0"/>
              <a:t>         </a:t>
            </a:r>
            <a:r>
              <a:rPr lang="en-US" sz="1400" dirty="0" err="1" smtClean="0"/>
              <a:t>int</a:t>
            </a:r>
            <a:r>
              <a:rPr lang="en-US" sz="1400" dirty="0" smtClean="0"/>
              <a:t> top2;</a:t>
            </a:r>
          </a:p>
          <a:p>
            <a:pPr>
              <a:buNone/>
            </a:pPr>
            <a:r>
              <a:rPr lang="en-US" sz="1400" dirty="0" smtClean="0"/>
              <a:t>        </a:t>
            </a:r>
            <a:r>
              <a:rPr lang="en-US" sz="1400" dirty="0" err="1" smtClean="0"/>
              <a:t>enum</a:t>
            </a:r>
            <a:r>
              <a:rPr lang="en-US" sz="1400" dirty="0" smtClean="0"/>
              <a:t> position</a:t>
            </a:r>
          </a:p>
          <a:p>
            <a:pPr>
              <a:buNone/>
            </a:pPr>
            <a:r>
              <a:rPr lang="en-US" sz="1400" dirty="0" smtClean="0"/>
              <a:t>        {</a:t>
            </a:r>
          </a:p>
          <a:p>
            <a:pPr>
              <a:buNone/>
            </a:pPr>
            <a:r>
              <a:rPr lang="en-US" sz="1400" dirty="0" smtClean="0"/>
              <a:t>            left, right, up, </a:t>
            </a:r>
            <a:r>
              <a:rPr lang="en-US" sz="1400" dirty="0" smtClean="0"/>
              <a:t>down</a:t>
            </a:r>
            <a:endParaRPr lang="en-US" sz="1400" dirty="0" smtClean="0"/>
          </a:p>
          <a:p>
            <a:pPr>
              <a:buNone/>
            </a:pPr>
            <a:r>
              <a:rPr lang="en-US" sz="1400" dirty="0" smtClean="0"/>
              <a:t>        }</a:t>
            </a:r>
          </a:p>
          <a:p>
            <a:pPr>
              <a:buNone/>
            </a:pPr>
            <a:r>
              <a:rPr lang="en-US" sz="1400" dirty="0" smtClean="0"/>
              <a:t>        </a:t>
            </a:r>
            <a:r>
              <a:rPr lang="en-US" sz="1400" dirty="0" err="1" smtClean="0"/>
              <a:t>int</a:t>
            </a:r>
            <a:r>
              <a:rPr lang="en-US" sz="1400" dirty="0" smtClean="0"/>
              <a:t> _x1;</a:t>
            </a:r>
          </a:p>
          <a:p>
            <a:pPr>
              <a:buNone/>
            </a:pPr>
            <a:r>
              <a:rPr lang="en-US" sz="1400" dirty="0" smtClean="0"/>
              <a:t>        </a:t>
            </a:r>
            <a:r>
              <a:rPr lang="en-US" sz="1400" dirty="0" err="1" smtClean="0"/>
              <a:t>int</a:t>
            </a:r>
            <a:r>
              <a:rPr lang="en-US" sz="1400" dirty="0" smtClean="0"/>
              <a:t> _y1;</a:t>
            </a:r>
          </a:p>
          <a:p>
            <a:pPr>
              <a:buNone/>
            </a:pPr>
            <a:r>
              <a:rPr lang="en-US" sz="1400" dirty="0" smtClean="0"/>
              <a:t>        </a:t>
            </a:r>
            <a:r>
              <a:rPr lang="en-US" sz="1400" dirty="0" err="1" smtClean="0"/>
              <a:t>int</a:t>
            </a:r>
            <a:r>
              <a:rPr lang="en-US" sz="1400" dirty="0" smtClean="0"/>
              <a:t> _x2;</a:t>
            </a:r>
          </a:p>
          <a:p>
            <a:pPr>
              <a:buNone/>
            </a:pPr>
            <a:r>
              <a:rPr lang="en-US" sz="1400" dirty="0" smtClean="0"/>
              <a:t>        </a:t>
            </a:r>
            <a:r>
              <a:rPr lang="en-US" sz="1400" dirty="0" err="1" smtClean="0"/>
              <a:t>int</a:t>
            </a:r>
            <a:r>
              <a:rPr lang="en-US" sz="1400" dirty="0" smtClean="0"/>
              <a:t> _y2;</a:t>
            </a:r>
          </a:p>
          <a:p>
            <a:pPr>
              <a:buNone/>
            </a:pPr>
            <a:r>
              <a:rPr lang="en-US" sz="1400" dirty="0" smtClean="0"/>
              <a:t>        </a:t>
            </a:r>
            <a:r>
              <a:rPr lang="en-US" sz="1400" dirty="0" err="1" smtClean="0"/>
              <a:t>int</a:t>
            </a:r>
            <a:r>
              <a:rPr lang="en-US" sz="1400" dirty="0" smtClean="0"/>
              <a:t> _x3;</a:t>
            </a:r>
          </a:p>
          <a:p>
            <a:pPr>
              <a:buNone/>
            </a:pPr>
            <a:r>
              <a:rPr lang="en-US" sz="1400" dirty="0" smtClean="0"/>
              <a:t>        </a:t>
            </a:r>
            <a:r>
              <a:rPr lang="en-US" sz="1400" dirty="0" err="1" smtClean="0"/>
              <a:t>int</a:t>
            </a:r>
            <a:r>
              <a:rPr lang="en-US" sz="1400" dirty="0" smtClean="0"/>
              <a:t> _y3;</a:t>
            </a:r>
          </a:p>
          <a:p>
            <a:pPr>
              <a:buNone/>
            </a:pPr>
            <a:r>
              <a:rPr lang="en-US" sz="1400" dirty="0" smtClean="0"/>
              <a:t>        </a:t>
            </a:r>
            <a:r>
              <a:rPr lang="en-US" sz="1400" dirty="0" err="1" smtClean="0"/>
              <a:t>int</a:t>
            </a:r>
            <a:r>
              <a:rPr lang="en-US" sz="1400" dirty="0" smtClean="0"/>
              <a:t> _x4;</a:t>
            </a:r>
          </a:p>
          <a:p>
            <a:pPr>
              <a:buNone/>
            </a:pPr>
            <a:r>
              <a:rPr lang="en-US" sz="1400" dirty="0" smtClean="0"/>
              <a:t>        </a:t>
            </a:r>
            <a:endParaRPr lang="en-US" sz="1400" dirty="0"/>
          </a:p>
        </p:txBody>
      </p:sp>
    </p:spTree>
  </p:cSld>
  <p:clrMapOvr>
    <a:masterClrMapping/>
  </p:clrMapOvr>
  <p:transition>
    <p:wedg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7696200" cy="6629400"/>
          </a:xfrm>
        </p:spPr>
        <p:txBody>
          <a:bodyPr>
            <a:noAutofit/>
          </a:bodyPr>
          <a:lstStyle/>
          <a:p>
            <a:pPr>
              <a:buNone/>
            </a:pPr>
            <a:r>
              <a:rPr lang="en-US" sz="1400" dirty="0" err="1" smtClean="0"/>
              <a:t>int</a:t>
            </a:r>
            <a:r>
              <a:rPr lang="en-US" sz="1400" dirty="0" smtClean="0"/>
              <a:t> _y4</a:t>
            </a:r>
            <a:r>
              <a:rPr lang="en-US" sz="1400" dirty="0" smtClean="0"/>
              <a:t>;</a:t>
            </a:r>
          </a:p>
          <a:p>
            <a:pPr>
              <a:buNone/>
            </a:pPr>
            <a:r>
              <a:rPr lang="en-US" sz="1400" dirty="0" smtClean="0"/>
              <a:t> </a:t>
            </a:r>
            <a:r>
              <a:rPr lang="en-US" sz="1400" dirty="0" err="1" smtClean="0"/>
              <a:t>int</a:t>
            </a:r>
            <a:r>
              <a:rPr lang="en-US" sz="1400" dirty="0" smtClean="0"/>
              <a:t> _</a:t>
            </a:r>
            <a:r>
              <a:rPr lang="en-US" sz="1400" dirty="0" smtClean="0"/>
              <a:t>x5;</a:t>
            </a:r>
            <a:r>
              <a:rPr lang="en-US" sz="1400" dirty="0" smtClean="0"/>
              <a:t>int </a:t>
            </a:r>
            <a:r>
              <a:rPr lang="en-US" sz="1400" dirty="0" smtClean="0"/>
              <a:t>_y5;</a:t>
            </a:r>
          </a:p>
          <a:p>
            <a:pPr>
              <a:buNone/>
            </a:pPr>
            <a:r>
              <a:rPr lang="en-US" sz="1400" dirty="0" smtClean="0"/>
              <a:t>        private position _</a:t>
            </a:r>
            <a:r>
              <a:rPr lang="en-US" sz="1400" dirty="0" err="1" smtClean="0"/>
              <a:t>objposition</a:t>
            </a:r>
            <a:r>
              <a:rPr lang="en-US" sz="1400" dirty="0" smtClean="0"/>
              <a:t>;</a:t>
            </a:r>
          </a:p>
          <a:p>
            <a:pPr>
              <a:buNone/>
            </a:pPr>
            <a:r>
              <a:rPr lang="en-US" sz="1400" dirty="0" smtClean="0"/>
              <a:t>        public Form1()</a:t>
            </a:r>
          </a:p>
          <a:p>
            <a:pPr>
              <a:buNone/>
            </a:pPr>
            <a:r>
              <a:rPr lang="en-US" sz="1400" dirty="0" smtClean="0"/>
              <a:t>        </a:t>
            </a:r>
            <a:r>
              <a:rPr lang="en-US" sz="1400" dirty="0" smtClean="0"/>
              <a:t>{   </a:t>
            </a:r>
            <a:r>
              <a:rPr lang="en-US" sz="1400" dirty="0" smtClean="0"/>
              <a:t>_x1 = 0;</a:t>
            </a:r>
          </a:p>
          <a:p>
            <a:pPr>
              <a:buNone/>
            </a:pPr>
            <a:r>
              <a:rPr lang="en-US" sz="1400" dirty="0" smtClean="0"/>
              <a:t>            _y1 = 50;</a:t>
            </a:r>
          </a:p>
          <a:p>
            <a:pPr>
              <a:buNone/>
            </a:pPr>
            <a:r>
              <a:rPr lang="en-US" sz="1400" dirty="0" smtClean="0"/>
              <a:t>            _x2 = 0;</a:t>
            </a:r>
          </a:p>
          <a:p>
            <a:pPr>
              <a:buNone/>
            </a:pPr>
            <a:r>
              <a:rPr lang="en-US" sz="1400" dirty="0" smtClean="0"/>
              <a:t>            _y2 = 250;</a:t>
            </a:r>
          </a:p>
          <a:p>
            <a:pPr>
              <a:buNone/>
            </a:pPr>
            <a:r>
              <a:rPr lang="en-US" sz="1400" dirty="0" smtClean="0"/>
              <a:t>            _x3 = 0;</a:t>
            </a:r>
          </a:p>
          <a:p>
            <a:pPr>
              <a:buNone/>
            </a:pPr>
            <a:r>
              <a:rPr lang="en-US" sz="1400" dirty="0" smtClean="0"/>
              <a:t>            _y3 = 450;</a:t>
            </a:r>
          </a:p>
          <a:p>
            <a:pPr>
              <a:buNone/>
            </a:pPr>
            <a:r>
              <a:rPr lang="en-US" sz="1400" dirty="0" smtClean="0"/>
              <a:t>            _x4 = 530;</a:t>
            </a:r>
          </a:p>
          <a:p>
            <a:pPr>
              <a:buNone/>
            </a:pPr>
            <a:r>
              <a:rPr lang="en-US" sz="1400" dirty="0" smtClean="0"/>
              <a:t>            _y4 = 0;</a:t>
            </a:r>
          </a:p>
          <a:p>
            <a:pPr>
              <a:buNone/>
            </a:pPr>
            <a:r>
              <a:rPr lang="en-US" sz="1400" dirty="0" smtClean="0"/>
              <a:t>            _x5 = 120;</a:t>
            </a:r>
          </a:p>
          <a:p>
            <a:pPr>
              <a:buNone/>
            </a:pPr>
            <a:r>
              <a:rPr lang="en-US" sz="1400" dirty="0" smtClean="0"/>
              <a:t>            _y5 = 90;</a:t>
            </a:r>
          </a:p>
          <a:p>
            <a:pPr>
              <a:buNone/>
            </a:pPr>
            <a:r>
              <a:rPr lang="en-US" sz="1400" dirty="0" smtClean="0"/>
              <a:t>            top = 5;</a:t>
            </a:r>
          </a:p>
          <a:p>
            <a:pPr>
              <a:buNone/>
            </a:pPr>
            <a:r>
              <a:rPr lang="en-US" sz="1400" dirty="0" smtClean="0"/>
              <a:t>            top2 =-1;</a:t>
            </a:r>
          </a:p>
          <a:p>
            <a:pPr>
              <a:buNone/>
            </a:pPr>
            <a:r>
              <a:rPr lang="en-US" sz="1400" dirty="0" smtClean="0"/>
              <a:t>            </a:t>
            </a:r>
            <a:r>
              <a:rPr lang="en-US" sz="1400" dirty="0" err="1" smtClean="0"/>
              <a:t>InitializeComponent</a:t>
            </a:r>
            <a:r>
              <a:rPr lang="en-US" sz="1400" dirty="0" smtClean="0"/>
              <a:t>();</a:t>
            </a:r>
          </a:p>
          <a:p>
            <a:pPr>
              <a:buNone/>
            </a:pPr>
            <a:r>
              <a:rPr lang="en-US" sz="1400" dirty="0" smtClean="0"/>
              <a:t>        }</a:t>
            </a:r>
          </a:p>
          <a:p>
            <a:pPr>
              <a:buNone/>
            </a:pPr>
            <a:r>
              <a:rPr lang="en-US" sz="1400" dirty="0" smtClean="0"/>
              <a:t>        </a:t>
            </a:r>
            <a:r>
              <a:rPr lang="en-US" sz="1400" dirty="0" smtClean="0"/>
              <a:t>private void Form1_KeyDown(object sender, </a:t>
            </a:r>
            <a:r>
              <a:rPr lang="en-US" sz="1400" dirty="0" err="1" smtClean="0"/>
              <a:t>KeyEventArgs</a:t>
            </a:r>
            <a:r>
              <a:rPr lang="en-US" sz="1400" dirty="0" smtClean="0"/>
              <a:t> e)</a:t>
            </a:r>
          </a:p>
          <a:p>
            <a:pPr>
              <a:buNone/>
            </a:pPr>
            <a:r>
              <a:rPr lang="en-US" sz="1400" dirty="0" smtClean="0"/>
              <a:t>        {</a:t>
            </a:r>
          </a:p>
          <a:p>
            <a:pPr>
              <a:buNone/>
            </a:pPr>
            <a:r>
              <a:rPr lang="en-US" sz="1400" dirty="0" smtClean="0"/>
              <a:t>            if (</a:t>
            </a:r>
            <a:r>
              <a:rPr lang="en-US" sz="1400" dirty="0" err="1" smtClean="0"/>
              <a:t>e.KeyCode</a:t>
            </a:r>
            <a:r>
              <a:rPr lang="en-US" sz="1400" dirty="0" smtClean="0"/>
              <a:t> == </a:t>
            </a:r>
            <a:r>
              <a:rPr lang="en-US" sz="1400" dirty="0" err="1" smtClean="0"/>
              <a:t>Keys.Right</a:t>
            </a:r>
            <a:r>
              <a:rPr lang="en-US" sz="1400" dirty="0" smtClean="0"/>
              <a:t>)</a:t>
            </a:r>
          </a:p>
          <a:p>
            <a:pPr>
              <a:buNone/>
            </a:pPr>
            <a:r>
              <a:rPr lang="en-US" sz="1400" dirty="0" smtClean="0"/>
              <a:t>            {</a:t>
            </a:r>
          </a:p>
          <a:p>
            <a:pPr>
              <a:buNone/>
            </a:pPr>
            <a:r>
              <a:rPr lang="en-US" sz="1400" dirty="0" smtClean="0"/>
              <a:t>                if (c == 0)</a:t>
            </a:r>
          </a:p>
          <a:p>
            <a:pPr>
              <a:buNone/>
            </a:pPr>
            <a:r>
              <a:rPr lang="en-US" sz="1400" dirty="0" smtClean="0"/>
              <a:t>                {</a:t>
            </a:r>
            <a:endParaRPr lang="en-US" sz="1400" dirty="0"/>
          </a:p>
        </p:txBody>
      </p:sp>
    </p:spTree>
  </p:cSld>
  <p:clrMapOvr>
    <a:masterClrMapping/>
  </p:clrMapOvr>
  <p:transition>
    <p:wedg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7772400" cy="6858000"/>
          </a:xfrm>
        </p:spPr>
        <p:txBody>
          <a:bodyPr>
            <a:noAutofit/>
          </a:bodyPr>
          <a:lstStyle/>
          <a:p>
            <a:pPr>
              <a:buNone/>
            </a:pPr>
            <a:r>
              <a:rPr lang="en-US" sz="1400" dirty="0" smtClean="0"/>
              <a:t> </a:t>
            </a:r>
            <a:r>
              <a:rPr lang="en-US" sz="1400" dirty="0" err="1" smtClean="0"/>
              <a:t>c++</a:t>
            </a:r>
            <a:r>
              <a:rPr lang="en-US" sz="1400" dirty="0" smtClean="0"/>
              <a:t>;</a:t>
            </a:r>
          </a:p>
          <a:p>
            <a:pPr>
              <a:buNone/>
            </a:pPr>
            <a:r>
              <a:rPr lang="en-US" sz="1400" dirty="0" smtClean="0"/>
              <a:t>                    pop();</a:t>
            </a:r>
          </a:p>
          <a:p>
            <a:pPr>
              <a:buNone/>
            </a:pPr>
            <a:r>
              <a:rPr lang="en-US" sz="1400" dirty="0" smtClean="0"/>
              <a:t>                   // label1.Text = </a:t>
            </a:r>
            <a:r>
              <a:rPr lang="en-US" sz="1400" dirty="0" err="1" smtClean="0"/>
              <a:t>f.ToString</a:t>
            </a:r>
            <a:r>
              <a:rPr lang="en-US" sz="1400" dirty="0" smtClean="0"/>
              <a:t>();  </a:t>
            </a:r>
            <a:r>
              <a:rPr lang="en-US" sz="1400" dirty="0" smtClean="0"/>
              <a:t>}</a:t>
            </a:r>
          </a:p>
          <a:p>
            <a:pPr>
              <a:buNone/>
            </a:pPr>
            <a:r>
              <a:rPr lang="en-US" sz="1400" dirty="0" smtClean="0"/>
              <a:t>                _</a:t>
            </a:r>
            <a:r>
              <a:rPr lang="en-US" sz="1400" dirty="0" err="1" smtClean="0"/>
              <a:t>objposition</a:t>
            </a:r>
            <a:r>
              <a:rPr lang="en-US" sz="1400" dirty="0" smtClean="0"/>
              <a:t> = </a:t>
            </a:r>
            <a:r>
              <a:rPr lang="en-US" sz="1400" dirty="0" err="1" smtClean="0"/>
              <a:t>position.right</a:t>
            </a:r>
            <a:r>
              <a:rPr lang="en-US" sz="1400" dirty="0" smtClean="0"/>
              <a:t>;</a:t>
            </a:r>
          </a:p>
          <a:p>
            <a:pPr>
              <a:buNone/>
            </a:pPr>
            <a:r>
              <a:rPr lang="en-US" sz="1400" dirty="0" smtClean="0"/>
              <a:t>            }</a:t>
            </a:r>
          </a:p>
          <a:p>
            <a:pPr>
              <a:buNone/>
            </a:pPr>
            <a:r>
              <a:rPr lang="en-US" sz="1400" dirty="0" smtClean="0"/>
              <a:t>            if (</a:t>
            </a:r>
            <a:r>
              <a:rPr lang="en-US" sz="1400" dirty="0" err="1" smtClean="0"/>
              <a:t>e.KeyCode</a:t>
            </a:r>
            <a:r>
              <a:rPr lang="en-US" sz="1400" dirty="0" smtClean="0"/>
              <a:t> == </a:t>
            </a:r>
            <a:r>
              <a:rPr lang="en-US" sz="1400" dirty="0" err="1" smtClean="0"/>
              <a:t>Keys.Down</a:t>
            </a:r>
            <a:r>
              <a:rPr lang="en-US" sz="1400" dirty="0" smtClean="0"/>
              <a:t>)</a:t>
            </a:r>
          </a:p>
          <a:p>
            <a:pPr>
              <a:buNone/>
            </a:pPr>
            <a:r>
              <a:rPr lang="en-US" sz="1400" dirty="0" smtClean="0"/>
              <a:t>            {</a:t>
            </a:r>
          </a:p>
          <a:p>
            <a:pPr>
              <a:buNone/>
            </a:pPr>
            <a:r>
              <a:rPr lang="en-US" sz="1400" dirty="0" smtClean="0"/>
              <a:t>                _</a:t>
            </a:r>
            <a:r>
              <a:rPr lang="en-US" sz="1400" dirty="0" err="1" smtClean="0"/>
              <a:t>objposition</a:t>
            </a:r>
            <a:r>
              <a:rPr lang="en-US" sz="1400" dirty="0" smtClean="0"/>
              <a:t> = </a:t>
            </a:r>
            <a:r>
              <a:rPr lang="en-US" sz="1400" dirty="0" err="1" smtClean="0"/>
              <a:t>position.down</a:t>
            </a:r>
            <a:r>
              <a:rPr lang="en-US" sz="1400" dirty="0" smtClean="0"/>
              <a:t>;</a:t>
            </a:r>
          </a:p>
          <a:p>
            <a:pPr>
              <a:buNone/>
            </a:pPr>
            <a:r>
              <a:rPr lang="en-US" sz="1400" dirty="0" smtClean="0"/>
              <a:t>            }</a:t>
            </a:r>
          </a:p>
          <a:p>
            <a:pPr>
              <a:buNone/>
            </a:pPr>
            <a:r>
              <a:rPr lang="en-US" sz="1400" dirty="0" smtClean="0"/>
              <a:t>        }</a:t>
            </a:r>
          </a:p>
          <a:p>
            <a:pPr>
              <a:buNone/>
            </a:pPr>
            <a:r>
              <a:rPr lang="en-US" sz="1400" dirty="0" smtClean="0"/>
              <a:t>        </a:t>
            </a:r>
            <a:r>
              <a:rPr lang="en-US" sz="1400" dirty="0" smtClean="0"/>
              <a:t>private void Form1_Paint(object sender, </a:t>
            </a:r>
            <a:r>
              <a:rPr lang="en-US" sz="1400" dirty="0" err="1" smtClean="0"/>
              <a:t>PaintEventArgs</a:t>
            </a:r>
            <a:r>
              <a:rPr lang="en-US" sz="1400" dirty="0" smtClean="0"/>
              <a:t> e)</a:t>
            </a:r>
          </a:p>
          <a:p>
            <a:pPr>
              <a:buNone/>
            </a:pPr>
            <a:r>
              <a:rPr lang="en-US" sz="1400" dirty="0" smtClean="0"/>
              <a:t>        {</a:t>
            </a:r>
          </a:p>
          <a:p>
            <a:pPr>
              <a:buNone/>
            </a:pPr>
            <a:r>
              <a:rPr lang="en-US" sz="1400" dirty="0" smtClean="0"/>
              <a:t>            </a:t>
            </a:r>
            <a:r>
              <a:rPr lang="en-US" sz="1400" dirty="0" err="1" smtClean="0"/>
              <a:t>e.Graphics.FillRectangle</a:t>
            </a:r>
            <a:r>
              <a:rPr lang="en-US" sz="1400" dirty="0" smtClean="0"/>
              <a:t>(</a:t>
            </a:r>
            <a:r>
              <a:rPr lang="en-US" sz="1400" dirty="0" err="1" smtClean="0"/>
              <a:t>Brushes.Red</a:t>
            </a:r>
            <a:r>
              <a:rPr lang="en-US" sz="1400" dirty="0" smtClean="0"/>
              <a:t>, _x1, _y1, 120, 100);</a:t>
            </a:r>
          </a:p>
          <a:p>
            <a:pPr>
              <a:buNone/>
            </a:pPr>
            <a:r>
              <a:rPr lang="en-US" sz="1400" dirty="0" smtClean="0"/>
              <a:t>            </a:t>
            </a:r>
            <a:r>
              <a:rPr lang="en-US" sz="1400" dirty="0" err="1" smtClean="0"/>
              <a:t>e.Graphics.FillRectangle</a:t>
            </a:r>
            <a:r>
              <a:rPr lang="en-US" sz="1400" dirty="0" smtClean="0"/>
              <a:t>(</a:t>
            </a:r>
            <a:r>
              <a:rPr lang="en-US" sz="1400" dirty="0" err="1" smtClean="0"/>
              <a:t>Brushes.BlueViolet</a:t>
            </a:r>
            <a:r>
              <a:rPr lang="en-US" sz="1400" dirty="0" smtClean="0"/>
              <a:t>, _x2, _y2, 120, 100);</a:t>
            </a:r>
          </a:p>
          <a:p>
            <a:pPr>
              <a:buNone/>
            </a:pPr>
            <a:r>
              <a:rPr lang="en-US" sz="1400" dirty="0" smtClean="0"/>
              <a:t>            </a:t>
            </a:r>
            <a:r>
              <a:rPr lang="en-US" sz="1400" dirty="0" err="1" smtClean="0"/>
              <a:t>e.Graphics.FillRectangle</a:t>
            </a:r>
            <a:r>
              <a:rPr lang="en-US" sz="1400" dirty="0" smtClean="0"/>
              <a:t>(</a:t>
            </a:r>
            <a:r>
              <a:rPr lang="en-US" sz="1400" dirty="0" err="1" smtClean="0"/>
              <a:t>Brushes.BlueViolet</a:t>
            </a:r>
            <a:r>
              <a:rPr lang="en-US" sz="1400" dirty="0" smtClean="0"/>
              <a:t>, _x3, _y3, 120, 100);</a:t>
            </a:r>
          </a:p>
          <a:p>
            <a:pPr>
              <a:buNone/>
            </a:pPr>
            <a:r>
              <a:rPr lang="en-US" sz="1400" dirty="0" smtClean="0"/>
              <a:t>            </a:t>
            </a:r>
            <a:r>
              <a:rPr lang="en-US" sz="1400" dirty="0" err="1" smtClean="0"/>
              <a:t>e.Graphics.FillRectangle</a:t>
            </a:r>
            <a:r>
              <a:rPr lang="en-US" sz="1400" dirty="0" smtClean="0"/>
              <a:t>(</a:t>
            </a:r>
            <a:r>
              <a:rPr lang="en-US" sz="1400" dirty="0" err="1" smtClean="0"/>
              <a:t>Brushes.BlueViolet</a:t>
            </a:r>
            <a:r>
              <a:rPr lang="en-US" sz="1400" dirty="0" smtClean="0"/>
              <a:t>, _x4, _y4, 70, 50);</a:t>
            </a:r>
          </a:p>
          <a:p>
            <a:pPr>
              <a:buNone/>
            </a:pPr>
            <a:r>
              <a:rPr lang="en-US" sz="1400" dirty="0" smtClean="0"/>
              <a:t>            </a:t>
            </a:r>
            <a:r>
              <a:rPr lang="en-US" sz="1400" dirty="0" err="1" smtClean="0"/>
              <a:t>e.Graphics.FillRectangle</a:t>
            </a:r>
            <a:r>
              <a:rPr lang="en-US" sz="1400" dirty="0" smtClean="0"/>
              <a:t>(</a:t>
            </a:r>
            <a:r>
              <a:rPr lang="en-US" sz="1400" dirty="0" err="1" smtClean="0"/>
              <a:t>Brushes.BlueViolet</a:t>
            </a:r>
            <a:r>
              <a:rPr lang="en-US" sz="1400" dirty="0" smtClean="0"/>
              <a:t>, _x5, _y5, 20, 10);</a:t>
            </a:r>
          </a:p>
          <a:p>
            <a:pPr>
              <a:buNone/>
            </a:pPr>
            <a:r>
              <a:rPr lang="en-US" sz="1400" dirty="0" smtClean="0"/>
              <a:t>        </a:t>
            </a:r>
            <a:r>
              <a:rPr lang="en-US" sz="1400" dirty="0" smtClean="0"/>
              <a:t>}</a:t>
            </a:r>
          </a:p>
          <a:p>
            <a:pPr>
              <a:buNone/>
            </a:pPr>
            <a:r>
              <a:rPr lang="en-US" sz="1400" dirty="0" smtClean="0"/>
              <a:t>        </a:t>
            </a:r>
            <a:r>
              <a:rPr lang="en-US" sz="1400" dirty="0" smtClean="0"/>
              <a:t>private void timer1_Tick(object sender, </a:t>
            </a:r>
            <a:r>
              <a:rPr lang="en-US" sz="1400" dirty="0" err="1" smtClean="0"/>
              <a:t>EventArgs</a:t>
            </a:r>
            <a:r>
              <a:rPr lang="en-US" sz="1400" dirty="0" smtClean="0"/>
              <a:t> e)</a:t>
            </a:r>
          </a:p>
          <a:p>
            <a:pPr>
              <a:buNone/>
            </a:pPr>
            <a:r>
              <a:rPr lang="en-US" sz="1400" dirty="0" smtClean="0"/>
              <a:t>        {</a:t>
            </a:r>
          </a:p>
          <a:p>
            <a:pPr>
              <a:buNone/>
            </a:pPr>
            <a:r>
              <a:rPr lang="en-US" sz="1400" dirty="0" smtClean="0"/>
              <a:t>            </a:t>
            </a:r>
            <a:r>
              <a:rPr lang="en-US" sz="1400" dirty="0" smtClean="0"/>
              <a:t>_y4 += 7;</a:t>
            </a:r>
          </a:p>
          <a:p>
            <a:pPr>
              <a:buNone/>
            </a:pPr>
            <a:r>
              <a:rPr lang="en-US" sz="1400" dirty="0" smtClean="0"/>
              <a:t>            Invalidate();</a:t>
            </a:r>
          </a:p>
          <a:p>
            <a:pPr>
              <a:buNone/>
            </a:pPr>
            <a:r>
              <a:rPr lang="en-US" sz="1400" dirty="0" smtClean="0"/>
              <a:t>        }</a:t>
            </a:r>
            <a:endParaRPr lang="en-US" sz="1400" dirty="0"/>
          </a:p>
        </p:txBody>
      </p:sp>
    </p:spTree>
  </p:cSld>
  <p:clrMapOvr>
    <a:masterClrMapping/>
  </p:clrMapOvr>
  <p:transition>
    <p:wedg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7391400" cy="609600"/>
          </a:xfrm>
        </p:spPr>
        <p:txBody>
          <a:bodyPr>
            <a:normAutofit fontScale="90000"/>
          </a:bodyPr>
          <a:lstStyle/>
          <a:p>
            <a:r>
              <a:rPr lang="en-US" dirty="0" smtClean="0"/>
              <a:t>Continued…</a:t>
            </a:r>
            <a:br>
              <a:rPr lang="en-US" dirty="0" smtClean="0"/>
            </a:br>
            <a:endParaRPr lang="en-US" dirty="0"/>
          </a:p>
        </p:txBody>
      </p:sp>
      <p:sp>
        <p:nvSpPr>
          <p:cNvPr id="3" name="Content Placeholder 2"/>
          <p:cNvSpPr>
            <a:spLocks noGrp="1"/>
          </p:cNvSpPr>
          <p:nvPr>
            <p:ph idx="1"/>
          </p:nvPr>
        </p:nvSpPr>
        <p:spPr>
          <a:xfrm>
            <a:off x="0" y="381000"/>
            <a:ext cx="8153400" cy="6477000"/>
          </a:xfrm>
        </p:spPr>
        <p:txBody>
          <a:bodyPr>
            <a:normAutofit fontScale="25000" lnSpcReduction="20000"/>
          </a:bodyPr>
          <a:lstStyle/>
          <a:p>
            <a:pPr>
              <a:buNone/>
            </a:pPr>
            <a:endParaRPr lang="en-US" dirty="0" smtClean="0"/>
          </a:p>
          <a:p>
            <a:pPr>
              <a:buNone/>
            </a:pPr>
            <a:r>
              <a:rPr lang="en-US" sz="5600" dirty="0" smtClean="0"/>
              <a:t>        private void timer2_Tick(object sender, </a:t>
            </a:r>
            <a:r>
              <a:rPr lang="en-US" sz="5600" dirty="0" err="1" smtClean="0"/>
              <a:t>EventArgs</a:t>
            </a:r>
            <a:r>
              <a:rPr lang="en-US" sz="5600" dirty="0" smtClean="0"/>
              <a:t> e)</a:t>
            </a:r>
          </a:p>
          <a:p>
            <a:pPr>
              <a:buNone/>
            </a:pPr>
            <a:r>
              <a:rPr lang="en-US" sz="5600" dirty="0" smtClean="0"/>
              <a:t>        {</a:t>
            </a:r>
          </a:p>
          <a:p>
            <a:pPr>
              <a:buNone/>
            </a:pPr>
            <a:r>
              <a:rPr lang="en-US" sz="5600" dirty="0" smtClean="0"/>
              <a:t>            if (_</a:t>
            </a:r>
            <a:r>
              <a:rPr lang="en-US" sz="5600" dirty="0" err="1" smtClean="0"/>
              <a:t>objposition</a:t>
            </a:r>
            <a:r>
              <a:rPr lang="en-US" sz="5600" dirty="0" smtClean="0"/>
              <a:t> == </a:t>
            </a:r>
            <a:r>
              <a:rPr lang="en-US" sz="5600" dirty="0" err="1" smtClean="0"/>
              <a:t>position.down</a:t>
            </a:r>
            <a:r>
              <a:rPr lang="en-US" sz="5600" dirty="0" smtClean="0"/>
              <a:t>)</a:t>
            </a:r>
          </a:p>
          <a:p>
            <a:pPr>
              <a:buNone/>
            </a:pPr>
            <a:r>
              <a:rPr lang="en-US" sz="5600" dirty="0" smtClean="0"/>
              <a:t>            {</a:t>
            </a:r>
          </a:p>
          <a:p>
            <a:pPr>
              <a:buNone/>
            </a:pPr>
            <a:r>
              <a:rPr lang="en-US" sz="5600" dirty="0" smtClean="0"/>
              <a:t>                _y5 += 10;</a:t>
            </a:r>
          </a:p>
          <a:p>
            <a:pPr>
              <a:buNone/>
            </a:pPr>
            <a:r>
              <a:rPr lang="en-US" sz="5600" dirty="0" smtClean="0"/>
              <a:t>                _x5 += 10;</a:t>
            </a:r>
          </a:p>
          <a:p>
            <a:pPr>
              <a:buNone/>
            </a:pPr>
            <a:r>
              <a:rPr lang="en-US" sz="5600" dirty="0" smtClean="0"/>
              <a:t>            }</a:t>
            </a:r>
          </a:p>
          <a:p>
            <a:pPr>
              <a:buNone/>
            </a:pPr>
            <a:r>
              <a:rPr lang="en-US" sz="5600" dirty="0" smtClean="0"/>
              <a:t>            if (_</a:t>
            </a:r>
            <a:r>
              <a:rPr lang="en-US" sz="5600" dirty="0" err="1" smtClean="0"/>
              <a:t>objposition</a:t>
            </a:r>
            <a:r>
              <a:rPr lang="en-US" sz="5600" dirty="0" smtClean="0"/>
              <a:t> == </a:t>
            </a:r>
            <a:r>
              <a:rPr lang="en-US" sz="5600" dirty="0" err="1" smtClean="0"/>
              <a:t>position.right</a:t>
            </a:r>
            <a:r>
              <a:rPr lang="en-US" sz="5600" dirty="0" smtClean="0"/>
              <a:t>)</a:t>
            </a:r>
          </a:p>
          <a:p>
            <a:pPr>
              <a:buNone/>
            </a:pPr>
            <a:r>
              <a:rPr lang="en-US" sz="5600" dirty="0" smtClean="0"/>
              <a:t>            {</a:t>
            </a:r>
          </a:p>
          <a:p>
            <a:pPr>
              <a:buNone/>
            </a:pPr>
            <a:r>
              <a:rPr lang="en-US" sz="5600" dirty="0" smtClean="0"/>
              <a:t>                _x5 += 15;</a:t>
            </a:r>
          </a:p>
          <a:p>
            <a:pPr>
              <a:buNone/>
            </a:pPr>
            <a:r>
              <a:rPr lang="en-US" sz="5600" dirty="0" smtClean="0"/>
              <a:t>            }</a:t>
            </a:r>
          </a:p>
          <a:p>
            <a:pPr>
              <a:buNone/>
            </a:pPr>
            <a:r>
              <a:rPr lang="en-US" sz="5600" dirty="0" smtClean="0"/>
              <a:t>            if (_x5 &gt;= 530)</a:t>
            </a:r>
          </a:p>
          <a:p>
            <a:pPr>
              <a:buNone/>
            </a:pPr>
            <a:r>
              <a:rPr lang="en-US" sz="5600" dirty="0" smtClean="0"/>
              <a:t>            {</a:t>
            </a:r>
          </a:p>
          <a:p>
            <a:pPr>
              <a:buNone/>
            </a:pPr>
            <a:r>
              <a:rPr lang="en-US" sz="5600" dirty="0" smtClean="0"/>
              <a:t>                timer1.Stop();</a:t>
            </a:r>
          </a:p>
          <a:p>
            <a:pPr>
              <a:buNone/>
            </a:pPr>
            <a:r>
              <a:rPr lang="en-US" sz="5600" dirty="0" smtClean="0"/>
              <a:t>                timer2.Stop();</a:t>
            </a:r>
          </a:p>
          <a:p>
            <a:pPr>
              <a:buNone/>
            </a:pPr>
            <a:r>
              <a:rPr lang="en-US" sz="5600" dirty="0" smtClean="0"/>
              <a:t>                show();</a:t>
            </a:r>
          </a:p>
          <a:p>
            <a:pPr>
              <a:buNone/>
            </a:pPr>
            <a:r>
              <a:rPr lang="en-US" sz="5600" dirty="0" smtClean="0"/>
              <a:t>            }</a:t>
            </a:r>
          </a:p>
          <a:p>
            <a:pPr>
              <a:buNone/>
            </a:pPr>
            <a:r>
              <a:rPr lang="en-US" sz="5600" dirty="0" smtClean="0"/>
              <a:t>            </a:t>
            </a:r>
            <a:r>
              <a:rPr lang="en-US" sz="5600" dirty="0" smtClean="0"/>
              <a:t>Invalidate();</a:t>
            </a:r>
          </a:p>
          <a:p>
            <a:pPr>
              <a:buNone/>
            </a:pPr>
            <a:r>
              <a:rPr lang="en-US" sz="5600" dirty="0" smtClean="0"/>
              <a:t>        }</a:t>
            </a:r>
          </a:p>
          <a:p>
            <a:pPr>
              <a:buNone/>
            </a:pPr>
            <a:r>
              <a:rPr lang="en-US" sz="5600" dirty="0" smtClean="0"/>
              <a:t>        private void show()</a:t>
            </a:r>
          </a:p>
          <a:p>
            <a:pPr>
              <a:buNone/>
            </a:pPr>
            <a:r>
              <a:rPr lang="en-US" sz="5600" dirty="0" smtClean="0"/>
              <a:t>        </a:t>
            </a:r>
            <a:r>
              <a:rPr lang="en-US" sz="5600" dirty="0" smtClean="0"/>
              <a:t>{            </a:t>
            </a:r>
            <a:r>
              <a:rPr lang="en-US" sz="5600" dirty="0" err="1" smtClean="0"/>
              <a:t>int</a:t>
            </a:r>
            <a:r>
              <a:rPr lang="en-US" sz="5600" dirty="0" smtClean="0"/>
              <a:t> a = _y5;</a:t>
            </a:r>
          </a:p>
          <a:p>
            <a:pPr>
              <a:buNone/>
            </a:pPr>
            <a:r>
              <a:rPr lang="en-US" sz="5600" dirty="0" smtClean="0"/>
              <a:t>            </a:t>
            </a:r>
            <a:r>
              <a:rPr lang="en-US" sz="5600" dirty="0" err="1" smtClean="0"/>
              <a:t>int</a:t>
            </a:r>
            <a:r>
              <a:rPr lang="en-US" sz="5600" dirty="0" smtClean="0"/>
              <a:t> b = _x5;</a:t>
            </a:r>
          </a:p>
          <a:p>
            <a:pPr>
              <a:buNone/>
            </a:pPr>
            <a:r>
              <a:rPr lang="en-US" sz="5600" dirty="0" smtClean="0"/>
              <a:t>            </a:t>
            </a:r>
            <a:r>
              <a:rPr lang="en-US" sz="5600" dirty="0" err="1" smtClean="0"/>
              <a:t>int</a:t>
            </a:r>
            <a:r>
              <a:rPr lang="en-US" sz="5600" dirty="0" smtClean="0"/>
              <a:t> c = _x4;</a:t>
            </a:r>
          </a:p>
          <a:p>
            <a:pPr>
              <a:buNone/>
            </a:pPr>
            <a:r>
              <a:rPr lang="en-US" sz="5600" dirty="0" smtClean="0"/>
              <a:t>            </a:t>
            </a:r>
            <a:r>
              <a:rPr lang="en-US" sz="5600" dirty="0" err="1" smtClean="0"/>
              <a:t>int</a:t>
            </a:r>
            <a:r>
              <a:rPr lang="en-US" sz="5600" dirty="0" smtClean="0"/>
              <a:t> d = _y4;</a:t>
            </a:r>
          </a:p>
          <a:p>
            <a:pPr>
              <a:buNone/>
            </a:pPr>
            <a:r>
              <a:rPr lang="en-US" sz="5600" dirty="0" smtClean="0"/>
              <a:t>            if (a &gt; (d - 10) &amp;&amp; a &lt; (d + 60))</a:t>
            </a:r>
          </a:p>
        </p:txBody>
      </p:sp>
    </p:spTree>
  </p:cSld>
  <p:clrMapOvr>
    <a:masterClrMapping/>
  </p:clrMapOvr>
  <p:transition>
    <p:wedg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7239000" cy="4846320"/>
          </a:xfrm>
        </p:spPr>
        <p:txBody>
          <a:bodyPr>
            <a:noAutofit/>
          </a:bodyPr>
          <a:lstStyle/>
          <a:p>
            <a:pPr>
              <a:buNone/>
            </a:pPr>
            <a:r>
              <a:rPr lang="en-US" sz="1400" dirty="0" smtClean="0"/>
              <a:t> {</a:t>
            </a:r>
          </a:p>
          <a:p>
            <a:pPr>
              <a:buNone/>
            </a:pPr>
            <a:r>
              <a:rPr lang="en-US" sz="1400" dirty="0" smtClean="0"/>
              <a:t>                push(0);</a:t>
            </a:r>
          </a:p>
          <a:p>
            <a:pPr>
              <a:buNone/>
            </a:pPr>
            <a:r>
              <a:rPr lang="en-US" sz="1400" dirty="0" smtClean="0"/>
              <a:t>                Form2 f2 = new Form2(top, top2);   </a:t>
            </a:r>
            <a:r>
              <a:rPr lang="en-US" sz="1400" dirty="0" err="1" smtClean="0"/>
              <a:t>this.Hide</a:t>
            </a:r>
            <a:r>
              <a:rPr lang="en-US" sz="1400" dirty="0" smtClean="0"/>
              <a:t>();</a:t>
            </a:r>
          </a:p>
          <a:p>
            <a:pPr>
              <a:buNone/>
            </a:pPr>
            <a:r>
              <a:rPr lang="en-US" sz="1400" dirty="0" smtClean="0"/>
              <a:t>                f2.ShowDialog();</a:t>
            </a:r>
          </a:p>
          <a:p>
            <a:pPr>
              <a:buNone/>
            </a:pPr>
            <a:r>
              <a:rPr lang="en-US" sz="1400" dirty="0" smtClean="0"/>
              <a:t>            }</a:t>
            </a:r>
          </a:p>
          <a:p>
            <a:pPr>
              <a:buNone/>
            </a:pPr>
            <a:r>
              <a:rPr lang="en-US" sz="1400" dirty="0" smtClean="0"/>
              <a:t>            else</a:t>
            </a:r>
          </a:p>
          <a:p>
            <a:pPr>
              <a:buNone/>
            </a:pPr>
            <a:r>
              <a:rPr lang="en-US" sz="1400" dirty="0" smtClean="0"/>
              <a:t>                </a:t>
            </a:r>
            <a:r>
              <a:rPr lang="en-US" sz="1400" dirty="0" err="1" smtClean="0"/>
              <a:t>MessageBox.Show</a:t>
            </a:r>
            <a:r>
              <a:rPr lang="en-US" sz="1400" dirty="0" smtClean="0"/>
              <a:t>("GAME OVER");</a:t>
            </a:r>
          </a:p>
          <a:p>
            <a:pPr>
              <a:buNone/>
            </a:pPr>
            <a:r>
              <a:rPr lang="en-US" sz="1400" dirty="0" smtClean="0"/>
              <a:t>        }</a:t>
            </a:r>
          </a:p>
          <a:p>
            <a:pPr>
              <a:buNone/>
            </a:pPr>
            <a:r>
              <a:rPr lang="en-US" sz="1400" dirty="0" smtClean="0"/>
              <a:t>    public void push(</a:t>
            </a:r>
            <a:r>
              <a:rPr lang="en-US" sz="1400" dirty="0" err="1" smtClean="0"/>
              <a:t>int</a:t>
            </a:r>
            <a:r>
              <a:rPr lang="en-US" sz="1400" dirty="0" smtClean="0"/>
              <a:t> item)</a:t>
            </a:r>
          </a:p>
          <a:p>
            <a:pPr>
              <a:buNone/>
            </a:pPr>
            <a:r>
              <a:rPr lang="en-US" sz="1400" dirty="0" smtClean="0"/>
              <a:t>        {</a:t>
            </a:r>
          </a:p>
          <a:p>
            <a:pPr>
              <a:buNone/>
            </a:pPr>
            <a:r>
              <a:rPr lang="en-US" sz="1400" dirty="0" smtClean="0"/>
              <a:t>            if (top == 6)</a:t>
            </a:r>
          </a:p>
          <a:p>
            <a:pPr>
              <a:buNone/>
            </a:pPr>
            <a:r>
              <a:rPr lang="en-US" sz="1400" dirty="0" smtClean="0"/>
              <a:t>                </a:t>
            </a:r>
            <a:r>
              <a:rPr lang="en-US" sz="1400" dirty="0" err="1" smtClean="0"/>
              <a:t>MessageBox.Show</a:t>
            </a:r>
            <a:r>
              <a:rPr lang="en-US" sz="1400" dirty="0" smtClean="0"/>
              <a:t>("No more bullets can be loaded");</a:t>
            </a:r>
          </a:p>
          <a:p>
            <a:pPr>
              <a:buNone/>
            </a:pPr>
            <a:r>
              <a:rPr lang="en-US" sz="1400" dirty="0" smtClean="0"/>
              <a:t>            else</a:t>
            </a:r>
          </a:p>
          <a:p>
            <a:pPr>
              <a:buNone/>
            </a:pPr>
            <a:r>
              <a:rPr lang="en-US" sz="1400" dirty="0" smtClean="0"/>
              <a:t>            {</a:t>
            </a:r>
          </a:p>
          <a:p>
            <a:pPr>
              <a:buNone/>
            </a:pPr>
            <a:r>
              <a:rPr lang="en-US" sz="1400" dirty="0" smtClean="0"/>
              <a:t>                top2 = top2 + 1;</a:t>
            </a:r>
          </a:p>
          <a:p>
            <a:pPr>
              <a:buNone/>
            </a:pPr>
            <a:r>
              <a:rPr lang="en-US" sz="1400" dirty="0" smtClean="0"/>
              <a:t>                a2[top2] = item;</a:t>
            </a:r>
          </a:p>
          <a:p>
            <a:pPr>
              <a:buNone/>
            </a:pPr>
            <a:r>
              <a:rPr lang="en-US" sz="1400" dirty="0" smtClean="0"/>
              <a:t>                label4.Text = (top2 + 1).</a:t>
            </a:r>
            <a:r>
              <a:rPr lang="en-US" sz="1400" dirty="0" err="1" smtClean="0"/>
              <a:t>ToString</a:t>
            </a:r>
            <a:r>
              <a:rPr lang="en-US" sz="1400" dirty="0" smtClean="0"/>
              <a:t>();</a:t>
            </a:r>
          </a:p>
          <a:p>
            <a:pPr>
              <a:buNone/>
            </a:pPr>
            <a:r>
              <a:rPr lang="en-US" sz="1400" dirty="0" smtClean="0"/>
              <a:t>            }</a:t>
            </a:r>
          </a:p>
          <a:p>
            <a:pPr>
              <a:buNone/>
            </a:pPr>
            <a:r>
              <a:rPr lang="en-US" sz="1400" dirty="0" smtClean="0"/>
              <a:t>        </a:t>
            </a:r>
            <a:r>
              <a:rPr lang="en-US" sz="1400" dirty="0" smtClean="0"/>
              <a:t>}</a:t>
            </a:r>
            <a:endParaRPr lang="en-US" sz="1400" dirty="0" smtClean="0"/>
          </a:p>
        </p:txBody>
      </p:sp>
    </p:spTree>
  </p:cSld>
  <p:clrMapOvr>
    <a:masterClrMapping/>
  </p:clrMapOvr>
  <p:transition>
    <p:wedg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Continued…</a:t>
            </a:r>
            <a:br>
              <a:rPr lang="en-US" dirty="0" smtClean="0"/>
            </a:br>
            <a:endParaRPr lang="en-US" dirty="0"/>
          </a:p>
        </p:txBody>
      </p:sp>
      <p:sp>
        <p:nvSpPr>
          <p:cNvPr id="4" name="Rectangle 3"/>
          <p:cNvSpPr/>
          <p:nvPr/>
        </p:nvSpPr>
        <p:spPr>
          <a:xfrm>
            <a:off x="533400" y="1219200"/>
            <a:ext cx="6781800" cy="4739759"/>
          </a:xfrm>
          <a:prstGeom prst="rect">
            <a:avLst/>
          </a:prstGeom>
        </p:spPr>
        <p:txBody>
          <a:bodyPr wrap="square">
            <a:spAutoFit/>
          </a:bodyPr>
          <a:lstStyle/>
          <a:p>
            <a:endParaRPr lang="en-US" dirty="0" smtClean="0"/>
          </a:p>
          <a:p>
            <a:pPr>
              <a:buNone/>
            </a:pPr>
            <a:r>
              <a:rPr lang="en-US" dirty="0" smtClean="0"/>
              <a:t>    </a:t>
            </a:r>
            <a:r>
              <a:rPr lang="en-US" dirty="0" smtClean="0"/>
              <a:t> </a:t>
            </a:r>
            <a:r>
              <a:rPr lang="en-US" sz="1400" dirty="0" smtClean="0"/>
              <a:t>public void pop()</a:t>
            </a:r>
          </a:p>
          <a:p>
            <a:pPr>
              <a:buNone/>
            </a:pPr>
            <a:r>
              <a:rPr lang="en-US" sz="1400" dirty="0" smtClean="0"/>
              <a:t>        {</a:t>
            </a:r>
          </a:p>
          <a:p>
            <a:pPr>
              <a:buNone/>
            </a:pPr>
            <a:r>
              <a:rPr lang="en-US" sz="1400" dirty="0" smtClean="0"/>
              <a:t>            if (top == -1)</a:t>
            </a:r>
          </a:p>
          <a:p>
            <a:pPr>
              <a:buNone/>
            </a:pPr>
            <a:r>
              <a:rPr lang="en-US" sz="1400" dirty="0" smtClean="0"/>
              <a:t>                </a:t>
            </a:r>
            <a:r>
              <a:rPr lang="en-US" sz="1400" dirty="0" err="1" smtClean="0"/>
              <a:t>MessageBox.Show</a:t>
            </a:r>
            <a:r>
              <a:rPr lang="en-US" sz="1400" dirty="0" smtClean="0"/>
              <a:t>("No bullets left");</a:t>
            </a:r>
          </a:p>
          <a:p>
            <a:pPr>
              <a:buNone/>
            </a:pPr>
            <a:r>
              <a:rPr lang="en-US" sz="1400" dirty="0" smtClean="0"/>
              <a:t>            else</a:t>
            </a:r>
          </a:p>
          <a:p>
            <a:pPr>
              <a:buNone/>
            </a:pPr>
            <a:r>
              <a:rPr lang="en-US" sz="1400" dirty="0" smtClean="0"/>
              <a:t>            {</a:t>
            </a:r>
          </a:p>
          <a:p>
            <a:pPr>
              <a:buNone/>
            </a:pPr>
            <a:r>
              <a:rPr lang="en-US" sz="1400" dirty="0" smtClean="0"/>
              <a:t>               top--;</a:t>
            </a:r>
          </a:p>
          <a:p>
            <a:pPr>
              <a:buNone/>
            </a:pPr>
            <a:r>
              <a:rPr lang="en-US" sz="1400" dirty="0" smtClean="0"/>
              <a:t>               label1.Text = (top+1).</a:t>
            </a:r>
            <a:r>
              <a:rPr lang="en-US" sz="1400" dirty="0" err="1" smtClean="0"/>
              <a:t>ToString</a:t>
            </a:r>
            <a:r>
              <a:rPr lang="en-US" sz="1400" dirty="0" smtClean="0"/>
              <a:t>();</a:t>
            </a:r>
          </a:p>
          <a:p>
            <a:pPr>
              <a:buNone/>
            </a:pPr>
            <a:r>
              <a:rPr lang="en-US" sz="1400" dirty="0" smtClean="0"/>
              <a:t>            }</a:t>
            </a:r>
          </a:p>
          <a:p>
            <a:pPr>
              <a:buNone/>
            </a:pPr>
            <a:r>
              <a:rPr lang="en-US" sz="1400" dirty="0" smtClean="0"/>
              <a:t>        }private </a:t>
            </a:r>
            <a:r>
              <a:rPr lang="en-US" sz="1400" dirty="0" smtClean="0"/>
              <a:t>void timer3_Tick(object sender, </a:t>
            </a:r>
            <a:r>
              <a:rPr lang="en-US" sz="1400" dirty="0" err="1" smtClean="0"/>
              <a:t>EventArgs</a:t>
            </a:r>
            <a:r>
              <a:rPr lang="en-US" sz="1400" dirty="0" smtClean="0"/>
              <a:t> e)</a:t>
            </a:r>
          </a:p>
          <a:p>
            <a:r>
              <a:rPr lang="en-US" sz="1400" dirty="0" smtClean="0"/>
              <a:t>    {</a:t>
            </a:r>
          </a:p>
          <a:p>
            <a:endParaRPr lang="en-US" sz="1400" dirty="0" smtClean="0"/>
          </a:p>
          <a:p>
            <a:r>
              <a:rPr lang="en-US" sz="1400" dirty="0" smtClean="0"/>
              <a:t>    }</a:t>
            </a:r>
          </a:p>
          <a:p>
            <a:endParaRPr lang="en-US" sz="1400" dirty="0" smtClean="0"/>
          </a:p>
          <a:p>
            <a:r>
              <a:rPr lang="en-US" sz="1400" dirty="0" smtClean="0"/>
              <a:t>    private void Form1_Load(object sender, </a:t>
            </a:r>
            <a:r>
              <a:rPr lang="en-US" sz="1400" dirty="0" err="1" smtClean="0"/>
              <a:t>EventArgs</a:t>
            </a:r>
            <a:r>
              <a:rPr lang="en-US" sz="1400" dirty="0" smtClean="0"/>
              <a:t> e)</a:t>
            </a:r>
          </a:p>
          <a:p>
            <a:r>
              <a:rPr lang="en-US" sz="1400" dirty="0" smtClean="0"/>
              <a:t>    {</a:t>
            </a:r>
          </a:p>
          <a:p>
            <a:endParaRPr lang="en-US" sz="1400" dirty="0" smtClean="0"/>
          </a:p>
          <a:p>
            <a:r>
              <a:rPr lang="en-US" sz="1400" dirty="0" smtClean="0"/>
              <a:t>    }</a:t>
            </a:r>
          </a:p>
          <a:p>
            <a:r>
              <a:rPr lang="en-US" sz="1400" dirty="0" smtClean="0"/>
              <a:t>    }</a:t>
            </a:r>
          </a:p>
          <a:p>
            <a:r>
              <a:rPr lang="en-US" sz="1400" dirty="0" smtClean="0"/>
              <a:t>    }  //end  </a:t>
            </a:r>
            <a:endParaRPr lang="en-US" sz="1400" dirty="0"/>
          </a:p>
        </p:txBody>
      </p:sp>
    </p:spTree>
  </p:cSld>
  <p:clrMapOvr>
    <a:masterClrMapping/>
  </p:clrMapOvr>
  <p:transition>
    <p:wedg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1143000"/>
          </a:xfrm>
        </p:spPr>
        <p:txBody>
          <a:bodyPr>
            <a:normAutofit fontScale="90000"/>
          </a:bodyPr>
          <a:lstStyle/>
          <a:p>
            <a:r>
              <a:rPr lang="en-US" dirty="0" smtClean="0"/>
              <a:t>Screenshot of game developed </a:t>
            </a:r>
            <a:endParaRPr lang="en-US" dirty="0"/>
          </a:p>
        </p:txBody>
      </p:sp>
      <p:sp>
        <p:nvSpPr>
          <p:cNvPr id="5" name="Content Placeholder 4"/>
          <p:cNvSpPr>
            <a:spLocks noGrp="1"/>
          </p:cNvSpPr>
          <p:nvPr>
            <p:ph idx="1"/>
          </p:nvPr>
        </p:nvSpPr>
        <p:spPr/>
        <p:txBody>
          <a:bodyPr/>
          <a:lstStyle/>
          <a:p>
            <a:endParaRPr lang="en-US"/>
          </a:p>
        </p:txBody>
      </p:sp>
      <p:pic>
        <p:nvPicPr>
          <p:cNvPr id="16386" name="Picture 2" descr="D:\GAME 2\game2_1.JPG"/>
          <p:cNvPicPr>
            <a:picLocks noChangeAspect="1" noChangeArrowheads="1"/>
          </p:cNvPicPr>
          <p:nvPr/>
        </p:nvPicPr>
        <p:blipFill>
          <a:blip r:embed="rId2"/>
          <a:srcRect/>
          <a:stretch>
            <a:fillRect/>
          </a:stretch>
        </p:blipFill>
        <p:spPr bwMode="auto">
          <a:xfrm>
            <a:off x="117566" y="1219200"/>
            <a:ext cx="7883434" cy="5410200"/>
          </a:xfrm>
          <a:prstGeom prst="rect">
            <a:avLst/>
          </a:prstGeom>
          <a:noFill/>
        </p:spPr>
      </p:pic>
    </p:spTree>
  </p:cSld>
  <p:clrMapOvr>
    <a:masterClrMapping/>
  </p:clrMapOvr>
  <p:transition>
    <p:wedg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239000" cy="1143000"/>
          </a:xfrm>
        </p:spPr>
        <p:txBody>
          <a:bodyPr>
            <a:normAutofit fontScale="90000"/>
          </a:bodyPr>
          <a:lstStyle/>
          <a:p>
            <a:r>
              <a:rPr lang="en-US" dirty="0" smtClean="0"/>
              <a:t>Screenshot of game developed </a:t>
            </a:r>
            <a:endParaRPr lang="en-US" dirty="0"/>
          </a:p>
        </p:txBody>
      </p:sp>
      <p:sp>
        <p:nvSpPr>
          <p:cNvPr id="4" name="Content Placeholder 3"/>
          <p:cNvSpPr>
            <a:spLocks noGrp="1"/>
          </p:cNvSpPr>
          <p:nvPr>
            <p:ph idx="1"/>
          </p:nvPr>
        </p:nvSpPr>
        <p:spPr/>
        <p:txBody>
          <a:bodyPr/>
          <a:lstStyle/>
          <a:p>
            <a:endParaRPr lang="en-US"/>
          </a:p>
        </p:txBody>
      </p:sp>
      <p:pic>
        <p:nvPicPr>
          <p:cNvPr id="17410" name="Picture 2" descr="D:\GAME 2\game2_2.JPG"/>
          <p:cNvPicPr>
            <a:picLocks noChangeAspect="1" noChangeArrowheads="1"/>
          </p:cNvPicPr>
          <p:nvPr/>
        </p:nvPicPr>
        <p:blipFill>
          <a:blip r:embed="rId2"/>
          <a:srcRect/>
          <a:stretch>
            <a:fillRect/>
          </a:stretch>
        </p:blipFill>
        <p:spPr bwMode="auto">
          <a:xfrm>
            <a:off x="0" y="1295400"/>
            <a:ext cx="8067675" cy="5359033"/>
          </a:xfrm>
          <a:prstGeom prst="rect">
            <a:avLst/>
          </a:prstGeom>
          <a:noFill/>
        </p:spPr>
      </p:pic>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fontScale="90000"/>
          </a:bodyPr>
          <a:lstStyle/>
          <a:p>
            <a:r>
              <a:rPr lang="en-US" dirty="0" smtClean="0"/>
              <a:t>How a game is made user interactive? </a:t>
            </a:r>
            <a:endParaRPr lang="en-US" dirty="0"/>
          </a:p>
        </p:txBody>
      </p:sp>
      <p:sp>
        <p:nvSpPr>
          <p:cNvPr id="3" name="Content Placeholder 2"/>
          <p:cNvSpPr>
            <a:spLocks noGrp="1"/>
          </p:cNvSpPr>
          <p:nvPr>
            <p:ph idx="1"/>
          </p:nvPr>
        </p:nvSpPr>
        <p:spPr>
          <a:xfrm>
            <a:off x="0" y="1143000"/>
            <a:ext cx="6934200" cy="5410200"/>
          </a:xfrm>
        </p:spPr>
        <p:txBody>
          <a:bodyPr>
            <a:noAutofit/>
          </a:bodyPr>
          <a:lstStyle/>
          <a:p>
            <a:r>
              <a:rPr lang="en-US" sz="1600" dirty="0"/>
              <a:t>Game development is a software development process, as a video game is software with art, audio, and </a:t>
            </a:r>
            <a:r>
              <a:rPr lang="en-US" sz="1600" dirty="0" smtClean="0"/>
              <a:t>game play. </a:t>
            </a:r>
            <a:r>
              <a:rPr lang="en-US" sz="1600" dirty="0"/>
              <a:t>Formal software development methods are often overlooked</a:t>
            </a:r>
            <a:r>
              <a:rPr lang="en-US" sz="1600" dirty="0" smtClean="0"/>
              <a:t>.</a:t>
            </a:r>
            <a:r>
              <a:rPr lang="en-US" sz="1600" dirty="0"/>
              <a:t> Games with poor development methodology are likely to run over budget and time estimates, as well as contain a large number of bugs. Planning is important for </a:t>
            </a:r>
            <a:r>
              <a:rPr lang="en-US" sz="1600" dirty="0" smtClean="0"/>
              <a:t>individual</a:t>
            </a:r>
            <a:r>
              <a:rPr lang="en-US" sz="1600" baseline="30000" dirty="0"/>
              <a:t> </a:t>
            </a:r>
            <a:r>
              <a:rPr lang="en-US" sz="1600" dirty="0" smtClean="0"/>
              <a:t>and </a:t>
            </a:r>
            <a:r>
              <a:rPr lang="en-US" sz="1600" dirty="0"/>
              <a:t>group projects alike</a:t>
            </a:r>
            <a:r>
              <a:rPr lang="en-US" sz="1600" dirty="0" smtClean="0"/>
              <a:t>.</a:t>
            </a:r>
            <a:endParaRPr lang="en-US" sz="1600" dirty="0"/>
          </a:p>
          <a:p>
            <a:r>
              <a:rPr lang="en-US" sz="1600" dirty="0" smtClean="0"/>
              <a:t>One </a:t>
            </a:r>
            <a:r>
              <a:rPr lang="en-US" sz="1600" dirty="0"/>
              <a:t>method employed for game development is agile development</a:t>
            </a:r>
            <a:r>
              <a:rPr lang="en-US" sz="1600" dirty="0" smtClean="0"/>
              <a:t>.</a:t>
            </a:r>
            <a:r>
              <a:rPr lang="en-US" sz="1600" dirty="0"/>
              <a:t> It is based on iterative prototyping, a subset of software </a:t>
            </a:r>
            <a:r>
              <a:rPr lang="en-US" sz="1600" dirty="0" smtClean="0"/>
              <a:t>prototyping. Agile </a:t>
            </a:r>
            <a:r>
              <a:rPr lang="en-US" sz="1600" dirty="0"/>
              <a:t>development depends on feedback and refinement of game's iterations with gradually increasing feature set</a:t>
            </a:r>
            <a:r>
              <a:rPr lang="en-US" sz="1600" dirty="0" smtClean="0"/>
              <a:t>.</a:t>
            </a:r>
            <a:r>
              <a:rPr lang="en-US" sz="1600" dirty="0"/>
              <a:t> This method is effective because most projects do not start with a clear requirement outline</a:t>
            </a:r>
            <a:r>
              <a:rPr lang="en-US" sz="1600" dirty="0" smtClean="0"/>
              <a:t>.</a:t>
            </a:r>
            <a:r>
              <a:rPr lang="en-US" sz="1600" dirty="0"/>
              <a:t> A popular method of agile software development is Scrum</a:t>
            </a:r>
            <a:r>
              <a:rPr lang="en-US" sz="1600" dirty="0" smtClean="0"/>
              <a:t>.</a:t>
            </a:r>
            <a:endParaRPr lang="en-US" sz="1600" dirty="0"/>
          </a:p>
          <a:p>
            <a:r>
              <a:rPr lang="en-US" sz="1600" dirty="0"/>
              <a:t>Another successful method is Personal Software Process (PSP) requiring additional training for staff to increase awareness of project's </a:t>
            </a:r>
            <a:r>
              <a:rPr lang="en-US" sz="1600" dirty="0" smtClean="0"/>
              <a:t>planning. This </a:t>
            </a:r>
            <a:r>
              <a:rPr lang="en-US" sz="1600" dirty="0"/>
              <a:t>method is more expensive and requires commitment of team members. PSP can be extended to Team Software Process, where the whole team is self-directing</a:t>
            </a:r>
            <a:r>
              <a:rPr lang="en-US" sz="1600" dirty="0" smtClean="0"/>
              <a:t>.</a:t>
            </a:r>
            <a:endParaRPr lang="en-US" sz="1600" dirty="0"/>
          </a:p>
          <a:p>
            <a:r>
              <a:rPr lang="en-US" sz="1600" dirty="0"/>
              <a:t>Game development usually involves an overlap of these methods</a:t>
            </a:r>
            <a:r>
              <a:rPr lang="en-US" sz="1600" dirty="0" smtClean="0"/>
              <a:t>.</a:t>
            </a:r>
            <a:r>
              <a:rPr lang="en-US" sz="1600" dirty="0"/>
              <a:t> For example, asset creation may be done via waterfall model, because requirements and specification are clear, </a:t>
            </a:r>
            <a:r>
              <a:rPr lang="en-US" sz="1600" dirty="0" smtClean="0"/>
              <a:t>but game play </a:t>
            </a:r>
            <a:r>
              <a:rPr lang="en-US" sz="1600" dirty="0"/>
              <a:t>design might be done using iterative prototyping</a:t>
            </a:r>
            <a:r>
              <a:rPr lang="en-US" sz="1600" dirty="0" smtClean="0"/>
              <a:t>.</a:t>
            </a:r>
            <a:endParaRPr lang="en-US" sz="1600" dirty="0"/>
          </a:p>
          <a:p>
            <a:pPr lvl="2">
              <a:buNone/>
            </a:pPr>
            <a:endParaRPr lang="en-US" sz="1600" dirty="0"/>
          </a:p>
        </p:txBody>
      </p:sp>
      <p:pic>
        <p:nvPicPr>
          <p:cNvPr id="4" name="Picture 3" descr="cartoon-boy-thinking-white-bubble-vector-illustration-31797939.jpg"/>
          <p:cNvPicPr>
            <a:picLocks noChangeAspect="1"/>
          </p:cNvPicPr>
          <p:nvPr/>
        </p:nvPicPr>
        <p:blipFill>
          <a:blip r:embed="rId2" cstate="print"/>
          <a:stretch>
            <a:fillRect/>
          </a:stretch>
        </p:blipFill>
        <p:spPr>
          <a:xfrm>
            <a:off x="6629400" y="304800"/>
            <a:ext cx="2093448" cy="1981200"/>
          </a:xfrm>
          <a:prstGeom prst="rect">
            <a:avLst/>
          </a:prstGeom>
        </p:spPr>
      </p:pic>
    </p:spTree>
  </p:cSld>
  <p:clrMapOvr>
    <a:masterClrMapping/>
  </p:clrMapOvr>
  <p:transition>
    <p:wedg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239000" cy="1143000"/>
          </a:xfrm>
        </p:spPr>
        <p:txBody>
          <a:bodyPr>
            <a:normAutofit fontScale="90000"/>
          </a:bodyPr>
          <a:lstStyle/>
          <a:p>
            <a:r>
              <a:rPr lang="en-US" dirty="0" smtClean="0"/>
              <a:t>Screenshot of game developed </a:t>
            </a:r>
            <a:endParaRPr lang="en-US" dirty="0"/>
          </a:p>
        </p:txBody>
      </p:sp>
      <p:pic>
        <p:nvPicPr>
          <p:cNvPr id="5" name="Content Placeholder 4" descr="game1_3.JPG"/>
          <p:cNvPicPr>
            <a:picLocks noGrp="1" noChangeAspect="1"/>
          </p:cNvPicPr>
          <p:nvPr>
            <p:ph idx="1"/>
          </p:nvPr>
        </p:nvPicPr>
        <p:blipFill>
          <a:blip r:embed="rId2"/>
          <a:stretch>
            <a:fillRect/>
          </a:stretch>
        </p:blipFill>
        <p:spPr>
          <a:xfrm>
            <a:off x="0" y="1295400"/>
            <a:ext cx="8052674" cy="5181600"/>
          </a:xfrm>
        </p:spPr>
      </p:pic>
    </p:spTree>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Basically speaking about user interactivity it refers to how easy you can go in making a game for any user who is starting from scratch, because as a developer we have to consider the fact that not every person is a pro when it comes to gaming so the more the interactivity of the game the more will it become handy for any user and hence more number of people will be aware of it (for </a:t>
            </a:r>
            <a:r>
              <a:rPr lang="en-US" dirty="0" err="1" smtClean="0"/>
              <a:t>eg</a:t>
            </a:r>
            <a:r>
              <a:rPr lang="en-US" dirty="0" smtClean="0"/>
              <a:t>. The game of subway surfer or temple run are the ones in which a user is aught from the start how to go ahead and what is everything inside while on the other hand games like </a:t>
            </a:r>
            <a:r>
              <a:rPr lang="en-US" dirty="0" err="1" smtClean="0"/>
              <a:t>Hitman</a:t>
            </a:r>
            <a:r>
              <a:rPr lang="en-US" dirty="0" smtClean="0"/>
              <a:t> 1 did not became so popular because </a:t>
            </a:r>
            <a:r>
              <a:rPr lang="en-US" dirty="0" err="1" smtClean="0"/>
              <a:t>everytime</a:t>
            </a:r>
            <a:r>
              <a:rPr lang="en-US" dirty="0" smtClean="0"/>
              <a:t> people got stuck as to where and how to move ahead here were minimum no of instructions    PS: they did make it more interactive later and I turned out to be one of the most sold games of that year   )   </a:t>
            </a:r>
            <a:endParaRPr lang="en-US" dirty="0"/>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make a game trending and popular</a:t>
            </a:r>
            <a:endParaRPr lang="en-US" dirty="0"/>
          </a:p>
        </p:txBody>
      </p:sp>
      <p:sp>
        <p:nvSpPr>
          <p:cNvPr id="3" name="Content Placeholder 2"/>
          <p:cNvSpPr>
            <a:spLocks noGrp="1"/>
          </p:cNvSpPr>
          <p:nvPr>
            <p:ph idx="1"/>
          </p:nvPr>
        </p:nvSpPr>
        <p:spPr/>
        <p:txBody>
          <a:bodyPr>
            <a:normAutofit fontScale="62500" lnSpcReduction="20000"/>
          </a:bodyPr>
          <a:lstStyle/>
          <a:p>
            <a:pPr fontAlgn="base"/>
            <a:r>
              <a:rPr lang="en-IN" sz="2800" b="1" dirty="0" smtClean="0"/>
              <a:t> Make something that is considered impossible.</a:t>
            </a:r>
            <a:br>
              <a:rPr lang="en-IN" sz="2800" b="1" dirty="0" smtClean="0"/>
            </a:br>
            <a:r>
              <a:rPr lang="en-IN" sz="2800" dirty="0" smtClean="0"/>
              <a:t>If you would make an app that would let people see through walls, you would get rich in one day. Everybody would be talking about this.</a:t>
            </a:r>
          </a:p>
          <a:p>
            <a:pPr fontAlgn="base"/>
            <a:r>
              <a:rPr lang="en-IN" sz="2800" b="1" dirty="0" smtClean="0"/>
              <a:t>Make something people will find funny.</a:t>
            </a:r>
            <a:br>
              <a:rPr lang="en-IN" sz="2800" b="1" dirty="0" smtClean="0"/>
            </a:br>
            <a:r>
              <a:rPr lang="en-IN" sz="2800" dirty="0" smtClean="0"/>
              <a:t>Is there anything more funny in this world than little bird shot from the slingshot?</a:t>
            </a:r>
          </a:p>
          <a:p>
            <a:pPr fontAlgn="base"/>
            <a:r>
              <a:rPr lang="en-IN" sz="2800" b="1" dirty="0" smtClean="0"/>
              <a:t>Make something that will intrigue, surprise, shock, disgust and so on.</a:t>
            </a:r>
            <a:r>
              <a:rPr lang="en-IN" sz="2800" dirty="0" smtClean="0"/>
              <a:t/>
            </a:r>
            <a:br>
              <a:rPr lang="en-IN" sz="2800" dirty="0" smtClean="0"/>
            </a:br>
            <a:r>
              <a:rPr lang="en-IN" sz="2800" dirty="0" smtClean="0"/>
              <a:t>If you want people to talk abut your app to their friends, you have to do something they will remember.</a:t>
            </a:r>
          </a:p>
          <a:p>
            <a:pPr fontAlgn="base"/>
            <a:r>
              <a:rPr lang="en-IN" sz="2800" b="1" dirty="0" smtClean="0"/>
              <a:t> Make something very useful or fun to play if it’s a game.</a:t>
            </a:r>
            <a:r>
              <a:rPr lang="en-IN" sz="2800" dirty="0" smtClean="0"/>
              <a:t/>
            </a:r>
            <a:br>
              <a:rPr lang="en-IN" sz="2800" dirty="0" smtClean="0"/>
            </a:br>
            <a:r>
              <a:rPr lang="en-IN" sz="2800" dirty="0" smtClean="0"/>
              <a:t>If you do that, people will use your app or play your game many times. The longer they play, the higher the chance that they will tell their friends about it.</a:t>
            </a:r>
          </a:p>
          <a:p>
            <a:pPr fontAlgn="base"/>
            <a:r>
              <a:rPr lang="en-IN" sz="2800" b="1" dirty="0" smtClean="0"/>
              <a:t>Give people the opportunity to talk about your app or game.</a:t>
            </a:r>
            <a:r>
              <a:rPr lang="en-IN" sz="2800" dirty="0" smtClean="0"/>
              <a:t/>
            </a:r>
            <a:br>
              <a:rPr lang="en-IN" sz="2800" dirty="0" smtClean="0"/>
            </a:br>
            <a:r>
              <a:rPr lang="en-IN" sz="2800" dirty="0" smtClean="0"/>
              <a:t>If you have a score system in your game, make a special, easy to use button that will let people share their scores on Facebook and Twitter.</a:t>
            </a:r>
          </a:p>
          <a:p>
            <a:endParaRPr lang="en-IN" dirty="0" smtClean="0"/>
          </a:p>
          <a:p>
            <a:endParaRPr lang="en-US" dirty="0"/>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239000" cy="1143000"/>
          </a:xfrm>
        </p:spPr>
        <p:txBody>
          <a:bodyPr>
            <a:normAutofit fontScale="90000"/>
          </a:bodyPr>
          <a:lstStyle/>
          <a:p>
            <a:r>
              <a:rPr lang="en-US" dirty="0" smtClean="0"/>
              <a:t>c# and </a:t>
            </a:r>
            <a:r>
              <a:rPr lang="en-US" dirty="0" err="1" smtClean="0"/>
              <a:t>.net</a:t>
            </a:r>
            <a:r>
              <a:rPr lang="en-US" dirty="0" smtClean="0"/>
              <a:t> framework in game </a:t>
            </a:r>
            <a:br>
              <a:rPr lang="en-US" dirty="0" smtClean="0"/>
            </a:br>
            <a:r>
              <a:rPr lang="en-US" dirty="0" smtClean="0"/>
              <a:t>(Microsoft XNA and its framework)</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Microsoft XNA</a:t>
            </a:r>
            <a:r>
              <a:rPr lang="en-US" dirty="0" smtClean="0"/>
              <a:t> (a recursive acronym for </a:t>
            </a:r>
            <a:r>
              <a:rPr lang="en-US" b="1" dirty="0" smtClean="0"/>
              <a:t>X</a:t>
            </a:r>
            <a:r>
              <a:rPr lang="en-US" dirty="0" smtClean="0"/>
              <a:t>NA's </a:t>
            </a:r>
            <a:r>
              <a:rPr lang="en-US" b="1" dirty="0" smtClean="0"/>
              <a:t>N</a:t>
            </a:r>
            <a:r>
              <a:rPr lang="en-US" dirty="0" smtClean="0"/>
              <a:t>ot </a:t>
            </a:r>
            <a:r>
              <a:rPr lang="en-US" b="1" dirty="0" smtClean="0"/>
              <a:t>A</a:t>
            </a:r>
            <a:r>
              <a:rPr lang="en-US" dirty="0" smtClean="0"/>
              <a:t>cronymed) is a freeware set of tools with a managed runtime environment provided by Microsoft that facilitates video game development and management. XNA is based on the .NET Framework, with versions that run on Windows NT, Windows Phone and the Xbox 360. XNA content is built with the XNA Game Studio, and played using the XNA Framework (for Windows games), or published as native executables (for Xbox 360, Windows Phone and Zune).</a:t>
            </a:r>
          </a:p>
          <a:p>
            <a:r>
              <a:rPr lang="en-US" dirty="0" smtClean="0"/>
              <a:t>In many respects, XNA can be thought of as a .NET analog to Microsoft's better known game development system, DirectX, but it is aimed at developers primarily interested in writing lightweight games that run on a variety of Microsoft platforms. XNA is the basic platform for Xbox Live Indie Games.</a:t>
            </a:r>
          </a:p>
          <a:p>
            <a:r>
              <a:rPr lang="en-US" dirty="0" smtClean="0"/>
              <a:t>The XNA toolset was announced March 24, 2004, at the Game Developers Conference in San Jose, California. A first Community Technology Preview of XNA Build was released on March 14, 2006. XNA Game Studio 2.0 was released in December 2007, followed by XNA Game Studio 3.0 on October 30, 2008. XNA Game Studio 4.0 was released on September 16, 2010 along with the Windows Phone Development Tools. According to an email sent on 31 January 2013, XNA is no longer actively being developed, and it is not supported under the new "Metro interface" layers of Windows 8 nor on the Windows RT platform.</a:t>
            </a:r>
          </a:p>
          <a:p>
            <a:endParaRPr lang="en-US" dirty="0"/>
          </a:p>
        </p:txBody>
      </p: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History of c# and </a:t>
            </a:r>
            <a:r>
              <a:rPr lang="en-US" dirty="0" err="1" smtClean="0"/>
              <a:t>.net</a:t>
            </a:r>
            <a:r>
              <a:rPr lang="en-US" dirty="0" smtClean="0"/>
              <a:t> frame works</a:t>
            </a:r>
            <a:endParaRPr lang="en-US" dirty="0"/>
          </a:p>
        </p:txBody>
      </p:sp>
      <p:sp>
        <p:nvSpPr>
          <p:cNvPr id="3" name="Content Placeholder 2"/>
          <p:cNvSpPr>
            <a:spLocks noGrp="1"/>
          </p:cNvSpPr>
          <p:nvPr>
            <p:ph idx="1"/>
          </p:nvPr>
        </p:nvSpPr>
        <p:spPr/>
        <p:txBody>
          <a:bodyPr>
            <a:normAutofit fontScale="62500" lnSpcReduction="20000"/>
          </a:bodyPr>
          <a:lstStyle/>
          <a:p>
            <a:r>
              <a:rPr lang="en-IN" sz="2800" dirty="0" smtClean="0"/>
              <a:t>C# is an object oriented programming language built on top of the .NET framework. C# Is a higher level language that enables you to write code fast. Compared to C++, there are some differences one should be aware of.</a:t>
            </a:r>
          </a:p>
          <a:p>
            <a:pPr fontAlgn="base"/>
            <a:r>
              <a:rPr lang="en-IN" sz="2800" dirty="0" smtClean="0"/>
              <a:t>The .NET framework is built by Microsoft. It offers seamless collaboration between libraries written in different programming languages. .NET is a managed framework, meaning certain things are handled for you, such as garbage collection. .NET programs aren’t, unlike C++, compiled to machine code, but rather to an intermediate language, called CIL (Common Intermediate Language). This CIL code is then translated to machine code at run time by the CLR (Common Language Runtime), by making usage of JIT (Just In Time) compilation.</a:t>
            </a:r>
          </a:p>
          <a:p>
            <a:pPr fontAlgn="base"/>
            <a:r>
              <a:rPr lang="en-IN" sz="2800" dirty="0" smtClean="0"/>
              <a:t>There are several programming languages you can use to develop on the .NET framework, such as C#, VB.NET, C++/CLI, Boo, … All these languages are compiled to the same CIL. Because all programs are compiled to an intermediate language, it’s also fairly easy to decompile it again (to the same, or another programming language). If you want to decompile .NET code, take a look at Reflector.NET.</a:t>
            </a:r>
          </a:p>
          <a:p>
            <a:pPr fontAlgn="base"/>
            <a:endParaRPr lang="en-IN" sz="2800" dirty="0" smtClean="0"/>
          </a:p>
          <a:p>
            <a:endParaRPr lang="en-US" dirty="0"/>
          </a:p>
        </p:txBody>
      </p:sp>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838200"/>
          </a:xfrm>
        </p:spPr>
        <p:txBody>
          <a:bodyPr/>
          <a:lstStyle/>
          <a:p>
            <a:r>
              <a:rPr lang="en-US" dirty="0" smtClean="0"/>
              <a:t>Continued….</a:t>
            </a:r>
            <a:endParaRPr lang="en-US" dirty="0"/>
          </a:p>
        </p:txBody>
      </p:sp>
      <p:sp>
        <p:nvSpPr>
          <p:cNvPr id="3" name="Content Placeholder 2"/>
          <p:cNvSpPr>
            <a:spLocks noGrp="1"/>
          </p:cNvSpPr>
          <p:nvPr>
            <p:ph idx="1"/>
          </p:nvPr>
        </p:nvSpPr>
        <p:spPr>
          <a:xfrm>
            <a:off x="457200" y="990600"/>
            <a:ext cx="7239000" cy="6086784"/>
          </a:xfrm>
        </p:spPr>
        <p:txBody>
          <a:bodyPr>
            <a:normAutofit fontScale="62500" lnSpcReduction="20000"/>
          </a:bodyPr>
          <a:lstStyle/>
          <a:p>
            <a:pPr fontAlgn="base"/>
            <a:r>
              <a:rPr lang="en-IN" sz="2500" b="1" dirty="0" smtClean="0"/>
              <a:t>Development using the .NET framework has its advantages and disadvantages when comparing to development in C++. Let us start with the advantages. First of all, you can develop a lot </a:t>
            </a:r>
            <a:r>
              <a:rPr lang="en-IN" sz="2500" b="1" u="sng" dirty="0" smtClean="0"/>
              <a:t>faster</a:t>
            </a:r>
            <a:r>
              <a:rPr lang="en-IN" sz="2500" b="1" dirty="0" smtClean="0"/>
              <a:t> when compared to C++. One might say that you produce code at about 5 times the speed than you would in C++. Second of all, it’s a lot </a:t>
            </a:r>
            <a:r>
              <a:rPr lang="en-IN" sz="2500" b="1" u="sng" dirty="0" smtClean="0"/>
              <a:t>easier</a:t>
            </a:r>
            <a:r>
              <a:rPr lang="en-IN" sz="2500" b="1" dirty="0" smtClean="0"/>
              <a:t> an more </a:t>
            </a:r>
            <a:r>
              <a:rPr lang="en-IN" sz="2500" b="1" u="sng" dirty="0" smtClean="0"/>
              <a:t>accessible</a:t>
            </a:r>
            <a:r>
              <a:rPr lang="en-IN" sz="2500" b="1" dirty="0" smtClean="0"/>
              <a:t> than C++. And you have a </a:t>
            </a:r>
            <a:r>
              <a:rPr lang="en-IN" sz="2500" b="1" u="sng" dirty="0" smtClean="0"/>
              <a:t>garbage collection</a:t>
            </a:r>
            <a:r>
              <a:rPr lang="en-IN" sz="2500" b="1" dirty="0" smtClean="0"/>
              <a:t> system which offers automatic </a:t>
            </a:r>
            <a:r>
              <a:rPr lang="en-IN" sz="2500" b="1" dirty="0" err="1" smtClean="0"/>
              <a:t>deallocation</a:t>
            </a:r>
            <a:r>
              <a:rPr lang="en-IN" sz="2500" b="1" dirty="0" smtClean="0"/>
              <a:t>, eliminating almost all memory leaks. It’s also cross platform, meaning your code will work on several versions of Windows, and if you use the compact framework, your code will work on mobile devices, Xbox 360 and Windows Phone. With the help Mono, your code will even run on Linux (Note: not all .NET features are supported on Mono). The Unity3D gamdev IDE is built on top of Mono.</a:t>
            </a:r>
          </a:p>
          <a:p>
            <a:pPr fontAlgn="base"/>
            <a:r>
              <a:rPr lang="en-IN" sz="2500" b="1" dirty="0" smtClean="0"/>
              <a:t>Development using the .NET code also has some disadvantages. First of all, because your code is compiled to an intermediate language, it’s a lot easier to decompile code than it would be with C++ code. Luckily several obfuscating techniques exist that make this process more difficult. The garbage collector (“GC”) can also be a disadvantage. One has to have a good understanding about what it does to make sure it doesn’t become a bottleneck. The GC on the Windows is fairly advanced,  but the one on the compact framework isn’t as effective. When building games in XNA for Xbox 360 and Phone 7 Series, the GC will be something you will have to pay attention to. Then the final thing is that .NET code can run slower than C++. But let us be honest, isn’t this the same discussion that we have when moving from Assembler to C? Or from C to C++? Also, bear into mind that it’s fairly easy to write slow C++ code if you don’t know what you’re doing; doing so in .NET is a bit harder since the framework manages a lot for you.</a:t>
            </a:r>
          </a:p>
          <a:p>
            <a:endParaRPr lang="en-IN" sz="2500" b="1" dirty="0" smtClean="0"/>
          </a:p>
          <a:p>
            <a:endParaRPr lang="en-US" dirty="0"/>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Implementing c# and </a:t>
            </a:r>
            <a:r>
              <a:rPr lang="en-US" dirty="0" err="1" smtClean="0"/>
              <a:t>.net</a:t>
            </a:r>
            <a:r>
              <a:rPr lang="en-US" dirty="0" smtClean="0"/>
              <a:t> in gaming (</a:t>
            </a:r>
            <a:r>
              <a:rPr lang="en-US" dirty="0" err="1" smtClean="0"/>
              <a:t>eg</a:t>
            </a:r>
            <a:r>
              <a:rPr lang="en-US" dirty="0" smtClean="0"/>
              <a:t>. Of a </a:t>
            </a:r>
            <a:r>
              <a:rPr lang="en-US" dirty="0" err="1" smtClean="0"/>
              <a:t>pencilsharpener</a:t>
            </a:r>
            <a:r>
              <a:rPr lang="en-US" dirty="0" smtClean="0"/>
              <a:t> )</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First we have to develop a UI because without that game has no meaning .</a:t>
            </a:r>
          </a:p>
          <a:p>
            <a:r>
              <a:rPr lang="en-US" b="1" dirty="0" smtClean="0"/>
              <a:t>What's an Interface?</a:t>
            </a:r>
            <a:endParaRPr lang="en-US" dirty="0" smtClean="0"/>
          </a:p>
          <a:p>
            <a:r>
              <a:rPr lang="en-US" dirty="0" smtClean="0"/>
              <a:t>An interface is a reference type object with no implementation.  You can think of it as an abstract class with all the implementation stripped out and everything that is not public removed.  Abstract classes are classes that can not be instantiated.  No properties or methods are actually coded in an interface, they are only defined.  So the interface doesn't actually </a:t>
            </a:r>
            <a:r>
              <a:rPr lang="en-US" i="1" dirty="0" smtClean="0"/>
              <a:t>do</a:t>
            </a:r>
            <a:r>
              <a:rPr lang="en-US" dirty="0" smtClean="0"/>
              <a:t>anything but only has a signature for interaction with other classes or interfaces.  A good analogy for an interface is a pencil and a pencil sharpener.  When we talk of a pencil and a pencil sharpener we generally know what they do and how they interact. We don't have to know the inner workings of a particular sharpener or pencil, only how to use them through their interface.</a:t>
            </a:r>
          </a:p>
          <a:p>
            <a:r>
              <a:rPr lang="en-US" dirty="0" smtClean="0"/>
              <a:t> </a:t>
            </a:r>
          </a:p>
          <a:p>
            <a:r>
              <a:rPr lang="en-US" dirty="0" smtClean="0"/>
              <a:t>    public interface IPencil</a:t>
            </a:r>
          </a:p>
          <a:p>
            <a:r>
              <a:rPr lang="en-US" dirty="0" smtClean="0"/>
              <a:t>    {</a:t>
            </a:r>
          </a:p>
          <a:p>
            <a:r>
              <a:rPr lang="en-US" dirty="0" smtClean="0"/>
              <a:t>        void Write();</a:t>
            </a:r>
          </a:p>
          <a:p>
            <a:r>
              <a:rPr lang="en-US" dirty="0" smtClean="0"/>
              <a:t>        </a:t>
            </a:r>
            <a:r>
              <a:rPr lang="en-US" dirty="0" err="1" smtClean="0"/>
              <a:t>bool</a:t>
            </a:r>
            <a:r>
              <a:rPr lang="en-US" dirty="0" smtClean="0"/>
              <a:t> IsSharp { get; }</a:t>
            </a:r>
          </a:p>
          <a:p>
            <a:r>
              <a:rPr lang="en-US" dirty="0" smtClean="0"/>
              <a:t>    }</a:t>
            </a:r>
          </a:p>
          <a:p>
            <a:r>
              <a:rPr lang="en-US" dirty="0" smtClean="0"/>
              <a:t> </a:t>
            </a:r>
          </a:p>
          <a:p>
            <a:r>
              <a:rPr lang="en-US" dirty="0" smtClean="0"/>
              <a:t>    public interface IPencilSharpener</a:t>
            </a:r>
          </a:p>
          <a:p>
            <a:r>
              <a:rPr lang="en-US" dirty="0" smtClean="0"/>
              <a:t>    {</a:t>
            </a:r>
          </a:p>
          <a:p>
            <a:r>
              <a:rPr lang="en-US" dirty="0" smtClean="0"/>
              <a:t>        void Sharpen(</a:t>
            </a:r>
            <a:r>
              <a:rPr lang="en-US" dirty="0" err="1" smtClean="0"/>
              <a:t>IPencil</a:t>
            </a:r>
            <a:r>
              <a:rPr lang="en-US" dirty="0" smtClean="0"/>
              <a:t> pencil);</a:t>
            </a:r>
          </a:p>
          <a:p>
            <a:r>
              <a:rPr lang="en-US" dirty="0" smtClean="0"/>
              <a:t>    }</a:t>
            </a:r>
          </a:p>
          <a:p>
            <a:r>
              <a:rPr lang="en-US" b="1" dirty="0" smtClean="0"/>
              <a:t> </a:t>
            </a:r>
            <a:endParaRPr lang="en-US" dirty="0" smtClean="0"/>
          </a:p>
          <a:p>
            <a:endParaRPr lang="en-US" dirty="0"/>
          </a:p>
        </p:txBody>
      </p:sp>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151</TotalTime>
  <Words>1941</Words>
  <Application>Microsoft Office PowerPoint</Application>
  <PresentationFormat>On-screen Show (4:3)</PresentationFormat>
  <Paragraphs>293</Paragraphs>
  <Slides>30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Opulent</vt:lpstr>
      <vt:lpstr>Document</vt:lpstr>
      <vt:lpstr>GAME DEVELOPMENT USING C# AND .NETFRAMEWORKS </vt:lpstr>
      <vt:lpstr>WHAT`S A GAME!??</vt:lpstr>
      <vt:lpstr>How a game is made user interactive? </vt:lpstr>
      <vt:lpstr>Continued…</vt:lpstr>
      <vt:lpstr>How to make a game trending and popular</vt:lpstr>
      <vt:lpstr>c# and .net framework in game  (Microsoft XNA and its framework)</vt:lpstr>
      <vt:lpstr>History of c# and .net frame works</vt:lpstr>
      <vt:lpstr>Continued….</vt:lpstr>
      <vt:lpstr>Implementing c# and .net in gaming (eg. Of a pencilsharpener )</vt:lpstr>
      <vt:lpstr>Implementing continued…</vt:lpstr>
      <vt:lpstr>Implementing continued…</vt:lpstr>
      <vt:lpstr>XNA MICROSOFT DETAILED IMPLEMENTATION AND USE</vt:lpstr>
      <vt:lpstr>Xna continued…. </vt:lpstr>
      <vt:lpstr>Xna continued…. </vt:lpstr>
      <vt:lpstr>Xna continued… </vt:lpstr>
      <vt:lpstr>Xna continued… </vt:lpstr>
      <vt:lpstr>Xna continued… </vt:lpstr>
      <vt:lpstr> Xna continued… just in case if ur wondering what is sprite!!? </vt:lpstr>
      <vt:lpstr>TITLE GAME1 : OBSTACLOFY</vt:lpstr>
      <vt:lpstr>TITLE GAME 2 : COnTROL SHOOT</vt:lpstr>
      <vt:lpstr>Coding behind our game</vt:lpstr>
      <vt:lpstr>Continued… </vt:lpstr>
      <vt:lpstr>Slide 23</vt:lpstr>
      <vt:lpstr>Slide 24</vt:lpstr>
      <vt:lpstr>Continued… </vt:lpstr>
      <vt:lpstr>Slide 26</vt:lpstr>
      <vt:lpstr>Continued… </vt:lpstr>
      <vt:lpstr>Screenshot of game developed </vt:lpstr>
      <vt:lpstr>Screenshot of game developed </vt:lpstr>
      <vt:lpstr>Screenshot of game developed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DEVELOPMENT USING C# AND .NETFRAMEWORKS</dc:title>
  <dc:creator>Siddhartha Upadhyay</dc:creator>
  <cp:lastModifiedBy>devmukul</cp:lastModifiedBy>
  <cp:revision>19</cp:revision>
  <dcterms:created xsi:type="dcterms:W3CDTF">2015-10-22T14:46:53Z</dcterms:created>
  <dcterms:modified xsi:type="dcterms:W3CDTF">2015-11-05T10:11:30Z</dcterms:modified>
</cp:coreProperties>
</file>