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0" r:id="rId12"/>
    <p:sldId id="270" r:id="rId13"/>
    <p:sldId id="271" r:id="rId14"/>
    <p:sldId id="272" r:id="rId15"/>
    <p:sldId id="273" r:id="rId16"/>
    <p:sldId id="274" r:id="rId17"/>
    <p:sldId id="275" r:id="rId18"/>
  </p:sldIdLst>
  <p:sldSz cx="9906000" cy="6858000" type="A4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76" y="600"/>
      </p:cViewPr>
      <p:guideLst>
        <p:guide orient="horz" pos="2160"/>
        <p:guide pos="312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836453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1400" y="3886200"/>
            <a:ext cx="69342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9938" y="6229350"/>
            <a:ext cx="2092325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11538" y="6229350"/>
            <a:ext cx="3082925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54863" y="6229350"/>
            <a:ext cx="19812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327B3CCB-A5F6-4A69-A668-8B66AEBB32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95300" y="2590800"/>
            <a:ext cx="883285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CDF3F-945E-4D05-BC81-B3C9B3B3E9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288" y="228600"/>
            <a:ext cx="22288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738" y="228600"/>
            <a:ext cx="65341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AA2B7-3E3D-465C-85EA-DDDBAD21E2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63F9D-B849-40E0-9009-18048EC398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06F89-D642-4435-99EF-BD3EFADAC0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5292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1447800"/>
            <a:ext cx="435451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012E5-4896-4270-9CA6-2B7A287CAA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2998D-8DD0-44C3-9255-977ED3B657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72A30-BF7D-41EA-ABBF-AC14A82278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2DB1F-C9E3-4075-A0B0-C24D03A6EF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83D8F-4670-4413-B68A-DB0FF7E8E8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542D-3EBA-4363-9EE6-9CC875E2AA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9738" y="228600"/>
            <a:ext cx="88884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0"/>
            <a:ext cx="88598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400800"/>
            <a:ext cx="15954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46300" y="6400800"/>
            <a:ext cx="6026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800"/>
            </a:lvl1pPr>
          </a:lstStyle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5000" y="6400800"/>
            <a:ext cx="11001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fld id="{0B29CACD-4A7E-4454-BB69-9454D56DD7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95300" y="1143000"/>
            <a:ext cx="883285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/>
              <a:t/>
            </a:r>
            <a:br>
              <a:rPr lang="en-GB"/>
            </a:br>
            <a:r>
              <a:rPr lang="en-GB" sz="3200"/>
              <a:t>Slides for Chapter 8: </a:t>
            </a:r>
            <a:br>
              <a:rPr lang="en-GB" sz="3200"/>
            </a:br>
            <a:r>
              <a:rPr lang="en-GB" sz="3200"/>
              <a:t>Distributed File Systems</a:t>
            </a: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2895600"/>
            <a:ext cx="6934200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400" i="1">
                <a:latin typeface="Arial" charset="0"/>
              </a:rPr>
              <a:t>From</a:t>
            </a:r>
            <a:r>
              <a:rPr lang="en-GB" sz="2400"/>
              <a:t> Coulouris, Dollimore and Kindberg</a:t>
            </a:r>
            <a:br>
              <a:rPr lang="en-GB" sz="2400"/>
            </a:br>
            <a:r>
              <a:rPr lang="en-GB"/>
              <a:t>Distributed Systems: </a:t>
            </a:r>
            <a:br>
              <a:rPr lang="en-GB"/>
            </a:br>
            <a:r>
              <a:rPr lang="en-GB"/>
              <a:t>		Concepts and Design</a:t>
            </a:r>
            <a:endParaRPr lang="en-GB" sz="2400"/>
          </a:p>
          <a:p>
            <a:pPr>
              <a:lnSpc>
                <a:spcPct val="110000"/>
              </a:lnSpc>
            </a:pPr>
            <a:r>
              <a:rPr lang="en-GB" sz="2400">
                <a:latin typeface="Arial" charset="0"/>
              </a:rPr>
              <a:t>Edition 3, © Addison-Wesley 2001</a:t>
            </a:r>
            <a:endParaRPr lang="en-GB"/>
          </a:p>
        </p:txBody>
      </p:sp>
      <p:pic>
        <p:nvPicPr>
          <p:cNvPr id="7172" name="Picture 4" descr="Cover25%.jpg                                                   000164BDGeorge's HD                    B109F7E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895600"/>
            <a:ext cx="1933575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8.9</a:t>
            </a:r>
            <a:br>
              <a:rPr lang="en-GB"/>
            </a:br>
            <a:r>
              <a:rPr lang="en-GB"/>
              <a:t>NFS server operations (simplified) – 1</a:t>
            </a:r>
          </a:p>
        </p:txBody>
      </p:sp>
      <p:grpSp>
        <p:nvGrpSpPr>
          <p:cNvPr id="32851" name="Group 83"/>
          <p:cNvGrpSpPr>
            <a:grpSpLocks/>
          </p:cNvGrpSpPr>
          <p:nvPr/>
        </p:nvGrpSpPr>
        <p:grpSpPr bwMode="auto">
          <a:xfrm>
            <a:off x="866775" y="1457325"/>
            <a:ext cx="8334375" cy="4667250"/>
            <a:chOff x="546" y="918"/>
            <a:chExt cx="5250" cy="2940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607" y="970"/>
              <a:ext cx="137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lookup(dirfh, name) -&gt; fh, attr</a:t>
              </a:r>
              <a:endParaRPr lang="en-GB"/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2328" y="970"/>
              <a:ext cx="34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Returns file handle and attributes for the file </a:t>
              </a:r>
              <a:r>
                <a:rPr lang="en-GB" sz="1600" i="1">
                  <a:solidFill>
                    <a:srgbClr val="000000"/>
                  </a:solidFill>
                </a:rPr>
                <a:t>name</a:t>
              </a:r>
              <a:r>
                <a:rPr lang="en-GB" sz="1600">
                  <a:solidFill>
                    <a:srgbClr val="000000"/>
                  </a:solidFill>
                </a:rPr>
                <a:t> in the directory 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328" y="1104"/>
              <a:ext cx="2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dirfh</a:t>
              </a:r>
              <a:r>
                <a:rPr lang="en-GB" sz="16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584" y="1104"/>
              <a:ext cx="13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607" y="1312"/>
              <a:ext cx="12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create(dirfh, name, attr) -&gt;</a:t>
              </a:r>
              <a:endParaRPr lang="en-GB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1693" y="1312"/>
              <a:ext cx="8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717" y="1288"/>
              <a:ext cx="98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Symbol" charset="2"/>
                </a:rPr>
                <a:t> </a:t>
              </a:r>
              <a:endParaRPr lang="en-GB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266" y="1434"/>
              <a:ext cx="4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newfh, attr</a:t>
              </a:r>
              <a:endParaRPr lang="en-GB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2326" y="1312"/>
              <a:ext cx="33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Creates a new file name in directory </a:t>
              </a:r>
              <a:r>
                <a:rPr lang="en-GB" sz="1600" i="1">
                  <a:solidFill>
                    <a:srgbClr val="000000"/>
                  </a:solidFill>
                </a:rPr>
                <a:t>dirfh</a:t>
              </a:r>
              <a:r>
                <a:rPr lang="en-GB" sz="1600">
                  <a:solidFill>
                    <a:srgbClr val="000000"/>
                  </a:solidFill>
                </a:rPr>
                <a:t> with attributes </a:t>
              </a:r>
              <a:r>
                <a:rPr lang="en-GB" sz="1600" i="1">
                  <a:solidFill>
                    <a:srgbClr val="000000"/>
                  </a:solidFill>
                </a:rPr>
                <a:t>attr</a:t>
              </a:r>
              <a:r>
                <a:rPr lang="en-GB" sz="1600">
                  <a:solidFill>
                    <a:srgbClr val="000000"/>
                  </a:solidFill>
                </a:rPr>
                <a:t> and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328" y="1446"/>
              <a:ext cx="206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returns the new file handle and attributes.</a:t>
              </a:r>
              <a:endParaRPr lang="en-GB"/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546" y="1653"/>
              <a:ext cx="124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remove(dirfh, name)  status</a:t>
              </a:r>
              <a:endParaRPr lang="en-GB"/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2328" y="1654"/>
              <a:ext cx="20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Removes file name from directory </a:t>
              </a:r>
              <a:r>
                <a:rPr lang="en-GB" sz="1600" i="1">
                  <a:solidFill>
                    <a:srgbClr val="000000"/>
                  </a:solidFill>
                </a:rPr>
                <a:t>dirfh</a:t>
              </a:r>
              <a:r>
                <a:rPr lang="en-GB" sz="16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546" y="1861"/>
              <a:ext cx="7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getattr(fh) -&gt; attr</a:t>
              </a:r>
              <a:endParaRPr lang="en-GB"/>
            </a:p>
          </p:txBody>
        </p:sp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2328" y="1861"/>
              <a:ext cx="338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Returns file attributes of file </a:t>
              </a:r>
              <a:r>
                <a:rPr lang="en-GB" sz="1600" i="1">
                  <a:solidFill>
                    <a:srgbClr val="000000"/>
                  </a:solidFill>
                </a:rPr>
                <a:t>fh</a:t>
              </a:r>
              <a:r>
                <a:rPr lang="en-GB" sz="1600">
                  <a:solidFill>
                    <a:srgbClr val="000000"/>
                  </a:solidFill>
                </a:rPr>
                <a:t>. (Similar to the UNIX </a:t>
              </a:r>
              <a:r>
                <a:rPr lang="en-GB" sz="1600" i="1">
                  <a:solidFill>
                    <a:srgbClr val="000000"/>
                  </a:solidFill>
                </a:rPr>
                <a:t>stat</a:t>
              </a:r>
              <a:r>
                <a:rPr lang="en-GB" sz="1600">
                  <a:solidFill>
                    <a:srgbClr val="000000"/>
                  </a:solidFill>
                </a:rPr>
                <a:t> system </a:t>
              </a:r>
            </a:p>
          </p:txBody>
        </p:sp>
        <p:sp>
          <p:nvSpPr>
            <p:cNvPr id="32798" name="Rectangle 30"/>
            <p:cNvSpPr>
              <a:spLocks noChangeArrowheads="1"/>
            </p:cNvSpPr>
            <p:nvPr/>
          </p:nvSpPr>
          <p:spPr bwMode="auto">
            <a:xfrm>
              <a:off x="2328" y="1995"/>
              <a:ext cx="30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call.)</a:t>
              </a:r>
              <a:endParaRPr lang="en-GB"/>
            </a:p>
          </p:txBody>
        </p:sp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>
              <a:off x="546" y="2203"/>
              <a:ext cx="99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setattr(fh, attr) -&gt; attr</a:t>
              </a:r>
              <a:endParaRPr lang="en-GB"/>
            </a:p>
          </p:txBody>
        </p:sp>
        <p:sp>
          <p:nvSpPr>
            <p:cNvPr id="32804" name="Rectangle 36"/>
            <p:cNvSpPr>
              <a:spLocks noChangeArrowheads="1"/>
            </p:cNvSpPr>
            <p:nvPr/>
          </p:nvSpPr>
          <p:spPr bwMode="auto">
            <a:xfrm>
              <a:off x="2323" y="2131"/>
              <a:ext cx="34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Sets the</a:t>
              </a:r>
              <a:r>
                <a:rPr lang="en-GB"/>
                <a:t> </a:t>
              </a:r>
              <a:r>
                <a:rPr lang="en-GB" sz="1600">
                  <a:solidFill>
                    <a:srgbClr val="000000"/>
                  </a:solidFill>
                </a:rPr>
                <a:t>attributes (mode, user id, group id, size, access time and</a:t>
              </a:r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2328" y="2337"/>
              <a:ext cx="3051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modify time of a file). Setting the size to 0 truncates the file.</a:t>
              </a:r>
              <a:endParaRPr lang="en-GB"/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546" y="2544"/>
              <a:ext cx="155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read(fh, offset, count) -&gt; attr, data</a:t>
              </a:r>
            </a:p>
          </p:txBody>
        </p:sp>
        <p:sp>
          <p:nvSpPr>
            <p:cNvPr id="32810" name="Rectangle 42"/>
            <p:cNvSpPr>
              <a:spLocks noChangeArrowheads="1"/>
            </p:cNvSpPr>
            <p:nvPr/>
          </p:nvSpPr>
          <p:spPr bwMode="auto">
            <a:xfrm>
              <a:off x="2328" y="2544"/>
              <a:ext cx="3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Returns up to </a:t>
              </a:r>
              <a:r>
                <a:rPr lang="en-GB" sz="1600" i="1">
                  <a:solidFill>
                    <a:srgbClr val="000000"/>
                  </a:solidFill>
                </a:rPr>
                <a:t>count</a:t>
              </a:r>
              <a:r>
                <a:rPr lang="en-GB" sz="1600">
                  <a:solidFill>
                    <a:srgbClr val="000000"/>
                  </a:solidFill>
                </a:rPr>
                <a:t> bytes of data from a file starting at </a:t>
              </a:r>
              <a:r>
                <a:rPr lang="en-GB" sz="1600" i="1">
                  <a:solidFill>
                    <a:srgbClr val="000000"/>
                  </a:solidFill>
                </a:rPr>
                <a:t>offset</a:t>
              </a:r>
              <a:r>
                <a:rPr lang="en-GB" sz="16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32812" name="Rectangle 44"/>
            <p:cNvSpPr>
              <a:spLocks noChangeArrowheads="1"/>
            </p:cNvSpPr>
            <p:nvPr/>
          </p:nvSpPr>
          <p:spPr bwMode="auto">
            <a:xfrm>
              <a:off x="2328" y="2679"/>
              <a:ext cx="217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Also returns the latest attributes of the file.</a:t>
              </a:r>
              <a:endParaRPr lang="en-GB"/>
            </a:p>
          </p:txBody>
        </p:sp>
        <p:sp>
          <p:nvSpPr>
            <p:cNvPr id="32816" name="Rectangle 48"/>
            <p:cNvSpPr>
              <a:spLocks noChangeArrowheads="1"/>
            </p:cNvSpPr>
            <p:nvPr/>
          </p:nvSpPr>
          <p:spPr bwMode="auto">
            <a:xfrm>
              <a:off x="546" y="2886"/>
              <a:ext cx="158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write(fh, offset, count, data) -&gt; attr</a:t>
              </a:r>
            </a:p>
          </p:txBody>
        </p:sp>
        <p:sp>
          <p:nvSpPr>
            <p:cNvPr id="32817" name="Rectangle 49"/>
            <p:cNvSpPr>
              <a:spLocks noChangeArrowheads="1"/>
            </p:cNvSpPr>
            <p:nvPr/>
          </p:nvSpPr>
          <p:spPr bwMode="auto">
            <a:xfrm>
              <a:off x="2328" y="2886"/>
              <a:ext cx="32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Writes </a:t>
              </a:r>
              <a:r>
                <a:rPr lang="en-GB" sz="1600" i="1">
                  <a:solidFill>
                    <a:srgbClr val="000000"/>
                  </a:solidFill>
                </a:rPr>
                <a:t>count</a:t>
              </a:r>
              <a:r>
                <a:rPr lang="en-GB" sz="1600">
                  <a:solidFill>
                    <a:srgbClr val="000000"/>
                  </a:solidFill>
                </a:rPr>
                <a:t> bytes of data to a file starting at </a:t>
              </a:r>
              <a:r>
                <a:rPr lang="en-GB" sz="1600" i="1">
                  <a:solidFill>
                    <a:srgbClr val="000000"/>
                  </a:solidFill>
                </a:rPr>
                <a:t>offset</a:t>
              </a:r>
              <a:r>
                <a:rPr lang="en-GB" sz="1600">
                  <a:solidFill>
                    <a:srgbClr val="000000"/>
                  </a:solidFill>
                </a:rPr>
                <a:t>. Returns the</a:t>
              </a:r>
              <a:endParaRPr lang="en-GB"/>
            </a:p>
          </p:txBody>
        </p:sp>
        <p:sp>
          <p:nvSpPr>
            <p:cNvPr id="32819" name="Rectangle 51"/>
            <p:cNvSpPr>
              <a:spLocks noChangeArrowheads="1"/>
            </p:cNvSpPr>
            <p:nvPr/>
          </p:nvSpPr>
          <p:spPr bwMode="auto">
            <a:xfrm>
              <a:off x="2328" y="3020"/>
              <a:ext cx="253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attributes of the file after the write has taken place.</a:t>
              </a:r>
              <a:endParaRPr lang="en-GB"/>
            </a:p>
          </p:txBody>
        </p:sp>
        <p:sp>
          <p:nvSpPr>
            <p:cNvPr id="32823" name="Rectangle 55"/>
            <p:cNvSpPr>
              <a:spLocks noChangeArrowheads="1"/>
            </p:cNvSpPr>
            <p:nvPr/>
          </p:nvSpPr>
          <p:spPr bwMode="auto">
            <a:xfrm>
              <a:off x="546" y="3228"/>
              <a:ext cx="16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rename(dirfh, name, todirfh, toname)</a:t>
              </a:r>
              <a:endParaRPr lang="en-GB"/>
            </a:p>
          </p:txBody>
        </p:sp>
        <p:sp>
          <p:nvSpPr>
            <p:cNvPr id="32825" name="Rectangle 57"/>
            <p:cNvSpPr>
              <a:spLocks noChangeArrowheads="1"/>
            </p:cNvSpPr>
            <p:nvPr/>
          </p:nvSpPr>
          <p:spPr bwMode="auto">
            <a:xfrm>
              <a:off x="1254" y="3350"/>
              <a:ext cx="4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-&gt; status</a:t>
              </a:r>
            </a:p>
          </p:txBody>
        </p:sp>
        <p:sp>
          <p:nvSpPr>
            <p:cNvPr id="32826" name="Rectangle 58"/>
            <p:cNvSpPr>
              <a:spLocks noChangeArrowheads="1"/>
            </p:cNvSpPr>
            <p:nvPr/>
          </p:nvSpPr>
          <p:spPr bwMode="auto">
            <a:xfrm>
              <a:off x="2328" y="3228"/>
              <a:ext cx="3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Changes the name of file </a:t>
              </a:r>
              <a:r>
                <a:rPr lang="en-GB" sz="1600" i="1">
                  <a:solidFill>
                    <a:srgbClr val="000000"/>
                  </a:solidFill>
                </a:rPr>
                <a:t>name</a:t>
              </a:r>
              <a:r>
                <a:rPr lang="en-GB" sz="1600">
                  <a:solidFill>
                    <a:srgbClr val="000000"/>
                  </a:solidFill>
                </a:rPr>
                <a:t> in directory </a:t>
              </a:r>
              <a:r>
                <a:rPr lang="en-GB" sz="1600" i="1">
                  <a:solidFill>
                    <a:srgbClr val="000000"/>
                  </a:solidFill>
                </a:rPr>
                <a:t>dirfh</a:t>
              </a:r>
              <a:r>
                <a:rPr lang="en-GB" sz="1600">
                  <a:solidFill>
                    <a:srgbClr val="000000"/>
                  </a:solidFill>
                </a:rPr>
                <a:t> to </a:t>
              </a:r>
              <a:r>
                <a:rPr lang="en-GB" sz="1600" i="1">
                  <a:solidFill>
                    <a:srgbClr val="000000"/>
                  </a:solidFill>
                </a:rPr>
                <a:t>toname</a:t>
              </a:r>
              <a:r>
                <a:rPr lang="en-GB" sz="1600">
                  <a:solidFill>
                    <a:srgbClr val="000000"/>
                  </a:solidFill>
                </a:rPr>
                <a:t> in</a:t>
              </a:r>
              <a:endParaRPr lang="en-GB"/>
            </a:p>
          </p:txBody>
        </p:sp>
        <p:sp>
          <p:nvSpPr>
            <p:cNvPr id="32834" name="Rectangle 66"/>
            <p:cNvSpPr>
              <a:spLocks noChangeArrowheads="1"/>
            </p:cNvSpPr>
            <p:nvPr/>
          </p:nvSpPr>
          <p:spPr bwMode="auto">
            <a:xfrm>
              <a:off x="2328" y="3362"/>
              <a:ext cx="9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directory to </a:t>
              </a:r>
              <a:r>
                <a:rPr lang="en-GB" sz="1600" i="1">
                  <a:solidFill>
                    <a:srgbClr val="000000"/>
                  </a:solidFill>
                </a:rPr>
                <a:t>todirfh</a:t>
              </a:r>
              <a:endParaRPr lang="en-GB" sz="1600">
                <a:solidFill>
                  <a:srgbClr val="000000"/>
                </a:solidFill>
              </a:endParaRPr>
            </a:p>
          </p:txBody>
        </p:sp>
        <p:sp>
          <p:nvSpPr>
            <p:cNvPr id="32836" name="Rectangle 68"/>
            <p:cNvSpPr>
              <a:spLocks noChangeArrowheads="1"/>
            </p:cNvSpPr>
            <p:nvPr/>
          </p:nvSpPr>
          <p:spPr bwMode="auto">
            <a:xfrm>
              <a:off x="3133" y="3362"/>
              <a:ext cx="9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32840" name="Rectangle 72"/>
            <p:cNvSpPr>
              <a:spLocks noChangeArrowheads="1"/>
            </p:cNvSpPr>
            <p:nvPr/>
          </p:nvSpPr>
          <p:spPr bwMode="auto">
            <a:xfrm>
              <a:off x="546" y="3569"/>
              <a:ext cx="169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link(newdirfh, newname, dirfh, name)</a:t>
              </a:r>
              <a:endParaRPr lang="en-GB"/>
            </a:p>
          </p:txBody>
        </p:sp>
        <p:sp>
          <p:nvSpPr>
            <p:cNvPr id="32841" name="Rectangle 73"/>
            <p:cNvSpPr>
              <a:spLocks noChangeArrowheads="1"/>
            </p:cNvSpPr>
            <p:nvPr/>
          </p:nvSpPr>
          <p:spPr bwMode="auto">
            <a:xfrm>
              <a:off x="2291" y="3569"/>
              <a:ext cx="110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2842" name="Rectangle 74"/>
            <p:cNvSpPr>
              <a:spLocks noChangeArrowheads="1"/>
            </p:cNvSpPr>
            <p:nvPr/>
          </p:nvSpPr>
          <p:spPr bwMode="auto">
            <a:xfrm>
              <a:off x="1254" y="3691"/>
              <a:ext cx="4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i="1">
                  <a:solidFill>
                    <a:srgbClr val="000000"/>
                  </a:solidFill>
                </a:rPr>
                <a:t>-&gt; status</a:t>
              </a:r>
            </a:p>
          </p:txBody>
        </p:sp>
        <p:sp>
          <p:nvSpPr>
            <p:cNvPr id="32843" name="Rectangle 75"/>
            <p:cNvSpPr>
              <a:spLocks noChangeArrowheads="1"/>
            </p:cNvSpPr>
            <p:nvPr/>
          </p:nvSpPr>
          <p:spPr bwMode="auto">
            <a:xfrm>
              <a:off x="2328" y="3570"/>
              <a:ext cx="34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Creates an entry </a:t>
              </a:r>
              <a:r>
                <a:rPr lang="en-GB" sz="1600" i="1">
                  <a:solidFill>
                    <a:srgbClr val="000000"/>
                  </a:solidFill>
                </a:rPr>
                <a:t>newname</a:t>
              </a:r>
              <a:r>
                <a:rPr lang="en-GB" sz="1600">
                  <a:solidFill>
                    <a:srgbClr val="000000"/>
                  </a:solidFill>
                </a:rPr>
                <a:t> in the directory </a:t>
              </a:r>
              <a:r>
                <a:rPr lang="en-GB" sz="1600" i="1">
                  <a:solidFill>
                    <a:srgbClr val="000000"/>
                  </a:solidFill>
                </a:rPr>
                <a:t>newdirfh</a:t>
              </a:r>
              <a:r>
                <a:rPr lang="en-GB" sz="1600">
                  <a:solidFill>
                    <a:srgbClr val="000000"/>
                  </a:solidFill>
                </a:rPr>
                <a:t> which refers to</a:t>
              </a:r>
            </a:p>
          </p:txBody>
        </p:sp>
        <p:sp>
          <p:nvSpPr>
            <p:cNvPr id="32845" name="Rectangle 77"/>
            <p:cNvSpPr>
              <a:spLocks noChangeArrowheads="1"/>
            </p:cNvSpPr>
            <p:nvPr/>
          </p:nvSpPr>
          <p:spPr bwMode="auto">
            <a:xfrm>
              <a:off x="2328" y="3704"/>
              <a:ext cx="161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file </a:t>
              </a:r>
              <a:r>
                <a:rPr lang="en-GB" sz="1600" i="1">
                  <a:solidFill>
                    <a:srgbClr val="000000"/>
                  </a:solidFill>
                </a:rPr>
                <a:t>name</a:t>
              </a:r>
              <a:r>
                <a:rPr lang="en-GB" sz="1600">
                  <a:solidFill>
                    <a:srgbClr val="000000"/>
                  </a:solidFill>
                </a:rPr>
                <a:t> in the directory </a:t>
              </a:r>
              <a:r>
                <a:rPr lang="en-GB" sz="1600" i="1">
                  <a:solidFill>
                    <a:srgbClr val="000000"/>
                  </a:solidFill>
                </a:rPr>
                <a:t>dirfh</a:t>
              </a:r>
              <a:r>
                <a:rPr lang="en-GB" sz="16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>
              <a:off x="549" y="918"/>
              <a:ext cx="52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50" name="Text Box 82"/>
          <p:cNvSpPr txBox="1">
            <a:spLocks noChangeArrowheads="1"/>
          </p:cNvSpPr>
          <p:nvPr/>
        </p:nvSpPr>
        <p:spPr bwMode="auto">
          <a:xfrm>
            <a:off x="7383463" y="6056313"/>
            <a:ext cx="2522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>
                <a:solidFill>
                  <a:schemeClr val="accent1"/>
                </a:solidFill>
                <a:latin typeface="Arial" charset="0"/>
              </a:rPr>
              <a:t>Continues on next slide 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8.9</a:t>
            </a:r>
            <a:br>
              <a:rPr lang="en-GB"/>
            </a:br>
            <a:r>
              <a:rPr lang="en-GB"/>
              <a:t>NFS server operations (simplified) – 2</a:t>
            </a:r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3729038" y="1530350"/>
            <a:ext cx="20637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4137" name="Group 105"/>
          <p:cNvGrpSpPr>
            <a:grpSpLocks/>
          </p:cNvGrpSpPr>
          <p:nvPr/>
        </p:nvGrpSpPr>
        <p:grpSpPr bwMode="auto">
          <a:xfrm>
            <a:off x="785813" y="1620838"/>
            <a:ext cx="8464550" cy="4541837"/>
            <a:chOff x="495" y="1021"/>
            <a:chExt cx="5332" cy="2861"/>
          </a:xfrm>
        </p:grpSpPr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>
              <a:off x="510" y="3882"/>
              <a:ext cx="5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495" y="1021"/>
              <a:ext cx="172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</a:rPr>
                <a:t>symlink(newdirfh, newname, string)</a:t>
              </a:r>
              <a:endParaRPr lang="en-GB"/>
            </a:p>
          </p:txBody>
        </p:sp>
        <p:sp>
          <p:nvSpPr>
            <p:cNvPr id="44075" name="Rectangle 43"/>
            <p:cNvSpPr>
              <a:spLocks noChangeArrowheads="1"/>
            </p:cNvSpPr>
            <p:nvPr/>
          </p:nvSpPr>
          <p:spPr bwMode="auto">
            <a:xfrm>
              <a:off x="495" y="1149"/>
              <a:ext cx="10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</a:rPr>
                <a:t>	-&gt; status</a:t>
              </a:r>
              <a:endParaRPr lang="en-GB"/>
            </a:p>
          </p:txBody>
        </p:sp>
        <p:sp>
          <p:nvSpPr>
            <p:cNvPr id="44076" name="Rectangle 44"/>
            <p:cNvSpPr>
              <a:spLocks noChangeArrowheads="1"/>
            </p:cNvSpPr>
            <p:nvPr/>
          </p:nvSpPr>
          <p:spPr bwMode="auto">
            <a:xfrm>
              <a:off x="2368" y="1022"/>
              <a:ext cx="30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Creates an entry </a:t>
              </a:r>
              <a:r>
                <a:rPr lang="en-GB" sz="1600" i="1">
                  <a:solidFill>
                    <a:srgbClr val="000000"/>
                  </a:solidFill>
                </a:rPr>
                <a:t>newname</a:t>
              </a:r>
              <a:r>
                <a:rPr lang="en-GB" sz="1600">
                  <a:solidFill>
                    <a:srgbClr val="000000"/>
                  </a:solidFill>
                </a:rPr>
                <a:t> in the directory </a:t>
              </a:r>
              <a:r>
                <a:rPr lang="en-GB" sz="1600" i="1">
                  <a:solidFill>
                    <a:srgbClr val="000000"/>
                  </a:solidFill>
                </a:rPr>
                <a:t>newdirfh</a:t>
              </a:r>
              <a:r>
                <a:rPr lang="en-GB" sz="1600">
                  <a:solidFill>
                    <a:srgbClr val="000000"/>
                  </a:solidFill>
                </a:rPr>
                <a:t> of type</a:t>
              </a:r>
              <a:endParaRPr lang="en-GB"/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2368" y="1163"/>
              <a:ext cx="33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symbolic link with the value </a:t>
              </a:r>
              <a:r>
                <a:rPr lang="en-GB" sz="1600" i="1">
                  <a:solidFill>
                    <a:srgbClr val="000000"/>
                  </a:solidFill>
                </a:rPr>
                <a:t>string</a:t>
              </a:r>
              <a:r>
                <a:rPr lang="en-GB" sz="1600">
                  <a:solidFill>
                    <a:srgbClr val="000000"/>
                  </a:solidFill>
                </a:rPr>
                <a:t>. The server does not interpret</a:t>
              </a:r>
              <a:endParaRPr lang="en-GB"/>
            </a:p>
          </p:txBody>
        </p:sp>
        <p:sp>
          <p:nvSpPr>
            <p:cNvPr id="44080" name="Rectangle 48"/>
            <p:cNvSpPr>
              <a:spLocks noChangeArrowheads="1"/>
            </p:cNvSpPr>
            <p:nvPr/>
          </p:nvSpPr>
          <p:spPr bwMode="auto">
            <a:xfrm>
              <a:off x="2368" y="1304"/>
              <a:ext cx="26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the </a:t>
              </a:r>
              <a:r>
                <a:rPr lang="en-GB" sz="1600" i="1">
                  <a:solidFill>
                    <a:srgbClr val="000000"/>
                  </a:solidFill>
                </a:rPr>
                <a:t>string</a:t>
              </a:r>
              <a:r>
                <a:rPr lang="en-GB" sz="1600">
                  <a:solidFill>
                    <a:srgbClr val="000000"/>
                  </a:solidFill>
                </a:rPr>
                <a:t> but makes a symbolic link file to hold it.</a:t>
              </a:r>
              <a:endParaRPr lang="en-GB"/>
            </a:p>
          </p:txBody>
        </p:sp>
        <p:sp>
          <p:nvSpPr>
            <p:cNvPr id="44089" name="Rectangle 57"/>
            <p:cNvSpPr>
              <a:spLocks noChangeArrowheads="1"/>
            </p:cNvSpPr>
            <p:nvPr/>
          </p:nvSpPr>
          <p:spPr bwMode="auto">
            <a:xfrm>
              <a:off x="495" y="1521"/>
              <a:ext cx="10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</a:rPr>
                <a:t>readlink(fh) -&gt; string</a:t>
              </a:r>
            </a:p>
          </p:txBody>
        </p:sp>
        <p:sp>
          <p:nvSpPr>
            <p:cNvPr id="44090" name="Rectangle 58"/>
            <p:cNvSpPr>
              <a:spLocks noChangeArrowheads="1"/>
            </p:cNvSpPr>
            <p:nvPr/>
          </p:nvSpPr>
          <p:spPr bwMode="auto">
            <a:xfrm>
              <a:off x="2368" y="1522"/>
              <a:ext cx="3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Returns the string that is associated with the symbolic link file</a:t>
              </a:r>
              <a:endParaRPr lang="en-GB"/>
            </a:p>
          </p:txBody>
        </p:sp>
        <p:sp>
          <p:nvSpPr>
            <p:cNvPr id="44092" name="Rectangle 60"/>
            <p:cNvSpPr>
              <a:spLocks noChangeArrowheads="1"/>
            </p:cNvSpPr>
            <p:nvPr/>
          </p:nvSpPr>
          <p:spPr bwMode="auto">
            <a:xfrm>
              <a:off x="2368" y="1663"/>
              <a:ext cx="8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identified by </a:t>
              </a:r>
              <a:r>
                <a:rPr lang="en-GB" sz="1600" i="1">
                  <a:solidFill>
                    <a:srgbClr val="000000"/>
                  </a:solidFill>
                </a:rPr>
                <a:t>fh</a:t>
              </a:r>
              <a:r>
                <a:rPr lang="en-GB" sz="16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44096" name="Rectangle 64"/>
            <p:cNvSpPr>
              <a:spLocks noChangeArrowheads="1"/>
            </p:cNvSpPr>
            <p:nvPr/>
          </p:nvSpPr>
          <p:spPr bwMode="auto">
            <a:xfrm>
              <a:off x="495" y="1880"/>
              <a:ext cx="1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</a:rPr>
                <a:t>mkdir(dirfh, name, attr) -&gt; </a:t>
              </a:r>
              <a:br>
                <a:rPr lang="en-GB" sz="1500" i="1">
                  <a:solidFill>
                    <a:srgbClr val="000000"/>
                  </a:solidFill>
                </a:rPr>
              </a:br>
              <a:r>
                <a:rPr lang="en-GB" sz="1500" i="1">
                  <a:solidFill>
                    <a:srgbClr val="000000"/>
                  </a:solidFill>
                </a:rPr>
                <a:t>	newfh, attr</a:t>
              </a:r>
            </a:p>
          </p:txBody>
        </p:sp>
        <p:sp>
          <p:nvSpPr>
            <p:cNvPr id="44097" name="Rectangle 65"/>
            <p:cNvSpPr>
              <a:spLocks noChangeArrowheads="1"/>
            </p:cNvSpPr>
            <p:nvPr/>
          </p:nvSpPr>
          <p:spPr bwMode="auto">
            <a:xfrm>
              <a:off x="2368" y="1881"/>
              <a:ext cx="33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Creates a new directory </a:t>
              </a:r>
              <a:r>
                <a:rPr lang="en-GB" sz="1600" i="1">
                  <a:solidFill>
                    <a:srgbClr val="000000"/>
                  </a:solidFill>
                </a:rPr>
                <a:t>name</a:t>
              </a:r>
              <a:r>
                <a:rPr lang="en-GB" sz="1600">
                  <a:solidFill>
                    <a:srgbClr val="000000"/>
                  </a:solidFill>
                </a:rPr>
                <a:t> with attributes </a:t>
              </a:r>
              <a:r>
                <a:rPr lang="en-GB" sz="1600" i="1">
                  <a:solidFill>
                    <a:srgbClr val="000000"/>
                  </a:solidFill>
                </a:rPr>
                <a:t>attr</a:t>
              </a:r>
              <a:r>
                <a:rPr lang="en-GB" sz="1600">
                  <a:solidFill>
                    <a:srgbClr val="000000"/>
                  </a:solidFill>
                </a:rPr>
                <a:t> and returns the</a:t>
              </a:r>
              <a:endParaRPr lang="en-GB"/>
            </a:p>
          </p:txBody>
        </p:sp>
        <p:sp>
          <p:nvSpPr>
            <p:cNvPr id="44099" name="Rectangle 67"/>
            <p:cNvSpPr>
              <a:spLocks noChangeArrowheads="1"/>
            </p:cNvSpPr>
            <p:nvPr/>
          </p:nvSpPr>
          <p:spPr bwMode="auto">
            <a:xfrm>
              <a:off x="2368" y="2022"/>
              <a:ext cx="159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new file handle and attributes.</a:t>
              </a:r>
              <a:endParaRPr lang="en-GB"/>
            </a:p>
          </p:txBody>
        </p:sp>
        <p:sp>
          <p:nvSpPr>
            <p:cNvPr id="44103" name="Rectangle 71"/>
            <p:cNvSpPr>
              <a:spLocks noChangeArrowheads="1"/>
            </p:cNvSpPr>
            <p:nvPr/>
          </p:nvSpPr>
          <p:spPr bwMode="auto">
            <a:xfrm>
              <a:off x="495" y="2239"/>
              <a:ext cx="13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</a:rPr>
                <a:t>rmdir(dirfh, name) -&gt; status</a:t>
              </a:r>
            </a:p>
          </p:txBody>
        </p:sp>
        <p:sp>
          <p:nvSpPr>
            <p:cNvPr id="44104" name="Rectangle 72"/>
            <p:cNvSpPr>
              <a:spLocks noChangeArrowheads="1"/>
            </p:cNvSpPr>
            <p:nvPr/>
          </p:nvSpPr>
          <p:spPr bwMode="auto">
            <a:xfrm>
              <a:off x="2368" y="2240"/>
              <a:ext cx="34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Removes the empty directory </a:t>
              </a:r>
              <a:r>
                <a:rPr lang="en-GB" sz="1600" i="1">
                  <a:solidFill>
                    <a:srgbClr val="000000"/>
                  </a:solidFill>
                </a:rPr>
                <a:t>name</a:t>
              </a:r>
              <a:r>
                <a:rPr lang="en-GB" sz="1600">
                  <a:solidFill>
                    <a:srgbClr val="000000"/>
                  </a:solidFill>
                </a:rPr>
                <a:t> from the parent directory </a:t>
              </a:r>
              <a:r>
                <a:rPr lang="en-GB" sz="1600" i="1">
                  <a:solidFill>
                    <a:srgbClr val="000000"/>
                  </a:solidFill>
                </a:rPr>
                <a:t>dirfh</a:t>
              </a:r>
              <a:r>
                <a:rPr lang="en-GB" sz="16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44106" name="Rectangle 74"/>
            <p:cNvSpPr>
              <a:spLocks noChangeArrowheads="1"/>
            </p:cNvSpPr>
            <p:nvPr/>
          </p:nvSpPr>
          <p:spPr bwMode="auto">
            <a:xfrm>
              <a:off x="2368" y="2381"/>
              <a:ext cx="183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Fails if the directory is not empty.</a:t>
              </a:r>
              <a:endParaRPr lang="en-GB"/>
            </a:p>
          </p:txBody>
        </p:sp>
        <p:sp>
          <p:nvSpPr>
            <p:cNvPr id="44110" name="Rectangle 78"/>
            <p:cNvSpPr>
              <a:spLocks noChangeArrowheads="1"/>
            </p:cNvSpPr>
            <p:nvPr/>
          </p:nvSpPr>
          <p:spPr bwMode="auto">
            <a:xfrm>
              <a:off x="495" y="2598"/>
              <a:ext cx="1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</a:rPr>
                <a:t>readdir(dirfh, cookie, count) -&gt; </a:t>
              </a:r>
              <a:br>
                <a:rPr lang="en-GB" sz="1500" i="1">
                  <a:solidFill>
                    <a:srgbClr val="000000"/>
                  </a:solidFill>
                </a:rPr>
              </a:br>
              <a:r>
                <a:rPr lang="en-GB" sz="1500" i="1">
                  <a:solidFill>
                    <a:srgbClr val="000000"/>
                  </a:solidFill>
                </a:rPr>
                <a:t>	entries</a:t>
              </a:r>
            </a:p>
          </p:txBody>
        </p:sp>
        <p:sp>
          <p:nvSpPr>
            <p:cNvPr id="44111" name="Rectangle 79"/>
            <p:cNvSpPr>
              <a:spLocks noChangeArrowheads="1"/>
            </p:cNvSpPr>
            <p:nvPr/>
          </p:nvSpPr>
          <p:spPr bwMode="auto">
            <a:xfrm>
              <a:off x="2368" y="2599"/>
              <a:ext cx="3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Returns up to </a:t>
              </a:r>
              <a:r>
                <a:rPr lang="en-GB" sz="1600" i="1">
                  <a:solidFill>
                    <a:srgbClr val="000000"/>
                  </a:solidFill>
                </a:rPr>
                <a:t>count</a:t>
              </a:r>
              <a:r>
                <a:rPr lang="en-GB" sz="1600">
                  <a:solidFill>
                    <a:srgbClr val="000000"/>
                  </a:solidFill>
                </a:rPr>
                <a:t> bytes of directory entries from the directory</a:t>
              </a:r>
              <a:endParaRPr lang="en-GB"/>
            </a:p>
          </p:txBody>
        </p:sp>
        <p:sp>
          <p:nvSpPr>
            <p:cNvPr id="44113" name="Rectangle 81"/>
            <p:cNvSpPr>
              <a:spLocks noChangeArrowheads="1"/>
            </p:cNvSpPr>
            <p:nvPr/>
          </p:nvSpPr>
          <p:spPr bwMode="auto">
            <a:xfrm>
              <a:off x="2368" y="2740"/>
              <a:ext cx="34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i="1">
                  <a:solidFill>
                    <a:srgbClr val="000000"/>
                  </a:solidFill>
                </a:rPr>
                <a:t>dirfh</a:t>
              </a:r>
              <a:r>
                <a:rPr lang="en-GB" sz="1600">
                  <a:solidFill>
                    <a:srgbClr val="000000"/>
                  </a:solidFill>
                </a:rPr>
                <a:t>. Each entry contains a file name, a file handle, and an opaque</a:t>
              </a:r>
              <a:endParaRPr lang="en-GB"/>
            </a:p>
          </p:txBody>
        </p:sp>
        <p:sp>
          <p:nvSpPr>
            <p:cNvPr id="44115" name="Rectangle 83"/>
            <p:cNvSpPr>
              <a:spLocks noChangeArrowheads="1"/>
            </p:cNvSpPr>
            <p:nvPr/>
          </p:nvSpPr>
          <p:spPr bwMode="auto">
            <a:xfrm>
              <a:off x="2368" y="2881"/>
              <a:ext cx="33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pointer to the next directory entry, called a </a:t>
              </a:r>
              <a:r>
                <a:rPr lang="en-GB" sz="1600" i="1">
                  <a:solidFill>
                    <a:srgbClr val="000000"/>
                  </a:solidFill>
                </a:rPr>
                <a:t>cookie</a:t>
              </a:r>
              <a:r>
                <a:rPr lang="en-GB" sz="1600">
                  <a:solidFill>
                    <a:srgbClr val="000000"/>
                  </a:solidFill>
                </a:rPr>
                <a:t>. The </a:t>
              </a:r>
              <a:r>
                <a:rPr lang="en-GB" sz="1600" i="1">
                  <a:solidFill>
                    <a:srgbClr val="000000"/>
                  </a:solidFill>
                </a:rPr>
                <a:t>cookie</a:t>
              </a:r>
              <a:r>
                <a:rPr lang="en-GB" sz="1600">
                  <a:solidFill>
                    <a:srgbClr val="000000"/>
                  </a:solidFill>
                </a:rPr>
                <a:t> is</a:t>
              </a:r>
              <a:endParaRPr lang="en-GB"/>
            </a:p>
          </p:txBody>
        </p:sp>
        <p:sp>
          <p:nvSpPr>
            <p:cNvPr id="44117" name="Rectangle 85"/>
            <p:cNvSpPr>
              <a:spLocks noChangeArrowheads="1"/>
            </p:cNvSpPr>
            <p:nvPr/>
          </p:nvSpPr>
          <p:spPr bwMode="auto">
            <a:xfrm>
              <a:off x="2368" y="3022"/>
              <a:ext cx="345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used in subsequent </a:t>
              </a:r>
              <a:r>
                <a:rPr lang="en-GB" sz="1600" i="1">
                  <a:solidFill>
                    <a:srgbClr val="000000"/>
                  </a:solidFill>
                </a:rPr>
                <a:t>readdir</a:t>
              </a:r>
              <a:r>
                <a:rPr lang="en-GB" sz="1600">
                  <a:solidFill>
                    <a:srgbClr val="000000"/>
                  </a:solidFill>
                </a:rPr>
                <a:t> calls to start reading from the following</a:t>
              </a:r>
              <a:endParaRPr lang="en-GB"/>
            </a:p>
          </p:txBody>
        </p:sp>
        <p:sp>
          <p:nvSpPr>
            <p:cNvPr id="44119" name="Rectangle 87"/>
            <p:cNvSpPr>
              <a:spLocks noChangeArrowheads="1"/>
            </p:cNvSpPr>
            <p:nvPr/>
          </p:nvSpPr>
          <p:spPr bwMode="auto">
            <a:xfrm>
              <a:off x="2368" y="3164"/>
              <a:ext cx="32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entry. If the value of </a:t>
              </a:r>
              <a:r>
                <a:rPr lang="en-GB" sz="1600" i="1">
                  <a:solidFill>
                    <a:srgbClr val="000000"/>
                  </a:solidFill>
                </a:rPr>
                <a:t>cookie</a:t>
              </a:r>
              <a:r>
                <a:rPr lang="en-GB" sz="1600">
                  <a:solidFill>
                    <a:srgbClr val="000000"/>
                  </a:solidFill>
                </a:rPr>
                <a:t> is 0, reads from the first entry in the</a:t>
              </a:r>
              <a:endParaRPr lang="en-GB"/>
            </a:p>
          </p:txBody>
        </p:sp>
        <p:sp>
          <p:nvSpPr>
            <p:cNvPr id="44121" name="Rectangle 89"/>
            <p:cNvSpPr>
              <a:spLocks noChangeArrowheads="1"/>
            </p:cNvSpPr>
            <p:nvPr/>
          </p:nvSpPr>
          <p:spPr bwMode="auto">
            <a:xfrm>
              <a:off x="2368" y="3305"/>
              <a:ext cx="539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directory.</a:t>
              </a:r>
              <a:endParaRPr lang="en-GB"/>
            </a:p>
          </p:txBody>
        </p:sp>
        <p:sp>
          <p:nvSpPr>
            <p:cNvPr id="44125" name="Rectangle 93"/>
            <p:cNvSpPr>
              <a:spLocks noChangeArrowheads="1"/>
            </p:cNvSpPr>
            <p:nvPr/>
          </p:nvSpPr>
          <p:spPr bwMode="auto">
            <a:xfrm>
              <a:off x="495" y="3522"/>
              <a:ext cx="90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 i="1">
                  <a:solidFill>
                    <a:srgbClr val="000000"/>
                  </a:solidFill>
                </a:rPr>
                <a:t>statfs(fh) -&gt; fsstats</a:t>
              </a:r>
            </a:p>
          </p:txBody>
        </p:sp>
        <p:sp>
          <p:nvSpPr>
            <p:cNvPr id="44126" name="Rectangle 94"/>
            <p:cNvSpPr>
              <a:spLocks noChangeArrowheads="1"/>
            </p:cNvSpPr>
            <p:nvPr/>
          </p:nvSpPr>
          <p:spPr bwMode="auto">
            <a:xfrm>
              <a:off x="2368" y="3523"/>
              <a:ext cx="32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Returns file system information (such as block size, number of</a:t>
              </a:r>
              <a:endParaRPr lang="en-GB"/>
            </a:p>
          </p:txBody>
        </p:sp>
        <p:sp>
          <p:nvSpPr>
            <p:cNvPr id="44128" name="Rectangle 96"/>
            <p:cNvSpPr>
              <a:spLocks noChangeArrowheads="1"/>
            </p:cNvSpPr>
            <p:nvPr/>
          </p:nvSpPr>
          <p:spPr bwMode="auto">
            <a:xfrm>
              <a:off x="2368" y="3664"/>
              <a:ext cx="3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</a:rPr>
                <a:t>free blocks and so on) for the file system containing a file </a:t>
              </a:r>
              <a:r>
                <a:rPr lang="en-GB" sz="1600" i="1">
                  <a:solidFill>
                    <a:srgbClr val="000000"/>
                  </a:solidFill>
                </a:rPr>
                <a:t>fh</a:t>
              </a:r>
              <a:r>
                <a:rPr lang="en-GB" sz="16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</p:grpSp>
      <p:sp>
        <p:nvSpPr>
          <p:cNvPr id="44132" name="Rectangle 100"/>
          <p:cNvSpPr>
            <a:spLocks noChangeArrowheads="1"/>
          </p:cNvSpPr>
          <p:nvPr/>
        </p:nvSpPr>
        <p:spPr bwMode="auto">
          <a:xfrm>
            <a:off x="3729038" y="6091238"/>
            <a:ext cx="20637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8.10</a:t>
            </a:r>
            <a:br>
              <a:rPr lang="en-GB"/>
            </a:br>
            <a:r>
              <a:rPr lang="en-GB"/>
              <a:t>Local and remote file systems accessible on an NFS client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503363"/>
            <a:ext cx="8618538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77863" y="5399088"/>
            <a:ext cx="8774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/>
              <a:t>Note: The file system mounted at </a:t>
            </a:r>
            <a:r>
              <a:rPr lang="en-GB" sz="1400" i="1"/>
              <a:t>/usr/students</a:t>
            </a:r>
            <a:r>
              <a:rPr lang="en-GB" sz="1400"/>
              <a:t> in the client is actually the sub-tree located at </a:t>
            </a:r>
            <a:r>
              <a:rPr lang="en-GB" sz="1400" i="1"/>
              <a:t>/export/people</a:t>
            </a:r>
            <a:r>
              <a:rPr lang="en-GB" sz="1400"/>
              <a:t> in Server 1; </a:t>
            </a:r>
            <a:br>
              <a:rPr lang="en-GB" sz="1400"/>
            </a:br>
            <a:r>
              <a:rPr lang="en-GB" sz="1400"/>
              <a:t>the file system mounted at </a:t>
            </a:r>
            <a:r>
              <a:rPr lang="en-GB" sz="1400" i="1"/>
              <a:t>/usr/staff</a:t>
            </a:r>
            <a:r>
              <a:rPr lang="en-GB" sz="1400"/>
              <a:t> in the client is actually the sub-tree located at </a:t>
            </a:r>
            <a:r>
              <a:rPr lang="en-GB" sz="1400" i="1"/>
              <a:t>/nfs/users</a:t>
            </a:r>
            <a:r>
              <a:rPr lang="en-GB" sz="1400"/>
              <a:t> in Server 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8.11</a:t>
            </a:r>
            <a:br>
              <a:rPr lang="en-GB"/>
            </a:br>
            <a:r>
              <a:rPr lang="en-GB"/>
              <a:t>Distribution of processes in the Andrew File System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8" y="1385888"/>
            <a:ext cx="7343775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8.12</a:t>
            </a:r>
            <a:br>
              <a:rPr lang="en-GB"/>
            </a:br>
            <a:r>
              <a:rPr lang="en-GB"/>
              <a:t>File name space seen by clients of AFS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466850"/>
            <a:ext cx="7554913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8.13</a:t>
            </a:r>
            <a:br>
              <a:rPr lang="en-GB"/>
            </a:br>
            <a:r>
              <a:rPr lang="en-GB"/>
              <a:t>System call interception in AFS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1543050"/>
            <a:ext cx="784542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8.14</a:t>
            </a:r>
            <a:br>
              <a:rPr lang="en-GB"/>
            </a:br>
            <a:r>
              <a:rPr lang="en-GB"/>
              <a:t>Implementation of file system calls in AFS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601913" y="6262688"/>
            <a:ext cx="5092700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1254125"/>
            <a:ext cx="62738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8.15</a:t>
            </a:r>
            <a:br>
              <a:rPr lang="en-GB"/>
            </a:br>
            <a:r>
              <a:rPr lang="en-GB"/>
              <a:t>The main components of the Vice service interface</a:t>
            </a:r>
          </a:p>
        </p:txBody>
      </p:sp>
      <p:grpSp>
        <p:nvGrpSpPr>
          <p:cNvPr id="38980" name="Group 68"/>
          <p:cNvGrpSpPr>
            <a:grpSpLocks/>
          </p:cNvGrpSpPr>
          <p:nvPr/>
        </p:nvGrpSpPr>
        <p:grpSpPr bwMode="auto">
          <a:xfrm>
            <a:off x="722313" y="1743075"/>
            <a:ext cx="8494712" cy="4305300"/>
            <a:chOff x="455" y="1098"/>
            <a:chExt cx="5351" cy="2712"/>
          </a:xfrm>
        </p:grpSpPr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495" y="1132"/>
              <a:ext cx="132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Fetch(fid) -&gt; attr, data</a:t>
              </a:r>
              <a:endParaRPr lang="en-GB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2007" y="1132"/>
              <a:ext cx="37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Returns the attributes (status) and, optionally, the contents of file</a:t>
              </a:r>
              <a:endParaRPr lang="en-GB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007" y="1291"/>
              <a:ext cx="32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identified by the </a:t>
              </a:r>
              <a:r>
                <a:rPr lang="en-GB" sz="1800" i="1">
                  <a:solidFill>
                    <a:srgbClr val="000000"/>
                  </a:solidFill>
                </a:rPr>
                <a:t>fid</a:t>
              </a:r>
              <a:r>
                <a:rPr lang="en-GB" sz="1800">
                  <a:solidFill>
                    <a:srgbClr val="000000"/>
                  </a:solidFill>
                </a:rPr>
                <a:t> and records a callback promise on it.</a:t>
              </a:r>
              <a:endParaRPr lang="en-GB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495" y="1507"/>
              <a:ext cx="1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Store(fid, attr, data)</a:t>
              </a:r>
              <a:endParaRPr lang="en-GB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2007" y="1507"/>
              <a:ext cx="37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Updates the attributes and (optionally) the contents of a specified</a:t>
              </a:r>
              <a:endParaRPr lang="en-GB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2007" y="1665"/>
              <a:ext cx="30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file.</a:t>
              </a:r>
              <a:endParaRPr lang="en-GB"/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495" y="1881"/>
              <a:ext cx="8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Create() -&gt; fid</a:t>
              </a:r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2007" y="1881"/>
              <a:ext cx="31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Creates a new file and records a callback promise on it.</a:t>
              </a:r>
              <a:endParaRPr lang="en-GB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495" y="2097"/>
              <a:ext cx="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Remove(fid)</a:t>
              </a:r>
              <a:endParaRPr lang="en-GB"/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2007" y="2097"/>
              <a:ext cx="15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Deletes the specified file.</a:t>
              </a:r>
              <a:endParaRPr lang="en-GB"/>
            </a:p>
          </p:txBody>
        </p:sp>
        <p:sp>
          <p:nvSpPr>
            <p:cNvPr id="38945" name="Rectangle 33"/>
            <p:cNvSpPr>
              <a:spLocks noChangeArrowheads="1"/>
            </p:cNvSpPr>
            <p:nvPr/>
          </p:nvSpPr>
          <p:spPr bwMode="auto">
            <a:xfrm>
              <a:off x="495" y="2314"/>
              <a:ext cx="10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SetLock(fid, mode)</a:t>
              </a:r>
              <a:endParaRPr lang="en-GB"/>
            </a:p>
          </p:txBody>
        </p:sp>
        <p:sp>
          <p:nvSpPr>
            <p:cNvPr id="38946" name="Rectangle 34"/>
            <p:cNvSpPr>
              <a:spLocks noChangeArrowheads="1"/>
            </p:cNvSpPr>
            <p:nvPr/>
          </p:nvSpPr>
          <p:spPr bwMode="auto">
            <a:xfrm>
              <a:off x="2007" y="2314"/>
              <a:ext cx="35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Sets a lock on the specified file or directory. The mode of the</a:t>
              </a:r>
              <a:endParaRPr lang="en-GB"/>
            </a:p>
          </p:txBody>
        </p:sp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2007" y="2472"/>
              <a:ext cx="35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lock may be shared or exclusive. Locks that are not removed </a:t>
              </a:r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2007" y="2630"/>
              <a:ext cx="144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expire after 30 minutes.</a:t>
              </a:r>
              <a:endParaRPr lang="en-GB"/>
            </a:p>
          </p:txBody>
        </p:sp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495" y="2846"/>
              <a:ext cx="9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ReleaseLock(fid)</a:t>
              </a:r>
              <a:endParaRPr lang="en-GB"/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2007" y="2846"/>
              <a:ext cx="22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Unlocks the specified file or directory.</a:t>
              </a:r>
              <a:endParaRPr lang="en-GB"/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495" y="3063"/>
              <a:ext cx="12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RemoveCallback(fid)</a:t>
              </a:r>
              <a:endParaRPr lang="en-GB"/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2007" y="3063"/>
              <a:ext cx="35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Informs server that a Venus process has flushed a file from its</a:t>
              </a:r>
              <a:endParaRPr lang="en-GB"/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2007" y="3221"/>
              <a:ext cx="41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cache.</a:t>
              </a:r>
              <a:endParaRPr lang="en-GB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495" y="3437"/>
              <a:ext cx="1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 i="1">
                  <a:solidFill>
                    <a:srgbClr val="000000"/>
                  </a:solidFill>
                </a:rPr>
                <a:t>BreakCallback(fid)</a:t>
              </a:r>
              <a:endParaRPr lang="en-GB"/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2007" y="3437"/>
              <a:ext cx="36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This call is made by a Vice server to a Venus process. It cancels</a:t>
              </a:r>
              <a:endParaRPr lang="en-GB"/>
            </a:p>
          </p:txBody>
        </p:sp>
        <p:sp>
          <p:nvSpPr>
            <p:cNvPr id="38969" name="Rectangle 57"/>
            <p:cNvSpPr>
              <a:spLocks noChangeArrowheads="1"/>
            </p:cNvSpPr>
            <p:nvPr/>
          </p:nvSpPr>
          <p:spPr bwMode="auto">
            <a:xfrm>
              <a:off x="2007" y="3595"/>
              <a:ext cx="23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</a:rPr>
                <a:t>the callback promise on the relevant file.</a:t>
              </a:r>
              <a:endParaRPr lang="en-GB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55" y="3810"/>
              <a:ext cx="53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9" name="Line 67"/>
            <p:cNvSpPr>
              <a:spLocks noChangeShapeType="1"/>
            </p:cNvSpPr>
            <p:nvPr/>
          </p:nvSpPr>
          <p:spPr bwMode="auto">
            <a:xfrm>
              <a:off x="465" y="1098"/>
              <a:ext cx="53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12437" name="Rectangle 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8.1</a:t>
            </a:r>
            <a:br>
              <a:rPr lang="en-GB"/>
            </a:br>
            <a:r>
              <a:rPr lang="en-GB"/>
              <a:t>Storage systems and their properties</a:t>
            </a:r>
          </a:p>
        </p:txBody>
      </p:sp>
      <p:sp>
        <p:nvSpPr>
          <p:cNvPr id="12440" name="Rectangle 152"/>
          <p:cNvSpPr>
            <a:spLocks noChangeArrowheads="1"/>
          </p:cNvSpPr>
          <p:nvPr/>
        </p:nvSpPr>
        <p:spPr bwMode="auto">
          <a:xfrm>
            <a:off x="3430588" y="1901825"/>
            <a:ext cx="644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Sharing</a:t>
            </a:r>
            <a:endParaRPr lang="en-GB"/>
          </a:p>
        </p:txBody>
      </p:sp>
      <p:sp>
        <p:nvSpPr>
          <p:cNvPr id="12441" name="Rectangle 153"/>
          <p:cNvSpPr>
            <a:spLocks noChangeArrowheads="1"/>
          </p:cNvSpPr>
          <p:nvPr/>
        </p:nvSpPr>
        <p:spPr bwMode="auto">
          <a:xfrm>
            <a:off x="4259263" y="1901825"/>
            <a:ext cx="577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Persis-</a:t>
            </a:r>
            <a:endParaRPr lang="en-GB"/>
          </a:p>
        </p:txBody>
      </p:sp>
      <p:sp>
        <p:nvSpPr>
          <p:cNvPr id="12442" name="Rectangle 154"/>
          <p:cNvSpPr>
            <a:spLocks noChangeArrowheads="1"/>
          </p:cNvSpPr>
          <p:nvPr/>
        </p:nvSpPr>
        <p:spPr bwMode="auto">
          <a:xfrm>
            <a:off x="4259263" y="2114550"/>
            <a:ext cx="430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tence</a:t>
            </a:r>
            <a:endParaRPr lang="en-GB"/>
          </a:p>
        </p:txBody>
      </p:sp>
      <p:sp>
        <p:nvSpPr>
          <p:cNvPr id="12443" name="Rectangle 155"/>
          <p:cNvSpPr>
            <a:spLocks noChangeArrowheads="1"/>
          </p:cNvSpPr>
          <p:nvPr/>
        </p:nvSpPr>
        <p:spPr bwMode="auto">
          <a:xfrm>
            <a:off x="5026025" y="1901825"/>
            <a:ext cx="928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Distributed</a:t>
            </a:r>
            <a:endParaRPr lang="en-GB"/>
          </a:p>
        </p:txBody>
      </p:sp>
      <p:sp>
        <p:nvSpPr>
          <p:cNvPr id="12444" name="Rectangle 156"/>
          <p:cNvSpPr>
            <a:spLocks noChangeArrowheads="1"/>
          </p:cNvSpPr>
          <p:nvPr/>
        </p:nvSpPr>
        <p:spPr bwMode="auto">
          <a:xfrm>
            <a:off x="5026025" y="2114550"/>
            <a:ext cx="1189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cache/replicas</a:t>
            </a:r>
            <a:endParaRPr lang="en-GB"/>
          </a:p>
        </p:txBody>
      </p:sp>
      <p:sp>
        <p:nvSpPr>
          <p:cNvPr id="12445" name="Rectangle 157"/>
          <p:cNvSpPr>
            <a:spLocks noChangeArrowheads="1"/>
          </p:cNvSpPr>
          <p:nvPr/>
        </p:nvSpPr>
        <p:spPr bwMode="auto">
          <a:xfrm>
            <a:off x="6365875" y="1901825"/>
            <a:ext cx="984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Consistency</a:t>
            </a:r>
            <a:endParaRPr lang="en-GB"/>
          </a:p>
        </p:txBody>
      </p:sp>
      <p:sp>
        <p:nvSpPr>
          <p:cNvPr id="12446" name="Rectangle 158"/>
          <p:cNvSpPr>
            <a:spLocks noChangeArrowheads="1"/>
          </p:cNvSpPr>
          <p:nvPr/>
        </p:nvSpPr>
        <p:spPr bwMode="auto">
          <a:xfrm>
            <a:off x="6365875" y="2114550"/>
            <a:ext cx="1039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maintenance</a:t>
            </a:r>
            <a:endParaRPr lang="en-GB"/>
          </a:p>
        </p:txBody>
      </p:sp>
      <p:sp>
        <p:nvSpPr>
          <p:cNvPr id="12447" name="Rectangle 159"/>
          <p:cNvSpPr>
            <a:spLocks noChangeArrowheads="1"/>
          </p:cNvSpPr>
          <p:nvPr/>
        </p:nvSpPr>
        <p:spPr bwMode="auto">
          <a:xfrm>
            <a:off x="7556500" y="1901825"/>
            <a:ext cx="71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i="1">
                <a:solidFill>
                  <a:srgbClr val="000000"/>
                </a:solidFill>
              </a:rPr>
              <a:t>Example</a:t>
            </a:r>
            <a:endParaRPr lang="en-GB"/>
          </a:p>
        </p:txBody>
      </p:sp>
      <p:sp>
        <p:nvSpPr>
          <p:cNvPr id="12472" name="Rectangle 184"/>
          <p:cNvSpPr>
            <a:spLocks noChangeArrowheads="1"/>
          </p:cNvSpPr>
          <p:nvPr/>
        </p:nvSpPr>
        <p:spPr bwMode="auto">
          <a:xfrm>
            <a:off x="706438" y="2540000"/>
            <a:ext cx="1160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Main memory</a:t>
            </a:r>
            <a:endParaRPr lang="en-GB"/>
          </a:p>
        </p:txBody>
      </p:sp>
      <p:sp>
        <p:nvSpPr>
          <p:cNvPr id="12477" name="Rectangle 189"/>
          <p:cNvSpPr>
            <a:spLocks noChangeArrowheads="1"/>
          </p:cNvSpPr>
          <p:nvPr/>
        </p:nvSpPr>
        <p:spPr bwMode="auto">
          <a:xfrm>
            <a:off x="7556500" y="26035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RAM</a:t>
            </a:r>
            <a:endParaRPr lang="en-GB"/>
          </a:p>
        </p:txBody>
      </p:sp>
      <p:sp>
        <p:nvSpPr>
          <p:cNvPr id="12502" name="Rectangle 214"/>
          <p:cNvSpPr>
            <a:spLocks noChangeArrowheads="1"/>
          </p:cNvSpPr>
          <p:nvPr/>
        </p:nvSpPr>
        <p:spPr bwMode="auto">
          <a:xfrm>
            <a:off x="706438" y="2986088"/>
            <a:ext cx="935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File system</a:t>
            </a:r>
            <a:endParaRPr lang="en-GB"/>
          </a:p>
        </p:txBody>
      </p:sp>
      <p:sp>
        <p:nvSpPr>
          <p:cNvPr id="12507" name="Rectangle 219"/>
          <p:cNvSpPr>
            <a:spLocks noChangeArrowheads="1"/>
          </p:cNvSpPr>
          <p:nvPr/>
        </p:nvSpPr>
        <p:spPr bwMode="auto">
          <a:xfrm>
            <a:off x="7556500" y="2986088"/>
            <a:ext cx="1447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UNIX file system</a:t>
            </a:r>
            <a:endParaRPr lang="en-GB"/>
          </a:p>
        </p:txBody>
      </p:sp>
      <p:sp>
        <p:nvSpPr>
          <p:cNvPr id="12515" name="Rectangle 227"/>
          <p:cNvSpPr>
            <a:spLocks noChangeArrowheads="1"/>
          </p:cNvSpPr>
          <p:nvPr/>
        </p:nvSpPr>
        <p:spPr bwMode="auto">
          <a:xfrm>
            <a:off x="706438" y="3348038"/>
            <a:ext cx="1858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Distributed file system</a:t>
            </a:r>
            <a:endParaRPr lang="en-GB"/>
          </a:p>
        </p:txBody>
      </p:sp>
      <p:sp>
        <p:nvSpPr>
          <p:cNvPr id="12520" name="Rectangle 232"/>
          <p:cNvSpPr>
            <a:spLocks noChangeArrowheads="1"/>
          </p:cNvSpPr>
          <p:nvPr/>
        </p:nvSpPr>
        <p:spPr bwMode="auto">
          <a:xfrm>
            <a:off x="7556500" y="3348038"/>
            <a:ext cx="738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Sun NFS</a:t>
            </a:r>
            <a:endParaRPr lang="en-GB"/>
          </a:p>
        </p:txBody>
      </p:sp>
      <p:sp>
        <p:nvSpPr>
          <p:cNvPr id="12528" name="Rectangle 240"/>
          <p:cNvSpPr>
            <a:spLocks noChangeArrowheads="1"/>
          </p:cNvSpPr>
          <p:nvPr/>
        </p:nvSpPr>
        <p:spPr bwMode="auto">
          <a:xfrm>
            <a:off x="706438" y="3751263"/>
            <a:ext cx="384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Web</a:t>
            </a:r>
            <a:endParaRPr lang="en-GB"/>
          </a:p>
        </p:txBody>
      </p:sp>
      <p:sp>
        <p:nvSpPr>
          <p:cNvPr id="12533" name="Rectangle 245"/>
          <p:cNvSpPr>
            <a:spLocks noChangeArrowheads="1"/>
          </p:cNvSpPr>
          <p:nvPr/>
        </p:nvSpPr>
        <p:spPr bwMode="auto">
          <a:xfrm>
            <a:off x="7556500" y="3667125"/>
            <a:ext cx="933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Web server</a:t>
            </a:r>
            <a:endParaRPr lang="en-GB"/>
          </a:p>
        </p:txBody>
      </p:sp>
      <p:sp>
        <p:nvSpPr>
          <p:cNvPr id="12541" name="Rectangle 253"/>
          <p:cNvSpPr>
            <a:spLocks noChangeArrowheads="1"/>
          </p:cNvSpPr>
          <p:nvPr/>
        </p:nvSpPr>
        <p:spPr bwMode="auto">
          <a:xfrm>
            <a:off x="706438" y="4156075"/>
            <a:ext cx="22304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Distributed shared memory</a:t>
            </a:r>
            <a:endParaRPr lang="en-GB"/>
          </a:p>
        </p:txBody>
      </p:sp>
      <p:sp>
        <p:nvSpPr>
          <p:cNvPr id="12546" name="Rectangle 258"/>
          <p:cNvSpPr>
            <a:spLocks noChangeArrowheads="1"/>
          </p:cNvSpPr>
          <p:nvPr/>
        </p:nvSpPr>
        <p:spPr bwMode="auto">
          <a:xfrm>
            <a:off x="7556500" y="4156075"/>
            <a:ext cx="1000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Ivy (Ch. 16)</a:t>
            </a:r>
            <a:endParaRPr lang="en-GB"/>
          </a:p>
        </p:txBody>
      </p:sp>
      <p:sp>
        <p:nvSpPr>
          <p:cNvPr id="12554" name="Rectangle 266"/>
          <p:cNvSpPr>
            <a:spLocks noChangeArrowheads="1"/>
          </p:cNvSpPr>
          <p:nvPr/>
        </p:nvSpPr>
        <p:spPr bwMode="auto">
          <a:xfrm>
            <a:off x="706438" y="4559300"/>
            <a:ext cx="23066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Remote objects (RMI/ORB)</a:t>
            </a:r>
            <a:endParaRPr lang="en-GB"/>
          </a:p>
        </p:txBody>
      </p:sp>
      <p:sp>
        <p:nvSpPr>
          <p:cNvPr id="12559" name="Rectangle 271"/>
          <p:cNvSpPr>
            <a:spLocks noChangeArrowheads="1"/>
          </p:cNvSpPr>
          <p:nvPr/>
        </p:nvSpPr>
        <p:spPr bwMode="auto">
          <a:xfrm>
            <a:off x="7556500" y="4559300"/>
            <a:ext cx="696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CORBA</a:t>
            </a:r>
            <a:endParaRPr lang="en-GB"/>
          </a:p>
        </p:txBody>
      </p:sp>
      <p:sp>
        <p:nvSpPr>
          <p:cNvPr id="12567" name="Rectangle 279"/>
          <p:cNvSpPr>
            <a:spLocks noChangeArrowheads="1"/>
          </p:cNvSpPr>
          <p:nvPr/>
        </p:nvSpPr>
        <p:spPr bwMode="auto">
          <a:xfrm>
            <a:off x="706438" y="4964113"/>
            <a:ext cx="179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Persistent object store</a:t>
            </a:r>
            <a:endParaRPr lang="en-GB"/>
          </a:p>
        </p:txBody>
      </p:sp>
      <p:sp>
        <p:nvSpPr>
          <p:cNvPr id="12571" name="Rectangle 283"/>
          <p:cNvSpPr>
            <a:spLocks noChangeArrowheads="1"/>
          </p:cNvSpPr>
          <p:nvPr/>
        </p:nvSpPr>
        <p:spPr bwMode="auto">
          <a:xfrm>
            <a:off x="6724650" y="4962525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2572" name="Rectangle 284"/>
          <p:cNvSpPr>
            <a:spLocks noChangeArrowheads="1"/>
          </p:cNvSpPr>
          <p:nvPr/>
        </p:nvSpPr>
        <p:spPr bwMode="auto">
          <a:xfrm>
            <a:off x="7556500" y="4964113"/>
            <a:ext cx="1541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CORBA Persistent</a:t>
            </a:r>
            <a:endParaRPr lang="en-GB"/>
          </a:p>
        </p:txBody>
      </p:sp>
      <p:sp>
        <p:nvSpPr>
          <p:cNvPr id="12573" name="Rectangle 285"/>
          <p:cNvSpPr>
            <a:spLocks noChangeArrowheads="1"/>
          </p:cNvSpPr>
          <p:nvPr/>
        </p:nvSpPr>
        <p:spPr bwMode="auto">
          <a:xfrm>
            <a:off x="7556500" y="5176838"/>
            <a:ext cx="1204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Object Service</a:t>
            </a:r>
            <a:endParaRPr lang="en-GB"/>
          </a:p>
        </p:txBody>
      </p:sp>
      <p:sp>
        <p:nvSpPr>
          <p:cNvPr id="12581" name="Rectangle 293"/>
          <p:cNvSpPr>
            <a:spLocks noChangeArrowheads="1"/>
          </p:cNvSpPr>
          <p:nvPr/>
        </p:nvSpPr>
        <p:spPr bwMode="auto">
          <a:xfrm>
            <a:off x="706438" y="5537200"/>
            <a:ext cx="25288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500">
                <a:solidFill>
                  <a:srgbClr val="000000"/>
                </a:solidFill>
              </a:rPr>
              <a:t>Persistent distributed object store</a:t>
            </a:r>
            <a:endParaRPr lang="en-GB" sz="1500"/>
          </a:p>
        </p:txBody>
      </p:sp>
      <p:sp>
        <p:nvSpPr>
          <p:cNvPr id="12586" name="Rectangle 298"/>
          <p:cNvSpPr>
            <a:spLocks noChangeArrowheads="1"/>
          </p:cNvSpPr>
          <p:nvPr/>
        </p:nvSpPr>
        <p:spPr bwMode="auto">
          <a:xfrm>
            <a:off x="7556500" y="5537200"/>
            <a:ext cx="1400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PerDiS, Khazana</a:t>
            </a:r>
            <a:endParaRPr lang="en-GB"/>
          </a:p>
        </p:txBody>
      </p:sp>
      <p:grpSp>
        <p:nvGrpSpPr>
          <p:cNvPr id="12615" name="Group 327"/>
          <p:cNvGrpSpPr>
            <a:grpSpLocks/>
          </p:cNvGrpSpPr>
          <p:nvPr/>
        </p:nvGrpSpPr>
        <p:grpSpPr bwMode="auto">
          <a:xfrm>
            <a:off x="3770313" y="2660650"/>
            <a:ext cx="127000" cy="127000"/>
            <a:chOff x="2130" y="1700"/>
            <a:chExt cx="80" cy="80"/>
          </a:xfrm>
        </p:grpSpPr>
        <p:sp>
          <p:nvSpPr>
            <p:cNvPr id="12612" name="Line 324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3" name="Line 325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16" name="Group 328"/>
          <p:cNvGrpSpPr>
            <a:grpSpLocks/>
          </p:cNvGrpSpPr>
          <p:nvPr/>
        </p:nvGrpSpPr>
        <p:grpSpPr bwMode="auto">
          <a:xfrm>
            <a:off x="4445000" y="2651125"/>
            <a:ext cx="127000" cy="127000"/>
            <a:chOff x="2130" y="1700"/>
            <a:chExt cx="80" cy="80"/>
          </a:xfrm>
        </p:grpSpPr>
        <p:sp>
          <p:nvSpPr>
            <p:cNvPr id="12617" name="Line 329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8" name="Line 330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19" name="Group 331"/>
          <p:cNvGrpSpPr>
            <a:grpSpLocks/>
          </p:cNvGrpSpPr>
          <p:nvPr/>
        </p:nvGrpSpPr>
        <p:grpSpPr bwMode="auto">
          <a:xfrm>
            <a:off x="5380038" y="2641600"/>
            <a:ext cx="127000" cy="127000"/>
            <a:chOff x="2130" y="1700"/>
            <a:chExt cx="80" cy="80"/>
          </a:xfrm>
        </p:grpSpPr>
        <p:sp>
          <p:nvSpPr>
            <p:cNvPr id="12620" name="Line 332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1" name="Line 333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22" name="Group 334"/>
          <p:cNvGrpSpPr>
            <a:grpSpLocks/>
          </p:cNvGrpSpPr>
          <p:nvPr/>
        </p:nvGrpSpPr>
        <p:grpSpPr bwMode="auto">
          <a:xfrm>
            <a:off x="3783013" y="3035300"/>
            <a:ext cx="127000" cy="127000"/>
            <a:chOff x="2130" y="1700"/>
            <a:chExt cx="80" cy="80"/>
          </a:xfrm>
        </p:grpSpPr>
        <p:sp>
          <p:nvSpPr>
            <p:cNvPr id="12623" name="Line 335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4" name="Line 336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31" name="Group 343"/>
          <p:cNvGrpSpPr>
            <a:grpSpLocks/>
          </p:cNvGrpSpPr>
          <p:nvPr/>
        </p:nvGrpSpPr>
        <p:grpSpPr bwMode="auto">
          <a:xfrm>
            <a:off x="4438650" y="3019425"/>
            <a:ext cx="127000" cy="133350"/>
            <a:chOff x="2645" y="1926"/>
            <a:chExt cx="80" cy="84"/>
          </a:xfrm>
        </p:grpSpPr>
        <p:sp>
          <p:nvSpPr>
            <p:cNvPr id="12626" name="Line 338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7" name="Line 339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28" name="Group 340"/>
          <p:cNvGrpSpPr>
            <a:grpSpLocks/>
          </p:cNvGrpSpPr>
          <p:nvPr/>
        </p:nvGrpSpPr>
        <p:grpSpPr bwMode="auto">
          <a:xfrm>
            <a:off x="5392738" y="3016250"/>
            <a:ext cx="127000" cy="127000"/>
            <a:chOff x="2130" y="1700"/>
            <a:chExt cx="80" cy="80"/>
          </a:xfrm>
        </p:grpSpPr>
        <p:sp>
          <p:nvSpPr>
            <p:cNvPr id="12629" name="Line 341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0" name="Line 342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32" name="Group 344"/>
          <p:cNvGrpSpPr>
            <a:grpSpLocks/>
          </p:cNvGrpSpPr>
          <p:nvPr/>
        </p:nvGrpSpPr>
        <p:grpSpPr bwMode="auto">
          <a:xfrm>
            <a:off x="4445000" y="3394075"/>
            <a:ext cx="127000" cy="133350"/>
            <a:chOff x="2645" y="1926"/>
            <a:chExt cx="80" cy="84"/>
          </a:xfrm>
        </p:grpSpPr>
        <p:sp>
          <p:nvSpPr>
            <p:cNvPr id="12633" name="Line 345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4" name="Line 346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35" name="Group 347"/>
          <p:cNvGrpSpPr>
            <a:grpSpLocks/>
          </p:cNvGrpSpPr>
          <p:nvPr/>
        </p:nvGrpSpPr>
        <p:grpSpPr bwMode="auto">
          <a:xfrm>
            <a:off x="3781425" y="3400425"/>
            <a:ext cx="127000" cy="133350"/>
            <a:chOff x="2645" y="1926"/>
            <a:chExt cx="80" cy="84"/>
          </a:xfrm>
        </p:grpSpPr>
        <p:sp>
          <p:nvSpPr>
            <p:cNvPr id="12636" name="Line 348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7" name="Line 349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38" name="Group 350"/>
          <p:cNvGrpSpPr>
            <a:grpSpLocks/>
          </p:cNvGrpSpPr>
          <p:nvPr/>
        </p:nvGrpSpPr>
        <p:grpSpPr bwMode="auto">
          <a:xfrm>
            <a:off x="5375275" y="3406775"/>
            <a:ext cx="127000" cy="133350"/>
            <a:chOff x="2645" y="1926"/>
            <a:chExt cx="80" cy="84"/>
          </a:xfrm>
        </p:grpSpPr>
        <p:sp>
          <p:nvSpPr>
            <p:cNvPr id="12639" name="Line 351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0" name="Line 352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41" name="Group 353"/>
          <p:cNvGrpSpPr>
            <a:grpSpLocks/>
          </p:cNvGrpSpPr>
          <p:nvPr/>
        </p:nvGrpSpPr>
        <p:grpSpPr bwMode="auto">
          <a:xfrm>
            <a:off x="6711950" y="3413125"/>
            <a:ext cx="127000" cy="133350"/>
            <a:chOff x="2645" y="1926"/>
            <a:chExt cx="80" cy="84"/>
          </a:xfrm>
        </p:grpSpPr>
        <p:sp>
          <p:nvSpPr>
            <p:cNvPr id="12642" name="Line 354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3" name="Line 355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44" name="Group 356"/>
          <p:cNvGrpSpPr>
            <a:grpSpLocks/>
          </p:cNvGrpSpPr>
          <p:nvPr/>
        </p:nvGrpSpPr>
        <p:grpSpPr bwMode="auto">
          <a:xfrm>
            <a:off x="4451350" y="3794125"/>
            <a:ext cx="127000" cy="133350"/>
            <a:chOff x="2645" y="1926"/>
            <a:chExt cx="80" cy="84"/>
          </a:xfrm>
        </p:grpSpPr>
        <p:sp>
          <p:nvSpPr>
            <p:cNvPr id="12645" name="Line 357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" name="Line 358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47" name="Group 359"/>
          <p:cNvGrpSpPr>
            <a:grpSpLocks/>
          </p:cNvGrpSpPr>
          <p:nvPr/>
        </p:nvGrpSpPr>
        <p:grpSpPr bwMode="auto">
          <a:xfrm>
            <a:off x="3787775" y="3800475"/>
            <a:ext cx="127000" cy="133350"/>
            <a:chOff x="2645" y="1926"/>
            <a:chExt cx="80" cy="84"/>
          </a:xfrm>
        </p:grpSpPr>
        <p:sp>
          <p:nvSpPr>
            <p:cNvPr id="12648" name="Line 360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9" name="Line 361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50" name="Group 362"/>
          <p:cNvGrpSpPr>
            <a:grpSpLocks/>
          </p:cNvGrpSpPr>
          <p:nvPr/>
        </p:nvGrpSpPr>
        <p:grpSpPr bwMode="auto">
          <a:xfrm>
            <a:off x="5381625" y="3806825"/>
            <a:ext cx="127000" cy="133350"/>
            <a:chOff x="2645" y="1926"/>
            <a:chExt cx="80" cy="84"/>
          </a:xfrm>
        </p:grpSpPr>
        <p:sp>
          <p:nvSpPr>
            <p:cNvPr id="12651" name="Line 363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2" name="Line 364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59" name="Group 371"/>
          <p:cNvGrpSpPr>
            <a:grpSpLocks/>
          </p:cNvGrpSpPr>
          <p:nvPr/>
        </p:nvGrpSpPr>
        <p:grpSpPr bwMode="auto">
          <a:xfrm>
            <a:off x="3794125" y="4200525"/>
            <a:ext cx="127000" cy="133350"/>
            <a:chOff x="2645" y="1926"/>
            <a:chExt cx="80" cy="84"/>
          </a:xfrm>
        </p:grpSpPr>
        <p:sp>
          <p:nvSpPr>
            <p:cNvPr id="12660" name="Line 372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1" name="Line 373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62" name="Group 374"/>
          <p:cNvGrpSpPr>
            <a:grpSpLocks/>
          </p:cNvGrpSpPr>
          <p:nvPr/>
        </p:nvGrpSpPr>
        <p:grpSpPr bwMode="auto">
          <a:xfrm>
            <a:off x="5387975" y="4206875"/>
            <a:ext cx="127000" cy="133350"/>
            <a:chOff x="2645" y="1926"/>
            <a:chExt cx="80" cy="84"/>
          </a:xfrm>
        </p:grpSpPr>
        <p:sp>
          <p:nvSpPr>
            <p:cNvPr id="12663" name="Line 375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4" name="Line 376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65" name="Group 377"/>
          <p:cNvGrpSpPr>
            <a:grpSpLocks/>
          </p:cNvGrpSpPr>
          <p:nvPr/>
        </p:nvGrpSpPr>
        <p:grpSpPr bwMode="auto">
          <a:xfrm>
            <a:off x="6711950" y="4213225"/>
            <a:ext cx="127000" cy="133350"/>
            <a:chOff x="2645" y="1926"/>
            <a:chExt cx="80" cy="84"/>
          </a:xfrm>
        </p:grpSpPr>
        <p:sp>
          <p:nvSpPr>
            <p:cNvPr id="12666" name="Line 378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7" name="Line 379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71" name="Group 383"/>
          <p:cNvGrpSpPr>
            <a:grpSpLocks/>
          </p:cNvGrpSpPr>
          <p:nvPr/>
        </p:nvGrpSpPr>
        <p:grpSpPr bwMode="auto">
          <a:xfrm>
            <a:off x="3800475" y="4600575"/>
            <a:ext cx="127000" cy="133350"/>
            <a:chOff x="2645" y="1926"/>
            <a:chExt cx="80" cy="84"/>
          </a:xfrm>
        </p:grpSpPr>
        <p:sp>
          <p:nvSpPr>
            <p:cNvPr id="12672" name="Line 384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3" name="Line 385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80" name="Group 392"/>
          <p:cNvGrpSpPr>
            <a:grpSpLocks/>
          </p:cNvGrpSpPr>
          <p:nvPr/>
        </p:nvGrpSpPr>
        <p:grpSpPr bwMode="auto">
          <a:xfrm>
            <a:off x="4470400" y="4994275"/>
            <a:ext cx="127000" cy="133350"/>
            <a:chOff x="2645" y="1926"/>
            <a:chExt cx="80" cy="84"/>
          </a:xfrm>
        </p:grpSpPr>
        <p:sp>
          <p:nvSpPr>
            <p:cNvPr id="12681" name="Line 393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2" name="Line 394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83" name="Group 395"/>
          <p:cNvGrpSpPr>
            <a:grpSpLocks/>
          </p:cNvGrpSpPr>
          <p:nvPr/>
        </p:nvGrpSpPr>
        <p:grpSpPr bwMode="auto">
          <a:xfrm>
            <a:off x="3806825" y="5000625"/>
            <a:ext cx="127000" cy="133350"/>
            <a:chOff x="2645" y="1926"/>
            <a:chExt cx="80" cy="84"/>
          </a:xfrm>
        </p:grpSpPr>
        <p:sp>
          <p:nvSpPr>
            <p:cNvPr id="12684" name="Line 396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5" name="Line 397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92" name="Group 404"/>
          <p:cNvGrpSpPr>
            <a:grpSpLocks/>
          </p:cNvGrpSpPr>
          <p:nvPr/>
        </p:nvGrpSpPr>
        <p:grpSpPr bwMode="auto">
          <a:xfrm>
            <a:off x="4476750" y="5584825"/>
            <a:ext cx="127000" cy="133350"/>
            <a:chOff x="2645" y="1926"/>
            <a:chExt cx="80" cy="84"/>
          </a:xfrm>
        </p:grpSpPr>
        <p:sp>
          <p:nvSpPr>
            <p:cNvPr id="12693" name="Line 405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4" name="Line 406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95" name="Group 407"/>
          <p:cNvGrpSpPr>
            <a:grpSpLocks/>
          </p:cNvGrpSpPr>
          <p:nvPr/>
        </p:nvGrpSpPr>
        <p:grpSpPr bwMode="auto">
          <a:xfrm>
            <a:off x="3813175" y="5591175"/>
            <a:ext cx="127000" cy="133350"/>
            <a:chOff x="2645" y="1926"/>
            <a:chExt cx="80" cy="84"/>
          </a:xfrm>
        </p:grpSpPr>
        <p:sp>
          <p:nvSpPr>
            <p:cNvPr id="12696" name="Line 408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7" name="Line 409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98" name="Group 410"/>
          <p:cNvGrpSpPr>
            <a:grpSpLocks/>
          </p:cNvGrpSpPr>
          <p:nvPr/>
        </p:nvGrpSpPr>
        <p:grpSpPr bwMode="auto">
          <a:xfrm>
            <a:off x="5407025" y="5597525"/>
            <a:ext cx="127000" cy="133350"/>
            <a:chOff x="2645" y="1926"/>
            <a:chExt cx="80" cy="84"/>
          </a:xfrm>
        </p:grpSpPr>
        <p:sp>
          <p:nvSpPr>
            <p:cNvPr id="12699" name="Line 411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" name="Line 412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1" name="Group 413"/>
          <p:cNvGrpSpPr>
            <a:grpSpLocks/>
          </p:cNvGrpSpPr>
          <p:nvPr/>
        </p:nvGrpSpPr>
        <p:grpSpPr bwMode="auto">
          <a:xfrm>
            <a:off x="6711950" y="5603875"/>
            <a:ext cx="127000" cy="133350"/>
            <a:chOff x="2645" y="1926"/>
            <a:chExt cx="80" cy="84"/>
          </a:xfrm>
        </p:grpSpPr>
        <p:sp>
          <p:nvSpPr>
            <p:cNvPr id="12702" name="Line 414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" name="Line 415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10" name="Group 422"/>
          <p:cNvGrpSpPr>
            <a:grpSpLocks/>
          </p:cNvGrpSpPr>
          <p:nvPr/>
        </p:nvGrpSpPr>
        <p:grpSpPr bwMode="auto">
          <a:xfrm>
            <a:off x="5380038" y="5016500"/>
            <a:ext cx="127000" cy="127000"/>
            <a:chOff x="2130" y="1700"/>
            <a:chExt cx="80" cy="80"/>
          </a:xfrm>
        </p:grpSpPr>
        <p:sp>
          <p:nvSpPr>
            <p:cNvPr id="12711" name="Line 423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2" name="Line 424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13" name="Group 425"/>
          <p:cNvGrpSpPr>
            <a:grpSpLocks/>
          </p:cNvGrpSpPr>
          <p:nvPr/>
        </p:nvGrpSpPr>
        <p:grpSpPr bwMode="auto">
          <a:xfrm>
            <a:off x="4437063" y="4203700"/>
            <a:ext cx="127000" cy="127000"/>
            <a:chOff x="2130" y="1700"/>
            <a:chExt cx="80" cy="80"/>
          </a:xfrm>
        </p:grpSpPr>
        <p:sp>
          <p:nvSpPr>
            <p:cNvPr id="12714" name="Line 426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5" name="Line 427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16" name="Group 428"/>
          <p:cNvGrpSpPr>
            <a:grpSpLocks/>
          </p:cNvGrpSpPr>
          <p:nvPr/>
        </p:nvGrpSpPr>
        <p:grpSpPr bwMode="auto">
          <a:xfrm>
            <a:off x="4443413" y="4603750"/>
            <a:ext cx="127000" cy="127000"/>
            <a:chOff x="2130" y="1700"/>
            <a:chExt cx="80" cy="80"/>
          </a:xfrm>
        </p:grpSpPr>
        <p:sp>
          <p:nvSpPr>
            <p:cNvPr id="12717" name="Line 429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" name="Line 430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19" name="Group 431"/>
          <p:cNvGrpSpPr>
            <a:grpSpLocks/>
          </p:cNvGrpSpPr>
          <p:nvPr/>
        </p:nvGrpSpPr>
        <p:grpSpPr bwMode="auto">
          <a:xfrm>
            <a:off x="5380038" y="4616450"/>
            <a:ext cx="127000" cy="127000"/>
            <a:chOff x="2130" y="1700"/>
            <a:chExt cx="80" cy="80"/>
          </a:xfrm>
        </p:grpSpPr>
        <p:sp>
          <p:nvSpPr>
            <p:cNvPr id="12720" name="Line 432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" name="Line 433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23" name="Group 435"/>
          <p:cNvGrpSpPr>
            <a:grpSpLocks/>
          </p:cNvGrpSpPr>
          <p:nvPr/>
        </p:nvGrpSpPr>
        <p:grpSpPr bwMode="auto">
          <a:xfrm>
            <a:off x="6711950" y="3803650"/>
            <a:ext cx="127000" cy="127000"/>
            <a:chOff x="2130" y="1700"/>
            <a:chExt cx="80" cy="80"/>
          </a:xfrm>
        </p:grpSpPr>
        <p:sp>
          <p:nvSpPr>
            <p:cNvPr id="12724" name="Line 436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5" name="Line 437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26" name="Rectangle 438"/>
          <p:cNvSpPr>
            <a:spLocks noChangeArrowheads="1"/>
          </p:cNvSpPr>
          <p:nvPr/>
        </p:nvSpPr>
        <p:spPr bwMode="auto">
          <a:xfrm>
            <a:off x="6724650" y="45783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2727" name="Rectangle 439"/>
          <p:cNvSpPr>
            <a:spLocks noChangeArrowheads="1"/>
          </p:cNvSpPr>
          <p:nvPr/>
        </p:nvSpPr>
        <p:spPr bwMode="auto">
          <a:xfrm>
            <a:off x="6724650" y="297656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2728" name="Rectangle 440"/>
          <p:cNvSpPr>
            <a:spLocks noChangeArrowheads="1"/>
          </p:cNvSpPr>
          <p:nvPr/>
        </p:nvSpPr>
        <p:spPr bwMode="auto">
          <a:xfrm>
            <a:off x="6724650" y="25971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2729" name="Line 441"/>
          <p:cNvSpPr>
            <a:spLocks noChangeShapeType="1"/>
          </p:cNvSpPr>
          <p:nvPr/>
        </p:nvSpPr>
        <p:spPr bwMode="auto">
          <a:xfrm>
            <a:off x="655638" y="5864225"/>
            <a:ext cx="8532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30" name="Line 442"/>
          <p:cNvSpPr>
            <a:spLocks noChangeShapeType="1"/>
          </p:cNvSpPr>
          <p:nvPr/>
        </p:nvSpPr>
        <p:spPr bwMode="auto">
          <a:xfrm>
            <a:off x="655638" y="1787525"/>
            <a:ext cx="8532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31" name="Line 443"/>
          <p:cNvSpPr>
            <a:spLocks noChangeShapeType="1"/>
          </p:cNvSpPr>
          <p:nvPr/>
        </p:nvSpPr>
        <p:spPr bwMode="auto">
          <a:xfrm>
            <a:off x="655638" y="2422525"/>
            <a:ext cx="8532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8.2</a:t>
            </a:r>
            <a:br>
              <a:rPr lang="en-GB"/>
            </a:br>
            <a:r>
              <a:rPr lang="en-GB"/>
              <a:t>File system modules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388" y="2125663"/>
            <a:ext cx="8609012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8.3</a:t>
            </a:r>
            <a:br>
              <a:rPr lang="en-GB"/>
            </a:br>
            <a:r>
              <a:rPr lang="en-GB"/>
              <a:t>File attribute record structure</a:t>
            </a: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2335213" y="1533525"/>
            <a:ext cx="5257800" cy="4576763"/>
            <a:chOff x="1471" y="966"/>
            <a:chExt cx="3312" cy="2883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1471" y="966"/>
              <a:ext cx="3295" cy="1493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471" y="966"/>
              <a:ext cx="3312" cy="1510"/>
            </a:xfrm>
            <a:prstGeom prst="rect">
              <a:avLst/>
            </a:prstGeom>
            <a:noFill/>
            <a:ln w="3968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766" y="1012"/>
              <a:ext cx="6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File length</a:t>
              </a:r>
              <a:endParaRPr lang="en-GB"/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440" y="1252"/>
              <a:ext cx="12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Creation timestamp</a:t>
              </a:r>
              <a:endParaRPr lang="en-GB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1471" y="1206"/>
              <a:ext cx="329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2577" y="1509"/>
              <a:ext cx="10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Read timestamp</a:t>
              </a:r>
              <a:endParaRPr lang="en-GB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1471" y="1463"/>
              <a:ext cx="329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543" y="1750"/>
              <a:ext cx="10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Write timestamp</a:t>
              </a:r>
              <a:endParaRPr lang="en-GB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1471" y="1704"/>
              <a:ext cx="329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440" y="2007"/>
              <a:ext cx="1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Attribute timestamp</a:t>
              </a:r>
              <a:endParaRPr lang="en-GB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1471" y="1961"/>
              <a:ext cx="329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594" y="2248"/>
              <a:ext cx="10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Reference count</a:t>
              </a:r>
              <a:endParaRPr lang="en-GB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1471" y="2202"/>
              <a:ext cx="329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903" y="2488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Owner</a:t>
              </a:r>
              <a:endParaRPr lang="en-GB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1471" y="2459"/>
              <a:ext cx="329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852" y="2745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File type</a:t>
              </a:r>
              <a:endParaRPr lang="en-GB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1471" y="2699"/>
              <a:ext cx="329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2474" y="2986"/>
              <a:ext cx="11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800">
                  <a:solidFill>
                    <a:srgbClr val="000000"/>
                  </a:solidFill>
                  <a:latin typeface="Arial" charset="0"/>
                </a:rPr>
                <a:t>Access control list</a:t>
              </a:r>
              <a:endParaRPr lang="en-GB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1471" y="2940"/>
              <a:ext cx="329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1471" y="966"/>
              <a:ext cx="3312" cy="2883"/>
            </a:xfrm>
            <a:prstGeom prst="rect">
              <a:avLst/>
            </a:prstGeom>
            <a:noFill/>
            <a:ln w="396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8.4</a:t>
            </a:r>
            <a:br>
              <a:rPr lang="en-GB"/>
            </a:br>
            <a:r>
              <a:rPr lang="en-GB"/>
              <a:t>UNIX file system operations</a:t>
            </a:r>
          </a:p>
        </p:txBody>
      </p:sp>
      <p:grpSp>
        <p:nvGrpSpPr>
          <p:cNvPr id="27780" name="Group 132"/>
          <p:cNvGrpSpPr>
            <a:grpSpLocks/>
          </p:cNvGrpSpPr>
          <p:nvPr/>
        </p:nvGrpSpPr>
        <p:grpSpPr bwMode="auto">
          <a:xfrm>
            <a:off x="711200" y="1639888"/>
            <a:ext cx="8516938" cy="4197350"/>
            <a:chOff x="448" y="1033"/>
            <a:chExt cx="5365" cy="2644"/>
          </a:xfrm>
        </p:grpSpPr>
        <p:sp>
          <p:nvSpPr>
            <p:cNvPr id="27717" name="Rectangle 69"/>
            <p:cNvSpPr>
              <a:spLocks noChangeArrowheads="1"/>
            </p:cNvSpPr>
            <p:nvPr/>
          </p:nvSpPr>
          <p:spPr bwMode="auto">
            <a:xfrm>
              <a:off x="468" y="1107"/>
              <a:ext cx="152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filedes = open(name, mode)</a:t>
              </a:r>
              <a:endParaRPr lang="en-GB"/>
            </a:p>
          </p:txBody>
        </p:sp>
        <p:sp>
          <p:nvSpPr>
            <p:cNvPr id="27718" name="Rectangle 70"/>
            <p:cNvSpPr>
              <a:spLocks noChangeArrowheads="1"/>
            </p:cNvSpPr>
            <p:nvPr/>
          </p:nvSpPr>
          <p:spPr bwMode="auto">
            <a:xfrm>
              <a:off x="468" y="1255"/>
              <a:ext cx="15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filedes = creat(name, mode)</a:t>
              </a:r>
              <a:endParaRPr lang="en-GB"/>
            </a:p>
          </p:txBody>
        </p:sp>
        <p:sp>
          <p:nvSpPr>
            <p:cNvPr id="27719" name="Rectangle 71"/>
            <p:cNvSpPr>
              <a:spLocks noChangeArrowheads="1"/>
            </p:cNvSpPr>
            <p:nvPr/>
          </p:nvSpPr>
          <p:spPr bwMode="auto">
            <a:xfrm>
              <a:off x="2344" y="1107"/>
              <a:ext cx="236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Opens an existing file with the given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27720" name="Rectangle 72"/>
            <p:cNvSpPr>
              <a:spLocks noChangeArrowheads="1"/>
            </p:cNvSpPr>
            <p:nvPr/>
          </p:nvSpPr>
          <p:spPr bwMode="auto">
            <a:xfrm>
              <a:off x="4719" y="1107"/>
              <a:ext cx="14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7721" name="Rectangle 73"/>
            <p:cNvSpPr>
              <a:spLocks noChangeArrowheads="1"/>
            </p:cNvSpPr>
            <p:nvPr/>
          </p:nvSpPr>
          <p:spPr bwMode="auto">
            <a:xfrm>
              <a:off x="2344" y="1255"/>
              <a:ext cx="215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Creates a new file with the given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27722" name="Rectangle 74"/>
            <p:cNvSpPr>
              <a:spLocks noChangeArrowheads="1"/>
            </p:cNvSpPr>
            <p:nvPr/>
          </p:nvSpPr>
          <p:spPr bwMode="auto">
            <a:xfrm>
              <a:off x="4490" y="1255"/>
              <a:ext cx="14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7723" name="Rectangle 75"/>
            <p:cNvSpPr>
              <a:spLocks noChangeArrowheads="1"/>
            </p:cNvSpPr>
            <p:nvPr/>
          </p:nvSpPr>
          <p:spPr bwMode="auto">
            <a:xfrm>
              <a:off x="2344" y="1404"/>
              <a:ext cx="329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Both operations deliver a file descriptor referencing the open</a:t>
              </a:r>
              <a:endParaRPr lang="en-GB"/>
            </a:p>
          </p:txBody>
        </p:sp>
        <p:sp>
          <p:nvSpPr>
            <p:cNvPr id="27724" name="Rectangle 76"/>
            <p:cNvSpPr>
              <a:spLocks noChangeArrowheads="1"/>
            </p:cNvSpPr>
            <p:nvPr/>
          </p:nvSpPr>
          <p:spPr bwMode="auto">
            <a:xfrm>
              <a:off x="2344" y="1552"/>
              <a:ext cx="200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file. The </a:t>
              </a:r>
              <a:r>
                <a:rPr lang="en-GB" sz="1700" i="1">
                  <a:solidFill>
                    <a:srgbClr val="000000"/>
                  </a:solidFill>
                </a:rPr>
                <a:t>mode</a:t>
              </a:r>
              <a:r>
                <a:rPr lang="en-GB" sz="1700">
                  <a:solidFill>
                    <a:srgbClr val="000000"/>
                  </a:solidFill>
                </a:rPr>
                <a:t> is </a:t>
              </a:r>
              <a:r>
                <a:rPr lang="en-GB" sz="1700" i="1">
                  <a:solidFill>
                    <a:srgbClr val="000000"/>
                  </a:solidFill>
                </a:rPr>
                <a:t>read</a:t>
              </a:r>
              <a:r>
                <a:rPr lang="en-GB" sz="1700">
                  <a:solidFill>
                    <a:srgbClr val="000000"/>
                  </a:solidFill>
                </a:rPr>
                <a:t>, </a:t>
              </a:r>
              <a:r>
                <a:rPr lang="en-GB" sz="1700" i="1">
                  <a:solidFill>
                    <a:srgbClr val="000000"/>
                  </a:solidFill>
                </a:rPr>
                <a:t>write</a:t>
              </a:r>
              <a:r>
                <a:rPr lang="en-GB" sz="1700">
                  <a:solidFill>
                    <a:srgbClr val="000000"/>
                  </a:solidFill>
                </a:rPr>
                <a:t> or both.</a:t>
              </a:r>
              <a:endParaRPr lang="en-GB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>
              <a:off x="448" y="1033"/>
              <a:ext cx="186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Rectangle 78"/>
            <p:cNvSpPr>
              <a:spLocks noChangeArrowheads="1"/>
            </p:cNvSpPr>
            <p:nvPr/>
          </p:nvSpPr>
          <p:spPr bwMode="auto">
            <a:xfrm>
              <a:off x="2324" y="1047"/>
              <a:ext cx="14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>
              <a:off x="2324" y="1033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>
              <a:off x="2338" y="1033"/>
              <a:ext cx="345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Rectangle 83"/>
            <p:cNvSpPr>
              <a:spLocks noChangeArrowheads="1"/>
            </p:cNvSpPr>
            <p:nvPr/>
          </p:nvSpPr>
          <p:spPr bwMode="auto">
            <a:xfrm>
              <a:off x="2324" y="1047"/>
              <a:ext cx="14" cy="6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Rectangle 85"/>
            <p:cNvSpPr>
              <a:spLocks noChangeArrowheads="1"/>
            </p:cNvSpPr>
            <p:nvPr/>
          </p:nvSpPr>
          <p:spPr bwMode="auto">
            <a:xfrm>
              <a:off x="468" y="1754"/>
              <a:ext cx="120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status = close(filedes)</a:t>
              </a:r>
              <a:endParaRPr lang="en-GB"/>
            </a:p>
          </p:txBody>
        </p:sp>
        <p:sp>
          <p:nvSpPr>
            <p:cNvPr id="27734" name="Rectangle 86"/>
            <p:cNvSpPr>
              <a:spLocks noChangeArrowheads="1"/>
            </p:cNvSpPr>
            <p:nvPr/>
          </p:nvSpPr>
          <p:spPr bwMode="auto">
            <a:xfrm>
              <a:off x="2344" y="1754"/>
              <a:ext cx="149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Closes the open file </a:t>
              </a:r>
              <a:r>
                <a:rPr lang="en-GB" sz="1700" i="1">
                  <a:solidFill>
                    <a:srgbClr val="000000"/>
                  </a:solidFill>
                </a:rPr>
                <a:t>filedes</a:t>
              </a:r>
              <a:r>
                <a:rPr lang="en-GB" sz="17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27736" name="Rectangle 88"/>
            <p:cNvSpPr>
              <a:spLocks noChangeArrowheads="1"/>
            </p:cNvSpPr>
            <p:nvPr/>
          </p:nvSpPr>
          <p:spPr bwMode="auto">
            <a:xfrm>
              <a:off x="2324" y="1695"/>
              <a:ext cx="14" cy="2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Rectangle 90"/>
            <p:cNvSpPr>
              <a:spLocks noChangeArrowheads="1"/>
            </p:cNvSpPr>
            <p:nvPr/>
          </p:nvSpPr>
          <p:spPr bwMode="auto">
            <a:xfrm>
              <a:off x="468" y="1957"/>
              <a:ext cx="168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count = read(filedes, buffer, n)</a:t>
              </a:r>
              <a:endParaRPr lang="en-GB"/>
            </a:p>
          </p:txBody>
        </p:sp>
        <p:sp>
          <p:nvSpPr>
            <p:cNvPr id="27739" name="Rectangle 91"/>
            <p:cNvSpPr>
              <a:spLocks noChangeArrowheads="1"/>
            </p:cNvSpPr>
            <p:nvPr/>
          </p:nvSpPr>
          <p:spPr bwMode="auto">
            <a:xfrm>
              <a:off x="468" y="2159"/>
              <a:ext cx="17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count = write(filedes, buffer, n)</a:t>
              </a:r>
              <a:endParaRPr lang="en-GB"/>
            </a:p>
          </p:txBody>
        </p:sp>
        <p:sp>
          <p:nvSpPr>
            <p:cNvPr id="27740" name="Rectangle 92"/>
            <p:cNvSpPr>
              <a:spLocks noChangeArrowheads="1"/>
            </p:cNvSpPr>
            <p:nvPr/>
          </p:nvSpPr>
          <p:spPr bwMode="auto">
            <a:xfrm>
              <a:off x="2344" y="1957"/>
              <a:ext cx="33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Transfers </a:t>
              </a:r>
              <a:r>
                <a:rPr lang="en-GB" sz="1700" i="1">
                  <a:solidFill>
                    <a:srgbClr val="000000"/>
                  </a:solidFill>
                </a:rPr>
                <a:t>n</a:t>
              </a:r>
              <a:r>
                <a:rPr lang="en-GB" sz="1700">
                  <a:solidFill>
                    <a:srgbClr val="000000"/>
                  </a:solidFill>
                </a:rPr>
                <a:t> bytes from the file referenced by </a:t>
              </a:r>
              <a:r>
                <a:rPr lang="en-GB" sz="1700" i="1">
                  <a:solidFill>
                    <a:srgbClr val="000000"/>
                  </a:solidFill>
                </a:rPr>
                <a:t>filedes</a:t>
              </a:r>
              <a:r>
                <a:rPr lang="en-GB" sz="1700">
                  <a:solidFill>
                    <a:srgbClr val="000000"/>
                  </a:solidFill>
                </a:rPr>
                <a:t> to </a:t>
              </a:r>
              <a:r>
                <a:rPr lang="en-GB" sz="1700" i="1">
                  <a:solidFill>
                    <a:srgbClr val="000000"/>
                  </a:solidFill>
                </a:rPr>
                <a:t>buffer</a:t>
              </a:r>
              <a:r>
                <a:rPr lang="en-GB" sz="17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27741" name="Rectangle 93"/>
            <p:cNvSpPr>
              <a:spLocks noChangeArrowheads="1"/>
            </p:cNvSpPr>
            <p:nvPr/>
          </p:nvSpPr>
          <p:spPr bwMode="auto">
            <a:xfrm>
              <a:off x="5624" y="1957"/>
              <a:ext cx="14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7742" name="Rectangle 94"/>
            <p:cNvSpPr>
              <a:spLocks noChangeArrowheads="1"/>
            </p:cNvSpPr>
            <p:nvPr/>
          </p:nvSpPr>
          <p:spPr bwMode="auto">
            <a:xfrm>
              <a:off x="2344" y="2105"/>
              <a:ext cx="335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Transfers </a:t>
              </a:r>
              <a:r>
                <a:rPr lang="en-GB" sz="1700" i="1">
                  <a:solidFill>
                    <a:srgbClr val="000000"/>
                  </a:solidFill>
                </a:rPr>
                <a:t>n</a:t>
              </a:r>
              <a:r>
                <a:rPr lang="en-GB" sz="1700">
                  <a:solidFill>
                    <a:srgbClr val="000000"/>
                  </a:solidFill>
                </a:rPr>
                <a:t> bytes to the file referenced by </a:t>
              </a:r>
              <a:r>
                <a:rPr lang="en-GB" sz="1700" i="1">
                  <a:solidFill>
                    <a:srgbClr val="000000"/>
                  </a:solidFill>
                </a:rPr>
                <a:t>filedes</a:t>
              </a:r>
              <a:r>
                <a:rPr lang="en-GB" sz="1700">
                  <a:solidFill>
                    <a:srgbClr val="000000"/>
                  </a:solidFill>
                </a:rPr>
                <a:t> from buffer.</a:t>
              </a:r>
              <a:endParaRPr lang="en-GB"/>
            </a:p>
          </p:txBody>
        </p:sp>
        <p:sp>
          <p:nvSpPr>
            <p:cNvPr id="27743" name="Rectangle 95"/>
            <p:cNvSpPr>
              <a:spLocks noChangeArrowheads="1"/>
            </p:cNvSpPr>
            <p:nvPr/>
          </p:nvSpPr>
          <p:spPr bwMode="auto">
            <a:xfrm>
              <a:off x="2344" y="2254"/>
              <a:ext cx="346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Both operations deliver the number of bytes actually transferred</a:t>
              </a:r>
              <a:endParaRPr lang="en-GB"/>
            </a:p>
          </p:txBody>
        </p:sp>
        <p:sp>
          <p:nvSpPr>
            <p:cNvPr id="27744" name="Rectangle 96"/>
            <p:cNvSpPr>
              <a:spLocks noChangeArrowheads="1"/>
            </p:cNvSpPr>
            <p:nvPr/>
          </p:nvSpPr>
          <p:spPr bwMode="auto">
            <a:xfrm>
              <a:off x="2344" y="2402"/>
              <a:ext cx="190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and advance the read-write pointer.</a:t>
              </a:r>
              <a:endParaRPr lang="en-GB"/>
            </a:p>
          </p:txBody>
        </p:sp>
        <p:sp>
          <p:nvSpPr>
            <p:cNvPr id="27746" name="Rectangle 98"/>
            <p:cNvSpPr>
              <a:spLocks noChangeArrowheads="1"/>
            </p:cNvSpPr>
            <p:nvPr/>
          </p:nvSpPr>
          <p:spPr bwMode="auto">
            <a:xfrm>
              <a:off x="2324" y="1897"/>
              <a:ext cx="14" cy="6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8" name="Rectangle 100"/>
            <p:cNvSpPr>
              <a:spLocks noChangeArrowheads="1"/>
            </p:cNvSpPr>
            <p:nvPr/>
          </p:nvSpPr>
          <p:spPr bwMode="auto">
            <a:xfrm>
              <a:off x="468" y="2605"/>
              <a:ext cx="141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pos = lseek(filedes, offset,</a:t>
              </a:r>
              <a:endParaRPr lang="en-GB"/>
            </a:p>
          </p:txBody>
        </p:sp>
        <p:sp>
          <p:nvSpPr>
            <p:cNvPr id="27749" name="Rectangle 101"/>
            <p:cNvSpPr>
              <a:spLocks noChangeArrowheads="1"/>
            </p:cNvSpPr>
            <p:nvPr/>
          </p:nvSpPr>
          <p:spPr bwMode="auto">
            <a:xfrm>
              <a:off x="1871" y="2605"/>
              <a:ext cx="14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7750" name="Rectangle 102"/>
            <p:cNvSpPr>
              <a:spLocks noChangeArrowheads="1"/>
            </p:cNvSpPr>
            <p:nvPr/>
          </p:nvSpPr>
          <p:spPr bwMode="auto">
            <a:xfrm>
              <a:off x="1588" y="2753"/>
              <a:ext cx="49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whence)</a:t>
              </a:r>
              <a:endParaRPr lang="en-GB"/>
            </a:p>
          </p:txBody>
        </p:sp>
        <p:sp>
          <p:nvSpPr>
            <p:cNvPr id="27751" name="Rectangle 103"/>
            <p:cNvSpPr>
              <a:spLocks noChangeArrowheads="1"/>
            </p:cNvSpPr>
            <p:nvPr/>
          </p:nvSpPr>
          <p:spPr bwMode="auto">
            <a:xfrm>
              <a:off x="2020" y="2753"/>
              <a:ext cx="10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27752" name="Rectangle 104"/>
            <p:cNvSpPr>
              <a:spLocks noChangeArrowheads="1"/>
            </p:cNvSpPr>
            <p:nvPr/>
          </p:nvSpPr>
          <p:spPr bwMode="auto">
            <a:xfrm>
              <a:off x="2060" y="2753"/>
              <a:ext cx="10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27753" name="Rectangle 105"/>
            <p:cNvSpPr>
              <a:spLocks noChangeArrowheads="1"/>
            </p:cNvSpPr>
            <p:nvPr/>
          </p:nvSpPr>
          <p:spPr bwMode="auto">
            <a:xfrm>
              <a:off x="2344" y="2605"/>
              <a:ext cx="323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Moves the read-write pointer to offset (relative or absolute,</a:t>
              </a:r>
              <a:endParaRPr lang="en-GB"/>
            </a:p>
          </p:txBody>
        </p:sp>
        <p:sp>
          <p:nvSpPr>
            <p:cNvPr id="27754" name="Rectangle 106"/>
            <p:cNvSpPr>
              <a:spLocks noChangeArrowheads="1"/>
            </p:cNvSpPr>
            <p:nvPr/>
          </p:nvSpPr>
          <p:spPr bwMode="auto">
            <a:xfrm>
              <a:off x="2344" y="2753"/>
              <a:ext cx="125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depending on </a:t>
              </a:r>
              <a:r>
                <a:rPr lang="en-GB" sz="1700" i="1">
                  <a:solidFill>
                    <a:srgbClr val="000000"/>
                  </a:solidFill>
                </a:rPr>
                <a:t>whence</a:t>
              </a:r>
              <a:r>
                <a:rPr lang="en-GB" sz="1700">
                  <a:solidFill>
                    <a:srgbClr val="000000"/>
                  </a:solidFill>
                </a:rPr>
                <a:t>).</a:t>
              </a:r>
              <a:endParaRPr lang="en-GB"/>
            </a:p>
          </p:txBody>
        </p:sp>
        <p:sp>
          <p:nvSpPr>
            <p:cNvPr id="27756" name="Rectangle 108"/>
            <p:cNvSpPr>
              <a:spLocks noChangeArrowheads="1"/>
            </p:cNvSpPr>
            <p:nvPr/>
          </p:nvSpPr>
          <p:spPr bwMode="auto">
            <a:xfrm>
              <a:off x="2324" y="2545"/>
              <a:ext cx="14" cy="3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58" name="Rectangle 110"/>
            <p:cNvSpPr>
              <a:spLocks noChangeArrowheads="1"/>
            </p:cNvSpPr>
            <p:nvPr/>
          </p:nvSpPr>
          <p:spPr bwMode="auto">
            <a:xfrm>
              <a:off x="468" y="2955"/>
              <a:ext cx="124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status = unlink(name)</a:t>
              </a:r>
              <a:endParaRPr lang="en-GB"/>
            </a:p>
          </p:txBody>
        </p:sp>
        <p:sp>
          <p:nvSpPr>
            <p:cNvPr id="27759" name="Rectangle 111"/>
            <p:cNvSpPr>
              <a:spLocks noChangeArrowheads="1"/>
            </p:cNvSpPr>
            <p:nvPr/>
          </p:nvSpPr>
          <p:spPr bwMode="auto">
            <a:xfrm>
              <a:off x="2344" y="2955"/>
              <a:ext cx="335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Removes the file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 from the directory structure. If the file</a:t>
              </a:r>
              <a:endParaRPr lang="en-GB"/>
            </a:p>
          </p:txBody>
        </p:sp>
        <p:sp>
          <p:nvSpPr>
            <p:cNvPr id="27760" name="Rectangle 112"/>
            <p:cNvSpPr>
              <a:spLocks noChangeArrowheads="1"/>
            </p:cNvSpPr>
            <p:nvPr/>
          </p:nvSpPr>
          <p:spPr bwMode="auto">
            <a:xfrm>
              <a:off x="2344" y="3104"/>
              <a:ext cx="183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has no other names, it is deleted.</a:t>
              </a:r>
              <a:endParaRPr lang="en-GB"/>
            </a:p>
          </p:txBody>
        </p:sp>
        <p:sp>
          <p:nvSpPr>
            <p:cNvPr id="27762" name="Rectangle 114"/>
            <p:cNvSpPr>
              <a:spLocks noChangeArrowheads="1"/>
            </p:cNvSpPr>
            <p:nvPr/>
          </p:nvSpPr>
          <p:spPr bwMode="auto">
            <a:xfrm>
              <a:off x="2324" y="2896"/>
              <a:ext cx="14" cy="3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64" name="Rectangle 116"/>
            <p:cNvSpPr>
              <a:spLocks noChangeArrowheads="1"/>
            </p:cNvSpPr>
            <p:nvPr/>
          </p:nvSpPr>
          <p:spPr bwMode="auto">
            <a:xfrm>
              <a:off x="468" y="3306"/>
              <a:ext cx="160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status = link(name1, name2)</a:t>
              </a:r>
              <a:endParaRPr lang="en-GB"/>
            </a:p>
          </p:txBody>
        </p:sp>
        <p:sp>
          <p:nvSpPr>
            <p:cNvPr id="27765" name="Rectangle 117"/>
            <p:cNvSpPr>
              <a:spLocks noChangeArrowheads="1"/>
            </p:cNvSpPr>
            <p:nvPr/>
          </p:nvSpPr>
          <p:spPr bwMode="auto">
            <a:xfrm>
              <a:off x="2344" y="3306"/>
              <a:ext cx="24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Adds a new name (</a:t>
              </a:r>
              <a:r>
                <a:rPr lang="en-GB" sz="1700" i="1">
                  <a:solidFill>
                    <a:srgbClr val="000000"/>
                  </a:solidFill>
                </a:rPr>
                <a:t>name2</a:t>
              </a:r>
              <a:r>
                <a:rPr lang="en-GB" sz="1700">
                  <a:solidFill>
                    <a:srgbClr val="000000"/>
                  </a:solidFill>
                </a:rPr>
                <a:t>) for a file (</a:t>
              </a:r>
              <a:r>
                <a:rPr lang="en-GB" sz="1700" i="1">
                  <a:solidFill>
                    <a:srgbClr val="000000"/>
                  </a:solidFill>
                </a:rPr>
                <a:t>name1</a:t>
              </a:r>
              <a:r>
                <a:rPr lang="en-GB" sz="1700">
                  <a:solidFill>
                    <a:srgbClr val="000000"/>
                  </a:solidFill>
                </a:rPr>
                <a:t>).</a:t>
              </a:r>
              <a:endParaRPr lang="en-GB"/>
            </a:p>
          </p:txBody>
        </p:sp>
        <p:sp>
          <p:nvSpPr>
            <p:cNvPr id="27766" name="Rectangle 118"/>
            <p:cNvSpPr>
              <a:spLocks noChangeArrowheads="1"/>
            </p:cNvSpPr>
            <p:nvPr/>
          </p:nvSpPr>
          <p:spPr bwMode="auto">
            <a:xfrm>
              <a:off x="4760" y="3306"/>
              <a:ext cx="14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7768" name="Rectangle 120"/>
            <p:cNvSpPr>
              <a:spLocks noChangeArrowheads="1"/>
            </p:cNvSpPr>
            <p:nvPr/>
          </p:nvSpPr>
          <p:spPr bwMode="auto">
            <a:xfrm>
              <a:off x="2324" y="3247"/>
              <a:ext cx="14" cy="2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70" name="Rectangle 122"/>
            <p:cNvSpPr>
              <a:spLocks noChangeArrowheads="1"/>
            </p:cNvSpPr>
            <p:nvPr/>
          </p:nvSpPr>
          <p:spPr bwMode="auto">
            <a:xfrm>
              <a:off x="468" y="3509"/>
              <a:ext cx="14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status = stat(name, buffer)</a:t>
              </a:r>
              <a:endParaRPr lang="en-GB"/>
            </a:p>
          </p:txBody>
        </p:sp>
        <p:sp>
          <p:nvSpPr>
            <p:cNvPr id="27771" name="Rectangle 123"/>
            <p:cNvSpPr>
              <a:spLocks noChangeArrowheads="1"/>
            </p:cNvSpPr>
            <p:nvPr/>
          </p:nvSpPr>
          <p:spPr bwMode="auto">
            <a:xfrm>
              <a:off x="2344" y="3509"/>
              <a:ext cx="257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Gets the file attributes for file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 into </a:t>
              </a:r>
              <a:r>
                <a:rPr lang="en-GB" sz="1700" i="1">
                  <a:solidFill>
                    <a:srgbClr val="000000"/>
                  </a:solidFill>
                </a:rPr>
                <a:t>buffer</a:t>
              </a:r>
              <a:r>
                <a:rPr lang="en-GB" sz="17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27773" name="Line 125"/>
            <p:cNvSpPr>
              <a:spLocks noChangeShapeType="1"/>
            </p:cNvSpPr>
            <p:nvPr/>
          </p:nvSpPr>
          <p:spPr bwMode="auto">
            <a:xfrm>
              <a:off x="448" y="3676"/>
              <a:ext cx="186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74" name="Rectangle 126"/>
            <p:cNvSpPr>
              <a:spLocks noChangeArrowheads="1"/>
            </p:cNvSpPr>
            <p:nvPr/>
          </p:nvSpPr>
          <p:spPr bwMode="auto">
            <a:xfrm>
              <a:off x="2324" y="3449"/>
              <a:ext cx="14" cy="2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Line 128"/>
            <p:cNvSpPr>
              <a:spLocks noChangeShapeType="1"/>
            </p:cNvSpPr>
            <p:nvPr/>
          </p:nvSpPr>
          <p:spPr bwMode="auto">
            <a:xfrm>
              <a:off x="2324" y="3676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77" name="Line 129"/>
            <p:cNvSpPr>
              <a:spLocks noChangeShapeType="1"/>
            </p:cNvSpPr>
            <p:nvPr/>
          </p:nvSpPr>
          <p:spPr bwMode="auto">
            <a:xfrm>
              <a:off x="2338" y="3676"/>
              <a:ext cx="345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8.5</a:t>
            </a:r>
            <a:br>
              <a:rPr lang="en-GB"/>
            </a:br>
            <a:r>
              <a:rPr lang="en-GB"/>
              <a:t>File service architecture</a:t>
            </a:r>
          </a:p>
        </p:txBody>
      </p:sp>
      <p:grpSp>
        <p:nvGrpSpPr>
          <p:cNvPr id="28711" name="Group 39"/>
          <p:cNvGrpSpPr>
            <a:grpSpLocks/>
          </p:cNvGrpSpPr>
          <p:nvPr/>
        </p:nvGrpSpPr>
        <p:grpSpPr bwMode="auto">
          <a:xfrm>
            <a:off x="946150" y="1746250"/>
            <a:ext cx="8051800" cy="3725863"/>
            <a:chOff x="596" y="1100"/>
            <a:chExt cx="5072" cy="2347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850" y="1278"/>
              <a:ext cx="1802" cy="21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3850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596" y="1278"/>
              <a:ext cx="1803" cy="21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596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688" y="2026"/>
              <a:ext cx="1634" cy="1329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1108" y="1100"/>
              <a:ext cx="8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computer</a:t>
              </a:r>
              <a:endParaRPr lang="en-GB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4300" y="1100"/>
              <a:ext cx="9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 computer</a:t>
              </a:r>
              <a:endParaRPr lang="en-GB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5072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5072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5072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5072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5240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2842" y="1324"/>
              <a:ext cx="580" cy="2047"/>
            </a:xfrm>
            <a:prstGeom prst="ellipse">
              <a:avLst/>
            </a:prstGeom>
            <a:solidFill>
              <a:srgbClr val="FFDC99"/>
            </a:solidFill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688" y="1339"/>
              <a:ext cx="672" cy="64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729" y="1545"/>
              <a:ext cx="65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/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797" y="1682"/>
              <a:ext cx="50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/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1421" y="1339"/>
              <a:ext cx="688" cy="64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1471" y="1545"/>
              <a:ext cx="65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1539" y="1682"/>
              <a:ext cx="50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/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1201" y="2583"/>
              <a:ext cx="79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module</a:t>
              </a:r>
              <a:endParaRPr lang="en-GB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3942" y="1767"/>
              <a:ext cx="1634" cy="1329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4453" y="2324"/>
              <a:ext cx="871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Flat file service</a:t>
              </a:r>
              <a:endParaRPr lang="en-GB"/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3942" y="1339"/>
              <a:ext cx="1634" cy="38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308" y="1499"/>
              <a:ext cx="962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Directory service</a:t>
              </a:r>
              <a:endParaRPr lang="en-GB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2353" y="2271"/>
              <a:ext cx="1558" cy="153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4553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Oval 30"/>
            <p:cNvSpPr>
              <a:spLocks noChangeArrowheads="1"/>
            </p:cNvSpPr>
            <p:nvPr/>
          </p:nvSpPr>
          <p:spPr bwMode="auto">
            <a:xfrm>
              <a:off x="4553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Oval 31"/>
            <p:cNvSpPr>
              <a:spLocks noChangeArrowheads="1"/>
            </p:cNvSpPr>
            <p:nvPr/>
          </p:nvSpPr>
          <p:spPr bwMode="auto">
            <a:xfrm>
              <a:off x="4553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Oval 32"/>
            <p:cNvSpPr>
              <a:spLocks noChangeArrowheads="1"/>
            </p:cNvSpPr>
            <p:nvPr/>
          </p:nvSpPr>
          <p:spPr bwMode="auto">
            <a:xfrm>
              <a:off x="4553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4721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Oval 34"/>
            <p:cNvSpPr>
              <a:spLocks noChangeArrowheads="1"/>
            </p:cNvSpPr>
            <p:nvPr/>
          </p:nvSpPr>
          <p:spPr bwMode="auto">
            <a:xfrm>
              <a:off x="4033" y="3310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4033" y="3279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Oval 36"/>
            <p:cNvSpPr>
              <a:spLocks noChangeArrowheads="1"/>
            </p:cNvSpPr>
            <p:nvPr/>
          </p:nvSpPr>
          <p:spPr bwMode="auto">
            <a:xfrm>
              <a:off x="4033" y="3248"/>
              <a:ext cx="413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Oval 37"/>
            <p:cNvSpPr>
              <a:spLocks noChangeArrowheads="1"/>
            </p:cNvSpPr>
            <p:nvPr/>
          </p:nvSpPr>
          <p:spPr bwMode="auto">
            <a:xfrm>
              <a:off x="4033" y="3203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217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8.6</a:t>
            </a:r>
            <a:br>
              <a:rPr lang="en-GB"/>
            </a:br>
            <a:r>
              <a:rPr lang="en-GB"/>
              <a:t>Flat file service operations</a:t>
            </a:r>
          </a:p>
        </p:txBody>
      </p:sp>
      <p:grpSp>
        <p:nvGrpSpPr>
          <p:cNvPr id="29836" name="Group 140"/>
          <p:cNvGrpSpPr>
            <a:grpSpLocks/>
          </p:cNvGrpSpPr>
          <p:nvPr/>
        </p:nvGrpSpPr>
        <p:grpSpPr bwMode="auto">
          <a:xfrm>
            <a:off x="685800" y="2144713"/>
            <a:ext cx="8499475" cy="2903537"/>
            <a:chOff x="432" y="1351"/>
            <a:chExt cx="5354" cy="1829"/>
          </a:xfrm>
        </p:grpSpPr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453" y="1430"/>
              <a:ext cx="1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Read(FileId, i, n) -&gt; Data</a:t>
              </a:r>
              <a:endParaRPr lang="en-GB"/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1793" y="1430"/>
              <a:ext cx="16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453" y="1590"/>
              <a:ext cx="26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— </a:t>
              </a:r>
              <a:endParaRPr lang="en-GB"/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643" y="1590"/>
              <a:ext cx="46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throws</a:t>
              </a:r>
              <a:endParaRPr lang="en-GB"/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1036" y="1590"/>
              <a:ext cx="7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 BadPosition</a:t>
              </a:r>
              <a:endParaRPr lang="en-GB"/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303" y="1430"/>
              <a:ext cx="34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If </a:t>
              </a:r>
              <a:r>
                <a:rPr lang="en-GB" sz="1900" i="1">
                  <a:solidFill>
                    <a:srgbClr val="000000"/>
                  </a:solidFill>
                </a:rPr>
                <a:t>1 ≤ i ≤ Length(File)</a:t>
              </a:r>
              <a:r>
                <a:rPr lang="en-GB" sz="1900">
                  <a:solidFill>
                    <a:srgbClr val="000000"/>
                  </a:solidFill>
                </a:rPr>
                <a:t>: Reads a sequence of up to </a:t>
              </a:r>
              <a:r>
                <a:rPr lang="en-GB" sz="1900" i="1">
                  <a:solidFill>
                    <a:srgbClr val="000000"/>
                  </a:solidFill>
                </a:rPr>
                <a:t>n</a:t>
              </a:r>
              <a:r>
                <a:rPr lang="en-GB" sz="1900">
                  <a:solidFill>
                    <a:srgbClr val="000000"/>
                  </a:solidFill>
                </a:rPr>
                <a:t> items</a:t>
              </a:r>
              <a:endParaRPr lang="en-GB"/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03" y="1590"/>
              <a:ext cx="304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from a file starting at item </a:t>
              </a:r>
              <a:r>
                <a:rPr lang="en-GB" sz="1900" i="1">
                  <a:solidFill>
                    <a:srgbClr val="000000"/>
                  </a:solidFill>
                </a:rPr>
                <a:t>i</a:t>
              </a:r>
              <a:r>
                <a:rPr lang="en-GB" sz="1900">
                  <a:solidFill>
                    <a:srgbClr val="000000"/>
                  </a:solidFill>
                </a:rPr>
                <a:t> and returns it in </a:t>
              </a:r>
              <a:r>
                <a:rPr lang="en-GB" sz="1900" i="1">
                  <a:solidFill>
                    <a:srgbClr val="000000"/>
                  </a:solidFill>
                </a:rPr>
                <a:t>Data</a:t>
              </a:r>
              <a:r>
                <a:rPr lang="en-GB" sz="19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29784" name="Line 88"/>
            <p:cNvSpPr>
              <a:spLocks noChangeShapeType="1"/>
            </p:cNvSpPr>
            <p:nvPr/>
          </p:nvSpPr>
          <p:spPr bwMode="auto">
            <a:xfrm>
              <a:off x="432" y="1351"/>
              <a:ext cx="183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Line 90"/>
            <p:cNvSpPr>
              <a:spLocks noChangeShapeType="1"/>
            </p:cNvSpPr>
            <p:nvPr/>
          </p:nvSpPr>
          <p:spPr bwMode="auto">
            <a:xfrm>
              <a:off x="2281" y="1351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Line 91"/>
            <p:cNvSpPr>
              <a:spLocks noChangeShapeType="1"/>
            </p:cNvSpPr>
            <p:nvPr/>
          </p:nvSpPr>
          <p:spPr bwMode="auto">
            <a:xfrm>
              <a:off x="2296" y="1351"/>
              <a:ext cx="346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2281" y="1365"/>
              <a:ext cx="15" cy="3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453" y="1809"/>
              <a:ext cx="130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Write(FileId, i, Data)</a:t>
              </a:r>
              <a:endParaRPr lang="en-GB"/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1676" y="1809"/>
              <a:ext cx="16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453" y="1969"/>
              <a:ext cx="26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— </a:t>
              </a:r>
              <a:endParaRPr lang="en-GB"/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43" y="1969"/>
              <a:ext cx="46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throws</a:t>
              </a:r>
              <a:endParaRPr lang="en-GB"/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1036" y="1969"/>
              <a:ext cx="7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 BadPosition</a:t>
              </a:r>
              <a:endParaRPr lang="en-GB"/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2303" y="1809"/>
              <a:ext cx="347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If </a:t>
              </a:r>
              <a:r>
                <a:rPr lang="en-GB" sz="1900" i="1">
                  <a:solidFill>
                    <a:srgbClr val="000000"/>
                  </a:solidFill>
                </a:rPr>
                <a:t>1 ≤ i ≤ Length(File)+1</a:t>
              </a:r>
              <a:r>
                <a:rPr lang="en-GB" sz="1900">
                  <a:solidFill>
                    <a:srgbClr val="000000"/>
                  </a:solidFill>
                </a:rPr>
                <a:t>: Writes a sequence of </a:t>
              </a:r>
              <a:r>
                <a:rPr lang="en-GB" sz="1900" i="1">
                  <a:solidFill>
                    <a:srgbClr val="000000"/>
                  </a:solidFill>
                </a:rPr>
                <a:t>Data</a:t>
              </a:r>
              <a:r>
                <a:rPr lang="en-GB" sz="1900">
                  <a:solidFill>
                    <a:srgbClr val="000000"/>
                  </a:solidFill>
                </a:rPr>
                <a:t> to a</a:t>
              </a:r>
              <a:endParaRPr lang="en-GB"/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2303" y="1969"/>
              <a:ext cx="320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file, starting at item </a:t>
              </a:r>
              <a:r>
                <a:rPr lang="en-GB" sz="1900" i="1">
                  <a:solidFill>
                    <a:srgbClr val="000000"/>
                  </a:solidFill>
                </a:rPr>
                <a:t>i</a:t>
              </a:r>
              <a:r>
                <a:rPr lang="en-GB" sz="1900">
                  <a:solidFill>
                    <a:srgbClr val="000000"/>
                  </a:solidFill>
                </a:rPr>
                <a:t>, extending the file if necessary.</a:t>
              </a:r>
              <a:endParaRPr lang="en-GB"/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2281" y="1744"/>
              <a:ext cx="15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453" y="2187"/>
              <a:ext cx="111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Create() -&gt; FileId</a:t>
              </a:r>
              <a:endParaRPr lang="en-GB"/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03" y="2187"/>
              <a:ext cx="3365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Creates a new file of length 0 and delivers a UFID for it.</a:t>
              </a:r>
              <a:endParaRPr lang="en-GB"/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93" y="2187"/>
              <a:ext cx="16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2281" y="2122"/>
              <a:ext cx="15" cy="2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Rectangle 112"/>
            <p:cNvSpPr>
              <a:spLocks noChangeArrowheads="1"/>
            </p:cNvSpPr>
            <p:nvPr/>
          </p:nvSpPr>
          <p:spPr bwMode="auto">
            <a:xfrm>
              <a:off x="453" y="2405"/>
              <a:ext cx="86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Delete(FileId)</a:t>
              </a:r>
              <a:endParaRPr lang="en-GB"/>
            </a:p>
          </p:txBody>
        </p:sp>
        <p:sp>
          <p:nvSpPr>
            <p:cNvPr id="29809" name="Rectangle 113"/>
            <p:cNvSpPr>
              <a:spLocks noChangeArrowheads="1"/>
            </p:cNvSpPr>
            <p:nvPr/>
          </p:nvSpPr>
          <p:spPr bwMode="auto">
            <a:xfrm>
              <a:off x="1240" y="2405"/>
              <a:ext cx="11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29810" name="Rectangle 114"/>
            <p:cNvSpPr>
              <a:spLocks noChangeArrowheads="1"/>
            </p:cNvSpPr>
            <p:nvPr/>
          </p:nvSpPr>
          <p:spPr bwMode="auto">
            <a:xfrm>
              <a:off x="1283" y="2405"/>
              <a:ext cx="11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29811" name="Rectangle 115"/>
            <p:cNvSpPr>
              <a:spLocks noChangeArrowheads="1"/>
            </p:cNvSpPr>
            <p:nvPr/>
          </p:nvSpPr>
          <p:spPr bwMode="auto">
            <a:xfrm>
              <a:off x="2303" y="2405"/>
              <a:ext cx="220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Removes the file from the file store.</a:t>
              </a:r>
              <a:endParaRPr lang="en-GB"/>
            </a:p>
          </p:txBody>
        </p:sp>
        <p:sp>
          <p:nvSpPr>
            <p:cNvPr id="29813" name="Rectangle 117"/>
            <p:cNvSpPr>
              <a:spLocks noChangeArrowheads="1"/>
            </p:cNvSpPr>
            <p:nvPr/>
          </p:nvSpPr>
          <p:spPr bwMode="auto">
            <a:xfrm>
              <a:off x="2281" y="2340"/>
              <a:ext cx="15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Rectangle 119"/>
            <p:cNvSpPr>
              <a:spLocks noChangeArrowheads="1"/>
            </p:cNvSpPr>
            <p:nvPr/>
          </p:nvSpPr>
          <p:spPr bwMode="auto">
            <a:xfrm>
              <a:off x="453" y="2624"/>
              <a:ext cx="175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GetAttributes(FileId) -&gt; Attr</a:t>
              </a:r>
              <a:endParaRPr lang="en-GB"/>
            </a:p>
          </p:txBody>
        </p:sp>
        <p:sp>
          <p:nvSpPr>
            <p:cNvPr id="29816" name="Rectangle 120"/>
            <p:cNvSpPr>
              <a:spLocks noChangeArrowheads="1"/>
            </p:cNvSpPr>
            <p:nvPr/>
          </p:nvSpPr>
          <p:spPr bwMode="auto">
            <a:xfrm>
              <a:off x="1982" y="2624"/>
              <a:ext cx="11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29817" name="Rectangle 121"/>
            <p:cNvSpPr>
              <a:spLocks noChangeArrowheads="1"/>
            </p:cNvSpPr>
            <p:nvPr/>
          </p:nvSpPr>
          <p:spPr bwMode="auto">
            <a:xfrm>
              <a:off x="2026" y="2624"/>
              <a:ext cx="11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29818" name="Rectangle 122"/>
            <p:cNvSpPr>
              <a:spLocks noChangeArrowheads="1"/>
            </p:cNvSpPr>
            <p:nvPr/>
          </p:nvSpPr>
          <p:spPr bwMode="auto">
            <a:xfrm>
              <a:off x="2303" y="2624"/>
              <a:ext cx="225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Returns the file attributes for the file.</a:t>
              </a:r>
              <a:endParaRPr lang="en-GB"/>
            </a:p>
          </p:txBody>
        </p:sp>
        <p:sp>
          <p:nvSpPr>
            <p:cNvPr id="29819" name="Rectangle 123"/>
            <p:cNvSpPr>
              <a:spLocks noChangeArrowheads="1"/>
            </p:cNvSpPr>
            <p:nvPr/>
          </p:nvSpPr>
          <p:spPr bwMode="auto">
            <a:xfrm>
              <a:off x="4486" y="2624"/>
              <a:ext cx="16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29821" name="Rectangle 125"/>
            <p:cNvSpPr>
              <a:spLocks noChangeArrowheads="1"/>
            </p:cNvSpPr>
            <p:nvPr/>
          </p:nvSpPr>
          <p:spPr bwMode="auto">
            <a:xfrm>
              <a:off x="2281" y="2559"/>
              <a:ext cx="15" cy="2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3" name="Rectangle 127"/>
            <p:cNvSpPr>
              <a:spLocks noChangeArrowheads="1"/>
            </p:cNvSpPr>
            <p:nvPr/>
          </p:nvSpPr>
          <p:spPr bwMode="auto">
            <a:xfrm>
              <a:off x="453" y="2842"/>
              <a:ext cx="156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SetAttributes(FileId, Attr)</a:t>
              </a:r>
              <a:endParaRPr lang="en-GB"/>
            </a:p>
          </p:txBody>
        </p:sp>
        <p:sp>
          <p:nvSpPr>
            <p:cNvPr id="29824" name="Rectangle 128"/>
            <p:cNvSpPr>
              <a:spLocks noChangeArrowheads="1"/>
            </p:cNvSpPr>
            <p:nvPr/>
          </p:nvSpPr>
          <p:spPr bwMode="auto">
            <a:xfrm>
              <a:off x="1968" y="2842"/>
              <a:ext cx="11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29825" name="Rectangle 129"/>
            <p:cNvSpPr>
              <a:spLocks noChangeArrowheads="1"/>
            </p:cNvSpPr>
            <p:nvPr/>
          </p:nvSpPr>
          <p:spPr bwMode="auto">
            <a:xfrm>
              <a:off x="2011" y="2842"/>
              <a:ext cx="11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29826" name="Rectangle 130"/>
            <p:cNvSpPr>
              <a:spLocks noChangeArrowheads="1"/>
            </p:cNvSpPr>
            <p:nvPr/>
          </p:nvSpPr>
          <p:spPr bwMode="auto">
            <a:xfrm>
              <a:off x="2303" y="2842"/>
              <a:ext cx="333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Sets the file attributes (only those attributes that are not</a:t>
              </a:r>
              <a:endParaRPr lang="en-GB"/>
            </a:p>
          </p:txBody>
        </p:sp>
        <p:sp>
          <p:nvSpPr>
            <p:cNvPr id="29827" name="Rectangle 131"/>
            <p:cNvSpPr>
              <a:spLocks noChangeArrowheads="1"/>
            </p:cNvSpPr>
            <p:nvPr/>
          </p:nvSpPr>
          <p:spPr bwMode="auto">
            <a:xfrm>
              <a:off x="2303" y="3002"/>
              <a:ext cx="729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shaded in ).</a:t>
              </a:r>
              <a:endParaRPr lang="en-GB"/>
            </a:p>
          </p:txBody>
        </p:sp>
        <p:sp>
          <p:nvSpPr>
            <p:cNvPr id="29829" name="Line 133"/>
            <p:cNvSpPr>
              <a:spLocks noChangeShapeType="1"/>
            </p:cNvSpPr>
            <p:nvPr/>
          </p:nvSpPr>
          <p:spPr bwMode="auto">
            <a:xfrm>
              <a:off x="432" y="3179"/>
              <a:ext cx="183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Rectangle 134"/>
            <p:cNvSpPr>
              <a:spLocks noChangeArrowheads="1"/>
            </p:cNvSpPr>
            <p:nvPr/>
          </p:nvSpPr>
          <p:spPr bwMode="auto">
            <a:xfrm>
              <a:off x="2281" y="2777"/>
              <a:ext cx="15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2" name="Line 136"/>
            <p:cNvSpPr>
              <a:spLocks noChangeShapeType="1"/>
            </p:cNvSpPr>
            <p:nvPr/>
          </p:nvSpPr>
          <p:spPr bwMode="auto">
            <a:xfrm>
              <a:off x="2281" y="3179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3" name="Line 137"/>
            <p:cNvSpPr>
              <a:spLocks noChangeShapeType="1"/>
            </p:cNvSpPr>
            <p:nvPr/>
          </p:nvSpPr>
          <p:spPr bwMode="auto">
            <a:xfrm>
              <a:off x="2296" y="3179"/>
              <a:ext cx="346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8.7</a:t>
            </a:r>
            <a:br>
              <a:rPr lang="en-GB"/>
            </a:br>
            <a:r>
              <a:rPr lang="en-GB"/>
              <a:t>Directory service operations</a:t>
            </a:r>
          </a:p>
        </p:txBody>
      </p:sp>
      <p:grpSp>
        <p:nvGrpSpPr>
          <p:cNvPr id="30782" name="Group 62"/>
          <p:cNvGrpSpPr>
            <a:grpSpLocks/>
          </p:cNvGrpSpPr>
          <p:nvPr/>
        </p:nvGrpSpPr>
        <p:grpSpPr bwMode="auto">
          <a:xfrm>
            <a:off x="681038" y="2162175"/>
            <a:ext cx="8570912" cy="2995613"/>
            <a:chOff x="429" y="1221"/>
            <a:chExt cx="5399" cy="1887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448" y="1294"/>
              <a:ext cx="160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Lookup(Dir, Name) -&gt; FileId</a:t>
              </a:r>
              <a:endParaRPr lang="en-GB"/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48" y="144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—</a:t>
              </a:r>
              <a:endParaRPr lang="en-GB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83" y="1442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623" y="1442"/>
              <a:ext cx="37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throws</a:t>
              </a:r>
              <a:endParaRPr lang="en-GB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985" y="1442"/>
              <a:ext cx="58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NotFound</a:t>
              </a:r>
              <a:endParaRPr lang="en-GB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1563" y="1442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2651" y="1294"/>
              <a:ext cx="289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Locates the text name in the directory and returns the</a:t>
              </a:r>
              <a:endParaRPr lang="en-GB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2651" y="1442"/>
              <a:ext cx="309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relevant UFID. If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 is not in the directory, throws an</a:t>
              </a:r>
              <a:endParaRPr lang="en-GB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2651" y="1590"/>
              <a:ext cx="56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exception.</a:t>
              </a:r>
              <a:endParaRPr lang="en-GB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202" y="1590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429" y="1221"/>
              <a:ext cx="2189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2631" y="1235"/>
              <a:ext cx="14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2631" y="122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2645" y="1221"/>
              <a:ext cx="31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2631" y="1235"/>
              <a:ext cx="14" cy="4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448" y="1791"/>
              <a:ext cx="148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AddName(Dir, Name, File)</a:t>
              </a:r>
              <a:endParaRPr lang="en-GB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1899" y="179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8" y="1939"/>
              <a:ext cx="15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— </a:t>
              </a:r>
              <a:endParaRPr lang="en-GB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623" y="1939"/>
              <a:ext cx="37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throws</a:t>
              </a:r>
              <a:endParaRPr lang="en-GB"/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985" y="1939"/>
              <a:ext cx="88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NameDuplicate</a:t>
              </a:r>
              <a:endParaRPr lang="en-GB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845" y="1939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2651" y="1791"/>
              <a:ext cx="302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If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 is not in the directory, adds (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, </a:t>
              </a:r>
              <a:r>
                <a:rPr lang="en-GB" sz="1700" i="1">
                  <a:solidFill>
                    <a:srgbClr val="000000"/>
                  </a:solidFill>
                </a:rPr>
                <a:t>File</a:t>
              </a:r>
              <a:r>
                <a:rPr lang="en-GB" sz="1700">
                  <a:solidFill>
                    <a:srgbClr val="000000"/>
                  </a:solidFill>
                </a:rPr>
                <a:t>) to the</a:t>
              </a:r>
              <a:endParaRPr lang="en-GB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2651" y="1939"/>
              <a:ext cx="25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directory and updates the file’s attribute record.</a:t>
              </a:r>
              <a:endParaRPr lang="en-GB"/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2651" y="2087"/>
              <a:ext cx="306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If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 is already in the directory: throws an exception.</a:t>
              </a:r>
              <a:endParaRPr lang="en-GB"/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5660" y="208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2631" y="1732"/>
              <a:ext cx="14" cy="4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8" y="2288"/>
              <a:ext cx="114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UnName(Dir, Name)</a:t>
              </a:r>
              <a:endParaRPr lang="en-GB"/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1563" y="2288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8" y="2436"/>
              <a:ext cx="15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— </a:t>
              </a:r>
              <a:endParaRPr lang="en-GB"/>
            </a:p>
          </p:txBody>
        </p:sp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623" y="2436"/>
              <a:ext cx="37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throws</a:t>
              </a:r>
              <a:endParaRPr lang="en-GB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985" y="2436"/>
              <a:ext cx="58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NotFound</a:t>
              </a:r>
              <a:endParaRPr lang="en-GB"/>
            </a:p>
          </p:txBody>
        </p:sp>
        <p:sp>
          <p:nvSpPr>
            <p:cNvPr id="30760" name="Rectangle 40"/>
            <p:cNvSpPr>
              <a:spLocks noChangeArrowheads="1"/>
            </p:cNvSpPr>
            <p:nvPr/>
          </p:nvSpPr>
          <p:spPr bwMode="auto">
            <a:xfrm>
              <a:off x="1563" y="2436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61" name="Rectangle 41"/>
            <p:cNvSpPr>
              <a:spLocks noChangeArrowheads="1"/>
            </p:cNvSpPr>
            <p:nvPr/>
          </p:nvSpPr>
          <p:spPr bwMode="auto">
            <a:xfrm>
              <a:off x="2651" y="2288"/>
              <a:ext cx="306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If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 is in the directory: the entry containing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 is</a:t>
              </a:r>
              <a:endParaRPr lang="en-GB"/>
            </a:p>
          </p:txBody>
        </p: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2651" y="2436"/>
              <a:ext cx="15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removed from the directory.</a:t>
              </a:r>
              <a:endParaRPr lang="en-GB"/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4129" y="2436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64" name="Rectangle 44"/>
            <p:cNvSpPr>
              <a:spLocks noChangeArrowheads="1"/>
            </p:cNvSpPr>
            <p:nvPr/>
          </p:nvSpPr>
          <p:spPr bwMode="auto">
            <a:xfrm>
              <a:off x="2651" y="2584"/>
              <a:ext cx="28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If </a:t>
              </a:r>
              <a:r>
                <a:rPr lang="en-GB" sz="1700" i="1">
                  <a:solidFill>
                    <a:srgbClr val="000000"/>
                  </a:solidFill>
                </a:rPr>
                <a:t>Name</a:t>
              </a:r>
              <a:r>
                <a:rPr lang="en-GB" sz="1700">
                  <a:solidFill>
                    <a:srgbClr val="000000"/>
                  </a:solidFill>
                </a:rPr>
                <a:t> is not in the directory: throws an exception.</a:t>
              </a:r>
              <a:endParaRPr lang="en-GB"/>
            </a:p>
          </p:txBody>
        </p:sp>
        <p:sp>
          <p:nvSpPr>
            <p:cNvPr id="30765" name="Rectangle 45"/>
            <p:cNvSpPr>
              <a:spLocks noChangeArrowheads="1"/>
            </p:cNvSpPr>
            <p:nvPr/>
          </p:nvSpPr>
          <p:spPr bwMode="auto">
            <a:xfrm>
              <a:off x="5472" y="2584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 </a:t>
              </a:r>
              <a:endParaRPr lang="en-GB"/>
            </a:p>
          </p:txBody>
        </p:sp>
        <p:sp>
          <p:nvSpPr>
            <p:cNvPr id="30767" name="Rectangle 47"/>
            <p:cNvSpPr>
              <a:spLocks noChangeArrowheads="1"/>
            </p:cNvSpPr>
            <p:nvPr/>
          </p:nvSpPr>
          <p:spPr bwMode="auto">
            <a:xfrm>
              <a:off x="2631" y="2228"/>
              <a:ext cx="14" cy="4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Rectangle 49"/>
            <p:cNvSpPr>
              <a:spLocks noChangeArrowheads="1"/>
            </p:cNvSpPr>
            <p:nvPr/>
          </p:nvSpPr>
          <p:spPr bwMode="auto">
            <a:xfrm>
              <a:off x="448" y="2785"/>
              <a:ext cx="203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GetNames(Dir, Pattern) -&gt; NameSeq</a:t>
              </a:r>
              <a:endParaRPr lang="en-GB"/>
            </a:p>
          </p:txBody>
        </p: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2288" y="2785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1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329" y="2785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 </a:t>
              </a:r>
              <a:endParaRPr lang="en-GB"/>
            </a:p>
          </p:txBody>
        </p:sp>
        <p:sp>
          <p:nvSpPr>
            <p:cNvPr id="30772" name="Rectangle 52"/>
            <p:cNvSpPr>
              <a:spLocks noChangeArrowheads="1"/>
            </p:cNvSpPr>
            <p:nvPr/>
          </p:nvSpPr>
          <p:spPr bwMode="auto">
            <a:xfrm>
              <a:off x="2651" y="2785"/>
              <a:ext cx="308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Returns all the text names in the directory that match the</a:t>
              </a:r>
              <a:endParaRPr lang="en-GB"/>
            </a:p>
          </p:txBody>
        </p:sp>
        <p:sp>
          <p:nvSpPr>
            <p:cNvPr id="30773" name="Rectangle 53"/>
            <p:cNvSpPr>
              <a:spLocks noChangeArrowheads="1"/>
            </p:cNvSpPr>
            <p:nvPr/>
          </p:nvSpPr>
          <p:spPr bwMode="auto">
            <a:xfrm>
              <a:off x="2651" y="2933"/>
              <a:ext cx="147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regular expression </a:t>
              </a:r>
              <a:r>
                <a:rPr lang="en-GB" sz="1700" i="1">
                  <a:solidFill>
                    <a:srgbClr val="000000"/>
                  </a:solidFill>
                </a:rPr>
                <a:t>Pattern</a:t>
              </a:r>
              <a:r>
                <a:rPr lang="en-GB" sz="1700">
                  <a:solidFill>
                    <a:srgbClr val="000000"/>
                  </a:solidFill>
                </a:rPr>
                <a:t>.</a:t>
              </a:r>
              <a:endParaRPr lang="en-GB"/>
            </a:p>
          </p:txBody>
        </p:sp>
        <p:sp>
          <p:nvSpPr>
            <p:cNvPr id="30775" name="Line 55"/>
            <p:cNvSpPr>
              <a:spLocks noChangeShapeType="1"/>
            </p:cNvSpPr>
            <p:nvPr/>
          </p:nvSpPr>
          <p:spPr bwMode="auto">
            <a:xfrm>
              <a:off x="429" y="3107"/>
              <a:ext cx="2189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Rectangle 56"/>
            <p:cNvSpPr>
              <a:spLocks noChangeArrowheads="1"/>
            </p:cNvSpPr>
            <p:nvPr/>
          </p:nvSpPr>
          <p:spPr bwMode="auto">
            <a:xfrm>
              <a:off x="2631" y="2725"/>
              <a:ext cx="14" cy="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631" y="3107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Line 59"/>
            <p:cNvSpPr>
              <a:spLocks noChangeShapeType="1"/>
            </p:cNvSpPr>
            <p:nvPr/>
          </p:nvSpPr>
          <p:spPr bwMode="auto">
            <a:xfrm>
              <a:off x="2645" y="3107"/>
              <a:ext cx="31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Instructor’s Guide for  Coulouris, Dollimore and Kindberg   Distributed Systems: Concepts and Design   Edn. 3   </a:t>
            </a:r>
            <a:br>
              <a:rPr lang="en-GB"/>
            </a:br>
            <a:r>
              <a:rPr lang="en-GB"/>
              <a:t>©  Addison-Wesley Publishers 2000 </a:t>
            </a:r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Figure 8.8</a:t>
            </a:r>
            <a:br>
              <a:rPr lang="en-GB"/>
            </a:br>
            <a:r>
              <a:rPr lang="en-GB"/>
              <a:t>NFS architecture</a:t>
            </a:r>
          </a:p>
        </p:txBody>
      </p:sp>
      <p:grpSp>
        <p:nvGrpSpPr>
          <p:cNvPr id="31830" name="Group 86"/>
          <p:cNvGrpSpPr>
            <a:grpSpLocks/>
          </p:cNvGrpSpPr>
          <p:nvPr/>
        </p:nvGrpSpPr>
        <p:grpSpPr bwMode="auto">
          <a:xfrm>
            <a:off x="404813" y="1606550"/>
            <a:ext cx="8864600" cy="4168775"/>
            <a:chOff x="255" y="1012"/>
            <a:chExt cx="5584" cy="2626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4127" y="1192"/>
              <a:ext cx="1697" cy="243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4127" y="1192"/>
              <a:ext cx="1712" cy="2446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092" y="1192"/>
              <a:ext cx="1697" cy="243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092" y="1192"/>
              <a:ext cx="1712" cy="2446"/>
            </a:xfrm>
            <a:prstGeom prst="rect">
              <a:avLst/>
            </a:prstGeom>
            <a:noFill/>
            <a:ln w="3333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1150" y="2027"/>
              <a:ext cx="1539" cy="1251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1150" y="2027"/>
              <a:ext cx="1553" cy="1265"/>
            </a:xfrm>
            <a:prstGeom prst="rect">
              <a:avLst/>
            </a:prstGeom>
            <a:noFill/>
            <a:ln w="33338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268" y="2188"/>
              <a:ext cx="64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UNIX kernel</a:t>
              </a:r>
              <a:endParaRPr lang="en-GB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2631" y="2832"/>
              <a:ext cx="691" cy="7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1250" y="3494"/>
              <a:ext cx="403" cy="72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250" y="3465"/>
              <a:ext cx="403" cy="72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250" y="3436"/>
              <a:ext cx="403" cy="58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1250" y="3393"/>
              <a:ext cx="403" cy="72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1423" y="3149"/>
              <a:ext cx="58" cy="273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2824" y="3227"/>
              <a:ext cx="4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GB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1545" y="1012"/>
              <a:ext cx="8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Client computer</a:t>
              </a:r>
              <a:endParaRPr lang="en-GB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551" y="1012"/>
              <a:ext cx="9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Server computer</a:t>
              </a:r>
              <a:endParaRPr lang="en-GB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1222" y="2573"/>
              <a:ext cx="489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1222" y="2573"/>
              <a:ext cx="503" cy="66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255" y="1886"/>
              <a:ext cx="6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system calls</a:t>
              </a:r>
              <a:endParaRPr lang="en-GB"/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1519" y="2418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Local</a:t>
              </a:r>
              <a:endParaRPr lang="en-GB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2455" y="2418"/>
              <a:ext cx="42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/>
            </a:p>
          </p:txBody>
        </p:sp>
        <p:sp>
          <p:nvSpPr>
            <p:cNvPr id="31770" name="Freeform 26"/>
            <p:cNvSpPr>
              <a:spLocks/>
            </p:cNvSpPr>
            <p:nvPr/>
          </p:nvSpPr>
          <p:spPr bwMode="auto">
            <a:xfrm>
              <a:off x="1452" y="2473"/>
              <a:ext cx="29" cy="7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71"/>
                </a:cxn>
                <a:cxn ang="0">
                  <a:pos x="0" y="0"/>
                </a:cxn>
                <a:cxn ang="0">
                  <a:pos x="14" y="0"/>
                </a:cxn>
              </a:cxnLst>
              <a:rect l="0" t="0" r="r" b="b"/>
              <a:pathLst>
                <a:path w="29" h="71">
                  <a:moveTo>
                    <a:pt x="14" y="0"/>
                  </a:moveTo>
                  <a:lnTo>
                    <a:pt x="29" y="0"/>
                  </a:lnTo>
                  <a:lnTo>
                    <a:pt x="14" y="71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1466" y="2386"/>
              <a:ext cx="1" cy="8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Freeform 28"/>
            <p:cNvSpPr>
              <a:spLocks/>
            </p:cNvSpPr>
            <p:nvPr/>
          </p:nvSpPr>
          <p:spPr bwMode="auto">
            <a:xfrm>
              <a:off x="2387" y="2487"/>
              <a:ext cx="28" cy="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14" y="72"/>
                </a:cxn>
                <a:cxn ang="0">
                  <a:pos x="0" y="0"/>
                </a:cxn>
                <a:cxn ang="0">
                  <a:pos x="14" y="0"/>
                </a:cxn>
              </a:cxnLst>
              <a:rect l="0" t="0" r="r" b="b"/>
              <a:pathLst>
                <a:path w="28" h="72">
                  <a:moveTo>
                    <a:pt x="14" y="0"/>
                  </a:moveTo>
                  <a:lnTo>
                    <a:pt x="28" y="0"/>
                  </a:lnTo>
                  <a:lnTo>
                    <a:pt x="14" y="7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 flipV="1">
              <a:off x="2401" y="2386"/>
              <a:ext cx="1" cy="10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1343" y="2738"/>
              <a:ext cx="33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UNIX</a:t>
              </a:r>
              <a:endParaRPr lang="en-GB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1401" y="2867"/>
              <a:ext cx="2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GB"/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1300" y="2997"/>
              <a:ext cx="4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system</a:t>
              </a:r>
              <a:endParaRPr lang="en-GB"/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213" y="2027"/>
              <a:ext cx="1539" cy="1251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Oval 34"/>
            <p:cNvSpPr>
              <a:spLocks noChangeArrowheads="1"/>
            </p:cNvSpPr>
            <p:nvPr/>
          </p:nvSpPr>
          <p:spPr bwMode="auto">
            <a:xfrm>
              <a:off x="5278" y="3494"/>
              <a:ext cx="388" cy="72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5278" y="3465"/>
              <a:ext cx="388" cy="72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5278" y="3436"/>
              <a:ext cx="388" cy="58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Oval 37"/>
            <p:cNvSpPr>
              <a:spLocks noChangeArrowheads="1"/>
            </p:cNvSpPr>
            <p:nvPr/>
          </p:nvSpPr>
          <p:spPr bwMode="auto">
            <a:xfrm>
              <a:off x="5278" y="3393"/>
              <a:ext cx="388" cy="72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5436" y="3134"/>
              <a:ext cx="57" cy="288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Freeform 39"/>
            <p:cNvSpPr>
              <a:spLocks/>
            </p:cNvSpPr>
            <p:nvPr/>
          </p:nvSpPr>
          <p:spPr bwMode="auto">
            <a:xfrm>
              <a:off x="4501" y="2429"/>
              <a:ext cx="29" cy="72"/>
            </a:xfrm>
            <a:custGeom>
              <a:avLst/>
              <a:gdLst/>
              <a:ahLst/>
              <a:cxnLst>
                <a:cxn ang="0">
                  <a:pos x="14" y="72"/>
                </a:cxn>
                <a:cxn ang="0">
                  <a:pos x="0" y="72"/>
                </a:cxn>
                <a:cxn ang="0">
                  <a:pos x="14" y="0"/>
                </a:cxn>
                <a:cxn ang="0">
                  <a:pos x="29" y="72"/>
                </a:cxn>
                <a:cxn ang="0">
                  <a:pos x="14" y="72"/>
                </a:cxn>
              </a:cxnLst>
              <a:rect l="0" t="0" r="r" b="b"/>
              <a:pathLst>
                <a:path w="29" h="72">
                  <a:moveTo>
                    <a:pt x="14" y="72"/>
                  </a:moveTo>
                  <a:lnTo>
                    <a:pt x="0" y="72"/>
                  </a:lnTo>
                  <a:lnTo>
                    <a:pt x="14" y="0"/>
                  </a:lnTo>
                  <a:lnTo>
                    <a:pt x="29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4515" y="2501"/>
              <a:ext cx="1" cy="8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Freeform 41"/>
            <p:cNvSpPr>
              <a:spLocks/>
            </p:cNvSpPr>
            <p:nvPr/>
          </p:nvSpPr>
          <p:spPr bwMode="auto">
            <a:xfrm>
              <a:off x="5436" y="2473"/>
              <a:ext cx="29" cy="7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71"/>
                </a:cxn>
                <a:cxn ang="0">
                  <a:pos x="0" y="0"/>
                </a:cxn>
                <a:cxn ang="0">
                  <a:pos x="14" y="0"/>
                </a:cxn>
              </a:cxnLst>
              <a:rect l="0" t="0" r="r" b="b"/>
              <a:pathLst>
                <a:path w="29" h="71">
                  <a:moveTo>
                    <a:pt x="14" y="0"/>
                  </a:moveTo>
                  <a:lnTo>
                    <a:pt x="29" y="0"/>
                  </a:lnTo>
                  <a:lnTo>
                    <a:pt x="14" y="71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 flipV="1">
              <a:off x="5450" y="2401"/>
              <a:ext cx="1" cy="7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Rectangle 43"/>
            <p:cNvSpPr>
              <a:spLocks noChangeArrowheads="1"/>
            </p:cNvSpPr>
            <p:nvPr/>
          </p:nvSpPr>
          <p:spPr bwMode="auto">
            <a:xfrm>
              <a:off x="3638" y="2832"/>
              <a:ext cx="662" cy="7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Oval 44"/>
            <p:cNvSpPr>
              <a:spLocks noChangeArrowheads="1"/>
            </p:cNvSpPr>
            <p:nvPr/>
          </p:nvSpPr>
          <p:spPr bwMode="auto">
            <a:xfrm>
              <a:off x="3250" y="2156"/>
              <a:ext cx="417" cy="1453"/>
            </a:xfrm>
            <a:prstGeom prst="ellipse">
              <a:avLst/>
            </a:prstGeom>
            <a:solidFill>
              <a:srgbClr val="D9AA73"/>
            </a:solidFill>
            <a:ln w="33338">
              <a:solidFill>
                <a:srgbClr val="D9AA7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Freeform 45"/>
            <p:cNvSpPr>
              <a:spLocks/>
            </p:cNvSpPr>
            <p:nvPr/>
          </p:nvSpPr>
          <p:spPr bwMode="auto">
            <a:xfrm>
              <a:off x="4127" y="2832"/>
              <a:ext cx="129" cy="7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0"/>
                </a:cxn>
                <a:cxn ang="0">
                  <a:pos x="129" y="43"/>
                </a:cxn>
                <a:cxn ang="0">
                  <a:pos x="0" y="72"/>
                </a:cxn>
                <a:cxn ang="0">
                  <a:pos x="0" y="43"/>
                </a:cxn>
              </a:cxnLst>
              <a:rect l="0" t="0" r="r" b="b"/>
              <a:pathLst>
                <a:path w="129" h="72">
                  <a:moveTo>
                    <a:pt x="0" y="43"/>
                  </a:moveTo>
                  <a:lnTo>
                    <a:pt x="0" y="0"/>
                  </a:lnTo>
                  <a:lnTo>
                    <a:pt x="129" y="43"/>
                  </a:lnTo>
                  <a:lnTo>
                    <a:pt x="0" y="72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>
              <a:off x="2631" y="2875"/>
              <a:ext cx="149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Rectangle 47"/>
            <p:cNvSpPr>
              <a:spLocks noChangeArrowheads="1"/>
            </p:cNvSpPr>
            <p:nvPr/>
          </p:nvSpPr>
          <p:spPr bwMode="auto">
            <a:xfrm>
              <a:off x="2142" y="2573"/>
              <a:ext cx="489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Rectangle 48"/>
            <p:cNvSpPr>
              <a:spLocks noChangeArrowheads="1"/>
            </p:cNvSpPr>
            <p:nvPr/>
          </p:nvSpPr>
          <p:spPr bwMode="auto">
            <a:xfrm>
              <a:off x="2142" y="2573"/>
              <a:ext cx="504" cy="66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Rectangle 49"/>
            <p:cNvSpPr>
              <a:spLocks noChangeArrowheads="1"/>
            </p:cNvSpPr>
            <p:nvPr/>
          </p:nvSpPr>
          <p:spPr bwMode="auto">
            <a:xfrm>
              <a:off x="2286" y="2795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NFS</a:t>
              </a:r>
              <a:endParaRPr lang="en-GB"/>
            </a:p>
          </p:txBody>
        </p:sp>
        <p:sp>
          <p:nvSpPr>
            <p:cNvPr id="31794" name="Rectangle 50"/>
            <p:cNvSpPr>
              <a:spLocks noChangeArrowheads="1"/>
            </p:cNvSpPr>
            <p:nvPr/>
          </p:nvSpPr>
          <p:spPr bwMode="auto">
            <a:xfrm>
              <a:off x="2257" y="2925"/>
              <a:ext cx="3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GB"/>
            </a:p>
          </p:txBody>
        </p:sp>
        <p:sp>
          <p:nvSpPr>
            <p:cNvPr id="31795" name="Rectangle 51"/>
            <p:cNvSpPr>
              <a:spLocks noChangeArrowheads="1"/>
            </p:cNvSpPr>
            <p:nvPr/>
          </p:nvSpPr>
          <p:spPr bwMode="auto">
            <a:xfrm>
              <a:off x="4285" y="2573"/>
              <a:ext cx="489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Rectangle 52"/>
            <p:cNvSpPr>
              <a:spLocks noChangeArrowheads="1"/>
            </p:cNvSpPr>
            <p:nvPr/>
          </p:nvSpPr>
          <p:spPr bwMode="auto">
            <a:xfrm>
              <a:off x="4285" y="2573"/>
              <a:ext cx="504" cy="66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Rectangle 53"/>
            <p:cNvSpPr>
              <a:spLocks noChangeArrowheads="1"/>
            </p:cNvSpPr>
            <p:nvPr/>
          </p:nvSpPr>
          <p:spPr bwMode="auto">
            <a:xfrm>
              <a:off x="4429" y="2795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NFS</a:t>
              </a:r>
              <a:endParaRPr lang="en-GB"/>
            </a:p>
          </p:txBody>
        </p:sp>
        <p:sp>
          <p:nvSpPr>
            <p:cNvPr id="31798" name="Rectangle 54"/>
            <p:cNvSpPr>
              <a:spLocks noChangeArrowheads="1"/>
            </p:cNvSpPr>
            <p:nvPr/>
          </p:nvSpPr>
          <p:spPr bwMode="auto">
            <a:xfrm>
              <a:off x="4371" y="2925"/>
              <a:ext cx="3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GB"/>
            </a:p>
          </p:txBody>
        </p:sp>
        <p:sp>
          <p:nvSpPr>
            <p:cNvPr id="31799" name="Rectangle 55"/>
            <p:cNvSpPr>
              <a:spLocks noChangeArrowheads="1"/>
            </p:cNvSpPr>
            <p:nvPr/>
          </p:nvSpPr>
          <p:spPr bwMode="auto">
            <a:xfrm>
              <a:off x="5220" y="2573"/>
              <a:ext cx="489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Rectangle 56"/>
            <p:cNvSpPr>
              <a:spLocks noChangeArrowheads="1"/>
            </p:cNvSpPr>
            <p:nvPr/>
          </p:nvSpPr>
          <p:spPr bwMode="auto">
            <a:xfrm>
              <a:off x="5220" y="2573"/>
              <a:ext cx="504" cy="66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Rectangle 57"/>
            <p:cNvSpPr>
              <a:spLocks noChangeArrowheads="1"/>
            </p:cNvSpPr>
            <p:nvPr/>
          </p:nvSpPr>
          <p:spPr bwMode="auto">
            <a:xfrm>
              <a:off x="5328" y="2738"/>
              <a:ext cx="33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UNIX</a:t>
              </a:r>
              <a:endParaRPr lang="en-GB"/>
            </a:p>
          </p:txBody>
        </p:sp>
        <p:sp>
          <p:nvSpPr>
            <p:cNvPr id="31802" name="Rectangle 58"/>
            <p:cNvSpPr>
              <a:spLocks noChangeArrowheads="1"/>
            </p:cNvSpPr>
            <p:nvPr/>
          </p:nvSpPr>
          <p:spPr bwMode="auto">
            <a:xfrm>
              <a:off x="5385" y="2867"/>
              <a:ext cx="2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GB"/>
            </a:p>
          </p:txBody>
        </p:sp>
        <p:sp>
          <p:nvSpPr>
            <p:cNvPr id="31803" name="Rectangle 59"/>
            <p:cNvSpPr>
              <a:spLocks noChangeArrowheads="1"/>
            </p:cNvSpPr>
            <p:nvPr/>
          </p:nvSpPr>
          <p:spPr bwMode="auto">
            <a:xfrm>
              <a:off x="5284" y="2997"/>
              <a:ext cx="4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system</a:t>
              </a:r>
              <a:endParaRPr lang="en-GB"/>
            </a:p>
          </p:txBody>
        </p:sp>
        <p:sp>
          <p:nvSpPr>
            <p:cNvPr id="31804" name="Rectangle 60"/>
            <p:cNvSpPr>
              <a:spLocks noChangeArrowheads="1"/>
            </p:cNvSpPr>
            <p:nvPr/>
          </p:nvSpPr>
          <p:spPr bwMode="auto">
            <a:xfrm>
              <a:off x="1150" y="1307"/>
              <a:ext cx="647" cy="6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Rectangle 61"/>
            <p:cNvSpPr>
              <a:spLocks noChangeArrowheads="1"/>
            </p:cNvSpPr>
            <p:nvPr/>
          </p:nvSpPr>
          <p:spPr bwMode="auto">
            <a:xfrm>
              <a:off x="1194" y="1501"/>
              <a:ext cx="61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/>
            </a:p>
          </p:txBody>
        </p:sp>
        <p:sp>
          <p:nvSpPr>
            <p:cNvPr id="31806" name="Rectangle 62"/>
            <p:cNvSpPr>
              <a:spLocks noChangeArrowheads="1"/>
            </p:cNvSpPr>
            <p:nvPr/>
          </p:nvSpPr>
          <p:spPr bwMode="auto">
            <a:xfrm>
              <a:off x="1261" y="1630"/>
              <a:ext cx="4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/>
            </a:p>
          </p:txBody>
        </p:sp>
        <p:sp>
          <p:nvSpPr>
            <p:cNvPr id="31807" name="Rectangle 63"/>
            <p:cNvSpPr>
              <a:spLocks noChangeArrowheads="1"/>
            </p:cNvSpPr>
            <p:nvPr/>
          </p:nvSpPr>
          <p:spPr bwMode="auto">
            <a:xfrm>
              <a:off x="1855" y="1307"/>
              <a:ext cx="647" cy="6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8" name="Rectangle 64"/>
            <p:cNvSpPr>
              <a:spLocks noChangeArrowheads="1"/>
            </p:cNvSpPr>
            <p:nvPr/>
          </p:nvSpPr>
          <p:spPr bwMode="auto">
            <a:xfrm>
              <a:off x="1902" y="1501"/>
              <a:ext cx="61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/>
            </a:p>
          </p:txBody>
        </p:sp>
        <p:sp>
          <p:nvSpPr>
            <p:cNvPr id="31809" name="Rectangle 65"/>
            <p:cNvSpPr>
              <a:spLocks noChangeArrowheads="1"/>
            </p:cNvSpPr>
            <p:nvPr/>
          </p:nvSpPr>
          <p:spPr bwMode="auto">
            <a:xfrm>
              <a:off x="1970" y="1630"/>
              <a:ext cx="4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/>
            </a:p>
          </p:txBody>
        </p:sp>
        <p:sp>
          <p:nvSpPr>
            <p:cNvPr id="31810" name="Rectangle 66"/>
            <p:cNvSpPr>
              <a:spLocks noChangeArrowheads="1"/>
            </p:cNvSpPr>
            <p:nvPr/>
          </p:nvSpPr>
          <p:spPr bwMode="auto">
            <a:xfrm>
              <a:off x="1452" y="1854"/>
              <a:ext cx="72" cy="230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1" name="Rectangle 67"/>
            <p:cNvSpPr>
              <a:spLocks noChangeArrowheads="1"/>
            </p:cNvSpPr>
            <p:nvPr/>
          </p:nvSpPr>
          <p:spPr bwMode="auto">
            <a:xfrm>
              <a:off x="2128" y="1854"/>
              <a:ext cx="72" cy="230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2" name="Line 68"/>
            <p:cNvSpPr>
              <a:spLocks noChangeShapeType="1"/>
            </p:cNvSpPr>
            <p:nvPr/>
          </p:nvSpPr>
          <p:spPr bwMode="auto">
            <a:xfrm>
              <a:off x="948" y="1955"/>
              <a:ext cx="533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3" name="Line 69"/>
            <p:cNvSpPr>
              <a:spLocks noChangeShapeType="1"/>
            </p:cNvSpPr>
            <p:nvPr/>
          </p:nvSpPr>
          <p:spPr bwMode="auto">
            <a:xfrm>
              <a:off x="934" y="2257"/>
              <a:ext cx="230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4" name="Rectangle 70"/>
            <p:cNvSpPr>
              <a:spLocks noChangeArrowheads="1"/>
            </p:cNvSpPr>
            <p:nvPr/>
          </p:nvSpPr>
          <p:spPr bwMode="auto">
            <a:xfrm>
              <a:off x="2925" y="3097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NFS</a:t>
              </a:r>
              <a:endParaRPr lang="en-GB"/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991" y="2904"/>
              <a:ext cx="1" cy="14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6" name="Rectangle 72"/>
            <p:cNvSpPr>
              <a:spLocks noChangeArrowheads="1"/>
            </p:cNvSpPr>
            <p:nvPr/>
          </p:nvSpPr>
          <p:spPr bwMode="auto">
            <a:xfrm>
              <a:off x="460" y="1771"/>
              <a:ext cx="2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UNIX</a:t>
              </a:r>
              <a:endParaRPr lang="en-GB"/>
            </a:p>
          </p:txBody>
        </p:sp>
        <p:sp>
          <p:nvSpPr>
            <p:cNvPr id="31817" name="Rectangle 73"/>
            <p:cNvSpPr>
              <a:spLocks noChangeArrowheads="1"/>
            </p:cNvSpPr>
            <p:nvPr/>
          </p:nvSpPr>
          <p:spPr bwMode="auto">
            <a:xfrm>
              <a:off x="3294" y="2015"/>
              <a:ext cx="64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UNIX kernel</a:t>
              </a:r>
              <a:endParaRPr lang="en-GB"/>
            </a:p>
          </p:txBody>
        </p:sp>
        <p:sp>
          <p:nvSpPr>
            <p:cNvPr id="31818" name="Line 74"/>
            <p:cNvSpPr>
              <a:spLocks noChangeShapeType="1"/>
            </p:cNvSpPr>
            <p:nvPr/>
          </p:nvSpPr>
          <p:spPr bwMode="auto">
            <a:xfrm>
              <a:off x="3954" y="2084"/>
              <a:ext cx="21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Rectangle 75"/>
            <p:cNvSpPr>
              <a:spLocks noChangeArrowheads="1"/>
            </p:cNvSpPr>
            <p:nvPr/>
          </p:nvSpPr>
          <p:spPr bwMode="auto">
            <a:xfrm>
              <a:off x="4271" y="2214"/>
              <a:ext cx="1424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Rectangle 76"/>
            <p:cNvSpPr>
              <a:spLocks noChangeArrowheads="1"/>
            </p:cNvSpPr>
            <p:nvPr/>
          </p:nvSpPr>
          <p:spPr bwMode="auto">
            <a:xfrm>
              <a:off x="4271" y="2214"/>
              <a:ext cx="1438" cy="20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Rectangle 77"/>
            <p:cNvSpPr>
              <a:spLocks noChangeArrowheads="1"/>
            </p:cNvSpPr>
            <p:nvPr/>
          </p:nvSpPr>
          <p:spPr bwMode="auto">
            <a:xfrm>
              <a:off x="4521" y="2231"/>
              <a:ext cx="94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Virtual file system</a:t>
              </a:r>
              <a:endParaRPr lang="en-GB"/>
            </a:p>
          </p:txBody>
        </p:sp>
        <p:sp>
          <p:nvSpPr>
            <p:cNvPr id="31822" name="Rectangle 78"/>
            <p:cNvSpPr>
              <a:spLocks noChangeArrowheads="1"/>
            </p:cNvSpPr>
            <p:nvPr/>
          </p:nvSpPr>
          <p:spPr bwMode="auto">
            <a:xfrm>
              <a:off x="1768" y="2573"/>
              <a:ext cx="331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3" name="Rectangle 79"/>
            <p:cNvSpPr>
              <a:spLocks noChangeArrowheads="1"/>
            </p:cNvSpPr>
            <p:nvPr/>
          </p:nvSpPr>
          <p:spPr bwMode="auto">
            <a:xfrm>
              <a:off x="1768" y="2573"/>
              <a:ext cx="345" cy="662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Freeform 80"/>
            <p:cNvSpPr>
              <a:spLocks/>
            </p:cNvSpPr>
            <p:nvPr/>
          </p:nvSpPr>
          <p:spPr bwMode="auto">
            <a:xfrm>
              <a:off x="1912" y="2473"/>
              <a:ext cx="29" cy="7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71"/>
                </a:cxn>
                <a:cxn ang="0">
                  <a:pos x="0" y="0"/>
                </a:cxn>
                <a:cxn ang="0">
                  <a:pos x="14" y="0"/>
                </a:cxn>
              </a:cxnLst>
              <a:rect l="0" t="0" r="r" b="b"/>
              <a:pathLst>
                <a:path w="29" h="71">
                  <a:moveTo>
                    <a:pt x="14" y="0"/>
                  </a:moveTo>
                  <a:lnTo>
                    <a:pt x="29" y="0"/>
                  </a:lnTo>
                  <a:lnTo>
                    <a:pt x="14" y="71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81"/>
            <p:cNvSpPr>
              <a:spLocks noChangeShapeType="1"/>
            </p:cNvSpPr>
            <p:nvPr/>
          </p:nvSpPr>
          <p:spPr bwMode="auto">
            <a:xfrm flipV="1">
              <a:off x="1926" y="2386"/>
              <a:ext cx="1" cy="8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Rectangle 82"/>
            <p:cNvSpPr>
              <a:spLocks noChangeArrowheads="1"/>
            </p:cNvSpPr>
            <p:nvPr/>
          </p:nvSpPr>
          <p:spPr bwMode="auto">
            <a:xfrm>
              <a:off x="1222" y="2214"/>
              <a:ext cx="1424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Rectangle 83"/>
            <p:cNvSpPr>
              <a:spLocks noChangeArrowheads="1"/>
            </p:cNvSpPr>
            <p:nvPr/>
          </p:nvSpPr>
          <p:spPr bwMode="auto">
            <a:xfrm>
              <a:off x="1222" y="2214"/>
              <a:ext cx="1438" cy="20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Rectangle 84"/>
            <p:cNvSpPr>
              <a:spLocks noChangeArrowheads="1"/>
            </p:cNvSpPr>
            <p:nvPr/>
          </p:nvSpPr>
          <p:spPr bwMode="auto">
            <a:xfrm>
              <a:off x="1457" y="2231"/>
              <a:ext cx="94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charset="0"/>
                </a:rPr>
                <a:t>Virtual file system</a:t>
              </a:r>
              <a:endParaRPr lang="en-GB"/>
            </a:p>
          </p:txBody>
        </p:sp>
        <p:sp>
          <p:nvSpPr>
            <p:cNvPr id="31829" name="Rectangle 85"/>
            <p:cNvSpPr>
              <a:spLocks noChangeArrowheads="1"/>
            </p:cNvSpPr>
            <p:nvPr/>
          </p:nvSpPr>
          <p:spPr bwMode="auto">
            <a:xfrm rot="-5400000">
              <a:off x="1652" y="2784"/>
              <a:ext cx="55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Other</a:t>
              </a:r>
              <a:br>
                <a:rPr lang="en-GB" sz="1400">
                  <a:solidFill>
                    <a:srgbClr val="000000"/>
                  </a:solidFill>
                  <a:latin typeface="Arial" charset="0"/>
                </a:rPr>
              </a:br>
              <a:r>
                <a:rPr lang="en-GB" sz="1400">
                  <a:solidFill>
                    <a:srgbClr val="000000"/>
                  </a:solidFill>
                  <a:latin typeface="Arial" charset="0"/>
                </a:rPr>
                <a:t> file system</a:t>
              </a:r>
              <a:endParaRPr lang="en-GB" sz="1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33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ADAA"/>
      </a:accent5>
      <a:accent6>
        <a:srgbClr val="E7B900"/>
      </a:accent6>
      <a:hlink>
        <a:srgbClr val="663300"/>
      </a:hlink>
      <a:folHlink>
        <a:srgbClr val="808000"/>
      </a:folHlink>
    </a:clrScheme>
    <a:fontScheme name="Contemporary Portra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George's Software:Software:Applications:Microsoft Office 98:Templates:Presentation Designs:Contemporary Portrait</Template>
  <TotalTime>963</TotalTime>
  <Words>1593</Words>
  <Application>Microsoft PowerPoint</Application>
  <PresentationFormat>A4 Paper (210x297 mm)</PresentationFormat>
  <Paragraphs>290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</vt:lpstr>
      <vt:lpstr>Arial</vt:lpstr>
      <vt:lpstr>Times New Roman</vt:lpstr>
      <vt:lpstr>Monotype Sorts</vt:lpstr>
      <vt:lpstr>Arial Black</vt:lpstr>
      <vt:lpstr>Symbol</vt:lpstr>
      <vt:lpstr>Contemporary Portrait</vt:lpstr>
      <vt:lpstr> Slides for Chapter 8:  Distributed File Systems</vt:lpstr>
      <vt:lpstr>Figure 8.1 Storage systems and their properties</vt:lpstr>
      <vt:lpstr>Figure 8.2 File system modules</vt:lpstr>
      <vt:lpstr>Figure 8.3 File attribute record structure</vt:lpstr>
      <vt:lpstr>Figure 8.4 UNIX file system operations</vt:lpstr>
      <vt:lpstr>Figure 8.5 File service architecture</vt:lpstr>
      <vt:lpstr>Figure 8.6 Flat file service operations</vt:lpstr>
      <vt:lpstr>Figure 8.7 Directory service operations</vt:lpstr>
      <vt:lpstr>Figure 8.8 NFS architecture</vt:lpstr>
      <vt:lpstr>Figure 8.9 NFS server operations (simplified) – 1</vt:lpstr>
      <vt:lpstr>Figure 8.9 NFS server operations (simplified) – 2</vt:lpstr>
      <vt:lpstr>Figure 8.10 Local and remote file systems accessible on an NFS client</vt:lpstr>
      <vt:lpstr>Figure 8.11 Distribution of processes in the Andrew File System</vt:lpstr>
      <vt:lpstr>Figure 8.12 File name space seen by clients of AFS</vt:lpstr>
      <vt:lpstr>Figure 8.13 System call interception in AFS</vt:lpstr>
      <vt:lpstr>Figure 8.14 Implementation of file system calls in AFS</vt:lpstr>
      <vt:lpstr>Figure 8.15 The main components of the Vice service interface</vt:lpstr>
    </vt:vector>
  </TitlesOfParts>
  <Company>G&amp;J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Admin</cp:lastModifiedBy>
  <cp:revision>55</cp:revision>
  <cp:lastPrinted>2000-11-12T21:05:10Z</cp:lastPrinted>
  <dcterms:created xsi:type="dcterms:W3CDTF">2000-06-18T21:59:47Z</dcterms:created>
  <dcterms:modified xsi:type="dcterms:W3CDTF">2016-06-01T04:53:16Z</dcterms:modified>
</cp:coreProperties>
</file>