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0" r:id="rId15"/>
    <p:sldId id="271" r:id="rId16"/>
    <p:sldId id="272" r:id="rId17"/>
    <p:sldId id="274" r:id="rId18"/>
    <p:sldId id="275" r:id="rId19"/>
    <p:sldId id="276" r:id="rId20"/>
    <p:sldId id="277" r:id="rId21"/>
  </p:sldIdLst>
  <p:sldSz cx="9144000" cy="6858000" type="screen4x3"/>
  <p:notesSz cx="6913563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2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5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1" tIns="46141" rIns="92281" bIns="46141" numCol="1" anchor="t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7950" y="0"/>
            <a:ext cx="2995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1" tIns="46141" rIns="92281" bIns="46141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1" tIns="46141" rIns="92281" bIns="46141" numCol="1" anchor="b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7950" y="877411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1" tIns="46141" rIns="92281" bIns="46141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fld id="{FBE1AB99-CF77-4EFF-AA66-51513FED47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5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1" tIns="46141" rIns="92281" bIns="46141" numCol="1" anchor="t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7950" y="0"/>
            <a:ext cx="2995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1" tIns="46141" rIns="92281" bIns="46141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8037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87850"/>
            <a:ext cx="5068887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1" tIns="46141" rIns="92281" bIns="461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1" tIns="46141" rIns="92281" bIns="46141" numCol="1" anchor="b" anchorCtr="0" compatLnSpc="1">
            <a:prstTxWarp prst="textNoShape">
              <a:avLst/>
            </a:prstTxWarp>
          </a:bodyPr>
          <a:lstStyle>
            <a:lvl1pPr defTabSz="922338">
              <a:defRPr sz="1200"/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7950" y="877411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81" tIns="46141" rIns="92281" bIns="46141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/>
            </a:lvl1pPr>
          </a:lstStyle>
          <a:p>
            <a:fld id="{4FBF7339-539B-46A6-A0CB-DCCDCBFDA5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669B0-B600-4A90-AC92-7A4629B0A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7D2AC-2604-46EC-8721-E27186035E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609600"/>
            <a:ext cx="20764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769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F387CE-E0BF-4537-B975-9C4A88260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447800"/>
            <a:ext cx="40767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447800"/>
            <a:ext cx="4076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81200" y="6400800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85800" cy="304800"/>
          </a:xfrm>
        </p:spPr>
        <p:txBody>
          <a:bodyPr/>
          <a:lstStyle>
            <a:lvl1pPr>
              <a:defRPr/>
            </a:lvl1pPr>
          </a:lstStyle>
          <a:p>
            <a:fld id="{ECD8BEEA-FE12-428B-A169-2E87C8E153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BD687-62C3-49A7-BDE5-A5E559AB0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A38B8-F814-4CB1-BB9A-82C360AA7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DF73B-847C-4445-A655-48A443915A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08736-65A7-4313-AF4C-76AF09A9D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BD2453-1D1D-4A83-982F-C67B540D9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BC9BA-DEA1-4525-91A4-265EE6E636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72A4C-C138-4C8A-A9AD-A58549B5FB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2B288-04B4-4D20-8CCB-A7042F6E1E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 du masque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/>
              <a:t>CS-550: Distributed Shared Memory [SiS ’94]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E5E423-CF8D-4E6A-B5F5-4B4832E13D0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0A79-2AD0-4FEE-A85F-A559E6703D91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Distributed Resource Management: 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>
                <a:solidFill>
                  <a:schemeClr val="tx1"/>
                </a:solidFill>
              </a:rPr>
              <a:t>Distributed Shared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164C8-61B7-4094-829A-1340A8881318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r>
              <a:rPr lang="en-US" sz="2800"/>
              <a:t>Memory coherence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839200" cy="5791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sz="2400"/>
              <a:t>Processor consistency:</a:t>
            </a:r>
          </a:p>
          <a:p>
            <a:pPr lvl="1">
              <a:lnSpc>
                <a:spcPct val="85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Operations issued by a processor are performed in the order they are issued</a:t>
            </a:r>
          </a:p>
          <a:p>
            <a:pPr lvl="1">
              <a:lnSpc>
                <a:spcPct val="85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Operations issued by several processors may not be performed in the same order (e.g. simultaneous reads of same location by different processors may yields different results)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Char char="-"/>
            </a:pPr>
            <a:endParaRPr lang="en-US" sz="400"/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sz="2200"/>
              <a:t>Weak consistency:</a:t>
            </a:r>
            <a:endParaRPr lang="en-US"/>
          </a:p>
          <a:p>
            <a:pPr lvl="1">
              <a:lnSpc>
                <a:spcPct val="85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Memory is consistent only (immediately) after a synchronization operation</a:t>
            </a:r>
          </a:p>
          <a:p>
            <a:pPr lvl="1">
              <a:lnSpc>
                <a:spcPct val="85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A regular data access can be performed only after all previous synchronization accesses have completed</a:t>
            </a:r>
            <a:endParaRPr lang="en-US"/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400"/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sz="2200"/>
              <a:t>Release consistency:</a:t>
            </a:r>
            <a:endParaRPr lang="en-US"/>
          </a:p>
          <a:p>
            <a:pPr lvl="1">
              <a:lnSpc>
                <a:spcPct val="85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Further relaxation of weak consistency</a:t>
            </a:r>
          </a:p>
          <a:p>
            <a:pPr lvl="1">
              <a:lnSpc>
                <a:spcPct val="85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Synchronization operations must be consistent which each other only within a processor</a:t>
            </a:r>
          </a:p>
          <a:p>
            <a:pPr lvl="1">
              <a:lnSpc>
                <a:spcPct val="85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Synchronization operations: Acquire (i.e. lock), Release (i.e. unlock)</a:t>
            </a:r>
          </a:p>
          <a:p>
            <a:pPr lvl="1">
              <a:lnSpc>
                <a:spcPct val="85000"/>
              </a:lnSpc>
              <a:spcBef>
                <a:spcPct val="30000"/>
              </a:spcBef>
              <a:buFontTx/>
              <a:buChar char="-"/>
            </a:pPr>
            <a:r>
              <a:rPr lang="en-US" sz="1800"/>
              <a:t>Sequence:		Acquire</a:t>
            </a:r>
          </a:p>
          <a:p>
            <a:pPr lvl="3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sz="1800"/>
              <a:t>				Regular access</a:t>
            </a:r>
          </a:p>
          <a:p>
            <a:pPr lvl="3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sz="1800"/>
              <a:t>			Release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98DD-246E-47BB-A50F-ADE3259AA96F}" type="slidenum">
              <a:rPr lang="en-US"/>
              <a:pPr/>
              <a:t>11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2800"/>
              <a:t>Coherence Protocols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Issues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/>
              <a:t>How do we ensure that all replicas have the same information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/>
              <a:t>How do we ensure that nodes do not access stale data</a:t>
            </a:r>
          </a:p>
          <a:p>
            <a:pPr>
              <a:lnSpc>
                <a:spcPct val="90000"/>
              </a:lnSpc>
            </a:pPr>
            <a:endParaRPr lang="en-US" sz="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1. Write-invalidate protocol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800"/>
              <a:t>A write to shared data invalidates all copies except one before write executes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800"/>
              <a:t>Invalidated copies are no longer accessible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800"/>
              <a:t>Advantage: good performance for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sz="1600"/>
              <a:t>Many updates between reads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Per node locality of reference</a:t>
            </a:r>
            <a:endParaRPr lang="en-US" sz="180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800"/>
              <a:t>Disadvantage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sz="1600"/>
              <a:t>Invalidations sent to all nodes that have copies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Inefficient if many nodes access same object</a:t>
            </a:r>
            <a:endParaRPr lang="en-US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800"/>
              <a:t>Examples: most DSM systems: IVY, Clouds, Dash, Memnet, Mermaid, and Mirage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2. Write-update protocol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800"/>
              <a:t>A write to shared data causes all copies to be updated (new value sent, instead of validation)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800"/>
              <a:t>More difficult to implement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34DF-E727-42D1-AB8D-D4F7E2BFFA39}" type="slidenum">
              <a:rPr lang="en-US"/>
              <a:pPr/>
              <a:t>12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sz="2800"/>
              <a:t>Design issues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571500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sz="2400"/>
              <a:t>Granularity: size of shared memory unit</a:t>
            </a:r>
          </a:p>
          <a:p>
            <a:pPr lvl="1">
              <a:buFontTx/>
              <a:buChar char="-"/>
              <a:tabLst>
                <a:tab pos="2054225" algn="l"/>
              </a:tabLst>
            </a:pPr>
            <a:r>
              <a:rPr lang="en-US" sz="2000"/>
              <a:t>If DSM page size is a multiple of the local virtual memory (VM) management page size (supported by hardware), then DSM can be integrated with VM, i.e. use the VM page handling</a:t>
            </a:r>
          </a:p>
          <a:p>
            <a:pPr lvl="1">
              <a:buFontTx/>
              <a:buChar char="-"/>
              <a:tabLst>
                <a:tab pos="2054225" algn="l"/>
              </a:tabLst>
            </a:pPr>
            <a:r>
              <a:rPr lang="en-US" sz="2000"/>
              <a:t>Advantages vs. disadvantages of using a large page size:	</a:t>
            </a:r>
          </a:p>
          <a:p>
            <a:pPr lvl="2">
              <a:buFontTx/>
              <a:buChar char="-"/>
              <a:tabLst>
                <a:tab pos="2054225" algn="l"/>
              </a:tabLst>
            </a:pPr>
            <a:r>
              <a:rPr lang="en-US" sz="1800"/>
              <a:t>(+)</a:t>
            </a:r>
            <a:r>
              <a:rPr lang="en-US" sz="1500"/>
              <a:t> </a:t>
            </a:r>
            <a:r>
              <a:rPr lang="en-US" sz="1800"/>
              <a:t>Exploit locality of reference	</a:t>
            </a:r>
          </a:p>
          <a:p>
            <a:pPr lvl="2">
              <a:buFontTx/>
              <a:buChar char="-"/>
              <a:tabLst>
                <a:tab pos="2054225" algn="l"/>
              </a:tabLst>
            </a:pPr>
            <a:r>
              <a:rPr lang="en-US" sz="1800"/>
              <a:t>(+) Less overhead in page transport</a:t>
            </a:r>
          </a:p>
          <a:p>
            <a:pPr lvl="2">
              <a:buFontTx/>
              <a:buChar char="-"/>
              <a:tabLst>
                <a:tab pos="2054225" algn="l"/>
              </a:tabLst>
            </a:pPr>
            <a:r>
              <a:rPr lang="en-US" sz="1800"/>
              <a:t>(-) More contention for page by many processes</a:t>
            </a:r>
          </a:p>
          <a:p>
            <a:pPr lvl="1">
              <a:buFontTx/>
              <a:buChar char="-"/>
              <a:tabLst>
                <a:tab pos="2054225" algn="l"/>
              </a:tabLst>
            </a:pPr>
            <a:r>
              <a:rPr lang="en-US" sz="2000"/>
              <a:t>Advantages vs. disadvantages of using a small page size</a:t>
            </a:r>
            <a:r>
              <a:rPr lang="en-US" sz="1700"/>
              <a:t>	</a:t>
            </a:r>
          </a:p>
          <a:p>
            <a:pPr lvl="2">
              <a:buFontTx/>
              <a:buChar char="-"/>
              <a:tabLst>
                <a:tab pos="2054225" algn="l"/>
              </a:tabLst>
            </a:pPr>
            <a:r>
              <a:rPr lang="en-US" sz="1800"/>
              <a:t>(+) Less contention</a:t>
            </a:r>
          </a:p>
          <a:p>
            <a:pPr lvl="2">
              <a:buFontTx/>
              <a:buChar char="-"/>
              <a:tabLst>
                <a:tab pos="2054225" algn="l"/>
              </a:tabLst>
            </a:pPr>
            <a:r>
              <a:rPr lang="en-US" sz="1800"/>
              <a:t>(+) Less false sharing (page contains two items, not shared but needed by two processes)</a:t>
            </a:r>
          </a:p>
          <a:p>
            <a:pPr lvl="2">
              <a:buFontTx/>
              <a:buChar char="-"/>
              <a:tabLst>
                <a:tab pos="2054225" algn="l"/>
              </a:tabLst>
            </a:pPr>
            <a:r>
              <a:rPr lang="en-US" sz="1800"/>
              <a:t>(-) More page traffic</a:t>
            </a:r>
          </a:p>
          <a:p>
            <a:pPr lvl="1">
              <a:buFontTx/>
              <a:buChar char="-"/>
              <a:tabLst>
                <a:tab pos="2054225" algn="l"/>
              </a:tabLst>
            </a:pPr>
            <a:r>
              <a:rPr lang="en-US" sz="2000"/>
              <a:t>Examples</a:t>
            </a:r>
          </a:p>
          <a:p>
            <a:pPr lvl="2">
              <a:tabLst>
                <a:tab pos="2054225" algn="l"/>
              </a:tabLst>
            </a:pPr>
            <a:r>
              <a:rPr lang="en-US" sz="1800"/>
              <a:t>PLUS: page size 4 Kbytes, unit of memory access is 32-bit word</a:t>
            </a:r>
          </a:p>
          <a:p>
            <a:pPr lvl="2">
              <a:tabLst>
                <a:tab pos="2054225" algn="l"/>
              </a:tabLst>
            </a:pPr>
            <a:r>
              <a:rPr lang="en-US" sz="1800"/>
              <a:t>Clouds, Munin: object is unit of shared data structure</a:t>
            </a:r>
          </a:p>
          <a:p>
            <a:pPr>
              <a:tabLst>
                <a:tab pos="2054225" algn="l"/>
              </a:tabLst>
            </a:pPr>
            <a:endParaRPr lang="en-US"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7E43-5B97-447B-BAD2-6BD43F9B6FFA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533400"/>
          </a:xfrm>
        </p:spPr>
        <p:txBody>
          <a:bodyPr/>
          <a:lstStyle/>
          <a:p>
            <a:r>
              <a:rPr lang="en-US" sz="2800"/>
              <a:t>Design issues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tabLst>
                <a:tab pos="2054225" algn="l"/>
              </a:tabLst>
            </a:pPr>
            <a:endParaRPr lang="en-US" sz="500"/>
          </a:p>
          <a:p>
            <a:pPr>
              <a:spcBef>
                <a:spcPct val="40000"/>
              </a:spcBef>
              <a:tabLst>
                <a:tab pos="2054225" algn="l"/>
              </a:tabLst>
            </a:pPr>
            <a:r>
              <a:rPr lang="en-US" sz="2400"/>
              <a:t>Page replacement</a:t>
            </a:r>
          </a:p>
          <a:p>
            <a:pPr lvl="1">
              <a:spcBef>
                <a:spcPct val="40000"/>
              </a:spcBef>
              <a:buFontTx/>
              <a:buChar char="-"/>
              <a:tabLst>
                <a:tab pos="2054225" algn="l"/>
              </a:tabLst>
            </a:pPr>
            <a:r>
              <a:rPr lang="en-US" sz="2000"/>
              <a:t>Replacement algorithm (e.g. LRU) must take into account page access modes: shared, private, read-only, writable</a:t>
            </a:r>
          </a:p>
          <a:p>
            <a:pPr lvl="1">
              <a:spcBef>
                <a:spcPct val="40000"/>
              </a:spcBef>
              <a:buFontTx/>
              <a:buChar char="-"/>
              <a:tabLst>
                <a:tab pos="2054225" algn="l"/>
              </a:tabLst>
            </a:pPr>
            <a:r>
              <a:rPr lang="en-US" sz="2000"/>
              <a:t>Example: LRU with access modes</a:t>
            </a:r>
          </a:p>
          <a:p>
            <a:pPr lvl="2">
              <a:spcBef>
                <a:spcPct val="40000"/>
              </a:spcBef>
              <a:tabLst>
                <a:tab pos="2054225" algn="l"/>
              </a:tabLst>
            </a:pPr>
            <a:r>
              <a:rPr lang="en-US" sz="2000"/>
              <a:t>Private (local) pages to be replaced before shared ones</a:t>
            </a:r>
          </a:p>
          <a:p>
            <a:pPr lvl="2">
              <a:spcBef>
                <a:spcPct val="40000"/>
              </a:spcBef>
              <a:tabLst>
                <a:tab pos="2054225" algn="l"/>
              </a:tabLst>
            </a:pPr>
            <a:r>
              <a:rPr lang="en-US" sz="2000"/>
              <a:t>Private pages swapped to disk</a:t>
            </a:r>
          </a:p>
          <a:p>
            <a:pPr lvl="2">
              <a:spcBef>
                <a:spcPct val="40000"/>
              </a:spcBef>
              <a:tabLst>
                <a:tab pos="2054225" algn="l"/>
              </a:tabLst>
            </a:pPr>
            <a:r>
              <a:rPr lang="en-US" sz="2000"/>
              <a:t>Shared pages sent over network to owner</a:t>
            </a:r>
          </a:p>
          <a:p>
            <a:pPr lvl="2">
              <a:spcBef>
                <a:spcPct val="40000"/>
              </a:spcBef>
              <a:tabLst>
                <a:tab pos="2054225" algn="l"/>
              </a:tabLst>
            </a:pPr>
            <a:r>
              <a:rPr lang="en-US" sz="2000"/>
              <a:t>Read-only pages may be discarded (owners have a copy)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732F-91F4-4406-8BE9-4EF7AE2B55AB}" type="slidenum">
              <a:rPr lang="en-US"/>
              <a:pPr/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Case studies: IVY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5626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200"/>
              <a:t>IVY (Integrated shared Virtual memory at Yale) implemented in Apollo DOMAIN environment, i.e. Apollo workstations on a token ring</a:t>
            </a:r>
          </a:p>
          <a:p>
            <a:pPr>
              <a:spcBef>
                <a:spcPct val="30000"/>
              </a:spcBef>
            </a:pPr>
            <a:r>
              <a:rPr lang="en-US" sz="2200"/>
              <a:t>Granularity: 1 Kbyte page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200"/>
              <a:t>Process address space: private space + shared VM space</a:t>
            </a:r>
            <a:endParaRPr lang="en-US"/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Private space: local to process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Shared space: can be accesses by any process through the shared part of its address space</a:t>
            </a:r>
            <a:endParaRPr lang="en-US" sz="1800"/>
          </a:p>
          <a:p>
            <a:pPr>
              <a:spcBef>
                <a:spcPct val="30000"/>
              </a:spcBef>
            </a:pPr>
            <a:r>
              <a:rPr lang="en-US" sz="2200"/>
              <a:t>Node mapping manager: does mapping between local memory of that node and the shared virtual memory space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200"/>
              <a:t>Memory access operation</a:t>
            </a:r>
            <a:endParaRPr lang="en-US"/>
          </a:p>
          <a:p>
            <a:pPr lvl="2">
              <a:lnSpc>
                <a:spcPct val="90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On page fault, block process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If page local, fetch from secondary memory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Tx/>
              <a:buChar char="-"/>
            </a:pPr>
            <a:r>
              <a:rPr lang="en-US" sz="2000"/>
              <a:t>If not local, request a remote memory access, acquire page</a:t>
            </a:r>
            <a:endParaRPr lang="en-US"/>
          </a:p>
          <a:p>
            <a:pPr>
              <a:spcBef>
                <a:spcPct val="30000"/>
              </a:spcBef>
            </a:pPr>
            <a:r>
              <a:rPr lang="en-US" sz="2200"/>
              <a:t>Page now available to all processes at the node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00B2-F782-437C-ABEC-2950B93E473B}" type="slidenum">
              <a:rPr lang="en-US"/>
              <a:pPr/>
              <a:t>15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4572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Case studies: IVY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610600" cy="5791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/>
              <a:t>Coherence protocol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Page access modes: read only, write, nil (invalidate)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Multiple readers-single writer semantics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Protocol 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Write invalidation: before a write to a page is allowed, all other read-only copies are invalidated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Strict consistency: a reader always sees the latest value written</a:t>
            </a:r>
          </a:p>
          <a:p>
            <a:pPr>
              <a:lnSpc>
                <a:spcPct val="90000"/>
              </a:lnSpc>
            </a:pPr>
            <a:endParaRPr lang="en-US" sz="400"/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/>
              <a:t>Write sequence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Processor ‘i’ has write fault to page ‘p’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Processor ‘i’ finds owner of page ‘p’ and sends request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Owner of ‘p’ sends page and its </a:t>
            </a:r>
            <a:r>
              <a:rPr lang="en-US" sz="1800" u="sng"/>
              <a:t>copyset</a:t>
            </a:r>
            <a:r>
              <a:rPr lang="en-US" sz="1800"/>
              <a:t> to ‘i’ and marks ‘p’ entry in its page table ‘nil’ (</a:t>
            </a:r>
            <a:r>
              <a:rPr lang="en-US" sz="1800" u="sng"/>
              <a:t>copyset</a:t>
            </a:r>
            <a:r>
              <a:rPr lang="en-US" sz="1800"/>
              <a:t> = list of processors containing read-only copy of page)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Processor ‘i’ sends invalidation messages to all processors in </a:t>
            </a:r>
            <a:r>
              <a:rPr lang="en-US" sz="1800" u="sng"/>
              <a:t>copyset</a:t>
            </a:r>
            <a:endParaRPr lang="en-US" sz="1600" u="sng"/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/>
              <a:t>Read sequence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Processor ‘i’ has read fault to page ‘p’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Processor ‘i’ finds owner of page ‘p’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Owner of ‘p’ sends copy of page to ‘i’ and adds ‘i’ to </a:t>
            </a:r>
            <a:r>
              <a:rPr lang="en-US" sz="1800" u="sng"/>
              <a:t>copyset</a:t>
            </a:r>
            <a:r>
              <a:rPr lang="en-US" sz="1800"/>
              <a:t> of ‘p’. Processor ‘i’ has read-only access to ‘p’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FF3-0F82-4231-B356-6D9FCAAEF59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Case studies: IVY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Algorithms used for implementing actions for ‘Read’ and ‘Write’ actions</a:t>
            </a:r>
          </a:p>
          <a:p>
            <a:pPr>
              <a:lnSpc>
                <a:spcPct val="90000"/>
              </a:lnSpc>
            </a:pPr>
            <a:r>
              <a:rPr lang="en-US" sz="2400"/>
              <a:t>Centralized manager scheme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/>
              <a:t>Central manager resides on single processor: maintains all data ownership information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/>
              <a:t>On page fault, processor ‘i’ requests copy of page from central manager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/>
              <a:t>Central manager sends request to page owner. If ‘Write’ requested, updates owner information to indicate ‘i’ is the new owner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/>
              <a:t>Owner sends copy of page to processor ‘i’ and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‘Write’, also sends </a:t>
            </a:r>
            <a:r>
              <a:rPr lang="en-US" sz="1800" u="sng"/>
              <a:t>copyset</a:t>
            </a:r>
            <a:r>
              <a:rPr lang="en-US" sz="1800"/>
              <a:t> of page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‘Read’, adds ‘i’ to the </a:t>
            </a:r>
            <a:r>
              <a:rPr lang="en-US" sz="1800" u="sng"/>
              <a:t>copyset</a:t>
            </a:r>
            <a:r>
              <a:rPr lang="en-US" sz="1800"/>
              <a:t> of page</a:t>
            </a:r>
            <a:r>
              <a:rPr lang="en-US" sz="2000"/>
              <a:t>	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On write, central manager sends invalidation messages to all processors in </a:t>
            </a:r>
            <a:r>
              <a:rPr lang="en-US" sz="2000" u="sng"/>
              <a:t>copyset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000"/>
              <a:t>Performance issues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Two messages are required to locate page owner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On ‘Writes’, invalidation messages are sent to all processors in </a:t>
            </a:r>
            <a:r>
              <a:rPr lang="en-US" sz="1800" u="sng"/>
              <a:t>copyset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US" sz="1800"/>
              <a:t>Centralized manager can become bottleneck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0A8A-7FF0-4047-B099-8C58A49877AB}" type="slidenum">
              <a:rPr lang="en-US"/>
              <a:pPr/>
              <a:t>17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Case studies: IVY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Algorithms used for implementing actions for ‘Read’ and ‘Write’ actions (cont.)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The fixed distributed manager scheme</a:t>
            </a:r>
          </a:p>
          <a:p>
            <a:pPr lvl="1"/>
            <a:r>
              <a:rPr lang="en-US" sz="2000"/>
              <a:t>Distributes the central manager’s role to every processor in the system</a:t>
            </a:r>
          </a:p>
          <a:p>
            <a:pPr lvl="1"/>
            <a:r>
              <a:rPr lang="en-US" sz="2000"/>
              <a:t>Every processor keeps track of the owners of a predetermined set of pages (determined by a mapping function </a:t>
            </a:r>
            <a:r>
              <a:rPr lang="en-US" sz="2000" i="1"/>
              <a:t>H</a:t>
            </a:r>
            <a:r>
              <a:rPr lang="en-US" sz="2000"/>
              <a:t>)</a:t>
            </a:r>
          </a:p>
          <a:p>
            <a:pPr lvl="1"/>
            <a:r>
              <a:rPr lang="en-US" sz="2000"/>
              <a:t>When a processor ‘i’ faults on page ‘p’, processor ‘i’ contacts processor </a:t>
            </a:r>
            <a:r>
              <a:rPr lang="en-US" sz="2000" i="1"/>
              <a:t>H(p)</a:t>
            </a:r>
            <a:r>
              <a:rPr lang="en-US" sz="2000"/>
              <a:t> for a copy of the page</a:t>
            </a:r>
          </a:p>
          <a:p>
            <a:pPr lvl="1"/>
            <a:r>
              <a:rPr lang="en-US" sz="2000"/>
              <a:t>The rest the protocol is the same as the one with the centralized manager</a:t>
            </a:r>
          </a:p>
          <a:p>
            <a:pPr lvl="1"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400" i="1"/>
              <a:t>Note: </a:t>
            </a:r>
            <a:r>
              <a:rPr lang="en-US" sz="2400"/>
              <a:t>In both the centralized and fixed distributed manager schemes, if two or more concurrent accesses to the same page are requested, the requests are serialized by the manager</a:t>
            </a:r>
            <a:endParaRPr 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C9D7-DDE2-4B74-9923-543C7D26777B}" type="slidenum">
              <a:rPr lang="en-US"/>
              <a:pPr/>
              <a:t>18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Case studies: IVY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Algorithms used for implementing actions for ‘Read’ and ‘Write’ actions (cont.)</a:t>
            </a:r>
          </a:p>
          <a:p>
            <a:r>
              <a:rPr lang="en-US" sz="2400"/>
              <a:t>The dynamic distributed manager scheme</a:t>
            </a:r>
          </a:p>
          <a:p>
            <a:pPr lvl="1"/>
            <a:r>
              <a:rPr lang="en-US" sz="2000"/>
              <a:t>Every host keeps track of the ownership of the pages that are in its local page table</a:t>
            </a:r>
          </a:p>
          <a:p>
            <a:pPr lvl="2"/>
            <a:r>
              <a:rPr lang="en-US" sz="1800"/>
              <a:t>Every page table has a field called </a:t>
            </a:r>
            <a:r>
              <a:rPr lang="en-US" sz="1800" i="1"/>
              <a:t>probowner</a:t>
            </a:r>
            <a:r>
              <a:rPr lang="en-US" sz="1800"/>
              <a:t> (probable owner)</a:t>
            </a:r>
          </a:p>
          <a:p>
            <a:pPr lvl="2"/>
            <a:r>
              <a:rPr lang="en-US" sz="1800"/>
              <a:t>Initially, </a:t>
            </a:r>
            <a:r>
              <a:rPr lang="en-US" sz="1800" i="1"/>
              <a:t>probowner</a:t>
            </a:r>
            <a:r>
              <a:rPr lang="en-US" sz="1800"/>
              <a:t> is set to a default processor</a:t>
            </a:r>
          </a:p>
          <a:p>
            <a:pPr lvl="2"/>
            <a:r>
              <a:rPr lang="en-US" sz="1800"/>
              <a:t>The field is modified as pages are requested from various processors</a:t>
            </a:r>
          </a:p>
          <a:p>
            <a:pPr lvl="1"/>
            <a:r>
              <a:rPr lang="en-US" sz="2000"/>
              <a:t>When a processor has a page fault, it sends a page request to processor ‘i’ indicated by the </a:t>
            </a:r>
            <a:r>
              <a:rPr lang="en-US" sz="2000" i="1"/>
              <a:t>probowner</a:t>
            </a:r>
            <a:r>
              <a:rPr lang="en-US" sz="2000"/>
              <a:t> field</a:t>
            </a:r>
          </a:p>
          <a:p>
            <a:pPr lvl="1"/>
            <a:r>
              <a:rPr lang="en-US" sz="2000"/>
              <a:t>If processor ‘i’ is the true owner of the page, fault handling proceeds like in centralized scheme</a:t>
            </a:r>
          </a:p>
          <a:p>
            <a:pPr lvl="1"/>
            <a:r>
              <a:rPr lang="en-US" sz="2000"/>
              <a:t>If ‘I’ is not the owner, it forwards the request to the processor indicated in its </a:t>
            </a:r>
            <a:r>
              <a:rPr lang="en-US" sz="2000" i="1"/>
              <a:t>probowner</a:t>
            </a:r>
            <a:r>
              <a:rPr lang="en-US" sz="2000"/>
              <a:t> field</a:t>
            </a:r>
          </a:p>
          <a:p>
            <a:pPr lvl="1"/>
            <a:r>
              <a:rPr lang="en-US" sz="2000"/>
              <a:t>This continues until the true owner of the page is found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32295-D4B7-4F70-9B83-E7CEE0BD5CCC}" type="slidenum">
              <a:rPr lang="en-US"/>
              <a:pPr/>
              <a:t>19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Case studies: Mirage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562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400"/>
              <a:t>Developed at UCLA, kernel modified to support DSM operation</a:t>
            </a:r>
          </a:p>
          <a:p>
            <a:pPr>
              <a:spcBef>
                <a:spcPct val="40000"/>
              </a:spcBef>
            </a:pPr>
            <a:r>
              <a:rPr lang="en-US" sz="2400"/>
              <a:t>Extends the coherence protocol of IVY system to control thrashing (in IVY, a page can move back and forth between multiple processors sharing the page)</a:t>
            </a:r>
          </a:p>
          <a:p>
            <a:pPr>
              <a:spcBef>
                <a:spcPct val="40000"/>
              </a:spcBef>
            </a:pPr>
            <a:r>
              <a:rPr lang="en-US" sz="2400"/>
              <a:t>When a shared memory page is transferred to a processor, that processor will keep the page for ‘delta’ seconds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If a request for the page is made before ‘delta’ seconds expired, processor informs control manager of the amount of time left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‘Delta’ can be a combination of real-time and service-time for that processor</a:t>
            </a:r>
          </a:p>
          <a:p>
            <a:pPr>
              <a:spcBef>
                <a:spcPct val="40000"/>
              </a:spcBef>
            </a:pPr>
            <a:r>
              <a:rPr lang="en-US" sz="2400"/>
              <a:t>Advantages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Benefits locality of reference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Decreases thrashing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48ED-8B1B-4C7F-922F-6E4132DED620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Distributed shared memory (DSM)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/>
              <a:t>What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The distributed shared memory (DSM) implements the shared memory model in distributed systems, which have no physical shared memory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The shared memory model provides a virtual address space shared between all nodes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The overcome the high cost of communication in distributed systems, DSM systems move data to the location of access</a:t>
            </a:r>
            <a:endParaRPr lang="en-US" sz="1600"/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/>
              <a:t>How:</a:t>
            </a:r>
            <a:endParaRPr lang="en-US" sz="2000"/>
          </a:p>
          <a:p>
            <a:pPr lvl="2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Data moves between main memory and secondary memory (within a node) and between main memories of different nodes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Each data object is owned by a node </a:t>
            </a:r>
          </a:p>
          <a:p>
            <a:pPr lvl="3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Initial owner is the node that created object </a:t>
            </a:r>
          </a:p>
          <a:p>
            <a:pPr lvl="3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Ownership can change as object moves from node to node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When a process accesses data in the shared address space, the mapping manager maps shared memory address to physical memory (local or remote)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FF76-3CD2-4210-9F35-B41D97C0F044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Case studies: Clouds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562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400"/>
              <a:t>Developed at Georgia Institute of Technology</a:t>
            </a:r>
          </a:p>
          <a:p>
            <a:pPr>
              <a:spcBef>
                <a:spcPct val="40000"/>
              </a:spcBef>
            </a:pPr>
            <a:r>
              <a:rPr lang="en-US" sz="2400"/>
              <a:t>The virtual address space of all objects is viewed as a global distributed shared memory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The objects are composed of segments which are mapped into virtual memory by the kernel using the memory management hardware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A segment is a multiple of the physical page size</a:t>
            </a:r>
          </a:p>
          <a:p>
            <a:pPr>
              <a:spcBef>
                <a:spcPct val="40000"/>
              </a:spcBef>
            </a:pPr>
            <a:r>
              <a:rPr lang="en-US" sz="2400"/>
              <a:t>For remote object invocations, the DSM mechanism transfers the required segments to the requesting host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On a segment fault, a </a:t>
            </a:r>
            <a:r>
              <a:rPr lang="en-US" sz="2000" i="1"/>
              <a:t>location system object</a:t>
            </a:r>
            <a:r>
              <a:rPr lang="en-US" sz="2000"/>
              <a:t> is consulted to locate the object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The </a:t>
            </a:r>
            <a:r>
              <a:rPr lang="en-US" sz="2000" i="1"/>
              <a:t>location system object</a:t>
            </a:r>
            <a:r>
              <a:rPr lang="en-US" sz="2000"/>
              <a:t> broadcasts a query for each locate operation</a:t>
            </a:r>
          </a:p>
          <a:p>
            <a:pPr lvl="1">
              <a:spcBef>
                <a:spcPct val="40000"/>
              </a:spcBef>
            </a:pPr>
            <a:r>
              <a:rPr lang="en-US" sz="2000"/>
              <a:t>The actual data transfer is done by the distributed shared memory controller (DSMC)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5B80-66C2-4E6B-97FA-125EB62894B3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7184" name="Group 16"/>
          <p:cNvGrpSpPr>
            <a:grpSpLocks/>
          </p:cNvGrpSpPr>
          <p:nvPr/>
        </p:nvGrpSpPr>
        <p:grpSpPr bwMode="auto">
          <a:xfrm>
            <a:off x="1219200" y="1219200"/>
            <a:ext cx="1447800" cy="1828800"/>
            <a:chOff x="1248" y="1200"/>
            <a:chExt cx="912" cy="1152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1248" y="1200"/>
              <a:ext cx="912" cy="1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1392" y="1584"/>
              <a:ext cx="720" cy="672"/>
              <a:chOff x="1392" y="1584"/>
              <a:chExt cx="720" cy="672"/>
            </a:xfrm>
          </p:grpSpPr>
          <p:sp>
            <p:nvSpPr>
              <p:cNvPr id="7178" name="Text Box 10"/>
              <p:cNvSpPr txBox="1">
                <a:spLocks noChangeArrowheads="1"/>
              </p:cNvSpPr>
              <p:nvPr/>
            </p:nvSpPr>
            <p:spPr bwMode="auto">
              <a:xfrm>
                <a:off x="1392" y="1584"/>
                <a:ext cx="7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Memory</a:t>
                </a:r>
                <a:endParaRPr lang="en-US"/>
              </a:p>
            </p:txBody>
          </p:sp>
          <p:sp>
            <p:nvSpPr>
              <p:cNvPr id="7179" name="Rectangle 11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624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Rectangle 12" descr="Diagonales vers le haut (blanc/noir)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624" cy="336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85" name="Group 17"/>
          <p:cNvGrpSpPr>
            <a:grpSpLocks/>
          </p:cNvGrpSpPr>
          <p:nvPr/>
        </p:nvGrpSpPr>
        <p:grpSpPr bwMode="auto">
          <a:xfrm>
            <a:off x="1219200" y="3505200"/>
            <a:ext cx="1447800" cy="762000"/>
            <a:chOff x="1248" y="2496"/>
            <a:chExt cx="912" cy="480"/>
          </a:xfrm>
        </p:grpSpPr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1248" y="2544"/>
              <a:ext cx="91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1344" y="2496"/>
              <a:ext cx="69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Mapping</a:t>
              </a:r>
            </a:p>
            <a:p>
              <a:r>
                <a:rPr lang="en-US" sz="2000"/>
                <a:t>Manager</a:t>
              </a:r>
              <a:endParaRPr lang="en-US"/>
            </a:p>
          </p:txBody>
        </p:sp>
      </p:grp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1905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2971800" y="1219200"/>
            <a:ext cx="1447800" cy="1828800"/>
            <a:chOff x="1248" y="1200"/>
            <a:chExt cx="912" cy="1152"/>
          </a:xfrm>
        </p:grpSpPr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1248" y="1200"/>
              <a:ext cx="912" cy="1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9" name="Group 21"/>
            <p:cNvGrpSpPr>
              <a:grpSpLocks/>
            </p:cNvGrpSpPr>
            <p:nvPr/>
          </p:nvGrpSpPr>
          <p:grpSpPr bwMode="auto">
            <a:xfrm>
              <a:off x="1392" y="1584"/>
              <a:ext cx="720" cy="672"/>
              <a:chOff x="1392" y="1584"/>
              <a:chExt cx="720" cy="672"/>
            </a:xfrm>
          </p:grpSpPr>
          <p:sp>
            <p:nvSpPr>
              <p:cNvPr id="7190" name="Text Box 22"/>
              <p:cNvSpPr txBox="1">
                <a:spLocks noChangeArrowheads="1"/>
              </p:cNvSpPr>
              <p:nvPr/>
            </p:nvSpPr>
            <p:spPr bwMode="auto">
              <a:xfrm>
                <a:off x="1392" y="1584"/>
                <a:ext cx="7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Memory</a:t>
                </a:r>
                <a:endParaRPr lang="en-US"/>
              </a:p>
            </p:txBody>
          </p:sp>
          <p:sp>
            <p:nvSpPr>
              <p:cNvPr id="7191" name="Rectangle 23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624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2" name="Rectangle 24" descr="Diagonales vers le haut (blanc/noir)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624" cy="336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2971800" y="3505200"/>
            <a:ext cx="1447800" cy="762000"/>
            <a:chOff x="1248" y="2496"/>
            <a:chExt cx="912" cy="480"/>
          </a:xfrm>
        </p:grpSpPr>
        <p:sp>
          <p:nvSpPr>
            <p:cNvPr id="7194" name="Rectangle 26"/>
            <p:cNvSpPr>
              <a:spLocks noChangeArrowheads="1"/>
            </p:cNvSpPr>
            <p:nvPr/>
          </p:nvSpPr>
          <p:spPr bwMode="auto">
            <a:xfrm>
              <a:off x="1248" y="2544"/>
              <a:ext cx="91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1344" y="2496"/>
              <a:ext cx="69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Mapping</a:t>
              </a:r>
            </a:p>
            <a:p>
              <a:r>
                <a:rPr lang="en-US" sz="2000"/>
                <a:t>Manager</a:t>
              </a:r>
              <a:endParaRPr lang="en-US"/>
            </a:p>
          </p:txBody>
        </p:sp>
      </p:grp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3657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97" name="Group 29"/>
          <p:cNvGrpSpPr>
            <a:grpSpLocks/>
          </p:cNvGrpSpPr>
          <p:nvPr/>
        </p:nvGrpSpPr>
        <p:grpSpPr bwMode="auto">
          <a:xfrm>
            <a:off x="6629400" y="1219200"/>
            <a:ext cx="1447800" cy="1828800"/>
            <a:chOff x="1248" y="1200"/>
            <a:chExt cx="912" cy="1152"/>
          </a:xfrm>
        </p:grpSpPr>
        <p:sp>
          <p:nvSpPr>
            <p:cNvPr id="7198" name="Rectangle 30"/>
            <p:cNvSpPr>
              <a:spLocks noChangeArrowheads="1"/>
            </p:cNvSpPr>
            <p:nvPr/>
          </p:nvSpPr>
          <p:spPr bwMode="auto">
            <a:xfrm>
              <a:off x="1248" y="1200"/>
              <a:ext cx="912" cy="1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99" name="Group 31"/>
            <p:cNvGrpSpPr>
              <a:grpSpLocks/>
            </p:cNvGrpSpPr>
            <p:nvPr/>
          </p:nvGrpSpPr>
          <p:grpSpPr bwMode="auto">
            <a:xfrm>
              <a:off x="1392" y="1584"/>
              <a:ext cx="720" cy="672"/>
              <a:chOff x="1392" y="1584"/>
              <a:chExt cx="720" cy="672"/>
            </a:xfrm>
          </p:grpSpPr>
          <p:sp>
            <p:nvSpPr>
              <p:cNvPr id="7200" name="Text Box 32"/>
              <p:cNvSpPr txBox="1">
                <a:spLocks noChangeArrowheads="1"/>
              </p:cNvSpPr>
              <p:nvPr/>
            </p:nvSpPr>
            <p:spPr bwMode="auto">
              <a:xfrm>
                <a:off x="1392" y="1584"/>
                <a:ext cx="7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Memory</a:t>
                </a:r>
                <a:endParaRPr lang="en-US"/>
              </a:p>
            </p:txBody>
          </p:sp>
          <p:sp>
            <p:nvSpPr>
              <p:cNvPr id="7201" name="Rectangle 33"/>
              <p:cNvSpPr>
                <a:spLocks noChangeArrowheads="1"/>
              </p:cNvSpPr>
              <p:nvPr/>
            </p:nvSpPr>
            <p:spPr bwMode="auto">
              <a:xfrm>
                <a:off x="1392" y="1584"/>
                <a:ext cx="624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2" name="Rectangle 34" descr="Diagonales vers le haut (blanc/noir)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624" cy="336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203" name="Group 35"/>
          <p:cNvGrpSpPr>
            <a:grpSpLocks/>
          </p:cNvGrpSpPr>
          <p:nvPr/>
        </p:nvGrpSpPr>
        <p:grpSpPr bwMode="auto">
          <a:xfrm>
            <a:off x="6629400" y="3505200"/>
            <a:ext cx="1447800" cy="762000"/>
            <a:chOff x="1248" y="2496"/>
            <a:chExt cx="912" cy="480"/>
          </a:xfrm>
        </p:grpSpPr>
        <p:sp>
          <p:nvSpPr>
            <p:cNvPr id="7204" name="Rectangle 36"/>
            <p:cNvSpPr>
              <a:spLocks noChangeArrowheads="1"/>
            </p:cNvSpPr>
            <p:nvPr/>
          </p:nvSpPr>
          <p:spPr bwMode="auto">
            <a:xfrm>
              <a:off x="1248" y="2544"/>
              <a:ext cx="91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Text Box 37"/>
            <p:cNvSpPr txBox="1">
              <a:spLocks noChangeArrowheads="1"/>
            </p:cNvSpPr>
            <p:nvPr/>
          </p:nvSpPr>
          <p:spPr bwMode="auto">
            <a:xfrm>
              <a:off x="1344" y="2496"/>
              <a:ext cx="69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Mapping</a:t>
              </a:r>
            </a:p>
            <a:p>
              <a:r>
                <a:rPr lang="en-US" sz="2000"/>
                <a:t>Manager</a:t>
              </a:r>
              <a:endParaRPr lang="en-US"/>
            </a:p>
          </p:txBody>
        </p:sp>
      </p:grp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731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2743200" y="5334000"/>
            <a:ext cx="3810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3733800" y="5562600"/>
            <a:ext cx="1825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Shared Memory</a:t>
            </a:r>
            <a:endParaRPr lang="en-US"/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>
            <a:off x="1219200" y="42672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>
            <a:off x="2667000" y="4267200"/>
            <a:ext cx="3886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H="1">
            <a:off x="2743200" y="4267200"/>
            <a:ext cx="228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>
            <a:off x="4419600" y="4267200"/>
            <a:ext cx="2133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 flipH="1">
            <a:off x="2743200" y="4267200"/>
            <a:ext cx="3886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4" name="Line 46"/>
          <p:cNvSpPr>
            <a:spLocks noChangeShapeType="1"/>
          </p:cNvSpPr>
          <p:nvPr/>
        </p:nvSpPr>
        <p:spPr bwMode="auto">
          <a:xfrm flipH="1">
            <a:off x="6553200" y="4267200"/>
            <a:ext cx="15240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5257800" y="2133600"/>
            <a:ext cx="4572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1371600" y="685800"/>
            <a:ext cx="108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NODE 1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3124200" y="685800"/>
            <a:ext cx="108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NODE 2</a:t>
            </a:r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6858000" y="762000"/>
            <a:ext cx="108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NODE 3</a:t>
            </a:r>
          </a:p>
        </p:txBody>
      </p:sp>
      <p:sp>
        <p:nvSpPr>
          <p:cNvPr id="7219" name="Rectangle 51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  <a:noFill/>
          <a:ln/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Distributed shared memory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B422-2DDD-422C-98C3-16E72DEFF743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5334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Advantages of distributed shared memory (DSM)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839200" cy="51816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2000"/>
              <a:t>Data sharing is implicit, hiding data movement (as opposed to ‘Send’/‘Receive’ in message passing model)</a:t>
            </a:r>
          </a:p>
          <a:p>
            <a:pPr>
              <a:spcBef>
                <a:spcPct val="60000"/>
              </a:spcBef>
            </a:pPr>
            <a:r>
              <a:rPr lang="en-US" sz="2000"/>
              <a:t>Passing data structures containing pointers is easier (in message passing model data moves between different address spaces)</a:t>
            </a:r>
          </a:p>
          <a:p>
            <a:pPr>
              <a:spcBef>
                <a:spcPct val="60000"/>
              </a:spcBef>
            </a:pPr>
            <a:r>
              <a:rPr lang="en-US" sz="2000"/>
              <a:t>Moving entire object to user takes advantage of locality difference</a:t>
            </a:r>
          </a:p>
          <a:p>
            <a:pPr>
              <a:spcBef>
                <a:spcPct val="60000"/>
              </a:spcBef>
            </a:pPr>
            <a:r>
              <a:rPr lang="en-US" sz="2000"/>
              <a:t>Less expensive to build than tightly coupled multiprocessor system: off-the-shelf hardware, no expensive interface to shared physical memory</a:t>
            </a:r>
          </a:p>
          <a:p>
            <a:pPr>
              <a:spcBef>
                <a:spcPct val="60000"/>
              </a:spcBef>
            </a:pPr>
            <a:r>
              <a:rPr lang="en-US" sz="2000"/>
              <a:t>Very large total physical memory for all nodes: Large programs can run more efficiently</a:t>
            </a:r>
          </a:p>
          <a:p>
            <a:pPr>
              <a:spcBef>
                <a:spcPct val="60000"/>
              </a:spcBef>
            </a:pPr>
            <a:r>
              <a:rPr lang="en-US" sz="2000"/>
              <a:t>No serial access to common bus for shared physical memory like in multiprocessor systems</a:t>
            </a:r>
          </a:p>
          <a:p>
            <a:pPr>
              <a:spcBef>
                <a:spcPct val="60000"/>
              </a:spcBef>
            </a:pPr>
            <a:r>
              <a:rPr lang="en-US" sz="2000"/>
              <a:t>Programs written for shared memory multiprocessors can be run on DSM systems with minimum changes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EE20D-EF35-40F6-A909-73D6F6D0FED5}" type="slidenum">
              <a:rPr lang="en-US"/>
              <a:pPr/>
              <a:t>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3810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Algorithms for implementing DSM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/>
              <a:t>Issues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How to keep track of the location of remote data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How to minimize communication overhead when accessing remote data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How to access concurrently remote data at several nodes</a:t>
            </a:r>
            <a:endParaRPr lang="en-US" sz="1400"/>
          </a:p>
          <a:p>
            <a:pPr>
              <a:lnSpc>
                <a:spcPct val="90000"/>
              </a:lnSpc>
              <a:spcBef>
                <a:spcPct val="25000"/>
              </a:spcBef>
              <a:buFontTx/>
              <a:buNone/>
            </a:pPr>
            <a:r>
              <a:rPr lang="en-US" sz="2400"/>
              <a:t>1.</a:t>
            </a:r>
            <a:r>
              <a:rPr lang="en-US" sz="2800"/>
              <a:t> </a:t>
            </a:r>
            <a:r>
              <a:rPr lang="en-US" sz="2400"/>
              <a:t>The Central Server Algorithm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Central server maintains all shared data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/>
              <a:t>Read request: returns data item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/>
              <a:t>Write request: updates data and returns acknowledgement message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Implementation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/>
              <a:t>A timeout is used to resend a request if acknowledgment fails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/>
              <a:t>Associated sequence numbers can be used to detect duplicate write requests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/>
              <a:t>If an application’s request to access shared data fails repeatedly, a failure condition is sent to the application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Issues: performance and reliability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Possible solutions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/>
              <a:t>Partition shared data between several servers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/>
              <a:t>Use a mapping function to distribute/locate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28E8C-E389-4F18-A722-1061C813892E}" type="slidenum">
              <a:rPr lang="en-US"/>
              <a:pPr/>
              <a:t>6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3048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Algorithms for implementing DSM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9916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</a:pPr>
            <a:r>
              <a:rPr lang="en-US" sz="2400"/>
              <a:t>2. The Migration Algorithm</a:t>
            </a:r>
            <a:endParaRPr lang="en-US"/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Operation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sz="1800"/>
              <a:t>Ship (migrate) entire data object (page, block) containing data item to requesting location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sz="1800"/>
              <a:t>Allow only one node to access a shared data at a time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Advantages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sz="1800"/>
              <a:t>Takes advantage of the locality of reference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sz="1800"/>
              <a:t> DSM can be integrated with VM at each node</a:t>
            </a:r>
          </a:p>
          <a:p>
            <a:pPr lvl="3">
              <a:lnSpc>
                <a:spcPct val="8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Make DSM page multiple of VM page size</a:t>
            </a:r>
          </a:p>
          <a:p>
            <a:pPr lvl="3">
              <a:lnSpc>
                <a:spcPct val="8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A locally held shared memory can be mapped into the VM page address space </a:t>
            </a:r>
          </a:p>
          <a:p>
            <a:pPr lvl="3">
              <a:lnSpc>
                <a:spcPct val="80000"/>
              </a:lnSpc>
              <a:spcBef>
                <a:spcPct val="25000"/>
              </a:spcBef>
              <a:buFontTx/>
              <a:buChar char="-"/>
            </a:pPr>
            <a:r>
              <a:rPr lang="en-US" sz="1800"/>
              <a:t>If page not local, fault-handler migrates page and removes it from address space at remote node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To locate a remote data object: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sz="1800"/>
              <a:t>Use a location server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sz="1800"/>
              <a:t>Maintain hints at each node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sz="1800"/>
              <a:t>Broadcast query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buFontTx/>
              <a:buChar char="-"/>
            </a:pPr>
            <a:r>
              <a:rPr lang="en-US" sz="2000"/>
              <a:t>Issues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sz="1800"/>
              <a:t>Only one node can access a data object at a time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sz="1800"/>
              <a:t>Thrashing can occur: to minimize it, set minimum time data object resides at a node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2503-E99F-4E82-B0C0-B62D2EABA023}" type="slidenum">
              <a:rPr lang="en-US"/>
              <a:pPr/>
              <a:t>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6096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Algorithms for implementing DSM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/>
              <a:t>3. The Read-Replication Algorithm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Replicates data objects to multiple nodes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DSM keeps track of location of data objects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Multiple nodes can have read access or one node write access (multiple readers-one writer protocol)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After a write, all copies are invalidated or updated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DSM has to keep track of locations of all copies of data objects. Examples of implementations: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IVY: owner node of data object knows all nodes that have copies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PLUS: distributed linked-list tracks all nodes that have copies</a:t>
            </a:r>
            <a:endParaRPr lang="en-US" sz="1800"/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/>
              <a:t>Advantage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en-US" sz="1800"/>
              <a:t>The read-replication can lead to substantial performance improvements if the ratio of reads to writes is large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DEF82-7371-4180-878A-FCDD88952F23}" type="slidenum">
              <a:rPr lang="en-US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609600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</a:rPr>
              <a:t>Algorithms for implementing DSM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4876800"/>
          </a:xfrm>
        </p:spPr>
        <p:txBody>
          <a:bodyPr/>
          <a:lstStyle/>
          <a:p>
            <a:pPr lvl="1">
              <a:spcBef>
                <a:spcPct val="40000"/>
              </a:spcBef>
              <a:buFontTx/>
              <a:buNone/>
            </a:pPr>
            <a:r>
              <a:rPr lang="en-US" sz="2400"/>
              <a:t>4. The Full–Replication Algorithm</a:t>
            </a:r>
          </a:p>
          <a:p>
            <a:pPr lvl="2">
              <a:spcBef>
                <a:spcPct val="40000"/>
              </a:spcBef>
              <a:buFontTx/>
              <a:buChar char="-"/>
            </a:pPr>
            <a:r>
              <a:rPr lang="en-US" sz="2000"/>
              <a:t>Extension of read-replication algorithm: multiple nodes can read and multiple nodes can write (multiple-readers, multiple-writers protocol)</a:t>
            </a:r>
          </a:p>
          <a:p>
            <a:pPr lvl="2">
              <a:spcBef>
                <a:spcPct val="40000"/>
              </a:spcBef>
              <a:buFontTx/>
              <a:buChar char="-"/>
            </a:pPr>
            <a:r>
              <a:rPr lang="en-US" sz="2000"/>
              <a:t>Issue: consistency of data for multiple writers</a:t>
            </a:r>
          </a:p>
          <a:p>
            <a:pPr lvl="2">
              <a:spcBef>
                <a:spcPct val="40000"/>
              </a:spcBef>
              <a:buFontTx/>
              <a:buChar char="-"/>
            </a:pPr>
            <a:r>
              <a:rPr lang="en-US" sz="2000"/>
              <a:t>Solution: use of gap-free sequencer</a:t>
            </a:r>
          </a:p>
          <a:p>
            <a:pPr lvl="3">
              <a:spcBef>
                <a:spcPct val="40000"/>
              </a:spcBef>
              <a:buFontTx/>
              <a:buChar char="•"/>
            </a:pPr>
            <a:r>
              <a:rPr lang="en-US"/>
              <a:t>All writes sent to sequencer</a:t>
            </a:r>
          </a:p>
          <a:p>
            <a:pPr lvl="3">
              <a:spcBef>
                <a:spcPct val="40000"/>
              </a:spcBef>
              <a:buFontTx/>
              <a:buChar char="•"/>
            </a:pPr>
            <a:r>
              <a:rPr lang="en-US"/>
              <a:t>Sequencer assigns sequence number and sends write request to all sites that have copies</a:t>
            </a:r>
          </a:p>
          <a:p>
            <a:pPr lvl="3">
              <a:spcBef>
                <a:spcPct val="40000"/>
              </a:spcBef>
              <a:buFontTx/>
              <a:buChar char="•"/>
            </a:pPr>
            <a:r>
              <a:rPr lang="en-US"/>
              <a:t>Each node performs writes according to sequence numbers</a:t>
            </a:r>
          </a:p>
          <a:p>
            <a:pPr lvl="3">
              <a:spcBef>
                <a:spcPct val="40000"/>
              </a:spcBef>
              <a:buFontTx/>
              <a:buChar char="•"/>
            </a:pPr>
            <a:r>
              <a:rPr lang="en-US"/>
              <a:t>A gap in sequence numbers indicates a missing write request: node asks for retransmission of missing write requests</a:t>
            </a:r>
          </a:p>
          <a:p>
            <a:pPr lvl="3">
              <a:buFont typeface="Symbol" pitchFamily="18" charset="2"/>
              <a:buChar char="·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CS-550: Distributed Shared Memory [SiS ’94]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3903-014C-424F-BC06-2F8CBA42BFB3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en-US" sz="2800"/>
              <a:t>Memory coherence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5791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DSM are based on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Char char="-"/>
            </a:pPr>
            <a:r>
              <a:rPr lang="en-US" sz="2000"/>
              <a:t>Replicated shared data objects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Char char="-"/>
            </a:pPr>
            <a:r>
              <a:rPr lang="en-US" sz="2000"/>
              <a:t>Concurrent access of data objects at many nodes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Coherent memory: when value returned by read operation is the expected value (e.g., value of most recent write)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Mechanism that control/synchronizes accesses is needed to maintain memory coherence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Sequential consistency: A system is sequentially consistent if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Char char="-"/>
            </a:pPr>
            <a:r>
              <a:rPr lang="en-US" sz="2000"/>
              <a:t>The result of any execution of operations of all processors is the same as if they were executed in sequential order, and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Char char="-"/>
            </a:pPr>
            <a:r>
              <a:rPr lang="en-US" sz="2000"/>
              <a:t>The operations of each processor appear in this sequence in the order specified by its program</a:t>
            </a:r>
            <a:endParaRPr lang="en-US" sz="700" u="sng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/>
              <a:t>General consistency: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Char char="-"/>
            </a:pPr>
            <a:r>
              <a:rPr lang="en-US" sz="2000"/>
              <a:t>All copies of a memory location (replicas) eventually contain same data when all writes issued by every processor have completed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2383</Words>
  <Application>Microsoft PowerPoint</Application>
  <PresentationFormat>On-screen Show (4:3)</PresentationFormat>
  <Paragraphs>280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Times New Roman</vt:lpstr>
      <vt:lpstr>Symbol</vt:lpstr>
      <vt:lpstr>Default Design</vt:lpstr>
      <vt:lpstr>Distributed Resource Management:  Distributed Shared Memory</vt:lpstr>
      <vt:lpstr>Distributed shared memory (DSM)</vt:lpstr>
      <vt:lpstr>Distributed shared memory (Cont.)</vt:lpstr>
      <vt:lpstr>Advantages of distributed shared memory (DSM)</vt:lpstr>
      <vt:lpstr>Algorithms for implementing DSM</vt:lpstr>
      <vt:lpstr>Algorithms for implementing DSM (cont.)</vt:lpstr>
      <vt:lpstr>Algorithms for implementing DSM (cont.)</vt:lpstr>
      <vt:lpstr>Algorithms for implementing DSM (cont.)</vt:lpstr>
      <vt:lpstr>Memory coherence</vt:lpstr>
      <vt:lpstr>Memory coherence (Cont.)</vt:lpstr>
      <vt:lpstr>Coherence Protocols</vt:lpstr>
      <vt:lpstr>Design issues</vt:lpstr>
      <vt:lpstr>Design issues (cont.)</vt:lpstr>
      <vt:lpstr>Case studies: IVY</vt:lpstr>
      <vt:lpstr>Case studies: IVY (Cont.)</vt:lpstr>
      <vt:lpstr>Case studies: IVY (Cont.)</vt:lpstr>
      <vt:lpstr>Case studies: IVY (Cont.)</vt:lpstr>
      <vt:lpstr>Case studies: IVY (Cont.)</vt:lpstr>
      <vt:lpstr>Case studies: Mirage</vt:lpstr>
      <vt:lpstr>Case studies: Clouds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shared memory (DSM)</dc:title>
  <dc:creator>Stéphane Pontier</dc:creator>
  <cp:lastModifiedBy>Admin</cp:lastModifiedBy>
  <cp:revision>44</cp:revision>
  <dcterms:created xsi:type="dcterms:W3CDTF">2001-09-17T05:23:13Z</dcterms:created>
  <dcterms:modified xsi:type="dcterms:W3CDTF">2016-06-20T08:19:15Z</dcterms:modified>
</cp:coreProperties>
</file>