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handoutMasterIdLst>
    <p:handoutMasterId r:id="rId62"/>
  </p:handout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8" r:id="rId11"/>
    <p:sldId id="298" r:id="rId12"/>
    <p:sldId id="299" r:id="rId13"/>
    <p:sldId id="300" r:id="rId14"/>
    <p:sldId id="301" r:id="rId15"/>
    <p:sldId id="258" r:id="rId16"/>
    <p:sldId id="259" r:id="rId17"/>
    <p:sldId id="260" r:id="rId18"/>
    <p:sldId id="262" r:id="rId19"/>
    <p:sldId id="302" r:id="rId20"/>
    <p:sldId id="303" r:id="rId21"/>
    <p:sldId id="304" r:id="rId22"/>
    <p:sldId id="263" r:id="rId23"/>
    <p:sldId id="264" r:id="rId24"/>
    <p:sldId id="305" r:id="rId25"/>
    <p:sldId id="26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3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A17523-728D-4897-AC94-84F372E5C2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264DD40B-ABAC-417A-B76A-ED5D1E7A59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CF8A8-0692-4A41-A139-3DFC3D7FE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EE044-B9D4-4A03-88E7-94270FFCC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E5651-F75D-4E04-967F-225B6B1361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B3370-EA17-4597-80A6-2E2999BBC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3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47800"/>
            <a:ext cx="4013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5B929-65C4-43B4-9512-03C8F916C2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9CD48-00DC-4A65-8CE3-249105260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EA449-229E-4E92-B345-B13E71E07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BD818-9315-4767-B984-D8CD026B11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47B9D-AE79-482A-A59D-7EDA9F4DA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7B1E-47BD-4F1D-8FA2-1401DDEC63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17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00800"/>
            <a:ext cx="1473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562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800"/>
            </a:lvl1pPr>
          </a:lstStyle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016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4C3BE578-3041-4415-B078-14B4463BF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57200" y="1143000"/>
            <a:ext cx="815340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/>
              <a:t/>
            </a:r>
            <a:br>
              <a:rPr lang="en-GB"/>
            </a:br>
            <a:r>
              <a:rPr lang="en-GB" sz="4000"/>
              <a:t>Slides for Chapter 3: </a:t>
            </a:r>
            <a:br>
              <a:rPr lang="en-GB" sz="4000"/>
            </a:br>
            <a:r>
              <a:rPr lang="en-GB" sz="4000"/>
              <a:t>Networking and Internetworking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2895600"/>
            <a:ext cx="6400800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 i="1">
                <a:latin typeface="Arial" charset="0"/>
              </a:rPr>
              <a:t>From</a:t>
            </a:r>
            <a:r>
              <a:rPr lang="en-GB" sz="2400"/>
              <a:t> Coulouris, Dollimore and Kindberg</a:t>
            </a:r>
            <a:br>
              <a:rPr lang="en-GB" sz="2400"/>
            </a:br>
            <a:r>
              <a:rPr lang="en-GB"/>
              <a:t>Distributed Systems: </a:t>
            </a:r>
            <a:br>
              <a:rPr lang="en-GB"/>
            </a:br>
            <a:r>
              <a:rPr lang="en-GB"/>
              <a:t>		Concepts and Design</a:t>
            </a:r>
            <a:endParaRPr lang="en-GB" sz="2400"/>
          </a:p>
          <a:p>
            <a:pPr>
              <a:lnSpc>
                <a:spcPct val="110000"/>
              </a:lnSpc>
            </a:pPr>
            <a:r>
              <a:rPr lang="en-GB" sz="2400">
                <a:latin typeface="Arial" charset="0"/>
              </a:rPr>
              <a:t>Edition 4, © Pearson Education 2005</a:t>
            </a:r>
            <a:endParaRPr lang="en-GB"/>
          </a:p>
        </p:txBody>
      </p:sp>
      <p:pic>
        <p:nvPicPr>
          <p:cNvPr id="6149" name="Picture 5" descr="cover-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88" y="3070225"/>
            <a:ext cx="1893887" cy="2416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performance</a:t>
            </a:r>
          </a:p>
        </p:txBody>
      </p:sp>
      <p:grpSp>
        <p:nvGrpSpPr>
          <p:cNvPr id="43342" name="Group 334"/>
          <p:cNvGrpSpPr>
            <a:grpSpLocks/>
          </p:cNvGrpSpPr>
          <p:nvPr/>
        </p:nvGrpSpPr>
        <p:grpSpPr bwMode="auto">
          <a:xfrm>
            <a:off x="1522413" y="1406525"/>
            <a:ext cx="6578600" cy="4657725"/>
            <a:chOff x="959" y="886"/>
            <a:chExt cx="4144" cy="2934"/>
          </a:xfrm>
        </p:grpSpPr>
        <p:sp>
          <p:nvSpPr>
            <p:cNvPr id="43196" name="Rectangle 188"/>
            <p:cNvSpPr>
              <a:spLocks noChangeArrowheads="1"/>
            </p:cNvSpPr>
            <p:nvPr/>
          </p:nvSpPr>
          <p:spPr bwMode="auto">
            <a:xfrm>
              <a:off x="1860" y="965"/>
              <a:ext cx="5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Example</a:t>
              </a:r>
              <a:endParaRPr lang="en-US" sz="1800"/>
            </a:p>
          </p:txBody>
        </p:sp>
        <p:sp>
          <p:nvSpPr>
            <p:cNvPr id="43197" name="Rectangle 189"/>
            <p:cNvSpPr>
              <a:spLocks noChangeArrowheads="1"/>
            </p:cNvSpPr>
            <p:nvPr/>
          </p:nvSpPr>
          <p:spPr bwMode="auto">
            <a:xfrm>
              <a:off x="3200" y="965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Range</a:t>
              </a:r>
              <a:endParaRPr lang="en-US" sz="1800"/>
            </a:p>
          </p:txBody>
        </p:sp>
        <p:sp>
          <p:nvSpPr>
            <p:cNvPr id="43198" name="Rectangle 190"/>
            <p:cNvSpPr>
              <a:spLocks noChangeArrowheads="1"/>
            </p:cNvSpPr>
            <p:nvPr/>
          </p:nvSpPr>
          <p:spPr bwMode="auto">
            <a:xfrm>
              <a:off x="3952" y="965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Bandwidth</a:t>
              </a:r>
              <a:endParaRPr lang="en-US" sz="1800"/>
            </a:p>
          </p:txBody>
        </p:sp>
        <p:sp>
          <p:nvSpPr>
            <p:cNvPr id="43199" name="Rectangle 191"/>
            <p:cNvSpPr>
              <a:spLocks noChangeArrowheads="1"/>
            </p:cNvSpPr>
            <p:nvPr/>
          </p:nvSpPr>
          <p:spPr bwMode="auto">
            <a:xfrm>
              <a:off x="3952" y="1092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(Mbps)</a:t>
              </a:r>
              <a:endParaRPr lang="en-US" sz="1800"/>
            </a:p>
          </p:txBody>
        </p:sp>
        <p:sp>
          <p:nvSpPr>
            <p:cNvPr id="43200" name="Rectangle 192"/>
            <p:cNvSpPr>
              <a:spLocks noChangeArrowheads="1"/>
            </p:cNvSpPr>
            <p:nvPr/>
          </p:nvSpPr>
          <p:spPr bwMode="auto">
            <a:xfrm>
              <a:off x="4599" y="965"/>
              <a:ext cx="4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Latency</a:t>
              </a:r>
              <a:endParaRPr lang="en-US" sz="1800"/>
            </a:p>
          </p:txBody>
        </p:sp>
        <p:sp>
          <p:nvSpPr>
            <p:cNvPr id="43201" name="Rectangle 193"/>
            <p:cNvSpPr>
              <a:spLocks noChangeArrowheads="1"/>
            </p:cNvSpPr>
            <p:nvPr/>
          </p:nvSpPr>
          <p:spPr bwMode="auto">
            <a:xfrm>
              <a:off x="4599" y="1092"/>
              <a:ext cx="2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(ms)</a:t>
              </a:r>
              <a:endParaRPr lang="en-US" sz="1800"/>
            </a:p>
          </p:txBody>
        </p:sp>
        <p:sp>
          <p:nvSpPr>
            <p:cNvPr id="43222" name="Rectangle 214"/>
            <p:cNvSpPr>
              <a:spLocks noChangeArrowheads="1"/>
            </p:cNvSpPr>
            <p:nvPr/>
          </p:nvSpPr>
          <p:spPr bwMode="auto">
            <a:xfrm>
              <a:off x="1006" y="1283"/>
              <a:ext cx="4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Wired:</a:t>
              </a:r>
              <a:endParaRPr lang="en-US" sz="1800"/>
            </a:p>
          </p:txBody>
        </p:sp>
        <p:sp>
          <p:nvSpPr>
            <p:cNvPr id="43229" name="Rectangle 221"/>
            <p:cNvSpPr>
              <a:spLocks noChangeArrowheads="1"/>
            </p:cNvSpPr>
            <p:nvPr/>
          </p:nvSpPr>
          <p:spPr bwMode="auto">
            <a:xfrm>
              <a:off x="1006" y="1538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LAN</a:t>
              </a:r>
              <a:endParaRPr lang="en-US" sz="1800"/>
            </a:p>
          </p:txBody>
        </p:sp>
        <p:sp>
          <p:nvSpPr>
            <p:cNvPr id="43230" name="Rectangle 222"/>
            <p:cNvSpPr>
              <a:spLocks noChangeArrowheads="1"/>
            </p:cNvSpPr>
            <p:nvPr/>
          </p:nvSpPr>
          <p:spPr bwMode="auto">
            <a:xfrm>
              <a:off x="1860" y="1538"/>
              <a:ext cx="4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Ethernet</a:t>
              </a:r>
              <a:endParaRPr lang="en-US" sz="1800"/>
            </a:p>
          </p:txBody>
        </p:sp>
        <p:sp>
          <p:nvSpPr>
            <p:cNvPr id="43231" name="Rectangle 223"/>
            <p:cNvSpPr>
              <a:spLocks noChangeArrowheads="1"/>
            </p:cNvSpPr>
            <p:nvPr/>
          </p:nvSpPr>
          <p:spPr bwMode="auto">
            <a:xfrm>
              <a:off x="3200" y="1538"/>
              <a:ext cx="4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1-2 km</a:t>
              </a:r>
              <a:endParaRPr lang="en-US" sz="1800"/>
            </a:p>
          </p:txBody>
        </p:sp>
        <p:sp>
          <p:nvSpPr>
            <p:cNvPr id="43232" name="Rectangle 224"/>
            <p:cNvSpPr>
              <a:spLocks noChangeArrowheads="1"/>
            </p:cNvSpPr>
            <p:nvPr/>
          </p:nvSpPr>
          <p:spPr bwMode="auto">
            <a:xfrm>
              <a:off x="3952" y="1538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10-1000</a:t>
              </a:r>
              <a:endParaRPr lang="en-US" sz="1800"/>
            </a:p>
          </p:txBody>
        </p:sp>
        <p:sp>
          <p:nvSpPr>
            <p:cNvPr id="43233" name="Rectangle 225"/>
            <p:cNvSpPr>
              <a:spLocks noChangeArrowheads="1"/>
            </p:cNvSpPr>
            <p:nvPr/>
          </p:nvSpPr>
          <p:spPr bwMode="auto">
            <a:xfrm>
              <a:off x="4599" y="1538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1-10</a:t>
              </a:r>
              <a:endParaRPr lang="en-US" sz="1800"/>
            </a:p>
          </p:txBody>
        </p:sp>
        <p:sp>
          <p:nvSpPr>
            <p:cNvPr id="43240" name="Rectangle 232"/>
            <p:cNvSpPr>
              <a:spLocks noChangeArrowheads="1"/>
            </p:cNvSpPr>
            <p:nvPr/>
          </p:nvSpPr>
          <p:spPr bwMode="auto">
            <a:xfrm>
              <a:off x="1006" y="179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MAN</a:t>
              </a:r>
              <a:endParaRPr lang="en-US" sz="1800"/>
            </a:p>
          </p:txBody>
        </p:sp>
        <p:sp>
          <p:nvSpPr>
            <p:cNvPr id="43241" name="Rectangle 233"/>
            <p:cNvSpPr>
              <a:spLocks noChangeArrowheads="1"/>
            </p:cNvSpPr>
            <p:nvPr/>
          </p:nvSpPr>
          <p:spPr bwMode="auto">
            <a:xfrm>
              <a:off x="1860" y="1791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ATM</a:t>
              </a:r>
              <a:endParaRPr lang="en-US" sz="1800"/>
            </a:p>
          </p:txBody>
        </p:sp>
        <p:sp>
          <p:nvSpPr>
            <p:cNvPr id="43242" name="Rectangle 234"/>
            <p:cNvSpPr>
              <a:spLocks noChangeArrowheads="1"/>
            </p:cNvSpPr>
            <p:nvPr/>
          </p:nvSpPr>
          <p:spPr bwMode="auto">
            <a:xfrm>
              <a:off x="3200" y="1791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250 km</a:t>
              </a:r>
              <a:endParaRPr lang="en-US" sz="1800"/>
            </a:p>
          </p:txBody>
        </p:sp>
        <p:sp>
          <p:nvSpPr>
            <p:cNvPr id="43243" name="Rectangle 235"/>
            <p:cNvSpPr>
              <a:spLocks noChangeArrowheads="1"/>
            </p:cNvSpPr>
            <p:nvPr/>
          </p:nvSpPr>
          <p:spPr bwMode="auto">
            <a:xfrm>
              <a:off x="3952" y="179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1-150</a:t>
              </a:r>
              <a:endParaRPr lang="en-US" sz="1800"/>
            </a:p>
          </p:txBody>
        </p:sp>
        <p:sp>
          <p:nvSpPr>
            <p:cNvPr id="43244" name="Rectangle 236"/>
            <p:cNvSpPr>
              <a:spLocks noChangeArrowheads="1"/>
            </p:cNvSpPr>
            <p:nvPr/>
          </p:nvSpPr>
          <p:spPr bwMode="auto">
            <a:xfrm>
              <a:off x="4599" y="1791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</a:t>
              </a:r>
              <a:endParaRPr lang="en-US" sz="1800"/>
            </a:p>
          </p:txBody>
        </p:sp>
        <p:sp>
          <p:nvSpPr>
            <p:cNvPr id="43251" name="Rectangle 243"/>
            <p:cNvSpPr>
              <a:spLocks noChangeArrowheads="1"/>
            </p:cNvSpPr>
            <p:nvPr/>
          </p:nvSpPr>
          <p:spPr bwMode="auto">
            <a:xfrm>
              <a:off x="1006" y="2045"/>
              <a:ext cx="3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WAN</a:t>
              </a:r>
              <a:endParaRPr lang="en-US" sz="1800"/>
            </a:p>
          </p:txBody>
        </p:sp>
        <p:sp>
          <p:nvSpPr>
            <p:cNvPr id="43252" name="Rectangle 244"/>
            <p:cNvSpPr>
              <a:spLocks noChangeArrowheads="1"/>
            </p:cNvSpPr>
            <p:nvPr/>
          </p:nvSpPr>
          <p:spPr bwMode="auto">
            <a:xfrm>
              <a:off x="1860" y="2045"/>
              <a:ext cx="5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IP routing</a:t>
              </a:r>
              <a:endParaRPr lang="en-US" sz="1800"/>
            </a:p>
          </p:txBody>
        </p:sp>
        <p:sp>
          <p:nvSpPr>
            <p:cNvPr id="43253" name="Rectangle 245"/>
            <p:cNvSpPr>
              <a:spLocks noChangeArrowheads="1"/>
            </p:cNvSpPr>
            <p:nvPr/>
          </p:nvSpPr>
          <p:spPr bwMode="auto">
            <a:xfrm>
              <a:off x="3200" y="2045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worldwide</a:t>
              </a:r>
              <a:endParaRPr lang="en-US" sz="1800"/>
            </a:p>
          </p:txBody>
        </p:sp>
        <p:sp>
          <p:nvSpPr>
            <p:cNvPr id="43254" name="Rectangle 246"/>
            <p:cNvSpPr>
              <a:spLocks noChangeArrowheads="1"/>
            </p:cNvSpPr>
            <p:nvPr/>
          </p:nvSpPr>
          <p:spPr bwMode="auto">
            <a:xfrm>
              <a:off x="3952" y="2045"/>
              <a:ext cx="4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.01-600</a:t>
              </a:r>
              <a:endParaRPr lang="en-US" sz="1800"/>
            </a:p>
          </p:txBody>
        </p:sp>
        <p:sp>
          <p:nvSpPr>
            <p:cNvPr id="43255" name="Rectangle 247"/>
            <p:cNvSpPr>
              <a:spLocks noChangeArrowheads="1"/>
            </p:cNvSpPr>
            <p:nvPr/>
          </p:nvSpPr>
          <p:spPr bwMode="auto">
            <a:xfrm>
              <a:off x="4599" y="2045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100-500</a:t>
              </a:r>
              <a:endParaRPr lang="en-US" sz="1800"/>
            </a:p>
          </p:txBody>
        </p:sp>
        <p:sp>
          <p:nvSpPr>
            <p:cNvPr id="43262" name="Rectangle 254"/>
            <p:cNvSpPr>
              <a:spLocks noChangeArrowheads="1"/>
            </p:cNvSpPr>
            <p:nvPr/>
          </p:nvSpPr>
          <p:spPr bwMode="auto">
            <a:xfrm>
              <a:off x="1006" y="2300"/>
              <a:ext cx="7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Internetwork</a:t>
              </a:r>
              <a:endParaRPr lang="en-US" sz="1800"/>
            </a:p>
          </p:txBody>
        </p:sp>
        <p:sp>
          <p:nvSpPr>
            <p:cNvPr id="43263" name="Rectangle 255"/>
            <p:cNvSpPr>
              <a:spLocks noChangeArrowheads="1"/>
            </p:cNvSpPr>
            <p:nvPr/>
          </p:nvSpPr>
          <p:spPr bwMode="auto">
            <a:xfrm>
              <a:off x="1860" y="2300"/>
              <a:ext cx="4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Internet</a:t>
              </a:r>
              <a:endParaRPr lang="en-US" sz="1800"/>
            </a:p>
          </p:txBody>
        </p:sp>
        <p:sp>
          <p:nvSpPr>
            <p:cNvPr id="43264" name="Rectangle 256"/>
            <p:cNvSpPr>
              <a:spLocks noChangeArrowheads="1"/>
            </p:cNvSpPr>
            <p:nvPr/>
          </p:nvSpPr>
          <p:spPr bwMode="auto">
            <a:xfrm>
              <a:off x="3200" y="2300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worldwide</a:t>
              </a:r>
              <a:endParaRPr lang="en-US" sz="1800"/>
            </a:p>
          </p:txBody>
        </p:sp>
        <p:sp>
          <p:nvSpPr>
            <p:cNvPr id="43265" name="Rectangle 257"/>
            <p:cNvSpPr>
              <a:spLocks noChangeArrowheads="1"/>
            </p:cNvSpPr>
            <p:nvPr/>
          </p:nvSpPr>
          <p:spPr bwMode="auto">
            <a:xfrm>
              <a:off x="3952" y="2300"/>
              <a:ext cx="4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0.5-600</a:t>
              </a:r>
              <a:endParaRPr lang="en-US" sz="1800"/>
            </a:p>
          </p:txBody>
        </p:sp>
        <p:sp>
          <p:nvSpPr>
            <p:cNvPr id="43266" name="Rectangle 258"/>
            <p:cNvSpPr>
              <a:spLocks noChangeArrowheads="1"/>
            </p:cNvSpPr>
            <p:nvPr/>
          </p:nvSpPr>
          <p:spPr bwMode="auto">
            <a:xfrm>
              <a:off x="4599" y="230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100-500</a:t>
              </a:r>
              <a:endParaRPr lang="en-US" sz="1800"/>
            </a:p>
          </p:txBody>
        </p:sp>
        <p:sp>
          <p:nvSpPr>
            <p:cNvPr id="43273" name="Rectangle 265"/>
            <p:cNvSpPr>
              <a:spLocks noChangeArrowheads="1"/>
            </p:cNvSpPr>
            <p:nvPr/>
          </p:nvSpPr>
          <p:spPr bwMode="auto">
            <a:xfrm>
              <a:off x="1006" y="2554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Wireless:</a:t>
              </a:r>
              <a:endParaRPr lang="en-US" sz="1800"/>
            </a:p>
          </p:txBody>
        </p:sp>
        <p:sp>
          <p:nvSpPr>
            <p:cNvPr id="43280" name="Rectangle 272"/>
            <p:cNvSpPr>
              <a:spLocks noChangeArrowheads="1"/>
            </p:cNvSpPr>
            <p:nvPr/>
          </p:nvSpPr>
          <p:spPr bwMode="auto">
            <a:xfrm>
              <a:off x="1006" y="2807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WPAN</a:t>
              </a:r>
              <a:endParaRPr lang="en-US" sz="1800"/>
            </a:p>
          </p:txBody>
        </p:sp>
        <p:sp>
          <p:nvSpPr>
            <p:cNvPr id="43281" name="Rectangle 273"/>
            <p:cNvSpPr>
              <a:spLocks noChangeArrowheads="1"/>
            </p:cNvSpPr>
            <p:nvPr/>
          </p:nvSpPr>
          <p:spPr bwMode="auto">
            <a:xfrm>
              <a:off x="1860" y="2807"/>
              <a:ext cx="12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Bluetooth (802.15.1)</a:t>
              </a:r>
              <a:endParaRPr lang="en-US" sz="1800"/>
            </a:p>
          </p:txBody>
        </p:sp>
        <p:sp>
          <p:nvSpPr>
            <p:cNvPr id="43282" name="Rectangle 274"/>
            <p:cNvSpPr>
              <a:spLocks noChangeArrowheads="1"/>
            </p:cNvSpPr>
            <p:nvPr/>
          </p:nvSpPr>
          <p:spPr bwMode="auto">
            <a:xfrm>
              <a:off x="3200" y="2807"/>
              <a:ext cx="5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10 - 30m</a:t>
              </a:r>
              <a:endParaRPr lang="en-US" sz="1800"/>
            </a:p>
          </p:txBody>
        </p:sp>
        <p:sp>
          <p:nvSpPr>
            <p:cNvPr id="43283" name="Rectangle 275"/>
            <p:cNvSpPr>
              <a:spLocks noChangeArrowheads="1"/>
            </p:cNvSpPr>
            <p:nvPr/>
          </p:nvSpPr>
          <p:spPr bwMode="auto">
            <a:xfrm>
              <a:off x="3952" y="280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0.5-2</a:t>
              </a:r>
              <a:endParaRPr lang="en-US" sz="1800"/>
            </a:p>
          </p:txBody>
        </p:sp>
        <p:sp>
          <p:nvSpPr>
            <p:cNvPr id="43284" name="Rectangle 276"/>
            <p:cNvSpPr>
              <a:spLocks noChangeArrowheads="1"/>
            </p:cNvSpPr>
            <p:nvPr/>
          </p:nvSpPr>
          <p:spPr bwMode="auto">
            <a:xfrm>
              <a:off x="4599" y="2807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5-20</a:t>
              </a:r>
              <a:endParaRPr lang="en-US" sz="1800"/>
            </a:p>
          </p:txBody>
        </p:sp>
        <p:sp>
          <p:nvSpPr>
            <p:cNvPr id="43291" name="Rectangle 283"/>
            <p:cNvSpPr>
              <a:spLocks noChangeArrowheads="1"/>
            </p:cNvSpPr>
            <p:nvPr/>
          </p:nvSpPr>
          <p:spPr bwMode="auto">
            <a:xfrm>
              <a:off x="1006" y="3062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WLAN</a:t>
              </a:r>
              <a:endParaRPr lang="en-US" sz="1800"/>
            </a:p>
          </p:txBody>
        </p:sp>
        <p:sp>
          <p:nvSpPr>
            <p:cNvPr id="43292" name="Rectangle 284"/>
            <p:cNvSpPr>
              <a:spLocks noChangeArrowheads="1"/>
            </p:cNvSpPr>
            <p:nvPr/>
          </p:nvSpPr>
          <p:spPr bwMode="auto">
            <a:xfrm>
              <a:off x="1860" y="3062"/>
              <a:ext cx="11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WiFi (IEEE 802.11)</a:t>
              </a:r>
              <a:endParaRPr lang="en-US" sz="1800"/>
            </a:p>
          </p:txBody>
        </p:sp>
        <p:sp>
          <p:nvSpPr>
            <p:cNvPr id="43293" name="Rectangle 285"/>
            <p:cNvSpPr>
              <a:spLocks noChangeArrowheads="1"/>
            </p:cNvSpPr>
            <p:nvPr/>
          </p:nvSpPr>
          <p:spPr bwMode="auto">
            <a:xfrm>
              <a:off x="3200" y="3062"/>
              <a:ext cx="7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0.15-1.5 km</a:t>
              </a:r>
              <a:endParaRPr lang="en-US" sz="1800"/>
            </a:p>
          </p:txBody>
        </p:sp>
        <p:sp>
          <p:nvSpPr>
            <p:cNvPr id="43294" name="Rectangle 286"/>
            <p:cNvSpPr>
              <a:spLocks noChangeArrowheads="1"/>
            </p:cNvSpPr>
            <p:nvPr/>
          </p:nvSpPr>
          <p:spPr bwMode="auto">
            <a:xfrm>
              <a:off x="3952" y="3062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2-54</a:t>
              </a:r>
              <a:endParaRPr lang="en-US" sz="1800"/>
            </a:p>
          </p:txBody>
        </p:sp>
        <p:sp>
          <p:nvSpPr>
            <p:cNvPr id="43295" name="Rectangle 287"/>
            <p:cNvSpPr>
              <a:spLocks noChangeArrowheads="1"/>
            </p:cNvSpPr>
            <p:nvPr/>
          </p:nvSpPr>
          <p:spPr bwMode="auto">
            <a:xfrm>
              <a:off x="4599" y="3062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5-20</a:t>
              </a:r>
              <a:endParaRPr lang="en-US" sz="1800"/>
            </a:p>
          </p:txBody>
        </p:sp>
        <p:sp>
          <p:nvSpPr>
            <p:cNvPr id="43302" name="Rectangle 294"/>
            <p:cNvSpPr>
              <a:spLocks noChangeArrowheads="1"/>
            </p:cNvSpPr>
            <p:nvPr/>
          </p:nvSpPr>
          <p:spPr bwMode="auto">
            <a:xfrm>
              <a:off x="1006" y="3316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WMAN</a:t>
              </a:r>
              <a:endParaRPr lang="en-US" sz="1800"/>
            </a:p>
          </p:txBody>
        </p:sp>
        <p:sp>
          <p:nvSpPr>
            <p:cNvPr id="43303" name="Rectangle 295"/>
            <p:cNvSpPr>
              <a:spLocks noChangeArrowheads="1"/>
            </p:cNvSpPr>
            <p:nvPr/>
          </p:nvSpPr>
          <p:spPr bwMode="auto">
            <a:xfrm>
              <a:off x="1860" y="3316"/>
              <a:ext cx="10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WiMAX (802.16)</a:t>
              </a:r>
              <a:endParaRPr lang="en-US" sz="1800"/>
            </a:p>
          </p:txBody>
        </p:sp>
        <p:sp>
          <p:nvSpPr>
            <p:cNvPr id="43304" name="Rectangle 296"/>
            <p:cNvSpPr>
              <a:spLocks noChangeArrowheads="1"/>
            </p:cNvSpPr>
            <p:nvPr/>
          </p:nvSpPr>
          <p:spPr bwMode="auto">
            <a:xfrm>
              <a:off x="3200" y="3316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550 km</a:t>
              </a:r>
              <a:endParaRPr lang="en-US" sz="1800"/>
            </a:p>
          </p:txBody>
        </p:sp>
        <p:sp>
          <p:nvSpPr>
            <p:cNvPr id="43305" name="Rectangle 297"/>
            <p:cNvSpPr>
              <a:spLocks noChangeArrowheads="1"/>
            </p:cNvSpPr>
            <p:nvPr/>
          </p:nvSpPr>
          <p:spPr bwMode="auto">
            <a:xfrm>
              <a:off x="3952" y="3316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1.5-20</a:t>
              </a:r>
              <a:endParaRPr lang="en-US" sz="1800"/>
            </a:p>
          </p:txBody>
        </p:sp>
        <p:sp>
          <p:nvSpPr>
            <p:cNvPr id="43306" name="Rectangle 298"/>
            <p:cNvSpPr>
              <a:spLocks noChangeArrowheads="1"/>
            </p:cNvSpPr>
            <p:nvPr/>
          </p:nvSpPr>
          <p:spPr bwMode="auto">
            <a:xfrm>
              <a:off x="4599" y="3316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5-20</a:t>
              </a:r>
              <a:endParaRPr lang="en-US" sz="1800"/>
            </a:p>
          </p:txBody>
        </p:sp>
        <p:sp>
          <p:nvSpPr>
            <p:cNvPr id="43313" name="Rectangle 305"/>
            <p:cNvSpPr>
              <a:spLocks noChangeArrowheads="1"/>
            </p:cNvSpPr>
            <p:nvPr/>
          </p:nvSpPr>
          <p:spPr bwMode="auto">
            <a:xfrm>
              <a:off x="1006" y="3569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WWAN</a:t>
              </a:r>
              <a:endParaRPr lang="en-US" sz="1800"/>
            </a:p>
          </p:txBody>
        </p:sp>
        <p:sp>
          <p:nvSpPr>
            <p:cNvPr id="43314" name="Rectangle 306"/>
            <p:cNvSpPr>
              <a:spLocks noChangeArrowheads="1"/>
            </p:cNvSpPr>
            <p:nvPr/>
          </p:nvSpPr>
          <p:spPr bwMode="auto">
            <a:xfrm>
              <a:off x="1375" y="356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  </a:t>
              </a:r>
              <a:endParaRPr lang="en-US" sz="1800"/>
            </a:p>
          </p:txBody>
        </p:sp>
        <p:sp>
          <p:nvSpPr>
            <p:cNvPr id="43315" name="Rectangle 307"/>
            <p:cNvSpPr>
              <a:spLocks noChangeArrowheads="1"/>
            </p:cNvSpPr>
            <p:nvPr/>
          </p:nvSpPr>
          <p:spPr bwMode="auto">
            <a:xfrm>
              <a:off x="1860" y="3569"/>
              <a:ext cx="1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GSM, 3G phone nets</a:t>
              </a:r>
              <a:endParaRPr lang="en-US" sz="1800"/>
            </a:p>
          </p:txBody>
        </p:sp>
        <p:sp>
          <p:nvSpPr>
            <p:cNvPr id="43316" name="Rectangle 308"/>
            <p:cNvSpPr>
              <a:spLocks noChangeArrowheads="1"/>
            </p:cNvSpPr>
            <p:nvPr/>
          </p:nvSpPr>
          <p:spPr bwMode="auto">
            <a:xfrm>
              <a:off x="3200" y="3569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worldwide</a:t>
              </a:r>
              <a:endParaRPr lang="en-US" sz="1800"/>
            </a:p>
          </p:txBody>
        </p:sp>
        <p:sp>
          <p:nvSpPr>
            <p:cNvPr id="43317" name="Rectangle 309"/>
            <p:cNvSpPr>
              <a:spLocks noChangeArrowheads="1"/>
            </p:cNvSpPr>
            <p:nvPr/>
          </p:nvSpPr>
          <p:spPr bwMode="auto">
            <a:xfrm>
              <a:off x="3952" y="3569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0.01-2</a:t>
              </a:r>
              <a:endParaRPr lang="en-US" sz="1800"/>
            </a:p>
          </p:txBody>
        </p:sp>
        <p:sp>
          <p:nvSpPr>
            <p:cNvPr id="43318" name="Rectangle 310"/>
            <p:cNvSpPr>
              <a:spLocks noChangeArrowheads="1"/>
            </p:cNvSpPr>
            <p:nvPr/>
          </p:nvSpPr>
          <p:spPr bwMode="auto">
            <a:xfrm>
              <a:off x="4599" y="3569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100-500</a:t>
              </a:r>
              <a:endParaRPr lang="en-US" sz="1800"/>
            </a:p>
          </p:txBody>
        </p:sp>
        <p:grpSp>
          <p:nvGrpSpPr>
            <p:cNvPr id="43339" name="Group 331"/>
            <p:cNvGrpSpPr>
              <a:grpSpLocks/>
            </p:cNvGrpSpPr>
            <p:nvPr/>
          </p:nvGrpSpPr>
          <p:grpSpPr bwMode="auto">
            <a:xfrm>
              <a:off x="959" y="886"/>
              <a:ext cx="4144" cy="2934"/>
              <a:chOff x="4875" y="905"/>
              <a:chExt cx="485" cy="2868"/>
            </a:xfrm>
          </p:grpSpPr>
          <p:sp>
            <p:nvSpPr>
              <p:cNvPr id="43214" name="Line 206"/>
              <p:cNvSpPr>
                <a:spLocks noChangeShapeType="1"/>
              </p:cNvSpPr>
              <p:nvPr/>
            </p:nvSpPr>
            <p:spPr bwMode="auto">
              <a:xfrm>
                <a:off x="4875" y="905"/>
                <a:ext cx="48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6" name="Line 328"/>
              <p:cNvSpPr>
                <a:spLocks noChangeShapeType="1"/>
              </p:cNvSpPr>
              <p:nvPr/>
            </p:nvSpPr>
            <p:spPr bwMode="auto">
              <a:xfrm>
                <a:off x="4875" y="3772"/>
                <a:ext cx="48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 transmission</a:t>
            </a:r>
          </a:p>
          <a:p>
            <a:pPr lvl="1"/>
            <a:r>
              <a:rPr lang="en-US"/>
              <a:t>message: logical unit of informatio</a:t>
            </a:r>
          </a:p>
          <a:p>
            <a:pPr lvl="1"/>
            <a:r>
              <a:rPr lang="en-US"/>
              <a:t>packet: transmission unit</a:t>
            </a:r>
          </a:p>
          <a:p>
            <a:pPr lvl="1"/>
            <a:r>
              <a:rPr lang="en-US"/>
              <a:t>restricted length: sufficient buffer storage, reduce hogging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Streaming</a:t>
            </a:r>
          </a:p>
          <a:p>
            <a:pPr lvl="1">
              <a:lnSpc>
                <a:spcPct val="90000"/>
              </a:lnSpc>
            </a:pPr>
            <a:r>
              <a:rPr lang="en-US"/>
              <a:t>audio/video</a:t>
            </a:r>
          </a:p>
          <a:p>
            <a:pPr lvl="1">
              <a:lnSpc>
                <a:spcPct val="90000"/>
              </a:lnSpc>
            </a:pPr>
            <a:r>
              <a:rPr lang="en-US"/>
              <a:t>Need 120 Mbps (1.5 Mbps compressed) </a:t>
            </a:r>
          </a:p>
          <a:p>
            <a:pPr lvl="1">
              <a:lnSpc>
                <a:spcPct val="90000"/>
              </a:lnSpc>
            </a:pPr>
            <a:r>
              <a:rPr lang="en-US"/>
              <a:t>play time: the time when a frame need to be displayed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24 frames per second, frame 48 must be display after two seconds</a:t>
            </a:r>
          </a:p>
          <a:p>
            <a:pPr lvl="1">
              <a:lnSpc>
                <a:spcPct val="90000"/>
              </a:lnSpc>
            </a:pPr>
            <a:r>
              <a:rPr lang="en-US"/>
              <a:t>IP protocol provides no guaranteesIPv6 (new) includes features for real-time streams, stream data are treated separately</a:t>
            </a:r>
          </a:p>
          <a:p>
            <a:pPr lvl="1">
              <a:lnSpc>
                <a:spcPct val="90000"/>
              </a:lnSpc>
            </a:pPr>
            <a:r>
              <a:rPr lang="en-US"/>
              <a:t>Resource Reservation Protocol (RSVP), Real-time Transport Protocol (RTP)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Switching schemes (transmission between aribitrary nodes)</a:t>
            </a:r>
          </a:p>
          <a:p>
            <a:pPr lvl="1">
              <a:lnSpc>
                <a:spcPct val="90000"/>
              </a:lnSpc>
            </a:pPr>
            <a:r>
              <a:rPr lang="en-US"/>
              <a:t>Broadcast: ethernet, token ring, wireless</a:t>
            </a:r>
          </a:p>
          <a:p>
            <a:pPr lvl="1">
              <a:lnSpc>
                <a:spcPct val="90000"/>
              </a:lnSpc>
            </a:pPr>
            <a:r>
              <a:rPr lang="en-US"/>
              <a:t>Circuit switching: wires are connected</a:t>
            </a:r>
          </a:p>
          <a:p>
            <a:pPr lvl="1">
              <a:lnSpc>
                <a:spcPct val="90000"/>
              </a:lnSpc>
            </a:pPr>
            <a:r>
              <a:rPr lang="en-US"/>
              <a:t>Packet switching: </a:t>
            </a:r>
          </a:p>
          <a:p>
            <a:pPr lvl="2">
              <a:lnSpc>
                <a:spcPct val="90000"/>
              </a:lnSpc>
            </a:pPr>
            <a:r>
              <a:rPr lang="en-US"/>
              <a:t>store-and-forward</a:t>
            </a:r>
          </a:p>
          <a:p>
            <a:pPr lvl="2">
              <a:lnSpc>
                <a:spcPct val="90000"/>
              </a:lnSpc>
            </a:pPr>
            <a:r>
              <a:rPr lang="en-US"/>
              <a:t>different routes</a:t>
            </a:r>
          </a:p>
          <a:p>
            <a:pPr lvl="2">
              <a:lnSpc>
                <a:spcPct val="90000"/>
              </a:lnSpc>
            </a:pPr>
            <a:r>
              <a:rPr lang="en-US"/>
              <a:t>“store-and-forward” needs to buffer the entire packet before forwarding</a:t>
            </a:r>
          </a:p>
          <a:p>
            <a:pPr lvl="1">
              <a:lnSpc>
                <a:spcPct val="90000"/>
              </a:lnSpc>
            </a:pPr>
            <a:r>
              <a:rPr lang="en-US"/>
              <a:t>Frame relay</a:t>
            </a:r>
          </a:p>
          <a:p>
            <a:pPr lvl="2">
              <a:lnSpc>
                <a:spcPct val="90000"/>
              </a:lnSpc>
            </a:pPr>
            <a:r>
              <a:rPr lang="en-US"/>
              <a:t>Small packets</a:t>
            </a:r>
          </a:p>
          <a:p>
            <a:pPr lvl="2">
              <a:lnSpc>
                <a:spcPct val="90000"/>
              </a:lnSpc>
            </a:pPr>
            <a:r>
              <a:rPr lang="en-US"/>
              <a:t>Looks only at the first few bits</a:t>
            </a:r>
          </a:p>
          <a:p>
            <a:pPr lvl="2">
              <a:lnSpc>
                <a:spcPct val="90000"/>
              </a:lnSpc>
            </a:pPr>
            <a:r>
              <a:rPr lang="en-US"/>
              <a:t>Don’t buffer/store the entire frame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(4)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Protocols</a:t>
            </a:r>
          </a:p>
          <a:p>
            <a:pPr lvl="1"/>
            <a:r>
              <a:rPr lang="en-US"/>
              <a:t>Key components</a:t>
            </a:r>
          </a:p>
          <a:p>
            <a:pPr lvl="2"/>
            <a:r>
              <a:rPr lang="en-US"/>
              <a:t>Sequence of messages</a:t>
            </a:r>
          </a:p>
          <a:p>
            <a:pPr lvl="2"/>
            <a:r>
              <a:rPr lang="en-US"/>
              <a:t>Format of messages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(5)</a:t>
            </a:r>
          </a:p>
        </p:txBody>
      </p:sp>
      <p:sp>
        <p:nvSpPr>
          <p:cNvPr id="8246" name="Rectangle 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Protocol layers, why?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5800" y="2543175"/>
            <a:ext cx="7874000" cy="301625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85800" y="2543175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5800" y="2894013"/>
            <a:ext cx="7874000" cy="327025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85800" y="2894013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85800" y="3297238"/>
            <a:ext cx="7874000" cy="327025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85800" y="3297238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85800" y="3675063"/>
            <a:ext cx="7874000" cy="301625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85800" y="3675063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85800" y="4076700"/>
            <a:ext cx="7874000" cy="301625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85800" y="4076700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000375" y="4076700"/>
            <a:ext cx="4503738" cy="301625"/>
          </a:xfrm>
          <a:prstGeom prst="ellipse">
            <a:avLst/>
          </a:prstGeom>
          <a:solidFill>
            <a:srgbClr val="D9AA73"/>
          </a:solidFill>
          <a:ln w="2540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749550" y="4152900"/>
            <a:ext cx="5181600" cy="50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5189538" y="4051300"/>
            <a:ext cx="376237" cy="252413"/>
          </a:xfrm>
          <a:custGeom>
            <a:avLst/>
            <a:gdLst/>
            <a:ahLst/>
            <a:cxnLst>
              <a:cxn ang="0">
                <a:pos x="237" y="80"/>
              </a:cxn>
              <a:cxn ang="0">
                <a:pos x="0" y="159"/>
              </a:cxn>
              <a:cxn ang="0">
                <a:pos x="127" y="80"/>
              </a:cxn>
              <a:cxn ang="0">
                <a:pos x="0" y="0"/>
              </a:cxn>
              <a:cxn ang="0">
                <a:pos x="222" y="80"/>
              </a:cxn>
              <a:cxn ang="0">
                <a:pos x="237" y="80"/>
              </a:cxn>
            </a:cxnLst>
            <a:rect l="0" t="0" r="r" b="b"/>
            <a:pathLst>
              <a:path w="237" h="159">
                <a:moveTo>
                  <a:pt x="237" y="80"/>
                </a:moveTo>
                <a:lnTo>
                  <a:pt x="0" y="159"/>
                </a:lnTo>
                <a:lnTo>
                  <a:pt x="127" y="80"/>
                </a:lnTo>
                <a:lnTo>
                  <a:pt x="0" y="0"/>
                </a:lnTo>
                <a:lnTo>
                  <a:pt x="222" y="80"/>
                </a:lnTo>
                <a:lnTo>
                  <a:pt x="237" y="8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749550" y="4203700"/>
            <a:ext cx="2616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773113" y="2628900"/>
            <a:ext cx="677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Layer n</a:t>
            </a:r>
            <a:endParaRPr lang="en-GB" sz="2400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773113" y="3786188"/>
            <a:ext cx="677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Layer 2</a:t>
            </a:r>
            <a:endParaRPr lang="en-GB" sz="2400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73113" y="4164013"/>
            <a:ext cx="677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Layer 1</a:t>
            </a:r>
            <a:endParaRPr lang="en-GB" sz="2400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2270125" y="2517775"/>
            <a:ext cx="806450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954338" y="2025650"/>
            <a:ext cx="1265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Message sent</a:t>
            </a:r>
            <a:endParaRPr lang="en-GB" sz="2400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038850" y="2000250"/>
            <a:ext cx="1649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Message received</a:t>
            </a:r>
            <a:endParaRPr lang="en-GB" sz="2400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4597400" y="4491038"/>
            <a:ext cx="1411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Communication</a:t>
            </a:r>
            <a:endParaRPr lang="en-GB" sz="2400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975225" y="4743450"/>
            <a:ext cx="722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medium</a:t>
            </a:r>
            <a:endParaRPr lang="en-GB" sz="240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2308225" y="4541838"/>
            <a:ext cx="655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GB" sz="2400"/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7440613" y="4541838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Recipient</a:t>
            </a:r>
            <a:endParaRPr lang="en-GB" sz="2400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7529513" y="2517775"/>
            <a:ext cx="804862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7905750" y="2668588"/>
            <a:ext cx="508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7905750" y="4178300"/>
            <a:ext cx="508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7905750" y="2693988"/>
            <a:ext cx="50800" cy="1484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7856538" y="337343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8" name="Oval 36"/>
          <p:cNvSpPr>
            <a:spLocks noChangeArrowheads="1"/>
          </p:cNvSpPr>
          <p:nvPr/>
        </p:nvSpPr>
        <p:spPr bwMode="auto">
          <a:xfrm>
            <a:off x="7856538" y="4127500"/>
            <a:ext cx="150812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Oval 37"/>
          <p:cNvSpPr>
            <a:spLocks noChangeArrowheads="1"/>
          </p:cNvSpPr>
          <p:nvPr/>
        </p:nvSpPr>
        <p:spPr bwMode="auto">
          <a:xfrm>
            <a:off x="7856538" y="3749675"/>
            <a:ext cx="150812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7856538" y="2970213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Oval 39"/>
          <p:cNvSpPr>
            <a:spLocks noChangeArrowheads="1"/>
          </p:cNvSpPr>
          <p:nvPr/>
        </p:nvSpPr>
        <p:spPr bwMode="auto">
          <a:xfrm>
            <a:off x="7856538" y="259238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Freeform 40"/>
          <p:cNvSpPr>
            <a:spLocks/>
          </p:cNvSpPr>
          <p:nvPr/>
        </p:nvSpPr>
        <p:spPr bwMode="auto">
          <a:xfrm>
            <a:off x="7251700" y="2239963"/>
            <a:ext cx="125413" cy="101600"/>
          </a:xfrm>
          <a:custGeom>
            <a:avLst/>
            <a:gdLst/>
            <a:ahLst/>
            <a:cxnLst>
              <a:cxn ang="0">
                <a:pos x="79" y="32"/>
              </a:cxn>
              <a:cxn ang="0">
                <a:pos x="64" y="64"/>
              </a:cxn>
              <a:cxn ang="0">
                <a:pos x="0" y="0"/>
              </a:cxn>
              <a:cxn ang="0">
                <a:pos x="79" y="16"/>
              </a:cxn>
              <a:cxn ang="0">
                <a:pos x="79" y="32"/>
              </a:cxn>
            </a:cxnLst>
            <a:rect l="0" t="0" r="r" b="b"/>
            <a:pathLst>
              <a:path w="79" h="64">
                <a:moveTo>
                  <a:pt x="79" y="32"/>
                </a:moveTo>
                <a:lnTo>
                  <a:pt x="64" y="64"/>
                </a:lnTo>
                <a:lnTo>
                  <a:pt x="0" y="0"/>
                </a:lnTo>
                <a:lnTo>
                  <a:pt x="79" y="16"/>
                </a:lnTo>
                <a:lnTo>
                  <a:pt x="79" y="3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H="1" flipV="1">
            <a:off x="7377113" y="2290763"/>
            <a:ext cx="4794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647950" y="2668588"/>
            <a:ext cx="508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647950" y="4178300"/>
            <a:ext cx="508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647950" y="2693988"/>
            <a:ext cx="50800" cy="1484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2597150" y="3397250"/>
            <a:ext cx="152400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2597150" y="4152900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2597150" y="3775075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2597150" y="2995613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2597150" y="2617788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2" name="Freeform 50"/>
          <p:cNvSpPr>
            <a:spLocks/>
          </p:cNvSpPr>
          <p:nvPr/>
        </p:nvSpPr>
        <p:spPr bwMode="auto">
          <a:xfrm>
            <a:off x="2749550" y="2466975"/>
            <a:ext cx="125413" cy="100013"/>
          </a:xfrm>
          <a:custGeom>
            <a:avLst/>
            <a:gdLst/>
            <a:ahLst/>
            <a:cxnLst>
              <a:cxn ang="0">
                <a:pos x="63" y="16"/>
              </a:cxn>
              <a:cxn ang="0">
                <a:pos x="79" y="32"/>
              </a:cxn>
              <a:cxn ang="0">
                <a:pos x="0" y="63"/>
              </a:cxn>
              <a:cxn ang="0">
                <a:pos x="47" y="0"/>
              </a:cxn>
              <a:cxn ang="0">
                <a:pos x="63" y="16"/>
              </a:cxn>
            </a:cxnLst>
            <a:rect l="0" t="0" r="r" b="b"/>
            <a:pathLst>
              <a:path w="79" h="63">
                <a:moveTo>
                  <a:pt x="63" y="16"/>
                </a:moveTo>
                <a:lnTo>
                  <a:pt x="79" y="32"/>
                </a:lnTo>
                <a:lnTo>
                  <a:pt x="0" y="63"/>
                </a:lnTo>
                <a:lnTo>
                  <a:pt x="47" y="0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 flipH="1">
            <a:off x="2874963" y="2265363"/>
            <a:ext cx="352425" cy="227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1066800" y="3048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1066800" y="3429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(6)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Encapsulation in layered protocols</a:t>
            </a: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8213"/>
            <a:ext cx="81534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(7)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ISO Open Systems Interconnection (OSI) model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772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(8)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409700"/>
            <a:ext cx="8178800" cy="4800600"/>
          </a:xfrm>
        </p:spPr>
        <p:txBody>
          <a:bodyPr/>
          <a:lstStyle/>
          <a:p>
            <a:pPr lvl="1"/>
            <a:r>
              <a:rPr lang="en-US"/>
              <a:t>Internet layers</a:t>
            </a:r>
          </a:p>
          <a:p>
            <a:pPr lvl="2"/>
            <a:r>
              <a:rPr lang="en-US"/>
              <a:t>Application = application + presentation </a:t>
            </a:r>
          </a:p>
          <a:p>
            <a:pPr lvl="2"/>
            <a:r>
              <a:rPr lang="en-US"/>
              <a:t>Transport = transport + session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2816225"/>
            <a:ext cx="6911975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(9)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Packet assembly</a:t>
            </a:r>
          </a:p>
          <a:p>
            <a:pPr lvl="1">
              <a:lnSpc>
                <a:spcPct val="90000"/>
              </a:lnSpc>
            </a:pPr>
            <a:r>
              <a:rPr lang="en-US"/>
              <a:t>header and data</a:t>
            </a:r>
          </a:p>
          <a:p>
            <a:pPr lvl="1">
              <a:lnSpc>
                <a:spcPct val="90000"/>
              </a:lnSpc>
            </a:pPr>
            <a:r>
              <a:rPr lang="en-US"/>
              <a:t>maximum transfer unit (MTU): 1500 for Ethernet</a:t>
            </a:r>
          </a:p>
          <a:p>
            <a:pPr lvl="1">
              <a:lnSpc>
                <a:spcPct val="90000"/>
              </a:lnSpc>
            </a:pPr>
            <a:r>
              <a:rPr lang="en-US"/>
              <a:t>64K for IP (8K is common because of node storage)</a:t>
            </a:r>
          </a:p>
          <a:p>
            <a:pPr>
              <a:lnSpc>
                <a:spcPct val="90000"/>
              </a:lnSpc>
            </a:pPr>
            <a:r>
              <a:rPr lang="en-US"/>
              <a:t>ports: destination abstraction (application/service protocol)</a:t>
            </a:r>
          </a:p>
          <a:p>
            <a:pPr>
              <a:lnSpc>
                <a:spcPct val="90000"/>
              </a:lnSpc>
            </a:pPr>
            <a:r>
              <a:rPr lang="en-US"/>
              <a:t>addressing: transport address = network address + port</a:t>
            </a:r>
          </a:p>
          <a:p>
            <a:pPr lvl="1">
              <a:lnSpc>
                <a:spcPct val="90000"/>
              </a:lnSpc>
            </a:pPr>
            <a:r>
              <a:rPr lang="en-US"/>
              <a:t>Well-known ports (below 1023)</a:t>
            </a:r>
          </a:p>
          <a:p>
            <a:pPr lvl="1">
              <a:lnSpc>
                <a:spcPct val="90000"/>
              </a:lnSpc>
            </a:pPr>
            <a:r>
              <a:rPr lang="en-US"/>
              <a:t>Registered ports (1024 - 49151)</a:t>
            </a:r>
          </a:p>
          <a:p>
            <a:pPr lvl="1">
              <a:lnSpc>
                <a:spcPct val="90000"/>
              </a:lnSpc>
            </a:pPr>
            <a:r>
              <a:rPr lang="en-US"/>
              <a:t>Private (up to 65535)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Issues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Performance: </a:t>
            </a:r>
          </a:p>
          <a:p>
            <a:pPr lvl="1"/>
            <a:r>
              <a:rPr lang="en-US" sz="2000" i="1"/>
              <a:t>Latency</a:t>
            </a:r>
            <a:r>
              <a:rPr lang="en-US" sz="2000"/>
              <a:t> (time between send and start to receive)</a:t>
            </a:r>
          </a:p>
          <a:p>
            <a:pPr lvl="1"/>
            <a:r>
              <a:rPr lang="en-US" sz="2000" i="1"/>
              <a:t>Data transfer rate</a:t>
            </a:r>
            <a:r>
              <a:rPr lang="en-US" sz="2000"/>
              <a:t> (bits per second) [max]</a:t>
            </a:r>
          </a:p>
          <a:p>
            <a:pPr lvl="1"/>
            <a:r>
              <a:rPr lang="en-US" sz="2000"/>
              <a:t>Transmission time = latency + length / transfer rate</a:t>
            </a:r>
          </a:p>
          <a:p>
            <a:pPr lvl="1"/>
            <a:r>
              <a:rPr lang="en-US" sz="2000"/>
              <a:t>System bandwidth, throughput [actual]: total volume of traffic in a given amount of time</a:t>
            </a:r>
          </a:p>
          <a:p>
            <a:pPr lvl="1"/>
            <a:r>
              <a:rPr lang="en-US" sz="2000"/>
              <a:t>Using different channels concurrently can make bandwidth &gt; data transfer rate</a:t>
            </a:r>
          </a:p>
          <a:p>
            <a:pPr lvl="1"/>
            <a:r>
              <a:rPr lang="en-US" sz="2000"/>
              <a:t>traffic load can make bandwidth &lt; data transfer rate</a:t>
            </a:r>
          </a:p>
          <a:p>
            <a:pPr lvl="1"/>
            <a:r>
              <a:rPr lang="en-US" sz="2000"/>
              <a:t>network speed &lt; memory speed (about 1000 times)</a:t>
            </a:r>
          </a:p>
          <a:p>
            <a:pPr lvl="1"/>
            <a:r>
              <a:rPr lang="en-US" sz="2000"/>
              <a:t>Access to local disk is usually faster than remote disk</a:t>
            </a:r>
          </a:p>
          <a:p>
            <a:pPr lvl="1"/>
            <a:r>
              <a:rPr lang="en-US" sz="2000"/>
              <a:t>Fast (expensive) remote disk + fast network</a:t>
            </a:r>
          </a:p>
          <a:p>
            <a:pPr lvl="2"/>
            <a:r>
              <a:rPr lang="en-US" sz="1600"/>
              <a:t>can beat slow (cheap) local disks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(10)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 delivery (at the network layer)</a:t>
            </a:r>
          </a:p>
          <a:p>
            <a:pPr lvl="1"/>
            <a:r>
              <a:rPr lang="en-US"/>
              <a:t> Datagram packet</a:t>
            </a:r>
          </a:p>
          <a:p>
            <a:pPr lvl="2"/>
            <a:r>
              <a:rPr lang="en-US"/>
              <a:t>one-shot, no initial set up</a:t>
            </a:r>
          </a:p>
          <a:p>
            <a:pPr lvl="2"/>
            <a:r>
              <a:rPr lang="en-US"/>
              <a:t>different routes, out of order</a:t>
            </a:r>
          </a:p>
          <a:p>
            <a:pPr lvl="2"/>
            <a:r>
              <a:rPr lang="en-US"/>
              <a:t>Ethernet, IP</a:t>
            </a:r>
          </a:p>
          <a:p>
            <a:pPr lvl="1"/>
            <a:r>
              <a:rPr lang="en-US"/>
              <a:t> Virtual circuit packet</a:t>
            </a:r>
          </a:p>
          <a:p>
            <a:pPr lvl="2"/>
            <a:r>
              <a:rPr lang="en-US"/>
              <a:t>initial set up for resources</a:t>
            </a:r>
          </a:p>
          <a:p>
            <a:pPr lvl="2"/>
            <a:r>
              <a:rPr lang="en-US"/>
              <a:t>virtual circuit # for addressing</a:t>
            </a:r>
          </a:p>
          <a:p>
            <a:pPr lvl="2"/>
            <a:r>
              <a:rPr lang="en-US"/>
              <a:t>ATM</a:t>
            </a:r>
          </a:p>
          <a:p>
            <a:r>
              <a:rPr lang="en-US"/>
              <a:t>Similar but different pairs of protocols at the transport layer (connection-oriented and connectionless)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(11)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Routing</a:t>
            </a:r>
          </a:p>
          <a:p>
            <a:pPr lvl="1"/>
            <a:r>
              <a:rPr lang="en-US"/>
              <a:t>LAN?</a:t>
            </a:r>
          </a:p>
          <a:p>
            <a:pPr lvl="1"/>
            <a:r>
              <a:rPr lang="en-US"/>
              <a:t>Routing Algorithm</a:t>
            </a:r>
          </a:p>
          <a:p>
            <a:pPr lvl="2"/>
            <a:r>
              <a:rPr lang="en-US"/>
              <a:t>decide which out-going link to forward the packet</a:t>
            </a:r>
          </a:p>
          <a:p>
            <a:pPr lvl="3"/>
            <a:r>
              <a:rPr lang="en-US"/>
              <a:t>for circuit switching, the route is determined during the circuit setup time</a:t>
            </a:r>
          </a:p>
          <a:p>
            <a:pPr lvl="3"/>
            <a:r>
              <a:rPr lang="en-US"/>
              <a:t>for packet switching, each packet is routed independently</a:t>
            </a:r>
          </a:p>
          <a:p>
            <a:pPr lvl="2"/>
            <a:r>
              <a:rPr lang="en-US"/>
              <a:t>update state of the out-going links</a:t>
            </a:r>
          </a:p>
          <a:p>
            <a:pPr lvl="1"/>
            <a:r>
              <a:rPr lang="en-US"/>
              <a:t>Routing Table</a:t>
            </a:r>
          </a:p>
          <a:p>
            <a:pPr lvl="2"/>
            <a:r>
              <a:rPr lang="en-US"/>
              <a:t>a record for each destination</a:t>
            </a:r>
          </a:p>
          <a:p>
            <a:pPr lvl="2"/>
            <a:r>
              <a:rPr lang="en-US"/>
              <a:t>fields: outgoing link, cost (e.g. hop count)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(12)</a:t>
            </a:r>
          </a:p>
        </p:txBody>
      </p:sp>
      <p:sp>
        <p:nvSpPr>
          <p:cNvPr id="13368" name="Rectangle 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 example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239838" y="2351088"/>
            <a:ext cx="6773862" cy="3500437"/>
            <a:chOff x="867" y="1076"/>
            <a:chExt cx="4181" cy="2610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 flipV="1">
              <a:off x="1884" y="1807"/>
              <a:ext cx="138" cy="100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1864" y="1807"/>
              <a:ext cx="2235" cy="5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1" y="0"/>
                </a:cxn>
                <a:cxn ang="0">
                  <a:pos x="2235" y="554"/>
                </a:cxn>
              </a:cxnLst>
              <a:rect l="0" t="0" r="r" b="b"/>
              <a:pathLst>
                <a:path w="2235" h="554">
                  <a:moveTo>
                    <a:pt x="0" y="0"/>
                  </a:moveTo>
                  <a:lnTo>
                    <a:pt x="1721" y="0"/>
                  </a:lnTo>
                  <a:lnTo>
                    <a:pt x="2235" y="554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003" y="2776"/>
              <a:ext cx="1305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3288" y="1788"/>
              <a:ext cx="297" cy="1028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3288" y="2361"/>
              <a:ext cx="831" cy="435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003" y="2796"/>
              <a:ext cx="39" cy="6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3268" y="2776"/>
              <a:ext cx="40" cy="5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64" y="1392"/>
              <a:ext cx="40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565" y="1313"/>
              <a:ext cx="40" cy="4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4099" y="2302"/>
              <a:ext cx="435" cy="3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1053" y="1313"/>
              <a:ext cx="574" cy="732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1034" y="2638"/>
              <a:ext cx="672" cy="77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3526" y="2875"/>
              <a:ext cx="395" cy="9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4060" y="2519"/>
              <a:ext cx="1" cy="396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3466" y="1689"/>
              <a:ext cx="257" cy="277"/>
            </a:xfrm>
            <a:prstGeom prst="ellipse">
              <a:avLst/>
            </a:prstGeom>
            <a:solidFill>
              <a:srgbClr val="D9AA73"/>
            </a:solidFill>
            <a:ln w="460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1904" y="2658"/>
              <a:ext cx="277" cy="276"/>
            </a:xfrm>
            <a:prstGeom prst="ellipse">
              <a:avLst/>
            </a:prstGeom>
            <a:solidFill>
              <a:srgbClr val="D9AA73"/>
            </a:solidFill>
            <a:ln w="460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3189" y="2658"/>
              <a:ext cx="257" cy="276"/>
            </a:xfrm>
            <a:prstGeom prst="ellipse">
              <a:avLst/>
            </a:prstGeom>
            <a:solidFill>
              <a:srgbClr val="D9AA73"/>
            </a:solidFill>
            <a:ln w="460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3961" y="2203"/>
              <a:ext cx="277" cy="277"/>
            </a:xfrm>
            <a:prstGeom prst="ellipse">
              <a:avLst/>
            </a:prstGeom>
            <a:solidFill>
              <a:srgbClr val="D9AA73"/>
            </a:solidFill>
            <a:ln w="460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1686" y="1076"/>
              <a:ext cx="356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686" y="1076"/>
              <a:ext cx="376" cy="375"/>
            </a:xfrm>
            <a:prstGeom prst="rect">
              <a:avLst/>
            </a:prstGeom>
            <a:noFill/>
            <a:ln w="460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1746" y="1689"/>
              <a:ext cx="276" cy="277"/>
            </a:xfrm>
            <a:prstGeom prst="ellipse">
              <a:avLst/>
            </a:prstGeom>
            <a:solidFill>
              <a:srgbClr val="D9AA73"/>
            </a:solidFill>
            <a:ln w="460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867" y="2066"/>
              <a:ext cx="40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Hosts</a:t>
              </a:r>
              <a:endParaRPr lang="en-GB" sz="2400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360" y="2145"/>
              <a:ext cx="36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Links</a:t>
              </a:r>
              <a:endParaRPr lang="en-GB" sz="2400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867" y="2244"/>
              <a:ext cx="54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or local </a:t>
              </a:r>
              <a:endParaRPr lang="en-GB" sz="2400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867" y="2422"/>
              <a:ext cx="6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networks</a:t>
              </a:r>
              <a:endParaRPr lang="en-GB" sz="2400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1846" y="1731"/>
              <a:ext cx="10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/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1978" y="2698"/>
              <a:ext cx="11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GB" sz="2400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257" y="2698"/>
              <a:ext cx="10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GB" sz="2400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1765" y="3211"/>
              <a:ext cx="554" cy="475"/>
            </a:xfrm>
            <a:custGeom>
              <a:avLst/>
              <a:gdLst/>
              <a:ahLst/>
              <a:cxnLst>
                <a:cxn ang="0">
                  <a:pos x="20" y="119"/>
                </a:cxn>
                <a:cxn ang="0">
                  <a:pos x="40" y="79"/>
                </a:cxn>
                <a:cxn ang="0">
                  <a:pos x="60" y="59"/>
                </a:cxn>
                <a:cxn ang="0">
                  <a:pos x="99" y="40"/>
                </a:cxn>
                <a:cxn ang="0">
                  <a:pos x="119" y="40"/>
                </a:cxn>
                <a:cxn ang="0">
                  <a:pos x="139" y="40"/>
                </a:cxn>
                <a:cxn ang="0">
                  <a:pos x="178" y="40"/>
                </a:cxn>
                <a:cxn ang="0">
                  <a:pos x="218" y="40"/>
                </a:cxn>
                <a:cxn ang="0">
                  <a:pos x="257" y="40"/>
                </a:cxn>
                <a:cxn ang="0">
                  <a:pos x="297" y="40"/>
                </a:cxn>
                <a:cxn ang="0">
                  <a:pos x="317" y="20"/>
                </a:cxn>
                <a:cxn ang="0">
                  <a:pos x="337" y="20"/>
                </a:cxn>
                <a:cxn ang="0">
                  <a:pos x="376" y="0"/>
                </a:cxn>
                <a:cxn ang="0">
                  <a:pos x="396" y="0"/>
                </a:cxn>
                <a:cxn ang="0">
                  <a:pos x="435" y="0"/>
                </a:cxn>
                <a:cxn ang="0">
                  <a:pos x="455" y="20"/>
                </a:cxn>
                <a:cxn ang="0">
                  <a:pos x="475" y="40"/>
                </a:cxn>
                <a:cxn ang="0">
                  <a:pos x="495" y="40"/>
                </a:cxn>
                <a:cxn ang="0">
                  <a:pos x="515" y="79"/>
                </a:cxn>
                <a:cxn ang="0">
                  <a:pos x="554" y="158"/>
                </a:cxn>
                <a:cxn ang="0">
                  <a:pos x="554" y="237"/>
                </a:cxn>
                <a:cxn ang="0">
                  <a:pos x="554" y="297"/>
                </a:cxn>
                <a:cxn ang="0">
                  <a:pos x="554" y="336"/>
                </a:cxn>
                <a:cxn ang="0">
                  <a:pos x="534" y="415"/>
                </a:cxn>
                <a:cxn ang="0">
                  <a:pos x="515" y="455"/>
                </a:cxn>
                <a:cxn ang="0">
                  <a:pos x="475" y="475"/>
                </a:cxn>
                <a:cxn ang="0">
                  <a:pos x="435" y="475"/>
                </a:cxn>
                <a:cxn ang="0">
                  <a:pos x="396" y="455"/>
                </a:cxn>
                <a:cxn ang="0">
                  <a:pos x="356" y="455"/>
                </a:cxn>
                <a:cxn ang="0">
                  <a:pos x="317" y="435"/>
                </a:cxn>
                <a:cxn ang="0">
                  <a:pos x="277" y="435"/>
                </a:cxn>
                <a:cxn ang="0">
                  <a:pos x="238" y="435"/>
                </a:cxn>
                <a:cxn ang="0">
                  <a:pos x="218" y="455"/>
                </a:cxn>
                <a:cxn ang="0">
                  <a:pos x="198" y="455"/>
                </a:cxn>
                <a:cxn ang="0">
                  <a:pos x="159" y="455"/>
                </a:cxn>
                <a:cxn ang="0">
                  <a:pos x="139" y="475"/>
                </a:cxn>
                <a:cxn ang="0">
                  <a:pos x="119" y="475"/>
                </a:cxn>
                <a:cxn ang="0">
                  <a:pos x="79" y="475"/>
                </a:cxn>
                <a:cxn ang="0">
                  <a:pos x="79" y="455"/>
                </a:cxn>
                <a:cxn ang="0">
                  <a:pos x="60" y="435"/>
                </a:cxn>
                <a:cxn ang="0">
                  <a:pos x="40" y="435"/>
                </a:cxn>
                <a:cxn ang="0">
                  <a:pos x="40" y="415"/>
                </a:cxn>
                <a:cxn ang="0">
                  <a:pos x="20" y="376"/>
                </a:cxn>
                <a:cxn ang="0">
                  <a:pos x="20" y="317"/>
                </a:cxn>
                <a:cxn ang="0">
                  <a:pos x="0" y="277"/>
                </a:cxn>
                <a:cxn ang="0">
                  <a:pos x="0" y="237"/>
                </a:cxn>
                <a:cxn ang="0">
                  <a:pos x="0" y="198"/>
                </a:cxn>
                <a:cxn ang="0">
                  <a:pos x="20" y="139"/>
                </a:cxn>
                <a:cxn ang="0">
                  <a:pos x="20" y="119"/>
                </a:cxn>
                <a:cxn ang="0">
                  <a:pos x="20" y="119"/>
                </a:cxn>
              </a:cxnLst>
              <a:rect l="0" t="0" r="r" b="b"/>
              <a:pathLst>
                <a:path w="554" h="475">
                  <a:moveTo>
                    <a:pt x="20" y="119"/>
                  </a:moveTo>
                  <a:lnTo>
                    <a:pt x="40" y="79"/>
                  </a:lnTo>
                  <a:lnTo>
                    <a:pt x="60" y="59"/>
                  </a:lnTo>
                  <a:lnTo>
                    <a:pt x="99" y="40"/>
                  </a:lnTo>
                  <a:lnTo>
                    <a:pt x="119" y="40"/>
                  </a:lnTo>
                  <a:lnTo>
                    <a:pt x="139" y="40"/>
                  </a:lnTo>
                  <a:lnTo>
                    <a:pt x="178" y="40"/>
                  </a:lnTo>
                  <a:lnTo>
                    <a:pt x="218" y="40"/>
                  </a:lnTo>
                  <a:lnTo>
                    <a:pt x="257" y="40"/>
                  </a:lnTo>
                  <a:lnTo>
                    <a:pt x="297" y="40"/>
                  </a:lnTo>
                  <a:lnTo>
                    <a:pt x="317" y="20"/>
                  </a:lnTo>
                  <a:lnTo>
                    <a:pt x="337" y="20"/>
                  </a:lnTo>
                  <a:lnTo>
                    <a:pt x="376" y="0"/>
                  </a:lnTo>
                  <a:lnTo>
                    <a:pt x="396" y="0"/>
                  </a:lnTo>
                  <a:lnTo>
                    <a:pt x="435" y="0"/>
                  </a:lnTo>
                  <a:lnTo>
                    <a:pt x="455" y="20"/>
                  </a:lnTo>
                  <a:lnTo>
                    <a:pt x="475" y="40"/>
                  </a:lnTo>
                  <a:lnTo>
                    <a:pt x="495" y="40"/>
                  </a:lnTo>
                  <a:lnTo>
                    <a:pt x="515" y="79"/>
                  </a:lnTo>
                  <a:lnTo>
                    <a:pt x="554" y="158"/>
                  </a:lnTo>
                  <a:lnTo>
                    <a:pt x="554" y="237"/>
                  </a:lnTo>
                  <a:lnTo>
                    <a:pt x="554" y="297"/>
                  </a:lnTo>
                  <a:lnTo>
                    <a:pt x="554" y="336"/>
                  </a:lnTo>
                  <a:lnTo>
                    <a:pt x="534" y="415"/>
                  </a:lnTo>
                  <a:lnTo>
                    <a:pt x="515" y="455"/>
                  </a:lnTo>
                  <a:lnTo>
                    <a:pt x="475" y="475"/>
                  </a:lnTo>
                  <a:lnTo>
                    <a:pt x="435" y="475"/>
                  </a:lnTo>
                  <a:lnTo>
                    <a:pt x="396" y="455"/>
                  </a:lnTo>
                  <a:lnTo>
                    <a:pt x="356" y="455"/>
                  </a:lnTo>
                  <a:lnTo>
                    <a:pt x="317" y="435"/>
                  </a:lnTo>
                  <a:lnTo>
                    <a:pt x="277" y="435"/>
                  </a:lnTo>
                  <a:lnTo>
                    <a:pt x="238" y="435"/>
                  </a:lnTo>
                  <a:lnTo>
                    <a:pt x="218" y="455"/>
                  </a:lnTo>
                  <a:lnTo>
                    <a:pt x="198" y="455"/>
                  </a:lnTo>
                  <a:lnTo>
                    <a:pt x="159" y="455"/>
                  </a:lnTo>
                  <a:lnTo>
                    <a:pt x="139" y="475"/>
                  </a:lnTo>
                  <a:lnTo>
                    <a:pt x="119" y="475"/>
                  </a:lnTo>
                  <a:lnTo>
                    <a:pt x="79" y="475"/>
                  </a:lnTo>
                  <a:lnTo>
                    <a:pt x="79" y="455"/>
                  </a:lnTo>
                  <a:lnTo>
                    <a:pt x="60" y="435"/>
                  </a:lnTo>
                  <a:lnTo>
                    <a:pt x="40" y="435"/>
                  </a:lnTo>
                  <a:lnTo>
                    <a:pt x="40" y="415"/>
                  </a:lnTo>
                  <a:lnTo>
                    <a:pt x="20" y="376"/>
                  </a:lnTo>
                  <a:lnTo>
                    <a:pt x="20" y="317"/>
                  </a:lnTo>
                  <a:lnTo>
                    <a:pt x="0" y="277"/>
                  </a:lnTo>
                  <a:lnTo>
                    <a:pt x="0" y="237"/>
                  </a:lnTo>
                  <a:lnTo>
                    <a:pt x="0" y="198"/>
                  </a:lnTo>
                  <a:lnTo>
                    <a:pt x="20" y="139"/>
                  </a:lnTo>
                  <a:lnTo>
                    <a:pt x="20" y="119"/>
                  </a:lnTo>
                  <a:lnTo>
                    <a:pt x="20" y="119"/>
                  </a:lnTo>
                  <a:close/>
                </a:path>
              </a:pathLst>
            </a:custGeom>
            <a:solidFill>
              <a:srgbClr val="FFDC99"/>
            </a:solidFill>
            <a:ln w="46038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4495" y="2084"/>
              <a:ext cx="553" cy="475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9" y="79"/>
                </a:cxn>
                <a:cxn ang="0">
                  <a:pos x="39" y="40"/>
                </a:cxn>
                <a:cxn ang="0">
                  <a:pos x="79" y="20"/>
                </a:cxn>
                <a:cxn ang="0">
                  <a:pos x="99" y="40"/>
                </a:cxn>
                <a:cxn ang="0">
                  <a:pos x="118" y="20"/>
                </a:cxn>
                <a:cxn ang="0">
                  <a:pos x="158" y="20"/>
                </a:cxn>
                <a:cxn ang="0">
                  <a:pos x="197" y="40"/>
                </a:cxn>
                <a:cxn ang="0">
                  <a:pos x="237" y="40"/>
                </a:cxn>
                <a:cxn ang="0">
                  <a:pos x="277" y="40"/>
                </a:cxn>
                <a:cxn ang="0">
                  <a:pos x="296" y="20"/>
                </a:cxn>
                <a:cxn ang="0">
                  <a:pos x="316" y="0"/>
                </a:cxn>
                <a:cxn ang="0">
                  <a:pos x="356" y="0"/>
                </a:cxn>
                <a:cxn ang="0">
                  <a:pos x="395" y="0"/>
                </a:cxn>
                <a:cxn ang="0">
                  <a:pos x="415" y="0"/>
                </a:cxn>
                <a:cxn ang="0">
                  <a:pos x="435" y="20"/>
                </a:cxn>
                <a:cxn ang="0">
                  <a:pos x="455" y="20"/>
                </a:cxn>
                <a:cxn ang="0">
                  <a:pos x="474" y="40"/>
                </a:cxn>
                <a:cxn ang="0">
                  <a:pos x="514" y="79"/>
                </a:cxn>
                <a:cxn ang="0">
                  <a:pos x="534" y="139"/>
                </a:cxn>
                <a:cxn ang="0">
                  <a:pos x="534" y="237"/>
                </a:cxn>
                <a:cxn ang="0">
                  <a:pos x="553" y="277"/>
                </a:cxn>
                <a:cxn ang="0">
                  <a:pos x="534" y="336"/>
                </a:cxn>
                <a:cxn ang="0">
                  <a:pos x="534" y="415"/>
                </a:cxn>
                <a:cxn ang="0">
                  <a:pos x="494" y="455"/>
                </a:cxn>
                <a:cxn ang="0">
                  <a:pos x="455" y="475"/>
                </a:cxn>
                <a:cxn ang="0">
                  <a:pos x="415" y="455"/>
                </a:cxn>
                <a:cxn ang="0">
                  <a:pos x="375" y="455"/>
                </a:cxn>
                <a:cxn ang="0">
                  <a:pos x="336" y="455"/>
                </a:cxn>
                <a:cxn ang="0">
                  <a:pos x="296" y="435"/>
                </a:cxn>
                <a:cxn ang="0">
                  <a:pos x="277" y="435"/>
                </a:cxn>
                <a:cxn ang="0">
                  <a:pos x="237" y="435"/>
                </a:cxn>
                <a:cxn ang="0">
                  <a:pos x="197" y="435"/>
                </a:cxn>
                <a:cxn ang="0">
                  <a:pos x="178" y="455"/>
                </a:cxn>
                <a:cxn ang="0">
                  <a:pos x="158" y="455"/>
                </a:cxn>
                <a:cxn ang="0">
                  <a:pos x="118" y="455"/>
                </a:cxn>
                <a:cxn ang="0">
                  <a:pos x="99" y="455"/>
                </a:cxn>
                <a:cxn ang="0">
                  <a:pos x="79" y="455"/>
                </a:cxn>
                <a:cxn ang="0">
                  <a:pos x="59" y="455"/>
                </a:cxn>
                <a:cxn ang="0">
                  <a:pos x="39" y="435"/>
                </a:cxn>
                <a:cxn ang="0">
                  <a:pos x="39" y="435"/>
                </a:cxn>
                <a:cxn ang="0">
                  <a:pos x="19" y="415"/>
                </a:cxn>
                <a:cxn ang="0">
                  <a:pos x="19" y="376"/>
                </a:cxn>
                <a:cxn ang="0">
                  <a:pos x="0" y="317"/>
                </a:cxn>
                <a:cxn ang="0">
                  <a:pos x="0" y="277"/>
                </a:cxn>
                <a:cxn ang="0">
                  <a:pos x="0" y="237"/>
                </a:cxn>
                <a:cxn ang="0">
                  <a:pos x="0" y="178"/>
                </a:cxn>
                <a:cxn ang="0">
                  <a:pos x="0" y="139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w="553" h="475">
                  <a:moveTo>
                    <a:pt x="0" y="99"/>
                  </a:moveTo>
                  <a:lnTo>
                    <a:pt x="19" y="79"/>
                  </a:lnTo>
                  <a:lnTo>
                    <a:pt x="39" y="40"/>
                  </a:lnTo>
                  <a:lnTo>
                    <a:pt x="79" y="20"/>
                  </a:lnTo>
                  <a:lnTo>
                    <a:pt x="99" y="40"/>
                  </a:lnTo>
                  <a:lnTo>
                    <a:pt x="118" y="20"/>
                  </a:lnTo>
                  <a:lnTo>
                    <a:pt x="158" y="20"/>
                  </a:lnTo>
                  <a:lnTo>
                    <a:pt x="197" y="40"/>
                  </a:lnTo>
                  <a:lnTo>
                    <a:pt x="237" y="40"/>
                  </a:lnTo>
                  <a:lnTo>
                    <a:pt x="277" y="40"/>
                  </a:lnTo>
                  <a:lnTo>
                    <a:pt x="296" y="20"/>
                  </a:lnTo>
                  <a:lnTo>
                    <a:pt x="316" y="0"/>
                  </a:lnTo>
                  <a:lnTo>
                    <a:pt x="356" y="0"/>
                  </a:lnTo>
                  <a:lnTo>
                    <a:pt x="395" y="0"/>
                  </a:lnTo>
                  <a:lnTo>
                    <a:pt x="415" y="0"/>
                  </a:lnTo>
                  <a:lnTo>
                    <a:pt x="435" y="20"/>
                  </a:lnTo>
                  <a:lnTo>
                    <a:pt x="455" y="20"/>
                  </a:lnTo>
                  <a:lnTo>
                    <a:pt x="474" y="40"/>
                  </a:lnTo>
                  <a:lnTo>
                    <a:pt x="514" y="79"/>
                  </a:lnTo>
                  <a:lnTo>
                    <a:pt x="534" y="139"/>
                  </a:lnTo>
                  <a:lnTo>
                    <a:pt x="534" y="237"/>
                  </a:lnTo>
                  <a:lnTo>
                    <a:pt x="553" y="277"/>
                  </a:lnTo>
                  <a:lnTo>
                    <a:pt x="534" y="336"/>
                  </a:lnTo>
                  <a:lnTo>
                    <a:pt x="534" y="415"/>
                  </a:lnTo>
                  <a:lnTo>
                    <a:pt x="494" y="455"/>
                  </a:lnTo>
                  <a:lnTo>
                    <a:pt x="455" y="475"/>
                  </a:lnTo>
                  <a:lnTo>
                    <a:pt x="415" y="455"/>
                  </a:lnTo>
                  <a:lnTo>
                    <a:pt x="375" y="455"/>
                  </a:lnTo>
                  <a:lnTo>
                    <a:pt x="336" y="455"/>
                  </a:lnTo>
                  <a:lnTo>
                    <a:pt x="296" y="435"/>
                  </a:lnTo>
                  <a:lnTo>
                    <a:pt x="277" y="435"/>
                  </a:lnTo>
                  <a:lnTo>
                    <a:pt x="237" y="435"/>
                  </a:lnTo>
                  <a:lnTo>
                    <a:pt x="197" y="435"/>
                  </a:lnTo>
                  <a:lnTo>
                    <a:pt x="178" y="455"/>
                  </a:lnTo>
                  <a:lnTo>
                    <a:pt x="158" y="455"/>
                  </a:lnTo>
                  <a:lnTo>
                    <a:pt x="118" y="455"/>
                  </a:lnTo>
                  <a:lnTo>
                    <a:pt x="99" y="455"/>
                  </a:lnTo>
                  <a:lnTo>
                    <a:pt x="79" y="455"/>
                  </a:lnTo>
                  <a:lnTo>
                    <a:pt x="59" y="455"/>
                  </a:lnTo>
                  <a:lnTo>
                    <a:pt x="39" y="435"/>
                  </a:lnTo>
                  <a:lnTo>
                    <a:pt x="39" y="435"/>
                  </a:lnTo>
                  <a:lnTo>
                    <a:pt x="19" y="415"/>
                  </a:lnTo>
                  <a:lnTo>
                    <a:pt x="19" y="376"/>
                  </a:lnTo>
                  <a:lnTo>
                    <a:pt x="0" y="317"/>
                  </a:lnTo>
                  <a:lnTo>
                    <a:pt x="0" y="277"/>
                  </a:lnTo>
                  <a:lnTo>
                    <a:pt x="0" y="237"/>
                  </a:lnTo>
                  <a:lnTo>
                    <a:pt x="0" y="178"/>
                  </a:lnTo>
                  <a:lnTo>
                    <a:pt x="0" y="13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DC99"/>
            </a:solidFill>
            <a:ln w="46038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3031" y="3191"/>
              <a:ext cx="554" cy="495"/>
            </a:xfrm>
            <a:custGeom>
              <a:avLst/>
              <a:gdLst/>
              <a:ahLst/>
              <a:cxnLst>
                <a:cxn ang="0">
                  <a:pos x="20" y="119"/>
                </a:cxn>
                <a:cxn ang="0">
                  <a:pos x="40" y="99"/>
                </a:cxn>
                <a:cxn ang="0">
                  <a:pos x="59" y="60"/>
                </a:cxn>
                <a:cxn ang="0">
                  <a:pos x="99" y="40"/>
                </a:cxn>
                <a:cxn ang="0">
                  <a:pos x="119" y="40"/>
                </a:cxn>
                <a:cxn ang="0">
                  <a:pos x="139" y="40"/>
                </a:cxn>
                <a:cxn ang="0">
                  <a:pos x="178" y="40"/>
                </a:cxn>
                <a:cxn ang="0">
                  <a:pos x="218" y="40"/>
                </a:cxn>
                <a:cxn ang="0">
                  <a:pos x="257" y="60"/>
                </a:cxn>
                <a:cxn ang="0">
                  <a:pos x="297" y="60"/>
                </a:cxn>
                <a:cxn ang="0">
                  <a:pos x="317" y="40"/>
                </a:cxn>
                <a:cxn ang="0">
                  <a:pos x="336" y="20"/>
                </a:cxn>
                <a:cxn ang="0">
                  <a:pos x="376" y="0"/>
                </a:cxn>
                <a:cxn ang="0">
                  <a:pos x="396" y="0"/>
                </a:cxn>
                <a:cxn ang="0">
                  <a:pos x="435" y="20"/>
                </a:cxn>
                <a:cxn ang="0">
                  <a:pos x="455" y="20"/>
                </a:cxn>
                <a:cxn ang="0">
                  <a:pos x="475" y="40"/>
                </a:cxn>
                <a:cxn ang="0">
                  <a:pos x="495" y="60"/>
                </a:cxn>
                <a:cxn ang="0">
                  <a:pos x="514" y="99"/>
                </a:cxn>
                <a:cxn ang="0">
                  <a:pos x="554" y="159"/>
                </a:cxn>
                <a:cxn ang="0">
                  <a:pos x="554" y="238"/>
                </a:cxn>
                <a:cxn ang="0">
                  <a:pos x="554" y="297"/>
                </a:cxn>
                <a:cxn ang="0">
                  <a:pos x="554" y="356"/>
                </a:cxn>
                <a:cxn ang="0">
                  <a:pos x="534" y="435"/>
                </a:cxn>
                <a:cxn ang="0">
                  <a:pos x="514" y="475"/>
                </a:cxn>
                <a:cxn ang="0">
                  <a:pos x="475" y="495"/>
                </a:cxn>
                <a:cxn ang="0">
                  <a:pos x="435" y="475"/>
                </a:cxn>
                <a:cxn ang="0">
                  <a:pos x="396" y="475"/>
                </a:cxn>
                <a:cxn ang="0">
                  <a:pos x="356" y="455"/>
                </a:cxn>
                <a:cxn ang="0">
                  <a:pos x="317" y="455"/>
                </a:cxn>
                <a:cxn ang="0">
                  <a:pos x="277" y="455"/>
                </a:cxn>
                <a:cxn ang="0">
                  <a:pos x="237" y="455"/>
                </a:cxn>
                <a:cxn ang="0">
                  <a:pos x="218" y="455"/>
                </a:cxn>
                <a:cxn ang="0">
                  <a:pos x="198" y="455"/>
                </a:cxn>
                <a:cxn ang="0">
                  <a:pos x="158" y="475"/>
                </a:cxn>
                <a:cxn ang="0">
                  <a:pos x="139" y="475"/>
                </a:cxn>
                <a:cxn ang="0">
                  <a:pos x="119" y="475"/>
                </a:cxn>
                <a:cxn ang="0">
                  <a:pos x="79" y="475"/>
                </a:cxn>
                <a:cxn ang="0">
                  <a:pos x="79" y="455"/>
                </a:cxn>
                <a:cxn ang="0">
                  <a:pos x="59" y="455"/>
                </a:cxn>
                <a:cxn ang="0">
                  <a:pos x="40" y="435"/>
                </a:cxn>
                <a:cxn ang="0">
                  <a:pos x="40" y="416"/>
                </a:cxn>
                <a:cxn ang="0">
                  <a:pos x="20" y="376"/>
                </a:cxn>
                <a:cxn ang="0">
                  <a:pos x="20" y="337"/>
                </a:cxn>
                <a:cxn ang="0">
                  <a:pos x="0" y="277"/>
                </a:cxn>
                <a:cxn ang="0">
                  <a:pos x="0" y="238"/>
                </a:cxn>
                <a:cxn ang="0">
                  <a:pos x="0" y="198"/>
                </a:cxn>
                <a:cxn ang="0">
                  <a:pos x="20" y="139"/>
                </a:cxn>
                <a:cxn ang="0">
                  <a:pos x="20" y="119"/>
                </a:cxn>
                <a:cxn ang="0">
                  <a:pos x="20" y="119"/>
                </a:cxn>
              </a:cxnLst>
              <a:rect l="0" t="0" r="r" b="b"/>
              <a:pathLst>
                <a:path w="554" h="495">
                  <a:moveTo>
                    <a:pt x="20" y="119"/>
                  </a:moveTo>
                  <a:lnTo>
                    <a:pt x="40" y="99"/>
                  </a:lnTo>
                  <a:lnTo>
                    <a:pt x="59" y="60"/>
                  </a:lnTo>
                  <a:lnTo>
                    <a:pt x="99" y="40"/>
                  </a:lnTo>
                  <a:lnTo>
                    <a:pt x="119" y="40"/>
                  </a:lnTo>
                  <a:lnTo>
                    <a:pt x="139" y="40"/>
                  </a:lnTo>
                  <a:lnTo>
                    <a:pt x="178" y="40"/>
                  </a:lnTo>
                  <a:lnTo>
                    <a:pt x="218" y="40"/>
                  </a:lnTo>
                  <a:lnTo>
                    <a:pt x="257" y="60"/>
                  </a:lnTo>
                  <a:lnTo>
                    <a:pt x="297" y="60"/>
                  </a:lnTo>
                  <a:lnTo>
                    <a:pt x="317" y="40"/>
                  </a:lnTo>
                  <a:lnTo>
                    <a:pt x="336" y="20"/>
                  </a:lnTo>
                  <a:lnTo>
                    <a:pt x="376" y="0"/>
                  </a:lnTo>
                  <a:lnTo>
                    <a:pt x="396" y="0"/>
                  </a:lnTo>
                  <a:lnTo>
                    <a:pt x="435" y="20"/>
                  </a:lnTo>
                  <a:lnTo>
                    <a:pt x="455" y="20"/>
                  </a:lnTo>
                  <a:lnTo>
                    <a:pt x="475" y="40"/>
                  </a:lnTo>
                  <a:lnTo>
                    <a:pt x="495" y="60"/>
                  </a:lnTo>
                  <a:lnTo>
                    <a:pt x="514" y="99"/>
                  </a:lnTo>
                  <a:lnTo>
                    <a:pt x="554" y="159"/>
                  </a:lnTo>
                  <a:lnTo>
                    <a:pt x="554" y="238"/>
                  </a:lnTo>
                  <a:lnTo>
                    <a:pt x="554" y="297"/>
                  </a:lnTo>
                  <a:lnTo>
                    <a:pt x="554" y="356"/>
                  </a:lnTo>
                  <a:lnTo>
                    <a:pt x="534" y="435"/>
                  </a:lnTo>
                  <a:lnTo>
                    <a:pt x="514" y="475"/>
                  </a:lnTo>
                  <a:lnTo>
                    <a:pt x="475" y="495"/>
                  </a:lnTo>
                  <a:lnTo>
                    <a:pt x="435" y="475"/>
                  </a:lnTo>
                  <a:lnTo>
                    <a:pt x="396" y="475"/>
                  </a:lnTo>
                  <a:lnTo>
                    <a:pt x="356" y="455"/>
                  </a:lnTo>
                  <a:lnTo>
                    <a:pt x="317" y="455"/>
                  </a:lnTo>
                  <a:lnTo>
                    <a:pt x="277" y="455"/>
                  </a:lnTo>
                  <a:lnTo>
                    <a:pt x="237" y="455"/>
                  </a:lnTo>
                  <a:lnTo>
                    <a:pt x="218" y="455"/>
                  </a:lnTo>
                  <a:lnTo>
                    <a:pt x="198" y="455"/>
                  </a:lnTo>
                  <a:lnTo>
                    <a:pt x="158" y="475"/>
                  </a:lnTo>
                  <a:lnTo>
                    <a:pt x="139" y="475"/>
                  </a:lnTo>
                  <a:lnTo>
                    <a:pt x="119" y="475"/>
                  </a:lnTo>
                  <a:lnTo>
                    <a:pt x="79" y="475"/>
                  </a:lnTo>
                  <a:lnTo>
                    <a:pt x="79" y="455"/>
                  </a:lnTo>
                  <a:lnTo>
                    <a:pt x="59" y="455"/>
                  </a:lnTo>
                  <a:lnTo>
                    <a:pt x="40" y="435"/>
                  </a:lnTo>
                  <a:lnTo>
                    <a:pt x="40" y="416"/>
                  </a:lnTo>
                  <a:lnTo>
                    <a:pt x="20" y="376"/>
                  </a:lnTo>
                  <a:lnTo>
                    <a:pt x="20" y="337"/>
                  </a:lnTo>
                  <a:lnTo>
                    <a:pt x="0" y="277"/>
                  </a:lnTo>
                  <a:lnTo>
                    <a:pt x="0" y="238"/>
                  </a:lnTo>
                  <a:lnTo>
                    <a:pt x="0" y="198"/>
                  </a:lnTo>
                  <a:lnTo>
                    <a:pt x="20" y="139"/>
                  </a:lnTo>
                  <a:lnTo>
                    <a:pt x="20" y="119"/>
                  </a:lnTo>
                  <a:lnTo>
                    <a:pt x="20" y="119"/>
                  </a:lnTo>
                  <a:close/>
                </a:path>
              </a:pathLst>
            </a:custGeom>
            <a:solidFill>
              <a:srgbClr val="FFDC99"/>
            </a:solidFill>
            <a:ln w="46038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387" y="1076"/>
              <a:ext cx="356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387" y="1076"/>
              <a:ext cx="376" cy="375"/>
            </a:xfrm>
            <a:prstGeom prst="rect">
              <a:avLst/>
            </a:prstGeom>
            <a:noFill/>
            <a:ln w="460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547" y="1731"/>
              <a:ext cx="10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4035" y="2263"/>
              <a:ext cx="11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 sz="2400"/>
            </a:p>
          </p:txBody>
        </p:sp>
        <p:sp>
          <p:nvSpPr>
            <p:cNvPr id="13353" name="Oval 41"/>
            <p:cNvSpPr>
              <a:spLocks noChangeArrowheads="1"/>
            </p:cNvSpPr>
            <p:nvPr/>
          </p:nvSpPr>
          <p:spPr bwMode="auto">
            <a:xfrm>
              <a:off x="2596" y="1708"/>
              <a:ext cx="218" cy="218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658" y="1731"/>
              <a:ext cx="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 sz="2400"/>
            </a:p>
          </p:txBody>
        </p:sp>
        <p:sp>
          <p:nvSpPr>
            <p:cNvPr id="13355" name="Oval 43"/>
            <p:cNvSpPr>
              <a:spLocks noChangeArrowheads="1"/>
            </p:cNvSpPr>
            <p:nvPr/>
          </p:nvSpPr>
          <p:spPr bwMode="auto">
            <a:xfrm>
              <a:off x="3723" y="1966"/>
              <a:ext cx="218" cy="237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3792" y="1987"/>
              <a:ext cx="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 sz="2400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3605" y="2480"/>
              <a:ext cx="217" cy="217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674" y="2501"/>
              <a:ext cx="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GB" sz="2400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3308" y="2183"/>
              <a:ext cx="237" cy="218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3383" y="2204"/>
              <a:ext cx="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 sz="2400"/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1844" y="2203"/>
              <a:ext cx="218" cy="237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1907" y="2224"/>
              <a:ext cx="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 sz="2400"/>
            </a:p>
          </p:txBody>
        </p:sp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2556" y="2677"/>
              <a:ext cx="238" cy="218"/>
            </a:xfrm>
            <a:prstGeom prst="ellipse">
              <a:avLst/>
            </a:prstGeom>
            <a:solidFill>
              <a:srgbClr val="FFFFFF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2632" y="2698"/>
              <a:ext cx="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GB" sz="2400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016" y="2979"/>
              <a:ext cx="54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Routers</a:t>
              </a:r>
              <a:endParaRPr lang="en-GB" sz="2400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 flipH="1" flipV="1">
              <a:off x="2003" y="2143"/>
              <a:ext cx="277" cy="4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 flipV="1">
              <a:off x="2418" y="1867"/>
              <a:ext cx="1" cy="257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r>
              <a:rPr lang="en-GB"/>
              <a:t>Network principles (13): Routing tables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2916238" y="48593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3714750" y="48593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5715000" y="48593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6513513" y="48593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2916238" y="6103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3714750" y="6103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5715000" y="6103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6513513" y="6103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541" name="Group 205"/>
          <p:cNvGrpSpPr>
            <a:grpSpLocks/>
          </p:cNvGrpSpPr>
          <p:nvPr/>
        </p:nvGrpSpPr>
        <p:grpSpPr bwMode="auto">
          <a:xfrm>
            <a:off x="2085975" y="4249738"/>
            <a:ext cx="5226050" cy="1860550"/>
            <a:chOff x="1314" y="2677"/>
            <a:chExt cx="3292" cy="1172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619" y="2696"/>
              <a:ext cx="9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Routings from D</a:t>
              </a:r>
              <a:endParaRPr lang="en-GB" sz="2400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382" y="2696"/>
              <a:ext cx="9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Routings from E</a:t>
              </a:r>
              <a:endParaRPr lang="en-GB" sz="2400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521" y="2900"/>
              <a:ext cx="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To</a:t>
              </a:r>
              <a:endParaRPr lang="en-GB" sz="2400" i="1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969" y="2900"/>
              <a:ext cx="2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Link</a:t>
              </a:r>
              <a:endParaRPr lang="en-GB" sz="2400" i="1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473" y="290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Cost</a:t>
              </a:r>
              <a:endParaRPr lang="en-GB" sz="2400" i="1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284" y="2900"/>
              <a:ext cx="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To</a:t>
              </a:r>
              <a:endParaRPr lang="en-GB" sz="2400" i="1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732" y="2900"/>
              <a:ext cx="2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Link</a:t>
              </a:r>
              <a:endParaRPr lang="en-GB" sz="2400" i="1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236" y="290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Cost</a:t>
              </a:r>
              <a:endParaRPr lang="en-GB" sz="2400" i="1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1549" y="3068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A</a:t>
              </a:r>
              <a:endParaRPr lang="en-GB" sz="2400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549" y="3222"/>
              <a:ext cx="15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B</a:t>
              </a:r>
              <a:endParaRPr lang="en-GB" sz="2400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1549" y="3376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C</a:t>
              </a:r>
              <a:endParaRPr lang="en-GB" sz="2400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1549" y="3530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D</a:t>
              </a:r>
              <a:endParaRPr lang="en-GB" sz="2400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1549" y="3684"/>
              <a:ext cx="15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E</a:t>
              </a:r>
              <a:endParaRPr lang="en-GB" sz="2400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067" y="3068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3</a:t>
              </a:r>
              <a:endParaRPr lang="en-GB" sz="2400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067" y="3222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3</a:t>
              </a:r>
              <a:endParaRPr lang="en-GB" sz="2400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067" y="3376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6</a:t>
              </a:r>
              <a:endParaRPr lang="en-GB" sz="2400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1969" y="3530"/>
              <a:ext cx="3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local</a:t>
              </a:r>
              <a:endParaRPr lang="en-GB" sz="240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2067" y="3684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6</a:t>
              </a:r>
              <a:endParaRPr lang="en-GB" sz="2400"/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2571" y="3068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571" y="3222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2571" y="3376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2571" y="3530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0</a:t>
              </a:r>
              <a:endParaRPr lang="en-GB" sz="2400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2571" y="3684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312" y="3068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A</a:t>
              </a:r>
              <a:endParaRPr lang="en-GB" sz="2400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3312" y="3222"/>
              <a:ext cx="15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B</a:t>
              </a:r>
              <a:endParaRPr lang="en-GB" sz="2400"/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3312" y="3376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C</a:t>
              </a:r>
              <a:endParaRPr lang="en-GB" sz="2400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3312" y="3530"/>
              <a:ext cx="16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D</a:t>
              </a:r>
              <a:endParaRPr lang="en-GB" sz="2400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3312" y="3684"/>
              <a:ext cx="15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E</a:t>
              </a:r>
              <a:endParaRPr lang="en-GB" sz="2400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3830" y="3068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4</a:t>
              </a:r>
              <a:endParaRPr lang="en-GB" sz="2400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830" y="3222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4</a:t>
              </a:r>
              <a:endParaRPr lang="en-GB" sz="2400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3830" y="3376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5</a:t>
              </a:r>
              <a:endParaRPr lang="en-GB" sz="2400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3830" y="3530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6</a:t>
              </a:r>
              <a:endParaRPr lang="en-GB" sz="2400"/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3732" y="3684"/>
              <a:ext cx="3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local</a:t>
              </a:r>
              <a:endParaRPr lang="en-GB" sz="2400"/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4334" y="3068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4334" y="3222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4334" y="3376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4334" y="3530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4334" y="3684"/>
              <a:ext cx="14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0</a:t>
              </a:r>
              <a:endParaRPr lang="en-GB" sz="2400"/>
            </a:p>
          </p:txBody>
        </p:sp>
        <p:sp>
          <p:nvSpPr>
            <p:cNvPr id="14435" name="Line 99"/>
            <p:cNvSpPr>
              <a:spLocks noChangeShapeType="1"/>
            </p:cNvSpPr>
            <p:nvPr/>
          </p:nvSpPr>
          <p:spPr bwMode="auto">
            <a:xfrm>
              <a:off x="1326" y="2677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3093" y="2679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7" name="Line 101"/>
            <p:cNvSpPr>
              <a:spLocks noChangeShapeType="1"/>
            </p:cNvSpPr>
            <p:nvPr/>
          </p:nvSpPr>
          <p:spPr bwMode="auto">
            <a:xfrm>
              <a:off x="1320" y="3061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3087" y="3063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Line 103"/>
            <p:cNvSpPr>
              <a:spLocks noChangeShapeType="1"/>
            </p:cNvSpPr>
            <p:nvPr/>
          </p:nvSpPr>
          <p:spPr bwMode="auto">
            <a:xfrm>
              <a:off x="1314" y="3847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3081" y="3849"/>
              <a:ext cx="1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2" name="Group 206"/>
          <p:cNvGrpSpPr>
            <a:grpSpLocks/>
          </p:cNvGrpSpPr>
          <p:nvPr/>
        </p:nvGrpSpPr>
        <p:grpSpPr bwMode="auto">
          <a:xfrm>
            <a:off x="492125" y="1719263"/>
            <a:ext cx="8259763" cy="1951037"/>
            <a:chOff x="310" y="1035"/>
            <a:chExt cx="5203" cy="1229"/>
          </a:xfrm>
        </p:grpSpPr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509" y="1042"/>
              <a:ext cx="9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Routings from A</a:t>
              </a:r>
              <a:endParaRPr lang="en-GB" sz="2400"/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354" y="1042"/>
              <a:ext cx="9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Routings from B</a:t>
              </a:r>
              <a:endParaRPr lang="en-GB" sz="2400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4198" y="1042"/>
              <a:ext cx="10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Routings from C</a:t>
              </a:r>
              <a:endParaRPr lang="en-GB" sz="2400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407" y="1261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To</a:t>
              </a:r>
              <a:endParaRPr lang="en-GB" sz="2400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875" y="1261"/>
              <a:ext cx="2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Link</a:t>
              </a:r>
              <a:endParaRPr lang="en-GB" sz="2400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1402" y="1261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Cost</a:t>
              </a:r>
              <a:endParaRPr lang="en-GB" sz="2400"/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2251" y="1261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To</a:t>
              </a:r>
              <a:endParaRPr lang="en-GB" sz="2400"/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2720" y="1261"/>
              <a:ext cx="2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Link</a:t>
              </a:r>
              <a:endParaRPr lang="en-GB" sz="2400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3247" y="1261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Cost</a:t>
              </a:r>
              <a:endParaRPr lang="en-GB" sz="2400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4096" y="1261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To</a:t>
              </a:r>
              <a:endParaRPr lang="en-GB" sz="2400"/>
            </a:p>
          </p:txBody>
        </p:sp>
        <p:sp>
          <p:nvSpPr>
            <p:cNvPr id="14458" name="Rectangle 122"/>
            <p:cNvSpPr>
              <a:spLocks noChangeArrowheads="1"/>
            </p:cNvSpPr>
            <p:nvPr/>
          </p:nvSpPr>
          <p:spPr bwMode="auto">
            <a:xfrm>
              <a:off x="4564" y="1261"/>
              <a:ext cx="2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Link</a:t>
              </a:r>
              <a:endParaRPr lang="en-GB" sz="2400"/>
            </a:p>
          </p:txBody>
        </p:sp>
        <p:sp>
          <p:nvSpPr>
            <p:cNvPr id="14459" name="Rectangle 123"/>
            <p:cNvSpPr>
              <a:spLocks noChangeArrowheads="1"/>
            </p:cNvSpPr>
            <p:nvPr/>
          </p:nvSpPr>
          <p:spPr bwMode="auto">
            <a:xfrm>
              <a:off x="5091" y="1261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Cost</a:t>
              </a:r>
              <a:endParaRPr lang="en-GB" sz="2400"/>
            </a:p>
          </p:txBody>
        </p:sp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436" y="1438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A</a:t>
              </a:r>
              <a:endParaRPr lang="en-GB" sz="2400"/>
            </a:p>
          </p:txBody>
        </p:sp>
        <p:sp>
          <p:nvSpPr>
            <p:cNvPr id="14473" name="Rectangle 137"/>
            <p:cNvSpPr>
              <a:spLocks noChangeArrowheads="1"/>
            </p:cNvSpPr>
            <p:nvPr/>
          </p:nvSpPr>
          <p:spPr bwMode="auto">
            <a:xfrm>
              <a:off x="436" y="1599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B</a:t>
              </a:r>
              <a:endParaRPr lang="en-GB" sz="2400"/>
            </a:p>
          </p:txBody>
        </p:sp>
        <p:sp>
          <p:nvSpPr>
            <p:cNvPr id="14474" name="Rectangle 138"/>
            <p:cNvSpPr>
              <a:spLocks noChangeArrowheads="1"/>
            </p:cNvSpPr>
            <p:nvPr/>
          </p:nvSpPr>
          <p:spPr bwMode="auto">
            <a:xfrm>
              <a:off x="436" y="1760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</a:t>
              </a:r>
              <a:endParaRPr lang="en-GB" sz="2400"/>
            </a:p>
          </p:txBody>
        </p:sp>
        <p:sp>
          <p:nvSpPr>
            <p:cNvPr id="14475" name="Rectangle 139"/>
            <p:cNvSpPr>
              <a:spLocks noChangeArrowheads="1"/>
            </p:cNvSpPr>
            <p:nvPr/>
          </p:nvSpPr>
          <p:spPr bwMode="auto">
            <a:xfrm>
              <a:off x="436" y="1921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D</a:t>
              </a:r>
              <a:endParaRPr lang="en-GB" sz="2400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436" y="2082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E</a:t>
              </a:r>
              <a:endParaRPr lang="en-GB" sz="2400"/>
            </a:p>
          </p:txBody>
        </p:sp>
        <p:sp>
          <p:nvSpPr>
            <p:cNvPr id="14477" name="Rectangle 141"/>
            <p:cNvSpPr>
              <a:spLocks noChangeArrowheads="1"/>
            </p:cNvSpPr>
            <p:nvPr/>
          </p:nvSpPr>
          <p:spPr bwMode="auto">
            <a:xfrm>
              <a:off x="875" y="1438"/>
              <a:ext cx="29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local</a:t>
              </a:r>
              <a:endParaRPr lang="en-GB" sz="2400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978" y="159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79" name="Rectangle 143"/>
            <p:cNvSpPr>
              <a:spLocks noChangeArrowheads="1"/>
            </p:cNvSpPr>
            <p:nvPr/>
          </p:nvSpPr>
          <p:spPr bwMode="auto">
            <a:xfrm>
              <a:off x="978" y="176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80" name="Rectangle 144"/>
            <p:cNvSpPr>
              <a:spLocks noChangeArrowheads="1"/>
            </p:cNvSpPr>
            <p:nvPr/>
          </p:nvSpPr>
          <p:spPr bwMode="auto">
            <a:xfrm>
              <a:off x="978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3</a:t>
              </a:r>
              <a:endParaRPr lang="en-GB" sz="2400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978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>
              <a:off x="1505" y="14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0</a:t>
              </a:r>
              <a:endParaRPr lang="en-GB" sz="2400"/>
            </a:p>
          </p:txBody>
        </p:sp>
        <p:sp>
          <p:nvSpPr>
            <p:cNvPr id="14483" name="Rectangle 147"/>
            <p:cNvSpPr>
              <a:spLocks noChangeArrowheads="1"/>
            </p:cNvSpPr>
            <p:nvPr/>
          </p:nvSpPr>
          <p:spPr bwMode="auto">
            <a:xfrm>
              <a:off x="1505" y="159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84" name="Rectangle 148"/>
            <p:cNvSpPr>
              <a:spLocks noChangeArrowheads="1"/>
            </p:cNvSpPr>
            <p:nvPr/>
          </p:nvSpPr>
          <p:spPr bwMode="auto">
            <a:xfrm>
              <a:off x="1505" y="176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1505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86" name="Rectangle 150"/>
            <p:cNvSpPr>
              <a:spLocks noChangeArrowheads="1"/>
            </p:cNvSpPr>
            <p:nvPr/>
          </p:nvSpPr>
          <p:spPr bwMode="auto">
            <a:xfrm>
              <a:off x="1505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487" name="Rectangle 151"/>
            <p:cNvSpPr>
              <a:spLocks noChangeArrowheads="1"/>
            </p:cNvSpPr>
            <p:nvPr/>
          </p:nvSpPr>
          <p:spPr bwMode="auto">
            <a:xfrm>
              <a:off x="2280" y="1438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A</a:t>
              </a:r>
              <a:endParaRPr lang="en-GB" sz="2400"/>
            </a:p>
          </p:txBody>
        </p:sp>
        <p:sp>
          <p:nvSpPr>
            <p:cNvPr id="14488" name="Rectangle 152"/>
            <p:cNvSpPr>
              <a:spLocks noChangeArrowheads="1"/>
            </p:cNvSpPr>
            <p:nvPr/>
          </p:nvSpPr>
          <p:spPr bwMode="auto">
            <a:xfrm>
              <a:off x="2280" y="1599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B</a:t>
              </a:r>
              <a:endParaRPr lang="en-GB" sz="2400"/>
            </a:p>
          </p:txBody>
        </p:sp>
        <p:sp>
          <p:nvSpPr>
            <p:cNvPr id="14489" name="Rectangle 153"/>
            <p:cNvSpPr>
              <a:spLocks noChangeArrowheads="1"/>
            </p:cNvSpPr>
            <p:nvPr/>
          </p:nvSpPr>
          <p:spPr bwMode="auto">
            <a:xfrm>
              <a:off x="2280" y="1760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</a:t>
              </a:r>
              <a:endParaRPr lang="en-GB" sz="2400"/>
            </a:p>
          </p:txBody>
        </p:sp>
        <p:sp>
          <p:nvSpPr>
            <p:cNvPr id="14490" name="Rectangle 154"/>
            <p:cNvSpPr>
              <a:spLocks noChangeArrowheads="1"/>
            </p:cNvSpPr>
            <p:nvPr/>
          </p:nvSpPr>
          <p:spPr bwMode="auto">
            <a:xfrm>
              <a:off x="2280" y="1921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D</a:t>
              </a:r>
              <a:endParaRPr lang="en-GB" sz="2400"/>
            </a:p>
          </p:txBody>
        </p:sp>
        <p:sp>
          <p:nvSpPr>
            <p:cNvPr id="14491" name="Rectangle 155"/>
            <p:cNvSpPr>
              <a:spLocks noChangeArrowheads="1"/>
            </p:cNvSpPr>
            <p:nvPr/>
          </p:nvSpPr>
          <p:spPr bwMode="auto">
            <a:xfrm>
              <a:off x="2280" y="2082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E</a:t>
              </a:r>
              <a:endParaRPr lang="en-GB" sz="2400"/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2822" y="14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93" name="Rectangle 157"/>
            <p:cNvSpPr>
              <a:spLocks noChangeArrowheads="1"/>
            </p:cNvSpPr>
            <p:nvPr/>
          </p:nvSpPr>
          <p:spPr bwMode="auto">
            <a:xfrm>
              <a:off x="2720" y="1599"/>
              <a:ext cx="29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local</a:t>
              </a:r>
              <a:endParaRPr lang="en-GB" sz="2400"/>
            </a:p>
          </p:txBody>
        </p:sp>
        <p:sp>
          <p:nvSpPr>
            <p:cNvPr id="14494" name="Rectangle 158"/>
            <p:cNvSpPr>
              <a:spLocks noChangeArrowheads="1"/>
            </p:cNvSpPr>
            <p:nvPr/>
          </p:nvSpPr>
          <p:spPr bwMode="auto">
            <a:xfrm>
              <a:off x="2822" y="176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495" name="Rectangle 159"/>
            <p:cNvSpPr>
              <a:spLocks noChangeArrowheads="1"/>
            </p:cNvSpPr>
            <p:nvPr/>
          </p:nvSpPr>
          <p:spPr bwMode="auto">
            <a:xfrm>
              <a:off x="2822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96" name="Rectangle 160"/>
            <p:cNvSpPr>
              <a:spLocks noChangeArrowheads="1"/>
            </p:cNvSpPr>
            <p:nvPr/>
          </p:nvSpPr>
          <p:spPr bwMode="auto">
            <a:xfrm>
              <a:off x="2822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4</a:t>
              </a:r>
              <a:endParaRPr lang="en-GB" sz="2400"/>
            </a:p>
          </p:txBody>
        </p:sp>
        <p:sp>
          <p:nvSpPr>
            <p:cNvPr id="14497" name="Rectangle 161"/>
            <p:cNvSpPr>
              <a:spLocks noChangeArrowheads="1"/>
            </p:cNvSpPr>
            <p:nvPr/>
          </p:nvSpPr>
          <p:spPr bwMode="auto">
            <a:xfrm>
              <a:off x="3349" y="14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498" name="Rectangle 162"/>
            <p:cNvSpPr>
              <a:spLocks noChangeArrowheads="1"/>
            </p:cNvSpPr>
            <p:nvPr/>
          </p:nvSpPr>
          <p:spPr bwMode="auto">
            <a:xfrm>
              <a:off x="3349" y="159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0</a:t>
              </a:r>
              <a:endParaRPr lang="en-GB" sz="2400"/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3349" y="176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500" name="Rectangle 164"/>
            <p:cNvSpPr>
              <a:spLocks noChangeArrowheads="1"/>
            </p:cNvSpPr>
            <p:nvPr/>
          </p:nvSpPr>
          <p:spPr bwMode="auto">
            <a:xfrm>
              <a:off x="3349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501" name="Rectangle 165"/>
            <p:cNvSpPr>
              <a:spLocks noChangeArrowheads="1"/>
            </p:cNvSpPr>
            <p:nvPr/>
          </p:nvSpPr>
          <p:spPr bwMode="auto">
            <a:xfrm>
              <a:off x="3349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502" name="Rectangle 166"/>
            <p:cNvSpPr>
              <a:spLocks noChangeArrowheads="1"/>
            </p:cNvSpPr>
            <p:nvPr/>
          </p:nvSpPr>
          <p:spPr bwMode="auto">
            <a:xfrm>
              <a:off x="4125" y="1438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A</a:t>
              </a:r>
              <a:endParaRPr lang="en-GB" sz="2400"/>
            </a:p>
          </p:txBody>
        </p:sp>
        <p:sp>
          <p:nvSpPr>
            <p:cNvPr id="14503" name="Rectangle 167"/>
            <p:cNvSpPr>
              <a:spLocks noChangeArrowheads="1"/>
            </p:cNvSpPr>
            <p:nvPr/>
          </p:nvSpPr>
          <p:spPr bwMode="auto">
            <a:xfrm>
              <a:off x="4125" y="1599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B</a:t>
              </a:r>
              <a:endParaRPr lang="en-GB" sz="2400"/>
            </a:p>
          </p:txBody>
        </p:sp>
        <p:sp>
          <p:nvSpPr>
            <p:cNvPr id="14504" name="Rectangle 168"/>
            <p:cNvSpPr>
              <a:spLocks noChangeArrowheads="1"/>
            </p:cNvSpPr>
            <p:nvPr/>
          </p:nvSpPr>
          <p:spPr bwMode="auto">
            <a:xfrm>
              <a:off x="4125" y="1760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</a:t>
              </a:r>
              <a:endParaRPr lang="en-GB" sz="2400"/>
            </a:p>
          </p:txBody>
        </p:sp>
        <p:sp>
          <p:nvSpPr>
            <p:cNvPr id="14505" name="Rectangle 169"/>
            <p:cNvSpPr>
              <a:spLocks noChangeArrowheads="1"/>
            </p:cNvSpPr>
            <p:nvPr/>
          </p:nvSpPr>
          <p:spPr bwMode="auto">
            <a:xfrm>
              <a:off x="4125" y="1921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D</a:t>
              </a:r>
              <a:endParaRPr lang="en-GB" sz="2400"/>
            </a:p>
          </p:txBody>
        </p:sp>
        <p:sp>
          <p:nvSpPr>
            <p:cNvPr id="14506" name="Rectangle 170"/>
            <p:cNvSpPr>
              <a:spLocks noChangeArrowheads="1"/>
            </p:cNvSpPr>
            <p:nvPr/>
          </p:nvSpPr>
          <p:spPr bwMode="auto">
            <a:xfrm>
              <a:off x="4125" y="2082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E</a:t>
              </a:r>
              <a:endParaRPr lang="en-GB" sz="2400"/>
            </a:p>
          </p:txBody>
        </p:sp>
        <p:sp>
          <p:nvSpPr>
            <p:cNvPr id="14507" name="Rectangle 171"/>
            <p:cNvSpPr>
              <a:spLocks noChangeArrowheads="1"/>
            </p:cNvSpPr>
            <p:nvPr/>
          </p:nvSpPr>
          <p:spPr bwMode="auto">
            <a:xfrm>
              <a:off x="4666" y="14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508" name="Rectangle 172"/>
            <p:cNvSpPr>
              <a:spLocks noChangeArrowheads="1"/>
            </p:cNvSpPr>
            <p:nvPr/>
          </p:nvSpPr>
          <p:spPr bwMode="auto">
            <a:xfrm>
              <a:off x="4666" y="159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509" name="Rectangle 173"/>
            <p:cNvSpPr>
              <a:spLocks noChangeArrowheads="1"/>
            </p:cNvSpPr>
            <p:nvPr/>
          </p:nvSpPr>
          <p:spPr bwMode="auto">
            <a:xfrm>
              <a:off x="4564" y="1760"/>
              <a:ext cx="29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local</a:t>
              </a:r>
              <a:endParaRPr lang="en-GB" sz="2400"/>
            </a:p>
          </p:txBody>
        </p:sp>
        <p:sp>
          <p:nvSpPr>
            <p:cNvPr id="14510" name="Rectangle 174"/>
            <p:cNvSpPr>
              <a:spLocks noChangeArrowheads="1"/>
            </p:cNvSpPr>
            <p:nvPr/>
          </p:nvSpPr>
          <p:spPr bwMode="auto">
            <a:xfrm>
              <a:off x="4666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5</a:t>
              </a:r>
              <a:endParaRPr lang="en-GB" sz="2400"/>
            </a:p>
          </p:txBody>
        </p:sp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4666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5</a:t>
              </a:r>
              <a:endParaRPr lang="en-GB" sz="2400"/>
            </a:p>
          </p:txBody>
        </p:sp>
        <p:sp>
          <p:nvSpPr>
            <p:cNvPr id="14512" name="Rectangle 176"/>
            <p:cNvSpPr>
              <a:spLocks noChangeArrowheads="1"/>
            </p:cNvSpPr>
            <p:nvPr/>
          </p:nvSpPr>
          <p:spPr bwMode="auto">
            <a:xfrm>
              <a:off x="5193" y="14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513" name="Rectangle 177"/>
            <p:cNvSpPr>
              <a:spLocks noChangeArrowheads="1"/>
            </p:cNvSpPr>
            <p:nvPr/>
          </p:nvSpPr>
          <p:spPr bwMode="auto">
            <a:xfrm>
              <a:off x="5193" y="159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sp>
          <p:nvSpPr>
            <p:cNvPr id="14514" name="Rectangle 178"/>
            <p:cNvSpPr>
              <a:spLocks noChangeArrowheads="1"/>
            </p:cNvSpPr>
            <p:nvPr/>
          </p:nvSpPr>
          <p:spPr bwMode="auto">
            <a:xfrm>
              <a:off x="5193" y="176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0</a:t>
              </a:r>
              <a:endParaRPr lang="en-GB" sz="2400"/>
            </a:p>
          </p:txBody>
        </p:sp>
        <p:sp>
          <p:nvSpPr>
            <p:cNvPr id="14515" name="Rectangle 179"/>
            <p:cNvSpPr>
              <a:spLocks noChangeArrowheads="1"/>
            </p:cNvSpPr>
            <p:nvPr/>
          </p:nvSpPr>
          <p:spPr bwMode="auto">
            <a:xfrm>
              <a:off x="5193" y="19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2</a:t>
              </a:r>
              <a:endParaRPr lang="en-GB" sz="2400"/>
            </a:p>
          </p:txBody>
        </p:sp>
        <p:sp>
          <p:nvSpPr>
            <p:cNvPr id="14516" name="Rectangle 180"/>
            <p:cNvSpPr>
              <a:spLocks noChangeArrowheads="1"/>
            </p:cNvSpPr>
            <p:nvPr/>
          </p:nvSpPr>
          <p:spPr bwMode="auto">
            <a:xfrm>
              <a:off x="5193" y="20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1</a:t>
              </a:r>
              <a:endParaRPr lang="en-GB" sz="2400"/>
            </a:p>
          </p:txBody>
        </p:sp>
        <p:grpSp>
          <p:nvGrpSpPr>
            <p:cNvPr id="14532" name="Group 196"/>
            <p:cNvGrpSpPr>
              <a:grpSpLocks/>
            </p:cNvGrpSpPr>
            <p:nvPr/>
          </p:nvGrpSpPr>
          <p:grpSpPr bwMode="auto">
            <a:xfrm>
              <a:off x="310" y="1047"/>
              <a:ext cx="1513" cy="1209"/>
              <a:chOff x="310" y="1047"/>
              <a:chExt cx="1513" cy="1209"/>
            </a:xfrm>
          </p:grpSpPr>
          <p:sp>
            <p:nvSpPr>
              <p:cNvPr id="14529" name="Line 193"/>
              <p:cNvSpPr>
                <a:spLocks noChangeShapeType="1"/>
              </p:cNvSpPr>
              <p:nvPr/>
            </p:nvSpPr>
            <p:spPr bwMode="auto">
              <a:xfrm>
                <a:off x="310" y="1047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0" name="Line 194"/>
              <p:cNvSpPr>
                <a:spLocks noChangeShapeType="1"/>
              </p:cNvSpPr>
              <p:nvPr/>
            </p:nvSpPr>
            <p:spPr bwMode="auto">
              <a:xfrm>
                <a:off x="310" y="1431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1" name="Line 195"/>
              <p:cNvSpPr>
                <a:spLocks noChangeShapeType="1"/>
              </p:cNvSpPr>
              <p:nvPr/>
            </p:nvSpPr>
            <p:spPr bwMode="auto">
              <a:xfrm>
                <a:off x="310" y="2256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533" name="Group 197"/>
            <p:cNvGrpSpPr>
              <a:grpSpLocks/>
            </p:cNvGrpSpPr>
            <p:nvPr/>
          </p:nvGrpSpPr>
          <p:grpSpPr bwMode="auto">
            <a:xfrm>
              <a:off x="2155" y="1041"/>
              <a:ext cx="1513" cy="1209"/>
              <a:chOff x="310" y="1047"/>
              <a:chExt cx="1513" cy="1209"/>
            </a:xfrm>
          </p:grpSpPr>
          <p:sp>
            <p:nvSpPr>
              <p:cNvPr id="14534" name="Line 198"/>
              <p:cNvSpPr>
                <a:spLocks noChangeShapeType="1"/>
              </p:cNvSpPr>
              <p:nvPr/>
            </p:nvSpPr>
            <p:spPr bwMode="auto">
              <a:xfrm>
                <a:off x="310" y="1047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5" name="Line 199"/>
              <p:cNvSpPr>
                <a:spLocks noChangeShapeType="1"/>
              </p:cNvSpPr>
              <p:nvPr/>
            </p:nvSpPr>
            <p:spPr bwMode="auto">
              <a:xfrm>
                <a:off x="310" y="1431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6" name="Line 200"/>
              <p:cNvSpPr>
                <a:spLocks noChangeShapeType="1"/>
              </p:cNvSpPr>
              <p:nvPr/>
            </p:nvSpPr>
            <p:spPr bwMode="auto">
              <a:xfrm>
                <a:off x="310" y="2256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537" name="Group 201"/>
            <p:cNvGrpSpPr>
              <a:grpSpLocks/>
            </p:cNvGrpSpPr>
            <p:nvPr/>
          </p:nvGrpSpPr>
          <p:grpSpPr bwMode="auto">
            <a:xfrm>
              <a:off x="4000" y="1035"/>
              <a:ext cx="1513" cy="1209"/>
              <a:chOff x="310" y="1047"/>
              <a:chExt cx="1513" cy="1209"/>
            </a:xfrm>
          </p:grpSpPr>
          <p:sp>
            <p:nvSpPr>
              <p:cNvPr id="14538" name="Line 202"/>
              <p:cNvSpPr>
                <a:spLocks noChangeShapeType="1"/>
              </p:cNvSpPr>
              <p:nvPr/>
            </p:nvSpPr>
            <p:spPr bwMode="auto">
              <a:xfrm>
                <a:off x="310" y="1047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9" name="Line 203"/>
              <p:cNvSpPr>
                <a:spLocks noChangeShapeType="1"/>
              </p:cNvSpPr>
              <p:nvPr/>
            </p:nvSpPr>
            <p:spPr bwMode="auto">
              <a:xfrm>
                <a:off x="310" y="1431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0" name="Line 204"/>
              <p:cNvSpPr>
                <a:spLocks noChangeShapeType="1"/>
              </p:cNvSpPr>
              <p:nvPr/>
            </p:nvSpPr>
            <p:spPr bwMode="auto">
              <a:xfrm>
                <a:off x="310" y="2256"/>
                <a:ext cx="1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(14)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Router information protocol (RIP)</a:t>
            </a:r>
          </a:p>
          <a:p>
            <a:pPr marL="914400" lvl="1" indent="-457200"/>
            <a:r>
              <a:rPr lang="en-US" sz="2000"/>
              <a:t>"Bellman-Ford distance vector" algorithm</a:t>
            </a:r>
          </a:p>
          <a:p>
            <a:pPr marL="914400" lvl="1" indent="-457200"/>
            <a:r>
              <a:rPr lang="en-US" sz="2000"/>
              <a:t>Sender: send table summary periodically (30s) or changes to neighbors </a:t>
            </a:r>
          </a:p>
          <a:p>
            <a:pPr marL="914400" lvl="1" indent="-457200"/>
            <a:r>
              <a:rPr lang="en-US" sz="2000"/>
              <a:t>Receiver: Consider </a:t>
            </a:r>
            <a:r>
              <a:rPr lang="en-US" sz="2000" i="1"/>
              <a:t>A</a:t>
            </a:r>
            <a:r>
              <a:rPr lang="en-US" sz="2000"/>
              <a:t> receives a table from </a:t>
            </a:r>
            <a:r>
              <a:rPr lang="en-US" sz="2000" i="1"/>
              <a:t>B, A </a:t>
            </a:r>
            <a:r>
              <a:rPr lang="en-US" sz="2000"/>
              <a:t>updates</a:t>
            </a:r>
          </a:p>
          <a:p>
            <a:pPr marL="1257300" lvl="2" indent="-342900">
              <a:buFont typeface="Monotype Sorts" charset="2"/>
              <a:buAutoNum type="arabicPeriod"/>
            </a:pPr>
            <a:r>
              <a:rPr lang="en-US" sz="1600" i="1"/>
              <a:t>A</a:t>
            </a:r>
            <a:r>
              <a:rPr lang="en-US" sz="1600"/>
              <a:t> -&gt; </a:t>
            </a:r>
            <a:r>
              <a:rPr lang="en-US" sz="1600" i="1"/>
              <a:t>B</a:t>
            </a:r>
            <a:r>
              <a:rPr lang="en-US" sz="1600"/>
              <a:t> -&gt; … -&gt; </a:t>
            </a:r>
            <a:r>
              <a:rPr lang="en-US" sz="1600" i="1"/>
              <a:t>X</a:t>
            </a:r>
            <a:r>
              <a:rPr lang="en-US" sz="1600"/>
              <a:t>: </a:t>
            </a:r>
            <a:r>
              <a:rPr lang="en-US" sz="1600" i="1"/>
              <a:t>A</a:t>
            </a:r>
            <a:r>
              <a:rPr lang="en-US" sz="1600"/>
              <a:t> updates--</a:t>
            </a:r>
            <a:r>
              <a:rPr lang="en-US" sz="1600" i="1"/>
              <a:t>B</a:t>
            </a:r>
            <a:r>
              <a:rPr lang="en-US" sz="1600"/>
              <a:t> has more up-to-date (authoritative) info</a:t>
            </a:r>
          </a:p>
          <a:p>
            <a:pPr marL="1257300" lvl="2" indent="-342900">
              <a:buFont typeface="Monotype Sorts" charset="2"/>
              <a:buAutoNum type="arabicPeriod"/>
            </a:pPr>
            <a:r>
              <a:rPr lang="en-US" sz="1600" i="1"/>
              <a:t>A</a:t>
            </a:r>
            <a:r>
              <a:rPr lang="en-US" sz="1600"/>
              <a:t> -&gt; not </a:t>
            </a:r>
            <a:r>
              <a:rPr lang="en-US" sz="1600" i="1"/>
              <a:t>B</a:t>
            </a:r>
            <a:r>
              <a:rPr lang="en-US" sz="1600"/>
              <a:t> -&gt; … -&gt; </a:t>
            </a:r>
            <a:r>
              <a:rPr lang="en-US" sz="1600" i="1"/>
              <a:t>X</a:t>
            </a:r>
            <a:r>
              <a:rPr lang="en-US" sz="1600"/>
              <a:t>: Does routing via </a:t>
            </a:r>
            <a:r>
              <a:rPr lang="en-US" sz="1600" i="1"/>
              <a:t>B </a:t>
            </a:r>
            <a:r>
              <a:rPr lang="en-US" sz="1600"/>
              <a:t>have a lower cost?</a:t>
            </a:r>
          </a:p>
          <a:p>
            <a:pPr marL="1257300" lvl="2" indent="-342900">
              <a:buFont typeface="Monotype Sorts" charset="2"/>
              <a:buAutoNum type="arabicPeriod"/>
            </a:pPr>
            <a:r>
              <a:rPr lang="en-US" sz="1600" i="1"/>
              <a:t>B</a:t>
            </a:r>
            <a:r>
              <a:rPr lang="en-US" sz="1600"/>
              <a:t> -&gt; … -&gt; </a:t>
            </a:r>
            <a:r>
              <a:rPr lang="en-US" sz="1600" i="1"/>
              <a:t>X</a:t>
            </a:r>
            <a:r>
              <a:rPr lang="en-US" sz="1600"/>
              <a:t>: </a:t>
            </a:r>
            <a:r>
              <a:rPr lang="en-US" sz="1600" i="1"/>
              <a:t>A</a:t>
            </a:r>
            <a:r>
              <a:rPr lang="en-US" sz="1600"/>
              <a:t> does not know </a:t>
            </a:r>
            <a:r>
              <a:rPr lang="en-US" sz="1600" i="1"/>
              <a:t>X</a:t>
            </a:r>
            <a:r>
              <a:rPr lang="en-US" sz="1600"/>
              <a:t> </a:t>
            </a:r>
          </a:p>
          <a:p>
            <a:pPr marL="1257300" lvl="2" indent="-342900">
              <a:buFont typeface="Monotype Sorts" charset="2"/>
              <a:buAutoNum type="arabicPeriod"/>
            </a:pPr>
            <a:r>
              <a:rPr lang="en-US" sz="1600" i="1"/>
              <a:t>[B</a:t>
            </a:r>
            <a:r>
              <a:rPr lang="en-US" sz="1600"/>
              <a:t> -&gt; </a:t>
            </a:r>
            <a:r>
              <a:rPr lang="en-US" sz="1600" i="1"/>
              <a:t>A</a:t>
            </a:r>
            <a:r>
              <a:rPr lang="en-US" sz="1600"/>
              <a:t> -&gt; … -&gt; </a:t>
            </a:r>
            <a:r>
              <a:rPr lang="en-US" sz="1600" i="1"/>
              <a:t>X]</a:t>
            </a:r>
            <a:r>
              <a:rPr lang="en-US" sz="1600"/>
              <a:t>:  </a:t>
            </a:r>
            <a:r>
              <a:rPr lang="en-US" sz="1600" i="1"/>
              <a:t>A</a:t>
            </a:r>
            <a:r>
              <a:rPr lang="en-US" sz="1600"/>
              <a:t> doesn’t update--</a:t>
            </a:r>
            <a:r>
              <a:rPr lang="en-US" sz="1600" i="1"/>
              <a:t>A</a:t>
            </a:r>
            <a:r>
              <a:rPr lang="en-US" sz="1600"/>
              <a:t> has more up-to-date info</a:t>
            </a:r>
          </a:p>
          <a:p>
            <a:pPr marL="1257300" lvl="2" indent="-342900">
              <a:buFont typeface="Monotype Sorts" charset="2"/>
              <a:buAutoNum type="arabicPeriod"/>
            </a:pPr>
            <a:r>
              <a:rPr lang="en-US" sz="1600"/>
              <a:t>Faulty link, cost is infinity</a:t>
            </a:r>
          </a:p>
          <a:p>
            <a:pPr marL="914400" lvl="1" indent="-457200"/>
            <a:r>
              <a:rPr lang="en-US" sz="2000"/>
              <a:t>RIP-1 (RFC 1058)</a:t>
            </a:r>
          </a:p>
          <a:p>
            <a:pPr marL="914400" lvl="1" indent="-457200"/>
            <a:r>
              <a:rPr lang="en-US" sz="2000"/>
              <a:t>More recent algorithms</a:t>
            </a:r>
          </a:p>
          <a:p>
            <a:pPr marL="1257300" lvl="2" indent="-342900"/>
            <a:r>
              <a:rPr lang="en-US" sz="1600"/>
              <a:t>more information, not just neighbors</a:t>
            </a:r>
          </a:p>
          <a:p>
            <a:pPr marL="1257300" lvl="2" indent="-342900"/>
            <a:r>
              <a:rPr lang="en-US" sz="1600"/>
              <a:t>link-state algorithms, each node responsible for finding the optimum routes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principles (15): Pseudocode for RIP routing algorithm</a:t>
            </a:r>
            <a:endParaRPr lang="en-GB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/>
              <a:t>Tl </a:t>
            </a:r>
            <a:r>
              <a:rPr lang="en-US" sz="2000"/>
              <a:t>is the table local table; </a:t>
            </a:r>
            <a:r>
              <a:rPr lang="en-US" sz="2000" i="1"/>
              <a:t>Tr</a:t>
            </a:r>
            <a:r>
              <a:rPr lang="en-US" sz="2000"/>
              <a:t> is the received remote table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33388" y="2027238"/>
            <a:ext cx="82280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</a:pPr>
            <a:r>
              <a:rPr lang="en-GB" sz="1800" i="1">
                <a:solidFill>
                  <a:srgbClr val="000000"/>
                </a:solidFill>
              </a:rPr>
              <a:t>Send:</a:t>
            </a:r>
            <a:r>
              <a:rPr lang="en-GB" sz="1800">
                <a:solidFill>
                  <a:srgbClr val="000000"/>
                </a:solidFill>
              </a:rPr>
              <a:t> Each </a:t>
            </a:r>
            <a:r>
              <a:rPr lang="en-GB" sz="1800" i="1">
                <a:solidFill>
                  <a:srgbClr val="000000"/>
                </a:solidFill>
              </a:rPr>
              <a:t>t</a:t>
            </a:r>
            <a:r>
              <a:rPr lang="en-GB" sz="1800">
                <a:solidFill>
                  <a:srgbClr val="000000"/>
                </a:solidFill>
              </a:rPr>
              <a:t> seconds or when </a:t>
            </a:r>
            <a:r>
              <a:rPr lang="en-GB" sz="1800" i="1">
                <a:solidFill>
                  <a:srgbClr val="000000"/>
                </a:solidFill>
              </a:rPr>
              <a:t>Tl </a:t>
            </a:r>
            <a:r>
              <a:rPr lang="en-GB" sz="1800">
                <a:solidFill>
                  <a:srgbClr val="000000"/>
                </a:solidFill>
              </a:rPr>
              <a:t>changes, send </a:t>
            </a:r>
            <a:r>
              <a:rPr lang="en-GB" sz="1800" i="1">
                <a:solidFill>
                  <a:srgbClr val="000000"/>
                </a:solidFill>
              </a:rPr>
              <a:t>Tl</a:t>
            </a:r>
            <a:r>
              <a:rPr lang="en-GB" sz="1800">
                <a:solidFill>
                  <a:srgbClr val="000000"/>
                </a:solidFill>
              </a:rPr>
              <a:t> on each non-faulty outgoing link.</a:t>
            </a:r>
          </a:p>
          <a:p>
            <a:r>
              <a:rPr lang="en-GB" sz="1800" i="1">
                <a:solidFill>
                  <a:srgbClr val="000000"/>
                </a:solidFill>
              </a:rPr>
              <a:t>Receive:</a:t>
            </a:r>
            <a:r>
              <a:rPr lang="en-GB" sz="1800">
                <a:solidFill>
                  <a:srgbClr val="000000"/>
                </a:solidFill>
              </a:rPr>
              <a:t> Whenever a routing table </a:t>
            </a:r>
            <a:r>
              <a:rPr lang="en-GB" sz="1800" i="1">
                <a:solidFill>
                  <a:srgbClr val="000000"/>
                </a:solidFill>
              </a:rPr>
              <a:t>Tr</a:t>
            </a:r>
            <a:r>
              <a:rPr lang="en-GB" sz="1800">
                <a:solidFill>
                  <a:srgbClr val="000000"/>
                </a:solidFill>
              </a:rPr>
              <a:t> is received on link </a:t>
            </a:r>
            <a:r>
              <a:rPr lang="en-GB" sz="1800" i="1">
                <a:solidFill>
                  <a:srgbClr val="000000"/>
                </a:solidFill>
              </a:rPr>
              <a:t>n</a:t>
            </a:r>
            <a:r>
              <a:rPr lang="en-GB" sz="180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GB" sz="1800">
                <a:solidFill>
                  <a:srgbClr val="000000"/>
                </a:solidFill>
              </a:rPr>
              <a:t>for all rows </a:t>
            </a:r>
            <a:r>
              <a:rPr lang="en-GB" sz="1800" i="1">
                <a:solidFill>
                  <a:srgbClr val="000000"/>
                </a:solidFill>
              </a:rPr>
              <a:t>Rr</a:t>
            </a:r>
            <a:r>
              <a:rPr lang="en-GB" sz="1800">
                <a:solidFill>
                  <a:srgbClr val="000000"/>
                </a:solidFill>
              </a:rPr>
              <a:t> in </a:t>
            </a:r>
            <a:r>
              <a:rPr lang="en-GB" sz="1800" i="1">
                <a:solidFill>
                  <a:srgbClr val="000000"/>
                </a:solidFill>
              </a:rPr>
              <a:t>Tr</a:t>
            </a:r>
            <a:r>
              <a:rPr lang="en-GB" sz="1800">
                <a:solidFill>
                  <a:srgbClr val="000000"/>
                </a:solidFill>
              </a:rPr>
              <a:t> {</a:t>
            </a:r>
          </a:p>
          <a:p>
            <a:pPr lvl="2"/>
            <a:r>
              <a:rPr lang="en-GB" sz="1800">
                <a:solidFill>
                  <a:srgbClr val="000000"/>
                </a:solidFill>
              </a:rPr>
              <a:t>if (</a:t>
            </a:r>
            <a:r>
              <a:rPr lang="en-GB" sz="1800" i="1">
                <a:solidFill>
                  <a:srgbClr val="000000"/>
                </a:solidFill>
              </a:rPr>
              <a:t>Rr.link</a:t>
            </a:r>
            <a:r>
              <a:rPr lang="en-GB" sz="1800">
                <a:solidFill>
                  <a:srgbClr val="000000"/>
                </a:solidFill>
              </a:rPr>
              <a:t>  != </a:t>
            </a:r>
            <a:r>
              <a:rPr lang="en-GB" sz="1800" i="1">
                <a:solidFill>
                  <a:srgbClr val="000000"/>
                </a:solidFill>
              </a:rPr>
              <a:t>n</a:t>
            </a:r>
            <a:r>
              <a:rPr lang="en-GB" sz="1800">
                <a:solidFill>
                  <a:srgbClr val="000000"/>
                </a:solidFill>
              </a:rPr>
              <a:t>) {  // destination not routed via the receiver</a:t>
            </a:r>
          </a:p>
          <a:p>
            <a:pPr lvl="3"/>
            <a:r>
              <a:rPr lang="en-GB" sz="1800" i="1">
                <a:solidFill>
                  <a:srgbClr val="000000"/>
                </a:solidFill>
              </a:rPr>
              <a:t>Rr.cost</a:t>
            </a:r>
            <a:r>
              <a:rPr lang="en-GB" sz="1800">
                <a:solidFill>
                  <a:srgbClr val="000000"/>
                </a:solidFill>
              </a:rPr>
              <a:t> = </a:t>
            </a:r>
            <a:r>
              <a:rPr lang="en-GB" sz="1800" i="1">
                <a:solidFill>
                  <a:srgbClr val="000000"/>
                </a:solidFill>
              </a:rPr>
              <a:t>Rr.cost</a:t>
            </a:r>
            <a:r>
              <a:rPr lang="en-GB" sz="1800">
                <a:solidFill>
                  <a:srgbClr val="000000"/>
                </a:solidFill>
              </a:rPr>
              <a:t> + 1;</a:t>
            </a:r>
          </a:p>
          <a:p>
            <a:pPr lvl="3"/>
            <a:r>
              <a:rPr lang="en-GB" sz="1800" i="1">
                <a:solidFill>
                  <a:srgbClr val="000000"/>
                </a:solidFill>
              </a:rPr>
              <a:t>Rr.link</a:t>
            </a:r>
            <a:r>
              <a:rPr lang="en-GB" sz="1800">
                <a:solidFill>
                  <a:srgbClr val="000000"/>
                </a:solidFill>
              </a:rPr>
              <a:t> = </a:t>
            </a:r>
            <a:r>
              <a:rPr lang="en-GB" sz="1800" i="1">
                <a:solidFill>
                  <a:srgbClr val="000000"/>
                </a:solidFill>
              </a:rPr>
              <a:t>n</a:t>
            </a:r>
            <a:r>
              <a:rPr lang="en-GB" sz="1800">
                <a:solidFill>
                  <a:srgbClr val="000000"/>
                </a:solidFill>
              </a:rPr>
              <a:t>;</a:t>
            </a:r>
          </a:p>
          <a:p>
            <a:pPr lvl="3"/>
            <a:r>
              <a:rPr lang="en-GB" sz="1800">
                <a:solidFill>
                  <a:srgbClr val="000000"/>
                </a:solidFill>
              </a:rPr>
              <a:t>if (</a:t>
            </a:r>
            <a:r>
              <a:rPr lang="en-GB" sz="1800" i="1">
                <a:solidFill>
                  <a:srgbClr val="000000"/>
                </a:solidFill>
              </a:rPr>
              <a:t>Rr.destination</a:t>
            </a:r>
            <a:r>
              <a:rPr lang="en-GB" sz="1800">
                <a:solidFill>
                  <a:srgbClr val="000000"/>
                </a:solidFill>
              </a:rPr>
              <a:t> is not in </a:t>
            </a:r>
            <a:r>
              <a:rPr lang="en-GB" sz="1800" i="1">
                <a:solidFill>
                  <a:srgbClr val="000000"/>
                </a:solidFill>
              </a:rPr>
              <a:t>Tl</a:t>
            </a:r>
            <a:r>
              <a:rPr lang="en-GB" sz="1800">
                <a:solidFill>
                  <a:srgbClr val="000000"/>
                </a:solidFill>
              </a:rPr>
              <a:t>) add </a:t>
            </a:r>
            <a:r>
              <a:rPr lang="en-GB" sz="1800" i="1">
                <a:solidFill>
                  <a:srgbClr val="000000"/>
                </a:solidFill>
              </a:rPr>
              <a:t>Rr</a:t>
            </a:r>
            <a:r>
              <a:rPr lang="en-GB" sz="1800">
                <a:solidFill>
                  <a:srgbClr val="000000"/>
                </a:solidFill>
              </a:rPr>
              <a:t> to </a:t>
            </a:r>
            <a:r>
              <a:rPr lang="en-GB" sz="1800" i="1">
                <a:solidFill>
                  <a:srgbClr val="000000"/>
                </a:solidFill>
              </a:rPr>
              <a:t>Tl;</a:t>
            </a:r>
            <a:r>
              <a:rPr lang="en-GB" sz="1800">
                <a:solidFill>
                  <a:srgbClr val="000000"/>
                </a:solidFill>
              </a:rPr>
              <a:t>   </a:t>
            </a:r>
          </a:p>
          <a:p>
            <a:pPr lvl="3"/>
            <a:r>
              <a:rPr lang="en-GB" sz="1800">
                <a:solidFill>
                  <a:srgbClr val="000000"/>
                </a:solidFill>
              </a:rPr>
              <a:t> // add new destination to </a:t>
            </a:r>
            <a:r>
              <a:rPr lang="en-GB" sz="1800" i="1">
                <a:solidFill>
                  <a:srgbClr val="000000"/>
                </a:solidFill>
              </a:rPr>
              <a:t>Tl</a:t>
            </a:r>
            <a:endParaRPr lang="en-GB" sz="1800">
              <a:solidFill>
                <a:srgbClr val="000000"/>
              </a:solidFill>
            </a:endParaRPr>
          </a:p>
          <a:p>
            <a:pPr lvl="3"/>
            <a:r>
              <a:rPr lang="en-GB" sz="1800">
                <a:solidFill>
                  <a:srgbClr val="000000"/>
                </a:solidFill>
              </a:rPr>
              <a:t>else for all rows </a:t>
            </a:r>
            <a:r>
              <a:rPr lang="en-GB" sz="1800" i="1">
                <a:solidFill>
                  <a:srgbClr val="000000"/>
                </a:solidFill>
              </a:rPr>
              <a:t>Rl</a:t>
            </a:r>
            <a:r>
              <a:rPr lang="en-GB" sz="1800">
                <a:solidFill>
                  <a:srgbClr val="000000"/>
                </a:solidFill>
              </a:rPr>
              <a:t> in </a:t>
            </a:r>
            <a:r>
              <a:rPr lang="en-GB" sz="1800" i="1">
                <a:solidFill>
                  <a:srgbClr val="000000"/>
                </a:solidFill>
              </a:rPr>
              <a:t>Tl</a:t>
            </a:r>
            <a:r>
              <a:rPr lang="en-GB" sz="1800">
                <a:solidFill>
                  <a:srgbClr val="000000"/>
                </a:solidFill>
              </a:rPr>
              <a:t> {</a:t>
            </a:r>
          </a:p>
          <a:p>
            <a:pPr lvl="4"/>
            <a:r>
              <a:rPr lang="en-GB" sz="1800">
                <a:solidFill>
                  <a:srgbClr val="000000"/>
                </a:solidFill>
              </a:rPr>
              <a:t>if (</a:t>
            </a:r>
            <a:r>
              <a:rPr lang="en-GB" sz="1800" i="1">
                <a:solidFill>
                  <a:srgbClr val="000000"/>
                </a:solidFill>
              </a:rPr>
              <a:t>Rr.destination</a:t>
            </a:r>
            <a:r>
              <a:rPr lang="en-GB" sz="1800">
                <a:solidFill>
                  <a:srgbClr val="000000"/>
                </a:solidFill>
              </a:rPr>
              <a:t> =</a:t>
            </a:r>
            <a:r>
              <a:rPr lang="en-GB" sz="1800" i="1">
                <a:solidFill>
                  <a:srgbClr val="000000"/>
                </a:solidFill>
              </a:rPr>
              <a:t> Rl.destination </a:t>
            </a:r>
            <a:r>
              <a:rPr lang="en-GB" sz="1800">
                <a:solidFill>
                  <a:srgbClr val="000000"/>
                </a:solidFill>
              </a:rPr>
              <a:t>and</a:t>
            </a:r>
            <a:r>
              <a:rPr lang="en-GB" sz="1800" i="1">
                <a:solidFill>
                  <a:srgbClr val="000000"/>
                </a:solidFill>
              </a:rPr>
              <a:t> </a:t>
            </a:r>
            <a:endParaRPr lang="en-GB" sz="1800">
              <a:solidFill>
                <a:srgbClr val="000000"/>
              </a:solidFill>
            </a:endParaRPr>
          </a:p>
          <a:p>
            <a:pPr lvl="4"/>
            <a:r>
              <a:rPr lang="en-GB" sz="1800" i="1">
                <a:solidFill>
                  <a:srgbClr val="000000"/>
                </a:solidFill>
              </a:rPr>
              <a:t>	(Rr.cost </a:t>
            </a:r>
            <a:r>
              <a:rPr lang="en-GB" sz="1800">
                <a:solidFill>
                  <a:srgbClr val="000000"/>
                </a:solidFill>
              </a:rPr>
              <a:t>&lt;</a:t>
            </a:r>
            <a:r>
              <a:rPr lang="en-GB" sz="1800" i="1">
                <a:solidFill>
                  <a:srgbClr val="000000"/>
                </a:solidFill>
              </a:rPr>
              <a:t> Rl.cost</a:t>
            </a:r>
            <a:r>
              <a:rPr lang="en-GB" sz="1800">
                <a:solidFill>
                  <a:srgbClr val="000000"/>
                </a:solidFill>
              </a:rPr>
              <a:t> or </a:t>
            </a:r>
            <a:r>
              <a:rPr lang="en-GB" sz="1800" i="1">
                <a:solidFill>
                  <a:srgbClr val="000000"/>
                </a:solidFill>
              </a:rPr>
              <a:t>Rl.link</a:t>
            </a:r>
            <a:r>
              <a:rPr lang="en-GB" sz="1800">
                <a:solidFill>
                  <a:srgbClr val="000000"/>
                </a:solidFill>
              </a:rPr>
              <a:t> = </a:t>
            </a:r>
            <a:r>
              <a:rPr lang="en-GB" sz="1800" i="1">
                <a:solidFill>
                  <a:srgbClr val="000000"/>
                </a:solidFill>
              </a:rPr>
              <a:t>n</a:t>
            </a:r>
            <a:r>
              <a:rPr lang="en-GB" sz="1800">
                <a:solidFill>
                  <a:srgbClr val="000000"/>
                </a:solidFill>
              </a:rPr>
              <a:t>)) </a:t>
            </a:r>
            <a:r>
              <a:rPr lang="en-GB" sz="1800" i="1">
                <a:solidFill>
                  <a:srgbClr val="000000"/>
                </a:solidFill>
              </a:rPr>
              <a:t>Rl </a:t>
            </a:r>
            <a:r>
              <a:rPr lang="en-GB" sz="1800">
                <a:solidFill>
                  <a:srgbClr val="000000"/>
                </a:solidFill>
              </a:rPr>
              <a:t>=</a:t>
            </a:r>
            <a:r>
              <a:rPr lang="en-GB" sz="1800" i="1">
                <a:solidFill>
                  <a:srgbClr val="000000"/>
                </a:solidFill>
              </a:rPr>
              <a:t> Rr;</a:t>
            </a:r>
            <a:endParaRPr lang="en-GB" sz="1800">
              <a:solidFill>
                <a:srgbClr val="000000"/>
              </a:solidFill>
            </a:endParaRPr>
          </a:p>
          <a:p>
            <a:pPr lvl="4"/>
            <a:r>
              <a:rPr lang="en-GB" sz="1800">
                <a:solidFill>
                  <a:srgbClr val="000000"/>
                </a:solidFill>
              </a:rPr>
              <a:t>//</a:t>
            </a:r>
            <a:r>
              <a:rPr lang="en-GB" sz="1800" i="1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000000"/>
                </a:solidFill>
              </a:rPr>
              <a:t>Rr.cost &lt; Rl.cost : remote node has better route</a:t>
            </a:r>
          </a:p>
          <a:p>
            <a:pPr lvl="4"/>
            <a:r>
              <a:rPr lang="en-GB" sz="1800">
                <a:solidFill>
                  <a:srgbClr val="000000"/>
                </a:solidFill>
              </a:rPr>
              <a:t>// </a:t>
            </a:r>
            <a:r>
              <a:rPr lang="en-GB" sz="1800" i="1">
                <a:solidFill>
                  <a:srgbClr val="000000"/>
                </a:solidFill>
              </a:rPr>
              <a:t>Rl.link = n </a:t>
            </a:r>
            <a:r>
              <a:rPr lang="en-GB" sz="1800">
                <a:solidFill>
                  <a:srgbClr val="000000"/>
                </a:solidFill>
              </a:rPr>
              <a:t>: remote node is more authoritative</a:t>
            </a:r>
          </a:p>
          <a:p>
            <a:pPr lvl="3"/>
            <a:r>
              <a:rPr lang="en-GB" sz="1800">
                <a:solidFill>
                  <a:srgbClr val="000000"/>
                </a:solidFill>
              </a:rPr>
              <a:t>}</a:t>
            </a:r>
          </a:p>
          <a:p>
            <a:pPr lvl="2"/>
            <a:r>
              <a:rPr lang="en-GB" sz="1800">
                <a:solidFill>
                  <a:srgbClr val="000000"/>
                </a:solidFill>
              </a:rPr>
              <a:t>}</a:t>
            </a:r>
          </a:p>
          <a:p>
            <a:pPr lvl="1"/>
            <a:r>
              <a:rPr lang="en-GB" sz="1800">
                <a:solidFill>
                  <a:srgbClr val="000000"/>
                </a:solidFill>
              </a:rPr>
              <a:t>}</a:t>
            </a:r>
            <a:endParaRPr lang="en-GB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principles (16)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Congestion control</a:t>
            </a:r>
          </a:p>
          <a:p>
            <a:pPr lvl="1"/>
            <a:r>
              <a:rPr lang="en-US"/>
              <a:t>high traffic load, packets dropped due to limited resources</a:t>
            </a:r>
          </a:p>
          <a:p>
            <a:pPr lvl="1"/>
            <a:r>
              <a:rPr lang="en-US"/>
              <a:t>reducing transmission rate: "choke packets" from sender to receiver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principles (17)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 connecting devices</a:t>
            </a:r>
          </a:p>
          <a:p>
            <a:pPr lvl="1"/>
            <a:r>
              <a:rPr lang="en-US"/>
              <a:t>Hubs: extending a segment of LAN (broadcast)</a:t>
            </a:r>
          </a:p>
          <a:p>
            <a:pPr lvl="1"/>
            <a:r>
              <a:rPr lang="en-US"/>
              <a:t>Switches: switching traffic at data-link level (different segments of a LAN), making temporary hardware connections between two ports (or store and forward) [switches do not exchange info with each other]</a:t>
            </a:r>
          </a:p>
          <a:p>
            <a:pPr lvl="1"/>
            <a:r>
              <a:rPr lang="en-US"/>
              <a:t>Routers: routing traffic at IP level</a:t>
            </a:r>
          </a:p>
          <a:p>
            <a:pPr lvl="1"/>
            <a:r>
              <a:rPr lang="en-US"/>
              <a:t>Bridges: linking networks of different types, could be routers as well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Networking principles (18)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Tunneling</a:t>
            </a:r>
          </a:p>
          <a:p>
            <a:pPr lvl="1"/>
            <a:r>
              <a:rPr lang="en-US"/>
              <a:t>communicate through an "alien" protocol</a:t>
            </a:r>
          </a:p>
          <a:p>
            <a:pPr lvl="1"/>
            <a:r>
              <a:rPr lang="en-US"/>
              <a:t>“Hide” in the payload </a:t>
            </a:r>
          </a:p>
          <a:p>
            <a:pPr lvl="1"/>
            <a:r>
              <a:rPr lang="en-US"/>
              <a:t>IPv6 traffic using IPv4 protocols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354013" y="3608388"/>
            <a:ext cx="8016875" cy="2438400"/>
            <a:chOff x="403" y="1394"/>
            <a:chExt cx="5050" cy="1536"/>
          </a:xfrm>
        </p:grpSpPr>
        <p:sp>
          <p:nvSpPr>
            <p:cNvPr id="72709" name="Freeform 5"/>
            <p:cNvSpPr>
              <a:spLocks/>
            </p:cNvSpPr>
            <p:nvPr/>
          </p:nvSpPr>
          <p:spPr bwMode="auto">
            <a:xfrm>
              <a:off x="2382" y="1519"/>
              <a:ext cx="1425" cy="1110"/>
            </a:xfrm>
            <a:custGeom>
              <a:avLst/>
              <a:gdLst/>
              <a:ahLst/>
              <a:cxnLst>
                <a:cxn ang="0">
                  <a:pos x="37" y="259"/>
                </a:cxn>
                <a:cxn ang="0">
                  <a:pos x="74" y="185"/>
                </a:cxn>
                <a:cxn ang="0">
                  <a:pos x="148" y="111"/>
                </a:cxn>
                <a:cxn ang="0">
                  <a:pos x="222" y="74"/>
                </a:cxn>
                <a:cxn ang="0">
                  <a:pos x="278" y="74"/>
                </a:cxn>
                <a:cxn ang="0">
                  <a:pos x="333" y="74"/>
                </a:cxn>
                <a:cxn ang="0">
                  <a:pos x="426" y="74"/>
                </a:cxn>
                <a:cxn ang="0">
                  <a:pos x="537" y="92"/>
                </a:cxn>
                <a:cxn ang="0">
                  <a:pos x="648" y="92"/>
                </a:cxn>
                <a:cxn ang="0">
                  <a:pos x="740" y="111"/>
                </a:cxn>
                <a:cxn ang="0">
                  <a:pos x="814" y="55"/>
                </a:cxn>
                <a:cxn ang="0">
                  <a:pos x="851" y="18"/>
                </a:cxn>
                <a:cxn ang="0">
                  <a:pos x="944" y="0"/>
                </a:cxn>
                <a:cxn ang="0">
                  <a:pos x="1018" y="0"/>
                </a:cxn>
                <a:cxn ang="0">
                  <a:pos x="1092" y="0"/>
                </a:cxn>
                <a:cxn ang="0">
                  <a:pos x="1147" y="37"/>
                </a:cxn>
                <a:cxn ang="0">
                  <a:pos x="1184" y="74"/>
                </a:cxn>
                <a:cxn ang="0">
                  <a:pos x="1240" y="92"/>
                </a:cxn>
                <a:cxn ang="0">
                  <a:pos x="1314" y="185"/>
                </a:cxn>
                <a:cxn ang="0">
                  <a:pos x="1406" y="351"/>
                </a:cxn>
                <a:cxn ang="0">
                  <a:pos x="1425" y="536"/>
                </a:cxn>
                <a:cxn ang="0">
                  <a:pos x="1425" y="666"/>
                </a:cxn>
                <a:cxn ang="0">
                  <a:pos x="1406" y="777"/>
                </a:cxn>
                <a:cxn ang="0">
                  <a:pos x="1369" y="962"/>
                </a:cxn>
                <a:cxn ang="0">
                  <a:pos x="1295" y="1054"/>
                </a:cxn>
                <a:cxn ang="0">
                  <a:pos x="1203" y="1110"/>
                </a:cxn>
                <a:cxn ang="0">
                  <a:pos x="1092" y="1073"/>
                </a:cxn>
                <a:cxn ang="0">
                  <a:pos x="999" y="1054"/>
                </a:cxn>
                <a:cxn ang="0">
                  <a:pos x="907" y="1036"/>
                </a:cxn>
                <a:cxn ang="0">
                  <a:pos x="814" y="1017"/>
                </a:cxn>
                <a:cxn ang="0">
                  <a:pos x="722" y="1017"/>
                </a:cxn>
                <a:cxn ang="0">
                  <a:pos x="629" y="1017"/>
                </a:cxn>
                <a:cxn ang="0">
                  <a:pos x="555" y="1036"/>
                </a:cxn>
                <a:cxn ang="0">
                  <a:pos x="481" y="1054"/>
                </a:cxn>
                <a:cxn ang="0">
                  <a:pos x="407" y="1054"/>
                </a:cxn>
                <a:cxn ang="0">
                  <a:pos x="352" y="1073"/>
                </a:cxn>
                <a:cxn ang="0">
                  <a:pos x="278" y="1073"/>
                </a:cxn>
                <a:cxn ang="0">
                  <a:pos x="222" y="1073"/>
                </a:cxn>
                <a:cxn ang="0">
                  <a:pos x="167" y="1036"/>
                </a:cxn>
                <a:cxn ang="0">
                  <a:pos x="130" y="1017"/>
                </a:cxn>
                <a:cxn ang="0">
                  <a:pos x="111" y="999"/>
                </a:cxn>
                <a:cxn ang="0">
                  <a:pos x="93" y="962"/>
                </a:cxn>
                <a:cxn ang="0">
                  <a:pos x="56" y="869"/>
                </a:cxn>
                <a:cxn ang="0">
                  <a:pos x="19" y="740"/>
                </a:cxn>
                <a:cxn ang="0">
                  <a:pos x="19" y="629"/>
                </a:cxn>
                <a:cxn ang="0">
                  <a:pos x="0" y="536"/>
                </a:cxn>
                <a:cxn ang="0">
                  <a:pos x="19" y="425"/>
                </a:cxn>
                <a:cxn ang="0">
                  <a:pos x="19" y="314"/>
                </a:cxn>
                <a:cxn ang="0">
                  <a:pos x="37" y="259"/>
                </a:cxn>
                <a:cxn ang="0">
                  <a:pos x="37" y="259"/>
                </a:cxn>
              </a:cxnLst>
              <a:rect l="0" t="0" r="r" b="b"/>
              <a:pathLst>
                <a:path w="1425" h="1110">
                  <a:moveTo>
                    <a:pt x="37" y="259"/>
                  </a:moveTo>
                  <a:lnTo>
                    <a:pt x="74" y="185"/>
                  </a:lnTo>
                  <a:lnTo>
                    <a:pt x="148" y="111"/>
                  </a:lnTo>
                  <a:lnTo>
                    <a:pt x="222" y="74"/>
                  </a:lnTo>
                  <a:lnTo>
                    <a:pt x="278" y="74"/>
                  </a:lnTo>
                  <a:lnTo>
                    <a:pt x="333" y="74"/>
                  </a:lnTo>
                  <a:lnTo>
                    <a:pt x="426" y="74"/>
                  </a:lnTo>
                  <a:lnTo>
                    <a:pt x="537" y="92"/>
                  </a:lnTo>
                  <a:lnTo>
                    <a:pt x="648" y="92"/>
                  </a:lnTo>
                  <a:lnTo>
                    <a:pt x="740" y="111"/>
                  </a:lnTo>
                  <a:lnTo>
                    <a:pt x="814" y="55"/>
                  </a:lnTo>
                  <a:lnTo>
                    <a:pt x="851" y="18"/>
                  </a:lnTo>
                  <a:lnTo>
                    <a:pt x="944" y="0"/>
                  </a:lnTo>
                  <a:lnTo>
                    <a:pt x="1018" y="0"/>
                  </a:lnTo>
                  <a:lnTo>
                    <a:pt x="1092" y="0"/>
                  </a:lnTo>
                  <a:lnTo>
                    <a:pt x="1147" y="37"/>
                  </a:lnTo>
                  <a:lnTo>
                    <a:pt x="1184" y="74"/>
                  </a:lnTo>
                  <a:lnTo>
                    <a:pt x="1240" y="92"/>
                  </a:lnTo>
                  <a:lnTo>
                    <a:pt x="1314" y="185"/>
                  </a:lnTo>
                  <a:lnTo>
                    <a:pt x="1406" y="351"/>
                  </a:lnTo>
                  <a:lnTo>
                    <a:pt x="1425" y="536"/>
                  </a:lnTo>
                  <a:lnTo>
                    <a:pt x="1425" y="666"/>
                  </a:lnTo>
                  <a:lnTo>
                    <a:pt x="1406" y="777"/>
                  </a:lnTo>
                  <a:lnTo>
                    <a:pt x="1369" y="962"/>
                  </a:lnTo>
                  <a:lnTo>
                    <a:pt x="1295" y="1054"/>
                  </a:lnTo>
                  <a:lnTo>
                    <a:pt x="1203" y="1110"/>
                  </a:lnTo>
                  <a:lnTo>
                    <a:pt x="1092" y="1073"/>
                  </a:lnTo>
                  <a:lnTo>
                    <a:pt x="999" y="1054"/>
                  </a:lnTo>
                  <a:lnTo>
                    <a:pt x="907" y="1036"/>
                  </a:lnTo>
                  <a:lnTo>
                    <a:pt x="814" y="1017"/>
                  </a:lnTo>
                  <a:lnTo>
                    <a:pt x="722" y="1017"/>
                  </a:lnTo>
                  <a:lnTo>
                    <a:pt x="629" y="1017"/>
                  </a:lnTo>
                  <a:lnTo>
                    <a:pt x="555" y="1036"/>
                  </a:lnTo>
                  <a:lnTo>
                    <a:pt x="481" y="1054"/>
                  </a:lnTo>
                  <a:lnTo>
                    <a:pt x="407" y="1054"/>
                  </a:lnTo>
                  <a:lnTo>
                    <a:pt x="352" y="1073"/>
                  </a:lnTo>
                  <a:lnTo>
                    <a:pt x="278" y="1073"/>
                  </a:lnTo>
                  <a:lnTo>
                    <a:pt x="222" y="1073"/>
                  </a:lnTo>
                  <a:lnTo>
                    <a:pt x="167" y="1036"/>
                  </a:lnTo>
                  <a:lnTo>
                    <a:pt x="130" y="1017"/>
                  </a:lnTo>
                  <a:lnTo>
                    <a:pt x="111" y="999"/>
                  </a:lnTo>
                  <a:lnTo>
                    <a:pt x="93" y="962"/>
                  </a:lnTo>
                  <a:lnTo>
                    <a:pt x="56" y="869"/>
                  </a:lnTo>
                  <a:lnTo>
                    <a:pt x="19" y="740"/>
                  </a:lnTo>
                  <a:lnTo>
                    <a:pt x="19" y="629"/>
                  </a:lnTo>
                  <a:lnTo>
                    <a:pt x="0" y="536"/>
                  </a:lnTo>
                  <a:lnTo>
                    <a:pt x="19" y="425"/>
                  </a:lnTo>
                  <a:lnTo>
                    <a:pt x="19" y="314"/>
                  </a:lnTo>
                  <a:lnTo>
                    <a:pt x="37" y="259"/>
                  </a:lnTo>
                  <a:lnTo>
                    <a:pt x="37" y="259"/>
                  </a:lnTo>
                  <a:close/>
                </a:path>
              </a:pathLst>
            </a:custGeom>
            <a:solidFill>
              <a:srgbClr val="FFDC99"/>
            </a:solidFill>
            <a:ln w="42863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>
              <a:off x="2031" y="1963"/>
              <a:ext cx="2146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>
              <a:off x="2031" y="2185"/>
              <a:ext cx="2146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106" y="2055"/>
              <a:ext cx="401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717" y="1815"/>
              <a:ext cx="518" cy="518"/>
            </a:xfrm>
            <a:prstGeom prst="ellipse">
              <a:avLst/>
            </a:prstGeom>
            <a:solidFill>
              <a:srgbClr val="D9AA73"/>
            </a:solidFill>
            <a:ln w="42863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940" y="19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/>
            </a:p>
          </p:txBody>
        </p:sp>
        <p:sp>
          <p:nvSpPr>
            <p:cNvPr id="72715" name="Oval 11"/>
            <p:cNvSpPr>
              <a:spLocks noChangeArrowheads="1"/>
            </p:cNvSpPr>
            <p:nvPr/>
          </p:nvSpPr>
          <p:spPr bwMode="auto">
            <a:xfrm>
              <a:off x="4935" y="1815"/>
              <a:ext cx="518" cy="518"/>
            </a:xfrm>
            <a:prstGeom prst="ellipse">
              <a:avLst/>
            </a:prstGeom>
            <a:solidFill>
              <a:srgbClr val="D9AA73"/>
            </a:solidFill>
            <a:ln w="42863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5150" y="19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883" y="1944"/>
              <a:ext cx="259" cy="259"/>
            </a:xfrm>
            <a:prstGeom prst="ellipse">
              <a:avLst/>
            </a:prstGeom>
            <a:solidFill>
              <a:srgbClr val="D9AA73"/>
            </a:solidFill>
            <a:ln w="42863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Oval 14"/>
            <p:cNvSpPr>
              <a:spLocks noChangeArrowheads="1"/>
            </p:cNvSpPr>
            <p:nvPr/>
          </p:nvSpPr>
          <p:spPr bwMode="auto">
            <a:xfrm>
              <a:off x="4029" y="1944"/>
              <a:ext cx="259" cy="259"/>
            </a:xfrm>
            <a:prstGeom prst="ellipse">
              <a:avLst/>
            </a:prstGeom>
            <a:solidFill>
              <a:srgbClr val="D9AA73"/>
            </a:solidFill>
            <a:ln w="42863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1282" y="1894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IPv6</a:t>
              </a:r>
              <a:endParaRPr lang="en-GB" sz="2400"/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4574" y="1894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IPv6</a:t>
              </a:r>
              <a:endParaRPr lang="en-GB" sz="2400"/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403" y="1394"/>
              <a:ext cx="23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IPv6 encapsulated in IPv4 packets</a:t>
              </a:r>
              <a:endParaRPr lang="en-GB" sz="2400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160" y="1630"/>
              <a:ext cx="167" cy="42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2693" y="2748"/>
              <a:ext cx="96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Encapsulators</a:t>
              </a:r>
              <a:endParaRPr lang="en-GB" sz="2400"/>
            </a:p>
          </p:txBody>
        </p:sp>
        <p:sp>
          <p:nvSpPr>
            <p:cNvPr id="72724" name="Freeform 20"/>
            <p:cNvSpPr>
              <a:spLocks/>
            </p:cNvSpPr>
            <p:nvPr/>
          </p:nvSpPr>
          <p:spPr bwMode="auto">
            <a:xfrm>
              <a:off x="2086" y="2277"/>
              <a:ext cx="111" cy="93"/>
            </a:xfrm>
            <a:custGeom>
              <a:avLst/>
              <a:gdLst/>
              <a:ahLst/>
              <a:cxnLst>
                <a:cxn ang="0">
                  <a:pos x="93" y="74"/>
                </a:cxn>
                <a:cxn ang="0">
                  <a:pos x="74" y="93"/>
                </a:cxn>
                <a:cxn ang="0">
                  <a:pos x="0" y="0"/>
                </a:cxn>
                <a:cxn ang="0">
                  <a:pos x="111" y="56"/>
                </a:cxn>
                <a:cxn ang="0">
                  <a:pos x="93" y="74"/>
                </a:cxn>
              </a:cxnLst>
              <a:rect l="0" t="0" r="r" b="b"/>
              <a:pathLst>
                <a:path w="111" h="93">
                  <a:moveTo>
                    <a:pt x="93" y="74"/>
                  </a:moveTo>
                  <a:lnTo>
                    <a:pt x="74" y="93"/>
                  </a:lnTo>
                  <a:lnTo>
                    <a:pt x="0" y="0"/>
                  </a:lnTo>
                  <a:lnTo>
                    <a:pt x="111" y="56"/>
                  </a:lnTo>
                  <a:lnTo>
                    <a:pt x="93" y="74"/>
                  </a:lnTo>
                  <a:close/>
                </a:path>
              </a:pathLst>
            </a:custGeom>
            <a:solidFill>
              <a:srgbClr val="000000"/>
            </a:solidFill>
            <a:ln w="428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197" y="2351"/>
              <a:ext cx="426" cy="370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Freeform 22"/>
            <p:cNvSpPr>
              <a:spLocks/>
            </p:cNvSpPr>
            <p:nvPr/>
          </p:nvSpPr>
          <p:spPr bwMode="auto">
            <a:xfrm>
              <a:off x="3955" y="2277"/>
              <a:ext cx="111" cy="111"/>
            </a:xfrm>
            <a:custGeom>
              <a:avLst/>
              <a:gdLst/>
              <a:ahLst/>
              <a:cxnLst>
                <a:cxn ang="0">
                  <a:pos x="18" y="74"/>
                </a:cxn>
                <a:cxn ang="0">
                  <a:pos x="0" y="56"/>
                </a:cxn>
                <a:cxn ang="0">
                  <a:pos x="111" y="0"/>
                </a:cxn>
                <a:cxn ang="0">
                  <a:pos x="55" y="111"/>
                </a:cxn>
                <a:cxn ang="0">
                  <a:pos x="18" y="74"/>
                </a:cxn>
              </a:cxnLst>
              <a:rect l="0" t="0" r="r" b="b"/>
              <a:pathLst>
                <a:path w="111" h="111">
                  <a:moveTo>
                    <a:pt x="18" y="74"/>
                  </a:moveTo>
                  <a:lnTo>
                    <a:pt x="0" y="56"/>
                  </a:lnTo>
                  <a:lnTo>
                    <a:pt x="111" y="0"/>
                  </a:lnTo>
                  <a:lnTo>
                    <a:pt x="55" y="111"/>
                  </a:lnTo>
                  <a:lnTo>
                    <a:pt x="18" y="74"/>
                  </a:lnTo>
                  <a:close/>
                </a:path>
              </a:pathLst>
            </a:custGeom>
            <a:solidFill>
              <a:srgbClr val="000000"/>
            </a:solidFill>
            <a:ln w="428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 flipH="1">
              <a:off x="3640" y="2370"/>
              <a:ext cx="333" cy="35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Rectangle 24"/>
            <p:cNvSpPr>
              <a:spLocks noChangeArrowheads="1"/>
            </p:cNvSpPr>
            <p:nvPr/>
          </p:nvSpPr>
          <p:spPr bwMode="auto">
            <a:xfrm>
              <a:off x="2721" y="1730"/>
              <a:ext cx="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IPv4 network</a:t>
              </a:r>
              <a:endParaRPr lang="en-GB" sz="24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(Internet Protocol) </a:t>
            </a:r>
          </a:p>
          <a:p>
            <a:pPr lvl="1"/>
            <a:r>
              <a:rPr lang="en-US"/>
              <a:t>"network" layer protocol</a:t>
            </a:r>
          </a:p>
          <a:p>
            <a:pPr lvl="1"/>
            <a:r>
              <a:rPr lang="en-US"/>
              <a:t>IP addresses</a:t>
            </a:r>
          </a:p>
          <a:p>
            <a:r>
              <a:rPr lang="en-US"/>
              <a:t> TCP (Transmission Control Protocol) </a:t>
            </a:r>
          </a:p>
          <a:p>
            <a:pPr lvl="1"/>
            <a:r>
              <a:rPr lang="en-US"/>
              <a:t>transport layer</a:t>
            </a:r>
          </a:p>
          <a:p>
            <a:pPr lvl="1"/>
            <a:r>
              <a:rPr lang="en-US"/>
              <a:t>connection-oriented</a:t>
            </a:r>
          </a:p>
          <a:p>
            <a:r>
              <a:rPr lang="en-US"/>
              <a:t> UDP (User Datagram Protocol)</a:t>
            </a:r>
          </a:p>
          <a:p>
            <a:pPr lvl="1"/>
            <a:r>
              <a:rPr lang="en-US"/>
              <a:t>transport layer</a:t>
            </a:r>
          </a:p>
          <a:p>
            <a:pPr lvl="1"/>
            <a:r>
              <a:rPr lang="en-US"/>
              <a:t> connection-less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Issues (2)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 scalability</a:t>
            </a:r>
          </a:p>
          <a:p>
            <a:pPr>
              <a:lnSpc>
                <a:spcPct val="90000"/>
              </a:lnSpc>
            </a:pPr>
            <a:r>
              <a:rPr lang="en-US" sz="2400"/>
              <a:t> reliability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corruption is rare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mechanisms in higher-layers to recover errors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errors are usually timing failures, the receiver doesn't have resources to handle the messages</a:t>
            </a:r>
          </a:p>
          <a:p>
            <a:pPr>
              <a:lnSpc>
                <a:spcPct val="90000"/>
              </a:lnSpc>
            </a:pPr>
            <a:r>
              <a:rPr lang="en-US" sz="2400"/>
              <a:t> security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firewall on gateways (entry point to org's intranet)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encryption is usually in higher-layers</a:t>
            </a:r>
          </a:p>
          <a:p>
            <a:pPr>
              <a:lnSpc>
                <a:spcPct val="90000"/>
              </a:lnSpc>
            </a:pPr>
            <a:r>
              <a:rPr lang="en-US" sz="2400"/>
              <a:t>mobility--communication is more challenging: locating, routing,...</a:t>
            </a:r>
          </a:p>
          <a:p>
            <a:pPr>
              <a:lnSpc>
                <a:spcPct val="90000"/>
              </a:lnSpc>
            </a:pPr>
            <a:r>
              <a:rPr lang="en-US" sz="2400"/>
              <a:t>quality of service--real-time services</a:t>
            </a:r>
          </a:p>
          <a:p>
            <a:pPr>
              <a:lnSpc>
                <a:spcPct val="90000"/>
              </a:lnSpc>
            </a:pPr>
            <a:r>
              <a:rPr lang="en-US" sz="2400"/>
              <a:t>multicasting--one-to-many communication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(2): TCP/IP layers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609600" y="1712913"/>
            <a:ext cx="7823200" cy="4184650"/>
            <a:chOff x="384" y="1079"/>
            <a:chExt cx="4928" cy="2636"/>
          </a:xfrm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384" y="2870"/>
              <a:ext cx="4913" cy="29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384" y="2870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384" y="3371"/>
              <a:ext cx="4913" cy="29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384" y="3371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384" y="2386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84" y="2386"/>
              <a:ext cx="4928" cy="31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4" y="1885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84" y="1885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84" y="1400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384" y="1400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2816" y="1736"/>
              <a:ext cx="20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Messages (UDP) or Streams (TCP)</a:t>
              </a:r>
              <a:endParaRPr lang="en-GB" sz="2400"/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1855" y="1353"/>
              <a:ext cx="500" cy="236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2074" y="1557"/>
              <a:ext cx="31" cy="19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454" y="1517"/>
              <a:ext cx="6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/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454" y="2018"/>
              <a:ext cx="5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Transport</a:t>
              </a:r>
              <a:endParaRPr lang="en-GB" sz="2400"/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454" y="2487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Internet</a:t>
              </a:r>
              <a:endParaRPr lang="en-GB" sz="2400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2816" y="2221"/>
              <a:ext cx="11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UDP or TCP packets</a:t>
              </a:r>
              <a:endParaRPr lang="en-GB" sz="2400"/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2816" y="2690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IP datagrams</a:t>
              </a:r>
              <a:endParaRPr lang="en-GB" sz="2400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2816" y="3206"/>
              <a:ext cx="13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Network-specific frames</a:t>
              </a:r>
              <a:endParaRPr lang="en-GB" sz="2400"/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1869" y="1079"/>
              <a:ext cx="5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Message</a:t>
              </a:r>
              <a:endParaRPr lang="en-GB" sz="2400"/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496" y="1205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Layers</a:t>
              </a:r>
              <a:endParaRPr lang="en-GB" sz="2400"/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454" y="3473"/>
              <a:ext cx="10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Underlying network</a:t>
              </a:r>
              <a:endParaRPr lang="en-GB" sz="2400"/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454" y="3003"/>
              <a:ext cx="10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Network  interface</a:t>
              </a:r>
              <a:endParaRPr lang="en-GB" sz="2400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flipH="1">
              <a:off x="2136" y="179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Oval 28"/>
            <p:cNvSpPr>
              <a:spLocks noChangeArrowheads="1"/>
            </p:cNvSpPr>
            <p:nvPr/>
          </p:nvSpPr>
          <p:spPr bwMode="auto">
            <a:xfrm>
              <a:off x="2058" y="177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H="1">
              <a:off x="2136" y="2276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flipH="1">
              <a:off x="2136" y="2777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2058" y="2761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H="1">
              <a:off x="2136" y="326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2058" y="3246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2058" y="29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2058" y="2495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Oval 36"/>
            <p:cNvSpPr>
              <a:spLocks noChangeArrowheads="1"/>
            </p:cNvSpPr>
            <p:nvPr/>
          </p:nvSpPr>
          <p:spPr bwMode="auto">
            <a:xfrm>
              <a:off x="2058" y="1994"/>
              <a:ext cx="78" cy="7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Oval 37"/>
            <p:cNvSpPr>
              <a:spLocks noChangeArrowheads="1"/>
            </p:cNvSpPr>
            <p:nvPr/>
          </p:nvSpPr>
          <p:spPr bwMode="auto">
            <a:xfrm>
              <a:off x="2058" y="1494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Oval 38"/>
            <p:cNvSpPr>
              <a:spLocks noChangeArrowheads="1"/>
            </p:cNvSpPr>
            <p:nvPr/>
          </p:nvSpPr>
          <p:spPr bwMode="auto">
            <a:xfrm>
              <a:off x="2058" y="224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Oval 39"/>
            <p:cNvSpPr>
              <a:spLocks noChangeArrowheads="1"/>
            </p:cNvSpPr>
            <p:nvPr/>
          </p:nvSpPr>
          <p:spPr bwMode="auto">
            <a:xfrm>
              <a:off x="2089" y="1244"/>
              <a:ext cx="32" cy="3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Freeform 40"/>
            <p:cNvSpPr>
              <a:spLocks/>
            </p:cNvSpPr>
            <p:nvPr/>
          </p:nvSpPr>
          <p:spPr bwMode="auto">
            <a:xfrm>
              <a:off x="2042" y="1275"/>
              <a:ext cx="110" cy="156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10" y="0"/>
                </a:cxn>
                <a:cxn ang="0">
                  <a:pos x="63" y="156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110" h="156">
                  <a:moveTo>
                    <a:pt x="63" y="0"/>
                  </a:moveTo>
                  <a:lnTo>
                    <a:pt x="110" y="0"/>
                  </a:lnTo>
                  <a:lnTo>
                    <a:pt x="63" y="15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3623" y="3512"/>
              <a:ext cx="31" cy="3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Freeform 42"/>
            <p:cNvSpPr>
              <a:spLocks/>
            </p:cNvSpPr>
            <p:nvPr/>
          </p:nvSpPr>
          <p:spPr bwMode="auto">
            <a:xfrm>
              <a:off x="3654" y="3480"/>
              <a:ext cx="156" cy="9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0" y="0"/>
                </a:cxn>
                <a:cxn ang="0">
                  <a:pos x="156" y="47"/>
                </a:cxn>
                <a:cxn ang="0">
                  <a:pos x="0" y="94"/>
                </a:cxn>
                <a:cxn ang="0">
                  <a:pos x="0" y="47"/>
                </a:cxn>
              </a:cxnLst>
              <a:rect l="0" t="0" r="r" b="b"/>
              <a:pathLst>
                <a:path w="156" h="94">
                  <a:moveTo>
                    <a:pt x="0" y="47"/>
                  </a:moveTo>
                  <a:lnTo>
                    <a:pt x="0" y="0"/>
                  </a:lnTo>
                  <a:lnTo>
                    <a:pt x="156" y="47"/>
                  </a:lnTo>
                  <a:lnTo>
                    <a:pt x="0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2089" y="3512"/>
              <a:ext cx="1549" cy="3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Oval 44"/>
            <p:cNvSpPr>
              <a:spLocks noChangeArrowheads="1"/>
            </p:cNvSpPr>
            <p:nvPr/>
          </p:nvSpPr>
          <p:spPr bwMode="auto">
            <a:xfrm>
              <a:off x="2058" y="34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(3): layer encapsulation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711200" y="2114550"/>
            <a:ext cx="7848600" cy="2833688"/>
            <a:chOff x="448" y="1332"/>
            <a:chExt cx="4944" cy="1785"/>
          </a:xfrm>
        </p:grpSpPr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3797" y="1332"/>
              <a:ext cx="1563" cy="17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3797" y="1332"/>
              <a:ext cx="157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995" y="1387"/>
              <a:ext cx="1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Application message</a:t>
              </a:r>
              <a:endParaRPr lang="en-GB" sz="2400"/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3797" y="1730"/>
              <a:ext cx="1579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2553" y="1730"/>
              <a:ext cx="1244" cy="17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553" y="1730"/>
              <a:ext cx="1260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627" y="1769"/>
              <a:ext cx="6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TCP header</a:t>
              </a:r>
              <a:endParaRPr lang="en-GB" sz="2400"/>
            </a:p>
          </p:txBody>
        </p:sp>
        <p:sp>
          <p:nvSpPr>
            <p:cNvPr id="75787" name="Freeform 11"/>
            <p:cNvSpPr>
              <a:spLocks/>
            </p:cNvSpPr>
            <p:nvPr/>
          </p:nvSpPr>
          <p:spPr bwMode="auto">
            <a:xfrm>
              <a:off x="3765" y="1651"/>
              <a:ext cx="64" cy="6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3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3797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3797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3797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5"/>
            <p:cNvSpPr>
              <a:spLocks/>
            </p:cNvSpPr>
            <p:nvPr/>
          </p:nvSpPr>
          <p:spPr bwMode="auto">
            <a:xfrm>
              <a:off x="5328" y="1651"/>
              <a:ext cx="64" cy="6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3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5360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5360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5360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2553" y="2113"/>
              <a:ext cx="2823" cy="19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auto">
            <a:xfrm>
              <a:off x="2521" y="2033"/>
              <a:ext cx="64" cy="6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4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2553" y="190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2553" y="195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2553" y="2017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auto">
            <a:xfrm>
              <a:off x="5328" y="2049"/>
              <a:ext cx="64" cy="6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4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>
              <a:off x="5360" y="192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5360" y="1969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5360" y="203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1580" y="2113"/>
              <a:ext cx="973" cy="17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1580" y="2113"/>
              <a:ext cx="98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1636" y="2168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IP header</a:t>
              </a:r>
              <a:endParaRPr lang="en-GB" sz="2400"/>
            </a:p>
          </p:txBody>
        </p:sp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1596" y="2527"/>
              <a:ext cx="3780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Freeform 32"/>
            <p:cNvSpPr>
              <a:spLocks/>
            </p:cNvSpPr>
            <p:nvPr/>
          </p:nvSpPr>
          <p:spPr bwMode="auto">
            <a:xfrm>
              <a:off x="5328" y="2432"/>
              <a:ext cx="64" cy="6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3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5360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5360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5360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2" name="Rectangle 36"/>
            <p:cNvSpPr>
              <a:spLocks noChangeArrowheads="1"/>
            </p:cNvSpPr>
            <p:nvPr/>
          </p:nvSpPr>
          <p:spPr bwMode="auto">
            <a:xfrm>
              <a:off x="480" y="2527"/>
              <a:ext cx="1116" cy="17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480" y="2527"/>
              <a:ext cx="1132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511" y="2566"/>
              <a:ext cx="9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Ethernet header</a:t>
              </a:r>
              <a:endParaRPr lang="en-GB" sz="2400"/>
            </a:p>
          </p:txBody>
        </p:sp>
        <p:sp>
          <p:nvSpPr>
            <p:cNvPr id="75815" name="Freeform 39"/>
            <p:cNvSpPr>
              <a:spLocks/>
            </p:cNvSpPr>
            <p:nvPr/>
          </p:nvSpPr>
          <p:spPr bwMode="auto">
            <a:xfrm>
              <a:off x="1564" y="2432"/>
              <a:ext cx="64" cy="6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3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596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1596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1596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43"/>
            <p:cNvSpPr>
              <a:spLocks/>
            </p:cNvSpPr>
            <p:nvPr/>
          </p:nvSpPr>
          <p:spPr bwMode="auto">
            <a:xfrm>
              <a:off x="5328" y="2830"/>
              <a:ext cx="64" cy="6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4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536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>
              <a:off x="536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536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Rectangle 47"/>
            <p:cNvSpPr>
              <a:spLocks noChangeArrowheads="1"/>
            </p:cNvSpPr>
            <p:nvPr/>
          </p:nvSpPr>
          <p:spPr bwMode="auto">
            <a:xfrm>
              <a:off x="480" y="2910"/>
              <a:ext cx="4896" cy="20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Freeform 48"/>
            <p:cNvSpPr>
              <a:spLocks/>
            </p:cNvSpPr>
            <p:nvPr/>
          </p:nvSpPr>
          <p:spPr bwMode="auto">
            <a:xfrm>
              <a:off x="448" y="2830"/>
              <a:ext cx="64" cy="6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4" y="0"/>
                </a:cxn>
                <a:cxn ang="0">
                  <a:pos x="32" y="64"/>
                </a:cxn>
                <a:cxn ang="0">
                  <a:pos x="0" y="0"/>
                </a:cxn>
                <a:cxn ang="0">
                  <a:pos x="32" y="0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48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>
              <a:off x="48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>
              <a:off x="48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2372" y="2949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Ethernet frame</a:t>
              </a:r>
              <a:endParaRPr lang="en-GB" sz="2400"/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3509" y="1753"/>
              <a:ext cx="1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port</a:t>
              </a:r>
              <a:endParaRPr lang="en-GB" sz="1400"/>
            </a:p>
          </p:txBody>
        </p:sp>
        <p:sp>
          <p:nvSpPr>
            <p:cNvPr id="75830" name="Rectangle 54"/>
            <p:cNvSpPr>
              <a:spLocks noChangeArrowheads="1"/>
            </p:cNvSpPr>
            <p:nvPr/>
          </p:nvSpPr>
          <p:spPr bwMode="auto">
            <a:xfrm>
              <a:off x="3478" y="1746"/>
              <a:ext cx="255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1" name="Rectangle 55"/>
            <p:cNvSpPr>
              <a:spLocks noChangeArrowheads="1"/>
            </p:cNvSpPr>
            <p:nvPr/>
          </p:nvSpPr>
          <p:spPr bwMode="auto">
            <a:xfrm>
              <a:off x="2263" y="2152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TCP</a:t>
              </a:r>
              <a:endParaRPr lang="en-GB" sz="1400"/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2234" y="2145"/>
              <a:ext cx="271" cy="14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1468" y="2566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GB" sz="2400"/>
            </a:p>
          </p:txBody>
        </p:sp>
        <p:sp>
          <p:nvSpPr>
            <p:cNvPr id="75834" name="Rectangle 58"/>
            <p:cNvSpPr>
              <a:spLocks noChangeArrowheads="1"/>
            </p:cNvSpPr>
            <p:nvPr/>
          </p:nvSpPr>
          <p:spPr bwMode="auto">
            <a:xfrm>
              <a:off x="1421" y="2543"/>
              <a:ext cx="159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(4): Programmer’s view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9248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r>
              <a:rPr lang="en-GB"/>
              <a:t>Internet protocols (5): Internet address structure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32-bit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228850"/>
            <a:ext cx="78486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r>
              <a:rPr lang="en-GB"/>
              <a:t>Internet protocols (6): Decimal representation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362075"/>
            <a:ext cx="8178800" cy="4800600"/>
          </a:xfrm>
        </p:spPr>
        <p:txBody>
          <a:bodyPr/>
          <a:lstStyle/>
          <a:p>
            <a:r>
              <a:rPr lang="en-US"/>
              <a:t>163.118.131.9 (www.fit.edu)</a:t>
            </a:r>
          </a:p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470275" y="2012950"/>
            <a:ext cx="1081088" cy="2998788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470275" y="2012950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735513" y="2033588"/>
            <a:ext cx="1081087" cy="2978150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735513" y="2033588"/>
            <a:ext cx="1101725" cy="2998787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999163" y="2033588"/>
            <a:ext cx="1081087" cy="2998787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5999163" y="2033588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206625" y="2012950"/>
            <a:ext cx="1081088" cy="2959100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2206625" y="2012950"/>
            <a:ext cx="1100138" cy="2978150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2470150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octet 1</a:t>
            </a:r>
            <a:endParaRPr lang="en-GB" sz="240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3706813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octet 2</a:t>
            </a:r>
            <a:endParaRPr lang="en-GB" sz="2400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4972050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octet 3</a:t>
            </a:r>
            <a:endParaRPr lang="en-GB" sz="240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1403350" y="2451100"/>
            <a:ext cx="614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Class A:</a:t>
            </a:r>
            <a:endParaRPr lang="en-GB" sz="2400"/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2417763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 to 127</a:t>
            </a:r>
            <a:endParaRPr lang="en-GB" sz="2400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3654425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4918075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6242050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 to 254</a:t>
            </a:r>
            <a:endParaRPr lang="en-GB" sz="2400"/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1403350" y="3022600"/>
            <a:ext cx="614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Class B:</a:t>
            </a:r>
            <a:endParaRPr lang="en-GB" sz="2400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2325688" y="3043238"/>
            <a:ext cx="7810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128 to 191</a:t>
            </a:r>
            <a:endParaRPr lang="en-GB" sz="2400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1403350" y="3614738"/>
            <a:ext cx="6238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Class C:</a:t>
            </a:r>
            <a:endParaRPr lang="en-GB" sz="2400"/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301875" y="3633788"/>
            <a:ext cx="8255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192 to 223 </a:t>
            </a:r>
            <a:endParaRPr lang="en-GB" sz="2400"/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2301875" y="4205288"/>
            <a:ext cx="8255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224 to 239 </a:t>
            </a:r>
            <a:endParaRPr lang="en-GB" sz="2400"/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561975" y="4184650"/>
            <a:ext cx="14303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Class D (multicast):</a:t>
            </a:r>
            <a:endParaRPr lang="en-GB" sz="2400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3549650" y="3368675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Network ID</a:t>
            </a:r>
            <a:endParaRPr lang="en-GB" sz="2400"/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2960688" y="2778125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Network ID</a:t>
            </a:r>
            <a:endParaRPr lang="en-GB" sz="2400"/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2312988" y="2165350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Network ID</a:t>
            </a:r>
            <a:endParaRPr lang="en-GB" sz="2400"/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5613400" y="2778125"/>
            <a:ext cx="5508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Host ID</a:t>
            </a:r>
            <a:endParaRPr lang="en-GB" sz="2400"/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4946650" y="2165350"/>
            <a:ext cx="5508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Host ID</a:t>
            </a:r>
            <a:endParaRPr lang="en-GB" sz="2400"/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6269038" y="3368675"/>
            <a:ext cx="5508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Host ID</a:t>
            </a:r>
            <a:endParaRPr lang="en-GB" sz="2400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Multicast address</a:t>
            </a:r>
            <a:endParaRPr lang="en-GB" sz="2400"/>
          </a:p>
        </p:txBody>
      </p:sp>
      <p:sp>
        <p:nvSpPr>
          <p:cNvPr id="78881" name="Freeform 33"/>
          <p:cNvSpPr>
            <a:spLocks/>
          </p:cNvSpPr>
          <p:nvPr/>
        </p:nvSpPr>
        <p:spPr bwMode="auto">
          <a:xfrm>
            <a:off x="2144713" y="2360613"/>
            <a:ext cx="611187" cy="80962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385" y="0"/>
              </a:cxn>
            </a:cxnLst>
            <a:rect l="0" t="0" r="r" b="b"/>
            <a:pathLst>
              <a:path w="385" h="51">
                <a:moveTo>
                  <a:pt x="0" y="51"/>
                </a:moveTo>
                <a:lnTo>
                  <a:pt x="0" y="0"/>
                </a:lnTo>
                <a:lnTo>
                  <a:pt x="38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2" name="Freeform 34"/>
          <p:cNvSpPr>
            <a:spLocks/>
          </p:cNvSpPr>
          <p:nvPr/>
        </p:nvSpPr>
        <p:spPr bwMode="auto">
          <a:xfrm>
            <a:off x="2736850" y="2360613"/>
            <a:ext cx="569913" cy="80962"/>
          </a:xfrm>
          <a:custGeom>
            <a:avLst/>
            <a:gdLst/>
            <a:ahLst/>
            <a:cxnLst>
              <a:cxn ang="0">
                <a:pos x="359" y="51"/>
              </a:cxn>
              <a:cxn ang="0">
                <a:pos x="359" y="0"/>
              </a:cxn>
              <a:cxn ang="0">
                <a:pos x="0" y="0"/>
              </a:cxn>
            </a:cxnLst>
            <a:rect l="0" t="0" r="r" b="b"/>
            <a:pathLst>
              <a:path w="359" h="51">
                <a:moveTo>
                  <a:pt x="359" y="51"/>
                </a:moveTo>
                <a:lnTo>
                  <a:pt x="359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3" name="Freeform 35"/>
          <p:cNvSpPr>
            <a:spLocks/>
          </p:cNvSpPr>
          <p:nvPr/>
        </p:nvSpPr>
        <p:spPr bwMode="auto">
          <a:xfrm>
            <a:off x="2144713" y="2952750"/>
            <a:ext cx="1265237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797" y="0"/>
              </a:cxn>
            </a:cxnLst>
            <a:rect l="0" t="0" r="r" b="b"/>
            <a:pathLst>
              <a:path w="797" h="51">
                <a:moveTo>
                  <a:pt x="0" y="51"/>
                </a:moveTo>
                <a:lnTo>
                  <a:pt x="0" y="0"/>
                </a:lnTo>
                <a:lnTo>
                  <a:pt x="797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4" name="Freeform 36"/>
          <p:cNvSpPr>
            <a:spLocks/>
          </p:cNvSpPr>
          <p:nvPr/>
        </p:nvSpPr>
        <p:spPr bwMode="auto">
          <a:xfrm>
            <a:off x="3368675" y="2952750"/>
            <a:ext cx="1182688" cy="80963"/>
          </a:xfrm>
          <a:custGeom>
            <a:avLst/>
            <a:gdLst/>
            <a:ahLst/>
            <a:cxnLst>
              <a:cxn ang="0">
                <a:pos x="745" y="51"/>
              </a:cxn>
              <a:cxn ang="0">
                <a:pos x="745" y="0"/>
              </a:cxn>
              <a:cxn ang="0">
                <a:pos x="0" y="0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5" name="Freeform 37"/>
          <p:cNvSpPr>
            <a:spLocks/>
          </p:cNvSpPr>
          <p:nvPr/>
        </p:nvSpPr>
        <p:spPr bwMode="auto">
          <a:xfrm>
            <a:off x="2144713" y="3522663"/>
            <a:ext cx="1917700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1208" y="0"/>
              </a:cxn>
            </a:cxnLst>
            <a:rect l="0" t="0" r="r" b="b"/>
            <a:pathLst>
              <a:path w="1208" h="52">
                <a:moveTo>
                  <a:pt x="0" y="52"/>
                </a:moveTo>
                <a:lnTo>
                  <a:pt x="0" y="0"/>
                </a:lnTo>
                <a:lnTo>
                  <a:pt x="120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6" name="Freeform 38"/>
          <p:cNvSpPr>
            <a:spLocks/>
          </p:cNvSpPr>
          <p:nvPr/>
        </p:nvSpPr>
        <p:spPr bwMode="auto">
          <a:xfrm>
            <a:off x="4021138" y="3522663"/>
            <a:ext cx="1816100" cy="82550"/>
          </a:xfrm>
          <a:custGeom>
            <a:avLst/>
            <a:gdLst/>
            <a:ahLst/>
            <a:cxnLst>
              <a:cxn ang="0">
                <a:pos x="1144" y="52"/>
              </a:cxn>
              <a:cxn ang="0">
                <a:pos x="1144" y="0"/>
              </a:cxn>
              <a:cxn ang="0">
                <a:pos x="0" y="0"/>
              </a:cxn>
            </a:cxnLst>
            <a:rect l="0" t="0" r="r" b="b"/>
            <a:pathLst>
              <a:path w="1144" h="52">
                <a:moveTo>
                  <a:pt x="1144" y="52"/>
                </a:moveTo>
                <a:lnTo>
                  <a:pt x="1144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7" name="Freeform 39"/>
          <p:cNvSpPr>
            <a:spLocks/>
          </p:cNvSpPr>
          <p:nvPr/>
        </p:nvSpPr>
        <p:spPr bwMode="auto">
          <a:xfrm>
            <a:off x="2144713" y="4114800"/>
            <a:ext cx="2590800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1632" y="0"/>
              </a:cxn>
            </a:cxnLst>
            <a:rect l="0" t="0" r="r" b="b"/>
            <a:pathLst>
              <a:path w="1632" h="51">
                <a:moveTo>
                  <a:pt x="0" y="51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8" name="Freeform 40"/>
          <p:cNvSpPr>
            <a:spLocks/>
          </p:cNvSpPr>
          <p:nvPr/>
        </p:nvSpPr>
        <p:spPr bwMode="auto">
          <a:xfrm>
            <a:off x="4652963" y="4114800"/>
            <a:ext cx="2447925" cy="80963"/>
          </a:xfrm>
          <a:custGeom>
            <a:avLst/>
            <a:gdLst/>
            <a:ahLst/>
            <a:cxnLst>
              <a:cxn ang="0">
                <a:pos x="1542" y="51"/>
              </a:cxn>
              <a:cxn ang="0">
                <a:pos x="1542" y="0"/>
              </a:cxn>
              <a:cxn ang="0">
                <a:pos x="0" y="0"/>
              </a:cxn>
            </a:cxnLst>
            <a:rect l="0" t="0" r="r" b="b"/>
            <a:pathLst>
              <a:path w="1542" h="51">
                <a:moveTo>
                  <a:pt x="1542" y="51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9" name="Freeform 41"/>
          <p:cNvSpPr>
            <a:spLocks/>
          </p:cNvSpPr>
          <p:nvPr/>
        </p:nvSpPr>
        <p:spPr bwMode="auto">
          <a:xfrm>
            <a:off x="3429000" y="2360613"/>
            <a:ext cx="1754188" cy="80962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1105" y="0"/>
              </a:cxn>
            </a:cxnLst>
            <a:rect l="0" t="0" r="r" b="b"/>
            <a:pathLst>
              <a:path w="1105" h="51">
                <a:moveTo>
                  <a:pt x="0" y="51"/>
                </a:moveTo>
                <a:lnTo>
                  <a:pt x="0" y="0"/>
                </a:lnTo>
                <a:lnTo>
                  <a:pt x="110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0" name="Freeform 42"/>
          <p:cNvSpPr>
            <a:spLocks/>
          </p:cNvSpPr>
          <p:nvPr/>
        </p:nvSpPr>
        <p:spPr bwMode="auto">
          <a:xfrm>
            <a:off x="5164138" y="2360613"/>
            <a:ext cx="1957387" cy="80962"/>
          </a:xfrm>
          <a:custGeom>
            <a:avLst/>
            <a:gdLst/>
            <a:ahLst/>
            <a:cxnLst>
              <a:cxn ang="0">
                <a:pos x="1233" y="51"/>
              </a:cxn>
              <a:cxn ang="0">
                <a:pos x="1233" y="0"/>
              </a:cxn>
              <a:cxn ang="0">
                <a:pos x="0" y="0"/>
              </a:cxn>
            </a:cxnLst>
            <a:rect l="0" t="0" r="r" b="b"/>
            <a:pathLst>
              <a:path w="1233" h="51">
                <a:moveTo>
                  <a:pt x="1233" y="51"/>
                </a:moveTo>
                <a:lnTo>
                  <a:pt x="1233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1" name="Freeform 43"/>
          <p:cNvSpPr>
            <a:spLocks/>
          </p:cNvSpPr>
          <p:nvPr/>
        </p:nvSpPr>
        <p:spPr bwMode="auto">
          <a:xfrm>
            <a:off x="4694238" y="2952750"/>
            <a:ext cx="1285875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810" y="0"/>
              </a:cxn>
            </a:cxnLst>
            <a:rect l="0" t="0" r="r" b="b"/>
            <a:pathLst>
              <a:path w="810" h="51">
                <a:moveTo>
                  <a:pt x="0" y="51"/>
                </a:moveTo>
                <a:lnTo>
                  <a:pt x="0" y="0"/>
                </a:lnTo>
                <a:lnTo>
                  <a:pt x="8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5938838" y="2952750"/>
            <a:ext cx="1182687" cy="80963"/>
          </a:xfrm>
          <a:custGeom>
            <a:avLst/>
            <a:gdLst/>
            <a:ahLst/>
            <a:cxnLst>
              <a:cxn ang="0">
                <a:pos x="745" y="51"/>
              </a:cxn>
              <a:cxn ang="0">
                <a:pos x="745" y="0"/>
              </a:cxn>
              <a:cxn ang="0">
                <a:pos x="0" y="0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3" name="Freeform 45"/>
          <p:cNvSpPr>
            <a:spLocks/>
          </p:cNvSpPr>
          <p:nvPr/>
        </p:nvSpPr>
        <p:spPr bwMode="auto">
          <a:xfrm>
            <a:off x="5959475" y="3522663"/>
            <a:ext cx="6318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398" y="0"/>
              </a:cxn>
            </a:cxnLst>
            <a:rect l="0" t="0" r="r" b="b"/>
            <a:pathLst>
              <a:path w="398" h="52">
                <a:moveTo>
                  <a:pt x="0" y="52"/>
                </a:moveTo>
                <a:lnTo>
                  <a:pt x="0" y="0"/>
                </a:lnTo>
                <a:lnTo>
                  <a:pt x="39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4" name="Freeform 46"/>
          <p:cNvSpPr>
            <a:spLocks/>
          </p:cNvSpPr>
          <p:nvPr/>
        </p:nvSpPr>
        <p:spPr bwMode="auto">
          <a:xfrm>
            <a:off x="6550025" y="3522663"/>
            <a:ext cx="571500" cy="82550"/>
          </a:xfrm>
          <a:custGeom>
            <a:avLst/>
            <a:gdLst/>
            <a:ahLst/>
            <a:cxnLst>
              <a:cxn ang="0">
                <a:pos x="360" y="52"/>
              </a:cxn>
              <a:cxn ang="0">
                <a:pos x="360" y="0"/>
              </a:cxn>
              <a:cxn ang="0">
                <a:pos x="0" y="0"/>
              </a:cxn>
            </a:cxnLst>
            <a:rect l="0" t="0" r="r" b="b"/>
            <a:pathLst>
              <a:path w="360" h="52">
                <a:moveTo>
                  <a:pt x="360" y="52"/>
                </a:moveTo>
                <a:lnTo>
                  <a:pt x="36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654425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896" name="Rectangle 48"/>
          <p:cNvSpPr>
            <a:spLocks noChangeArrowheads="1"/>
          </p:cNvSpPr>
          <p:nvPr/>
        </p:nvSpPr>
        <p:spPr bwMode="auto">
          <a:xfrm>
            <a:off x="4918075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6242050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 to 254</a:t>
            </a:r>
            <a:endParaRPr lang="en-GB" sz="2400"/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654425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4918075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6242050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1" name="Rectangle 53"/>
          <p:cNvSpPr>
            <a:spLocks noChangeArrowheads="1"/>
          </p:cNvSpPr>
          <p:nvPr/>
        </p:nvSpPr>
        <p:spPr bwMode="auto">
          <a:xfrm>
            <a:off x="3654425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2" name="Rectangle 54"/>
          <p:cNvSpPr>
            <a:spLocks noChangeArrowheads="1"/>
          </p:cNvSpPr>
          <p:nvPr/>
        </p:nvSpPr>
        <p:spPr bwMode="auto">
          <a:xfrm>
            <a:off x="4918075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6242050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Multicast address</a:t>
            </a:r>
            <a:endParaRPr lang="en-GB" sz="2400"/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3654425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4918075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0 to 255</a:t>
            </a:r>
            <a:endParaRPr lang="en-GB" sz="2400"/>
          </a:p>
        </p:txBody>
      </p:sp>
      <p:sp>
        <p:nvSpPr>
          <p:cNvPr id="78907" name="Rectangle 59"/>
          <p:cNvSpPr>
            <a:spLocks noChangeArrowheads="1"/>
          </p:cNvSpPr>
          <p:nvPr/>
        </p:nvSpPr>
        <p:spPr bwMode="auto">
          <a:xfrm>
            <a:off x="6242050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 to 254</a:t>
            </a:r>
            <a:endParaRPr lang="en-GB" sz="2400"/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2301875" y="4714875"/>
            <a:ext cx="8255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240 to 255 </a:t>
            </a:r>
            <a:endParaRPr lang="en-GB" sz="2400"/>
          </a:p>
        </p:txBody>
      </p:sp>
      <p:sp>
        <p:nvSpPr>
          <p:cNvPr id="78909" name="Rectangle 61"/>
          <p:cNvSpPr>
            <a:spLocks noChangeArrowheads="1"/>
          </p:cNvSpPr>
          <p:nvPr/>
        </p:nvSpPr>
        <p:spPr bwMode="auto">
          <a:xfrm>
            <a:off x="623888" y="4695825"/>
            <a:ext cx="14128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Class E (reserved):</a:t>
            </a:r>
            <a:endParaRPr lang="en-GB" sz="2400"/>
          </a:p>
        </p:txBody>
      </p:sp>
      <p:sp>
        <p:nvSpPr>
          <p:cNvPr id="78910" name="Freeform 62"/>
          <p:cNvSpPr>
            <a:spLocks/>
          </p:cNvSpPr>
          <p:nvPr/>
        </p:nvSpPr>
        <p:spPr bwMode="auto">
          <a:xfrm>
            <a:off x="2144713" y="4624388"/>
            <a:ext cx="2590800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1632" y="0"/>
              </a:cxn>
            </a:cxnLst>
            <a:rect l="0" t="0" r="r" b="b"/>
            <a:pathLst>
              <a:path w="1632" h="52">
                <a:moveTo>
                  <a:pt x="0" y="52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911" name="Freeform 63"/>
          <p:cNvSpPr>
            <a:spLocks/>
          </p:cNvSpPr>
          <p:nvPr/>
        </p:nvSpPr>
        <p:spPr bwMode="auto">
          <a:xfrm>
            <a:off x="4652963" y="4624388"/>
            <a:ext cx="2447925" cy="82550"/>
          </a:xfrm>
          <a:custGeom>
            <a:avLst/>
            <a:gdLst/>
            <a:ahLst/>
            <a:cxnLst>
              <a:cxn ang="0">
                <a:pos x="1542" y="52"/>
              </a:cxn>
              <a:cxn ang="0">
                <a:pos x="1542" y="0"/>
              </a:cxn>
              <a:cxn ang="0">
                <a:pos x="0" y="0"/>
              </a:cxn>
            </a:cxnLst>
            <a:rect l="0" t="0" r="r" b="b"/>
            <a:pathLst>
              <a:path w="1542" h="52">
                <a:moveTo>
                  <a:pt x="1542" y="52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7204075" y="2349500"/>
            <a:ext cx="7350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1.0.0.0 to </a:t>
            </a:r>
            <a:endParaRPr lang="en-GB" sz="2400"/>
          </a:p>
        </p:txBody>
      </p:sp>
      <p:sp>
        <p:nvSpPr>
          <p:cNvPr id="78913" name="Rectangle 65"/>
          <p:cNvSpPr>
            <a:spLocks noChangeArrowheads="1"/>
          </p:cNvSpPr>
          <p:nvPr/>
        </p:nvSpPr>
        <p:spPr bwMode="auto">
          <a:xfrm>
            <a:off x="7213600" y="2533650"/>
            <a:ext cx="1239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127.255.255.255</a:t>
            </a:r>
            <a:endParaRPr lang="en-GB" sz="2400"/>
          </a:p>
        </p:txBody>
      </p:sp>
      <p:sp>
        <p:nvSpPr>
          <p:cNvPr id="78914" name="Rectangle 66"/>
          <p:cNvSpPr>
            <a:spLocks noChangeArrowheads="1"/>
          </p:cNvSpPr>
          <p:nvPr/>
        </p:nvSpPr>
        <p:spPr bwMode="auto">
          <a:xfrm>
            <a:off x="7208838" y="2981325"/>
            <a:ext cx="9175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128.0.0.0 to </a:t>
            </a:r>
            <a:endParaRPr lang="en-GB" sz="2400"/>
          </a:p>
        </p:txBody>
      </p:sp>
      <p:sp>
        <p:nvSpPr>
          <p:cNvPr id="78915" name="Rectangle 67"/>
          <p:cNvSpPr>
            <a:spLocks noChangeArrowheads="1"/>
          </p:cNvSpPr>
          <p:nvPr/>
        </p:nvSpPr>
        <p:spPr bwMode="auto">
          <a:xfrm>
            <a:off x="7213600" y="3165475"/>
            <a:ext cx="1239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191.255.255.255</a:t>
            </a:r>
            <a:endParaRPr lang="en-GB" sz="2400"/>
          </a:p>
        </p:txBody>
      </p:sp>
      <p:sp>
        <p:nvSpPr>
          <p:cNvPr id="78916" name="Rectangle 68"/>
          <p:cNvSpPr>
            <a:spLocks noChangeArrowheads="1"/>
          </p:cNvSpPr>
          <p:nvPr/>
        </p:nvSpPr>
        <p:spPr bwMode="auto">
          <a:xfrm>
            <a:off x="7208838" y="3532188"/>
            <a:ext cx="917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192.0.0.0 to </a:t>
            </a:r>
            <a:endParaRPr lang="en-GB" sz="2400"/>
          </a:p>
        </p:txBody>
      </p:sp>
      <p:sp>
        <p:nvSpPr>
          <p:cNvPr id="78917" name="Rectangle 69"/>
          <p:cNvSpPr>
            <a:spLocks noChangeArrowheads="1"/>
          </p:cNvSpPr>
          <p:nvPr/>
        </p:nvSpPr>
        <p:spPr bwMode="auto">
          <a:xfrm>
            <a:off x="7213600" y="3716338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223.255.255.255</a:t>
            </a:r>
            <a:endParaRPr lang="en-GB" sz="2400"/>
          </a:p>
        </p:txBody>
      </p:sp>
      <p:sp>
        <p:nvSpPr>
          <p:cNvPr id="78918" name="Rectangle 70"/>
          <p:cNvSpPr>
            <a:spLocks noChangeArrowheads="1"/>
          </p:cNvSpPr>
          <p:nvPr/>
        </p:nvSpPr>
        <p:spPr bwMode="auto">
          <a:xfrm>
            <a:off x="7208838" y="4124325"/>
            <a:ext cx="9175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224.0.0.0 to </a:t>
            </a:r>
            <a:endParaRPr lang="en-GB" sz="2400"/>
          </a:p>
        </p:txBody>
      </p:sp>
      <p:sp>
        <p:nvSpPr>
          <p:cNvPr id="78919" name="Rectangle 71"/>
          <p:cNvSpPr>
            <a:spLocks noChangeArrowheads="1"/>
          </p:cNvSpPr>
          <p:nvPr/>
        </p:nvSpPr>
        <p:spPr bwMode="auto">
          <a:xfrm>
            <a:off x="7213600" y="4306888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239.255.255.255</a:t>
            </a:r>
            <a:endParaRPr lang="en-GB" sz="2400"/>
          </a:p>
        </p:txBody>
      </p:sp>
      <p:sp>
        <p:nvSpPr>
          <p:cNvPr id="78920" name="Rectangle 72"/>
          <p:cNvSpPr>
            <a:spLocks noChangeArrowheads="1"/>
          </p:cNvSpPr>
          <p:nvPr/>
        </p:nvSpPr>
        <p:spPr bwMode="auto">
          <a:xfrm>
            <a:off x="7208838" y="4633913"/>
            <a:ext cx="917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240.0.0.0 to </a:t>
            </a:r>
            <a:endParaRPr lang="en-GB" sz="2400"/>
          </a:p>
        </p:txBody>
      </p:sp>
      <p:sp>
        <p:nvSpPr>
          <p:cNvPr id="78921" name="Rectangle 73"/>
          <p:cNvSpPr>
            <a:spLocks noChangeArrowheads="1"/>
          </p:cNvSpPr>
          <p:nvPr/>
        </p:nvSpPr>
        <p:spPr bwMode="auto">
          <a:xfrm>
            <a:off x="7213600" y="4818063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255.255.255.255</a:t>
            </a:r>
            <a:endParaRPr lang="en-GB" sz="2400"/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7140575" y="1860550"/>
            <a:ext cx="14779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>
                <a:solidFill>
                  <a:srgbClr val="000000"/>
                </a:solidFill>
                <a:latin typeface="Arial" charset="0"/>
              </a:rPr>
              <a:t>Range of addresses</a:t>
            </a:r>
            <a:endParaRPr lang="en-GB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(7)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Classless interdomain routing (CIDR)</a:t>
            </a:r>
          </a:p>
          <a:p>
            <a:pPr lvl="1"/>
            <a:r>
              <a:rPr lang="en-US"/>
              <a:t>shortage of Class B networks</a:t>
            </a:r>
          </a:p>
          <a:p>
            <a:pPr lvl="1"/>
            <a:r>
              <a:rPr lang="en-US"/>
              <a:t>add a mask field to indicate bits for network portion</a:t>
            </a:r>
          </a:p>
          <a:p>
            <a:pPr lvl="1"/>
            <a:r>
              <a:rPr lang="en-US"/>
              <a:t>138.73.59.32/22 [subnet: first 22 bits; host: 10 bits]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(8)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32113"/>
            <a:ext cx="80772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Internet protocols (9): Network Address Translation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Sharing one “global” IP address at home</a:t>
            </a:r>
          </a:p>
          <a:p>
            <a:pPr>
              <a:lnSpc>
                <a:spcPct val="80000"/>
              </a:lnSpc>
            </a:pPr>
            <a:r>
              <a:rPr lang="en-US" sz="2400"/>
              <a:t>Routers with NAT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Router has a “global” IP address from ISP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machine has a “local” IP address via DHCP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Machine -&gt; router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Router stores the local IP addr and source port #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Table entry indexed by a virtual port #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Router -&gt; outside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put the router IP addr and virtual port # in the packet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Outside -&gt; router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Reply to the router IP addr and virtual port #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Router -&gt; machine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Use the virtual port # to find table entry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Forward to the local IP address and port #</a:t>
            </a:r>
          </a:p>
          <a:p>
            <a:pPr>
              <a:lnSpc>
                <a:spcPct val="80000"/>
              </a:lnSpc>
            </a:pPr>
            <a:r>
              <a:rPr lang="en-US" sz="2400"/>
              <a:t>What happens if we want the device to be a server, not a client?</a:t>
            </a:r>
          </a:p>
          <a:p>
            <a:pPr lvl="2"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(10)</a:t>
            </a:r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325563"/>
            <a:ext cx="7312025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with NAT</a:t>
            </a:r>
          </a:p>
          <a:p>
            <a:pPr lvl="1"/>
            <a:r>
              <a:rPr lang="en-US"/>
              <a:t>Fixed internal addr and port #</a:t>
            </a:r>
          </a:p>
          <a:p>
            <a:pPr lvl="1"/>
            <a:r>
              <a:rPr lang="en-US"/>
              <a:t>Fixed entry in the table</a:t>
            </a:r>
          </a:p>
          <a:p>
            <a:pPr lvl="1"/>
            <a:r>
              <a:rPr lang="en-US"/>
              <a:t>All packets to the port on the router are forwarded to the internal addr and port # in the entry</a:t>
            </a:r>
          </a:p>
          <a:p>
            <a:r>
              <a:rPr lang="en-US"/>
              <a:t>What if more than one internal machines want to offer the same service (port)?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Area Networks (LAN)</a:t>
            </a:r>
          </a:p>
          <a:p>
            <a:pPr lvl="1"/>
            <a:r>
              <a:rPr lang="en-US"/>
              <a:t>floor/building-wide</a:t>
            </a:r>
          </a:p>
          <a:p>
            <a:pPr lvl="1"/>
            <a:r>
              <a:rPr lang="en-US"/>
              <a:t>single communication medium</a:t>
            </a:r>
          </a:p>
          <a:p>
            <a:pPr lvl="1"/>
            <a:r>
              <a:rPr lang="en-US"/>
              <a:t>no routing, broadcast</a:t>
            </a:r>
          </a:p>
          <a:p>
            <a:pPr lvl="1"/>
            <a:r>
              <a:rPr lang="en-US"/>
              <a:t>segments connected by switches or hubs</a:t>
            </a:r>
          </a:p>
          <a:p>
            <a:pPr lvl="1"/>
            <a:r>
              <a:rPr lang="en-US"/>
              <a:t>high bandwidth, low latency</a:t>
            </a:r>
          </a:p>
          <a:p>
            <a:pPr lvl="1"/>
            <a:r>
              <a:rPr lang="en-US"/>
              <a:t>Ethernet - 10Mbps, 100Mbps, 1Gbps</a:t>
            </a:r>
          </a:p>
          <a:p>
            <a:pPr lvl="1"/>
            <a:r>
              <a:rPr lang="en-US"/>
              <a:t>no latency guarantees (what could be the consequences?)</a:t>
            </a:r>
          </a:p>
          <a:p>
            <a:pPr lvl="1"/>
            <a:r>
              <a:rPr lang="en-US"/>
              <a:t>Personal area networks (PAN) [ad-hoc networks]: blue tooth, infra-red for PDAs, cell phones, 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(12)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IP Protocol</a:t>
            </a:r>
          </a:p>
          <a:p>
            <a:pPr lvl="1"/>
            <a:r>
              <a:rPr lang="en-US" sz="2000"/>
              <a:t>unreliable or best-effort</a:t>
            </a:r>
          </a:p>
          <a:p>
            <a:pPr lvl="1"/>
            <a:r>
              <a:rPr lang="en-US" sz="2000"/>
              <a:t> lost, duplicated, delayed, out of order</a:t>
            </a:r>
          </a:p>
          <a:p>
            <a:pPr lvl="1"/>
            <a:r>
              <a:rPr lang="en-US" sz="2000"/>
              <a:t> header checksum, no data checksum</a:t>
            </a:r>
          </a:p>
          <a:p>
            <a:pPr lvl="1"/>
            <a:r>
              <a:rPr lang="en-US" sz="2000"/>
              <a:t> IP packet longer than MTU of the underlying network, break into fragments</a:t>
            </a:r>
          </a:p>
          <a:p>
            <a:pPr lvl="1"/>
            <a:r>
              <a:rPr lang="en-US" sz="2000"/>
              <a:t> before sending and reassemble after receiving</a:t>
            </a:r>
          </a:p>
          <a:p>
            <a:pPr lvl="1"/>
            <a:r>
              <a:rPr lang="en-US" sz="2000"/>
              <a:t> Address resolution (on LANs)</a:t>
            </a:r>
          </a:p>
          <a:p>
            <a:pPr lvl="2"/>
            <a:r>
              <a:rPr lang="en-US" sz="1600"/>
              <a:t>mapping IP address to lower level address</a:t>
            </a:r>
          </a:p>
          <a:p>
            <a:pPr lvl="2"/>
            <a:r>
              <a:rPr lang="en-US" sz="1600"/>
              <a:t>ARP: address resolution protocol</a:t>
            </a:r>
          </a:p>
          <a:p>
            <a:pPr lvl="2"/>
            <a:r>
              <a:rPr lang="en-US" sz="1600"/>
              <a:t>ethernet: cache; not in cache, broadcast IP addr, receive Ethernet addr</a:t>
            </a:r>
          </a:p>
          <a:p>
            <a:pPr lvl="1"/>
            <a:r>
              <a:rPr lang="en-US" sz="2000"/>
              <a:t> IP spoofing: address can be stolen (not authenticated)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(13)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RIP-1: discussed previously</a:t>
            </a:r>
          </a:p>
          <a:p>
            <a:pPr>
              <a:lnSpc>
                <a:spcPct val="80000"/>
              </a:lnSpc>
            </a:pPr>
            <a:r>
              <a:rPr lang="en-US" sz="2400"/>
              <a:t>RIP-2: CIDR, better multicast routing, authentication of RIP packets</a:t>
            </a:r>
          </a:p>
          <a:p>
            <a:pPr>
              <a:lnSpc>
                <a:spcPct val="80000"/>
              </a:lnSpc>
            </a:pPr>
            <a:r>
              <a:rPr lang="en-US" sz="2400"/>
              <a:t>link-state algorithms: e.g., open shortest path first (OSPF)</a:t>
            </a:r>
          </a:p>
          <a:p>
            <a:pPr>
              <a:lnSpc>
                <a:spcPct val="80000"/>
              </a:lnSpc>
            </a:pPr>
            <a:r>
              <a:rPr lang="en-US" sz="2400"/>
              <a:t>Observed: average latency of IP packets peaks at 30-seconds intervals [RIP updates are processed before IP]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because 30-second RIP update intervals, locked steps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random interval between 15-45 seconds for RIP update</a:t>
            </a:r>
          </a:p>
          <a:p>
            <a:pPr>
              <a:lnSpc>
                <a:spcPct val="80000"/>
              </a:lnSpc>
            </a:pPr>
            <a:r>
              <a:rPr lang="en-US" sz="2400"/>
              <a:t> large table size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all destinations!!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map ip to geographical location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default route: store a subset, default to a single link for unlisted destinations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(14): IPv6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IP addresses:128 bits (16 bytes)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3 x 10</a:t>
            </a:r>
            <a:r>
              <a:rPr lang="en-US" sz="1600" baseline="30000"/>
              <a:t>38 </a:t>
            </a:r>
            <a:r>
              <a:rPr lang="en-US" sz="1600"/>
              <a:t>addresses (7 x 10</a:t>
            </a:r>
            <a:r>
              <a:rPr lang="en-US" sz="1600" baseline="30000"/>
              <a:t>23</a:t>
            </a:r>
            <a:r>
              <a:rPr lang="en-US" sz="1600"/>
              <a:t> addresses per square meter!)</a:t>
            </a:r>
          </a:p>
          <a:p>
            <a:pPr>
              <a:lnSpc>
                <a:spcPct val="80000"/>
              </a:lnSpc>
            </a:pPr>
            <a:r>
              <a:rPr lang="en-US" sz="1800"/>
              <a:t>routing speed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no data checksum as before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no fragmentation – need to know the smallest MTU in data-link layer</a:t>
            </a:r>
          </a:p>
          <a:p>
            <a:pPr>
              <a:lnSpc>
                <a:spcPct val="80000"/>
              </a:lnSpc>
            </a:pPr>
            <a:r>
              <a:rPr lang="en-US" sz="1800"/>
              <a:t>real-time and special services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traffic class: priority, time-dependent (expired data are useless)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flow label: timing requirements for streams (reserving resources in advance)</a:t>
            </a:r>
          </a:p>
          <a:p>
            <a:pPr>
              <a:lnSpc>
                <a:spcPct val="80000"/>
              </a:lnSpc>
            </a:pPr>
            <a:r>
              <a:rPr lang="en-US" sz="1800"/>
              <a:t>“next” header field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extension header types for IPv6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 routing information, authentication, encryption ...</a:t>
            </a:r>
          </a:p>
          <a:p>
            <a:pPr>
              <a:lnSpc>
                <a:spcPct val="80000"/>
              </a:lnSpc>
            </a:pPr>
            <a:r>
              <a:rPr lang="en-US" sz="1800"/>
              <a:t>Anycast:  at least one nodes gets it</a:t>
            </a:r>
          </a:p>
          <a:p>
            <a:pPr>
              <a:lnSpc>
                <a:spcPct val="80000"/>
              </a:lnSpc>
            </a:pPr>
            <a:r>
              <a:rPr lang="en-US" sz="1800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currently handled above the IP layer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extension header types</a:t>
            </a:r>
          </a:p>
          <a:p>
            <a:pPr>
              <a:lnSpc>
                <a:spcPct val="80000"/>
              </a:lnSpc>
            </a:pPr>
            <a:r>
              <a:rPr lang="en-US" sz="1800"/>
              <a:t>Migration from IPv4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backward compatibility: IPv6 addresses include IPv4 addresses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Islands of IPv6 networks, traffic tunnels though other IPv4 networks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(15):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506413" y="1758950"/>
            <a:ext cx="8099425" cy="3049588"/>
            <a:chOff x="319" y="1108"/>
            <a:chExt cx="5102" cy="1921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319" y="1538"/>
              <a:ext cx="5086" cy="73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319" y="1538"/>
              <a:ext cx="5102" cy="753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2255" y="1108"/>
              <a:ext cx="3150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2255" y="1108"/>
              <a:ext cx="3166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319" y="1108"/>
              <a:ext cx="968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319" y="1108"/>
              <a:ext cx="984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1287" y="1108"/>
              <a:ext cx="1260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1287" y="1108"/>
              <a:ext cx="1276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319" y="1323"/>
              <a:ext cx="2520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319" y="1323"/>
              <a:ext cx="2536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2839" y="1323"/>
              <a:ext cx="1337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2839" y="1323"/>
              <a:ext cx="1352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19" y="2276"/>
              <a:ext cx="5086" cy="73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319" y="2276"/>
              <a:ext cx="5102" cy="753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4176" y="1323"/>
              <a:ext cx="1229" cy="21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4176" y="1323"/>
              <a:ext cx="1245" cy="231"/>
            </a:xfrm>
            <a:prstGeom prst="rect">
              <a:avLst/>
            </a:prstGeom>
            <a:noFill/>
            <a:ln w="238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2445" y="1745"/>
              <a:ext cx="8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Source address</a:t>
              </a:r>
              <a:endParaRPr lang="en-US" sz="2400"/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2627" y="1883"/>
              <a:ext cx="5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(128 bits)</a:t>
              </a:r>
              <a:endParaRPr lang="en-US" sz="2400"/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2327" y="2498"/>
              <a:ext cx="1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Destination address</a:t>
              </a:r>
              <a:endParaRPr lang="en-US" sz="2400"/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2599" y="2636"/>
              <a:ext cx="5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(128 bits)</a:t>
              </a:r>
              <a:endParaRPr lang="en-US" sz="2400"/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396" y="1146"/>
              <a:ext cx="8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Version (4 bits)</a:t>
              </a:r>
              <a:endParaRPr lang="en-US" sz="2400"/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390" y="1146"/>
              <a:ext cx="11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Traffic class (8 bits)</a:t>
              </a:r>
              <a:endParaRPr lang="en-US" sz="2400"/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3297" y="1146"/>
              <a:ext cx="10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Flow label (20 bits)</a:t>
              </a:r>
              <a:endParaRPr lang="en-US" sz="2400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638" y="1345"/>
              <a:ext cx="13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Payload length (16 bits)</a:t>
              </a:r>
              <a:endParaRPr lang="en-US" sz="2400"/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4321" y="1345"/>
              <a:ext cx="9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Hop limit (8 bits)</a:t>
              </a:r>
              <a:endParaRPr lang="en-US" sz="2400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3016" y="1345"/>
              <a:ext cx="1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 Helvetica Condensed" charset="0"/>
                </a:rPr>
                <a:t>Next header (8 bits)</a:t>
              </a:r>
              <a:endParaRPr lang="en-US" sz="24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(10): Mobile IP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Dynamic Host Configuration Protocol (DHCP)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assign temporary IP address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provide addresses of local resources like DNS</a:t>
            </a:r>
          </a:p>
          <a:p>
            <a:pPr>
              <a:lnSpc>
                <a:spcPct val="80000"/>
              </a:lnSpc>
            </a:pPr>
            <a:r>
              <a:rPr lang="en-US" sz="2400"/>
              <a:t>Routing to maintain continuous access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IP routing is subnet-based, fixed relative locations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Home agent (HA) and Foreign agent (FA)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HA - current location (IP addr) of the mobile host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 is informed by the mobile host when it moves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 proxy for the host after it moves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 inform local routers to remove cached records of the host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responds to ARP requests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FA - informed by the host when it arrives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 new temp IP addr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 contacts HA what the new IP address 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HA - receives the new IP address and may tell the sender the new IP addr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protocols (11): MobileIP routing mechanism</a:t>
            </a: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6042025" y="3189288"/>
            <a:ext cx="2151063" cy="1587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2487613" y="2728913"/>
            <a:ext cx="1587" cy="307975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7" name="Freeform 5"/>
          <p:cNvSpPr>
            <a:spLocks/>
          </p:cNvSpPr>
          <p:nvPr/>
        </p:nvSpPr>
        <p:spPr bwMode="auto">
          <a:xfrm>
            <a:off x="2333625" y="2663825"/>
            <a:ext cx="109538" cy="131763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0" y="13"/>
              </a:cxn>
              <a:cxn ang="0">
                <a:pos x="0" y="83"/>
              </a:cxn>
            </a:cxnLst>
            <a:rect l="0" t="0" r="r" b="b"/>
            <a:pathLst>
              <a:path w="69" h="83">
                <a:moveTo>
                  <a:pt x="69" y="0"/>
                </a:moveTo>
                <a:lnTo>
                  <a:pt x="0" y="13"/>
                </a:lnTo>
                <a:lnTo>
                  <a:pt x="0" y="83"/>
                </a:ln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420938" y="2465388"/>
            <a:ext cx="263525" cy="176212"/>
          </a:xfrm>
          <a:prstGeom prst="roundRect">
            <a:avLst>
              <a:gd name="adj" fmla="val 40088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398713" y="2443163"/>
            <a:ext cx="307975" cy="220662"/>
          </a:xfrm>
          <a:prstGeom prst="roundRect">
            <a:avLst>
              <a:gd name="adj" fmla="val 32014"/>
            </a:avLst>
          </a:prstGeom>
          <a:noFill/>
          <a:ln w="1270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2443163" y="2509838"/>
            <a:ext cx="219075" cy="873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2443163" y="2509838"/>
            <a:ext cx="241300" cy="1095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2" name="Freeform 10"/>
          <p:cNvSpPr>
            <a:spLocks/>
          </p:cNvSpPr>
          <p:nvPr/>
        </p:nvSpPr>
        <p:spPr bwMode="auto">
          <a:xfrm>
            <a:off x="2311400" y="2795588"/>
            <a:ext cx="44450" cy="6508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0"/>
              </a:cxn>
              <a:cxn ang="0">
                <a:pos x="0" y="13"/>
              </a:cxn>
              <a:cxn ang="0">
                <a:pos x="0" y="27"/>
              </a:cxn>
              <a:cxn ang="0">
                <a:pos x="0" y="41"/>
              </a:cxn>
              <a:cxn ang="0">
                <a:pos x="14" y="41"/>
              </a:cxn>
              <a:cxn ang="0">
                <a:pos x="28" y="27"/>
              </a:cxn>
              <a:cxn ang="0">
                <a:pos x="28" y="13"/>
              </a:cxn>
              <a:cxn ang="0">
                <a:pos x="28" y="0"/>
              </a:cxn>
              <a:cxn ang="0">
                <a:pos x="14" y="0"/>
              </a:cxn>
            </a:cxnLst>
            <a:rect l="0" t="0" r="r" b="b"/>
            <a:pathLst>
              <a:path w="28" h="41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lnTo>
                  <a:pt x="0" y="41"/>
                </a:lnTo>
                <a:lnTo>
                  <a:pt x="14" y="41"/>
                </a:lnTo>
                <a:lnTo>
                  <a:pt x="28" y="27"/>
                </a:lnTo>
                <a:lnTo>
                  <a:pt x="28" y="13"/>
                </a:lnTo>
                <a:lnTo>
                  <a:pt x="28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012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163" y="2509838"/>
            <a:ext cx="196850" cy="87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355850" y="2795588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333625" y="2795588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2311400" y="2795588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2420938" y="2641600"/>
            <a:ext cx="241300" cy="42863"/>
          </a:xfrm>
          <a:prstGeom prst="rect">
            <a:avLst/>
          </a:prstGeom>
          <a:solidFill>
            <a:srgbClr val="D9AA73"/>
          </a:solidFill>
          <a:ln w="1270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8" name="Freeform 16"/>
          <p:cNvSpPr>
            <a:spLocks/>
          </p:cNvSpPr>
          <p:nvPr/>
        </p:nvSpPr>
        <p:spPr bwMode="auto">
          <a:xfrm>
            <a:off x="2376488" y="2684463"/>
            <a:ext cx="330200" cy="44450"/>
          </a:xfrm>
          <a:custGeom>
            <a:avLst/>
            <a:gdLst/>
            <a:ahLst/>
            <a:cxnLst>
              <a:cxn ang="0">
                <a:pos x="194" y="0"/>
              </a:cxn>
              <a:cxn ang="0">
                <a:pos x="208" y="28"/>
              </a:cxn>
              <a:cxn ang="0">
                <a:pos x="0" y="28"/>
              </a:cxn>
              <a:cxn ang="0">
                <a:pos x="28" y="0"/>
              </a:cxn>
              <a:cxn ang="0">
                <a:pos x="194" y="0"/>
              </a:cxn>
            </a:cxnLst>
            <a:rect l="0" t="0" r="r" b="b"/>
            <a:pathLst>
              <a:path w="208" h="28">
                <a:moveTo>
                  <a:pt x="194" y="0"/>
                </a:moveTo>
                <a:lnTo>
                  <a:pt x="208" y="28"/>
                </a:lnTo>
                <a:lnTo>
                  <a:pt x="0" y="28"/>
                </a:lnTo>
                <a:lnTo>
                  <a:pt x="28" y="0"/>
                </a:lnTo>
                <a:lnTo>
                  <a:pt x="194" y="0"/>
                </a:lnTo>
                <a:close/>
              </a:path>
            </a:pathLst>
          </a:custGeom>
          <a:noFill/>
          <a:ln w="12700" cmpd="sng">
            <a:solidFill>
              <a:srgbClr val="D9AA7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2617788" y="2716213"/>
            <a:ext cx="666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2443163" y="2684463"/>
            <a:ext cx="219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>
            <a:off x="2508250" y="2700338"/>
            <a:ext cx="1539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2465388" y="2716213"/>
            <a:ext cx="1317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>
            <a:off x="2420938" y="2700338"/>
            <a:ext cx="666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 flipH="1">
            <a:off x="2398713" y="2716213"/>
            <a:ext cx="444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2487613" y="2487613"/>
            <a:ext cx="65087" cy="666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2487613" y="2487613"/>
            <a:ext cx="87312" cy="87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2333625" y="3036888"/>
            <a:ext cx="1536700" cy="1587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2263775" y="2205038"/>
            <a:ext cx="573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Sender</a:t>
            </a:r>
            <a:endParaRPr lang="en-GB" sz="2400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2355850" y="4462463"/>
            <a:ext cx="1557338" cy="1587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2022475" y="3967163"/>
            <a:ext cx="474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Home</a:t>
            </a:r>
            <a:endParaRPr lang="en-GB" sz="2400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 flipV="1">
            <a:off x="3913188" y="4243388"/>
            <a:ext cx="1587" cy="2190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2" name="AutoShape 30"/>
          <p:cNvSpPr>
            <a:spLocks noChangeArrowheads="1"/>
          </p:cNvSpPr>
          <p:nvPr/>
        </p:nvSpPr>
        <p:spPr bwMode="auto">
          <a:xfrm>
            <a:off x="6591300" y="2159000"/>
            <a:ext cx="1997075" cy="2019300"/>
          </a:xfrm>
          <a:prstGeom prst="roundRect">
            <a:avLst>
              <a:gd name="adj" fmla="val 20032"/>
            </a:avLst>
          </a:prstGeom>
          <a:noFill/>
          <a:ln w="76200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7245350" y="2387600"/>
            <a:ext cx="1235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Mobile host MH</a:t>
            </a:r>
            <a:endParaRPr lang="en-GB" sz="2400"/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>
            <a:off x="7951788" y="2992438"/>
            <a:ext cx="1587" cy="196850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Freeform 33"/>
          <p:cNvSpPr>
            <a:spLocks/>
          </p:cNvSpPr>
          <p:nvPr/>
        </p:nvSpPr>
        <p:spPr bwMode="auto">
          <a:xfrm>
            <a:off x="7710488" y="2860675"/>
            <a:ext cx="439737" cy="87313"/>
          </a:xfrm>
          <a:custGeom>
            <a:avLst/>
            <a:gdLst/>
            <a:ahLst/>
            <a:cxnLst>
              <a:cxn ang="0">
                <a:pos x="69" y="55"/>
              </a:cxn>
              <a:cxn ang="0">
                <a:pos x="0" y="0"/>
              </a:cxn>
              <a:cxn ang="0">
                <a:pos x="208" y="0"/>
              </a:cxn>
              <a:cxn ang="0">
                <a:pos x="277" y="55"/>
              </a:cxn>
              <a:cxn ang="0">
                <a:pos x="69" y="55"/>
              </a:cxn>
            </a:cxnLst>
            <a:rect l="0" t="0" r="r" b="b"/>
            <a:pathLst>
              <a:path w="277" h="55">
                <a:moveTo>
                  <a:pt x="69" y="55"/>
                </a:moveTo>
                <a:lnTo>
                  <a:pt x="0" y="0"/>
                </a:lnTo>
                <a:lnTo>
                  <a:pt x="208" y="0"/>
                </a:lnTo>
                <a:lnTo>
                  <a:pt x="277" y="55"/>
                </a:lnTo>
                <a:lnTo>
                  <a:pt x="69" y="55"/>
                </a:lnTo>
                <a:close/>
              </a:path>
            </a:pathLst>
          </a:custGeom>
          <a:solidFill>
            <a:srgbClr val="D9AA73"/>
          </a:solidFill>
          <a:ln w="31750">
            <a:solidFill>
              <a:srgbClr val="D9AA7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6" name="Freeform 34"/>
          <p:cNvSpPr>
            <a:spLocks/>
          </p:cNvSpPr>
          <p:nvPr/>
        </p:nvSpPr>
        <p:spPr bwMode="auto">
          <a:xfrm>
            <a:off x="7666038" y="2663825"/>
            <a:ext cx="352425" cy="174625"/>
          </a:xfrm>
          <a:custGeom>
            <a:avLst/>
            <a:gdLst/>
            <a:ahLst/>
            <a:cxnLst>
              <a:cxn ang="0">
                <a:pos x="194" y="0"/>
              </a:cxn>
              <a:cxn ang="0">
                <a:pos x="222" y="110"/>
              </a:cxn>
              <a:cxn ang="0">
                <a:pos x="28" y="110"/>
              </a:cxn>
              <a:cxn ang="0">
                <a:pos x="0" y="0"/>
              </a:cxn>
              <a:cxn ang="0">
                <a:pos x="194" y="0"/>
              </a:cxn>
            </a:cxnLst>
            <a:rect l="0" t="0" r="r" b="b"/>
            <a:pathLst>
              <a:path w="222" h="110">
                <a:moveTo>
                  <a:pt x="194" y="0"/>
                </a:moveTo>
                <a:lnTo>
                  <a:pt x="222" y="110"/>
                </a:lnTo>
                <a:lnTo>
                  <a:pt x="28" y="110"/>
                </a:lnTo>
                <a:lnTo>
                  <a:pt x="0" y="0"/>
                </a:lnTo>
                <a:lnTo>
                  <a:pt x="19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7820025" y="2947988"/>
            <a:ext cx="350838" cy="44450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7820025" y="2947988"/>
            <a:ext cx="373063" cy="66675"/>
          </a:xfrm>
          <a:prstGeom prst="rect">
            <a:avLst/>
          </a:prstGeom>
          <a:noFill/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9" name="Freeform 37"/>
          <p:cNvSpPr>
            <a:spLocks/>
          </p:cNvSpPr>
          <p:nvPr/>
        </p:nvSpPr>
        <p:spPr bwMode="auto">
          <a:xfrm>
            <a:off x="7710488" y="2838450"/>
            <a:ext cx="87312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"/>
              </a:cxn>
              <a:cxn ang="0">
                <a:pos x="55" y="97"/>
              </a:cxn>
              <a:cxn ang="0">
                <a:pos x="55" y="69"/>
              </a:cxn>
              <a:cxn ang="0">
                <a:pos x="0" y="0"/>
              </a:cxn>
            </a:cxnLst>
            <a:rect l="0" t="0" r="r" b="b"/>
            <a:pathLst>
              <a:path w="55" h="97">
                <a:moveTo>
                  <a:pt x="0" y="0"/>
                </a:moveTo>
                <a:lnTo>
                  <a:pt x="0" y="28"/>
                </a:lnTo>
                <a:lnTo>
                  <a:pt x="55" y="97"/>
                </a:lnTo>
                <a:lnTo>
                  <a:pt x="55" y="69"/>
                </a:lnTo>
                <a:lnTo>
                  <a:pt x="0" y="0"/>
                </a:lnTo>
                <a:close/>
              </a:path>
            </a:pathLst>
          </a:custGeom>
          <a:solidFill>
            <a:srgbClr val="D9AA73"/>
          </a:solidFill>
          <a:ln w="31750">
            <a:solidFill>
              <a:srgbClr val="D9AA7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0" name="Freeform 38"/>
          <p:cNvSpPr>
            <a:spLocks/>
          </p:cNvSpPr>
          <p:nvPr/>
        </p:nvSpPr>
        <p:spPr bwMode="auto">
          <a:xfrm>
            <a:off x="7777163" y="2860675"/>
            <a:ext cx="284162" cy="44450"/>
          </a:xfrm>
          <a:custGeom>
            <a:avLst/>
            <a:gdLst/>
            <a:ahLst/>
            <a:cxnLst>
              <a:cxn ang="0">
                <a:pos x="13" y="28"/>
              </a:cxn>
              <a:cxn ang="0">
                <a:pos x="0" y="0"/>
              </a:cxn>
              <a:cxn ang="0">
                <a:pos x="138" y="0"/>
              </a:cxn>
              <a:cxn ang="0">
                <a:pos x="179" y="28"/>
              </a:cxn>
              <a:cxn ang="0">
                <a:pos x="13" y="28"/>
              </a:cxn>
            </a:cxnLst>
            <a:rect l="0" t="0" r="r" b="b"/>
            <a:pathLst>
              <a:path w="179" h="28">
                <a:moveTo>
                  <a:pt x="13" y="28"/>
                </a:moveTo>
                <a:lnTo>
                  <a:pt x="0" y="0"/>
                </a:lnTo>
                <a:lnTo>
                  <a:pt x="138" y="0"/>
                </a:lnTo>
                <a:lnTo>
                  <a:pt x="179" y="28"/>
                </a:lnTo>
                <a:lnTo>
                  <a:pt x="13" y="28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1" name="Freeform 39"/>
          <p:cNvSpPr>
            <a:spLocks/>
          </p:cNvSpPr>
          <p:nvPr/>
        </p:nvSpPr>
        <p:spPr bwMode="auto">
          <a:xfrm>
            <a:off x="7710488" y="2684463"/>
            <a:ext cx="153987" cy="111125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97" y="70"/>
              </a:cxn>
              <a:cxn ang="0">
                <a:pos x="14" y="70"/>
              </a:cxn>
              <a:cxn ang="0">
                <a:pos x="0" y="0"/>
              </a:cxn>
              <a:cxn ang="0">
                <a:pos x="83" y="0"/>
              </a:cxn>
            </a:cxnLst>
            <a:rect l="0" t="0" r="r" b="b"/>
            <a:pathLst>
              <a:path w="97" h="70">
                <a:moveTo>
                  <a:pt x="83" y="0"/>
                </a:moveTo>
                <a:lnTo>
                  <a:pt x="97" y="70"/>
                </a:lnTo>
                <a:lnTo>
                  <a:pt x="14" y="70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2" name="Freeform 40"/>
          <p:cNvSpPr>
            <a:spLocks/>
          </p:cNvSpPr>
          <p:nvPr/>
        </p:nvSpPr>
        <p:spPr bwMode="auto">
          <a:xfrm>
            <a:off x="7886700" y="2684463"/>
            <a:ext cx="65088" cy="88900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41" y="56"/>
              </a:cxn>
              <a:cxn ang="0">
                <a:pos x="0" y="56"/>
              </a:cxn>
              <a:cxn ang="0">
                <a:pos x="0" y="0"/>
              </a:cxn>
              <a:cxn ang="0">
                <a:pos x="27" y="0"/>
              </a:cxn>
            </a:cxnLst>
            <a:rect l="0" t="0" r="r" b="b"/>
            <a:pathLst>
              <a:path w="41" h="56">
                <a:moveTo>
                  <a:pt x="27" y="0"/>
                </a:moveTo>
                <a:lnTo>
                  <a:pt x="41" y="56"/>
                </a:lnTo>
                <a:lnTo>
                  <a:pt x="0" y="56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3" name="Line 41"/>
          <p:cNvSpPr>
            <a:spLocks noChangeShapeType="1"/>
          </p:cNvSpPr>
          <p:nvPr/>
        </p:nvSpPr>
        <p:spPr bwMode="auto">
          <a:xfrm flipV="1">
            <a:off x="7337425" y="3189288"/>
            <a:ext cx="1588" cy="220662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7272338" y="3387725"/>
            <a:ext cx="131762" cy="285750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7272338" y="3387725"/>
            <a:ext cx="152400" cy="306388"/>
          </a:xfrm>
          <a:prstGeom prst="rect">
            <a:avLst/>
          </a:prstGeom>
          <a:noFill/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6953250" y="3792538"/>
            <a:ext cx="137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Foreign agent FA</a:t>
            </a:r>
            <a:endParaRPr lang="en-GB" sz="2400"/>
          </a:p>
        </p:txBody>
      </p:sp>
      <p:sp>
        <p:nvSpPr>
          <p:cNvPr id="90157" name="Freeform 45"/>
          <p:cNvSpPr>
            <a:spLocks/>
          </p:cNvSpPr>
          <p:nvPr/>
        </p:nvSpPr>
        <p:spPr bwMode="auto">
          <a:xfrm>
            <a:off x="3694113" y="2684463"/>
            <a:ext cx="2501900" cy="1954212"/>
          </a:xfrm>
          <a:custGeom>
            <a:avLst/>
            <a:gdLst/>
            <a:ahLst/>
            <a:cxnLst>
              <a:cxn ang="0">
                <a:pos x="41" y="291"/>
              </a:cxn>
              <a:cxn ang="0">
                <a:pos x="69" y="208"/>
              </a:cxn>
              <a:cxn ang="0">
                <a:pos x="152" y="125"/>
              </a:cxn>
              <a:cxn ang="0">
                <a:pos x="249" y="83"/>
              </a:cxn>
              <a:cxn ang="0">
                <a:pos x="304" y="97"/>
              </a:cxn>
              <a:cxn ang="0">
                <a:pos x="373" y="83"/>
              </a:cxn>
              <a:cxn ang="0">
                <a:pos x="456" y="83"/>
              </a:cxn>
              <a:cxn ang="0">
                <a:pos x="581" y="97"/>
              </a:cxn>
              <a:cxn ang="0">
                <a:pos x="705" y="111"/>
              </a:cxn>
              <a:cxn ang="0">
                <a:pos x="830" y="111"/>
              </a:cxn>
              <a:cxn ang="0">
                <a:pos x="885" y="70"/>
              </a:cxn>
              <a:cxn ang="0">
                <a:pos x="954" y="28"/>
              </a:cxn>
              <a:cxn ang="0">
                <a:pos x="1037" y="0"/>
              </a:cxn>
              <a:cxn ang="0">
                <a:pos x="1134" y="0"/>
              </a:cxn>
              <a:cxn ang="0">
                <a:pos x="1203" y="14"/>
              </a:cxn>
              <a:cxn ang="0">
                <a:pos x="1272" y="42"/>
              </a:cxn>
              <a:cxn ang="0">
                <a:pos x="1313" y="70"/>
              </a:cxn>
              <a:cxn ang="0">
                <a:pos x="1383" y="111"/>
              </a:cxn>
              <a:cxn ang="0">
                <a:pos x="1466" y="208"/>
              </a:cxn>
              <a:cxn ang="0">
                <a:pos x="1548" y="388"/>
              </a:cxn>
              <a:cxn ang="0">
                <a:pos x="1576" y="609"/>
              </a:cxn>
              <a:cxn ang="0">
                <a:pos x="1576" y="747"/>
              </a:cxn>
              <a:cxn ang="0">
                <a:pos x="1562" y="871"/>
              </a:cxn>
              <a:cxn ang="0">
                <a:pos x="1521" y="1079"/>
              </a:cxn>
              <a:cxn ang="0">
                <a:pos x="1438" y="1176"/>
              </a:cxn>
              <a:cxn ang="0">
                <a:pos x="1327" y="1231"/>
              </a:cxn>
              <a:cxn ang="0">
                <a:pos x="1217" y="1203"/>
              </a:cxn>
              <a:cxn ang="0">
                <a:pos x="1092" y="1176"/>
              </a:cxn>
              <a:cxn ang="0">
                <a:pos x="995" y="1162"/>
              </a:cxn>
              <a:cxn ang="0">
                <a:pos x="885" y="1134"/>
              </a:cxn>
              <a:cxn ang="0">
                <a:pos x="788" y="1134"/>
              </a:cxn>
              <a:cxn ang="0">
                <a:pos x="691" y="1134"/>
              </a:cxn>
              <a:cxn ang="0">
                <a:pos x="608" y="1148"/>
              </a:cxn>
              <a:cxn ang="0">
                <a:pos x="525" y="1162"/>
              </a:cxn>
              <a:cxn ang="0">
                <a:pos x="456" y="1176"/>
              </a:cxn>
              <a:cxn ang="0">
                <a:pos x="373" y="1189"/>
              </a:cxn>
              <a:cxn ang="0">
                <a:pos x="304" y="1189"/>
              </a:cxn>
              <a:cxn ang="0">
                <a:pos x="235" y="1189"/>
              </a:cxn>
              <a:cxn ang="0">
                <a:pos x="180" y="1162"/>
              </a:cxn>
              <a:cxn ang="0">
                <a:pos x="124" y="1120"/>
              </a:cxn>
              <a:cxn ang="0">
                <a:pos x="111" y="1106"/>
              </a:cxn>
              <a:cxn ang="0">
                <a:pos x="97" y="1065"/>
              </a:cxn>
              <a:cxn ang="0">
                <a:pos x="55" y="954"/>
              </a:cxn>
              <a:cxn ang="0">
                <a:pos x="14" y="816"/>
              </a:cxn>
              <a:cxn ang="0">
                <a:pos x="0" y="706"/>
              </a:cxn>
              <a:cxn ang="0">
                <a:pos x="0" y="609"/>
              </a:cxn>
              <a:cxn ang="0">
                <a:pos x="0" y="484"/>
              </a:cxn>
              <a:cxn ang="0">
                <a:pos x="14" y="360"/>
              </a:cxn>
              <a:cxn ang="0">
                <a:pos x="41" y="291"/>
              </a:cxn>
              <a:cxn ang="0">
                <a:pos x="41" y="291"/>
              </a:cxn>
            </a:cxnLst>
            <a:rect l="0" t="0" r="r" b="b"/>
            <a:pathLst>
              <a:path w="1576" h="1231">
                <a:moveTo>
                  <a:pt x="41" y="291"/>
                </a:moveTo>
                <a:lnTo>
                  <a:pt x="69" y="208"/>
                </a:lnTo>
                <a:lnTo>
                  <a:pt x="152" y="125"/>
                </a:lnTo>
                <a:lnTo>
                  <a:pt x="249" y="83"/>
                </a:lnTo>
                <a:lnTo>
                  <a:pt x="304" y="97"/>
                </a:lnTo>
                <a:lnTo>
                  <a:pt x="373" y="83"/>
                </a:lnTo>
                <a:lnTo>
                  <a:pt x="456" y="83"/>
                </a:lnTo>
                <a:lnTo>
                  <a:pt x="581" y="97"/>
                </a:lnTo>
                <a:lnTo>
                  <a:pt x="705" y="111"/>
                </a:lnTo>
                <a:lnTo>
                  <a:pt x="830" y="111"/>
                </a:lnTo>
                <a:lnTo>
                  <a:pt x="885" y="70"/>
                </a:lnTo>
                <a:lnTo>
                  <a:pt x="954" y="28"/>
                </a:lnTo>
                <a:lnTo>
                  <a:pt x="1037" y="0"/>
                </a:lnTo>
                <a:lnTo>
                  <a:pt x="1134" y="0"/>
                </a:lnTo>
                <a:lnTo>
                  <a:pt x="1203" y="14"/>
                </a:lnTo>
                <a:lnTo>
                  <a:pt x="1272" y="42"/>
                </a:lnTo>
                <a:lnTo>
                  <a:pt x="1313" y="70"/>
                </a:lnTo>
                <a:lnTo>
                  <a:pt x="1383" y="111"/>
                </a:lnTo>
                <a:lnTo>
                  <a:pt x="1466" y="208"/>
                </a:lnTo>
                <a:lnTo>
                  <a:pt x="1548" y="388"/>
                </a:lnTo>
                <a:lnTo>
                  <a:pt x="1576" y="609"/>
                </a:lnTo>
                <a:lnTo>
                  <a:pt x="1576" y="747"/>
                </a:lnTo>
                <a:lnTo>
                  <a:pt x="1562" y="871"/>
                </a:lnTo>
                <a:lnTo>
                  <a:pt x="1521" y="1079"/>
                </a:lnTo>
                <a:lnTo>
                  <a:pt x="1438" y="1176"/>
                </a:lnTo>
                <a:lnTo>
                  <a:pt x="1327" y="1231"/>
                </a:lnTo>
                <a:lnTo>
                  <a:pt x="1217" y="1203"/>
                </a:lnTo>
                <a:lnTo>
                  <a:pt x="1092" y="1176"/>
                </a:lnTo>
                <a:lnTo>
                  <a:pt x="995" y="1162"/>
                </a:lnTo>
                <a:lnTo>
                  <a:pt x="885" y="1134"/>
                </a:lnTo>
                <a:lnTo>
                  <a:pt x="788" y="1134"/>
                </a:lnTo>
                <a:lnTo>
                  <a:pt x="691" y="1134"/>
                </a:lnTo>
                <a:lnTo>
                  <a:pt x="608" y="1148"/>
                </a:lnTo>
                <a:lnTo>
                  <a:pt x="525" y="1162"/>
                </a:lnTo>
                <a:lnTo>
                  <a:pt x="456" y="1176"/>
                </a:lnTo>
                <a:lnTo>
                  <a:pt x="373" y="1189"/>
                </a:lnTo>
                <a:lnTo>
                  <a:pt x="304" y="1189"/>
                </a:lnTo>
                <a:lnTo>
                  <a:pt x="235" y="1189"/>
                </a:lnTo>
                <a:lnTo>
                  <a:pt x="180" y="1162"/>
                </a:lnTo>
                <a:lnTo>
                  <a:pt x="124" y="1120"/>
                </a:lnTo>
                <a:lnTo>
                  <a:pt x="111" y="1106"/>
                </a:lnTo>
                <a:lnTo>
                  <a:pt x="97" y="1065"/>
                </a:lnTo>
                <a:lnTo>
                  <a:pt x="55" y="954"/>
                </a:lnTo>
                <a:lnTo>
                  <a:pt x="14" y="816"/>
                </a:lnTo>
                <a:lnTo>
                  <a:pt x="0" y="706"/>
                </a:lnTo>
                <a:lnTo>
                  <a:pt x="0" y="609"/>
                </a:lnTo>
                <a:lnTo>
                  <a:pt x="0" y="484"/>
                </a:lnTo>
                <a:lnTo>
                  <a:pt x="14" y="360"/>
                </a:lnTo>
                <a:lnTo>
                  <a:pt x="41" y="291"/>
                </a:lnTo>
                <a:lnTo>
                  <a:pt x="41" y="291"/>
                </a:lnTo>
                <a:close/>
              </a:path>
            </a:pathLst>
          </a:custGeom>
          <a:solidFill>
            <a:srgbClr val="FFDC99"/>
          </a:solidFill>
          <a:ln w="31750">
            <a:solidFill>
              <a:srgbClr val="FFDC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4538663" y="3573463"/>
            <a:ext cx="603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Internet</a:t>
            </a:r>
            <a:endParaRPr lang="en-GB" sz="2400"/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2054225" y="4165600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agent</a:t>
            </a:r>
            <a:endParaRPr lang="en-GB" sz="2400"/>
          </a:p>
        </p:txBody>
      </p:sp>
      <p:sp>
        <p:nvSpPr>
          <p:cNvPr id="90160" name="Rectangle 48"/>
          <p:cNvSpPr>
            <a:spLocks noChangeArrowheads="1"/>
          </p:cNvSpPr>
          <p:nvPr/>
        </p:nvSpPr>
        <p:spPr bwMode="auto">
          <a:xfrm>
            <a:off x="585788" y="3095625"/>
            <a:ext cx="11858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First IP packet </a:t>
            </a:r>
            <a:endParaRPr lang="en-GB" sz="2400"/>
          </a:p>
        </p:txBody>
      </p:sp>
      <p:sp>
        <p:nvSpPr>
          <p:cNvPr id="90161" name="Rectangle 49"/>
          <p:cNvSpPr>
            <a:spLocks noChangeArrowheads="1"/>
          </p:cNvSpPr>
          <p:nvPr/>
        </p:nvSpPr>
        <p:spPr bwMode="auto">
          <a:xfrm>
            <a:off x="590550" y="3314700"/>
            <a:ext cx="1354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addressed to MH</a:t>
            </a:r>
            <a:endParaRPr lang="en-GB" sz="2400"/>
          </a:p>
        </p:txBody>
      </p:sp>
      <p:sp>
        <p:nvSpPr>
          <p:cNvPr id="90162" name="Line 50"/>
          <p:cNvSpPr>
            <a:spLocks noChangeShapeType="1"/>
          </p:cNvSpPr>
          <p:nvPr/>
        </p:nvSpPr>
        <p:spPr bwMode="auto">
          <a:xfrm flipV="1">
            <a:off x="1982788" y="3300413"/>
            <a:ext cx="525462" cy="87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644525" y="2590800"/>
            <a:ext cx="1127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Address of FA</a:t>
            </a:r>
            <a:endParaRPr lang="en-GB" sz="2400"/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601663" y="2789238"/>
            <a:ext cx="14525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returned to sender</a:t>
            </a:r>
            <a:endParaRPr lang="en-GB" sz="2400"/>
          </a:p>
        </p:txBody>
      </p:sp>
      <p:sp>
        <p:nvSpPr>
          <p:cNvPr id="90165" name="Line 53"/>
          <p:cNvSpPr>
            <a:spLocks noChangeShapeType="1"/>
          </p:cNvSpPr>
          <p:nvPr/>
        </p:nvSpPr>
        <p:spPr bwMode="auto">
          <a:xfrm flipH="1" flipV="1">
            <a:off x="1916113" y="2992438"/>
            <a:ext cx="746125" cy="153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6" name="AutoShape 54"/>
          <p:cNvSpPr>
            <a:spLocks noChangeArrowheads="1"/>
          </p:cNvSpPr>
          <p:nvPr/>
        </p:nvSpPr>
        <p:spPr bwMode="auto">
          <a:xfrm>
            <a:off x="1719263" y="3497263"/>
            <a:ext cx="1666875" cy="1228725"/>
          </a:xfrm>
          <a:prstGeom prst="roundRect">
            <a:avLst>
              <a:gd name="adj" fmla="val 32560"/>
            </a:avLst>
          </a:prstGeom>
          <a:noFill/>
          <a:ln w="76200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7" name="Freeform 55"/>
          <p:cNvSpPr>
            <a:spLocks/>
          </p:cNvSpPr>
          <p:nvPr/>
        </p:nvSpPr>
        <p:spPr bwMode="auto">
          <a:xfrm>
            <a:off x="2487613" y="3783013"/>
            <a:ext cx="109537" cy="17462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69" y="0"/>
              </a:cxn>
              <a:cxn ang="0">
                <a:pos x="41" y="110"/>
              </a:cxn>
              <a:cxn ang="0">
                <a:pos x="0" y="0"/>
              </a:cxn>
              <a:cxn ang="0">
                <a:pos x="27" y="0"/>
              </a:cxn>
            </a:cxnLst>
            <a:rect l="0" t="0" r="r" b="b"/>
            <a:pathLst>
              <a:path w="69" h="110">
                <a:moveTo>
                  <a:pt x="27" y="0"/>
                </a:moveTo>
                <a:lnTo>
                  <a:pt x="69" y="0"/>
                </a:lnTo>
                <a:lnTo>
                  <a:pt x="41" y="110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8" name="Freeform 56"/>
          <p:cNvSpPr>
            <a:spLocks/>
          </p:cNvSpPr>
          <p:nvPr/>
        </p:nvSpPr>
        <p:spPr bwMode="auto">
          <a:xfrm>
            <a:off x="2530475" y="2751138"/>
            <a:ext cx="44450" cy="10096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304"/>
              </a:cxn>
              <a:cxn ang="0">
                <a:pos x="0" y="636"/>
              </a:cxn>
            </a:cxnLst>
            <a:rect l="0" t="0" r="r" b="b"/>
            <a:pathLst>
              <a:path w="28" h="636">
                <a:moveTo>
                  <a:pt x="28" y="0"/>
                </a:moveTo>
                <a:lnTo>
                  <a:pt x="0" y="304"/>
                </a:lnTo>
                <a:lnTo>
                  <a:pt x="0" y="636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9" name="Freeform 57"/>
          <p:cNvSpPr>
            <a:spLocks/>
          </p:cNvSpPr>
          <p:nvPr/>
        </p:nvSpPr>
        <p:spPr bwMode="auto">
          <a:xfrm>
            <a:off x="2617788" y="2728913"/>
            <a:ext cx="111125" cy="198437"/>
          </a:xfrm>
          <a:custGeom>
            <a:avLst/>
            <a:gdLst/>
            <a:ahLst/>
            <a:cxnLst>
              <a:cxn ang="0">
                <a:pos x="42" y="111"/>
              </a:cxn>
              <a:cxn ang="0">
                <a:pos x="0" y="125"/>
              </a:cxn>
              <a:cxn ang="0">
                <a:pos x="14" y="0"/>
              </a:cxn>
              <a:cxn ang="0">
                <a:pos x="70" y="111"/>
              </a:cxn>
              <a:cxn ang="0">
                <a:pos x="42" y="111"/>
              </a:cxn>
            </a:cxnLst>
            <a:rect l="0" t="0" r="r" b="b"/>
            <a:pathLst>
              <a:path w="70" h="125">
                <a:moveTo>
                  <a:pt x="42" y="111"/>
                </a:moveTo>
                <a:lnTo>
                  <a:pt x="0" y="125"/>
                </a:lnTo>
                <a:lnTo>
                  <a:pt x="14" y="0"/>
                </a:lnTo>
                <a:lnTo>
                  <a:pt x="70" y="111"/>
                </a:lnTo>
                <a:lnTo>
                  <a:pt x="42" y="111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0" name="Freeform 58"/>
          <p:cNvSpPr>
            <a:spLocks/>
          </p:cNvSpPr>
          <p:nvPr/>
        </p:nvSpPr>
        <p:spPr bwMode="auto">
          <a:xfrm>
            <a:off x="2617788" y="2927350"/>
            <a:ext cx="66675" cy="1074738"/>
          </a:xfrm>
          <a:custGeom>
            <a:avLst/>
            <a:gdLst/>
            <a:ahLst/>
            <a:cxnLst>
              <a:cxn ang="0">
                <a:pos x="0" y="677"/>
              </a:cxn>
              <a:cxn ang="0">
                <a:pos x="42" y="345"/>
              </a:cxn>
              <a:cxn ang="0">
                <a:pos x="42" y="0"/>
              </a:cxn>
            </a:cxnLst>
            <a:rect l="0" t="0" r="r" b="b"/>
            <a:pathLst>
              <a:path w="42" h="677">
                <a:moveTo>
                  <a:pt x="0" y="677"/>
                </a:moveTo>
                <a:lnTo>
                  <a:pt x="42" y="345"/>
                </a:lnTo>
                <a:lnTo>
                  <a:pt x="42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2617788" y="4243388"/>
            <a:ext cx="1587" cy="219075"/>
          </a:xfrm>
          <a:prstGeom prst="line">
            <a:avLst/>
          </a:prstGeom>
          <a:noFill/>
          <a:ln w="3175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2" name="Rectangle 60"/>
          <p:cNvSpPr>
            <a:spLocks noChangeArrowheads="1"/>
          </p:cNvSpPr>
          <p:nvPr/>
        </p:nvSpPr>
        <p:spPr bwMode="auto">
          <a:xfrm>
            <a:off x="2552700" y="3979863"/>
            <a:ext cx="153988" cy="285750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3" name="Rectangle 61"/>
          <p:cNvSpPr>
            <a:spLocks noChangeArrowheads="1"/>
          </p:cNvSpPr>
          <p:nvPr/>
        </p:nvSpPr>
        <p:spPr bwMode="auto">
          <a:xfrm>
            <a:off x="2552700" y="3979863"/>
            <a:ext cx="176213" cy="307975"/>
          </a:xfrm>
          <a:prstGeom prst="rect">
            <a:avLst/>
          </a:prstGeom>
          <a:noFill/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4" name="Freeform 62"/>
          <p:cNvSpPr>
            <a:spLocks/>
          </p:cNvSpPr>
          <p:nvPr/>
        </p:nvSpPr>
        <p:spPr bwMode="auto">
          <a:xfrm>
            <a:off x="7031038" y="3562350"/>
            <a:ext cx="196850" cy="111125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0" y="0"/>
              </a:cxn>
              <a:cxn ang="0">
                <a:pos x="124" y="14"/>
              </a:cxn>
              <a:cxn ang="0">
                <a:pos x="13" y="70"/>
              </a:cxn>
              <a:cxn ang="0">
                <a:pos x="0" y="28"/>
              </a:cxn>
            </a:cxnLst>
            <a:rect l="0" t="0" r="r" b="b"/>
            <a:pathLst>
              <a:path w="124" h="70">
                <a:moveTo>
                  <a:pt x="0" y="28"/>
                </a:moveTo>
                <a:lnTo>
                  <a:pt x="0" y="0"/>
                </a:lnTo>
                <a:lnTo>
                  <a:pt x="124" y="14"/>
                </a:lnTo>
                <a:lnTo>
                  <a:pt x="13" y="7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5" name="Freeform 63"/>
          <p:cNvSpPr>
            <a:spLocks/>
          </p:cNvSpPr>
          <p:nvPr/>
        </p:nvSpPr>
        <p:spPr bwMode="auto">
          <a:xfrm>
            <a:off x="2706688" y="3629025"/>
            <a:ext cx="4324350" cy="460375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663" y="276"/>
              </a:cxn>
              <a:cxn ang="0">
                <a:pos x="1355" y="221"/>
              </a:cxn>
              <a:cxn ang="0">
                <a:pos x="2060" y="124"/>
              </a:cxn>
              <a:cxn ang="0">
                <a:pos x="2724" y="0"/>
              </a:cxn>
            </a:cxnLst>
            <a:rect l="0" t="0" r="r" b="b"/>
            <a:pathLst>
              <a:path w="2724" h="290">
                <a:moveTo>
                  <a:pt x="0" y="290"/>
                </a:moveTo>
                <a:lnTo>
                  <a:pt x="663" y="276"/>
                </a:lnTo>
                <a:lnTo>
                  <a:pt x="1355" y="221"/>
                </a:lnTo>
                <a:lnTo>
                  <a:pt x="2060" y="124"/>
                </a:lnTo>
                <a:lnTo>
                  <a:pt x="2724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6" name="Rectangle 64"/>
          <p:cNvSpPr>
            <a:spLocks noChangeArrowheads="1"/>
          </p:cNvSpPr>
          <p:nvPr/>
        </p:nvSpPr>
        <p:spPr bwMode="auto">
          <a:xfrm>
            <a:off x="4418013" y="4083050"/>
            <a:ext cx="1136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First IP packet</a:t>
            </a:r>
            <a:endParaRPr lang="en-GB" sz="2400"/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4368800" y="4281488"/>
            <a:ext cx="1244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tunnelled to FA </a:t>
            </a:r>
            <a:endParaRPr lang="en-GB" sz="2400"/>
          </a:p>
        </p:txBody>
      </p:sp>
      <p:sp>
        <p:nvSpPr>
          <p:cNvPr id="90178" name="Freeform 66"/>
          <p:cNvSpPr>
            <a:spLocks/>
          </p:cNvSpPr>
          <p:nvPr/>
        </p:nvSpPr>
        <p:spPr bwMode="auto">
          <a:xfrm>
            <a:off x="7051675" y="3343275"/>
            <a:ext cx="198438" cy="109538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4" y="0"/>
              </a:cxn>
              <a:cxn ang="0">
                <a:pos x="125" y="56"/>
              </a:cxn>
              <a:cxn ang="0">
                <a:pos x="0" y="69"/>
              </a:cxn>
              <a:cxn ang="0">
                <a:pos x="0" y="42"/>
              </a:cxn>
            </a:cxnLst>
            <a:rect l="0" t="0" r="r" b="b"/>
            <a:pathLst>
              <a:path w="125" h="69">
                <a:moveTo>
                  <a:pt x="0" y="42"/>
                </a:moveTo>
                <a:lnTo>
                  <a:pt x="14" y="0"/>
                </a:lnTo>
                <a:lnTo>
                  <a:pt x="125" y="56"/>
                </a:lnTo>
                <a:lnTo>
                  <a:pt x="0" y="69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9" name="Freeform 67"/>
          <p:cNvSpPr>
            <a:spLocks/>
          </p:cNvSpPr>
          <p:nvPr/>
        </p:nvSpPr>
        <p:spPr bwMode="auto">
          <a:xfrm>
            <a:off x="2706688" y="2574925"/>
            <a:ext cx="4344987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3" y="56"/>
              </a:cxn>
              <a:cxn ang="0">
                <a:pos x="1369" y="194"/>
              </a:cxn>
              <a:cxn ang="0">
                <a:pos x="2737" y="526"/>
              </a:cxn>
            </a:cxnLst>
            <a:rect l="0" t="0" r="r" b="b"/>
            <a:pathLst>
              <a:path w="2737" h="526">
                <a:moveTo>
                  <a:pt x="0" y="0"/>
                </a:moveTo>
                <a:lnTo>
                  <a:pt x="663" y="56"/>
                </a:lnTo>
                <a:lnTo>
                  <a:pt x="1369" y="194"/>
                </a:lnTo>
                <a:lnTo>
                  <a:pt x="2737" y="526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0" name="Rectangle 68"/>
          <p:cNvSpPr>
            <a:spLocks noChangeArrowheads="1"/>
          </p:cNvSpPr>
          <p:nvPr/>
        </p:nvSpPr>
        <p:spPr bwMode="auto">
          <a:xfrm>
            <a:off x="3957638" y="2205038"/>
            <a:ext cx="1828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Subsequent IP packets</a:t>
            </a:r>
            <a:endParaRPr lang="en-GB" sz="2400"/>
          </a:p>
        </p:txBody>
      </p:sp>
      <p:sp>
        <p:nvSpPr>
          <p:cNvPr id="90181" name="Rectangle 69"/>
          <p:cNvSpPr>
            <a:spLocks noChangeArrowheads="1"/>
          </p:cNvSpPr>
          <p:nvPr/>
        </p:nvSpPr>
        <p:spPr bwMode="auto">
          <a:xfrm>
            <a:off x="3929063" y="2403475"/>
            <a:ext cx="1244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tunnelled to FA </a:t>
            </a:r>
            <a:endParaRPr lang="en-GB" sz="2400"/>
          </a:p>
        </p:txBody>
      </p:sp>
      <p:sp>
        <p:nvSpPr>
          <p:cNvPr id="90182" name="Freeform 70"/>
          <p:cNvSpPr>
            <a:spLocks/>
          </p:cNvSpPr>
          <p:nvPr/>
        </p:nvSpPr>
        <p:spPr bwMode="auto">
          <a:xfrm>
            <a:off x="2706688" y="2509838"/>
            <a:ext cx="4586287" cy="877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5" y="69"/>
              </a:cxn>
              <a:cxn ang="0">
                <a:pos x="1465" y="221"/>
              </a:cxn>
              <a:cxn ang="0">
                <a:pos x="2889" y="553"/>
              </a:cxn>
            </a:cxnLst>
            <a:rect l="0" t="0" r="r" b="b"/>
            <a:pathLst>
              <a:path w="2889" h="553">
                <a:moveTo>
                  <a:pt x="0" y="0"/>
                </a:moveTo>
                <a:lnTo>
                  <a:pt x="705" y="69"/>
                </a:lnTo>
                <a:lnTo>
                  <a:pt x="1465" y="221"/>
                </a:lnTo>
                <a:lnTo>
                  <a:pt x="2889" y="553"/>
                </a:ln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3" name="Freeform 71"/>
          <p:cNvSpPr>
            <a:spLocks/>
          </p:cNvSpPr>
          <p:nvPr/>
        </p:nvSpPr>
        <p:spPr bwMode="auto">
          <a:xfrm>
            <a:off x="2662238" y="2619375"/>
            <a:ext cx="4587875" cy="877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5" y="69"/>
              </a:cxn>
              <a:cxn ang="0">
                <a:pos x="1466" y="221"/>
              </a:cxn>
              <a:cxn ang="0">
                <a:pos x="2890" y="553"/>
              </a:cxn>
            </a:cxnLst>
            <a:rect l="0" t="0" r="r" b="b"/>
            <a:pathLst>
              <a:path w="2890" h="553">
                <a:moveTo>
                  <a:pt x="0" y="0"/>
                </a:moveTo>
                <a:lnTo>
                  <a:pt x="705" y="69"/>
                </a:lnTo>
                <a:lnTo>
                  <a:pt x="1466" y="221"/>
                </a:lnTo>
                <a:lnTo>
                  <a:pt x="2890" y="553"/>
                </a:ln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4" name="Freeform 72"/>
          <p:cNvSpPr>
            <a:spLocks/>
          </p:cNvSpPr>
          <p:nvPr/>
        </p:nvSpPr>
        <p:spPr bwMode="auto">
          <a:xfrm>
            <a:off x="2706688" y="3629025"/>
            <a:ext cx="4565650" cy="527050"/>
          </a:xfrm>
          <a:custGeom>
            <a:avLst/>
            <a:gdLst/>
            <a:ahLst/>
            <a:cxnLst>
              <a:cxn ang="0">
                <a:pos x="0" y="332"/>
              </a:cxn>
              <a:cxn ang="0">
                <a:pos x="705" y="304"/>
              </a:cxn>
              <a:cxn ang="0">
                <a:pos x="1438" y="235"/>
              </a:cxn>
              <a:cxn ang="0">
                <a:pos x="2184" y="138"/>
              </a:cxn>
              <a:cxn ang="0">
                <a:pos x="2876" y="0"/>
              </a:cxn>
            </a:cxnLst>
            <a:rect l="0" t="0" r="r" b="b"/>
            <a:pathLst>
              <a:path w="2876" h="332">
                <a:moveTo>
                  <a:pt x="0" y="332"/>
                </a:moveTo>
                <a:lnTo>
                  <a:pt x="705" y="304"/>
                </a:lnTo>
                <a:lnTo>
                  <a:pt x="1438" y="235"/>
                </a:lnTo>
                <a:lnTo>
                  <a:pt x="2184" y="138"/>
                </a:lnTo>
                <a:lnTo>
                  <a:pt x="2876" y="0"/>
                </a:ln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5" name="Freeform 73"/>
          <p:cNvSpPr>
            <a:spLocks/>
          </p:cNvSpPr>
          <p:nvPr/>
        </p:nvSpPr>
        <p:spPr bwMode="auto">
          <a:xfrm>
            <a:off x="2706688" y="3497263"/>
            <a:ext cx="4565650" cy="527050"/>
          </a:xfrm>
          <a:custGeom>
            <a:avLst/>
            <a:gdLst/>
            <a:ahLst/>
            <a:cxnLst>
              <a:cxn ang="0">
                <a:pos x="0" y="332"/>
              </a:cxn>
              <a:cxn ang="0">
                <a:pos x="705" y="318"/>
              </a:cxn>
              <a:cxn ang="0">
                <a:pos x="1438" y="249"/>
              </a:cxn>
              <a:cxn ang="0">
                <a:pos x="2184" y="138"/>
              </a:cxn>
              <a:cxn ang="0">
                <a:pos x="2876" y="0"/>
              </a:cxn>
            </a:cxnLst>
            <a:rect l="0" t="0" r="r" b="b"/>
            <a:pathLst>
              <a:path w="2876" h="332">
                <a:moveTo>
                  <a:pt x="0" y="332"/>
                </a:moveTo>
                <a:lnTo>
                  <a:pt x="705" y="318"/>
                </a:lnTo>
                <a:lnTo>
                  <a:pt x="1438" y="249"/>
                </a:lnTo>
                <a:lnTo>
                  <a:pt x="2184" y="138"/>
                </a:lnTo>
                <a:lnTo>
                  <a:pt x="2876" y="0"/>
                </a:ln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(12)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Transport protocols: TCP and UDP</a:t>
            </a:r>
          </a:p>
          <a:p>
            <a:pPr lvl="1"/>
            <a:r>
              <a:rPr lang="en-US"/>
              <a:t>network protocol: host to host </a:t>
            </a:r>
          </a:p>
          <a:p>
            <a:pPr lvl="1"/>
            <a:r>
              <a:rPr lang="en-US"/>
              <a:t>transport protocol: process to process </a:t>
            </a:r>
          </a:p>
          <a:p>
            <a:pPr lvl="1"/>
            <a:r>
              <a:rPr lang="en-US"/>
              <a:t>Port #’s  to indicate processes</a:t>
            </a:r>
          </a:p>
          <a:p>
            <a:r>
              <a:rPr lang="en-US"/>
              <a:t>UDP</a:t>
            </a:r>
          </a:p>
          <a:p>
            <a:pPr lvl="1"/>
            <a:r>
              <a:rPr lang="en-US"/>
              <a:t>no guarantee of delivery</a:t>
            </a:r>
          </a:p>
          <a:p>
            <a:pPr lvl="1"/>
            <a:r>
              <a:rPr lang="en-US"/>
              <a:t>checksum is optional</a:t>
            </a:r>
          </a:p>
          <a:p>
            <a:pPr lvl="1"/>
            <a:r>
              <a:rPr lang="en-US"/>
              <a:t>max of 64 bytes, same as IP</a:t>
            </a:r>
          </a:p>
          <a:p>
            <a:pPr lvl="1"/>
            <a:r>
              <a:rPr lang="en-US"/>
              <a:t>no setup costs, no segments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(13)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TCP</a:t>
            </a:r>
          </a:p>
          <a:p>
            <a:pPr lvl="1"/>
            <a:r>
              <a:rPr lang="en-US" sz="2000"/>
              <a:t>arbitrarily long sequence</a:t>
            </a:r>
          </a:p>
          <a:p>
            <a:pPr lvl="1"/>
            <a:r>
              <a:rPr lang="en-US" sz="2000"/>
              <a:t>connection-oriented</a:t>
            </a:r>
          </a:p>
          <a:p>
            <a:pPr lvl="1"/>
            <a:r>
              <a:rPr lang="en-US" sz="2000"/>
              <a:t>sequencing of segments</a:t>
            </a:r>
          </a:p>
          <a:p>
            <a:pPr lvl="1"/>
            <a:r>
              <a:rPr lang="en-US" sz="2000"/>
              <a:t>flow control: acknowledgement includes "window size" (amount of data) for sender to send before next ack</a:t>
            </a:r>
          </a:p>
          <a:p>
            <a:pPr lvl="1"/>
            <a:r>
              <a:rPr lang="en-US" sz="2000"/>
              <a:t>interactive service: higher frequency of buffer flush, send when deadline reached or buffer reaches MTU</a:t>
            </a:r>
          </a:p>
          <a:p>
            <a:pPr lvl="1"/>
            <a:r>
              <a:rPr lang="en-US" sz="2000"/>
              <a:t>retransmission of lost packets</a:t>
            </a:r>
          </a:p>
          <a:p>
            <a:pPr lvl="1"/>
            <a:r>
              <a:rPr lang="en-US" sz="2000"/>
              <a:t>buffering of incoming packets to preserve order and flow</a:t>
            </a:r>
          </a:p>
          <a:p>
            <a:pPr lvl="1"/>
            <a:r>
              <a:rPr lang="en-US" sz="2000"/>
              <a:t>checksum on header and data</a:t>
            </a:r>
          </a:p>
          <a:p>
            <a:pPr>
              <a:buFont typeface="Monotype Sorts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(14)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names</a:t>
            </a:r>
          </a:p>
          <a:p>
            <a:r>
              <a:rPr lang="en-US"/>
              <a:t>DNS</a:t>
            </a:r>
          </a:p>
          <a:p>
            <a:pPr lvl="1"/>
            <a:r>
              <a:rPr lang="en-US"/>
              <a:t> distributed data</a:t>
            </a:r>
          </a:p>
          <a:p>
            <a:pPr lvl="1"/>
            <a:r>
              <a:rPr lang="en-US"/>
              <a:t> each DNS server keeps track of part of the hierarchy</a:t>
            </a:r>
          </a:p>
          <a:p>
            <a:pPr lvl="1"/>
            <a:r>
              <a:rPr lang="en-US"/>
              <a:t> unresolved requests are sent to servers higher in the hierarchy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(15)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Firewalls</a:t>
            </a:r>
          </a:p>
          <a:p>
            <a:pPr lvl="1"/>
            <a:r>
              <a:rPr lang="en-US" sz="2000"/>
              <a:t> monitor and filter communication</a:t>
            </a:r>
          </a:p>
          <a:p>
            <a:pPr lvl="1"/>
            <a:r>
              <a:rPr lang="en-US" sz="2000"/>
              <a:t> controlling what services are available to the outside</a:t>
            </a:r>
          </a:p>
          <a:p>
            <a:pPr lvl="1"/>
            <a:r>
              <a:rPr lang="en-US" sz="2000"/>
              <a:t> controlling the use of services</a:t>
            </a:r>
          </a:p>
          <a:p>
            <a:pPr lvl="1"/>
            <a:r>
              <a:rPr lang="en-US" sz="2000"/>
              <a:t> controlling internal users access to the outside</a:t>
            </a:r>
          </a:p>
          <a:p>
            <a:r>
              <a:rPr lang="en-US" sz="2400"/>
              <a:t> Filtering at different protocol levels</a:t>
            </a:r>
          </a:p>
          <a:p>
            <a:pPr lvl="1"/>
            <a:r>
              <a:rPr lang="en-US" sz="2000"/>
              <a:t>  IP packet filtering: addresses, ports..</a:t>
            </a:r>
          </a:p>
          <a:p>
            <a:pPr lvl="1"/>
            <a:r>
              <a:rPr lang="en-US" sz="2000"/>
              <a:t>  TCP gateway: check for correctness in TCP connections</a:t>
            </a:r>
          </a:p>
          <a:p>
            <a:pPr lvl="2"/>
            <a:r>
              <a:rPr lang="en-US" sz="1600"/>
              <a:t> e.g., are they partially opened and never used (why?)</a:t>
            </a:r>
          </a:p>
          <a:p>
            <a:pPr lvl="1"/>
            <a:r>
              <a:rPr lang="en-US" sz="2000"/>
              <a:t>  Application-level gateway: proxy for applications</a:t>
            </a:r>
          </a:p>
          <a:p>
            <a:pPr lvl="2"/>
            <a:r>
              <a:rPr lang="en-US" sz="1600"/>
              <a:t> no direct communication between the inside and outside</a:t>
            </a:r>
          </a:p>
          <a:p>
            <a:pPr lvl="2"/>
            <a:r>
              <a:rPr lang="en-US" sz="1600"/>
              <a:t> e.g., smtp proxy can check addresses, content...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Metropolitan Area Networks (MAN)</a:t>
            </a:r>
          </a:p>
          <a:p>
            <a:pPr lvl="1"/>
            <a:r>
              <a:rPr lang="en-US"/>
              <a:t>city-wide, up to 50 km</a:t>
            </a:r>
          </a:p>
          <a:p>
            <a:pPr lvl="1"/>
            <a:r>
              <a:rPr lang="en-US"/>
              <a:t>Digital Subscriber Line (DSL): .25 - 8 Mbps, 5.5km from switch</a:t>
            </a:r>
          </a:p>
          <a:p>
            <a:pPr lvl="2"/>
            <a:r>
              <a:rPr lang="en-US"/>
              <a:t>BellSouth: .8 to 6 Mbps</a:t>
            </a:r>
          </a:p>
          <a:p>
            <a:pPr lvl="1"/>
            <a:r>
              <a:rPr lang="en-US"/>
              <a:t>Cable modem: 1.5 Mbps, longer range than DSL</a:t>
            </a:r>
          </a:p>
          <a:p>
            <a:pPr lvl="2"/>
            <a:r>
              <a:rPr lang="en-US"/>
              <a:t>Bright house w/ Road Runner: .5 to 10Mbps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(16)</a:t>
            </a: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449388"/>
            <a:ext cx="3167062" cy="4894262"/>
          </a:xfrm>
        </p:spPr>
        <p:txBody>
          <a:bodyPr/>
          <a:lstStyle/>
          <a:p>
            <a:r>
              <a:rPr lang="en-US" sz="2400"/>
              <a:t>Bastion (tcp/ application filter)</a:t>
            </a:r>
          </a:p>
          <a:p>
            <a:r>
              <a:rPr lang="en-US" sz="2400"/>
              <a:t>C): two router filters</a:t>
            </a:r>
          </a:p>
          <a:p>
            <a:pPr lvl="1"/>
            <a:r>
              <a:rPr lang="en-US" sz="2000"/>
              <a:t>Access to web/ftp server, but not LAN</a:t>
            </a:r>
          </a:p>
          <a:p>
            <a:pPr lvl="1"/>
            <a:r>
              <a:rPr lang="en-US" sz="2000"/>
              <a:t>Hide internal IP addresses</a:t>
            </a:r>
          </a:p>
          <a:p>
            <a:pPr lvl="2"/>
            <a:r>
              <a:rPr lang="en-US" sz="1600"/>
              <a:t>Bastion has the mapping</a:t>
            </a:r>
          </a:p>
          <a:p>
            <a:pPr lvl="2"/>
            <a:r>
              <a:rPr lang="en-US" sz="1600"/>
              <a:t>Second router is the second IP filter (invisible to the outside)</a:t>
            </a:r>
          </a:p>
          <a:p>
            <a:endParaRPr lang="en-US" sz="240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0" y="1517650"/>
            <a:ext cx="5486400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protocols (17)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Virtual Private Network (VPN)</a:t>
            </a:r>
          </a:p>
          <a:p>
            <a:pPr lvl="1"/>
            <a:r>
              <a:rPr lang="en-US"/>
              <a:t> extending a secured internal network to an external unsecured host </a:t>
            </a:r>
          </a:p>
          <a:p>
            <a:pPr lvl="1"/>
            <a:r>
              <a:rPr lang="en-US"/>
              <a:t> e.g. IPSec tunneling through IP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(1):</a:t>
            </a:r>
            <a:r>
              <a:rPr lang="en-GB"/>
              <a:t> Ethernet and WiFi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582613" y="1387475"/>
            <a:ext cx="8355012" cy="5000625"/>
            <a:chOff x="1308" y="891"/>
            <a:chExt cx="4304" cy="2661"/>
          </a:xfrm>
        </p:grpSpPr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1393" y="955"/>
              <a:ext cx="51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IEEE No.</a:t>
              </a:r>
              <a:endParaRPr lang="en-US" sz="2000"/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2007" y="955"/>
              <a:ext cx="31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Name</a:t>
              </a:r>
              <a:endParaRPr lang="en-US" sz="2000"/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2622" y="955"/>
              <a:ext cx="24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Title</a:t>
              </a:r>
              <a:endParaRPr lang="en-US" sz="2000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02" y="955"/>
              <a:ext cx="54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Reference</a:t>
              </a:r>
              <a:endParaRPr lang="en-US" sz="2000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393" y="1243"/>
              <a:ext cx="30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802.3</a:t>
              </a:r>
              <a:endParaRPr lang="en-US" sz="2000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2007" y="1243"/>
              <a:ext cx="44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Ethernet</a:t>
              </a:r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2622" y="1243"/>
              <a:ext cx="174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CSMA/CD Networks (Ethernet)</a:t>
              </a:r>
              <a:endParaRPr lang="en-US" sz="200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4702" y="1243"/>
              <a:ext cx="74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1985a]</a:t>
              </a:r>
              <a:endParaRPr lang="en-US" sz="2000"/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393" y="1530"/>
              <a:ext cx="30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802.4</a:t>
              </a:r>
              <a:endParaRPr lang="en-US" sz="2000"/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2622" y="1530"/>
              <a:ext cx="114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Token Bus Networks</a:t>
              </a:r>
              <a:endParaRPr lang="en-US" sz="2000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4594" y="1530"/>
              <a:ext cx="76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1985b]</a:t>
              </a:r>
              <a:endParaRPr lang="en-US" sz="2000"/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1393" y="1818"/>
              <a:ext cx="30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802.5</a:t>
              </a:r>
              <a:endParaRPr lang="en-US" sz="2000"/>
            </a:p>
          </p:txBody>
        </p:sp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2622" y="1818"/>
              <a:ext cx="120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Token Ring Networks</a:t>
              </a:r>
              <a:endParaRPr lang="en-US" sz="2000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594" y="1818"/>
              <a:ext cx="75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1985c]</a:t>
              </a:r>
              <a:endParaRPr lang="en-US" sz="2000"/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1393" y="2106"/>
              <a:ext cx="30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802.6</a:t>
              </a:r>
              <a:endParaRPr lang="en-US" sz="2000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2622" y="2106"/>
              <a:ext cx="156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Metropolitan Area Networks</a:t>
              </a:r>
              <a:endParaRPr lang="en-US" sz="2000"/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4594" y="2106"/>
              <a:ext cx="69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1994]</a:t>
              </a:r>
              <a:endParaRPr lang="en-US" sz="2000"/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1393" y="2394"/>
              <a:ext cx="37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802.11</a:t>
              </a:r>
              <a:endParaRPr lang="en-US" sz="2000"/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1984" y="2394"/>
              <a:ext cx="2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WiFi</a:t>
              </a:r>
            </a:p>
          </p:txBody>
        </p:sp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2622" y="2394"/>
              <a:ext cx="167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Wireless Local Area Networks</a:t>
              </a:r>
              <a:endParaRPr lang="en-US" sz="2000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4594" y="2394"/>
              <a:ext cx="69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1999]</a:t>
              </a:r>
              <a:endParaRPr lang="en-US" sz="2000"/>
            </a:p>
          </p:txBody>
        </p:sp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1393" y="2681"/>
              <a:ext cx="47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802.15.1</a:t>
              </a:r>
              <a:endParaRPr lang="en-US" sz="2000"/>
            </a:p>
          </p:txBody>
        </p:sp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2007" y="2681"/>
              <a:ext cx="53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Bluetooth</a:t>
              </a:r>
              <a:endParaRPr lang="en-US" sz="2000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2622" y="2681"/>
              <a:ext cx="182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Wireless Personal Area Networks</a:t>
              </a:r>
              <a:endParaRPr lang="en-US" sz="2000"/>
            </a:p>
          </p:txBody>
        </p:sp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4594" y="2681"/>
              <a:ext cx="69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2002]</a:t>
              </a:r>
              <a:endParaRPr lang="en-US" sz="2000"/>
            </a:p>
          </p:txBody>
        </p:sp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1393" y="2969"/>
              <a:ext cx="47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802.15.4</a:t>
              </a:r>
              <a:endParaRPr lang="en-US" sz="2000"/>
            </a:p>
          </p:txBody>
        </p:sp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2007" y="2969"/>
              <a:ext cx="39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ZigBee</a:t>
              </a:r>
              <a:endParaRPr lang="en-US" sz="2000"/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2622" y="2969"/>
              <a:ext cx="143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Wireless Sensor Networks</a:t>
              </a:r>
              <a:endParaRPr lang="en-US" sz="2000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4594" y="2969"/>
              <a:ext cx="69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 2003]</a:t>
              </a:r>
              <a:endParaRPr lang="en-US" sz="2000"/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1393" y="3257"/>
              <a:ext cx="37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802.16</a:t>
              </a:r>
              <a:endParaRPr lang="en-US" sz="2000"/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1984" y="3257"/>
              <a:ext cx="46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WiMAX</a:t>
              </a:r>
              <a:endParaRPr lang="en-US" sz="2000"/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2622" y="3257"/>
              <a:ext cx="206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Wireless Metropolitan Area Networks</a:t>
              </a:r>
              <a:endParaRPr lang="en-US" sz="2000"/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4594" y="3257"/>
              <a:ext cx="75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[IEEE 2004a] </a:t>
              </a:r>
              <a:endParaRPr lang="en-US" sz="2000"/>
            </a:p>
          </p:txBody>
        </p:sp>
        <p:grpSp>
          <p:nvGrpSpPr>
            <p:cNvPr id="98341" name="Group 37"/>
            <p:cNvGrpSpPr>
              <a:grpSpLocks/>
            </p:cNvGrpSpPr>
            <p:nvPr/>
          </p:nvGrpSpPr>
          <p:grpSpPr bwMode="auto">
            <a:xfrm>
              <a:off x="1308" y="891"/>
              <a:ext cx="4160" cy="2604"/>
              <a:chOff x="4696" y="936"/>
              <a:chExt cx="772" cy="2604"/>
            </a:xfrm>
          </p:grpSpPr>
          <p:sp>
            <p:nvSpPr>
              <p:cNvPr id="98342" name="Line 38"/>
              <p:cNvSpPr>
                <a:spLocks noChangeShapeType="1"/>
              </p:cNvSpPr>
              <p:nvPr/>
            </p:nvSpPr>
            <p:spPr bwMode="auto">
              <a:xfrm>
                <a:off x="4696" y="936"/>
                <a:ext cx="77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3" name="Line 39"/>
              <p:cNvSpPr>
                <a:spLocks noChangeShapeType="1"/>
              </p:cNvSpPr>
              <p:nvPr/>
            </p:nvSpPr>
            <p:spPr bwMode="auto">
              <a:xfrm>
                <a:off x="4696" y="3539"/>
                <a:ext cx="77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481" y="3539"/>
              <a:ext cx="131" cy="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(2): Ethernet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Ethernet, CSMA/CD, IEEE 802.3</a:t>
            </a:r>
          </a:p>
          <a:p>
            <a:pPr lvl="1"/>
            <a:r>
              <a:rPr lang="en-US" sz="2000"/>
              <a:t>  Xerox Palo Alto Research Center (PARC), 1973, 3Mbps</a:t>
            </a:r>
          </a:p>
          <a:p>
            <a:pPr lvl="1"/>
            <a:r>
              <a:rPr lang="en-US" sz="2000"/>
              <a:t>  10,100,1000 Mbps  </a:t>
            </a:r>
          </a:p>
          <a:p>
            <a:pPr lvl="1"/>
            <a:r>
              <a:rPr lang="en-US" sz="2000"/>
              <a:t>  extending a segment: hubs and repeaters</a:t>
            </a:r>
          </a:p>
          <a:p>
            <a:pPr lvl="1"/>
            <a:r>
              <a:rPr lang="en-US" sz="2000"/>
              <a:t>  connecting segments: switches and bridges</a:t>
            </a:r>
          </a:p>
          <a:p>
            <a:pPr lvl="1"/>
            <a:r>
              <a:rPr lang="en-US" sz="2000"/>
              <a:t>  Contention bus</a:t>
            </a:r>
          </a:p>
          <a:p>
            <a:pPr lvl="1"/>
            <a:r>
              <a:rPr lang="en-US" sz="2000"/>
              <a:t>  Packet/frame format	</a:t>
            </a:r>
          </a:p>
          <a:p>
            <a:pPr lvl="2"/>
            <a:r>
              <a:rPr lang="en-US" sz="1600"/>
              <a:t>    preamble (7 bytes): hardware timing</a:t>
            </a:r>
          </a:p>
          <a:p>
            <a:pPr lvl="2"/>
            <a:r>
              <a:rPr lang="en-US" sz="1600"/>
              <a:t>    start frame delimiter (1)</a:t>
            </a:r>
          </a:p>
          <a:p>
            <a:pPr lvl="2"/>
            <a:r>
              <a:rPr lang="en-US" sz="1600"/>
              <a:t>    dest addr (6)</a:t>
            </a:r>
          </a:p>
          <a:p>
            <a:pPr lvl="2"/>
            <a:r>
              <a:rPr lang="en-US" sz="1600"/>
              <a:t>    src addr (6)</a:t>
            </a:r>
          </a:p>
          <a:p>
            <a:pPr lvl="2"/>
            <a:r>
              <a:rPr lang="en-US" sz="1600"/>
              <a:t>    length (2)</a:t>
            </a:r>
          </a:p>
          <a:p>
            <a:pPr lvl="2"/>
            <a:r>
              <a:rPr lang="en-US" sz="1600"/>
              <a:t>    data (46 - 1500): min total becomes 64 bytes, max total is 1518</a:t>
            </a:r>
          </a:p>
          <a:p>
            <a:pPr lvl="2"/>
            <a:r>
              <a:rPr lang="en-US" sz="1600"/>
              <a:t>    checksum (4): dropped if incorrect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(3)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Carrier Sensing Multiple Access / Collision Detection (CSMA/CD)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 CS: listen before transmitting, transmit only when no traffic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 MA: more than one can transmit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 CD: collision detected when </a:t>
            </a:r>
            <a:r>
              <a:rPr lang="en-US" sz="1800" i="1">
                <a:solidFill>
                  <a:schemeClr val="accent1"/>
                </a:solidFill>
              </a:rPr>
              <a:t>signals transmitted are not the same as those received  </a:t>
            </a:r>
            <a:r>
              <a:rPr lang="en-US" sz="1800">
                <a:solidFill>
                  <a:schemeClr val="tx1"/>
                </a:solidFill>
              </a:rPr>
              <a:t>(listen to its own transmission)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  After detection of a collision</a:t>
            </a:r>
          </a:p>
          <a:p>
            <a:pPr lvl="3">
              <a:lnSpc>
                <a:spcPct val="90000"/>
              </a:lnSpc>
            </a:pPr>
            <a:r>
              <a:rPr lang="en-US" sz="1400"/>
              <a:t>send jamming signal</a:t>
            </a:r>
          </a:p>
          <a:p>
            <a:pPr lvl="3">
              <a:lnSpc>
                <a:spcPct val="90000"/>
              </a:lnSpc>
            </a:pPr>
            <a:r>
              <a:rPr lang="en-US" sz="1400"/>
              <a:t>wait for a random period before retransmitting</a:t>
            </a:r>
          </a:p>
          <a:p>
            <a:pPr>
              <a:lnSpc>
                <a:spcPct val="90000"/>
              </a:lnSpc>
            </a:pPr>
            <a:r>
              <a:rPr lang="en-US" sz="2000"/>
              <a:t>  T (Tau): time to reach the farthest station</a:t>
            </a:r>
          </a:p>
          <a:p>
            <a:pPr>
              <a:lnSpc>
                <a:spcPct val="90000"/>
              </a:lnSpc>
            </a:pPr>
            <a:r>
              <a:rPr lang="en-US" sz="2000"/>
              <a:t>  When is the collision detected?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and B send at the same time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sends, B sends within T seconds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sends, B sends between T and 2T seconds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sends, B sends after 2T seconds</a:t>
            </a:r>
          </a:p>
          <a:p>
            <a:pPr>
              <a:lnSpc>
                <a:spcPct val="90000"/>
              </a:lnSpc>
            </a:pPr>
            <a:r>
              <a:rPr lang="en-US" sz="2000"/>
              <a:t>Minimum length of packet for collision detection: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packet length &gt; 2T, between T and 2T, and &lt; T 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(4)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Physical implementation:</a:t>
            </a:r>
          </a:p>
          <a:p>
            <a:pPr lvl="1"/>
            <a:r>
              <a:rPr lang="en-US"/>
              <a:t>    &lt;R&gt;&lt;B&gt;&lt;L&gt;</a:t>
            </a:r>
          </a:p>
          <a:p>
            <a:pPr lvl="1"/>
            <a:r>
              <a:rPr lang="en-US"/>
              <a:t>    R: data rate in Mbps</a:t>
            </a:r>
          </a:p>
          <a:p>
            <a:pPr lvl="1"/>
            <a:r>
              <a:rPr lang="en-US"/>
              <a:t>    B: medium signaling type: baseband [one channel] or  broadband [multiple channels]</a:t>
            </a:r>
          </a:p>
          <a:p>
            <a:pPr lvl="1"/>
            <a:r>
              <a:rPr lang="en-US"/>
              <a:t>    L: max segment length in 100meters or T (twisted pair cable, hierarchy of hubs)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(5):</a:t>
            </a:r>
            <a:r>
              <a:rPr lang="en-GB"/>
              <a:t> </a:t>
            </a:r>
            <a:r>
              <a:rPr lang="en-US"/>
              <a:t>Ranges and speeds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241800" y="23749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041900" y="23749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842000" y="23749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642100" y="23749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642100" y="2374900"/>
            <a:ext cx="12700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6642100" y="28067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6642100" y="30861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6642100" y="33655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642100" y="36449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6642100" y="39243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241800" y="44958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5041900" y="44958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5842000" y="44958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6642100" y="4203700"/>
            <a:ext cx="127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6642100" y="4495800"/>
            <a:ext cx="127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18" name="Group 18"/>
          <p:cNvGrpSpPr>
            <a:grpSpLocks/>
          </p:cNvGrpSpPr>
          <p:nvPr/>
        </p:nvGrpSpPr>
        <p:grpSpPr bwMode="auto">
          <a:xfrm>
            <a:off x="679450" y="1527175"/>
            <a:ext cx="7747000" cy="3695700"/>
            <a:chOff x="1877" y="1452"/>
            <a:chExt cx="2803" cy="1337"/>
          </a:xfrm>
        </p:grpSpPr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2684" y="1500"/>
              <a:ext cx="31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10Base5</a:t>
              </a:r>
              <a:endParaRPr lang="en-US" sz="2000"/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3188" y="1500"/>
              <a:ext cx="321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10BaseT</a:t>
              </a:r>
              <a:endParaRPr lang="en-US" sz="2000"/>
            </a:p>
          </p:txBody>
        </p:sp>
        <p:sp>
          <p:nvSpPr>
            <p:cNvPr id="102421" name="Rectangle 21"/>
            <p:cNvSpPr>
              <a:spLocks noChangeArrowheads="1"/>
            </p:cNvSpPr>
            <p:nvPr/>
          </p:nvSpPr>
          <p:spPr bwMode="auto">
            <a:xfrm>
              <a:off x="3692" y="1500"/>
              <a:ext cx="36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100BaseT</a:t>
              </a:r>
              <a:endParaRPr lang="en-US" sz="2000"/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4196" y="1500"/>
              <a:ext cx="41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1000BaseT</a:t>
              </a:r>
              <a:endParaRPr lang="en-US" sz="2000"/>
            </a:p>
          </p:txBody>
        </p:sp>
        <p:sp>
          <p:nvSpPr>
            <p:cNvPr id="102423" name="Rectangle 23"/>
            <p:cNvSpPr>
              <a:spLocks noChangeArrowheads="1"/>
            </p:cNvSpPr>
            <p:nvPr/>
          </p:nvSpPr>
          <p:spPr bwMode="auto">
            <a:xfrm>
              <a:off x="1916" y="1772"/>
              <a:ext cx="33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Data rate</a:t>
              </a:r>
              <a:endParaRPr lang="en-US" sz="2000"/>
            </a:p>
          </p:txBody>
        </p:sp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2684" y="1772"/>
              <a:ext cx="32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 Mbps</a:t>
              </a:r>
              <a:endParaRPr lang="en-US" sz="2000"/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3188" y="1772"/>
              <a:ext cx="32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 Mbps</a:t>
              </a:r>
              <a:endParaRPr lang="en-US" sz="2000"/>
            </a:p>
          </p:txBody>
        </p:sp>
        <p:sp>
          <p:nvSpPr>
            <p:cNvPr id="102426" name="Rectangle 26"/>
            <p:cNvSpPr>
              <a:spLocks noChangeArrowheads="1"/>
            </p:cNvSpPr>
            <p:nvPr/>
          </p:nvSpPr>
          <p:spPr bwMode="auto">
            <a:xfrm>
              <a:off x="3692" y="1772"/>
              <a:ext cx="37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100 Mbps</a:t>
              </a:r>
              <a:endParaRPr lang="en-US" sz="2000"/>
            </a:p>
          </p:txBody>
        </p:sp>
        <p:sp>
          <p:nvSpPr>
            <p:cNvPr id="102427" name="Rectangle 27"/>
            <p:cNvSpPr>
              <a:spLocks noChangeArrowheads="1"/>
            </p:cNvSpPr>
            <p:nvPr/>
          </p:nvSpPr>
          <p:spPr bwMode="auto">
            <a:xfrm>
              <a:off x="4196" y="1772"/>
              <a:ext cx="41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1000 Mbps</a:t>
              </a:r>
              <a:endParaRPr lang="en-US" sz="2000"/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1916" y="1948"/>
              <a:ext cx="829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Max. segment lengths:</a:t>
              </a:r>
              <a:endParaRPr lang="en-US" sz="2000"/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1916" y="2124"/>
              <a:ext cx="740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Twisted wire (UTP)</a:t>
              </a:r>
              <a:endParaRPr lang="en-US" sz="2000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2684" y="2124"/>
              <a:ext cx="2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100 m</a:t>
              </a:r>
              <a:endParaRPr lang="en-US" sz="2000"/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3188" y="2124"/>
              <a:ext cx="2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100 m</a:t>
              </a:r>
              <a:endParaRPr lang="en-US" sz="2000"/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3692" y="2124"/>
              <a:ext cx="2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100 m</a:t>
              </a:r>
              <a:endParaRPr lang="en-US" sz="2000"/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4196" y="2124"/>
              <a:ext cx="18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25 m</a:t>
              </a:r>
              <a:endParaRPr lang="en-US" sz="2000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1916" y="2300"/>
              <a:ext cx="745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Coaxial cable (STP)</a:t>
              </a:r>
              <a:endParaRPr lang="en-US" sz="2000"/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2684" y="2300"/>
              <a:ext cx="2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500 m</a:t>
              </a:r>
              <a:endParaRPr lang="en-US" sz="2000"/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3188" y="2300"/>
              <a:ext cx="2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500 m</a:t>
              </a:r>
              <a:endParaRPr lang="en-US" sz="2000"/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3692" y="2300"/>
              <a:ext cx="2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500 m</a:t>
              </a:r>
              <a:endParaRPr lang="en-US" sz="2000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4196" y="2300"/>
              <a:ext cx="18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25 m</a:t>
              </a:r>
              <a:endParaRPr lang="en-US" sz="2000"/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1916" y="2476"/>
              <a:ext cx="63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Multi-mode fibre</a:t>
              </a:r>
              <a:endParaRPr lang="en-US" sz="2000"/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2684" y="2476"/>
              <a:ext cx="27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2000 m</a:t>
              </a:r>
              <a:endParaRPr lang="en-US" sz="2000"/>
            </a:p>
          </p:txBody>
        </p:sp>
        <p:sp>
          <p:nvSpPr>
            <p:cNvPr id="102441" name="Rectangle 41"/>
            <p:cNvSpPr>
              <a:spLocks noChangeArrowheads="1"/>
            </p:cNvSpPr>
            <p:nvPr/>
          </p:nvSpPr>
          <p:spPr bwMode="auto">
            <a:xfrm>
              <a:off x="3188" y="2476"/>
              <a:ext cx="27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2000 m</a:t>
              </a:r>
              <a:endParaRPr lang="en-US" sz="2000"/>
            </a:p>
          </p:txBody>
        </p:sp>
        <p:sp>
          <p:nvSpPr>
            <p:cNvPr id="102442" name="Rectangle 42"/>
            <p:cNvSpPr>
              <a:spLocks noChangeArrowheads="1"/>
            </p:cNvSpPr>
            <p:nvPr/>
          </p:nvSpPr>
          <p:spPr bwMode="auto">
            <a:xfrm>
              <a:off x="3436" y="2476"/>
              <a:ext cx="4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 </a:t>
              </a:r>
              <a:endParaRPr lang="en-US" sz="2000"/>
            </a:p>
          </p:txBody>
        </p:sp>
        <p:sp>
          <p:nvSpPr>
            <p:cNvPr id="102443" name="Rectangle 43"/>
            <p:cNvSpPr>
              <a:spLocks noChangeArrowheads="1"/>
            </p:cNvSpPr>
            <p:nvPr/>
          </p:nvSpPr>
          <p:spPr bwMode="auto">
            <a:xfrm>
              <a:off x="3692" y="2476"/>
              <a:ext cx="2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500 m</a:t>
              </a:r>
              <a:endParaRPr lang="en-US" sz="2000"/>
            </a:p>
          </p:txBody>
        </p:sp>
        <p:sp>
          <p:nvSpPr>
            <p:cNvPr id="102444" name="Rectangle 44"/>
            <p:cNvSpPr>
              <a:spLocks noChangeArrowheads="1"/>
            </p:cNvSpPr>
            <p:nvPr/>
          </p:nvSpPr>
          <p:spPr bwMode="auto">
            <a:xfrm>
              <a:off x="4196" y="2476"/>
              <a:ext cx="2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500 m</a:t>
              </a:r>
              <a:endParaRPr lang="en-US" sz="2000"/>
            </a:p>
          </p:txBody>
        </p:sp>
        <p:sp>
          <p:nvSpPr>
            <p:cNvPr id="102445" name="Rectangle 45"/>
            <p:cNvSpPr>
              <a:spLocks noChangeArrowheads="1"/>
            </p:cNvSpPr>
            <p:nvPr/>
          </p:nvSpPr>
          <p:spPr bwMode="auto">
            <a:xfrm>
              <a:off x="1916" y="2652"/>
              <a:ext cx="64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Mono-mode fibre</a:t>
              </a:r>
              <a:endParaRPr lang="en-US" sz="2000"/>
            </a:p>
          </p:txBody>
        </p:sp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2684" y="2652"/>
              <a:ext cx="32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25000 m</a:t>
              </a:r>
              <a:endParaRPr lang="en-US" sz="2000"/>
            </a:p>
          </p:txBody>
        </p:sp>
        <p:sp>
          <p:nvSpPr>
            <p:cNvPr id="102447" name="Rectangle 47"/>
            <p:cNvSpPr>
              <a:spLocks noChangeArrowheads="1"/>
            </p:cNvSpPr>
            <p:nvPr/>
          </p:nvSpPr>
          <p:spPr bwMode="auto">
            <a:xfrm>
              <a:off x="3188" y="2652"/>
              <a:ext cx="32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25000 m</a:t>
              </a:r>
              <a:endParaRPr lang="en-US" sz="2000"/>
            </a:p>
          </p:txBody>
        </p:sp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3476" y="2652"/>
              <a:ext cx="4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 </a:t>
              </a:r>
              <a:endParaRPr lang="en-US" sz="2000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3692" y="2652"/>
              <a:ext cx="32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20000 m</a:t>
              </a:r>
              <a:endParaRPr lang="en-US" sz="2000"/>
            </a:p>
          </p:txBody>
        </p:sp>
        <p:sp>
          <p:nvSpPr>
            <p:cNvPr id="102450" name="Rectangle 50"/>
            <p:cNvSpPr>
              <a:spLocks noChangeArrowheads="1"/>
            </p:cNvSpPr>
            <p:nvPr/>
          </p:nvSpPr>
          <p:spPr bwMode="auto">
            <a:xfrm>
              <a:off x="4196" y="2652"/>
              <a:ext cx="27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2000 m</a:t>
              </a:r>
              <a:endParaRPr lang="en-US" sz="2000"/>
            </a:p>
          </p:txBody>
        </p:sp>
        <p:grpSp>
          <p:nvGrpSpPr>
            <p:cNvPr id="102451" name="Group 51"/>
            <p:cNvGrpSpPr>
              <a:grpSpLocks/>
            </p:cNvGrpSpPr>
            <p:nvPr/>
          </p:nvGrpSpPr>
          <p:grpSpPr bwMode="auto">
            <a:xfrm>
              <a:off x="1877" y="1452"/>
              <a:ext cx="2803" cy="1337"/>
              <a:chOff x="4192" y="1488"/>
              <a:chExt cx="488" cy="1337"/>
            </a:xfrm>
          </p:grpSpPr>
          <p:sp>
            <p:nvSpPr>
              <p:cNvPr id="102452" name="Line 52"/>
              <p:cNvSpPr>
                <a:spLocks noChangeShapeType="1"/>
              </p:cNvSpPr>
              <p:nvPr/>
            </p:nvSpPr>
            <p:spPr bwMode="auto">
              <a:xfrm>
                <a:off x="4192" y="1488"/>
                <a:ext cx="4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3" name="Line 53"/>
              <p:cNvSpPr>
                <a:spLocks noChangeShapeType="1"/>
              </p:cNvSpPr>
              <p:nvPr/>
            </p:nvSpPr>
            <p:spPr bwMode="auto">
              <a:xfrm>
                <a:off x="4192" y="2824"/>
                <a:ext cx="4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(6): WiFi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IEEE 802.11 wireless LAN</a:t>
            </a:r>
          </a:p>
          <a:p>
            <a:pPr lvl="1"/>
            <a:r>
              <a:rPr lang="en-US"/>
              <a:t>  up to 150m and 54Mbps</a:t>
            </a:r>
          </a:p>
          <a:p>
            <a:pPr lvl="1"/>
            <a:r>
              <a:rPr lang="en-US"/>
              <a:t>  access point (base station) to land wires</a:t>
            </a:r>
          </a:p>
          <a:p>
            <a:pPr lvl="1"/>
            <a:r>
              <a:rPr lang="en-US"/>
              <a:t>  Ad hoc network--no specific access points, "on the fly" network among machines in the neighborhood</a:t>
            </a:r>
          </a:p>
          <a:p>
            <a:pPr lvl="1"/>
            <a:r>
              <a:rPr lang="en-US"/>
              <a:t>  Radio Frequency (2.4, 5GHz band) or infra-red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(7): Problems with wireless CSMA/CD</a:t>
            </a:r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55588" y="1308100"/>
            <a:ext cx="9399588" cy="3341688"/>
          </a:xfrm>
        </p:spPr>
        <p:txBody>
          <a:bodyPr/>
          <a:lstStyle/>
          <a:p>
            <a:pPr lvl="1"/>
            <a:r>
              <a:rPr lang="en-US" sz="1800"/>
              <a:t>Hidden station: not able to detect another station is transmitting</a:t>
            </a:r>
          </a:p>
          <a:p>
            <a:pPr lvl="2"/>
            <a:r>
              <a:rPr lang="en-US" sz="1400"/>
              <a:t>A can’t see D, or vice versa</a:t>
            </a:r>
          </a:p>
          <a:p>
            <a:pPr lvl="1"/>
            <a:r>
              <a:rPr lang="en-US" sz="1800"/>
              <a:t> Fading: signals weaken, out of range</a:t>
            </a:r>
          </a:p>
          <a:p>
            <a:pPr lvl="2"/>
            <a:r>
              <a:rPr lang="en-US" sz="1400"/>
              <a:t>A and C are out of range from each other</a:t>
            </a:r>
          </a:p>
          <a:p>
            <a:pPr lvl="1"/>
            <a:r>
              <a:rPr lang="en-US" sz="1800"/>
              <a:t> Collision masking: stronger signals could hide others</a:t>
            </a:r>
          </a:p>
          <a:p>
            <a:pPr lvl="2"/>
            <a:r>
              <a:rPr lang="en-US" sz="1400"/>
              <a:t> A and C are out of range from each other, both transmits, collide, can't detect collision, Access point gets garbage</a:t>
            </a:r>
          </a:p>
          <a:p>
            <a:endParaRPr lang="en-US" sz="140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0" y="3494088"/>
            <a:ext cx="5573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(8)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Carrier sensing multiple access with collision </a:t>
            </a:r>
            <a:r>
              <a:rPr lang="en-US" i="1"/>
              <a:t>avoidance</a:t>
            </a:r>
            <a:r>
              <a:rPr lang="en-US"/>
              <a:t>  (CSMA/CA)</a:t>
            </a:r>
          </a:p>
          <a:p>
            <a:pPr lvl="1"/>
            <a:r>
              <a:rPr lang="en-US"/>
              <a:t>  reserving slots to transmit</a:t>
            </a:r>
          </a:p>
          <a:p>
            <a:pPr lvl="1"/>
            <a:r>
              <a:rPr lang="en-US"/>
              <a:t>  if no carrier signal</a:t>
            </a:r>
          </a:p>
          <a:p>
            <a:pPr lvl="2"/>
            <a:r>
              <a:rPr lang="en-US"/>
              <a:t>   medium is available,</a:t>
            </a:r>
          </a:p>
          <a:p>
            <a:pPr lvl="2"/>
            <a:r>
              <a:rPr lang="en-US"/>
              <a:t>   out-of-range station requesting a slot, or</a:t>
            </a:r>
          </a:p>
          <a:p>
            <a:pPr lvl="2"/>
            <a:r>
              <a:rPr lang="en-US"/>
              <a:t>   out-of-range station using a slot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(3)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 Area Networks (WAN)</a:t>
            </a:r>
          </a:p>
          <a:p>
            <a:pPr lvl="1"/>
            <a:r>
              <a:rPr lang="en-US"/>
              <a:t>world-wide</a:t>
            </a:r>
          </a:p>
          <a:p>
            <a:pPr lvl="1"/>
            <a:r>
              <a:rPr lang="en-US"/>
              <a:t>Different organizations</a:t>
            </a:r>
          </a:p>
          <a:p>
            <a:pPr lvl="1"/>
            <a:r>
              <a:rPr lang="en-US"/>
              <a:t>Large distances</a:t>
            </a:r>
          </a:p>
          <a:p>
            <a:pPr lvl="1"/>
            <a:r>
              <a:rPr lang="en-US"/>
              <a:t>routed, latency .1 - .5 seconds</a:t>
            </a:r>
          </a:p>
          <a:p>
            <a:pPr lvl="1"/>
            <a:r>
              <a:rPr lang="en-US"/>
              <a:t>1-10 Mbps (upto 600 Mbps)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Case Studies (9)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/>
              <a:t>Steps</a:t>
            </a:r>
          </a:p>
          <a:p>
            <a:pPr marL="838200" lvl="1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/>
              <a:t>Request to send (RTS) from sender to receiver, specify duration</a:t>
            </a:r>
          </a:p>
          <a:p>
            <a:pPr marL="838200" lvl="1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/>
              <a:t>Clear to send (CTS) in reply</a:t>
            </a:r>
          </a:p>
          <a:p>
            <a:pPr marL="838200" lvl="1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/>
              <a:t>in-range stations see the RTS and/or CTS and its duration</a:t>
            </a:r>
          </a:p>
          <a:p>
            <a:pPr marL="838200" lvl="1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/>
              <a:t>in-range stations stop transmitting</a:t>
            </a:r>
          </a:p>
          <a:p>
            <a:pPr marL="838200" lvl="1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/>
              <a:t>acknowledgement from the receiver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/>
              <a:t>Hidden station &amp; Fading: CTS, need permission to transmit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/>
              <a:t>RTS and CTS are short, don't usually collide; random back off if collision detected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/>
              <a:t>Should have no collisions, send only when a slot is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Wireless local area networks (WLAN)</a:t>
            </a:r>
          </a:p>
          <a:p>
            <a:pPr lvl="1"/>
            <a:r>
              <a:rPr lang="en-US"/>
              <a:t>IEEE 802.11 (WiFi)</a:t>
            </a:r>
          </a:p>
          <a:p>
            <a:pPr lvl="1"/>
            <a:r>
              <a:rPr lang="en-US"/>
              <a:t>10-100 Mbps, 1.5km</a:t>
            </a:r>
          </a:p>
          <a:p>
            <a:pPr lvl="2"/>
            <a:r>
              <a:rPr lang="en-US"/>
              <a:t> 802.11 (1997): upto 2 Mbps, 2.4 GHz</a:t>
            </a:r>
          </a:p>
          <a:p>
            <a:pPr lvl="2"/>
            <a:r>
              <a:rPr lang="en-US"/>
              <a:t> 802.11a (1999): upto 54 Mbps, 5 GHz, ~75 feet outdoor</a:t>
            </a:r>
          </a:p>
          <a:p>
            <a:pPr lvl="2"/>
            <a:r>
              <a:rPr lang="en-US"/>
              <a:t> 802.11b (1999): upto 11 Mbps, 2.4 GHz, ~150 feet [most popular]</a:t>
            </a:r>
          </a:p>
          <a:p>
            <a:pPr lvl="2"/>
            <a:r>
              <a:rPr lang="en-US"/>
              <a:t> 802.11g (2003): upto 54 Mbps, 2.4 GHz, ~150 feet [backward compatible with 802.11b, becoming more popular]</a:t>
            </a:r>
          </a:p>
          <a:p>
            <a:r>
              <a:rPr lang="en-US"/>
              <a:t>Wireless metropolitan area networks (WMAN)</a:t>
            </a:r>
          </a:p>
          <a:p>
            <a:pPr lvl="1"/>
            <a:r>
              <a:rPr lang="en-US"/>
              <a:t>IEEE 802.16 (WiMax)</a:t>
            </a:r>
          </a:p>
          <a:p>
            <a:pPr lvl="1"/>
            <a:r>
              <a:rPr lang="en-US"/>
              <a:t>1.5-20 Mbps, 5-50km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(5)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Wireless wide area networks (WWAN)</a:t>
            </a:r>
          </a:p>
          <a:p>
            <a:pPr lvl="1"/>
            <a:r>
              <a:rPr lang="en-US"/>
              <a:t>worldwide</a:t>
            </a:r>
          </a:p>
          <a:p>
            <a:pPr lvl="1"/>
            <a:r>
              <a:rPr lang="en-US"/>
              <a:t>GSM (Global System for Mobile communications)</a:t>
            </a:r>
          </a:p>
          <a:p>
            <a:pPr lvl="1"/>
            <a:r>
              <a:rPr lang="en-US"/>
              <a:t>9.6 – 33 kbps</a:t>
            </a:r>
          </a:p>
          <a:p>
            <a:pPr lvl="1"/>
            <a:r>
              <a:rPr lang="en-US"/>
              <a:t>3G (“third generation”): 128-384 kbps to 2Mbps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Networks (6)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Internetworks</a:t>
            </a:r>
          </a:p>
          <a:p>
            <a:pPr lvl="1"/>
            <a:r>
              <a:rPr lang="en-US"/>
              <a:t>connecting different kinds of networks</a:t>
            </a:r>
          </a:p>
          <a:p>
            <a:pPr lvl="1"/>
            <a:r>
              <a:rPr lang="en-US"/>
              <a:t>routers, gateways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33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B900"/>
      </a:accent6>
      <a:hlink>
        <a:srgbClr val="663300"/>
      </a:hlink>
      <a:folHlink>
        <a:srgbClr val="808000"/>
      </a:folHlink>
    </a:clrScheme>
    <a:fontScheme name="template 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mplate slid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Jean's HD:DS book:Web pages:Masters:IG:PP slides:PPT slide production:template slides.ppt</Template>
  <TotalTime>16378</TotalTime>
  <Words>4592</Words>
  <Application>Microsoft PowerPoint</Application>
  <PresentationFormat>On-screen Show (4:3)</PresentationFormat>
  <Paragraphs>810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Times</vt:lpstr>
      <vt:lpstr>Arial</vt:lpstr>
      <vt:lpstr>Times New Roman</vt:lpstr>
      <vt:lpstr>Monotype Sorts</vt:lpstr>
      <vt:lpstr>Arial Black</vt:lpstr>
      <vt:lpstr>Helvetica</vt:lpstr>
      <vt:lpstr>C Helvetica Condensed</vt:lpstr>
      <vt:lpstr>template slides</vt:lpstr>
      <vt:lpstr> Slides for Chapter 3:  Networking and Internetworking</vt:lpstr>
      <vt:lpstr>Networking Issues (1)</vt:lpstr>
      <vt:lpstr>Networking Issues (2)</vt:lpstr>
      <vt:lpstr>Types of Networks (1)</vt:lpstr>
      <vt:lpstr>Types of Networks (2)</vt:lpstr>
      <vt:lpstr>Types of Networks (3)</vt:lpstr>
      <vt:lpstr>Types of Networks (4)</vt:lpstr>
      <vt:lpstr>Types of Networks (5)</vt:lpstr>
      <vt:lpstr>Types of Networks (6)</vt:lpstr>
      <vt:lpstr>Network performance</vt:lpstr>
      <vt:lpstr>Network principles (1)</vt:lpstr>
      <vt:lpstr>Network principles (2)</vt:lpstr>
      <vt:lpstr>Network principles (3)</vt:lpstr>
      <vt:lpstr>Network principles (4)</vt:lpstr>
      <vt:lpstr>Network principles (5)</vt:lpstr>
      <vt:lpstr>Network principles (6)</vt:lpstr>
      <vt:lpstr>Network principles (7)</vt:lpstr>
      <vt:lpstr>Network principles (8)</vt:lpstr>
      <vt:lpstr>Network principles (9)</vt:lpstr>
      <vt:lpstr>Network principles (10)</vt:lpstr>
      <vt:lpstr>Network principles (11)</vt:lpstr>
      <vt:lpstr>Network principles (12)</vt:lpstr>
      <vt:lpstr> Network principles (13): Routing tables</vt:lpstr>
      <vt:lpstr>Network principles (14)</vt:lpstr>
      <vt:lpstr>Network principles (15): Pseudocode for RIP routing algorithm</vt:lpstr>
      <vt:lpstr>Network principles (16)</vt:lpstr>
      <vt:lpstr>Networking principles (17)</vt:lpstr>
      <vt:lpstr>Networking principles (18)</vt:lpstr>
      <vt:lpstr>Internet protocols (1)</vt:lpstr>
      <vt:lpstr>Internet protocols (2): TCP/IP layers</vt:lpstr>
      <vt:lpstr>Internet protocols (3): layer encapsulation</vt:lpstr>
      <vt:lpstr>Internet protocols (4): Programmer’s view</vt:lpstr>
      <vt:lpstr> Internet protocols (5): Internet address structure</vt:lpstr>
      <vt:lpstr> Internet protocols (6): Decimal representation</vt:lpstr>
      <vt:lpstr>Internet protocols (7)</vt:lpstr>
      <vt:lpstr>Internet protocols (8)</vt:lpstr>
      <vt:lpstr>Internet protocols (9): Network Address Translation</vt:lpstr>
      <vt:lpstr>Internet protocols (10)</vt:lpstr>
      <vt:lpstr>Internet protocols (11)</vt:lpstr>
      <vt:lpstr>Internet protocols (12)</vt:lpstr>
      <vt:lpstr>Internet protocols (13)</vt:lpstr>
      <vt:lpstr>Internet Protocols (14): IPv6</vt:lpstr>
      <vt:lpstr>Internet protocols (15):</vt:lpstr>
      <vt:lpstr>Internet Protocols (10): Mobile IP</vt:lpstr>
      <vt:lpstr>Internet protocols (11): MobileIP routing mechanism</vt:lpstr>
      <vt:lpstr>Internet protocols (12)</vt:lpstr>
      <vt:lpstr>Internet protocols (13)</vt:lpstr>
      <vt:lpstr>Internet protocols (14)</vt:lpstr>
      <vt:lpstr>Internet protocols (15)</vt:lpstr>
      <vt:lpstr>Internet protocols (16)</vt:lpstr>
      <vt:lpstr>Internet protocols (17)</vt:lpstr>
      <vt:lpstr>Network Case Studies (1): Ethernet and WiFi</vt:lpstr>
      <vt:lpstr>Network Case Studies (2): Ethernet</vt:lpstr>
      <vt:lpstr>Network Case Studies (3)</vt:lpstr>
      <vt:lpstr>Network Case Studies (4)</vt:lpstr>
      <vt:lpstr>Network Case Studies (5): Ranges and speeds</vt:lpstr>
      <vt:lpstr>Network Case Studies (6): WiFi</vt:lpstr>
      <vt:lpstr>Network Case Studies (7): Problems with wireless CSMA/CD</vt:lpstr>
      <vt:lpstr>Network Case Studies (8)</vt:lpstr>
      <vt:lpstr>Network Case Studies (9)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Chapter 3:  Networking and Internetworking</dc:title>
  <dc:creator>George Coulouris</dc:creator>
  <cp:lastModifiedBy>Admin</cp:lastModifiedBy>
  <cp:revision>270</cp:revision>
  <dcterms:created xsi:type="dcterms:W3CDTF">2000-11-12T23:34:53Z</dcterms:created>
  <dcterms:modified xsi:type="dcterms:W3CDTF">2016-05-30T00:08:45Z</dcterms:modified>
</cp:coreProperties>
</file>