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7" r:id="rId2"/>
    <p:sldId id="258" r:id="rId3"/>
    <p:sldId id="260" r:id="rId4"/>
    <p:sldId id="259" r:id="rId5"/>
    <p:sldId id="275" r:id="rId6"/>
    <p:sldId id="266" r:id="rId7"/>
    <p:sldId id="261" r:id="rId8"/>
    <p:sldId id="262" r:id="rId9"/>
    <p:sldId id="263" r:id="rId10"/>
    <p:sldId id="341" r:id="rId11"/>
    <p:sldId id="264" r:id="rId12"/>
    <p:sldId id="265" r:id="rId13"/>
    <p:sldId id="267" r:id="rId14"/>
    <p:sldId id="268" r:id="rId15"/>
    <p:sldId id="269" r:id="rId16"/>
    <p:sldId id="270" r:id="rId17"/>
    <p:sldId id="277" r:id="rId18"/>
    <p:sldId id="276" r:id="rId19"/>
    <p:sldId id="274" r:id="rId20"/>
    <p:sldId id="271" r:id="rId21"/>
    <p:sldId id="279" r:id="rId22"/>
    <p:sldId id="272" r:id="rId23"/>
    <p:sldId id="280" r:id="rId24"/>
    <p:sldId id="281" r:id="rId25"/>
    <p:sldId id="273" r:id="rId26"/>
    <p:sldId id="282" r:id="rId27"/>
    <p:sldId id="283" r:id="rId28"/>
    <p:sldId id="286" r:id="rId29"/>
    <p:sldId id="287" r:id="rId30"/>
    <p:sldId id="285" r:id="rId31"/>
    <p:sldId id="284" r:id="rId32"/>
    <p:sldId id="288" r:id="rId33"/>
    <p:sldId id="289" r:id="rId34"/>
    <p:sldId id="290" r:id="rId35"/>
    <p:sldId id="291" r:id="rId36"/>
    <p:sldId id="295" r:id="rId37"/>
    <p:sldId id="296" r:id="rId38"/>
    <p:sldId id="293" r:id="rId39"/>
    <p:sldId id="294" r:id="rId40"/>
    <p:sldId id="297" r:id="rId41"/>
    <p:sldId id="342" r:id="rId42"/>
    <p:sldId id="298" r:id="rId43"/>
    <p:sldId id="299" r:id="rId44"/>
    <p:sldId id="300" r:id="rId45"/>
    <p:sldId id="301" r:id="rId46"/>
    <p:sldId id="303" r:id="rId47"/>
    <p:sldId id="343" r:id="rId48"/>
    <p:sldId id="344" r:id="rId49"/>
    <p:sldId id="304" r:id="rId50"/>
    <p:sldId id="306" r:id="rId51"/>
    <p:sldId id="305" r:id="rId52"/>
    <p:sldId id="307" r:id="rId53"/>
    <p:sldId id="345" r:id="rId54"/>
    <p:sldId id="308" r:id="rId55"/>
    <p:sldId id="309" r:id="rId56"/>
    <p:sldId id="346" r:id="rId57"/>
    <p:sldId id="311" r:id="rId58"/>
    <p:sldId id="310" r:id="rId59"/>
    <p:sldId id="347" r:id="rId60"/>
    <p:sldId id="348" r:id="rId61"/>
    <p:sldId id="312" r:id="rId62"/>
    <p:sldId id="313" r:id="rId63"/>
    <p:sldId id="317" r:id="rId64"/>
    <p:sldId id="318" r:id="rId65"/>
    <p:sldId id="314" r:id="rId66"/>
    <p:sldId id="315" r:id="rId67"/>
    <p:sldId id="319" r:id="rId68"/>
    <p:sldId id="316" r:id="rId69"/>
    <p:sldId id="323" r:id="rId70"/>
    <p:sldId id="320" r:id="rId71"/>
    <p:sldId id="321" r:id="rId72"/>
    <p:sldId id="322" r:id="rId73"/>
    <p:sldId id="324" r:id="rId74"/>
    <p:sldId id="326" r:id="rId75"/>
    <p:sldId id="325" r:id="rId76"/>
    <p:sldId id="327" r:id="rId77"/>
    <p:sldId id="328" r:id="rId78"/>
    <p:sldId id="329" r:id="rId79"/>
    <p:sldId id="330" r:id="rId80"/>
    <p:sldId id="331" r:id="rId81"/>
    <p:sldId id="332" r:id="rId82"/>
    <p:sldId id="333" r:id="rId83"/>
    <p:sldId id="334" r:id="rId84"/>
    <p:sldId id="335" r:id="rId85"/>
    <p:sldId id="336" r:id="rId86"/>
    <p:sldId id="338" r:id="rId87"/>
    <p:sldId id="340" r:id="rId88"/>
    <p:sldId id="339"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3300"/>
    <a:srgbClr val="0033CC"/>
    <a:srgbClr val="990099"/>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64"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21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5CD009E-BF76-4B2F-A2AB-A02A1C8D0B2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21DFCC2-3DA4-43C8-A59E-4A4AA136D1DC}" type="slidenum">
              <a:rPr lang="en-US"/>
              <a:pPr/>
              <a:t>1</a:t>
            </a:fld>
            <a:endParaRPr lang="en-US"/>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4738902-762A-484B-8375-E41D1F98AE6B}" type="slidenum">
              <a:rPr lang="en-US"/>
              <a:pPr/>
              <a:t>10</a:t>
            </a:fld>
            <a:endParaRPr lang="en-US"/>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2E13A78-9D39-4089-9657-1B0ECFFFC1D7}" type="slidenum">
              <a:rPr lang="en-US"/>
              <a:pPr/>
              <a:t>11</a:t>
            </a:fld>
            <a:endParaRPr lang="en-US"/>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6DC87BC-6251-4933-8535-3E59A65CC6C8}" type="slidenum">
              <a:rPr lang="en-US"/>
              <a:pPr/>
              <a:t>12</a:t>
            </a:fld>
            <a:endParaRPr lang="en-US"/>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580884F-D467-47E3-BA2D-2D96E2BF9CF0}" type="slidenum">
              <a:rPr lang="en-US"/>
              <a:pPr/>
              <a:t>13</a:t>
            </a:fld>
            <a:endParaRPr lang="en-US"/>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CC68614-A3F5-4E10-B3DF-EF8F8B56C8A5}" type="slidenum">
              <a:rPr lang="en-US"/>
              <a:pPr/>
              <a:t>14</a:t>
            </a:fld>
            <a:endParaRPr lang="en-US"/>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FE38235-54B6-4FD3-A7A7-7F5EB72A4B39}" type="slidenum">
              <a:rPr lang="en-US"/>
              <a:pPr/>
              <a:t>15</a:t>
            </a:fld>
            <a:endParaRPr lang="en-US"/>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FB5371-10DA-43DB-9E12-312D3A96477A}" type="slidenum">
              <a:rPr lang="en-US"/>
              <a:pPr/>
              <a:t>16</a:t>
            </a:fld>
            <a:endParaRPr lang="en-US"/>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BF90F52-BAA2-42C7-B778-E1171A998982}" type="slidenum">
              <a:rPr lang="en-US"/>
              <a:pPr/>
              <a:t>17</a:t>
            </a:fld>
            <a:endParaRPr lang="en-US"/>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BB75358-1216-4B87-9BEC-5ABDAC12D700}" type="slidenum">
              <a:rPr lang="en-US"/>
              <a:pPr/>
              <a:t>18</a:t>
            </a:fld>
            <a:endParaRPr lang="en-US"/>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34CD4F1-32A9-4C61-8B16-15F44152785B}" type="slidenum">
              <a:rPr lang="en-US"/>
              <a:pPr/>
              <a:t>19</a:t>
            </a:fld>
            <a:endParaRPr lang="en-US"/>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9BC4961-485C-43B1-A2A7-EE35EA2FC8F8}" type="slidenum">
              <a:rPr lang="en-US"/>
              <a:pPr/>
              <a:t>2</a:t>
            </a:fld>
            <a:endParaRPr lang="en-US"/>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3847A89-70AE-414C-9CA7-9B0C4F65D314}" type="slidenum">
              <a:rPr lang="en-US"/>
              <a:pPr/>
              <a:t>20</a:t>
            </a:fld>
            <a:endParaRPr lang="en-US"/>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873B6018-E936-47EA-BE30-5C796DC13556}" type="slidenum">
              <a:rPr lang="en-US"/>
              <a:pPr/>
              <a:t>21</a:t>
            </a:fld>
            <a:endParaRPr lang="en-US"/>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8B921DF9-17F0-4987-B04F-1C7D159B34A2}" type="slidenum">
              <a:rPr lang="en-US"/>
              <a:pPr/>
              <a:t>22</a:t>
            </a:fld>
            <a:endParaRPr lang="en-US"/>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2FB6DF20-23CF-4007-9F36-4BCB82483FE9}" type="slidenum">
              <a:rPr lang="en-US"/>
              <a:pPr/>
              <a:t>23</a:t>
            </a:fld>
            <a:endParaRPr lang="en-US"/>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38E75E2-D1E5-41AD-A8F5-12DD93474DC7}" type="slidenum">
              <a:rPr lang="en-US"/>
              <a:pPr/>
              <a:t>24</a:t>
            </a:fld>
            <a:endParaRPr lang="en-US"/>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7A13BAE4-5D83-43F8-9D5A-A0E53917CB55}" type="slidenum">
              <a:rPr lang="en-US"/>
              <a:pPr/>
              <a:t>25</a:t>
            </a:fld>
            <a:endParaRPr lang="en-US"/>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86545478-875C-4004-9012-4CC28F24A617}" type="slidenum">
              <a:rPr lang="en-US"/>
              <a:pPr/>
              <a:t>26</a:t>
            </a:fld>
            <a:endParaRPr lang="en-US"/>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8D01314-E153-4EF2-83D8-A1D816676A56}" type="slidenum">
              <a:rPr lang="en-US"/>
              <a:pPr/>
              <a:t>27</a:t>
            </a:fld>
            <a:endParaRPr lang="en-US"/>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8A8330D-E2FA-4E35-8C9B-DC796A046005}" type="slidenum">
              <a:rPr lang="en-US"/>
              <a:pPr/>
              <a:t>28</a:t>
            </a:fld>
            <a:endParaRPr lang="en-US"/>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0B690248-6844-435B-BA41-0385A88CDFD9}" type="slidenum">
              <a:rPr lang="en-US"/>
              <a:pPr/>
              <a:t>29</a:t>
            </a:fld>
            <a:endParaRPr lang="en-US"/>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B3742F0-585B-4494-935D-D573943FC20E}" type="slidenum">
              <a:rPr lang="en-US"/>
              <a:pPr/>
              <a:t>3</a:t>
            </a:fld>
            <a:endParaRPr lang="en-US"/>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2B7580D-5ECE-4461-886C-6C15DCF8E933}" type="slidenum">
              <a:rPr lang="en-US"/>
              <a:pPr/>
              <a:t>30</a:t>
            </a:fld>
            <a:endParaRPr lang="en-US"/>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335E811-FBDF-4006-931F-5E91810E0B38}" type="slidenum">
              <a:rPr lang="en-US"/>
              <a:pPr/>
              <a:t>31</a:t>
            </a:fld>
            <a:endParaRPr lang="en-US"/>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0E8FED1-646C-438E-93AF-77C6360039AE}" type="slidenum">
              <a:rPr lang="en-US"/>
              <a:pPr/>
              <a:t>32</a:t>
            </a:fld>
            <a:endParaRPr lang="en-US"/>
          </a:p>
        </p:txBody>
      </p:sp>
      <p:sp>
        <p:nvSpPr>
          <p:cNvPr id="124931" name="Rectangle 2"/>
          <p:cNvSpPr>
            <a:spLocks noRo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367B4B7-6D54-4E70-9742-E0B7497647F3}" type="slidenum">
              <a:rPr lang="en-US"/>
              <a:pPr/>
              <a:t>33</a:t>
            </a:fld>
            <a:endParaRPr lang="en-US"/>
          </a:p>
        </p:txBody>
      </p:sp>
      <p:sp>
        <p:nvSpPr>
          <p:cNvPr id="125955" name="Rectangle 2"/>
          <p:cNvSpPr>
            <a:spLocks noRo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B36557-159B-45DA-9504-9BA4E50E5B3E}" type="slidenum">
              <a:rPr lang="en-US"/>
              <a:pPr/>
              <a:t>34</a:t>
            </a:fld>
            <a:endParaRPr lang="en-US"/>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394ED97-5806-4BEB-8E26-C3358B5DD2CA}" type="slidenum">
              <a:rPr lang="en-US"/>
              <a:pPr/>
              <a:t>35</a:t>
            </a:fld>
            <a:endParaRPr lang="en-US"/>
          </a:p>
        </p:txBody>
      </p:sp>
      <p:sp>
        <p:nvSpPr>
          <p:cNvPr id="128003" name="Rectangle 2"/>
          <p:cNvSpPr>
            <a:spLocks noRo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9797A79-73A0-46B0-9C21-9B9A999C081A}" type="slidenum">
              <a:rPr lang="en-US"/>
              <a:pPr/>
              <a:t>36</a:t>
            </a:fld>
            <a:endParaRPr lang="en-US"/>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27CEDF61-B0AC-4244-B33E-B7977410A0A9}" type="slidenum">
              <a:rPr lang="en-US"/>
              <a:pPr/>
              <a:t>37</a:t>
            </a:fld>
            <a:endParaRPr lang="en-US"/>
          </a:p>
        </p:txBody>
      </p:sp>
      <p:sp>
        <p:nvSpPr>
          <p:cNvPr id="130051" name="Rectangle 2"/>
          <p:cNvSpPr>
            <a:spLocks noRo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94CA458-9FE4-4F3F-80FC-49388B3025E8}" type="slidenum">
              <a:rPr lang="en-US"/>
              <a:pPr/>
              <a:t>38</a:t>
            </a:fld>
            <a:endParaRPr lang="en-US"/>
          </a:p>
        </p:txBody>
      </p:sp>
      <p:sp>
        <p:nvSpPr>
          <p:cNvPr id="131075" name="Rectangle 2"/>
          <p:cNvSpPr>
            <a:spLocks noRo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E0151D1-1BB4-47D4-8E97-F15D67D097E8}" type="slidenum">
              <a:rPr lang="en-US"/>
              <a:pPr/>
              <a:t>39</a:t>
            </a:fld>
            <a:endParaRPr lang="en-US"/>
          </a:p>
        </p:txBody>
      </p:sp>
      <p:sp>
        <p:nvSpPr>
          <p:cNvPr id="132099" name="Rectangle 2"/>
          <p:cNvSpPr>
            <a:spLocks noRo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4B7EBAF-8B84-4E51-9242-AD8E0458CB4A}" type="slidenum">
              <a:rPr lang="en-US"/>
              <a:pPr/>
              <a:t>4</a:t>
            </a:fld>
            <a:endParaRPr lang="en-US"/>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EEB100E-3F02-4AEB-9625-8D4532F8269A}" type="slidenum">
              <a:rPr lang="en-US"/>
              <a:pPr/>
              <a:t>40</a:t>
            </a:fld>
            <a:endParaRPr lang="en-US"/>
          </a:p>
        </p:txBody>
      </p:sp>
      <p:sp>
        <p:nvSpPr>
          <p:cNvPr id="133123" name="Rectangle 2"/>
          <p:cNvSpPr>
            <a:spLocks noRo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558605C-B8BE-4A9E-BBF3-981BD874EFE9}" type="slidenum">
              <a:rPr lang="en-US"/>
              <a:pPr/>
              <a:t>41</a:t>
            </a:fld>
            <a:endParaRPr lang="en-US"/>
          </a:p>
        </p:txBody>
      </p:sp>
      <p:sp>
        <p:nvSpPr>
          <p:cNvPr id="134147" name="Rectangle 2"/>
          <p:cNvSpPr>
            <a:spLocks noRo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0DC6BC64-47EB-4778-9EAE-C2B1B21216C7}" type="slidenum">
              <a:rPr lang="en-US"/>
              <a:pPr/>
              <a:t>42</a:t>
            </a:fld>
            <a:endParaRPr lang="en-US"/>
          </a:p>
        </p:txBody>
      </p:sp>
      <p:sp>
        <p:nvSpPr>
          <p:cNvPr id="135171" name="Rectangle 2"/>
          <p:cNvSpPr>
            <a:spLocks noRo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E9DCE33-DA48-48DA-891E-F2390D6C197C}" type="slidenum">
              <a:rPr lang="en-US"/>
              <a:pPr/>
              <a:t>43</a:t>
            </a:fld>
            <a:endParaRPr lang="en-US"/>
          </a:p>
        </p:txBody>
      </p:sp>
      <p:sp>
        <p:nvSpPr>
          <p:cNvPr id="136195" name="Rectangle 2"/>
          <p:cNvSpPr>
            <a:spLocks noRo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465CDDEF-5426-4378-8CA8-EFC7898CDD20}" type="slidenum">
              <a:rPr lang="en-US"/>
              <a:pPr/>
              <a:t>44</a:t>
            </a:fld>
            <a:endParaRPr lang="en-US"/>
          </a:p>
        </p:txBody>
      </p:sp>
      <p:sp>
        <p:nvSpPr>
          <p:cNvPr id="137219" name="Rectangle 2"/>
          <p:cNvSpPr>
            <a:spLocks noRo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83D8034-EE24-4CBB-A4AB-B1D225A56703}" type="slidenum">
              <a:rPr lang="en-US"/>
              <a:pPr/>
              <a:t>45</a:t>
            </a:fld>
            <a:endParaRPr lang="en-US"/>
          </a:p>
        </p:txBody>
      </p:sp>
      <p:sp>
        <p:nvSpPr>
          <p:cNvPr id="138243" name="Rectangle 2"/>
          <p:cNvSpPr>
            <a:spLocks noRo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BDD8BAD-7452-4F07-9130-A720A88A3670}" type="slidenum">
              <a:rPr lang="en-US"/>
              <a:pPr/>
              <a:t>46</a:t>
            </a:fld>
            <a:endParaRPr lang="en-US"/>
          </a:p>
        </p:txBody>
      </p:sp>
      <p:sp>
        <p:nvSpPr>
          <p:cNvPr id="139267" name="Rectangle 2"/>
          <p:cNvSpPr>
            <a:spLocks noRo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D1B6B359-6533-48F4-89AC-DBF11B255ABC}" type="slidenum">
              <a:rPr lang="en-US"/>
              <a:pPr/>
              <a:t>47</a:t>
            </a:fld>
            <a:endParaRPr lang="en-US"/>
          </a:p>
        </p:txBody>
      </p:sp>
      <p:sp>
        <p:nvSpPr>
          <p:cNvPr id="140291" name="Rectangle 2"/>
          <p:cNvSpPr>
            <a:spLocks noRo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9C4DCC66-33CF-4C83-ADFE-4480956EF31D}" type="slidenum">
              <a:rPr lang="en-US"/>
              <a:pPr/>
              <a:t>48</a:t>
            </a:fld>
            <a:endParaRPr lang="en-US"/>
          </a:p>
        </p:txBody>
      </p:sp>
      <p:sp>
        <p:nvSpPr>
          <p:cNvPr id="141315" name="Rectangle 2"/>
          <p:cNvSpPr>
            <a:spLocks noRo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05A90E6-95E8-405B-98A3-BAE5E9CD07CF}" type="slidenum">
              <a:rPr lang="en-US"/>
              <a:pPr/>
              <a:t>49</a:t>
            </a:fld>
            <a:endParaRPr lang="en-US"/>
          </a:p>
        </p:txBody>
      </p:sp>
      <p:sp>
        <p:nvSpPr>
          <p:cNvPr id="142339" name="Rectangle 2"/>
          <p:cNvSpPr>
            <a:spLocks noRo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10236F8-E977-440E-BD4E-B54A218BD028}" type="slidenum">
              <a:rPr lang="en-US"/>
              <a:pPr/>
              <a:t>5</a:t>
            </a:fld>
            <a:endParaRPr lang="en-US"/>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9C1B6173-54DA-4EC6-AFED-4B199D16B003}" type="slidenum">
              <a:rPr lang="en-US"/>
              <a:pPr/>
              <a:t>50</a:t>
            </a:fld>
            <a:endParaRPr lang="en-US"/>
          </a:p>
        </p:txBody>
      </p:sp>
      <p:sp>
        <p:nvSpPr>
          <p:cNvPr id="143363" name="Rectangle 2"/>
          <p:cNvSpPr>
            <a:spLocks noRo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78686BE-06BD-46A8-8536-327ACED81865}" type="slidenum">
              <a:rPr lang="en-US"/>
              <a:pPr/>
              <a:t>51</a:t>
            </a:fld>
            <a:endParaRPr lang="en-US"/>
          </a:p>
        </p:txBody>
      </p:sp>
      <p:sp>
        <p:nvSpPr>
          <p:cNvPr id="144387" name="Rectangle 2"/>
          <p:cNvSpPr>
            <a:spLocks noRo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A4D0DF5E-1D66-49F5-A2D6-3FE8BBE5A3BE}" type="slidenum">
              <a:rPr lang="en-US"/>
              <a:pPr/>
              <a:t>52</a:t>
            </a:fld>
            <a:endParaRPr lang="en-US"/>
          </a:p>
        </p:txBody>
      </p:sp>
      <p:sp>
        <p:nvSpPr>
          <p:cNvPr id="145411" name="Rectangle 2"/>
          <p:cNvSpPr>
            <a:spLocks noRo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A4FAED4-9F29-488C-A081-76562E99E12E}" type="slidenum">
              <a:rPr lang="en-US"/>
              <a:pPr/>
              <a:t>53</a:t>
            </a:fld>
            <a:endParaRPr lang="en-US"/>
          </a:p>
        </p:txBody>
      </p:sp>
      <p:sp>
        <p:nvSpPr>
          <p:cNvPr id="146435" name="Rectangle 2"/>
          <p:cNvSpPr>
            <a:spLocks noRo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8C3B01E1-16AF-45F4-9867-7D81B8FFBB27}" type="slidenum">
              <a:rPr lang="en-US"/>
              <a:pPr/>
              <a:t>54</a:t>
            </a:fld>
            <a:endParaRPr lang="en-US"/>
          </a:p>
        </p:txBody>
      </p:sp>
      <p:sp>
        <p:nvSpPr>
          <p:cNvPr id="147459" name="Rectangle 2"/>
          <p:cNvSpPr>
            <a:spLocks noRo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DC752741-A93F-4F96-93D1-30721A469E7F}" type="slidenum">
              <a:rPr lang="en-US"/>
              <a:pPr/>
              <a:t>55</a:t>
            </a:fld>
            <a:endParaRPr lang="en-US"/>
          </a:p>
        </p:txBody>
      </p:sp>
      <p:sp>
        <p:nvSpPr>
          <p:cNvPr id="148483" name="Rectangle 2"/>
          <p:cNvSpPr>
            <a:spLocks noRo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FC9D5E65-D2FA-4255-A512-18F70BBEF223}" type="slidenum">
              <a:rPr lang="en-US"/>
              <a:pPr/>
              <a:t>56</a:t>
            </a:fld>
            <a:endParaRPr lang="en-US"/>
          </a:p>
        </p:txBody>
      </p:sp>
      <p:sp>
        <p:nvSpPr>
          <p:cNvPr id="149507" name="Rectangle 2"/>
          <p:cNvSpPr>
            <a:spLocks noRo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9D0B27A-B64B-4EF8-AB29-12055B9667BD}" type="slidenum">
              <a:rPr lang="en-US"/>
              <a:pPr/>
              <a:t>57</a:t>
            </a:fld>
            <a:endParaRPr lang="en-US"/>
          </a:p>
        </p:txBody>
      </p:sp>
      <p:sp>
        <p:nvSpPr>
          <p:cNvPr id="150531" name="Rectangle 2"/>
          <p:cNvSpPr>
            <a:spLocks noRo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0228A796-9B2D-41F9-87C4-1A78B1F11984}" type="slidenum">
              <a:rPr lang="en-US"/>
              <a:pPr/>
              <a:t>58</a:t>
            </a:fld>
            <a:endParaRPr lang="en-US"/>
          </a:p>
        </p:txBody>
      </p:sp>
      <p:sp>
        <p:nvSpPr>
          <p:cNvPr id="151555" name="Rectangle 2"/>
          <p:cNvSpPr>
            <a:spLocks noRo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6501EE6-CBDA-4E0E-A77F-44356B89DC9C}" type="slidenum">
              <a:rPr lang="en-US"/>
              <a:pPr/>
              <a:t>59</a:t>
            </a:fld>
            <a:endParaRPr lang="en-US"/>
          </a:p>
        </p:txBody>
      </p:sp>
      <p:sp>
        <p:nvSpPr>
          <p:cNvPr id="152579" name="Rectangle 2"/>
          <p:cNvSpPr>
            <a:spLocks noRo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4E6279D-5916-45EE-B8F0-D8813A5D4A9A}" type="slidenum">
              <a:rPr lang="en-US"/>
              <a:pPr/>
              <a:t>6</a:t>
            </a:fld>
            <a:endParaRPr lang="en-US"/>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F76FBA0B-26A9-47E0-B3E4-993CBBB10827}" type="slidenum">
              <a:rPr lang="en-US"/>
              <a:pPr/>
              <a:t>60</a:t>
            </a:fld>
            <a:endParaRPr lang="en-US"/>
          </a:p>
        </p:txBody>
      </p:sp>
      <p:sp>
        <p:nvSpPr>
          <p:cNvPr id="153603" name="Rectangle 2"/>
          <p:cNvSpPr>
            <a:spLocks noRo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4A33297-E019-40B1-AB75-315641BCFD58}" type="slidenum">
              <a:rPr lang="en-US"/>
              <a:pPr/>
              <a:t>61</a:t>
            </a:fld>
            <a:endParaRPr lang="en-US"/>
          </a:p>
        </p:txBody>
      </p:sp>
      <p:sp>
        <p:nvSpPr>
          <p:cNvPr id="154627" name="Rectangle 2"/>
          <p:cNvSpPr>
            <a:spLocks noRo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6482775-A5D8-4A8D-81F2-30754BB86B4F}" type="slidenum">
              <a:rPr lang="en-US"/>
              <a:pPr/>
              <a:t>62</a:t>
            </a:fld>
            <a:endParaRPr lang="en-US"/>
          </a:p>
        </p:txBody>
      </p:sp>
      <p:sp>
        <p:nvSpPr>
          <p:cNvPr id="155651" name="Rectangle 2"/>
          <p:cNvSpPr>
            <a:spLocks noRo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DF4CF0B-FBEE-4A16-A65F-FB66B85355AF}" type="slidenum">
              <a:rPr lang="en-US"/>
              <a:pPr/>
              <a:t>63</a:t>
            </a:fld>
            <a:endParaRPr lang="en-US"/>
          </a:p>
        </p:txBody>
      </p:sp>
      <p:sp>
        <p:nvSpPr>
          <p:cNvPr id="156675" name="Rectangle 2"/>
          <p:cNvSpPr>
            <a:spLocks noRo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4182055-A837-4E7B-93F0-FEA2D358B406}" type="slidenum">
              <a:rPr lang="en-US"/>
              <a:pPr/>
              <a:t>64</a:t>
            </a:fld>
            <a:endParaRPr lang="en-US"/>
          </a:p>
        </p:txBody>
      </p:sp>
      <p:sp>
        <p:nvSpPr>
          <p:cNvPr id="157699" name="Rectangle 2"/>
          <p:cNvSpPr>
            <a:spLocks noRo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BD958DB-0CC0-4CB4-AF91-4AA0C6D6EA7B}" type="slidenum">
              <a:rPr lang="en-US"/>
              <a:pPr/>
              <a:t>65</a:t>
            </a:fld>
            <a:endParaRPr lang="en-US"/>
          </a:p>
        </p:txBody>
      </p:sp>
      <p:sp>
        <p:nvSpPr>
          <p:cNvPr id="158723" name="Rectangle 2"/>
          <p:cNvSpPr>
            <a:spLocks noRo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D8E64136-AD7E-4A7F-8503-BE8D6A70EFBC}" type="slidenum">
              <a:rPr lang="en-US"/>
              <a:pPr/>
              <a:t>66</a:t>
            </a:fld>
            <a:endParaRPr lang="en-US"/>
          </a:p>
        </p:txBody>
      </p:sp>
      <p:sp>
        <p:nvSpPr>
          <p:cNvPr id="159747" name="Rectangle 2"/>
          <p:cNvSpPr>
            <a:spLocks noRo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FFCEE171-74D4-4D8C-B32B-01F7BE21D393}" type="slidenum">
              <a:rPr lang="en-US"/>
              <a:pPr/>
              <a:t>67</a:t>
            </a:fld>
            <a:endParaRPr lang="en-US"/>
          </a:p>
        </p:txBody>
      </p:sp>
      <p:sp>
        <p:nvSpPr>
          <p:cNvPr id="160771" name="Rectangle 2"/>
          <p:cNvSpPr>
            <a:spLocks noRo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2571B280-9357-4FCC-A40F-DFA705FD9C3F}" type="slidenum">
              <a:rPr lang="en-US"/>
              <a:pPr/>
              <a:t>68</a:t>
            </a:fld>
            <a:endParaRPr lang="en-US"/>
          </a:p>
        </p:txBody>
      </p:sp>
      <p:sp>
        <p:nvSpPr>
          <p:cNvPr id="161795" name="Rectangle 2"/>
          <p:cNvSpPr>
            <a:spLocks noRo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EEEC4A61-5E2E-479E-B1DF-C01E43DB4D69}" type="slidenum">
              <a:rPr lang="en-US"/>
              <a:pPr/>
              <a:t>69</a:t>
            </a:fld>
            <a:endParaRPr lang="en-US"/>
          </a:p>
        </p:txBody>
      </p:sp>
      <p:sp>
        <p:nvSpPr>
          <p:cNvPr id="162819" name="Rectangle 2"/>
          <p:cNvSpPr>
            <a:spLocks noRo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7CC1914-129C-42C6-A6A9-F4F52EE39610}" type="slidenum">
              <a:rPr lang="en-US"/>
              <a:pPr/>
              <a:t>7</a:t>
            </a:fld>
            <a:endParaRPr lang="en-US"/>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8B5417AB-02EA-4B8A-B1CE-AC4F2C229884}" type="slidenum">
              <a:rPr lang="en-US"/>
              <a:pPr/>
              <a:t>70</a:t>
            </a:fld>
            <a:endParaRPr lang="en-US"/>
          </a:p>
        </p:txBody>
      </p:sp>
      <p:sp>
        <p:nvSpPr>
          <p:cNvPr id="163843" name="Rectangle 2"/>
          <p:cNvSpPr>
            <a:spLocks noRo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4EE61BE3-C253-4197-911B-D54B5EBAF52E}" type="slidenum">
              <a:rPr lang="en-US"/>
              <a:pPr/>
              <a:t>71</a:t>
            </a:fld>
            <a:endParaRPr lang="en-US"/>
          </a:p>
        </p:txBody>
      </p:sp>
      <p:sp>
        <p:nvSpPr>
          <p:cNvPr id="164867" name="Rectangle 2"/>
          <p:cNvSpPr>
            <a:spLocks noRo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D28D8F5-677B-4BC1-A91F-CC0D7E98744A}" type="slidenum">
              <a:rPr lang="en-US"/>
              <a:pPr/>
              <a:t>72</a:t>
            </a:fld>
            <a:endParaRPr lang="en-US"/>
          </a:p>
        </p:txBody>
      </p:sp>
      <p:sp>
        <p:nvSpPr>
          <p:cNvPr id="165891" name="Rectangle 2"/>
          <p:cNvSpPr>
            <a:spLocks noRo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2CFABB34-2EC8-40E1-A397-1E8375E0475D}" type="slidenum">
              <a:rPr lang="en-US"/>
              <a:pPr/>
              <a:t>73</a:t>
            </a:fld>
            <a:endParaRPr lang="en-US"/>
          </a:p>
        </p:txBody>
      </p:sp>
      <p:sp>
        <p:nvSpPr>
          <p:cNvPr id="166915" name="Rectangle 2"/>
          <p:cNvSpPr>
            <a:spLocks noRo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BFA3034D-CBCC-4C44-8F88-5F5DF6583ABE}" type="slidenum">
              <a:rPr lang="en-US"/>
              <a:pPr/>
              <a:t>74</a:t>
            </a:fld>
            <a:endParaRPr lang="en-US"/>
          </a:p>
        </p:txBody>
      </p:sp>
      <p:sp>
        <p:nvSpPr>
          <p:cNvPr id="167939" name="Rectangle 2"/>
          <p:cNvSpPr>
            <a:spLocks noRo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EEC2A0B2-CFC8-4457-A769-005D50BE4058}" type="slidenum">
              <a:rPr lang="en-US"/>
              <a:pPr/>
              <a:t>75</a:t>
            </a:fld>
            <a:endParaRPr lang="en-US"/>
          </a:p>
        </p:txBody>
      </p:sp>
      <p:sp>
        <p:nvSpPr>
          <p:cNvPr id="168963" name="Rectangle 2"/>
          <p:cNvSpPr>
            <a:spLocks noRo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393DEF83-768D-44ED-9D06-764ACA7BD59D}" type="slidenum">
              <a:rPr lang="en-US"/>
              <a:pPr/>
              <a:t>76</a:t>
            </a:fld>
            <a:endParaRPr lang="en-US"/>
          </a:p>
        </p:txBody>
      </p:sp>
      <p:sp>
        <p:nvSpPr>
          <p:cNvPr id="169987" name="Rectangle 2"/>
          <p:cNvSpPr>
            <a:spLocks noRo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3CECFD65-F6D9-4F24-A814-E532A85C304B}" type="slidenum">
              <a:rPr lang="en-US"/>
              <a:pPr/>
              <a:t>77</a:t>
            </a:fld>
            <a:endParaRPr lang="en-US"/>
          </a:p>
        </p:txBody>
      </p:sp>
      <p:sp>
        <p:nvSpPr>
          <p:cNvPr id="171011" name="Rectangle 2"/>
          <p:cNvSpPr>
            <a:spLocks noRo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1FF64F6F-D976-4DE5-A893-C27D6D191B95}" type="slidenum">
              <a:rPr lang="en-US"/>
              <a:pPr/>
              <a:t>78</a:t>
            </a:fld>
            <a:endParaRPr lang="en-US"/>
          </a:p>
        </p:txBody>
      </p:sp>
      <p:sp>
        <p:nvSpPr>
          <p:cNvPr id="172035" name="Rectangle 2"/>
          <p:cNvSpPr>
            <a:spLocks noRo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50A04875-E569-495E-A5CB-8013FD9B1549}" type="slidenum">
              <a:rPr lang="en-US"/>
              <a:pPr/>
              <a:t>79</a:t>
            </a:fld>
            <a:endParaRPr lang="en-US"/>
          </a:p>
        </p:txBody>
      </p:sp>
      <p:sp>
        <p:nvSpPr>
          <p:cNvPr id="173059" name="Rectangle 2"/>
          <p:cNvSpPr>
            <a:spLocks noRo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D473F94-E20E-4D14-B739-9903174E9F48}" type="slidenum">
              <a:rPr lang="en-US"/>
              <a:pPr/>
              <a:t>8</a:t>
            </a:fld>
            <a:endParaRPr lang="en-US"/>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E448CB5A-7626-49A2-A33E-7D0DFBF75938}" type="slidenum">
              <a:rPr lang="en-US"/>
              <a:pPr/>
              <a:t>80</a:t>
            </a:fld>
            <a:endParaRPr lang="en-US"/>
          </a:p>
        </p:txBody>
      </p:sp>
      <p:sp>
        <p:nvSpPr>
          <p:cNvPr id="174083" name="Rectangle 2"/>
          <p:cNvSpPr>
            <a:spLocks noRo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4D4D8F70-683F-46A0-A3A7-5CF51D50BFD6}" type="slidenum">
              <a:rPr lang="en-US"/>
              <a:pPr/>
              <a:t>81</a:t>
            </a:fld>
            <a:endParaRPr lang="en-US"/>
          </a:p>
        </p:txBody>
      </p:sp>
      <p:sp>
        <p:nvSpPr>
          <p:cNvPr id="175107" name="Rectangle 2"/>
          <p:cNvSpPr>
            <a:spLocks noRo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1415B6D8-0B3F-4CC6-B418-F66558E8B242}" type="slidenum">
              <a:rPr lang="en-US"/>
              <a:pPr/>
              <a:t>82</a:t>
            </a:fld>
            <a:endParaRPr lang="en-US"/>
          </a:p>
        </p:txBody>
      </p:sp>
      <p:sp>
        <p:nvSpPr>
          <p:cNvPr id="176131" name="Rectangle 2"/>
          <p:cNvSpPr>
            <a:spLocks noRo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1C996CBB-31E1-4F8E-813F-FA9D1ECE41A5}" type="slidenum">
              <a:rPr lang="en-US"/>
              <a:pPr/>
              <a:t>83</a:t>
            </a:fld>
            <a:endParaRPr lang="en-US"/>
          </a:p>
        </p:txBody>
      </p:sp>
      <p:sp>
        <p:nvSpPr>
          <p:cNvPr id="177155" name="Rectangle 2"/>
          <p:cNvSpPr>
            <a:spLocks noRo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BC8F93B-C025-4420-98EB-F6A28BF6E0FB}" type="slidenum">
              <a:rPr lang="en-US"/>
              <a:pPr/>
              <a:t>84</a:t>
            </a:fld>
            <a:endParaRPr lang="en-US"/>
          </a:p>
        </p:txBody>
      </p:sp>
      <p:sp>
        <p:nvSpPr>
          <p:cNvPr id="178179" name="Rectangle 2"/>
          <p:cNvSpPr>
            <a:spLocks noRo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B5E76265-5A3E-4E0A-A4AE-B763EF15B831}" type="slidenum">
              <a:rPr lang="en-US"/>
              <a:pPr/>
              <a:t>85</a:t>
            </a:fld>
            <a:endParaRPr lang="en-US"/>
          </a:p>
        </p:txBody>
      </p:sp>
      <p:sp>
        <p:nvSpPr>
          <p:cNvPr id="179203" name="Rectangle 2"/>
          <p:cNvSpPr>
            <a:spLocks noRo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70062D24-191D-460C-AA0F-AB827509800E}" type="slidenum">
              <a:rPr lang="en-US"/>
              <a:pPr/>
              <a:t>86</a:t>
            </a:fld>
            <a:endParaRPr lang="en-US"/>
          </a:p>
        </p:txBody>
      </p:sp>
      <p:sp>
        <p:nvSpPr>
          <p:cNvPr id="180227" name="Rectangle 2"/>
          <p:cNvSpPr>
            <a:spLocks noRo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F2DF917E-0FEF-4FA2-953E-689C35A73114}" type="slidenum">
              <a:rPr lang="en-US"/>
              <a:pPr/>
              <a:t>87</a:t>
            </a:fld>
            <a:endParaRPr lang="en-US"/>
          </a:p>
        </p:txBody>
      </p:sp>
      <p:sp>
        <p:nvSpPr>
          <p:cNvPr id="181251" name="Rectangle 2"/>
          <p:cNvSpPr>
            <a:spLocks noRo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B898C8BD-48ED-4F1E-BF0E-859518536278}" type="slidenum">
              <a:rPr lang="en-US"/>
              <a:pPr/>
              <a:t>88</a:t>
            </a:fld>
            <a:endParaRPr lang="en-US"/>
          </a:p>
        </p:txBody>
      </p:sp>
      <p:sp>
        <p:nvSpPr>
          <p:cNvPr id="182275" name="Rectangle 2"/>
          <p:cNvSpPr>
            <a:spLocks noRo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6C0CF405-AED7-41AA-876C-815CB55C63BE}" type="slidenum">
              <a:rPr lang="en-US"/>
              <a:pPr/>
              <a:t>9</a:t>
            </a:fld>
            <a:endParaRPr lang="en-US"/>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6D1EF33E-857F-47DB-9D9E-CDA4EC46AED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E9957540-2B67-4FE4-9CC2-E1E77B1C5E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8331BC37-6811-46E4-9D0C-10CFB972E4B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2FEDD9BF-3E37-45B9-854C-899E40EAA9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F0DFCCE9-D41F-4EE0-A9FA-CAD7278685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AD672D93-963F-48B6-BD59-436C621F387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D5284126-5867-4D8D-B43D-2D6195F9B20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8" name="Rectangle 6"/>
          <p:cNvSpPr>
            <a:spLocks noGrp="1" noChangeArrowheads="1"/>
          </p:cNvSpPr>
          <p:nvPr>
            <p:ph type="sldNum" sz="quarter" idx="11"/>
          </p:nvPr>
        </p:nvSpPr>
        <p:spPr>
          <a:ln/>
        </p:spPr>
        <p:txBody>
          <a:bodyPr/>
          <a:lstStyle>
            <a:lvl1pPr>
              <a:defRPr/>
            </a:lvl1pPr>
          </a:lstStyle>
          <a:p>
            <a:pPr>
              <a:defRPr/>
            </a:pPr>
            <a:fld id="{9A1E7BF0-FDEE-48CC-9F21-4473E306EE4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4" name="Rectangle 6"/>
          <p:cNvSpPr>
            <a:spLocks noGrp="1" noChangeArrowheads="1"/>
          </p:cNvSpPr>
          <p:nvPr>
            <p:ph type="sldNum" sz="quarter" idx="11"/>
          </p:nvPr>
        </p:nvSpPr>
        <p:spPr>
          <a:ln/>
        </p:spPr>
        <p:txBody>
          <a:bodyPr/>
          <a:lstStyle>
            <a:lvl1pPr>
              <a:defRPr/>
            </a:lvl1pPr>
          </a:lstStyle>
          <a:p>
            <a:pPr>
              <a:defRPr/>
            </a:pPr>
            <a:fld id="{AAA7DA9D-2410-4432-806B-81153DA1464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3" name="Rectangle 6"/>
          <p:cNvSpPr>
            <a:spLocks noGrp="1" noChangeArrowheads="1"/>
          </p:cNvSpPr>
          <p:nvPr>
            <p:ph type="sldNum" sz="quarter" idx="11"/>
          </p:nvPr>
        </p:nvSpPr>
        <p:spPr>
          <a:ln/>
        </p:spPr>
        <p:txBody>
          <a:bodyPr/>
          <a:lstStyle>
            <a:lvl1pPr>
              <a:defRPr/>
            </a:lvl1pPr>
          </a:lstStyle>
          <a:p>
            <a:pPr>
              <a:defRPr/>
            </a:pPr>
            <a:fld id="{5D6810D7-0AB7-4640-A1AC-72D88DB354F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427B2C1A-718A-4F8E-AD52-20241581467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613D0148-8059-454F-A420-17AFA9BAEB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33400" y="6248400"/>
            <a:ext cx="594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i="1" smtClean="0">
                <a:solidFill>
                  <a:srgbClr val="000066"/>
                </a:solidFill>
              </a:defRPr>
            </a:lvl1pPr>
          </a:lstStyle>
          <a:p>
            <a:pPr>
              <a:defRPr/>
            </a:pPr>
            <a:r>
              <a:rPr lang="en-US"/>
              <a:t>Ryerson University                                                         CPS8304</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i="1" smtClean="0">
                <a:solidFill>
                  <a:srgbClr val="000066"/>
                </a:solidFill>
              </a:defRPr>
            </a:lvl1pPr>
          </a:lstStyle>
          <a:p>
            <a:pPr>
              <a:defRPr/>
            </a:pPr>
            <a:fld id="{9C8E32F0-A1AD-4B92-8B46-48754D65D87A}" type="slidenum">
              <a:rPr lang="en-US"/>
              <a:pPr>
                <a:defRPr/>
              </a:pPr>
              <a:t>‹#›</a:t>
            </a:fld>
            <a:endParaRPr lang="en-US"/>
          </a:p>
        </p:txBody>
      </p:sp>
      <p:sp>
        <p:nvSpPr>
          <p:cNvPr id="1031" name="Text Box 7"/>
          <p:cNvSpPr txBox="1">
            <a:spLocks noChangeArrowheads="1"/>
          </p:cNvSpPr>
          <p:nvPr userDrawn="1"/>
        </p:nvSpPr>
        <p:spPr bwMode="auto">
          <a:xfrm>
            <a:off x="7527925" y="-39688"/>
            <a:ext cx="1616075" cy="366713"/>
          </a:xfrm>
          <a:prstGeom prst="rect">
            <a:avLst/>
          </a:prstGeom>
          <a:noFill/>
          <a:ln w="9525">
            <a:noFill/>
            <a:miter lim="800000"/>
            <a:headEnd/>
            <a:tailEnd/>
          </a:ln>
          <a:effectLst/>
        </p:spPr>
        <p:txBody>
          <a:bodyPr>
            <a:spAutoFit/>
          </a:bodyPr>
          <a:lstStyle/>
          <a:p>
            <a:pPr>
              <a:defRPr/>
            </a:pPr>
            <a:endParaRPr lang="en-US"/>
          </a:p>
        </p:txBody>
      </p:sp>
      <p:sp>
        <p:nvSpPr>
          <p:cNvPr id="1032" name="Text Box 8"/>
          <p:cNvSpPr txBox="1">
            <a:spLocks noChangeArrowheads="1"/>
          </p:cNvSpPr>
          <p:nvPr userDrawn="1"/>
        </p:nvSpPr>
        <p:spPr bwMode="auto">
          <a:xfrm>
            <a:off x="5715000" y="53975"/>
            <a:ext cx="3335338" cy="304800"/>
          </a:xfrm>
          <a:prstGeom prst="rect">
            <a:avLst/>
          </a:prstGeom>
          <a:noFill/>
          <a:ln w="9525">
            <a:noFill/>
            <a:miter lim="800000"/>
            <a:headEnd/>
            <a:tailEnd/>
          </a:ln>
          <a:effectLst/>
        </p:spPr>
        <p:txBody>
          <a:bodyPr>
            <a:spAutoFit/>
          </a:bodyPr>
          <a:lstStyle/>
          <a:p>
            <a:pPr>
              <a:defRPr/>
            </a:pPr>
            <a:r>
              <a:rPr lang="en-US" sz="1400" b="1" u="sng"/>
              <a:t>INTERPROCESS COMMUNICATION</a:t>
            </a:r>
            <a:r>
              <a:rPr lang="en-US" sz="1400" u="sng"/>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cs typeface="+mn-cs"/>
        </a:defRPr>
      </a:lvl2pPr>
      <a:lvl3pPr marL="1143000" indent="-228600" algn="l" rtl="0" eaLnBrk="0" fontAlgn="base" hangingPunct="0">
        <a:spcBef>
          <a:spcPct val="20000"/>
        </a:spcBef>
        <a:spcAft>
          <a:spcPct val="0"/>
        </a:spcAft>
        <a:buFont typeface="Wingdings" pitchFamily="2" charset="2"/>
        <a:buChar char="v"/>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a:noFill/>
        </p:spPr>
        <p:txBody>
          <a:bodyPr/>
          <a:lstStyle/>
          <a:p>
            <a:fld id="{4CCECAEA-3BA9-4EEB-A4D7-8B3C922F44A2}" type="slidenum">
              <a:rPr lang="en-US"/>
              <a:pPr/>
              <a:t>1</a:t>
            </a:fld>
            <a:endParaRPr lang="en-US"/>
          </a:p>
        </p:txBody>
      </p:sp>
      <p:sp>
        <p:nvSpPr>
          <p:cNvPr id="2051" name="Text Box 2"/>
          <p:cNvSpPr txBox="1">
            <a:spLocks noChangeArrowheads="1"/>
          </p:cNvSpPr>
          <p:nvPr/>
        </p:nvSpPr>
        <p:spPr bwMode="auto">
          <a:xfrm>
            <a:off x="1600200" y="1600200"/>
            <a:ext cx="6934200" cy="2430463"/>
          </a:xfrm>
          <a:prstGeom prst="rect">
            <a:avLst/>
          </a:prstGeom>
          <a:noFill/>
          <a:ln w="9525">
            <a:noFill/>
            <a:miter lim="800000"/>
            <a:headEnd/>
            <a:tailEnd/>
          </a:ln>
        </p:spPr>
        <p:txBody>
          <a:bodyPr>
            <a:spAutoFit/>
          </a:bodyPr>
          <a:lstStyle/>
          <a:p>
            <a:pPr algn="r" rtl="1">
              <a:spcBef>
                <a:spcPct val="50000"/>
              </a:spcBef>
            </a:pPr>
            <a:endParaRPr lang="en-US"/>
          </a:p>
          <a:p>
            <a:pPr algn="r" rtl="1">
              <a:spcBef>
                <a:spcPct val="50000"/>
              </a:spcBef>
            </a:pPr>
            <a:endParaRPr lang="en-US"/>
          </a:p>
          <a:p>
            <a:pPr algn="r" rtl="1">
              <a:spcBef>
                <a:spcPct val="50000"/>
              </a:spcBef>
            </a:pPr>
            <a:endParaRPr lang="en-US"/>
          </a:p>
          <a:p>
            <a:pPr algn="r" rtl="1">
              <a:spcBef>
                <a:spcPct val="50000"/>
              </a:spcBef>
            </a:pPr>
            <a:endParaRPr lang="en-US"/>
          </a:p>
          <a:p>
            <a:pPr algn="r" rtl="1">
              <a:spcBef>
                <a:spcPct val="50000"/>
              </a:spcBef>
            </a:pPr>
            <a:endParaRPr lang="en-US"/>
          </a:p>
          <a:p>
            <a:pPr algn="r" rtl="1">
              <a:spcBef>
                <a:spcPct val="50000"/>
              </a:spcBef>
            </a:pPr>
            <a:endParaRPr lang="en-US"/>
          </a:p>
        </p:txBody>
      </p:sp>
      <p:sp>
        <p:nvSpPr>
          <p:cNvPr id="2052" name="Text Box 3"/>
          <p:cNvSpPr txBox="1">
            <a:spLocks noChangeArrowheads="1"/>
          </p:cNvSpPr>
          <p:nvPr/>
        </p:nvSpPr>
        <p:spPr bwMode="auto">
          <a:xfrm>
            <a:off x="685800" y="533400"/>
            <a:ext cx="8305800" cy="1555750"/>
          </a:xfrm>
          <a:prstGeom prst="rect">
            <a:avLst/>
          </a:prstGeom>
          <a:noFill/>
          <a:ln w="9525">
            <a:noFill/>
            <a:miter lim="800000"/>
            <a:headEnd/>
            <a:tailEnd/>
          </a:ln>
        </p:spPr>
        <p:txBody>
          <a:bodyPr>
            <a:spAutoFit/>
          </a:bodyPr>
          <a:lstStyle/>
          <a:p>
            <a:pPr algn="ctr">
              <a:spcBef>
                <a:spcPct val="50000"/>
              </a:spcBef>
            </a:pPr>
            <a:r>
              <a:rPr lang="en-US" sz="4800" b="1"/>
              <a:t>INTERPROCESS COMMUNICATION</a:t>
            </a:r>
          </a:p>
        </p:txBody>
      </p:sp>
      <p:sp>
        <p:nvSpPr>
          <p:cNvPr id="2053" name="Rectangle 5"/>
          <p:cNvSpPr>
            <a:spLocks noChangeArrowheads="1"/>
          </p:cNvSpPr>
          <p:nvPr/>
        </p:nvSpPr>
        <p:spPr bwMode="auto">
          <a:xfrm>
            <a:off x="2057400" y="2667000"/>
            <a:ext cx="5410200" cy="2246313"/>
          </a:xfrm>
          <a:prstGeom prst="rect">
            <a:avLst/>
          </a:prstGeom>
          <a:noFill/>
          <a:ln w="9525">
            <a:noFill/>
            <a:miter lim="800000"/>
            <a:headEnd/>
            <a:tailEnd/>
          </a:ln>
        </p:spPr>
        <p:txBody>
          <a:bodyPr>
            <a:spAutoFit/>
          </a:bodyPr>
          <a:lstStyle/>
          <a:p>
            <a:pPr algn="ctr">
              <a:spcBef>
                <a:spcPts val="3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rPr>
              <a:t>From Chapter 4 of Distributed Systems Concepts and Design,4</a:t>
            </a:r>
            <a:r>
              <a:rPr lang="en-GB" b="1" baseline="30000">
                <a:solidFill>
                  <a:srgbClr val="000000"/>
                </a:solidFill>
              </a:rPr>
              <a:t>th</a:t>
            </a:r>
            <a:r>
              <a:rPr lang="en-GB" b="1">
                <a:solidFill>
                  <a:srgbClr val="000000"/>
                </a:solidFill>
              </a:rPr>
              <a:t> Edition, </a:t>
            </a:r>
          </a:p>
          <a:p>
            <a:pPr algn="ctr">
              <a:spcBef>
                <a:spcPts val="3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rPr>
              <a:t>By G. Coulouris, J. Dollimore and T. Kindberg</a:t>
            </a:r>
          </a:p>
          <a:p>
            <a:pPr algn="ctr">
              <a:spcBef>
                <a:spcPts val="3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Published by Addison Wesley/Pearson Education June 2005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p>
            <a:fld id="{7C103EFA-2BDF-4182-8DA0-D51009660222}" type="slidenum">
              <a:rPr lang="en-US"/>
              <a:pPr/>
              <a:t>10</a:t>
            </a:fld>
            <a:endParaRPr lang="en-US"/>
          </a:p>
        </p:txBody>
      </p:sp>
      <p:sp>
        <p:nvSpPr>
          <p:cNvPr id="112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181257" name="Group 9"/>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990099"/>
                          </a:solidFill>
                          <a:effectLst/>
                          <a:latin typeface="Arial" pitchFamily="34" charset="0"/>
                          <a:cs typeface="Arial" pitchFamily="34" charset="0"/>
                        </a:rPr>
                        <a:t>Group multicast</a:t>
                      </a:r>
                      <a:r>
                        <a:rPr kumimoji="0" lang="en-US" sz="3200" b="0" i="0" u="none" strike="noStrike" cap="none" normalizeH="0" baseline="0" smtClean="0">
                          <a:ln>
                            <a:noFill/>
                          </a:ln>
                          <a:solidFill>
                            <a:schemeClr val="tx1"/>
                          </a:solidFill>
                          <a:effectLst/>
                          <a:latin typeface="Arial" pitchFamily="34" charset="0"/>
                          <a:cs typeface="Arial" pitchFamily="34" charset="0"/>
                        </a:rPr>
                        <a:t> is a form of interprocess communication in which one process in a group of processes transmits the same message to all members of the group.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27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p>
            <a:fld id="{38F7FD7A-CD11-4A6D-B7D6-E0F0955CD458}" type="slidenum">
              <a:rPr lang="en-US"/>
              <a:pPr/>
              <a:t>11</a:t>
            </a:fld>
            <a:endParaRPr lang="en-US"/>
          </a:p>
        </p:txBody>
      </p:sp>
      <p:sp>
        <p:nvSpPr>
          <p:cNvPr id="122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The API for the Internet Protocols</a:t>
            </a:r>
          </a:p>
        </p:txBody>
      </p:sp>
      <p:graphicFrame>
        <p:nvGraphicFramePr>
          <p:cNvPr id="10255" name="Group 15"/>
          <p:cNvGraphicFramePr>
            <a:graphicFrameLocks noGrp="1"/>
          </p:cNvGraphicFramePr>
          <p:nvPr>
            <p:ph type="tbl" idx="1"/>
          </p:nvPr>
        </p:nvGraphicFramePr>
        <p:xfrm>
          <a:off x="533400" y="1219200"/>
          <a:ext cx="8229600" cy="226771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CHARACTERISTICS of INTERPROCESS COMMUNICATION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SOCKET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UDP DATAGRAM COMMUNICATION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TCP STREAM COMMUNICATION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29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p>
            <a:fld id="{ED5760BF-4C77-4FE9-AB14-2D3485C4545B}" type="slidenum">
              <a:rPr lang="en-US"/>
              <a:pPr/>
              <a:t>12</a:t>
            </a:fld>
            <a:endParaRPr lang="en-US"/>
          </a:p>
        </p:txBody>
      </p:sp>
      <p:sp>
        <p:nvSpPr>
          <p:cNvPr id="13315"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sz="2400" b="1" smtClean="0">
                <a:solidFill>
                  <a:srgbClr val="669900"/>
                </a:solidFill>
              </a:rPr>
              <a:t>The Characteristics of Interprocess Communication</a:t>
            </a:r>
          </a:p>
        </p:txBody>
      </p:sp>
      <p:graphicFrame>
        <p:nvGraphicFramePr>
          <p:cNvPr id="11293" name="Group 29"/>
          <p:cNvGraphicFramePr>
            <a:graphicFrameLocks noGrp="1"/>
          </p:cNvGraphicFramePr>
          <p:nvPr>
            <p:ph type="tbl" idx="1"/>
          </p:nvPr>
        </p:nvGraphicFramePr>
        <p:xfrm>
          <a:off x="533400" y="1219200"/>
          <a:ext cx="8229600" cy="344424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Synchronous and asynchronous</a:t>
                      </a:r>
                      <a:r>
                        <a:rPr kumimoji="0" lang="en-US" sz="3200" b="0" i="0" u="none" strike="noStrike" cap="none" normalizeH="0" baseline="0" smtClean="0">
                          <a:ln>
                            <a:noFill/>
                          </a:ln>
                          <a:solidFill>
                            <a:schemeClr val="tx1"/>
                          </a:solidFill>
                          <a:effectLst/>
                          <a:latin typeface="Arial" pitchFamily="34" charset="0"/>
                          <a:cs typeface="Arial" pitchFamily="34" charset="0"/>
                        </a:rPr>
                        <a:t> </a:t>
                      </a:r>
                      <a:r>
                        <a:rPr kumimoji="0" lang="en-US" sz="3200" b="0" i="0" u="none" strike="noStrike" cap="none" normalizeH="0" baseline="0" smtClean="0">
                          <a:ln>
                            <a:noFill/>
                          </a:ln>
                          <a:solidFill>
                            <a:srgbClr val="A50021"/>
                          </a:solidFill>
                          <a:effectLst/>
                          <a:latin typeface="Arial" pitchFamily="34" charset="0"/>
                          <a:cs typeface="Arial" pitchFamily="34" charset="0"/>
                        </a:rPr>
                        <a:t>communication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In the synchronous form, both send and receive are blocking operations.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In the asynchronous form, the use of the send operation is non-blocking and the receive operation can have blocking and non-blocking variants.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319"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
        <p:nvSpPr>
          <p:cNvPr id="13320"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FC69E06C-E1BB-4513-BB85-E2CF9020160E}" type="slidenum">
              <a:rPr lang="en-US"/>
              <a:pPr/>
              <a:t>13</a:t>
            </a:fld>
            <a:endParaRPr lang="en-US"/>
          </a:p>
        </p:txBody>
      </p:sp>
      <p:sp>
        <p:nvSpPr>
          <p:cNvPr id="14339"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sz="2400" b="1" smtClean="0">
                <a:solidFill>
                  <a:srgbClr val="669900"/>
                </a:solidFill>
              </a:rPr>
              <a:t>The Characteristics of Interprocess Communication</a:t>
            </a:r>
          </a:p>
        </p:txBody>
      </p:sp>
      <p:graphicFrame>
        <p:nvGraphicFramePr>
          <p:cNvPr id="14363" name="Group 27"/>
          <p:cNvGraphicFramePr>
            <a:graphicFrameLocks noGrp="1"/>
          </p:cNvGraphicFramePr>
          <p:nvPr>
            <p:ph type="tbl" idx="1"/>
          </p:nvPr>
        </p:nvGraphicFramePr>
        <p:xfrm>
          <a:off x="533400" y="1219200"/>
          <a:ext cx="8229600" cy="2237232"/>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Message destinations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local port is a message destination within a computer, specified as an integer.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port has an exactly one receiver but can have many senders.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34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E06C0213-1E3C-4754-B39D-C874AB22F652}" type="slidenum">
              <a:rPr lang="en-US"/>
              <a:pPr/>
              <a:t>14</a:t>
            </a:fld>
            <a:endParaRPr lang="en-US"/>
          </a:p>
        </p:txBody>
      </p:sp>
      <p:sp>
        <p:nvSpPr>
          <p:cNvPr id="15363"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sz="2400" b="1" smtClean="0">
                <a:solidFill>
                  <a:srgbClr val="669900"/>
                </a:solidFill>
              </a:rPr>
              <a:t>The Characteristics of Interprocess Communication</a:t>
            </a:r>
          </a:p>
        </p:txBody>
      </p:sp>
      <p:graphicFrame>
        <p:nvGraphicFramePr>
          <p:cNvPr id="15378" name="Group 18"/>
          <p:cNvGraphicFramePr>
            <a:graphicFrameLocks noGrp="1"/>
          </p:cNvGraphicFramePr>
          <p:nvPr>
            <p:ph type="tbl" idx="1"/>
          </p:nvPr>
        </p:nvGraphicFramePr>
        <p:xfrm>
          <a:off x="533400" y="1219200"/>
          <a:ext cx="8229600" cy="424281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Reliability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reliable communication is defined in terms of validity and integrity.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point-to-point message service is described as reliable if messages are guaranteed to be delivered despite a reasonable number of packets being dropped or lost.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For integrity, messages must arrive uncorrupted and without duplication.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536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F0764147-5AEB-493D-82D4-5FA36FA9827C}" type="slidenum">
              <a:rPr lang="en-US"/>
              <a:pPr/>
              <a:t>15</a:t>
            </a:fld>
            <a:endParaRPr lang="en-US"/>
          </a:p>
        </p:txBody>
      </p:sp>
      <p:sp>
        <p:nvSpPr>
          <p:cNvPr id="16387"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sz="2400" b="1" smtClean="0">
                <a:solidFill>
                  <a:srgbClr val="669900"/>
                </a:solidFill>
              </a:rPr>
              <a:t>The Characteristics of Interprocess Communication</a:t>
            </a:r>
          </a:p>
        </p:txBody>
      </p:sp>
      <p:graphicFrame>
        <p:nvGraphicFramePr>
          <p:cNvPr id="16396" name="Group 12"/>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Ordering</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Some applications require that messages be delivered in sender order.</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39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p>
            <a:fld id="{DDB7A601-C8A2-4885-8C99-B98BBEA1D908}" type="slidenum">
              <a:rPr lang="en-US"/>
              <a:pPr/>
              <a:t>16</a:t>
            </a:fld>
            <a:endParaRPr lang="en-US"/>
          </a:p>
        </p:txBody>
      </p:sp>
      <p:sp>
        <p:nvSpPr>
          <p:cNvPr id="174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Sockets</a:t>
            </a:r>
          </a:p>
        </p:txBody>
      </p:sp>
      <p:graphicFrame>
        <p:nvGraphicFramePr>
          <p:cNvPr id="17437" name="Group 29"/>
          <p:cNvGraphicFramePr>
            <a:graphicFrameLocks noGrp="1"/>
          </p:cNvGraphicFramePr>
          <p:nvPr>
            <p:ph type="tbl" idx="1"/>
          </p:nvPr>
        </p:nvGraphicFramePr>
        <p:xfrm>
          <a:off x="533400" y="1219200"/>
          <a:ext cx="8229600" cy="477316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pitchFamily="34" charset="0"/>
                          <a:cs typeface="Arial" pitchFamily="34" charset="0"/>
                        </a:rPr>
                        <a:t>Internet IPC mechanism of </a:t>
                      </a:r>
                      <a:r>
                        <a:rPr kumimoji="0" lang="en-US" sz="3200" b="0" i="0" u="none" strike="noStrike" cap="none" normalizeH="0" baseline="0" smtClean="0">
                          <a:ln>
                            <a:noFill/>
                          </a:ln>
                          <a:solidFill>
                            <a:schemeClr val="tx1"/>
                          </a:solidFill>
                          <a:effectLst/>
                          <a:latin typeface="Arial" pitchFamily="34" charset="0"/>
                          <a:cs typeface="Arial" pitchFamily="34" charset="0"/>
                        </a:rPr>
                        <a:t>Unix and other operating systems (BSD Unix, Solaris, Linux, Windows NT, Macintosh OS)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Processes in the above OS can send and receive messages via a socket.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pitchFamily="34" charset="0"/>
                          <a:cs typeface="Arial" pitchFamily="34" charset="0"/>
                        </a:rPr>
                        <a:t>Sockets need to be </a:t>
                      </a:r>
                      <a:r>
                        <a:rPr kumimoji="0" lang="en-US" sz="3200" b="0" i="0" u="none" strike="noStrike" cap="none" normalizeH="0" baseline="0" smtClean="0">
                          <a:ln>
                            <a:noFill/>
                          </a:ln>
                          <a:solidFill>
                            <a:schemeClr val="tx1"/>
                          </a:solidFill>
                          <a:effectLst/>
                          <a:latin typeface="Arial" pitchFamily="34" charset="0"/>
                          <a:cs typeface="Arial" pitchFamily="34" charset="0"/>
                        </a:rPr>
                        <a:t>bound</a:t>
                      </a:r>
                      <a:r>
                        <a:rPr kumimoji="0" lang="en-US" sz="3200" b="0" i="0" u="none" strike="noStrike" cap="none" normalizeH="0" baseline="0" smtClean="0">
                          <a:ln>
                            <a:noFill/>
                          </a:ln>
                          <a:solidFill>
                            <a:srgbClr val="CD0000"/>
                          </a:solidFill>
                          <a:effectLst/>
                          <a:latin typeface="Arial" pitchFamily="34" charset="0"/>
                          <a:cs typeface="Arial" pitchFamily="34" charset="0"/>
                        </a:rPr>
                        <a:t> </a:t>
                      </a:r>
                      <a:r>
                        <a:rPr kumimoji="0" lang="en-US" sz="3200" b="0" i="0" u="none" strike="noStrike" cap="none" normalizeH="0" baseline="0" smtClean="0">
                          <a:ln>
                            <a:noFill/>
                          </a:ln>
                          <a:solidFill>
                            <a:srgbClr val="000000"/>
                          </a:solidFill>
                          <a:effectLst/>
                          <a:latin typeface="Arial" pitchFamily="34" charset="0"/>
                          <a:cs typeface="Arial" pitchFamily="34" charset="0"/>
                        </a:rPr>
                        <a:t>to a port number and an internet address in order to  send and receive messages.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pitchFamily="34" charset="0"/>
                          <a:cs typeface="Arial" pitchFamily="34" charset="0"/>
                        </a:rPr>
                        <a:t>Each socket has a transport </a:t>
                      </a:r>
                      <a:r>
                        <a:rPr kumimoji="0" lang="en-US" sz="3200" b="0" i="0" u="none" strike="noStrike" cap="none" normalizeH="0" baseline="0" smtClean="0">
                          <a:ln>
                            <a:noFill/>
                          </a:ln>
                          <a:solidFill>
                            <a:schemeClr val="tx1"/>
                          </a:solidFill>
                          <a:effectLst/>
                          <a:latin typeface="Arial" pitchFamily="34" charset="0"/>
                          <a:cs typeface="Arial" pitchFamily="34" charset="0"/>
                        </a:rPr>
                        <a:t>protocol (TCP or UDP).</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741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FA1755F1-1E9A-4A81-AAF0-248317F7168E}" type="slidenum">
              <a:rPr lang="en-US"/>
              <a:pPr/>
              <a:t>17</a:t>
            </a:fld>
            <a:endParaRPr lang="en-US"/>
          </a:p>
        </p:txBody>
      </p:sp>
      <p:sp>
        <p:nvSpPr>
          <p:cNvPr id="184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Sockets</a:t>
            </a:r>
          </a:p>
        </p:txBody>
      </p:sp>
      <p:graphicFrame>
        <p:nvGraphicFramePr>
          <p:cNvPr id="26637" name="Group 13"/>
          <p:cNvGraphicFramePr>
            <a:graphicFrameLocks noGrp="1"/>
          </p:cNvGraphicFramePr>
          <p:nvPr>
            <p:ph type="tbl" idx="1"/>
          </p:nvPr>
        </p:nvGraphicFramePr>
        <p:xfrm>
          <a:off x="533400" y="1219200"/>
          <a:ext cx="8229600" cy="282244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pitchFamily="34" charset="0"/>
                          <a:cs typeface="Arial" pitchFamily="34" charset="0"/>
                        </a:rPr>
                        <a:t>Messages sent to some internet address and port number can only be received by a process using a socket that is </a:t>
                      </a:r>
                      <a:r>
                        <a:rPr kumimoji="0" lang="en-US" sz="3200" b="0" i="0" u="none" strike="noStrike" cap="none" normalizeH="0" baseline="0" smtClean="0">
                          <a:ln>
                            <a:noFill/>
                          </a:ln>
                          <a:solidFill>
                            <a:schemeClr val="tx1"/>
                          </a:solidFill>
                          <a:effectLst/>
                          <a:latin typeface="Arial" pitchFamily="34" charset="0"/>
                          <a:cs typeface="Arial" pitchFamily="34" charset="0"/>
                        </a:rPr>
                        <a:t>bound to this address and port number.</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pitchFamily="34" charset="0"/>
                          <a:cs typeface="Arial" pitchFamily="34" charset="0"/>
                        </a:rPr>
                        <a:t>Processes </a:t>
                      </a:r>
                      <a:r>
                        <a:rPr kumimoji="0" lang="en-US" sz="3200" b="0" i="0" u="none" strike="noStrike" cap="none" normalizeH="0" baseline="0" smtClean="0">
                          <a:ln>
                            <a:noFill/>
                          </a:ln>
                          <a:solidFill>
                            <a:schemeClr val="tx1"/>
                          </a:solidFill>
                          <a:effectLst/>
                          <a:latin typeface="Arial" pitchFamily="34" charset="0"/>
                          <a:cs typeface="Arial" pitchFamily="34" charset="0"/>
                        </a:rPr>
                        <a:t>cannot share ports (exception: TCP multicast).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843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p>
            <a:fld id="{12216F64-DF0B-43FE-9575-8F7A28991FCB}" type="slidenum">
              <a:rPr lang="en-US"/>
              <a:pPr/>
              <a:t>18</a:t>
            </a:fld>
            <a:endParaRPr lang="en-US"/>
          </a:p>
        </p:txBody>
      </p:sp>
      <p:sp>
        <p:nvSpPr>
          <p:cNvPr id="194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Sockets</a:t>
            </a:r>
          </a:p>
        </p:txBody>
      </p:sp>
      <p:graphicFrame>
        <p:nvGraphicFramePr>
          <p:cNvPr id="25603" name="Group 3"/>
          <p:cNvGraphicFramePr>
            <a:graphicFrameLocks noGrp="1"/>
          </p:cNvGraphicFramePr>
          <p:nvPr>
            <p:ph type="tbl" idx="1"/>
          </p:nvPr>
        </p:nvGraphicFramePr>
        <p:xfrm>
          <a:off x="533400" y="1219200"/>
          <a:ext cx="8229600" cy="4663440"/>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Both forms of communication, UDP and TCP, use the socket abstraction, which provides and endpoint for communication between processes.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Interprocess communication consists of transmitting a message between a socket in one process and a socket in another process.</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rgbClr val="A50021"/>
                          </a:solidFill>
                          <a:effectLst/>
                          <a:latin typeface="Arial" pitchFamily="34" charset="0"/>
                          <a:cs typeface="Arial" pitchFamily="34" charset="0"/>
                        </a:rPr>
                        <a:t>(Figure 2)</a:t>
                      </a:r>
                      <a:r>
                        <a:rPr kumimoji="0" lang="en-US" sz="2800" b="0" i="0" u="none" strike="noStrike" cap="none" normalizeH="0" baseline="0" smtClean="0">
                          <a:ln>
                            <a:noFill/>
                          </a:ln>
                          <a:solidFill>
                            <a:srgbClr val="000000"/>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946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p>
            <a:fld id="{B54771DE-BD48-403C-89CB-F2AC8FA323C6}" type="slidenum">
              <a:rPr lang="en-US"/>
              <a:pPr/>
              <a:t>19</a:t>
            </a:fld>
            <a:endParaRPr lang="en-US"/>
          </a:p>
        </p:txBody>
      </p:sp>
      <p:sp>
        <p:nvSpPr>
          <p:cNvPr id="204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Sockets</a:t>
            </a:r>
          </a:p>
        </p:txBody>
      </p:sp>
      <p:graphicFrame>
        <p:nvGraphicFramePr>
          <p:cNvPr id="21507" name="Group 3"/>
          <p:cNvGraphicFramePr>
            <a:graphicFrameLocks noGrp="1"/>
          </p:cNvGraphicFramePr>
          <p:nvPr>
            <p:ph type="tbl" idx="1"/>
          </p:nvPr>
        </p:nvGraphicFramePr>
        <p:xfrm>
          <a:off x="533400" y="1219200"/>
          <a:ext cx="8229600" cy="4038600"/>
        </p:xfrm>
        <a:graphic>
          <a:graphicData uri="http://schemas.openxmlformats.org/drawingml/2006/table">
            <a:tbl>
              <a:tblPr rtl="1"/>
              <a:tblGrid>
                <a:gridCol w="8229600"/>
              </a:tblGrid>
              <a:tr h="40386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pic>
        <p:nvPicPr>
          <p:cNvPr id="20487" name="Picture 10"/>
          <p:cNvPicPr>
            <a:picLocks noChangeAspect="1" noChangeArrowheads="1"/>
          </p:cNvPicPr>
          <p:nvPr/>
        </p:nvPicPr>
        <p:blipFill>
          <a:blip r:embed="rId3"/>
          <a:srcRect/>
          <a:stretch>
            <a:fillRect/>
          </a:stretch>
        </p:blipFill>
        <p:spPr bwMode="auto">
          <a:xfrm>
            <a:off x="1000125" y="2419350"/>
            <a:ext cx="7143750" cy="2025650"/>
          </a:xfrm>
          <a:prstGeom prst="rect">
            <a:avLst/>
          </a:prstGeom>
          <a:noFill/>
          <a:ln w="9525">
            <a:noFill/>
            <a:miter lim="800000"/>
            <a:headEnd/>
            <a:tailEnd/>
          </a:ln>
        </p:spPr>
      </p:pic>
      <p:sp>
        <p:nvSpPr>
          <p:cNvPr id="20488" name="Rectangle 11"/>
          <p:cNvSpPr>
            <a:spLocks noChangeArrowheads="1"/>
          </p:cNvSpPr>
          <p:nvPr/>
        </p:nvSpPr>
        <p:spPr bwMode="auto">
          <a:xfrm>
            <a:off x="3048000" y="5791200"/>
            <a:ext cx="3181350" cy="366713"/>
          </a:xfrm>
          <a:prstGeom prst="rect">
            <a:avLst/>
          </a:prstGeom>
          <a:noFill/>
          <a:ln w="9525">
            <a:noFill/>
            <a:miter lim="800000"/>
            <a:headEnd/>
            <a:tailEnd/>
          </a:ln>
        </p:spPr>
        <p:txBody>
          <a:bodyPr wrap="none">
            <a:spAutoFit/>
          </a:bodyPr>
          <a:lstStyle/>
          <a:p>
            <a:r>
              <a:rPr lang="en-US" b="1">
                <a:solidFill>
                  <a:srgbClr val="0066CC"/>
                </a:solidFill>
              </a:rPr>
              <a:t>Figure 2. Sockets and ports</a:t>
            </a:r>
          </a:p>
        </p:txBody>
      </p:sp>
      <p:sp>
        <p:nvSpPr>
          <p:cNvPr id="2048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p>
            <a:fld id="{3AEB2099-D3E9-4C96-AC89-722FEC14BD5F}" type="slidenum">
              <a:rPr lang="en-US"/>
              <a:pPr/>
              <a:t>2</a:t>
            </a:fld>
            <a:endParaRPr lang="en-US"/>
          </a:p>
        </p:txBody>
      </p:sp>
      <p:sp>
        <p:nvSpPr>
          <p:cNvPr id="30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Topics</a:t>
            </a:r>
          </a:p>
        </p:txBody>
      </p:sp>
      <p:graphicFrame>
        <p:nvGraphicFramePr>
          <p:cNvPr id="4108" name="Group 12"/>
          <p:cNvGraphicFramePr>
            <a:graphicFrameLocks noGrp="1"/>
          </p:cNvGraphicFramePr>
          <p:nvPr>
            <p:ph type="tbl" idx="1"/>
          </p:nvPr>
        </p:nvGraphicFramePr>
        <p:xfrm>
          <a:off x="533400" y="1219200"/>
          <a:ext cx="8229600" cy="267614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INTRODUCTION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The API for the INTERNET PROTOCOLS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EXTERNAL DATA REPRESENTATION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CLIENT-SERVER COMMUNICATION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GROUP COMMUNICATION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07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797C71B8-EFE6-458F-8CD4-AE66E70A0D73}" type="slidenum">
              <a:rPr lang="en-US"/>
              <a:pPr/>
              <a:t>20</a:t>
            </a:fld>
            <a:endParaRPr lang="en-US"/>
          </a:p>
        </p:txBody>
      </p:sp>
      <p:sp>
        <p:nvSpPr>
          <p:cNvPr id="215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UDP Datagram Communication</a:t>
            </a:r>
          </a:p>
        </p:txBody>
      </p:sp>
      <p:graphicFrame>
        <p:nvGraphicFramePr>
          <p:cNvPr id="18455" name="Group 23"/>
          <p:cNvGraphicFramePr>
            <a:graphicFrameLocks noGrp="1"/>
          </p:cNvGraphicFramePr>
          <p:nvPr>
            <p:ph type="tbl" idx="1"/>
          </p:nvPr>
        </p:nvGraphicFramePr>
        <p:xfrm>
          <a:off x="533400" y="1219200"/>
          <a:ext cx="8229600" cy="451713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UDP datagram properties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No guarantee of order preservation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Message loss and duplications are possible</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Necessary steps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Creating</a:t>
                      </a:r>
                      <a:r>
                        <a:rPr kumimoji="0" lang="en-US" sz="2800" b="0" i="0" u="none" strike="noStrike" cap="none" normalizeH="0" baseline="0" smtClean="0">
                          <a:ln>
                            <a:noFill/>
                          </a:ln>
                          <a:solidFill>
                            <a:schemeClr val="tx1"/>
                          </a:solidFill>
                          <a:effectLst/>
                          <a:latin typeface="Arial" pitchFamily="34" charset="0"/>
                          <a:cs typeface="Arial" pitchFamily="34" charset="0"/>
                        </a:rPr>
                        <a:t> a socket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Binding</a:t>
                      </a:r>
                      <a:r>
                        <a:rPr kumimoji="0" lang="en-US" sz="2800" b="0" i="0" u="none" strike="noStrike" cap="none" normalizeH="0" baseline="0" smtClean="0">
                          <a:ln>
                            <a:noFill/>
                          </a:ln>
                          <a:solidFill>
                            <a:schemeClr val="tx1"/>
                          </a:solidFill>
                          <a:effectLst/>
                          <a:latin typeface="Arial" pitchFamily="34" charset="0"/>
                          <a:cs typeface="Arial" pitchFamily="34" charset="0"/>
                        </a:rPr>
                        <a:t> a</a:t>
                      </a:r>
                      <a:r>
                        <a:rPr kumimoji="0" lang="en-US" sz="2800" b="0" i="0" u="none" strike="noStrike" cap="none" normalizeH="0" baseline="0" smtClean="0">
                          <a:ln>
                            <a:noFill/>
                          </a:ln>
                          <a:solidFill>
                            <a:srgbClr val="CD0000"/>
                          </a:solidFill>
                          <a:effectLst/>
                          <a:latin typeface="Arial" pitchFamily="34" charset="0"/>
                          <a:cs typeface="Arial" pitchFamily="34" charset="0"/>
                        </a:rPr>
                        <a:t> </a:t>
                      </a:r>
                      <a:r>
                        <a:rPr kumimoji="0" lang="en-US" sz="2800" b="0" i="0" u="none" strike="noStrike" cap="none" normalizeH="0" baseline="0" smtClean="0">
                          <a:ln>
                            <a:noFill/>
                          </a:ln>
                          <a:solidFill>
                            <a:srgbClr val="000000"/>
                          </a:solidFill>
                          <a:effectLst/>
                          <a:latin typeface="Arial" pitchFamily="34" charset="0"/>
                          <a:cs typeface="Arial" pitchFamily="34" charset="0"/>
                        </a:rPr>
                        <a:t>socket to a port and local Internet address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A client binds to any free local port</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A server binds to a server port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151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EB4B0E52-742A-4C7F-8B41-0C357A08BE8C}" type="slidenum">
              <a:rPr lang="en-US"/>
              <a:pPr/>
              <a:t>21</a:t>
            </a:fld>
            <a:endParaRPr lang="en-US"/>
          </a:p>
        </p:txBody>
      </p:sp>
      <p:sp>
        <p:nvSpPr>
          <p:cNvPr id="2253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UDP Datagram Communication</a:t>
            </a:r>
          </a:p>
        </p:txBody>
      </p:sp>
      <p:graphicFrame>
        <p:nvGraphicFramePr>
          <p:cNvPr id="28687" name="Group 15"/>
          <p:cNvGraphicFramePr>
            <a:graphicFrameLocks noGrp="1"/>
          </p:cNvGraphicFramePr>
          <p:nvPr>
            <p:ph type="tbl" idx="1"/>
          </p:nvPr>
        </p:nvGraphicFramePr>
        <p:xfrm>
          <a:off x="533400" y="1219200"/>
          <a:ext cx="8229600" cy="1383792"/>
        </p:xfrm>
        <a:graphic>
          <a:graphicData uri="http://schemas.openxmlformats.org/drawingml/2006/table">
            <a:tbl>
              <a:tblPr rtl="1"/>
              <a:tblGrid>
                <a:gridCol w="8229600"/>
              </a:tblGrid>
              <a:tr h="13716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Receive method</a:t>
                      </a:r>
                      <a:endParaRPr kumimoji="0" lang="en-US" sz="3200" b="0" i="0" u="none" strike="noStrike" cap="none" normalizeH="0" baseline="0" smtClean="0">
                        <a:ln>
                          <a:noFill/>
                        </a:ln>
                        <a:solidFill>
                          <a:srgbClr val="000000"/>
                        </a:solidFill>
                        <a:effectLst/>
                        <a:latin typeface="Arial" pitchFamily="34" charset="0"/>
                        <a:cs typeface="Arial" pitchFamily="34" charset="0"/>
                      </a:endParaRP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It returns Internet address and port of sender, plus message.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253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E191AD31-4055-4DAC-BEFA-A5050827C2F3}" type="slidenum">
              <a:rPr lang="en-US"/>
              <a:pPr/>
              <a:t>22</a:t>
            </a:fld>
            <a:endParaRPr lang="en-US"/>
          </a:p>
        </p:txBody>
      </p:sp>
      <p:sp>
        <p:nvSpPr>
          <p:cNvPr id="2355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UDP Datagram Communication</a:t>
            </a:r>
          </a:p>
        </p:txBody>
      </p:sp>
      <p:graphicFrame>
        <p:nvGraphicFramePr>
          <p:cNvPr id="19481" name="Group 25"/>
          <p:cNvGraphicFramePr>
            <a:graphicFrameLocks noGrp="1"/>
          </p:cNvGraphicFramePr>
          <p:nvPr>
            <p:ph type="tbl" idx="1"/>
          </p:nvPr>
        </p:nvGraphicFramePr>
        <p:xfrm>
          <a:off x="533400" y="1219200"/>
          <a:ext cx="8229600" cy="436473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Issues related to datagram communications are:</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Message size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IP allows for messages of up to 216 bytes.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M</a:t>
                      </a:r>
                      <a:r>
                        <a:rPr kumimoji="0" lang="en-US" sz="2400" b="0" i="0" u="none" strike="noStrike" cap="none" normalizeH="0" baseline="0" smtClean="0">
                          <a:ln>
                            <a:noFill/>
                          </a:ln>
                          <a:solidFill>
                            <a:srgbClr val="000000"/>
                          </a:solidFill>
                          <a:effectLst/>
                          <a:latin typeface="Arial" pitchFamily="34" charset="0"/>
                          <a:cs typeface="Arial" pitchFamily="34" charset="0"/>
                        </a:rPr>
                        <a:t>ost implementations restrict this to around 8 kbytes.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Any application requiring messages larger than the maximum must fragment.</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If arriving message is too big for array allocated to receive message content, truncation occurs.</a:t>
                      </a: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355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362A3018-FF4E-4210-9F33-598F67850A80}" type="slidenum">
              <a:rPr lang="en-US"/>
              <a:pPr/>
              <a:t>23</a:t>
            </a:fld>
            <a:endParaRPr lang="en-US"/>
          </a:p>
        </p:txBody>
      </p:sp>
      <p:sp>
        <p:nvSpPr>
          <p:cNvPr id="2457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UDP Datagram Communication</a:t>
            </a:r>
          </a:p>
        </p:txBody>
      </p:sp>
      <p:graphicFrame>
        <p:nvGraphicFramePr>
          <p:cNvPr id="29728" name="Group 32"/>
          <p:cNvGraphicFramePr>
            <a:graphicFrameLocks noGrp="1"/>
          </p:cNvGraphicFramePr>
          <p:nvPr>
            <p:ph type="tbl" idx="1"/>
          </p:nvPr>
        </p:nvGraphicFramePr>
        <p:xfrm>
          <a:off x="533400" y="1219200"/>
          <a:ext cx="8229600" cy="2773680"/>
        </p:xfrm>
        <a:graphic>
          <a:graphicData uri="http://schemas.openxmlformats.org/drawingml/2006/table">
            <a:tbl>
              <a:tblPr rtl="1"/>
              <a:tblGrid>
                <a:gridCol w="8229600"/>
              </a:tblGrid>
              <a:tr h="12954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Blocking</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Send: non-blocking</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1800" b="0" i="0" u="none" strike="noStrike" cap="none" normalizeH="0" baseline="0" smtClean="0">
                          <a:ln>
                            <a:noFill/>
                          </a:ln>
                          <a:solidFill>
                            <a:schemeClr val="tx1"/>
                          </a:solidFill>
                          <a:effectLst/>
                          <a:latin typeface="Arial" pitchFamily="34" charset="0"/>
                          <a:cs typeface="Arial" pitchFamily="34" charset="0"/>
                        </a:rPr>
                        <a:t>upon arrival, message is placed in a queue for the socket that is bound to the destination port.</a:t>
                      </a:r>
                      <a:endParaRPr kumimoji="0" lang="en-US" sz="2000" b="0" i="0" u="none" strike="noStrike" cap="none" normalizeH="0" baseline="0" smtClean="0">
                        <a:ln>
                          <a:noFill/>
                        </a:ln>
                        <a:solidFill>
                          <a:srgbClr val="000000"/>
                        </a:solidFill>
                        <a:effectLst/>
                        <a:latin typeface="Arial" pitchFamily="34" charset="0"/>
                        <a:cs typeface="Arial" pitchFamily="34" charset="0"/>
                      </a:endParaRP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Receive: blocking</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rgbClr val="000000"/>
                          </a:solidFill>
                          <a:effectLst/>
                          <a:latin typeface="Arial" pitchFamily="34" charset="0"/>
                          <a:cs typeface="Arial" pitchFamily="34" charset="0"/>
                        </a:rPr>
                        <a:t>Pre-emption by timeout possible</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rgbClr val="000000"/>
                          </a:solidFill>
                          <a:effectLst/>
                          <a:latin typeface="Arial" pitchFamily="34" charset="0"/>
                          <a:cs typeface="Arial" pitchFamily="34" charset="0"/>
                        </a:rPr>
                        <a:t>If process wishes to continue while waiting for packet, use separate thread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458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55D80F7E-3504-49F2-9C8D-5D220284C99F}" type="slidenum">
              <a:rPr lang="en-US"/>
              <a:pPr/>
              <a:t>24</a:t>
            </a:fld>
            <a:endParaRPr lang="en-US"/>
          </a:p>
        </p:txBody>
      </p:sp>
      <p:sp>
        <p:nvSpPr>
          <p:cNvPr id="2560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UDP Datagram Communication</a:t>
            </a:r>
          </a:p>
        </p:txBody>
      </p:sp>
      <p:graphicFrame>
        <p:nvGraphicFramePr>
          <p:cNvPr id="30731" name="Group 11"/>
          <p:cNvGraphicFramePr>
            <a:graphicFrameLocks noGrp="1"/>
          </p:cNvGraphicFramePr>
          <p:nvPr>
            <p:ph type="tbl" idx="1"/>
          </p:nvPr>
        </p:nvGraphicFramePr>
        <p:xfrm>
          <a:off x="533400" y="1219200"/>
          <a:ext cx="8229600" cy="944880"/>
        </p:xfrm>
        <a:graphic>
          <a:graphicData uri="http://schemas.openxmlformats.org/drawingml/2006/table">
            <a:tbl>
              <a:tblPr rtl="1"/>
              <a:tblGrid>
                <a:gridCol w="8229600"/>
              </a:tblGrid>
              <a:tr h="9144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Timeout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Receive from any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560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E8FB1E9D-7224-4847-A648-98DDC74FBF9D}" type="slidenum">
              <a:rPr lang="en-US"/>
              <a:pPr/>
              <a:t>25</a:t>
            </a:fld>
            <a:endParaRPr lang="en-US"/>
          </a:p>
        </p:txBody>
      </p:sp>
      <p:sp>
        <p:nvSpPr>
          <p:cNvPr id="266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UDP Datagram Communication</a:t>
            </a:r>
          </a:p>
        </p:txBody>
      </p:sp>
      <p:graphicFrame>
        <p:nvGraphicFramePr>
          <p:cNvPr id="20497" name="Group 17"/>
          <p:cNvGraphicFramePr>
            <a:graphicFrameLocks noGrp="1"/>
          </p:cNvGraphicFramePr>
          <p:nvPr>
            <p:ph type="tbl" idx="1"/>
          </p:nvPr>
        </p:nvGraphicFramePr>
        <p:xfrm>
          <a:off x="533400" y="1219200"/>
          <a:ext cx="8229600" cy="2913888"/>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UDP datagrams suffer from following failures: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Omission failure</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Messages may be dropped occasionally,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Ordering</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663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BB696568-2A4F-4C9B-9C3E-E3B09E2EF360}" type="slidenum">
              <a:rPr lang="en-US"/>
              <a:pPr/>
              <a:t>26</a:t>
            </a:fld>
            <a:endParaRPr lang="en-US"/>
          </a:p>
        </p:txBody>
      </p:sp>
      <p:sp>
        <p:nvSpPr>
          <p:cNvPr id="276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API for UDP Datagrams</a:t>
            </a:r>
          </a:p>
        </p:txBody>
      </p:sp>
      <p:graphicFrame>
        <p:nvGraphicFramePr>
          <p:cNvPr id="31768" name="Group 24"/>
          <p:cNvGraphicFramePr>
            <a:graphicFrameLocks noGrp="1"/>
          </p:cNvGraphicFramePr>
          <p:nvPr>
            <p:ph type="tbl" idx="1"/>
          </p:nvPr>
        </p:nvGraphicFramePr>
        <p:xfrm>
          <a:off x="304800" y="1219200"/>
          <a:ext cx="8686800" cy="5029200"/>
        </p:xfrm>
        <a:graphic>
          <a:graphicData uri="http://schemas.openxmlformats.org/drawingml/2006/table">
            <a:tbl>
              <a:tblPr rtl="1"/>
              <a:tblGrid>
                <a:gridCol w="8686800"/>
              </a:tblGrid>
              <a:tr h="50292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smtClean="0">
                          <a:ln>
                            <a:noFill/>
                          </a:ln>
                          <a:solidFill>
                            <a:schemeClr val="tx1"/>
                          </a:solidFill>
                          <a:effectLst/>
                          <a:latin typeface="Arial" pitchFamily="34" charset="0"/>
                          <a:cs typeface="Arial" pitchFamily="34" charset="0"/>
                        </a:rPr>
                        <a:t>The Java API provides datagram communication by two classes: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err="1" smtClean="0">
                          <a:ln>
                            <a:noFill/>
                          </a:ln>
                          <a:solidFill>
                            <a:srgbClr val="990099"/>
                          </a:solidFill>
                          <a:effectLst/>
                          <a:latin typeface="Courier" charset="0"/>
                          <a:ea typeface="宋体" charset="0"/>
                          <a:cs typeface="Courier" charset="0"/>
                        </a:rPr>
                        <a:t>DatagramPacket</a:t>
                      </a:r>
                      <a:r>
                        <a:rPr kumimoji="0" lang="en-US" sz="2800" b="0" i="0" u="none" strike="noStrike" cap="none" normalizeH="0" baseline="0" dirty="0" smtClean="0">
                          <a:ln>
                            <a:noFill/>
                          </a:ln>
                          <a:solidFill>
                            <a:srgbClr val="990099"/>
                          </a:solidFill>
                          <a:effectLst/>
                          <a:latin typeface="Courier" charset="0"/>
                          <a:ea typeface="宋体" charset="0"/>
                          <a:cs typeface="Courier" charset="0"/>
                        </a:rPr>
                        <a:t> </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Courier" charset="0"/>
                          <a:ea typeface="宋体" charset="0"/>
                          <a:cs typeface="Courier" charset="0"/>
                        </a:rPr>
                        <a:t>It provides a constructor to make an </a:t>
                      </a:r>
                      <a:r>
                        <a:rPr kumimoji="0" lang="en-US" sz="2400" b="0" i="0" u="none" strike="noStrike" cap="none" normalizeH="0" baseline="0" dirty="0" smtClean="0">
                          <a:ln>
                            <a:noFill/>
                          </a:ln>
                          <a:solidFill>
                            <a:schemeClr val="tx1"/>
                          </a:solidFill>
                          <a:effectLst/>
                          <a:latin typeface="Arial" pitchFamily="34" charset="0"/>
                          <a:ea typeface="宋体" charset="0"/>
                          <a:cs typeface="Courier" charset="0"/>
                        </a:rPr>
                        <a:t>array of bytes comprising:</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smtClean="0">
                          <a:ln>
                            <a:noFill/>
                          </a:ln>
                          <a:solidFill>
                            <a:schemeClr val="tx1"/>
                          </a:solidFill>
                          <a:effectLst/>
                          <a:latin typeface="Arial" pitchFamily="34" charset="0"/>
                          <a:ea typeface="宋体" charset="0"/>
                          <a:cs typeface="Courier" charset="0"/>
                        </a:rPr>
                        <a:t>Message content </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smtClean="0">
                          <a:ln>
                            <a:noFill/>
                          </a:ln>
                          <a:solidFill>
                            <a:schemeClr val="tx1"/>
                          </a:solidFill>
                          <a:effectLst/>
                          <a:latin typeface="Arial" pitchFamily="34" charset="0"/>
                          <a:ea typeface="宋体" charset="0"/>
                          <a:cs typeface="Courier" charset="0"/>
                        </a:rPr>
                        <a:t>Length of message</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smtClean="0">
                          <a:ln>
                            <a:noFill/>
                          </a:ln>
                          <a:solidFill>
                            <a:schemeClr val="tx1"/>
                          </a:solidFill>
                          <a:effectLst/>
                          <a:latin typeface="Arial" pitchFamily="34" charset="0"/>
                          <a:ea typeface="宋体" charset="0"/>
                          <a:cs typeface="Courier" charset="0"/>
                        </a:rPr>
                        <a:t>Internet address </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smtClean="0">
                          <a:ln>
                            <a:noFill/>
                          </a:ln>
                          <a:solidFill>
                            <a:schemeClr val="tx1"/>
                          </a:solidFill>
                          <a:effectLst/>
                          <a:latin typeface="Arial" pitchFamily="34" charset="0"/>
                          <a:ea typeface="宋体" charset="0"/>
                          <a:cs typeface="Courier" charset="0"/>
                        </a:rPr>
                        <a:t>Local port number </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Arial" pitchFamily="34" charset="0"/>
                          <a:ea typeface="宋体" charset="0"/>
                          <a:cs typeface="Courier" charset="0"/>
                        </a:rPr>
                        <a:t>It provides another similar constructor for receiving a message.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7655" name="Rectangle 25"/>
          <p:cNvSpPr>
            <a:spLocks noChangeArrowheads="1"/>
          </p:cNvSpPr>
          <p:nvPr/>
        </p:nvSpPr>
        <p:spPr bwMode="auto">
          <a:xfrm>
            <a:off x="381000" y="5638800"/>
            <a:ext cx="8534400" cy="533400"/>
          </a:xfrm>
          <a:prstGeom prst="rect">
            <a:avLst/>
          </a:prstGeom>
          <a:solidFill>
            <a:srgbClr val="CCFFFF"/>
          </a:solidFill>
          <a:ln w="12700" algn="ctr">
            <a:solidFill>
              <a:schemeClr val="tx1"/>
            </a:solidFill>
            <a:miter lim="800000"/>
            <a:headEnd/>
            <a:tailEnd/>
          </a:ln>
        </p:spPr>
        <p:txBody>
          <a:bodyPr wrap="none" lIns="90488" tIns="44450" rIns="90488" bIns="44450" anchor="ctr"/>
          <a:lstStyle/>
          <a:p>
            <a:pPr marL="285750" indent="-285750" algn="ctr">
              <a:spcBef>
                <a:spcPct val="20000"/>
              </a:spcBef>
              <a:buClr>
                <a:schemeClr val="accent2"/>
              </a:buClr>
              <a:buSzPct val="60000"/>
              <a:buFont typeface="Wingdings" pitchFamily="2" charset="2"/>
              <a:buNone/>
            </a:pPr>
            <a:r>
              <a:rPr lang="en-US" sz="1600">
                <a:solidFill>
                  <a:srgbClr val="0000FF"/>
                </a:solidFill>
              </a:rPr>
              <a:t>array of bytes containing message | length of message| Internet address | port number|</a:t>
            </a:r>
          </a:p>
        </p:txBody>
      </p:sp>
      <p:sp>
        <p:nvSpPr>
          <p:cNvPr id="27656" name="Footer Placeholder 3"/>
          <p:cNvSpPr>
            <a:spLocks noGrp="1"/>
          </p:cNvSpPr>
          <p:nvPr/>
        </p:nvSpPr>
        <p:spPr bwMode="auto">
          <a:xfrm>
            <a:off x="457200" y="6384925"/>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p>
            <a:fld id="{EC8DC378-742B-452C-A1DF-418123E61178}" type="slidenum">
              <a:rPr lang="en-US"/>
              <a:pPr/>
              <a:t>27</a:t>
            </a:fld>
            <a:endParaRPr lang="en-US"/>
          </a:p>
        </p:txBody>
      </p:sp>
      <p:sp>
        <p:nvSpPr>
          <p:cNvPr id="286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API for UDP Datagrams</a:t>
            </a:r>
          </a:p>
        </p:txBody>
      </p:sp>
      <p:graphicFrame>
        <p:nvGraphicFramePr>
          <p:cNvPr id="32799" name="Group 31"/>
          <p:cNvGraphicFramePr>
            <a:graphicFrameLocks noGrp="1"/>
          </p:cNvGraphicFramePr>
          <p:nvPr>
            <p:ph type="tbl" idx="1"/>
          </p:nvPr>
        </p:nvGraphicFramePr>
        <p:xfrm>
          <a:off x="533400" y="1219200"/>
          <a:ext cx="8229600" cy="4191000"/>
        </p:xfrm>
        <a:graphic>
          <a:graphicData uri="http://schemas.openxmlformats.org/drawingml/2006/table">
            <a:tbl>
              <a:tblPr rtl="1"/>
              <a:tblGrid>
                <a:gridCol w="8229600"/>
              </a:tblGrid>
              <a:tr h="41910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err="1" smtClean="0">
                          <a:ln>
                            <a:noFill/>
                          </a:ln>
                          <a:solidFill>
                            <a:srgbClr val="990099"/>
                          </a:solidFill>
                          <a:effectLst/>
                          <a:latin typeface="Courier" charset="0"/>
                          <a:ea typeface="宋体" charset="0"/>
                          <a:cs typeface="Courier" charset="0"/>
                        </a:rPr>
                        <a:t>DatagramSocket</a:t>
                      </a:r>
                      <a:r>
                        <a:rPr kumimoji="0" lang="en-US" sz="2800" b="0" i="0" u="none" strike="noStrike" cap="none" normalizeH="0" baseline="0" dirty="0" smtClean="0">
                          <a:ln>
                            <a:noFill/>
                          </a:ln>
                          <a:solidFill>
                            <a:srgbClr val="990099"/>
                          </a:solidFill>
                          <a:effectLst/>
                          <a:latin typeface="Courier" charset="0"/>
                          <a:ea typeface="宋体" charset="0"/>
                          <a:cs typeface="Courier" charset="0"/>
                        </a:rPr>
                        <a:t> </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Courier" charset="0"/>
                          <a:ea typeface="宋体" charset="0"/>
                          <a:cs typeface="Courier" charset="0"/>
                        </a:rPr>
                        <a:t>This </a:t>
                      </a:r>
                      <a:r>
                        <a:rPr kumimoji="0" lang="en-US" sz="2400" b="0" i="0" u="none" strike="noStrike" cap="none" normalizeH="0" baseline="0" dirty="0" smtClean="0">
                          <a:ln>
                            <a:noFill/>
                          </a:ln>
                          <a:solidFill>
                            <a:schemeClr val="tx1"/>
                          </a:solidFill>
                          <a:effectLst/>
                          <a:latin typeface="Arial" pitchFamily="34" charset="0"/>
                          <a:ea typeface="宋体" charset="0"/>
                          <a:cs typeface="Courier" charset="0"/>
                        </a:rPr>
                        <a:t>class supports  sockets for sending and receiving UDP datagram.</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rgbClr val="000000"/>
                          </a:solidFill>
                          <a:effectLst/>
                          <a:latin typeface="Arial" pitchFamily="34" charset="0"/>
                          <a:ea typeface="宋体" charset="0"/>
                          <a:cs typeface="Courier" charset="0"/>
                        </a:rPr>
                        <a:t>It provides a constructor with port number as argument.</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smtClean="0">
                          <a:ln>
                            <a:noFill/>
                          </a:ln>
                          <a:solidFill>
                            <a:srgbClr val="000000"/>
                          </a:solidFill>
                          <a:effectLst/>
                          <a:latin typeface="Arial" pitchFamily="34" charset="0"/>
                          <a:ea typeface="宋体" charset="0"/>
                          <a:cs typeface="Courier" charset="0"/>
                        </a:rPr>
                        <a:t>No-argument constructor is used to choose a free local port.</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err="1" smtClean="0">
                          <a:ln>
                            <a:noFill/>
                          </a:ln>
                          <a:solidFill>
                            <a:srgbClr val="000000"/>
                          </a:solidFill>
                          <a:effectLst/>
                          <a:latin typeface="Arial" pitchFamily="34" charset="0"/>
                          <a:ea typeface="宋体" charset="0"/>
                          <a:cs typeface="Courier" charset="0"/>
                        </a:rPr>
                        <a:t>DatagramSocket</a:t>
                      </a:r>
                      <a:r>
                        <a:rPr kumimoji="0" lang="en-US" sz="2400" b="0" i="0" u="none" strike="noStrike" cap="none" normalizeH="0" baseline="0" dirty="0" smtClean="0">
                          <a:ln>
                            <a:noFill/>
                          </a:ln>
                          <a:solidFill>
                            <a:srgbClr val="000000"/>
                          </a:solidFill>
                          <a:effectLst/>
                          <a:latin typeface="Arial" pitchFamily="34" charset="0"/>
                          <a:ea typeface="宋体" charset="0"/>
                          <a:cs typeface="Courier" charset="0"/>
                        </a:rPr>
                        <a:t> methods are:</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smtClean="0">
                          <a:ln>
                            <a:noFill/>
                          </a:ln>
                          <a:solidFill>
                            <a:schemeClr val="tx1"/>
                          </a:solidFill>
                          <a:effectLst/>
                          <a:latin typeface="Courier" charset="0"/>
                          <a:ea typeface="宋体" charset="0"/>
                          <a:cs typeface="Courier" charset="0"/>
                        </a:rPr>
                        <a:t>send </a:t>
                      </a:r>
                      <a:r>
                        <a:rPr kumimoji="0" lang="en-US" sz="2000" b="0" i="0" u="none" strike="noStrike" cap="none" normalizeH="0" baseline="0" dirty="0" smtClean="0">
                          <a:ln>
                            <a:noFill/>
                          </a:ln>
                          <a:solidFill>
                            <a:schemeClr val="tx1"/>
                          </a:solidFill>
                          <a:effectLst/>
                          <a:latin typeface="Arial" pitchFamily="34" charset="0"/>
                          <a:ea typeface="宋体" charset="0"/>
                          <a:cs typeface="Courier" charset="0"/>
                        </a:rPr>
                        <a:t>and </a:t>
                      </a:r>
                      <a:r>
                        <a:rPr kumimoji="0" lang="en-US" sz="2000" b="0" i="0" u="none" strike="noStrike" cap="none" normalizeH="0" baseline="0" dirty="0" smtClean="0">
                          <a:ln>
                            <a:noFill/>
                          </a:ln>
                          <a:solidFill>
                            <a:schemeClr val="tx1"/>
                          </a:solidFill>
                          <a:effectLst/>
                          <a:latin typeface="Courier" charset="0"/>
                          <a:ea typeface="宋体" charset="0"/>
                          <a:cs typeface="Courier" charset="0"/>
                        </a:rPr>
                        <a:t>receive</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err="1" smtClean="0">
                          <a:ln>
                            <a:noFill/>
                          </a:ln>
                          <a:solidFill>
                            <a:schemeClr val="tx1"/>
                          </a:solidFill>
                          <a:effectLst/>
                          <a:latin typeface="Courier" charset="0"/>
                          <a:ea typeface="宋体" charset="0"/>
                          <a:cs typeface="Courier" charset="0"/>
                        </a:rPr>
                        <a:t>setSoTimeout</a:t>
                      </a:r>
                      <a:endParaRPr kumimoji="0" lang="en-US" sz="2000" b="0" i="0" u="none" strike="noStrike" cap="none" normalizeH="0" baseline="0" dirty="0" smtClean="0">
                        <a:ln>
                          <a:noFill/>
                        </a:ln>
                        <a:solidFill>
                          <a:schemeClr val="tx1"/>
                        </a:solidFill>
                        <a:effectLst/>
                        <a:latin typeface="Courier" charset="0"/>
                        <a:ea typeface="宋体" charset="0"/>
                        <a:cs typeface="Courier" charset="0"/>
                      </a:endParaRP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smtClean="0">
                          <a:ln>
                            <a:noFill/>
                          </a:ln>
                          <a:solidFill>
                            <a:schemeClr val="tx1"/>
                          </a:solidFill>
                          <a:effectLst/>
                          <a:latin typeface="Courier" charset="0"/>
                          <a:ea typeface="宋体" charset="0"/>
                          <a:cs typeface="Courier" charset="0"/>
                        </a:rPr>
                        <a:t>connect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867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D76D48E8-FA42-44EA-8574-37C48307ABEC}" type="slidenum">
              <a:rPr lang="en-US"/>
              <a:pPr/>
              <a:t>28</a:t>
            </a:fld>
            <a:endParaRPr lang="en-US"/>
          </a:p>
        </p:txBody>
      </p:sp>
      <p:sp>
        <p:nvSpPr>
          <p:cNvPr id="296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API for UDP Datagrams</a:t>
            </a:r>
          </a:p>
        </p:txBody>
      </p:sp>
      <p:graphicFrame>
        <p:nvGraphicFramePr>
          <p:cNvPr id="35852" name="Group 12"/>
          <p:cNvGraphicFramePr>
            <a:graphicFrameLocks noGrp="1"/>
          </p:cNvGraphicFramePr>
          <p:nvPr>
            <p:ph type="tbl" idx="1"/>
          </p:nvPr>
        </p:nvGraphicFramePr>
        <p:xfrm>
          <a:off x="533400" y="1219200"/>
          <a:ext cx="8229600" cy="1591056"/>
        </p:xfrm>
        <a:graphic>
          <a:graphicData uri="http://schemas.openxmlformats.org/drawingml/2006/table">
            <a:tbl>
              <a:tblPr rtl="1"/>
              <a:tblGrid>
                <a:gridCol w="8229600"/>
              </a:tblGrid>
              <a:tr h="12192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Example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 The process creates a socket, sends a message to a server at port 6789 and waits to receive a reply.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800" b="0" i="0" u="none" strike="noStrike" cap="none" normalizeH="0" baseline="0" smtClean="0">
                          <a:ln>
                            <a:noFill/>
                          </a:ln>
                          <a:solidFill>
                            <a:srgbClr val="A50021"/>
                          </a:solidFill>
                          <a:effectLst/>
                          <a:latin typeface="Arial" pitchFamily="34" charset="0"/>
                          <a:cs typeface="Arial" pitchFamily="34" charset="0"/>
                        </a:rPr>
                        <a:t>(Figure 3)</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970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p>
            <a:fld id="{F80914F5-D685-4513-8207-9E1EEEAD0B93}" type="slidenum">
              <a:rPr lang="en-US"/>
              <a:pPr/>
              <a:t>29</a:t>
            </a:fld>
            <a:endParaRPr lang="en-US"/>
          </a:p>
        </p:txBody>
      </p:sp>
      <p:sp>
        <p:nvSpPr>
          <p:cNvPr id="307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API for UDP Datagrams</a:t>
            </a:r>
          </a:p>
        </p:txBody>
      </p:sp>
      <p:graphicFrame>
        <p:nvGraphicFramePr>
          <p:cNvPr id="36889" name="Group 25"/>
          <p:cNvGraphicFramePr>
            <a:graphicFrameLocks noGrp="1"/>
          </p:cNvGraphicFramePr>
          <p:nvPr>
            <p:ph type="tbl" idx="1"/>
          </p:nvPr>
        </p:nvGraphicFramePr>
        <p:xfrm>
          <a:off x="533400" y="1219200"/>
          <a:ext cx="8229600" cy="5638800"/>
        </p:xfrm>
        <a:graphic>
          <a:graphicData uri="http://schemas.openxmlformats.org/drawingml/2006/table">
            <a:tbl>
              <a:tblPr rtl="1"/>
              <a:tblGrid>
                <a:gridCol w="8229600"/>
              </a:tblGrid>
              <a:tr h="56388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import java.net.*;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import java.io.*;</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public class UDPClient{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public static void main(String args[]){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9B65"/>
                          </a:solidFill>
                          <a:effectLst/>
                          <a:latin typeface="Times New Roman" pitchFamily="18" charset="0"/>
                          <a:cs typeface="Arial" pitchFamily="34" charset="0"/>
                        </a:rPr>
                        <a:t>// args give message contents and destination hostname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try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DatagramSocket aSocket = new DatagramSocket(); </a:t>
                      </a:r>
                      <a:r>
                        <a:rPr kumimoji="0" lang="en-US" sz="1000" b="0" i="0" u="none" strike="noStrike" cap="none" normalizeH="0" baseline="0" smtClean="0">
                          <a:ln>
                            <a:noFill/>
                          </a:ln>
                          <a:solidFill>
                            <a:srgbClr val="339B65"/>
                          </a:solidFill>
                          <a:effectLst/>
                          <a:latin typeface="Times New Roman" pitchFamily="18" charset="0"/>
                          <a:cs typeface="Arial" pitchFamily="34" charset="0"/>
                        </a:rPr>
                        <a:t>// create socket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byte [] m = args[0].getBytes();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InetAddress aHost = InetAddress.getByName(args[1]); </a:t>
                      </a:r>
                      <a:r>
                        <a:rPr kumimoji="0" lang="en-US" sz="1000" b="0" i="0" u="none" strike="noStrike" cap="none" normalizeH="0" baseline="0" smtClean="0">
                          <a:ln>
                            <a:noFill/>
                          </a:ln>
                          <a:solidFill>
                            <a:srgbClr val="339B65"/>
                          </a:solidFill>
                          <a:effectLst/>
                          <a:latin typeface="Times New Roman" pitchFamily="18" charset="0"/>
                          <a:cs typeface="Arial" pitchFamily="34" charset="0"/>
                        </a:rPr>
                        <a:t>// DNS lookup</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int serverPort = 6789;</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DatagramPacket request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new DatagramPacket(m, args[0].length(), aHost, serverPort);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aSocket.send(request); </a:t>
                      </a:r>
                      <a:r>
                        <a:rPr kumimoji="0" lang="en-US" sz="1000" b="0" i="0" u="none" strike="noStrike" cap="none" normalizeH="0" baseline="0" smtClean="0">
                          <a:ln>
                            <a:noFill/>
                          </a:ln>
                          <a:solidFill>
                            <a:srgbClr val="339B65"/>
                          </a:solidFill>
                          <a:effectLst/>
                          <a:latin typeface="Times New Roman" pitchFamily="18" charset="0"/>
                          <a:cs typeface="Arial" pitchFamily="34" charset="0"/>
                        </a:rPr>
                        <a:t>//send nessage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byte[] buffer = new byte[1000];</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DatagramPacket reply = new DatagramPacket(buffer, buffer.length);</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aSocket.receive(reply); </a:t>
                      </a:r>
                      <a:r>
                        <a:rPr kumimoji="0" lang="en-US" sz="1000" b="0" i="0" u="none" strike="noStrike" cap="none" normalizeH="0" baseline="0" smtClean="0">
                          <a:ln>
                            <a:noFill/>
                          </a:ln>
                          <a:solidFill>
                            <a:srgbClr val="339B65"/>
                          </a:solidFill>
                          <a:effectLst/>
                          <a:latin typeface="Times New Roman" pitchFamily="18" charset="0"/>
                          <a:cs typeface="Arial" pitchFamily="34" charset="0"/>
                        </a:rPr>
                        <a:t>//wait for reply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System.out.println("Reply: " + new String(reply.getData()));</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aSocket.close();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}catch (SocketException e){System.out.println("Socket: " + e.getMessage());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}catch (IOException e){System.out.println("IO: " + e.getMessage());}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 finally{if (aSocket !=null)aSocket.close()}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000" b="0" i="0" u="none" strike="noStrike" cap="none" normalizeH="0" baseline="0" smtClean="0">
                          <a:ln>
                            <a:noFill/>
                          </a:ln>
                          <a:solidFill>
                            <a:srgbClr val="3333CD"/>
                          </a:solidFill>
                          <a:effectLst/>
                          <a:latin typeface="Times New Roman" pitchFamily="18"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0727" name="Rectangle 26"/>
          <p:cNvSpPr>
            <a:spLocks noChangeArrowheads="1"/>
          </p:cNvSpPr>
          <p:nvPr/>
        </p:nvSpPr>
        <p:spPr bwMode="auto">
          <a:xfrm>
            <a:off x="990600" y="5791200"/>
            <a:ext cx="7537450" cy="366713"/>
          </a:xfrm>
          <a:prstGeom prst="rect">
            <a:avLst/>
          </a:prstGeom>
          <a:noFill/>
          <a:ln w="9525">
            <a:noFill/>
            <a:miter lim="800000"/>
            <a:headEnd/>
            <a:tailEnd/>
          </a:ln>
        </p:spPr>
        <p:txBody>
          <a:bodyPr wrap="none">
            <a:spAutoFit/>
          </a:bodyPr>
          <a:lstStyle/>
          <a:p>
            <a:r>
              <a:rPr lang="en-US" b="1">
                <a:solidFill>
                  <a:srgbClr val="0066CC"/>
                </a:solidFill>
              </a:rPr>
              <a:t>Figure 3. UDP client sends a message to the server and gets a reply</a:t>
            </a:r>
          </a:p>
        </p:txBody>
      </p:sp>
      <p:sp>
        <p:nvSpPr>
          <p:cNvPr id="30728"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p>
            <a:fld id="{892488B6-D751-4913-A259-B4BE276EBB39}" type="slidenum">
              <a:rPr lang="en-US"/>
              <a:pPr/>
              <a:t>3</a:t>
            </a:fld>
            <a:endParaRPr lang="en-US"/>
          </a:p>
        </p:txBody>
      </p:sp>
      <p:sp>
        <p:nvSpPr>
          <p:cNvPr id="40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6162" name="Group 18"/>
          <p:cNvGraphicFramePr>
            <a:graphicFrameLocks noGrp="1"/>
          </p:cNvGraphicFramePr>
          <p:nvPr>
            <p:ph type="tbl" idx="1"/>
          </p:nvPr>
        </p:nvGraphicFramePr>
        <p:xfrm>
          <a:off x="533400" y="1219200"/>
          <a:ext cx="8229600" cy="479145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The java API for interprocess communication in the internet provides both datagram and stream communication.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The two communication patterns that are most commonly used in distributed programs: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Client-Server communication</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request and reply messages provide the basis for remote method invocation (RMI) or remote procedure call (RPC).</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10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AC805948-472E-4F5C-8F8B-65D6055F627A}" type="slidenum">
              <a:rPr lang="en-US"/>
              <a:pPr/>
              <a:t>30</a:t>
            </a:fld>
            <a:endParaRPr lang="en-US"/>
          </a:p>
        </p:txBody>
      </p:sp>
      <p:sp>
        <p:nvSpPr>
          <p:cNvPr id="317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API for UDP Datagrams</a:t>
            </a:r>
          </a:p>
        </p:txBody>
      </p:sp>
      <p:graphicFrame>
        <p:nvGraphicFramePr>
          <p:cNvPr id="34828" name="Group 12"/>
          <p:cNvGraphicFramePr>
            <a:graphicFrameLocks noGrp="1"/>
          </p:cNvGraphicFramePr>
          <p:nvPr>
            <p:ph type="tbl" idx="1"/>
          </p:nvPr>
        </p:nvGraphicFramePr>
        <p:xfrm>
          <a:off x="533400" y="1219200"/>
          <a:ext cx="8229600" cy="1981200"/>
        </p:xfrm>
        <a:graphic>
          <a:graphicData uri="http://schemas.openxmlformats.org/drawingml/2006/table">
            <a:tbl>
              <a:tblPr rtl="1"/>
              <a:tblGrid>
                <a:gridCol w="8229600"/>
              </a:tblGrid>
              <a:tr h="19812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Example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 The process creates a socket, bound to its server port  6789 and waits to receive a request message from a client.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800" b="0" i="0" u="none" strike="noStrike" cap="none" normalizeH="0" baseline="0" smtClean="0">
                          <a:ln>
                            <a:noFill/>
                          </a:ln>
                          <a:solidFill>
                            <a:srgbClr val="A50021"/>
                          </a:solidFill>
                          <a:effectLst/>
                          <a:latin typeface="Arial" pitchFamily="34" charset="0"/>
                          <a:cs typeface="Arial" pitchFamily="34" charset="0"/>
                        </a:rPr>
                        <a:t>(Figure 4)</a:t>
                      </a:r>
                      <a:endParaRPr kumimoji="0" lang="en-US" sz="1600" b="0" i="0" u="none" strike="noStrike" cap="none" normalizeH="0" baseline="0" smtClean="0">
                        <a:ln>
                          <a:noFill/>
                        </a:ln>
                        <a:solidFill>
                          <a:srgbClr val="3333CD"/>
                        </a:solidFill>
                        <a:effectLst/>
                        <a:latin typeface="Times New Roman" pitchFamily="18"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175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7C09438E-25D1-4A84-A266-5D6B6443F0A8}" type="slidenum">
              <a:rPr lang="en-US"/>
              <a:pPr/>
              <a:t>31</a:t>
            </a:fld>
            <a:endParaRPr lang="en-US"/>
          </a:p>
        </p:txBody>
      </p:sp>
      <p:sp>
        <p:nvSpPr>
          <p:cNvPr id="327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API for UDP datagrams</a:t>
            </a:r>
          </a:p>
        </p:txBody>
      </p:sp>
      <p:graphicFrame>
        <p:nvGraphicFramePr>
          <p:cNvPr id="33842" name="Group 50"/>
          <p:cNvGraphicFramePr>
            <a:graphicFrameLocks noGrp="1"/>
          </p:cNvGraphicFramePr>
          <p:nvPr>
            <p:ph type="tbl" idx="1"/>
          </p:nvPr>
        </p:nvGraphicFramePr>
        <p:xfrm>
          <a:off x="533400" y="1219200"/>
          <a:ext cx="8229600" cy="4443984"/>
        </p:xfrm>
        <a:graphic>
          <a:graphicData uri="http://schemas.openxmlformats.org/drawingml/2006/table">
            <a:tbl>
              <a:tblPr rtl="1"/>
              <a:tblGrid>
                <a:gridCol w="8229600"/>
              </a:tblGrid>
              <a:tr h="44196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import java.net.*;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import java.io.*;</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public class UDPServer{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public static void main(String args[]){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DatagramSocket aSocket = null;</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try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aSocket = new DatagramSocket(6789); </a:t>
                      </a:r>
                      <a:endParaRPr kumimoji="0" lang="en-US" sz="1200" b="0" i="0" u="none" strike="noStrike" cap="none" normalizeH="0" baseline="0" smtClean="0">
                        <a:ln>
                          <a:noFill/>
                        </a:ln>
                        <a:solidFill>
                          <a:srgbClr val="339B65"/>
                        </a:solidFill>
                        <a:effectLst/>
                        <a:latin typeface="Times New Roman" pitchFamily="18"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byte []buffer = new byte[1000];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While(true){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DatagramPacket request =new DatagramPacket(buffer, buffer.length);</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aSocket.receive(request); </a:t>
                      </a:r>
                      <a:endParaRPr kumimoji="0" lang="en-US" sz="1200" b="0" i="0" u="none" strike="noStrike" cap="none" normalizeH="0" baseline="0" smtClean="0">
                        <a:ln>
                          <a:noFill/>
                        </a:ln>
                        <a:solidFill>
                          <a:srgbClr val="339B65"/>
                        </a:solidFill>
                        <a:effectLst/>
                        <a:latin typeface="Times New Roman" pitchFamily="18"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DatagramPacket reply = new DatagramPacket(request.getData();</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request.getLength(),request.getAddress(), request.getPort();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aSocket.send(reply);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a:t>
                      </a:r>
                      <a:endParaRPr kumimoji="0" lang="en-US" sz="1200" b="0" i="0" u="none" strike="noStrike" cap="none" normalizeH="0" baseline="0" smtClean="0">
                        <a:ln>
                          <a:noFill/>
                        </a:ln>
                        <a:solidFill>
                          <a:srgbClr val="339B65"/>
                        </a:solidFill>
                        <a:effectLst/>
                        <a:latin typeface="Times New Roman" pitchFamily="18"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}catch (SocketException e){System.out.println("Socket: " + e.getMessage());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}catch (IOException e){System.out.println("IO: " + e.getMessage());}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}finally{if (aSocket !=null)aSocket.close()}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2775" name="Rectangle 49"/>
          <p:cNvSpPr>
            <a:spLocks noChangeArrowheads="1"/>
          </p:cNvSpPr>
          <p:nvPr/>
        </p:nvSpPr>
        <p:spPr bwMode="auto">
          <a:xfrm>
            <a:off x="228600" y="5715000"/>
            <a:ext cx="8048625" cy="336550"/>
          </a:xfrm>
          <a:prstGeom prst="rect">
            <a:avLst/>
          </a:prstGeom>
          <a:noFill/>
          <a:ln w="9525">
            <a:noFill/>
            <a:miter lim="800000"/>
            <a:headEnd/>
            <a:tailEnd/>
          </a:ln>
        </p:spPr>
        <p:txBody>
          <a:bodyPr wrap="none">
            <a:spAutoFit/>
          </a:bodyPr>
          <a:lstStyle/>
          <a:p>
            <a:r>
              <a:rPr lang="en-US" sz="1600" b="1">
                <a:solidFill>
                  <a:srgbClr val="0066CC"/>
                </a:solidFill>
              </a:rPr>
              <a:t>Figure 4. UDP server repeatedly receives a request and sends it back to the client</a:t>
            </a:r>
          </a:p>
        </p:txBody>
      </p:sp>
      <p:sp>
        <p:nvSpPr>
          <p:cNvPr id="32776"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513763EF-DDBB-47F4-989A-FD05D323413E}" type="slidenum">
              <a:rPr lang="en-US"/>
              <a:pPr/>
              <a:t>32</a:t>
            </a:fld>
            <a:endParaRPr lang="en-US"/>
          </a:p>
        </p:txBody>
      </p:sp>
      <p:sp>
        <p:nvSpPr>
          <p:cNvPr id="337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TCP Stream Communication</a:t>
            </a:r>
          </a:p>
        </p:txBody>
      </p:sp>
      <p:graphicFrame>
        <p:nvGraphicFramePr>
          <p:cNvPr id="37921" name="Group 33"/>
          <p:cNvGraphicFramePr>
            <a:graphicFrameLocks noGrp="1"/>
          </p:cNvGraphicFramePr>
          <p:nvPr>
            <p:ph type="tbl" idx="1"/>
          </p:nvPr>
        </p:nvGraphicFramePr>
        <p:xfrm>
          <a:off x="533400" y="1219200"/>
          <a:ext cx="8229600" cy="4078224"/>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pitchFamily="34" charset="0"/>
                          <a:cs typeface="Arial" pitchFamily="34" charset="0"/>
                        </a:rPr>
                        <a:t>The API to the TCP protocol provides the abstraction of a stream of bytes to be written to or read from.</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Characteristics of the stream abstraction: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Message sizes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Lost messages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Flow control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Message destinations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400" b="0" i="0" u="none" strike="noStrike" cap="none" normalizeH="0" baseline="0" smtClean="0">
                          <a:ln>
                            <a:noFill/>
                          </a:ln>
                          <a:solidFill>
                            <a:srgbClr val="000000"/>
                          </a:solidFill>
                          <a:effectLst/>
                          <a:latin typeface="Arial" pitchFamily="34" charset="0"/>
                          <a:cs typeface="Arial" pitchFamily="34" charset="0"/>
                        </a:rPr>
                        <a:t>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379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fld id="{22DB031B-8817-4287-83F5-0A36E0B16CA2}" type="slidenum">
              <a:rPr lang="en-US"/>
              <a:pPr/>
              <a:t>33</a:t>
            </a:fld>
            <a:endParaRPr lang="en-US"/>
          </a:p>
        </p:txBody>
      </p:sp>
      <p:sp>
        <p:nvSpPr>
          <p:cNvPr id="348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TCP Stream Communication</a:t>
            </a:r>
          </a:p>
        </p:txBody>
      </p:sp>
      <p:graphicFrame>
        <p:nvGraphicFramePr>
          <p:cNvPr id="38927" name="Group 15"/>
          <p:cNvGraphicFramePr>
            <a:graphicFrameLocks noGrp="1"/>
          </p:cNvGraphicFramePr>
          <p:nvPr>
            <p:ph type="tbl" idx="1"/>
          </p:nvPr>
        </p:nvGraphicFramePr>
        <p:xfrm>
          <a:off x="533400" y="1219200"/>
          <a:ext cx="8229600" cy="2115312"/>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pitchFamily="34" charset="0"/>
                          <a:cs typeface="Arial" pitchFamily="34" charset="0"/>
                        </a:rPr>
                        <a:t>Issues related to stream communication: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Matching of data items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Blocking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Threads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482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p>
            <a:fld id="{3C0302C0-E308-4AEE-83E9-7272A6DBD67A}" type="slidenum">
              <a:rPr lang="en-US"/>
              <a:pPr/>
              <a:t>34</a:t>
            </a:fld>
            <a:endParaRPr lang="en-US"/>
          </a:p>
        </p:txBody>
      </p:sp>
      <p:sp>
        <p:nvSpPr>
          <p:cNvPr id="358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TCP Stream Communication</a:t>
            </a:r>
          </a:p>
        </p:txBody>
      </p:sp>
      <p:graphicFrame>
        <p:nvGraphicFramePr>
          <p:cNvPr id="39955" name="Group 19"/>
          <p:cNvGraphicFramePr>
            <a:graphicFrameLocks noGrp="1"/>
          </p:cNvGraphicFramePr>
          <p:nvPr>
            <p:ph type="tbl" idx="1"/>
          </p:nvPr>
        </p:nvGraphicFramePr>
        <p:xfrm>
          <a:off x="533400" y="1219200"/>
          <a:ext cx="8229600" cy="3700272"/>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Use of TCP</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Many services that run over TCP connections, with reserved port number 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HTTP (Hypertext Transfer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FTP (File Transfer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Telnet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000000"/>
                          </a:solidFill>
                          <a:effectLst/>
                          <a:latin typeface="Arial" pitchFamily="34" charset="0"/>
                          <a:cs typeface="Arial" pitchFamily="34" charset="0"/>
                        </a:rPr>
                        <a:t>SMTP (Simple Mail Transfer Protocol)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584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p>
            <a:fld id="{D5729A52-06DC-4ADD-BF08-7AD4B82152D0}" type="slidenum">
              <a:rPr lang="en-US"/>
              <a:pPr/>
              <a:t>35</a:t>
            </a:fld>
            <a:endParaRPr lang="en-US"/>
          </a:p>
        </p:txBody>
      </p:sp>
      <p:sp>
        <p:nvSpPr>
          <p:cNvPr id="368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TCP Stream Communication</a:t>
            </a:r>
          </a:p>
        </p:txBody>
      </p:sp>
      <p:graphicFrame>
        <p:nvGraphicFramePr>
          <p:cNvPr id="41013" name="Group 53"/>
          <p:cNvGraphicFramePr>
            <a:graphicFrameLocks noGrp="1"/>
          </p:cNvGraphicFramePr>
          <p:nvPr>
            <p:ph type="tbl" idx="1"/>
          </p:nvPr>
        </p:nvGraphicFramePr>
        <p:xfrm>
          <a:off x="533400" y="1219200"/>
          <a:ext cx="8229600" cy="4602480"/>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Java API for TCP streams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Java interface to TCP streams is provided in the classes: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990099"/>
                          </a:solidFill>
                          <a:effectLst/>
                          <a:latin typeface="Arial" pitchFamily="34" charset="0"/>
                          <a:cs typeface="Arial" pitchFamily="34" charset="0"/>
                        </a:rPr>
                        <a:t>ServerSocket </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It is used by a server to create a socket at server port to listen for connect requests from clients.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990099"/>
                          </a:solidFill>
                          <a:effectLst/>
                          <a:latin typeface="Arial" pitchFamily="34" charset="0"/>
                          <a:cs typeface="Arial" pitchFamily="34" charset="0"/>
                        </a:rPr>
                        <a:t>Socket</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1800" b="0" i="0" u="none" strike="noStrike" cap="none" normalizeH="0" baseline="0" smtClean="0">
                          <a:ln>
                            <a:noFill/>
                          </a:ln>
                          <a:solidFill>
                            <a:schemeClr val="tx1"/>
                          </a:solidFill>
                          <a:effectLst/>
                          <a:latin typeface="Arial" pitchFamily="34" charset="0"/>
                          <a:cs typeface="Arial" pitchFamily="34" charset="0"/>
                        </a:rPr>
                        <a:t>It is used by a pair of processes with a connection.</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1800" b="0" i="0" u="none" strike="noStrike" cap="none" normalizeH="0" baseline="0" smtClean="0">
                          <a:ln>
                            <a:noFill/>
                          </a:ln>
                          <a:solidFill>
                            <a:schemeClr val="tx1"/>
                          </a:solidFill>
                          <a:effectLst/>
                          <a:latin typeface="Arial" pitchFamily="34" charset="0"/>
                          <a:cs typeface="Arial" pitchFamily="34" charset="0"/>
                        </a:rPr>
                        <a:t>The client uses a constructor to create a socket and connect it to the remote host and port of a server.</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1800" b="0" i="0" u="none" strike="noStrike" cap="none" normalizeH="0" baseline="0" smtClean="0">
                          <a:ln>
                            <a:noFill/>
                          </a:ln>
                          <a:solidFill>
                            <a:schemeClr val="tx1"/>
                          </a:solidFill>
                          <a:effectLst/>
                          <a:latin typeface="Arial" pitchFamily="34" charset="0"/>
                          <a:cs typeface="Arial" pitchFamily="34" charset="0"/>
                        </a:rPr>
                        <a:t>It provides methods for accessing input and output streams associated with a socket.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687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p>
            <a:fld id="{F98BF6D5-5ECA-462F-B297-430DFB02A400}" type="slidenum">
              <a:rPr lang="en-US"/>
              <a:pPr/>
              <a:t>36</a:t>
            </a:fld>
            <a:endParaRPr lang="en-US"/>
          </a:p>
        </p:txBody>
      </p:sp>
      <p:sp>
        <p:nvSpPr>
          <p:cNvPr id="378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API for UDP Datagrams</a:t>
            </a:r>
          </a:p>
        </p:txBody>
      </p:sp>
      <p:graphicFrame>
        <p:nvGraphicFramePr>
          <p:cNvPr id="45059" name="Group 3"/>
          <p:cNvGraphicFramePr>
            <a:graphicFrameLocks noGrp="1"/>
          </p:cNvGraphicFramePr>
          <p:nvPr>
            <p:ph type="tbl" idx="1"/>
          </p:nvPr>
        </p:nvGraphicFramePr>
        <p:xfrm>
          <a:off x="533400" y="1219200"/>
          <a:ext cx="8229600" cy="1981200"/>
        </p:xfrm>
        <a:graphic>
          <a:graphicData uri="http://schemas.openxmlformats.org/drawingml/2006/table">
            <a:tbl>
              <a:tblPr rtl="1"/>
              <a:tblGrid>
                <a:gridCol w="8229600"/>
              </a:tblGrid>
              <a:tr h="19812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Example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 The client process creates a socket, bound to the hostname and server port  6789.</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800" b="0" i="0" u="none" strike="noStrike" cap="none" normalizeH="0" baseline="0" smtClean="0">
                          <a:ln>
                            <a:noFill/>
                          </a:ln>
                          <a:solidFill>
                            <a:srgbClr val="A50021"/>
                          </a:solidFill>
                          <a:effectLst/>
                          <a:latin typeface="Arial" pitchFamily="34" charset="0"/>
                          <a:cs typeface="Arial" pitchFamily="34" charset="0"/>
                        </a:rPr>
                        <a:t>(Figure 5)</a:t>
                      </a:r>
                      <a:endParaRPr kumimoji="0" lang="en-US" sz="1600" b="0" i="0" u="none" strike="noStrike" cap="none" normalizeH="0" baseline="0" smtClean="0">
                        <a:ln>
                          <a:noFill/>
                        </a:ln>
                        <a:solidFill>
                          <a:srgbClr val="3333CD"/>
                        </a:solidFill>
                        <a:effectLst/>
                        <a:latin typeface="Times New Roman" pitchFamily="18"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789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p>
            <a:fld id="{F3A545E1-C9AF-4F0E-807B-20206F9585E2}" type="slidenum">
              <a:rPr lang="en-US"/>
              <a:pPr/>
              <a:t>37</a:t>
            </a:fld>
            <a:endParaRPr lang="en-US"/>
          </a:p>
        </p:txBody>
      </p:sp>
      <p:sp>
        <p:nvSpPr>
          <p:cNvPr id="389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API for UDP Datagrams</a:t>
            </a:r>
          </a:p>
        </p:txBody>
      </p:sp>
      <p:graphicFrame>
        <p:nvGraphicFramePr>
          <p:cNvPr id="46093" name="Group 13"/>
          <p:cNvGraphicFramePr>
            <a:graphicFrameLocks noGrp="1"/>
          </p:cNvGraphicFramePr>
          <p:nvPr>
            <p:ph type="tbl" idx="1"/>
          </p:nvPr>
        </p:nvGraphicFramePr>
        <p:xfrm>
          <a:off x="533400" y="1219200"/>
          <a:ext cx="8229600" cy="1981200"/>
        </p:xfrm>
        <a:graphic>
          <a:graphicData uri="http://schemas.openxmlformats.org/drawingml/2006/table">
            <a:tbl>
              <a:tblPr rtl="1"/>
              <a:tblGrid>
                <a:gridCol w="8229600"/>
              </a:tblGrid>
              <a:tr h="19812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Example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 The server process opens a server socket to its server port  6789 and listens for connect requests.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800" b="0" i="0" u="none" strike="noStrike" cap="none" normalizeH="0" baseline="0" smtClean="0">
                          <a:ln>
                            <a:noFill/>
                          </a:ln>
                          <a:solidFill>
                            <a:srgbClr val="A50021"/>
                          </a:solidFill>
                          <a:effectLst/>
                          <a:latin typeface="Arial" pitchFamily="34" charset="0"/>
                          <a:cs typeface="Arial" pitchFamily="34" charset="0"/>
                        </a:rPr>
                        <a:t>(Figure 6,7)</a:t>
                      </a:r>
                      <a:endParaRPr kumimoji="0" lang="en-US" sz="1600" b="0" i="0" u="none" strike="noStrike" cap="none" normalizeH="0" baseline="0" smtClean="0">
                        <a:ln>
                          <a:noFill/>
                        </a:ln>
                        <a:solidFill>
                          <a:srgbClr val="3333CD"/>
                        </a:solidFill>
                        <a:effectLst/>
                        <a:latin typeface="Times New Roman" pitchFamily="18"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891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p>
            <a:fld id="{D166BCEA-E4CE-43CF-9E4E-1A8EC95298D6}" type="slidenum">
              <a:rPr lang="en-US"/>
              <a:pPr/>
              <a:t>38</a:t>
            </a:fld>
            <a:endParaRPr lang="en-US"/>
          </a:p>
        </p:txBody>
      </p:sp>
      <p:sp>
        <p:nvSpPr>
          <p:cNvPr id="399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TCP Stream Communication</a:t>
            </a:r>
          </a:p>
        </p:txBody>
      </p:sp>
      <p:graphicFrame>
        <p:nvGraphicFramePr>
          <p:cNvPr id="43024" name="Group 16"/>
          <p:cNvGraphicFramePr>
            <a:graphicFrameLocks noGrp="1"/>
          </p:cNvGraphicFramePr>
          <p:nvPr>
            <p:ph type="tbl" idx="1"/>
          </p:nvPr>
        </p:nvGraphicFramePr>
        <p:xfrm>
          <a:off x="533400" y="1219200"/>
          <a:ext cx="8229600" cy="4800600"/>
        </p:xfrm>
        <a:graphic>
          <a:graphicData uri="http://schemas.openxmlformats.org/drawingml/2006/table">
            <a:tbl>
              <a:tblPr rtl="1"/>
              <a:tblGrid>
                <a:gridCol w="8229600"/>
              </a:tblGrid>
              <a:tr h="4800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import java.net.*;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import java.io.*;</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public class TCPServer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        public static void main (String args[])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            try{</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               int serverPort = 7896;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               ServerSocket listenSocket = new ServerSocket(serverPort);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                while(true)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                Socket clientSocket = listenSocket.accept();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9B65"/>
                          </a:solidFill>
                          <a:effectLst/>
                          <a:latin typeface="Times New Roman" pitchFamily="18" charset="0"/>
                          <a:cs typeface="Arial" pitchFamily="34" charset="0"/>
                        </a:rPr>
                        <a:t>                </a:t>
                      </a:r>
                      <a:r>
                        <a:rPr kumimoji="0" lang="en-US" sz="1600" b="0" i="0" u="none" strike="noStrike" cap="none" normalizeH="0" baseline="0" smtClean="0">
                          <a:ln>
                            <a:noFill/>
                          </a:ln>
                          <a:solidFill>
                            <a:srgbClr val="3333CD"/>
                          </a:solidFill>
                          <a:effectLst/>
                          <a:latin typeface="Times New Roman" pitchFamily="18" charset="0"/>
                          <a:cs typeface="Arial" pitchFamily="34" charset="0"/>
                        </a:rPr>
                        <a:t>Connection c = new Connection(clientSocket);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9B65"/>
                          </a:solidFill>
                          <a:effectLst/>
                          <a:latin typeface="Times New Roman" pitchFamily="18" charset="0"/>
                          <a:cs typeface="Arial" pitchFamily="34" charset="0"/>
                        </a:rPr>
                        <a:t>                </a:t>
                      </a:r>
                      <a:r>
                        <a:rPr kumimoji="0" lang="en-US" sz="1600" b="0" i="0" u="none" strike="noStrike" cap="none" normalizeH="0" baseline="0" smtClean="0">
                          <a:ln>
                            <a:noFill/>
                          </a:ln>
                          <a:solidFill>
                            <a:srgbClr val="3333CD"/>
                          </a:solidFill>
                          <a:effectLst/>
                          <a:latin typeface="Times New Roman" pitchFamily="18" charset="0"/>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               } catch(IOException e) {System.out.println("Listen socket:"+e.getMessage());}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3333CD"/>
                          </a:solidFill>
                          <a:effectLst/>
                          <a:latin typeface="Times New Roman" pitchFamily="18"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9943" name="Rectangle 10"/>
          <p:cNvSpPr>
            <a:spLocks noChangeArrowheads="1"/>
          </p:cNvSpPr>
          <p:nvPr/>
        </p:nvSpPr>
        <p:spPr bwMode="auto">
          <a:xfrm>
            <a:off x="381000" y="5867400"/>
            <a:ext cx="8007350" cy="304800"/>
          </a:xfrm>
          <a:prstGeom prst="rect">
            <a:avLst/>
          </a:prstGeom>
          <a:noFill/>
          <a:ln w="9525">
            <a:noFill/>
            <a:miter lim="800000"/>
            <a:headEnd/>
            <a:tailEnd/>
          </a:ln>
        </p:spPr>
        <p:txBody>
          <a:bodyPr wrap="none">
            <a:spAutoFit/>
          </a:bodyPr>
          <a:lstStyle/>
          <a:p>
            <a:r>
              <a:rPr lang="en-US" sz="1400" b="1">
                <a:solidFill>
                  <a:srgbClr val="0066CC"/>
                </a:solidFill>
              </a:rPr>
              <a:t>Figure 6. TCP server makes a connection for each client and then echoes the client’s request</a:t>
            </a:r>
          </a:p>
        </p:txBody>
      </p:sp>
      <p:sp>
        <p:nvSpPr>
          <p:cNvPr id="39944"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p>
            <a:fld id="{F36291EE-58AB-4288-A117-0A77FAD1A73E}" type="slidenum">
              <a:rPr lang="en-US"/>
              <a:pPr/>
              <a:t>39</a:t>
            </a:fld>
            <a:endParaRPr lang="en-US"/>
          </a:p>
        </p:txBody>
      </p:sp>
      <p:sp>
        <p:nvSpPr>
          <p:cNvPr id="409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TCP Stream Communication</a:t>
            </a:r>
          </a:p>
        </p:txBody>
      </p:sp>
      <p:graphicFrame>
        <p:nvGraphicFramePr>
          <p:cNvPr id="44052" name="Group 20"/>
          <p:cNvGraphicFramePr>
            <a:graphicFrameLocks noGrp="1"/>
          </p:cNvGraphicFramePr>
          <p:nvPr>
            <p:ph type="tbl" idx="1"/>
          </p:nvPr>
        </p:nvGraphicFramePr>
        <p:xfrm>
          <a:off x="533400" y="1219200"/>
          <a:ext cx="8229600" cy="4800600"/>
        </p:xfrm>
        <a:graphic>
          <a:graphicData uri="http://schemas.openxmlformats.org/drawingml/2006/table">
            <a:tbl>
              <a:tblPr rtl="1"/>
              <a:tblGrid>
                <a:gridCol w="8229600"/>
              </a:tblGrid>
              <a:tr h="4800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class Connection extends </a:t>
                      </a:r>
                      <a:r>
                        <a:rPr kumimoji="0" lang="en-US" sz="1200" b="1" i="0" u="none" strike="noStrike" cap="none" normalizeH="0" baseline="0" smtClean="0">
                          <a:ln>
                            <a:noFill/>
                          </a:ln>
                          <a:solidFill>
                            <a:srgbClr val="CD0000"/>
                          </a:solidFill>
                          <a:effectLst/>
                          <a:latin typeface="Times New Roman" pitchFamily="18" charset="0"/>
                          <a:cs typeface="Arial" pitchFamily="34" charset="0"/>
                        </a:rPr>
                        <a:t>Thread </a:t>
                      </a:r>
                      <a:r>
                        <a:rPr kumimoji="0" lang="en-US" sz="1200" b="0" i="0" u="none" strike="noStrike" cap="none" normalizeH="0" baseline="0" smtClean="0">
                          <a:ln>
                            <a:noFill/>
                          </a:ln>
                          <a:solidFill>
                            <a:srgbClr val="3333CD"/>
                          </a:solidFill>
                          <a:effectLst/>
                          <a:latin typeface="Times New Roman" pitchFamily="18" charset="0"/>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DataInputStream in;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DataOutputStream out;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Socket clientSocket;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public Connection (Socket aClientSocket)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try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clientSocket = aClientSocket;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in = new DataInputStream( clientSocket.getInputStream());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out =new DataOutputStream( clientSocket.getOutputStream());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this.start();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catch(IOException e){System.out.println("Connection:"+e.getMessage());}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public void run(){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try {                       </a:t>
                      </a:r>
                      <a:r>
                        <a:rPr kumimoji="0" lang="en-US" sz="1200" b="0" i="0" u="none" strike="noStrike" cap="none" normalizeH="0" baseline="0" smtClean="0">
                          <a:ln>
                            <a:noFill/>
                          </a:ln>
                          <a:solidFill>
                            <a:srgbClr val="339B65"/>
                          </a:solidFill>
                          <a:effectLst/>
                          <a:latin typeface="Times New Roman" pitchFamily="18" charset="0"/>
                          <a:cs typeface="Arial" pitchFamily="34" charset="0"/>
                        </a:rPr>
                        <a:t>// an echo server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String data = in.readUTF();</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out.writeUTF(data);</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 catch (EOFException e){System.out.println("EOF:"+e.getMessage());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 catch (IOException e) {System.out.println("readline:"+e.getMessage());}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 finally {try{clientSocket.close();}catch(IOException e){/*close failed*/}}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rgbClr val="3333CD"/>
                          </a:solidFill>
                          <a:effectLst/>
                          <a:latin typeface="Times New Roman" pitchFamily="18"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0967" name="Rectangle 10"/>
          <p:cNvSpPr>
            <a:spLocks noChangeArrowheads="1"/>
          </p:cNvSpPr>
          <p:nvPr/>
        </p:nvSpPr>
        <p:spPr bwMode="auto">
          <a:xfrm>
            <a:off x="304800" y="5867400"/>
            <a:ext cx="8007350" cy="304800"/>
          </a:xfrm>
          <a:prstGeom prst="rect">
            <a:avLst/>
          </a:prstGeom>
          <a:noFill/>
          <a:ln w="9525">
            <a:noFill/>
            <a:miter lim="800000"/>
            <a:headEnd/>
            <a:tailEnd/>
          </a:ln>
        </p:spPr>
        <p:txBody>
          <a:bodyPr wrap="none">
            <a:spAutoFit/>
          </a:bodyPr>
          <a:lstStyle/>
          <a:p>
            <a:r>
              <a:rPr lang="en-US" sz="1400" b="1">
                <a:solidFill>
                  <a:srgbClr val="0066CC"/>
                </a:solidFill>
              </a:rPr>
              <a:t>Figure 7. TCP server makes a connection for each client and then echoes the client’s request</a:t>
            </a:r>
          </a:p>
        </p:txBody>
      </p:sp>
      <p:sp>
        <p:nvSpPr>
          <p:cNvPr id="40968"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p>
            <a:fld id="{F0002227-888F-4B31-B00F-86C58C2EC6AF}" type="slidenum">
              <a:rPr lang="en-US"/>
              <a:pPr/>
              <a:t>4</a:t>
            </a:fld>
            <a:endParaRPr lang="en-US"/>
          </a:p>
        </p:txBody>
      </p:sp>
      <p:sp>
        <p:nvSpPr>
          <p:cNvPr id="51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5152" name="Group 32"/>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Group communication</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same message is sent to several processes.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2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p>
            <a:fld id="{791CB0C6-B8A5-4DC0-9264-8551B72EE7C7}" type="slidenum">
              <a:rPr lang="en-US"/>
              <a:pPr/>
              <a:t>40</a:t>
            </a:fld>
            <a:endParaRPr lang="en-US"/>
          </a:p>
        </p:txBody>
      </p:sp>
      <p:sp>
        <p:nvSpPr>
          <p:cNvPr id="419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External Data Representation</a:t>
            </a:r>
          </a:p>
        </p:txBody>
      </p:sp>
      <p:graphicFrame>
        <p:nvGraphicFramePr>
          <p:cNvPr id="87082" name="Group 42"/>
          <p:cNvGraphicFramePr>
            <a:graphicFrameLocks noGrp="1"/>
          </p:cNvGraphicFramePr>
          <p:nvPr>
            <p:ph type="tbl" idx="1"/>
          </p:nvPr>
        </p:nvGraphicFramePr>
        <p:xfrm>
          <a:off x="533400" y="1219200"/>
          <a:ext cx="8229600" cy="4102608"/>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The information stored in running programs is represented as data structures, whereas the information in messages consists of sequences of bytes.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smtClean="0">
                        <a:ln>
                          <a:noFill/>
                        </a:ln>
                        <a:solidFill>
                          <a:srgbClr val="000000"/>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Irrespective of the form of communication used, the data structure must be converted to a sequence of bytes before transmission and rebuilt on arrival.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199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2225007A-2BE6-4802-B096-DF7F410784B5}" type="slidenum">
              <a:rPr lang="en-US"/>
              <a:pPr/>
              <a:t>41</a:t>
            </a:fld>
            <a:endParaRPr lang="en-US"/>
          </a:p>
        </p:txBody>
      </p:sp>
      <p:sp>
        <p:nvSpPr>
          <p:cNvPr id="430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External Data Representation</a:t>
            </a:r>
          </a:p>
        </p:txBody>
      </p:sp>
      <p:graphicFrame>
        <p:nvGraphicFramePr>
          <p:cNvPr id="183306" name="Group 10"/>
          <p:cNvGraphicFramePr>
            <a:graphicFrameLocks noGrp="1"/>
          </p:cNvGraphicFramePr>
          <p:nvPr>
            <p:ph type="tbl" idx="1"/>
          </p:nvPr>
        </p:nvGraphicFramePr>
        <p:xfrm>
          <a:off x="533400" y="1219200"/>
          <a:ext cx="8229600" cy="3736848"/>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External Data Representation is an agreed standard for the representation of data structures and primitive values.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800" b="0" i="0" u="none" strike="noStrike" cap="none" normalizeH="0" baseline="0" smtClean="0">
                        <a:ln>
                          <a:noFill/>
                        </a:ln>
                        <a:solidFill>
                          <a:srgbClr val="000000"/>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Data representation problems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Using agreed external representation, two conversions necessary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Using sender’s or receiver’s format and convert at the other end</a:t>
                      </a:r>
                      <a:endParaRPr kumimoji="0" lang="en-US" sz="1400" b="0" i="0" u="none" strike="noStrike" cap="none" normalizeH="0" baseline="0" smtClean="0">
                        <a:ln>
                          <a:noFill/>
                        </a:ln>
                        <a:solidFill>
                          <a:srgbClr val="000000"/>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301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p>
            <a:fld id="{2AD41EE2-DFD5-488B-98B2-B989444F6484}" type="slidenum">
              <a:rPr lang="en-US"/>
              <a:pPr/>
              <a:t>42</a:t>
            </a:fld>
            <a:endParaRPr lang="en-US"/>
          </a:p>
        </p:txBody>
      </p:sp>
      <p:sp>
        <p:nvSpPr>
          <p:cNvPr id="440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External Data Representation</a:t>
            </a:r>
          </a:p>
        </p:txBody>
      </p:sp>
      <p:graphicFrame>
        <p:nvGraphicFramePr>
          <p:cNvPr id="89129" name="Group 41"/>
          <p:cNvGraphicFramePr>
            <a:graphicFrameLocks noGrp="1"/>
          </p:cNvGraphicFramePr>
          <p:nvPr>
            <p:ph type="tbl" idx="1"/>
          </p:nvPr>
        </p:nvGraphicFramePr>
        <p:xfrm>
          <a:off x="533400" y="1219200"/>
          <a:ext cx="8229600" cy="4748784"/>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CD3300"/>
                          </a:solidFill>
                          <a:effectLst/>
                          <a:latin typeface="Arial" pitchFamily="34" charset="0"/>
                          <a:cs typeface="Arial" pitchFamily="34" charset="0"/>
                        </a:rPr>
                        <a:t>M</a:t>
                      </a:r>
                      <a:r>
                        <a:rPr kumimoji="0" lang="en-US" sz="3200" b="0" i="0" u="none" strike="noStrike" cap="none" normalizeH="0" baseline="0" smtClean="0">
                          <a:ln>
                            <a:noFill/>
                          </a:ln>
                          <a:solidFill>
                            <a:srgbClr val="CD0000"/>
                          </a:solidFill>
                          <a:effectLst/>
                          <a:latin typeface="Arial" pitchFamily="34" charset="0"/>
                          <a:cs typeface="Arial" pitchFamily="34" charset="0"/>
                        </a:rPr>
                        <a:t>arshalling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Marshalling is the process of taking a collection of data items and assembling them into a form suitable for transmission in a message.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CD0000"/>
                          </a:solidFill>
                          <a:effectLst/>
                          <a:latin typeface="Arial" pitchFamily="34" charset="0"/>
                          <a:cs typeface="Arial" pitchFamily="34" charset="0"/>
                        </a:rPr>
                        <a:t>Unmarshalling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000000"/>
                          </a:solidFill>
                          <a:effectLst/>
                          <a:latin typeface="Arial" pitchFamily="34" charset="0"/>
                          <a:cs typeface="Arial" pitchFamily="34" charset="0"/>
                        </a:rPr>
                        <a:t>Unmarshalling is the process of disassembling a collection of data on arrival to produce an equivalent collection of data items at the destination.</a:t>
                      </a:r>
                      <a:endParaRPr kumimoji="0" lang="en-US" sz="1600" b="0" i="0" u="none" strike="noStrike" cap="none" normalizeH="0" baseline="0" smtClean="0">
                        <a:ln>
                          <a:noFill/>
                        </a:ln>
                        <a:solidFill>
                          <a:srgbClr val="000000"/>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403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p>
            <a:fld id="{412AE2CB-2789-4D97-9070-D6A60C7DBA17}" type="slidenum">
              <a:rPr lang="en-US"/>
              <a:pPr/>
              <a:t>43</a:t>
            </a:fld>
            <a:endParaRPr lang="en-US"/>
          </a:p>
        </p:txBody>
      </p:sp>
      <p:sp>
        <p:nvSpPr>
          <p:cNvPr id="450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External Data Representation</a:t>
            </a:r>
          </a:p>
        </p:txBody>
      </p:sp>
      <p:graphicFrame>
        <p:nvGraphicFramePr>
          <p:cNvPr id="91152" name="Group 16"/>
          <p:cNvGraphicFramePr>
            <a:graphicFrameLocks noGrp="1"/>
          </p:cNvGraphicFramePr>
          <p:nvPr>
            <p:ph type="tbl" idx="1"/>
          </p:nvPr>
        </p:nvGraphicFramePr>
        <p:xfrm>
          <a:off x="533400" y="1219200"/>
          <a:ext cx="8229600" cy="2602992"/>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pitchFamily="34" charset="0"/>
                          <a:cs typeface="Arial" pitchFamily="34" charset="0"/>
                        </a:rPr>
                        <a:t>Three approaches to external data representation and marshalling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CORBA</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Java’s object serialization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XML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506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p>
            <a:fld id="{79550822-F24E-47FF-BECB-97D89E3E0E3D}" type="slidenum">
              <a:rPr lang="en-US"/>
              <a:pPr/>
              <a:t>44</a:t>
            </a:fld>
            <a:endParaRPr lang="en-US"/>
          </a:p>
        </p:txBody>
      </p:sp>
      <p:sp>
        <p:nvSpPr>
          <p:cNvPr id="460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External Data Representation</a:t>
            </a:r>
          </a:p>
        </p:txBody>
      </p:sp>
      <p:graphicFrame>
        <p:nvGraphicFramePr>
          <p:cNvPr id="93195" name="Group 11"/>
          <p:cNvGraphicFramePr>
            <a:graphicFrameLocks noGrp="1"/>
          </p:cNvGraphicFramePr>
          <p:nvPr>
            <p:ph type="tbl" idx="1"/>
          </p:nvPr>
        </p:nvGraphicFramePr>
        <p:xfrm>
          <a:off x="533400" y="1219200"/>
          <a:ext cx="8229600" cy="2627376"/>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Marshalling and unmarshalling activities</a:t>
                      </a:r>
                      <a:r>
                        <a:rPr kumimoji="0" lang="en-US" sz="3200" b="0" i="0" u="none" strike="noStrike" cap="none" normalizeH="0" baseline="0" smtClean="0">
                          <a:ln>
                            <a:noFill/>
                          </a:ln>
                          <a:solidFill>
                            <a:srgbClr val="CD3300"/>
                          </a:solidFill>
                          <a:effectLst/>
                          <a:latin typeface="Arial" pitchFamily="34" charset="0"/>
                          <a:cs typeface="Arial" pitchFamily="34" charset="0"/>
                        </a:rPr>
                        <a:t> </a:t>
                      </a:r>
                      <a:r>
                        <a:rPr kumimoji="0" lang="en-US" sz="3200" b="0" i="0" u="none" strike="noStrike" cap="none" normalizeH="0" baseline="0" smtClean="0">
                          <a:ln>
                            <a:noFill/>
                          </a:ln>
                          <a:solidFill>
                            <a:schemeClr val="tx1"/>
                          </a:solidFill>
                          <a:effectLst/>
                          <a:latin typeface="Arial" pitchFamily="34" charset="0"/>
                          <a:cs typeface="Arial" pitchFamily="34" charset="0"/>
                        </a:rPr>
                        <a:t>is </a:t>
                      </a:r>
                      <a:r>
                        <a:rPr kumimoji="0" lang="en-US" sz="3200" b="0" i="0" u="none" strike="noStrike" cap="none" normalizeH="0" baseline="0" smtClean="0">
                          <a:ln>
                            <a:noFill/>
                          </a:ln>
                          <a:solidFill>
                            <a:srgbClr val="000000"/>
                          </a:solidFill>
                          <a:effectLst/>
                          <a:latin typeface="Arial" pitchFamily="34" charset="0"/>
                          <a:cs typeface="Arial" pitchFamily="34" charset="0"/>
                        </a:rPr>
                        <a:t>usually performed automatically by middleware layer.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000000"/>
                          </a:solidFill>
                          <a:effectLst/>
                          <a:latin typeface="Arial" pitchFamily="34" charset="0"/>
                          <a:cs typeface="Arial" pitchFamily="34" charset="0"/>
                        </a:rPr>
                        <a:t>Marshalling is likely error-prone if carried out by hand.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608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p>
            <a:fld id="{1C9A7DDB-5D40-43F1-BB9E-A40C4774C111}" type="slidenum">
              <a:rPr lang="en-US"/>
              <a:pPr/>
              <a:t>45</a:t>
            </a:fld>
            <a:endParaRPr lang="en-US"/>
          </a:p>
        </p:txBody>
      </p:sp>
      <p:sp>
        <p:nvSpPr>
          <p:cNvPr id="47107"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rPr>
              <a:t>CORBA Common Data Representation (CDR)</a:t>
            </a:r>
          </a:p>
        </p:txBody>
      </p:sp>
      <p:graphicFrame>
        <p:nvGraphicFramePr>
          <p:cNvPr id="95279" name="Group 47"/>
          <p:cNvGraphicFramePr>
            <a:graphicFrameLocks noGrp="1"/>
          </p:cNvGraphicFramePr>
          <p:nvPr>
            <p:ph type="tbl" idx="1"/>
          </p:nvPr>
        </p:nvGraphicFramePr>
        <p:xfrm>
          <a:off x="533400" y="1219200"/>
          <a:ext cx="8229600" cy="5199888"/>
        </p:xfrm>
        <a:graphic>
          <a:graphicData uri="http://schemas.openxmlformats.org/drawingml/2006/table">
            <a:tbl>
              <a:tblPr rtl="1"/>
              <a:tblGrid>
                <a:gridCol w="8229600"/>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rgbClr val="A50021"/>
                          </a:solidFill>
                          <a:effectLst/>
                          <a:latin typeface="Arial" pitchFamily="34" charset="0"/>
                          <a:cs typeface="Arial" pitchFamily="34" charset="0"/>
                        </a:rPr>
                        <a:t>CORBA Common Data Representation (CDR)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CORBA CDR  is the external data representation defined with CORBA 2.0.</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It consists 15 primitive types: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Short (16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Long (32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Unsigned short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Unsigned long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Float(32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Double(64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Char</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Boolean(TRUE,FALSE)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Octet(8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Any(can represent any basic or constructed type)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Composite type are shown in </a:t>
                      </a:r>
                      <a:r>
                        <a:rPr kumimoji="0" lang="en-US" sz="2000" b="0" i="0" u="none" strike="noStrike" cap="none" normalizeH="0" baseline="0" smtClean="0">
                          <a:ln>
                            <a:noFill/>
                          </a:ln>
                          <a:solidFill>
                            <a:srgbClr val="A50021"/>
                          </a:solidFill>
                          <a:effectLst/>
                          <a:latin typeface="Arial" pitchFamily="34" charset="0"/>
                          <a:cs typeface="Arial" pitchFamily="34" charset="0"/>
                        </a:rPr>
                        <a:t>Figure 8</a:t>
                      </a:r>
                      <a:r>
                        <a:rPr kumimoji="0" lang="en-US" sz="2400" b="0" i="0" u="none" strike="noStrike" cap="none" normalizeH="0" baseline="0" smtClean="0">
                          <a:ln>
                            <a:noFill/>
                          </a:ln>
                          <a:solidFill>
                            <a:schemeClr val="tx1"/>
                          </a:solidFill>
                          <a:effectLst/>
                          <a:latin typeface="Arial" pitchFamily="34" charset="0"/>
                          <a:cs typeface="Arial" pitchFamily="34" charset="0"/>
                        </a:rPr>
                        <a: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711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p>
            <a:fld id="{6602D30A-1B96-44B2-8EC7-EA7378DEB672}" type="slidenum">
              <a:rPr lang="en-US"/>
              <a:pPr/>
              <a:t>46</a:t>
            </a:fld>
            <a:endParaRPr lang="en-US"/>
          </a:p>
        </p:txBody>
      </p:sp>
      <p:sp>
        <p:nvSpPr>
          <p:cNvPr id="48131"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rPr>
              <a:t>CORBA Common Data Representation (CDR)</a:t>
            </a:r>
          </a:p>
        </p:txBody>
      </p:sp>
      <p:graphicFrame>
        <p:nvGraphicFramePr>
          <p:cNvPr id="99339" name="Group 11"/>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tblGrid>
              <a:tr h="54102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pic>
        <p:nvPicPr>
          <p:cNvPr id="48135" name="Picture 10"/>
          <p:cNvPicPr>
            <a:picLocks noChangeAspect="1" noChangeArrowheads="1"/>
          </p:cNvPicPr>
          <p:nvPr/>
        </p:nvPicPr>
        <p:blipFill>
          <a:blip r:embed="rId3"/>
          <a:srcRect/>
          <a:stretch>
            <a:fillRect/>
          </a:stretch>
        </p:blipFill>
        <p:spPr bwMode="auto">
          <a:xfrm>
            <a:off x="685800" y="1946275"/>
            <a:ext cx="7772400" cy="2970213"/>
          </a:xfrm>
          <a:prstGeom prst="rect">
            <a:avLst/>
          </a:prstGeom>
          <a:noFill/>
          <a:ln w="9525">
            <a:noFill/>
            <a:miter lim="800000"/>
            <a:headEnd/>
            <a:tailEnd/>
          </a:ln>
        </p:spPr>
      </p:pic>
      <p:sp>
        <p:nvSpPr>
          <p:cNvPr id="48136" name="Rectangle 12"/>
          <p:cNvSpPr>
            <a:spLocks noChangeArrowheads="1"/>
          </p:cNvSpPr>
          <p:nvPr/>
        </p:nvSpPr>
        <p:spPr bwMode="auto">
          <a:xfrm>
            <a:off x="2133600" y="5791200"/>
            <a:ext cx="4997450" cy="366713"/>
          </a:xfrm>
          <a:prstGeom prst="rect">
            <a:avLst/>
          </a:prstGeom>
          <a:noFill/>
          <a:ln w="9525">
            <a:noFill/>
            <a:miter lim="800000"/>
            <a:headEnd/>
            <a:tailEnd/>
          </a:ln>
        </p:spPr>
        <p:txBody>
          <a:bodyPr wrap="none">
            <a:spAutoFit/>
          </a:bodyPr>
          <a:lstStyle/>
          <a:p>
            <a:r>
              <a:rPr lang="en-US" b="1">
                <a:solidFill>
                  <a:srgbClr val="0066CC"/>
                </a:solidFill>
              </a:rPr>
              <a:t>Figure 8. CORBA CDR for constructed types</a:t>
            </a:r>
          </a:p>
        </p:txBody>
      </p:sp>
      <p:sp>
        <p:nvSpPr>
          <p:cNvPr id="4813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p>
            <a:fld id="{D260034E-9531-48BD-85EB-AF2E6A9CAAF6}" type="slidenum">
              <a:rPr lang="en-US"/>
              <a:pPr/>
              <a:t>47</a:t>
            </a:fld>
            <a:endParaRPr lang="en-US"/>
          </a:p>
        </p:txBody>
      </p:sp>
      <p:sp>
        <p:nvSpPr>
          <p:cNvPr id="49155"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rPr>
              <a:t>CORBA Common Data Representation (CDR)</a:t>
            </a:r>
          </a:p>
        </p:txBody>
      </p:sp>
      <p:graphicFrame>
        <p:nvGraphicFramePr>
          <p:cNvPr id="185355" name="Group 11"/>
          <p:cNvGraphicFramePr>
            <a:graphicFrameLocks noGrp="1"/>
          </p:cNvGraphicFramePr>
          <p:nvPr>
            <p:ph type="tbl" idx="1"/>
          </p:nvPr>
        </p:nvGraphicFramePr>
        <p:xfrm>
          <a:off x="533400" y="1219200"/>
          <a:ext cx="8229600" cy="1554480"/>
        </p:xfrm>
        <a:graphic>
          <a:graphicData uri="http://schemas.openxmlformats.org/drawingml/2006/table">
            <a:tbl>
              <a:tblPr rtl="1"/>
              <a:tblGrid>
                <a:gridCol w="8229600"/>
              </a:tblGrid>
              <a:tr h="15240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rgbClr val="A50021"/>
                          </a:solidFill>
                          <a:effectLst/>
                          <a:latin typeface="Arial" pitchFamily="34" charset="0"/>
                          <a:cs typeface="Arial" pitchFamily="34" charset="0"/>
                        </a:rPr>
                        <a:t>Constructed types</a:t>
                      </a:r>
                      <a:r>
                        <a:rPr kumimoji="0" lang="en-US" sz="2400" b="0" i="0" u="none" strike="noStrike" cap="none" normalizeH="0" baseline="0" smtClean="0">
                          <a:ln>
                            <a:noFill/>
                          </a:ln>
                          <a:solidFill>
                            <a:schemeClr val="tx1"/>
                          </a:solidFill>
                          <a:effectLst/>
                          <a:latin typeface="Arial" pitchFamily="34" charset="0"/>
                          <a:cs typeface="Arial" pitchFamily="34" charset="0"/>
                        </a:rPr>
                        <a:t>: The primitive values that comprise each constructed type are added to a sequence of bytes in a particular order, as shown in </a:t>
                      </a:r>
                      <a:r>
                        <a:rPr kumimoji="0" lang="en-US" sz="2000" b="0" i="0" u="none" strike="noStrike" cap="none" normalizeH="0" baseline="0" smtClean="0">
                          <a:ln>
                            <a:noFill/>
                          </a:ln>
                          <a:solidFill>
                            <a:srgbClr val="A50021"/>
                          </a:solidFill>
                          <a:effectLst/>
                          <a:latin typeface="Arial" pitchFamily="34" charset="0"/>
                          <a:cs typeface="Arial" pitchFamily="34" charset="0"/>
                        </a:rPr>
                        <a:t>Figure 8</a:t>
                      </a:r>
                      <a:r>
                        <a:rPr kumimoji="0" lang="en-US" sz="2400" b="0" i="0" u="none" strike="noStrike" cap="none" normalizeH="0" baseline="0" smtClean="0">
                          <a:ln>
                            <a:noFill/>
                          </a:ln>
                          <a:solidFill>
                            <a:schemeClr val="tx1"/>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915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p>
            <a:fld id="{90E26F38-61CD-419D-A54E-B1EFF68E206F}" type="slidenum">
              <a:rPr lang="en-US"/>
              <a:pPr/>
              <a:t>48</a:t>
            </a:fld>
            <a:endParaRPr lang="en-US"/>
          </a:p>
        </p:txBody>
      </p:sp>
      <p:sp>
        <p:nvSpPr>
          <p:cNvPr id="50179"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rPr>
              <a:t>CORBA Common Data Representation (CDR)</a:t>
            </a:r>
          </a:p>
        </p:txBody>
      </p:sp>
      <p:graphicFrame>
        <p:nvGraphicFramePr>
          <p:cNvPr id="187404" name="Group 12"/>
          <p:cNvGraphicFramePr>
            <a:graphicFrameLocks noGrp="1"/>
          </p:cNvGraphicFramePr>
          <p:nvPr>
            <p:ph type="tbl" idx="1"/>
          </p:nvPr>
        </p:nvGraphicFramePr>
        <p:xfrm>
          <a:off x="533400" y="1219200"/>
          <a:ext cx="8229600" cy="1554480"/>
        </p:xfrm>
        <a:graphic>
          <a:graphicData uri="http://schemas.openxmlformats.org/drawingml/2006/table">
            <a:tbl>
              <a:tblPr rtl="1"/>
              <a:tblGrid>
                <a:gridCol w="8229600"/>
              </a:tblGrid>
              <a:tr h="15240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smtClean="0">
                          <a:ln>
                            <a:noFill/>
                          </a:ln>
                          <a:solidFill>
                            <a:srgbClr val="A50021"/>
                          </a:solidFill>
                          <a:effectLst/>
                          <a:latin typeface="Arial" pitchFamily="34" charset="0"/>
                          <a:cs typeface="Arial" pitchFamily="34" charset="0"/>
                        </a:rPr>
                        <a:t>Figure 9</a:t>
                      </a:r>
                      <a:r>
                        <a:rPr kumimoji="0" lang="en-US" sz="2400" b="0" i="0" u="none" strike="noStrike" cap="none" normalizeH="0" baseline="0" smtClean="0">
                          <a:ln>
                            <a:noFill/>
                          </a:ln>
                          <a:solidFill>
                            <a:schemeClr val="tx1"/>
                          </a:solidFill>
                          <a:effectLst/>
                          <a:latin typeface="Arial" pitchFamily="34" charset="0"/>
                          <a:cs typeface="Arial" pitchFamily="34" charset="0"/>
                        </a:rPr>
                        <a:t> shows a message in CORBA CDR  that contains the three fields of a </a:t>
                      </a:r>
                      <a:r>
                        <a:rPr kumimoji="0" lang="en-US" sz="2400" b="0" i="0" u="none" strike="noStrike" cap="none" normalizeH="0" baseline="0" smtClean="0">
                          <a:ln>
                            <a:noFill/>
                          </a:ln>
                          <a:solidFill>
                            <a:srgbClr val="990099"/>
                          </a:solidFill>
                          <a:effectLst/>
                          <a:latin typeface="Arial" pitchFamily="34" charset="0"/>
                          <a:cs typeface="Arial" pitchFamily="34" charset="0"/>
                        </a:rPr>
                        <a:t>struct</a:t>
                      </a:r>
                      <a:r>
                        <a:rPr kumimoji="0" lang="en-US" sz="2400" b="0" i="0" u="none" strike="noStrike" cap="none" normalizeH="0" baseline="0" smtClean="0">
                          <a:ln>
                            <a:noFill/>
                          </a:ln>
                          <a:solidFill>
                            <a:schemeClr val="tx1"/>
                          </a:solidFill>
                          <a:effectLst/>
                          <a:latin typeface="Arial" pitchFamily="34" charset="0"/>
                          <a:cs typeface="Arial" pitchFamily="34" charset="0"/>
                        </a:rPr>
                        <a:t> whose respective types are </a:t>
                      </a:r>
                      <a:r>
                        <a:rPr kumimoji="0" lang="en-US" sz="2400" b="0" i="0" u="none" strike="noStrike" cap="none" normalizeH="0" baseline="0" smtClean="0">
                          <a:ln>
                            <a:noFill/>
                          </a:ln>
                          <a:solidFill>
                            <a:srgbClr val="990099"/>
                          </a:solidFill>
                          <a:effectLst/>
                          <a:latin typeface="Arial" pitchFamily="34" charset="0"/>
                          <a:cs typeface="Arial" pitchFamily="34" charset="0"/>
                        </a:rPr>
                        <a:t>string</a:t>
                      </a:r>
                      <a:r>
                        <a:rPr kumimoji="0" lang="en-US" sz="2400" b="0" i="0" u="none" strike="noStrike" cap="none" normalizeH="0" baseline="0" smtClean="0">
                          <a:ln>
                            <a:noFill/>
                          </a:ln>
                          <a:solidFill>
                            <a:schemeClr val="tx1"/>
                          </a:solidFill>
                          <a:effectLst/>
                          <a:latin typeface="Arial" pitchFamily="34" charset="0"/>
                          <a:cs typeface="Arial" pitchFamily="34" charset="0"/>
                        </a:rPr>
                        <a:t>, </a:t>
                      </a:r>
                      <a:r>
                        <a:rPr kumimoji="0" lang="en-US" sz="2400" b="0" i="0" u="none" strike="noStrike" cap="none" normalizeH="0" baseline="0" smtClean="0">
                          <a:ln>
                            <a:noFill/>
                          </a:ln>
                          <a:solidFill>
                            <a:srgbClr val="990099"/>
                          </a:solidFill>
                          <a:effectLst/>
                          <a:latin typeface="Arial" pitchFamily="34" charset="0"/>
                          <a:cs typeface="Arial" pitchFamily="34" charset="0"/>
                        </a:rPr>
                        <a:t>string</a:t>
                      </a:r>
                      <a:r>
                        <a:rPr kumimoji="0" lang="en-US" sz="2400" b="0" i="0" u="none" strike="noStrike" cap="none" normalizeH="0" baseline="0" smtClean="0">
                          <a:ln>
                            <a:noFill/>
                          </a:ln>
                          <a:solidFill>
                            <a:schemeClr val="tx1"/>
                          </a:solidFill>
                          <a:effectLst/>
                          <a:latin typeface="Arial" pitchFamily="34" charset="0"/>
                          <a:cs typeface="Arial" pitchFamily="34" charset="0"/>
                        </a:rPr>
                        <a:t>, and </a:t>
                      </a:r>
                      <a:r>
                        <a:rPr kumimoji="0" lang="en-US" sz="2400" b="0" i="0" u="none" strike="noStrike" cap="none" normalizeH="0" baseline="0" smtClean="0">
                          <a:ln>
                            <a:noFill/>
                          </a:ln>
                          <a:solidFill>
                            <a:srgbClr val="990099"/>
                          </a:solidFill>
                          <a:effectLst/>
                          <a:latin typeface="Arial" pitchFamily="34" charset="0"/>
                          <a:cs typeface="Arial" pitchFamily="34" charset="0"/>
                        </a:rPr>
                        <a:t>unsigned long</a:t>
                      </a:r>
                      <a:r>
                        <a:rPr kumimoji="0" lang="en-US" sz="2400" b="0" i="0" u="none" strike="noStrike" cap="none" normalizeH="0" baseline="0" smtClean="0">
                          <a:ln>
                            <a:noFill/>
                          </a:ln>
                          <a:solidFill>
                            <a:schemeClr val="tx1"/>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018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p>
            <a:fld id="{2C416126-0BB4-44A2-A2F7-9A5DCEF15FFA}" type="slidenum">
              <a:rPr lang="en-US"/>
              <a:pPr/>
              <a:t>49</a:t>
            </a:fld>
            <a:endParaRPr lang="en-US"/>
          </a:p>
        </p:txBody>
      </p:sp>
      <p:sp>
        <p:nvSpPr>
          <p:cNvPr id="51203"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smtClean="0">
                <a:solidFill>
                  <a:srgbClr val="669900"/>
                </a:solidFill>
              </a:rPr>
              <a:t>CORBA Common Data Representation (CDR)</a:t>
            </a:r>
          </a:p>
        </p:txBody>
      </p:sp>
      <p:graphicFrame>
        <p:nvGraphicFramePr>
          <p:cNvPr id="101379" name="Group 3"/>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tblGrid>
              <a:tr h="54102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example: struct with value {‘Smith’, ‘London’, 1934}</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207" name="Rectangle 11"/>
          <p:cNvSpPr>
            <a:spLocks noChangeArrowheads="1"/>
          </p:cNvSpPr>
          <p:nvPr/>
        </p:nvSpPr>
        <p:spPr bwMode="auto">
          <a:xfrm>
            <a:off x="2133600" y="5791200"/>
            <a:ext cx="3638550" cy="366713"/>
          </a:xfrm>
          <a:prstGeom prst="rect">
            <a:avLst/>
          </a:prstGeom>
          <a:noFill/>
          <a:ln w="9525">
            <a:noFill/>
            <a:miter lim="800000"/>
            <a:headEnd/>
            <a:tailEnd/>
          </a:ln>
        </p:spPr>
        <p:txBody>
          <a:bodyPr wrap="none">
            <a:spAutoFit/>
          </a:bodyPr>
          <a:lstStyle/>
          <a:p>
            <a:r>
              <a:rPr lang="en-US" b="1">
                <a:solidFill>
                  <a:srgbClr val="0066CC"/>
                </a:solidFill>
              </a:rPr>
              <a:t>Figure 9. CORBA CDR message</a:t>
            </a:r>
          </a:p>
        </p:txBody>
      </p:sp>
      <p:pic>
        <p:nvPicPr>
          <p:cNvPr id="51208" name="Picture 12"/>
          <p:cNvPicPr>
            <a:picLocks noChangeAspect="1" noChangeArrowheads="1"/>
          </p:cNvPicPr>
          <p:nvPr/>
        </p:nvPicPr>
        <p:blipFill>
          <a:blip r:embed="rId3"/>
          <a:srcRect/>
          <a:stretch>
            <a:fillRect/>
          </a:stretch>
        </p:blipFill>
        <p:spPr bwMode="auto">
          <a:xfrm>
            <a:off x="1981200" y="2362200"/>
            <a:ext cx="5613400" cy="3127375"/>
          </a:xfrm>
          <a:prstGeom prst="rect">
            <a:avLst/>
          </a:prstGeom>
          <a:noFill/>
          <a:ln w="9525">
            <a:noFill/>
            <a:miter lim="800000"/>
            <a:headEnd/>
            <a:tailEnd/>
          </a:ln>
        </p:spPr>
      </p:pic>
      <p:sp>
        <p:nvSpPr>
          <p:cNvPr id="5120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p>
            <a:fld id="{99EDAAA5-4B31-4034-B238-0922BAD8675A}" type="slidenum">
              <a:rPr lang="en-US"/>
              <a:pPr/>
              <a:t>5</a:t>
            </a:fld>
            <a:endParaRPr lang="en-US"/>
          </a:p>
        </p:txBody>
      </p:sp>
      <p:sp>
        <p:nvSpPr>
          <p:cNvPr id="61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22531" name="Group 3"/>
          <p:cNvGraphicFramePr>
            <a:graphicFrameLocks noGrp="1"/>
          </p:cNvGraphicFramePr>
          <p:nvPr>
            <p:ph type="tbl" idx="1"/>
          </p:nvPr>
        </p:nvGraphicFramePr>
        <p:xfrm>
          <a:off x="533400" y="1219200"/>
          <a:ext cx="8229600" cy="5257800"/>
        </p:xfrm>
        <a:graphic>
          <a:graphicData uri="http://schemas.openxmlformats.org/drawingml/2006/table">
            <a:tbl>
              <a:tblPr rtl="1"/>
              <a:tblGrid>
                <a:gridCol w="8229600"/>
              </a:tblGrid>
              <a:tr h="52578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This chapter is concerned with middleware.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pic>
        <p:nvPicPr>
          <p:cNvPr id="6151" name="Picture 10"/>
          <p:cNvPicPr>
            <a:picLocks noChangeAspect="1" noChangeArrowheads="1"/>
          </p:cNvPicPr>
          <p:nvPr/>
        </p:nvPicPr>
        <p:blipFill>
          <a:blip r:embed="rId3"/>
          <a:srcRect/>
          <a:stretch>
            <a:fillRect/>
          </a:stretch>
        </p:blipFill>
        <p:spPr bwMode="auto">
          <a:xfrm>
            <a:off x="1427163" y="2239963"/>
            <a:ext cx="6288087" cy="2865437"/>
          </a:xfrm>
          <a:prstGeom prst="rect">
            <a:avLst/>
          </a:prstGeom>
          <a:noFill/>
          <a:ln w="9525">
            <a:noFill/>
            <a:miter lim="800000"/>
            <a:headEnd/>
            <a:tailEnd/>
          </a:ln>
        </p:spPr>
      </p:pic>
      <p:sp>
        <p:nvSpPr>
          <p:cNvPr id="6152" name="Rectangle 11"/>
          <p:cNvSpPr>
            <a:spLocks noChangeArrowheads="1"/>
          </p:cNvSpPr>
          <p:nvPr/>
        </p:nvSpPr>
        <p:spPr bwMode="auto">
          <a:xfrm>
            <a:off x="2590800" y="5867400"/>
            <a:ext cx="3168650" cy="366713"/>
          </a:xfrm>
          <a:prstGeom prst="rect">
            <a:avLst/>
          </a:prstGeom>
          <a:noFill/>
          <a:ln w="9525">
            <a:noFill/>
            <a:miter lim="800000"/>
            <a:headEnd/>
            <a:tailEnd/>
          </a:ln>
        </p:spPr>
        <p:txBody>
          <a:bodyPr wrap="none">
            <a:spAutoFit/>
          </a:bodyPr>
          <a:lstStyle/>
          <a:p>
            <a:r>
              <a:rPr lang="en-US" b="1">
                <a:solidFill>
                  <a:srgbClr val="0066CC"/>
                </a:solidFill>
              </a:rPr>
              <a:t>Figure 1. Middleware layers</a:t>
            </a:r>
          </a:p>
        </p:txBody>
      </p:sp>
      <p:sp>
        <p:nvSpPr>
          <p:cNvPr id="6153" name="Footer Placeholder 3"/>
          <p:cNvSpPr>
            <a:spLocks noGrp="1"/>
          </p:cNvSpPr>
          <p:nvPr/>
        </p:nvSpPr>
        <p:spPr bwMode="auto">
          <a:xfrm>
            <a:off x="457200" y="6384925"/>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p>
            <a:fld id="{FBC99FC4-1C6A-4029-AA07-6A3C29427DF4}" type="slidenum">
              <a:rPr lang="en-US"/>
              <a:pPr/>
              <a:t>50</a:t>
            </a:fld>
            <a:endParaRPr lang="en-US"/>
          </a:p>
        </p:txBody>
      </p:sp>
      <p:sp>
        <p:nvSpPr>
          <p:cNvPr id="522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object serialization</a:t>
            </a:r>
          </a:p>
        </p:txBody>
      </p:sp>
      <p:graphicFrame>
        <p:nvGraphicFramePr>
          <p:cNvPr id="105510" name="Group 38"/>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tblGrid>
              <a:tr h="49530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In Java RMI, both object and primitive data values may be passed as arguments and results of method invocation.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An object is an instance of a Java class.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Example, the Java class equivalent to the Person struct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Public class Person implements Serializable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            Private String name;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            Private String place;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            Private int year;</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            Public Person(String aName ,String  aPlace, int aYear)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                    name = aName;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                    place = aPlace;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                    year = aYear;</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//followed by methods for accessing the instance variables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smtClean="0">
                          <a:ln>
                            <a:noFill/>
                          </a:ln>
                          <a:solidFill>
                            <a:schemeClr val="tx1"/>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223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p>
            <a:fld id="{D5A56AD8-6DAF-4ACE-BACE-92B36F20CAC5}" type="slidenum">
              <a:rPr lang="en-US"/>
              <a:pPr/>
              <a:t>51</a:t>
            </a:fld>
            <a:endParaRPr lang="en-US"/>
          </a:p>
        </p:txBody>
      </p:sp>
      <p:sp>
        <p:nvSpPr>
          <p:cNvPr id="532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Java object serialization</a:t>
            </a:r>
          </a:p>
        </p:txBody>
      </p:sp>
      <p:graphicFrame>
        <p:nvGraphicFramePr>
          <p:cNvPr id="103427" name="Group 3"/>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tblGrid>
              <a:tr h="54102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The serialized form is illustrated in </a:t>
                      </a:r>
                      <a:r>
                        <a:rPr kumimoji="0" lang="en-US" sz="2000" b="0" i="0" u="none" strike="noStrike" cap="none" normalizeH="0" baseline="0" smtClean="0">
                          <a:ln>
                            <a:noFill/>
                          </a:ln>
                          <a:solidFill>
                            <a:srgbClr val="A50021"/>
                          </a:solidFill>
                          <a:effectLst/>
                          <a:latin typeface="Arial" pitchFamily="34" charset="0"/>
                          <a:cs typeface="Arial" pitchFamily="34" charset="0"/>
                        </a:rPr>
                        <a:t>Figure 10.</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3255" name="Rectangle 10"/>
          <p:cNvSpPr>
            <a:spLocks noChangeArrowheads="1"/>
          </p:cNvSpPr>
          <p:nvPr/>
        </p:nvSpPr>
        <p:spPr bwMode="auto">
          <a:xfrm>
            <a:off x="1981200" y="5791200"/>
            <a:ext cx="5213350" cy="366713"/>
          </a:xfrm>
          <a:prstGeom prst="rect">
            <a:avLst/>
          </a:prstGeom>
          <a:noFill/>
          <a:ln w="9525">
            <a:noFill/>
            <a:miter lim="800000"/>
            <a:headEnd/>
            <a:tailEnd/>
          </a:ln>
        </p:spPr>
        <p:txBody>
          <a:bodyPr wrap="none">
            <a:spAutoFit/>
          </a:bodyPr>
          <a:lstStyle/>
          <a:p>
            <a:r>
              <a:rPr lang="en-US" b="1">
                <a:solidFill>
                  <a:srgbClr val="0066CC"/>
                </a:solidFill>
              </a:rPr>
              <a:t>Figure 10. Indication of Java serialization form</a:t>
            </a:r>
          </a:p>
        </p:txBody>
      </p:sp>
      <p:pic>
        <p:nvPicPr>
          <p:cNvPr id="53256" name="Picture 12"/>
          <p:cNvPicPr>
            <a:picLocks noChangeAspect="1" noChangeArrowheads="1"/>
          </p:cNvPicPr>
          <p:nvPr/>
        </p:nvPicPr>
        <p:blipFill>
          <a:blip r:embed="rId3"/>
          <a:srcRect/>
          <a:stretch>
            <a:fillRect/>
          </a:stretch>
        </p:blipFill>
        <p:spPr bwMode="auto">
          <a:xfrm>
            <a:off x="4552950" y="3400425"/>
            <a:ext cx="38100" cy="57150"/>
          </a:xfrm>
          <a:prstGeom prst="rect">
            <a:avLst/>
          </a:prstGeom>
          <a:noFill/>
          <a:ln w="9525">
            <a:noFill/>
            <a:miter lim="800000"/>
            <a:headEnd/>
            <a:tailEnd/>
          </a:ln>
        </p:spPr>
      </p:pic>
      <p:pic>
        <p:nvPicPr>
          <p:cNvPr id="53257" name="Picture 13"/>
          <p:cNvPicPr>
            <a:picLocks noChangeAspect="1" noChangeArrowheads="1"/>
          </p:cNvPicPr>
          <p:nvPr/>
        </p:nvPicPr>
        <p:blipFill>
          <a:blip r:embed="rId4"/>
          <a:srcRect/>
          <a:stretch>
            <a:fillRect/>
          </a:stretch>
        </p:blipFill>
        <p:spPr bwMode="auto">
          <a:xfrm>
            <a:off x="766763" y="2209800"/>
            <a:ext cx="7996237" cy="2895600"/>
          </a:xfrm>
          <a:prstGeom prst="rect">
            <a:avLst/>
          </a:prstGeom>
          <a:noFill/>
          <a:ln w="9525">
            <a:noFill/>
            <a:miter lim="800000"/>
            <a:headEnd/>
            <a:tailEnd/>
          </a:ln>
        </p:spPr>
      </p:pic>
      <p:sp>
        <p:nvSpPr>
          <p:cNvPr id="53258"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p>
            <a:fld id="{DABFF2A6-26B7-4BF6-87A6-9FD6C1516B6B}" type="slidenum">
              <a:rPr lang="en-US"/>
              <a:pPr/>
              <a:t>52</a:t>
            </a:fld>
            <a:endParaRPr lang="en-US"/>
          </a:p>
        </p:txBody>
      </p:sp>
      <p:sp>
        <p:nvSpPr>
          <p:cNvPr id="542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Remote Object References</a:t>
            </a:r>
          </a:p>
        </p:txBody>
      </p:sp>
      <p:graphicFrame>
        <p:nvGraphicFramePr>
          <p:cNvPr id="107544" name="Group 24"/>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tblGrid>
              <a:tr h="5410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Remote object references are needed when a client invokes an object that is located on a remote server.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remote object reference is passed in the invocation message to specify which object is to be invoked.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 Remote object references must be unique over space and time.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427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p>
            <a:fld id="{0399E5E6-78E9-4666-9841-CF016A0BA432}" type="slidenum">
              <a:rPr lang="en-US"/>
              <a:pPr/>
              <a:t>53</a:t>
            </a:fld>
            <a:endParaRPr lang="en-US"/>
          </a:p>
        </p:txBody>
      </p:sp>
      <p:sp>
        <p:nvSpPr>
          <p:cNvPr id="552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Remote Object References</a:t>
            </a:r>
          </a:p>
        </p:txBody>
      </p:sp>
      <p:graphicFrame>
        <p:nvGraphicFramePr>
          <p:cNvPr id="189443" name="Group 3"/>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tblGrid>
              <a:tr h="5410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In general, may be many processes hosting remote objects, so remote object referencing must be unique among all of the processes in the various computers in a distributed system.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generic format for remote object references is shown in </a:t>
                      </a:r>
                      <a:r>
                        <a:rPr kumimoji="0" lang="en-US" sz="2000" b="0" i="0" u="none" strike="noStrike" cap="none" normalizeH="0" baseline="0" smtClean="0">
                          <a:ln>
                            <a:noFill/>
                          </a:ln>
                          <a:solidFill>
                            <a:srgbClr val="A50021"/>
                          </a:solidFill>
                          <a:effectLst/>
                          <a:latin typeface="Arial" pitchFamily="34" charset="0"/>
                          <a:cs typeface="Arial" pitchFamily="34" charset="0"/>
                        </a:rPr>
                        <a:t>Figure 11</a:t>
                      </a: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pic>
        <p:nvPicPr>
          <p:cNvPr id="55303" name="Picture 9"/>
          <p:cNvPicPr>
            <a:picLocks noChangeAspect="1" noChangeArrowheads="1"/>
          </p:cNvPicPr>
          <p:nvPr/>
        </p:nvPicPr>
        <p:blipFill>
          <a:blip r:embed="rId3"/>
          <a:srcRect/>
          <a:stretch>
            <a:fillRect/>
          </a:stretch>
        </p:blipFill>
        <p:spPr bwMode="auto">
          <a:xfrm>
            <a:off x="914400" y="4495800"/>
            <a:ext cx="7818438" cy="1181100"/>
          </a:xfrm>
          <a:prstGeom prst="rect">
            <a:avLst/>
          </a:prstGeom>
          <a:noFill/>
          <a:ln w="9525">
            <a:noFill/>
            <a:miter lim="800000"/>
            <a:headEnd/>
            <a:tailEnd/>
          </a:ln>
        </p:spPr>
      </p:pic>
      <p:sp>
        <p:nvSpPr>
          <p:cNvPr id="55304" name="Rectangle 10"/>
          <p:cNvSpPr>
            <a:spLocks noChangeArrowheads="1"/>
          </p:cNvSpPr>
          <p:nvPr/>
        </p:nvSpPr>
        <p:spPr bwMode="auto">
          <a:xfrm>
            <a:off x="1905000" y="5791200"/>
            <a:ext cx="6242050" cy="366713"/>
          </a:xfrm>
          <a:prstGeom prst="rect">
            <a:avLst/>
          </a:prstGeom>
          <a:noFill/>
          <a:ln w="9525">
            <a:noFill/>
            <a:miter lim="800000"/>
            <a:headEnd/>
            <a:tailEnd/>
          </a:ln>
        </p:spPr>
        <p:txBody>
          <a:bodyPr wrap="none">
            <a:spAutoFit/>
          </a:bodyPr>
          <a:lstStyle/>
          <a:p>
            <a:r>
              <a:rPr lang="en-US" b="1">
                <a:solidFill>
                  <a:srgbClr val="0066CC"/>
                </a:solidFill>
              </a:rPr>
              <a:t>Figure 11. Representation of a remote object references</a:t>
            </a:r>
          </a:p>
        </p:txBody>
      </p:sp>
      <p:sp>
        <p:nvSpPr>
          <p:cNvPr id="5530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p>
            <a:fld id="{A095A7D2-DE0D-483C-96D8-67FDC2671D36}" type="slidenum">
              <a:rPr lang="en-US"/>
              <a:pPr/>
              <a:t>54</a:t>
            </a:fld>
            <a:endParaRPr lang="en-US"/>
          </a:p>
        </p:txBody>
      </p:sp>
      <p:sp>
        <p:nvSpPr>
          <p:cNvPr id="563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Remote Object References</a:t>
            </a:r>
          </a:p>
        </p:txBody>
      </p:sp>
      <p:graphicFrame>
        <p:nvGraphicFramePr>
          <p:cNvPr id="109580" name="Group 12"/>
          <p:cNvGraphicFramePr>
            <a:graphicFrameLocks noGrp="1"/>
          </p:cNvGraphicFramePr>
          <p:nvPr>
            <p:ph type="tbl" idx="1"/>
          </p:nvPr>
        </p:nvGraphicFramePr>
        <p:xfrm>
          <a:off x="533400" y="1219200"/>
          <a:ext cx="8229600" cy="3236976"/>
        </p:xfrm>
        <a:graphic>
          <a:graphicData uri="http://schemas.openxmlformats.org/drawingml/2006/table">
            <a:tbl>
              <a:tblPr rtl="1"/>
              <a:tblGrid>
                <a:gridCol w="8229600"/>
              </a:tblGrid>
              <a:tr h="24384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internet address/port number: process which created object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 time: creation time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 object number: local counter, incremented each time an object is created in the creating process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 interface: how to access the remote object (if object reference is passed from one client to another)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632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p>
            <a:fld id="{28EB5F15-BF56-404E-9BD5-39642273BF44}" type="slidenum">
              <a:rPr lang="en-US"/>
              <a:pPr/>
              <a:t>55</a:t>
            </a:fld>
            <a:endParaRPr lang="en-US"/>
          </a:p>
        </p:txBody>
      </p:sp>
      <p:sp>
        <p:nvSpPr>
          <p:cNvPr id="573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11640" name="Group 24"/>
          <p:cNvGraphicFramePr>
            <a:graphicFrameLocks noGrp="1"/>
          </p:cNvGraphicFramePr>
          <p:nvPr>
            <p:ph type="tbl" idx="1"/>
          </p:nvPr>
        </p:nvGraphicFramePr>
        <p:xfrm>
          <a:off x="533400" y="1219200"/>
          <a:ext cx="8229600" cy="4102608"/>
        </p:xfrm>
        <a:graphic>
          <a:graphicData uri="http://schemas.openxmlformats.org/drawingml/2006/table">
            <a:tbl>
              <a:tblPr rtl="1"/>
              <a:tblGrid>
                <a:gridCol w="8229600"/>
              </a:tblGrid>
              <a:tr h="24384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client-server communication is designed to support the roles and message exchanges in typical client-server interactions.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In the normal case, request-reply communication is synchronous because the client process blocks until the reply arrives from the server.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Asynchronous request-reply communication is an alternative that is useful where clients can afford  to retrieve  replies later.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735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p>
            <a:fld id="{9CF69174-70D4-47CC-9B50-80AAAFA5C80A}" type="slidenum">
              <a:rPr lang="en-US"/>
              <a:pPr/>
              <a:t>56</a:t>
            </a:fld>
            <a:endParaRPr lang="en-US"/>
          </a:p>
        </p:txBody>
      </p:sp>
      <p:sp>
        <p:nvSpPr>
          <p:cNvPr id="583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91497" name="Group 9"/>
          <p:cNvGraphicFramePr>
            <a:graphicFrameLocks noGrp="1"/>
          </p:cNvGraphicFramePr>
          <p:nvPr>
            <p:ph type="tbl" idx="1"/>
          </p:nvPr>
        </p:nvGraphicFramePr>
        <p:xfrm>
          <a:off x="533400" y="1219200"/>
          <a:ext cx="8229600" cy="4187952"/>
        </p:xfrm>
        <a:graphic>
          <a:graphicData uri="http://schemas.openxmlformats.org/drawingml/2006/table">
            <a:tbl>
              <a:tblPr rtl="1"/>
              <a:tblGrid>
                <a:gridCol w="8229600"/>
              </a:tblGrid>
              <a:tr h="24384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Often built over UDP datagrams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Client-server protocol consists of request/response pairs, hence no acknowledgements at transport layer are necessary</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 Avoidance of connection establishment overhead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 No need for flow control due to small amounts of data are transferred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837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p>
            <a:fld id="{C3853FC5-6D00-46E1-81B8-DEBA2137EA2E}" type="slidenum">
              <a:rPr lang="en-US"/>
              <a:pPr/>
              <a:t>57</a:t>
            </a:fld>
            <a:endParaRPr lang="en-US"/>
          </a:p>
        </p:txBody>
      </p:sp>
      <p:sp>
        <p:nvSpPr>
          <p:cNvPr id="593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15728" name="Group 16"/>
          <p:cNvGraphicFramePr>
            <a:graphicFrameLocks noGrp="1"/>
          </p:cNvGraphicFramePr>
          <p:nvPr>
            <p:ph type="tbl" idx="1"/>
          </p:nvPr>
        </p:nvGraphicFramePr>
        <p:xfrm>
          <a:off x="533400" y="1219200"/>
          <a:ext cx="8229600" cy="1371600"/>
        </p:xfrm>
        <a:graphic>
          <a:graphicData uri="http://schemas.openxmlformats.org/drawingml/2006/table">
            <a:tbl>
              <a:tblPr rtl="1"/>
              <a:tblGrid>
                <a:gridCol w="8229600"/>
              </a:tblGrid>
              <a:tr h="11430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request-reply protocol was based on a trio of communication primitives: </a:t>
                      </a:r>
                      <a:r>
                        <a:rPr kumimoji="0" lang="en-US" sz="2800" b="0" i="0" u="none" strike="noStrike" cap="none" normalizeH="0" baseline="0" smtClean="0">
                          <a:ln>
                            <a:noFill/>
                          </a:ln>
                          <a:solidFill>
                            <a:srgbClr val="A50021"/>
                          </a:solidFill>
                          <a:effectLst/>
                          <a:latin typeface="Arial" pitchFamily="34" charset="0"/>
                          <a:cs typeface="Arial" pitchFamily="34" charset="0"/>
                        </a:rPr>
                        <a:t>doOperation, getRequest, and sendReply </a:t>
                      </a:r>
                      <a:r>
                        <a:rPr kumimoji="0" lang="en-US" sz="2800" b="0" i="0" u="none" strike="noStrike" cap="none" normalizeH="0" baseline="0" smtClean="0">
                          <a:ln>
                            <a:noFill/>
                          </a:ln>
                          <a:solidFill>
                            <a:schemeClr val="tx1"/>
                          </a:solidFill>
                          <a:effectLst/>
                          <a:latin typeface="Arial" pitchFamily="34" charset="0"/>
                          <a:cs typeface="Arial" pitchFamily="34" charset="0"/>
                        </a:rPr>
                        <a:t>shown in </a:t>
                      </a:r>
                      <a:r>
                        <a:rPr kumimoji="0" lang="en-US" sz="2000" b="0" i="0" u="none" strike="noStrike" cap="none" normalizeH="0" baseline="0" smtClean="0">
                          <a:ln>
                            <a:noFill/>
                          </a:ln>
                          <a:solidFill>
                            <a:srgbClr val="A50021"/>
                          </a:solidFill>
                          <a:effectLst/>
                          <a:latin typeface="Arial" pitchFamily="34" charset="0"/>
                          <a:cs typeface="Arial" pitchFamily="34" charset="0"/>
                        </a:rPr>
                        <a:t>Figure 12</a:t>
                      </a:r>
                      <a:r>
                        <a:rPr kumimoji="0" lang="en-US" sz="2800" b="0" i="0" u="none" strike="noStrike" cap="none" normalizeH="0" baseline="0" smtClean="0">
                          <a:ln>
                            <a:noFill/>
                          </a:ln>
                          <a:solidFill>
                            <a:schemeClr val="tx1"/>
                          </a:solidFill>
                          <a:effectLst/>
                          <a:latin typeface="Arial" pitchFamily="34" charset="0"/>
                          <a:cs typeface="Arial" pitchFamily="34" charset="0"/>
                        </a:rPr>
                        <a:t>.</a:t>
                      </a:r>
                      <a:endParaRPr kumimoji="0" lang="en-US" sz="2800" b="0" i="0" u="none" strike="noStrike" cap="none" normalizeH="0" baseline="0" smtClean="0">
                        <a:ln>
                          <a:noFill/>
                        </a:ln>
                        <a:solidFill>
                          <a:srgbClr val="A5002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939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p>
            <a:fld id="{33EF42EC-3415-4E17-9394-A0AE2FF163F7}" type="slidenum">
              <a:rPr lang="en-US"/>
              <a:pPr/>
              <a:t>58</a:t>
            </a:fld>
            <a:endParaRPr lang="en-US"/>
          </a:p>
        </p:txBody>
      </p:sp>
      <p:sp>
        <p:nvSpPr>
          <p:cNvPr id="604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13675" name="Group 11"/>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tblGrid>
              <a:tr h="5410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request-reply protocol is shown in </a:t>
                      </a:r>
                      <a:r>
                        <a:rPr kumimoji="0" lang="en-US" sz="2400" b="0" i="0" u="none" strike="noStrike" cap="none" normalizeH="0" baseline="0" smtClean="0">
                          <a:ln>
                            <a:noFill/>
                          </a:ln>
                          <a:solidFill>
                            <a:srgbClr val="A50021"/>
                          </a:solidFill>
                          <a:effectLst/>
                          <a:latin typeface="Arial" pitchFamily="34" charset="0"/>
                          <a:cs typeface="Arial" pitchFamily="34" charset="0"/>
                        </a:rPr>
                        <a:t>Figure 12</a:t>
                      </a: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pic>
        <p:nvPicPr>
          <p:cNvPr id="60423" name="Picture 10"/>
          <p:cNvPicPr>
            <a:picLocks noChangeAspect="1" noChangeArrowheads="1"/>
          </p:cNvPicPr>
          <p:nvPr/>
        </p:nvPicPr>
        <p:blipFill>
          <a:blip r:embed="rId3"/>
          <a:srcRect/>
          <a:stretch>
            <a:fillRect/>
          </a:stretch>
        </p:blipFill>
        <p:spPr bwMode="auto">
          <a:xfrm>
            <a:off x="914400" y="2819400"/>
            <a:ext cx="7531100" cy="2987675"/>
          </a:xfrm>
          <a:prstGeom prst="rect">
            <a:avLst/>
          </a:prstGeom>
          <a:noFill/>
          <a:ln w="9525">
            <a:noFill/>
            <a:miter lim="800000"/>
            <a:headEnd/>
            <a:tailEnd/>
          </a:ln>
        </p:spPr>
      </p:pic>
      <p:sp>
        <p:nvSpPr>
          <p:cNvPr id="60424" name="Rectangle 12"/>
          <p:cNvSpPr>
            <a:spLocks noChangeArrowheads="1"/>
          </p:cNvSpPr>
          <p:nvPr/>
        </p:nvSpPr>
        <p:spPr bwMode="auto">
          <a:xfrm>
            <a:off x="2209800" y="5867400"/>
            <a:ext cx="4603750" cy="366713"/>
          </a:xfrm>
          <a:prstGeom prst="rect">
            <a:avLst/>
          </a:prstGeom>
          <a:noFill/>
          <a:ln w="9525">
            <a:noFill/>
            <a:miter lim="800000"/>
            <a:headEnd/>
            <a:tailEnd/>
          </a:ln>
        </p:spPr>
        <p:txBody>
          <a:bodyPr wrap="none">
            <a:spAutoFit/>
          </a:bodyPr>
          <a:lstStyle/>
          <a:p>
            <a:r>
              <a:rPr lang="en-US" b="1">
                <a:solidFill>
                  <a:srgbClr val="0066CC"/>
                </a:solidFill>
              </a:rPr>
              <a:t>Figure 12. Request-reply communication</a:t>
            </a:r>
          </a:p>
        </p:txBody>
      </p:sp>
      <p:sp>
        <p:nvSpPr>
          <p:cNvPr id="6042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p>
            <a:fld id="{C3FB10B6-1AAB-4382-B28E-64E9EBE75628}" type="slidenum">
              <a:rPr lang="en-US"/>
              <a:pPr/>
              <a:t>59</a:t>
            </a:fld>
            <a:endParaRPr lang="en-US"/>
          </a:p>
        </p:txBody>
      </p:sp>
      <p:sp>
        <p:nvSpPr>
          <p:cNvPr id="614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93539" name="Group 3"/>
          <p:cNvGraphicFramePr>
            <a:graphicFrameLocks noGrp="1"/>
          </p:cNvGraphicFramePr>
          <p:nvPr>
            <p:ph type="tbl" idx="1"/>
          </p:nvPr>
        </p:nvGraphicFramePr>
        <p:xfrm>
          <a:off x="533400" y="1219200"/>
          <a:ext cx="8229600" cy="4800600"/>
        </p:xfrm>
        <a:graphic>
          <a:graphicData uri="http://schemas.openxmlformats.org/drawingml/2006/table">
            <a:tbl>
              <a:tblPr rtl="1"/>
              <a:tblGrid>
                <a:gridCol w="8229600"/>
              </a:tblGrid>
              <a:tr h="4800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designed request-reply protocol matches requests to replies.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If UDP datagrams are used, the delivery guarantees must be provided by the request-reply protocol, which may use the server reply message as an acknowledgement  of the client request message.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smtClean="0">
                          <a:ln>
                            <a:noFill/>
                          </a:ln>
                          <a:solidFill>
                            <a:srgbClr val="A50021"/>
                          </a:solidFill>
                          <a:effectLst/>
                          <a:latin typeface="Arial" pitchFamily="34" charset="0"/>
                          <a:cs typeface="Arial" pitchFamily="34" charset="0"/>
                        </a:rPr>
                        <a:t>Figure 13</a:t>
                      </a:r>
                      <a:r>
                        <a:rPr kumimoji="0" lang="en-US" sz="2400" b="0" i="0" u="none" strike="noStrike" cap="none" normalizeH="0" baseline="0" smtClean="0">
                          <a:ln>
                            <a:noFill/>
                          </a:ln>
                          <a:solidFill>
                            <a:schemeClr val="tx1"/>
                          </a:solidFill>
                          <a:effectLst/>
                          <a:latin typeface="Arial" pitchFamily="34" charset="0"/>
                          <a:cs typeface="Arial" pitchFamily="34" charset="0"/>
                        </a:rPr>
                        <a:t> outlines the three communication primitives.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144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p>
            <a:fld id="{EADCE834-DA1C-44D7-9EC4-9F511C76334D}" type="slidenum">
              <a:rPr lang="en-US"/>
              <a:pPr/>
              <a:t>6</a:t>
            </a:fld>
            <a:endParaRPr lang="en-US"/>
          </a:p>
        </p:txBody>
      </p:sp>
      <p:sp>
        <p:nvSpPr>
          <p:cNvPr id="71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12298" name="Group 10"/>
          <p:cNvGraphicFramePr>
            <a:graphicFrameLocks noGrp="1"/>
          </p:cNvGraphicFramePr>
          <p:nvPr>
            <p:ph type="tbl" idx="1"/>
          </p:nvPr>
        </p:nvGraphicFramePr>
        <p:xfrm>
          <a:off x="533400" y="1219200"/>
          <a:ext cx="8229600" cy="317601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Remote Method Invocation (RMI)</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It allows an object to invoke a method in an object in a remote process.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E.g. CORBA and Java RMI</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Remote Procedure Call (RPC)</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It allows a client to call a procedure in a remote server.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17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p>
            <a:fld id="{235A2826-D661-4D83-BBD5-D70514E96EAB}" type="slidenum">
              <a:rPr lang="en-US"/>
              <a:pPr/>
              <a:t>60</a:t>
            </a:fld>
            <a:endParaRPr lang="en-US"/>
          </a:p>
        </p:txBody>
      </p:sp>
      <p:sp>
        <p:nvSpPr>
          <p:cNvPr id="624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95587" name="Group 3"/>
          <p:cNvGraphicFramePr>
            <a:graphicFrameLocks noGrp="1"/>
          </p:cNvGraphicFramePr>
          <p:nvPr>
            <p:ph type="tbl" idx="1"/>
          </p:nvPr>
        </p:nvGraphicFramePr>
        <p:xfrm>
          <a:off x="533400" y="1219200"/>
          <a:ext cx="8229600" cy="4800600"/>
        </p:xfrm>
        <a:graphic>
          <a:graphicData uri="http://schemas.openxmlformats.org/drawingml/2006/table">
            <a:tbl>
              <a:tblPr rtl="1"/>
              <a:tblGrid>
                <a:gridCol w="8229600"/>
              </a:tblGrid>
              <a:tr h="4800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pic>
        <p:nvPicPr>
          <p:cNvPr id="62471" name="Picture 9"/>
          <p:cNvPicPr>
            <a:picLocks noChangeAspect="1" noChangeArrowheads="1"/>
          </p:cNvPicPr>
          <p:nvPr/>
        </p:nvPicPr>
        <p:blipFill>
          <a:blip r:embed="rId3"/>
          <a:srcRect/>
          <a:stretch>
            <a:fillRect/>
          </a:stretch>
        </p:blipFill>
        <p:spPr bwMode="auto">
          <a:xfrm>
            <a:off x="914400" y="1752600"/>
            <a:ext cx="7143750" cy="3429000"/>
          </a:xfrm>
          <a:prstGeom prst="rect">
            <a:avLst/>
          </a:prstGeom>
          <a:noFill/>
          <a:ln w="9525">
            <a:noFill/>
            <a:miter lim="800000"/>
            <a:headEnd/>
            <a:tailEnd/>
          </a:ln>
        </p:spPr>
      </p:pic>
      <p:sp>
        <p:nvSpPr>
          <p:cNvPr id="62472" name="Rectangle 10"/>
          <p:cNvSpPr>
            <a:spLocks noChangeArrowheads="1"/>
          </p:cNvSpPr>
          <p:nvPr/>
        </p:nvSpPr>
        <p:spPr bwMode="auto">
          <a:xfrm>
            <a:off x="1981200" y="5638800"/>
            <a:ext cx="5708650" cy="366713"/>
          </a:xfrm>
          <a:prstGeom prst="rect">
            <a:avLst/>
          </a:prstGeom>
          <a:noFill/>
          <a:ln w="9525">
            <a:noFill/>
            <a:miter lim="800000"/>
            <a:headEnd/>
            <a:tailEnd/>
          </a:ln>
        </p:spPr>
        <p:txBody>
          <a:bodyPr wrap="none">
            <a:spAutoFit/>
          </a:bodyPr>
          <a:lstStyle/>
          <a:p>
            <a:r>
              <a:rPr lang="en-US" b="1">
                <a:solidFill>
                  <a:srgbClr val="0066CC"/>
                </a:solidFill>
              </a:rPr>
              <a:t>Figure 13. Operations of the request-reply protocol</a:t>
            </a:r>
          </a:p>
        </p:txBody>
      </p:sp>
      <p:sp>
        <p:nvSpPr>
          <p:cNvPr id="6247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p>
            <a:fld id="{C5EEF27B-1685-4DE5-963A-C3D1324EF3A0}" type="slidenum">
              <a:rPr lang="en-US"/>
              <a:pPr/>
              <a:t>61</a:t>
            </a:fld>
            <a:endParaRPr lang="en-US"/>
          </a:p>
        </p:txBody>
      </p:sp>
      <p:sp>
        <p:nvSpPr>
          <p:cNvPr id="634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17763" name="Group 3"/>
          <p:cNvGraphicFramePr>
            <a:graphicFrameLocks noGrp="1"/>
          </p:cNvGraphicFramePr>
          <p:nvPr>
            <p:ph type="tbl" idx="1"/>
          </p:nvPr>
        </p:nvGraphicFramePr>
        <p:xfrm>
          <a:off x="533400" y="1219200"/>
          <a:ext cx="8229600" cy="4800600"/>
        </p:xfrm>
        <a:graphic>
          <a:graphicData uri="http://schemas.openxmlformats.org/drawingml/2006/table">
            <a:tbl>
              <a:tblPr rtl="1"/>
              <a:tblGrid>
                <a:gridCol w="8229600"/>
              </a:tblGrid>
              <a:tr h="4800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information to be transmitted in a request message or a reply message is shown in </a:t>
                      </a:r>
                      <a:r>
                        <a:rPr kumimoji="0" lang="en-US" sz="2000" b="0" i="0" u="none" strike="noStrike" cap="none" normalizeH="0" baseline="0" smtClean="0">
                          <a:ln>
                            <a:noFill/>
                          </a:ln>
                          <a:solidFill>
                            <a:srgbClr val="A50021"/>
                          </a:solidFill>
                          <a:effectLst/>
                          <a:latin typeface="Arial" pitchFamily="34" charset="0"/>
                          <a:cs typeface="Arial" pitchFamily="34" charset="0"/>
                        </a:rPr>
                        <a:t>Figure 14.</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3495" name="Rectangle 11"/>
          <p:cNvSpPr>
            <a:spLocks noChangeArrowheads="1"/>
          </p:cNvSpPr>
          <p:nvPr/>
        </p:nvSpPr>
        <p:spPr bwMode="auto">
          <a:xfrm>
            <a:off x="1981200" y="5486400"/>
            <a:ext cx="4946650" cy="366713"/>
          </a:xfrm>
          <a:prstGeom prst="rect">
            <a:avLst/>
          </a:prstGeom>
          <a:noFill/>
          <a:ln w="9525">
            <a:noFill/>
            <a:miter lim="800000"/>
            <a:headEnd/>
            <a:tailEnd/>
          </a:ln>
        </p:spPr>
        <p:txBody>
          <a:bodyPr wrap="none">
            <a:spAutoFit/>
          </a:bodyPr>
          <a:lstStyle/>
          <a:p>
            <a:r>
              <a:rPr lang="en-US" b="1">
                <a:solidFill>
                  <a:srgbClr val="0066CC"/>
                </a:solidFill>
              </a:rPr>
              <a:t>Figure 14. Request-reply message structure</a:t>
            </a:r>
          </a:p>
        </p:txBody>
      </p:sp>
      <p:pic>
        <p:nvPicPr>
          <p:cNvPr id="63496" name="Picture 12"/>
          <p:cNvPicPr>
            <a:picLocks noChangeAspect="1" noChangeArrowheads="1"/>
          </p:cNvPicPr>
          <p:nvPr/>
        </p:nvPicPr>
        <p:blipFill>
          <a:blip r:embed="rId3"/>
          <a:srcRect/>
          <a:stretch>
            <a:fillRect/>
          </a:stretch>
        </p:blipFill>
        <p:spPr bwMode="auto">
          <a:xfrm>
            <a:off x="1219200" y="3048000"/>
            <a:ext cx="6800850" cy="2133600"/>
          </a:xfrm>
          <a:prstGeom prst="rect">
            <a:avLst/>
          </a:prstGeom>
          <a:noFill/>
          <a:ln w="9525">
            <a:noFill/>
            <a:miter lim="800000"/>
            <a:headEnd/>
            <a:tailEnd/>
          </a:ln>
        </p:spPr>
      </p:pic>
      <p:sp>
        <p:nvSpPr>
          <p:cNvPr id="6349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p>
            <a:fld id="{4550EF8F-A68F-4AEB-80AB-B59414736AD1}" type="slidenum">
              <a:rPr lang="en-US"/>
              <a:pPr/>
              <a:t>62</a:t>
            </a:fld>
            <a:endParaRPr lang="en-US"/>
          </a:p>
        </p:txBody>
      </p:sp>
      <p:sp>
        <p:nvSpPr>
          <p:cNvPr id="645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19820" name="Group 12"/>
          <p:cNvGraphicFramePr>
            <a:graphicFrameLocks noGrp="1"/>
          </p:cNvGraphicFramePr>
          <p:nvPr>
            <p:ph type="tbl" idx="1"/>
          </p:nvPr>
        </p:nvGraphicFramePr>
        <p:xfrm>
          <a:off x="533400" y="1219200"/>
          <a:ext cx="8229600" cy="3371088"/>
        </p:xfrm>
        <a:graphic>
          <a:graphicData uri="http://schemas.openxmlformats.org/drawingml/2006/table">
            <a:tbl>
              <a:tblPr rtl="1"/>
              <a:tblGrid>
                <a:gridCol w="8229600"/>
              </a:tblGrid>
              <a:tr h="3352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In a protocol message</a:t>
                      </a:r>
                      <a:endParaRPr kumimoji="0" lang="en-US" sz="2800" b="0" i="0" u="none" strike="noStrike" cap="none" normalizeH="0" baseline="0" smtClean="0">
                        <a:ln>
                          <a:noFill/>
                        </a:ln>
                        <a:solidFill>
                          <a:srgbClr val="A50021"/>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first field indicates whether the message is a request or a reply message.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second field request id contains a message identifier.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third field is a remote object reference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forth field is an identifier for the method to be invoked.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451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p>
            <a:fld id="{82D57A73-6A31-4BB4-B82E-195DBA10DAEA}" type="slidenum">
              <a:rPr lang="en-US"/>
              <a:pPr/>
              <a:t>63</a:t>
            </a:fld>
            <a:endParaRPr lang="en-US"/>
          </a:p>
        </p:txBody>
      </p:sp>
      <p:sp>
        <p:nvSpPr>
          <p:cNvPr id="655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28015" name="Group 15"/>
          <p:cNvGraphicFramePr>
            <a:graphicFrameLocks noGrp="1"/>
          </p:cNvGraphicFramePr>
          <p:nvPr>
            <p:ph type="tbl" idx="1"/>
          </p:nvPr>
        </p:nvGraphicFramePr>
        <p:xfrm>
          <a:off x="533400" y="1219200"/>
          <a:ext cx="8229600" cy="3066288"/>
        </p:xfrm>
        <a:graphic>
          <a:graphicData uri="http://schemas.openxmlformats.org/drawingml/2006/table">
            <a:tbl>
              <a:tblPr rtl="1"/>
              <a:tblGrid>
                <a:gridCol w="8229600"/>
              </a:tblGrid>
              <a:tr h="30480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Message identifier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message identifier consists of two parts: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A requestId, which is taken from an increasing sequence of integers by the sending process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An identifier for the sender process, for example its port and Internet address.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554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p>
            <a:fld id="{2C0767A7-DCAD-49F5-8A42-DD4179C661C0}" type="slidenum">
              <a:rPr lang="en-US"/>
              <a:pPr/>
              <a:t>64</a:t>
            </a:fld>
            <a:endParaRPr lang="en-US"/>
          </a:p>
        </p:txBody>
      </p:sp>
      <p:sp>
        <p:nvSpPr>
          <p:cNvPr id="665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30061" name="Group 13"/>
          <p:cNvGraphicFramePr>
            <a:graphicFrameLocks noGrp="1"/>
          </p:cNvGraphicFramePr>
          <p:nvPr>
            <p:ph type="tbl" idx="1"/>
          </p:nvPr>
        </p:nvGraphicFramePr>
        <p:xfrm>
          <a:off x="533400" y="1219200"/>
          <a:ext cx="8229600" cy="3614928"/>
        </p:xfrm>
        <a:graphic>
          <a:graphicData uri="http://schemas.openxmlformats.org/drawingml/2006/table">
            <a:tbl>
              <a:tblPr rtl="1"/>
              <a:tblGrid>
                <a:gridCol w="8229600"/>
              </a:tblGrid>
              <a:tr h="30480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Failure model of the request-reply protocol</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If the three primitive doOperation, getRequest, and sendReply are implemented over UDP datagram, they have the same communication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Omission failure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Messages are not guaranteed  to be delivered in sender order.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656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p>
            <a:fld id="{7DDD7ABA-289C-48AE-95A5-CCF2FD73C02E}" type="slidenum">
              <a:rPr lang="en-US"/>
              <a:pPr/>
              <a:t>65</a:t>
            </a:fld>
            <a:endParaRPr lang="en-US"/>
          </a:p>
        </p:txBody>
      </p:sp>
      <p:sp>
        <p:nvSpPr>
          <p:cNvPr id="675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600" b="1" smtClean="0">
                <a:solidFill>
                  <a:srgbClr val="669900"/>
                </a:solidFill>
              </a:rPr>
              <a:t>Client-Server Communication</a:t>
            </a:r>
          </a:p>
        </p:txBody>
      </p:sp>
      <p:graphicFrame>
        <p:nvGraphicFramePr>
          <p:cNvPr id="121877" name="Group 21"/>
          <p:cNvGraphicFramePr>
            <a:graphicFrameLocks noGrp="1"/>
          </p:cNvGraphicFramePr>
          <p:nvPr>
            <p:ph type="tbl" idx="1"/>
          </p:nvPr>
        </p:nvGraphicFramePr>
        <p:xfrm>
          <a:off x="533400" y="1219200"/>
          <a:ext cx="8229600" cy="5614416"/>
        </p:xfrm>
        <a:graphic>
          <a:graphicData uri="http://schemas.openxmlformats.org/drawingml/2006/table">
            <a:tbl>
              <a:tblPr rtl="1"/>
              <a:tblGrid>
                <a:gridCol w="8229600"/>
              </a:tblGrid>
              <a:tr h="3352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RPC exchange protocols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Three protocols are used for implementing various types of RPC.</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a:t>
                      </a:r>
                      <a:r>
                        <a:rPr kumimoji="0" lang="en-US" sz="2400" b="0" i="0" u="none" strike="noStrike" cap="none" normalizeH="0" baseline="0" smtClean="0">
                          <a:ln>
                            <a:noFill/>
                          </a:ln>
                          <a:solidFill>
                            <a:srgbClr val="990099"/>
                          </a:solidFill>
                          <a:effectLst/>
                          <a:latin typeface="Arial" pitchFamily="34" charset="0"/>
                          <a:cs typeface="Arial" pitchFamily="34" charset="0"/>
                        </a:rPr>
                        <a:t>request (R)</a:t>
                      </a:r>
                      <a:r>
                        <a:rPr kumimoji="0" lang="en-US" sz="2400" b="0" i="0" u="none" strike="noStrike" cap="none" normalizeH="0" baseline="0" smtClean="0">
                          <a:ln>
                            <a:noFill/>
                          </a:ln>
                          <a:solidFill>
                            <a:schemeClr val="tx1"/>
                          </a:solidFill>
                          <a:effectLst/>
                          <a:latin typeface="Arial" pitchFamily="34" charset="0"/>
                          <a:cs typeface="Arial" pitchFamily="34" charset="0"/>
                        </a:rPr>
                        <a:t>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a:t>
                      </a:r>
                      <a:r>
                        <a:rPr kumimoji="0" lang="en-US" sz="2400" b="0" i="0" u="none" strike="noStrike" cap="none" normalizeH="0" baseline="0" smtClean="0">
                          <a:ln>
                            <a:noFill/>
                          </a:ln>
                          <a:solidFill>
                            <a:srgbClr val="990099"/>
                          </a:solidFill>
                          <a:effectLst/>
                          <a:latin typeface="Arial" pitchFamily="34" charset="0"/>
                          <a:cs typeface="Arial" pitchFamily="34" charset="0"/>
                        </a:rPr>
                        <a:t>request-reply (RR)</a:t>
                      </a:r>
                      <a:r>
                        <a:rPr kumimoji="0" lang="en-US" sz="2400" b="0" i="0" u="none" strike="noStrike" cap="none" normalizeH="0" baseline="0" smtClean="0">
                          <a:ln>
                            <a:noFill/>
                          </a:ln>
                          <a:solidFill>
                            <a:schemeClr val="tx1"/>
                          </a:solidFill>
                          <a:effectLst/>
                          <a:latin typeface="Arial" pitchFamily="34" charset="0"/>
                          <a:cs typeface="Arial" pitchFamily="34" charset="0"/>
                        </a:rPr>
                        <a:t>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a:t>
                      </a:r>
                      <a:r>
                        <a:rPr kumimoji="0" lang="en-US" sz="2400" b="0" i="0" u="none" strike="noStrike" cap="none" normalizeH="0" baseline="0" smtClean="0">
                          <a:ln>
                            <a:noFill/>
                          </a:ln>
                          <a:solidFill>
                            <a:srgbClr val="990099"/>
                          </a:solidFill>
                          <a:effectLst/>
                          <a:latin typeface="Arial" pitchFamily="34" charset="0"/>
                          <a:cs typeface="Arial" pitchFamily="34" charset="0"/>
                        </a:rPr>
                        <a:t>request-reply-acknowledge </a:t>
                      </a:r>
                      <a:r>
                        <a:rPr kumimoji="0" lang="en-US" sz="2400" b="0" i="0" u="none" strike="noStrike" cap="none" normalizeH="0" baseline="0" smtClean="0">
                          <a:ln>
                            <a:noFill/>
                          </a:ln>
                          <a:solidFill>
                            <a:schemeClr val="tx1"/>
                          </a:solidFill>
                          <a:effectLst/>
                          <a:latin typeface="Arial" pitchFamily="34" charset="0"/>
                          <a:cs typeface="Arial" pitchFamily="34" charset="0"/>
                        </a:rPr>
                        <a:t>(RRA)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smtClean="0">
                          <a:ln>
                            <a:noFill/>
                          </a:ln>
                          <a:solidFill>
                            <a:srgbClr val="A50021"/>
                          </a:solidFill>
                          <a:effectLst/>
                          <a:latin typeface="Arial" pitchFamily="34" charset="0"/>
                          <a:cs typeface="Arial" pitchFamily="34" charset="0"/>
                        </a:rPr>
                        <a:t>(Figure 15)</a:t>
                      </a:r>
                      <a:endParaRPr kumimoji="0" lang="en-US" sz="2400" b="0" i="0" u="none" strike="noStrike" cap="none" normalizeH="0" baseline="0" smtClean="0">
                        <a:ln>
                          <a:noFill/>
                        </a:ln>
                        <a:solidFill>
                          <a:schemeClr val="tx1"/>
                        </a:solidFill>
                        <a:effectLst/>
                        <a:latin typeface="Arial" pitchFamily="34" charset="0"/>
                        <a:cs typeface="Arial" pitchFamily="34"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endParaRPr kumimoji="0" lang="en-US" sz="2400" b="0" i="0" u="none" strike="noStrike" cap="none" normalizeH="0" baseline="0" smtClean="0">
                        <a:ln>
                          <a:noFill/>
                        </a:ln>
                        <a:solidFill>
                          <a:schemeClr val="tx1"/>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759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p>
            <a:fld id="{56A9359F-1EAD-4667-BABC-4DB787D4FF22}" type="slidenum">
              <a:rPr lang="en-US"/>
              <a:pPr/>
              <a:t>66</a:t>
            </a:fld>
            <a:endParaRPr lang="en-US"/>
          </a:p>
        </p:txBody>
      </p:sp>
      <p:sp>
        <p:nvSpPr>
          <p:cNvPr id="686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23915" name="Group 11"/>
          <p:cNvGraphicFramePr>
            <a:graphicFrameLocks noGrp="1"/>
          </p:cNvGraphicFramePr>
          <p:nvPr>
            <p:ph type="tbl" idx="1"/>
          </p:nvPr>
        </p:nvGraphicFramePr>
        <p:xfrm>
          <a:off x="533400" y="1219200"/>
          <a:ext cx="8229600" cy="4572000"/>
        </p:xfrm>
        <a:graphic>
          <a:graphicData uri="http://schemas.openxmlformats.org/drawingml/2006/table">
            <a:tbl>
              <a:tblPr rtl="1"/>
              <a:tblGrid>
                <a:gridCol w="8229600"/>
              </a:tblGrid>
              <a:tr h="45720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pic>
        <p:nvPicPr>
          <p:cNvPr id="68615" name="Picture 10"/>
          <p:cNvPicPr>
            <a:picLocks noChangeAspect="1" noChangeArrowheads="1"/>
          </p:cNvPicPr>
          <p:nvPr/>
        </p:nvPicPr>
        <p:blipFill>
          <a:blip r:embed="rId3"/>
          <a:srcRect/>
          <a:stretch>
            <a:fillRect/>
          </a:stretch>
        </p:blipFill>
        <p:spPr bwMode="auto">
          <a:xfrm>
            <a:off x="838200" y="1981200"/>
            <a:ext cx="7019925" cy="2895600"/>
          </a:xfrm>
          <a:prstGeom prst="rect">
            <a:avLst/>
          </a:prstGeom>
          <a:noFill/>
          <a:ln w="9525">
            <a:noFill/>
            <a:miter lim="800000"/>
            <a:headEnd/>
            <a:tailEnd/>
          </a:ln>
        </p:spPr>
      </p:pic>
      <p:sp>
        <p:nvSpPr>
          <p:cNvPr id="68616" name="Rectangle 12"/>
          <p:cNvSpPr>
            <a:spLocks noChangeArrowheads="1"/>
          </p:cNvSpPr>
          <p:nvPr/>
        </p:nvSpPr>
        <p:spPr bwMode="auto">
          <a:xfrm>
            <a:off x="2590800" y="4953000"/>
            <a:ext cx="4032250" cy="366713"/>
          </a:xfrm>
          <a:prstGeom prst="rect">
            <a:avLst/>
          </a:prstGeom>
          <a:noFill/>
          <a:ln w="9525">
            <a:noFill/>
            <a:miter lim="800000"/>
            <a:headEnd/>
            <a:tailEnd/>
          </a:ln>
        </p:spPr>
        <p:txBody>
          <a:bodyPr wrap="none">
            <a:spAutoFit/>
          </a:bodyPr>
          <a:lstStyle/>
          <a:p>
            <a:r>
              <a:rPr lang="en-US" b="1">
                <a:solidFill>
                  <a:srgbClr val="0066CC"/>
                </a:solidFill>
              </a:rPr>
              <a:t>Figure 15. RPC exchange protocols</a:t>
            </a:r>
          </a:p>
        </p:txBody>
      </p:sp>
      <p:sp>
        <p:nvSpPr>
          <p:cNvPr id="6861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p>
            <a:fld id="{7D3C1590-44FD-44F6-8142-1807F49A4C26}" type="slidenum">
              <a:rPr lang="en-US"/>
              <a:pPr/>
              <a:t>67</a:t>
            </a:fld>
            <a:endParaRPr lang="en-US"/>
          </a:p>
        </p:txBody>
      </p:sp>
      <p:sp>
        <p:nvSpPr>
          <p:cNvPr id="696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32099" name="Group 3"/>
          <p:cNvGraphicFramePr>
            <a:graphicFrameLocks noGrp="1"/>
          </p:cNvGraphicFramePr>
          <p:nvPr>
            <p:ph type="tbl" idx="1"/>
          </p:nvPr>
        </p:nvGraphicFramePr>
        <p:xfrm>
          <a:off x="533400" y="1219200"/>
          <a:ext cx="8229600" cy="4187952"/>
        </p:xfrm>
        <a:graphic>
          <a:graphicData uri="http://schemas.openxmlformats.org/drawingml/2006/table">
            <a:tbl>
              <a:tblPr rtl="1"/>
              <a:tblGrid>
                <a:gridCol w="8229600"/>
              </a:tblGrid>
              <a:tr h="3352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In the </a:t>
                      </a:r>
                      <a:r>
                        <a:rPr kumimoji="0" lang="en-US" sz="2800" b="0" i="0" u="none" strike="noStrike" cap="none" normalizeH="0" baseline="0" smtClean="0">
                          <a:ln>
                            <a:noFill/>
                          </a:ln>
                          <a:solidFill>
                            <a:srgbClr val="990099"/>
                          </a:solidFill>
                          <a:effectLst/>
                          <a:latin typeface="Arial" pitchFamily="34" charset="0"/>
                          <a:cs typeface="Arial" pitchFamily="34" charset="0"/>
                        </a:rPr>
                        <a:t>R protocol</a:t>
                      </a:r>
                      <a:r>
                        <a:rPr kumimoji="0" lang="en-US" sz="2800" b="0" i="0" u="none" strike="noStrike" cap="none" normalizeH="0" baseline="0" smtClean="0">
                          <a:ln>
                            <a:noFill/>
                          </a:ln>
                          <a:solidFill>
                            <a:schemeClr val="tx1"/>
                          </a:solidFill>
                          <a:effectLst/>
                          <a:latin typeface="Arial" pitchFamily="34" charset="0"/>
                          <a:cs typeface="Arial" pitchFamily="34" charset="0"/>
                        </a:rPr>
                        <a:t>, a single request message is sent by the client to the server.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R protocol may be used when there is no value to be returned from the remote method.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a:t>
                      </a:r>
                      <a:r>
                        <a:rPr kumimoji="0" lang="en-US" sz="2800" b="0" i="0" u="none" strike="noStrike" cap="none" normalizeH="0" baseline="0" smtClean="0">
                          <a:ln>
                            <a:noFill/>
                          </a:ln>
                          <a:solidFill>
                            <a:srgbClr val="990099"/>
                          </a:solidFill>
                          <a:effectLst/>
                          <a:latin typeface="Arial" pitchFamily="34" charset="0"/>
                          <a:cs typeface="Arial" pitchFamily="34" charset="0"/>
                        </a:rPr>
                        <a:t>RR protocol</a:t>
                      </a:r>
                      <a:r>
                        <a:rPr kumimoji="0" lang="en-US" sz="2800" b="0" i="0" u="none" strike="noStrike" cap="none" normalizeH="0" baseline="0" smtClean="0">
                          <a:ln>
                            <a:noFill/>
                          </a:ln>
                          <a:solidFill>
                            <a:schemeClr val="tx1"/>
                          </a:solidFill>
                          <a:effectLst/>
                          <a:latin typeface="Arial" pitchFamily="34" charset="0"/>
                          <a:cs typeface="Arial" pitchFamily="34" charset="0"/>
                        </a:rPr>
                        <a:t> is useful for most client-server exchanges because it is based on request-reply protocol.</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RRA protocol</a:t>
                      </a:r>
                      <a:r>
                        <a:rPr kumimoji="0" lang="en-US" sz="2800" b="0" i="0" u="none" strike="noStrike" cap="none" normalizeH="0" baseline="0" smtClean="0">
                          <a:ln>
                            <a:noFill/>
                          </a:ln>
                          <a:solidFill>
                            <a:schemeClr val="tx1"/>
                          </a:solidFill>
                          <a:effectLst/>
                          <a:latin typeface="Arial" pitchFamily="34" charset="0"/>
                          <a:cs typeface="Arial" pitchFamily="34" charset="0"/>
                        </a:rPr>
                        <a:t> is based on the exchange of three messages: request-reply-acknowledge reply.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963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p>
            <a:fld id="{1AFAAA7B-2DB1-4DD8-8E12-3163057BAF94}" type="slidenum">
              <a:rPr lang="en-US"/>
              <a:pPr/>
              <a:t>68</a:t>
            </a:fld>
            <a:endParaRPr lang="en-US"/>
          </a:p>
        </p:txBody>
      </p:sp>
      <p:sp>
        <p:nvSpPr>
          <p:cNvPr id="706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25990" name="Group 38"/>
          <p:cNvGraphicFramePr>
            <a:graphicFrameLocks noGrp="1"/>
          </p:cNvGraphicFramePr>
          <p:nvPr>
            <p:ph type="tbl" idx="1"/>
          </p:nvPr>
        </p:nvGraphicFramePr>
        <p:xfrm>
          <a:off x="533400" y="1219200"/>
          <a:ext cx="8229600" cy="2432304"/>
        </p:xfrm>
        <a:graphic>
          <a:graphicData uri="http://schemas.openxmlformats.org/drawingml/2006/table">
            <a:tbl>
              <a:tblPr rtl="1"/>
              <a:tblGrid>
                <a:gridCol w="8229600"/>
              </a:tblGrid>
              <a:tr h="2362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HTTP: an example of a request-reply protocol</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HTTP is a request-reply protocol for the exchange of network resources between web clients and web servers.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066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p>
            <a:fld id="{D50CDF50-62D4-4900-840E-56430C9FFBFC}" type="slidenum">
              <a:rPr lang="en-US"/>
              <a:pPr/>
              <a:t>69</a:t>
            </a:fld>
            <a:endParaRPr lang="en-US"/>
          </a:p>
        </p:txBody>
      </p:sp>
      <p:sp>
        <p:nvSpPr>
          <p:cNvPr id="716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40299" name="Group 11"/>
          <p:cNvGraphicFramePr>
            <a:graphicFrameLocks noGrp="1"/>
          </p:cNvGraphicFramePr>
          <p:nvPr>
            <p:ph type="tbl" idx="1"/>
          </p:nvPr>
        </p:nvGraphicFramePr>
        <p:xfrm>
          <a:off x="533400" y="1219200"/>
          <a:ext cx="8229600" cy="3005328"/>
        </p:xfrm>
        <a:graphic>
          <a:graphicData uri="http://schemas.openxmlformats.org/drawingml/2006/table">
            <a:tbl>
              <a:tblPr rtl="1"/>
              <a:tblGrid>
                <a:gridCol w="8229600"/>
              </a:tblGrid>
              <a:tr h="29718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HTTP protocol steps 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Connection establishment between client and server at the default server port or at a port specified in the URL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client sends a request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server sends a reply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connection closure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168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6719BBBD-46DA-404B-8524-FB222B89B563}" type="slidenum">
              <a:rPr lang="en-US"/>
              <a:pPr/>
              <a:t>7</a:t>
            </a:fld>
            <a:endParaRPr lang="en-US"/>
          </a:p>
        </p:txBody>
      </p:sp>
      <p:sp>
        <p:nvSpPr>
          <p:cNvPr id="81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7201" name="Group 33"/>
          <p:cNvGraphicFramePr>
            <a:graphicFrameLocks noGrp="1"/>
          </p:cNvGraphicFramePr>
          <p:nvPr>
            <p:ph type="tbl" idx="1"/>
          </p:nvPr>
        </p:nvGraphicFramePr>
        <p:xfrm>
          <a:off x="533400" y="1219200"/>
          <a:ext cx="8229600" cy="4821936"/>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The application program interface </a:t>
                      </a:r>
                      <a:br>
                        <a:rPr kumimoji="0" lang="en-US" sz="3200" b="0" i="0" u="none" strike="noStrike" cap="none" normalizeH="0" baseline="0" smtClean="0">
                          <a:ln>
                            <a:noFill/>
                          </a:ln>
                          <a:solidFill>
                            <a:schemeClr val="tx1"/>
                          </a:solidFill>
                          <a:effectLst/>
                          <a:latin typeface="Arial" pitchFamily="34" charset="0"/>
                          <a:cs typeface="Arial" pitchFamily="34" charset="0"/>
                        </a:rPr>
                      </a:br>
                      <a:r>
                        <a:rPr kumimoji="0" lang="en-US" sz="3200" b="0" i="0" u="none" strike="noStrike" cap="none" normalizeH="0" baseline="0" smtClean="0">
                          <a:ln>
                            <a:noFill/>
                          </a:ln>
                          <a:solidFill>
                            <a:schemeClr val="tx1"/>
                          </a:solidFill>
                          <a:effectLst/>
                          <a:latin typeface="Arial" pitchFamily="34" charset="0"/>
                          <a:cs typeface="Arial" pitchFamily="34" charset="0"/>
                        </a:rPr>
                        <a:t>(API) to UDP provides a </a:t>
                      </a:r>
                      <a:r>
                        <a:rPr kumimoji="0" lang="en-US" sz="3200" b="0" i="0" u="none" strike="noStrike" cap="none" normalizeH="0" baseline="0" smtClean="0">
                          <a:ln>
                            <a:noFill/>
                          </a:ln>
                          <a:solidFill>
                            <a:srgbClr val="990099"/>
                          </a:solidFill>
                          <a:effectLst/>
                          <a:latin typeface="Arial" pitchFamily="34" charset="0"/>
                          <a:cs typeface="Arial" pitchFamily="34" charset="0"/>
                        </a:rPr>
                        <a:t>message passing </a:t>
                      </a:r>
                      <a:r>
                        <a:rPr kumimoji="0" lang="en-US" sz="3200" b="0" i="0" u="none" strike="noStrike" cap="none" normalizeH="0" baseline="0" smtClean="0">
                          <a:ln>
                            <a:noFill/>
                          </a:ln>
                          <a:solidFill>
                            <a:schemeClr val="tx1"/>
                          </a:solidFill>
                          <a:effectLst/>
                          <a:latin typeface="Arial" pitchFamily="34" charset="0"/>
                          <a:cs typeface="Arial" pitchFamily="34" charset="0"/>
                        </a:rPr>
                        <a:t>abstraction.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Message passing is the simplest form of interprocess communication.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API enables a sending process to transmit a single message to a receiving process.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independent packets containing theses messages are called </a:t>
                      </a:r>
                      <a:r>
                        <a:rPr kumimoji="0" lang="en-US" sz="2800" b="0" i="0" u="none" strike="noStrike" cap="none" normalizeH="0" baseline="0" smtClean="0">
                          <a:ln>
                            <a:noFill/>
                          </a:ln>
                          <a:solidFill>
                            <a:srgbClr val="990099"/>
                          </a:solidFill>
                          <a:effectLst/>
                          <a:latin typeface="Arial" pitchFamily="34" charset="0"/>
                          <a:cs typeface="Arial" pitchFamily="34" charset="0"/>
                        </a:rPr>
                        <a:t>datagrams</a:t>
                      </a:r>
                      <a:r>
                        <a:rPr kumimoji="0" lang="en-US" sz="2800" b="0" i="0" u="none" strike="noStrike" cap="none" normalizeH="0" baseline="0" smtClean="0">
                          <a:ln>
                            <a:noFill/>
                          </a:ln>
                          <a:solidFill>
                            <a:schemeClr val="tx1"/>
                          </a:solidFill>
                          <a:effectLst/>
                          <a:latin typeface="Arial" pitchFamily="34" charset="0"/>
                          <a:cs typeface="Arial" pitchFamily="34" charset="0"/>
                        </a:rPr>
                        <a: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In the Java and UNIX APIs, the sender specifies the destination using a </a:t>
                      </a:r>
                      <a:r>
                        <a:rPr kumimoji="0" lang="en-US" sz="2800" b="0" i="0" u="none" strike="noStrike" cap="none" normalizeH="0" baseline="0" smtClean="0">
                          <a:ln>
                            <a:noFill/>
                          </a:ln>
                          <a:solidFill>
                            <a:srgbClr val="990099"/>
                          </a:solidFill>
                          <a:effectLst/>
                          <a:latin typeface="Arial" pitchFamily="34" charset="0"/>
                          <a:cs typeface="Arial" pitchFamily="34" charset="0"/>
                        </a:rPr>
                        <a:t>socket</a:t>
                      </a: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19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p>
            <a:fld id="{1492FE62-2A5B-4E21-956B-9FE4B1152F6F}" type="slidenum">
              <a:rPr lang="en-US"/>
              <a:pPr/>
              <a:t>70</a:t>
            </a:fld>
            <a:endParaRPr lang="en-US"/>
          </a:p>
        </p:txBody>
      </p:sp>
      <p:sp>
        <p:nvSpPr>
          <p:cNvPr id="727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34162" name="Group 18"/>
          <p:cNvGraphicFramePr>
            <a:graphicFrameLocks noGrp="1"/>
          </p:cNvGraphicFramePr>
          <p:nvPr>
            <p:ph type="tbl" idx="1"/>
          </p:nvPr>
        </p:nvGraphicFramePr>
        <p:xfrm>
          <a:off x="533400" y="1219200"/>
          <a:ext cx="8229600" cy="2627376"/>
        </p:xfrm>
        <a:graphic>
          <a:graphicData uri="http://schemas.openxmlformats.org/drawingml/2006/table">
            <a:tbl>
              <a:tblPr rtl="1"/>
              <a:tblGrid>
                <a:gridCol w="8229600"/>
              </a:tblGrid>
              <a:tr h="25146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HTTP 1.1 uses </a:t>
                      </a:r>
                      <a:r>
                        <a:rPr kumimoji="0" lang="en-US" sz="2800" b="0" i="0" u="none" strike="noStrike" cap="none" normalizeH="0" baseline="0" smtClean="0">
                          <a:ln>
                            <a:noFill/>
                          </a:ln>
                          <a:solidFill>
                            <a:srgbClr val="990099"/>
                          </a:solidFill>
                          <a:effectLst/>
                          <a:latin typeface="Arial" pitchFamily="34" charset="0"/>
                          <a:cs typeface="Arial" pitchFamily="34" charset="0"/>
                        </a:rPr>
                        <a:t>persistent connections.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990099"/>
                          </a:solidFill>
                          <a:effectLst/>
                          <a:latin typeface="Arial" pitchFamily="34" charset="0"/>
                          <a:cs typeface="Arial" pitchFamily="34" charset="0"/>
                        </a:rPr>
                        <a:t>Persistent connections</a:t>
                      </a:r>
                      <a:r>
                        <a:rPr kumimoji="0" lang="en-US" sz="2400" b="0" i="0" u="none" strike="noStrike" cap="none" normalizeH="0" baseline="0" smtClean="0">
                          <a:ln>
                            <a:noFill/>
                          </a:ln>
                          <a:solidFill>
                            <a:schemeClr val="tx1"/>
                          </a:solidFill>
                          <a:effectLst/>
                          <a:latin typeface="Arial" pitchFamily="34" charset="0"/>
                          <a:cs typeface="Arial" pitchFamily="34" charset="0"/>
                        </a:rPr>
                        <a:t> are connections that  remains open over a series of request-reply exchanges between client and server.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Resources can have </a:t>
                      </a:r>
                      <a:r>
                        <a:rPr kumimoji="0" lang="en-US" sz="2800" b="0" i="0" u="none" strike="noStrike" cap="none" normalizeH="0" baseline="0" smtClean="0">
                          <a:ln>
                            <a:noFill/>
                          </a:ln>
                          <a:solidFill>
                            <a:srgbClr val="990099"/>
                          </a:solidFill>
                          <a:effectLst/>
                          <a:latin typeface="Arial" pitchFamily="34" charset="0"/>
                          <a:cs typeface="Arial" pitchFamily="34" charset="0"/>
                        </a:rPr>
                        <a:t>MIME-like</a:t>
                      </a:r>
                      <a:r>
                        <a:rPr kumimoji="0" lang="en-US" sz="2800" b="0" i="0" u="none" strike="noStrike" cap="none" normalizeH="0" baseline="0" smtClean="0">
                          <a:ln>
                            <a:noFill/>
                          </a:ln>
                          <a:solidFill>
                            <a:schemeClr val="tx1"/>
                          </a:solidFill>
                          <a:effectLst/>
                          <a:latin typeface="Arial" pitchFamily="34" charset="0"/>
                          <a:cs typeface="Arial" pitchFamily="34" charset="0"/>
                        </a:rPr>
                        <a:t> structures in arguments and results.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271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p>
            <a:fld id="{592D3B24-CBB9-4858-9A27-586A82170818}" type="slidenum">
              <a:rPr lang="en-US"/>
              <a:pPr/>
              <a:t>71</a:t>
            </a:fld>
            <a:endParaRPr lang="en-US"/>
          </a:p>
        </p:txBody>
      </p:sp>
      <p:sp>
        <p:nvSpPr>
          <p:cNvPr id="7373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36203" name="Group 11"/>
          <p:cNvGraphicFramePr>
            <a:graphicFrameLocks noGrp="1"/>
          </p:cNvGraphicFramePr>
          <p:nvPr>
            <p:ph type="tbl" idx="1"/>
          </p:nvPr>
        </p:nvGraphicFramePr>
        <p:xfrm>
          <a:off x="533400" y="1219200"/>
          <a:ext cx="8229600" cy="2700528"/>
        </p:xfrm>
        <a:graphic>
          <a:graphicData uri="http://schemas.openxmlformats.org/drawingml/2006/table">
            <a:tbl>
              <a:tblPr rtl="1"/>
              <a:tblGrid>
                <a:gridCol w="8229600"/>
              </a:tblGrid>
              <a:tr h="26670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a:t>
                      </a:r>
                      <a:r>
                        <a:rPr kumimoji="0" lang="en-US" sz="2800" b="0" i="0" u="none" strike="noStrike" cap="none" normalizeH="0" baseline="0" smtClean="0">
                          <a:ln>
                            <a:noFill/>
                          </a:ln>
                          <a:solidFill>
                            <a:srgbClr val="990099"/>
                          </a:solidFill>
                          <a:effectLst/>
                          <a:latin typeface="Arial" pitchFamily="34" charset="0"/>
                          <a:cs typeface="Arial" pitchFamily="34" charset="0"/>
                        </a:rPr>
                        <a:t>Mime type</a:t>
                      </a:r>
                      <a:r>
                        <a:rPr kumimoji="0" lang="en-US" sz="2800" b="0" i="0" u="none" strike="noStrike" cap="none" normalizeH="0" baseline="0" smtClean="0">
                          <a:ln>
                            <a:noFill/>
                          </a:ln>
                          <a:solidFill>
                            <a:schemeClr val="tx1"/>
                          </a:solidFill>
                          <a:effectLst/>
                          <a:latin typeface="Arial" pitchFamily="34" charset="0"/>
                          <a:cs typeface="Arial" pitchFamily="34" charset="0"/>
                        </a:rPr>
                        <a:t> specifies a type and a subtype, for example: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text/plain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text/html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image/gif</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image/jpeg</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373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p>
            <a:fld id="{6F5FEEF5-4B73-4416-819C-C839D508977F}" type="slidenum">
              <a:rPr lang="en-US"/>
              <a:pPr/>
              <a:t>72</a:t>
            </a:fld>
            <a:endParaRPr lang="en-US"/>
          </a:p>
        </p:txBody>
      </p:sp>
      <p:sp>
        <p:nvSpPr>
          <p:cNvPr id="7475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38277" name="Group 37"/>
          <p:cNvGraphicFramePr>
            <a:graphicFrameLocks noGrp="1"/>
          </p:cNvGraphicFramePr>
          <p:nvPr>
            <p:ph type="tbl" idx="1"/>
          </p:nvPr>
        </p:nvGraphicFramePr>
        <p:xfrm>
          <a:off x="533400" y="1219200"/>
          <a:ext cx="8229600" cy="5029200"/>
        </p:xfrm>
        <a:graphic>
          <a:graphicData uri="http://schemas.openxmlformats.org/drawingml/2006/table">
            <a:tbl>
              <a:tblPr rtl="1"/>
              <a:tblGrid>
                <a:gridCol w="8229600"/>
              </a:tblGrid>
              <a:tr h="5029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HTTP methods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GET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Requests the resource, identified by URL as argument.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If the URL refers to data, then the web server replies by returning the data</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If the URL refers to a program, then the web server runs the program and returns the output to the client.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pic>
        <p:nvPicPr>
          <p:cNvPr id="74759" name="Picture 35"/>
          <p:cNvPicPr>
            <a:picLocks noChangeAspect="1" noChangeArrowheads="1"/>
          </p:cNvPicPr>
          <p:nvPr/>
        </p:nvPicPr>
        <p:blipFill>
          <a:blip r:embed="rId3"/>
          <a:srcRect/>
          <a:stretch>
            <a:fillRect/>
          </a:stretch>
        </p:blipFill>
        <p:spPr bwMode="auto">
          <a:xfrm>
            <a:off x="533400" y="4419600"/>
            <a:ext cx="8269288" cy="833438"/>
          </a:xfrm>
          <a:prstGeom prst="rect">
            <a:avLst/>
          </a:prstGeom>
          <a:noFill/>
          <a:ln w="9525">
            <a:noFill/>
            <a:miter lim="800000"/>
            <a:headEnd/>
            <a:tailEnd/>
          </a:ln>
        </p:spPr>
      </p:pic>
      <p:sp>
        <p:nvSpPr>
          <p:cNvPr id="74760" name="Rectangle 36"/>
          <p:cNvSpPr>
            <a:spLocks noChangeArrowheads="1"/>
          </p:cNvSpPr>
          <p:nvPr/>
        </p:nvSpPr>
        <p:spPr bwMode="auto">
          <a:xfrm>
            <a:off x="2514600" y="5410200"/>
            <a:ext cx="3854450" cy="366713"/>
          </a:xfrm>
          <a:prstGeom prst="rect">
            <a:avLst/>
          </a:prstGeom>
          <a:noFill/>
          <a:ln w="9525">
            <a:noFill/>
            <a:miter lim="800000"/>
            <a:headEnd/>
            <a:tailEnd/>
          </a:ln>
        </p:spPr>
        <p:txBody>
          <a:bodyPr wrap="none">
            <a:spAutoFit/>
          </a:bodyPr>
          <a:lstStyle/>
          <a:p>
            <a:r>
              <a:rPr lang="en-US" b="1">
                <a:solidFill>
                  <a:srgbClr val="0066CC"/>
                </a:solidFill>
              </a:rPr>
              <a:t>Figure 16. HTTP request message</a:t>
            </a:r>
          </a:p>
        </p:txBody>
      </p:sp>
      <p:sp>
        <p:nvSpPr>
          <p:cNvPr id="7476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p>
            <a:fld id="{86CC55EA-9059-4DA9-A553-A4AFEA92D52C}" type="slidenum">
              <a:rPr lang="en-US"/>
              <a:pPr/>
              <a:t>73</a:t>
            </a:fld>
            <a:endParaRPr lang="en-US"/>
          </a:p>
        </p:txBody>
      </p:sp>
      <p:sp>
        <p:nvSpPr>
          <p:cNvPr id="7577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42363" name="Group 27"/>
          <p:cNvGraphicFramePr>
            <a:graphicFrameLocks noGrp="1"/>
          </p:cNvGraphicFramePr>
          <p:nvPr>
            <p:ph type="tbl" idx="1"/>
          </p:nvPr>
        </p:nvGraphicFramePr>
        <p:xfrm>
          <a:off x="533400" y="1219200"/>
          <a:ext cx="8229600" cy="1688592"/>
        </p:xfrm>
        <a:graphic>
          <a:graphicData uri="http://schemas.openxmlformats.org/drawingml/2006/table">
            <a:tbl>
              <a:tblPr rtl="1"/>
              <a:tblGrid>
                <a:gridCol w="8229600"/>
              </a:tblGrid>
              <a:tr h="16002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HEAD</a:t>
                      </a:r>
                      <a:r>
                        <a:rPr kumimoji="0" lang="en-US" sz="2800" b="0" i="0" u="none" strike="noStrike" cap="none" normalizeH="0" baseline="0" smtClean="0">
                          <a:ln>
                            <a:noFill/>
                          </a:ln>
                          <a:solidFill>
                            <a:schemeClr val="tx1"/>
                          </a:solidFill>
                          <a:effectLst/>
                          <a:latin typeface="Arial" pitchFamily="34" charset="0"/>
                          <a:cs typeface="Arial" pitchFamily="34" charset="0"/>
                        </a:rPr>
                        <a:t>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This method is similar to GET, but only meta data on resource is returned (like date of last modification, type, and size)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578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p>
            <a:fld id="{D7F8B31D-B734-4244-A141-161A0A8EA5A0}" type="slidenum">
              <a:rPr lang="en-US"/>
              <a:pPr/>
              <a:t>74</a:t>
            </a:fld>
            <a:endParaRPr lang="en-US"/>
          </a:p>
        </p:txBody>
      </p:sp>
      <p:sp>
        <p:nvSpPr>
          <p:cNvPr id="7680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46443" name="Group 11"/>
          <p:cNvGraphicFramePr>
            <a:graphicFrameLocks noGrp="1"/>
          </p:cNvGraphicFramePr>
          <p:nvPr>
            <p:ph type="tbl" idx="1"/>
          </p:nvPr>
        </p:nvGraphicFramePr>
        <p:xfrm>
          <a:off x="533400" y="1219200"/>
          <a:ext cx="8229600" cy="3834384"/>
        </p:xfrm>
        <a:graphic>
          <a:graphicData uri="http://schemas.openxmlformats.org/drawingml/2006/table">
            <a:tbl>
              <a:tblPr rtl="1"/>
              <a:tblGrid>
                <a:gridCol w="8229600"/>
              </a:tblGrid>
              <a:tr h="26670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POST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Specifies the URL of a resource (for instance, a server program) that can deal with the data supplied with the request.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This method is designed to deal with:</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Providing a block of data to a data-handling process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Posting a message to a bulletin board, mailing list or news group.</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Extending a dataset with an append operation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680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p>
            <a:fld id="{4C33BF9B-EA86-4D60-9551-3F1C2690735D}" type="slidenum">
              <a:rPr lang="en-US"/>
              <a:pPr/>
              <a:t>75</a:t>
            </a:fld>
            <a:endParaRPr lang="en-US"/>
          </a:p>
        </p:txBody>
      </p:sp>
      <p:sp>
        <p:nvSpPr>
          <p:cNvPr id="778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44408" name="Group 24"/>
          <p:cNvGraphicFramePr>
            <a:graphicFrameLocks noGrp="1"/>
          </p:cNvGraphicFramePr>
          <p:nvPr>
            <p:ph type="tbl" idx="1"/>
          </p:nvPr>
        </p:nvGraphicFramePr>
        <p:xfrm>
          <a:off x="533400" y="1219200"/>
          <a:ext cx="8229600" cy="4395788"/>
        </p:xfrm>
        <a:graphic>
          <a:graphicData uri="http://schemas.openxmlformats.org/drawingml/2006/table">
            <a:tbl>
              <a:tblPr rtl="1"/>
              <a:tblGrid>
                <a:gridCol w="8229600"/>
              </a:tblGrid>
              <a:tr h="26670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PUT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Supplied data to be stored in the given URL as its identifier.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DELETE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server deletes an identified resource by the given URL on the server.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OPTIONS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A server supplies the client with a list of methods.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It allows to be applied to the given URL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783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p>
            <a:fld id="{D011F735-BFD4-4B31-AABA-5708FFE138F6}" type="slidenum">
              <a:rPr lang="en-US"/>
              <a:pPr/>
              <a:t>76</a:t>
            </a:fld>
            <a:endParaRPr lang="en-US"/>
          </a:p>
        </p:txBody>
      </p:sp>
      <p:sp>
        <p:nvSpPr>
          <p:cNvPr id="788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48491" name="Group 11"/>
          <p:cNvGraphicFramePr>
            <a:graphicFrameLocks noGrp="1"/>
          </p:cNvGraphicFramePr>
          <p:nvPr>
            <p:ph type="tbl" idx="1"/>
          </p:nvPr>
        </p:nvGraphicFramePr>
        <p:xfrm>
          <a:off x="533400" y="1219200"/>
          <a:ext cx="8229600" cy="1322388"/>
        </p:xfrm>
        <a:graphic>
          <a:graphicData uri="http://schemas.openxmlformats.org/drawingml/2006/table">
            <a:tbl>
              <a:tblPr rtl="1"/>
              <a:tblGrid>
                <a:gridCol w="8229600"/>
              </a:tblGrid>
              <a:tr h="12954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TRACE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server sends back the request message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885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p>
            <a:fld id="{E1BE267D-F9E2-46C0-884A-AE07E58563D0}" type="slidenum">
              <a:rPr lang="en-US"/>
              <a:pPr/>
              <a:t>77</a:t>
            </a:fld>
            <a:endParaRPr lang="en-US"/>
          </a:p>
        </p:txBody>
      </p:sp>
      <p:sp>
        <p:nvSpPr>
          <p:cNvPr id="798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Client-Server Communication</a:t>
            </a:r>
          </a:p>
        </p:txBody>
      </p:sp>
      <p:graphicFrame>
        <p:nvGraphicFramePr>
          <p:cNvPr id="150543" name="Group 15"/>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tblGrid>
              <a:tr h="42672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reply message specifies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protocol version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A status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Reason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Some headers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An optional message body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pic>
        <p:nvPicPr>
          <p:cNvPr id="79879" name="Picture 16"/>
          <p:cNvPicPr>
            <a:picLocks noChangeAspect="1" noChangeArrowheads="1"/>
          </p:cNvPicPr>
          <p:nvPr/>
        </p:nvPicPr>
        <p:blipFill>
          <a:blip r:embed="rId3"/>
          <a:srcRect/>
          <a:stretch>
            <a:fillRect/>
          </a:stretch>
        </p:blipFill>
        <p:spPr bwMode="auto">
          <a:xfrm>
            <a:off x="1371600" y="4114800"/>
            <a:ext cx="6288088" cy="833438"/>
          </a:xfrm>
          <a:prstGeom prst="rect">
            <a:avLst/>
          </a:prstGeom>
          <a:noFill/>
          <a:ln w="9525">
            <a:noFill/>
            <a:miter lim="800000"/>
            <a:headEnd/>
            <a:tailEnd/>
          </a:ln>
        </p:spPr>
      </p:pic>
      <p:sp>
        <p:nvSpPr>
          <p:cNvPr id="79880" name="Rectangle 17"/>
          <p:cNvSpPr>
            <a:spLocks noChangeArrowheads="1"/>
          </p:cNvSpPr>
          <p:nvPr/>
        </p:nvSpPr>
        <p:spPr bwMode="auto">
          <a:xfrm>
            <a:off x="2438400" y="5029200"/>
            <a:ext cx="3575050" cy="366713"/>
          </a:xfrm>
          <a:prstGeom prst="rect">
            <a:avLst/>
          </a:prstGeom>
          <a:noFill/>
          <a:ln w="9525">
            <a:noFill/>
            <a:miter lim="800000"/>
            <a:headEnd/>
            <a:tailEnd/>
          </a:ln>
        </p:spPr>
        <p:txBody>
          <a:bodyPr wrap="none">
            <a:spAutoFit/>
          </a:bodyPr>
          <a:lstStyle/>
          <a:p>
            <a:r>
              <a:rPr lang="en-US" b="1">
                <a:solidFill>
                  <a:srgbClr val="0066CC"/>
                </a:solidFill>
              </a:rPr>
              <a:t>Figure 17. HTTP reply message</a:t>
            </a:r>
          </a:p>
        </p:txBody>
      </p:sp>
      <p:sp>
        <p:nvSpPr>
          <p:cNvPr id="7988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p>
            <a:fld id="{B69EED74-640A-4156-8E82-9B50810B1340}" type="slidenum">
              <a:rPr lang="en-US"/>
              <a:pPr/>
              <a:t>78</a:t>
            </a:fld>
            <a:endParaRPr lang="en-US"/>
          </a:p>
        </p:txBody>
      </p:sp>
      <p:sp>
        <p:nvSpPr>
          <p:cNvPr id="808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54634" name="Group 10"/>
          <p:cNvGraphicFramePr>
            <a:graphicFrameLocks noGrp="1"/>
          </p:cNvGraphicFramePr>
          <p:nvPr>
            <p:ph type="tbl" idx="1"/>
          </p:nvPr>
        </p:nvGraphicFramePr>
        <p:xfrm>
          <a:off x="533400" y="1219200"/>
          <a:ext cx="8229600" cy="4675188"/>
        </p:xfrm>
        <a:graphic>
          <a:graphicData uri="http://schemas.openxmlformats.org/drawingml/2006/table">
            <a:tbl>
              <a:tblPr rtl="1"/>
              <a:tblGrid>
                <a:gridCol w="8229600"/>
              </a:tblGrid>
              <a:tr h="3352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The pairwise exchange of messages is not the best model for communication from one process to a group of other processes.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A </a:t>
                      </a:r>
                      <a:r>
                        <a:rPr kumimoji="0" lang="en-US" sz="3200" b="0" i="0" u="none" strike="noStrike" cap="none" normalizeH="0" baseline="0" smtClean="0">
                          <a:ln>
                            <a:noFill/>
                          </a:ln>
                          <a:solidFill>
                            <a:srgbClr val="A50021"/>
                          </a:solidFill>
                          <a:effectLst/>
                          <a:latin typeface="Arial" pitchFamily="34" charset="0"/>
                          <a:cs typeface="Arial" pitchFamily="34" charset="0"/>
                        </a:rPr>
                        <a:t>multicast operation</a:t>
                      </a:r>
                      <a:r>
                        <a:rPr kumimoji="0" lang="en-US" sz="3200" b="0" i="0" u="none" strike="noStrike" cap="none" normalizeH="0" baseline="0" smtClean="0">
                          <a:ln>
                            <a:noFill/>
                          </a:ln>
                          <a:solidFill>
                            <a:schemeClr val="tx1"/>
                          </a:solidFill>
                          <a:effectLst/>
                          <a:latin typeface="Arial" pitchFamily="34" charset="0"/>
                          <a:cs typeface="Arial" pitchFamily="34" charset="0"/>
                        </a:rPr>
                        <a:t> is more appropriate.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Multicast operation</a:t>
                      </a:r>
                      <a:r>
                        <a:rPr kumimoji="0" lang="en-US" sz="3200" b="0" i="0" u="none" strike="noStrike" cap="none" normalizeH="0" baseline="0" smtClean="0">
                          <a:ln>
                            <a:noFill/>
                          </a:ln>
                          <a:solidFill>
                            <a:schemeClr val="tx1"/>
                          </a:solidFill>
                          <a:effectLst/>
                          <a:latin typeface="Arial" pitchFamily="34" charset="0"/>
                          <a:cs typeface="Arial" pitchFamily="34" charset="0"/>
                        </a:rPr>
                        <a:t> is an operation that sends a single message from one process to each of the members of a group of processes.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090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p>
            <a:fld id="{86AB2D53-FCF3-4FF8-B1D5-3E788DF75E97}" type="slidenum">
              <a:rPr lang="en-US"/>
              <a:pPr/>
              <a:t>79</a:t>
            </a:fld>
            <a:endParaRPr lang="en-US"/>
          </a:p>
        </p:txBody>
      </p:sp>
      <p:sp>
        <p:nvSpPr>
          <p:cNvPr id="819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56700" name="Group 28"/>
          <p:cNvGraphicFramePr>
            <a:graphicFrameLocks noGrp="1"/>
          </p:cNvGraphicFramePr>
          <p:nvPr>
            <p:ph type="tbl" idx="1"/>
          </p:nvPr>
        </p:nvGraphicFramePr>
        <p:xfrm>
          <a:off x="533400" y="1219200"/>
          <a:ext cx="8229600" cy="4370388"/>
        </p:xfrm>
        <a:graphic>
          <a:graphicData uri="http://schemas.openxmlformats.org/drawingml/2006/table">
            <a:tbl>
              <a:tblPr rtl="1"/>
              <a:tblGrid>
                <a:gridCol w="8229600"/>
              </a:tblGrid>
              <a:tr h="3352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The simplest way of multicasting, provides no guarantees about message delivery or ordering.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Multicasting has the following characteristics: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Fault tolerance based on replicated services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A replicated service consists of a group of servers.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192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4AF1DE4F-7DEA-4C2B-8C04-8790F018142E}" type="slidenum">
              <a:rPr lang="en-US"/>
              <a:pPr/>
              <a:t>8</a:t>
            </a:fld>
            <a:endParaRPr lang="en-US"/>
          </a:p>
        </p:txBody>
      </p:sp>
      <p:sp>
        <p:nvSpPr>
          <p:cNvPr id="92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8212" name="Group 20"/>
          <p:cNvGraphicFramePr>
            <a:graphicFrameLocks noGrp="1"/>
          </p:cNvGraphicFramePr>
          <p:nvPr>
            <p:ph type="tbl" idx="1"/>
          </p:nvPr>
        </p:nvGraphicFramePr>
        <p:xfrm>
          <a:off x="533400" y="1219200"/>
          <a:ext cx="8229600" cy="4608576"/>
        </p:xfrm>
        <a:graphic>
          <a:graphicData uri="http://schemas.openxmlformats.org/drawingml/2006/table">
            <a:tbl>
              <a:tblPr rtl="1"/>
              <a:tblGrid>
                <a:gridCol w="8229600"/>
              </a:tblGrid>
              <a:tr h="19939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A50021"/>
                          </a:solidFill>
                          <a:effectLst/>
                          <a:latin typeface="Arial" pitchFamily="34" charset="0"/>
                          <a:cs typeface="Arial" pitchFamily="34" charset="0"/>
                        </a:rPr>
                        <a:t>Socket </a:t>
                      </a:r>
                      <a:r>
                        <a:rPr kumimoji="0" lang="en-US" sz="2800" b="0" i="0" u="none" strike="noStrike" cap="none" normalizeH="0" baseline="0" smtClean="0">
                          <a:ln>
                            <a:noFill/>
                          </a:ln>
                          <a:solidFill>
                            <a:schemeClr val="tx1"/>
                          </a:solidFill>
                          <a:effectLst/>
                          <a:latin typeface="Arial" pitchFamily="34" charset="0"/>
                          <a:cs typeface="Arial" pitchFamily="34" charset="0"/>
                        </a:rPr>
                        <a:t>is an indirect reference to a particular port used by the destination process at a destination computer.</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The application program interface (API) to TCP provides the abstraction of a two-way stream between pairs of processes. </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chemeClr val="tx1"/>
                          </a:solidFill>
                          <a:effectLst/>
                          <a:latin typeface="Arial" pitchFamily="34" charset="0"/>
                          <a:cs typeface="Arial" pitchFamily="34" charset="0"/>
                        </a:rPr>
                        <a:t>The information communicated consists of a stream of data items with no message boundaries.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22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p>
            <a:fld id="{B6BA7793-A184-4606-B45A-50E8172AC5DC}" type="slidenum">
              <a:rPr lang="en-US"/>
              <a:pPr/>
              <a:t>80</a:t>
            </a:fld>
            <a:endParaRPr lang="en-US"/>
          </a:p>
        </p:txBody>
      </p:sp>
      <p:sp>
        <p:nvSpPr>
          <p:cNvPr id="829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58737" name="Group 17"/>
          <p:cNvGraphicFramePr>
            <a:graphicFrameLocks noGrp="1"/>
          </p:cNvGraphicFramePr>
          <p:nvPr>
            <p:ph type="tbl" idx="1"/>
          </p:nvPr>
        </p:nvGraphicFramePr>
        <p:xfrm>
          <a:off x="533400" y="1219200"/>
          <a:ext cx="8229600" cy="4029075"/>
        </p:xfrm>
        <a:graphic>
          <a:graphicData uri="http://schemas.openxmlformats.org/drawingml/2006/table">
            <a:tbl>
              <a:tblPr rtl="1"/>
              <a:tblGrid>
                <a:gridCol w="8229600"/>
              </a:tblGrid>
              <a:tr h="33528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Client requests are multicast to all the members of the group, each of which performs an identical operation.</a:t>
                      </a:r>
                      <a:endParaRPr kumimoji="0" lang="en-US" sz="2800" b="0" i="0" u="none" strike="noStrike" cap="none" normalizeH="0" baseline="0" smtClean="0">
                        <a:ln>
                          <a:noFill/>
                        </a:ln>
                        <a:solidFill>
                          <a:schemeClr val="tx1"/>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Finding the discovery servers in spontaneous networking</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Multicast messages can be used by servers and clients to locate available discovery services in order to register their interfaces or to look up the interfaces of other services in the distributed system.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295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p>
            <a:fld id="{03681378-593F-4F03-A6B6-D2E34B28FB67}" type="slidenum">
              <a:rPr lang="en-US"/>
              <a:pPr/>
              <a:t>81</a:t>
            </a:fld>
            <a:endParaRPr lang="en-US"/>
          </a:p>
        </p:txBody>
      </p:sp>
      <p:sp>
        <p:nvSpPr>
          <p:cNvPr id="839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60780" name="Group 12"/>
          <p:cNvGraphicFramePr>
            <a:graphicFrameLocks noGrp="1"/>
          </p:cNvGraphicFramePr>
          <p:nvPr>
            <p:ph type="tbl" idx="1"/>
          </p:nvPr>
        </p:nvGraphicFramePr>
        <p:xfrm>
          <a:off x="533400" y="1219200"/>
          <a:ext cx="8229600" cy="3578225"/>
        </p:xfrm>
        <a:graphic>
          <a:graphicData uri="http://schemas.openxmlformats.org/drawingml/2006/table">
            <a:tbl>
              <a:tblPr rtl="1"/>
              <a:tblGrid>
                <a:gridCol w="8229600"/>
              </a:tblGrid>
              <a:tr h="33528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Better performance through replicated data</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Data are replicated to increase the performance of a service.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Propagation of event notifications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Multicast to a group may be used to notify processes when something happens.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397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p>
            <a:fld id="{5C4C098B-11B0-42A6-A86D-90DA226B8482}" type="slidenum">
              <a:rPr lang="en-US"/>
              <a:pPr/>
              <a:t>82</a:t>
            </a:fld>
            <a:endParaRPr lang="en-US"/>
          </a:p>
        </p:txBody>
      </p:sp>
      <p:sp>
        <p:nvSpPr>
          <p:cNvPr id="849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62837" name="Group 21"/>
          <p:cNvGraphicFramePr>
            <a:graphicFrameLocks noGrp="1"/>
          </p:cNvGraphicFramePr>
          <p:nvPr>
            <p:ph type="tbl" idx="1"/>
          </p:nvPr>
        </p:nvGraphicFramePr>
        <p:xfrm>
          <a:off x="533400" y="1219200"/>
          <a:ext cx="8229600" cy="3822700"/>
        </p:xfrm>
        <a:graphic>
          <a:graphicData uri="http://schemas.openxmlformats.org/drawingml/2006/table">
            <a:tbl>
              <a:tblPr rtl="1"/>
              <a:tblGrid>
                <a:gridCol w="8229600"/>
              </a:tblGrid>
              <a:tr h="3352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A50021"/>
                          </a:solidFill>
                          <a:effectLst/>
                          <a:latin typeface="Arial" pitchFamily="34" charset="0"/>
                          <a:cs typeface="Arial" pitchFamily="34" charset="0"/>
                        </a:rPr>
                        <a:t>IP multicast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IP multicast is built on top of the Internet protocol, IP.</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IP multicast allows the sender to transmit a single IP packet to a </a:t>
                      </a:r>
                      <a:r>
                        <a:rPr kumimoji="0" lang="en-US" sz="2800" b="0" i="0" u="none" strike="noStrike" cap="none" normalizeH="0" baseline="0" smtClean="0">
                          <a:ln>
                            <a:noFill/>
                          </a:ln>
                          <a:solidFill>
                            <a:srgbClr val="990099"/>
                          </a:solidFill>
                          <a:effectLst/>
                          <a:latin typeface="Arial" pitchFamily="34" charset="0"/>
                          <a:cs typeface="Arial" pitchFamily="34" charset="0"/>
                        </a:rPr>
                        <a:t>multicast group</a:t>
                      </a:r>
                      <a:r>
                        <a:rPr kumimoji="0" lang="en-US" sz="2800" b="0" i="0" u="none" strike="noStrike" cap="none" normalizeH="0" baseline="0" smtClean="0">
                          <a:ln>
                            <a:noFill/>
                          </a:ln>
                          <a:solidFill>
                            <a:schemeClr val="tx1"/>
                          </a:solidFill>
                          <a:effectLst/>
                          <a:latin typeface="Arial" pitchFamily="34" charset="0"/>
                          <a:cs typeface="Arial" pitchFamily="34" charset="0"/>
                        </a:rPr>
                        <a: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multicast group is specified by class D IP address for which first 4 bits are 1110 in IPv4.</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499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p>
            <a:fld id="{A7D0D00C-579E-41B0-8984-832C5894A868}" type="slidenum">
              <a:rPr lang="en-US"/>
              <a:pPr/>
              <a:t>83</a:t>
            </a:fld>
            <a:endParaRPr lang="en-US"/>
          </a:p>
        </p:txBody>
      </p:sp>
      <p:sp>
        <p:nvSpPr>
          <p:cNvPr id="860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64873" name="Group 9"/>
          <p:cNvGraphicFramePr>
            <a:graphicFrameLocks noGrp="1"/>
          </p:cNvGraphicFramePr>
          <p:nvPr>
            <p:ph type="tbl" idx="1"/>
          </p:nvPr>
        </p:nvGraphicFramePr>
        <p:xfrm>
          <a:off x="533400" y="1219200"/>
          <a:ext cx="8229600" cy="3352800"/>
        </p:xfrm>
        <a:graphic>
          <a:graphicData uri="http://schemas.openxmlformats.org/drawingml/2006/table">
            <a:tbl>
              <a:tblPr rtl="1"/>
              <a:tblGrid>
                <a:gridCol w="8229600"/>
              </a:tblGrid>
              <a:tr h="33528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The membership of a multicast group is dynamic.</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chemeClr val="tx1"/>
                          </a:solidFill>
                          <a:effectLst/>
                          <a:latin typeface="Arial" pitchFamily="34" charset="0"/>
                          <a:cs typeface="Arial" pitchFamily="34" charset="0"/>
                        </a:rPr>
                        <a:t>A computer belongs to a multicast group if one or more processes have sockets that belong to the multicast group.</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602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p>
            <a:fld id="{E280D776-7FBE-4544-98BE-DB45B7BD31C1}" type="slidenum">
              <a:rPr lang="en-US"/>
              <a:pPr/>
              <a:t>84</a:t>
            </a:fld>
            <a:endParaRPr lang="en-US"/>
          </a:p>
        </p:txBody>
      </p:sp>
      <p:sp>
        <p:nvSpPr>
          <p:cNvPr id="870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66934" name="Group 22"/>
          <p:cNvGraphicFramePr>
            <a:graphicFrameLocks noGrp="1"/>
          </p:cNvGraphicFramePr>
          <p:nvPr>
            <p:ph type="tbl" idx="1"/>
          </p:nvPr>
        </p:nvGraphicFramePr>
        <p:xfrm>
          <a:off x="533400" y="1219200"/>
          <a:ext cx="8229600" cy="3578225"/>
        </p:xfrm>
        <a:graphic>
          <a:graphicData uri="http://schemas.openxmlformats.org/drawingml/2006/table">
            <a:tbl>
              <a:tblPr rtl="1"/>
              <a:tblGrid>
                <a:gridCol w="8229600"/>
              </a:tblGrid>
              <a:tr h="33528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A50021"/>
                          </a:solidFill>
                          <a:effectLst/>
                          <a:latin typeface="Arial" pitchFamily="34" charset="0"/>
                          <a:cs typeface="Arial" pitchFamily="34" charset="0"/>
                        </a:rPr>
                        <a:t>The following details are specific to IPv4:</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990099"/>
                          </a:solidFill>
                          <a:effectLst/>
                          <a:latin typeface="Arial" pitchFamily="34" charset="0"/>
                          <a:cs typeface="Arial" pitchFamily="34" charset="0"/>
                        </a:rPr>
                        <a:t>Multicast IP routers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IP packets can be multicast both on local network and on the wider Internet.</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Local multicast uses local network such as Ethernet.</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To limit the distance of propagation of a multicast datagram, the sender can specify the number of routers it is allowed to pass- called the time to live, or TTL for short.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704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p>
            <a:fld id="{DF425901-2D6E-4F89-AD8F-FE3B70BAFCE1}" type="slidenum">
              <a:rPr lang="en-US"/>
              <a:pPr/>
              <a:t>85</a:t>
            </a:fld>
            <a:endParaRPr lang="en-US"/>
          </a:p>
        </p:txBody>
      </p:sp>
      <p:sp>
        <p:nvSpPr>
          <p:cNvPr id="880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68998" name="Group 38"/>
          <p:cNvGraphicFramePr>
            <a:graphicFrameLocks noGrp="1"/>
          </p:cNvGraphicFramePr>
          <p:nvPr>
            <p:ph type="tbl" idx="1"/>
          </p:nvPr>
        </p:nvGraphicFramePr>
        <p:xfrm>
          <a:off x="533400" y="1219200"/>
          <a:ext cx="8229600" cy="5029200"/>
        </p:xfrm>
        <a:graphic>
          <a:graphicData uri="http://schemas.openxmlformats.org/drawingml/2006/table">
            <a:tbl>
              <a:tblPr rtl="1"/>
              <a:tblGrid>
                <a:gridCol w="8229600"/>
              </a:tblGrid>
              <a:tr h="33528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rgbClr val="990099"/>
                          </a:solidFill>
                          <a:effectLst/>
                          <a:latin typeface="Arial" pitchFamily="34" charset="0"/>
                          <a:cs typeface="Arial" pitchFamily="34" charset="0"/>
                        </a:rPr>
                        <a:t>Multicast address allocation</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Multicast addressing may be permanent or temporary.</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Permanent groups exist even when there are no members.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Multicast addressing by temporary groups must be created before use and cease to exit when all members have left.</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The session directory (sd) program can be used to start or join a multicast session.</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smtClean="0">
                          <a:ln>
                            <a:noFill/>
                          </a:ln>
                          <a:solidFill>
                            <a:schemeClr val="tx1"/>
                          </a:solidFill>
                          <a:effectLst/>
                          <a:latin typeface="Arial" pitchFamily="34" charset="0"/>
                          <a:cs typeface="Arial" pitchFamily="34" charset="0"/>
                        </a:rPr>
                        <a:t>session directory provides a tool with an interactive interface that allows users to browse advertised multicast sessions and to advertise their own session, specifying the time and duration.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807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p:spPr>
        <p:txBody>
          <a:bodyPr/>
          <a:lstStyle/>
          <a:p>
            <a:fld id="{AB8F5305-9729-4D90-B869-69900BBA9422}" type="slidenum">
              <a:rPr lang="en-US"/>
              <a:pPr/>
              <a:t>86</a:t>
            </a:fld>
            <a:endParaRPr lang="en-US"/>
          </a:p>
        </p:txBody>
      </p:sp>
      <p:sp>
        <p:nvSpPr>
          <p:cNvPr id="890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73069" name="Group 13"/>
          <p:cNvGraphicFramePr>
            <a:graphicFrameLocks noGrp="1"/>
          </p:cNvGraphicFramePr>
          <p:nvPr>
            <p:ph type="tbl" idx="1"/>
          </p:nvPr>
        </p:nvGraphicFramePr>
        <p:xfrm>
          <a:off x="533400" y="1219200"/>
          <a:ext cx="8229600" cy="4687824"/>
        </p:xfrm>
        <a:graphic>
          <a:graphicData uri="http://schemas.openxmlformats.org/drawingml/2006/table">
            <a:tbl>
              <a:tblPr rtl="1"/>
              <a:tblGrid>
                <a:gridCol w="8229600"/>
              </a:tblGrid>
              <a:tr h="33528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smtClean="0">
                          <a:ln>
                            <a:noFill/>
                          </a:ln>
                          <a:solidFill>
                            <a:srgbClr val="990099"/>
                          </a:solidFill>
                          <a:effectLst/>
                          <a:latin typeface="Arial" pitchFamily="34" charset="0"/>
                          <a:cs typeface="Arial" pitchFamily="34" charset="0"/>
                        </a:rPr>
                        <a:t>Java API to IP multicast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Java API provides a datagram interface to IP multicast through the class </a:t>
                      </a:r>
                      <a:r>
                        <a:rPr kumimoji="0" lang="en-US" sz="2400" b="0" i="0" u="none" strike="noStrike" cap="none" normalizeH="0" baseline="0" smtClean="0">
                          <a:ln>
                            <a:noFill/>
                          </a:ln>
                          <a:solidFill>
                            <a:srgbClr val="990099"/>
                          </a:solidFill>
                          <a:effectLst/>
                          <a:latin typeface="Arial" pitchFamily="34" charset="0"/>
                          <a:cs typeface="Arial" pitchFamily="34" charset="0"/>
                        </a:rPr>
                        <a:t>MulticastSocket</a:t>
                      </a:r>
                      <a:r>
                        <a:rPr kumimoji="0" lang="en-US" sz="2400" b="0" i="0" u="none" strike="noStrike" cap="none" normalizeH="0" baseline="0" smtClean="0">
                          <a:ln>
                            <a:noFill/>
                          </a:ln>
                          <a:solidFill>
                            <a:schemeClr val="tx1"/>
                          </a:solidFill>
                          <a:effectLst/>
                          <a:latin typeface="Arial" pitchFamily="34" charset="0"/>
                          <a:cs typeface="Arial" pitchFamily="34" charset="0"/>
                        </a:rPr>
                        <a:t>, which is a subset of DatagramSocket with the additional capability of being able to join multicast groups.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class MulticastSocket provides two alternative constructors , allowing socket to be creative to use either a specified local port, or any free local port.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smtClean="0">
                          <a:ln>
                            <a:noFill/>
                          </a:ln>
                          <a:solidFill>
                            <a:srgbClr val="A50021"/>
                          </a:solidFill>
                          <a:effectLst/>
                          <a:latin typeface="Arial" pitchFamily="34" charset="0"/>
                          <a:cs typeface="Arial" pitchFamily="34" charset="0"/>
                        </a:rPr>
                        <a:t>    (Figure 18)</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909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p>
            <a:fld id="{FABBD06A-993E-4F23-90C4-D506C9834831}" type="slidenum">
              <a:rPr lang="en-US"/>
              <a:pPr/>
              <a:t>87</a:t>
            </a:fld>
            <a:endParaRPr lang="en-US"/>
          </a:p>
        </p:txBody>
      </p:sp>
      <p:sp>
        <p:nvSpPr>
          <p:cNvPr id="901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77175" name="Group 23"/>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tblGrid>
              <a:tr h="49530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import java.net.*;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import java.io.*;</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public class MulticastPeer{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public static void main(String args[]){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 args give message contents and destination multicast group (e.g. "228.5.6.7")</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MulticastSocket s =null;</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try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InetAddress group = InetAddress.getByName(args[1]);</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s = new MulticastSocket(6789);</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s.joinGroup(group);</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byte [] m = args[0].getBytes();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DatagramPacket messageOut = new DatagramPacket(m, m.length, group, 6789);</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s.send(messageOut);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byte[] buffer = new byte[1000];</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for(int i=0; i&lt; 3;i++) {		// get messages from others in group</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DatagramPacket messageIn = new DatagramPacket(buffer, buffer.length);</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s.receive(messageIn);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System.out.println("Received:" + new String(messageIn.getData()));</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s.leaveGroup(group);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}catch (SocketException e){System.out.println("Socket: " + e.getMessage());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}catch (IOException e){System.out.println("IO: " + e.getMessage());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}finally {if(s != null) s.close();}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900" b="0" i="0" u="none" strike="noStrike" cap="none" normalizeH="0" baseline="0" smtClean="0">
                          <a:ln>
                            <a:noFill/>
                          </a:ln>
                          <a:solidFill>
                            <a:srgbClr val="663300"/>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0119" name="Rectangle 22"/>
          <p:cNvSpPr>
            <a:spLocks noChangeArrowheads="1"/>
          </p:cNvSpPr>
          <p:nvPr/>
        </p:nvSpPr>
        <p:spPr bwMode="auto">
          <a:xfrm>
            <a:off x="609600" y="5715000"/>
            <a:ext cx="8223250" cy="366713"/>
          </a:xfrm>
          <a:prstGeom prst="rect">
            <a:avLst/>
          </a:prstGeom>
          <a:noFill/>
          <a:ln w="9525">
            <a:noFill/>
            <a:miter lim="800000"/>
            <a:headEnd/>
            <a:tailEnd/>
          </a:ln>
        </p:spPr>
        <p:txBody>
          <a:bodyPr wrap="none">
            <a:spAutoFit/>
          </a:bodyPr>
          <a:lstStyle/>
          <a:p>
            <a:r>
              <a:rPr lang="en-US" b="1">
                <a:solidFill>
                  <a:srgbClr val="0066CC"/>
                </a:solidFill>
              </a:rPr>
              <a:t>Figure 18. Multicast peer joins a group and sends and receives datagrams</a:t>
            </a:r>
          </a:p>
        </p:txBody>
      </p:sp>
      <p:sp>
        <p:nvSpPr>
          <p:cNvPr id="90120"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p>
            <a:fld id="{AAB3E0D5-49F7-461B-B942-52D89CDED2DA}" type="slidenum">
              <a:rPr lang="en-US"/>
              <a:pPr/>
              <a:t>88</a:t>
            </a:fld>
            <a:endParaRPr lang="en-US"/>
          </a:p>
        </p:txBody>
      </p:sp>
      <p:sp>
        <p:nvSpPr>
          <p:cNvPr id="911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Group Communication</a:t>
            </a:r>
          </a:p>
        </p:txBody>
      </p:sp>
      <p:graphicFrame>
        <p:nvGraphicFramePr>
          <p:cNvPr id="175116" name="Group 12"/>
          <p:cNvGraphicFramePr>
            <a:graphicFrameLocks noGrp="1"/>
          </p:cNvGraphicFramePr>
          <p:nvPr>
            <p:ph type="tbl" idx="1"/>
          </p:nvPr>
        </p:nvGraphicFramePr>
        <p:xfrm>
          <a:off x="533400" y="1219200"/>
          <a:ext cx="8229600" cy="3529584"/>
        </p:xfrm>
        <a:graphic>
          <a:graphicData uri="http://schemas.openxmlformats.org/drawingml/2006/table">
            <a:tbl>
              <a:tblPr rtl="1"/>
              <a:tblGrid>
                <a:gridCol w="8229600"/>
              </a:tblGrid>
              <a:tr h="33528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A process can join a multicast group with a given multicast address by invoking the </a:t>
                      </a:r>
                      <a:r>
                        <a:rPr kumimoji="0" lang="en-US" sz="2400" b="0" i="0" u="none" strike="noStrike" cap="none" normalizeH="0" baseline="0" smtClean="0">
                          <a:ln>
                            <a:noFill/>
                          </a:ln>
                          <a:solidFill>
                            <a:srgbClr val="990099"/>
                          </a:solidFill>
                          <a:effectLst/>
                          <a:latin typeface="Arial" pitchFamily="34" charset="0"/>
                          <a:cs typeface="Arial" pitchFamily="34" charset="0"/>
                        </a:rPr>
                        <a:t>joinGroup</a:t>
                      </a:r>
                      <a:r>
                        <a:rPr kumimoji="0" lang="en-US" sz="2400" b="0" i="0" u="none" strike="noStrike" cap="none" normalizeH="0" baseline="0" smtClean="0">
                          <a:ln>
                            <a:noFill/>
                          </a:ln>
                          <a:solidFill>
                            <a:schemeClr val="tx1"/>
                          </a:solidFill>
                          <a:effectLst/>
                          <a:latin typeface="Arial" pitchFamily="34" charset="0"/>
                          <a:cs typeface="Arial" pitchFamily="34" charset="0"/>
                        </a:rPr>
                        <a:t> method of its multicast socket.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A process can leave a specified group by invoking the </a:t>
                      </a:r>
                      <a:r>
                        <a:rPr kumimoji="0" lang="en-US" sz="2400" b="0" i="0" u="none" strike="noStrike" cap="none" normalizeH="0" baseline="0" smtClean="0">
                          <a:ln>
                            <a:noFill/>
                          </a:ln>
                          <a:solidFill>
                            <a:srgbClr val="990099"/>
                          </a:solidFill>
                          <a:effectLst/>
                          <a:latin typeface="Arial" pitchFamily="34" charset="0"/>
                          <a:cs typeface="Arial" pitchFamily="34" charset="0"/>
                        </a:rPr>
                        <a:t>leaveGroup</a:t>
                      </a:r>
                      <a:r>
                        <a:rPr kumimoji="0" lang="en-US" sz="2400" b="0" i="0" u="none" strike="noStrike" cap="none" normalizeH="0" baseline="0" smtClean="0">
                          <a:ln>
                            <a:noFill/>
                          </a:ln>
                          <a:solidFill>
                            <a:schemeClr val="tx1"/>
                          </a:solidFill>
                          <a:effectLst/>
                          <a:latin typeface="Arial" pitchFamily="34" charset="0"/>
                          <a:cs typeface="Arial" pitchFamily="34" charset="0"/>
                        </a:rPr>
                        <a:t> method of its multicast socket.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smtClean="0">
                          <a:ln>
                            <a:noFill/>
                          </a:ln>
                          <a:solidFill>
                            <a:schemeClr val="tx1"/>
                          </a:solidFill>
                          <a:effectLst/>
                          <a:latin typeface="Arial" pitchFamily="34" charset="0"/>
                          <a:cs typeface="Arial" pitchFamily="34" charset="0"/>
                        </a:rPr>
                        <a:t>The Java API allows the TTL to be set for a multicast socket by means of the </a:t>
                      </a:r>
                      <a:r>
                        <a:rPr kumimoji="0" lang="en-US" sz="2400" b="0" i="0" u="none" strike="noStrike" cap="none" normalizeH="0" baseline="0" smtClean="0">
                          <a:ln>
                            <a:noFill/>
                          </a:ln>
                          <a:solidFill>
                            <a:srgbClr val="990099"/>
                          </a:solidFill>
                          <a:effectLst/>
                          <a:latin typeface="Arial" pitchFamily="34" charset="0"/>
                          <a:cs typeface="Arial" pitchFamily="34" charset="0"/>
                        </a:rPr>
                        <a:t>setTimeToLive</a:t>
                      </a:r>
                      <a:r>
                        <a:rPr kumimoji="0" lang="en-US" sz="2400" b="0" i="0" u="none" strike="noStrike" cap="none" normalizeH="0" baseline="0" smtClean="0">
                          <a:ln>
                            <a:noFill/>
                          </a:ln>
                          <a:solidFill>
                            <a:schemeClr val="tx1"/>
                          </a:solidFill>
                          <a:effectLst/>
                          <a:latin typeface="Arial" pitchFamily="34" charset="0"/>
                          <a:cs typeface="Arial" pitchFamily="34" charset="0"/>
                        </a:rPr>
                        <a:t> method. The default is 1, allowing the multicast to propagate only on the local network.</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9114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p>
            <a:fld id="{F2367517-C065-4380-AC84-8787F3D00DFC}" type="slidenum">
              <a:rPr lang="en-US"/>
              <a:pPr/>
              <a:t>9</a:t>
            </a:fld>
            <a:endParaRPr lang="en-US"/>
          </a:p>
        </p:txBody>
      </p:sp>
      <p:sp>
        <p:nvSpPr>
          <p:cNvPr id="102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smtClean="0">
                <a:solidFill>
                  <a:srgbClr val="669900"/>
                </a:solidFill>
              </a:rPr>
              <a:t>Introduction</a:t>
            </a:r>
          </a:p>
        </p:txBody>
      </p:sp>
      <p:graphicFrame>
        <p:nvGraphicFramePr>
          <p:cNvPr id="9242" name="Group 26"/>
          <p:cNvGraphicFramePr>
            <a:graphicFrameLocks noGrp="1"/>
          </p:cNvGraphicFramePr>
          <p:nvPr>
            <p:ph type="tbl" idx="1"/>
          </p:nvPr>
        </p:nvGraphicFramePr>
        <p:xfrm>
          <a:off x="533400" y="1219200"/>
          <a:ext cx="8229600" cy="2919984"/>
        </p:xfrm>
        <a:graphic>
          <a:graphicData uri="http://schemas.openxmlformats.org/drawingml/2006/table">
            <a:tbl>
              <a:tblPr rtl="1"/>
              <a:tblGrid>
                <a:gridCol w="8229600"/>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990099"/>
                          </a:solidFill>
                          <a:effectLst/>
                          <a:latin typeface="Arial" pitchFamily="34" charset="0"/>
                          <a:cs typeface="Arial" pitchFamily="34" charset="0"/>
                        </a:rPr>
                        <a:t>Request-reply protocols</a:t>
                      </a:r>
                      <a:r>
                        <a:rPr kumimoji="0" lang="en-US" sz="3200" b="0" i="0" u="none" strike="noStrike" cap="none" normalizeH="0" baseline="0" smtClean="0">
                          <a:ln>
                            <a:noFill/>
                          </a:ln>
                          <a:solidFill>
                            <a:schemeClr val="tx1"/>
                          </a:solidFill>
                          <a:effectLst/>
                          <a:latin typeface="Arial" pitchFamily="34" charset="0"/>
                          <a:cs typeface="Arial" pitchFamily="34" charset="0"/>
                        </a:rPr>
                        <a:t> are designed to support client-server communication in the form of either RMI or RPC.</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smtClean="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smtClean="0">
                          <a:ln>
                            <a:noFill/>
                          </a:ln>
                          <a:solidFill>
                            <a:srgbClr val="990099"/>
                          </a:solidFill>
                          <a:effectLst/>
                          <a:latin typeface="Arial" pitchFamily="34" charset="0"/>
                          <a:cs typeface="Arial" pitchFamily="34" charset="0"/>
                        </a:rPr>
                        <a:t>Group multicast protocols</a:t>
                      </a:r>
                      <a:r>
                        <a:rPr kumimoji="0" lang="en-US" sz="3200" b="0" i="0" u="none" strike="noStrike" cap="none" normalizeH="0" baseline="0" smtClean="0">
                          <a:ln>
                            <a:noFill/>
                          </a:ln>
                          <a:solidFill>
                            <a:schemeClr val="tx1"/>
                          </a:solidFill>
                          <a:effectLst/>
                          <a:latin typeface="Arial" pitchFamily="34" charset="0"/>
                          <a:cs typeface="Arial" pitchFamily="34" charset="0"/>
                        </a:rPr>
                        <a:t> are designed to support group communication.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24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TotalTime>
  <Words>5469</Words>
  <Application>Microsoft PowerPoint</Application>
  <PresentationFormat>On-screen Show (4:3)</PresentationFormat>
  <Paragraphs>797</Paragraphs>
  <Slides>88</Slides>
  <Notes>88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Wingdings</vt:lpstr>
      <vt:lpstr>Courier</vt:lpstr>
      <vt:lpstr>SimSun</vt:lpstr>
      <vt:lpstr>Times New Roman</vt:lpstr>
      <vt:lpstr>Default Design</vt:lpstr>
      <vt:lpstr>Slide 1</vt:lpstr>
      <vt:lpstr>Topics</vt:lpstr>
      <vt:lpstr>Introduction</vt:lpstr>
      <vt:lpstr>Introduction</vt:lpstr>
      <vt:lpstr>Introduction</vt:lpstr>
      <vt:lpstr>Introduction</vt:lpstr>
      <vt:lpstr>Introduction</vt:lpstr>
      <vt:lpstr>Introduction</vt:lpstr>
      <vt:lpstr>Introduction</vt:lpstr>
      <vt:lpstr>Introduction</vt:lpstr>
      <vt:lpstr>The API for the Internet Protocols</vt:lpstr>
      <vt:lpstr>The Characteristics of Interprocess Communication</vt:lpstr>
      <vt:lpstr>The Characteristics of Interprocess Communication</vt:lpstr>
      <vt:lpstr>The Characteristics of Interprocess Communication</vt:lpstr>
      <vt:lpstr>The Characteristics of Interprocess Communication</vt:lpstr>
      <vt:lpstr>Sockets</vt:lpstr>
      <vt:lpstr>Sockets</vt:lpstr>
      <vt:lpstr>Sockets</vt:lpstr>
      <vt:lpstr>Sockets</vt:lpstr>
      <vt:lpstr>UDP Datagram Communication</vt:lpstr>
      <vt:lpstr>UDP Datagram Communication</vt:lpstr>
      <vt:lpstr>UDP Datagram Communication</vt:lpstr>
      <vt:lpstr>UDP Datagram Communication</vt:lpstr>
      <vt:lpstr>UDP Datagram Communication</vt:lpstr>
      <vt:lpstr>UDP Datagram Communication</vt:lpstr>
      <vt:lpstr>Java API for UDP Datagrams</vt:lpstr>
      <vt:lpstr>Java API for UDP Datagrams</vt:lpstr>
      <vt:lpstr>Java API for UDP Datagrams</vt:lpstr>
      <vt:lpstr>Java API for UDP Datagrams</vt:lpstr>
      <vt:lpstr>Java API for UDP Datagrams</vt:lpstr>
      <vt:lpstr>Java API for UDP datagrams</vt:lpstr>
      <vt:lpstr>TCP Stream Communication</vt:lpstr>
      <vt:lpstr>TCP Stream Communication</vt:lpstr>
      <vt:lpstr>TCP Stream Communication</vt:lpstr>
      <vt:lpstr>TCP Stream Communication</vt:lpstr>
      <vt:lpstr>Java API for UDP Datagrams</vt:lpstr>
      <vt:lpstr>Java API for UDP Datagrams</vt:lpstr>
      <vt:lpstr>TCP Stream Communication</vt:lpstr>
      <vt:lpstr>TCP Stream Communication</vt:lpstr>
      <vt:lpstr>External Data Representation</vt:lpstr>
      <vt:lpstr>External Data Representation</vt:lpstr>
      <vt:lpstr>External Data Representation</vt:lpstr>
      <vt:lpstr>External Data Representation</vt:lpstr>
      <vt:lpstr>External Data Representation</vt:lpstr>
      <vt:lpstr>CORBA Common Data Representation (CDR)</vt:lpstr>
      <vt:lpstr>CORBA Common Data Representation (CDR)</vt:lpstr>
      <vt:lpstr>CORBA Common Data Representation (CDR)</vt:lpstr>
      <vt:lpstr>CORBA Common Data Representation (CDR)</vt:lpstr>
      <vt:lpstr>CORBA Common Data Representation (CDR)</vt:lpstr>
      <vt:lpstr>Java object serialization</vt:lpstr>
      <vt:lpstr>Java object serialization</vt:lpstr>
      <vt:lpstr>Remote Object References</vt:lpstr>
      <vt:lpstr>Remote Object References</vt:lpstr>
      <vt:lpstr>Remote Object References</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Group Communication</vt:lpstr>
      <vt:lpstr>Group Communication</vt:lpstr>
      <vt:lpstr>Group Communication</vt:lpstr>
      <vt:lpstr>Group Communication</vt:lpstr>
      <vt:lpstr>Group Communication</vt:lpstr>
      <vt:lpstr>Group Communication</vt:lpstr>
      <vt:lpstr>Group Communication</vt:lpstr>
      <vt:lpstr>Group Communication</vt:lpstr>
      <vt:lpstr>Group Communication</vt:lpstr>
      <vt:lpstr>Group Communication</vt:lpstr>
      <vt:lpstr>Group Communication</vt:lpstr>
    </vt:vector>
  </TitlesOfParts>
  <Company>Mojgan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Abdy Abhari</dc:creator>
  <cp:lastModifiedBy>Admin</cp:lastModifiedBy>
  <cp:revision>290</cp:revision>
  <dcterms:created xsi:type="dcterms:W3CDTF">2007-08-30T15:39:14Z</dcterms:created>
  <dcterms:modified xsi:type="dcterms:W3CDTF">2016-05-30T00:12:00Z</dcterms:modified>
</cp:coreProperties>
</file>