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31"/>
  </p:notesMasterIdLst>
  <p:handoutMasterIdLst>
    <p:handoutMasterId r:id="rId32"/>
  </p:handoutMasterIdLst>
  <p:sldIdLst>
    <p:sldId id="273" r:id="rId2"/>
    <p:sldId id="290" r:id="rId3"/>
    <p:sldId id="300" r:id="rId4"/>
    <p:sldId id="299" r:id="rId5"/>
    <p:sldId id="287" r:id="rId6"/>
    <p:sldId id="274" r:id="rId7"/>
    <p:sldId id="286" r:id="rId8"/>
    <p:sldId id="293" r:id="rId9"/>
    <p:sldId id="294" r:id="rId10"/>
    <p:sldId id="275" r:id="rId11"/>
    <p:sldId id="297" r:id="rId12"/>
    <p:sldId id="277" r:id="rId13"/>
    <p:sldId id="261" r:id="rId14"/>
    <p:sldId id="276" r:id="rId15"/>
    <p:sldId id="288" r:id="rId16"/>
    <p:sldId id="295" r:id="rId17"/>
    <p:sldId id="262" r:id="rId18"/>
    <p:sldId id="296" r:id="rId19"/>
    <p:sldId id="263" r:id="rId20"/>
    <p:sldId id="278" r:id="rId21"/>
    <p:sldId id="264" r:id="rId22"/>
    <p:sldId id="279" r:id="rId23"/>
    <p:sldId id="280" r:id="rId24"/>
    <p:sldId id="265" r:id="rId25"/>
    <p:sldId id="281" r:id="rId26"/>
    <p:sldId id="282" r:id="rId27"/>
    <p:sldId id="284" r:id="rId28"/>
    <p:sldId id="289" r:id="rId29"/>
    <p:sldId id="285" r:id="rId30"/>
  </p:sldIdLst>
  <p:sldSz cx="9906000" cy="6858000" type="A4"/>
  <p:notesSz cx="7099300" cy="10234613"/>
  <p:defaultTextStyle>
    <a:defPPr>
      <a:defRPr lang="en-GB"/>
    </a:defPPr>
    <a:lvl1pPr algn="l" rtl="0" eaLnBrk="0" fontAlgn="base" hangingPunct="0">
      <a:spcBef>
        <a:spcPct val="0"/>
      </a:spcBef>
      <a:spcAft>
        <a:spcPct val="0"/>
      </a:spcAft>
      <a:defRPr sz="2400" kern="1200">
        <a:solidFill>
          <a:schemeClr val="tx1"/>
        </a:solidFill>
        <a:latin typeface="Times"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 charset="0"/>
        <a:ea typeface="+mn-ea"/>
        <a:cs typeface="+mn-cs"/>
      </a:defRPr>
    </a:lvl5pPr>
    <a:lvl6pPr marL="2286000" algn="l" defTabSz="914400" rtl="0" eaLnBrk="1" latinLnBrk="0" hangingPunct="1">
      <a:defRPr sz="2400" kern="1200">
        <a:solidFill>
          <a:schemeClr val="tx1"/>
        </a:solidFill>
        <a:latin typeface="Times" pitchFamily="1" charset="0"/>
        <a:ea typeface="+mn-ea"/>
        <a:cs typeface="+mn-cs"/>
      </a:defRPr>
    </a:lvl6pPr>
    <a:lvl7pPr marL="2743200" algn="l" defTabSz="914400" rtl="0" eaLnBrk="1" latinLnBrk="0" hangingPunct="1">
      <a:defRPr sz="2400" kern="1200">
        <a:solidFill>
          <a:schemeClr val="tx1"/>
        </a:solidFill>
        <a:latin typeface="Times" pitchFamily="1" charset="0"/>
        <a:ea typeface="+mn-ea"/>
        <a:cs typeface="+mn-cs"/>
      </a:defRPr>
    </a:lvl7pPr>
    <a:lvl8pPr marL="3200400" algn="l" defTabSz="914400" rtl="0" eaLnBrk="1" latinLnBrk="0" hangingPunct="1">
      <a:defRPr sz="2400" kern="1200">
        <a:solidFill>
          <a:schemeClr val="tx1"/>
        </a:solidFill>
        <a:latin typeface="Times" pitchFamily="1" charset="0"/>
        <a:ea typeface="+mn-ea"/>
        <a:cs typeface="+mn-cs"/>
      </a:defRPr>
    </a:lvl8pPr>
    <a:lvl9pPr marL="3657600" algn="l" defTabSz="914400" rtl="0" eaLnBrk="1" latinLnBrk="0" hangingPunct="1">
      <a:defRPr sz="2400" kern="1200">
        <a:solidFill>
          <a:schemeClr val="tx1"/>
        </a:solidFill>
        <a:latin typeface="Times"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3333FF"/>
    <a:srgbClr val="5B87F2"/>
    <a:srgbClr val="EEEEE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snapVertSplitter="1" vertBarState="minimized" horzBarState="maximized">
    <p:restoredLeft sz="15610" autoAdjust="0"/>
    <p:restoredTop sz="78864" autoAdjust="0"/>
  </p:normalViewPr>
  <p:slideViewPr>
    <p:cSldViewPr snapToGrid="0">
      <p:cViewPr varScale="1">
        <p:scale>
          <a:sx n="73" d="100"/>
          <a:sy n="73" d="100"/>
        </p:scale>
        <p:origin x="-1758" y="-102"/>
      </p:cViewPr>
      <p:guideLst>
        <p:guide orient="horz" pos="2236"/>
        <p:guide pos="312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150" d="100"/>
        <a:sy n="150" d="100"/>
      </p:scale>
      <p:origin x="0" y="1507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3074988" cy="511175"/>
          </a:xfrm>
          <a:prstGeom prst="rect">
            <a:avLst/>
          </a:prstGeom>
          <a:noFill/>
          <a:ln>
            <a:noFill/>
          </a:ln>
          <a:effectLst/>
          <a:extLst>
            <a:ext uri="{909E8E84-426E-40DD-AFC4-6F175D3DCCD1}"/>
            <a:ext uri="{91240B29-F687-4F45-9708-019B960494DF}"/>
            <a:ext uri="{AF507438-7753-43E0-B8FC-AC1667EBCBE1}"/>
          </a:extLst>
        </p:spPr>
        <p:txBody>
          <a:bodyPr vert="horz" wrap="square" lIns="96724" tIns="48363" rIns="96724" bIns="48363" numCol="1" anchor="t" anchorCtr="0" compatLnSpc="1">
            <a:prstTxWarp prst="textNoShape">
              <a:avLst/>
            </a:prstTxWarp>
          </a:bodyPr>
          <a:lstStyle>
            <a:lvl1pPr defTabSz="967207">
              <a:defRPr sz="1200"/>
            </a:lvl1pPr>
          </a:lstStyle>
          <a:p>
            <a:pPr>
              <a:defRPr/>
            </a:pPr>
            <a:endParaRPr lang="en-US"/>
          </a:p>
        </p:txBody>
      </p:sp>
      <p:sp>
        <p:nvSpPr>
          <p:cNvPr id="81923" name="Rectangle 3"/>
          <p:cNvSpPr>
            <a:spLocks noGrp="1" noChangeArrowheads="1"/>
          </p:cNvSpPr>
          <p:nvPr>
            <p:ph type="dt" sz="quarter" idx="1"/>
          </p:nvPr>
        </p:nvSpPr>
        <p:spPr bwMode="auto">
          <a:xfrm>
            <a:off x="4022725" y="0"/>
            <a:ext cx="3074988" cy="511175"/>
          </a:xfrm>
          <a:prstGeom prst="rect">
            <a:avLst/>
          </a:prstGeom>
          <a:noFill/>
          <a:ln>
            <a:noFill/>
          </a:ln>
          <a:effectLst/>
          <a:extLst>
            <a:ext uri="{909E8E84-426E-40DD-AFC4-6F175D3DCCD1}"/>
            <a:ext uri="{91240B29-F687-4F45-9708-019B960494DF}"/>
            <a:ext uri="{AF507438-7753-43E0-B8FC-AC1667EBCBE1}"/>
          </a:extLst>
        </p:spPr>
        <p:txBody>
          <a:bodyPr vert="horz" wrap="square" lIns="96724" tIns="48363" rIns="96724" bIns="48363" numCol="1" anchor="t" anchorCtr="0" compatLnSpc="1">
            <a:prstTxWarp prst="textNoShape">
              <a:avLst/>
            </a:prstTxWarp>
          </a:bodyPr>
          <a:lstStyle>
            <a:lvl1pPr algn="r" defTabSz="967207">
              <a:defRPr sz="1200"/>
            </a:lvl1pPr>
          </a:lstStyle>
          <a:p>
            <a:pPr>
              <a:defRPr/>
            </a:pPr>
            <a:endParaRPr lang="en-US"/>
          </a:p>
        </p:txBody>
      </p:sp>
      <p:sp>
        <p:nvSpPr>
          <p:cNvPr id="81924" name="Rectangle 4"/>
          <p:cNvSpPr>
            <a:spLocks noGrp="1" noChangeArrowheads="1"/>
          </p:cNvSpPr>
          <p:nvPr>
            <p:ph type="ftr" sz="quarter" idx="2"/>
          </p:nvPr>
        </p:nvSpPr>
        <p:spPr bwMode="auto">
          <a:xfrm>
            <a:off x="0" y="9721850"/>
            <a:ext cx="3074988" cy="511175"/>
          </a:xfrm>
          <a:prstGeom prst="rect">
            <a:avLst/>
          </a:prstGeom>
          <a:noFill/>
          <a:ln>
            <a:noFill/>
          </a:ln>
          <a:effectLst/>
          <a:extLst>
            <a:ext uri="{909E8E84-426E-40DD-AFC4-6F175D3DCCD1}"/>
            <a:ext uri="{91240B29-F687-4F45-9708-019B960494DF}"/>
            <a:ext uri="{AF507438-7753-43E0-B8FC-AC1667EBCBE1}"/>
          </a:extLst>
        </p:spPr>
        <p:txBody>
          <a:bodyPr vert="horz" wrap="square" lIns="96724" tIns="48363" rIns="96724" bIns="48363" numCol="1" anchor="b" anchorCtr="0" compatLnSpc="1">
            <a:prstTxWarp prst="textNoShape">
              <a:avLst/>
            </a:prstTxWarp>
          </a:bodyPr>
          <a:lstStyle>
            <a:lvl1pPr defTabSz="967207">
              <a:defRPr sz="1200"/>
            </a:lvl1pPr>
          </a:lstStyle>
          <a:p>
            <a:pPr>
              <a:defRPr/>
            </a:pPr>
            <a:endParaRPr lang="en-US"/>
          </a:p>
        </p:txBody>
      </p:sp>
      <p:sp>
        <p:nvSpPr>
          <p:cNvPr id="81925" name="Rectangle 5"/>
          <p:cNvSpPr>
            <a:spLocks noGrp="1" noChangeArrowheads="1"/>
          </p:cNvSpPr>
          <p:nvPr>
            <p:ph type="sldNum" sz="quarter" idx="3"/>
          </p:nvPr>
        </p:nvSpPr>
        <p:spPr bwMode="auto">
          <a:xfrm>
            <a:off x="4022725" y="9721850"/>
            <a:ext cx="3074988" cy="511175"/>
          </a:xfrm>
          <a:prstGeom prst="rect">
            <a:avLst/>
          </a:prstGeom>
          <a:noFill/>
          <a:ln>
            <a:noFill/>
          </a:ln>
          <a:effectLst/>
          <a:extLst>
            <a:ext uri="{909E8E84-426E-40DD-AFC4-6F175D3DCCD1}"/>
            <a:ext uri="{91240B29-F687-4F45-9708-019B960494DF}"/>
            <a:ext uri="{AF507438-7753-43E0-B8FC-AC1667EBCBE1}"/>
          </a:extLst>
        </p:spPr>
        <p:txBody>
          <a:bodyPr vert="horz" wrap="square" lIns="96724" tIns="48363" rIns="96724" bIns="48363" numCol="1" anchor="b" anchorCtr="0" compatLnSpc="1">
            <a:prstTxWarp prst="textNoShape">
              <a:avLst/>
            </a:prstTxWarp>
          </a:bodyPr>
          <a:lstStyle>
            <a:lvl1pPr algn="r" defTabSz="967207">
              <a:defRPr sz="1200"/>
            </a:lvl1pPr>
          </a:lstStyle>
          <a:p>
            <a:pPr>
              <a:defRPr/>
            </a:pPr>
            <a:fld id="{C3F17D85-22BC-4887-9D60-C5F480E9973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3074988" cy="511175"/>
          </a:xfrm>
          <a:prstGeom prst="rect">
            <a:avLst/>
          </a:prstGeom>
          <a:noFill/>
          <a:ln>
            <a:noFill/>
          </a:ln>
          <a:effectLst/>
          <a:extLst>
            <a:ext uri="{909E8E84-426E-40DD-AFC4-6F175D3DCCD1}"/>
            <a:ext uri="{91240B29-F687-4F45-9708-019B960494DF}"/>
            <a:ext uri="{AF507438-7753-43E0-B8FC-AC1667EBCBE1}"/>
          </a:extLst>
        </p:spPr>
        <p:txBody>
          <a:bodyPr vert="horz" wrap="square" lIns="96724" tIns="48363" rIns="96724" bIns="48363" numCol="1" anchor="t" anchorCtr="0" compatLnSpc="1">
            <a:prstTxWarp prst="textNoShape">
              <a:avLst/>
            </a:prstTxWarp>
          </a:bodyPr>
          <a:lstStyle>
            <a:lvl1pPr defTabSz="967207">
              <a:defRPr sz="1200"/>
            </a:lvl1pPr>
          </a:lstStyle>
          <a:p>
            <a:pPr>
              <a:defRPr/>
            </a:pPr>
            <a:endParaRPr lang="en-GB"/>
          </a:p>
        </p:txBody>
      </p:sp>
      <p:sp>
        <p:nvSpPr>
          <p:cNvPr id="39939" name="Rectangle 3"/>
          <p:cNvSpPr>
            <a:spLocks noGrp="1" noChangeArrowheads="1"/>
          </p:cNvSpPr>
          <p:nvPr>
            <p:ph type="dt" idx="1"/>
          </p:nvPr>
        </p:nvSpPr>
        <p:spPr bwMode="auto">
          <a:xfrm>
            <a:off x="4024313" y="0"/>
            <a:ext cx="3074987" cy="511175"/>
          </a:xfrm>
          <a:prstGeom prst="rect">
            <a:avLst/>
          </a:prstGeom>
          <a:noFill/>
          <a:ln>
            <a:noFill/>
          </a:ln>
          <a:effectLst/>
          <a:extLst>
            <a:ext uri="{909E8E84-426E-40DD-AFC4-6F175D3DCCD1}"/>
            <a:ext uri="{91240B29-F687-4F45-9708-019B960494DF}"/>
            <a:ext uri="{AF507438-7753-43E0-B8FC-AC1667EBCBE1}"/>
          </a:extLst>
        </p:spPr>
        <p:txBody>
          <a:bodyPr vert="horz" wrap="square" lIns="96724" tIns="48363" rIns="96724" bIns="48363" numCol="1" anchor="t" anchorCtr="0" compatLnSpc="1">
            <a:prstTxWarp prst="textNoShape">
              <a:avLst/>
            </a:prstTxWarp>
          </a:bodyPr>
          <a:lstStyle>
            <a:lvl1pPr algn="r" defTabSz="967207">
              <a:defRPr sz="1200"/>
            </a:lvl1pPr>
          </a:lstStyle>
          <a:p>
            <a:pPr>
              <a:defRPr/>
            </a:pPr>
            <a:endParaRPr lang="en-GB"/>
          </a:p>
        </p:txBody>
      </p:sp>
      <p:sp>
        <p:nvSpPr>
          <p:cNvPr id="33796" name="Rectangle 4"/>
          <p:cNvSpPr>
            <a:spLocks noChangeArrowheads="1" noTextEdit="1"/>
          </p:cNvSpPr>
          <p:nvPr>
            <p:ph type="sldImg" idx="2"/>
          </p:nvPr>
        </p:nvSpPr>
        <p:spPr bwMode="auto">
          <a:xfrm>
            <a:off x="777875" y="768350"/>
            <a:ext cx="5543550" cy="3836988"/>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946150" y="4862513"/>
            <a:ext cx="5207000" cy="4603750"/>
          </a:xfrm>
          <a:prstGeom prst="rect">
            <a:avLst/>
          </a:prstGeom>
          <a:noFill/>
          <a:ln>
            <a:noFill/>
          </a:ln>
          <a:effectLst/>
          <a:extLst>
            <a:ext uri="{909E8E84-426E-40DD-AFC4-6F175D3DCCD1}"/>
            <a:ext uri="{91240B29-F687-4F45-9708-019B960494DF}"/>
            <a:ext uri="{AF507438-7753-43E0-B8FC-AC1667EBCBE1}"/>
          </a:extLst>
        </p:spPr>
        <p:txBody>
          <a:bodyPr vert="horz" wrap="square" lIns="96724" tIns="48363" rIns="96724" bIns="4836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39942" name="Rectangle 6"/>
          <p:cNvSpPr>
            <a:spLocks noGrp="1" noChangeArrowheads="1"/>
          </p:cNvSpPr>
          <p:nvPr>
            <p:ph type="ftr" sz="quarter" idx="4"/>
          </p:nvPr>
        </p:nvSpPr>
        <p:spPr bwMode="auto">
          <a:xfrm>
            <a:off x="0" y="9723438"/>
            <a:ext cx="3074988" cy="511175"/>
          </a:xfrm>
          <a:prstGeom prst="rect">
            <a:avLst/>
          </a:prstGeom>
          <a:noFill/>
          <a:ln>
            <a:noFill/>
          </a:ln>
          <a:effectLst/>
          <a:extLst>
            <a:ext uri="{909E8E84-426E-40DD-AFC4-6F175D3DCCD1}"/>
            <a:ext uri="{91240B29-F687-4F45-9708-019B960494DF}"/>
            <a:ext uri="{AF507438-7753-43E0-B8FC-AC1667EBCBE1}"/>
          </a:extLst>
        </p:spPr>
        <p:txBody>
          <a:bodyPr vert="horz" wrap="square" lIns="96724" tIns="48363" rIns="96724" bIns="48363" numCol="1" anchor="b" anchorCtr="0" compatLnSpc="1">
            <a:prstTxWarp prst="textNoShape">
              <a:avLst/>
            </a:prstTxWarp>
          </a:bodyPr>
          <a:lstStyle>
            <a:lvl1pPr defTabSz="967207">
              <a:defRPr sz="1200"/>
            </a:lvl1pPr>
          </a:lstStyle>
          <a:p>
            <a:pPr>
              <a:defRPr/>
            </a:pPr>
            <a:endParaRPr lang="en-GB"/>
          </a:p>
        </p:txBody>
      </p:sp>
      <p:sp>
        <p:nvSpPr>
          <p:cNvPr id="39943" name="Rectangle 7"/>
          <p:cNvSpPr>
            <a:spLocks noGrp="1" noChangeArrowheads="1"/>
          </p:cNvSpPr>
          <p:nvPr>
            <p:ph type="sldNum" sz="quarter" idx="5"/>
          </p:nvPr>
        </p:nvSpPr>
        <p:spPr bwMode="auto">
          <a:xfrm>
            <a:off x="4024313" y="9723438"/>
            <a:ext cx="3074987" cy="511175"/>
          </a:xfrm>
          <a:prstGeom prst="rect">
            <a:avLst/>
          </a:prstGeom>
          <a:noFill/>
          <a:ln>
            <a:noFill/>
          </a:ln>
          <a:effectLst/>
          <a:extLst>
            <a:ext uri="{909E8E84-426E-40DD-AFC4-6F175D3DCCD1}"/>
            <a:ext uri="{91240B29-F687-4F45-9708-019B960494DF}"/>
            <a:ext uri="{AF507438-7753-43E0-B8FC-AC1667EBCBE1}"/>
          </a:extLst>
        </p:spPr>
        <p:txBody>
          <a:bodyPr vert="horz" wrap="square" lIns="96724" tIns="48363" rIns="96724" bIns="48363" numCol="1" anchor="b" anchorCtr="0" compatLnSpc="1">
            <a:prstTxWarp prst="textNoShape">
              <a:avLst/>
            </a:prstTxWarp>
          </a:bodyPr>
          <a:lstStyle>
            <a:lvl1pPr algn="r" defTabSz="967207">
              <a:defRPr sz="1200"/>
            </a:lvl1pPr>
          </a:lstStyle>
          <a:p>
            <a:pPr>
              <a:defRPr/>
            </a:pPr>
            <a:fld id="{B122998B-605F-4178-B953-DE3AD513A96A}"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mailto:someone@csse.unimelb.edu.au"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miter lim="800000"/>
            <a:headEnd/>
            <a:tailEnd/>
          </a:ln>
        </p:spPr>
        <p:txBody>
          <a:bodyPr/>
          <a:lstStyle/>
          <a:p>
            <a:pPr defTabSz="966788"/>
            <a:fld id="{9EB0D425-7DC7-48DE-8F74-E193E5998783}" type="slidenum">
              <a:rPr lang="en-GB" smtClean="0"/>
              <a:pPr defTabSz="966788"/>
              <a:t>1</a:t>
            </a:fld>
            <a:endParaRPr lang="en-GB" smtClean="0"/>
          </a:p>
        </p:txBody>
      </p:sp>
      <p:sp>
        <p:nvSpPr>
          <p:cNvPr id="34819" name="Rectangle 2"/>
          <p:cNvSpPr>
            <a:spLocks noChangeArrowheads="1" noTextEdit="1"/>
          </p:cNvSpPr>
          <p:nvPr>
            <p:ph type="sldImg"/>
          </p:nvPr>
        </p:nvSpPr>
        <p:spPr>
          <a:solidFill>
            <a:srgbClr val="FFFFFF"/>
          </a:solidFill>
          <a:ln/>
        </p:spPr>
      </p:sp>
      <p:sp>
        <p:nvSpPr>
          <p:cNvPr id="34820" name="Rectangle 3"/>
          <p:cNvSpPr>
            <a:spLocks noChangeArrowheads="1"/>
          </p:cNvSpPr>
          <p:nvPr>
            <p:ph type="body" idx="1"/>
          </p:nvPr>
        </p:nvSpPr>
        <p:spPr>
          <a:solidFill>
            <a:srgbClr val="FFFFFF"/>
          </a:solidFill>
          <a:ln>
            <a:solidFill>
              <a:srgbClr val="000000"/>
            </a:solidFill>
            <a:miter lim="800000"/>
            <a:headEnd/>
            <a:tailEnd/>
          </a:ln>
        </p:spPr>
        <p:txBody>
          <a:bodyPr/>
          <a:lstStyle/>
          <a:p>
            <a:r>
              <a:rPr lang="en-GB" b="1" smtClean="0"/>
              <a:t>George took about 1.25 hours to present this material.</a:t>
            </a:r>
          </a:p>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miter lim="800000"/>
            <a:headEnd/>
            <a:tailEnd/>
          </a:ln>
        </p:spPr>
        <p:txBody>
          <a:bodyPr/>
          <a:lstStyle/>
          <a:p>
            <a:pPr defTabSz="966788"/>
            <a:fld id="{169070F1-D6B7-4F20-9C43-B5DDB5BEF4DF}" type="slidenum">
              <a:rPr lang="en-GB" smtClean="0"/>
              <a:pPr defTabSz="966788"/>
              <a:t>19</a:t>
            </a:fld>
            <a:endParaRPr lang="en-GB" smtClean="0"/>
          </a:p>
        </p:txBody>
      </p:sp>
      <p:sp>
        <p:nvSpPr>
          <p:cNvPr id="44035" name="Rectangle 2"/>
          <p:cNvSpPr>
            <a:spLocks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r>
              <a:rPr lang="en-US" smtClean="0"/>
              <a:t>Iterative (prev slide) - client contacts name servers ns1-ns3 itself until it can resolve address</a:t>
            </a:r>
          </a:p>
          <a:p>
            <a:r>
              <a:rPr lang="en-US" smtClean="0"/>
              <a:t>Server controlled - name server contacts other ns until it can resolve address</a:t>
            </a:r>
          </a:p>
          <a:p>
            <a:r>
              <a:rPr lang="en-US" smtClean="0"/>
              <a:t>Recursive server controlled - name server passes request down chain, is unaware of who eventually resolves IP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miter lim="800000"/>
            <a:headEnd/>
            <a:tailEnd/>
          </a:ln>
        </p:spPr>
        <p:txBody>
          <a:bodyPr/>
          <a:lstStyle/>
          <a:p>
            <a:pPr defTabSz="966788"/>
            <a:fld id="{14046BCA-F9F0-4098-8B33-1A6FB703D9F3}" type="slidenum">
              <a:rPr lang="en-GB" smtClean="0"/>
              <a:pPr defTabSz="966788"/>
              <a:t>20</a:t>
            </a:fld>
            <a:endParaRPr lang="en-GB" smtClean="0"/>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marL="236538" indent="-236538"/>
            <a:r>
              <a:rPr lang="en-US" smtClean="0"/>
              <a:t>Naming structure like a tree - authorative/root DNS, then auth DNS for .com, au, uk, tw, etc etc </a:t>
            </a:r>
          </a:p>
          <a:p>
            <a:pPr marL="236538" indent="-236538">
              <a:buFontTx/>
              <a:buChar char="•"/>
            </a:pPr>
            <a:r>
              <a:rPr lang="en-US" smtClean="0"/>
              <a:t>Look in local cache</a:t>
            </a:r>
          </a:p>
          <a:p>
            <a:pPr marL="236538" indent="-236538">
              <a:buFontTx/>
              <a:buChar char="•"/>
            </a:pPr>
            <a:r>
              <a:rPr lang="en-US" smtClean="0"/>
              <a:t>Try superior DNS server (i.e. your ISP)</a:t>
            </a:r>
          </a:p>
          <a:p>
            <a:pPr marL="236538" indent="-236538">
              <a:buFontTx/>
              <a:buAutoNum type="arabicPeriod"/>
            </a:pPr>
            <a:r>
              <a:rPr lang="en-US" smtClean="0"/>
              <a:t>Try superior DNS server (root/authorative server)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pPr defTabSz="966788"/>
            <a:fld id="{0EE7F8DE-4DB9-47CF-82A8-6EE8BF439707}" type="slidenum">
              <a:rPr lang="en-GB" smtClean="0"/>
              <a:pPr defTabSz="966788"/>
              <a:t>22</a:t>
            </a:fld>
            <a:endParaRPr lang="en-GB" smtClean="0"/>
          </a:p>
        </p:txBody>
      </p:sp>
      <p:sp>
        <p:nvSpPr>
          <p:cNvPr id="46083" name="Rectangle 2"/>
          <p:cNvSpPr>
            <a:spLocks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r>
              <a:rPr lang="en-GB" b="1" smtClean="0"/>
              <a:t>Animation: </a:t>
            </a:r>
            <a:r>
              <a:rPr lang="en-GB" smtClean="0"/>
              <a:t>reveals each step in looking up </a:t>
            </a:r>
            <a:r>
              <a:rPr lang="en-GB" smtClean="0">
                <a:solidFill>
                  <a:schemeClr val="accent1"/>
                </a:solidFill>
                <a:latin typeface="Helvetica" pitchFamily="1" charset="0"/>
              </a:rPr>
              <a:t>jeans-pc.dcs.qmw.ac.uk</a:t>
            </a:r>
            <a:r>
              <a:rPr lang="en-GB" smtClean="0">
                <a:solidFill>
                  <a:schemeClr val="accent1"/>
                </a:solidFill>
              </a:rPr>
              <a:t> from a client in the </a:t>
            </a:r>
            <a:r>
              <a:rPr lang="en-GB" smtClean="0">
                <a:solidFill>
                  <a:schemeClr val="accent1"/>
                </a:solidFill>
                <a:latin typeface="Helvetica" pitchFamily="1" charset="0"/>
              </a:rPr>
              <a:t>ic.ac.uk</a:t>
            </a:r>
            <a:r>
              <a:rPr lang="en-GB" smtClean="0">
                <a:solidFill>
                  <a:schemeClr val="accent1"/>
                </a:solidFill>
              </a:rPr>
              <a:t> domain</a:t>
            </a:r>
            <a:endParaRPr lang="en-GB" smtClean="0"/>
          </a:p>
          <a:p>
            <a:r>
              <a:rPr lang="en-GB" smtClean="0"/>
              <a:t>Discuss how caching reduces the number of steps.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miter lim="800000"/>
            <a:headEnd/>
            <a:tailEnd/>
          </a:ln>
        </p:spPr>
        <p:txBody>
          <a:bodyPr/>
          <a:lstStyle/>
          <a:p>
            <a:pPr defTabSz="966788"/>
            <a:fld id="{0C0D265E-C0A8-41ED-9F59-3950FB0B19F2}" type="slidenum">
              <a:rPr lang="en-GB" smtClean="0"/>
              <a:pPr defTabSz="966788"/>
              <a:t>23</a:t>
            </a:fld>
            <a:endParaRPr lang="en-GB" smtClean="0"/>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r>
              <a:rPr lang="en-US" smtClean="0"/>
              <a:t>Explain caching and TTL</a:t>
            </a:r>
          </a:p>
          <a:p>
            <a:r>
              <a:rPr lang="en-US" smtClean="0"/>
              <a:t>Mail: where is the mail server for </a:t>
            </a:r>
            <a:r>
              <a:rPr lang="en-US" smtClean="0">
                <a:hlinkClick r:id="rId3"/>
              </a:rPr>
              <a:t>someone@csse.unimelb.edu.au</a:t>
            </a:r>
            <a:endParaRPr lang="en-US" smtClean="0"/>
          </a:p>
          <a:p>
            <a:r>
              <a:rPr lang="en-US" smtClean="0"/>
              <a:t>Reverse: What is the friendly name for 128.250.1.22 (mulga.csse.unimelb.edu.au), nslookup 128.250.1.22</a:t>
            </a:r>
          </a:p>
          <a:p>
            <a:r>
              <a:rPr lang="en-US" smtClean="0"/>
              <a:t>Services: whois mulga.csse.unimelb.edu.au</a:t>
            </a:r>
          </a:p>
          <a:p>
            <a:r>
              <a:rPr lang="en-US" smtClean="0"/>
              <a:t>We will see the other types of attributes in the next slide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pPr defTabSz="966788"/>
            <a:fld id="{4546B19E-395E-4034-A346-11C5E24FD9C3}" type="slidenum">
              <a:rPr lang="en-GB" smtClean="0"/>
              <a:pPr defTabSz="966788"/>
              <a:t>24</a:t>
            </a:fld>
            <a:endParaRPr lang="en-GB" smtClean="0"/>
          </a:p>
        </p:txBody>
      </p:sp>
      <p:sp>
        <p:nvSpPr>
          <p:cNvPr id="48131" name="Rectangle 2"/>
          <p:cNvSpPr>
            <a:spLocks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r>
              <a:rPr lang="en-US" smtClean="0"/>
              <a:t>%nslookup; &gt;set type=MX; &gt;broberg.com.au</a:t>
            </a:r>
          </a:p>
          <a:p>
            <a:r>
              <a:rPr lang="en-US" smtClean="0"/>
              <a:t>MX can list many candidate mail servers, weighted with a priority (show demo using nslookup)</a:t>
            </a:r>
          </a:p>
          <a:p>
            <a:r>
              <a:rPr lang="en-US" smtClean="0"/>
              <a:t>Can storage host archictecture info (HINFO) or location (LOC)</a:t>
            </a:r>
          </a:p>
          <a:p>
            <a:r>
              <a:rPr lang="en-US" smtClean="0"/>
              <a:t>Should we do that? These days, it is recommended not to!!!!!</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miter lim="800000"/>
            <a:headEnd/>
            <a:tailEnd/>
          </a:ln>
        </p:spPr>
        <p:txBody>
          <a:bodyPr/>
          <a:lstStyle/>
          <a:p>
            <a:pPr defTabSz="966788"/>
            <a:fld id="{247815B6-F86F-4F8A-9EEE-E46AB18C90B3}" type="slidenum">
              <a:rPr lang="en-GB" smtClean="0"/>
              <a:pPr defTabSz="966788"/>
              <a:t>25</a:t>
            </a:fld>
            <a:endParaRPr lang="en-GB" smtClean="0"/>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r>
              <a:rPr lang="en-US" smtClean="0"/>
              <a:t>A service might be moved from one server to another, changing IPs!</a:t>
            </a:r>
          </a:p>
          <a:p>
            <a:r>
              <a:rPr lang="en-US" smtClean="0"/>
              <a:t>Need to update DNS entry, cached info becomes invalid!</a:t>
            </a:r>
          </a:p>
          <a:p>
            <a:r>
              <a:rPr lang="en-US" smtClean="0"/>
              <a:t>Explain implications for DNS based load balancing!!</a:t>
            </a:r>
          </a:p>
          <a:p>
            <a:r>
              <a:rPr lang="en-US" smtClean="0"/>
              <a:t>Merging two countries domain trees would be complicated, and there might be duplicates</a:t>
            </a:r>
          </a:p>
          <a:p>
            <a:r>
              <a:rPr lang="en-US" smtClean="0"/>
              <a:t>Adding new country domain trees would be challenging also</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pPr defTabSz="966788"/>
            <a:fld id="{51860426-2B24-4175-8ECF-5F2985E5694C}" type="slidenum">
              <a:rPr lang="en-GB" smtClean="0"/>
              <a:pPr defTabSz="966788"/>
              <a:t>26</a:t>
            </a:fld>
            <a:endParaRPr lang="en-GB" smtClean="0"/>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r>
              <a:rPr lang="en-US" smtClean="0"/>
              <a:t>Where is there a printer that prints A5 size?</a:t>
            </a:r>
          </a:p>
          <a:p>
            <a:r>
              <a:rPr lang="en-US" smtClean="0"/>
              <a:t>DNS is best for just resolving names to IP’s, it is busy enough already!</a:t>
            </a:r>
          </a:p>
          <a:p>
            <a:r>
              <a:rPr lang="en-US" smtClean="0"/>
              <a:t>We saw that we could store arbritrary info in DNS but it is definitely not recommended</a:t>
            </a:r>
          </a:p>
          <a:p>
            <a:r>
              <a:rPr lang="en-US" smtClean="0"/>
              <a:t>We spoke about bonjour, local discovery service for ubiq/mobile users</a:t>
            </a:r>
          </a:p>
          <a:p>
            <a:r>
              <a:rPr lang="en-US" smtClean="0"/>
              <a:t>SSDP is used by many media sources and players/renderers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p:spPr>
        <p:txBody>
          <a:bodyPr/>
          <a:lstStyle/>
          <a:p>
            <a:endParaRPr lang="en-US" smtClean="0"/>
          </a:p>
        </p:txBody>
      </p:sp>
      <p:sp>
        <p:nvSpPr>
          <p:cNvPr id="35844" name="Slide Number Placeholder 3"/>
          <p:cNvSpPr>
            <a:spLocks noGrp="1"/>
          </p:cNvSpPr>
          <p:nvPr>
            <p:ph type="sldNum" sz="quarter" idx="5"/>
          </p:nvPr>
        </p:nvSpPr>
        <p:spPr>
          <a:noFill/>
          <a:ln>
            <a:miter lim="800000"/>
            <a:headEnd/>
            <a:tailEnd/>
          </a:ln>
        </p:spPr>
        <p:txBody>
          <a:bodyPr/>
          <a:lstStyle/>
          <a:p>
            <a:pPr defTabSz="966788"/>
            <a:fld id="{4E1A7D03-88EF-4A3B-8EB2-E8D375C8E915}" type="slidenum">
              <a:rPr lang="en-US" altLang="zh-CN" smtClean="0"/>
              <a:pPr defTabSz="966788"/>
              <a:t>3</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miter lim="800000"/>
            <a:headEnd/>
            <a:tailEnd/>
          </a:ln>
        </p:spPr>
        <p:txBody>
          <a:bodyPr/>
          <a:lstStyle/>
          <a:p>
            <a:pPr defTabSz="966788"/>
            <a:fld id="{21FF0A7B-C0BE-4593-8B4B-B5E26EF0CACE}" type="slidenum">
              <a:rPr lang="en-GB" smtClean="0"/>
              <a:pPr defTabSz="966788"/>
              <a:t>6</a:t>
            </a:fld>
            <a:endParaRPr lang="en-GB" smtClean="0"/>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marL="236538" indent="-236538">
              <a:buFontTx/>
              <a:buAutoNum type="arabicPeriod"/>
            </a:pPr>
            <a:r>
              <a:rPr lang="en-US" smtClean="0"/>
              <a:t>Ditributed Systems are widely scattered, operating on different networks. How do we find a particular service or server?</a:t>
            </a:r>
          </a:p>
          <a:p>
            <a:pPr marL="236538" indent="-236538">
              <a:buFontTx/>
              <a:buAutoNum type="arabicPeriod"/>
            </a:pPr>
            <a:r>
              <a:rPr lang="en-US" smtClean="0"/>
              <a:t>How do name services work, what functions can they perform, how can we harness their power?</a:t>
            </a:r>
          </a:p>
          <a:p>
            <a:pPr marL="236538" indent="-236538">
              <a:buFontTx/>
              <a:buAutoNum type="arabicPeriod"/>
            </a:pPr>
            <a:r>
              <a:rPr lang="en-US" smtClean="0"/>
              <a:t>DNS is the most common an well known naming service. How does it work?</a:t>
            </a:r>
          </a:p>
          <a:p>
            <a:pPr marL="236538" indent="-236538">
              <a:buFontTx/>
              <a:buAutoNum type="arabicPeriod"/>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pPr defTabSz="966788"/>
            <a:fld id="{FC4BDA71-25FF-42FE-9C1E-437A6F16C3C6}" type="slidenum">
              <a:rPr lang="en-GB" smtClean="0"/>
              <a:pPr defTabSz="966788"/>
              <a:t>7</a:t>
            </a:fld>
            <a:endParaRPr lang="en-GB" smtClean="0"/>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r>
              <a:rPr lang="en-US" smtClean="0"/>
              <a:t>Services/protocols: refer to them by name (http/ftp/ssh/smtp etc)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miter lim="800000"/>
            <a:headEnd/>
            <a:tailEnd/>
          </a:ln>
        </p:spPr>
        <p:txBody>
          <a:bodyPr/>
          <a:lstStyle/>
          <a:p>
            <a:pPr defTabSz="966788"/>
            <a:fld id="{D3465A3B-2ED1-45C2-B1D5-B80128E20915}" type="slidenum">
              <a:rPr lang="en-GB" smtClean="0"/>
              <a:pPr defTabSz="966788"/>
              <a:t>10</a:t>
            </a:fld>
            <a:endParaRPr lang="en-GB" smtClean="0"/>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r>
              <a:rPr lang="en-US" smtClean="0"/>
              <a:t>Identifier could be a hash, alphanumneric or binary code that can be rapidly looked up from a table, retrieving the actual address.</a:t>
            </a:r>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miter lim="800000"/>
            <a:headEnd/>
            <a:tailEnd/>
          </a:ln>
        </p:spPr>
        <p:txBody>
          <a:bodyPr/>
          <a:lstStyle/>
          <a:p>
            <a:pPr defTabSz="966788"/>
            <a:fld id="{122C42EE-C82B-4138-BA53-C04AA8ECE3D9}" type="slidenum">
              <a:rPr lang="en-GB" smtClean="0"/>
              <a:pPr defTabSz="966788"/>
              <a:t>12</a:t>
            </a:fld>
            <a:endParaRPr lang="en-GB" smtClean="0"/>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r>
              <a:rPr lang="en-GB" smtClean="0"/>
              <a:t>Students should read Section 9.2.1</a:t>
            </a:r>
          </a:p>
          <a:p>
            <a:r>
              <a:rPr lang="en-GB" smtClean="0"/>
              <a:t>Subnames: james.domain1.com, james.domain2.com</a:t>
            </a:r>
          </a:p>
          <a:p>
            <a:r>
              <a:rPr lang="en-GB" smtClean="0"/>
              <a:t>Com-&gt;domain1,domain2-&gt;-&gt;james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miter lim="800000"/>
            <a:headEnd/>
            <a:tailEnd/>
          </a:ln>
        </p:spPr>
        <p:txBody>
          <a:bodyPr/>
          <a:lstStyle/>
          <a:p>
            <a:pPr defTabSz="966788"/>
            <a:fld id="{9506D235-97F8-415B-9812-9A257F49ED0C}" type="slidenum">
              <a:rPr lang="en-GB" smtClean="0"/>
              <a:pPr defTabSz="966788"/>
              <a:t>13</a:t>
            </a:fld>
            <a:endParaRPr lang="en-GB" smtClean="0"/>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r>
              <a:rPr lang="en-US" smtClean="0"/>
              <a:t>ARP on the router finds the correct physical machine for the requested IP address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miter lim="800000"/>
            <a:headEnd/>
            <a:tailEnd/>
          </a:ln>
        </p:spPr>
        <p:txBody>
          <a:bodyPr/>
          <a:lstStyle/>
          <a:p>
            <a:pPr defTabSz="966788"/>
            <a:fld id="{3AF61641-CED6-45B3-97AB-71C8CF88D48C}" type="slidenum">
              <a:rPr lang="en-GB" smtClean="0"/>
              <a:pPr defTabSz="966788"/>
              <a:t>14</a:t>
            </a:fld>
            <a:endParaRPr lang="en-GB" smtClean="0"/>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r>
              <a:rPr lang="en-GB" b="1" smtClean="0"/>
              <a:t>Popup: showing examples of URNs</a:t>
            </a:r>
          </a:p>
          <a:p>
            <a:r>
              <a:rPr lang="en-GB" b="1" smtClean="0"/>
              <a:t>Show demo, ls/pwd, ps aux, netstat -n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miter lim="800000"/>
            <a:headEnd/>
            <a:tailEnd/>
          </a:ln>
        </p:spPr>
        <p:txBody>
          <a:bodyPr/>
          <a:lstStyle/>
          <a:p>
            <a:pPr defTabSz="966788"/>
            <a:fld id="{43AF9796-672D-420D-9BDC-3A6ECD441168}" type="slidenum">
              <a:rPr lang="en-GB" smtClean="0"/>
              <a:pPr defTabSz="966788"/>
              <a:t>17</a:t>
            </a:fld>
            <a:endParaRPr lang="en-GB" smtClean="0"/>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r>
              <a:rPr lang="en-US" smtClean="0"/>
              <a:t>Show NFS issue on board</a:t>
            </a:r>
          </a:p>
          <a:p>
            <a:endParaRPr lang="en-US" smtClean="0"/>
          </a:p>
          <a:p>
            <a:r>
              <a:rPr lang="en-US" smtClean="0"/>
              <a:t>Client asks for file at /server1/mnt/file -&gt; which points to -&gt; /server2/mnt/file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495300" y="2590800"/>
            <a:ext cx="8832850" cy="0"/>
          </a:xfrm>
          <a:prstGeom prst="line">
            <a:avLst/>
          </a:prstGeom>
          <a:noFill/>
          <a:ln w="127000">
            <a:solidFill>
              <a:schemeClr val="accent2"/>
            </a:solidFill>
            <a:round/>
            <a:headEnd/>
            <a:tailEnd/>
          </a:ln>
          <a:effectLst/>
        </p:spPr>
        <p:txBody>
          <a:bodyPr wrap="none" anchor="ctr"/>
          <a:lstStyle/>
          <a:p>
            <a:pPr>
              <a:defRPr/>
            </a:pPr>
            <a:endParaRPr lang="en-AU"/>
          </a:p>
        </p:txBody>
      </p:sp>
      <p:sp>
        <p:nvSpPr>
          <p:cNvPr id="5" name="Text Box 8"/>
          <p:cNvSpPr txBox="1">
            <a:spLocks noChangeArrowheads="1"/>
          </p:cNvSpPr>
          <p:nvPr userDrawn="1"/>
        </p:nvSpPr>
        <p:spPr bwMode="auto">
          <a:xfrm>
            <a:off x="442913" y="2833688"/>
            <a:ext cx="2012950" cy="2282825"/>
          </a:xfrm>
          <a:prstGeom prst="rect">
            <a:avLst/>
          </a:prstGeom>
          <a:noFill/>
          <a:ln w="9525">
            <a:noFill/>
            <a:miter lim="800000"/>
            <a:headEnd/>
            <a:tailEnd/>
          </a:ln>
          <a:effectLst/>
        </p:spPr>
        <p:txBody>
          <a:bodyPr>
            <a:spAutoFit/>
          </a:bodyPr>
          <a:lstStyle/>
          <a:p>
            <a:pPr>
              <a:defRPr/>
            </a:pPr>
            <a:r>
              <a:rPr lang="en-GB" sz="1200"/>
              <a:t>Copyright © George Coulouris, Jean Dollimore, Tim Kindberg 2001 email: </a:t>
            </a:r>
            <a:r>
              <a:rPr lang="en-GB" sz="1200" i="1"/>
              <a:t>authors@cdk2.net</a:t>
            </a:r>
            <a:endParaRPr lang="en-GB" sz="1200"/>
          </a:p>
          <a:p>
            <a:pPr>
              <a:defRPr/>
            </a:pPr>
            <a:r>
              <a:rPr lang="en-GB" sz="1200"/>
              <a:t>This material is made available for private study and for direct use by individual teachers.</a:t>
            </a:r>
          </a:p>
          <a:p>
            <a:pPr>
              <a:defRPr/>
            </a:pPr>
            <a:r>
              <a:rPr lang="en-GB" sz="1200"/>
              <a:t>It may not be included in any product or employed in any service without the written permission of the authors.</a:t>
            </a:r>
          </a:p>
        </p:txBody>
      </p:sp>
      <p:sp>
        <p:nvSpPr>
          <p:cNvPr id="6" name="Text Box 9"/>
          <p:cNvSpPr txBox="1">
            <a:spLocks noChangeArrowheads="1"/>
          </p:cNvSpPr>
          <p:nvPr userDrawn="1"/>
        </p:nvSpPr>
        <p:spPr bwMode="auto">
          <a:xfrm>
            <a:off x="444500" y="5191125"/>
            <a:ext cx="1784350" cy="730250"/>
          </a:xfrm>
          <a:prstGeom prst="rect">
            <a:avLst/>
          </a:prstGeom>
          <a:noFill/>
          <a:ln w="9525">
            <a:noFill/>
            <a:miter lim="800000"/>
            <a:headEnd/>
            <a:tailEnd/>
          </a:ln>
          <a:effectLst/>
        </p:spPr>
        <p:txBody>
          <a:bodyPr>
            <a:spAutoFit/>
          </a:bodyPr>
          <a:lstStyle/>
          <a:p>
            <a:pPr>
              <a:defRPr/>
            </a:pPr>
            <a:r>
              <a:rPr lang="en-GB" sz="1400">
                <a:solidFill>
                  <a:srgbClr val="FD0217"/>
                </a:solidFill>
              </a:rPr>
              <a:t>Viewing: These slides must be viewed in slide show mode.</a:t>
            </a:r>
          </a:p>
        </p:txBody>
      </p:sp>
      <p:pic>
        <p:nvPicPr>
          <p:cNvPr id="7" name="Picture 10"/>
          <p:cNvPicPr>
            <a:picLocks noChangeAspect="1" noChangeArrowheads="1"/>
          </p:cNvPicPr>
          <p:nvPr userDrawn="1"/>
        </p:nvPicPr>
        <p:blipFill>
          <a:blip r:embed="rId2"/>
          <a:srcRect/>
          <a:stretch>
            <a:fillRect/>
          </a:stretch>
        </p:blipFill>
        <p:spPr bwMode="auto">
          <a:xfrm>
            <a:off x="469900" y="1352550"/>
            <a:ext cx="1130300" cy="1435100"/>
          </a:xfrm>
          <a:prstGeom prst="rect">
            <a:avLst/>
          </a:prstGeom>
          <a:noFill/>
          <a:ln w="9525">
            <a:noFill/>
            <a:miter lim="800000"/>
            <a:headEnd/>
            <a:tailEnd/>
          </a:ln>
        </p:spPr>
      </p:pic>
      <p:sp>
        <p:nvSpPr>
          <p:cNvPr id="8" name="Rectangle 7"/>
          <p:cNvSpPr>
            <a:spLocks noChangeArrowheads="1"/>
          </p:cNvSpPr>
          <p:nvPr userDrawn="1"/>
        </p:nvSpPr>
        <p:spPr bwMode="auto">
          <a:xfrm>
            <a:off x="368300" y="304800"/>
            <a:ext cx="1592263" cy="1004888"/>
          </a:xfrm>
          <a:prstGeom prst="rect">
            <a:avLst/>
          </a:prstGeom>
          <a:noFill/>
          <a:ln w="9525">
            <a:noFill/>
            <a:miter lim="800000"/>
            <a:headEnd/>
            <a:tailEnd/>
          </a:ln>
          <a:effectLst/>
        </p:spPr>
        <p:txBody>
          <a:bodyPr>
            <a:spAutoFit/>
          </a:bodyPr>
          <a:lstStyle/>
          <a:p>
            <a:pPr>
              <a:defRPr/>
            </a:pPr>
            <a:r>
              <a:rPr lang="en-GB" sz="1200"/>
              <a:t>Teaching material based on Distributed Systems: Concepts and Design, Edition 3, Addison-Wesley 2001. </a:t>
            </a:r>
          </a:p>
        </p:txBody>
      </p:sp>
      <p:sp>
        <p:nvSpPr>
          <p:cNvPr id="43010" name="Rectangle 2"/>
          <p:cNvSpPr>
            <a:spLocks noGrp="1" noChangeArrowheads="1"/>
          </p:cNvSpPr>
          <p:nvPr>
            <p:ph type="ctrTitle"/>
          </p:nvPr>
        </p:nvSpPr>
        <p:spPr>
          <a:xfrm>
            <a:off x="3140075" y="685800"/>
            <a:ext cx="6215063" cy="1143000"/>
          </a:xfrm>
        </p:spPr>
        <p:txBody>
          <a:bodyPr/>
          <a:lstStyle>
            <a:lvl1pPr>
              <a:defRPr/>
            </a:lvl1pPr>
          </a:lstStyle>
          <a:p>
            <a:pPr lvl="0"/>
            <a:r>
              <a:rPr lang="en-US" noProof="0" smtClean="0"/>
              <a:t>Click to edit Master title style</a:t>
            </a:r>
          </a:p>
        </p:txBody>
      </p:sp>
      <p:sp>
        <p:nvSpPr>
          <p:cNvPr id="43011" name="Rectangle 3"/>
          <p:cNvSpPr>
            <a:spLocks noGrp="1" noChangeArrowheads="1"/>
          </p:cNvSpPr>
          <p:nvPr>
            <p:ph type="subTitle" idx="1"/>
          </p:nvPr>
        </p:nvSpPr>
        <p:spPr>
          <a:xfrm>
            <a:off x="2311400" y="3886200"/>
            <a:ext cx="6934200" cy="1771650"/>
          </a:xfrm>
        </p:spPr>
        <p:txBody>
          <a:bodyPr/>
          <a:lstStyle>
            <a:lvl1pPr marL="0" indent="0">
              <a:buFont typeface="Wingdings" pitchFamily="1" charset="2"/>
              <a:buNone/>
              <a:defRPr>
                <a:latin typeface="Arial Black" pitchFamily="1" charset="0"/>
              </a:defRPr>
            </a:lvl1pPr>
          </a:lstStyle>
          <a:p>
            <a:pPr lvl="0"/>
            <a:r>
              <a:rPr lang="en-US" noProof="0" smtClean="0"/>
              <a:t>Click to edit Master subtitle style</a:t>
            </a:r>
          </a:p>
        </p:txBody>
      </p:sp>
      <p:sp>
        <p:nvSpPr>
          <p:cNvPr id="9" name="Rectangle 4"/>
          <p:cNvSpPr>
            <a:spLocks noGrp="1" noChangeArrowheads="1"/>
          </p:cNvSpPr>
          <p:nvPr>
            <p:ph type="dt" sz="half" idx="10"/>
          </p:nvPr>
        </p:nvSpPr>
        <p:spPr>
          <a:xfrm>
            <a:off x="769938" y="6229350"/>
            <a:ext cx="2092325" cy="514350"/>
          </a:xfrm>
        </p:spPr>
        <p:txBody>
          <a:bodyPr/>
          <a:lstStyle>
            <a:lvl1pPr>
              <a:defRPr>
                <a:solidFill>
                  <a:srgbClr val="5E574E"/>
                </a:solidFill>
              </a:defRPr>
            </a:lvl1pPr>
          </a:lstStyle>
          <a:p>
            <a:pPr>
              <a:defRPr/>
            </a:pPr>
            <a:endParaRPr lang="en-US"/>
          </a:p>
        </p:txBody>
      </p:sp>
      <p:sp>
        <p:nvSpPr>
          <p:cNvPr id="10" name="Rectangle 5"/>
          <p:cNvSpPr>
            <a:spLocks noGrp="1" noChangeArrowheads="1"/>
          </p:cNvSpPr>
          <p:nvPr>
            <p:ph type="ftr" sz="quarter" idx="11"/>
          </p:nvPr>
        </p:nvSpPr>
        <p:spPr>
          <a:xfrm>
            <a:off x="3411538" y="6229350"/>
            <a:ext cx="3082925" cy="514350"/>
          </a:xfrm>
        </p:spPr>
        <p:txBody>
          <a:bodyPr/>
          <a:lstStyle>
            <a:lvl1pPr>
              <a:defRPr sz="1400">
                <a:solidFill>
                  <a:srgbClr val="5E574E"/>
                </a:solidFill>
                <a:latin typeface="+mn-lt"/>
              </a:defRPr>
            </a:lvl1pPr>
          </a:lstStyle>
          <a:p>
            <a:pPr>
              <a:defRPr/>
            </a:pPr>
            <a:endParaRPr lang="en-US"/>
          </a:p>
        </p:txBody>
      </p:sp>
      <p:sp>
        <p:nvSpPr>
          <p:cNvPr id="11" name="Rectangle 6"/>
          <p:cNvSpPr>
            <a:spLocks noGrp="1" noChangeArrowheads="1"/>
          </p:cNvSpPr>
          <p:nvPr>
            <p:ph type="sldNum" sz="quarter" idx="12"/>
          </p:nvPr>
        </p:nvSpPr>
        <p:spPr>
          <a:xfrm>
            <a:off x="7154863" y="6229350"/>
            <a:ext cx="1981200" cy="514350"/>
          </a:xfrm>
        </p:spPr>
        <p:txBody>
          <a:bodyPr/>
          <a:lstStyle>
            <a:lvl1pPr>
              <a:defRPr>
                <a:solidFill>
                  <a:srgbClr val="5E574E"/>
                </a:solidFill>
              </a:defRPr>
            </a:lvl1pPr>
          </a:lstStyle>
          <a:p>
            <a:pPr>
              <a:defRPr/>
            </a:pPr>
            <a:fld id="{33ADE9E7-C609-42D0-8C46-52013184D54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fld id="{8B135743-270E-425E-9022-0FE3796ED72F}" type="slidenum">
              <a:rPr lang="en-US"/>
              <a:pPr>
                <a:defRPr/>
              </a:pPr>
              <a:t>‹#›</a:t>
            </a:fld>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FD67145-5EEC-400F-8DA5-03F705AEB556}" type="slidenum">
              <a:rPr lang="en-US"/>
              <a:pPr>
                <a:defRPr/>
              </a:pPr>
              <a:t>‹#›</a:t>
            </a:fld>
            <a:endParaRPr lang="en-US">
              <a:solidFill>
                <a:schemeClr val="bg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6288" y="228600"/>
            <a:ext cx="222885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9738" y="228600"/>
            <a:ext cx="653415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fld id="{F76629F4-3AC0-4318-BD1D-1DA2492DE359}" type="slidenum">
              <a:rPr lang="en-US"/>
              <a:pPr>
                <a:defRPr/>
              </a:pPr>
              <a:t>‹#›</a:t>
            </a:fld>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519407-F5A8-474B-BDAF-BF70E3047E05}" type="slidenum">
              <a:rPr lang="en-US"/>
              <a:pPr>
                <a:defRPr/>
              </a:pPr>
              <a:t>‹#›</a:t>
            </a:fld>
            <a:endParaRPr lang="en-US">
              <a:solidFill>
                <a:schemeClr val="bg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fld id="{12485B02-AAB1-4BBF-B4AF-D5AB875C6DC9}" type="slidenum">
              <a:rPr lang="en-US"/>
              <a:pPr>
                <a:defRPr/>
              </a:pPr>
              <a:t>‹#›</a:t>
            </a:fld>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739EBA-09B0-41DE-8097-4B067D3353A8}" type="slidenum">
              <a:rPr lang="en-US"/>
              <a:pPr>
                <a:defRPr/>
              </a:pPr>
              <a:t>‹#›</a:t>
            </a:fld>
            <a:endParaRPr lang="en-US">
              <a:solidFill>
                <a:schemeClr val="bg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fld id="{5C222A9A-234D-48DB-8312-D04B3B2E6B4A}" type="slidenum">
              <a:rPr lang="en-US"/>
              <a:pPr>
                <a:defRPr/>
              </a:pPr>
              <a:t>‹#›</a:t>
            </a:fld>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2E5BA7-FFFB-43AF-98B7-7793D11B9AFF}" type="slidenum">
              <a:rPr lang="en-US"/>
              <a:pPr>
                <a:defRPr/>
              </a:pPr>
              <a:t>‹#›</a:t>
            </a:fld>
            <a:endParaRPr lang="en-US">
              <a:solidFill>
                <a:schemeClr val="bg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447800"/>
            <a:ext cx="4352925"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00625" y="1447800"/>
            <a:ext cx="4354513"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fld id="{45E824A6-D47D-4DD8-8F8F-26B464F6D8C9}" type="slidenum">
              <a:rPr lang="en-US"/>
              <a:pPr>
                <a:defRPr/>
              </a:pPr>
              <a:t>‹#›</a:t>
            </a:fld>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010E0DA-F4CA-4B4A-8DCE-4D460CAE5D37}" type="slidenum">
              <a:rPr lang="en-US"/>
              <a:pPr>
                <a:defRPr/>
              </a:pPr>
              <a:t>‹#›</a:t>
            </a:fld>
            <a:endParaRPr lang="en-US">
              <a:solidFill>
                <a:schemeClr val="bg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fld id="{B258806D-1BFA-4CB6-BEF6-059E69CEB827}" type="slidenum">
              <a:rPr lang="en-US"/>
              <a:pPr>
                <a:defRPr/>
              </a:pPr>
              <a:t>‹#›</a:t>
            </a:fld>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B2B303A-DF0E-4584-A741-2C5767E46B8C}" type="slidenum">
              <a:rPr lang="en-US"/>
              <a:pPr>
                <a:defRPr/>
              </a:pPr>
              <a:t>‹#›</a:t>
            </a:fld>
            <a:endParaRPr lang="en-US">
              <a:solidFill>
                <a:schemeClr val="bg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fld id="{2CDB9A50-8E95-419D-B7BA-26DE50ADAD3F}" type="slidenum">
              <a:rPr lang="en-US"/>
              <a:pPr>
                <a:defRPr/>
              </a:pPr>
              <a:t>‹#›</a:t>
            </a:fld>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F3CD270-BF76-45D8-BF81-A169321047AF}" type="slidenum">
              <a:rPr lang="en-US"/>
              <a:pPr>
                <a:defRPr/>
              </a:pPr>
              <a:t>‹#›</a:t>
            </a:fld>
            <a:endParaRPr lang="en-US">
              <a:solidFill>
                <a:schemeClr val="bg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fld id="{8D24ECAC-A7F2-48A2-92D3-D1BE0973485F}" type="slidenum">
              <a:rPr lang="en-US"/>
              <a:pPr>
                <a:defRPr/>
              </a:pPr>
              <a:t>‹#›</a:t>
            </a:fld>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91F14E1-CA7F-4E5D-BD21-59761C73A35D}" type="slidenum">
              <a:rPr lang="en-US"/>
              <a:pPr>
                <a:defRPr/>
              </a:pPr>
              <a:t>‹#›</a:t>
            </a:fld>
            <a:endParaRPr lang="en-US">
              <a:solidFill>
                <a:schemeClr val="bg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fld id="{2FCCE05E-2EC7-4704-BF40-47558EB3A513}" type="slidenum">
              <a:rPr lang="en-US"/>
              <a:pPr>
                <a:defRPr/>
              </a:pPr>
              <a:t>‹#›</a:t>
            </a:fld>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6C26C62-C03A-47BF-BCF2-F50CBF36B6CB}" type="slidenum">
              <a:rPr lang="en-US"/>
              <a:pPr>
                <a:defRPr/>
              </a:pPr>
              <a:t>‹#›</a:t>
            </a:fld>
            <a:endParaRPr lang="en-US">
              <a:solidFill>
                <a:schemeClr val="bg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fld id="{45136947-8B10-40C4-B4B2-F58289C5389D}" type="slidenum">
              <a:rPr lang="en-US"/>
              <a:pPr>
                <a:defRPr/>
              </a:pPr>
              <a:t>‹#›</a:t>
            </a:fld>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0960C3D-1AFF-49A5-9EA5-7C545E587632}" type="slidenum">
              <a:rPr lang="en-US"/>
              <a:pPr>
                <a:defRPr/>
              </a:pPr>
              <a:t>‹#›</a:t>
            </a:fld>
            <a:endParaRPr lang="en-US">
              <a:solidFill>
                <a:schemeClr val="bg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39738" y="228600"/>
            <a:ext cx="8888412" cy="7350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95300" y="1447800"/>
            <a:ext cx="8859838"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988" name="Rectangle 4"/>
          <p:cNvSpPr>
            <a:spLocks noGrp="1" noChangeArrowheads="1"/>
          </p:cNvSpPr>
          <p:nvPr>
            <p:ph type="dt" sz="half" idx="2"/>
          </p:nvPr>
        </p:nvSpPr>
        <p:spPr bwMode="auto">
          <a:xfrm>
            <a:off x="468313" y="6400800"/>
            <a:ext cx="1595437" cy="285750"/>
          </a:xfrm>
          <a:prstGeom prst="rect">
            <a:avLst/>
          </a:prstGeom>
          <a:noFill/>
          <a:ln>
            <a:noFill/>
          </a:ln>
          <a:extLst>
            <a:ext uri="{909E8E84-426E-40DD-AFC4-6F175D3DCCD1}"/>
            <a:ext uri="{91240B29-F687-4F45-9708-019B960494DF}"/>
          </a:extLst>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mn-lt"/>
              </a:defRPr>
            </a:lvl1pPr>
          </a:lstStyle>
          <a:p>
            <a:pPr>
              <a:defRPr/>
            </a:pPr>
            <a:endParaRPr lang="en-US"/>
          </a:p>
        </p:txBody>
      </p:sp>
      <p:sp>
        <p:nvSpPr>
          <p:cNvPr id="41989" name="Rectangle 5"/>
          <p:cNvSpPr>
            <a:spLocks noGrp="1" noChangeArrowheads="1"/>
          </p:cNvSpPr>
          <p:nvPr>
            <p:ph type="ftr" sz="quarter" idx="3"/>
          </p:nvPr>
        </p:nvSpPr>
        <p:spPr bwMode="auto">
          <a:xfrm>
            <a:off x="2146300" y="6400800"/>
            <a:ext cx="6026150" cy="285750"/>
          </a:xfrm>
          <a:prstGeom prst="rect">
            <a:avLst/>
          </a:prstGeom>
          <a:noFill/>
          <a:ln>
            <a:noFill/>
          </a:ln>
          <a:extLst>
            <a:ext uri="{909E8E84-426E-40DD-AFC4-6F175D3DCCD1}"/>
            <a:ext uri="{91240B29-F687-4F45-9708-019B960494DF}"/>
          </a:extLst>
        </p:spPr>
        <p:txBody>
          <a:bodyPr vert="horz" wrap="square" lIns="91440" tIns="45720" rIns="91440" bIns="45720" numCol="1" anchor="b" anchorCtr="0" compatLnSpc="1">
            <a:prstTxWarp prst="textNoShape">
              <a:avLst/>
            </a:prstTxWarp>
          </a:bodyPr>
          <a:lstStyle>
            <a:lvl1pPr algn="ctr">
              <a:spcBef>
                <a:spcPct val="50000"/>
              </a:spcBef>
              <a:defRPr sz="800"/>
            </a:lvl1pPr>
          </a:lstStyle>
          <a:p>
            <a:pPr>
              <a:defRPr/>
            </a:pPr>
            <a:fld id="{37079809-27E4-40E4-A0D3-8D0DA52A4FE4}" type="slidenum">
              <a:rPr lang="en-US"/>
              <a:pPr>
                <a:defRPr/>
              </a:pPr>
              <a:t>‹#›</a:t>
            </a:fld>
            <a:endParaRPr lang="en-US"/>
          </a:p>
        </p:txBody>
      </p:sp>
      <p:sp>
        <p:nvSpPr>
          <p:cNvPr id="41990" name="Rectangle 6"/>
          <p:cNvSpPr>
            <a:spLocks noGrp="1" noChangeArrowheads="1"/>
          </p:cNvSpPr>
          <p:nvPr>
            <p:ph type="sldNum" sz="quarter" idx="4"/>
          </p:nvPr>
        </p:nvSpPr>
        <p:spPr bwMode="auto">
          <a:xfrm>
            <a:off x="8255000" y="6400800"/>
            <a:ext cx="1100138" cy="285750"/>
          </a:xfrm>
          <a:prstGeom prst="rect">
            <a:avLst/>
          </a:prstGeom>
          <a:noFill/>
          <a:ln>
            <a:noFill/>
          </a:ln>
          <a:extLst>
            <a:ext uri="{909E8E84-426E-40DD-AFC4-6F175D3DCCD1}"/>
            <a:ext uri="{91240B29-F687-4F45-9708-019B960494DF}"/>
          </a:extLst>
        </p:spPr>
        <p:txBody>
          <a:bodyPr vert="horz" wrap="square" lIns="91440" tIns="45720" rIns="91440" bIns="45720" numCol="1" anchor="b" anchorCtr="0" compatLnSpc="1">
            <a:prstTxWarp prst="textNoShape">
              <a:avLst/>
            </a:prstTxWarp>
          </a:bodyPr>
          <a:lstStyle>
            <a:lvl1pPr algn="r">
              <a:spcBef>
                <a:spcPct val="50000"/>
              </a:spcBef>
              <a:defRPr sz="1400">
                <a:latin typeface="+mn-lt"/>
              </a:defRPr>
            </a:lvl1pPr>
          </a:lstStyle>
          <a:p>
            <a:pPr>
              <a:defRPr/>
            </a:pPr>
            <a:fld id="{546838FD-9CB4-4AF2-BCD8-0FDEFC515A93}" type="slidenum">
              <a:rPr lang="en-US"/>
              <a:pPr>
                <a:defRPr/>
              </a:pPr>
              <a:t>‹#›</a:t>
            </a:fld>
            <a:endParaRPr lang="en-US">
              <a:solidFill>
                <a:schemeClr val="bg2"/>
              </a:solidFill>
            </a:endParaRPr>
          </a:p>
        </p:txBody>
      </p:sp>
      <p:sp>
        <p:nvSpPr>
          <p:cNvPr id="1031" name="Line 7"/>
          <p:cNvSpPr>
            <a:spLocks noChangeShapeType="1"/>
          </p:cNvSpPr>
          <p:nvPr/>
        </p:nvSpPr>
        <p:spPr bwMode="auto">
          <a:xfrm>
            <a:off x="495300" y="1143000"/>
            <a:ext cx="8832850" cy="0"/>
          </a:xfrm>
          <a:prstGeom prst="line">
            <a:avLst/>
          </a:prstGeom>
          <a:noFill/>
          <a:ln w="127000">
            <a:solidFill>
              <a:schemeClr val="accent2"/>
            </a:solidFill>
            <a:round/>
            <a:headEnd/>
            <a:tailEnd/>
          </a:ln>
          <a:effectLst/>
        </p:spPr>
        <p:txBody>
          <a:bodyPr wrap="none" anchor="ctr"/>
          <a:lstStyle/>
          <a:p>
            <a:pPr>
              <a:defRPr/>
            </a:pPr>
            <a:endParaRPr lang="en-AU"/>
          </a:p>
        </p:txBody>
      </p:sp>
    </p:spTree>
  </p:cSld>
  <p:clrMap bg1="lt1" tx1="dk1" bg2="lt2" tx2="dk2" accent1="accent1" accent2="accent2" accent3="accent3" accent4="accent4" accent5="accent5" accent6="accent6" hlink="hlink" folHlink="folHlink"/>
  <p:sldLayoutIdLst>
    <p:sldLayoutId id="2147483736"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sldNum="0" hdr="0" dt="0"/>
  <p:txStyles>
    <p:titleStyle>
      <a:lvl1pPr algn="l" rtl="0" eaLnBrk="0" fontAlgn="base" hangingPunct="0">
        <a:lnSpc>
          <a:spcPct val="90000"/>
        </a:lnSpc>
        <a:spcBef>
          <a:spcPct val="0"/>
        </a:spcBef>
        <a:spcAft>
          <a:spcPct val="0"/>
        </a:spcAft>
        <a:defRPr kumimoji="1" sz="2800">
          <a:solidFill>
            <a:schemeClr val="accent1"/>
          </a:solidFill>
          <a:latin typeface="+mj-lt"/>
          <a:ea typeface="+mj-ea"/>
          <a:cs typeface="+mj-cs"/>
        </a:defRPr>
      </a:lvl1pPr>
      <a:lvl2pPr algn="l" rtl="0" eaLnBrk="0" fontAlgn="base" hangingPunct="0">
        <a:lnSpc>
          <a:spcPct val="90000"/>
        </a:lnSpc>
        <a:spcBef>
          <a:spcPct val="0"/>
        </a:spcBef>
        <a:spcAft>
          <a:spcPct val="0"/>
        </a:spcAft>
        <a:defRPr kumimoji="1" sz="2800">
          <a:solidFill>
            <a:schemeClr val="accent1"/>
          </a:solidFill>
          <a:latin typeface="Arial" charset="0"/>
        </a:defRPr>
      </a:lvl2pPr>
      <a:lvl3pPr algn="l" rtl="0" eaLnBrk="0" fontAlgn="base" hangingPunct="0">
        <a:lnSpc>
          <a:spcPct val="90000"/>
        </a:lnSpc>
        <a:spcBef>
          <a:spcPct val="0"/>
        </a:spcBef>
        <a:spcAft>
          <a:spcPct val="0"/>
        </a:spcAft>
        <a:defRPr kumimoji="1" sz="2800">
          <a:solidFill>
            <a:schemeClr val="accent1"/>
          </a:solidFill>
          <a:latin typeface="Arial" charset="0"/>
        </a:defRPr>
      </a:lvl3pPr>
      <a:lvl4pPr algn="l" rtl="0" eaLnBrk="0" fontAlgn="base" hangingPunct="0">
        <a:lnSpc>
          <a:spcPct val="90000"/>
        </a:lnSpc>
        <a:spcBef>
          <a:spcPct val="0"/>
        </a:spcBef>
        <a:spcAft>
          <a:spcPct val="0"/>
        </a:spcAft>
        <a:defRPr kumimoji="1" sz="2800">
          <a:solidFill>
            <a:schemeClr val="accent1"/>
          </a:solidFill>
          <a:latin typeface="Arial" charset="0"/>
        </a:defRPr>
      </a:lvl4pPr>
      <a:lvl5pPr algn="l" rtl="0" eaLnBrk="0" fontAlgn="base" hangingPunct="0">
        <a:lnSpc>
          <a:spcPct val="90000"/>
        </a:lnSpc>
        <a:spcBef>
          <a:spcPct val="0"/>
        </a:spcBef>
        <a:spcAft>
          <a:spcPct val="0"/>
        </a:spcAft>
        <a:defRPr kumimoji="1" sz="2800">
          <a:solidFill>
            <a:schemeClr val="accent1"/>
          </a:solidFill>
          <a:latin typeface="Arial" charset="0"/>
        </a:defRPr>
      </a:lvl5pPr>
      <a:lvl6pPr marL="457200" algn="l" rtl="0" eaLnBrk="0" fontAlgn="base" hangingPunct="0">
        <a:lnSpc>
          <a:spcPct val="90000"/>
        </a:lnSpc>
        <a:spcBef>
          <a:spcPct val="0"/>
        </a:spcBef>
        <a:spcAft>
          <a:spcPct val="0"/>
        </a:spcAft>
        <a:defRPr kumimoji="1" sz="2800">
          <a:solidFill>
            <a:schemeClr val="accent1"/>
          </a:solidFill>
          <a:latin typeface="Arial" charset="0"/>
        </a:defRPr>
      </a:lvl6pPr>
      <a:lvl7pPr marL="914400" algn="l" rtl="0" eaLnBrk="0" fontAlgn="base" hangingPunct="0">
        <a:lnSpc>
          <a:spcPct val="90000"/>
        </a:lnSpc>
        <a:spcBef>
          <a:spcPct val="0"/>
        </a:spcBef>
        <a:spcAft>
          <a:spcPct val="0"/>
        </a:spcAft>
        <a:defRPr kumimoji="1" sz="2800">
          <a:solidFill>
            <a:schemeClr val="accent1"/>
          </a:solidFill>
          <a:latin typeface="Arial" charset="0"/>
        </a:defRPr>
      </a:lvl7pPr>
      <a:lvl8pPr marL="1371600" algn="l" rtl="0" eaLnBrk="0" fontAlgn="base" hangingPunct="0">
        <a:lnSpc>
          <a:spcPct val="90000"/>
        </a:lnSpc>
        <a:spcBef>
          <a:spcPct val="0"/>
        </a:spcBef>
        <a:spcAft>
          <a:spcPct val="0"/>
        </a:spcAft>
        <a:defRPr kumimoji="1" sz="2800">
          <a:solidFill>
            <a:schemeClr val="accent1"/>
          </a:solidFill>
          <a:latin typeface="Arial" charset="0"/>
        </a:defRPr>
      </a:lvl8pPr>
      <a:lvl9pPr marL="1828800" algn="l" rtl="0" eaLnBrk="0" fontAlgn="base" hangingPunct="0">
        <a:lnSpc>
          <a:spcPct val="90000"/>
        </a:lnSpc>
        <a:spcBef>
          <a:spcPct val="0"/>
        </a:spcBef>
        <a:spcAft>
          <a:spcPct val="0"/>
        </a:spcAft>
        <a:defRPr kumimoji="1" sz="2800">
          <a:solidFill>
            <a:schemeClr val="accent1"/>
          </a:solidFill>
          <a:latin typeface="Arial" charset="0"/>
        </a:defRPr>
      </a:lvl9pPr>
    </p:titleStyle>
    <p:bodyStyle>
      <a:lvl1pPr marL="342900" indent="-342900" algn="l" rtl="0" eaLnBrk="0" fontAlgn="base" hangingPunct="0">
        <a:lnSpc>
          <a:spcPct val="110000"/>
        </a:lnSpc>
        <a:spcBef>
          <a:spcPct val="20000"/>
        </a:spcBef>
        <a:spcAft>
          <a:spcPct val="0"/>
        </a:spcAft>
        <a:buClr>
          <a:schemeClr val="hlink"/>
        </a:buClr>
        <a:buFont typeface="Wingdings" pitchFamily="1" charset="2"/>
        <a:buChar char=""/>
        <a:defRPr kumimoji="1"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000">
          <a:solidFill>
            <a:schemeClr val="hlink"/>
          </a:solidFill>
          <a:latin typeface="+mn-lt"/>
        </a:defRPr>
      </a:lvl2pPr>
      <a:lvl3pPr marL="1143000" indent="-228600" algn="l" rtl="0" eaLnBrk="0" fontAlgn="base" hangingPunct="0">
        <a:spcBef>
          <a:spcPct val="20000"/>
        </a:spcBef>
        <a:spcAft>
          <a:spcPct val="0"/>
        </a:spcAft>
        <a:buClr>
          <a:schemeClr val="hlink"/>
        </a:buClr>
        <a:buFont typeface="Wingdings" pitchFamily="1" charset="2"/>
        <a:buChar char="w"/>
        <a:defRPr kumimoji="1" i="1">
          <a:solidFill>
            <a:schemeClr val="hlink"/>
          </a:solidFill>
          <a:latin typeface="+mn-lt"/>
        </a:defRPr>
      </a:lvl3pPr>
      <a:lvl4pPr marL="1600200" indent="-228600" algn="l" rtl="0" eaLnBrk="0" fontAlgn="base" hangingPunct="0">
        <a:spcBef>
          <a:spcPct val="20000"/>
        </a:spcBef>
        <a:spcAft>
          <a:spcPct val="0"/>
        </a:spcAft>
        <a:buClr>
          <a:schemeClr val="hlink"/>
        </a:buClr>
        <a:buChar char="•"/>
        <a:defRPr kumimoji="1">
          <a:solidFill>
            <a:schemeClr val="hlink"/>
          </a:solidFill>
          <a:latin typeface="+mn-lt"/>
        </a:defRPr>
      </a:lvl4pPr>
      <a:lvl5pPr marL="2057400" indent="-228600" algn="l" rtl="0" eaLnBrk="0" fontAlgn="base" hangingPunct="0">
        <a:spcBef>
          <a:spcPct val="20000"/>
        </a:spcBef>
        <a:spcAft>
          <a:spcPct val="0"/>
        </a:spcAft>
        <a:buClr>
          <a:schemeClr val="hlink"/>
        </a:buClr>
        <a:buChar char="–"/>
        <a:defRPr kumimoji="1">
          <a:solidFill>
            <a:schemeClr val="hlink"/>
          </a:solidFill>
          <a:latin typeface="+mn-lt"/>
        </a:defRPr>
      </a:lvl5pPr>
      <a:lvl6pPr marL="2514600" indent="-228600" algn="l" rtl="0" eaLnBrk="0" fontAlgn="base" hangingPunct="0">
        <a:spcBef>
          <a:spcPct val="20000"/>
        </a:spcBef>
        <a:spcAft>
          <a:spcPct val="0"/>
        </a:spcAft>
        <a:buClr>
          <a:schemeClr val="hlink"/>
        </a:buClr>
        <a:buChar char="–"/>
        <a:defRPr kumimoji="1">
          <a:solidFill>
            <a:schemeClr val="hlink"/>
          </a:solidFill>
          <a:latin typeface="+mn-lt"/>
        </a:defRPr>
      </a:lvl6pPr>
      <a:lvl7pPr marL="2971800" indent="-228600" algn="l" rtl="0" eaLnBrk="0" fontAlgn="base" hangingPunct="0">
        <a:spcBef>
          <a:spcPct val="20000"/>
        </a:spcBef>
        <a:spcAft>
          <a:spcPct val="0"/>
        </a:spcAft>
        <a:buClr>
          <a:schemeClr val="hlink"/>
        </a:buClr>
        <a:buChar char="–"/>
        <a:defRPr kumimoji="1">
          <a:solidFill>
            <a:schemeClr val="hlink"/>
          </a:solidFill>
          <a:latin typeface="+mn-lt"/>
        </a:defRPr>
      </a:lvl7pPr>
      <a:lvl8pPr marL="3429000" indent="-228600" algn="l" rtl="0" eaLnBrk="0" fontAlgn="base" hangingPunct="0">
        <a:spcBef>
          <a:spcPct val="20000"/>
        </a:spcBef>
        <a:spcAft>
          <a:spcPct val="0"/>
        </a:spcAft>
        <a:buClr>
          <a:schemeClr val="hlink"/>
        </a:buClr>
        <a:buChar char="–"/>
        <a:defRPr kumimoji="1">
          <a:solidFill>
            <a:schemeClr val="hlink"/>
          </a:solidFill>
          <a:latin typeface="+mn-lt"/>
        </a:defRPr>
      </a:lvl8pPr>
      <a:lvl9pPr marL="3886200" indent="-228600" algn="l" rtl="0" eaLnBrk="0" fontAlgn="base" hangingPunct="0">
        <a:spcBef>
          <a:spcPct val="20000"/>
        </a:spcBef>
        <a:spcAft>
          <a:spcPct val="0"/>
        </a:spcAft>
        <a:buClr>
          <a:schemeClr val="hlink"/>
        </a:buClr>
        <a:buChar char="–"/>
        <a:defRPr kumimoji="1">
          <a:solidFill>
            <a:schemeClr val="hlink"/>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penguin.dcs.bbk.ac.uk/academic/networks/network-layer/arp/index.php"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600325" y="685800"/>
            <a:ext cx="6754813" cy="1422400"/>
          </a:xfrm>
        </p:spPr>
        <p:txBody>
          <a:bodyPr/>
          <a:lstStyle/>
          <a:p>
            <a:pPr>
              <a:lnSpc>
                <a:spcPct val="110000"/>
              </a:lnSpc>
            </a:pPr>
            <a:r>
              <a:rPr lang="en-GB" sz="4000" smtClean="0"/>
              <a:t>Name Services</a:t>
            </a:r>
          </a:p>
        </p:txBody>
      </p:sp>
      <p:sp>
        <p:nvSpPr>
          <p:cNvPr id="3075" name="Rectangle 3"/>
          <p:cNvSpPr>
            <a:spLocks noGrp="1" noChangeArrowheads="1"/>
          </p:cNvSpPr>
          <p:nvPr>
            <p:ph type="subTitle" idx="1"/>
          </p:nvPr>
        </p:nvSpPr>
        <p:spPr>
          <a:xfrm>
            <a:off x="2641600" y="2895600"/>
            <a:ext cx="6934200" cy="3541713"/>
          </a:xfrm>
        </p:spPr>
        <p:txBody>
          <a:bodyPr/>
          <a:lstStyle/>
          <a:p>
            <a:r>
              <a:rPr lang="en-GB" dirty="0" smtClean="0">
                <a:latin typeface="Arial" charset="0"/>
              </a:rPr>
              <a:t>Updated by Dr. </a:t>
            </a:r>
            <a:r>
              <a:rPr lang="en-GB" dirty="0" err="1" smtClean="0">
                <a:latin typeface="Arial" charset="0"/>
              </a:rPr>
              <a:t>Rajkumar</a:t>
            </a:r>
            <a:r>
              <a:rPr lang="en-GB" dirty="0" smtClean="0">
                <a:latin typeface="Arial" charset="0"/>
              </a:rPr>
              <a:t> </a:t>
            </a:r>
            <a:r>
              <a:rPr lang="en-GB" dirty="0" err="1" smtClean="0">
                <a:latin typeface="Arial" charset="0"/>
              </a:rPr>
              <a:t>Buyya</a:t>
            </a:r>
            <a:endParaRPr lang="en-GB" dirty="0" smtClean="0">
              <a:latin typeface="Arial" charset="0"/>
            </a:endParaRPr>
          </a:p>
          <a:p>
            <a:r>
              <a:rPr lang="en-GB" dirty="0" smtClean="0">
                <a:latin typeface="Arial" charset="0"/>
              </a:rPr>
              <a:t>Chapter 9: </a:t>
            </a:r>
          </a:p>
          <a:p>
            <a:pPr>
              <a:lnSpc>
                <a:spcPct val="80000"/>
              </a:lnSpc>
            </a:pPr>
            <a:r>
              <a:rPr lang="en-GB" sz="2400" dirty="0" smtClean="0"/>
              <a:t>9.1	Introduction</a:t>
            </a:r>
          </a:p>
          <a:p>
            <a:pPr>
              <a:lnSpc>
                <a:spcPct val="80000"/>
              </a:lnSpc>
            </a:pPr>
            <a:r>
              <a:rPr lang="en-GB" sz="2400" dirty="0" smtClean="0"/>
              <a:t>9.2	Name services and the DNS</a:t>
            </a:r>
          </a:p>
          <a:p>
            <a:pPr>
              <a:lnSpc>
                <a:spcPct val="80000"/>
              </a:lnSpc>
            </a:pPr>
            <a:r>
              <a:rPr lang="en-GB" sz="2400" dirty="0" smtClean="0"/>
              <a:t>9.3	Discovery services</a:t>
            </a:r>
          </a:p>
          <a:p>
            <a:pPr>
              <a:lnSpc>
                <a:spcPct val="80000"/>
              </a:lnSpc>
            </a:pPr>
            <a:r>
              <a:rPr lang="en-GB" sz="2400" dirty="0" smtClean="0"/>
              <a:t>9.6	Summary</a:t>
            </a:r>
            <a:endParaRPr lang="en-GB" dirty="0" smtClean="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miter lim="800000"/>
            <a:headEnd/>
            <a:tailEnd/>
          </a:ln>
        </p:spPr>
        <p:txBody>
          <a:bodyPr/>
          <a:lstStyle/>
          <a:p>
            <a:fld id="{8E7286A1-9B66-4421-963C-3527A913ED1B}" type="slidenum">
              <a:rPr lang="en-US" smtClean="0"/>
              <a:pPr/>
              <a:t>10</a:t>
            </a:fld>
            <a:endParaRPr lang="en-US" smtClean="0"/>
          </a:p>
        </p:txBody>
      </p:sp>
      <p:sp>
        <p:nvSpPr>
          <p:cNvPr id="12291" name="Rectangle 2"/>
          <p:cNvSpPr>
            <a:spLocks noGrp="1" noChangeArrowheads="1"/>
          </p:cNvSpPr>
          <p:nvPr>
            <p:ph type="title"/>
          </p:nvPr>
        </p:nvSpPr>
        <p:spPr/>
        <p:txBody>
          <a:bodyPr/>
          <a:lstStyle/>
          <a:p>
            <a:r>
              <a:rPr lang="en-GB" smtClean="0"/>
              <a:t>The role of names and name services</a:t>
            </a:r>
          </a:p>
        </p:txBody>
      </p:sp>
      <p:sp>
        <p:nvSpPr>
          <p:cNvPr id="12292" name="Rectangle 3"/>
          <p:cNvSpPr>
            <a:spLocks noGrp="1" noChangeArrowheads="1"/>
          </p:cNvSpPr>
          <p:nvPr>
            <p:ph type="body" idx="1"/>
          </p:nvPr>
        </p:nvSpPr>
        <p:spPr/>
        <p:txBody>
          <a:bodyPr/>
          <a:lstStyle/>
          <a:p>
            <a:r>
              <a:rPr lang="en-GB" sz="2400" smtClean="0"/>
              <a:t>Resources are accessed using </a:t>
            </a:r>
            <a:r>
              <a:rPr lang="en-GB" sz="2400" i="1" smtClean="0"/>
              <a:t>identifier</a:t>
            </a:r>
            <a:r>
              <a:rPr lang="en-GB" sz="2400" smtClean="0"/>
              <a:t> or </a:t>
            </a:r>
            <a:r>
              <a:rPr lang="en-GB" sz="2400" i="1" smtClean="0"/>
              <a:t>reference</a:t>
            </a:r>
            <a:endParaRPr lang="en-GB" sz="2400" smtClean="0"/>
          </a:p>
          <a:p>
            <a:pPr lvl="1"/>
            <a:r>
              <a:rPr lang="en-GB" sz="1800" smtClean="0"/>
              <a:t>An identifier can be stored in variables and retrieved from tables quickly</a:t>
            </a:r>
          </a:p>
          <a:p>
            <a:pPr lvl="1"/>
            <a:r>
              <a:rPr lang="en-GB" sz="1800" smtClean="0"/>
              <a:t>Identifier includes or can be transformed to an address for an object</a:t>
            </a:r>
          </a:p>
          <a:p>
            <a:pPr marL="1085850" lvl="2"/>
            <a:r>
              <a:rPr lang="en-GB" sz="1600" smtClean="0"/>
              <a:t>E.g. NFS file handle, CORBA remote object reference</a:t>
            </a:r>
          </a:p>
          <a:p>
            <a:pPr lvl="1"/>
            <a:r>
              <a:rPr lang="en-GB" sz="1800" smtClean="0"/>
              <a:t>A </a:t>
            </a:r>
            <a:r>
              <a:rPr lang="en-GB" sz="1800" i="1" smtClean="0"/>
              <a:t>name</a:t>
            </a:r>
            <a:r>
              <a:rPr lang="en-GB" sz="1800" smtClean="0"/>
              <a:t> is human-readable value (usually a string) that can be </a:t>
            </a:r>
            <a:r>
              <a:rPr lang="en-GB" sz="1800" i="1" smtClean="0"/>
              <a:t>resolved</a:t>
            </a:r>
            <a:r>
              <a:rPr lang="en-GB" sz="1800" smtClean="0"/>
              <a:t> to an identifier or address</a:t>
            </a:r>
          </a:p>
          <a:p>
            <a:pPr marL="1085850" lvl="2"/>
            <a:r>
              <a:rPr lang="en-GB" sz="1600" smtClean="0"/>
              <a:t> Internet domain name, file pathname, process number</a:t>
            </a:r>
          </a:p>
          <a:p>
            <a:pPr marL="1085850" lvl="2"/>
            <a:r>
              <a:rPr lang="en-GB" sz="1600" smtClean="0"/>
              <a:t>E.g ./etc/passwd, http://www.cdk5.net/</a:t>
            </a:r>
          </a:p>
          <a:p>
            <a:r>
              <a:rPr lang="en-GB" sz="2400" smtClean="0"/>
              <a:t>For many purposes, names are preferable to identifiers </a:t>
            </a:r>
          </a:p>
          <a:p>
            <a:pPr lvl="1"/>
            <a:r>
              <a:rPr lang="en-GB" sz="1800" smtClean="0"/>
              <a:t>because the binding of the named resource to a physical location is deferred and can be changed</a:t>
            </a:r>
          </a:p>
          <a:p>
            <a:pPr lvl="1"/>
            <a:r>
              <a:rPr lang="en-GB" sz="1800" smtClean="0"/>
              <a:t>because they are more meaningful to users</a:t>
            </a:r>
          </a:p>
          <a:p>
            <a:r>
              <a:rPr lang="en-GB" sz="2400" smtClean="0"/>
              <a:t>Resource names are </a:t>
            </a:r>
            <a:r>
              <a:rPr lang="en-GB" sz="2400" i="1" smtClean="0"/>
              <a:t>resolved</a:t>
            </a:r>
            <a:r>
              <a:rPr lang="en-GB" sz="2400" smtClean="0"/>
              <a:t> by name services</a:t>
            </a:r>
          </a:p>
          <a:p>
            <a:pPr lvl="1"/>
            <a:r>
              <a:rPr lang="en-GB" sz="1800" smtClean="0"/>
              <a:t>to give identifiers and other useful attributes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Role of Names and Naming Services</a:t>
            </a:r>
            <a:br>
              <a:rPr lang="en-US" smtClean="0"/>
            </a:br>
            <a:r>
              <a:rPr lang="en-US" smtClean="0"/>
              <a:t> - Name Resolution</a:t>
            </a:r>
          </a:p>
        </p:txBody>
      </p:sp>
      <p:sp>
        <p:nvSpPr>
          <p:cNvPr id="13315" name="Content Placeholder 2"/>
          <p:cNvSpPr>
            <a:spLocks noGrp="1"/>
          </p:cNvSpPr>
          <p:nvPr>
            <p:ph idx="1"/>
          </p:nvPr>
        </p:nvSpPr>
        <p:spPr/>
        <p:txBody>
          <a:bodyPr/>
          <a:lstStyle/>
          <a:p>
            <a:pPr lvl="1"/>
            <a:endParaRPr lang="en-US" smtClean="0"/>
          </a:p>
        </p:txBody>
      </p:sp>
      <p:pic>
        <p:nvPicPr>
          <p:cNvPr id="13316" name="Picture 2" descr="C:\Documents and Settings\Administrator\Local Settings\Temporary Internet Files\Content.IE5\AD85KTOH\MC900433943[2].png"/>
          <p:cNvPicPr>
            <a:picLocks noChangeAspect="1" noChangeArrowheads="1"/>
          </p:cNvPicPr>
          <p:nvPr/>
        </p:nvPicPr>
        <p:blipFill>
          <a:blip r:embed="rId2"/>
          <a:srcRect/>
          <a:stretch>
            <a:fillRect/>
          </a:stretch>
        </p:blipFill>
        <p:spPr bwMode="auto">
          <a:xfrm>
            <a:off x="1568450" y="2198688"/>
            <a:ext cx="1568450" cy="1497012"/>
          </a:xfrm>
          <a:prstGeom prst="rect">
            <a:avLst/>
          </a:prstGeom>
          <a:noFill/>
          <a:ln w="9525">
            <a:noFill/>
            <a:miter lim="800000"/>
            <a:headEnd/>
            <a:tailEnd/>
          </a:ln>
        </p:spPr>
      </p:pic>
      <p:sp>
        <p:nvSpPr>
          <p:cNvPr id="5" name="Cloud"/>
          <p:cNvSpPr>
            <a:spLocks noChangeAspect="1" noEditPoints="1" noChangeArrowheads="1"/>
          </p:cNvSpPr>
          <p:nvPr/>
        </p:nvSpPr>
        <p:spPr bwMode="auto">
          <a:xfrm>
            <a:off x="3940175" y="3484563"/>
            <a:ext cx="1257300" cy="7778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rgbClr val="5E9EFF"/>
              </a:gs>
              <a:gs pos="39999">
                <a:srgbClr val="85C2FF"/>
              </a:gs>
              <a:gs pos="70000">
                <a:srgbClr val="C4D6EB"/>
              </a:gs>
              <a:gs pos="100000">
                <a:srgbClr val="FFEBFA"/>
              </a:gs>
            </a:gsLst>
            <a:lin ang="16200000" scaled="0"/>
          </a:gradFill>
          <a:ln w="9525">
            <a:solidFill>
              <a:srgbClr val="000000"/>
            </a:solidFill>
            <a:miter lim="800000"/>
            <a:headEnd/>
            <a:tailEnd/>
          </a:ln>
          <a:effectLst>
            <a:outerShdw blurRad="50800" dist="38100" dir="2700000" algn="tl" rotWithShape="0">
              <a:prstClr val="black">
                <a:alpha val="40000"/>
              </a:prstClr>
            </a:outerShdw>
          </a:effectLst>
        </p:spPr>
        <p:txBody>
          <a:bodyPr/>
          <a:lstStyle/>
          <a:p>
            <a:pPr>
              <a:defRPr/>
            </a:pPr>
            <a:endParaRPr lang="en-US"/>
          </a:p>
        </p:txBody>
      </p:sp>
      <p:sp>
        <p:nvSpPr>
          <p:cNvPr id="6" name="Cloud"/>
          <p:cNvSpPr>
            <a:spLocks noChangeAspect="1" noEditPoints="1" noChangeArrowheads="1"/>
          </p:cNvSpPr>
          <p:nvPr/>
        </p:nvSpPr>
        <p:spPr bwMode="auto">
          <a:xfrm>
            <a:off x="6316663" y="3643313"/>
            <a:ext cx="1152525" cy="7127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rgbClr val="5E9EFF"/>
              </a:gs>
              <a:gs pos="39999">
                <a:srgbClr val="85C2FF"/>
              </a:gs>
              <a:gs pos="70000">
                <a:srgbClr val="C4D6EB"/>
              </a:gs>
              <a:gs pos="100000">
                <a:srgbClr val="FFEBFA"/>
              </a:gs>
            </a:gsLst>
            <a:lin ang="16200000" scaled="0"/>
          </a:gradFill>
          <a:ln w="9525">
            <a:solidFill>
              <a:srgbClr val="000000"/>
            </a:solidFill>
            <a:miter lim="800000"/>
            <a:headEnd/>
            <a:tailEnd/>
          </a:ln>
          <a:effectLst>
            <a:outerShdw blurRad="50800" dist="38100" dir="2700000" algn="tl" rotWithShape="0">
              <a:prstClr val="black">
                <a:alpha val="40000"/>
              </a:prstClr>
            </a:outerShdw>
          </a:effectLst>
        </p:spPr>
        <p:txBody>
          <a:bodyPr/>
          <a:lstStyle/>
          <a:p>
            <a:pPr>
              <a:defRPr/>
            </a:pPr>
            <a:endParaRPr lang="en-US"/>
          </a:p>
        </p:txBody>
      </p:sp>
      <p:grpSp>
        <p:nvGrpSpPr>
          <p:cNvPr id="2" name="Group 17"/>
          <p:cNvGrpSpPr>
            <a:grpSpLocks/>
          </p:cNvGrpSpPr>
          <p:nvPr/>
        </p:nvGrpSpPr>
        <p:grpSpPr bwMode="auto">
          <a:xfrm>
            <a:off x="7715250" y="1844675"/>
            <a:ext cx="1757363" cy="1524000"/>
            <a:chOff x="7162800" y="3531368"/>
            <a:chExt cx="1621972" cy="1524000"/>
          </a:xfrm>
        </p:grpSpPr>
        <p:sp>
          <p:nvSpPr>
            <p:cNvPr id="8" name="Oval 7"/>
            <p:cNvSpPr/>
            <p:nvPr/>
          </p:nvSpPr>
          <p:spPr>
            <a:xfrm>
              <a:off x="7162800" y="4002856"/>
              <a:ext cx="1621972" cy="900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361" name="Picture 2" descr="C:\Documents and Settings\csve\Local Settings\Temporary Internet Files\Content.IE5\KPABW9QF\MC900435242[1].png"/>
            <p:cNvPicPr>
              <a:picLocks noChangeAspect="1" noChangeArrowheads="1"/>
            </p:cNvPicPr>
            <p:nvPr/>
          </p:nvPicPr>
          <p:blipFill>
            <a:blip r:embed="rId3"/>
            <a:srcRect/>
            <a:stretch>
              <a:fillRect/>
            </a:stretch>
          </p:blipFill>
          <p:spPr bwMode="auto">
            <a:xfrm flipH="1">
              <a:off x="7239000" y="3531368"/>
              <a:ext cx="769299" cy="1390562"/>
            </a:xfrm>
            <a:prstGeom prst="rect">
              <a:avLst/>
            </a:prstGeom>
            <a:noFill/>
            <a:ln w="9525">
              <a:noFill/>
              <a:miter lim="800000"/>
              <a:headEnd/>
              <a:tailEnd/>
            </a:ln>
          </p:spPr>
        </p:pic>
        <p:pic>
          <p:nvPicPr>
            <p:cNvPr id="13362" name="Picture 9" descr="google.png"/>
            <p:cNvPicPr>
              <a:picLocks noChangeAspect="1"/>
            </p:cNvPicPr>
            <p:nvPr/>
          </p:nvPicPr>
          <p:blipFill>
            <a:blip r:embed="rId4"/>
            <a:srcRect/>
            <a:stretch>
              <a:fillRect/>
            </a:stretch>
          </p:blipFill>
          <p:spPr bwMode="auto">
            <a:xfrm>
              <a:off x="7692599" y="3749457"/>
              <a:ext cx="965099" cy="965099"/>
            </a:xfrm>
            <a:prstGeom prst="rect">
              <a:avLst/>
            </a:prstGeom>
            <a:noFill/>
            <a:ln w="9525">
              <a:noFill/>
              <a:miter lim="800000"/>
              <a:headEnd/>
              <a:tailEnd/>
            </a:ln>
          </p:spPr>
        </p:pic>
        <p:sp>
          <p:nvSpPr>
            <p:cNvPr id="11" name="Rounded Rectangle 10"/>
            <p:cNvSpPr/>
            <p:nvPr/>
          </p:nvSpPr>
          <p:spPr bwMode="auto">
            <a:xfrm>
              <a:off x="7391371" y="4764856"/>
              <a:ext cx="1142853" cy="290512"/>
            </a:xfrm>
            <a:prstGeom prst="roundRect">
              <a:avLst>
                <a:gd name="adj" fmla="val 7739"/>
              </a:avLst>
            </a:prstGeom>
            <a:gradFill>
              <a:gsLst>
                <a:gs pos="1000">
                  <a:srgbClr val="FF0000"/>
                </a:gs>
                <a:gs pos="50000">
                  <a:srgbClr val="C00000"/>
                </a:gs>
                <a:gs pos="100000">
                  <a:srgbClr val="3C2524"/>
                </a:gs>
              </a:gsLst>
              <a:lin ang="5400000" scaled="0"/>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a:solidFill>
                    <a:schemeClr val="bg1"/>
                  </a:solidFill>
                  <a:latin typeface="Times New Roman" pitchFamily="18" charset="0"/>
                  <a:cs typeface="Times New Roman" pitchFamily="18" charset="0"/>
                </a:rPr>
                <a:t>66.102.11.104</a:t>
              </a:r>
            </a:p>
          </p:txBody>
        </p:sp>
      </p:grpSp>
      <p:sp>
        <p:nvSpPr>
          <p:cNvPr id="13" name="Freeform 12"/>
          <p:cNvSpPr/>
          <p:nvPr/>
        </p:nvSpPr>
        <p:spPr>
          <a:xfrm flipV="1">
            <a:off x="2809875" y="3294063"/>
            <a:ext cx="1550988" cy="487362"/>
          </a:xfrm>
          <a:custGeom>
            <a:avLst/>
            <a:gdLst>
              <a:gd name="connsiteX0" fmla="*/ 0 w 1241947"/>
              <a:gd name="connsiteY0" fmla="*/ 345744 h 345744"/>
              <a:gd name="connsiteX1" fmla="*/ 573206 w 1241947"/>
              <a:gd name="connsiteY1" fmla="*/ 45493 h 345744"/>
              <a:gd name="connsiteX2" fmla="*/ 1241947 w 1241947"/>
              <a:gd name="connsiteY2" fmla="*/ 72788 h 345744"/>
              <a:gd name="connsiteX3" fmla="*/ 1241947 w 1241947"/>
              <a:gd name="connsiteY3" fmla="*/ 72788 h 345744"/>
            </a:gdLst>
            <a:ahLst/>
            <a:cxnLst>
              <a:cxn ang="0">
                <a:pos x="connsiteX0" y="connsiteY0"/>
              </a:cxn>
              <a:cxn ang="0">
                <a:pos x="connsiteX1" y="connsiteY1"/>
              </a:cxn>
              <a:cxn ang="0">
                <a:pos x="connsiteX2" y="connsiteY2"/>
              </a:cxn>
              <a:cxn ang="0">
                <a:pos x="connsiteX3" y="connsiteY3"/>
              </a:cxn>
            </a:cxnLst>
            <a:rect l="l" t="t" r="r" b="b"/>
            <a:pathLst>
              <a:path w="1241947" h="345744">
                <a:moveTo>
                  <a:pt x="0" y="345744"/>
                </a:moveTo>
                <a:cubicBezTo>
                  <a:pt x="183107" y="218365"/>
                  <a:pt x="366215" y="90986"/>
                  <a:pt x="573206" y="45493"/>
                </a:cubicBezTo>
                <a:cubicBezTo>
                  <a:pt x="780197" y="0"/>
                  <a:pt x="1241947" y="72788"/>
                  <a:pt x="1241947" y="72788"/>
                </a:cubicBezTo>
                <a:lnTo>
                  <a:pt x="1241947" y="72788"/>
                </a:ln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4" name="Freeform 13"/>
          <p:cNvSpPr/>
          <p:nvPr/>
        </p:nvSpPr>
        <p:spPr>
          <a:xfrm>
            <a:off x="6904038" y="2830513"/>
            <a:ext cx="842962" cy="1284287"/>
          </a:xfrm>
          <a:custGeom>
            <a:avLst/>
            <a:gdLst>
              <a:gd name="connsiteX0" fmla="*/ 0 w 777923"/>
              <a:gd name="connsiteY0" fmla="*/ 1187356 h 1285165"/>
              <a:gd name="connsiteX1" fmla="*/ 477672 w 777923"/>
              <a:gd name="connsiteY1" fmla="*/ 1173708 h 1285165"/>
              <a:gd name="connsiteX2" fmla="*/ 450377 w 777923"/>
              <a:gd name="connsiteY2" fmla="*/ 518615 h 1285165"/>
              <a:gd name="connsiteX3" fmla="*/ 777923 w 777923"/>
              <a:gd name="connsiteY3" fmla="*/ 0 h 1285165"/>
              <a:gd name="connsiteX4" fmla="*/ 777923 w 777923"/>
              <a:gd name="connsiteY4" fmla="*/ 0 h 1285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923" h="1285165">
                <a:moveTo>
                  <a:pt x="0" y="1187356"/>
                </a:moveTo>
                <a:cubicBezTo>
                  <a:pt x="201304" y="1236260"/>
                  <a:pt x="402609" y="1285165"/>
                  <a:pt x="477672" y="1173708"/>
                </a:cubicBezTo>
                <a:cubicBezTo>
                  <a:pt x="552735" y="1062251"/>
                  <a:pt x="400335" y="714233"/>
                  <a:pt x="450377" y="518615"/>
                </a:cubicBezTo>
                <a:cubicBezTo>
                  <a:pt x="500419" y="322997"/>
                  <a:pt x="777923" y="0"/>
                  <a:pt x="777923" y="0"/>
                </a:cubicBezTo>
                <a:lnTo>
                  <a:pt x="777923" y="0"/>
                </a:lnTo>
              </a:path>
            </a:pathLst>
          </a:cu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pic>
        <p:nvPicPr>
          <p:cNvPr id="13322" name="Picture 16" descr="earth.PNG"/>
          <p:cNvPicPr>
            <a:picLocks noChangeAspect="1"/>
          </p:cNvPicPr>
          <p:nvPr/>
        </p:nvPicPr>
        <p:blipFill>
          <a:blip r:embed="rId5"/>
          <a:srcRect/>
          <a:stretch>
            <a:fillRect/>
          </a:stretch>
        </p:blipFill>
        <p:spPr bwMode="auto">
          <a:xfrm>
            <a:off x="4457700" y="2884488"/>
            <a:ext cx="2379663" cy="2197100"/>
          </a:xfrm>
          <a:prstGeom prst="rect">
            <a:avLst/>
          </a:prstGeom>
          <a:noFill/>
          <a:ln w="9525">
            <a:noFill/>
            <a:miter lim="800000"/>
            <a:headEnd/>
            <a:tailEnd/>
          </a:ln>
        </p:spPr>
      </p:pic>
      <p:sp>
        <p:nvSpPr>
          <p:cNvPr id="7" name="Cloud"/>
          <p:cNvSpPr>
            <a:spLocks noChangeAspect="1" noEditPoints="1" noChangeArrowheads="1"/>
          </p:cNvSpPr>
          <p:nvPr/>
        </p:nvSpPr>
        <p:spPr bwMode="auto">
          <a:xfrm>
            <a:off x="5765800" y="4121150"/>
            <a:ext cx="1397000" cy="8651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rgbClr val="5E9EFF"/>
              </a:gs>
              <a:gs pos="39999">
                <a:srgbClr val="85C2FF"/>
              </a:gs>
              <a:gs pos="70000">
                <a:srgbClr val="C4D6EB"/>
              </a:gs>
              <a:gs pos="100000">
                <a:srgbClr val="FFEBFA"/>
              </a:gs>
            </a:gsLst>
            <a:lin ang="16200000" scaled="0"/>
          </a:gradFill>
          <a:ln w="9525">
            <a:solidFill>
              <a:srgbClr val="000000"/>
            </a:solidFill>
            <a:miter lim="800000"/>
            <a:headEnd/>
            <a:tailEnd/>
          </a:ln>
          <a:effectLst>
            <a:outerShdw blurRad="50800" dist="38100" dir="2700000" algn="tl" rotWithShape="0">
              <a:prstClr val="black">
                <a:alpha val="40000"/>
              </a:prstClr>
            </a:outerShdw>
          </a:effectLst>
        </p:spPr>
        <p:txBody>
          <a:bodyPr/>
          <a:lstStyle/>
          <a:p>
            <a:pPr>
              <a:defRPr/>
            </a:pPr>
            <a:endParaRPr lang="en-US"/>
          </a:p>
        </p:txBody>
      </p:sp>
      <p:grpSp>
        <p:nvGrpSpPr>
          <p:cNvPr id="3" name="Group 18"/>
          <p:cNvGrpSpPr>
            <a:grpSpLocks/>
          </p:cNvGrpSpPr>
          <p:nvPr/>
        </p:nvGrpSpPr>
        <p:grpSpPr bwMode="auto">
          <a:xfrm>
            <a:off x="7821613" y="4452938"/>
            <a:ext cx="1757362" cy="1524000"/>
            <a:chOff x="7162800" y="3531368"/>
            <a:chExt cx="1621972" cy="1524000"/>
          </a:xfrm>
        </p:grpSpPr>
        <p:sp>
          <p:nvSpPr>
            <p:cNvPr id="20" name="Oval 19"/>
            <p:cNvSpPr/>
            <p:nvPr/>
          </p:nvSpPr>
          <p:spPr>
            <a:xfrm>
              <a:off x="7162800" y="4002855"/>
              <a:ext cx="1621972" cy="900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357" name="Picture 2" descr="C:\Documents and Settings\csve\Local Settings\Temporary Internet Files\Content.IE5\KPABW9QF\MC900435242[1].png"/>
            <p:cNvPicPr>
              <a:picLocks noChangeAspect="1" noChangeArrowheads="1"/>
            </p:cNvPicPr>
            <p:nvPr/>
          </p:nvPicPr>
          <p:blipFill>
            <a:blip r:embed="rId3"/>
            <a:srcRect/>
            <a:stretch>
              <a:fillRect/>
            </a:stretch>
          </p:blipFill>
          <p:spPr bwMode="auto">
            <a:xfrm flipH="1">
              <a:off x="7239000" y="3531368"/>
              <a:ext cx="769299" cy="1390562"/>
            </a:xfrm>
            <a:prstGeom prst="rect">
              <a:avLst/>
            </a:prstGeom>
            <a:noFill/>
            <a:ln w="9525">
              <a:noFill/>
              <a:miter lim="800000"/>
              <a:headEnd/>
              <a:tailEnd/>
            </a:ln>
          </p:spPr>
        </p:pic>
        <p:pic>
          <p:nvPicPr>
            <p:cNvPr id="13358" name="Picture 21" descr="google.png"/>
            <p:cNvPicPr>
              <a:picLocks noChangeAspect="1"/>
            </p:cNvPicPr>
            <p:nvPr/>
          </p:nvPicPr>
          <p:blipFill>
            <a:blip r:embed="rId4"/>
            <a:srcRect/>
            <a:stretch>
              <a:fillRect/>
            </a:stretch>
          </p:blipFill>
          <p:spPr bwMode="auto">
            <a:xfrm>
              <a:off x="7721701" y="3759968"/>
              <a:ext cx="965099" cy="965099"/>
            </a:xfrm>
            <a:prstGeom prst="rect">
              <a:avLst/>
            </a:prstGeom>
            <a:noFill/>
            <a:ln w="9525">
              <a:noFill/>
              <a:miter lim="800000"/>
              <a:headEnd/>
              <a:tailEnd/>
            </a:ln>
          </p:spPr>
        </p:pic>
        <p:sp>
          <p:nvSpPr>
            <p:cNvPr id="23" name="Rounded Rectangle 22"/>
            <p:cNvSpPr/>
            <p:nvPr/>
          </p:nvSpPr>
          <p:spPr bwMode="auto">
            <a:xfrm>
              <a:off x="7391371" y="4764855"/>
              <a:ext cx="1142853" cy="290513"/>
            </a:xfrm>
            <a:prstGeom prst="roundRect">
              <a:avLst>
                <a:gd name="adj" fmla="val 7739"/>
              </a:avLst>
            </a:prstGeom>
            <a:gradFill>
              <a:gsLst>
                <a:gs pos="1000">
                  <a:srgbClr val="FF0000"/>
                </a:gs>
                <a:gs pos="50000">
                  <a:srgbClr val="C00000"/>
                </a:gs>
                <a:gs pos="100000">
                  <a:srgbClr val="3C2524"/>
                </a:gs>
              </a:gsLst>
              <a:lin ang="5400000" scaled="0"/>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a:solidFill>
                    <a:schemeClr val="bg1"/>
                  </a:solidFill>
                  <a:latin typeface="Times New Roman" pitchFamily="18" charset="0"/>
                  <a:cs typeface="Times New Roman" pitchFamily="18" charset="0"/>
                </a:rPr>
                <a:t>100.109.23.104</a:t>
              </a:r>
            </a:p>
          </p:txBody>
        </p:sp>
      </p:grpSp>
      <p:grpSp>
        <p:nvGrpSpPr>
          <p:cNvPr id="4" name="Group 23"/>
          <p:cNvGrpSpPr>
            <a:grpSpLocks/>
          </p:cNvGrpSpPr>
          <p:nvPr/>
        </p:nvGrpSpPr>
        <p:grpSpPr bwMode="auto">
          <a:xfrm>
            <a:off x="1093788" y="4659313"/>
            <a:ext cx="4229100" cy="1390650"/>
            <a:chOff x="5618344" y="3695141"/>
            <a:chExt cx="3903260" cy="1390562"/>
          </a:xfrm>
        </p:grpSpPr>
        <p:sp>
          <p:nvSpPr>
            <p:cNvPr id="25" name="Oval 24"/>
            <p:cNvSpPr/>
            <p:nvPr/>
          </p:nvSpPr>
          <p:spPr>
            <a:xfrm>
              <a:off x="5618344" y="4001509"/>
              <a:ext cx="3903260" cy="901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354" name="Picture 2" descr="C:\Documents and Settings\csve\Local Settings\Temporary Internet Files\Content.IE5\KPABW9QF\MC900435242[1].png"/>
            <p:cNvPicPr>
              <a:picLocks noChangeAspect="1" noChangeArrowheads="1"/>
            </p:cNvPicPr>
            <p:nvPr/>
          </p:nvPicPr>
          <p:blipFill>
            <a:blip r:embed="rId3"/>
            <a:srcRect/>
            <a:stretch>
              <a:fillRect/>
            </a:stretch>
          </p:blipFill>
          <p:spPr bwMode="auto">
            <a:xfrm flipH="1">
              <a:off x="8631072" y="3695141"/>
              <a:ext cx="769299" cy="1390562"/>
            </a:xfrm>
            <a:prstGeom prst="rect">
              <a:avLst/>
            </a:prstGeom>
            <a:noFill/>
            <a:ln w="9525">
              <a:noFill/>
              <a:miter lim="800000"/>
              <a:headEnd/>
              <a:tailEnd/>
            </a:ln>
          </p:spPr>
        </p:pic>
        <p:sp>
          <p:nvSpPr>
            <p:cNvPr id="28" name="Rounded Rectangle 27"/>
            <p:cNvSpPr/>
            <p:nvPr/>
          </p:nvSpPr>
          <p:spPr bwMode="auto">
            <a:xfrm>
              <a:off x="7391221" y="4763460"/>
              <a:ext cx="1142846" cy="292082"/>
            </a:xfrm>
            <a:prstGeom prst="roundRect">
              <a:avLst>
                <a:gd name="adj" fmla="val 7739"/>
              </a:avLst>
            </a:prstGeom>
            <a:gradFill>
              <a:gsLst>
                <a:gs pos="1000">
                  <a:srgbClr val="FF0000"/>
                </a:gs>
                <a:gs pos="50000">
                  <a:srgbClr val="C00000"/>
                </a:gs>
                <a:gs pos="100000">
                  <a:srgbClr val="3C2524"/>
                </a:gs>
              </a:gsLst>
              <a:lin ang="5400000" scaled="0"/>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a:solidFill>
                    <a:schemeClr val="bg1"/>
                  </a:solidFill>
                  <a:latin typeface="Times New Roman" pitchFamily="18" charset="0"/>
                  <a:cs typeface="Times New Roman" pitchFamily="18" charset="0"/>
                </a:rPr>
                <a:t>Naming Service</a:t>
              </a:r>
            </a:p>
          </p:txBody>
        </p:sp>
      </p:grpSp>
      <p:graphicFrame>
        <p:nvGraphicFramePr>
          <p:cNvPr id="29" name="Table 28"/>
          <p:cNvGraphicFramePr>
            <a:graphicFrameLocks noGrp="1"/>
          </p:cNvGraphicFramePr>
          <p:nvPr/>
        </p:nvGraphicFramePr>
        <p:xfrm>
          <a:off x="1370013" y="4391025"/>
          <a:ext cx="2902803" cy="1140669"/>
        </p:xfrm>
        <a:graphic>
          <a:graphicData uri="http://schemas.openxmlformats.org/drawingml/2006/table">
            <a:tbl>
              <a:tblPr firstRow="1" bandRow="1">
                <a:tableStyleId>{5C22544A-7EE6-4342-B048-85BDC9FD1C3A}</a:tableStyleId>
              </a:tblPr>
              <a:tblGrid>
                <a:gridCol w="1468649"/>
                <a:gridCol w="466553"/>
                <a:gridCol w="967601"/>
              </a:tblGrid>
              <a:tr h="288783">
                <a:tc>
                  <a:txBody>
                    <a:bodyPr/>
                    <a:lstStyle/>
                    <a:p>
                      <a:r>
                        <a:rPr lang="en-US" sz="1200" dirty="0" smtClean="0">
                          <a:latin typeface="Times New Roman" pitchFamily="18" charset="0"/>
                          <a:cs typeface="Times New Roman" pitchFamily="18" charset="0"/>
                        </a:rPr>
                        <a:t>name</a:t>
                      </a:r>
                      <a:endParaRPr lang="en-US" sz="1200" dirty="0">
                        <a:latin typeface="Times New Roman" pitchFamily="18" charset="0"/>
                        <a:cs typeface="Times New Roman" pitchFamily="18" charset="0"/>
                      </a:endParaRPr>
                    </a:p>
                  </a:txBody>
                  <a:tcPr marL="99060" marR="99060"/>
                </a:tc>
                <a:tc>
                  <a:txBody>
                    <a:bodyPr/>
                    <a:lstStyle/>
                    <a:p>
                      <a:r>
                        <a:rPr lang="en-US" sz="1200" dirty="0" smtClean="0">
                          <a:latin typeface="Times New Roman" pitchFamily="18" charset="0"/>
                          <a:cs typeface="Times New Roman" pitchFamily="18" charset="0"/>
                        </a:rPr>
                        <a:t>IP</a:t>
                      </a:r>
                      <a:endParaRPr lang="en-US" sz="1200" dirty="0">
                        <a:latin typeface="Times New Roman" pitchFamily="18" charset="0"/>
                        <a:cs typeface="Times New Roman" pitchFamily="18" charset="0"/>
                      </a:endParaRPr>
                    </a:p>
                  </a:txBody>
                  <a:tcPr marL="99060" marR="99060"/>
                </a:tc>
                <a:tc>
                  <a:txBody>
                    <a:bodyPr/>
                    <a:lstStyle/>
                    <a:p>
                      <a:r>
                        <a:rPr lang="en-US" sz="1200" dirty="0" smtClean="0">
                          <a:latin typeface="Times New Roman" pitchFamily="18" charset="0"/>
                          <a:cs typeface="Times New Roman" pitchFamily="18" charset="0"/>
                        </a:rPr>
                        <a:t>attributes</a:t>
                      </a:r>
                      <a:endParaRPr lang="en-US" sz="1200" dirty="0">
                        <a:latin typeface="Times New Roman" pitchFamily="18" charset="0"/>
                        <a:cs typeface="Times New Roman" pitchFamily="18" charset="0"/>
                      </a:endParaRPr>
                    </a:p>
                  </a:txBody>
                  <a:tcPr marL="99060" marR="99060"/>
                </a:tc>
              </a:tr>
              <a:tr h="216166">
                <a:tc>
                  <a:txBody>
                    <a:bodyPr/>
                    <a:lstStyle/>
                    <a:p>
                      <a:r>
                        <a:rPr lang="en-US" sz="1200" dirty="0" smtClean="0">
                          <a:latin typeface="Times New Roman" pitchFamily="18" charset="0"/>
                          <a:cs typeface="Times New Roman" pitchFamily="18" charset="0"/>
                        </a:rPr>
                        <a:t>www.google.com</a:t>
                      </a:r>
                      <a:endParaRPr lang="en-US" sz="1200" dirty="0">
                        <a:latin typeface="Times New Roman" pitchFamily="18" charset="0"/>
                        <a:cs typeface="Times New Roman" pitchFamily="18" charset="0"/>
                      </a:endParaRPr>
                    </a:p>
                  </a:txBody>
                  <a:tcPr marL="99060" marR="99060"/>
                </a:tc>
                <a:tc>
                  <a:txBody>
                    <a:bodyPr/>
                    <a:lstStyle/>
                    <a:p>
                      <a:endParaRPr lang="en-US" sz="1200" dirty="0">
                        <a:latin typeface="Times New Roman" pitchFamily="18" charset="0"/>
                        <a:cs typeface="Times New Roman" pitchFamily="18" charset="0"/>
                      </a:endParaRPr>
                    </a:p>
                  </a:txBody>
                  <a:tcPr marL="99060" marR="99060"/>
                </a:tc>
                <a:tc>
                  <a:txBody>
                    <a:bodyPr/>
                    <a:lstStyle/>
                    <a:p>
                      <a:endParaRPr lang="en-US" sz="1200" dirty="0">
                        <a:latin typeface="Times New Roman" pitchFamily="18" charset="0"/>
                        <a:cs typeface="Times New Roman" pitchFamily="18" charset="0"/>
                      </a:endParaRPr>
                    </a:p>
                  </a:txBody>
                  <a:tcPr marL="99060" marR="99060"/>
                </a:tc>
              </a:tr>
              <a:tr h="288783">
                <a:tc>
                  <a:txBody>
                    <a:bodyPr/>
                    <a:lstStyle/>
                    <a:p>
                      <a:r>
                        <a:rPr lang="en-US" sz="1200" dirty="0" smtClean="0">
                          <a:latin typeface="Times New Roman" pitchFamily="18" charset="0"/>
                          <a:cs typeface="Times New Roman" pitchFamily="18" charset="0"/>
                        </a:rPr>
                        <a:t>www.hotmail.com</a:t>
                      </a:r>
                      <a:endParaRPr lang="en-US" sz="1200" dirty="0">
                        <a:latin typeface="Times New Roman" pitchFamily="18" charset="0"/>
                        <a:cs typeface="Times New Roman" pitchFamily="18" charset="0"/>
                      </a:endParaRPr>
                    </a:p>
                  </a:txBody>
                  <a:tcPr marL="99060" marR="99060"/>
                </a:tc>
                <a:tc>
                  <a:txBody>
                    <a:bodyPr/>
                    <a:lstStyle/>
                    <a:p>
                      <a:endParaRPr lang="en-US" sz="1200" dirty="0">
                        <a:latin typeface="Times New Roman" pitchFamily="18" charset="0"/>
                        <a:cs typeface="Times New Roman" pitchFamily="18" charset="0"/>
                      </a:endParaRPr>
                    </a:p>
                  </a:txBody>
                  <a:tcPr marL="99060" marR="99060"/>
                </a:tc>
                <a:tc>
                  <a:txBody>
                    <a:bodyPr/>
                    <a:lstStyle/>
                    <a:p>
                      <a:endParaRPr lang="en-US" sz="1200">
                        <a:latin typeface="Times New Roman" pitchFamily="18" charset="0"/>
                        <a:cs typeface="Times New Roman" pitchFamily="18" charset="0"/>
                      </a:endParaRPr>
                    </a:p>
                  </a:txBody>
                  <a:tcPr marL="99060" marR="99060"/>
                </a:tc>
              </a:tr>
              <a:tr h="288783">
                <a:tc>
                  <a:txBody>
                    <a:bodyPr/>
                    <a:lstStyle/>
                    <a:p>
                      <a:r>
                        <a:rPr lang="en-US" sz="1200" dirty="0" smtClean="0">
                          <a:latin typeface="Times New Roman" pitchFamily="18" charset="0"/>
                          <a:cs typeface="Times New Roman" pitchFamily="18" charset="0"/>
                        </a:rPr>
                        <a:t>……..</a:t>
                      </a:r>
                      <a:endParaRPr lang="en-US" sz="1200" dirty="0">
                        <a:latin typeface="Times New Roman" pitchFamily="18" charset="0"/>
                        <a:cs typeface="Times New Roman" pitchFamily="18" charset="0"/>
                      </a:endParaRPr>
                    </a:p>
                  </a:txBody>
                  <a:tcPr marL="99060" marR="99060"/>
                </a:tc>
                <a:tc>
                  <a:txBody>
                    <a:bodyPr/>
                    <a:lstStyle/>
                    <a:p>
                      <a:endParaRPr lang="en-US" sz="1200" dirty="0">
                        <a:latin typeface="Times New Roman" pitchFamily="18" charset="0"/>
                        <a:cs typeface="Times New Roman" pitchFamily="18" charset="0"/>
                      </a:endParaRPr>
                    </a:p>
                  </a:txBody>
                  <a:tcPr marL="99060" marR="99060"/>
                </a:tc>
                <a:tc>
                  <a:txBody>
                    <a:bodyPr/>
                    <a:lstStyle/>
                    <a:p>
                      <a:endParaRPr lang="en-US" sz="1200" dirty="0">
                        <a:latin typeface="Times New Roman" pitchFamily="18" charset="0"/>
                        <a:cs typeface="Times New Roman" pitchFamily="18" charset="0"/>
                      </a:endParaRPr>
                    </a:p>
                  </a:txBody>
                  <a:tcPr marL="99060" marR="99060"/>
                </a:tc>
              </a:tr>
            </a:tbl>
          </a:graphicData>
        </a:graphic>
      </p:graphicFrame>
      <p:sp>
        <p:nvSpPr>
          <p:cNvPr id="30" name="Freeform 29"/>
          <p:cNvSpPr/>
          <p:nvPr/>
        </p:nvSpPr>
        <p:spPr>
          <a:xfrm>
            <a:off x="3060700" y="3403600"/>
            <a:ext cx="5351463" cy="1377950"/>
          </a:xfrm>
          <a:custGeom>
            <a:avLst/>
            <a:gdLst>
              <a:gd name="connsiteX0" fmla="*/ 0 w 4940489"/>
              <a:gd name="connsiteY0" fmla="*/ 1378423 h 1378423"/>
              <a:gd name="connsiteX1" fmla="*/ 300250 w 4940489"/>
              <a:gd name="connsiteY1" fmla="*/ 777922 h 1378423"/>
              <a:gd name="connsiteX2" fmla="*/ 1078173 w 4940489"/>
              <a:gd name="connsiteY2" fmla="*/ 559558 h 1378423"/>
              <a:gd name="connsiteX3" fmla="*/ 1828800 w 4940489"/>
              <a:gd name="connsiteY3" fmla="*/ 832513 h 1378423"/>
              <a:gd name="connsiteX4" fmla="*/ 2852382 w 4940489"/>
              <a:gd name="connsiteY4" fmla="*/ 1146412 h 1378423"/>
              <a:gd name="connsiteX5" fmla="*/ 4408226 w 4940489"/>
              <a:gd name="connsiteY5" fmla="*/ 859809 h 1378423"/>
              <a:gd name="connsiteX6" fmla="*/ 4940489 w 4940489"/>
              <a:gd name="connsiteY6" fmla="*/ 0 h 1378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0489" h="1378423">
                <a:moveTo>
                  <a:pt x="0" y="1378423"/>
                </a:moveTo>
                <a:cubicBezTo>
                  <a:pt x="60277" y="1146411"/>
                  <a:pt x="120555" y="914400"/>
                  <a:pt x="300250" y="777922"/>
                </a:cubicBezTo>
                <a:cubicBezTo>
                  <a:pt x="479946" y="641445"/>
                  <a:pt x="823415" y="550460"/>
                  <a:pt x="1078173" y="559558"/>
                </a:cubicBezTo>
                <a:cubicBezTo>
                  <a:pt x="1332931" y="568657"/>
                  <a:pt x="1533099" y="734704"/>
                  <a:pt x="1828800" y="832513"/>
                </a:cubicBezTo>
                <a:cubicBezTo>
                  <a:pt x="2124502" y="930322"/>
                  <a:pt x="2422478" y="1141863"/>
                  <a:pt x="2852382" y="1146412"/>
                </a:cubicBezTo>
                <a:cubicBezTo>
                  <a:pt x="3282286" y="1150961"/>
                  <a:pt x="4060208" y="1050878"/>
                  <a:pt x="4408226" y="859809"/>
                </a:cubicBezTo>
                <a:cubicBezTo>
                  <a:pt x="4756244" y="668740"/>
                  <a:pt x="4848366" y="334370"/>
                  <a:pt x="4940489" y="0"/>
                </a:cubicBezTo>
              </a:path>
            </a:pathLst>
          </a:custGeom>
          <a:ln w="28575">
            <a:solidFill>
              <a:srgbClr val="FF0000"/>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31" name="Freeform 30"/>
          <p:cNvSpPr/>
          <p:nvPr/>
        </p:nvSpPr>
        <p:spPr>
          <a:xfrm>
            <a:off x="1204913" y="3211513"/>
            <a:ext cx="895350" cy="1584325"/>
          </a:xfrm>
          <a:custGeom>
            <a:avLst/>
            <a:gdLst>
              <a:gd name="connsiteX0" fmla="*/ 825690 w 825690"/>
              <a:gd name="connsiteY0" fmla="*/ 0 h 1583140"/>
              <a:gd name="connsiteX1" fmla="*/ 238836 w 825690"/>
              <a:gd name="connsiteY1" fmla="*/ 300251 h 1583140"/>
              <a:gd name="connsiteX2" fmla="*/ 6824 w 825690"/>
              <a:gd name="connsiteY2" fmla="*/ 928048 h 1583140"/>
              <a:gd name="connsiteX3" fmla="*/ 279780 w 825690"/>
              <a:gd name="connsiteY3" fmla="*/ 1583140 h 1583140"/>
              <a:gd name="connsiteX4" fmla="*/ 279780 w 825690"/>
              <a:gd name="connsiteY4" fmla="*/ 1583140 h 1583140"/>
              <a:gd name="connsiteX5" fmla="*/ 279780 w 825690"/>
              <a:gd name="connsiteY5" fmla="*/ 1583140 h 158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690" h="1583140">
                <a:moveTo>
                  <a:pt x="825690" y="0"/>
                </a:moveTo>
                <a:cubicBezTo>
                  <a:pt x="600502" y="72788"/>
                  <a:pt x="375314" y="145576"/>
                  <a:pt x="238836" y="300251"/>
                </a:cubicBezTo>
                <a:cubicBezTo>
                  <a:pt x="102358" y="454926"/>
                  <a:pt x="0" y="714233"/>
                  <a:pt x="6824" y="928048"/>
                </a:cubicBezTo>
                <a:cubicBezTo>
                  <a:pt x="13648" y="1141863"/>
                  <a:pt x="279780" y="1583140"/>
                  <a:pt x="279780" y="1583140"/>
                </a:cubicBezTo>
                <a:lnTo>
                  <a:pt x="279780" y="1583140"/>
                </a:lnTo>
                <a:lnTo>
                  <a:pt x="279780" y="1583140"/>
                </a:lnTo>
              </a:path>
            </a:pathLst>
          </a:cu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cxnSp>
        <p:nvCxnSpPr>
          <p:cNvPr id="33" name="Straight Arrow Connector 32"/>
          <p:cNvCxnSpPr/>
          <p:nvPr/>
        </p:nvCxnSpPr>
        <p:spPr>
          <a:xfrm rot="16200000" flipV="1">
            <a:off x="2153445" y="3888581"/>
            <a:ext cx="1268412" cy="51752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Freeform 34"/>
          <p:cNvSpPr/>
          <p:nvPr/>
        </p:nvSpPr>
        <p:spPr>
          <a:xfrm>
            <a:off x="3074988" y="4108450"/>
            <a:ext cx="4968875" cy="1587500"/>
          </a:xfrm>
          <a:custGeom>
            <a:avLst/>
            <a:gdLst>
              <a:gd name="connsiteX0" fmla="*/ 0 w 4585648"/>
              <a:gd name="connsiteY0" fmla="*/ 645994 h 1587690"/>
              <a:gd name="connsiteX1" fmla="*/ 436729 w 4585648"/>
              <a:gd name="connsiteY1" fmla="*/ 263857 h 1587690"/>
              <a:gd name="connsiteX2" fmla="*/ 1037230 w 4585648"/>
              <a:gd name="connsiteY2" fmla="*/ 4549 h 1587690"/>
              <a:gd name="connsiteX3" fmla="*/ 1665027 w 4585648"/>
              <a:gd name="connsiteY3" fmla="*/ 236561 h 1587690"/>
              <a:gd name="connsiteX4" fmla="*/ 2306472 w 4585648"/>
              <a:gd name="connsiteY4" fmla="*/ 577755 h 1587690"/>
              <a:gd name="connsiteX5" fmla="*/ 2770496 w 4585648"/>
              <a:gd name="connsiteY5" fmla="*/ 1123666 h 1587690"/>
              <a:gd name="connsiteX6" fmla="*/ 3603009 w 4585648"/>
              <a:gd name="connsiteY6" fmla="*/ 1560394 h 1587690"/>
              <a:gd name="connsiteX7" fmla="*/ 4585648 w 4585648"/>
              <a:gd name="connsiteY7" fmla="*/ 1287439 h 158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5648" h="1587690">
                <a:moveTo>
                  <a:pt x="0" y="645994"/>
                </a:moveTo>
                <a:cubicBezTo>
                  <a:pt x="131928" y="508379"/>
                  <a:pt x="263857" y="370764"/>
                  <a:pt x="436729" y="263857"/>
                </a:cubicBezTo>
                <a:cubicBezTo>
                  <a:pt x="609601" y="156950"/>
                  <a:pt x="832514" y="9098"/>
                  <a:pt x="1037230" y="4549"/>
                </a:cubicBezTo>
                <a:cubicBezTo>
                  <a:pt x="1241946" y="0"/>
                  <a:pt x="1453487" y="141027"/>
                  <a:pt x="1665027" y="236561"/>
                </a:cubicBezTo>
                <a:cubicBezTo>
                  <a:pt x="1876567" y="332095"/>
                  <a:pt x="2122227" y="429904"/>
                  <a:pt x="2306472" y="577755"/>
                </a:cubicBezTo>
                <a:cubicBezTo>
                  <a:pt x="2490717" y="725606"/>
                  <a:pt x="2554407" y="959893"/>
                  <a:pt x="2770496" y="1123666"/>
                </a:cubicBezTo>
                <a:cubicBezTo>
                  <a:pt x="2986585" y="1287439"/>
                  <a:pt x="3300484" y="1533099"/>
                  <a:pt x="3603009" y="1560394"/>
                </a:cubicBezTo>
                <a:cubicBezTo>
                  <a:pt x="3905534" y="1587690"/>
                  <a:pt x="4245591" y="1437564"/>
                  <a:pt x="4585648" y="1287439"/>
                </a:cubicBezTo>
              </a:path>
            </a:pathLst>
          </a:custGeom>
          <a:ln w="28575">
            <a:solidFill>
              <a:srgbClr val="FF0000"/>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13352" name="TextBox 11"/>
          <p:cNvSpPr txBox="1">
            <a:spLocks noChangeArrowheads="1"/>
          </p:cNvSpPr>
          <p:nvPr/>
        </p:nvSpPr>
        <p:spPr bwMode="auto">
          <a:xfrm>
            <a:off x="1652588" y="3643313"/>
            <a:ext cx="935037" cy="460375"/>
          </a:xfrm>
          <a:prstGeom prst="rect">
            <a:avLst/>
          </a:prstGeom>
          <a:noFill/>
          <a:ln w="9525">
            <a:noFill/>
            <a:miter lim="800000"/>
            <a:headEnd/>
            <a:tailEnd/>
          </a:ln>
        </p:spPr>
        <p:txBody>
          <a:bodyPr wrap="none">
            <a:spAutoFit/>
          </a:bodyPr>
          <a:lstStyle/>
          <a:p>
            <a:r>
              <a:rPr lang="en-US"/>
              <a:t>Client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0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20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strips(downLeft)">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9"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strips(upLeft)">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3"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strips(upRight)">
                                      <p:cBhvr>
                                        <p:cTn id="30" dur="500"/>
                                        <p:tgtEl>
                                          <p:spTgt spid="13"/>
                                        </p:tgtEl>
                                      </p:cBhvr>
                                    </p:animEffect>
                                  </p:childTnLst>
                                </p:cTn>
                              </p:par>
                            </p:childTnLst>
                          </p:cTn>
                        </p:par>
                        <p:par>
                          <p:cTn id="31" fill="hold">
                            <p:stCondLst>
                              <p:cond delay="500"/>
                            </p:stCondLst>
                            <p:childTnLst>
                              <p:par>
                                <p:cTn id="32" presetID="18" presetClass="entr" presetSubtype="3"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strips(upRight)">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2000"/>
                                        <p:tgtEl>
                                          <p:spTgt spid="2"/>
                                        </p:tgtEl>
                                      </p:cBhvr>
                                    </p:animEffect>
                                    <p:set>
                                      <p:cBhvr>
                                        <p:cTn id="39" dur="1" fill="hold">
                                          <p:stCondLst>
                                            <p:cond delay="1999"/>
                                          </p:stCondLst>
                                        </p:cTn>
                                        <p:tgtEl>
                                          <p:spTgt spid="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2000"/>
                                        <p:tgtEl>
                                          <p:spTgt spid="30"/>
                                        </p:tgtEl>
                                      </p:cBhvr>
                                    </p:animEffect>
                                    <p:set>
                                      <p:cBhvr>
                                        <p:cTn id="44" dur="1" fill="hold">
                                          <p:stCondLst>
                                            <p:cond delay="1999"/>
                                          </p:stCondLst>
                                        </p:cTn>
                                        <p:tgtEl>
                                          <p:spTgt spid="30"/>
                                        </p:tgtEl>
                                        <p:attrNameLst>
                                          <p:attrName>style.visibility</p:attrName>
                                        </p:attrNameLst>
                                      </p:cBhvr>
                                      <p:to>
                                        <p:strVal val="hidden"/>
                                      </p:to>
                                    </p:set>
                                  </p:childTnLst>
                                </p:cTn>
                              </p:par>
                              <p:par>
                                <p:cTn id="45" presetID="3" presetClass="exit" presetSubtype="10" fill="hold" nodeType="withEffect">
                                  <p:stCondLst>
                                    <p:cond delay="0"/>
                                  </p:stCondLst>
                                  <p:childTnLst>
                                    <p:animEffect transition="out" filter="blinds(horizontal)">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par>
                                <p:cTn id="48" presetID="3" presetClass="exit" presetSubtype="10" fill="hold" nodeType="withEffect">
                                  <p:stCondLst>
                                    <p:cond delay="0"/>
                                  </p:stCondLst>
                                  <p:childTnLst>
                                    <p:animEffect transition="out" filter="blinds(horizontal)">
                                      <p:cBhvr>
                                        <p:cTn id="49" dur="500"/>
                                        <p:tgtEl>
                                          <p:spTgt spid="14"/>
                                        </p:tgtEl>
                                      </p:cBhvr>
                                    </p:animEffect>
                                    <p:set>
                                      <p:cBhvr>
                                        <p:cTn id="50" dur="1" fill="hold">
                                          <p:stCondLst>
                                            <p:cond delay="499"/>
                                          </p:stCondLst>
                                        </p:cTn>
                                        <p:tgtEl>
                                          <p:spTgt spid="1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2000"/>
                                        <p:tgtEl>
                                          <p:spTgt spid="3"/>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6" fill="hold" nodeType="click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strips(downRight)">
                                      <p:cBhvr>
                                        <p:cTn id="6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miter lim="800000"/>
            <a:headEnd/>
            <a:tailEnd/>
          </a:ln>
        </p:spPr>
        <p:txBody>
          <a:bodyPr/>
          <a:lstStyle/>
          <a:p>
            <a:fld id="{1B250572-F089-494C-8E97-51EB73DD672E}" type="slidenum">
              <a:rPr lang="en-US" smtClean="0"/>
              <a:pPr/>
              <a:t>12</a:t>
            </a:fld>
            <a:endParaRPr lang="en-US" smtClean="0"/>
          </a:p>
        </p:txBody>
      </p:sp>
      <p:sp>
        <p:nvSpPr>
          <p:cNvPr id="14339" name="Rectangle 2"/>
          <p:cNvSpPr>
            <a:spLocks noGrp="1" noChangeArrowheads="1"/>
          </p:cNvSpPr>
          <p:nvPr>
            <p:ph type="title"/>
          </p:nvPr>
        </p:nvSpPr>
        <p:spPr/>
        <p:txBody>
          <a:bodyPr/>
          <a:lstStyle/>
          <a:p>
            <a:r>
              <a:rPr lang="en-GB" smtClean="0"/>
              <a:t>Requirements for name spaces</a:t>
            </a:r>
          </a:p>
        </p:txBody>
      </p:sp>
      <p:sp>
        <p:nvSpPr>
          <p:cNvPr id="14340" name="Rectangle 3"/>
          <p:cNvSpPr>
            <a:spLocks noGrp="1" noChangeArrowheads="1"/>
          </p:cNvSpPr>
          <p:nvPr>
            <p:ph type="body" idx="1"/>
          </p:nvPr>
        </p:nvSpPr>
        <p:spPr/>
        <p:txBody>
          <a:bodyPr/>
          <a:lstStyle/>
          <a:p>
            <a:r>
              <a:rPr lang="en-GB" smtClean="0"/>
              <a:t>Allow simple but meaningful names to be used</a:t>
            </a:r>
          </a:p>
          <a:p>
            <a:r>
              <a:rPr lang="en-GB" smtClean="0"/>
              <a:t>Potentially infinite number of names</a:t>
            </a:r>
          </a:p>
          <a:p>
            <a:r>
              <a:rPr lang="en-GB" smtClean="0"/>
              <a:t>Structured </a:t>
            </a:r>
          </a:p>
          <a:p>
            <a:pPr lvl="1"/>
            <a:r>
              <a:rPr lang="en-GB" smtClean="0"/>
              <a:t>to allow similar subnames without clashes</a:t>
            </a:r>
          </a:p>
          <a:p>
            <a:pPr lvl="1"/>
            <a:r>
              <a:rPr lang="en-GB" smtClean="0"/>
              <a:t>to group related names</a:t>
            </a:r>
          </a:p>
          <a:p>
            <a:r>
              <a:rPr lang="en-GB" smtClean="0"/>
              <a:t>Allow re-structuring of name trees</a:t>
            </a:r>
          </a:p>
          <a:p>
            <a:pPr lvl="1"/>
            <a:r>
              <a:rPr lang="en-GB" smtClean="0"/>
              <a:t>for some types of change, old programs should continue to work</a:t>
            </a:r>
          </a:p>
          <a:p>
            <a:r>
              <a:rPr lang="en-GB" smtClean="0"/>
              <a:t>Management of trust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1"/>
          </p:nvPr>
        </p:nvSpPr>
        <p:spPr>
          <a:noFill/>
          <a:ln>
            <a:miter lim="800000"/>
            <a:headEnd/>
            <a:tailEnd/>
          </a:ln>
        </p:spPr>
        <p:txBody>
          <a:bodyPr/>
          <a:lstStyle/>
          <a:p>
            <a:fld id="{03F88927-E9CA-46D4-BD01-443BB350508F}" type="slidenum">
              <a:rPr lang="en-US" smtClean="0"/>
              <a:pPr/>
              <a:t>13</a:t>
            </a:fld>
            <a:endParaRPr lang="en-US" smtClean="0"/>
          </a:p>
        </p:txBody>
      </p:sp>
      <p:grpSp>
        <p:nvGrpSpPr>
          <p:cNvPr id="2" name="Group 207"/>
          <p:cNvGrpSpPr>
            <a:grpSpLocks/>
          </p:cNvGrpSpPr>
          <p:nvPr/>
        </p:nvGrpSpPr>
        <p:grpSpPr bwMode="auto">
          <a:xfrm>
            <a:off x="1062038" y="4295775"/>
            <a:ext cx="7305675" cy="2157413"/>
            <a:chOff x="669" y="2706"/>
            <a:chExt cx="4602" cy="1359"/>
          </a:xfrm>
        </p:grpSpPr>
        <p:sp>
          <p:nvSpPr>
            <p:cNvPr id="15397" name="AutoShape 206"/>
            <p:cNvSpPr>
              <a:spLocks noChangeArrowheads="1"/>
            </p:cNvSpPr>
            <p:nvPr/>
          </p:nvSpPr>
          <p:spPr bwMode="auto">
            <a:xfrm>
              <a:off x="669" y="2706"/>
              <a:ext cx="4602" cy="1359"/>
            </a:xfrm>
            <a:prstGeom prst="roundRect">
              <a:avLst>
                <a:gd name="adj" fmla="val 16667"/>
              </a:avLst>
            </a:prstGeom>
            <a:solidFill>
              <a:srgbClr val="EEEEEE"/>
            </a:solidFill>
            <a:ln w="9525">
              <a:solidFill>
                <a:schemeClr val="tx1"/>
              </a:solidFill>
              <a:round/>
              <a:headEnd/>
              <a:tailEnd/>
            </a:ln>
          </p:spPr>
          <p:txBody>
            <a:bodyPr wrap="none" anchor="ctr"/>
            <a:lstStyle/>
            <a:p>
              <a:endParaRPr lang="en-US"/>
            </a:p>
          </p:txBody>
        </p:sp>
        <p:sp>
          <p:nvSpPr>
            <p:cNvPr id="15398" name="Rectangle 154"/>
            <p:cNvSpPr>
              <a:spLocks noChangeArrowheads="1"/>
            </p:cNvSpPr>
            <p:nvPr/>
          </p:nvSpPr>
          <p:spPr bwMode="auto">
            <a:xfrm>
              <a:off x="4157" y="2812"/>
              <a:ext cx="1023" cy="1041"/>
            </a:xfrm>
            <a:prstGeom prst="rect">
              <a:avLst/>
            </a:prstGeom>
            <a:solidFill>
              <a:srgbClr val="FFDC99"/>
            </a:solidFill>
            <a:ln w="9525">
              <a:noFill/>
              <a:miter lim="800000"/>
              <a:headEnd/>
              <a:tailEnd/>
            </a:ln>
          </p:spPr>
          <p:txBody>
            <a:bodyPr/>
            <a:lstStyle/>
            <a:p>
              <a:endParaRPr lang="en-US"/>
            </a:p>
          </p:txBody>
        </p:sp>
        <p:sp>
          <p:nvSpPr>
            <p:cNvPr id="15399" name="Oval 156"/>
            <p:cNvSpPr>
              <a:spLocks noChangeArrowheads="1"/>
            </p:cNvSpPr>
            <p:nvPr/>
          </p:nvSpPr>
          <p:spPr bwMode="auto">
            <a:xfrm>
              <a:off x="4247" y="2902"/>
              <a:ext cx="862" cy="879"/>
            </a:xfrm>
            <a:prstGeom prst="ellipse">
              <a:avLst/>
            </a:prstGeom>
            <a:solidFill>
              <a:srgbClr val="FFFFFF"/>
            </a:solidFill>
            <a:ln w="19050">
              <a:solidFill>
                <a:srgbClr val="000000"/>
              </a:solidFill>
              <a:round/>
              <a:headEnd/>
              <a:tailEnd/>
            </a:ln>
          </p:spPr>
          <p:txBody>
            <a:bodyPr/>
            <a:lstStyle/>
            <a:p>
              <a:endParaRPr lang="en-US"/>
            </a:p>
          </p:txBody>
        </p:sp>
        <p:sp>
          <p:nvSpPr>
            <p:cNvPr id="15400" name="Rectangle 162"/>
            <p:cNvSpPr>
              <a:spLocks noChangeArrowheads="1"/>
            </p:cNvSpPr>
            <p:nvPr/>
          </p:nvSpPr>
          <p:spPr bwMode="auto">
            <a:xfrm>
              <a:off x="4520" y="3269"/>
              <a:ext cx="224" cy="173"/>
            </a:xfrm>
            <a:prstGeom prst="rect">
              <a:avLst/>
            </a:prstGeom>
            <a:noFill/>
            <a:ln w="9525">
              <a:noFill/>
              <a:miter lim="800000"/>
              <a:headEnd/>
              <a:tailEnd/>
            </a:ln>
          </p:spPr>
          <p:txBody>
            <a:bodyPr wrap="none" lIns="0" tIns="0" rIns="0" bIns="0">
              <a:spAutoFit/>
            </a:bodyPr>
            <a:lstStyle/>
            <a:p>
              <a:r>
                <a:rPr lang="en-GB" sz="1800">
                  <a:solidFill>
                    <a:srgbClr val="000000"/>
                  </a:solidFill>
                  <a:latin typeface="Arial" charset="0"/>
                </a:rPr>
                <a:t> file</a:t>
              </a:r>
              <a:endParaRPr lang="en-GB"/>
            </a:p>
          </p:txBody>
        </p:sp>
        <p:sp>
          <p:nvSpPr>
            <p:cNvPr id="15401" name="Rectangle 167"/>
            <p:cNvSpPr>
              <a:spLocks noChangeArrowheads="1"/>
            </p:cNvSpPr>
            <p:nvPr/>
          </p:nvSpPr>
          <p:spPr bwMode="auto">
            <a:xfrm>
              <a:off x="4280" y="3846"/>
              <a:ext cx="736" cy="173"/>
            </a:xfrm>
            <a:prstGeom prst="rect">
              <a:avLst/>
            </a:prstGeom>
            <a:noFill/>
            <a:ln w="9525">
              <a:noFill/>
              <a:miter lim="800000"/>
              <a:headEnd/>
              <a:tailEnd/>
            </a:ln>
          </p:spPr>
          <p:txBody>
            <a:bodyPr wrap="none" lIns="0" tIns="0" rIns="0" bIns="0">
              <a:spAutoFit/>
            </a:bodyPr>
            <a:lstStyle/>
            <a:p>
              <a:r>
                <a:rPr lang="en-GB" sz="1800">
                  <a:solidFill>
                    <a:schemeClr val="accent1"/>
                  </a:solidFill>
                  <a:latin typeface="Arial" charset="0"/>
                </a:rPr>
                <a:t>Web server</a:t>
              </a:r>
              <a:endParaRPr lang="en-GB">
                <a:solidFill>
                  <a:schemeClr val="accent1"/>
                </a:solidFill>
              </a:endParaRPr>
            </a:p>
          </p:txBody>
        </p:sp>
        <p:sp>
          <p:nvSpPr>
            <p:cNvPr id="15402" name="Rectangle 174"/>
            <p:cNvSpPr>
              <a:spLocks noChangeArrowheads="1"/>
            </p:cNvSpPr>
            <p:nvPr/>
          </p:nvSpPr>
          <p:spPr bwMode="auto">
            <a:xfrm>
              <a:off x="4480" y="3189"/>
              <a:ext cx="395" cy="269"/>
            </a:xfrm>
            <a:prstGeom prst="rect">
              <a:avLst/>
            </a:prstGeom>
            <a:noFill/>
            <a:ln w="19050">
              <a:solidFill>
                <a:srgbClr val="000000"/>
              </a:solidFill>
              <a:miter lim="800000"/>
              <a:headEnd/>
              <a:tailEnd/>
            </a:ln>
          </p:spPr>
          <p:txBody>
            <a:bodyPr/>
            <a:lstStyle/>
            <a:p>
              <a:endParaRPr lang="en-US"/>
            </a:p>
          </p:txBody>
        </p:sp>
        <p:sp>
          <p:nvSpPr>
            <p:cNvPr id="15403" name="Line 186"/>
            <p:cNvSpPr>
              <a:spLocks noChangeShapeType="1"/>
            </p:cNvSpPr>
            <p:nvPr/>
          </p:nvSpPr>
          <p:spPr bwMode="auto">
            <a:xfrm flipH="1">
              <a:off x="3960" y="3324"/>
              <a:ext cx="280" cy="457"/>
            </a:xfrm>
            <a:prstGeom prst="line">
              <a:avLst/>
            </a:prstGeom>
            <a:noFill/>
            <a:ln w="9525">
              <a:solidFill>
                <a:srgbClr val="000000"/>
              </a:solidFill>
              <a:round/>
              <a:headEnd/>
              <a:tailEnd/>
            </a:ln>
          </p:spPr>
          <p:txBody>
            <a:bodyPr/>
            <a:lstStyle/>
            <a:p>
              <a:endParaRPr lang="en-US"/>
            </a:p>
          </p:txBody>
        </p:sp>
        <p:sp>
          <p:nvSpPr>
            <p:cNvPr id="15404" name="Rectangle 187"/>
            <p:cNvSpPr>
              <a:spLocks noChangeArrowheads="1"/>
            </p:cNvSpPr>
            <p:nvPr/>
          </p:nvSpPr>
          <p:spPr bwMode="auto">
            <a:xfrm>
              <a:off x="3504" y="3736"/>
              <a:ext cx="440" cy="173"/>
            </a:xfrm>
            <a:prstGeom prst="rect">
              <a:avLst/>
            </a:prstGeom>
            <a:noFill/>
            <a:ln w="9525">
              <a:noFill/>
              <a:miter lim="800000"/>
              <a:headEnd/>
              <a:tailEnd/>
            </a:ln>
          </p:spPr>
          <p:txBody>
            <a:bodyPr wrap="none" lIns="0" tIns="0" rIns="0" bIns="0">
              <a:spAutoFit/>
            </a:bodyPr>
            <a:lstStyle/>
            <a:p>
              <a:r>
                <a:rPr lang="en-GB" sz="1800">
                  <a:solidFill>
                    <a:schemeClr val="accent1"/>
                  </a:solidFill>
                  <a:latin typeface="Arial" charset="0"/>
                </a:rPr>
                <a:t>Socket</a:t>
              </a:r>
              <a:endParaRPr lang="en-GB">
                <a:solidFill>
                  <a:schemeClr val="accent1"/>
                </a:solidFill>
              </a:endParaRPr>
            </a:p>
          </p:txBody>
        </p:sp>
        <p:sp>
          <p:nvSpPr>
            <p:cNvPr id="15405" name="Rectangle 197"/>
            <p:cNvSpPr>
              <a:spLocks noChangeArrowheads="1"/>
            </p:cNvSpPr>
            <p:nvPr/>
          </p:nvSpPr>
          <p:spPr bwMode="auto">
            <a:xfrm>
              <a:off x="4253" y="3278"/>
              <a:ext cx="138" cy="110"/>
            </a:xfrm>
            <a:prstGeom prst="rect">
              <a:avLst/>
            </a:prstGeom>
            <a:solidFill>
              <a:schemeClr val="bg2"/>
            </a:solidFill>
            <a:ln w="9525">
              <a:solidFill>
                <a:schemeClr val="tx1"/>
              </a:solidFill>
              <a:miter lim="800000"/>
              <a:headEnd/>
              <a:tailEnd/>
            </a:ln>
          </p:spPr>
          <p:txBody>
            <a:bodyPr/>
            <a:lstStyle/>
            <a:p>
              <a:endParaRPr lang="en-US"/>
            </a:p>
          </p:txBody>
        </p:sp>
      </p:grpSp>
      <p:sp>
        <p:nvSpPr>
          <p:cNvPr id="15364" name="Rectangle 149"/>
          <p:cNvSpPr>
            <a:spLocks noGrp="1" noChangeArrowheads="1"/>
          </p:cNvSpPr>
          <p:nvPr>
            <p:ph type="title"/>
          </p:nvPr>
        </p:nvSpPr>
        <p:spPr/>
        <p:txBody>
          <a:bodyPr/>
          <a:lstStyle/>
          <a:p>
            <a:r>
              <a:rPr lang="en-GB" sz="2200" smtClean="0"/>
              <a:t>Composed naming domains used to access a resource from a URL</a:t>
            </a:r>
            <a:endParaRPr lang="en-GB" sz="2000" smtClean="0"/>
          </a:p>
        </p:txBody>
      </p:sp>
      <p:grpSp>
        <p:nvGrpSpPr>
          <p:cNvPr id="15365" name="Group 199"/>
          <p:cNvGrpSpPr>
            <a:grpSpLocks/>
          </p:cNvGrpSpPr>
          <p:nvPr/>
        </p:nvGrpSpPr>
        <p:grpSpPr bwMode="auto">
          <a:xfrm>
            <a:off x="2154238" y="1649413"/>
            <a:ext cx="5927725" cy="763587"/>
            <a:chOff x="1105" y="1127"/>
            <a:chExt cx="3734" cy="481"/>
          </a:xfrm>
        </p:grpSpPr>
        <p:sp>
          <p:nvSpPr>
            <p:cNvPr id="15394" name="Rectangle 157"/>
            <p:cNvSpPr>
              <a:spLocks noChangeArrowheads="1"/>
            </p:cNvSpPr>
            <p:nvPr/>
          </p:nvSpPr>
          <p:spPr bwMode="auto">
            <a:xfrm>
              <a:off x="1268" y="1378"/>
              <a:ext cx="3266" cy="173"/>
            </a:xfrm>
            <a:prstGeom prst="rect">
              <a:avLst/>
            </a:prstGeom>
            <a:noFill/>
            <a:ln w="9525">
              <a:noFill/>
              <a:miter lim="800000"/>
              <a:headEnd/>
              <a:tailEnd/>
            </a:ln>
          </p:spPr>
          <p:txBody>
            <a:bodyPr wrap="none" lIns="0" tIns="0" rIns="0" bIns="0">
              <a:spAutoFit/>
            </a:bodyPr>
            <a:lstStyle/>
            <a:p>
              <a:r>
                <a:rPr lang="en-GB" sz="1800">
                  <a:solidFill>
                    <a:srgbClr val="000000"/>
                  </a:solidFill>
                  <a:latin typeface="Arial" charset="0"/>
                </a:rPr>
                <a:t>http://www.cdk3.net:8888/WebExamples/earth.html</a:t>
              </a:r>
              <a:endParaRPr lang="en-GB"/>
            </a:p>
          </p:txBody>
        </p:sp>
        <p:sp>
          <p:nvSpPr>
            <p:cNvPr id="15395" name="Rectangle 158"/>
            <p:cNvSpPr>
              <a:spLocks noChangeArrowheads="1"/>
            </p:cNvSpPr>
            <p:nvPr/>
          </p:nvSpPr>
          <p:spPr bwMode="auto">
            <a:xfrm>
              <a:off x="1150" y="1127"/>
              <a:ext cx="288" cy="173"/>
            </a:xfrm>
            <a:prstGeom prst="rect">
              <a:avLst/>
            </a:prstGeom>
            <a:noFill/>
            <a:ln w="9525">
              <a:noFill/>
              <a:miter lim="800000"/>
              <a:headEnd/>
              <a:tailEnd/>
            </a:ln>
          </p:spPr>
          <p:txBody>
            <a:bodyPr wrap="none" lIns="0" tIns="0" rIns="0" bIns="0">
              <a:spAutoFit/>
            </a:bodyPr>
            <a:lstStyle/>
            <a:p>
              <a:r>
                <a:rPr lang="en-GB" sz="1800">
                  <a:solidFill>
                    <a:schemeClr val="accent1"/>
                  </a:solidFill>
                  <a:latin typeface="Arial" charset="0"/>
                </a:rPr>
                <a:t>URL</a:t>
              </a:r>
              <a:endParaRPr lang="en-GB"/>
            </a:p>
          </p:txBody>
        </p:sp>
        <p:sp>
          <p:nvSpPr>
            <p:cNvPr id="15396" name="Rectangle 166"/>
            <p:cNvSpPr>
              <a:spLocks noChangeArrowheads="1"/>
            </p:cNvSpPr>
            <p:nvPr/>
          </p:nvSpPr>
          <p:spPr bwMode="auto">
            <a:xfrm>
              <a:off x="1105" y="1320"/>
              <a:ext cx="3734" cy="288"/>
            </a:xfrm>
            <a:prstGeom prst="rect">
              <a:avLst/>
            </a:prstGeom>
            <a:noFill/>
            <a:ln w="19050">
              <a:solidFill>
                <a:srgbClr val="000000"/>
              </a:solidFill>
              <a:miter lim="800000"/>
              <a:headEnd/>
              <a:tailEnd/>
            </a:ln>
          </p:spPr>
          <p:txBody>
            <a:bodyPr/>
            <a:lstStyle/>
            <a:p>
              <a:endParaRPr lang="en-US"/>
            </a:p>
          </p:txBody>
        </p:sp>
      </p:grpSp>
      <p:grpSp>
        <p:nvGrpSpPr>
          <p:cNvPr id="4" name="Group 205"/>
          <p:cNvGrpSpPr>
            <a:grpSpLocks/>
          </p:cNvGrpSpPr>
          <p:nvPr/>
        </p:nvGrpSpPr>
        <p:grpSpPr bwMode="auto">
          <a:xfrm>
            <a:off x="2220913" y="2298700"/>
            <a:ext cx="6757987" cy="1738313"/>
            <a:chOff x="1147" y="1536"/>
            <a:chExt cx="4257" cy="1095"/>
          </a:xfrm>
        </p:grpSpPr>
        <p:sp>
          <p:nvSpPr>
            <p:cNvPr id="15382" name="Line 176"/>
            <p:cNvSpPr>
              <a:spLocks noChangeShapeType="1"/>
            </p:cNvSpPr>
            <p:nvPr/>
          </p:nvSpPr>
          <p:spPr bwMode="auto">
            <a:xfrm>
              <a:off x="2110" y="1536"/>
              <a:ext cx="1" cy="538"/>
            </a:xfrm>
            <a:prstGeom prst="line">
              <a:avLst/>
            </a:prstGeom>
            <a:noFill/>
            <a:ln w="19050">
              <a:solidFill>
                <a:srgbClr val="000000"/>
              </a:solidFill>
              <a:round/>
              <a:headEnd/>
              <a:tailEnd/>
            </a:ln>
          </p:spPr>
          <p:txBody>
            <a:bodyPr/>
            <a:lstStyle/>
            <a:p>
              <a:endParaRPr lang="en-US"/>
            </a:p>
          </p:txBody>
        </p:sp>
        <p:sp>
          <p:nvSpPr>
            <p:cNvPr id="15383" name="Rectangle 152"/>
            <p:cNvSpPr>
              <a:spLocks noChangeArrowheads="1"/>
            </p:cNvSpPr>
            <p:nvPr/>
          </p:nvSpPr>
          <p:spPr bwMode="auto">
            <a:xfrm>
              <a:off x="1716" y="2200"/>
              <a:ext cx="3176" cy="413"/>
            </a:xfrm>
            <a:prstGeom prst="rect">
              <a:avLst/>
            </a:prstGeom>
            <a:solidFill>
              <a:srgbClr val="FFFFFF"/>
            </a:solidFill>
            <a:ln w="9525">
              <a:noFill/>
              <a:miter lim="800000"/>
              <a:headEnd/>
              <a:tailEnd/>
            </a:ln>
          </p:spPr>
          <p:txBody>
            <a:bodyPr/>
            <a:lstStyle/>
            <a:p>
              <a:endParaRPr lang="en-US"/>
            </a:p>
          </p:txBody>
        </p:sp>
        <p:sp>
          <p:nvSpPr>
            <p:cNvPr id="15384" name="Rectangle 153"/>
            <p:cNvSpPr>
              <a:spLocks noChangeArrowheads="1"/>
            </p:cNvSpPr>
            <p:nvPr/>
          </p:nvSpPr>
          <p:spPr bwMode="auto">
            <a:xfrm>
              <a:off x="1716" y="2200"/>
              <a:ext cx="3194" cy="431"/>
            </a:xfrm>
            <a:prstGeom prst="rect">
              <a:avLst/>
            </a:prstGeom>
            <a:noFill/>
            <a:ln w="19050">
              <a:solidFill>
                <a:srgbClr val="000000"/>
              </a:solidFill>
              <a:miter lim="800000"/>
              <a:headEnd/>
              <a:tailEnd/>
            </a:ln>
          </p:spPr>
          <p:txBody>
            <a:bodyPr/>
            <a:lstStyle/>
            <a:p>
              <a:endParaRPr lang="en-US"/>
            </a:p>
          </p:txBody>
        </p:sp>
        <p:sp>
          <p:nvSpPr>
            <p:cNvPr id="15385" name="Rectangle 159"/>
            <p:cNvSpPr>
              <a:spLocks noChangeArrowheads="1"/>
            </p:cNvSpPr>
            <p:nvPr/>
          </p:nvSpPr>
          <p:spPr bwMode="auto">
            <a:xfrm>
              <a:off x="2227" y="2003"/>
              <a:ext cx="3177" cy="173"/>
            </a:xfrm>
            <a:prstGeom prst="rect">
              <a:avLst/>
            </a:prstGeom>
            <a:noFill/>
            <a:ln w="9525">
              <a:noFill/>
              <a:miter lim="800000"/>
              <a:headEnd/>
              <a:tailEnd/>
            </a:ln>
          </p:spPr>
          <p:txBody>
            <a:bodyPr wrap="none" lIns="0" tIns="0" rIns="0" bIns="0">
              <a:spAutoFit/>
            </a:bodyPr>
            <a:lstStyle/>
            <a:p>
              <a:r>
                <a:rPr lang="en-GB" sz="1800">
                  <a:solidFill>
                    <a:schemeClr val="accent1"/>
                  </a:solidFill>
                  <a:latin typeface="Arial" charset="0"/>
                </a:rPr>
                <a:t>Resource ID (IP number, port number, pathname)</a:t>
              </a:r>
              <a:endParaRPr lang="en-GB">
                <a:solidFill>
                  <a:schemeClr val="accent1"/>
                </a:solidFill>
              </a:endParaRPr>
            </a:p>
          </p:txBody>
        </p:sp>
        <p:sp>
          <p:nvSpPr>
            <p:cNvPr id="15386" name="Rectangle 163"/>
            <p:cNvSpPr>
              <a:spLocks noChangeArrowheads="1"/>
            </p:cNvSpPr>
            <p:nvPr/>
          </p:nvSpPr>
          <p:spPr bwMode="auto">
            <a:xfrm>
              <a:off x="1769" y="2254"/>
              <a:ext cx="880" cy="323"/>
            </a:xfrm>
            <a:prstGeom prst="rect">
              <a:avLst/>
            </a:prstGeom>
            <a:noFill/>
            <a:ln w="19050">
              <a:solidFill>
                <a:srgbClr val="000000"/>
              </a:solidFill>
              <a:miter lim="800000"/>
              <a:headEnd/>
              <a:tailEnd/>
            </a:ln>
          </p:spPr>
          <p:txBody>
            <a:bodyPr/>
            <a:lstStyle/>
            <a:p>
              <a:endParaRPr lang="en-US"/>
            </a:p>
          </p:txBody>
        </p:sp>
        <p:sp>
          <p:nvSpPr>
            <p:cNvPr id="15387" name="Rectangle 164"/>
            <p:cNvSpPr>
              <a:spLocks noChangeArrowheads="1"/>
            </p:cNvSpPr>
            <p:nvPr/>
          </p:nvSpPr>
          <p:spPr bwMode="auto">
            <a:xfrm>
              <a:off x="3187" y="2254"/>
              <a:ext cx="1670" cy="323"/>
            </a:xfrm>
            <a:prstGeom prst="rect">
              <a:avLst/>
            </a:prstGeom>
            <a:noFill/>
            <a:ln w="19050">
              <a:solidFill>
                <a:srgbClr val="000000"/>
              </a:solidFill>
              <a:miter lim="800000"/>
              <a:headEnd/>
              <a:tailEnd/>
            </a:ln>
          </p:spPr>
          <p:txBody>
            <a:bodyPr/>
            <a:lstStyle/>
            <a:p>
              <a:endParaRPr lang="en-US"/>
            </a:p>
          </p:txBody>
        </p:sp>
        <p:sp>
          <p:nvSpPr>
            <p:cNvPr id="15388" name="Rectangle 168"/>
            <p:cNvSpPr>
              <a:spLocks noChangeArrowheads="1"/>
            </p:cNvSpPr>
            <p:nvPr/>
          </p:nvSpPr>
          <p:spPr bwMode="auto">
            <a:xfrm>
              <a:off x="1799" y="2348"/>
              <a:ext cx="841" cy="173"/>
            </a:xfrm>
            <a:prstGeom prst="rect">
              <a:avLst/>
            </a:prstGeom>
            <a:noFill/>
            <a:ln w="9525">
              <a:noFill/>
              <a:miter lim="800000"/>
              <a:headEnd/>
              <a:tailEnd/>
            </a:ln>
          </p:spPr>
          <p:txBody>
            <a:bodyPr wrap="none" lIns="0" tIns="0" rIns="0" bIns="0">
              <a:spAutoFit/>
            </a:bodyPr>
            <a:lstStyle/>
            <a:p>
              <a:r>
                <a:rPr lang="en-GB" sz="1800">
                  <a:solidFill>
                    <a:srgbClr val="000000"/>
                  </a:solidFill>
                  <a:latin typeface="Arial" charset="0"/>
                </a:rPr>
                <a:t>138.37.88.61</a:t>
              </a:r>
              <a:endParaRPr lang="en-GB"/>
            </a:p>
          </p:txBody>
        </p:sp>
        <p:sp>
          <p:nvSpPr>
            <p:cNvPr id="15389" name="Rectangle 173"/>
            <p:cNvSpPr>
              <a:spLocks noChangeArrowheads="1"/>
            </p:cNvSpPr>
            <p:nvPr/>
          </p:nvSpPr>
          <p:spPr bwMode="auto">
            <a:xfrm>
              <a:off x="3232" y="2348"/>
              <a:ext cx="1609" cy="173"/>
            </a:xfrm>
            <a:prstGeom prst="rect">
              <a:avLst/>
            </a:prstGeom>
            <a:noFill/>
            <a:ln w="9525">
              <a:noFill/>
              <a:miter lim="800000"/>
              <a:headEnd/>
              <a:tailEnd/>
            </a:ln>
          </p:spPr>
          <p:txBody>
            <a:bodyPr wrap="none" lIns="0" tIns="0" rIns="0" bIns="0">
              <a:spAutoFit/>
            </a:bodyPr>
            <a:lstStyle/>
            <a:p>
              <a:r>
                <a:rPr lang="en-GB" sz="1800">
                  <a:solidFill>
                    <a:srgbClr val="000000"/>
                  </a:solidFill>
                  <a:latin typeface="Arial" charset="0"/>
                </a:rPr>
                <a:t>WebExamples/earth.html</a:t>
              </a:r>
              <a:endParaRPr lang="en-GB"/>
            </a:p>
          </p:txBody>
        </p:sp>
        <p:sp>
          <p:nvSpPr>
            <p:cNvPr id="15390" name="Freeform 175"/>
            <p:cNvSpPr>
              <a:spLocks/>
            </p:cNvSpPr>
            <p:nvPr/>
          </p:nvSpPr>
          <p:spPr bwMode="auto">
            <a:xfrm>
              <a:off x="2074" y="2092"/>
              <a:ext cx="72" cy="126"/>
            </a:xfrm>
            <a:custGeom>
              <a:avLst/>
              <a:gdLst>
                <a:gd name="T0" fmla="*/ 36 w 72"/>
                <a:gd name="T1" fmla="*/ 0 h 126"/>
                <a:gd name="T2" fmla="*/ 72 w 72"/>
                <a:gd name="T3" fmla="*/ 0 h 126"/>
                <a:gd name="T4" fmla="*/ 36 w 72"/>
                <a:gd name="T5" fmla="*/ 126 h 126"/>
                <a:gd name="T6" fmla="*/ 0 w 72"/>
                <a:gd name="T7" fmla="*/ 0 h 126"/>
                <a:gd name="T8" fmla="*/ 36 w 72"/>
                <a:gd name="T9" fmla="*/ 0 h 126"/>
                <a:gd name="T10" fmla="*/ 0 60000 65536"/>
                <a:gd name="T11" fmla="*/ 0 60000 65536"/>
                <a:gd name="T12" fmla="*/ 0 60000 65536"/>
                <a:gd name="T13" fmla="*/ 0 60000 65536"/>
                <a:gd name="T14" fmla="*/ 0 60000 65536"/>
                <a:gd name="T15" fmla="*/ 0 w 72"/>
                <a:gd name="T16" fmla="*/ 0 h 126"/>
                <a:gd name="T17" fmla="*/ 72 w 72"/>
                <a:gd name="T18" fmla="*/ 126 h 126"/>
              </a:gdLst>
              <a:ahLst/>
              <a:cxnLst>
                <a:cxn ang="T10">
                  <a:pos x="T0" y="T1"/>
                </a:cxn>
                <a:cxn ang="T11">
                  <a:pos x="T2" y="T3"/>
                </a:cxn>
                <a:cxn ang="T12">
                  <a:pos x="T4" y="T5"/>
                </a:cxn>
                <a:cxn ang="T13">
                  <a:pos x="T6" y="T7"/>
                </a:cxn>
                <a:cxn ang="T14">
                  <a:pos x="T8" y="T9"/>
                </a:cxn>
              </a:cxnLst>
              <a:rect l="T15" t="T16" r="T17" b="T18"/>
              <a:pathLst>
                <a:path w="72" h="126">
                  <a:moveTo>
                    <a:pt x="36" y="0"/>
                  </a:moveTo>
                  <a:lnTo>
                    <a:pt x="72" y="0"/>
                  </a:lnTo>
                  <a:lnTo>
                    <a:pt x="36" y="126"/>
                  </a:lnTo>
                  <a:lnTo>
                    <a:pt x="0" y="0"/>
                  </a:lnTo>
                  <a:lnTo>
                    <a:pt x="36" y="0"/>
                  </a:lnTo>
                  <a:close/>
                </a:path>
              </a:pathLst>
            </a:custGeom>
            <a:solidFill>
              <a:srgbClr val="000000"/>
            </a:solidFill>
            <a:ln w="41275">
              <a:solidFill>
                <a:srgbClr val="000000"/>
              </a:solidFill>
              <a:prstDash val="solid"/>
              <a:round/>
              <a:headEnd/>
              <a:tailEnd/>
            </a:ln>
          </p:spPr>
          <p:txBody>
            <a:bodyPr/>
            <a:lstStyle/>
            <a:p>
              <a:endParaRPr lang="en-US"/>
            </a:p>
          </p:txBody>
        </p:sp>
        <p:sp>
          <p:nvSpPr>
            <p:cNvPr id="15391" name="Rectangle 179"/>
            <p:cNvSpPr>
              <a:spLocks noChangeArrowheads="1"/>
            </p:cNvSpPr>
            <p:nvPr/>
          </p:nvSpPr>
          <p:spPr bwMode="auto">
            <a:xfrm>
              <a:off x="2685" y="2254"/>
              <a:ext cx="466" cy="323"/>
            </a:xfrm>
            <a:prstGeom prst="rect">
              <a:avLst/>
            </a:prstGeom>
            <a:noFill/>
            <a:ln w="19050">
              <a:solidFill>
                <a:srgbClr val="000000"/>
              </a:solidFill>
              <a:miter lim="800000"/>
              <a:headEnd/>
              <a:tailEnd/>
            </a:ln>
          </p:spPr>
          <p:txBody>
            <a:bodyPr/>
            <a:lstStyle/>
            <a:p>
              <a:endParaRPr lang="en-US"/>
            </a:p>
          </p:txBody>
        </p:sp>
        <p:sp>
          <p:nvSpPr>
            <p:cNvPr id="15392" name="Rectangle 180"/>
            <p:cNvSpPr>
              <a:spLocks noChangeArrowheads="1"/>
            </p:cNvSpPr>
            <p:nvPr/>
          </p:nvSpPr>
          <p:spPr bwMode="auto">
            <a:xfrm>
              <a:off x="2760" y="2348"/>
              <a:ext cx="320" cy="173"/>
            </a:xfrm>
            <a:prstGeom prst="rect">
              <a:avLst/>
            </a:prstGeom>
            <a:noFill/>
            <a:ln w="9525">
              <a:noFill/>
              <a:miter lim="800000"/>
              <a:headEnd/>
              <a:tailEnd/>
            </a:ln>
          </p:spPr>
          <p:txBody>
            <a:bodyPr wrap="none" lIns="0" tIns="0" rIns="0" bIns="0">
              <a:spAutoFit/>
            </a:bodyPr>
            <a:lstStyle/>
            <a:p>
              <a:r>
                <a:rPr lang="en-GB" sz="1800">
                  <a:solidFill>
                    <a:srgbClr val="000000"/>
                  </a:solidFill>
                  <a:latin typeface="Arial" charset="0"/>
                </a:rPr>
                <a:t>8888</a:t>
              </a:r>
              <a:endParaRPr lang="en-GB"/>
            </a:p>
          </p:txBody>
        </p:sp>
        <p:sp>
          <p:nvSpPr>
            <p:cNvPr id="15393" name="Rectangle 183"/>
            <p:cNvSpPr>
              <a:spLocks noChangeArrowheads="1"/>
            </p:cNvSpPr>
            <p:nvPr/>
          </p:nvSpPr>
          <p:spPr bwMode="auto">
            <a:xfrm>
              <a:off x="1147" y="1806"/>
              <a:ext cx="768" cy="173"/>
            </a:xfrm>
            <a:prstGeom prst="rect">
              <a:avLst/>
            </a:prstGeom>
            <a:noFill/>
            <a:ln w="9525">
              <a:noFill/>
              <a:miter lim="800000"/>
              <a:headEnd/>
              <a:tailEnd/>
            </a:ln>
          </p:spPr>
          <p:txBody>
            <a:bodyPr wrap="none" lIns="0" tIns="0" rIns="0" bIns="0">
              <a:spAutoFit/>
            </a:bodyPr>
            <a:lstStyle/>
            <a:p>
              <a:r>
                <a:rPr lang="en-GB" sz="1800">
                  <a:solidFill>
                    <a:schemeClr val="accent1"/>
                  </a:solidFill>
                  <a:latin typeface="Arial" charset="0"/>
                </a:rPr>
                <a:t>DNS lookup</a:t>
              </a:r>
              <a:endParaRPr lang="en-GB">
                <a:solidFill>
                  <a:schemeClr val="accent1"/>
                </a:solidFill>
              </a:endParaRPr>
            </a:p>
          </p:txBody>
        </p:sp>
      </p:grpSp>
      <p:sp>
        <p:nvSpPr>
          <p:cNvPr id="15367" name="Rectangle 194"/>
          <p:cNvSpPr>
            <a:spLocks noChangeArrowheads="1"/>
          </p:cNvSpPr>
          <p:nvPr/>
        </p:nvSpPr>
        <p:spPr bwMode="auto">
          <a:xfrm>
            <a:off x="512763" y="1328738"/>
            <a:ext cx="1327150" cy="396875"/>
          </a:xfrm>
          <a:prstGeom prst="rect">
            <a:avLst/>
          </a:prstGeom>
          <a:noFill/>
          <a:ln w="9525">
            <a:noFill/>
            <a:miter lim="800000"/>
            <a:headEnd/>
            <a:tailEnd/>
          </a:ln>
        </p:spPr>
        <p:txBody>
          <a:bodyPr wrap="none">
            <a:spAutoFit/>
          </a:bodyPr>
          <a:lstStyle/>
          <a:p>
            <a:r>
              <a:rPr kumimoji="1" lang="en-GB" sz="2000">
                <a:solidFill>
                  <a:schemeClr val="accent1"/>
                </a:solidFill>
                <a:latin typeface="Arial" charset="0"/>
              </a:rPr>
              <a:t>Figure 9.1</a:t>
            </a:r>
          </a:p>
        </p:txBody>
      </p:sp>
      <p:grpSp>
        <p:nvGrpSpPr>
          <p:cNvPr id="5" name="Group 208"/>
          <p:cNvGrpSpPr>
            <a:grpSpLocks/>
          </p:cNvGrpSpPr>
          <p:nvPr/>
        </p:nvGrpSpPr>
        <p:grpSpPr bwMode="auto">
          <a:xfrm>
            <a:off x="1185863" y="3922713"/>
            <a:ext cx="6097587" cy="1652587"/>
            <a:chOff x="747" y="2471"/>
            <a:chExt cx="3841" cy="1041"/>
          </a:xfrm>
        </p:grpSpPr>
        <p:sp>
          <p:nvSpPr>
            <p:cNvPr id="15370" name="Freeform 171"/>
            <p:cNvSpPr>
              <a:spLocks/>
            </p:cNvSpPr>
            <p:nvPr/>
          </p:nvSpPr>
          <p:spPr bwMode="auto">
            <a:xfrm>
              <a:off x="4050" y="3189"/>
              <a:ext cx="125" cy="108"/>
            </a:xfrm>
            <a:custGeom>
              <a:avLst/>
              <a:gdLst>
                <a:gd name="T0" fmla="*/ 17 w 125"/>
                <a:gd name="T1" fmla="*/ 18 h 108"/>
                <a:gd name="T2" fmla="*/ 53 w 125"/>
                <a:gd name="T3" fmla="*/ 0 h 108"/>
                <a:gd name="T4" fmla="*/ 125 w 125"/>
                <a:gd name="T5" fmla="*/ 108 h 108"/>
                <a:gd name="T6" fmla="*/ 0 w 125"/>
                <a:gd name="T7" fmla="*/ 54 h 108"/>
                <a:gd name="T8" fmla="*/ 17 w 125"/>
                <a:gd name="T9" fmla="*/ 18 h 108"/>
                <a:gd name="T10" fmla="*/ 0 60000 65536"/>
                <a:gd name="T11" fmla="*/ 0 60000 65536"/>
                <a:gd name="T12" fmla="*/ 0 60000 65536"/>
                <a:gd name="T13" fmla="*/ 0 60000 65536"/>
                <a:gd name="T14" fmla="*/ 0 60000 65536"/>
                <a:gd name="T15" fmla="*/ 0 w 125"/>
                <a:gd name="T16" fmla="*/ 0 h 108"/>
                <a:gd name="T17" fmla="*/ 125 w 125"/>
                <a:gd name="T18" fmla="*/ 108 h 108"/>
              </a:gdLst>
              <a:ahLst/>
              <a:cxnLst>
                <a:cxn ang="T10">
                  <a:pos x="T0" y="T1"/>
                </a:cxn>
                <a:cxn ang="T11">
                  <a:pos x="T2" y="T3"/>
                </a:cxn>
                <a:cxn ang="T12">
                  <a:pos x="T4" y="T5"/>
                </a:cxn>
                <a:cxn ang="T13">
                  <a:pos x="T6" y="T7"/>
                </a:cxn>
                <a:cxn ang="T14">
                  <a:pos x="T8" y="T9"/>
                </a:cxn>
              </a:cxnLst>
              <a:rect l="T15" t="T16" r="T17" b="T18"/>
              <a:pathLst>
                <a:path w="125" h="108">
                  <a:moveTo>
                    <a:pt x="17" y="18"/>
                  </a:moveTo>
                  <a:lnTo>
                    <a:pt x="53" y="0"/>
                  </a:lnTo>
                  <a:lnTo>
                    <a:pt x="125" y="108"/>
                  </a:lnTo>
                  <a:lnTo>
                    <a:pt x="0" y="54"/>
                  </a:lnTo>
                  <a:lnTo>
                    <a:pt x="17" y="18"/>
                  </a:lnTo>
                  <a:close/>
                </a:path>
              </a:pathLst>
            </a:custGeom>
            <a:solidFill>
              <a:srgbClr val="000000"/>
            </a:solidFill>
            <a:ln w="41275">
              <a:solidFill>
                <a:srgbClr val="000000"/>
              </a:solidFill>
              <a:prstDash val="solid"/>
              <a:round/>
              <a:headEnd/>
              <a:tailEnd/>
            </a:ln>
          </p:spPr>
          <p:txBody>
            <a:bodyPr/>
            <a:lstStyle/>
            <a:p>
              <a:endParaRPr lang="en-US"/>
            </a:p>
          </p:txBody>
        </p:sp>
        <p:sp>
          <p:nvSpPr>
            <p:cNvPr id="15371" name="Line 172"/>
            <p:cNvSpPr>
              <a:spLocks noChangeShapeType="1"/>
            </p:cNvSpPr>
            <p:nvPr/>
          </p:nvSpPr>
          <p:spPr bwMode="auto">
            <a:xfrm flipH="1" flipV="1">
              <a:off x="3170" y="2471"/>
              <a:ext cx="897" cy="736"/>
            </a:xfrm>
            <a:prstGeom prst="line">
              <a:avLst/>
            </a:prstGeom>
            <a:noFill/>
            <a:ln w="19050">
              <a:solidFill>
                <a:srgbClr val="000000"/>
              </a:solidFill>
              <a:round/>
              <a:headEnd/>
              <a:tailEnd/>
            </a:ln>
          </p:spPr>
          <p:txBody>
            <a:bodyPr/>
            <a:lstStyle/>
            <a:p>
              <a:endParaRPr lang="en-US"/>
            </a:p>
          </p:txBody>
        </p:sp>
        <p:sp>
          <p:nvSpPr>
            <p:cNvPr id="15372" name="Freeform 177"/>
            <p:cNvSpPr>
              <a:spLocks/>
            </p:cNvSpPr>
            <p:nvPr/>
          </p:nvSpPr>
          <p:spPr bwMode="auto">
            <a:xfrm>
              <a:off x="3942" y="3333"/>
              <a:ext cx="125" cy="71"/>
            </a:xfrm>
            <a:custGeom>
              <a:avLst/>
              <a:gdLst>
                <a:gd name="T0" fmla="*/ 0 w 125"/>
                <a:gd name="T1" fmla="*/ 35 h 71"/>
                <a:gd name="T2" fmla="*/ 0 w 125"/>
                <a:gd name="T3" fmla="*/ 0 h 71"/>
                <a:gd name="T4" fmla="*/ 125 w 125"/>
                <a:gd name="T5" fmla="*/ 35 h 71"/>
                <a:gd name="T6" fmla="*/ 0 w 125"/>
                <a:gd name="T7" fmla="*/ 71 h 71"/>
                <a:gd name="T8" fmla="*/ 0 w 125"/>
                <a:gd name="T9" fmla="*/ 35 h 71"/>
                <a:gd name="T10" fmla="*/ 0 60000 65536"/>
                <a:gd name="T11" fmla="*/ 0 60000 65536"/>
                <a:gd name="T12" fmla="*/ 0 60000 65536"/>
                <a:gd name="T13" fmla="*/ 0 60000 65536"/>
                <a:gd name="T14" fmla="*/ 0 60000 65536"/>
                <a:gd name="T15" fmla="*/ 0 w 125"/>
                <a:gd name="T16" fmla="*/ 0 h 71"/>
                <a:gd name="T17" fmla="*/ 125 w 125"/>
                <a:gd name="T18" fmla="*/ 71 h 71"/>
              </a:gdLst>
              <a:ahLst/>
              <a:cxnLst>
                <a:cxn ang="T10">
                  <a:pos x="T0" y="T1"/>
                </a:cxn>
                <a:cxn ang="T11">
                  <a:pos x="T2" y="T3"/>
                </a:cxn>
                <a:cxn ang="T12">
                  <a:pos x="T4" y="T5"/>
                </a:cxn>
                <a:cxn ang="T13">
                  <a:pos x="T6" y="T7"/>
                </a:cxn>
                <a:cxn ang="T14">
                  <a:pos x="T8" y="T9"/>
                </a:cxn>
              </a:cxnLst>
              <a:rect l="T15" t="T16" r="T17" b="T18"/>
              <a:pathLst>
                <a:path w="125" h="71">
                  <a:moveTo>
                    <a:pt x="0" y="35"/>
                  </a:moveTo>
                  <a:lnTo>
                    <a:pt x="0" y="0"/>
                  </a:lnTo>
                  <a:lnTo>
                    <a:pt x="125" y="35"/>
                  </a:lnTo>
                  <a:lnTo>
                    <a:pt x="0" y="71"/>
                  </a:lnTo>
                  <a:lnTo>
                    <a:pt x="0" y="35"/>
                  </a:lnTo>
                  <a:close/>
                </a:path>
              </a:pathLst>
            </a:custGeom>
            <a:solidFill>
              <a:srgbClr val="000000"/>
            </a:solidFill>
            <a:ln w="41275">
              <a:solidFill>
                <a:srgbClr val="000000"/>
              </a:solidFill>
              <a:prstDash val="solid"/>
              <a:round/>
              <a:headEnd/>
              <a:tailEnd/>
            </a:ln>
          </p:spPr>
          <p:txBody>
            <a:bodyPr/>
            <a:lstStyle/>
            <a:p>
              <a:endParaRPr lang="en-US"/>
            </a:p>
          </p:txBody>
        </p:sp>
        <p:sp>
          <p:nvSpPr>
            <p:cNvPr id="15373" name="Line 178"/>
            <p:cNvSpPr>
              <a:spLocks noChangeShapeType="1"/>
            </p:cNvSpPr>
            <p:nvPr/>
          </p:nvSpPr>
          <p:spPr bwMode="auto">
            <a:xfrm>
              <a:off x="1985" y="3368"/>
              <a:ext cx="1939" cy="1"/>
            </a:xfrm>
            <a:prstGeom prst="line">
              <a:avLst/>
            </a:prstGeom>
            <a:noFill/>
            <a:ln w="19050">
              <a:solidFill>
                <a:srgbClr val="000000"/>
              </a:solidFill>
              <a:round/>
              <a:headEnd/>
              <a:tailEnd/>
            </a:ln>
          </p:spPr>
          <p:txBody>
            <a:bodyPr/>
            <a:lstStyle/>
            <a:p>
              <a:endParaRPr lang="en-US"/>
            </a:p>
          </p:txBody>
        </p:sp>
        <p:sp>
          <p:nvSpPr>
            <p:cNvPr id="15374" name="Freeform 181"/>
            <p:cNvSpPr>
              <a:spLocks/>
            </p:cNvSpPr>
            <p:nvPr/>
          </p:nvSpPr>
          <p:spPr bwMode="auto">
            <a:xfrm>
              <a:off x="4498" y="3063"/>
              <a:ext cx="90" cy="126"/>
            </a:xfrm>
            <a:custGeom>
              <a:avLst/>
              <a:gdLst>
                <a:gd name="T0" fmla="*/ 36 w 90"/>
                <a:gd name="T1" fmla="*/ 0 h 126"/>
                <a:gd name="T2" fmla="*/ 72 w 90"/>
                <a:gd name="T3" fmla="*/ 0 h 126"/>
                <a:gd name="T4" fmla="*/ 90 w 90"/>
                <a:gd name="T5" fmla="*/ 126 h 126"/>
                <a:gd name="T6" fmla="*/ 0 w 90"/>
                <a:gd name="T7" fmla="*/ 18 h 126"/>
                <a:gd name="T8" fmla="*/ 36 w 90"/>
                <a:gd name="T9" fmla="*/ 0 h 126"/>
                <a:gd name="T10" fmla="*/ 0 60000 65536"/>
                <a:gd name="T11" fmla="*/ 0 60000 65536"/>
                <a:gd name="T12" fmla="*/ 0 60000 65536"/>
                <a:gd name="T13" fmla="*/ 0 60000 65536"/>
                <a:gd name="T14" fmla="*/ 0 60000 65536"/>
                <a:gd name="T15" fmla="*/ 0 w 90"/>
                <a:gd name="T16" fmla="*/ 0 h 126"/>
                <a:gd name="T17" fmla="*/ 90 w 90"/>
                <a:gd name="T18" fmla="*/ 126 h 126"/>
              </a:gdLst>
              <a:ahLst/>
              <a:cxnLst>
                <a:cxn ang="T10">
                  <a:pos x="T0" y="T1"/>
                </a:cxn>
                <a:cxn ang="T11">
                  <a:pos x="T2" y="T3"/>
                </a:cxn>
                <a:cxn ang="T12">
                  <a:pos x="T4" y="T5"/>
                </a:cxn>
                <a:cxn ang="T13">
                  <a:pos x="T6" y="T7"/>
                </a:cxn>
                <a:cxn ang="T14">
                  <a:pos x="T8" y="T9"/>
                </a:cxn>
              </a:cxnLst>
              <a:rect l="T15" t="T16" r="T17" b="T18"/>
              <a:pathLst>
                <a:path w="90" h="126">
                  <a:moveTo>
                    <a:pt x="36" y="0"/>
                  </a:moveTo>
                  <a:lnTo>
                    <a:pt x="72" y="0"/>
                  </a:lnTo>
                  <a:lnTo>
                    <a:pt x="90" y="126"/>
                  </a:lnTo>
                  <a:lnTo>
                    <a:pt x="0" y="18"/>
                  </a:lnTo>
                  <a:lnTo>
                    <a:pt x="36" y="0"/>
                  </a:lnTo>
                  <a:close/>
                </a:path>
              </a:pathLst>
            </a:custGeom>
            <a:solidFill>
              <a:srgbClr val="000000"/>
            </a:solidFill>
            <a:ln w="41275">
              <a:solidFill>
                <a:srgbClr val="000000"/>
              </a:solidFill>
              <a:prstDash val="solid"/>
              <a:round/>
              <a:headEnd/>
              <a:tailEnd/>
            </a:ln>
          </p:spPr>
          <p:txBody>
            <a:bodyPr/>
            <a:lstStyle/>
            <a:p>
              <a:endParaRPr lang="en-US"/>
            </a:p>
          </p:txBody>
        </p:sp>
        <p:sp>
          <p:nvSpPr>
            <p:cNvPr id="15375" name="Line 182"/>
            <p:cNvSpPr>
              <a:spLocks noChangeShapeType="1"/>
            </p:cNvSpPr>
            <p:nvPr/>
          </p:nvSpPr>
          <p:spPr bwMode="auto">
            <a:xfrm flipH="1" flipV="1">
              <a:off x="4229" y="2471"/>
              <a:ext cx="287" cy="592"/>
            </a:xfrm>
            <a:prstGeom prst="line">
              <a:avLst/>
            </a:prstGeom>
            <a:noFill/>
            <a:ln w="19050">
              <a:solidFill>
                <a:srgbClr val="000000"/>
              </a:solidFill>
              <a:round/>
              <a:headEnd/>
              <a:tailEnd/>
            </a:ln>
          </p:spPr>
          <p:txBody>
            <a:bodyPr/>
            <a:lstStyle/>
            <a:p>
              <a:endParaRPr lang="en-US"/>
            </a:p>
          </p:txBody>
        </p:sp>
        <p:sp>
          <p:nvSpPr>
            <p:cNvPr id="15376" name="Rectangle 160"/>
            <p:cNvSpPr>
              <a:spLocks noChangeArrowheads="1"/>
            </p:cNvSpPr>
            <p:nvPr/>
          </p:nvSpPr>
          <p:spPr bwMode="auto">
            <a:xfrm>
              <a:off x="809" y="3031"/>
              <a:ext cx="1761" cy="173"/>
            </a:xfrm>
            <a:prstGeom prst="rect">
              <a:avLst/>
            </a:prstGeom>
            <a:noFill/>
            <a:ln w="9525">
              <a:noFill/>
              <a:miter lim="800000"/>
              <a:headEnd/>
              <a:tailEnd/>
            </a:ln>
          </p:spPr>
          <p:txBody>
            <a:bodyPr wrap="none" lIns="0" tIns="0" rIns="0" bIns="0">
              <a:spAutoFit/>
            </a:bodyPr>
            <a:lstStyle/>
            <a:p>
              <a:r>
                <a:rPr lang="en-GB" sz="1800">
                  <a:solidFill>
                    <a:schemeClr val="accent1"/>
                  </a:solidFill>
                  <a:latin typeface="Arial" charset="0"/>
                </a:rPr>
                <a:t>(Ethernet) Network address</a:t>
              </a:r>
              <a:endParaRPr lang="en-GB">
                <a:solidFill>
                  <a:schemeClr val="accent1"/>
                </a:solidFill>
              </a:endParaRPr>
            </a:p>
          </p:txBody>
        </p:sp>
        <p:sp>
          <p:nvSpPr>
            <p:cNvPr id="15377" name="Rectangle 161"/>
            <p:cNvSpPr>
              <a:spLocks noChangeArrowheads="1"/>
            </p:cNvSpPr>
            <p:nvPr/>
          </p:nvSpPr>
          <p:spPr bwMode="auto">
            <a:xfrm>
              <a:off x="910" y="3323"/>
              <a:ext cx="993" cy="173"/>
            </a:xfrm>
            <a:prstGeom prst="rect">
              <a:avLst/>
            </a:prstGeom>
            <a:noFill/>
            <a:ln w="9525">
              <a:noFill/>
              <a:miter lim="800000"/>
              <a:headEnd/>
              <a:tailEnd/>
            </a:ln>
          </p:spPr>
          <p:txBody>
            <a:bodyPr wrap="none" lIns="0" tIns="0" rIns="0" bIns="0">
              <a:spAutoFit/>
            </a:bodyPr>
            <a:lstStyle/>
            <a:p>
              <a:r>
                <a:rPr lang="en-GB" sz="1800">
                  <a:solidFill>
                    <a:srgbClr val="000000"/>
                  </a:solidFill>
                  <a:latin typeface="Arial" charset="0"/>
                </a:rPr>
                <a:t>2:60:8c:2:b0:5a</a:t>
              </a:r>
              <a:endParaRPr lang="en-GB"/>
            </a:p>
          </p:txBody>
        </p:sp>
        <p:sp>
          <p:nvSpPr>
            <p:cNvPr id="15378" name="Rectangle 165"/>
            <p:cNvSpPr>
              <a:spLocks noChangeArrowheads="1"/>
            </p:cNvSpPr>
            <p:nvPr/>
          </p:nvSpPr>
          <p:spPr bwMode="auto">
            <a:xfrm>
              <a:off x="747" y="3225"/>
              <a:ext cx="1256" cy="287"/>
            </a:xfrm>
            <a:prstGeom prst="rect">
              <a:avLst/>
            </a:prstGeom>
            <a:noFill/>
            <a:ln w="19050">
              <a:solidFill>
                <a:srgbClr val="000000"/>
              </a:solidFill>
              <a:miter lim="800000"/>
              <a:headEnd/>
              <a:tailEnd/>
            </a:ln>
          </p:spPr>
          <p:txBody>
            <a:bodyPr/>
            <a:lstStyle/>
            <a:p>
              <a:endParaRPr lang="en-US"/>
            </a:p>
          </p:txBody>
        </p:sp>
        <p:sp>
          <p:nvSpPr>
            <p:cNvPr id="15379" name="Freeform 169"/>
            <p:cNvSpPr>
              <a:spLocks/>
            </p:cNvSpPr>
            <p:nvPr/>
          </p:nvSpPr>
          <p:spPr bwMode="auto">
            <a:xfrm>
              <a:off x="1483" y="2902"/>
              <a:ext cx="126" cy="107"/>
            </a:xfrm>
            <a:custGeom>
              <a:avLst/>
              <a:gdLst>
                <a:gd name="T0" fmla="*/ 108 w 126"/>
                <a:gd name="T1" fmla="*/ 36 h 107"/>
                <a:gd name="T2" fmla="*/ 126 w 126"/>
                <a:gd name="T3" fmla="*/ 72 h 107"/>
                <a:gd name="T4" fmla="*/ 0 w 126"/>
                <a:gd name="T5" fmla="*/ 107 h 107"/>
                <a:gd name="T6" fmla="*/ 90 w 126"/>
                <a:gd name="T7" fmla="*/ 0 h 107"/>
                <a:gd name="T8" fmla="*/ 108 w 126"/>
                <a:gd name="T9" fmla="*/ 36 h 107"/>
                <a:gd name="T10" fmla="*/ 0 60000 65536"/>
                <a:gd name="T11" fmla="*/ 0 60000 65536"/>
                <a:gd name="T12" fmla="*/ 0 60000 65536"/>
                <a:gd name="T13" fmla="*/ 0 60000 65536"/>
                <a:gd name="T14" fmla="*/ 0 60000 65536"/>
                <a:gd name="T15" fmla="*/ 0 w 126"/>
                <a:gd name="T16" fmla="*/ 0 h 107"/>
                <a:gd name="T17" fmla="*/ 126 w 126"/>
                <a:gd name="T18" fmla="*/ 107 h 107"/>
              </a:gdLst>
              <a:ahLst/>
              <a:cxnLst>
                <a:cxn ang="T10">
                  <a:pos x="T0" y="T1"/>
                </a:cxn>
                <a:cxn ang="T11">
                  <a:pos x="T2" y="T3"/>
                </a:cxn>
                <a:cxn ang="T12">
                  <a:pos x="T4" y="T5"/>
                </a:cxn>
                <a:cxn ang="T13">
                  <a:pos x="T6" y="T7"/>
                </a:cxn>
                <a:cxn ang="T14">
                  <a:pos x="T8" y="T9"/>
                </a:cxn>
              </a:cxnLst>
              <a:rect l="T15" t="T16" r="T17" b="T18"/>
              <a:pathLst>
                <a:path w="126" h="107">
                  <a:moveTo>
                    <a:pt x="108" y="36"/>
                  </a:moveTo>
                  <a:lnTo>
                    <a:pt x="126" y="72"/>
                  </a:lnTo>
                  <a:lnTo>
                    <a:pt x="0" y="107"/>
                  </a:lnTo>
                  <a:lnTo>
                    <a:pt x="90" y="0"/>
                  </a:lnTo>
                  <a:lnTo>
                    <a:pt x="108" y="36"/>
                  </a:lnTo>
                  <a:close/>
                </a:path>
              </a:pathLst>
            </a:custGeom>
            <a:solidFill>
              <a:srgbClr val="000000"/>
            </a:solidFill>
            <a:ln w="41275">
              <a:solidFill>
                <a:srgbClr val="000000"/>
              </a:solidFill>
              <a:prstDash val="solid"/>
              <a:round/>
              <a:headEnd/>
              <a:tailEnd/>
            </a:ln>
          </p:spPr>
          <p:txBody>
            <a:bodyPr/>
            <a:lstStyle/>
            <a:p>
              <a:endParaRPr lang="en-US"/>
            </a:p>
          </p:txBody>
        </p:sp>
        <p:sp>
          <p:nvSpPr>
            <p:cNvPr id="15380" name="Line 170"/>
            <p:cNvSpPr>
              <a:spLocks noChangeShapeType="1"/>
            </p:cNvSpPr>
            <p:nvPr/>
          </p:nvSpPr>
          <p:spPr bwMode="auto">
            <a:xfrm flipH="1">
              <a:off x="1609" y="2471"/>
              <a:ext cx="807" cy="467"/>
            </a:xfrm>
            <a:prstGeom prst="line">
              <a:avLst/>
            </a:prstGeom>
            <a:noFill/>
            <a:ln w="19050">
              <a:solidFill>
                <a:srgbClr val="000000"/>
              </a:solidFill>
              <a:round/>
              <a:headEnd/>
              <a:tailEnd/>
            </a:ln>
          </p:spPr>
          <p:txBody>
            <a:bodyPr/>
            <a:lstStyle/>
            <a:p>
              <a:endParaRPr lang="en-US"/>
            </a:p>
          </p:txBody>
        </p:sp>
        <p:sp>
          <p:nvSpPr>
            <p:cNvPr id="15381" name="Rectangle 200"/>
            <p:cNvSpPr>
              <a:spLocks noChangeArrowheads="1"/>
            </p:cNvSpPr>
            <p:nvPr/>
          </p:nvSpPr>
          <p:spPr bwMode="auto">
            <a:xfrm>
              <a:off x="980" y="2712"/>
              <a:ext cx="760" cy="173"/>
            </a:xfrm>
            <a:prstGeom prst="rect">
              <a:avLst/>
            </a:prstGeom>
            <a:noFill/>
            <a:ln w="9525">
              <a:noFill/>
              <a:miter lim="800000"/>
              <a:headEnd/>
              <a:tailEnd/>
            </a:ln>
          </p:spPr>
          <p:txBody>
            <a:bodyPr wrap="none" lIns="0" tIns="0" rIns="0" bIns="0">
              <a:spAutoFit/>
            </a:bodyPr>
            <a:lstStyle/>
            <a:p>
              <a:r>
                <a:rPr lang="en-GB" sz="1800">
                  <a:solidFill>
                    <a:schemeClr val="accent1"/>
                  </a:solidFill>
                  <a:latin typeface="Arial" charset="0"/>
                </a:rPr>
                <a:t>ARP lookup</a:t>
              </a:r>
              <a:endParaRPr lang="en-GB">
                <a:solidFill>
                  <a:schemeClr val="accent1"/>
                </a:solidFill>
              </a:endParaRPr>
            </a:p>
          </p:txBody>
        </p:sp>
      </p:grpSp>
      <p:sp>
        <p:nvSpPr>
          <p:cNvPr id="15369" name="Rectangle 210"/>
          <p:cNvSpPr>
            <a:spLocks noChangeArrowheads="1"/>
          </p:cNvSpPr>
          <p:nvPr/>
        </p:nvSpPr>
        <p:spPr bwMode="auto">
          <a:xfrm>
            <a:off x="0" y="6553200"/>
            <a:ext cx="2874963" cy="304800"/>
          </a:xfrm>
          <a:prstGeom prst="rect">
            <a:avLst/>
          </a:prstGeom>
          <a:noFill/>
          <a:ln w="9525">
            <a:noFill/>
            <a:miter lim="800000"/>
            <a:headEnd/>
            <a:tailEnd/>
          </a:ln>
        </p:spPr>
        <p:txBody>
          <a:bodyPr anchor="ctr">
            <a:spAutoFit/>
          </a:bodyPr>
          <a:lstStyle/>
          <a:p>
            <a:r>
              <a:rPr lang="en-GB" sz="1400" b="1">
                <a:hlinkClick r:id="rId3"/>
              </a:rPr>
              <a:t>Address Resolution Protocol (ARP)</a:t>
            </a:r>
            <a:endParaRPr lang="en-GB"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miter lim="800000"/>
            <a:headEnd/>
            <a:tailEnd/>
          </a:ln>
        </p:spPr>
        <p:txBody>
          <a:bodyPr/>
          <a:lstStyle/>
          <a:p>
            <a:fld id="{DBBBDB6F-F84F-4BDA-B77C-AC666014315F}" type="slidenum">
              <a:rPr lang="en-US" smtClean="0"/>
              <a:pPr/>
              <a:t>14</a:t>
            </a:fld>
            <a:endParaRPr lang="en-US" smtClean="0"/>
          </a:p>
        </p:txBody>
      </p:sp>
      <p:sp>
        <p:nvSpPr>
          <p:cNvPr id="16387" name="Rectangle 2"/>
          <p:cNvSpPr>
            <a:spLocks noGrp="1" noChangeArrowheads="1"/>
          </p:cNvSpPr>
          <p:nvPr>
            <p:ph type="title"/>
          </p:nvPr>
        </p:nvSpPr>
        <p:spPr/>
        <p:txBody>
          <a:bodyPr/>
          <a:lstStyle/>
          <a:p>
            <a:r>
              <a:rPr lang="en-GB" smtClean="0"/>
              <a:t>Names and resources</a:t>
            </a:r>
          </a:p>
        </p:txBody>
      </p:sp>
      <p:sp>
        <p:nvSpPr>
          <p:cNvPr id="16388" name="Rectangle 3"/>
          <p:cNvSpPr>
            <a:spLocks noGrp="1" noChangeArrowheads="1"/>
          </p:cNvSpPr>
          <p:nvPr>
            <p:ph type="body" idx="1"/>
          </p:nvPr>
        </p:nvSpPr>
        <p:spPr>
          <a:xfrm>
            <a:off x="495300" y="1447800"/>
            <a:ext cx="9050338" cy="4800600"/>
          </a:xfrm>
        </p:spPr>
        <p:txBody>
          <a:bodyPr/>
          <a:lstStyle/>
          <a:p>
            <a:pPr>
              <a:buFontTx/>
              <a:buChar char="•"/>
              <a:tabLst>
                <a:tab pos="1827213" algn="l"/>
                <a:tab pos="4279900" algn="l"/>
              </a:tabLst>
            </a:pPr>
            <a:r>
              <a:rPr lang="en-GB" sz="2200" smtClean="0"/>
              <a:t>Currently, different name systems are used for each type of resource:</a:t>
            </a:r>
          </a:p>
          <a:p>
            <a:pPr lvl="1">
              <a:buFontTx/>
              <a:buNone/>
              <a:tabLst>
                <a:tab pos="1827213" algn="l"/>
                <a:tab pos="4279900" algn="l"/>
              </a:tabLst>
            </a:pPr>
            <a:r>
              <a:rPr lang="en-GB" i="1" smtClean="0"/>
              <a:t>resource	name	identifies</a:t>
            </a:r>
          </a:p>
          <a:p>
            <a:pPr lvl="1">
              <a:buFontTx/>
              <a:buNone/>
              <a:tabLst>
                <a:tab pos="1827213" algn="l"/>
                <a:tab pos="4279900" algn="l"/>
              </a:tabLst>
            </a:pPr>
            <a:r>
              <a:rPr lang="en-GB" smtClean="0"/>
              <a:t>file	pathname	file within a given file system</a:t>
            </a:r>
          </a:p>
          <a:p>
            <a:pPr lvl="1">
              <a:buFontTx/>
              <a:buNone/>
              <a:tabLst>
                <a:tab pos="1827213" algn="l"/>
                <a:tab pos="4279900" algn="l"/>
              </a:tabLst>
            </a:pPr>
            <a:r>
              <a:rPr lang="en-GB" smtClean="0"/>
              <a:t>process	process id	process on a given computer</a:t>
            </a:r>
          </a:p>
          <a:p>
            <a:pPr lvl="1">
              <a:buFontTx/>
              <a:buNone/>
              <a:tabLst>
                <a:tab pos="1827213" algn="l"/>
                <a:tab pos="4279900" algn="l"/>
              </a:tabLst>
            </a:pPr>
            <a:r>
              <a:rPr lang="en-GB" smtClean="0"/>
              <a:t>port	port number	IP port on a given computer</a:t>
            </a:r>
          </a:p>
          <a:p>
            <a:pPr>
              <a:buFontTx/>
              <a:buChar char="•"/>
              <a:tabLst>
                <a:tab pos="1827213" algn="l"/>
                <a:tab pos="4279900" algn="l"/>
              </a:tabLst>
            </a:pPr>
            <a:r>
              <a:rPr lang="en-GB" sz="2200" smtClean="0"/>
              <a:t>Uniform Resource Identifiers (URI) offer a general solution for any type of resource. There two main classes:</a:t>
            </a:r>
          </a:p>
          <a:p>
            <a:pPr lvl="2">
              <a:buFont typeface="Wingdings" pitchFamily="1" charset="2"/>
              <a:buNone/>
              <a:tabLst>
                <a:tab pos="1827213" algn="l"/>
                <a:tab pos="4279900" algn="l"/>
              </a:tabLst>
            </a:pPr>
            <a:r>
              <a:rPr lang="en-GB" smtClean="0"/>
              <a:t>URL	Uniform Resource Locator (URL)</a:t>
            </a:r>
          </a:p>
          <a:p>
            <a:pPr lvl="3">
              <a:tabLst>
                <a:tab pos="1827213" algn="l"/>
                <a:tab pos="4279900" algn="l"/>
              </a:tabLst>
            </a:pPr>
            <a:r>
              <a:rPr lang="en-GB" smtClean="0"/>
              <a:t>typed by the protocol field (http, ftp, nfs, etc.)</a:t>
            </a:r>
          </a:p>
          <a:p>
            <a:pPr lvl="3">
              <a:tabLst>
                <a:tab pos="1827213" algn="l"/>
                <a:tab pos="4279900" algn="l"/>
              </a:tabLst>
            </a:pPr>
            <a:r>
              <a:rPr lang="en-GB" smtClean="0"/>
              <a:t>part of the name is service-specific</a:t>
            </a:r>
          </a:p>
          <a:p>
            <a:pPr lvl="3">
              <a:tabLst>
                <a:tab pos="1827213" algn="l"/>
                <a:tab pos="4279900" algn="l"/>
              </a:tabLst>
            </a:pPr>
            <a:r>
              <a:rPr lang="en-GB" smtClean="0"/>
              <a:t>resources cannot be moved between domains</a:t>
            </a:r>
          </a:p>
          <a:p>
            <a:pPr lvl="2">
              <a:buFont typeface="Wingdings" pitchFamily="1" charset="2"/>
              <a:buNone/>
              <a:tabLst>
                <a:tab pos="1827213" algn="l"/>
                <a:tab pos="4279900" algn="l"/>
              </a:tabLst>
            </a:pPr>
            <a:r>
              <a:rPr lang="en-GB" smtClean="0"/>
              <a:t>URN	Uniform Resource Name (URN)</a:t>
            </a:r>
          </a:p>
          <a:p>
            <a:pPr lvl="3">
              <a:tabLst>
                <a:tab pos="1827213" algn="l"/>
                <a:tab pos="4279900" algn="l"/>
              </a:tabLst>
            </a:pPr>
            <a:r>
              <a:rPr lang="en-GB" smtClean="0"/>
              <a:t>requires a universal resource name lookup service - a DNS-like system for all resources</a:t>
            </a:r>
          </a:p>
        </p:txBody>
      </p:sp>
      <p:sp>
        <p:nvSpPr>
          <p:cNvPr id="46085" name="Rectangle 5"/>
          <p:cNvSpPr>
            <a:spLocks noChangeArrowheads="1"/>
          </p:cNvSpPr>
          <p:nvPr/>
        </p:nvSpPr>
        <p:spPr bwMode="auto">
          <a:xfrm>
            <a:off x="534988" y="2327275"/>
            <a:ext cx="8982075" cy="4064000"/>
          </a:xfrm>
          <a:prstGeom prst="rect">
            <a:avLst/>
          </a:prstGeom>
          <a:solidFill>
            <a:srgbClr val="EADDEB"/>
          </a:solidFill>
          <a:ln w="9525">
            <a:solidFill>
              <a:schemeClr val="tx1"/>
            </a:solidFill>
            <a:miter lim="800000"/>
            <a:headEnd/>
            <a:tailEnd/>
          </a:ln>
          <a:effectLst/>
          <a:extLst>
            <a:ext uri="{AF507438-7753-43E0-B8FC-AC1667EBCBE1}"/>
          </a:extLst>
        </p:spPr>
        <p:txBody>
          <a:bodyPr wrap="none"/>
          <a:lstStyle/>
          <a:p>
            <a:pPr marL="1147763" indent="-1147763" defTabSz="922338">
              <a:defRPr/>
            </a:pPr>
            <a:r>
              <a:rPr lang="en-GB" dirty="0">
                <a:latin typeface="Arial" charset="0"/>
              </a:rPr>
              <a:t>More on URNs (Uniform Resource Names)</a:t>
            </a:r>
          </a:p>
          <a:p>
            <a:pPr marL="1147763" indent="-1147763" defTabSz="922338">
              <a:defRPr/>
            </a:pPr>
            <a:r>
              <a:rPr lang="en-GB" i="1" dirty="0"/>
              <a:t>format:	urn:&lt;</a:t>
            </a:r>
            <a:r>
              <a:rPr lang="en-GB" i="1" dirty="0" err="1"/>
              <a:t>nameSpace</a:t>
            </a:r>
            <a:r>
              <a:rPr lang="en-GB" i="1" dirty="0"/>
              <a:t>&gt;:&lt;name-within-namespace&gt;</a:t>
            </a:r>
          </a:p>
          <a:p>
            <a:pPr marL="1147763" indent="-1147763" defTabSz="922338">
              <a:defRPr/>
            </a:pPr>
            <a:r>
              <a:rPr lang="en-GB" i="1" dirty="0"/>
              <a:t>examples:	</a:t>
            </a:r>
          </a:p>
          <a:p>
            <a:pPr marL="1147763" indent="-1147763" defTabSz="922338">
              <a:defRPr/>
            </a:pPr>
            <a:r>
              <a:rPr lang="en-GB" i="1" dirty="0"/>
              <a:t>a)	urn:ISBN:021-61918-0</a:t>
            </a:r>
          </a:p>
          <a:p>
            <a:pPr marL="1147763" indent="-1147763" defTabSz="922338">
              <a:defRPr/>
            </a:pPr>
            <a:r>
              <a:rPr lang="en-GB" i="1" dirty="0"/>
              <a:t>b)	urn:cloudbus.unimelb.edu.au:TR2005-10</a:t>
            </a:r>
          </a:p>
          <a:p>
            <a:pPr marL="1147763" indent="-1147763" defTabSz="922338">
              <a:defRPr/>
            </a:pPr>
            <a:r>
              <a:rPr lang="en-GB" i="1" dirty="0"/>
              <a:t>resolution:</a:t>
            </a:r>
          </a:p>
          <a:p>
            <a:pPr marL="1147763" indent="-1147763" defTabSz="922338">
              <a:buFont typeface="Times" pitchFamily="1" charset="0"/>
              <a:buAutoNum type="alphaLcParenR"/>
              <a:defRPr/>
            </a:pPr>
            <a:r>
              <a:rPr lang="en-GB" i="1" dirty="0"/>
              <a:t>send a request to nearest ISBN-lookup service - it would return </a:t>
            </a:r>
            <a:br>
              <a:rPr lang="en-GB" i="1" dirty="0"/>
            </a:br>
            <a:r>
              <a:rPr lang="en-GB" i="1" dirty="0"/>
              <a:t>whatever attributes of a book are required by the requester</a:t>
            </a:r>
          </a:p>
          <a:p>
            <a:pPr marL="1147763" indent="-1147763" defTabSz="922338">
              <a:buFont typeface="Times" pitchFamily="1" charset="0"/>
              <a:buAutoNum type="alphaLcParenR" startAt="2"/>
              <a:defRPr/>
            </a:pPr>
            <a:r>
              <a:rPr lang="en-GB" i="1" dirty="0"/>
              <a:t>send a request to the urn lookup service at</a:t>
            </a:r>
          </a:p>
          <a:p>
            <a:pPr defTabSz="922338">
              <a:defRPr/>
            </a:pPr>
            <a:r>
              <a:rPr lang="en-GB" i="1" dirty="0"/>
              <a:t>	   cloudbus.unimelb.edu.au - it would return a </a:t>
            </a:r>
            <a:r>
              <a:rPr lang="en-GB" i="1" dirty="0" err="1"/>
              <a:t>url</a:t>
            </a:r>
            <a:r>
              <a:rPr lang="en-GB" i="1" dirty="0"/>
              <a:t> for the</a:t>
            </a:r>
          </a:p>
          <a:p>
            <a:pPr defTabSz="922338">
              <a:defRPr/>
            </a:pPr>
            <a:r>
              <a:rPr lang="en-GB" i="1" dirty="0"/>
              <a:t>	   relevant document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 calcmode="lin" valueType="num">
                                      <p:cBhvr additive="base">
                                        <p:cTn id="7" dur="500" fill="hold"/>
                                        <p:tgtEl>
                                          <p:spTgt spid="46085"/>
                                        </p:tgtEl>
                                        <p:attrNameLst>
                                          <p:attrName>ppt_x</p:attrName>
                                        </p:attrNameLst>
                                      </p:cBhvr>
                                      <p:tavLst>
                                        <p:tav tm="0">
                                          <p:val>
                                            <p:strVal val="#ppt_x"/>
                                          </p:val>
                                        </p:tav>
                                        <p:tav tm="100000">
                                          <p:val>
                                            <p:strVal val="#ppt_x"/>
                                          </p:val>
                                        </p:tav>
                                      </p:tavLst>
                                    </p:anim>
                                    <p:anim calcmode="lin" valueType="num">
                                      <p:cBhvr additive="base">
                                        <p:cTn id="8" dur="500" fill="hold"/>
                                        <p:tgtEl>
                                          <p:spTgt spid="460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ln>
            <a:miter lim="800000"/>
            <a:headEnd/>
            <a:tailEnd/>
          </a:ln>
        </p:spPr>
        <p:txBody>
          <a:bodyPr/>
          <a:lstStyle/>
          <a:p>
            <a:fld id="{4989FDE0-2917-4F81-BE72-D7E6D0E0431C}" type="slidenum">
              <a:rPr lang="en-US" smtClean="0"/>
              <a:pPr/>
              <a:t>15</a:t>
            </a:fld>
            <a:endParaRPr lang="en-US" smtClean="0"/>
          </a:p>
        </p:txBody>
      </p:sp>
      <p:sp>
        <p:nvSpPr>
          <p:cNvPr id="17411" name="Rectangle 2"/>
          <p:cNvSpPr>
            <a:spLocks noGrp="1" noChangeArrowheads="1"/>
          </p:cNvSpPr>
          <p:nvPr>
            <p:ph type="title"/>
          </p:nvPr>
        </p:nvSpPr>
        <p:spPr/>
        <p:txBody>
          <a:bodyPr/>
          <a:lstStyle/>
          <a:p>
            <a:r>
              <a:rPr lang="en-US" smtClean="0"/>
              <a:t>9.2 Name Services and the Domain Name System</a:t>
            </a:r>
          </a:p>
        </p:txBody>
      </p:sp>
      <p:sp>
        <p:nvSpPr>
          <p:cNvPr id="17412" name="Rectangle 3"/>
          <p:cNvSpPr>
            <a:spLocks noGrp="1" noChangeArrowheads="1"/>
          </p:cNvSpPr>
          <p:nvPr>
            <p:ph type="body" idx="1"/>
          </p:nvPr>
        </p:nvSpPr>
        <p:spPr/>
        <p:txBody>
          <a:bodyPr/>
          <a:lstStyle/>
          <a:p>
            <a:r>
              <a:rPr lang="en-US" smtClean="0"/>
              <a:t>A name service stores a collection of one or more naming contexts, sets of bindings between textual names and attributes for objects such as computers, services, and users.</a:t>
            </a:r>
          </a:p>
          <a:p>
            <a:r>
              <a:rPr lang="en-US" smtClean="0"/>
              <a:t>The major operation that a name service supports is to resolve names.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Navigation</a:t>
            </a:r>
          </a:p>
        </p:txBody>
      </p:sp>
      <p:sp>
        <p:nvSpPr>
          <p:cNvPr id="18435" name="Content Placeholder 2"/>
          <p:cNvSpPr>
            <a:spLocks noGrp="1"/>
          </p:cNvSpPr>
          <p:nvPr>
            <p:ph idx="1"/>
          </p:nvPr>
        </p:nvSpPr>
        <p:spPr/>
        <p:txBody>
          <a:bodyPr/>
          <a:lstStyle/>
          <a:p>
            <a:r>
              <a:rPr lang="en-US" smtClean="0"/>
              <a:t>Namespaces allows for structure in names.</a:t>
            </a:r>
          </a:p>
          <a:p>
            <a:r>
              <a:rPr lang="en-US" smtClean="0"/>
              <a:t>URLs provide a default structure that decompose the location of a resource in</a:t>
            </a:r>
          </a:p>
          <a:p>
            <a:pPr lvl="1"/>
            <a:r>
              <a:rPr lang="en-US" smtClean="0"/>
              <a:t>protocol used for retrieval</a:t>
            </a:r>
          </a:p>
          <a:p>
            <a:pPr lvl="1"/>
            <a:r>
              <a:rPr lang="en-US" smtClean="0"/>
              <a:t>internet end point of the service exposing the resource</a:t>
            </a:r>
          </a:p>
          <a:p>
            <a:pPr lvl="1"/>
            <a:r>
              <a:rPr lang="en-US" smtClean="0"/>
              <a:t>service specific path </a:t>
            </a:r>
          </a:p>
          <a:p>
            <a:r>
              <a:rPr lang="en-US" smtClean="0"/>
              <a:t>This decomposition facilitates the resolution of the name into the corresponding resource</a:t>
            </a:r>
          </a:p>
          <a:p>
            <a:r>
              <a:rPr lang="en-US" smtClean="0"/>
              <a:t>Moreover, structured namespaces allows for iterative navigation…</a:t>
            </a:r>
          </a:p>
          <a:p>
            <a:pPr lvl="1"/>
            <a:endParaRPr lang="en-US" smtClean="0"/>
          </a:p>
          <a:p>
            <a:pPr lvl="2"/>
            <a:endParaRPr lang="en-US" smtClean="0"/>
          </a:p>
        </p:txBody>
      </p:sp>
      <p:sp>
        <p:nvSpPr>
          <p:cNvPr id="4" name="Rounded Rectangle 3"/>
          <p:cNvSpPr/>
          <p:nvPr/>
        </p:nvSpPr>
        <p:spPr bwMode="auto">
          <a:xfrm>
            <a:off x="1338263" y="2832100"/>
            <a:ext cx="7334250" cy="1520825"/>
          </a:xfrm>
          <a:prstGeom prst="roundRect">
            <a:avLst>
              <a:gd name="adj" fmla="val 16178"/>
            </a:avLst>
          </a:prstGeom>
          <a:solidFill>
            <a:srgbClr val="FFC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anchor="ctr"/>
          <a:lstStyle/>
          <a:p>
            <a:pPr>
              <a:defRPr/>
            </a:pPr>
            <a:r>
              <a:rPr lang="en-US" dirty="0">
                <a:solidFill>
                  <a:schemeClr val="tx1"/>
                </a:solidFill>
                <a:latin typeface="Times New Roman" pitchFamily="18" charset="0"/>
                <a:cs typeface="Times New Roman" pitchFamily="18" charset="0"/>
              </a:rPr>
              <a:t>Navigation is the act of chaining multiple Naming Services in order to resolve a sing</a:t>
            </a:r>
            <a:r>
              <a:rPr lang="en-US" sz="2200" dirty="0">
                <a:solidFill>
                  <a:schemeClr val="tx1"/>
                </a:solidFill>
                <a:latin typeface="Times New Roman" pitchFamily="18" charset="0"/>
                <a:cs typeface="Times New Roman" pitchFamily="18" charset="0"/>
              </a:rPr>
              <a:t>le name to the corresponding resource.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miter lim="800000"/>
            <a:headEnd/>
            <a:tailEnd/>
          </a:ln>
        </p:spPr>
        <p:txBody>
          <a:bodyPr/>
          <a:lstStyle/>
          <a:p>
            <a:fld id="{37D39FE0-7139-40BA-8013-8397EE154B7F}" type="slidenum">
              <a:rPr lang="en-US" smtClean="0"/>
              <a:pPr/>
              <a:t>17</a:t>
            </a:fld>
            <a:endParaRPr lang="en-US" smtClean="0"/>
          </a:p>
        </p:txBody>
      </p:sp>
      <p:sp>
        <p:nvSpPr>
          <p:cNvPr id="19459" name="Rectangle 2"/>
          <p:cNvSpPr>
            <a:spLocks noGrp="1" noChangeArrowheads="1"/>
          </p:cNvSpPr>
          <p:nvPr>
            <p:ph type="title"/>
          </p:nvPr>
        </p:nvSpPr>
        <p:spPr/>
        <p:txBody>
          <a:bodyPr/>
          <a:lstStyle/>
          <a:p>
            <a:r>
              <a:rPr lang="en-GB" smtClean="0"/>
              <a:t>Iterative navigation</a:t>
            </a:r>
          </a:p>
        </p:txBody>
      </p:sp>
      <p:sp>
        <p:nvSpPr>
          <p:cNvPr id="19460" name="Rectangle 23"/>
          <p:cNvSpPr>
            <a:spLocks noChangeArrowheads="1"/>
          </p:cNvSpPr>
          <p:nvPr/>
        </p:nvSpPr>
        <p:spPr bwMode="auto">
          <a:xfrm>
            <a:off x="596900" y="4484688"/>
            <a:ext cx="8499475" cy="415925"/>
          </a:xfrm>
          <a:prstGeom prst="rect">
            <a:avLst/>
          </a:prstGeom>
          <a:solidFill>
            <a:srgbClr val="FFFFFF"/>
          </a:solidFill>
          <a:ln w="9525">
            <a:noFill/>
            <a:miter lim="800000"/>
            <a:headEnd/>
            <a:tailEnd/>
          </a:ln>
        </p:spPr>
        <p:txBody>
          <a:bodyPr/>
          <a:lstStyle/>
          <a:p>
            <a:endParaRPr lang="en-US"/>
          </a:p>
        </p:txBody>
      </p:sp>
      <p:grpSp>
        <p:nvGrpSpPr>
          <p:cNvPr id="19461" name="Group 32"/>
          <p:cNvGrpSpPr>
            <a:grpSpLocks/>
          </p:cNvGrpSpPr>
          <p:nvPr/>
        </p:nvGrpSpPr>
        <p:grpSpPr bwMode="auto">
          <a:xfrm>
            <a:off x="2111375" y="1612900"/>
            <a:ext cx="6176963" cy="2192338"/>
            <a:chOff x="1062" y="1302"/>
            <a:chExt cx="5930" cy="2105"/>
          </a:xfrm>
        </p:grpSpPr>
        <p:sp>
          <p:nvSpPr>
            <p:cNvPr id="19464" name="Rectangle 4"/>
            <p:cNvSpPr>
              <a:spLocks noChangeArrowheads="1"/>
            </p:cNvSpPr>
            <p:nvPr/>
          </p:nvSpPr>
          <p:spPr bwMode="auto">
            <a:xfrm>
              <a:off x="2466" y="1302"/>
              <a:ext cx="1616" cy="1708"/>
            </a:xfrm>
            <a:prstGeom prst="rect">
              <a:avLst/>
            </a:prstGeom>
            <a:solidFill>
              <a:srgbClr val="FFDC99"/>
            </a:solidFill>
            <a:ln w="9525">
              <a:noFill/>
              <a:miter lim="800000"/>
              <a:headEnd/>
              <a:tailEnd/>
            </a:ln>
          </p:spPr>
          <p:txBody>
            <a:bodyPr/>
            <a:lstStyle/>
            <a:p>
              <a:endParaRPr lang="en-US"/>
            </a:p>
          </p:txBody>
        </p:sp>
        <p:sp>
          <p:nvSpPr>
            <p:cNvPr id="19465" name="Oval 6"/>
            <p:cNvSpPr>
              <a:spLocks noChangeArrowheads="1"/>
            </p:cNvSpPr>
            <p:nvPr/>
          </p:nvSpPr>
          <p:spPr bwMode="auto">
            <a:xfrm>
              <a:off x="2559" y="1964"/>
              <a:ext cx="477" cy="492"/>
            </a:xfrm>
            <a:prstGeom prst="ellipse">
              <a:avLst/>
            </a:prstGeom>
            <a:solidFill>
              <a:srgbClr val="FFFFFF"/>
            </a:solidFill>
            <a:ln w="19050">
              <a:solidFill>
                <a:srgbClr val="000000"/>
              </a:solidFill>
              <a:round/>
              <a:headEnd/>
              <a:tailEnd/>
            </a:ln>
          </p:spPr>
          <p:txBody>
            <a:bodyPr/>
            <a:lstStyle/>
            <a:p>
              <a:endParaRPr lang="en-US"/>
            </a:p>
          </p:txBody>
        </p:sp>
        <p:sp>
          <p:nvSpPr>
            <p:cNvPr id="19466" name="Oval 7"/>
            <p:cNvSpPr>
              <a:spLocks noChangeArrowheads="1"/>
            </p:cNvSpPr>
            <p:nvPr/>
          </p:nvSpPr>
          <p:spPr bwMode="auto">
            <a:xfrm>
              <a:off x="3174" y="1364"/>
              <a:ext cx="508" cy="508"/>
            </a:xfrm>
            <a:prstGeom prst="ellipse">
              <a:avLst/>
            </a:prstGeom>
            <a:solidFill>
              <a:srgbClr val="FFFFFF"/>
            </a:solidFill>
            <a:ln w="19050">
              <a:solidFill>
                <a:srgbClr val="000000"/>
              </a:solidFill>
              <a:round/>
              <a:headEnd/>
              <a:tailEnd/>
            </a:ln>
          </p:spPr>
          <p:txBody>
            <a:bodyPr/>
            <a:lstStyle/>
            <a:p>
              <a:endParaRPr lang="en-US"/>
            </a:p>
          </p:txBody>
        </p:sp>
        <p:sp>
          <p:nvSpPr>
            <p:cNvPr id="19467" name="Oval 8"/>
            <p:cNvSpPr>
              <a:spLocks noChangeArrowheads="1"/>
            </p:cNvSpPr>
            <p:nvPr/>
          </p:nvSpPr>
          <p:spPr bwMode="auto">
            <a:xfrm>
              <a:off x="3513" y="2441"/>
              <a:ext cx="492" cy="508"/>
            </a:xfrm>
            <a:prstGeom prst="ellipse">
              <a:avLst/>
            </a:prstGeom>
            <a:solidFill>
              <a:srgbClr val="FFFFFF"/>
            </a:solidFill>
            <a:ln w="19050">
              <a:solidFill>
                <a:srgbClr val="000000"/>
              </a:solidFill>
              <a:round/>
              <a:headEnd/>
              <a:tailEnd/>
            </a:ln>
          </p:spPr>
          <p:txBody>
            <a:bodyPr/>
            <a:lstStyle/>
            <a:p>
              <a:endParaRPr lang="en-US"/>
            </a:p>
          </p:txBody>
        </p:sp>
        <p:sp>
          <p:nvSpPr>
            <p:cNvPr id="19468" name="Rectangle 9"/>
            <p:cNvSpPr>
              <a:spLocks noChangeArrowheads="1"/>
            </p:cNvSpPr>
            <p:nvPr/>
          </p:nvSpPr>
          <p:spPr bwMode="auto">
            <a:xfrm>
              <a:off x="1728" y="2118"/>
              <a:ext cx="446" cy="292"/>
            </a:xfrm>
            <a:prstGeom prst="rect">
              <a:avLst/>
            </a:prstGeom>
            <a:noFill/>
            <a:ln w="19050">
              <a:solidFill>
                <a:srgbClr val="000000"/>
              </a:solidFill>
              <a:miter lim="800000"/>
              <a:headEnd/>
              <a:tailEnd/>
            </a:ln>
          </p:spPr>
          <p:txBody>
            <a:bodyPr/>
            <a:lstStyle/>
            <a:p>
              <a:endParaRPr lang="en-US"/>
            </a:p>
          </p:txBody>
        </p:sp>
        <p:sp>
          <p:nvSpPr>
            <p:cNvPr id="19469" name="Rectangle 10"/>
            <p:cNvSpPr>
              <a:spLocks noChangeArrowheads="1"/>
            </p:cNvSpPr>
            <p:nvPr/>
          </p:nvSpPr>
          <p:spPr bwMode="auto">
            <a:xfrm>
              <a:off x="1792" y="2194"/>
              <a:ext cx="373" cy="175"/>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Client</a:t>
              </a:r>
              <a:endParaRPr lang="en-GB" sz="2000"/>
            </a:p>
          </p:txBody>
        </p:sp>
        <p:sp>
          <p:nvSpPr>
            <p:cNvPr id="19470" name="Freeform 11"/>
            <p:cNvSpPr>
              <a:spLocks/>
            </p:cNvSpPr>
            <p:nvPr/>
          </p:nvSpPr>
          <p:spPr bwMode="auto">
            <a:xfrm>
              <a:off x="2189" y="2256"/>
              <a:ext cx="77" cy="31"/>
            </a:xfrm>
            <a:custGeom>
              <a:avLst/>
              <a:gdLst>
                <a:gd name="T0" fmla="*/ 62 w 77"/>
                <a:gd name="T1" fmla="*/ 16 h 31"/>
                <a:gd name="T2" fmla="*/ 77 w 77"/>
                <a:gd name="T3" fmla="*/ 31 h 31"/>
                <a:gd name="T4" fmla="*/ 0 w 77"/>
                <a:gd name="T5" fmla="*/ 31 h 31"/>
                <a:gd name="T6" fmla="*/ 62 w 77"/>
                <a:gd name="T7" fmla="*/ 0 h 31"/>
                <a:gd name="T8" fmla="*/ 62 w 77"/>
                <a:gd name="T9" fmla="*/ 16 h 31"/>
                <a:gd name="T10" fmla="*/ 0 60000 65536"/>
                <a:gd name="T11" fmla="*/ 0 60000 65536"/>
                <a:gd name="T12" fmla="*/ 0 60000 65536"/>
                <a:gd name="T13" fmla="*/ 0 60000 65536"/>
                <a:gd name="T14" fmla="*/ 0 60000 65536"/>
                <a:gd name="T15" fmla="*/ 0 w 77"/>
                <a:gd name="T16" fmla="*/ 0 h 31"/>
                <a:gd name="T17" fmla="*/ 77 w 77"/>
                <a:gd name="T18" fmla="*/ 31 h 31"/>
              </a:gdLst>
              <a:ahLst/>
              <a:cxnLst>
                <a:cxn ang="T10">
                  <a:pos x="T0" y="T1"/>
                </a:cxn>
                <a:cxn ang="T11">
                  <a:pos x="T2" y="T3"/>
                </a:cxn>
                <a:cxn ang="T12">
                  <a:pos x="T4" y="T5"/>
                </a:cxn>
                <a:cxn ang="T13">
                  <a:pos x="T6" y="T7"/>
                </a:cxn>
                <a:cxn ang="T14">
                  <a:pos x="T8" y="T9"/>
                </a:cxn>
              </a:cxnLst>
              <a:rect l="T15" t="T16" r="T17" b="T18"/>
              <a:pathLst>
                <a:path w="77" h="31">
                  <a:moveTo>
                    <a:pt x="62" y="16"/>
                  </a:moveTo>
                  <a:lnTo>
                    <a:pt x="77" y="31"/>
                  </a:lnTo>
                  <a:lnTo>
                    <a:pt x="0" y="31"/>
                  </a:lnTo>
                  <a:lnTo>
                    <a:pt x="62" y="0"/>
                  </a:lnTo>
                  <a:lnTo>
                    <a:pt x="62" y="16"/>
                  </a:lnTo>
                  <a:close/>
                </a:path>
              </a:pathLst>
            </a:custGeom>
            <a:solidFill>
              <a:srgbClr val="000000"/>
            </a:solidFill>
            <a:ln w="36513">
              <a:solidFill>
                <a:srgbClr val="000000"/>
              </a:solidFill>
              <a:prstDash val="solid"/>
              <a:round/>
              <a:headEnd/>
              <a:tailEnd/>
            </a:ln>
          </p:spPr>
          <p:txBody>
            <a:bodyPr/>
            <a:lstStyle/>
            <a:p>
              <a:endParaRPr lang="en-US"/>
            </a:p>
          </p:txBody>
        </p:sp>
        <p:sp>
          <p:nvSpPr>
            <p:cNvPr id="19471" name="Freeform 12"/>
            <p:cNvSpPr>
              <a:spLocks/>
            </p:cNvSpPr>
            <p:nvPr/>
          </p:nvSpPr>
          <p:spPr bwMode="auto">
            <a:xfrm>
              <a:off x="2451" y="2210"/>
              <a:ext cx="92" cy="46"/>
            </a:xfrm>
            <a:custGeom>
              <a:avLst/>
              <a:gdLst>
                <a:gd name="T0" fmla="*/ 15 w 92"/>
                <a:gd name="T1" fmla="*/ 31 h 46"/>
                <a:gd name="T2" fmla="*/ 0 w 92"/>
                <a:gd name="T3" fmla="*/ 0 h 46"/>
                <a:gd name="T4" fmla="*/ 92 w 92"/>
                <a:gd name="T5" fmla="*/ 15 h 46"/>
                <a:gd name="T6" fmla="*/ 15 w 92"/>
                <a:gd name="T7" fmla="*/ 46 h 46"/>
                <a:gd name="T8" fmla="*/ 15 w 92"/>
                <a:gd name="T9" fmla="*/ 31 h 46"/>
                <a:gd name="T10" fmla="*/ 0 60000 65536"/>
                <a:gd name="T11" fmla="*/ 0 60000 65536"/>
                <a:gd name="T12" fmla="*/ 0 60000 65536"/>
                <a:gd name="T13" fmla="*/ 0 60000 65536"/>
                <a:gd name="T14" fmla="*/ 0 60000 65536"/>
                <a:gd name="T15" fmla="*/ 0 w 92"/>
                <a:gd name="T16" fmla="*/ 0 h 46"/>
                <a:gd name="T17" fmla="*/ 92 w 92"/>
                <a:gd name="T18" fmla="*/ 46 h 46"/>
              </a:gdLst>
              <a:ahLst/>
              <a:cxnLst>
                <a:cxn ang="T10">
                  <a:pos x="T0" y="T1"/>
                </a:cxn>
                <a:cxn ang="T11">
                  <a:pos x="T2" y="T3"/>
                </a:cxn>
                <a:cxn ang="T12">
                  <a:pos x="T4" y="T5"/>
                </a:cxn>
                <a:cxn ang="T13">
                  <a:pos x="T6" y="T7"/>
                </a:cxn>
                <a:cxn ang="T14">
                  <a:pos x="T8" y="T9"/>
                </a:cxn>
              </a:cxnLst>
              <a:rect l="T15" t="T16" r="T17" b="T18"/>
              <a:pathLst>
                <a:path w="92" h="46">
                  <a:moveTo>
                    <a:pt x="15" y="31"/>
                  </a:moveTo>
                  <a:lnTo>
                    <a:pt x="0" y="0"/>
                  </a:lnTo>
                  <a:lnTo>
                    <a:pt x="92" y="15"/>
                  </a:lnTo>
                  <a:lnTo>
                    <a:pt x="15" y="46"/>
                  </a:lnTo>
                  <a:lnTo>
                    <a:pt x="15" y="31"/>
                  </a:lnTo>
                  <a:close/>
                </a:path>
              </a:pathLst>
            </a:custGeom>
            <a:solidFill>
              <a:srgbClr val="000000"/>
            </a:solidFill>
            <a:ln w="36513">
              <a:solidFill>
                <a:srgbClr val="000000"/>
              </a:solidFill>
              <a:prstDash val="solid"/>
              <a:round/>
              <a:headEnd/>
              <a:tailEnd/>
            </a:ln>
          </p:spPr>
          <p:txBody>
            <a:bodyPr/>
            <a:lstStyle/>
            <a:p>
              <a:endParaRPr lang="en-US"/>
            </a:p>
          </p:txBody>
        </p:sp>
        <p:sp>
          <p:nvSpPr>
            <p:cNvPr id="19472" name="Line 13"/>
            <p:cNvSpPr>
              <a:spLocks noChangeShapeType="1"/>
            </p:cNvSpPr>
            <p:nvPr/>
          </p:nvSpPr>
          <p:spPr bwMode="auto">
            <a:xfrm flipV="1">
              <a:off x="2266" y="2241"/>
              <a:ext cx="185" cy="31"/>
            </a:xfrm>
            <a:prstGeom prst="line">
              <a:avLst/>
            </a:prstGeom>
            <a:noFill/>
            <a:ln w="19050">
              <a:solidFill>
                <a:srgbClr val="000000"/>
              </a:solidFill>
              <a:round/>
              <a:headEnd/>
              <a:tailEnd/>
            </a:ln>
          </p:spPr>
          <p:txBody>
            <a:bodyPr/>
            <a:lstStyle/>
            <a:p>
              <a:endParaRPr lang="en-US"/>
            </a:p>
          </p:txBody>
        </p:sp>
        <p:sp>
          <p:nvSpPr>
            <p:cNvPr id="19473" name="Freeform 14"/>
            <p:cNvSpPr>
              <a:spLocks/>
            </p:cNvSpPr>
            <p:nvPr/>
          </p:nvSpPr>
          <p:spPr bwMode="auto">
            <a:xfrm>
              <a:off x="2189" y="2102"/>
              <a:ext cx="77" cy="47"/>
            </a:xfrm>
            <a:custGeom>
              <a:avLst/>
              <a:gdLst>
                <a:gd name="T0" fmla="*/ 62 w 77"/>
                <a:gd name="T1" fmla="*/ 16 h 47"/>
                <a:gd name="T2" fmla="*/ 77 w 77"/>
                <a:gd name="T3" fmla="*/ 47 h 47"/>
                <a:gd name="T4" fmla="*/ 0 w 77"/>
                <a:gd name="T5" fmla="*/ 47 h 47"/>
                <a:gd name="T6" fmla="*/ 47 w 77"/>
                <a:gd name="T7" fmla="*/ 0 h 47"/>
                <a:gd name="T8" fmla="*/ 62 w 77"/>
                <a:gd name="T9" fmla="*/ 16 h 47"/>
                <a:gd name="T10" fmla="*/ 0 60000 65536"/>
                <a:gd name="T11" fmla="*/ 0 60000 65536"/>
                <a:gd name="T12" fmla="*/ 0 60000 65536"/>
                <a:gd name="T13" fmla="*/ 0 60000 65536"/>
                <a:gd name="T14" fmla="*/ 0 60000 65536"/>
                <a:gd name="T15" fmla="*/ 0 w 77"/>
                <a:gd name="T16" fmla="*/ 0 h 47"/>
                <a:gd name="T17" fmla="*/ 77 w 77"/>
                <a:gd name="T18" fmla="*/ 47 h 47"/>
              </a:gdLst>
              <a:ahLst/>
              <a:cxnLst>
                <a:cxn ang="T10">
                  <a:pos x="T0" y="T1"/>
                </a:cxn>
                <a:cxn ang="T11">
                  <a:pos x="T2" y="T3"/>
                </a:cxn>
                <a:cxn ang="T12">
                  <a:pos x="T4" y="T5"/>
                </a:cxn>
                <a:cxn ang="T13">
                  <a:pos x="T6" y="T7"/>
                </a:cxn>
                <a:cxn ang="T14">
                  <a:pos x="T8" y="T9"/>
                </a:cxn>
              </a:cxnLst>
              <a:rect l="T15" t="T16" r="T17" b="T18"/>
              <a:pathLst>
                <a:path w="77" h="47">
                  <a:moveTo>
                    <a:pt x="62" y="16"/>
                  </a:moveTo>
                  <a:lnTo>
                    <a:pt x="77" y="47"/>
                  </a:lnTo>
                  <a:lnTo>
                    <a:pt x="0" y="47"/>
                  </a:lnTo>
                  <a:lnTo>
                    <a:pt x="47" y="0"/>
                  </a:lnTo>
                  <a:lnTo>
                    <a:pt x="62" y="16"/>
                  </a:lnTo>
                  <a:close/>
                </a:path>
              </a:pathLst>
            </a:custGeom>
            <a:solidFill>
              <a:srgbClr val="000000"/>
            </a:solidFill>
            <a:ln w="36513">
              <a:solidFill>
                <a:srgbClr val="000000"/>
              </a:solidFill>
              <a:prstDash val="solid"/>
              <a:round/>
              <a:headEnd/>
              <a:tailEnd/>
            </a:ln>
          </p:spPr>
          <p:txBody>
            <a:bodyPr/>
            <a:lstStyle/>
            <a:p>
              <a:endParaRPr lang="en-US"/>
            </a:p>
          </p:txBody>
        </p:sp>
        <p:sp>
          <p:nvSpPr>
            <p:cNvPr id="19474" name="Freeform 15"/>
            <p:cNvSpPr>
              <a:spLocks/>
            </p:cNvSpPr>
            <p:nvPr/>
          </p:nvSpPr>
          <p:spPr bwMode="auto">
            <a:xfrm>
              <a:off x="3082" y="1702"/>
              <a:ext cx="77" cy="47"/>
            </a:xfrm>
            <a:custGeom>
              <a:avLst/>
              <a:gdLst>
                <a:gd name="T0" fmla="*/ 15 w 77"/>
                <a:gd name="T1" fmla="*/ 31 h 47"/>
                <a:gd name="T2" fmla="*/ 0 w 77"/>
                <a:gd name="T3" fmla="*/ 16 h 47"/>
                <a:gd name="T4" fmla="*/ 77 w 77"/>
                <a:gd name="T5" fmla="*/ 0 h 47"/>
                <a:gd name="T6" fmla="*/ 15 w 77"/>
                <a:gd name="T7" fmla="*/ 47 h 47"/>
                <a:gd name="T8" fmla="*/ 15 w 77"/>
                <a:gd name="T9" fmla="*/ 31 h 47"/>
                <a:gd name="T10" fmla="*/ 0 60000 65536"/>
                <a:gd name="T11" fmla="*/ 0 60000 65536"/>
                <a:gd name="T12" fmla="*/ 0 60000 65536"/>
                <a:gd name="T13" fmla="*/ 0 60000 65536"/>
                <a:gd name="T14" fmla="*/ 0 60000 65536"/>
                <a:gd name="T15" fmla="*/ 0 w 77"/>
                <a:gd name="T16" fmla="*/ 0 h 47"/>
                <a:gd name="T17" fmla="*/ 77 w 77"/>
                <a:gd name="T18" fmla="*/ 47 h 47"/>
              </a:gdLst>
              <a:ahLst/>
              <a:cxnLst>
                <a:cxn ang="T10">
                  <a:pos x="T0" y="T1"/>
                </a:cxn>
                <a:cxn ang="T11">
                  <a:pos x="T2" y="T3"/>
                </a:cxn>
                <a:cxn ang="T12">
                  <a:pos x="T4" y="T5"/>
                </a:cxn>
                <a:cxn ang="T13">
                  <a:pos x="T6" y="T7"/>
                </a:cxn>
                <a:cxn ang="T14">
                  <a:pos x="T8" y="T9"/>
                </a:cxn>
              </a:cxnLst>
              <a:rect l="T15" t="T16" r="T17" b="T18"/>
              <a:pathLst>
                <a:path w="77" h="47">
                  <a:moveTo>
                    <a:pt x="15" y="31"/>
                  </a:moveTo>
                  <a:lnTo>
                    <a:pt x="0" y="16"/>
                  </a:lnTo>
                  <a:lnTo>
                    <a:pt x="77" y="0"/>
                  </a:lnTo>
                  <a:lnTo>
                    <a:pt x="15" y="47"/>
                  </a:lnTo>
                  <a:lnTo>
                    <a:pt x="15" y="31"/>
                  </a:lnTo>
                  <a:close/>
                </a:path>
              </a:pathLst>
            </a:custGeom>
            <a:solidFill>
              <a:srgbClr val="000000"/>
            </a:solidFill>
            <a:ln w="36513">
              <a:solidFill>
                <a:srgbClr val="000000"/>
              </a:solidFill>
              <a:prstDash val="solid"/>
              <a:round/>
              <a:headEnd/>
              <a:tailEnd/>
            </a:ln>
          </p:spPr>
          <p:txBody>
            <a:bodyPr/>
            <a:lstStyle/>
            <a:p>
              <a:endParaRPr lang="en-US"/>
            </a:p>
          </p:txBody>
        </p:sp>
        <p:sp>
          <p:nvSpPr>
            <p:cNvPr id="19475" name="Line 16"/>
            <p:cNvSpPr>
              <a:spLocks noChangeShapeType="1"/>
            </p:cNvSpPr>
            <p:nvPr/>
          </p:nvSpPr>
          <p:spPr bwMode="auto">
            <a:xfrm flipV="1">
              <a:off x="2251" y="1733"/>
              <a:ext cx="831" cy="385"/>
            </a:xfrm>
            <a:prstGeom prst="line">
              <a:avLst/>
            </a:prstGeom>
            <a:noFill/>
            <a:ln w="19050">
              <a:solidFill>
                <a:srgbClr val="000000"/>
              </a:solidFill>
              <a:round/>
              <a:headEnd/>
              <a:tailEnd/>
            </a:ln>
          </p:spPr>
          <p:txBody>
            <a:bodyPr/>
            <a:lstStyle/>
            <a:p>
              <a:endParaRPr lang="en-US"/>
            </a:p>
          </p:txBody>
        </p:sp>
        <p:sp>
          <p:nvSpPr>
            <p:cNvPr id="19476" name="Freeform 17"/>
            <p:cNvSpPr>
              <a:spLocks/>
            </p:cNvSpPr>
            <p:nvPr/>
          </p:nvSpPr>
          <p:spPr bwMode="auto">
            <a:xfrm>
              <a:off x="3405" y="2641"/>
              <a:ext cx="77" cy="46"/>
            </a:xfrm>
            <a:custGeom>
              <a:avLst/>
              <a:gdLst>
                <a:gd name="T0" fmla="*/ 0 w 77"/>
                <a:gd name="T1" fmla="*/ 31 h 46"/>
                <a:gd name="T2" fmla="*/ 15 w 77"/>
                <a:gd name="T3" fmla="*/ 0 h 46"/>
                <a:gd name="T4" fmla="*/ 77 w 77"/>
                <a:gd name="T5" fmla="*/ 46 h 46"/>
                <a:gd name="T6" fmla="*/ 0 w 77"/>
                <a:gd name="T7" fmla="*/ 46 h 46"/>
                <a:gd name="T8" fmla="*/ 0 w 77"/>
                <a:gd name="T9" fmla="*/ 31 h 46"/>
                <a:gd name="T10" fmla="*/ 0 60000 65536"/>
                <a:gd name="T11" fmla="*/ 0 60000 65536"/>
                <a:gd name="T12" fmla="*/ 0 60000 65536"/>
                <a:gd name="T13" fmla="*/ 0 60000 65536"/>
                <a:gd name="T14" fmla="*/ 0 60000 65536"/>
                <a:gd name="T15" fmla="*/ 0 w 77"/>
                <a:gd name="T16" fmla="*/ 0 h 46"/>
                <a:gd name="T17" fmla="*/ 77 w 77"/>
                <a:gd name="T18" fmla="*/ 46 h 46"/>
              </a:gdLst>
              <a:ahLst/>
              <a:cxnLst>
                <a:cxn ang="T10">
                  <a:pos x="T0" y="T1"/>
                </a:cxn>
                <a:cxn ang="T11">
                  <a:pos x="T2" y="T3"/>
                </a:cxn>
                <a:cxn ang="T12">
                  <a:pos x="T4" y="T5"/>
                </a:cxn>
                <a:cxn ang="T13">
                  <a:pos x="T6" y="T7"/>
                </a:cxn>
                <a:cxn ang="T14">
                  <a:pos x="T8" y="T9"/>
                </a:cxn>
              </a:cxnLst>
              <a:rect l="T15" t="T16" r="T17" b="T18"/>
              <a:pathLst>
                <a:path w="77" h="46">
                  <a:moveTo>
                    <a:pt x="0" y="31"/>
                  </a:moveTo>
                  <a:lnTo>
                    <a:pt x="15" y="0"/>
                  </a:lnTo>
                  <a:lnTo>
                    <a:pt x="77" y="46"/>
                  </a:lnTo>
                  <a:lnTo>
                    <a:pt x="0" y="46"/>
                  </a:lnTo>
                  <a:lnTo>
                    <a:pt x="0" y="31"/>
                  </a:lnTo>
                  <a:close/>
                </a:path>
              </a:pathLst>
            </a:custGeom>
            <a:solidFill>
              <a:srgbClr val="000000"/>
            </a:solidFill>
            <a:ln w="36513">
              <a:solidFill>
                <a:srgbClr val="000000"/>
              </a:solidFill>
              <a:prstDash val="solid"/>
              <a:round/>
              <a:headEnd/>
              <a:tailEnd/>
            </a:ln>
          </p:spPr>
          <p:txBody>
            <a:bodyPr/>
            <a:lstStyle/>
            <a:p>
              <a:endParaRPr lang="en-US"/>
            </a:p>
          </p:txBody>
        </p:sp>
        <p:sp>
          <p:nvSpPr>
            <p:cNvPr id="19477" name="Freeform 18"/>
            <p:cNvSpPr>
              <a:spLocks/>
            </p:cNvSpPr>
            <p:nvPr/>
          </p:nvSpPr>
          <p:spPr bwMode="auto">
            <a:xfrm>
              <a:off x="2189" y="2333"/>
              <a:ext cx="77" cy="31"/>
            </a:xfrm>
            <a:custGeom>
              <a:avLst/>
              <a:gdLst>
                <a:gd name="T0" fmla="*/ 62 w 77"/>
                <a:gd name="T1" fmla="*/ 16 h 31"/>
                <a:gd name="T2" fmla="*/ 62 w 77"/>
                <a:gd name="T3" fmla="*/ 31 h 31"/>
                <a:gd name="T4" fmla="*/ 0 w 77"/>
                <a:gd name="T5" fmla="*/ 0 h 31"/>
                <a:gd name="T6" fmla="*/ 77 w 77"/>
                <a:gd name="T7" fmla="*/ 0 h 31"/>
                <a:gd name="T8" fmla="*/ 62 w 77"/>
                <a:gd name="T9" fmla="*/ 16 h 31"/>
                <a:gd name="T10" fmla="*/ 0 60000 65536"/>
                <a:gd name="T11" fmla="*/ 0 60000 65536"/>
                <a:gd name="T12" fmla="*/ 0 60000 65536"/>
                <a:gd name="T13" fmla="*/ 0 60000 65536"/>
                <a:gd name="T14" fmla="*/ 0 60000 65536"/>
                <a:gd name="T15" fmla="*/ 0 w 77"/>
                <a:gd name="T16" fmla="*/ 0 h 31"/>
                <a:gd name="T17" fmla="*/ 77 w 77"/>
                <a:gd name="T18" fmla="*/ 31 h 31"/>
              </a:gdLst>
              <a:ahLst/>
              <a:cxnLst>
                <a:cxn ang="T10">
                  <a:pos x="T0" y="T1"/>
                </a:cxn>
                <a:cxn ang="T11">
                  <a:pos x="T2" y="T3"/>
                </a:cxn>
                <a:cxn ang="T12">
                  <a:pos x="T4" y="T5"/>
                </a:cxn>
                <a:cxn ang="T13">
                  <a:pos x="T6" y="T7"/>
                </a:cxn>
                <a:cxn ang="T14">
                  <a:pos x="T8" y="T9"/>
                </a:cxn>
              </a:cxnLst>
              <a:rect l="T15" t="T16" r="T17" b="T18"/>
              <a:pathLst>
                <a:path w="77" h="31">
                  <a:moveTo>
                    <a:pt x="62" y="16"/>
                  </a:moveTo>
                  <a:lnTo>
                    <a:pt x="62" y="31"/>
                  </a:lnTo>
                  <a:lnTo>
                    <a:pt x="0" y="0"/>
                  </a:lnTo>
                  <a:lnTo>
                    <a:pt x="77" y="0"/>
                  </a:lnTo>
                  <a:lnTo>
                    <a:pt x="62" y="16"/>
                  </a:lnTo>
                  <a:close/>
                </a:path>
              </a:pathLst>
            </a:custGeom>
            <a:solidFill>
              <a:srgbClr val="000000"/>
            </a:solidFill>
            <a:ln w="36513">
              <a:solidFill>
                <a:srgbClr val="000000"/>
              </a:solidFill>
              <a:prstDash val="solid"/>
              <a:round/>
              <a:headEnd/>
              <a:tailEnd/>
            </a:ln>
          </p:spPr>
          <p:txBody>
            <a:bodyPr/>
            <a:lstStyle/>
            <a:p>
              <a:endParaRPr lang="en-US"/>
            </a:p>
          </p:txBody>
        </p:sp>
        <p:sp>
          <p:nvSpPr>
            <p:cNvPr id="19478" name="Line 19"/>
            <p:cNvSpPr>
              <a:spLocks noChangeShapeType="1"/>
            </p:cNvSpPr>
            <p:nvPr/>
          </p:nvSpPr>
          <p:spPr bwMode="auto">
            <a:xfrm flipH="1" flipV="1">
              <a:off x="2266" y="2349"/>
              <a:ext cx="1139" cy="323"/>
            </a:xfrm>
            <a:prstGeom prst="line">
              <a:avLst/>
            </a:prstGeom>
            <a:noFill/>
            <a:ln w="19050">
              <a:solidFill>
                <a:srgbClr val="000000"/>
              </a:solidFill>
              <a:round/>
              <a:headEnd/>
              <a:tailEnd/>
            </a:ln>
          </p:spPr>
          <p:txBody>
            <a:bodyPr/>
            <a:lstStyle/>
            <a:p>
              <a:endParaRPr lang="en-US"/>
            </a:p>
          </p:txBody>
        </p:sp>
        <p:sp>
          <p:nvSpPr>
            <p:cNvPr id="19479" name="Rectangle 20"/>
            <p:cNvSpPr>
              <a:spLocks noChangeArrowheads="1"/>
            </p:cNvSpPr>
            <p:nvPr/>
          </p:nvSpPr>
          <p:spPr bwMode="auto">
            <a:xfrm>
              <a:off x="2319" y="2107"/>
              <a:ext cx="95" cy="204"/>
            </a:xfrm>
            <a:prstGeom prst="rect">
              <a:avLst/>
            </a:prstGeom>
            <a:noFill/>
            <a:ln w="9525">
              <a:noFill/>
              <a:miter lim="800000"/>
              <a:headEnd/>
              <a:tailEnd/>
            </a:ln>
          </p:spPr>
          <p:txBody>
            <a:bodyPr wrap="none" lIns="0" tIns="0" rIns="0" bIns="0">
              <a:spAutoFit/>
            </a:bodyPr>
            <a:lstStyle/>
            <a:p>
              <a:r>
                <a:rPr lang="en-GB" sz="1400">
                  <a:solidFill>
                    <a:srgbClr val="000000"/>
                  </a:solidFill>
                  <a:latin typeface="Arial" charset="0"/>
                </a:rPr>
                <a:t>1</a:t>
              </a:r>
              <a:endParaRPr lang="en-GB" sz="2000"/>
            </a:p>
          </p:txBody>
        </p:sp>
        <p:sp>
          <p:nvSpPr>
            <p:cNvPr id="19480" name="Rectangle 21"/>
            <p:cNvSpPr>
              <a:spLocks noChangeArrowheads="1"/>
            </p:cNvSpPr>
            <p:nvPr/>
          </p:nvSpPr>
          <p:spPr bwMode="auto">
            <a:xfrm>
              <a:off x="2335" y="1887"/>
              <a:ext cx="94" cy="205"/>
            </a:xfrm>
            <a:prstGeom prst="rect">
              <a:avLst/>
            </a:prstGeom>
            <a:noFill/>
            <a:ln w="9525">
              <a:noFill/>
              <a:miter lim="800000"/>
              <a:headEnd/>
              <a:tailEnd/>
            </a:ln>
          </p:spPr>
          <p:txBody>
            <a:bodyPr wrap="none" lIns="0" tIns="0" rIns="0" bIns="0">
              <a:spAutoFit/>
            </a:bodyPr>
            <a:lstStyle/>
            <a:p>
              <a:r>
                <a:rPr lang="en-GB" sz="1400">
                  <a:solidFill>
                    <a:srgbClr val="000000"/>
                  </a:solidFill>
                  <a:latin typeface="Arial" charset="0"/>
                </a:rPr>
                <a:t>2</a:t>
              </a:r>
              <a:endParaRPr lang="en-GB" sz="2000"/>
            </a:p>
          </p:txBody>
        </p:sp>
        <p:sp>
          <p:nvSpPr>
            <p:cNvPr id="19481" name="Rectangle 22"/>
            <p:cNvSpPr>
              <a:spLocks noChangeArrowheads="1"/>
            </p:cNvSpPr>
            <p:nvPr/>
          </p:nvSpPr>
          <p:spPr bwMode="auto">
            <a:xfrm>
              <a:off x="2319" y="2433"/>
              <a:ext cx="95" cy="204"/>
            </a:xfrm>
            <a:prstGeom prst="rect">
              <a:avLst/>
            </a:prstGeom>
            <a:noFill/>
            <a:ln w="9525">
              <a:noFill/>
              <a:miter lim="800000"/>
              <a:headEnd/>
              <a:tailEnd/>
            </a:ln>
          </p:spPr>
          <p:txBody>
            <a:bodyPr wrap="none" lIns="0" tIns="0" rIns="0" bIns="0">
              <a:spAutoFit/>
            </a:bodyPr>
            <a:lstStyle/>
            <a:p>
              <a:r>
                <a:rPr lang="en-GB" sz="1400">
                  <a:solidFill>
                    <a:srgbClr val="000000"/>
                  </a:solidFill>
                  <a:latin typeface="Arial" charset="0"/>
                </a:rPr>
                <a:t>3</a:t>
              </a:r>
              <a:endParaRPr lang="en-GB" sz="2000"/>
            </a:p>
          </p:txBody>
        </p:sp>
        <p:sp>
          <p:nvSpPr>
            <p:cNvPr id="19482" name="Rectangle 24"/>
            <p:cNvSpPr>
              <a:spLocks noChangeArrowheads="1"/>
            </p:cNvSpPr>
            <p:nvPr/>
          </p:nvSpPr>
          <p:spPr bwMode="auto">
            <a:xfrm>
              <a:off x="1062" y="3203"/>
              <a:ext cx="5930" cy="204"/>
            </a:xfrm>
            <a:prstGeom prst="rect">
              <a:avLst/>
            </a:prstGeom>
            <a:noFill/>
            <a:ln w="9525">
              <a:noFill/>
              <a:miter lim="800000"/>
              <a:headEnd/>
              <a:tailEnd/>
            </a:ln>
          </p:spPr>
          <p:txBody>
            <a:bodyPr wrap="none" lIns="0" tIns="0" rIns="0" bIns="0">
              <a:spAutoFit/>
            </a:bodyPr>
            <a:lstStyle/>
            <a:p>
              <a:r>
                <a:rPr lang="en-GB" sz="1400">
                  <a:solidFill>
                    <a:srgbClr val="000000"/>
                  </a:solidFill>
                  <a:latin typeface="Arial" charset="0"/>
                </a:rPr>
                <a:t>A client iteratively contacts name servers NS1–NS3 in order to resolve a name</a:t>
              </a:r>
              <a:endParaRPr lang="en-GB" sz="2000"/>
            </a:p>
          </p:txBody>
        </p:sp>
        <p:sp>
          <p:nvSpPr>
            <p:cNvPr id="19483" name="Rectangle 25"/>
            <p:cNvSpPr>
              <a:spLocks noChangeArrowheads="1"/>
            </p:cNvSpPr>
            <p:nvPr/>
          </p:nvSpPr>
          <p:spPr bwMode="auto">
            <a:xfrm>
              <a:off x="3316" y="1532"/>
              <a:ext cx="332" cy="204"/>
            </a:xfrm>
            <a:prstGeom prst="rect">
              <a:avLst/>
            </a:prstGeom>
            <a:noFill/>
            <a:ln w="9525">
              <a:noFill/>
              <a:miter lim="800000"/>
              <a:headEnd/>
              <a:tailEnd/>
            </a:ln>
          </p:spPr>
          <p:txBody>
            <a:bodyPr wrap="none" lIns="0" tIns="0" rIns="0" bIns="0">
              <a:spAutoFit/>
            </a:bodyPr>
            <a:lstStyle/>
            <a:p>
              <a:r>
                <a:rPr lang="en-GB" sz="1400">
                  <a:solidFill>
                    <a:srgbClr val="000000"/>
                  </a:solidFill>
                  <a:latin typeface="Arial" charset="0"/>
                </a:rPr>
                <a:t>NS2</a:t>
              </a:r>
              <a:endParaRPr lang="en-GB" sz="2000"/>
            </a:p>
          </p:txBody>
        </p:sp>
        <p:sp>
          <p:nvSpPr>
            <p:cNvPr id="19484" name="Rectangle 26"/>
            <p:cNvSpPr>
              <a:spLocks noChangeArrowheads="1"/>
            </p:cNvSpPr>
            <p:nvPr/>
          </p:nvSpPr>
          <p:spPr bwMode="auto">
            <a:xfrm>
              <a:off x="2686" y="2114"/>
              <a:ext cx="333" cy="205"/>
            </a:xfrm>
            <a:prstGeom prst="rect">
              <a:avLst/>
            </a:prstGeom>
            <a:noFill/>
            <a:ln w="9525">
              <a:noFill/>
              <a:miter lim="800000"/>
              <a:headEnd/>
              <a:tailEnd/>
            </a:ln>
          </p:spPr>
          <p:txBody>
            <a:bodyPr wrap="none" lIns="0" tIns="0" rIns="0" bIns="0">
              <a:spAutoFit/>
            </a:bodyPr>
            <a:lstStyle/>
            <a:p>
              <a:r>
                <a:rPr lang="en-GB" sz="1400">
                  <a:solidFill>
                    <a:srgbClr val="000000"/>
                  </a:solidFill>
                  <a:latin typeface="Arial" charset="0"/>
                </a:rPr>
                <a:t>NS1</a:t>
              </a:r>
              <a:endParaRPr lang="en-GB" sz="2000"/>
            </a:p>
          </p:txBody>
        </p:sp>
        <p:sp>
          <p:nvSpPr>
            <p:cNvPr id="19485" name="Rectangle 27"/>
            <p:cNvSpPr>
              <a:spLocks noChangeArrowheads="1"/>
            </p:cNvSpPr>
            <p:nvPr/>
          </p:nvSpPr>
          <p:spPr bwMode="auto">
            <a:xfrm>
              <a:off x="3646" y="2619"/>
              <a:ext cx="333" cy="204"/>
            </a:xfrm>
            <a:prstGeom prst="rect">
              <a:avLst/>
            </a:prstGeom>
            <a:noFill/>
            <a:ln w="9525">
              <a:noFill/>
              <a:miter lim="800000"/>
              <a:headEnd/>
              <a:tailEnd/>
            </a:ln>
          </p:spPr>
          <p:txBody>
            <a:bodyPr wrap="none" lIns="0" tIns="0" rIns="0" bIns="0">
              <a:spAutoFit/>
            </a:bodyPr>
            <a:lstStyle/>
            <a:p>
              <a:r>
                <a:rPr lang="en-GB" sz="1400">
                  <a:solidFill>
                    <a:srgbClr val="000000"/>
                  </a:solidFill>
                  <a:latin typeface="Arial" charset="0"/>
                </a:rPr>
                <a:t>NS3</a:t>
              </a:r>
              <a:endParaRPr lang="en-GB" sz="2000"/>
            </a:p>
          </p:txBody>
        </p:sp>
        <p:sp>
          <p:nvSpPr>
            <p:cNvPr id="19486" name="Rectangle 28"/>
            <p:cNvSpPr>
              <a:spLocks noChangeArrowheads="1"/>
            </p:cNvSpPr>
            <p:nvPr/>
          </p:nvSpPr>
          <p:spPr bwMode="auto">
            <a:xfrm>
              <a:off x="3319" y="2017"/>
              <a:ext cx="456" cy="204"/>
            </a:xfrm>
            <a:prstGeom prst="rect">
              <a:avLst/>
            </a:prstGeom>
            <a:noFill/>
            <a:ln w="9525">
              <a:noFill/>
              <a:miter lim="800000"/>
              <a:headEnd/>
              <a:tailEnd/>
            </a:ln>
          </p:spPr>
          <p:txBody>
            <a:bodyPr wrap="none" lIns="0" tIns="0" rIns="0" bIns="0">
              <a:spAutoFit/>
            </a:bodyPr>
            <a:lstStyle/>
            <a:p>
              <a:r>
                <a:rPr lang="en-GB" sz="1400">
                  <a:solidFill>
                    <a:srgbClr val="000000"/>
                  </a:solidFill>
                  <a:latin typeface="Arial" charset="0"/>
                </a:rPr>
                <a:t>Name</a:t>
              </a:r>
              <a:endParaRPr lang="en-GB" sz="2000"/>
            </a:p>
          </p:txBody>
        </p:sp>
        <p:sp>
          <p:nvSpPr>
            <p:cNvPr id="19487" name="Rectangle 29"/>
            <p:cNvSpPr>
              <a:spLocks noChangeArrowheads="1"/>
            </p:cNvSpPr>
            <p:nvPr/>
          </p:nvSpPr>
          <p:spPr bwMode="auto">
            <a:xfrm>
              <a:off x="3319" y="2154"/>
              <a:ext cx="559" cy="204"/>
            </a:xfrm>
            <a:prstGeom prst="rect">
              <a:avLst/>
            </a:prstGeom>
            <a:noFill/>
            <a:ln w="9525">
              <a:noFill/>
              <a:miter lim="800000"/>
              <a:headEnd/>
              <a:tailEnd/>
            </a:ln>
          </p:spPr>
          <p:txBody>
            <a:bodyPr wrap="none" lIns="0" tIns="0" rIns="0" bIns="0">
              <a:spAutoFit/>
            </a:bodyPr>
            <a:lstStyle/>
            <a:p>
              <a:r>
                <a:rPr lang="en-GB" sz="1400">
                  <a:solidFill>
                    <a:srgbClr val="000000"/>
                  </a:solidFill>
                  <a:latin typeface="Arial" charset="0"/>
                </a:rPr>
                <a:t>servers</a:t>
              </a:r>
              <a:endParaRPr lang="en-GB" sz="2000"/>
            </a:p>
          </p:txBody>
        </p:sp>
      </p:grpSp>
      <p:sp>
        <p:nvSpPr>
          <p:cNvPr id="19462" name="Rectangle 33"/>
          <p:cNvSpPr>
            <a:spLocks noGrp="1" noChangeArrowheads="1"/>
          </p:cNvSpPr>
          <p:nvPr>
            <p:ph type="body" idx="1"/>
          </p:nvPr>
        </p:nvSpPr>
        <p:spPr>
          <a:xfrm>
            <a:off x="495300" y="3833813"/>
            <a:ext cx="8859838" cy="2414587"/>
          </a:xfrm>
        </p:spPr>
        <p:txBody>
          <a:bodyPr/>
          <a:lstStyle/>
          <a:p>
            <a:pPr>
              <a:buFont typeface="Wingdings" pitchFamily="1" charset="2"/>
              <a:buNone/>
            </a:pPr>
            <a:r>
              <a:rPr lang="en-GB" sz="2000" i="1" smtClean="0"/>
              <a:t>Used in:</a:t>
            </a:r>
          </a:p>
          <a:p>
            <a:pPr>
              <a:buFont typeface="Wingdings" pitchFamily="1" charset="2"/>
              <a:buNone/>
            </a:pPr>
            <a:r>
              <a:rPr lang="en-GB" sz="2000" smtClean="0"/>
              <a:t>DNS: Client presents entire name to servers, starting at a local server, NS1. If NS1 has the requested name, it is resolved, else NS1 suggests contacting NS2 (a server for a domain that includes the requested name).</a:t>
            </a:r>
          </a:p>
          <a:p>
            <a:pPr>
              <a:buFont typeface="Wingdings" pitchFamily="1" charset="2"/>
              <a:buNone/>
            </a:pPr>
            <a:r>
              <a:rPr lang="en-GB" sz="2000" smtClean="0"/>
              <a:t>NFS: Client segments pathnames (into 'simple names') and presents them one at a time to a server together with the filehandle of the directory that contains the simple name.</a:t>
            </a:r>
          </a:p>
        </p:txBody>
      </p:sp>
      <p:sp>
        <p:nvSpPr>
          <p:cNvPr id="25636" name="Rectangle 36"/>
          <p:cNvSpPr>
            <a:spLocks noChangeArrowheads="1"/>
          </p:cNvSpPr>
          <p:nvPr/>
        </p:nvSpPr>
        <p:spPr bwMode="auto">
          <a:xfrm>
            <a:off x="534988" y="3630613"/>
            <a:ext cx="8982075" cy="2760662"/>
          </a:xfrm>
          <a:prstGeom prst="rect">
            <a:avLst/>
          </a:prstGeom>
          <a:solidFill>
            <a:schemeClr val="accent2"/>
          </a:solidFill>
          <a:ln w="9525">
            <a:solidFill>
              <a:schemeClr val="tx1"/>
            </a:solidFill>
            <a:miter lim="800000"/>
            <a:headEnd/>
            <a:tailEnd/>
          </a:ln>
        </p:spPr>
        <p:txBody>
          <a:bodyPr/>
          <a:lstStyle/>
          <a:p>
            <a:pPr defTabSz="922338"/>
            <a:r>
              <a:rPr lang="en-GB" b="1"/>
              <a:t>Reason for NFS iterative name resolution</a:t>
            </a:r>
          </a:p>
          <a:p>
            <a:pPr defTabSz="922338"/>
            <a:r>
              <a:rPr lang="en-GB"/>
              <a:t>This is because the file service may encounter a symbolic link (i.e. an </a:t>
            </a:r>
            <a:r>
              <a:rPr lang="en-GB" i="1"/>
              <a:t>alias</a:t>
            </a:r>
            <a:r>
              <a:rPr lang="en-GB"/>
              <a:t>) when resolving a name. A symbolic link must be interpreted in the client’s file system name space because it may point to a file in a directory stored at another server. The client computer must determine which server this is, because only the client knows its mount points.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36"/>
                                        </p:tgtEl>
                                        <p:attrNameLst>
                                          <p:attrName>style.visibility</p:attrName>
                                        </p:attrNameLst>
                                      </p:cBhvr>
                                      <p:to>
                                        <p:strVal val="visible"/>
                                      </p:to>
                                    </p:set>
                                    <p:anim calcmode="lin" valueType="num">
                                      <p:cBhvr additive="base">
                                        <p:cTn id="7" dur="500" fill="hold"/>
                                        <p:tgtEl>
                                          <p:spTgt spid="25636"/>
                                        </p:tgtEl>
                                        <p:attrNameLst>
                                          <p:attrName>ppt_x</p:attrName>
                                        </p:attrNameLst>
                                      </p:cBhvr>
                                      <p:tavLst>
                                        <p:tav tm="0">
                                          <p:val>
                                            <p:strVal val="#ppt_x"/>
                                          </p:val>
                                        </p:tav>
                                        <p:tav tm="100000">
                                          <p:val>
                                            <p:strVal val="#ppt_x"/>
                                          </p:val>
                                        </p:tav>
                                      </p:tavLst>
                                    </p:anim>
                                    <p:anim calcmode="lin" valueType="num">
                                      <p:cBhvr additive="base">
                                        <p:cTn id="8" dur="500" fill="hold"/>
                                        <p:tgtEl>
                                          <p:spTgt spid="256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36"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Server controlled navigation</a:t>
            </a:r>
          </a:p>
        </p:txBody>
      </p:sp>
      <p:sp>
        <p:nvSpPr>
          <p:cNvPr id="20483" name="Content Placeholder 2"/>
          <p:cNvSpPr>
            <a:spLocks noGrp="1"/>
          </p:cNvSpPr>
          <p:nvPr>
            <p:ph idx="1"/>
          </p:nvPr>
        </p:nvSpPr>
        <p:spPr/>
        <p:txBody>
          <a:bodyPr/>
          <a:lstStyle/>
          <a:p>
            <a:r>
              <a:rPr lang="en-US" smtClean="0"/>
              <a:t>In an alternative model, name server coordinates naming resolution and returns the results to the client. It can be:</a:t>
            </a:r>
          </a:p>
          <a:p>
            <a:pPr lvl="1"/>
            <a:r>
              <a:rPr lang="en-US" smtClean="0"/>
              <a:t>Recursive: </a:t>
            </a:r>
          </a:p>
          <a:p>
            <a:pPr lvl="2"/>
            <a:r>
              <a:rPr lang="en-US" smtClean="0"/>
              <a:t>it is performed by the naming server</a:t>
            </a:r>
          </a:p>
          <a:p>
            <a:pPr lvl="2"/>
            <a:r>
              <a:rPr lang="en-US" smtClean="0"/>
              <a:t>the server becomes like a client for the next server</a:t>
            </a:r>
          </a:p>
          <a:p>
            <a:pPr lvl="2"/>
            <a:r>
              <a:rPr lang="en-US" smtClean="0"/>
              <a:t>this is necessary in case of  client connectivity constraints</a:t>
            </a:r>
          </a:p>
          <a:p>
            <a:pPr lvl="1"/>
            <a:r>
              <a:rPr lang="en-US" smtClean="0"/>
              <a:t>Non recursive: </a:t>
            </a:r>
          </a:p>
          <a:p>
            <a:pPr lvl="2"/>
            <a:r>
              <a:rPr lang="en-US" smtClean="0"/>
              <a:t>it is performed by the client or the first server</a:t>
            </a:r>
          </a:p>
          <a:p>
            <a:pPr lvl="2"/>
            <a:r>
              <a:rPr lang="en-US" smtClean="0"/>
              <a:t>the server bounces back the next hop to its client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miter lim="800000"/>
            <a:headEnd/>
            <a:tailEnd/>
          </a:ln>
        </p:spPr>
        <p:txBody>
          <a:bodyPr/>
          <a:lstStyle/>
          <a:p>
            <a:fld id="{7FAB14A9-CD70-4F53-92B4-EBA9516274AB}" type="slidenum">
              <a:rPr lang="en-US" smtClean="0"/>
              <a:pPr/>
              <a:t>19</a:t>
            </a:fld>
            <a:endParaRPr lang="en-US" smtClean="0"/>
          </a:p>
        </p:txBody>
      </p:sp>
      <p:sp>
        <p:nvSpPr>
          <p:cNvPr id="21507" name="Rectangle 2"/>
          <p:cNvSpPr>
            <a:spLocks noGrp="1" noChangeArrowheads="1"/>
          </p:cNvSpPr>
          <p:nvPr>
            <p:ph type="title"/>
          </p:nvPr>
        </p:nvSpPr>
        <p:spPr/>
        <p:txBody>
          <a:bodyPr/>
          <a:lstStyle/>
          <a:p>
            <a:r>
              <a:rPr lang="en-GB" sz="2400" smtClean="0"/>
              <a:t>Non-recursive and recursive server-controlled navigation</a:t>
            </a:r>
          </a:p>
        </p:txBody>
      </p:sp>
      <p:sp>
        <p:nvSpPr>
          <p:cNvPr id="21508" name="Rectangle 40"/>
          <p:cNvSpPr>
            <a:spLocks noChangeArrowheads="1"/>
          </p:cNvSpPr>
          <p:nvPr/>
        </p:nvSpPr>
        <p:spPr bwMode="auto">
          <a:xfrm>
            <a:off x="1601788" y="4624388"/>
            <a:ext cx="7183437" cy="244475"/>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A name server NS1 communicates with other name servers on behalf of a client</a:t>
            </a:r>
            <a:endParaRPr lang="en-GB"/>
          </a:p>
        </p:txBody>
      </p:sp>
      <p:grpSp>
        <p:nvGrpSpPr>
          <p:cNvPr id="21509" name="Group 66"/>
          <p:cNvGrpSpPr>
            <a:grpSpLocks/>
          </p:cNvGrpSpPr>
          <p:nvPr/>
        </p:nvGrpSpPr>
        <p:grpSpPr bwMode="auto">
          <a:xfrm>
            <a:off x="5480050" y="1695450"/>
            <a:ext cx="3025775" cy="2744788"/>
            <a:chOff x="3299" y="1189"/>
            <a:chExt cx="2377" cy="2156"/>
          </a:xfrm>
        </p:grpSpPr>
        <p:sp>
          <p:nvSpPr>
            <p:cNvPr id="21539" name="Rectangle 43"/>
            <p:cNvSpPr>
              <a:spLocks noChangeArrowheads="1"/>
            </p:cNvSpPr>
            <p:nvPr/>
          </p:nvSpPr>
          <p:spPr bwMode="auto">
            <a:xfrm>
              <a:off x="4618" y="3012"/>
              <a:ext cx="710" cy="192"/>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Recursive</a:t>
              </a:r>
              <a:endParaRPr lang="en-GB"/>
            </a:p>
          </p:txBody>
        </p:sp>
        <p:sp>
          <p:nvSpPr>
            <p:cNvPr id="21540" name="Rectangle 44"/>
            <p:cNvSpPr>
              <a:spLocks noChangeArrowheads="1"/>
            </p:cNvSpPr>
            <p:nvPr/>
          </p:nvSpPr>
          <p:spPr bwMode="auto">
            <a:xfrm>
              <a:off x="4431" y="3153"/>
              <a:ext cx="1189" cy="192"/>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server-controlled</a:t>
              </a:r>
              <a:endParaRPr lang="en-GB"/>
            </a:p>
          </p:txBody>
        </p:sp>
        <p:grpSp>
          <p:nvGrpSpPr>
            <p:cNvPr id="21541" name="Group 64"/>
            <p:cNvGrpSpPr>
              <a:grpSpLocks/>
            </p:cNvGrpSpPr>
            <p:nvPr/>
          </p:nvGrpSpPr>
          <p:grpSpPr bwMode="auto">
            <a:xfrm>
              <a:off x="3299" y="1189"/>
              <a:ext cx="2377" cy="1724"/>
              <a:chOff x="3299" y="1189"/>
              <a:chExt cx="2377" cy="1724"/>
            </a:xfrm>
          </p:grpSpPr>
          <p:sp>
            <p:nvSpPr>
              <p:cNvPr id="21542" name="Rectangle 4"/>
              <p:cNvSpPr>
                <a:spLocks noChangeArrowheads="1"/>
              </p:cNvSpPr>
              <p:nvPr/>
            </p:nvSpPr>
            <p:spPr bwMode="auto">
              <a:xfrm>
                <a:off x="4045" y="1189"/>
                <a:ext cx="1631" cy="1724"/>
              </a:xfrm>
              <a:prstGeom prst="rect">
                <a:avLst/>
              </a:prstGeom>
              <a:solidFill>
                <a:srgbClr val="FFDC99"/>
              </a:solidFill>
              <a:ln w="9525">
                <a:noFill/>
                <a:miter lim="800000"/>
                <a:headEnd/>
                <a:tailEnd/>
              </a:ln>
            </p:spPr>
            <p:txBody>
              <a:bodyPr/>
              <a:lstStyle/>
              <a:p>
                <a:endParaRPr lang="en-US"/>
              </a:p>
            </p:txBody>
          </p:sp>
          <p:sp>
            <p:nvSpPr>
              <p:cNvPr id="21543" name="Freeform 6"/>
              <p:cNvSpPr>
                <a:spLocks/>
              </p:cNvSpPr>
              <p:nvPr/>
            </p:nvSpPr>
            <p:spPr bwMode="auto">
              <a:xfrm>
                <a:off x="4060" y="2121"/>
                <a:ext cx="78" cy="46"/>
              </a:xfrm>
              <a:custGeom>
                <a:avLst/>
                <a:gdLst>
                  <a:gd name="T0" fmla="*/ 0 w 78"/>
                  <a:gd name="T1" fmla="*/ 31 h 46"/>
                  <a:gd name="T2" fmla="*/ 0 w 78"/>
                  <a:gd name="T3" fmla="*/ 0 h 46"/>
                  <a:gd name="T4" fmla="*/ 78 w 78"/>
                  <a:gd name="T5" fmla="*/ 31 h 46"/>
                  <a:gd name="T6" fmla="*/ 0 w 78"/>
                  <a:gd name="T7" fmla="*/ 46 h 46"/>
                  <a:gd name="T8" fmla="*/ 0 w 78"/>
                  <a:gd name="T9" fmla="*/ 31 h 46"/>
                  <a:gd name="T10" fmla="*/ 0 60000 65536"/>
                  <a:gd name="T11" fmla="*/ 0 60000 65536"/>
                  <a:gd name="T12" fmla="*/ 0 60000 65536"/>
                  <a:gd name="T13" fmla="*/ 0 60000 65536"/>
                  <a:gd name="T14" fmla="*/ 0 60000 65536"/>
                  <a:gd name="T15" fmla="*/ 0 w 78"/>
                  <a:gd name="T16" fmla="*/ 0 h 46"/>
                  <a:gd name="T17" fmla="*/ 78 w 78"/>
                  <a:gd name="T18" fmla="*/ 46 h 46"/>
                </a:gdLst>
                <a:ahLst/>
                <a:cxnLst>
                  <a:cxn ang="T10">
                    <a:pos x="T0" y="T1"/>
                  </a:cxn>
                  <a:cxn ang="T11">
                    <a:pos x="T2" y="T3"/>
                  </a:cxn>
                  <a:cxn ang="T12">
                    <a:pos x="T4" y="T5"/>
                  </a:cxn>
                  <a:cxn ang="T13">
                    <a:pos x="T6" y="T7"/>
                  </a:cxn>
                  <a:cxn ang="T14">
                    <a:pos x="T8" y="T9"/>
                  </a:cxn>
                </a:cxnLst>
                <a:rect l="T15" t="T16" r="T17" b="T18"/>
                <a:pathLst>
                  <a:path w="78" h="46">
                    <a:moveTo>
                      <a:pt x="0" y="31"/>
                    </a:moveTo>
                    <a:lnTo>
                      <a:pt x="0" y="0"/>
                    </a:lnTo>
                    <a:lnTo>
                      <a:pt x="78" y="31"/>
                    </a:lnTo>
                    <a:lnTo>
                      <a:pt x="0" y="46"/>
                    </a:lnTo>
                    <a:lnTo>
                      <a:pt x="0" y="31"/>
                    </a:lnTo>
                    <a:close/>
                  </a:path>
                </a:pathLst>
              </a:custGeom>
              <a:solidFill>
                <a:srgbClr val="000000"/>
              </a:solidFill>
              <a:ln w="36513">
                <a:solidFill>
                  <a:srgbClr val="000000"/>
                </a:solidFill>
                <a:prstDash val="solid"/>
                <a:round/>
                <a:headEnd/>
                <a:tailEnd/>
              </a:ln>
            </p:spPr>
            <p:txBody>
              <a:bodyPr/>
              <a:lstStyle/>
              <a:p>
                <a:endParaRPr lang="en-US"/>
              </a:p>
            </p:txBody>
          </p:sp>
          <p:sp>
            <p:nvSpPr>
              <p:cNvPr id="21544" name="Line 7"/>
              <p:cNvSpPr>
                <a:spLocks noChangeShapeType="1"/>
              </p:cNvSpPr>
              <p:nvPr/>
            </p:nvSpPr>
            <p:spPr bwMode="auto">
              <a:xfrm flipH="1">
                <a:off x="3765" y="2152"/>
                <a:ext cx="280" cy="1"/>
              </a:xfrm>
              <a:prstGeom prst="line">
                <a:avLst/>
              </a:prstGeom>
              <a:noFill/>
              <a:ln w="19050">
                <a:solidFill>
                  <a:srgbClr val="000000"/>
                </a:solidFill>
                <a:round/>
                <a:headEnd/>
                <a:tailEnd/>
              </a:ln>
            </p:spPr>
            <p:txBody>
              <a:bodyPr/>
              <a:lstStyle/>
              <a:p>
                <a:endParaRPr lang="en-US"/>
              </a:p>
            </p:txBody>
          </p:sp>
          <p:sp>
            <p:nvSpPr>
              <p:cNvPr id="21545" name="Freeform 8"/>
              <p:cNvSpPr>
                <a:spLocks/>
              </p:cNvSpPr>
              <p:nvPr/>
            </p:nvSpPr>
            <p:spPr bwMode="auto">
              <a:xfrm>
                <a:off x="4728" y="1670"/>
                <a:ext cx="78" cy="62"/>
              </a:xfrm>
              <a:custGeom>
                <a:avLst/>
                <a:gdLst>
                  <a:gd name="T0" fmla="*/ 16 w 78"/>
                  <a:gd name="T1" fmla="*/ 47 h 62"/>
                  <a:gd name="T2" fmla="*/ 0 w 78"/>
                  <a:gd name="T3" fmla="*/ 31 h 62"/>
                  <a:gd name="T4" fmla="*/ 78 w 78"/>
                  <a:gd name="T5" fmla="*/ 0 h 62"/>
                  <a:gd name="T6" fmla="*/ 31 w 78"/>
                  <a:gd name="T7" fmla="*/ 62 h 62"/>
                  <a:gd name="T8" fmla="*/ 16 w 78"/>
                  <a:gd name="T9" fmla="*/ 47 h 62"/>
                  <a:gd name="T10" fmla="*/ 0 60000 65536"/>
                  <a:gd name="T11" fmla="*/ 0 60000 65536"/>
                  <a:gd name="T12" fmla="*/ 0 60000 65536"/>
                  <a:gd name="T13" fmla="*/ 0 60000 65536"/>
                  <a:gd name="T14" fmla="*/ 0 60000 65536"/>
                  <a:gd name="T15" fmla="*/ 0 w 78"/>
                  <a:gd name="T16" fmla="*/ 0 h 62"/>
                  <a:gd name="T17" fmla="*/ 78 w 78"/>
                  <a:gd name="T18" fmla="*/ 62 h 62"/>
                </a:gdLst>
                <a:ahLst/>
                <a:cxnLst>
                  <a:cxn ang="T10">
                    <a:pos x="T0" y="T1"/>
                  </a:cxn>
                  <a:cxn ang="T11">
                    <a:pos x="T2" y="T3"/>
                  </a:cxn>
                  <a:cxn ang="T12">
                    <a:pos x="T4" y="T5"/>
                  </a:cxn>
                  <a:cxn ang="T13">
                    <a:pos x="T6" y="T7"/>
                  </a:cxn>
                  <a:cxn ang="T14">
                    <a:pos x="T8" y="T9"/>
                  </a:cxn>
                </a:cxnLst>
                <a:rect l="T15" t="T16" r="T17" b="T18"/>
                <a:pathLst>
                  <a:path w="78" h="62">
                    <a:moveTo>
                      <a:pt x="16" y="47"/>
                    </a:moveTo>
                    <a:lnTo>
                      <a:pt x="0" y="31"/>
                    </a:lnTo>
                    <a:lnTo>
                      <a:pt x="78" y="0"/>
                    </a:lnTo>
                    <a:lnTo>
                      <a:pt x="31" y="62"/>
                    </a:lnTo>
                    <a:lnTo>
                      <a:pt x="16" y="47"/>
                    </a:lnTo>
                    <a:close/>
                  </a:path>
                </a:pathLst>
              </a:custGeom>
              <a:solidFill>
                <a:srgbClr val="000000"/>
              </a:solidFill>
              <a:ln w="36513">
                <a:solidFill>
                  <a:srgbClr val="000000"/>
                </a:solidFill>
                <a:prstDash val="solid"/>
                <a:round/>
                <a:headEnd/>
                <a:tailEnd/>
              </a:ln>
            </p:spPr>
            <p:txBody>
              <a:bodyPr/>
              <a:lstStyle/>
              <a:p>
                <a:endParaRPr lang="en-US"/>
              </a:p>
            </p:txBody>
          </p:sp>
          <p:sp>
            <p:nvSpPr>
              <p:cNvPr id="21546" name="Line 9"/>
              <p:cNvSpPr>
                <a:spLocks noChangeShapeType="1"/>
              </p:cNvSpPr>
              <p:nvPr/>
            </p:nvSpPr>
            <p:spPr bwMode="auto">
              <a:xfrm flipH="1">
                <a:off x="4495" y="1732"/>
                <a:ext cx="249" cy="218"/>
              </a:xfrm>
              <a:prstGeom prst="line">
                <a:avLst/>
              </a:prstGeom>
              <a:noFill/>
              <a:ln w="19050">
                <a:solidFill>
                  <a:srgbClr val="000000"/>
                </a:solidFill>
                <a:round/>
                <a:headEnd/>
                <a:tailEnd/>
              </a:ln>
            </p:spPr>
            <p:txBody>
              <a:bodyPr/>
              <a:lstStyle/>
              <a:p>
                <a:endParaRPr lang="en-US"/>
              </a:p>
            </p:txBody>
          </p:sp>
          <p:sp>
            <p:nvSpPr>
              <p:cNvPr id="21547" name="Freeform 10"/>
              <p:cNvSpPr>
                <a:spLocks/>
              </p:cNvSpPr>
              <p:nvPr/>
            </p:nvSpPr>
            <p:spPr bwMode="auto">
              <a:xfrm>
                <a:off x="5241" y="2245"/>
                <a:ext cx="31" cy="78"/>
              </a:xfrm>
              <a:custGeom>
                <a:avLst/>
                <a:gdLst>
                  <a:gd name="T0" fmla="*/ 15 w 31"/>
                  <a:gd name="T1" fmla="*/ 0 h 78"/>
                  <a:gd name="T2" fmla="*/ 31 w 31"/>
                  <a:gd name="T3" fmla="*/ 0 h 78"/>
                  <a:gd name="T4" fmla="*/ 31 w 31"/>
                  <a:gd name="T5" fmla="*/ 78 h 78"/>
                  <a:gd name="T6" fmla="*/ 0 w 31"/>
                  <a:gd name="T7" fmla="*/ 15 h 78"/>
                  <a:gd name="T8" fmla="*/ 15 w 31"/>
                  <a:gd name="T9" fmla="*/ 0 h 78"/>
                  <a:gd name="T10" fmla="*/ 0 60000 65536"/>
                  <a:gd name="T11" fmla="*/ 0 60000 65536"/>
                  <a:gd name="T12" fmla="*/ 0 60000 65536"/>
                  <a:gd name="T13" fmla="*/ 0 60000 65536"/>
                  <a:gd name="T14" fmla="*/ 0 60000 65536"/>
                  <a:gd name="T15" fmla="*/ 0 w 31"/>
                  <a:gd name="T16" fmla="*/ 0 h 78"/>
                  <a:gd name="T17" fmla="*/ 31 w 31"/>
                  <a:gd name="T18" fmla="*/ 78 h 78"/>
                </a:gdLst>
                <a:ahLst/>
                <a:cxnLst>
                  <a:cxn ang="T10">
                    <a:pos x="T0" y="T1"/>
                  </a:cxn>
                  <a:cxn ang="T11">
                    <a:pos x="T2" y="T3"/>
                  </a:cxn>
                  <a:cxn ang="T12">
                    <a:pos x="T4" y="T5"/>
                  </a:cxn>
                  <a:cxn ang="T13">
                    <a:pos x="T6" y="T7"/>
                  </a:cxn>
                  <a:cxn ang="T14">
                    <a:pos x="T8" y="T9"/>
                  </a:cxn>
                </a:cxnLst>
                <a:rect l="T15" t="T16" r="T17" b="T18"/>
                <a:pathLst>
                  <a:path w="31" h="78">
                    <a:moveTo>
                      <a:pt x="15" y="0"/>
                    </a:moveTo>
                    <a:lnTo>
                      <a:pt x="31" y="0"/>
                    </a:lnTo>
                    <a:lnTo>
                      <a:pt x="31" y="78"/>
                    </a:lnTo>
                    <a:lnTo>
                      <a:pt x="0" y="15"/>
                    </a:lnTo>
                    <a:lnTo>
                      <a:pt x="15" y="0"/>
                    </a:lnTo>
                    <a:close/>
                  </a:path>
                </a:pathLst>
              </a:custGeom>
              <a:solidFill>
                <a:srgbClr val="000000"/>
              </a:solidFill>
              <a:ln w="36513">
                <a:solidFill>
                  <a:srgbClr val="000000"/>
                </a:solidFill>
                <a:prstDash val="solid"/>
                <a:round/>
                <a:headEnd/>
                <a:tailEnd/>
              </a:ln>
            </p:spPr>
            <p:txBody>
              <a:bodyPr/>
              <a:lstStyle/>
              <a:p>
                <a:endParaRPr lang="en-US"/>
              </a:p>
            </p:txBody>
          </p:sp>
          <p:sp>
            <p:nvSpPr>
              <p:cNvPr id="21548" name="Freeform 11"/>
              <p:cNvSpPr>
                <a:spLocks/>
              </p:cNvSpPr>
              <p:nvPr/>
            </p:nvSpPr>
            <p:spPr bwMode="auto">
              <a:xfrm>
                <a:off x="5101" y="1717"/>
                <a:ext cx="47" cy="77"/>
              </a:xfrm>
              <a:custGeom>
                <a:avLst/>
                <a:gdLst>
                  <a:gd name="T0" fmla="*/ 15 w 47"/>
                  <a:gd name="T1" fmla="*/ 77 h 77"/>
                  <a:gd name="T2" fmla="*/ 0 w 47"/>
                  <a:gd name="T3" fmla="*/ 77 h 77"/>
                  <a:gd name="T4" fmla="*/ 0 w 47"/>
                  <a:gd name="T5" fmla="*/ 0 h 77"/>
                  <a:gd name="T6" fmla="*/ 47 w 47"/>
                  <a:gd name="T7" fmla="*/ 77 h 77"/>
                  <a:gd name="T8" fmla="*/ 15 w 47"/>
                  <a:gd name="T9" fmla="*/ 77 h 77"/>
                  <a:gd name="T10" fmla="*/ 0 60000 65536"/>
                  <a:gd name="T11" fmla="*/ 0 60000 65536"/>
                  <a:gd name="T12" fmla="*/ 0 60000 65536"/>
                  <a:gd name="T13" fmla="*/ 0 60000 65536"/>
                  <a:gd name="T14" fmla="*/ 0 60000 65536"/>
                  <a:gd name="T15" fmla="*/ 0 w 47"/>
                  <a:gd name="T16" fmla="*/ 0 h 77"/>
                  <a:gd name="T17" fmla="*/ 47 w 47"/>
                  <a:gd name="T18" fmla="*/ 77 h 77"/>
                </a:gdLst>
                <a:ahLst/>
                <a:cxnLst>
                  <a:cxn ang="T10">
                    <a:pos x="T0" y="T1"/>
                  </a:cxn>
                  <a:cxn ang="T11">
                    <a:pos x="T2" y="T3"/>
                  </a:cxn>
                  <a:cxn ang="T12">
                    <a:pos x="T4" y="T5"/>
                  </a:cxn>
                  <a:cxn ang="T13">
                    <a:pos x="T6" y="T7"/>
                  </a:cxn>
                  <a:cxn ang="T14">
                    <a:pos x="T8" y="T9"/>
                  </a:cxn>
                </a:cxnLst>
                <a:rect l="T15" t="T16" r="T17" b="T18"/>
                <a:pathLst>
                  <a:path w="47" h="77">
                    <a:moveTo>
                      <a:pt x="15" y="77"/>
                    </a:moveTo>
                    <a:lnTo>
                      <a:pt x="0" y="77"/>
                    </a:lnTo>
                    <a:lnTo>
                      <a:pt x="0" y="0"/>
                    </a:lnTo>
                    <a:lnTo>
                      <a:pt x="47" y="77"/>
                    </a:lnTo>
                    <a:lnTo>
                      <a:pt x="15" y="77"/>
                    </a:lnTo>
                    <a:close/>
                  </a:path>
                </a:pathLst>
              </a:custGeom>
              <a:solidFill>
                <a:srgbClr val="000000"/>
              </a:solidFill>
              <a:ln w="36513">
                <a:solidFill>
                  <a:srgbClr val="000000"/>
                </a:solidFill>
                <a:prstDash val="solid"/>
                <a:round/>
                <a:headEnd/>
                <a:tailEnd/>
              </a:ln>
            </p:spPr>
            <p:txBody>
              <a:bodyPr/>
              <a:lstStyle/>
              <a:p>
                <a:endParaRPr lang="en-US"/>
              </a:p>
            </p:txBody>
          </p:sp>
          <p:sp>
            <p:nvSpPr>
              <p:cNvPr id="21549" name="Line 12"/>
              <p:cNvSpPr>
                <a:spLocks noChangeShapeType="1"/>
              </p:cNvSpPr>
              <p:nvPr/>
            </p:nvSpPr>
            <p:spPr bwMode="auto">
              <a:xfrm flipH="1" flipV="1">
                <a:off x="5116" y="1794"/>
                <a:ext cx="140" cy="451"/>
              </a:xfrm>
              <a:prstGeom prst="line">
                <a:avLst/>
              </a:prstGeom>
              <a:noFill/>
              <a:ln w="19050">
                <a:solidFill>
                  <a:srgbClr val="000000"/>
                </a:solidFill>
                <a:round/>
                <a:headEnd/>
                <a:tailEnd/>
              </a:ln>
            </p:spPr>
            <p:txBody>
              <a:bodyPr/>
              <a:lstStyle/>
              <a:p>
                <a:endParaRPr lang="en-US"/>
              </a:p>
            </p:txBody>
          </p:sp>
          <p:sp>
            <p:nvSpPr>
              <p:cNvPr id="21550" name="Freeform 13"/>
              <p:cNvSpPr>
                <a:spLocks/>
              </p:cNvSpPr>
              <p:nvPr/>
            </p:nvSpPr>
            <p:spPr bwMode="auto">
              <a:xfrm>
                <a:off x="3765" y="2214"/>
                <a:ext cx="78" cy="46"/>
              </a:xfrm>
              <a:custGeom>
                <a:avLst/>
                <a:gdLst>
                  <a:gd name="T0" fmla="*/ 78 w 78"/>
                  <a:gd name="T1" fmla="*/ 31 h 46"/>
                  <a:gd name="T2" fmla="*/ 78 w 78"/>
                  <a:gd name="T3" fmla="*/ 46 h 46"/>
                  <a:gd name="T4" fmla="*/ 0 w 78"/>
                  <a:gd name="T5" fmla="*/ 31 h 46"/>
                  <a:gd name="T6" fmla="*/ 78 w 78"/>
                  <a:gd name="T7" fmla="*/ 0 h 46"/>
                  <a:gd name="T8" fmla="*/ 78 w 78"/>
                  <a:gd name="T9" fmla="*/ 31 h 46"/>
                  <a:gd name="T10" fmla="*/ 0 60000 65536"/>
                  <a:gd name="T11" fmla="*/ 0 60000 65536"/>
                  <a:gd name="T12" fmla="*/ 0 60000 65536"/>
                  <a:gd name="T13" fmla="*/ 0 60000 65536"/>
                  <a:gd name="T14" fmla="*/ 0 60000 65536"/>
                  <a:gd name="T15" fmla="*/ 0 w 78"/>
                  <a:gd name="T16" fmla="*/ 0 h 46"/>
                  <a:gd name="T17" fmla="*/ 78 w 78"/>
                  <a:gd name="T18" fmla="*/ 46 h 46"/>
                </a:gdLst>
                <a:ahLst/>
                <a:cxnLst>
                  <a:cxn ang="T10">
                    <a:pos x="T0" y="T1"/>
                  </a:cxn>
                  <a:cxn ang="T11">
                    <a:pos x="T2" y="T3"/>
                  </a:cxn>
                  <a:cxn ang="T12">
                    <a:pos x="T4" y="T5"/>
                  </a:cxn>
                  <a:cxn ang="T13">
                    <a:pos x="T6" y="T7"/>
                  </a:cxn>
                  <a:cxn ang="T14">
                    <a:pos x="T8" y="T9"/>
                  </a:cxn>
                </a:cxnLst>
                <a:rect l="T15" t="T16" r="T17" b="T18"/>
                <a:pathLst>
                  <a:path w="78" h="46">
                    <a:moveTo>
                      <a:pt x="78" y="31"/>
                    </a:moveTo>
                    <a:lnTo>
                      <a:pt x="78" y="46"/>
                    </a:lnTo>
                    <a:lnTo>
                      <a:pt x="0" y="31"/>
                    </a:lnTo>
                    <a:lnTo>
                      <a:pt x="78" y="0"/>
                    </a:lnTo>
                    <a:lnTo>
                      <a:pt x="78" y="31"/>
                    </a:lnTo>
                    <a:close/>
                  </a:path>
                </a:pathLst>
              </a:custGeom>
              <a:solidFill>
                <a:srgbClr val="000000"/>
              </a:solidFill>
              <a:ln w="36513">
                <a:solidFill>
                  <a:srgbClr val="000000"/>
                </a:solidFill>
                <a:prstDash val="solid"/>
                <a:round/>
                <a:headEnd/>
                <a:tailEnd/>
              </a:ln>
            </p:spPr>
            <p:txBody>
              <a:bodyPr/>
              <a:lstStyle/>
              <a:p>
                <a:endParaRPr lang="en-US"/>
              </a:p>
            </p:txBody>
          </p:sp>
          <p:sp>
            <p:nvSpPr>
              <p:cNvPr id="21551" name="Line 14"/>
              <p:cNvSpPr>
                <a:spLocks noChangeShapeType="1"/>
              </p:cNvSpPr>
              <p:nvPr/>
            </p:nvSpPr>
            <p:spPr bwMode="auto">
              <a:xfrm flipH="1">
                <a:off x="3843" y="2245"/>
                <a:ext cx="295" cy="1"/>
              </a:xfrm>
              <a:prstGeom prst="line">
                <a:avLst/>
              </a:prstGeom>
              <a:noFill/>
              <a:ln w="19050">
                <a:solidFill>
                  <a:srgbClr val="000000"/>
                </a:solidFill>
                <a:round/>
                <a:headEnd/>
                <a:tailEnd/>
              </a:ln>
            </p:spPr>
            <p:txBody>
              <a:bodyPr/>
              <a:lstStyle/>
              <a:p>
                <a:endParaRPr lang="en-US"/>
              </a:p>
            </p:txBody>
          </p:sp>
          <p:sp>
            <p:nvSpPr>
              <p:cNvPr id="21552" name="Rectangle 15"/>
              <p:cNvSpPr>
                <a:spLocks noChangeArrowheads="1"/>
              </p:cNvSpPr>
              <p:nvPr/>
            </p:nvSpPr>
            <p:spPr bwMode="auto">
              <a:xfrm>
                <a:off x="3898" y="1991"/>
                <a:ext cx="88" cy="192"/>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1</a:t>
                </a:r>
                <a:endParaRPr lang="en-GB"/>
              </a:p>
            </p:txBody>
          </p:sp>
          <p:sp>
            <p:nvSpPr>
              <p:cNvPr id="21553" name="Rectangle 16"/>
              <p:cNvSpPr>
                <a:spLocks noChangeArrowheads="1"/>
              </p:cNvSpPr>
              <p:nvPr/>
            </p:nvSpPr>
            <p:spPr bwMode="auto">
              <a:xfrm>
                <a:off x="4534" y="1703"/>
                <a:ext cx="88" cy="192"/>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2</a:t>
                </a:r>
                <a:endParaRPr lang="en-GB"/>
              </a:p>
            </p:txBody>
          </p:sp>
          <p:sp>
            <p:nvSpPr>
              <p:cNvPr id="21554" name="Rectangle 17"/>
              <p:cNvSpPr>
                <a:spLocks noChangeArrowheads="1"/>
              </p:cNvSpPr>
              <p:nvPr/>
            </p:nvSpPr>
            <p:spPr bwMode="auto">
              <a:xfrm>
                <a:off x="5223" y="1915"/>
                <a:ext cx="89" cy="192"/>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3</a:t>
                </a:r>
                <a:endParaRPr lang="en-GB"/>
              </a:p>
            </p:txBody>
          </p:sp>
          <p:sp>
            <p:nvSpPr>
              <p:cNvPr id="21555" name="Rectangle 18"/>
              <p:cNvSpPr>
                <a:spLocks noChangeArrowheads="1"/>
              </p:cNvSpPr>
              <p:nvPr/>
            </p:nvSpPr>
            <p:spPr bwMode="auto">
              <a:xfrm>
                <a:off x="3898" y="2281"/>
                <a:ext cx="88" cy="192"/>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5</a:t>
                </a:r>
                <a:endParaRPr lang="en-GB"/>
              </a:p>
            </p:txBody>
          </p:sp>
          <p:sp>
            <p:nvSpPr>
              <p:cNvPr id="21556" name="Freeform 36"/>
              <p:cNvSpPr>
                <a:spLocks/>
              </p:cNvSpPr>
              <p:nvPr/>
            </p:nvSpPr>
            <p:spPr bwMode="auto">
              <a:xfrm>
                <a:off x="4588" y="1934"/>
                <a:ext cx="78" cy="62"/>
              </a:xfrm>
              <a:custGeom>
                <a:avLst/>
                <a:gdLst>
                  <a:gd name="T0" fmla="*/ 62 w 78"/>
                  <a:gd name="T1" fmla="*/ 16 h 62"/>
                  <a:gd name="T2" fmla="*/ 78 w 78"/>
                  <a:gd name="T3" fmla="*/ 31 h 62"/>
                  <a:gd name="T4" fmla="*/ 0 w 78"/>
                  <a:gd name="T5" fmla="*/ 62 h 62"/>
                  <a:gd name="T6" fmla="*/ 47 w 78"/>
                  <a:gd name="T7" fmla="*/ 0 h 62"/>
                  <a:gd name="T8" fmla="*/ 62 w 78"/>
                  <a:gd name="T9" fmla="*/ 16 h 62"/>
                  <a:gd name="T10" fmla="*/ 0 60000 65536"/>
                  <a:gd name="T11" fmla="*/ 0 60000 65536"/>
                  <a:gd name="T12" fmla="*/ 0 60000 65536"/>
                  <a:gd name="T13" fmla="*/ 0 60000 65536"/>
                  <a:gd name="T14" fmla="*/ 0 60000 65536"/>
                  <a:gd name="T15" fmla="*/ 0 w 78"/>
                  <a:gd name="T16" fmla="*/ 0 h 62"/>
                  <a:gd name="T17" fmla="*/ 78 w 78"/>
                  <a:gd name="T18" fmla="*/ 62 h 62"/>
                </a:gdLst>
                <a:ahLst/>
                <a:cxnLst>
                  <a:cxn ang="T10">
                    <a:pos x="T0" y="T1"/>
                  </a:cxn>
                  <a:cxn ang="T11">
                    <a:pos x="T2" y="T3"/>
                  </a:cxn>
                  <a:cxn ang="T12">
                    <a:pos x="T4" y="T5"/>
                  </a:cxn>
                  <a:cxn ang="T13">
                    <a:pos x="T6" y="T7"/>
                  </a:cxn>
                  <a:cxn ang="T14">
                    <a:pos x="T8" y="T9"/>
                  </a:cxn>
                </a:cxnLst>
                <a:rect l="T15" t="T16" r="T17" b="T18"/>
                <a:pathLst>
                  <a:path w="78" h="62">
                    <a:moveTo>
                      <a:pt x="62" y="16"/>
                    </a:moveTo>
                    <a:lnTo>
                      <a:pt x="78" y="31"/>
                    </a:lnTo>
                    <a:lnTo>
                      <a:pt x="0" y="62"/>
                    </a:lnTo>
                    <a:lnTo>
                      <a:pt x="47" y="0"/>
                    </a:lnTo>
                    <a:lnTo>
                      <a:pt x="62" y="16"/>
                    </a:lnTo>
                    <a:close/>
                  </a:path>
                </a:pathLst>
              </a:custGeom>
              <a:solidFill>
                <a:srgbClr val="000000"/>
              </a:solidFill>
              <a:ln w="36513">
                <a:solidFill>
                  <a:srgbClr val="000000"/>
                </a:solidFill>
                <a:prstDash val="solid"/>
                <a:round/>
                <a:headEnd/>
                <a:tailEnd/>
              </a:ln>
            </p:spPr>
            <p:txBody>
              <a:bodyPr/>
              <a:lstStyle/>
              <a:p>
                <a:endParaRPr lang="en-US"/>
              </a:p>
            </p:txBody>
          </p:sp>
          <p:sp>
            <p:nvSpPr>
              <p:cNvPr id="21557" name="Line 37"/>
              <p:cNvSpPr>
                <a:spLocks noChangeShapeType="1"/>
              </p:cNvSpPr>
              <p:nvPr/>
            </p:nvSpPr>
            <p:spPr bwMode="auto">
              <a:xfrm flipV="1">
                <a:off x="4650" y="1686"/>
                <a:ext cx="311" cy="264"/>
              </a:xfrm>
              <a:prstGeom prst="line">
                <a:avLst/>
              </a:prstGeom>
              <a:noFill/>
              <a:ln w="19050">
                <a:solidFill>
                  <a:srgbClr val="000000"/>
                </a:solidFill>
                <a:round/>
                <a:headEnd/>
                <a:tailEnd/>
              </a:ln>
            </p:spPr>
            <p:txBody>
              <a:bodyPr/>
              <a:lstStyle/>
              <a:p>
                <a:endParaRPr lang="en-US"/>
              </a:p>
            </p:txBody>
          </p:sp>
          <p:sp>
            <p:nvSpPr>
              <p:cNvPr id="21558" name="Rectangle 38"/>
              <p:cNvSpPr>
                <a:spLocks noChangeArrowheads="1"/>
              </p:cNvSpPr>
              <p:nvPr/>
            </p:nvSpPr>
            <p:spPr bwMode="auto">
              <a:xfrm>
                <a:off x="4812" y="1880"/>
                <a:ext cx="88" cy="192"/>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4</a:t>
                </a:r>
                <a:endParaRPr lang="en-GB"/>
              </a:p>
            </p:txBody>
          </p:sp>
          <p:sp>
            <p:nvSpPr>
              <p:cNvPr id="21559" name="Rectangle 42"/>
              <p:cNvSpPr>
                <a:spLocks noChangeArrowheads="1"/>
              </p:cNvSpPr>
              <p:nvPr/>
            </p:nvSpPr>
            <p:spPr bwMode="auto">
              <a:xfrm>
                <a:off x="3391" y="2127"/>
                <a:ext cx="373" cy="192"/>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client</a:t>
                </a:r>
                <a:endParaRPr lang="en-GB"/>
              </a:p>
            </p:txBody>
          </p:sp>
          <p:sp>
            <p:nvSpPr>
              <p:cNvPr id="21560" name="Rectangle 45"/>
              <p:cNvSpPr>
                <a:spLocks noChangeArrowheads="1"/>
              </p:cNvSpPr>
              <p:nvPr/>
            </p:nvSpPr>
            <p:spPr bwMode="auto">
              <a:xfrm>
                <a:off x="3299" y="2058"/>
                <a:ext cx="482" cy="296"/>
              </a:xfrm>
              <a:prstGeom prst="rect">
                <a:avLst/>
              </a:prstGeom>
              <a:noFill/>
              <a:ln w="19050">
                <a:solidFill>
                  <a:srgbClr val="000000"/>
                </a:solidFill>
                <a:miter lim="800000"/>
                <a:headEnd/>
                <a:tailEnd/>
              </a:ln>
            </p:spPr>
            <p:txBody>
              <a:bodyPr/>
              <a:lstStyle/>
              <a:p>
                <a:endParaRPr lang="en-US"/>
              </a:p>
            </p:txBody>
          </p:sp>
          <p:sp>
            <p:nvSpPr>
              <p:cNvPr id="21561" name="Oval 52"/>
              <p:cNvSpPr>
                <a:spLocks noChangeArrowheads="1"/>
              </p:cNvSpPr>
              <p:nvPr/>
            </p:nvSpPr>
            <p:spPr bwMode="auto">
              <a:xfrm>
                <a:off x="4744" y="1220"/>
                <a:ext cx="512" cy="512"/>
              </a:xfrm>
              <a:prstGeom prst="ellipse">
                <a:avLst/>
              </a:prstGeom>
              <a:solidFill>
                <a:srgbClr val="FFFFFF"/>
              </a:solidFill>
              <a:ln w="19050">
                <a:solidFill>
                  <a:srgbClr val="000000"/>
                </a:solidFill>
                <a:round/>
                <a:headEnd/>
                <a:tailEnd/>
              </a:ln>
            </p:spPr>
            <p:txBody>
              <a:bodyPr/>
              <a:lstStyle/>
              <a:p>
                <a:endParaRPr lang="en-US"/>
              </a:p>
            </p:txBody>
          </p:sp>
          <p:sp>
            <p:nvSpPr>
              <p:cNvPr id="21562" name="Rectangle 53"/>
              <p:cNvSpPr>
                <a:spLocks noChangeArrowheads="1"/>
              </p:cNvSpPr>
              <p:nvPr/>
            </p:nvSpPr>
            <p:spPr bwMode="auto">
              <a:xfrm>
                <a:off x="4892" y="1379"/>
                <a:ext cx="310" cy="192"/>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NS2</a:t>
                </a:r>
                <a:endParaRPr lang="en-GB"/>
              </a:p>
            </p:txBody>
          </p:sp>
          <p:sp>
            <p:nvSpPr>
              <p:cNvPr id="21563" name="Oval 54"/>
              <p:cNvSpPr>
                <a:spLocks noChangeArrowheads="1"/>
              </p:cNvSpPr>
              <p:nvPr/>
            </p:nvSpPr>
            <p:spPr bwMode="auto">
              <a:xfrm>
                <a:off x="4107" y="1888"/>
                <a:ext cx="512" cy="512"/>
              </a:xfrm>
              <a:prstGeom prst="ellipse">
                <a:avLst/>
              </a:prstGeom>
              <a:solidFill>
                <a:srgbClr val="FFFFFF"/>
              </a:solidFill>
              <a:ln w="19050">
                <a:solidFill>
                  <a:srgbClr val="000000"/>
                </a:solidFill>
                <a:round/>
                <a:headEnd/>
                <a:tailEnd/>
              </a:ln>
            </p:spPr>
            <p:txBody>
              <a:bodyPr/>
              <a:lstStyle/>
              <a:p>
                <a:endParaRPr lang="en-US"/>
              </a:p>
            </p:txBody>
          </p:sp>
          <p:sp>
            <p:nvSpPr>
              <p:cNvPr id="21564" name="Rectangle 55"/>
              <p:cNvSpPr>
                <a:spLocks noChangeArrowheads="1"/>
              </p:cNvSpPr>
              <p:nvPr/>
            </p:nvSpPr>
            <p:spPr bwMode="auto">
              <a:xfrm>
                <a:off x="4251" y="2057"/>
                <a:ext cx="310" cy="192"/>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NS1</a:t>
                </a:r>
                <a:endParaRPr lang="en-GB"/>
              </a:p>
            </p:txBody>
          </p:sp>
          <p:sp>
            <p:nvSpPr>
              <p:cNvPr id="21565" name="Oval 56"/>
              <p:cNvSpPr>
                <a:spLocks noChangeArrowheads="1"/>
              </p:cNvSpPr>
              <p:nvPr/>
            </p:nvSpPr>
            <p:spPr bwMode="auto">
              <a:xfrm>
                <a:off x="5085" y="2323"/>
                <a:ext cx="513" cy="512"/>
              </a:xfrm>
              <a:prstGeom prst="ellipse">
                <a:avLst/>
              </a:prstGeom>
              <a:solidFill>
                <a:srgbClr val="FFFFFF"/>
              </a:solidFill>
              <a:ln w="19050">
                <a:solidFill>
                  <a:srgbClr val="000000"/>
                </a:solidFill>
                <a:round/>
                <a:headEnd/>
                <a:tailEnd/>
              </a:ln>
            </p:spPr>
            <p:txBody>
              <a:bodyPr/>
              <a:lstStyle/>
              <a:p>
                <a:endParaRPr lang="en-US"/>
              </a:p>
            </p:txBody>
          </p:sp>
          <p:sp>
            <p:nvSpPr>
              <p:cNvPr id="21566" name="Rectangle 57"/>
              <p:cNvSpPr>
                <a:spLocks noChangeArrowheads="1"/>
              </p:cNvSpPr>
              <p:nvPr/>
            </p:nvSpPr>
            <p:spPr bwMode="auto">
              <a:xfrm>
                <a:off x="5228" y="2492"/>
                <a:ext cx="311" cy="192"/>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NS3</a:t>
                </a:r>
                <a:endParaRPr lang="en-GB"/>
              </a:p>
            </p:txBody>
          </p:sp>
        </p:grpSp>
      </p:grpSp>
      <p:grpSp>
        <p:nvGrpSpPr>
          <p:cNvPr id="21510" name="Group 65"/>
          <p:cNvGrpSpPr>
            <a:grpSpLocks/>
          </p:cNvGrpSpPr>
          <p:nvPr/>
        </p:nvGrpSpPr>
        <p:grpSpPr bwMode="auto">
          <a:xfrm>
            <a:off x="1271588" y="1719263"/>
            <a:ext cx="3013075" cy="2698750"/>
            <a:chOff x="406" y="1204"/>
            <a:chExt cx="2392" cy="2142"/>
          </a:xfrm>
        </p:grpSpPr>
        <p:grpSp>
          <p:nvGrpSpPr>
            <p:cNvPr id="21513" name="Group 63"/>
            <p:cNvGrpSpPr>
              <a:grpSpLocks/>
            </p:cNvGrpSpPr>
            <p:nvPr/>
          </p:nvGrpSpPr>
          <p:grpSpPr bwMode="auto">
            <a:xfrm>
              <a:off x="406" y="1204"/>
              <a:ext cx="2392" cy="1724"/>
              <a:chOff x="406" y="1204"/>
              <a:chExt cx="2392" cy="1724"/>
            </a:xfrm>
          </p:grpSpPr>
          <p:sp>
            <p:nvSpPr>
              <p:cNvPr id="21516" name="Rectangle 19"/>
              <p:cNvSpPr>
                <a:spLocks noChangeArrowheads="1"/>
              </p:cNvSpPr>
              <p:nvPr/>
            </p:nvSpPr>
            <p:spPr bwMode="auto">
              <a:xfrm>
                <a:off x="1167" y="1204"/>
                <a:ext cx="1631" cy="1724"/>
              </a:xfrm>
              <a:prstGeom prst="rect">
                <a:avLst/>
              </a:prstGeom>
              <a:solidFill>
                <a:srgbClr val="FFDC99"/>
              </a:solidFill>
              <a:ln w="9525">
                <a:noFill/>
                <a:miter lim="800000"/>
                <a:headEnd/>
                <a:tailEnd/>
              </a:ln>
            </p:spPr>
            <p:txBody>
              <a:bodyPr/>
              <a:lstStyle/>
              <a:p>
                <a:endParaRPr lang="en-US"/>
              </a:p>
            </p:txBody>
          </p:sp>
          <p:sp>
            <p:nvSpPr>
              <p:cNvPr id="21517" name="Rectangle 21"/>
              <p:cNvSpPr>
                <a:spLocks noChangeArrowheads="1"/>
              </p:cNvSpPr>
              <p:nvPr/>
            </p:nvSpPr>
            <p:spPr bwMode="auto">
              <a:xfrm>
                <a:off x="406" y="2058"/>
                <a:ext cx="482" cy="296"/>
              </a:xfrm>
              <a:prstGeom prst="rect">
                <a:avLst/>
              </a:prstGeom>
              <a:noFill/>
              <a:ln w="19050">
                <a:solidFill>
                  <a:srgbClr val="000000"/>
                </a:solidFill>
                <a:miter lim="800000"/>
                <a:headEnd/>
                <a:tailEnd/>
              </a:ln>
            </p:spPr>
            <p:txBody>
              <a:bodyPr/>
              <a:lstStyle/>
              <a:p>
                <a:endParaRPr lang="en-US"/>
              </a:p>
            </p:txBody>
          </p:sp>
          <p:sp>
            <p:nvSpPr>
              <p:cNvPr id="21518" name="Freeform 22"/>
              <p:cNvSpPr>
                <a:spLocks/>
              </p:cNvSpPr>
              <p:nvPr/>
            </p:nvSpPr>
            <p:spPr bwMode="auto">
              <a:xfrm>
                <a:off x="1183" y="2136"/>
                <a:ext cx="78" cy="47"/>
              </a:xfrm>
              <a:custGeom>
                <a:avLst/>
                <a:gdLst>
                  <a:gd name="T0" fmla="*/ 0 w 78"/>
                  <a:gd name="T1" fmla="*/ 16 h 47"/>
                  <a:gd name="T2" fmla="*/ 0 w 78"/>
                  <a:gd name="T3" fmla="*/ 0 h 47"/>
                  <a:gd name="T4" fmla="*/ 78 w 78"/>
                  <a:gd name="T5" fmla="*/ 16 h 47"/>
                  <a:gd name="T6" fmla="*/ 0 w 78"/>
                  <a:gd name="T7" fmla="*/ 47 h 47"/>
                  <a:gd name="T8" fmla="*/ 0 w 78"/>
                  <a:gd name="T9" fmla="*/ 16 h 47"/>
                  <a:gd name="T10" fmla="*/ 0 60000 65536"/>
                  <a:gd name="T11" fmla="*/ 0 60000 65536"/>
                  <a:gd name="T12" fmla="*/ 0 60000 65536"/>
                  <a:gd name="T13" fmla="*/ 0 60000 65536"/>
                  <a:gd name="T14" fmla="*/ 0 60000 65536"/>
                  <a:gd name="T15" fmla="*/ 0 w 78"/>
                  <a:gd name="T16" fmla="*/ 0 h 47"/>
                  <a:gd name="T17" fmla="*/ 78 w 78"/>
                  <a:gd name="T18" fmla="*/ 47 h 47"/>
                </a:gdLst>
                <a:ahLst/>
                <a:cxnLst>
                  <a:cxn ang="T10">
                    <a:pos x="T0" y="T1"/>
                  </a:cxn>
                  <a:cxn ang="T11">
                    <a:pos x="T2" y="T3"/>
                  </a:cxn>
                  <a:cxn ang="T12">
                    <a:pos x="T4" y="T5"/>
                  </a:cxn>
                  <a:cxn ang="T13">
                    <a:pos x="T6" y="T7"/>
                  </a:cxn>
                  <a:cxn ang="T14">
                    <a:pos x="T8" y="T9"/>
                  </a:cxn>
                </a:cxnLst>
                <a:rect l="T15" t="T16" r="T17" b="T18"/>
                <a:pathLst>
                  <a:path w="78" h="47">
                    <a:moveTo>
                      <a:pt x="0" y="16"/>
                    </a:moveTo>
                    <a:lnTo>
                      <a:pt x="0" y="0"/>
                    </a:lnTo>
                    <a:lnTo>
                      <a:pt x="78" y="16"/>
                    </a:lnTo>
                    <a:lnTo>
                      <a:pt x="0" y="47"/>
                    </a:lnTo>
                    <a:lnTo>
                      <a:pt x="0" y="16"/>
                    </a:lnTo>
                    <a:close/>
                  </a:path>
                </a:pathLst>
              </a:custGeom>
              <a:solidFill>
                <a:srgbClr val="000000"/>
              </a:solidFill>
              <a:ln w="36513">
                <a:solidFill>
                  <a:srgbClr val="000000"/>
                </a:solidFill>
                <a:prstDash val="solid"/>
                <a:round/>
                <a:headEnd/>
                <a:tailEnd/>
              </a:ln>
            </p:spPr>
            <p:txBody>
              <a:bodyPr/>
              <a:lstStyle/>
              <a:p>
                <a:endParaRPr lang="en-US"/>
              </a:p>
            </p:txBody>
          </p:sp>
          <p:sp>
            <p:nvSpPr>
              <p:cNvPr id="21519" name="Line 23"/>
              <p:cNvSpPr>
                <a:spLocks noChangeShapeType="1"/>
              </p:cNvSpPr>
              <p:nvPr/>
            </p:nvSpPr>
            <p:spPr bwMode="auto">
              <a:xfrm flipH="1">
                <a:off x="872" y="2152"/>
                <a:ext cx="295" cy="1"/>
              </a:xfrm>
              <a:prstGeom prst="line">
                <a:avLst/>
              </a:prstGeom>
              <a:noFill/>
              <a:ln w="19050">
                <a:solidFill>
                  <a:srgbClr val="000000"/>
                </a:solidFill>
                <a:round/>
                <a:headEnd/>
                <a:tailEnd/>
              </a:ln>
            </p:spPr>
            <p:txBody>
              <a:bodyPr/>
              <a:lstStyle/>
              <a:p>
                <a:endParaRPr lang="en-US"/>
              </a:p>
            </p:txBody>
          </p:sp>
          <p:sp>
            <p:nvSpPr>
              <p:cNvPr id="21520" name="Freeform 24"/>
              <p:cNvSpPr>
                <a:spLocks/>
              </p:cNvSpPr>
              <p:nvPr/>
            </p:nvSpPr>
            <p:spPr bwMode="auto">
              <a:xfrm>
                <a:off x="1882" y="1701"/>
                <a:ext cx="78" cy="62"/>
              </a:xfrm>
              <a:custGeom>
                <a:avLst/>
                <a:gdLst>
                  <a:gd name="T0" fmla="*/ 15 w 78"/>
                  <a:gd name="T1" fmla="*/ 47 h 62"/>
                  <a:gd name="T2" fmla="*/ 0 w 78"/>
                  <a:gd name="T3" fmla="*/ 31 h 62"/>
                  <a:gd name="T4" fmla="*/ 78 w 78"/>
                  <a:gd name="T5" fmla="*/ 0 h 62"/>
                  <a:gd name="T6" fmla="*/ 31 w 78"/>
                  <a:gd name="T7" fmla="*/ 62 h 62"/>
                  <a:gd name="T8" fmla="*/ 15 w 78"/>
                  <a:gd name="T9" fmla="*/ 47 h 62"/>
                  <a:gd name="T10" fmla="*/ 0 60000 65536"/>
                  <a:gd name="T11" fmla="*/ 0 60000 65536"/>
                  <a:gd name="T12" fmla="*/ 0 60000 65536"/>
                  <a:gd name="T13" fmla="*/ 0 60000 65536"/>
                  <a:gd name="T14" fmla="*/ 0 60000 65536"/>
                  <a:gd name="T15" fmla="*/ 0 w 78"/>
                  <a:gd name="T16" fmla="*/ 0 h 62"/>
                  <a:gd name="T17" fmla="*/ 78 w 78"/>
                  <a:gd name="T18" fmla="*/ 62 h 62"/>
                </a:gdLst>
                <a:ahLst/>
                <a:cxnLst>
                  <a:cxn ang="T10">
                    <a:pos x="T0" y="T1"/>
                  </a:cxn>
                  <a:cxn ang="T11">
                    <a:pos x="T2" y="T3"/>
                  </a:cxn>
                  <a:cxn ang="T12">
                    <a:pos x="T4" y="T5"/>
                  </a:cxn>
                  <a:cxn ang="T13">
                    <a:pos x="T6" y="T7"/>
                  </a:cxn>
                  <a:cxn ang="T14">
                    <a:pos x="T8" y="T9"/>
                  </a:cxn>
                </a:cxnLst>
                <a:rect l="T15" t="T16" r="T17" b="T18"/>
                <a:pathLst>
                  <a:path w="78" h="62">
                    <a:moveTo>
                      <a:pt x="15" y="47"/>
                    </a:moveTo>
                    <a:lnTo>
                      <a:pt x="0" y="31"/>
                    </a:lnTo>
                    <a:lnTo>
                      <a:pt x="78" y="0"/>
                    </a:lnTo>
                    <a:lnTo>
                      <a:pt x="31" y="62"/>
                    </a:lnTo>
                    <a:lnTo>
                      <a:pt x="15" y="47"/>
                    </a:lnTo>
                    <a:close/>
                  </a:path>
                </a:pathLst>
              </a:custGeom>
              <a:solidFill>
                <a:srgbClr val="000000"/>
              </a:solidFill>
              <a:ln w="36513">
                <a:solidFill>
                  <a:srgbClr val="000000"/>
                </a:solidFill>
                <a:prstDash val="solid"/>
                <a:round/>
                <a:headEnd/>
                <a:tailEnd/>
              </a:ln>
            </p:spPr>
            <p:txBody>
              <a:bodyPr/>
              <a:lstStyle/>
              <a:p>
                <a:endParaRPr lang="en-US"/>
              </a:p>
            </p:txBody>
          </p:sp>
          <p:sp>
            <p:nvSpPr>
              <p:cNvPr id="21521" name="Freeform 25"/>
              <p:cNvSpPr>
                <a:spLocks/>
              </p:cNvSpPr>
              <p:nvPr/>
            </p:nvSpPr>
            <p:spPr bwMode="auto">
              <a:xfrm>
                <a:off x="1664" y="1903"/>
                <a:ext cx="78" cy="78"/>
              </a:xfrm>
              <a:custGeom>
                <a:avLst/>
                <a:gdLst>
                  <a:gd name="T0" fmla="*/ 63 w 78"/>
                  <a:gd name="T1" fmla="*/ 16 h 78"/>
                  <a:gd name="T2" fmla="*/ 78 w 78"/>
                  <a:gd name="T3" fmla="*/ 31 h 78"/>
                  <a:gd name="T4" fmla="*/ 0 w 78"/>
                  <a:gd name="T5" fmla="*/ 78 h 78"/>
                  <a:gd name="T6" fmla="*/ 47 w 78"/>
                  <a:gd name="T7" fmla="*/ 0 h 78"/>
                  <a:gd name="T8" fmla="*/ 63 w 78"/>
                  <a:gd name="T9" fmla="*/ 16 h 78"/>
                  <a:gd name="T10" fmla="*/ 0 60000 65536"/>
                  <a:gd name="T11" fmla="*/ 0 60000 65536"/>
                  <a:gd name="T12" fmla="*/ 0 60000 65536"/>
                  <a:gd name="T13" fmla="*/ 0 60000 65536"/>
                  <a:gd name="T14" fmla="*/ 0 60000 65536"/>
                  <a:gd name="T15" fmla="*/ 0 w 78"/>
                  <a:gd name="T16" fmla="*/ 0 h 78"/>
                  <a:gd name="T17" fmla="*/ 78 w 78"/>
                  <a:gd name="T18" fmla="*/ 78 h 78"/>
                </a:gdLst>
                <a:ahLst/>
                <a:cxnLst>
                  <a:cxn ang="T10">
                    <a:pos x="T0" y="T1"/>
                  </a:cxn>
                  <a:cxn ang="T11">
                    <a:pos x="T2" y="T3"/>
                  </a:cxn>
                  <a:cxn ang="T12">
                    <a:pos x="T4" y="T5"/>
                  </a:cxn>
                  <a:cxn ang="T13">
                    <a:pos x="T6" y="T7"/>
                  </a:cxn>
                  <a:cxn ang="T14">
                    <a:pos x="T8" y="T9"/>
                  </a:cxn>
                </a:cxnLst>
                <a:rect l="T15" t="T16" r="T17" b="T18"/>
                <a:pathLst>
                  <a:path w="78" h="78">
                    <a:moveTo>
                      <a:pt x="63" y="16"/>
                    </a:moveTo>
                    <a:lnTo>
                      <a:pt x="78" y="31"/>
                    </a:lnTo>
                    <a:lnTo>
                      <a:pt x="0" y="78"/>
                    </a:lnTo>
                    <a:lnTo>
                      <a:pt x="47" y="0"/>
                    </a:lnTo>
                    <a:lnTo>
                      <a:pt x="63" y="16"/>
                    </a:lnTo>
                    <a:close/>
                  </a:path>
                </a:pathLst>
              </a:custGeom>
              <a:solidFill>
                <a:srgbClr val="000000"/>
              </a:solidFill>
              <a:ln w="36513">
                <a:solidFill>
                  <a:srgbClr val="000000"/>
                </a:solidFill>
                <a:prstDash val="solid"/>
                <a:round/>
                <a:headEnd/>
                <a:tailEnd/>
              </a:ln>
            </p:spPr>
            <p:txBody>
              <a:bodyPr/>
              <a:lstStyle/>
              <a:p>
                <a:endParaRPr lang="en-US"/>
              </a:p>
            </p:txBody>
          </p:sp>
          <p:sp>
            <p:nvSpPr>
              <p:cNvPr id="21522" name="Line 26"/>
              <p:cNvSpPr>
                <a:spLocks noChangeShapeType="1"/>
              </p:cNvSpPr>
              <p:nvPr/>
            </p:nvSpPr>
            <p:spPr bwMode="auto">
              <a:xfrm flipH="1">
                <a:off x="1727" y="1763"/>
                <a:ext cx="170" cy="156"/>
              </a:xfrm>
              <a:prstGeom prst="line">
                <a:avLst/>
              </a:prstGeom>
              <a:noFill/>
              <a:ln w="19050">
                <a:solidFill>
                  <a:srgbClr val="000000"/>
                </a:solidFill>
                <a:round/>
                <a:headEnd/>
                <a:tailEnd/>
              </a:ln>
            </p:spPr>
            <p:txBody>
              <a:bodyPr/>
              <a:lstStyle/>
              <a:p>
                <a:endParaRPr lang="en-US"/>
              </a:p>
            </p:txBody>
          </p:sp>
          <p:sp>
            <p:nvSpPr>
              <p:cNvPr id="21523" name="Freeform 27"/>
              <p:cNvSpPr>
                <a:spLocks/>
              </p:cNvSpPr>
              <p:nvPr/>
            </p:nvSpPr>
            <p:spPr bwMode="auto">
              <a:xfrm>
                <a:off x="1742" y="2323"/>
                <a:ext cx="78" cy="46"/>
              </a:xfrm>
              <a:custGeom>
                <a:avLst/>
                <a:gdLst>
                  <a:gd name="T0" fmla="*/ 78 w 78"/>
                  <a:gd name="T1" fmla="*/ 31 h 46"/>
                  <a:gd name="T2" fmla="*/ 62 w 78"/>
                  <a:gd name="T3" fmla="*/ 46 h 46"/>
                  <a:gd name="T4" fmla="*/ 0 w 78"/>
                  <a:gd name="T5" fmla="*/ 0 h 46"/>
                  <a:gd name="T6" fmla="*/ 78 w 78"/>
                  <a:gd name="T7" fmla="*/ 15 h 46"/>
                  <a:gd name="T8" fmla="*/ 78 w 78"/>
                  <a:gd name="T9" fmla="*/ 31 h 46"/>
                  <a:gd name="T10" fmla="*/ 0 60000 65536"/>
                  <a:gd name="T11" fmla="*/ 0 60000 65536"/>
                  <a:gd name="T12" fmla="*/ 0 60000 65536"/>
                  <a:gd name="T13" fmla="*/ 0 60000 65536"/>
                  <a:gd name="T14" fmla="*/ 0 60000 65536"/>
                  <a:gd name="T15" fmla="*/ 0 w 78"/>
                  <a:gd name="T16" fmla="*/ 0 h 46"/>
                  <a:gd name="T17" fmla="*/ 78 w 78"/>
                  <a:gd name="T18" fmla="*/ 46 h 46"/>
                </a:gdLst>
                <a:ahLst/>
                <a:cxnLst>
                  <a:cxn ang="T10">
                    <a:pos x="T0" y="T1"/>
                  </a:cxn>
                  <a:cxn ang="T11">
                    <a:pos x="T2" y="T3"/>
                  </a:cxn>
                  <a:cxn ang="T12">
                    <a:pos x="T4" y="T5"/>
                  </a:cxn>
                  <a:cxn ang="T13">
                    <a:pos x="T6" y="T7"/>
                  </a:cxn>
                  <a:cxn ang="T14">
                    <a:pos x="T8" y="T9"/>
                  </a:cxn>
                </a:cxnLst>
                <a:rect l="T15" t="T16" r="T17" b="T18"/>
                <a:pathLst>
                  <a:path w="78" h="46">
                    <a:moveTo>
                      <a:pt x="78" y="31"/>
                    </a:moveTo>
                    <a:lnTo>
                      <a:pt x="62" y="46"/>
                    </a:lnTo>
                    <a:lnTo>
                      <a:pt x="0" y="0"/>
                    </a:lnTo>
                    <a:lnTo>
                      <a:pt x="78" y="15"/>
                    </a:lnTo>
                    <a:lnTo>
                      <a:pt x="78" y="31"/>
                    </a:lnTo>
                    <a:close/>
                  </a:path>
                </a:pathLst>
              </a:custGeom>
              <a:solidFill>
                <a:srgbClr val="000000"/>
              </a:solidFill>
              <a:ln w="36513">
                <a:solidFill>
                  <a:srgbClr val="000000"/>
                </a:solidFill>
                <a:prstDash val="solid"/>
                <a:round/>
                <a:headEnd/>
                <a:tailEnd/>
              </a:ln>
            </p:spPr>
            <p:txBody>
              <a:bodyPr/>
              <a:lstStyle/>
              <a:p>
                <a:endParaRPr lang="en-US"/>
              </a:p>
            </p:txBody>
          </p:sp>
          <p:sp>
            <p:nvSpPr>
              <p:cNvPr id="21524" name="Freeform 28"/>
              <p:cNvSpPr>
                <a:spLocks/>
              </p:cNvSpPr>
              <p:nvPr/>
            </p:nvSpPr>
            <p:spPr bwMode="auto">
              <a:xfrm>
                <a:off x="2146" y="2462"/>
                <a:ext cx="78" cy="47"/>
              </a:xfrm>
              <a:custGeom>
                <a:avLst/>
                <a:gdLst>
                  <a:gd name="T0" fmla="*/ 0 w 78"/>
                  <a:gd name="T1" fmla="*/ 31 h 47"/>
                  <a:gd name="T2" fmla="*/ 16 w 78"/>
                  <a:gd name="T3" fmla="*/ 0 h 47"/>
                  <a:gd name="T4" fmla="*/ 78 w 78"/>
                  <a:gd name="T5" fmla="*/ 47 h 47"/>
                  <a:gd name="T6" fmla="*/ 0 w 78"/>
                  <a:gd name="T7" fmla="*/ 47 h 47"/>
                  <a:gd name="T8" fmla="*/ 0 w 78"/>
                  <a:gd name="T9" fmla="*/ 31 h 47"/>
                  <a:gd name="T10" fmla="*/ 0 60000 65536"/>
                  <a:gd name="T11" fmla="*/ 0 60000 65536"/>
                  <a:gd name="T12" fmla="*/ 0 60000 65536"/>
                  <a:gd name="T13" fmla="*/ 0 60000 65536"/>
                  <a:gd name="T14" fmla="*/ 0 60000 65536"/>
                  <a:gd name="T15" fmla="*/ 0 w 78"/>
                  <a:gd name="T16" fmla="*/ 0 h 47"/>
                  <a:gd name="T17" fmla="*/ 78 w 78"/>
                  <a:gd name="T18" fmla="*/ 47 h 47"/>
                </a:gdLst>
                <a:ahLst/>
                <a:cxnLst>
                  <a:cxn ang="T10">
                    <a:pos x="T0" y="T1"/>
                  </a:cxn>
                  <a:cxn ang="T11">
                    <a:pos x="T2" y="T3"/>
                  </a:cxn>
                  <a:cxn ang="T12">
                    <a:pos x="T4" y="T5"/>
                  </a:cxn>
                  <a:cxn ang="T13">
                    <a:pos x="T6" y="T7"/>
                  </a:cxn>
                  <a:cxn ang="T14">
                    <a:pos x="T8" y="T9"/>
                  </a:cxn>
                </a:cxnLst>
                <a:rect l="T15" t="T16" r="T17" b="T18"/>
                <a:pathLst>
                  <a:path w="78" h="47">
                    <a:moveTo>
                      <a:pt x="0" y="31"/>
                    </a:moveTo>
                    <a:lnTo>
                      <a:pt x="16" y="0"/>
                    </a:lnTo>
                    <a:lnTo>
                      <a:pt x="78" y="47"/>
                    </a:lnTo>
                    <a:lnTo>
                      <a:pt x="0" y="47"/>
                    </a:lnTo>
                    <a:lnTo>
                      <a:pt x="0" y="31"/>
                    </a:lnTo>
                    <a:close/>
                  </a:path>
                </a:pathLst>
              </a:custGeom>
              <a:solidFill>
                <a:srgbClr val="000000"/>
              </a:solidFill>
              <a:ln w="36513">
                <a:solidFill>
                  <a:srgbClr val="000000"/>
                </a:solidFill>
                <a:prstDash val="solid"/>
                <a:round/>
                <a:headEnd/>
                <a:tailEnd/>
              </a:ln>
            </p:spPr>
            <p:txBody>
              <a:bodyPr/>
              <a:lstStyle/>
              <a:p>
                <a:endParaRPr lang="en-US"/>
              </a:p>
            </p:txBody>
          </p:sp>
          <p:sp>
            <p:nvSpPr>
              <p:cNvPr id="21525" name="Line 29"/>
              <p:cNvSpPr>
                <a:spLocks noChangeShapeType="1"/>
              </p:cNvSpPr>
              <p:nvPr/>
            </p:nvSpPr>
            <p:spPr bwMode="auto">
              <a:xfrm>
                <a:off x="1820" y="2354"/>
                <a:ext cx="326" cy="124"/>
              </a:xfrm>
              <a:prstGeom prst="line">
                <a:avLst/>
              </a:prstGeom>
              <a:noFill/>
              <a:ln w="19050">
                <a:solidFill>
                  <a:srgbClr val="000000"/>
                </a:solidFill>
                <a:round/>
                <a:headEnd/>
                <a:tailEnd/>
              </a:ln>
            </p:spPr>
            <p:txBody>
              <a:bodyPr/>
              <a:lstStyle/>
              <a:p>
                <a:endParaRPr lang="en-US"/>
              </a:p>
            </p:txBody>
          </p:sp>
          <p:sp>
            <p:nvSpPr>
              <p:cNvPr id="21526" name="Freeform 30"/>
              <p:cNvSpPr>
                <a:spLocks/>
              </p:cNvSpPr>
              <p:nvPr/>
            </p:nvSpPr>
            <p:spPr bwMode="auto">
              <a:xfrm>
                <a:off x="872" y="2229"/>
                <a:ext cx="78" cy="47"/>
              </a:xfrm>
              <a:custGeom>
                <a:avLst/>
                <a:gdLst>
                  <a:gd name="T0" fmla="*/ 78 w 78"/>
                  <a:gd name="T1" fmla="*/ 31 h 47"/>
                  <a:gd name="T2" fmla="*/ 78 w 78"/>
                  <a:gd name="T3" fmla="*/ 47 h 47"/>
                  <a:gd name="T4" fmla="*/ 0 w 78"/>
                  <a:gd name="T5" fmla="*/ 31 h 47"/>
                  <a:gd name="T6" fmla="*/ 78 w 78"/>
                  <a:gd name="T7" fmla="*/ 0 h 47"/>
                  <a:gd name="T8" fmla="*/ 78 w 78"/>
                  <a:gd name="T9" fmla="*/ 31 h 47"/>
                  <a:gd name="T10" fmla="*/ 0 60000 65536"/>
                  <a:gd name="T11" fmla="*/ 0 60000 65536"/>
                  <a:gd name="T12" fmla="*/ 0 60000 65536"/>
                  <a:gd name="T13" fmla="*/ 0 60000 65536"/>
                  <a:gd name="T14" fmla="*/ 0 60000 65536"/>
                  <a:gd name="T15" fmla="*/ 0 w 78"/>
                  <a:gd name="T16" fmla="*/ 0 h 47"/>
                  <a:gd name="T17" fmla="*/ 78 w 78"/>
                  <a:gd name="T18" fmla="*/ 47 h 47"/>
                </a:gdLst>
                <a:ahLst/>
                <a:cxnLst>
                  <a:cxn ang="T10">
                    <a:pos x="T0" y="T1"/>
                  </a:cxn>
                  <a:cxn ang="T11">
                    <a:pos x="T2" y="T3"/>
                  </a:cxn>
                  <a:cxn ang="T12">
                    <a:pos x="T4" y="T5"/>
                  </a:cxn>
                  <a:cxn ang="T13">
                    <a:pos x="T6" y="T7"/>
                  </a:cxn>
                  <a:cxn ang="T14">
                    <a:pos x="T8" y="T9"/>
                  </a:cxn>
                </a:cxnLst>
                <a:rect l="T15" t="T16" r="T17" b="T18"/>
                <a:pathLst>
                  <a:path w="78" h="47">
                    <a:moveTo>
                      <a:pt x="78" y="31"/>
                    </a:moveTo>
                    <a:lnTo>
                      <a:pt x="78" y="47"/>
                    </a:lnTo>
                    <a:lnTo>
                      <a:pt x="0" y="31"/>
                    </a:lnTo>
                    <a:lnTo>
                      <a:pt x="78" y="0"/>
                    </a:lnTo>
                    <a:lnTo>
                      <a:pt x="78" y="31"/>
                    </a:lnTo>
                    <a:close/>
                  </a:path>
                </a:pathLst>
              </a:custGeom>
              <a:solidFill>
                <a:srgbClr val="000000"/>
              </a:solidFill>
              <a:ln w="36513">
                <a:solidFill>
                  <a:srgbClr val="000000"/>
                </a:solidFill>
                <a:prstDash val="solid"/>
                <a:round/>
                <a:headEnd/>
                <a:tailEnd/>
              </a:ln>
            </p:spPr>
            <p:txBody>
              <a:bodyPr/>
              <a:lstStyle/>
              <a:p>
                <a:endParaRPr lang="en-US"/>
              </a:p>
            </p:txBody>
          </p:sp>
          <p:sp>
            <p:nvSpPr>
              <p:cNvPr id="21527" name="Line 31"/>
              <p:cNvSpPr>
                <a:spLocks noChangeShapeType="1"/>
              </p:cNvSpPr>
              <p:nvPr/>
            </p:nvSpPr>
            <p:spPr bwMode="auto">
              <a:xfrm flipH="1">
                <a:off x="950" y="2260"/>
                <a:ext cx="295" cy="1"/>
              </a:xfrm>
              <a:prstGeom prst="line">
                <a:avLst/>
              </a:prstGeom>
              <a:noFill/>
              <a:ln w="19050">
                <a:solidFill>
                  <a:srgbClr val="000000"/>
                </a:solidFill>
                <a:round/>
                <a:headEnd/>
                <a:tailEnd/>
              </a:ln>
            </p:spPr>
            <p:txBody>
              <a:bodyPr/>
              <a:lstStyle/>
              <a:p>
                <a:endParaRPr lang="en-US"/>
              </a:p>
            </p:txBody>
          </p:sp>
          <p:sp>
            <p:nvSpPr>
              <p:cNvPr id="21528" name="Rectangle 32"/>
              <p:cNvSpPr>
                <a:spLocks noChangeArrowheads="1"/>
              </p:cNvSpPr>
              <p:nvPr/>
            </p:nvSpPr>
            <p:spPr bwMode="auto">
              <a:xfrm>
                <a:off x="996" y="1957"/>
                <a:ext cx="89" cy="195"/>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1</a:t>
                </a:r>
                <a:endParaRPr lang="en-GB"/>
              </a:p>
            </p:txBody>
          </p:sp>
          <p:sp>
            <p:nvSpPr>
              <p:cNvPr id="21529" name="Rectangle 33"/>
              <p:cNvSpPr>
                <a:spLocks noChangeArrowheads="1"/>
              </p:cNvSpPr>
              <p:nvPr/>
            </p:nvSpPr>
            <p:spPr bwMode="auto">
              <a:xfrm>
                <a:off x="1697" y="1733"/>
                <a:ext cx="89" cy="194"/>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2</a:t>
                </a:r>
                <a:endParaRPr lang="en-GB"/>
              </a:p>
            </p:txBody>
          </p:sp>
          <p:sp>
            <p:nvSpPr>
              <p:cNvPr id="21530" name="Rectangle 34"/>
              <p:cNvSpPr>
                <a:spLocks noChangeArrowheads="1"/>
              </p:cNvSpPr>
              <p:nvPr/>
            </p:nvSpPr>
            <p:spPr bwMode="auto">
              <a:xfrm>
                <a:off x="2002" y="2267"/>
                <a:ext cx="89" cy="194"/>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3</a:t>
                </a:r>
                <a:endParaRPr lang="en-GB"/>
              </a:p>
            </p:txBody>
          </p:sp>
          <p:sp>
            <p:nvSpPr>
              <p:cNvPr id="21531" name="Rectangle 35"/>
              <p:cNvSpPr>
                <a:spLocks noChangeArrowheads="1"/>
              </p:cNvSpPr>
              <p:nvPr/>
            </p:nvSpPr>
            <p:spPr bwMode="auto">
              <a:xfrm>
                <a:off x="1005" y="2313"/>
                <a:ext cx="89" cy="194"/>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4</a:t>
                </a:r>
                <a:endParaRPr lang="en-GB"/>
              </a:p>
            </p:txBody>
          </p:sp>
          <p:sp>
            <p:nvSpPr>
              <p:cNvPr id="21532" name="Rectangle 41"/>
              <p:cNvSpPr>
                <a:spLocks noChangeArrowheads="1"/>
              </p:cNvSpPr>
              <p:nvPr/>
            </p:nvSpPr>
            <p:spPr bwMode="auto">
              <a:xfrm>
                <a:off x="506" y="2126"/>
                <a:ext cx="376" cy="194"/>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client</a:t>
                </a:r>
                <a:endParaRPr lang="en-GB"/>
              </a:p>
            </p:txBody>
          </p:sp>
          <p:sp>
            <p:nvSpPr>
              <p:cNvPr id="21533" name="Oval 46"/>
              <p:cNvSpPr>
                <a:spLocks noChangeArrowheads="1"/>
              </p:cNvSpPr>
              <p:nvPr/>
            </p:nvSpPr>
            <p:spPr bwMode="auto">
              <a:xfrm>
                <a:off x="1897" y="1251"/>
                <a:ext cx="513" cy="512"/>
              </a:xfrm>
              <a:prstGeom prst="ellipse">
                <a:avLst/>
              </a:prstGeom>
              <a:solidFill>
                <a:srgbClr val="FFFFFF"/>
              </a:solidFill>
              <a:ln w="19050">
                <a:solidFill>
                  <a:srgbClr val="000000"/>
                </a:solidFill>
                <a:round/>
                <a:headEnd/>
                <a:tailEnd/>
              </a:ln>
            </p:spPr>
            <p:txBody>
              <a:bodyPr/>
              <a:lstStyle/>
              <a:p>
                <a:endParaRPr lang="en-US"/>
              </a:p>
            </p:txBody>
          </p:sp>
          <p:sp>
            <p:nvSpPr>
              <p:cNvPr id="21534" name="Rectangle 47"/>
              <p:cNvSpPr>
                <a:spLocks noChangeArrowheads="1"/>
              </p:cNvSpPr>
              <p:nvPr/>
            </p:nvSpPr>
            <p:spPr bwMode="auto">
              <a:xfrm>
                <a:off x="2041" y="1409"/>
                <a:ext cx="313" cy="194"/>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NS2</a:t>
                </a:r>
                <a:endParaRPr lang="en-GB"/>
              </a:p>
            </p:txBody>
          </p:sp>
          <p:sp>
            <p:nvSpPr>
              <p:cNvPr id="21535" name="Oval 48"/>
              <p:cNvSpPr>
                <a:spLocks noChangeArrowheads="1"/>
              </p:cNvSpPr>
              <p:nvPr/>
            </p:nvSpPr>
            <p:spPr bwMode="auto">
              <a:xfrm>
                <a:off x="1261" y="1919"/>
                <a:ext cx="512" cy="512"/>
              </a:xfrm>
              <a:prstGeom prst="ellipse">
                <a:avLst/>
              </a:prstGeom>
              <a:solidFill>
                <a:srgbClr val="FFFFFF"/>
              </a:solidFill>
              <a:ln w="19050">
                <a:solidFill>
                  <a:srgbClr val="000000"/>
                </a:solidFill>
                <a:round/>
                <a:headEnd/>
                <a:tailEnd/>
              </a:ln>
            </p:spPr>
            <p:txBody>
              <a:bodyPr/>
              <a:lstStyle/>
              <a:p>
                <a:endParaRPr lang="en-US"/>
              </a:p>
            </p:txBody>
          </p:sp>
          <p:sp>
            <p:nvSpPr>
              <p:cNvPr id="21536" name="Rectangle 49"/>
              <p:cNvSpPr>
                <a:spLocks noChangeArrowheads="1"/>
              </p:cNvSpPr>
              <p:nvPr/>
            </p:nvSpPr>
            <p:spPr bwMode="auto">
              <a:xfrm>
                <a:off x="1398" y="2087"/>
                <a:ext cx="314" cy="194"/>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NS1</a:t>
                </a:r>
                <a:endParaRPr lang="en-GB"/>
              </a:p>
            </p:txBody>
          </p:sp>
          <p:sp>
            <p:nvSpPr>
              <p:cNvPr id="21537" name="Oval 50"/>
              <p:cNvSpPr>
                <a:spLocks noChangeArrowheads="1"/>
              </p:cNvSpPr>
              <p:nvPr/>
            </p:nvSpPr>
            <p:spPr bwMode="auto">
              <a:xfrm>
                <a:off x="2239" y="2354"/>
                <a:ext cx="513" cy="512"/>
              </a:xfrm>
              <a:prstGeom prst="ellipse">
                <a:avLst/>
              </a:prstGeom>
              <a:solidFill>
                <a:srgbClr val="FFFFFF"/>
              </a:solidFill>
              <a:ln w="19050">
                <a:solidFill>
                  <a:srgbClr val="000000"/>
                </a:solidFill>
                <a:round/>
                <a:headEnd/>
                <a:tailEnd/>
              </a:ln>
            </p:spPr>
            <p:txBody>
              <a:bodyPr/>
              <a:lstStyle/>
              <a:p>
                <a:endParaRPr lang="en-US"/>
              </a:p>
            </p:txBody>
          </p:sp>
          <p:sp>
            <p:nvSpPr>
              <p:cNvPr id="21538" name="Rectangle 51"/>
              <p:cNvSpPr>
                <a:spLocks noChangeArrowheads="1"/>
              </p:cNvSpPr>
              <p:nvPr/>
            </p:nvSpPr>
            <p:spPr bwMode="auto">
              <a:xfrm>
                <a:off x="2377" y="2523"/>
                <a:ext cx="314" cy="194"/>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NS3</a:t>
                </a:r>
                <a:endParaRPr lang="en-GB"/>
              </a:p>
            </p:txBody>
          </p:sp>
        </p:grpSp>
        <p:sp>
          <p:nvSpPr>
            <p:cNvPr id="21514" name="Rectangle 58"/>
            <p:cNvSpPr>
              <a:spLocks noChangeArrowheads="1"/>
            </p:cNvSpPr>
            <p:nvPr/>
          </p:nvSpPr>
          <p:spPr bwMode="auto">
            <a:xfrm>
              <a:off x="1552" y="3015"/>
              <a:ext cx="1004" cy="194"/>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Non-recursive</a:t>
              </a:r>
              <a:endParaRPr lang="en-GB"/>
            </a:p>
          </p:txBody>
        </p:sp>
        <p:sp>
          <p:nvSpPr>
            <p:cNvPr id="21515" name="Rectangle 59"/>
            <p:cNvSpPr>
              <a:spLocks noChangeArrowheads="1"/>
            </p:cNvSpPr>
            <p:nvPr/>
          </p:nvSpPr>
          <p:spPr bwMode="auto">
            <a:xfrm>
              <a:off x="1473" y="3152"/>
              <a:ext cx="1201" cy="194"/>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server-controlled</a:t>
              </a:r>
              <a:endParaRPr lang="en-GB"/>
            </a:p>
          </p:txBody>
        </p:sp>
      </p:grpSp>
      <p:sp>
        <p:nvSpPr>
          <p:cNvPr id="21511" name="Line 62"/>
          <p:cNvSpPr>
            <a:spLocks noChangeShapeType="1"/>
          </p:cNvSpPr>
          <p:nvPr/>
        </p:nvSpPr>
        <p:spPr bwMode="auto">
          <a:xfrm>
            <a:off x="4802188" y="1547813"/>
            <a:ext cx="0" cy="2695575"/>
          </a:xfrm>
          <a:prstGeom prst="line">
            <a:avLst/>
          </a:prstGeom>
          <a:noFill/>
          <a:ln w="57150">
            <a:solidFill>
              <a:schemeClr val="accent2"/>
            </a:solidFill>
            <a:round/>
            <a:headEnd/>
            <a:tailEnd/>
          </a:ln>
        </p:spPr>
        <p:txBody>
          <a:bodyPr wrap="none" anchor="ctr"/>
          <a:lstStyle/>
          <a:p>
            <a:endParaRPr lang="en-US"/>
          </a:p>
        </p:txBody>
      </p:sp>
      <p:sp>
        <p:nvSpPr>
          <p:cNvPr id="26691" name="Rectangle 67"/>
          <p:cNvSpPr>
            <a:spLocks noGrp="1" noChangeArrowheads="1"/>
          </p:cNvSpPr>
          <p:nvPr>
            <p:ph type="body" idx="1"/>
          </p:nvPr>
        </p:nvSpPr>
        <p:spPr>
          <a:xfrm>
            <a:off x="495300" y="5013325"/>
            <a:ext cx="8859838" cy="1235075"/>
          </a:xfrm>
        </p:spPr>
        <p:txBody>
          <a:bodyPr/>
          <a:lstStyle/>
          <a:p>
            <a:pPr>
              <a:buFont typeface="Wingdings" pitchFamily="1" charset="2"/>
              <a:buNone/>
            </a:pPr>
            <a:r>
              <a:rPr lang="en-GB" sz="2000" smtClean="0"/>
              <a:t>DNS offers recursive navigation as an option, but iterative is the standard technique. Recursive navigation must be used in domains that limit client access to their DNS information for security reasons.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691">
                                            <p:txEl>
                                              <p:pRg st="0" end="0"/>
                                            </p:txEl>
                                          </p:spTgt>
                                        </p:tgtEl>
                                        <p:attrNameLst>
                                          <p:attrName>style.visibility</p:attrName>
                                        </p:attrNameLst>
                                      </p:cBhvr>
                                      <p:to>
                                        <p:strVal val="visible"/>
                                      </p:to>
                                    </p:set>
                                    <p:animEffect transition="in" filter="wipe(up)">
                                      <p:cBhvr>
                                        <p:cTn id="7" dur="500"/>
                                        <p:tgtEl>
                                          <p:spTgt spid="266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9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a:ln>
            <a:miter lim="800000"/>
            <a:headEnd/>
            <a:tailEnd/>
          </a:ln>
        </p:spPr>
        <p:txBody>
          <a:bodyPr/>
          <a:lstStyle/>
          <a:p>
            <a:fld id="{E51F937E-AD32-445A-9215-D2A9245E02C1}" type="slidenum">
              <a:rPr lang="en-US" smtClean="0"/>
              <a:pPr/>
              <a:t>2</a:t>
            </a:fld>
            <a:endParaRPr lang="en-US" smtClean="0"/>
          </a:p>
        </p:txBody>
      </p:sp>
      <p:sp>
        <p:nvSpPr>
          <p:cNvPr id="4099" name="Rectangle 2"/>
          <p:cNvSpPr>
            <a:spLocks noGrp="1" noChangeArrowheads="1"/>
          </p:cNvSpPr>
          <p:nvPr>
            <p:ph type="title"/>
          </p:nvPr>
        </p:nvSpPr>
        <p:spPr/>
        <p:txBody>
          <a:bodyPr/>
          <a:lstStyle/>
          <a:p>
            <a:r>
              <a:rPr lang="en-AU" sz="2400" smtClean="0"/>
              <a:t>Which one is easy for humans and machines? and why?</a:t>
            </a:r>
            <a:endParaRPr lang="en-US" sz="2400" smtClean="0"/>
          </a:p>
        </p:txBody>
      </p:sp>
      <p:sp>
        <p:nvSpPr>
          <p:cNvPr id="83971" name="Rectangle 3"/>
          <p:cNvSpPr>
            <a:spLocks noGrp="1" noChangeArrowheads="1"/>
          </p:cNvSpPr>
          <p:nvPr>
            <p:ph type="body" idx="1"/>
          </p:nvPr>
        </p:nvSpPr>
        <p:spPr/>
        <p:txBody>
          <a:bodyPr/>
          <a:lstStyle/>
          <a:p>
            <a:r>
              <a:rPr lang="en-US" smtClean="0"/>
              <a:t>74.125.237.83 or </a:t>
            </a:r>
            <a:r>
              <a:rPr lang="en-US" sz="3600" b="1" smtClean="0">
                <a:solidFill>
                  <a:srgbClr val="00B050"/>
                </a:solidFill>
              </a:rPr>
              <a:t>google.com</a:t>
            </a:r>
            <a:endParaRPr lang="en-US" b="1" smtClean="0">
              <a:solidFill>
                <a:srgbClr val="00B050"/>
              </a:solidFill>
            </a:endParaRPr>
          </a:p>
          <a:p>
            <a:r>
              <a:rPr lang="en-US" smtClean="0"/>
              <a:t>128.250.1.22 or distributed systems website</a:t>
            </a:r>
          </a:p>
          <a:p>
            <a:r>
              <a:rPr lang="en-US" smtClean="0"/>
              <a:t>128.250.1.25 or </a:t>
            </a:r>
            <a:r>
              <a:rPr lang="en-US" smtClean="0">
                <a:solidFill>
                  <a:srgbClr val="FF0000"/>
                </a:solidFill>
              </a:rPr>
              <a:t>Prof. Buyya</a:t>
            </a:r>
          </a:p>
          <a:p>
            <a:r>
              <a:rPr lang="en-AU" smtClean="0"/>
              <a:t>Disk 4, Sector 2, block 5 OR /usr/raj/hello.c</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miter lim="800000"/>
            <a:headEnd/>
            <a:tailEnd/>
          </a:ln>
        </p:spPr>
        <p:txBody>
          <a:bodyPr/>
          <a:lstStyle/>
          <a:p>
            <a:fld id="{0834D312-0822-4061-9281-72A91CB8BC1F}" type="slidenum">
              <a:rPr lang="en-US" smtClean="0"/>
              <a:pPr/>
              <a:t>20</a:t>
            </a:fld>
            <a:endParaRPr lang="en-US" smtClean="0"/>
          </a:p>
        </p:txBody>
      </p:sp>
      <p:sp>
        <p:nvSpPr>
          <p:cNvPr id="22531" name="Rectangle 2"/>
          <p:cNvSpPr>
            <a:spLocks noGrp="1" noChangeArrowheads="1"/>
          </p:cNvSpPr>
          <p:nvPr>
            <p:ph type="title"/>
          </p:nvPr>
        </p:nvSpPr>
        <p:spPr/>
        <p:txBody>
          <a:bodyPr/>
          <a:lstStyle/>
          <a:p>
            <a:r>
              <a:rPr lang="en-GB" smtClean="0"/>
              <a:t>DNS - The Internet Domain Name System</a:t>
            </a:r>
          </a:p>
        </p:txBody>
      </p:sp>
      <p:sp>
        <p:nvSpPr>
          <p:cNvPr id="22532" name="Rectangle 3"/>
          <p:cNvSpPr>
            <a:spLocks noGrp="1" noChangeArrowheads="1"/>
          </p:cNvSpPr>
          <p:nvPr>
            <p:ph type="body" idx="1"/>
          </p:nvPr>
        </p:nvSpPr>
        <p:spPr>
          <a:xfrm>
            <a:off x="495300" y="1447800"/>
            <a:ext cx="9099550" cy="4800600"/>
          </a:xfrm>
        </p:spPr>
        <p:txBody>
          <a:bodyPr/>
          <a:lstStyle/>
          <a:p>
            <a:pPr>
              <a:lnSpc>
                <a:spcPct val="120000"/>
              </a:lnSpc>
            </a:pPr>
            <a:r>
              <a:rPr lang="en-GB" sz="2400" smtClean="0"/>
              <a:t>A distributed naming database (specified in RFC 1034/1305)</a:t>
            </a:r>
          </a:p>
          <a:p>
            <a:pPr>
              <a:lnSpc>
                <a:spcPct val="120000"/>
              </a:lnSpc>
            </a:pPr>
            <a:r>
              <a:rPr lang="en-GB" sz="2400" smtClean="0"/>
              <a:t>Name structure reflects administrative structure of the Internet</a:t>
            </a:r>
          </a:p>
          <a:p>
            <a:pPr>
              <a:lnSpc>
                <a:spcPct val="120000"/>
              </a:lnSpc>
            </a:pPr>
            <a:r>
              <a:rPr lang="en-GB" sz="2400" smtClean="0"/>
              <a:t>Rapidly resolves domain names to IP addresses</a:t>
            </a:r>
          </a:p>
          <a:p>
            <a:pPr lvl="1">
              <a:lnSpc>
                <a:spcPct val="120000"/>
              </a:lnSpc>
            </a:pPr>
            <a:r>
              <a:rPr lang="en-GB" sz="1800" smtClean="0"/>
              <a:t>exploits caching heavily</a:t>
            </a:r>
          </a:p>
          <a:p>
            <a:pPr lvl="1">
              <a:lnSpc>
                <a:spcPct val="120000"/>
              </a:lnSpc>
            </a:pPr>
            <a:r>
              <a:rPr lang="en-GB" sz="1800" smtClean="0"/>
              <a:t>typical query time ~100 milliseconds</a:t>
            </a:r>
          </a:p>
          <a:p>
            <a:pPr>
              <a:lnSpc>
                <a:spcPct val="120000"/>
              </a:lnSpc>
            </a:pPr>
            <a:r>
              <a:rPr lang="en-GB" sz="2400" smtClean="0"/>
              <a:t>Scales to millions of computers</a:t>
            </a:r>
          </a:p>
          <a:p>
            <a:pPr lvl="1">
              <a:lnSpc>
                <a:spcPct val="120000"/>
              </a:lnSpc>
            </a:pPr>
            <a:r>
              <a:rPr lang="en-GB" sz="1800" smtClean="0"/>
              <a:t>partitioned database</a:t>
            </a:r>
          </a:p>
          <a:p>
            <a:pPr lvl="1">
              <a:lnSpc>
                <a:spcPct val="120000"/>
              </a:lnSpc>
            </a:pPr>
            <a:r>
              <a:rPr lang="en-GB" sz="1800" smtClean="0"/>
              <a:t>caching</a:t>
            </a:r>
          </a:p>
          <a:p>
            <a:pPr>
              <a:lnSpc>
                <a:spcPct val="120000"/>
              </a:lnSpc>
            </a:pPr>
            <a:r>
              <a:rPr lang="en-GB" sz="2400" smtClean="0"/>
              <a:t>Resilient to failure of a server</a:t>
            </a:r>
          </a:p>
          <a:p>
            <a:pPr lvl="1">
              <a:lnSpc>
                <a:spcPct val="120000"/>
              </a:lnSpc>
            </a:pPr>
            <a:r>
              <a:rPr lang="en-GB" sz="1800" smtClean="0"/>
              <a:t>replication</a:t>
            </a:r>
          </a:p>
        </p:txBody>
      </p:sp>
      <p:sp>
        <p:nvSpPr>
          <p:cNvPr id="53254" name="Rectangle 6"/>
          <p:cNvSpPr>
            <a:spLocks noChangeArrowheads="1"/>
          </p:cNvSpPr>
          <p:nvPr/>
        </p:nvSpPr>
        <p:spPr bwMode="auto">
          <a:xfrm>
            <a:off x="571500" y="3944938"/>
            <a:ext cx="8982075" cy="1922462"/>
          </a:xfrm>
          <a:prstGeom prst="rect">
            <a:avLst/>
          </a:prstGeom>
          <a:solidFill>
            <a:srgbClr val="EADDEB"/>
          </a:solidFill>
          <a:ln w="9525">
            <a:solidFill>
              <a:schemeClr val="tx1"/>
            </a:solidFill>
            <a:miter lim="800000"/>
            <a:headEnd/>
            <a:tailEnd/>
          </a:ln>
        </p:spPr>
        <p:txBody>
          <a:bodyPr wrap="none"/>
          <a:lstStyle/>
          <a:p>
            <a:pPr marL="292100" indent="-292100" defTabSz="922338"/>
            <a:r>
              <a:rPr lang="en-GB" sz="2000" b="1">
                <a:latin typeface="Arial" charset="0"/>
              </a:rPr>
              <a:t>Basic DNS algorithm for name resolution (domain name -&gt; IP number)</a:t>
            </a:r>
          </a:p>
          <a:p>
            <a:pPr marL="292100" indent="-292100" defTabSz="922338">
              <a:lnSpc>
                <a:spcPct val="120000"/>
              </a:lnSpc>
              <a:buFontTx/>
              <a:buChar char="•"/>
            </a:pPr>
            <a:r>
              <a:rPr lang="en-GB" sz="1800">
                <a:latin typeface="Arial" charset="0"/>
              </a:rPr>
              <a:t>Look for the name in the local cache</a:t>
            </a:r>
          </a:p>
          <a:p>
            <a:pPr marL="292100" indent="-292100" defTabSz="922338">
              <a:lnSpc>
                <a:spcPct val="120000"/>
              </a:lnSpc>
              <a:buFontTx/>
              <a:buChar char="•"/>
            </a:pPr>
            <a:r>
              <a:rPr lang="en-GB" sz="1800">
                <a:latin typeface="Arial" charset="0"/>
              </a:rPr>
              <a:t>Try a superior DNS server, which responds with:</a:t>
            </a:r>
          </a:p>
          <a:p>
            <a:pPr marL="685800" lvl="1" indent="-279400" defTabSz="922338">
              <a:lnSpc>
                <a:spcPct val="120000"/>
              </a:lnSpc>
            </a:pPr>
            <a:r>
              <a:rPr lang="en-GB" sz="1800">
                <a:latin typeface="Arial" charset="0"/>
              </a:rPr>
              <a:t>–	another recommended DNS server</a:t>
            </a:r>
          </a:p>
          <a:p>
            <a:pPr marL="685800" lvl="1" indent="-279400" defTabSz="922338">
              <a:lnSpc>
                <a:spcPct val="120000"/>
              </a:lnSpc>
            </a:pPr>
            <a:r>
              <a:rPr lang="en-GB" sz="1800">
                <a:latin typeface="Arial" charset="0"/>
              </a:rPr>
              <a:t>–	the IP address (which may not be entirely up to date)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4"/>
                                        </p:tgtEl>
                                        <p:attrNameLst>
                                          <p:attrName>style.visibility</p:attrName>
                                        </p:attrNameLst>
                                      </p:cBhvr>
                                      <p:to>
                                        <p:strVal val="visible"/>
                                      </p:to>
                                    </p:set>
                                    <p:anim calcmode="lin" valueType="num">
                                      <p:cBhvr additive="base">
                                        <p:cTn id="7" dur="500" fill="hold"/>
                                        <p:tgtEl>
                                          <p:spTgt spid="53254"/>
                                        </p:tgtEl>
                                        <p:attrNameLst>
                                          <p:attrName>ppt_x</p:attrName>
                                        </p:attrNameLst>
                                      </p:cBhvr>
                                      <p:tavLst>
                                        <p:tav tm="0">
                                          <p:val>
                                            <p:strVal val="#ppt_x"/>
                                          </p:val>
                                        </p:tav>
                                        <p:tav tm="100000">
                                          <p:val>
                                            <p:strVal val="#ppt_x"/>
                                          </p:val>
                                        </p:tav>
                                      </p:tavLst>
                                    </p:anim>
                                    <p:anim calcmode="lin" valueType="num">
                                      <p:cBhvr additive="base">
                                        <p:cTn id="8" dur="500" fill="hold"/>
                                        <p:tgtEl>
                                          <p:spTgt spid="532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1"/>
          </p:nvPr>
        </p:nvSpPr>
        <p:spPr>
          <a:noFill/>
          <a:ln>
            <a:miter lim="800000"/>
            <a:headEnd/>
            <a:tailEnd/>
          </a:ln>
        </p:spPr>
        <p:txBody>
          <a:bodyPr/>
          <a:lstStyle/>
          <a:p>
            <a:fld id="{8BD448D5-E4DF-49EF-A422-536F66AC15D8}" type="slidenum">
              <a:rPr lang="en-US" smtClean="0"/>
              <a:pPr/>
              <a:t>21</a:t>
            </a:fld>
            <a:endParaRPr lang="en-US" smtClean="0"/>
          </a:p>
        </p:txBody>
      </p:sp>
      <p:sp>
        <p:nvSpPr>
          <p:cNvPr id="23555" name="Rectangle 2"/>
          <p:cNvSpPr>
            <a:spLocks noGrp="1" noChangeArrowheads="1"/>
          </p:cNvSpPr>
          <p:nvPr>
            <p:ph type="title"/>
          </p:nvPr>
        </p:nvSpPr>
        <p:spPr/>
        <p:txBody>
          <a:bodyPr/>
          <a:lstStyle/>
          <a:p>
            <a:r>
              <a:rPr lang="en-GB" smtClean="0"/>
              <a:t>DNS name servers: Hierarchical organisation</a:t>
            </a:r>
          </a:p>
        </p:txBody>
      </p:sp>
      <p:sp>
        <p:nvSpPr>
          <p:cNvPr id="23556" name="Rectangle 117"/>
          <p:cNvSpPr>
            <a:spLocks noChangeArrowheads="1"/>
          </p:cNvSpPr>
          <p:nvPr/>
        </p:nvSpPr>
        <p:spPr bwMode="auto">
          <a:xfrm>
            <a:off x="4081463" y="5942013"/>
            <a:ext cx="0" cy="547687"/>
          </a:xfrm>
          <a:prstGeom prst="rect">
            <a:avLst/>
          </a:prstGeom>
          <a:noFill/>
          <a:ln w="9525">
            <a:noFill/>
            <a:miter lim="800000"/>
            <a:headEnd/>
            <a:tailEnd/>
          </a:ln>
        </p:spPr>
        <p:txBody>
          <a:bodyPr wrap="none" lIns="0" tIns="0" rIns="0" bIns="0">
            <a:spAutoFit/>
          </a:bodyPr>
          <a:lstStyle/>
          <a:p>
            <a:endParaRPr lang="en-GB" sz="1200">
              <a:solidFill>
                <a:srgbClr val="000000"/>
              </a:solidFill>
              <a:latin typeface="C Helvetica Condensed" charset="0"/>
            </a:endParaRPr>
          </a:p>
          <a:p>
            <a:endParaRPr lang="en-GB"/>
          </a:p>
        </p:txBody>
      </p:sp>
      <p:sp>
        <p:nvSpPr>
          <p:cNvPr id="23557" name="Rectangle 115"/>
          <p:cNvSpPr>
            <a:spLocks noChangeArrowheads="1"/>
          </p:cNvSpPr>
          <p:nvPr/>
        </p:nvSpPr>
        <p:spPr bwMode="auto">
          <a:xfrm>
            <a:off x="234950" y="2497138"/>
            <a:ext cx="2476500" cy="730250"/>
          </a:xfrm>
          <a:prstGeom prst="rect">
            <a:avLst/>
          </a:prstGeom>
          <a:noFill/>
          <a:ln w="9525">
            <a:noFill/>
            <a:miter lim="800000"/>
            <a:headEnd/>
            <a:tailEnd/>
          </a:ln>
        </p:spPr>
        <p:txBody>
          <a:bodyPr lIns="0" tIns="0" rIns="0" bIns="0">
            <a:spAutoFit/>
          </a:bodyPr>
          <a:lstStyle/>
          <a:p>
            <a:r>
              <a:rPr lang="en-GB" sz="1200" i="1">
                <a:solidFill>
                  <a:srgbClr val="000000"/>
                </a:solidFill>
                <a:latin typeface="Arial" charset="0"/>
              </a:rPr>
              <a:t>Note</a:t>
            </a:r>
            <a:r>
              <a:rPr lang="en-GB" sz="1200">
                <a:solidFill>
                  <a:srgbClr val="000000"/>
                </a:solidFill>
                <a:latin typeface="Arial" charset="0"/>
              </a:rPr>
              <a:t>: Name server names are in italics, and the corresponding domains are in parentheses.</a:t>
            </a:r>
            <a:br>
              <a:rPr lang="en-GB" sz="1200">
                <a:solidFill>
                  <a:srgbClr val="000000"/>
                </a:solidFill>
                <a:latin typeface="Arial" charset="0"/>
              </a:rPr>
            </a:br>
            <a:r>
              <a:rPr lang="en-GB" sz="1200">
                <a:solidFill>
                  <a:srgbClr val="000000"/>
                </a:solidFill>
                <a:latin typeface="Arial" charset="0"/>
              </a:rPr>
              <a:t>Arrows denote name server entries  </a:t>
            </a:r>
          </a:p>
        </p:txBody>
      </p:sp>
      <p:grpSp>
        <p:nvGrpSpPr>
          <p:cNvPr id="23558" name="Group 140"/>
          <p:cNvGrpSpPr>
            <a:grpSpLocks/>
          </p:cNvGrpSpPr>
          <p:nvPr/>
        </p:nvGrpSpPr>
        <p:grpSpPr bwMode="auto">
          <a:xfrm>
            <a:off x="3057525" y="1247775"/>
            <a:ext cx="6470650" cy="4908550"/>
            <a:chOff x="1800" y="866"/>
            <a:chExt cx="3688" cy="2918"/>
          </a:xfrm>
        </p:grpSpPr>
        <p:sp>
          <p:nvSpPr>
            <p:cNvPr id="23562" name="Rectangle 67"/>
            <p:cNvSpPr>
              <a:spLocks noChangeArrowheads="1"/>
            </p:cNvSpPr>
            <p:nvPr/>
          </p:nvSpPr>
          <p:spPr bwMode="auto">
            <a:xfrm>
              <a:off x="1847" y="1664"/>
              <a:ext cx="824" cy="613"/>
            </a:xfrm>
            <a:prstGeom prst="rect">
              <a:avLst/>
            </a:prstGeom>
            <a:solidFill>
              <a:srgbClr val="FFDC99"/>
            </a:solidFill>
            <a:ln w="9525">
              <a:noFill/>
              <a:miter lim="800000"/>
              <a:headEnd/>
              <a:tailEnd/>
            </a:ln>
          </p:spPr>
          <p:txBody>
            <a:bodyPr/>
            <a:lstStyle/>
            <a:p>
              <a:endParaRPr lang="en-US"/>
            </a:p>
          </p:txBody>
        </p:sp>
        <p:sp>
          <p:nvSpPr>
            <p:cNvPr id="23563" name="Rectangle 69"/>
            <p:cNvSpPr>
              <a:spLocks noChangeArrowheads="1"/>
            </p:cNvSpPr>
            <p:nvPr/>
          </p:nvSpPr>
          <p:spPr bwMode="auto">
            <a:xfrm>
              <a:off x="3060" y="3170"/>
              <a:ext cx="825" cy="614"/>
            </a:xfrm>
            <a:prstGeom prst="rect">
              <a:avLst/>
            </a:prstGeom>
            <a:solidFill>
              <a:srgbClr val="FFDC99"/>
            </a:solidFill>
            <a:ln w="9525">
              <a:noFill/>
              <a:miter lim="800000"/>
              <a:headEnd/>
              <a:tailEnd/>
            </a:ln>
          </p:spPr>
          <p:txBody>
            <a:bodyPr/>
            <a:lstStyle/>
            <a:p>
              <a:endParaRPr lang="en-US"/>
            </a:p>
          </p:txBody>
        </p:sp>
        <p:sp>
          <p:nvSpPr>
            <p:cNvPr id="23564" name="Rectangle 71"/>
            <p:cNvSpPr>
              <a:spLocks noChangeArrowheads="1"/>
            </p:cNvSpPr>
            <p:nvPr/>
          </p:nvSpPr>
          <p:spPr bwMode="auto">
            <a:xfrm>
              <a:off x="4157" y="3170"/>
              <a:ext cx="813" cy="614"/>
            </a:xfrm>
            <a:prstGeom prst="rect">
              <a:avLst/>
            </a:prstGeom>
            <a:solidFill>
              <a:srgbClr val="FFDC99"/>
            </a:solidFill>
            <a:ln w="9525">
              <a:noFill/>
              <a:miter lim="800000"/>
              <a:headEnd/>
              <a:tailEnd/>
            </a:ln>
          </p:spPr>
          <p:txBody>
            <a:bodyPr/>
            <a:lstStyle/>
            <a:p>
              <a:endParaRPr lang="en-US"/>
            </a:p>
          </p:txBody>
        </p:sp>
        <p:sp>
          <p:nvSpPr>
            <p:cNvPr id="23565" name="Rectangle 73"/>
            <p:cNvSpPr>
              <a:spLocks noChangeArrowheads="1"/>
            </p:cNvSpPr>
            <p:nvPr/>
          </p:nvSpPr>
          <p:spPr bwMode="auto">
            <a:xfrm>
              <a:off x="4568" y="1894"/>
              <a:ext cx="812" cy="625"/>
            </a:xfrm>
            <a:prstGeom prst="rect">
              <a:avLst/>
            </a:prstGeom>
            <a:solidFill>
              <a:srgbClr val="FFDC99"/>
            </a:solidFill>
            <a:ln w="9525">
              <a:noFill/>
              <a:miter lim="800000"/>
              <a:headEnd/>
              <a:tailEnd/>
            </a:ln>
          </p:spPr>
          <p:txBody>
            <a:bodyPr/>
            <a:lstStyle/>
            <a:p>
              <a:endParaRPr lang="en-US"/>
            </a:p>
          </p:txBody>
        </p:sp>
        <p:sp>
          <p:nvSpPr>
            <p:cNvPr id="23566" name="Oval 75"/>
            <p:cNvSpPr>
              <a:spLocks noChangeArrowheads="1"/>
            </p:cNvSpPr>
            <p:nvPr/>
          </p:nvSpPr>
          <p:spPr bwMode="auto">
            <a:xfrm>
              <a:off x="4580" y="1918"/>
              <a:ext cx="766" cy="567"/>
            </a:xfrm>
            <a:prstGeom prst="ellipse">
              <a:avLst/>
            </a:prstGeom>
            <a:solidFill>
              <a:srgbClr val="FFFFFF"/>
            </a:solidFill>
            <a:ln w="25400">
              <a:solidFill>
                <a:srgbClr val="000000"/>
              </a:solidFill>
              <a:round/>
              <a:headEnd/>
              <a:tailEnd/>
            </a:ln>
          </p:spPr>
          <p:txBody>
            <a:bodyPr/>
            <a:lstStyle/>
            <a:p>
              <a:endParaRPr lang="en-US"/>
            </a:p>
          </p:txBody>
        </p:sp>
        <p:sp>
          <p:nvSpPr>
            <p:cNvPr id="23567" name="Rectangle 76"/>
            <p:cNvSpPr>
              <a:spLocks noChangeArrowheads="1"/>
            </p:cNvSpPr>
            <p:nvPr/>
          </p:nvSpPr>
          <p:spPr bwMode="auto">
            <a:xfrm>
              <a:off x="1894" y="3170"/>
              <a:ext cx="813" cy="614"/>
            </a:xfrm>
            <a:prstGeom prst="rect">
              <a:avLst/>
            </a:prstGeom>
            <a:solidFill>
              <a:srgbClr val="FFDC99"/>
            </a:solidFill>
            <a:ln w="9525">
              <a:noFill/>
              <a:miter lim="800000"/>
              <a:headEnd/>
              <a:tailEnd/>
            </a:ln>
          </p:spPr>
          <p:txBody>
            <a:bodyPr/>
            <a:lstStyle/>
            <a:p>
              <a:endParaRPr lang="en-US"/>
            </a:p>
          </p:txBody>
        </p:sp>
        <p:sp>
          <p:nvSpPr>
            <p:cNvPr id="23568" name="Rectangle 80"/>
            <p:cNvSpPr>
              <a:spLocks noChangeArrowheads="1"/>
            </p:cNvSpPr>
            <p:nvPr/>
          </p:nvSpPr>
          <p:spPr bwMode="auto">
            <a:xfrm>
              <a:off x="3037" y="2207"/>
              <a:ext cx="824" cy="635"/>
            </a:xfrm>
            <a:prstGeom prst="rect">
              <a:avLst/>
            </a:prstGeom>
            <a:solidFill>
              <a:srgbClr val="FFDC99"/>
            </a:solidFill>
            <a:ln w="9525">
              <a:noFill/>
              <a:miter lim="800000"/>
              <a:headEnd/>
              <a:tailEnd/>
            </a:ln>
          </p:spPr>
          <p:txBody>
            <a:bodyPr/>
            <a:lstStyle/>
            <a:p>
              <a:endParaRPr lang="en-US"/>
            </a:p>
          </p:txBody>
        </p:sp>
        <p:sp>
          <p:nvSpPr>
            <p:cNvPr id="23569" name="Rectangle 82"/>
            <p:cNvSpPr>
              <a:spLocks noChangeArrowheads="1"/>
            </p:cNvSpPr>
            <p:nvPr/>
          </p:nvSpPr>
          <p:spPr bwMode="auto">
            <a:xfrm>
              <a:off x="3149" y="866"/>
              <a:ext cx="680" cy="109"/>
            </a:xfrm>
            <a:prstGeom prst="rect">
              <a:avLst/>
            </a:prstGeom>
            <a:noFill/>
            <a:ln w="9525">
              <a:noFill/>
              <a:miter lim="800000"/>
              <a:headEnd/>
              <a:tailEnd/>
            </a:ln>
          </p:spPr>
          <p:txBody>
            <a:bodyPr wrap="none" lIns="0" tIns="0" rIns="0" bIns="0">
              <a:spAutoFit/>
            </a:bodyPr>
            <a:lstStyle/>
            <a:p>
              <a:r>
                <a:rPr lang="en-GB" sz="1200" i="1">
                  <a:solidFill>
                    <a:srgbClr val="000000"/>
                  </a:solidFill>
                  <a:latin typeface="Arial" charset="0"/>
                </a:rPr>
                <a:t>a.root-servers.net</a:t>
              </a:r>
              <a:endParaRPr lang="en-GB" i="1"/>
            </a:p>
          </p:txBody>
        </p:sp>
        <p:sp>
          <p:nvSpPr>
            <p:cNvPr id="23570" name="Rectangle 83"/>
            <p:cNvSpPr>
              <a:spLocks noChangeArrowheads="1"/>
            </p:cNvSpPr>
            <p:nvPr/>
          </p:nvSpPr>
          <p:spPr bwMode="auto">
            <a:xfrm>
              <a:off x="3313" y="986"/>
              <a:ext cx="207" cy="108"/>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(root)</a:t>
              </a:r>
              <a:endParaRPr lang="en-GB"/>
            </a:p>
          </p:txBody>
        </p:sp>
        <p:grpSp>
          <p:nvGrpSpPr>
            <p:cNvPr id="23571" name="Group 135"/>
            <p:cNvGrpSpPr>
              <a:grpSpLocks/>
            </p:cNvGrpSpPr>
            <p:nvPr/>
          </p:nvGrpSpPr>
          <p:grpSpPr bwMode="auto">
            <a:xfrm>
              <a:off x="3118" y="1147"/>
              <a:ext cx="825" cy="711"/>
              <a:chOff x="3118" y="1147"/>
              <a:chExt cx="825" cy="614"/>
            </a:xfrm>
          </p:grpSpPr>
          <p:sp>
            <p:nvSpPr>
              <p:cNvPr id="23607" name="Rectangle 78"/>
              <p:cNvSpPr>
                <a:spLocks noChangeArrowheads="1"/>
              </p:cNvSpPr>
              <p:nvPr/>
            </p:nvSpPr>
            <p:spPr bwMode="auto">
              <a:xfrm>
                <a:off x="3118" y="1147"/>
                <a:ext cx="825" cy="614"/>
              </a:xfrm>
              <a:prstGeom prst="rect">
                <a:avLst/>
              </a:prstGeom>
              <a:solidFill>
                <a:srgbClr val="FFDC99"/>
              </a:solidFill>
              <a:ln w="9525">
                <a:noFill/>
                <a:miter lim="800000"/>
                <a:headEnd/>
                <a:tailEnd/>
              </a:ln>
            </p:spPr>
            <p:txBody>
              <a:bodyPr/>
              <a:lstStyle/>
              <a:p>
                <a:endParaRPr lang="en-US"/>
              </a:p>
            </p:txBody>
          </p:sp>
          <p:sp>
            <p:nvSpPr>
              <p:cNvPr id="23608" name="Oval 84"/>
              <p:cNvSpPr>
                <a:spLocks noChangeArrowheads="1"/>
              </p:cNvSpPr>
              <p:nvPr/>
            </p:nvSpPr>
            <p:spPr bwMode="auto">
              <a:xfrm>
                <a:off x="3155" y="1185"/>
                <a:ext cx="754" cy="530"/>
              </a:xfrm>
              <a:prstGeom prst="ellipse">
                <a:avLst/>
              </a:prstGeom>
              <a:solidFill>
                <a:srgbClr val="FFFFFF"/>
              </a:solidFill>
              <a:ln w="25400">
                <a:solidFill>
                  <a:srgbClr val="000000"/>
                </a:solidFill>
                <a:round/>
                <a:headEnd/>
                <a:tailEnd/>
              </a:ln>
            </p:spPr>
            <p:txBody>
              <a:bodyPr/>
              <a:lstStyle/>
              <a:p>
                <a:endParaRPr lang="en-US"/>
              </a:p>
            </p:txBody>
          </p:sp>
        </p:grpSp>
        <p:sp>
          <p:nvSpPr>
            <p:cNvPr id="23572" name="Oval 85"/>
            <p:cNvSpPr>
              <a:spLocks noChangeArrowheads="1"/>
            </p:cNvSpPr>
            <p:nvPr/>
          </p:nvSpPr>
          <p:spPr bwMode="auto">
            <a:xfrm>
              <a:off x="3049" y="2231"/>
              <a:ext cx="766" cy="566"/>
            </a:xfrm>
            <a:prstGeom prst="ellipse">
              <a:avLst/>
            </a:prstGeom>
            <a:solidFill>
              <a:srgbClr val="FFFFFF"/>
            </a:solidFill>
            <a:ln w="25400">
              <a:solidFill>
                <a:srgbClr val="000000"/>
              </a:solidFill>
              <a:round/>
              <a:headEnd/>
              <a:tailEnd/>
            </a:ln>
          </p:spPr>
          <p:txBody>
            <a:bodyPr/>
            <a:lstStyle/>
            <a:p>
              <a:endParaRPr lang="en-US"/>
            </a:p>
          </p:txBody>
        </p:sp>
        <p:sp>
          <p:nvSpPr>
            <p:cNvPr id="23573" name="Oval 86"/>
            <p:cNvSpPr>
              <a:spLocks noChangeArrowheads="1"/>
            </p:cNvSpPr>
            <p:nvPr/>
          </p:nvSpPr>
          <p:spPr bwMode="auto">
            <a:xfrm>
              <a:off x="1918" y="3208"/>
              <a:ext cx="742" cy="518"/>
            </a:xfrm>
            <a:prstGeom prst="ellipse">
              <a:avLst/>
            </a:prstGeom>
            <a:solidFill>
              <a:srgbClr val="FFFFFF"/>
            </a:solidFill>
            <a:ln w="25400">
              <a:solidFill>
                <a:srgbClr val="000000"/>
              </a:solidFill>
              <a:round/>
              <a:headEnd/>
              <a:tailEnd/>
            </a:ln>
          </p:spPr>
          <p:txBody>
            <a:bodyPr/>
            <a:lstStyle/>
            <a:p>
              <a:endParaRPr lang="en-US"/>
            </a:p>
          </p:txBody>
        </p:sp>
        <p:sp>
          <p:nvSpPr>
            <p:cNvPr id="23574" name="Oval 87"/>
            <p:cNvSpPr>
              <a:spLocks noChangeArrowheads="1"/>
            </p:cNvSpPr>
            <p:nvPr/>
          </p:nvSpPr>
          <p:spPr bwMode="auto">
            <a:xfrm>
              <a:off x="3072" y="3208"/>
              <a:ext cx="778" cy="518"/>
            </a:xfrm>
            <a:prstGeom prst="ellipse">
              <a:avLst/>
            </a:prstGeom>
            <a:solidFill>
              <a:srgbClr val="FFFFFF"/>
            </a:solidFill>
            <a:ln w="25400">
              <a:solidFill>
                <a:srgbClr val="000000"/>
              </a:solidFill>
              <a:round/>
              <a:headEnd/>
              <a:tailEnd/>
            </a:ln>
          </p:spPr>
          <p:txBody>
            <a:bodyPr/>
            <a:lstStyle/>
            <a:p>
              <a:endParaRPr lang="en-US"/>
            </a:p>
          </p:txBody>
        </p:sp>
        <p:sp>
          <p:nvSpPr>
            <p:cNvPr id="23575" name="Oval 88"/>
            <p:cNvSpPr>
              <a:spLocks noChangeArrowheads="1"/>
            </p:cNvSpPr>
            <p:nvPr/>
          </p:nvSpPr>
          <p:spPr bwMode="auto">
            <a:xfrm>
              <a:off x="4179" y="3208"/>
              <a:ext cx="754" cy="518"/>
            </a:xfrm>
            <a:prstGeom prst="ellipse">
              <a:avLst/>
            </a:prstGeom>
            <a:solidFill>
              <a:srgbClr val="FFFFFF"/>
            </a:solidFill>
            <a:ln w="25400">
              <a:solidFill>
                <a:srgbClr val="000000"/>
              </a:solidFill>
              <a:round/>
              <a:headEnd/>
              <a:tailEnd/>
            </a:ln>
          </p:spPr>
          <p:txBody>
            <a:bodyPr/>
            <a:lstStyle/>
            <a:p>
              <a:endParaRPr lang="en-US"/>
            </a:p>
          </p:txBody>
        </p:sp>
        <p:sp>
          <p:nvSpPr>
            <p:cNvPr id="23576" name="Rectangle 89"/>
            <p:cNvSpPr>
              <a:spLocks noChangeArrowheads="1"/>
            </p:cNvSpPr>
            <p:nvPr/>
          </p:nvSpPr>
          <p:spPr bwMode="auto">
            <a:xfrm>
              <a:off x="3043" y="1991"/>
              <a:ext cx="376" cy="108"/>
            </a:xfrm>
            <a:prstGeom prst="rect">
              <a:avLst/>
            </a:prstGeom>
            <a:noFill/>
            <a:ln w="9525">
              <a:noFill/>
              <a:miter lim="800000"/>
              <a:headEnd/>
              <a:tailEnd/>
            </a:ln>
          </p:spPr>
          <p:txBody>
            <a:bodyPr wrap="none" lIns="0" tIns="0" rIns="0" bIns="0">
              <a:spAutoFit/>
            </a:bodyPr>
            <a:lstStyle/>
            <a:p>
              <a:r>
                <a:rPr lang="en-GB" sz="1200" i="1">
                  <a:solidFill>
                    <a:srgbClr val="000000"/>
                  </a:solidFill>
                  <a:latin typeface="Arial" charset="0"/>
                </a:rPr>
                <a:t>ns0.ja.net</a:t>
              </a:r>
              <a:endParaRPr lang="en-GB" i="1"/>
            </a:p>
          </p:txBody>
        </p:sp>
        <p:sp>
          <p:nvSpPr>
            <p:cNvPr id="23577" name="Rectangle 90"/>
            <p:cNvSpPr>
              <a:spLocks noChangeArrowheads="1"/>
            </p:cNvSpPr>
            <p:nvPr/>
          </p:nvSpPr>
          <p:spPr bwMode="auto">
            <a:xfrm>
              <a:off x="3083" y="2099"/>
              <a:ext cx="324" cy="109"/>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(edu.au)</a:t>
              </a:r>
              <a:endParaRPr lang="en-GB"/>
            </a:p>
          </p:txBody>
        </p:sp>
        <p:sp>
          <p:nvSpPr>
            <p:cNvPr id="23578" name="Rectangle 91"/>
            <p:cNvSpPr>
              <a:spLocks noChangeArrowheads="1"/>
            </p:cNvSpPr>
            <p:nvPr/>
          </p:nvSpPr>
          <p:spPr bwMode="auto">
            <a:xfrm>
              <a:off x="3024" y="2937"/>
              <a:ext cx="1058" cy="108"/>
            </a:xfrm>
            <a:prstGeom prst="rect">
              <a:avLst/>
            </a:prstGeom>
            <a:noFill/>
            <a:ln w="9525">
              <a:noFill/>
              <a:miter lim="800000"/>
              <a:headEnd/>
              <a:tailEnd/>
            </a:ln>
          </p:spPr>
          <p:txBody>
            <a:bodyPr wrap="none" lIns="0" tIns="0" rIns="0" bIns="0">
              <a:spAutoFit/>
            </a:bodyPr>
            <a:lstStyle/>
            <a:p>
              <a:r>
                <a:rPr lang="en-GB" sz="1200" i="1">
                  <a:solidFill>
                    <a:srgbClr val="000000"/>
                  </a:solidFill>
                  <a:latin typeface="Arial" charset="0"/>
                </a:rPr>
                <a:t>mulga.csse.unimelb.edu.au</a:t>
              </a:r>
              <a:endParaRPr lang="en-GB" i="1"/>
            </a:p>
          </p:txBody>
        </p:sp>
        <p:sp>
          <p:nvSpPr>
            <p:cNvPr id="23579" name="Rectangle 92"/>
            <p:cNvSpPr>
              <a:spLocks noChangeArrowheads="1"/>
            </p:cNvSpPr>
            <p:nvPr/>
          </p:nvSpPr>
          <p:spPr bwMode="auto">
            <a:xfrm>
              <a:off x="3099" y="3045"/>
              <a:ext cx="854" cy="109"/>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(csse.unimelb.edu.au)</a:t>
              </a:r>
              <a:endParaRPr lang="en-GB"/>
            </a:p>
          </p:txBody>
        </p:sp>
        <p:sp>
          <p:nvSpPr>
            <p:cNvPr id="23580" name="Rectangle 93"/>
            <p:cNvSpPr>
              <a:spLocks noChangeArrowheads="1"/>
            </p:cNvSpPr>
            <p:nvPr/>
          </p:nvSpPr>
          <p:spPr bwMode="auto">
            <a:xfrm>
              <a:off x="1800" y="2926"/>
              <a:ext cx="758" cy="109"/>
            </a:xfrm>
            <a:prstGeom prst="rect">
              <a:avLst/>
            </a:prstGeom>
            <a:noFill/>
            <a:ln w="9525">
              <a:noFill/>
              <a:miter lim="800000"/>
              <a:headEnd/>
              <a:tailEnd/>
            </a:ln>
          </p:spPr>
          <p:txBody>
            <a:bodyPr wrap="none" lIns="0" tIns="0" rIns="0" bIns="0">
              <a:spAutoFit/>
            </a:bodyPr>
            <a:lstStyle/>
            <a:p>
              <a:r>
                <a:rPr lang="en-GB" sz="1200" i="1">
                  <a:solidFill>
                    <a:srgbClr val="000000"/>
                  </a:solidFill>
                  <a:latin typeface="Arial" charset="0"/>
                </a:rPr>
                <a:t>abc.unimelb.edu.au</a:t>
              </a:r>
              <a:endParaRPr lang="en-GB" i="1"/>
            </a:p>
          </p:txBody>
        </p:sp>
        <p:sp>
          <p:nvSpPr>
            <p:cNvPr id="23581" name="Rectangle 94"/>
            <p:cNvSpPr>
              <a:spLocks noChangeArrowheads="1"/>
            </p:cNvSpPr>
            <p:nvPr/>
          </p:nvSpPr>
          <p:spPr bwMode="auto">
            <a:xfrm>
              <a:off x="1850" y="3034"/>
              <a:ext cx="651" cy="108"/>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(unimelb.edu.au)</a:t>
              </a:r>
              <a:endParaRPr lang="en-GB"/>
            </a:p>
          </p:txBody>
        </p:sp>
        <p:sp>
          <p:nvSpPr>
            <p:cNvPr id="23582" name="Rectangle 95"/>
            <p:cNvSpPr>
              <a:spLocks noChangeArrowheads="1"/>
            </p:cNvSpPr>
            <p:nvPr/>
          </p:nvSpPr>
          <p:spPr bwMode="auto">
            <a:xfrm>
              <a:off x="4324" y="2937"/>
              <a:ext cx="855" cy="108"/>
            </a:xfrm>
            <a:prstGeom prst="rect">
              <a:avLst/>
            </a:prstGeom>
            <a:noFill/>
            <a:ln w="9525">
              <a:noFill/>
              <a:miter lim="800000"/>
              <a:headEnd/>
              <a:tailEnd/>
            </a:ln>
          </p:spPr>
          <p:txBody>
            <a:bodyPr wrap="none" lIns="0" tIns="0" rIns="0" bIns="0">
              <a:spAutoFit/>
            </a:bodyPr>
            <a:lstStyle/>
            <a:p>
              <a:r>
                <a:rPr lang="en-GB" sz="1200" i="1">
                  <a:solidFill>
                    <a:srgbClr val="000000"/>
                  </a:solidFill>
                  <a:latin typeface="Arial" charset="0"/>
                </a:rPr>
                <a:t>dns0-doc.usyd.edu.au</a:t>
              </a:r>
              <a:endParaRPr lang="en-GB" i="1"/>
            </a:p>
          </p:txBody>
        </p:sp>
        <p:sp>
          <p:nvSpPr>
            <p:cNvPr id="23583" name="Rectangle 96"/>
            <p:cNvSpPr>
              <a:spLocks noChangeArrowheads="1"/>
            </p:cNvSpPr>
            <p:nvPr/>
          </p:nvSpPr>
          <p:spPr bwMode="auto">
            <a:xfrm>
              <a:off x="4427" y="3045"/>
              <a:ext cx="531" cy="109"/>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(usyd.edu.au)</a:t>
              </a:r>
              <a:endParaRPr lang="en-GB"/>
            </a:p>
          </p:txBody>
        </p:sp>
        <p:sp>
          <p:nvSpPr>
            <p:cNvPr id="23584" name="Rectangle 97"/>
            <p:cNvSpPr>
              <a:spLocks noChangeArrowheads="1"/>
            </p:cNvSpPr>
            <p:nvPr/>
          </p:nvSpPr>
          <p:spPr bwMode="auto">
            <a:xfrm>
              <a:off x="4932" y="1624"/>
              <a:ext cx="556" cy="108"/>
            </a:xfrm>
            <a:prstGeom prst="rect">
              <a:avLst/>
            </a:prstGeom>
            <a:noFill/>
            <a:ln w="9525">
              <a:noFill/>
              <a:miter lim="800000"/>
              <a:headEnd/>
              <a:tailEnd/>
            </a:ln>
          </p:spPr>
          <p:txBody>
            <a:bodyPr wrap="none" lIns="0" tIns="0" rIns="0" bIns="0">
              <a:spAutoFit/>
            </a:bodyPr>
            <a:lstStyle/>
            <a:p>
              <a:r>
                <a:rPr lang="en-GB" sz="1200" i="1">
                  <a:solidFill>
                    <a:srgbClr val="000000"/>
                  </a:solidFill>
                  <a:latin typeface="Arial" charset="0"/>
                </a:rPr>
                <a:t>ns.purdue.edu</a:t>
              </a:r>
              <a:endParaRPr lang="en-GB" i="1"/>
            </a:p>
          </p:txBody>
        </p:sp>
        <p:sp>
          <p:nvSpPr>
            <p:cNvPr id="23585" name="Rectangle 98"/>
            <p:cNvSpPr>
              <a:spLocks noChangeArrowheads="1"/>
            </p:cNvSpPr>
            <p:nvPr/>
          </p:nvSpPr>
          <p:spPr bwMode="auto">
            <a:xfrm>
              <a:off x="4967" y="1732"/>
              <a:ext cx="497" cy="109"/>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(purdue.edu)</a:t>
              </a:r>
              <a:endParaRPr lang="en-GB"/>
            </a:p>
          </p:txBody>
        </p:sp>
        <p:sp>
          <p:nvSpPr>
            <p:cNvPr id="23586" name="Rectangle 99"/>
            <p:cNvSpPr>
              <a:spLocks noChangeArrowheads="1"/>
            </p:cNvSpPr>
            <p:nvPr/>
          </p:nvSpPr>
          <p:spPr bwMode="auto">
            <a:xfrm>
              <a:off x="3280" y="1274"/>
              <a:ext cx="97" cy="108"/>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au</a:t>
              </a:r>
              <a:endParaRPr lang="en-GB"/>
            </a:p>
          </p:txBody>
        </p:sp>
        <p:sp>
          <p:nvSpPr>
            <p:cNvPr id="23587" name="Rectangle 100"/>
            <p:cNvSpPr>
              <a:spLocks noChangeArrowheads="1"/>
            </p:cNvSpPr>
            <p:nvPr/>
          </p:nvSpPr>
          <p:spPr bwMode="auto">
            <a:xfrm>
              <a:off x="3253" y="1382"/>
              <a:ext cx="440" cy="109"/>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purdue.edu</a:t>
              </a:r>
              <a:endParaRPr lang="en-GB"/>
            </a:p>
          </p:txBody>
        </p:sp>
        <p:sp>
          <p:nvSpPr>
            <p:cNvPr id="23588" name="Rectangle 101"/>
            <p:cNvSpPr>
              <a:spLocks noChangeArrowheads="1"/>
            </p:cNvSpPr>
            <p:nvPr/>
          </p:nvSpPr>
          <p:spPr bwMode="auto">
            <a:xfrm>
              <a:off x="3185" y="2325"/>
              <a:ext cx="473" cy="109"/>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usyd.edu.au</a:t>
              </a:r>
              <a:endParaRPr lang="en-GB"/>
            </a:p>
          </p:txBody>
        </p:sp>
        <p:sp>
          <p:nvSpPr>
            <p:cNvPr id="23589" name="Rectangle 102"/>
            <p:cNvSpPr>
              <a:spLocks noChangeArrowheads="1"/>
            </p:cNvSpPr>
            <p:nvPr/>
          </p:nvSpPr>
          <p:spPr bwMode="auto">
            <a:xfrm>
              <a:off x="3185" y="2482"/>
              <a:ext cx="594" cy="217"/>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unimelb.edu.au</a:t>
              </a:r>
              <a:br>
                <a:rPr lang="en-GB" sz="1200">
                  <a:solidFill>
                    <a:srgbClr val="000000"/>
                  </a:solidFill>
                  <a:latin typeface="Arial" charset="0"/>
                </a:rPr>
              </a:br>
              <a:r>
                <a:rPr lang="en-GB" sz="1200">
                  <a:solidFill>
                    <a:srgbClr val="000000"/>
                  </a:solidFill>
                  <a:latin typeface="Arial" charset="0"/>
                </a:rPr>
                <a:t>...</a:t>
              </a:r>
              <a:endParaRPr lang="en-GB"/>
            </a:p>
          </p:txBody>
        </p:sp>
        <p:sp>
          <p:nvSpPr>
            <p:cNvPr id="23590" name="Rectangle 103"/>
            <p:cNvSpPr>
              <a:spLocks noChangeArrowheads="1"/>
            </p:cNvSpPr>
            <p:nvPr/>
          </p:nvSpPr>
          <p:spPr bwMode="auto">
            <a:xfrm>
              <a:off x="1945" y="3383"/>
              <a:ext cx="797" cy="108"/>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csse.unimelb.edu.au</a:t>
              </a:r>
              <a:endParaRPr lang="en-GB"/>
            </a:p>
          </p:txBody>
        </p:sp>
        <p:sp>
          <p:nvSpPr>
            <p:cNvPr id="23591" name="Rectangle 104"/>
            <p:cNvSpPr>
              <a:spLocks noChangeArrowheads="1"/>
            </p:cNvSpPr>
            <p:nvPr/>
          </p:nvSpPr>
          <p:spPr bwMode="auto">
            <a:xfrm>
              <a:off x="2002" y="3503"/>
              <a:ext cx="652" cy="108"/>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*.unimelb.edu.au</a:t>
              </a:r>
              <a:endParaRPr lang="en-GB"/>
            </a:p>
          </p:txBody>
        </p:sp>
        <p:sp>
          <p:nvSpPr>
            <p:cNvPr id="23592" name="Rectangle 105"/>
            <p:cNvSpPr>
              <a:spLocks noChangeArrowheads="1"/>
            </p:cNvSpPr>
            <p:nvPr/>
          </p:nvSpPr>
          <p:spPr bwMode="auto">
            <a:xfrm>
              <a:off x="4325" y="3418"/>
              <a:ext cx="531" cy="108"/>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*.usyd.edu.au</a:t>
              </a:r>
              <a:endParaRPr lang="en-GB"/>
            </a:p>
          </p:txBody>
        </p:sp>
        <p:sp>
          <p:nvSpPr>
            <p:cNvPr id="23593" name="Rectangle 106"/>
            <p:cNvSpPr>
              <a:spLocks noChangeArrowheads="1"/>
            </p:cNvSpPr>
            <p:nvPr/>
          </p:nvSpPr>
          <p:spPr bwMode="auto">
            <a:xfrm>
              <a:off x="3110" y="3404"/>
              <a:ext cx="855" cy="108"/>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*.csse.unimelb.edu.au</a:t>
              </a:r>
              <a:endParaRPr lang="en-GB"/>
            </a:p>
          </p:txBody>
        </p:sp>
        <p:sp>
          <p:nvSpPr>
            <p:cNvPr id="23594" name="Line 108"/>
            <p:cNvSpPr>
              <a:spLocks noChangeShapeType="1"/>
            </p:cNvSpPr>
            <p:nvPr/>
          </p:nvSpPr>
          <p:spPr bwMode="auto">
            <a:xfrm flipH="1" flipV="1">
              <a:off x="3744" y="1438"/>
              <a:ext cx="1013" cy="457"/>
            </a:xfrm>
            <a:prstGeom prst="line">
              <a:avLst/>
            </a:prstGeom>
            <a:noFill/>
            <a:ln w="25400">
              <a:solidFill>
                <a:srgbClr val="000000"/>
              </a:solidFill>
              <a:round/>
              <a:headEnd type="triangle" w="med" len="med"/>
              <a:tailEnd/>
            </a:ln>
          </p:spPr>
          <p:txBody>
            <a:bodyPr/>
            <a:lstStyle/>
            <a:p>
              <a:endParaRPr lang="en-US"/>
            </a:p>
          </p:txBody>
        </p:sp>
        <p:sp>
          <p:nvSpPr>
            <p:cNvPr id="23595" name="Line 110"/>
            <p:cNvSpPr>
              <a:spLocks noChangeShapeType="1"/>
            </p:cNvSpPr>
            <p:nvPr/>
          </p:nvSpPr>
          <p:spPr bwMode="auto">
            <a:xfrm flipH="1" flipV="1">
              <a:off x="3551" y="2393"/>
              <a:ext cx="728" cy="755"/>
            </a:xfrm>
            <a:prstGeom prst="line">
              <a:avLst/>
            </a:prstGeom>
            <a:noFill/>
            <a:ln w="25400">
              <a:solidFill>
                <a:srgbClr val="000000"/>
              </a:solidFill>
              <a:round/>
              <a:headEnd type="triangle" w="med" len="med"/>
              <a:tailEnd/>
            </a:ln>
          </p:spPr>
          <p:txBody>
            <a:bodyPr/>
            <a:lstStyle/>
            <a:p>
              <a:endParaRPr lang="en-US"/>
            </a:p>
          </p:txBody>
        </p:sp>
        <p:sp>
          <p:nvSpPr>
            <p:cNvPr id="23596" name="Line 112"/>
            <p:cNvSpPr>
              <a:spLocks noChangeShapeType="1"/>
            </p:cNvSpPr>
            <p:nvPr/>
          </p:nvSpPr>
          <p:spPr bwMode="auto">
            <a:xfrm flipH="1">
              <a:off x="2615" y="3449"/>
              <a:ext cx="430" cy="1"/>
            </a:xfrm>
            <a:prstGeom prst="line">
              <a:avLst/>
            </a:prstGeom>
            <a:noFill/>
            <a:ln w="25400">
              <a:solidFill>
                <a:srgbClr val="000000"/>
              </a:solidFill>
              <a:round/>
              <a:headEnd type="triangle" w="med" len="med"/>
              <a:tailEnd/>
            </a:ln>
          </p:spPr>
          <p:txBody>
            <a:bodyPr/>
            <a:lstStyle/>
            <a:p>
              <a:endParaRPr lang="en-US"/>
            </a:p>
          </p:txBody>
        </p:sp>
        <p:sp>
          <p:nvSpPr>
            <p:cNvPr id="23597" name="Rectangle 113"/>
            <p:cNvSpPr>
              <a:spLocks noChangeArrowheads="1"/>
            </p:cNvSpPr>
            <p:nvPr/>
          </p:nvSpPr>
          <p:spPr bwMode="auto">
            <a:xfrm>
              <a:off x="4672" y="2140"/>
              <a:ext cx="521" cy="109"/>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 .purdue.edu</a:t>
              </a:r>
              <a:endParaRPr lang="en-GB"/>
            </a:p>
          </p:txBody>
        </p:sp>
        <p:sp>
          <p:nvSpPr>
            <p:cNvPr id="23598" name="Oval 118"/>
            <p:cNvSpPr>
              <a:spLocks noChangeArrowheads="1"/>
            </p:cNvSpPr>
            <p:nvPr/>
          </p:nvSpPr>
          <p:spPr bwMode="auto">
            <a:xfrm>
              <a:off x="1883" y="1666"/>
              <a:ext cx="765" cy="565"/>
            </a:xfrm>
            <a:prstGeom prst="ellipse">
              <a:avLst/>
            </a:prstGeom>
            <a:solidFill>
              <a:srgbClr val="FFFFFF"/>
            </a:solidFill>
            <a:ln w="25400">
              <a:solidFill>
                <a:srgbClr val="000000"/>
              </a:solidFill>
              <a:round/>
              <a:headEnd/>
              <a:tailEnd/>
            </a:ln>
          </p:spPr>
          <p:txBody>
            <a:bodyPr/>
            <a:lstStyle/>
            <a:p>
              <a:endParaRPr lang="en-US"/>
            </a:p>
          </p:txBody>
        </p:sp>
        <p:sp>
          <p:nvSpPr>
            <p:cNvPr id="23599" name="Line 120"/>
            <p:cNvSpPr>
              <a:spLocks noChangeShapeType="1"/>
            </p:cNvSpPr>
            <p:nvPr/>
          </p:nvSpPr>
          <p:spPr bwMode="auto">
            <a:xfrm flipV="1">
              <a:off x="2542" y="1329"/>
              <a:ext cx="707" cy="361"/>
            </a:xfrm>
            <a:prstGeom prst="line">
              <a:avLst/>
            </a:prstGeom>
            <a:noFill/>
            <a:ln w="25400">
              <a:solidFill>
                <a:srgbClr val="000000"/>
              </a:solidFill>
              <a:round/>
              <a:headEnd type="triangle" w="med" len="med"/>
              <a:tailEnd/>
            </a:ln>
          </p:spPr>
          <p:txBody>
            <a:bodyPr/>
            <a:lstStyle/>
            <a:p>
              <a:endParaRPr lang="en-US"/>
            </a:p>
          </p:txBody>
        </p:sp>
        <p:sp>
          <p:nvSpPr>
            <p:cNvPr id="23600" name="Rectangle 121"/>
            <p:cNvSpPr>
              <a:spLocks noChangeArrowheads="1"/>
            </p:cNvSpPr>
            <p:nvPr/>
          </p:nvSpPr>
          <p:spPr bwMode="auto">
            <a:xfrm>
              <a:off x="1865" y="1428"/>
              <a:ext cx="396" cy="109"/>
            </a:xfrm>
            <a:prstGeom prst="rect">
              <a:avLst/>
            </a:prstGeom>
            <a:noFill/>
            <a:ln w="9525">
              <a:noFill/>
              <a:miter lim="800000"/>
              <a:headEnd/>
              <a:tailEnd/>
            </a:ln>
          </p:spPr>
          <p:txBody>
            <a:bodyPr wrap="none" lIns="0" tIns="0" rIns="0" bIns="0">
              <a:spAutoFit/>
            </a:bodyPr>
            <a:lstStyle/>
            <a:p>
              <a:r>
                <a:rPr lang="en-GB" sz="1200" i="1">
                  <a:solidFill>
                    <a:srgbClr val="000000"/>
                  </a:solidFill>
                  <a:latin typeface="Arial" charset="0"/>
                </a:rPr>
                <a:t>ns1.nic.au</a:t>
              </a:r>
              <a:endParaRPr lang="en-GB" i="1"/>
            </a:p>
          </p:txBody>
        </p:sp>
        <p:sp>
          <p:nvSpPr>
            <p:cNvPr id="23601" name="Rectangle 122"/>
            <p:cNvSpPr>
              <a:spLocks noChangeArrowheads="1"/>
            </p:cNvSpPr>
            <p:nvPr/>
          </p:nvSpPr>
          <p:spPr bwMode="auto">
            <a:xfrm>
              <a:off x="2027" y="1536"/>
              <a:ext cx="155" cy="109"/>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(au)</a:t>
              </a:r>
              <a:endParaRPr lang="en-GB"/>
            </a:p>
          </p:txBody>
        </p:sp>
        <p:sp>
          <p:nvSpPr>
            <p:cNvPr id="23602" name="Rectangle 123"/>
            <p:cNvSpPr>
              <a:spLocks noChangeArrowheads="1"/>
            </p:cNvSpPr>
            <p:nvPr/>
          </p:nvSpPr>
          <p:spPr bwMode="auto">
            <a:xfrm>
              <a:off x="2127" y="1929"/>
              <a:ext cx="266" cy="217"/>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edu.au</a:t>
              </a:r>
              <a:br>
                <a:rPr lang="en-GB" sz="1200">
                  <a:solidFill>
                    <a:srgbClr val="000000"/>
                  </a:solidFill>
                  <a:latin typeface="Arial" charset="0"/>
                </a:rPr>
              </a:br>
              <a:r>
                <a:rPr lang="en-GB" sz="1200">
                  <a:solidFill>
                    <a:srgbClr val="000000"/>
                  </a:solidFill>
                  <a:latin typeface="Arial" charset="0"/>
                </a:rPr>
                <a:t>...</a:t>
              </a:r>
              <a:endParaRPr lang="en-GB"/>
            </a:p>
          </p:txBody>
        </p:sp>
        <p:sp>
          <p:nvSpPr>
            <p:cNvPr id="23603" name="Line 125"/>
            <p:cNvSpPr>
              <a:spLocks noChangeShapeType="1"/>
            </p:cNvSpPr>
            <p:nvPr/>
          </p:nvSpPr>
          <p:spPr bwMode="auto">
            <a:xfrm flipH="1" flipV="1">
              <a:off x="2378" y="1988"/>
              <a:ext cx="694" cy="304"/>
            </a:xfrm>
            <a:prstGeom prst="line">
              <a:avLst/>
            </a:prstGeom>
            <a:noFill/>
            <a:ln w="25400">
              <a:solidFill>
                <a:srgbClr val="000000"/>
              </a:solidFill>
              <a:round/>
              <a:headEnd type="triangle" w="med" len="med"/>
              <a:tailEnd/>
            </a:ln>
          </p:spPr>
          <p:txBody>
            <a:bodyPr/>
            <a:lstStyle/>
            <a:p>
              <a:endParaRPr lang="en-US"/>
            </a:p>
          </p:txBody>
        </p:sp>
        <p:sp>
          <p:nvSpPr>
            <p:cNvPr id="23604" name="Rectangle 126"/>
            <p:cNvSpPr>
              <a:spLocks noChangeArrowheads="1"/>
            </p:cNvSpPr>
            <p:nvPr/>
          </p:nvSpPr>
          <p:spPr bwMode="auto">
            <a:xfrm>
              <a:off x="2127" y="1784"/>
              <a:ext cx="285" cy="109"/>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com.au</a:t>
              </a:r>
              <a:endParaRPr lang="en-GB"/>
            </a:p>
          </p:txBody>
        </p:sp>
        <p:sp>
          <p:nvSpPr>
            <p:cNvPr id="23605" name="Line 128"/>
            <p:cNvSpPr>
              <a:spLocks noChangeShapeType="1"/>
            </p:cNvSpPr>
            <p:nvPr/>
          </p:nvSpPr>
          <p:spPr bwMode="auto">
            <a:xfrm flipV="1">
              <a:off x="2574" y="2580"/>
              <a:ext cx="558" cy="577"/>
            </a:xfrm>
            <a:prstGeom prst="line">
              <a:avLst/>
            </a:prstGeom>
            <a:noFill/>
            <a:ln w="25400">
              <a:solidFill>
                <a:srgbClr val="000000"/>
              </a:solidFill>
              <a:round/>
              <a:headEnd type="triangle" w="med" len="med"/>
              <a:tailEnd/>
            </a:ln>
          </p:spPr>
          <p:txBody>
            <a:bodyPr/>
            <a:lstStyle/>
            <a:p>
              <a:endParaRPr lang="en-US"/>
            </a:p>
          </p:txBody>
        </p:sp>
        <p:sp>
          <p:nvSpPr>
            <p:cNvPr id="23606" name="Rectangle 129"/>
            <p:cNvSpPr>
              <a:spLocks noChangeArrowheads="1"/>
            </p:cNvSpPr>
            <p:nvPr/>
          </p:nvSpPr>
          <p:spPr bwMode="auto">
            <a:xfrm>
              <a:off x="3271" y="1503"/>
              <a:ext cx="425" cy="217"/>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yahoo.com</a:t>
              </a:r>
            </a:p>
            <a:p>
              <a:r>
                <a:rPr lang="en-GB" sz="1200">
                  <a:solidFill>
                    <a:srgbClr val="000000"/>
                  </a:solidFill>
                  <a:latin typeface="Arial" charset="0"/>
                </a:rPr>
                <a:t> ....</a:t>
              </a:r>
              <a:endParaRPr lang="en-GB"/>
            </a:p>
          </p:txBody>
        </p:sp>
      </p:grpSp>
      <p:sp>
        <p:nvSpPr>
          <p:cNvPr id="23559" name="Rectangle 132"/>
          <p:cNvSpPr>
            <a:spLocks noChangeArrowheads="1"/>
          </p:cNvSpPr>
          <p:nvPr/>
        </p:nvSpPr>
        <p:spPr bwMode="auto">
          <a:xfrm>
            <a:off x="539750" y="1311275"/>
            <a:ext cx="1327150" cy="396875"/>
          </a:xfrm>
          <a:prstGeom prst="rect">
            <a:avLst/>
          </a:prstGeom>
          <a:noFill/>
          <a:ln w="9525">
            <a:noFill/>
            <a:miter lim="800000"/>
            <a:headEnd/>
            <a:tailEnd/>
          </a:ln>
        </p:spPr>
        <p:txBody>
          <a:bodyPr wrap="none">
            <a:spAutoFit/>
          </a:bodyPr>
          <a:lstStyle/>
          <a:p>
            <a:r>
              <a:rPr kumimoji="1" lang="en-GB" sz="2000">
                <a:solidFill>
                  <a:schemeClr val="accent1"/>
                </a:solidFill>
                <a:latin typeface="Arial" charset="0"/>
              </a:rPr>
              <a:t>Figure 9.4</a:t>
            </a:r>
          </a:p>
        </p:txBody>
      </p:sp>
      <p:sp>
        <p:nvSpPr>
          <p:cNvPr id="27785" name="Rectangle 137"/>
          <p:cNvSpPr>
            <a:spLocks noChangeArrowheads="1"/>
          </p:cNvSpPr>
          <p:nvPr/>
        </p:nvSpPr>
        <p:spPr bwMode="auto">
          <a:xfrm>
            <a:off x="238125" y="3838575"/>
            <a:ext cx="3260725" cy="549275"/>
          </a:xfrm>
          <a:prstGeom prst="rect">
            <a:avLst/>
          </a:prstGeom>
          <a:noFill/>
          <a:ln w="9525">
            <a:noFill/>
            <a:miter lim="800000"/>
            <a:headEnd/>
            <a:tailEnd/>
          </a:ln>
        </p:spPr>
        <p:txBody>
          <a:bodyPr wrap="none" lIns="0" tIns="0" rIns="0" bIns="0">
            <a:spAutoFit/>
          </a:bodyPr>
          <a:lstStyle/>
          <a:p>
            <a:r>
              <a:rPr lang="en-GB" sz="1600">
                <a:solidFill>
                  <a:srgbClr val="5B87F2"/>
                </a:solidFill>
                <a:latin typeface="Helvetica" pitchFamily="1" charset="0"/>
              </a:rPr>
              <a:t>authoritative path to lookup:</a:t>
            </a:r>
            <a:endParaRPr lang="en-GB" sz="2000" b="1">
              <a:solidFill>
                <a:srgbClr val="5B87F2"/>
              </a:solidFill>
              <a:latin typeface="Helvetica" pitchFamily="1" charset="0"/>
            </a:endParaRPr>
          </a:p>
          <a:p>
            <a:r>
              <a:rPr lang="en-GB" sz="2000" b="1">
                <a:solidFill>
                  <a:srgbClr val="5B87F2"/>
                </a:solidFill>
                <a:latin typeface="Helvetica" pitchFamily="1" charset="0"/>
              </a:rPr>
              <a:t>raj-pc.csse.unimelb.edu.au</a:t>
            </a:r>
            <a:endParaRPr lang="en-GB" sz="4000" b="1">
              <a:solidFill>
                <a:srgbClr val="5B87F2"/>
              </a:solidFill>
              <a:latin typeface="Helvetica" pitchFamily="1" charset="0"/>
            </a:endParaRPr>
          </a:p>
        </p:txBody>
      </p:sp>
      <p:sp>
        <p:nvSpPr>
          <p:cNvPr id="27786" name="Freeform 138"/>
          <p:cNvSpPr>
            <a:spLocks/>
          </p:cNvSpPr>
          <p:nvPr/>
        </p:nvSpPr>
        <p:spPr bwMode="auto">
          <a:xfrm>
            <a:off x="3459163" y="2111375"/>
            <a:ext cx="1998662" cy="3468688"/>
          </a:xfrm>
          <a:custGeom>
            <a:avLst/>
            <a:gdLst>
              <a:gd name="T0" fmla="*/ 2147483647 w 1259"/>
              <a:gd name="T1" fmla="*/ 0 h 2185"/>
              <a:gd name="T2" fmla="*/ 2147483647 w 1259"/>
              <a:gd name="T3" fmla="*/ 2147483647 h 2185"/>
              <a:gd name="T4" fmla="*/ 2147483647 w 1259"/>
              <a:gd name="T5" fmla="*/ 2147483647 h 2185"/>
              <a:gd name="T6" fmla="*/ 2147483647 w 1259"/>
              <a:gd name="T7" fmla="*/ 2147483647 h 2185"/>
              <a:gd name="T8" fmla="*/ 2147483647 w 1259"/>
              <a:gd name="T9" fmla="*/ 2147483647 h 2185"/>
              <a:gd name="T10" fmla="*/ 0 60000 65536"/>
              <a:gd name="T11" fmla="*/ 0 60000 65536"/>
              <a:gd name="T12" fmla="*/ 0 60000 65536"/>
              <a:gd name="T13" fmla="*/ 0 60000 65536"/>
              <a:gd name="T14" fmla="*/ 0 60000 65536"/>
              <a:gd name="T15" fmla="*/ 0 w 1259"/>
              <a:gd name="T16" fmla="*/ 0 h 2185"/>
              <a:gd name="T17" fmla="*/ 1259 w 1259"/>
              <a:gd name="T18" fmla="*/ 2185 h 2185"/>
            </a:gdLst>
            <a:ahLst/>
            <a:cxnLst>
              <a:cxn ang="T10">
                <a:pos x="T0" y="T1"/>
              </a:cxn>
              <a:cxn ang="T11">
                <a:pos x="T2" y="T3"/>
              </a:cxn>
              <a:cxn ang="T12">
                <a:pos x="T4" y="T5"/>
              </a:cxn>
              <a:cxn ang="T13">
                <a:pos x="T6" y="T7"/>
              </a:cxn>
              <a:cxn ang="T14">
                <a:pos x="T8" y="T9"/>
              </a:cxn>
            </a:cxnLst>
            <a:rect l="T15" t="T16" r="T17" b="T18"/>
            <a:pathLst>
              <a:path w="1259" h="2185">
                <a:moveTo>
                  <a:pt x="1107" y="0"/>
                </a:moveTo>
                <a:cubicBezTo>
                  <a:pt x="558" y="179"/>
                  <a:pt x="10" y="358"/>
                  <a:pt x="5" y="540"/>
                </a:cubicBezTo>
                <a:cubicBezTo>
                  <a:pt x="0" y="722"/>
                  <a:pt x="1064" y="846"/>
                  <a:pt x="1075" y="1091"/>
                </a:cubicBezTo>
                <a:cubicBezTo>
                  <a:pt x="1086" y="1336"/>
                  <a:pt x="38" y="1835"/>
                  <a:pt x="69" y="2010"/>
                </a:cubicBezTo>
                <a:cubicBezTo>
                  <a:pt x="100" y="2185"/>
                  <a:pt x="1063" y="2115"/>
                  <a:pt x="1259" y="2140"/>
                </a:cubicBezTo>
              </a:path>
            </a:pathLst>
          </a:custGeom>
          <a:noFill/>
          <a:ln w="76200" cmpd="sng">
            <a:solidFill>
              <a:srgbClr val="5B87F2">
                <a:alpha val="50195"/>
              </a:srgbClr>
            </a:solidFill>
            <a:round/>
            <a:headEnd type="none" w="med" len="me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85"/>
                                        </p:tgtEl>
                                        <p:attrNameLst>
                                          <p:attrName>style.visibility</p:attrName>
                                        </p:attrNameLst>
                                      </p:cBhvr>
                                      <p:to>
                                        <p:strVal val="visible"/>
                                      </p:to>
                                    </p:set>
                                    <p:anim calcmode="lin" valueType="num">
                                      <p:cBhvr additive="base">
                                        <p:cTn id="7" dur="500" fill="hold"/>
                                        <p:tgtEl>
                                          <p:spTgt spid="27785"/>
                                        </p:tgtEl>
                                        <p:attrNameLst>
                                          <p:attrName>ppt_x</p:attrName>
                                        </p:attrNameLst>
                                      </p:cBhvr>
                                      <p:tavLst>
                                        <p:tav tm="0">
                                          <p:val>
                                            <p:strVal val="#ppt_x"/>
                                          </p:val>
                                        </p:tav>
                                        <p:tav tm="100000">
                                          <p:val>
                                            <p:strVal val="#ppt_x"/>
                                          </p:val>
                                        </p:tav>
                                      </p:tavLst>
                                    </p:anim>
                                    <p:anim calcmode="lin" valueType="num">
                                      <p:cBhvr additive="base">
                                        <p:cTn id="8" dur="500" fill="hold"/>
                                        <p:tgtEl>
                                          <p:spTgt spid="2778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7786"/>
                                        </p:tgtEl>
                                        <p:attrNameLst>
                                          <p:attrName>style.visibility</p:attrName>
                                        </p:attrNameLst>
                                      </p:cBhvr>
                                      <p:to>
                                        <p:strVal val="visible"/>
                                      </p:to>
                                    </p:set>
                                    <p:animEffect transition="in" filter="wipe(up)">
                                      <p:cBhvr>
                                        <p:cTn id="13" dur="500"/>
                                        <p:tgtEl>
                                          <p:spTgt spid="27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85" grpId="0" autoUpdateAnimBg="0"/>
      <p:bldP spid="2778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1"/>
          </p:nvPr>
        </p:nvSpPr>
        <p:spPr>
          <a:noFill/>
          <a:ln>
            <a:miter lim="800000"/>
            <a:headEnd/>
            <a:tailEnd/>
          </a:ln>
        </p:spPr>
        <p:txBody>
          <a:bodyPr/>
          <a:lstStyle/>
          <a:p>
            <a:fld id="{BFF14849-51B6-4EDF-9A5C-013BB7EE2C8E}" type="slidenum">
              <a:rPr lang="en-US" smtClean="0"/>
              <a:pPr/>
              <a:t>22</a:t>
            </a:fld>
            <a:endParaRPr lang="en-US" smtClean="0"/>
          </a:p>
        </p:txBody>
      </p:sp>
      <p:grpSp>
        <p:nvGrpSpPr>
          <p:cNvPr id="24579" name="Group 99"/>
          <p:cNvGrpSpPr>
            <a:grpSpLocks/>
          </p:cNvGrpSpPr>
          <p:nvPr/>
        </p:nvGrpSpPr>
        <p:grpSpPr bwMode="auto">
          <a:xfrm>
            <a:off x="649288" y="1111250"/>
            <a:ext cx="6215062" cy="4908550"/>
            <a:chOff x="1800" y="866"/>
            <a:chExt cx="3715" cy="2918"/>
          </a:xfrm>
        </p:grpSpPr>
        <p:sp>
          <p:nvSpPr>
            <p:cNvPr id="24616" name="Rectangle 100"/>
            <p:cNvSpPr>
              <a:spLocks noChangeArrowheads="1"/>
            </p:cNvSpPr>
            <p:nvPr/>
          </p:nvSpPr>
          <p:spPr bwMode="auto">
            <a:xfrm>
              <a:off x="1847" y="1664"/>
              <a:ext cx="824" cy="613"/>
            </a:xfrm>
            <a:prstGeom prst="rect">
              <a:avLst/>
            </a:prstGeom>
            <a:solidFill>
              <a:srgbClr val="FFDC99"/>
            </a:solidFill>
            <a:ln w="9525">
              <a:noFill/>
              <a:miter lim="800000"/>
              <a:headEnd/>
              <a:tailEnd/>
            </a:ln>
          </p:spPr>
          <p:txBody>
            <a:bodyPr/>
            <a:lstStyle/>
            <a:p>
              <a:endParaRPr lang="en-US"/>
            </a:p>
          </p:txBody>
        </p:sp>
        <p:sp>
          <p:nvSpPr>
            <p:cNvPr id="24617" name="Rectangle 101"/>
            <p:cNvSpPr>
              <a:spLocks noChangeArrowheads="1"/>
            </p:cNvSpPr>
            <p:nvPr/>
          </p:nvSpPr>
          <p:spPr bwMode="auto">
            <a:xfrm>
              <a:off x="3060" y="3170"/>
              <a:ext cx="825" cy="614"/>
            </a:xfrm>
            <a:prstGeom prst="rect">
              <a:avLst/>
            </a:prstGeom>
            <a:solidFill>
              <a:srgbClr val="FFDC99"/>
            </a:solidFill>
            <a:ln w="9525">
              <a:noFill/>
              <a:miter lim="800000"/>
              <a:headEnd/>
              <a:tailEnd/>
            </a:ln>
          </p:spPr>
          <p:txBody>
            <a:bodyPr/>
            <a:lstStyle/>
            <a:p>
              <a:endParaRPr lang="en-US"/>
            </a:p>
          </p:txBody>
        </p:sp>
        <p:sp>
          <p:nvSpPr>
            <p:cNvPr id="24618" name="Rectangle 102"/>
            <p:cNvSpPr>
              <a:spLocks noChangeArrowheads="1"/>
            </p:cNvSpPr>
            <p:nvPr/>
          </p:nvSpPr>
          <p:spPr bwMode="auto">
            <a:xfrm>
              <a:off x="4157" y="3170"/>
              <a:ext cx="813" cy="614"/>
            </a:xfrm>
            <a:prstGeom prst="rect">
              <a:avLst/>
            </a:prstGeom>
            <a:solidFill>
              <a:srgbClr val="FFDC99"/>
            </a:solidFill>
            <a:ln w="9525">
              <a:noFill/>
              <a:miter lim="800000"/>
              <a:headEnd/>
              <a:tailEnd/>
            </a:ln>
          </p:spPr>
          <p:txBody>
            <a:bodyPr/>
            <a:lstStyle/>
            <a:p>
              <a:endParaRPr lang="en-US"/>
            </a:p>
          </p:txBody>
        </p:sp>
        <p:sp>
          <p:nvSpPr>
            <p:cNvPr id="24619" name="Rectangle 103"/>
            <p:cNvSpPr>
              <a:spLocks noChangeArrowheads="1"/>
            </p:cNvSpPr>
            <p:nvPr/>
          </p:nvSpPr>
          <p:spPr bwMode="auto">
            <a:xfrm>
              <a:off x="4568" y="1894"/>
              <a:ext cx="812" cy="625"/>
            </a:xfrm>
            <a:prstGeom prst="rect">
              <a:avLst/>
            </a:prstGeom>
            <a:solidFill>
              <a:srgbClr val="FFDC99"/>
            </a:solidFill>
            <a:ln w="9525">
              <a:noFill/>
              <a:miter lim="800000"/>
              <a:headEnd/>
              <a:tailEnd/>
            </a:ln>
          </p:spPr>
          <p:txBody>
            <a:bodyPr/>
            <a:lstStyle/>
            <a:p>
              <a:endParaRPr lang="en-US"/>
            </a:p>
          </p:txBody>
        </p:sp>
        <p:sp>
          <p:nvSpPr>
            <p:cNvPr id="24620" name="Oval 104"/>
            <p:cNvSpPr>
              <a:spLocks noChangeArrowheads="1"/>
            </p:cNvSpPr>
            <p:nvPr/>
          </p:nvSpPr>
          <p:spPr bwMode="auto">
            <a:xfrm>
              <a:off x="4580" y="1918"/>
              <a:ext cx="766" cy="567"/>
            </a:xfrm>
            <a:prstGeom prst="ellipse">
              <a:avLst/>
            </a:prstGeom>
            <a:solidFill>
              <a:srgbClr val="FFFFFF"/>
            </a:solidFill>
            <a:ln w="25400">
              <a:solidFill>
                <a:srgbClr val="000000"/>
              </a:solidFill>
              <a:round/>
              <a:headEnd/>
              <a:tailEnd/>
            </a:ln>
          </p:spPr>
          <p:txBody>
            <a:bodyPr/>
            <a:lstStyle/>
            <a:p>
              <a:endParaRPr lang="en-US"/>
            </a:p>
          </p:txBody>
        </p:sp>
        <p:sp>
          <p:nvSpPr>
            <p:cNvPr id="24621" name="Rectangle 105"/>
            <p:cNvSpPr>
              <a:spLocks noChangeArrowheads="1"/>
            </p:cNvSpPr>
            <p:nvPr/>
          </p:nvSpPr>
          <p:spPr bwMode="auto">
            <a:xfrm>
              <a:off x="1894" y="3170"/>
              <a:ext cx="813" cy="614"/>
            </a:xfrm>
            <a:prstGeom prst="rect">
              <a:avLst/>
            </a:prstGeom>
            <a:solidFill>
              <a:srgbClr val="FFDC99"/>
            </a:solidFill>
            <a:ln w="9525">
              <a:noFill/>
              <a:miter lim="800000"/>
              <a:headEnd/>
              <a:tailEnd/>
            </a:ln>
          </p:spPr>
          <p:txBody>
            <a:bodyPr/>
            <a:lstStyle/>
            <a:p>
              <a:endParaRPr lang="en-US"/>
            </a:p>
          </p:txBody>
        </p:sp>
        <p:sp>
          <p:nvSpPr>
            <p:cNvPr id="24622" name="Rectangle 106"/>
            <p:cNvSpPr>
              <a:spLocks noChangeArrowheads="1"/>
            </p:cNvSpPr>
            <p:nvPr/>
          </p:nvSpPr>
          <p:spPr bwMode="auto">
            <a:xfrm>
              <a:off x="3037" y="2207"/>
              <a:ext cx="824" cy="635"/>
            </a:xfrm>
            <a:prstGeom prst="rect">
              <a:avLst/>
            </a:prstGeom>
            <a:solidFill>
              <a:srgbClr val="FFDC99"/>
            </a:solidFill>
            <a:ln w="9525">
              <a:noFill/>
              <a:miter lim="800000"/>
              <a:headEnd/>
              <a:tailEnd/>
            </a:ln>
          </p:spPr>
          <p:txBody>
            <a:bodyPr/>
            <a:lstStyle/>
            <a:p>
              <a:endParaRPr lang="en-US"/>
            </a:p>
          </p:txBody>
        </p:sp>
        <p:sp>
          <p:nvSpPr>
            <p:cNvPr id="24623" name="Rectangle 107"/>
            <p:cNvSpPr>
              <a:spLocks noChangeArrowheads="1"/>
            </p:cNvSpPr>
            <p:nvPr/>
          </p:nvSpPr>
          <p:spPr bwMode="auto">
            <a:xfrm>
              <a:off x="3149" y="866"/>
              <a:ext cx="714" cy="109"/>
            </a:xfrm>
            <a:prstGeom prst="rect">
              <a:avLst/>
            </a:prstGeom>
            <a:noFill/>
            <a:ln w="9525">
              <a:noFill/>
              <a:miter lim="800000"/>
              <a:headEnd/>
              <a:tailEnd/>
            </a:ln>
          </p:spPr>
          <p:txBody>
            <a:bodyPr wrap="none" lIns="0" tIns="0" rIns="0" bIns="0">
              <a:spAutoFit/>
            </a:bodyPr>
            <a:lstStyle/>
            <a:p>
              <a:r>
                <a:rPr lang="en-GB" sz="1200" i="1">
                  <a:solidFill>
                    <a:srgbClr val="000000"/>
                  </a:solidFill>
                  <a:latin typeface="Arial" charset="0"/>
                </a:rPr>
                <a:t>a.root-servers.net</a:t>
              </a:r>
              <a:endParaRPr lang="en-GB" i="1"/>
            </a:p>
          </p:txBody>
        </p:sp>
        <p:sp>
          <p:nvSpPr>
            <p:cNvPr id="24624" name="Rectangle 108"/>
            <p:cNvSpPr>
              <a:spLocks noChangeArrowheads="1"/>
            </p:cNvSpPr>
            <p:nvPr/>
          </p:nvSpPr>
          <p:spPr bwMode="auto">
            <a:xfrm>
              <a:off x="3313" y="986"/>
              <a:ext cx="217" cy="108"/>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(root)</a:t>
              </a:r>
              <a:endParaRPr lang="en-GB"/>
            </a:p>
          </p:txBody>
        </p:sp>
        <p:grpSp>
          <p:nvGrpSpPr>
            <p:cNvPr id="24625" name="Group 109"/>
            <p:cNvGrpSpPr>
              <a:grpSpLocks/>
            </p:cNvGrpSpPr>
            <p:nvPr/>
          </p:nvGrpSpPr>
          <p:grpSpPr bwMode="auto">
            <a:xfrm>
              <a:off x="3118" y="1147"/>
              <a:ext cx="825" cy="711"/>
              <a:chOff x="3118" y="1147"/>
              <a:chExt cx="825" cy="614"/>
            </a:xfrm>
          </p:grpSpPr>
          <p:sp>
            <p:nvSpPr>
              <p:cNvPr id="24661" name="Rectangle 110"/>
              <p:cNvSpPr>
                <a:spLocks noChangeArrowheads="1"/>
              </p:cNvSpPr>
              <p:nvPr/>
            </p:nvSpPr>
            <p:spPr bwMode="auto">
              <a:xfrm>
                <a:off x="3118" y="1147"/>
                <a:ext cx="825" cy="614"/>
              </a:xfrm>
              <a:prstGeom prst="rect">
                <a:avLst/>
              </a:prstGeom>
              <a:solidFill>
                <a:srgbClr val="FFDC99"/>
              </a:solidFill>
              <a:ln w="9525">
                <a:noFill/>
                <a:miter lim="800000"/>
                <a:headEnd/>
                <a:tailEnd/>
              </a:ln>
            </p:spPr>
            <p:txBody>
              <a:bodyPr/>
              <a:lstStyle/>
              <a:p>
                <a:endParaRPr lang="en-US"/>
              </a:p>
            </p:txBody>
          </p:sp>
          <p:sp>
            <p:nvSpPr>
              <p:cNvPr id="24662" name="Oval 111"/>
              <p:cNvSpPr>
                <a:spLocks noChangeArrowheads="1"/>
              </p:cNvSpPr>
              <p:nvPr/>
            </p:nvSpPr>
            <p:spPr bwMode="auto">
              <a:xfrm>
                <a:off x="3155" y="1185"/>
                <a:ext cx="754" cy="530"/>
              </a:xfrm>
              <a:prstGeom prst="ellipse">
                <a:avLst/>
              </a:prstGeom>
              <a:solidFill>
                <a:srgbClr val="FFFFFF"/>
              </a:solidFill>
              <a:ln w="25400">
                <a:solidFill>
                  <a:srgbClr val="000000"/>
                </a:solidFill>
                <a:round/>
                <a:headEnd/>
                <a:tailEnd/>
              </a:ln>
            </p:spPr>
            <p:txBody>
              <a:bodyPr/>
              <a:lstStyle/>
              <a:p>
                <a:endParaRPr lang="en-US"/>
              </a:p>
            </p:txBody>
          </p:sp>
        </p:grpSp>
        <p:sp>
          <p:nvSpPr>
            <p:cNvPr id="24626" name="Oval 112"/>
            <p:cNvSpPr>
              <a:spLocks noChangeArrowheads="1"/>
            </p:cNvSpPr>
            <p:nvPr/>
          </p:nvSpPr>
          <p:spPr bwMode="auto">
            <a:xfrm>
              <a:off x="3049" y="2231"/>
              <a:ext cx="766" cy="566"/>
            </a:xfrm>
            <a:prstGeom prst="ellipse">
              <a:avLst/>
            </a:prstGeom>
            <a:solidFill>
              <a:srgbClr val="FFFFFF"/>
            </a:solidFill>
            <a:ln w="25400">
              <a:solidFill>
                <a:srgbClr val="000000"/>
              </a:solidFill>
              <a:round/>
              <a:headEnd/>
              <a:tailEnd/>
            </a:ln>
          </p:spPr>
          <p:txBody>
            <a:bodyPr/>
            <a:lstStyle/>
            <a:p>
              <a:endParaRPr lang="en-US"/>
            </a:p>
          </p:txBody>
        </p:sp>
        <p:sp>
          <p:nvSpPr>
            <p:cNvPr id="24627" name="Oval 113"/>
            <p:cNvSpPr>
              <a:spLocks noChangeArrowheads="1"/>
            </p:cNvSpPr>
            <p:nvPr/>
          </p:nvSpPr>
          <p:spPr bwMode="auto">
            <a:xfrm>
              <a:off x="1918" y="3208"/>
              <a:ext cx="742" cy="518"/>
            </a:xfrm>
            <a:prstGeom prst="ellipse">
              <a:avLst/>
            </a:prstGeom>
            <a:solidFill>
              <a:srgbClr val="FFFFFF"/>
            </a:solidFill>
            <a:ln w="25400">
              <a:solidFill>
                <a:srgbClr val="000000"/>
              </a:solidFill>
              <a:round/>
              <a:headEnd/>
              <a:tailEnd/>
            </a:ln>
          </p:spPr>
          <p:txBody>
            <a:bodyPr/>
            <a:lstStyle/>
            <a:p>
              <a:endParaRPr lang="en-US"/>
            </a:p>
          </p:txBody>
        </p:sp>
        <p:sp>
          <p:nvSpPr>
            <p:cNvPr id="24628" name="Oval 114"/>
            <p:cNvSpPr>
              <a:spLocks noChangeArrowheads="1"/>
            </p:cNvSpPr>
            <p:nvPr/>
          </p:nvSpPr>
          <p:spPr bwMode="auto">
            <a:xfrm>
              <a:off x="3072" y="3208"/>
              <a:ext cx="778" cy="518"/>
            </a:xfrm>
            <a:prstGeom prst="ellipse">
              <a:avLst/>
            </a:prstGeom>
            <a:solidFill>
              <a:srgbClr val="FFFFFF"/>
            </a:solidFill>
            <a:ln w="25400">
              <a:solidFill>
                <a:srgbClr val="000000"/>
              </a:solidFill>
              <a:round/>
              <a:headEnd/>
              <a:tailEnd/>
            </a:ln>
          </p:spPr>
          <p:txBody>
            <a:bodyPr/>
            <a:lstStyle/>
            <a:p>
              <a:endParaRPr lang="en-US"/>
            </a:p>
          </p:txBody>
        </p:sp>
        <p:sp>
          <p:nvSpPr>
            <p:cNvPr id="24629" name="Oval 115"/>
            <p:cNvSpPr>
              <a:spLocks noChangeArrowheads="1"/>
            </p:cNvSpPr>
            <p:nvPr/>
          </p:nvSpPr>
          <p:spPr bwMode="auto">
            <a:xfrm>
              <a:off x="4179" y="3208"/>
              <a:ext cx="754" cy="518"/>
            </a:xfrm>
            <a:prstGeom prst="ellipse">
              <a:avLst/>
            </a:prstGeom>
            <a:solidFill>
              <a:srgbClr val="FFFFFF"/>
            </a:solidFill>
            <a:ln w="25400">
              <a:solidFill>
                <a:srgbClr val="000000"/>
              </a:solidFill>
              <a:round/>
              <a:headEnd/>
              <a:tailEnd/>
            </a:ln>
          </p:spPr>
          <p:txBody>
            <a:bodyPr/>
            <a:lstStyle/>
            <a:p>
              <a:endParaRPr lang="en-US"/>
            </a:p>
          </p:txBody>
        </p:sp>
        <p:sp>
          <p:nvSpPr>
            <p:cNvPr id="24630" name="Rectangle 116"/>
            <p:cNvSpPr>
              <a:spLocks noChangeArrowheads="1"/>
            </p:cNvSpPr>
            <p:nvPr/>
          </p:nvSpPr>
          <p:spPr bwMode="auto">
            <a:xfrm>
              <a:off x="3043" y="1991"/>
              <a:ext cx="395" cy="108"/>
            </a:xfrm>
            <a:prstGeom prst="rect">
              <a:avLst/>
            </a:prstGeom>
            <a:noFill/>
            <a:ln w="9525">
              <a:noFill/>
              <a:miter lim="800000"/>
              <a:headEnd/>
              <a:tailEnd/>
            </a:ln>
          </p:spPr>
          <p:txBody>
            <a:bodyPr wrap="none" lIns="0" tIns="0" rIns="0" bIns="0">
              <a:spAutoFit/>
            </a:bodyPr>
            <a:lstStyle/>
            <a:p>
              <a:r>
                <a:rPr lang="en-GB" sz="1200" i="1">
                  <a:solidFill>
                    <a:srgbClr val="000000"/>
                  </a:solidFill>
                  <a:latin typeface="Arial" charset="0"/>
                </a:rPr>
                <a:t>ns0.ja.net</a:t>
              </a:r>
              <a:endParaRPr lang="en-GB" i="1"/>
            </a:p>
          </p:txBody>
        </p:sp>
        <p:sp>
          <p:nvSpPr>
            <p:cNvPr id="24631" name="Rectangle 117"/>
            <p:cNvSpPr>
              <a:spLocks noChangeArrowheads="1"/>
            </p:cNvSpPr>
            <p:nvPr/>
          </p:nvSpPr>
          <p:spPr bwMode="auto">
            <a:xfrm>
              <a:off x="3083" y="2099"/>
              <a:ext cx="340" cy="109"/>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(edu.au)</a:t>
              </a:r>
              <a:endParaRPr lang="en-GB"/>
            </a:p>
          </p:txBody>
        </p:sp>
        <p:sp>
          <p:nvSpPr>
            <p:cNvPr id="24632" name="Rectangle 118"/>
            <p:cNvSpPr>
              <a:spLocks noChangeArrowheads="1"/>
            </p:cNvSpPr>
            <p:nvPr/>
          </p:nvSpPr>
          <p:spPr bwMode="auto">
            <a:xfrm>
              <a:off x="3024" y="2937"/>
              <a:ext cx="1109" cy="108"/>
            </a:xfrm>
            <a:prstGeom prst="rect">
              <a:avLst/>
            </a:prstGeom>
            <a:noFill/>
            <a:ln w="9525">
              <a:noFill/>
              <a:miter lim="800000"/>
              <a:headEnd/>
              <a:tailEnd/>
            </a:ln>
          </p:spPr>
          <p:txBody>
            <a:bodyPr wrap="none" lIns="0" tIns="0" rIns="0" bIns="0">
              <a:spAutoFit/>
            </a:bodyPr>
            <a:lstStyle/>
            <a:p>
              <a:r>
                <a:rPr lang="en-GB" sz="1200" i="1">
                  <a:solidFill>
                    <a:srgbClr val="000000"/>
                  </a:solidFill>
                  <a:latin typeface="Arial" charset="0"/>
                </a:rPr>
                <a:t>mulga.csse.unimelb.edu.au</a:t>
              </a:r>
              <a:endParaRPr lang="en-GB" i="1"/>
            </a:p>
          </p:txBody>
        </p:sp>
        <p:sp>
          <p:nvSpPr>
            <p:cNvPr id="24633" name="Rectangle 119"/>
            <p:cNvSpPr>
              <a:spLocks noChangeArrowheads="1"/>
            </p:cNvSpPr>
            <p:nvPr/>
          </p:nvSpPr>
          <p:spPr bwMode="auto">
            <a:xfrm>
              <a:off x="3099" y="3045"/>
              <a:ext cx="896" cy="109"/>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(csse.unimelb.edu.au)</a:t>
              </a:r>
              <a:endParaRPr lang="en-GB"/>
            </a:p>
          </p:txBody>
        </p:sp>
        <p:sp>
          <p:nvSpPr>
            <p:cNvPr id="24634" name="Rectangle 120"/>
            <p:cNvSpPr>
              <a:spLocks noChangeArrowheads="1"/>
            </p:cNvSpPr>
            <p:nvPr/>
          </p:nvSpPr>
          <p:spPr bwMode="auto">
            <a:xfrm>
              <a:off x="1800" y="2926"/>
              <a:ext cx="871" cy="109"/>
            </a:xfrm>
            <a:prstGeom prst="rect">
              <a:avLst/>
            </a:prstGeom>
            <a:noFill/>
            <a:ln w="9525">
              <a:noFill/>
              <a:miter lim="800000"/>
              <a:headEnd/>
              <a:tailEnd/>
            </a:ln>
          </p:spPr>
          <p:txBody>
            <a:bodyPr wrap="none" lIns="0" tIns="0" rIns="0" bIns="0">
              <a:spAutoFit/>
            </a:bodyPr>
            <a:lstStyle/>
            <a:p>
              <a:r>
                <a:rPr lang="en-GB" sz="1200" i="1">
                  <a:solidFill>
                    <a:srgbClr val="000000"/>
                  </a:solidFill>
                  <a:latin typeface="Arial" charset="0"/>
                </a:rPr>
                <a:t>alpha.unimelb.edu.au</a:t>
              </a:r>
              <a:endParaRPr lang="en-GB" i="1"/>
            </a:p>
          </p:txBody>
        </p:sp>
        <p:sp>
          <p:nvSpPr>
            <p:cNvPr id="24635" name="Rectangle 121"/>
            <p:cNvSpPr>
              <a:spLocks noChangeArrowheads="1"/>
            </p:cNvSpPr>
            <p:nvPr/>
          </p:nvSpPr>
          <p:spPr bwMode="auto">
            <a:xfrm>
              <a:off x="1850" y="3034"/>
              <a:ext cx="684" cy="108"/>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(unimelb.edu.au)</a:t>
              </a:r>
              <a:endParaRPr lang="en-GB"/>
            </a:p>
          </p:txBody>
        </p:sp>
        <p:sp>
          <p:nvSpPr>
            <p:cNvPr id="24636" name="Rectangle 122"/>
            <p:cNvSpPr>
              <a:spLocks noChangeArrowheads="1"/>
            </p:cNvSpPr>
            <p:nvPr/>
          </p:nvSpPr>
          <p:spPr bwMode="auto">
            <a:xfrm>
              <a:off x="4324" y="2937"/>
              <a:ext cx="897" cy="108"/>
            </a:xfrm>
            <a:prstGeom prst="rect">
              <a:avLst/>
            </a:prstGeom>
            <a:noFill/>
            <a:ln w="9525">
              <a:noFill/>
              <a:miter lim="800000"/>
              <a:headEnd/>
              <a:tailEnd/>
            </a:ln>
          </p:spPr>
          <p:txBody>
            <a:bodyPr wrap="none" lIns="0" tIns="0" rIns="0" bIns="0">
              <a:spAutoFit/>
            </a:bodyPr>
            <a:lstStyle/>
            <a:p>
              <a:r>
                <a:rPr lang="en-GB" sz="1200" i="1">
                  <a:solidFill>
                    <a:srgbClr val="000000"/>
                  </a:solidFill>
                  <a:latin typeface="Arial" charset="0"/>
                </a:rPr>
                <a:t>dns0-doc.usyd.edu.au</a:t>
              </a:r>
              <a:endParaRPr lang="en-GB" i="1"/>
            </a:p>
          </p:txBody>
        </p:sp>
        <p:sp>
          <p:nvSpPr>
            <p:cNvPr id="24637" name="Rectangle 123"/>
            <p:cNvSpPr>
              <a:spLocks noChangeArrowheads="1"/>
            </p:cNvSpPr>
            <p:nvPr/>
          </p:nvSpPr>
          <p:spPr bwMode="auto">
            <a:xfrm>
              <a:off x="4427" y="3045"/>
              <a:ext cx="557" cy="109"/>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(usyd.edu.au)</a:t>
              </a:r>
              <a:endParaRPr lang="en-GB"/>
            </a:p>
          </p:txBody>
        </p:sp>
        <p:sp>
          <p:nvSpPr>
            <p:cNvPr id="24638" name="Rectangle 124"/>
            <p:cNvSpPr>
              <a:spLocks noChangeArrowheads="1"/>
            </p:cNvSpPr>
            <p:nvPr/>
          </p:nvSpPr>
          <p:spPr bwMode="auto">
            <a:xfrm>
              <a:off x="4932" y="1624"/>
              <a:ext cx="583" cy="108"/>
            </a:xfrm>
            <a:prstGeom prst="rect">
              <a:avLst/>
            </a:prstGeom>
            <a:noFill/>
            <a:ln w="9525">
              <a:noFill/>
              <a:miter lim="800000"/>
              <a:headEnd/>
              <a:tailEnd/>
            </a:ln>
          </p:spPr>
          <p:txBody>
            <a:bodyPr wrap="none" lIns="0" tIns="0" rIns="0" bIns="0">
              <a:spAutoFit/>
            </a:bodyPr>
            <a:lstStyle/>
            <a:p>
              <a:r>
                <a:rPr lang="en-GB" sz="1200" i="1">
                  <a:solidFill>
                    <a:srgbClr val="000000"/>
                  </a:solidFill>
                  <a:latin typeface="Arial" charset="0"/>
                </a:rPr>
                <a:t>ns.purdue.edu</a:t>
              </a:r>
              <a:endParaRPr lang="en-GB" i="1"/>
            </a:p>
          </p:txBody>
        </p:sp>
        <p:sp>
          <p:nvSpPr>
            <p:cNvPr id="24639" name="Rectangle 125"/>
            <p:cNvSpPr>
              <a:spLocks noChangeArrowheads="1"/>
            </p:cNvSpPr>
            <p:nvPr/>
          </p:nvSpPr>
          <p:spPr bwMode="auto">
            <a:xfrm>
              <a:off x="4967" y="1732"/>
              <a:ext cx="521" cy="109"/>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(purdue.edu)</a:t>
              </a:r>
              <a:endParaRPr lang="en-GB"/>
            </a:p>
          </p:txBody>
        </p:sp>
        <p:sp>
          <p:nvSpPr>
            <p:cNvPr id="24640" name="Rectangle 126"/>
            <p:cNvSpPr>
              <a:spLocks noChangeArrowheads="1"/>
            </p:cNvSpPr>
            <p:nvPr/>
          </p:nvSpPr>
          <p:spPr bwMode="auto">
            <a:xfrm>
              <a:off x="3280" y="1274"/>
              <a:ext cx="102" cy="108"/>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au</a:t>
              </a:r>
              <a:endParaRPr lang="en-GB"/>
            </a:p>
          </p:txBody>
        </p:sp>
        <p:sp>
          <p:nvSpPr>
            <p:cNvPr id="24641" name="Rectangle 127"/>
            <p:cNvSpPr>
              <a:spLocks noChangeArrowheads="1"/>
            </p:cNvSpPr>
            <p:nvPr/>
          </p:nvSpPr>
          <p:spPr bwMode="auto">
            <a:xfrm>
              <a:off x="3253" y="1382"/>
              <a:ext cx="461" cy="109"/>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purdue.edu</a:t>
              </a:r>
              <a:endParaRPr lang="en-GB"/>
            </a:p>
          </p:txBody>
        </p:sp>
        <p:sp>
          <p:nvSpPr>
            <p:cNvPr id="24642" name="Rectangle 128"/>
            <p:cNvSpPr>
              <a:spLocks noChangeArrowheads="1"/>
            </p:cNvSpPr>
            <p:nvPr/>
          </p:nvSpPr>
          <p:spPr bwMode="auto">
            <a:xfrm>
              <a:off x="3185" y="2325"/>
              <a:ext cx="497" cy="109"/>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usyd.edu.au</a:t>
              </a:r>
              <a:endParaRPr lang="en-GB"/>
            </a:p>
          </p:txBody>
        </p:sp>
        <p:sp>
          <p:nvSpPr>
            <p:cNvPr id="24643" name="Rectangle 129"/>
            <p:cNvSpPr>
              <a:spLocks noChangeArrowheads="1"/>
            </p:cNvSpPr>
            <p:nvPr/>
          </p:nvSpPr>
          <p:spPr bwMode="auto">
            <a:xfrm>
              <a:off x="3185" y="2482"/>
              <a:ext cx="623" cy="217"/>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unimelb.edu.au</a:t>
              </a:r>
              <a:br>
                <a:rPr lang="en-GB" sz="1200">
                  <a:solidFill>
                    <a:srgbClr val="000000"/>
                  </a:solidFill>
                  <a:latin typeface="Arial" charset="0"/>
                </a:rPr>
              </a:br>
              <a:r>
                <a:rPr lang="en-GB" sz="1200">
                  <a:solidFill>
                    <a:srgbClr val="000000"/>
                  </a:solidFill>
                  <a:latin typeface="Arial" charset="0"/>
                </a:rPr>
                <a:t>...</a:t>
              </a:r>
              <a:endParaRPr lang="en-GB"/>
            </a:p>
          </p:txBody>
        </p:sp>
        <p:sp>
          <p:nvSpPr>
            <p:cNvPr id="24644" name="Rectangle 130"/>
            <p:cNvSpPr>
              <a:spLocks noChangeArrowheads="1"/>
            </p:cNvSpPr>
            <p:nvPr/>
          </p:nvSpPr>
          <p:spPr bwMode="auto">
            <a:xfrm>
              <a:off x="1945" y="3383"/>
              <a:ext cx="836" cy="108"/>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csse.unimelb.edu.au</a:t>
              </a:r>
              <a:endParaRPr lang="en-GB"/>
            </a:p>
          </p:txBody>
        </p:sp>
        <p:sp>
          <p:nvSpPr>
            <p:cNvPr id="24645" name="Rectangle 131"/>
            <p:cNvSpPr>
              <a:spLocks noChangeArrowheads="1"/>
            </p:cNvSpPr>
            <p:nvPr/>
          </p:nvSpPr>
          <p:spPr bwMode="auto">
            <a:xfrm>
              <a:off x="2002" y="3503"/>
              <a:ext cx="684" cy="108"/>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*.unimelb.edu.au</a:t>
              </a:r>
              <a:endParaRPr lang="en-GB"/>
            </a:p>
          </p:txBody>
        </p:sp>
        <p:sp>
          <p:nvSpPr>
            <p:cNvPr id="24646" name="Rectangle 132"/>
            <p:cNvSpPr>
              <a:spLocks noChangeArrowheads="1"/>
            </p:cNvSpPr>
            <p:nvPr/>
          </p:nvSpPr>
          <p:spPr bwMode="auto">
            <a:xfrm>
              <a:off x="4325" y="3418"/>
              <a:ext cx="557" cy="108"/>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*.usyd.edu.au</a:t>
              </a:r>
              <a:endParaRPr lang="en-GB"/>
            </a:p>
          </p:txBody>
        </p:sp>
        <p:sp>
          <p:nvSpPr>
            <p:cNvPr id="24647" name="Rectangle 133"/>
            <p:cNvSpPr>
              <a:spLocks noChangeArrowheads="1"/>
            </p:cNvSpPr>
            <p:nvPr/>
          </p:nvSpPr>
          <p:spPr bwMode="auto">
            <a:xfrm>
              <a:off x="3110" y="3404"/>
              <a:ext cx="897" cy="108"/>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*.csse.unimelb.edu.au</a:t>
              </a:r>
              <a:endParaRPr lang="en-GB"/>
            </a:p>
          </p:txBody>
        </p:sp>
        <p:sp>
          <p:nvSpPr>
            <p:cNvPr id="24648" name="Line 134"/>
            <p:cNvSpPr>
              <a:spLocks noChangeShapeType="1"/>
            </p:cNvSpPr>
            <p:nvPr/>
          </p:nvSpPr>
          <p:spPr bwMode="auto">
            <a:xfrm flipH="1" flipV="1">
              <a:off x="3744" y="1438"/>
              <a:ext cx="1013" cy="457"/>
            </a:xfrm>
            <a:prstGeom prst="line">
              <a:avLst/>
            </a:prstGeom>
            <a:noFill/>
            <a:ln w="25400">
              <a:solidFill>
                <a:srgbClr val="000000"/>
              </a:solidFill>
              <a:round/>
              <a:headEnd type="triangle" w="med" len="med"/>
              <a:tailEnd/>
            </a:ln>
          </p:spPr>
          <p:txBody>
            <a:bodyPr/>
            <a:lstStyle/>
            <a:p>
              <a:endParaRPr lang="en-US"/>
            </a:p>
          </p:txBody>
        </p:sp>
        <p:sp>
          <p:nvSpPr>
            <p:cNvPr id="24649" name="Line 135"/>
            <p:cNvSpPr>
              <a:spLocks noChangeShapeType="1"/>
            </p:cNvSpPr>
            <p:nvPr/>
          </p:nvSpPr>
          <p:spPr bwMode="auto">
            <a:xfrm flipH="1" flipV="1">
              <a:off x="3551" y="2393"/>
              <a:ext cx="728" cy="755"/>
            </a:xfrm>
            <a:prstGeom prst="line">
              <a:avLst/>
            </a:prstGeom>
            <a:noFill/>
            <a:ln w="25400">
              <a:solidFill>
                <a:srgbClr val="000000"/>
              </a:solidFill>
              <a:round/>
              <a:headEnd type="triangle" w="med" len="med"/>
              <a:tailEnd/>
            </a:ln>
          </p:spPr>
          <p:txBody>
            <a:bodyPr/>
            <a:lstStyle/>
            <a:p>
              <a:endParaRPr lang="en-US"/>
            </a:p>
          </p:txBody>
        </p:sp>
        <p:sp>
          <p:nvSpPr>
            <p:cNvPr id="24650" name="Line 136"/>
            <p:cNvSpPr>
              <a:spLocks noChangeShapeType="1"/>
            </p:cNvSpPr>
            <p:nvPr/>
          </p:nvSpPr>
          <p:spPr bwMode="auto">
            <a:xfrm flipH="1">
              <a:off x="2615" y="3449"/>
              <a:ext cx="430" cy="1"/>
            </a:xfrm>
            <a:prstGeom prst="line">
              <a:avLst/>
            </a:prstGeom>
            <a:noFill/>
            <a:ln w="25400">
              <a:solidFill>
                <a:srgbClr val="000000"/>
              </a:solidFill>
              <a:round/>
              <a:headEnd type="triangle" w="med" len="med"/>
              <a:tailEnd/>
            </a:ln>
          </p:spPr>
          <p:txBody>
            <a:bodyPr/>
            <a:lstStyle/>
            <a:p>
              <a:endParaRPr lang="en-US"/>
            </a:p>
          </p:txBody>
        </p:sp>
        <p:sp>
          <p:nvSpPr>
            <p:cNvPr id="24651" name="Rectangle 137"/>
            <p:cNvSpPr>
              <a:spLocks noChangeArrowheads="1"/>
            </p:cNvSpPr>
            <p:nvPr/>
          </p:nvSpPr>
          <p:spPr bwMode="auto">
            <a:xfrm>
              <a:off x="4672" y="2140"/>
              <a:ext cx="547" cy="109"/>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 .purdue.edu</a:t>
              </a:r>
              <a:endParaRPr lang="en-GB"/>
            </a:p>
          </p:txBody>
        </p:sp>
        <p:sp>
          <p:nvSpPr>
            <p:cNvPr id="24652" name="Oval 138"/>
            <p:cNvSpPr>
              <a:spLocks noChangeArrowheads="1"/>
            </p:cNvSpPr>
            <p:nvPr/>
          </p:nvSpPr>
          <p:spPr bwMode="auto">
            <a:xfrm>
              <a:off x="1883" y="1666"/>
              <a:ext cx="765" cy="565"/>
            </a:xfrm>
            <a:prstGeom prst="ellipse">
              <a:avLst/>
            </a:prstGeom>
            <a:solidFill>
              <a:srgbClr val="FFFFFF"/>
            </a:solidFill>
            <a:ln w="25400">
              <a:solidFill>
                <a:srgbClr val="000000"/>
              </a:solidFill>
              <a:round/>
              <a:headEnd/>
              <a:tailEnd/>
            </a:ln>
          </p:spPr>
          <p:txBody>
            <a:bodyPr/>
            <a:lstStyle/>
            <a:p>
              <a:endParaRPr lang="en-US"/>
            </a:p>
          </p:txBody>
        </p:sp>
        <p:sp>
          <p:nvSpPr>
            <p:cNvPr id="24653" name="Line 139"/>
            <p:cNvSpPr>
              <a:spLocks noChangeShapeType="1"/>
            </p:cNvSpPr>
            <p:nvPr/>
          </p:nvSpPr>
          <p:spPr bwMode="auto">
            <a:xfrm flipV="1">
              <a:off x="2542" y="1329"/>
              <a:ext cx="707" cy="361"/>
            </a:xfrm>
            <a:prstGeom prst="line">
              <a:avLst/>
            </a:prstGeom>
            <a:noFill/>
            <a:ln w="25400">
              <a:solidFill>
                <a:srgbClr val="000000"/>
              </a:solidFill>
              <a:round/>
              <a:headEnd type="triangle" w="med" len="med"/>
              <a:tailEnd/>
            </a:ln>
          </p:spPr>
          <p:txBody>
            <a:bodyPr/>
            <a:lstStyle/>
            <a:p>
              <a:endParaRPr lang="en-US"/>
            </a:p>
          </p:txBody>
        </p:sp>
        <p:sp>
          <p:nvSpPr>
            <p:cNvPr id="24654" name="Rectangle 140"/>
            <p:cNvSpPr>
              <a:spLocks noChangeArrowheads="1"/>
            </p:cNvSpPr>
            <p:nvPr/>
          </p:nvSpPr>
          <p:spPr bwMode="auto">
            <a:xfrm>
              <a:off x="1865" y="1428"/>
              <a:ext cx="415" cy="109"/>
            </a:xfrm>
            <a:prstGeom prst="rect">
              <a:avLst/>
            </a:prstGeom>
            <a:noFill/>
            <a:ln w="9525">
              <a:noFill/>
              <a:miter lim="800000"/>
              <a:headEnd/>
              <a:tailEnd/>
            </a:ln>
          </p:spPr>
          <p:txBody>
            <a:bodyPr wrap="none" lIns="0" tIns="0" rIns="0" bIns="0">
              <a:spAutoFit/>
            </a:bodyPr>
            <a:lstStyle/>
            <a:p>
              <a:r>
                <a:rPr lang="en-GB" sz="1200" i="1">
                  <a:solidFill>
                    <a:srgbClr val="000000"/>
                  </a:solidFill>
                  <a:latin typeface="Arial" charset="0"/>
                </a:rPr>
                <a:t>ns1.nic.au</a:t>
              </a:r>
              <a:endParaRPr lang="en-GB" i="1"/>
            </a:p>
          </p:txBody>
        </p:sp>
        <p:sp>
          <p:nvSpPr>
            <p:cNvPr id="24655" name="Rectangle 141"/>
            <p:cNvSpPr>
              <a:spLocks noChangeArrowheads="1"/>
            </p:cNvSpPr>
            <p:nvPr/>
          </p:nvSpPr>
          <p:spPr bwMode="auto">
            <a:xfrm>
              <a:off x="2027" y="1536"/>
              <a:ext cx="162" cy="109"/>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(au)</a:t>
              </a:r>
              <a:endParaRPr lang="en-GB"/>
            </a:p>
          </p:txBody>
        </p:sp>
        <p:sp>
          <p:nvSpPr>
            <p:cNvPr id="24656" name="Rectangle 142"/>
            <p:cNvSpPr>
              <a:spLocks noChangeArrowheads="1"/>
            </p:cNvSpPr>
            <p:nvPr/>
          </p:nvSpPr>
          <p:spPr bwMode="auto">
            <a:xfrm>
              <a:off x="2127" y="1929"/>
              <a:ext cx="279" cy="217"/>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edu.au</a:t>
              </a:r>
              <a:br>
                <a:rPr lang="en-GB" sz="1200">
                  <a:solidFill>
                    <a:srgbClr val="000000"/>
                  </a:solidFill>
                  <a:latin typeface="Arial" charset="0"/>
                </a:rPr>
              </a:br>
              <a:r>
                <a:rPr lang="en-GB" sz="1200">
                  <a:solidFill>
                    <a:srgbClr val="000000"/>
                  </a:solidFill>
                  <a:latin typeface="Arial" charset="0"/>
                </a:rPr>
                <a:t>...</a:t>
              </a:r>
              <a:endParaRPr lang="en-GB"/>
            </a:p>
          </p:txBody>
        </p:sp>
        <p:sp>
          <p:nvSpPr>
            <p:cNvPr id="24657" name="Line 143"/>
            <p:cNvSpPr>
              <a:spLocks noChangeShapeType="1"/>
            </p:cNvSpPr>
            <p:nvPr/>
          </p:nvSpPr>
          <p:spPr bwMode="auto">
            <a:xfrm flipH="1" flipV="1">
              <a:off x="2378" y="1988"/>
              <a:ext cx="694" cy="304"/>
            </a:xfrm>
            <a:prstGeom prst="line">
              <a:avLst/>
            </a:prstGeom>
            <a:noFill/>
            <a:ln w="25400">
              <a:solidFill>
                <a:srgbClr val="000000"/>
              </a:solidFill>
              <a:round/>
              <a:headEnd type="triangle" w="med" len="med"/>
              <a:tailEnd/>
            </a:ln>
          </p:spPr>
          <p:txBody>
            <a:bodyPr/>
            <a:lstStyle/>
            <a:p>
              <a:endParaRPr lang="en-US"/>
            </a:p>
          </p:txBody>
        </p:sp>
        <p:sp>
          <p:nvSpPr>
            <p:cNvPr id="24658" name="Rectangle 144"/>
            <p:cNvSpPr>
              <a:spLocks noChangeArrowheads="1"/>
            </p:cNvSpPr>
            <p:nvPr/>
          </p:nvSpPr>
          <p:spPr bwMode="auto">
            <a:xfrm>
              <a:off x="2127" y="1784"/>
              <a:ext cx="299" cy="109"/>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com.au</a:t>
              </a:r>
              <a:endParaRPr lang="en-GB"/>
            </a:p>
          </p:txBody>
        </p:sp>
        <p:sp>
          <p:nvSpPr>
            <p:cNvPr id="24659" name="Line 145"/>
            <p:cNvSpPr>
              <a:spLocks noChangeShapeType="1"/>
            </p:cNvSpPr>
            <p:nvPr/>
          </p:nvSpPr>
          <p:spPr bwMode="auto">
            <a:xfrm flipV="1">
              <a:off x="2574" y="2580"/>
              <a:ext cx="558" cy="577"/>
            </a:xfrm>
            <a:prstGeom prst="line">
              <a:avLst/>
            </a:prstGeom>
            <a:noFill/>
            <a:ln w="25400">
              <a:solidFill>
                <a:srgbClr val="000000"/>
              </a:solidFill>
              <a:round/>
              <a:headEnd type="triangle" w="med" len="med"/>
              <a:tailEnd/>
            </a:ln>
          </p:spPr>
          <p:txBody>
            <a:bodyPr/>
            <a:lstStyle/>
            <a:p>
              <a:endParaRPr lang="en-US"/>
            </a:p>
          </p:txBody>
        </p:sp>
        <p:sp>
          <p:nvSpPr>
            <p:cNvPr id="24660" name="Rectangle 146"/>
            <p:cNvSpPr>
              <a:spLocks noChangeArrowheads="1"/>
            </p:cNvSpPr>
            <p:nvPr/>
          </p:nvSpPr>
          <p:spPr bwMode="auto">
            <a:xfrm>
              <a:off x="3271" y="1503"/>
              <a:ext cx="446" cy="217"/>
            </a:xfrm>
            <a:prstGeom prst="rect">
              <a:avLst/>
            </a:prstGeom>
            <a:noFill/>
            <a:ln w="9525">
              <a:noFill/>
              <a:miter lim="800000"/>
              <a:headEnd/>
              <a:tailEnd/>
            </a:ln>
          </p:spPr>
          <p:txBody>
            <a:bodyPr wrap="none" lIns="0" tIns="0" rIns="0" bIns="0">
              <a:spAutoFit/>
            </a:bodyPr>
            <a:lstStyle/>
            <a:p>
              <a:r>
                <a:rPr lang="en-GB" sz="1200">
                  <a:solidFill>
                    <a:srgbClr val="000000"/>
                  </a:solidFill>
                  <a:latin typeface="Arial" charset="0"/>
                </a:rPr>
                <a:t>yahoo.com</a:t>
              </a:r>
            </a:p>
            <a:p>
              <a:r>
                <a:rPr lang="en-GB" sz="1200">
                  <a:solidFill>
                    <a:srgbClr val="000000"/>
                  </a:solidFill>
                  <a:latin typeface="Arial" charset="0"/>
                </a:rPr>
                <a:t> ....</a:t>
              </a:r>
              <a:endParaRPr lang="en-GB"/>
            </a:p>
          </p:txBody>
        </p:sp>
      </p:grpSp>
      <p:sp>
        <p:nvSpPr>
          <p:cNvPr id="24580" name="Rectangle 2"/>
          <p:cNvSpPr>
            <a:spLocks noGrp="1" noChangeArrowheads="1"/>
          </p:cNvSpPr>
          <p:nvPr>
            <p:ph type="title"/>
          </p:nvPr>
        </p:nvSpPr>
        <p:spPr/>
        <p:txBody>
          <a:bodyPr/>
          <a:lstStyle/>
          <a:p>
            <a:r>
              <a:rPr lang="en-GB" smtClean="0"/>
              <a:t>DNS in typical operation</a:t>
            </a:r>
          </a:p>
        </p:txBody>
      </p:sp>
      <p:sp>
        <p:nvSpPr>
          <p:cNvPr id="24581" name="Rectangle 3"/>
          <p:cNvSpPr>
            <a:spLocks noChangeArrowheads="1"/>
          </p:cNvSpPr>
          <p:nvPr/>
        </p:nvSpPr>
        <p:spPr bwMode="auto">
          <a:xfrm>
            <a:off x="4081463" y="5889625"/>
            <a:ext cx="0" cy="547688"/>
          </a:xfrm>
          <a:prstGeom prst="rect">
            <a:avLst/>
          </a:prstGeom>
          <a:noFill/>
          <a:ln w="9525">
            <a:noFill/>
            <a:miter lim="800000"/>
            <a:headEnd/>
            <a:tailEnd/>
          </a:ln>
        </p:spPr>
        <p:txBody>
          <a:bodyPr wrap="none" lIns="0" tIns="0" rIns="0" bIns="0">
            <a:spAutoFit/>
          </a:bodyPr>
          <a:lstStyle/>
          <a:p>
            <a:endParaRPr lang="en-GB" sz="1200">
              <a:solidFill>
                <a:srgbClr val="000000"/>
              </a:solidFill>
              <a:latin typeface="C Helvetica Condensed" charset="0"/>
            </a:endParaRPr>
          </a:p>
          <a:p>
            <a:endParaRPr lang="en-GB"/>
          </a:p>
        </p:txBody>
      </p:sp>
      <p:sp>
        <p:nvSpPr>
          <p:cNvPr id="24582" name="AutoShape 56"/>
          <p:cNvSpPr>
            <a:spLocks noChangeArrowheads="1"/>
          </p:cNvSpPr>
          <p:nvPr/>
        </p:nvSpPr>
        <p:spPr bwMode="auto">
          <a:xfrm>
            <a:off x="4616450" y="4495800"/>
            <a:ext cx="5060950" cy="1766888"/>
          </a:xfrm>
          <a:prstGeom prst="roundRect">
            <a:avLst>
              <a:gd name="adj" fmla="val 16667"/>
            </a:avLst>
          </a:prstGeom>
          <a:noFill/>
          <a:ln w="9525">
            <a:solidFill>
              <a:schemeClr val="tx1"/>
            </a:solidFill>
            <a:prstDash val="sysDot"/>
            <a:round/>
            <a:headEnd/>
            <a:tailEnd/>
          </a:ln>
        </p:spPr>
        <p:txBody>
          <a:bodyPr wrap="none" anchor="ctr"/>
          <a:lstStyle/>
          <a:p>
            <a:endParaRPr lang="en-US"/>
          </a:p>
        </p:txBody>
      </p:sp>
      <p:grpSp>
        <p:nvGrpSpPr>
          <p:cNvPr id="24583" name="Group 61"/>
          <p:cNvGrpSpPr>
            <a:grpSpLocks/>
          </p:cNvGrpSpPr>
          <p:nvPr/>
        </p:nvGrpSpPr>
        <p:grpSpPr bwMode="auto">
          <a:xfrm>
            <a:off x="7762875" y="4822825"/>
            <a:ext cx="1290638" cy="1231900"/>
            <a:chOff x="4890" y="3158"/>
            <a:chExt cx="813" cy="614"/>
          </a:xfrm>
        </p:grpSpPr>
        <p:sp>
          <p:nvSpPr>
            <p:cNvPr id="24614" name="Rectangle 57"/>
            <p:cNvSpPr>
              <a:spLocks noChangeArrowheads="1"/>
            </p:cNvSpPr>
            <p:nvPr/>
          </p:nvSpPr>
          <p:spPr bwMode="auto">
            <a:xfrm>
              <a:off x="4890" y="3158"/>
              <a:ext cx="813" cy="614"/>
            </a:xfrm>
            <a:prstGeom prst="rect">
              <a:avLst/>
            </a:prstGeom>
            <a:solidFill>
              <a:srgbClr val="FFDC99"/>
            </a:solidFill>
            <a:ln w="9525">
              <a:noFill/>
              <a:miter lim="800000"/>
              <a:headEnd/>
              <a:tailEnd/>
            </a:ln>
          </p:spPr>
          <p:txBody>
            <a:bodyPr/>
            <a:lstStyle/>
            <a:p>
              <a:endParaRPr lang="en-US"/>
            </a:p>
          </p:txBody>
        </p:sp>
        <p:sp>
          <p:nvSpPr>
            <p:cNvPr id="24615" name="Oval 58"/>
            <p:cNvSpPr>
              <a:spLocks noChangeArrowheads="1"/>
            </p:cNvSpPr>
            <p:nvPr/>
          </p:nvSpPr>
          <p:spPr bwMode="auto">
            <a:xfrm>
              <a:off x="4912" y="3196"/>
              <a:ext cx="754" cy="518"/>
            </a:xfrm>
            <a:prstGeom prst="ellipse">
              <a:avLst/>
            </a:prstGeom>
            <a:solidFill>
              <a:srgbClr val="FFFFFF"/>
            </a:solidFill>
            <a:ln w="25400">
              <a:solidFill>
                <a:srgbClr val="000000"/>
              </a:solidFill>
              <a:round/>
              <a:headEnd/>
              <a:tailEnd/>
            </a:ln>
          </p:spPr>
          <p:txBody>
            <a:bodyPr/>
            <a:lstStyle/>
            <a:p>
              <a:endParaRPr lang="en-US"/>
            </a:p>
          </p:txBody>
        </p:sp>
      </p:grpSp>
      <p:sp>
        <p:nvSpPr>
          <p:cNvPr id="24584" name="Rectangle 62"/>
          <p:cNvSpPr>
            <a:spLocks noChangeArrowheads="1"/>
          </p:cNvSpPr>
          <p:nvPr/>
        </p:nvSpPr>
        <p:spPr bwMode="auto">
          <a:xfrm>
            <a:off x="7696200" y="4532313"/>
            <a:ext cx="1412875" cy="274637"/>
          </a:xfrm>
          <a:prstGeom prst="rect">
            <a:avLst/>
          </a:prstGeom>
          <a:noFill/>
          <a:ln w="9525">
            <a:noFill/>
            <a:miter lim="800000"/>
            <a:headEnd/>
            <a:tailEnd/>
          </a:ln>
        </p:spPr>
        <p:txBody>
          <a:bodyPr wrap="none">
            <a:spAutoFit/>
          </a:bodyPr>
          <a:lstStyle/>
          <a:p>
            <a:r>
              <a:rPr lang="en-GB" sz="1200" i="1">
                <a:solidFill>
                  <a:srgbClr val="000000"/>
                </a:solidFill>
                <a:latin typeface="Arial" charset="0"/>
              </a:rPr>
              <a:t>client.usyd.edu.au</a:t>
            </a:r>
          </a:p>
        </p:txBody>
      </p:sp>
      <p:grpSp>
        <p:nvGrpSpPr>
          <p:cNvPr id="5" name="Group 85"/>
          <p:cNvGrpSpPr>
            <a:grpSpLocks/>
          </p:cNvGrpSpPr>
          <p:nvPr/>
        </p:nvGrpSpPr>
        <p:grpSpPr bwMode="auto">
          <a:xfrm>
            <a:off x="4116388" y="3924300"/>
            <a:ext cx="4116387" cy="1187450"/>
            <a:chOff x="2593" y="2505"/>
            <a:chExt cx="2593" cy="748"/>
          </a:xfrm>
        </p:grpSpPr>
        <p:sp>
          <p:nvSpPr>
            <p:cNvPr id="24608" name="Line 67"/>
            <p:cNvSpPr>
              <a:spLocks noChangeShapeType="1"/>
            </p:cNvSpPr>
            <p:nvPr/>
          </p:nvSpPr>
          <p:spPr bwMode="auto">
            <a:xfrm flipH="1" flipV="1">
              <a:off x="2593" y="2636"/>
              <a:ext cx="2422" cy="617"/>
            </a:xfrm>
            <a:prstGeom prst="line">
              <a:avLst/>
            </a:prstGeom>
            <a:noFill/>
            <a:ln w="57150">
              <a:solidFill>
                <a:schemeClr val="accent1"/>
              </a:solidFill>
              <a:round/>
              <a:headEnd/>
              <a:tailEnd type="arrow" w="med" len="med"/>
            </a:ln>
          </p:spPr>
          <p:txBody>
            <a:bodyPr wrap="none" anchor="ctr"/>
            <a:lstStyle/>
            <a:p>
              <a:endParaRPr lang="en-US"/>
            </a:p>
          </p:txBody>
        </p:sp>
        <p:sp>
          <p:nvSpPr>
            <p:cNvPr id="24609" name="Line 69"/>
            <p:cNvSpPr>
              <a:spLocks noChangeShapeType="1"/>
            </p:cNvSpPr>
            <p:nvPr/>
          </p:nvSpPr>
          <p:spPr bwMode="auto">
            <a:xfrm>
              <a:off x="2625" y="2505"/>
              <a:ext cx="2561" cy="670"/>
            </a:xfrm>
            <a:prstGeom prst="line">
              <a:avLst/>
            </a:prstGeom>
            <a:noFill/>
            <a:ln w="57150">
              <a:solidFill>
                <a:schemeClr val="accent1"/>
              </a:solidFill>
              <a:round/>
              <a:headEnd/>
              <a:tailEnd type="arrow" w="med" len="med"/>
            </a:ln>
          </p:spPr>
          <p:txBody>
            <a:bodyPr wrap="none" anchor="ctr"/>
            <a:lstStyle/>
            <a:p>
              <a:endParaRPr lang="en-US"/>
            </a:p>
          </p:txBody>
        </p:sp>
        <p:sp>
          <p:nvSpPr>
            <p:cNvPr id="24610" name="Rectangle 70"/>
            <p:cNvSpPr>
              <a:spLocks noChangeArrowheads="1"/>
            </p:cNvSpPr>
            <p:nvPr/>
          </p:nvSpPr>
          <p:spPr bwMode="auto">
            <a:xfrm>
              <a:off x="3694" y="2644"/>
              <a:ext cx="1239" cy="134"/>
            </a:xfrm>
            <a:prstGeom prst="rect">
              <a:avLst/>
            </a:prstGeom>
            <a:noFill/>
            <a:ln w="9525">
              <a:noFill/>
              <a:miter lim="800000"/>
              <a:headEnd/>
              <a:tailEnd/>
            </a:ln>
          </p:spPr>
          <p:txBody>
            <a:bodyPr wrap="none" lIns="0" tIns="0" rIns="0" bIns="0">
              <a:spAutoFit/>
            </a:bodyPr>
            <a:lstStyle/>
            <a:p>
              <a:r>
                <a:rPr lang="en-GB" sz="1400">
                  <a:solidFill>
                    <a:schemeClr val="accent1"/>
                  </a:solidFill>
                  <a:latin typeface="Helvetica" pitchFamily="1" charset="0"/>
                </a:rPr>
                <a:t>IP: alpha.unimelb.edu.au</a:t>
              </a:r>
              <a:endParaRPr lang="en-GB" sz="2800">
                <a:solidFill>
                  <a:schemeClr val="accent1"/>
                </a:solidFill>
                <a:latin typeface="Helvetica" pitchFamily="1" charset="0"/>
              </a:endParaRPr>
            </a:p>
          </p:txBody>
        </p:sp>
        <p:grpSp>
          <p:nvGrpSpPr>
            <p:cNvPr id="24611" name="Group 74"/>
            <p:cNvGrpSpPr>
              <a:grpSpLocks/>
            </p:cNvGrpSpPr>
            <p:nvPr/>
          </p:nvGrpSpPr>
          <p:grpSpPr bwMode="auto">
            <a:xfrm>
              <a:off x="4562" y="2781"/>
              <a:ext cx="252" cy="288"/>
              <a:chOff x="4951" y="3356"/>
              <a:chExt cx="252" cy="288"/>
            </a:xfrm>
          </p:grpSpPr>
          <p:sp>
            <p:nvSpPr>
              <p:cNvPr id="24612" name="Text Box 75"/>
              <p:cNvSpPr txBox="1">
                <a:spLocks noChangeArrowheads="1"/>
              </p:cNvSpPr>
              <p:nvPr/>
            </p:nvSpPr>
            <p:spPr bwMode="auto">
              <a:xfrm>
                <a:off x="4982" y="3356"/>
                <a:ext cx="116" cy="288"/>
              </a:xfrm>
              <a:prstGeom prst="rect">
                <a:avLst/>
              </a:prstGeom>
              <a:noFill/>
              <a:ln w="9525">
                <a:noFill/>
                <a:miter lim="800000"/>
                <a:headEnd/>
                <a:tailEnd/>
              </a:ln>
            </p:spPr>
            <p:txBody>
              <a:bodyPr>
                <a:spAutoFit/>
              </a:bodyPr>
              <a:lstStyle/>
              <a:p>
                <a:pPr>
                  <a:spcBef>
                    <a:spcPct val="50000"/>
                  </a:spcBef>
                </a:pPr>
                <a:r>
                  <a:rPr lang="en-GB">
                    <a:solidFill>
                      <a:schemeClr val="accent1"/>
                    </a:solidFill>
                  </a:rPr>
                  <a:t>2</a:t>
                </a:r>
              </a:p>
            </p:txBody>
          </p:sp>
          <p:sp>
            <p:nvSpPr>
              <p:cNvPr id="24613" name="Oval 76"/>
              <p:cNvSpPr>
                <a:spLocks noChangeArrowheads="1"/>
              </p:cNvSpPr>
              <p:nvPr/>
            </p:nvSpPr>
            <p:spPr bwMode="auto">
              <a:xfrm>
                <a:off x="4951" y="3362"/>
                <a:ext cx="252" cy="252"/>
              </a:xfrm>
              <a:prstGeom prst="ellipse">
                <a:avLst/>
              </a:prstGeom>
              <a:noFill/>
              <a:ln w="19050">
                <a:solidFill>
                  <a:schemeClr val="accent1"/>
                </a:solidFill>
                <a:round/>
                <a:headEnd/>
                <a:tailEnd/>
              </a:ln>
            </p:spPr>
            <p:txBody>
              <a:bodyPr wrap="none" anchor="ctr"/>
              <a:lstStyle/>
              <a:p>
                <a:endParaRPr lang="en-US"/>
              </a:p>
            </p:txBody>
          </p:sp>
        </p:grpSp>
      </p:grpSp>
      <p:grpSp>
        <p:nvGrpSpPr>
          <p:cNvPr id="7" name="Group 86"/>
          <p:cNvGrpSpPr>
            <a:grpSpLocks/>
          </p:cNvGrpSpPr>
          <p:nvPr/>
        </p:nvGrpSpPr>
        <p:grpSpPr bwMode="auto">
          <a:xfrm>
            <a:off x="2057400" y="5678488"/>
            <a:ext cx="6245225" cy="1009650"/>
            <a:chOff x="1296" y="3610"/>
            <a:chExt cx="3934" cy="636"/>
          </a:xfrm>
        </p:grpSpPr>
        <p:sp>
          <p:nvSpPr>
            <p:cNvPr id="24602" name="Freeform 78"/>
            <p:cNvSpPr>
              <a:spLocks/>
            </p:cNvSpPr>
            <p:nvPr/>
          </p:nvSpPr>
          <p:spPr bwMode="auto">
            <a:xfrm>
              <a:off x="1438" y="3610"/>
              <a:ext cx="3675" cy="301"/>
            </a:xfrm>
            <a:custGeom>
              <a:avLst/>
              <a:gdLst>
                <a:gd name="T0" fmla="*/ 3675 w 3675"/>
                <a:gd name="T1" fmla="*/ 54 h 301"/>
                <a:gd name="T2" fmla="*/ 1881 w 3675"/>
                <a:gd name="T3" fmla="*/ 292 h 301"/>
                <a:gd name="T4" fmla="*/ 0 w 3675"/>
                <a:gd name="T5" fmla="*/ 0 h 301"/>
                <a:gd name="T6" fmla="*/ 0 60000 65536"/>
                <a:gd name="T7" fmla="*/ 0 60000 65536"/>
                <a:gd name="T8" fmla="*/ 0 60000 65536"/>
                <a:gd name="T9" fmla="*/ 0 w 3675"/>
                <a:gd name="T10" fmla="*/ 0 h 301"/>
                <a:gd name="T11" fmla="*/ 3675 w 3675"/>
                <a:gd name="T12" fmla="*/ 301 h 301"/>
              </a:gdLst>
              <a:ahLst/>
              <a:cxnLst>
                <a:cxn ang="T6">
                  <a:pos x="T0" y="T1"/>
                </a:cxn>
                <a:cxn ang="T7">
                  <a:pos x="T2" y="T3"/>
                </a:cxn>
                <a:cxn ang="T8">
                  <a:pos x="T4" y="T5"/>
                </a:cxn>
              </a:cxnLst>
              <a:rect l="T9" t="T10" r="T11" b="T12"/>
              <a:pathLst>
                <a:path w="3675" h="301">
                  <a:moveTo>
                    <a:pt x="3675" y="54"/>
                  </a:moveTo>
                  <a:cubicBezTo>
                    <a:pt x="3084" y="177"/>
                    <a:pt x="2493" y="301"/>
                    <a:pt x="1881" y="292"/>
                  </a:cubicBezTo>
                  <a:cubicBezTo>
                    <a:pt x="1269" y="283"/>
                    <a:pt x="634" y="141"/>
                    <a:pt x="0" y="0"/>
                  </a:cubicBezTo>
                </a:path>
              </a:pathLst>
            </a:custGeom>
            <a:noFill/>
            <a:ln w="57150" cmpd="sng">
              <a:solidFill>
                <a:schemeClr val="accent1"/>
              </a:solidFill>
              <a:round/>
              <a:headEnd type="none" w="med" len="med"/>
              <a:tailEnd type="arrow" w="med" len="med"/>
            </a:ln>
          </p:spPr>
          <p:txBody>
            <a:bodyPr wrap="none" anchor="ctr"/>
            <a:lstStyle/>
            <a:p>
              <a:endParaRPr lang="en-US"/>
            </a:p>
          </p:txBody>
        </p:sp>
        <p:sp>
          <p:nvSpPr>
            <p:cNvPr id="24603" name="Freeform 79"/>
            <p:cNvSpPr>
              <a:spLocks/>
            </p:cNvSpPr>
            <p:nvPr/>
          </p:nvSpPr>
          <p:spPr bwMode="auto">
            <a:xfrm flipH="1">
              <a:off x="1296" y="3728"/>
              <a:ext cx="3934" cy="345"/>
            </a:xfrm>
            <a:custGeom>
              <a:avLst/>
              <a:gdLst>
                <a:gd name="T0" fmla="*/ 5530 w 3675"/>
                <a:gd name="T1" fmla="*/ 123 h 301"/>
                <a:gd name="T2" fmla="*/ 2831 w 3675"/>
                <a:gd name="T3" fmla="*/ 662 h 301"/>
                <a:gd name="T4" fmla="*/ 0 w 3675"/>
                <a:gd name="T5" fmla="*/ 0 h 301"/>
                <a:gd name="T6" fmla="*/ 0 60000 65536"/>
                <a:gd name="T7" fmla="*/ 0 60000 65536"/>
                <a:gd name="T8" fmla="*/ 0 60000 65536"/>
                <a:gd name="T9" fmla="*/ 0 w 3675"/>
                <a:gd name="T10" fmla="*/ 0 h 301"/>
                <a:gd name="T11" fmla="*/ 3675 w 3675"/>
                <a:gd name="T12" fmla="*/ 301 h 301"/>
              </a:gdLst>
              <a:ahLst/>
              <a:cxnLst>
                <a:cxn ang="T6">
                  <a:pos x="T0" y="T1"/>
                </a:cxn>
                <a:cxn ang="T7">
                  <a:pos x="T2" y="T3"/>
                </a:cxn>
                <a:cxn ang="T8">
                  <a:pos x="T4" y="T5"/>
                </a:cxn>
              </a:cxnLst>
              <a:rect l="T9" t="T10" r="T11" b="T12"/>
              <a:pathLst>
                <a:path w="3675" h="301">
                  <a:moveTo>
                    <a:pt x="3675" y="54"/>
                  </a:moveTo>
                  <a:cubicBezTo>
                    <a:pt x="3084" y="177"/>
                    <a:pt x="2493" y="301"/>
                    <a:pt x="1881" y="292"/>
                  </a:cubicBezTo>
                  <a:cubicBezTo>
                    <a:pt x="1269" y="283"/>
                    <a:pt x="634" y="141"/>
                    <a:pt x="0" y="0"/>
                  </a:cubicBezTo>
                </a:path>
              </a:pathLst>
            </a:custGeom>
            <a:noFill/>
            <a:ln w="57150" cmpd="sng">
              <a:solidFill>
                <a:schemeClr val="accent1"/>
              </a:solidFill>
              <a:round/>
              <a:headEnd type="none" w="med" len="med"/>
              <a:tailEnd type="arrow" w="med" len="med"/>
            </a:ln>
          </p:spPr>
          <p:txBody>
            <a:bodyPr wrap="none" anchor="ctr"/>
            <a:lstStyle/>
            <a:p>
              <a:endParaRPr lang="en-US"/>
            </a:p>
          </p:txBody>
        </p:sp>
        <p:grpSp>
          <p:nvGrpSpPr>
            <p:cNvPr id="24604" name="Group 80"/>
            <p:cNvGrpSpPr>
              <a:grpSpLocks/>
            </p:cNvGrpSpPr>
            <p:nvPr/>
          </p:nvGrpSpPr>
          <p:grpSpPr bwMode="auto">
            <a:xfrm>
              <a:off x="4053" y="3958"/>
              <a:ext cx="252" cy="288"/>
              <a:chOff x="4951" y="3356"/>
              <a:chExt cx="252" cy="288"/>
            </a:xfrm>
          </p:grpSpPr>
          <p:sp>
            <p:nvSpPr>
              <p:cNvPr id="24606" name="Text Box 81"/>
              <p:cNvSpPr txBox="1">
                <a:spLocks noChangeArrowheads="1"/>
              </p:cNvSpPr>
              <p:nvPr/>
            </p:nvSpPr>
            <p:spPr bwMode="auto">
              <a:xfrm>
                <a:off x="4982" y="3356"/>
                <a:ext cx="116" cy="288"/>
              </a:xfrm>
              <a:prstGeom prst="rect">
                <a:avLst/>
              </a:prstGeom>
              <a:noFill/>
              <a:ln w="9525">
                <a:noFill/>
                <a:miter lim="800000"/>
                <a:headEnd/>
                <a:tailEnd/>
              </a:ln>
            </p:spPr>
            <p:txBody>
              <a:bodyPr>
                <a:spAutoFit/>
              </a:bodyPr>
              <a:lstStyle/>
              <a:p>
                <a:pPr>
                  <a:spcBef>
                    <a:spcPct val="50000"/>
                  </a:spcBef>
                </a:pPr>
                <a:r>
                  <a:rPr lang="en-GB">
                    <a:solidFill>
                      <a:schemeClr val="accent1"/>
                    </a:solidFill>
                  </a:rPr>
                  <a:t>3</a:t>
                </a:r>
              </a:p>
            </p:txBody>
          </p:sp>
          <p:sp>
            <p:nvSpPr>
              <p:cNvPr id="24607" name="Oval 82"/>
              <p:cNvSpPr>
                <a:spLocks noChangeArrowheads="1"/>
              </p:cNvSpPr>
              <p:nvPr/>
            </p:nvSpPr>
            <p:spPr bwMode="auto">
              <a:xfrm>
                <a:off x="4951" y="3362"/>
                <a:ext cx="252" cy="252"/>
              </a:xfrm>
              <a:prstGeom prst="ellipse">
                <a:avLst/>
              </a:prstGeom>
              <a:noFill/>
              <a:ln w="19050">
                <a:solidFill>
                  <a:schemeClr val="accent1"/>
                </a:solidFill>
                <a:round/>
                <a:headEnd/>
                <a:tailEnd/>
              </a:ln>
            </p:spPr>
            <p:txBody>
              <a:bodyPr wrap="none" anchor="ctr"/>
              <a:lstStyle/>
              <a:p>
                <a:endParaRPr lang="en-US"/>
              </a:p>
            </p:txBody>
          </p:sp>
        </p:grpSp>
        <p:sp>
          <p:nvSpPr>
            <p:cNvPr id="24605" name="Rectangle 83"/>
            <p:cNvSpPr>
              <a:spLocks noChangeArrowheads="1"/>
            </p:cNvSpPr>
            <p:nvPr/>
          </p:nvSpPr>
          <p:spPr bwMode="auto">
            <a:xfrm>
              <a:off x="2212" y="4091"/>
              <a:ext cx="1500" cy="134"/>
            </a:xfrm>
            <a:prstGeom prst="rect">
              <a:avLst/>
            </a:prstGeom>
            <a:noFill/>
            <a:ln w="9525">
              <a:noFill/>
              <a:miter lim="800000"/>
              <a:headEnd/>
              <a:tailEnd/>
            </a:ln>
          </p:spPr>
          <p:txBody>
            <a:bodyPr wrap="none" lIns="0" tIns="0" rIns="0" bIns="0">
              <a:spAutoFit/>
            </a:bodyPr>
            <a:lstStyle/>
            <a:p>
              <a:r>
                <a:rPr lang="en-GB" sz="1400">
                  <a:solidFill>
                    <a:schemeClr val="accent1"/>
                  </a:solidFill>
                  <a:latin typeface="Helvetica" pitchFamily="1" charset="0"/>
                </a:rPr>
                <a:t>IP:mulga.csse.unimleb.edu.au</a:t>
              </a:r>
              <a:endParaRPr lang="en-GB" sz="2800">
                <a:solidFill>
                  <a:schemeClr val="accent1"/>
                </a:solidFill>
                <a:latin typeface="Helvetica" pitchFamily="1" charset="0"/>
              </a:endParaRPr>
            </a:p>
          </p:txBody>
        </p:sp>
      </p:grpSp>
      <p:grpSp>
        <p:nvGrpSpPr>
          <p:cNvPr id="9" name="Group 84"/>
          <p:cNvGrpSpPr>
            <a:grpSpLocks/>
          </p:cNvGrpSpPr>
          <p:nvPr/>
        </p:nvGrpSpPr>
        <p:grpSpPr bwMode="auto">
          <a:xfrm>
            <a:off x="5849938" y="5040313"/>
            <a:ext cx="2513012" cy="812800"/>
            <a:chOff x="3685" y="3208"/>
            <a:chExt cx="1583" cy="512"/>
          </a:xfrm>
        </p:grpSpPr>
        <p:sp>
          <p:nvSpPr>
            <p:cNvPr id="24595" name="Rectangle 63"/>
            <p:cNvSpPr>
              <a:spLocks noChangeArrowheads="1"/>
            </p:cNvSpPr>
            <p:nvPr/>
          </p:nvSpPr>
          <p:spPr bwMode="auto">
            <a:xfrm>
              <a:off x="3749" y="3586"/>
              <a:ext cx="1432" cy="134"/>
            </a:xfrm>
            <a:prstGeom prst="rect">
              <a:avLst/>
            </a:prstGeom>
            <a:noFill/>
            <a:ln w="9525">
              <a:noFill/>
              <a:miter lim="800000"/>
              <a:headEnd/>
              <a:tailEnd/>
            </a:ln>
          </p:spPr>
          <p:txBody>
            <a:bodyPr wrap="none" lIns="0" tIns="0" rIns="0" bIns="0">
              <a:spAutoFit/>
            </a:bodyPr>
            <a:lstStyle/>
            <a:p>
              <a:r>
                <a:rPr lang="en-GB" sz="1400">
                  <a:solidFill>
                    <a:schemeClr val="accent1"/>
                  </a:solidFill>
                  <a:latin typeface="Helvetica" pitchFamily="1" charset="0"/>
                </a:rPr>
                <a:t>raj-pc.csse.unimelb.edu.au ?</a:t>
              </a:r>
              <a:endParaRPr lang="en-GB" sz="2800">
                <a:solidFill>
                  <a:schemeClr val="accent1"/>
                </a:solidFill>
                <a:latin typeface="Helvetica" pitchFamily="1" charset="0"/>
              </a:endParaRPr>
            </a:p>
          </p:txBody>
        </p:sp>
        <p:sp>
          <p:nvSpPr>
            <p:cNvPr id="24596" name="Line 64"/>
            <p:cNvSpPr>
              <a:spLocks noChangeShapeType="1"/>
            </p:cNvSpPr>
            <p:nvPr/>
          </p:nvSpPr>
          <p:spPr bwMode="auto">
            <a:xfrm flipH="1">
              <a:off x="3773" y="3513"/>
              <a:ext cx="1200" cy="0"/>
            </a:xfrm>
            <a:prstGeom prst="line">
              <a:avLst/>
            </a:prstGeom>
            <a:noFill/>
            <a:ln w="57150">
              <a:solidFill>
                <a:schemeClr val="accent1"/>
              </a:solidFill>
              <a:round/>
              <a:headEnd/>
              <a:tailEnd type="arrow" w="med" len="med"/>
            </a:ln>
          </p:spPr>
          <p:txBody>
            <a:bodyPr wrap="none" anchor="ctr"/>
            <a:lstStyle/>
            <a:p>
              <a:endParaRPr lang="en-US"/>
            </a:p>
          </p:txBody>
        </p:sp>
        <p:sp>
          <p:nvSpPr>
            <p:cNvPr id="24597" name="Line 65"/>
            <p:cNvSpPr>
              <a:spLocks noChangeShapeType="1"/>
            </p:cNvSpPr>
            <p:nvPr/>
          </p:nvSpPr>
          <p:spPr bwMode="auto">
            <a:xfrm>
              <a:off x="3685" y="3372"/>
              <a:ext cx="1254" cy="0"/>
            </a:xfrm>
            <a:prstGeom prst="line">
              <a:avLst/>
            </a:prstGeom>
            <a:noFill/>
            <a:ln w="57150">
              <a:solidFill>
                <a:schemeClr val="accent1"/>
              </a:solidFill>
              <a:round/>
              <a:headEnd/>
              <a:tailEnd type="arrow" w="med" len="med"/>
            </a:ln>
          </p:spPr>
          <p:txBody>
            <a:bodyPr wrap="none" anchor="ctr"/>
            <a:lstStyle/>
            <a:p>
              <a:endParaRPr lang="en-US"/>
            </a:p>
          </p:txBody>
        </p:sp>
        <p:sp>
          <p:nvSpPr>
            <p:cNvPr id="24598" name="Rectangle 66"/>
            <p:cNvSpPr>
              <a:spLocks noChangeArrowheads="1"/>
            </p:cNvSpPr>
            <p:nvPr/>
          </p:nvSpPr>
          <p:spPr bwMode="auto">
            <a:xfrm>
              <a:off x="4051" y="3208"/>
              <a:ext cx="623" cy="134"/>
            </a:xfrm>
            <a:prstGeom prst="rect">
              <a:avLst/>
            </a:prstGeom>
            <a:noFill/>
            <a:ln w="9525">
              <a:noFill/>
              <a:miter lim="800000"/>
              <a:headEnd/>
              <a:tailEnd/>
            </a:ln>
          </p:spPr>
          <p:txBody>
            <a:bodyPr wrap="none" lIns="0" tIns="0" rIns="0" bIns="0">
              <a:spAutoFit/>
            </a:bodyPr>
            <a:lstStyle/>
            <a:p>
              <a:r>
                <a:rPr lang="en-GB" sz="1400">
                  <a:solidFill>
                    <a:schemeClr val="accent1"/>
                  </a:solidFill>
                  <a:latin typeface="Helvetica" pitchFamily="1" charset="0"/>
                </a:rPr>
                <a:t>IP:ns0.ja.net</a:t>
              </a:r>
              <a:endParaRPr lang="en-GB" sz="2800">
                <a:solidFill>
                  <a:schemeClr val="accent1"/>
                </a:solidFill>
                <a:latin typeface="Helvetica" pitchFamily="1" charset="0"/>
              </a:endParaRPr>
            </a:p>
          </p:txBody>
        </p:sp>
        <p:grpSp>
          <p:nvGrpSpPr>
            <p:cNvPr id="24599" name="Group 73"/>
            <p:cNvGrpSpPr>
              <a:grpSpLocks/>
            </p:cNvGrpSpPr>
            <p:nvPr/>
          </p:nvGrpSpPr>
          <p:grpSpPr bwMode="auto">
            <a:xfrm>
              <a:off x="5016" y="3356"/>
              <a:ext cx="252" cy="288"/>
              <a:chOff x="4951" y="3356"/>
              <a:chExt cx="252" cy="288"/>
            </a:xfrm>
          </p:grpSpPr>
          <p:sp>
            <p:nvSpPr>
              <p:cNvPr id="24600" name="Text Box 71"/>
              <p:cNvSpPr txBox="1">
                <a:spLocks noChangeArrowheads="1"/>
              </p:cNvSpPr>
              <p:nvPr/>
            </p:nvSpPr>
            <p:spPr bwMode="auto">
              <a:xfrm>
                <a:off x="4982" y="3356"/>
                <a:ext cx="116" cy="288"/>
              </a:xfrm>
              <a:prstGeom prst="rect">
                <a:avLst/>
              </a:prstGeom>
              <a:noFill/>
              <a:ln w="9525">
                <a:noFill/>
                <a:miter lim="800000"/>
                <a:headEnd/>
                <a:tailEnd/>
              </a:ln>
            </p:spPr>
            <p:txBody>
              <a:bodyPr>
                <a:spAutoFit/>
              </a:bodyPr>
              <a:lstStyle/>
              <a:p>
                <a:pPr>
                  <a:spcBef>
                    <a:spcPct val="50000"/>
                  </a:spcBef>
                </a:pPr>
                <a:r>
                  <a:rPr lang="en-GB">
                    <a:solidFill>
                      <a:schemeClr val="accent1"/>
                    </a:solidFill>
                  </a:rPr>
                  <a:t>1</a:t>
                </a:r>
              </a:p>
            </p:txBody>
          </p:sp>
          <p:sp>
            <p:nvSpPr>
              <p:cNvPr id="24601" name="Oval 72"/>
              <p:cNvSpPr>
                <a:spLocks noChangeArrowheads="1"/>
              </p:cNvSpPr>
              <p:nvPr/>
            </p:nvSpPr>
            <p:spPr bwMode="auto">
              <a:xfrm>
                <a:off x="4951" y="3362"/>
                <a:ext cx="252" cy="252"/>
              </a:xfrm>
              <a:prstGeom prst="ellipse">
                <a:avLst/>
              </a:prstGeom>
              <a:noFill/>
              <a:ln w="19050">
                <a:solidFill>
                  <a:schemeClr val="accent1"/>
                </a:solidFill>
                <a:round/>
                <a:headEnd/>
                <a:tailEnd/>
              </a:ln>
            </p:spPr>
            <p:txBody>
              <a:bodyPr wrap="none" anchor="ctr"/>
              <a:lstStyle/>
              <a:p>
                <a:endParaRPr lang="en-US"/>
              </a:p>
            </p:txBody>
          </p:sp>
        </p:grpSp>
      </p:grpSp>
      <p:grpSp>
        <p:nvGrpSpPr>
          <p:cNvPr id="11" name="Group 95"/>
          <p:cNvGrpSpPr>
            <a:grpSpLocks/>
          </p:cNvGrpSpPr>
          <p:nvPr/>
        </p:nvGrpSpPr>
        <p:grpSpPr bwMode="auto">
          <a:xfrm>
            <a:off x="4271963" y="5005388"/>
            <a:ext cx="4192587" cy="692150"/>
            <a:chOff x="2691" y="3153"/>
            <a:chExt cx="2641" cy="436"/>
          </a:xfrm>
        </p:grpSpPr>
        <p:sp>
          <p:nvSpPr>
            <p:cNvPr id="24590" name="Line 89"/>
            <p:cNvSpPr>
              <a:spLocks noChangeShapeType="1"/>
            </p:cNvSpPr>
            <p:nvPr/>
          </p:nvSpPr>
          <p:spPr bwMode="auto">
            <a:xfrm flipH="1">
              <a:off x="2691" y="3458"/>
              <a:ext cx="2346" cy="0"/>
            </a:xfrm>
            <a:prstGeom prst="line">
              <a:avLst/>
            </a:prstGeom>
            <a:noFill/>
            <a:ln w="57150">
              <a:solidFill>
                <a:srgbClr val="5B87F2"/>
              </a:solidFill>
              <a:round/>
              <a:headEnd/>
              <a:tailEnd type="arrow" w="med" len="med"/>
            </a:ln>
          </p:spPr>
          <p:txBody>
            <a:bodyPr wrap="none" anchor="ctr"/>
            <a:lstStyle/>
            <a:p>
              <a:endParaRPr lang="en-US"/>
            </a:p>
          </p:txBody>
        </p:sp>
        <p:sp>
          <p:nvSpPr>
            <p:cNvPr id="24591" name="Line 90"/>
            <p:cNvSpPr>
              <a:spLocks noChangeShapeType="1"/>
            </p:cNvSpPr>
            <p:nvPr/>
          </p:nvSpPr>
          <p:spPr bwMode="auto">
            <a:xfrm>
              <a:off x="2722" y="3317"/>
              <a:ext cx="2281" cy="0"/>
            </a:xfrm>
            <a:prstGeom prst="line">
              <a:avLst/>
            </a:prstGeom>
            <a:noFill/>
            <a:ln w="57150">
              <a:solidFill>
                <a:srgbClr val="5B87F2"/>
              </a:solidFill>
              <a:round/>
              <a:headEnd/>
              <a:tailEnd type="arrow" w="med" len="med"/>
            </a:ln>
          </p:spPr>
          <p:txBody>
            <a:bodyPr wrap="none" anchor="ctr"/>
            <a:lstStyle/>
            <a:p>
              <a:endParaRPr lang="en-US"/>
            </a:p>
          </p:txBody>
        </p:sp>
        <p:sp>
          <p:nvSpPr>
            <p:cNvPr id="24592" name="Rectangle 91"/>
            <p:cNvSpPr>
              <a:spLocks noChangeArrowheads="1"/>
            </p:cNvSpPr>
            <p:nvPr/>
          </p:nvSpPr>
          <p:spPr bwMode="auto">
            <a:xfrm>
              <a:off x="3443" y="3153"/>
              <a:ext cx="1481" cy="140"/>
            </a:xfrm>
            <a:prstGeom prst="rect">
              <a:avLst/>
            </a:prstGeom>
            <a:noFill/>
            <a:ln w="9525">
              <a:solidFill>
                <a:srgbClr val="5B87F2"/>
              </a:solidFill>
              <a:miter lim="800000"/>
              <a:headEnd/>
              <a:tailEnd/>
            </a:ln>
          </p:spPr>
          <p:txBody>
            <a:bodyPr wrap="none" lIns="0" tIns="0" rIns="0" bIns="0">
              <a:spAutoFit/>
            </a:bodyPr>
            <a:lstStyle/>
            <a:p>
              <a:r>
                <a:rPr lang="en-GB" sz="1400">
                  <a:solidFill>
                    <a:srgbClr val="5B87F2"/>
                  </a:solidFill>
                  <a:latin typeface="Helvetica" pitchFamily="1" charset="0"/>
                </a:rPr>
                <a:t>IP:raj-pc.csse.unimelb.edu.au</a:t>
              </a:r>
            </a:p>
          </p:txBody>
        </p:sp>
        <p:sp>
          <p:nvSpPr>
            <p:cNvPr id="24593" name="Text Box 93"/>
            <p:cNvSpPr txBox="1">
              <a:spLocks noChangeArrowheads="1"/>
            </p:cNvSpPr>
            <p:nvPr/>
          </p:nvSpPr>
          <p:spPr bwMode="auto">
            <a:xfrm>
              <a:off x="5108" y="3301"/>
              <a:ext cx="122" cy="288"/>
            </a:xfrm>
            <a:prstGeom prst="rect">
              <a:avLst/>
            </a:prstGeom>
            <a:noFill/>
            <a:ln w="9525">
              <a:noFill/>
              <a:miter lim="800000"/>
              <a:headEnd/>
              <a:tailEnd/>
            </a:ln>
          </p:spPr>
          <p:txBody>
            <a:bodyPr>
              <a:spAutoFit/>
            </a:bodyPr>
            <a:lstStyle/>
            <a:p>
              <a:pPr>
                <a:spcBef>
                  <a:spcPct val="50000"/>
                </a:spcBef>
              </a:pPr>
              <a:r>
                <a:rPr lang="en-GB">
                  <a:solidFill>
                    <a:srgbClr val="5B87F2"/>
                  </a:solidFill>
                </a:rPr>
                <a:t>4</a:t>
              </a:r>
            </a:p>
          </p:txBody>
        </p:sp>
        <p:sp>
          <p:nvSpPr>
            <p:cNvPr id="24594" name="Oval 94"/>
            <p:cNvSpPr>
              <a:spLocks noChangeArrowheads="1"/>
            </p:cNvSpPr>
            <p:nvPr/>
          </p:nvSpPr>
          <p:spPr bwMode="auto">
            <a:xfrm>
              <a:off x="5080" y="3307"/>
              <a:ext cx="252" cy="252"/>
            </a:xfrm>
            <a:prstGeom prst="ellipse">
              <a:avLst/>
            </a:prstGeom>
            <a:noFill/>
            <a:ln w="19050">
              <a:solidFill>
                <a:srgbClr val="5B87F2"/>
              </a:solidFill>
              <a:round/>
              <a:headEnd/>
              <a:tailEnd/>
            </a:ln>
          </p:spPr>
          <p:txBody>
            <a:bodyPr wrap="none" anchor="ctr"/>
            <a:lstStyle/>
            <a:p>
              <a:endParaRPr lang="en-US"/>
            </a:p>
          </p:txBody>
        </p:sp>
      </p:grpSp>
      <p:sp>
        <p:nvSpPr>
          <p:cNvPr id="24589" name="Rectangle 97"/>
          <p:cNvSpPr>
            <a:spLocks noChangeArrowheads="1"/>
          </p:cNvSpPr>
          <p:nvPr/>
        </p:nvSpPr>
        <p:spPr bwMode="auto">
          <a:xfrm>
            <a:off x="436563" y="1465263"/>
            <a:ext cx="1990725" cy="396875"/>
          </a:xfrm>
          <a:prstGeom prst="rect">
            <a:avLst/>
          </a:prstGeom>
          <a:noFill/>
          <a:ln w="9525">
            <a:noFill/>
            <a:miter lim="800000"/>
            <a:headEnd/>
            <a:tailEnd/>
          </a:ln>
        </p:spPr>
        <p:txBody>
          <a:bodyPr wrap="none">
            <a:spAutoFit/>
          </a:bodyPr>
          <a:lstStyle/>
          <a:p>
            <a:r>
              <a:rPr kumimoji="1" lang="en-GB" sz="2000" i="1">
                <a:solidFill>
                  <a:schemeClr val="accent1"/>
                </a:solidFill>
                <a:latin typeface="Arial" charset="0"/>
              </a:rPr>
              <a:t>Without caching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par>
                          <p:cTn id="23" fill="hold" nodeType="afterGroup">
                            <p:stCondLst>
                              <p:cond delay="500"/>
                            </p:stCondLst>
                            <p:childTnLst>
                              <p:par>
                                <p:cTn id="24" presetID="1" presetClass="exit" presetSubtype="0" fill="hold" nodeType="afterEffect">
                                  <p:stCondLst>
                                    <p:cond delay="0"/>
                                  </p:stCondLst>
                                  <p:childTnLst>
                                    <p:set>
                                      <p:cBhvr>
                                        <p:cTn id="25" dur="1" fill="hold">
                                          <p:stCondLst>
                                            <p:cond delay="499"/>
                                          </p:stCondLst>
                                        </p:cTn>
                                        <p:tgtEl>
                                          <p:spTgt spid="9"/>
                                        </p:tgtEl>
                                        <p:attrNameLst>
                                          <p:attrName>style.visibility</p:attrName>
                                        </p:attrNameLst>
                                      </p:cBhvr>
                                      <p:to>
                                        <p:strVal val="hidden"/>
                                      </p:to>
                                    </p:set>
                                  </p:childTnLst>
                                </p:cTn>
                              </p:par>
                            </p:childTnLst>
                          </p:cTn>
                        </p:par>
                        <p:par>
                          <p:cTn id="26" fill="hold" nodeType="afterGroup">
                            <p:stCondLst>
                              <p:cond delay="1000"/>
                            </p:stCondLst>
                            <p:childTnLst>
                              <p:par>
                                <p:cTn id="27" presetID="1" presetClass="exit" presetSubtype="0" fill="hold" nodeType="afterEffect">
                                  <p:stCondLst>
                                    <p:cond delay="0"/>
                                  </p:stCondLst>
                                  <p:childTnLst>
                                    <p:set>
                                      <p:cBhvr>
                                        <p:cTn id="28" dur="1" fill="hold">
                                          <p:stCondLst>
                                            <p:cond delay="499"/>
                                          </p:stCondLst>
                                        </p:cTn>
                                        <p:tgtEl>
                                          <p:spTgt spid="5"/>
                                        </p:tgtEl>
                                        <p:attrNameLst>
                                          <p:attrName>style.visibility</p:attrName>
                                        </p:attrNameLst>
                                      </p:cBhvr>
                                      <p:to>
                                        <p:strVal val="hidden"/>
                                      </p:to>
                                    </p:set>
                                  </p:childTnLst>
                                </p:cTn>
                              </p:par>
                            </p:childTnLst>
                          </p:cTn>
                        </p:par>
                        <p:par>
                          <p:cTn id="29" fill="hold" nodeType="afterGroup">
                            <p:stCondLst>
                              <p:cond delay="1500"/>
                            </p:stCondLst>
                            <p:childTnLst>
                              <p:par>
                                <p:cTn id="30" presetID="1" presetClass="exit" presetSubtype="0" fill="hold" nodeType="afterEffect">
                                  <p:stCondLst>
                                    <p:cond delay="0"/>
                                  </p:stCondLst>
                                  <p:childTnLst>
                                    <p:set>
                                      <p:cBhvr>
                                        <p:cTn id="3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a:ln>
            <a:miter lim="800000"/>
            <a:headEnd/>
            <a:tailEnd/>
          </a:ln>
        </p:spPr>
        <p:txBody>
          <a:bodyPr/>
          <a:lstStyle/>
          <a:p>
            <a:fld id="{28867FED-FE01-4EC2-BFDE-0DC73D95A500}" type="slidenum">
              <a:rPr lang="en-US" smtClean="0"/>
              <a:pPr/>
              <a:t>23</a:t>
            </a:fld>
            <a:endParaRPr lang="en-US" smtClean="0"/>
          </a:p>
        </p:txBody>
      </p:sp>
      <p:sp>
        <p:nvSpPr>
          <p:cNvPr id="25603" name="Rectangle 2"/>
          <p:cNvSpPr>
            <a:spLocks noGrp="1" noChangeArrowheads="1"/>
          </p:cNvSpPr>
          <p:nvPr>
            <p:ph type="title"/>
          </p:nvPr>
        </p:nvSpPr>
        <p:spPr/>
        <p:txBody>
          <a:bodyPr/>
          <a:lstStyle/>
          <a:p>
            <a:r>
              <a:rPr lang="en-GB" smtClean="0"/>
              <a:t>DNS server functions and configuration</a:t>
            </a:r>
          </a:p>
        </p:txBody>
      </p:sp>
      <p:sp>
        <p:nvSpPr>
          <p:cNvPr id="25604" name="Rectangle 3"/>
          <p:cNvSpPr>
            <a:spLocks noGrp="1" noChangeArrowheads="1"/>
          </p:cNvSpPr>
          <p:nvPr>
            <p:ph type="body" idx="1"/>
          </p:nvPr>
        </p:nvSpPr>
        <p:spPr>
          <a:xfrm>
            <a:off x="495300" y="1447800"/>
            <a:ext cx="9134475" cy="4800600"/>
          </a:xfrm>
        </p:spPr>
        <p:txBody>
          <a:bodyPr/>
          <a:lstStyle/>
          <a:p>
            <a:r>
              <a:rPr lang="en-GB" smtClean="0"/>
              <a:t>Main function is to resolve domain names for computers, i.e. to get their IP addresses</a:t>
            </a:r>
          </a:p>
          <a:p>
            <a:pPr lvl="1"/>
            <a:r>
              <a:rPr lang="en-GB" smtClean="0"/>
              <a:t>caches the results of previous searches until they pass their 'time to live'</a:t>
            </a:r>
          </a:p>
          <a:p>
            <a:r>
              <a:rPr lang="en-GB" smtClean="0"/>
              <a:t>Other functions:</a:t>
            </a:r>
          </a:p>
          <a:p>
            <a:pPr lvl="1"/>
            <a:r>
              <a:rPr lang="en-GB" smtClean="0"/>
              <a:t>get </a:t>
            </a:r>
            <a:r>
              <a:rPr lang="en-GB" i="1" smtClean="0"/>
              <a:t>mail host</a:t>
            </a:r>
            <a:r>
              <a:rPr lang="en-GB" smtClean="0"/>
              <a:t> for a domain </a:t>
            </a:r>
          </a:p>
          <a:p>
            <a:pPr lvl="1"/>
            <a:r>
              <a:rPr lang="en-GB" smtClean="0"/>
              <a:t>reverse resolution - get domain name from IP address</a:t>
            </a:r>
          </a:p>
          <a:p>
            <a:pPr lvl="1"/>
            <a:r>
              <a:rPr lang="en-GB" smtClean="0"/>
              <a:t>Host information - type of hardware and OS</a:t>
            </a:r>
          </a:p>
          <a:p>
            <a:pPr lvl="1"/>
            <a:r>
              <a:rPr lang="en-GB" smtClean="0"/>
              <a:t>Well-known services - a list of well-known services offered by a host</a:t>
            </a:r>
          </a:p>
          <a:p>
            <a:pPr lvl="1"/>
            <a:r>
              <a:rPr lang="en-GB" smtClean="0"/>
              <a:t>Other attributes can be included (optional)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1"/>
          </p:nvPr>
        </p:nvSpPr>
        <p:spPr>
          <a:noFill/>
          <a:ln>
            <a:miter lim="800000"/>
            <a:headEnd/>
            <a:tailEnd/>
          </a:ln>
        </p:spPr>
        <p:txBody>
          <a:bodyPr/>
          <a:lstStyle/>
          <a:p>
            <a:fld id="{E54117F8-9351-4762-B753-C19012C15320}" type="slidenum">
              <a:rPr lang="en-US" smtClean="0"/>
              <a:pPr/>
              <a:t>24</a:t>
            </a:fld>
            <a:endParaRPr lang="en-US" smtClean="0"/>
          </a:p>
        </p:txBody>
      </p:sp>
      <p:sp>
        <p:nvSpPr>
          <p:cNvPr id="26627" name="Rectangle 2"/>
          <p:cNvSpPr>
            <a:spLocks noGrp="1" noChangeArrowheads="1"/>
          </p:cNvSpPr>
          <p:nvPr>
            <p:ph type="title"/>
          </p:nvPr>
        </p:nvSpPr>
        <p:spPr/>
        <p:txBody>
          <a:bodyPr/>
          <a:lstStyle/>
          <a:p>
            <a:r>
              <a:rPr lang="en-GB" smtClean="0"/>
              <a:t>DNS resource records</a:t>
            </a:r>
          </a:p>
        </p:txBody>
      </p:sp>
      <p:sp>
        <p:nvSpPr>
          <p:cNvPr id="26628" name="Rectangle 23"/>
          <p:cNvSpPr>
            <a:spLocks noChangeArrowheads="1"/>
          </p:cNvSpPr>
          <p:nvPr/>
        </p:nvSpPr>
        <p:spPr bwMode="auto">
          <a:xfrm>
            <a:off x="3254375" y="2266950"/>
            <a:ext cx="20638" cy="1588"/>
          </a:xfrm>
          <a:prstGeom prst="rect">
            <a:avLst/>
          </a:prstGeom>
          <a:solidFill>
            <a:srgbClr val="FFFFFF"/>
          </a:solidFill>
          <a:ln w="9525">
            <a:noFill/>
            <a:miter lim="800000"/>
            <a:headEnd/>
            <a:tailEnd/>
          </a:ln>
        </p:spPr>
        <p:txBody>
          <a:bodyPr/>
          <a:lstStyle/>
          <a:p>
            <a:endParaRPr lang="en-US"/>
          </a:p>
        </p:txBody>
      </p:sp>
      <p:sp>
        <p:nvSpPr>
          <p:cNvPr id="26629" name="Rectangle 26"/>
          <p:cNvSpPr>
            <a:spLocks noChangeArrowheads="1"/>
          </p:cNvSpPr>
          <p:nvPr/>
        </p:nvSpPr>
        <p:spPr bwMode="auto">
          <a:xfrm>
            <a:off x="6211888" y="2266950"/>
            <a:ext cx="20637" cy="1588"/>
          </a:xfrm>
          <a:prstGeom prst="rect">
            <a:avLst/>
          </a:prstGeom>
          <a:solidFill>
            <a:srgbClr val="FFFFFF"/>
          </a:solidFill>
          <a:ln w="9525">
            <a:noFill/>
            <a:miter lim="800000"/>
            <a:headEnd/>
            <a:tailEnd/>
          </a:ln>
        </p:spPr>
        <p:txBody>
          <a:bodyPr/>
          <a:lstStyle/>
          <a:p>
            <a:endParaRPr lang="en-US"/>
          </a:p>
        </p:txBody>
      </p:sp>
      <p:sp>
        <p:nvSpPr>
          <p:cNvPr id="26630" name="Rectangle 105"/>
          <p:cNvSpPr>
            <a:spLocks noChangeArrowheads="1"/>
          </p:cNvSpPr>
          <p:nvPr/>
        </p:nvSpPr>
        <p:spPr bwMode="auto">
          <a:xfrm>
            <a:off x="730250" y="1876425"/>
            <a:ext cx="1220788" cy="304800"/>
          </a:xfrm>
          <a:prstGeom prst="rect">
            <a:avLst/>
          </a:prstGeom>
          <a:noFill/>
          <a:ln w="9525">
            <a:noFill/>
            <a:miter lim="800000"/>
            <a:headEnd/>
            <a:tailEnd/>
          </a:ln>
        </p:spPr>
        <p:txBody>
          <a:bodyPr wrap="none" lIns="0" tIns="0" rIns="0" bIns="0">
            <a:spAutoFit/>
          </a:bodyPr>
          <a:lstStyle/>
          <a:p>
            <a:r>
              <a:rPr lang="en-GB" sz="2000" i="1">
                <a:solidFill>
                  <a:srgbClr val="000000"/>
                </a:solidFill>
              </a:rPr>
              <a:t>Record type</a:t>
            </a:r>
            <a:endParaRPr lang="en-GB"/>
          </a:p>
        </p:txBody>
      </p:sp>
      <p:sp>
        <p:nvSpPr>
          <p:cNvPr id="26631" name="Rectangle 106"/>
          <p:cNvSpPr>
            <a:spLocks noChangeArrowheads="1"/>
          </p:cNvSpPr>
          <p:nvPr/>
        </p:nvSpPr>
        <p:spPr bwMode="auto">
          <a:xfrm>
            <a:off x="2160588" y="1876425"/>
            <a:ext cx="903287" cy="304800"/>
          </a:xfrm>
          <a:prstGeom prst="rect">
            <a:avLst/>
          </a:prstGeom>
          <a:noFill/>
          <a:ln w="9525">
            <a:noFill/>
            <a:miter lim="800000"/>
            <a:headEnd/>
            <a:tailEnd/>
          </a:ln>
        </p:spPr>
        <p:txBody>
          <a:bodyPr wrap="none" lIns="0" tIns="0" rIns="0" bIns="0">
            <a:spAutoFit/>
          </a:bodyPr>
          <a:lstStyle/>
          <a:p>
            <a:r>
              <a:rPr lang="en-GB" sz="2000" i="1">
                <a:solidFill>
                  <a:srgbClr val="000000"/>
                </a:solidFill>
              </a:rPr>
              <a:t>Meaning</a:t>
            </a:r>
            <a:endParaRPr lang="en-GB"/>
          </a:p>
        </p:txBody>
      </p:sp>
      <p:sp>
        <p:nvSpPr>
          <p:cNvPr id="26632" name="Rectangle 107"/>
          <p:cNvSpPr>
            <a:spLocks noChangeArrowheads="1"/>
          </p:cNvSpPr>
          <p:nvPr/>
        </p:nvSpPr>
        <p:spPr bwMode="auto">
          <a:xfrm>
            <a:off x="5649913" y="1876425"/>
            <a:ext cx="1446212" cy="304800"/>
          </a:xfrm>
          <a:prstGeom prst="rect">
            <a:avLst/>
          </a:prstGeom>
          <a:noFill/>
          <a:ln w="9525">
            <a:noFill/>
            <a:miter lim="800000"/>
            <a:headEnd/>
            <a:tailEnd/>
          </a:ln>
        </p:spPr>
        <p:txBody>
          <a:bodyPr wrap="none" lIns="0" tIns="0" rIns="0" bIns="0">
            <a:spAutoFit/>
          </a:bodyPr>
          <a:lstStyle/>
          <a:p>
            <a:r>
              <a:rPr lang="en-GB" sz="2000" i="1">
                <a:solidFill>
                  <a:srgbClr val="000000"/>
                </a:solidFill>
              </a:rPr>
              <a:t>Main contents</a:t>
            </a:r>
            <a:endParaRPr lang="en-GB"/>
          </a:p>
        </p:txBody>
      </p:sp>
      <p:sp>
        <p:nvSpPr>
          <p:cNvPr id="26633" name="Line 108"/>
          <p:cNvSpPr>
            <a:spLocks noChangeShapeType="1"/>
          </p:cNvSpPr>
          <p:nvPr/>
        </p:nvSpPr>
        <p:spPr bwMode="auto">
          <a:xfrm>
            <a:off x="695325" y="1816100"/>
            <a:ext cx="1404938" cy="1588"/>
          </a:xfrm>
          <a:prstGeom prst="line">
            <a:avLst/>
          </a:prstGeom>
          <a:noFill/>
          <a:ln w="34925">
            <a:solidFill>
              <a:srgbClr val="000000"/>
            </a:solidFill>
            <a:round/>
            <a:headEnd/>
            <a:tailEnd/>
          </a:ln>
        </p:spPr>
        <p:txBody>
          <a:bodyPr/>
          <a:lstStyle/>
          <a:p>
            <a:endParaRPr lang="en-US"/>
          </a:p>
        </p:txBody>
      </p:sp>
      <p:sp>
        <p:nvSpPr>
          <p:cNvPr id="26634" name="Rectangle 109"/>
          <p:cNvSpPr>
            <a:spLocks noChangeArrowheads="1"/>
          </p:cNvSpPr>
          <p:nvPr/>
        </p:nvSpPr>
        <p:spPr bwMode="auto">
          <a:xfrm>
            <a:off x="2124075" y="1839913"/>
            <a:ext cx="25400" cy="1587"/>
          </a:xfrm>
          <a:prstGeom prst="rect">
            <a:avLst/>
          </a:prstGeom>
          <a:solidFill>
            <a:srgbClr val="FFFFFF"/>
          </a:solidFill>
          <a:ln w="9525">
            <a:noFill/>
            <a:miter lim="800000"/>
            <a:headEnd/>
            <a:tailEnd/>
          </a:ln>
        </p:spPr>
        <p:txBody>
          <a:bodyPr/>
          <a:lstStyle/>
          <a:p>
            <a:endParaRPr lang="en-US"/>
          </a:p>
        </p:txBody>
      </p:sp>
      <p:sp>
        <p:nvSpPr>
          <p:cNvPr id="26635" name="Line 110"/>
          <p:cNvSpPr>
            <a:spLocks noChangeShapeType="1"/>
          </p:cNvSpPr>
          <p:nvPr/>
        </p:nvSpPr>
        <p:spPr bwMode="auto">
          <a:xfrm>
            <a:off x="2124075" y="1816100"/>
            <a:ext cx="1588" cy="1588"/>
          </a:xfrm>
          <a:prstGeom prst="line">
            <a:avLst/>
          </a:prstGeom>
          <a:noFill/>
          <a:ln w="34925">
            <a:solidFill>
              <a:srgbClr val="000000"/>
            </a:solidFill>
            <a:round/>
            <a:headEnd/>
            <a:tailEnd/>
          </a:ln>
        </p:spPr>
        <p:txBody>
          <a:bodyPr/>
          <a:lstStyle/>
          <a:p>
            <a:endParaRPr lang="en-US"/>
          </a:p>
        </p:txBody>
      </p:sp>
      <p:sp>
        <p:nvSpPr>
          <p:cNvPr id="26636" name="Line 111"/>
          <p:cNvSpPr>
            <a:spLocks noChangeShapeType="1"/>
          </p:cNvSpPr>
          <p:nvPr/>
        </p:nvSpPr>
        <p:spPr bwMode="auto">
          <a:xfrm>
            <a:off x="2149475" y="1816100"/>
            <a:ext cx="3440113" cy="1588"/>
          </a:xfrm>
          <a:prstGeom prst="line">
            <a:avLst/>
          </a:prstGeom>
          <a:noFill/>
          <a:ln w="34925">
            <a:solidFill>
              <a:srgbClr val="000000"/>
            </a:solidFill>
            <a:round/>
            <a:headEnd/>
            <a:tailEnd/>
          </a:ln>
        </p:spPr>
        <p:txBody>
          <a:bodyPr/>
          <a:lstStyle/>
          <a:p>
            <a:endParaRPr lang="en-US"/>
          </a:p>
        </p:txBody>
      </p:sp>
      <p:sp>
        <p:nvSpPr>
          <p:cNvPr id="26637" name="Rectangle 112"/>
          <p:cNvSpPr>
            <a:spLocks noChangeArrowheads="1"/>
          </p:cNvSpPr>
          <p:nvPr/>
        </p:nvSpPr>
        <p:spPr bwMode="auto">
          <a:xfrm>
            <a:off x="5614988" y="1839913"/>
            <a:ext cx="23812" cy="1587"/>
          </a:xfrm>
          <a:prstGeom prst="rect">
            <a:avLst/>
          </a:prstGeom>
          <a:solidFill>
            <a:srgbClr val="FFFFFF"/>
          </a:solidFill>
          <a:ln w="9525">
            <a:noFill/>
            <a:miter lim="800000"/>
            <a:headEnd/>
            <a:tailEnd/>
          </a:ln>
        </p:spPr>
        <p:txBody>
          <a:bodyPr/>
          <a:lstStyle/>
          <a:p>
            <a:endParaRPr lang="en-US"/>
          </a:p>
        </p:txBody>
      </p:sp>
      <p:sp>
        <p:nvSpPr>
          <p:cNvPr id="26638" name="Line 113"/>
          <p:cNvSpPr>
            <a:spLocks noChangeShapeType="1"/>
          </p:cNvSpPr>
          <p:nvPr/>
        </p:nvSpPr>
        <p:spPr bwMode="auto">
          <a:xfrm>
            <a:off x="5614988" y="1816100"/>
            <a:ext cx="1587" cy="1588"/>
          </a:xfrm>
          <a:prstGeom prst="line">
            <a:avLst/>
          </a:prstGeom>
          <a:noFill/>
          <a:ln w="34925">
            <a:solidFill>
              <a:srgbClr val="000000"/>
            </a:solidFill>
            <a:round/>
            <a:headEnd/>
            <a:tailEnd/>
          </a:ln>
        </p:spPr>
        <p:txBody>
          <a:bodyPr/>
          <a:lstStyle/>
          <a:p>
            <a:endParaRPr lang="en-US"/>
          </a:p>
        </p:txBody>
      </p:sp>
      <p:sp>
        <p:nvSpPr>
          <p:cNvPr id="26639" name="Line 114"/>
          <p:cNvSpPr>
            <a:spLocks noChangeShapeType="1"/>
          </p:cNvSpPr>
          <p:nvPr/>
        </p:nvSpPr>
        <p:spPr bwMode="auto">
          <a:xfrm>
            <a:off x="5638800" y="1816100"/>
            <a:ext cx="3440113" cy="1588"/>
          </a:xfrm>
          <a:prstGeom prst="line">
            <a:avLst/>
          </a:prstGeom>
          <a:noFill/>
          <a:ln w="34925">
            <a:solidFill>
              <a:srgbClr val="000000"/>
            </a:solidFill>
            <a:round/>
            <a:headEnd/>
            <a:tailEnd/>
          </a:ln>
        </p:spPr>
        <p:txBody>
          <a:bodyPr/>
          <a:lstStyle/>
          <a:p>
            <a:endParaRPr lang="en-US"/>
          </a:p>
        </p:txBody>
      </p:sp>
      <p:sp>
        <p:nvSpPr>
          <p:cNvPr id="26640" name="Rectangle 117"/>
          <p:cNvSpPr>
            <a:spLocks noChangeArrowheads="1"/>
          </p:cNvSpPr>
          <p:nvPr/>
        </p:nvSpPr>
        <p:spPr bwMode="auto">
          <a:xfrm>
            <a:off x="2124075" y="1839913"/>
            <a:ext cx="25400" cy="363537"/>
          </a:xfrm>
          <a:prstGeom prst="rect">
            <a:avLst/>
          </a:prstGeom>
          <a:solidFill>
            <a:srgbClr val="FFFFFF"/>
          </a:solidFill>
          <a:ln w="9525">
            <a:noFill/>
            <a:miter lim="800000"/>
            <a:headEnd/>
            <a:tailEnd/>
          </a:ln>
        </p:spPr>
        <p:txBody>
          <a:bodyPr/>
          <a:lstStyle/>
          <a:p>
            <a:endParaRPr lang="en-US"/>
          </a:p>
        </p:txBody>
      </p:sp>
      <p:sp>
        <p:nvSpPr>
          <p:cNvPr id="26641" name="Rectangle 118"/>
          <p:cNvSpPr>
            <a:spLocks noChangeArrowheads="1"/>
          </p:cNvSpPr>
          <p:nvPr/>
        </p:nvSpPr>
        <p:spPr bwMode="auto">
          <a:xfrm>
            <a:off x="5614988" y="1839913"/>
            <a:ext cx="23812" cy="363537"/>
          </a:xfrm>
          <a:prstGeom prst="rect">
            <a:avLst/>
          </a:prstGeom>
          <a:solidFill>
            <a:srgbClr val="FFFFFF"/>
          </a:solidFill>
          <a:ln w="9525">
            <a:noFill/>
            <a:miter lim="800000"/>
            <a:headEnd/>
            <a:tailEnd/>
          </a:ln>
        </p:spPr>
        <p:txBody>
          <a:bodyPr/>
          <a:lstStyle/>
          <a:p>
            <a:endParaRPr lang="en-US"/>
          </a:p>
        </p:txBody>
      </p:sp>
      <p:sp>
        <p:nvSpPr>
          <p:cNvPr id="26642" name="Rectangle 120"/>
          <p:cNvSpPr>
            <a:spLocks noChangeArrowheads="1"/>
          </p:cNvSpPr>
          <p:nvPr/>
        </p:nvSpPr>
        <p:spPr bwMode="auto">
          <a:xfrm>
            <a:off x="730250" y="2239963"/>
            <a:ext cx="165100" cy="274637"/>
          </a:xfrm>
          <a:prstGeom prst="rect">
            <a:avLst/>
          </a:prstGeom>
          <a:noFill/>
          <a:ln w="9525">
            <a:noFill/>
            <a:miter lim="800000"/>
            <a:headEnd/>
            <a:tailEnd/>
          </a:ln>
        </p:spPr>
        <p:txBody>
          <a:bodyPr wrap="none" lIns="0" tIns="0" rIns="0" bIns="0">
            <a:spAutoFit/>
          </a:bodyPr>
          <a:lstStyle/>
          <a:p>
            <a:r>
              <a:rPr lang="en-GB" sz="1800">
                <a:solidFill>
                  <a:srgbClr val="000000"/>
                </a:solidFill>
              </a:rPr>
              <a:t>A</a:t>
            </a:r>
            <a:endParaRPr lang="en-GB"/>
          </a:p>
        </p:txBody>
      </p:sp>
      <p:sp>
        <p:nvSpPr>
          <p:cNvPr id="26643" name="Rectangle 121"/>
          <p:cNvSpPr>
            <a:spLocks noChangeArrowheads="1"/>
          </p:cNvSpPr>
          <p:nvPr/>
        </p:nvSpPr>
        <p:spPr bwMode="auto">
          <a:xfrm>
            <a:off x="2160588" y="2239963"/>
            <a:ext cx="1828800" cy="274637"/>
          </a:xfrm>
          <a:prstGeom prst="rect">
            <a:avLst/>
          </a:prstGeom>
          <a:noFill/>
          <a:ln w="9525">
            <a:noFill/>
            <a:miter lim="800000"/>
            <a:headEnd/>
            <a:tailEnd/>
          </a:ln>
        </p:spPr>
        <p:txBody>
          <a:bodyPr wrap="none" lIns="0" tIns="0" rIns="0" bIns="0">
            <a:spAutoFit/>
          </a:bodyPr>
          <a:lstStyle/>
          <a:p>
            <a:r>
              <a:rPr lang="en-GB" sz="1800">
                <a:solidFill>
                  <a:srgbClr val="000000"/>
                </a:solidFill>
              </a:rPr>
              <a:t>A computer address</a:t>
            </a:r>
            <a:endParaRPr lang="en-GB"/>
          </a:p>
        </p:txBody>
      </p:sp>
      <p:sp>
        <p:nvSpPr>
          <p:cNvPr id="26644" name="Rectangle 122"/>
          <p:cNvSpPr>
            <a:spLocks noChangeArrowheads="1"/>
          </p:cNvSpPr>
          <p:nvPr/>
        </p:nvSpPr>
        <p:spPr bwMode="auto">
          <a:xfrm>
            <a:off x="5649913" y="2239963"/>
            <a:ext cx="958850" cy="274637"/>
          </a:xfrm>
          <a:prstGeom prst="rect">
            <a:avLst/>
          </a:prstGeom>
          <a:noFill/>
          <a:ln w="9525">
            <a:noFill/>
            <a:miter lim="800000"/>
            <a:headEnd/>
            <a:tailEnd/>
          </a:ln>
        </p:spPr>
        <p:txBody>
          <a:bodyPr wrap="none" lIns="0" tIns="0" rIns="0" bIns="0">
            <a:spAutoFit/>
          </a:bodyPr>
          <a:lstStyle/>
          <a:p>
            <a:r>
              <a:rPr lang="en-GB" sz="1800">
                <a:solidFill>
                  <a:srgbClr val="000000"/>
                </a:solidFill>
              </a:rPr>
              <a:t>IP number</a:t>
            </a:r>
            <a:endParaRPr lang="en-GB"/>
          </a:p>
        </p:txBody>
      </p:sp>
      <p:sp>
        <p:nvSpPr>
          <p:cNvPr id="26645" name="Line 123"/>
          <p:cNvSpPr>
            <a:spLocks noChangeShapeType="1"/>
          </p:cNvSpPr>
          <p:nvPr/>
        </p:nvSpPr>
        <p:spPr bwMode="auto">
          <a:xfrm>
            <a:off x="695325" y="2203450"/>
            <a:ext cx="1404938" cy="1588"/>
          </a:xfrm>
          <a:prstGeom prst="line">
            <a:avLst/>
          </a:prstGeom>
          <a:noFill/>
          <a:ln w="34925">
            <a:solidFill>
              <a:srgbClr val="000000"/>
            </a:solidFill>
            <a:round/>
            <a:headEnd/>
            <a:tailEnd/>
          </a:ln>
        </p:spPr>
        <p:txBody>
          <a:bodyPr/>
          <a:lstStyle/>
          <a:p>
            <a:endParaRPr lang="en-US"/>
          </a:p>
        </p:txBody>
      </p:sp>
      <p:sp>
        <p:nvSpPr>
          <p:cNvPr id="26646" name="Rectangle 124"/>
          <p:cNvSpPr>
            <a:spLocks noChangeArrowheads="1"/>
          </p:cNvSpPr>
          <p:nvPr/>
        </p:nvSpPr>
        <p:spPr bwMode="auto">
          <a:xfrm>
            <a:off x="2124075" y="2227263"/>
            <a:ext cx="25400" cy="1587"/>
          </a:xfrm>
          <a:prstGeom prst="rect">
            <a:avLst/>
          </a:prstGeom>
          <a:solidFill>
            <a:srgbClr val="FFFFFF"/>
          </a:solidFill>
          <a:ln w="9525">
            <a:noFill/>
            <a:miter lim="800000"/>
            <a:headEnd/>
            <a:tailEnd/>
          </a:ln>
        </p:spPr>
        <p:txBody>
          <a:bodyPr/>
          <a:lstStyle/>
          <a:p>
            <a:endParaRPr lang="en-US"/>
          </a:p>
        </p:txBody>
      </p:sp>
      <p:sp>
        <p:nvSpPr>
          <p:cNvPr id="26647" name="Line 125"/>
          <p:cNvSpPr>
            <a:spLocks noChangeShapeType="1"/>
          </p:cNvSpPr>
          <p:nvPr/>
        </p:nvSpPr>
        <p:spPr bwMode="auto">
          <a:xfrm>
            <a:off x="2124075" y="2203450"/>
            <a:ext cx="1588" cy="1588"/>
          </a:xfrm>
          <a:prstGeom prst="line">
            <a:avLst/>
          </a:prstGeom>
          <a:noFill/>
          <a:ln w="34925">
            <a:solidFill>
              <a:srgbClr val="000000"/>
            </a:solidFill>
            <a:round/>
            <a:headEnd/>
            <a:tailEnd/>
          </a:ln>
        </p:spPr>
        <p:txBody>
          <a:bodyPr/>
          <a:lstStyle/>
          <a:p>
            <a:endParaRPr lang="en-US"/>
          </a:p>
        </p:txBody>
      </p:sp>
      <p:sp>
        <p:nvSpPr>
          <p:cNvPr id="26648" name="Line 126"/>
          <p:cNvSpPr>
            <a:spLocks noChangeShapeType="1"/>
          </p:cNvSpPr>
          <p:nvPr/>
        </p:nvSpPr>
        <p:spPr bwMode="auto">
          <a:xfrm>
            <a:off x="2149475" y="2203450"/>
            <a:ext cx="3440113" cy="1588"/>
          </a:xfrm>
          <a:prstGeom prst="line">
            <a:avLst/>
          </a:prstGeom>
          <a:noFill/>
          <a:ln w="34925">
            <a:solidFill>
              <a:srgbClr val="000000"/>
            </a:solidFill>
            <a:round/>
            <a:headEnd/>
            <a:tailEnd/>
          </a:ln>
        </p:spPr>
        <p:txBody>
          <a:bodyPr/>
          <a:lstStyle/>
          <a:p>
            <a:endParaRPr lang="en-US"/>
          </a:p>
        </p:txBody>
      </p:sp>
      <p:sp>
        <p:nvSpPr>
          <p:cNvPr id="26649" name="Rectangle 127"/>
          <p:cNvSpPr>
            <a:spLocks noChangeArrowheads="1"/>
          </p:cNvSpPr>
          <p:nvPr/>
        </p:nvSpPr>
        <p:spPr bwMode="auto">
          <a:xfrm>
            <a:off x="5614988" y="2227263"/>
            <a:ext cx="23812" cy="1587"/>
          </a:xfrm>
          <a:prstGeom prst="rect">
            <a:avLst/>
          </a:prstGeom>
          <a:solidFill>
            <a:srgbClr val="FFFFFF"/>
          </a:solidFill>
          <a:ln w="9525">
            <a:noFill/>
            <a:miter lim="800000"/>
            <a:headEnd/>
            <a:tailEnd/>
          </a:ln>
        </p:spPr>
        <p:txBody>
          <a:bodyPr/>
          <a:lstStyle/>
          <a:p>
            <a:endParaRPr lang="en-US"/>
          </a:p>
        </p:txBody>
      </p:sp>
      <p:sp>
        <p:nvSpPr>
          <p:cNvPr id="26650" name="Line 128"/>
          <p:cNvSpPr>
            <a:spLocks noChangeShapeType="1"/>
          </p:cNvSpPr>
          <p:nvPr/>
        </p:nvSpPr>
        <p:spPr bwMode="auto">
          <a:xfrm>
            <a:off x="5614988" y="2203450"/>
            <a:ext cx="1587" cy="1588"/>
          </a:xfrm>
          <a:prstGeom prst="line">
            <a:avLst/>
          </a:prstGeom>
          <a:noFill/>
          <a:ln w="34925">
            <a:solidFill>
              <a:srgbClr val="000000"/>
            </a:solidFill>
            <a:round/>
            <a:headEnd/>
            <a:tailEnd/>
          </a:ln>
        </p:spPr>
        <p:txBody>
          <a:bodyPr/>
          <a:lstStyle/>
          <a:p>
            <a:endParaRPr lang="en-US"/>
          </a:p>
        </p:txBody>
      </p:sp>
      <p:sp>
        <p:nvSpPr>
          <p:cNvPr id="26651" name="Line 129"/>
          <p:cNvSpPr>
            <a:spLocks noChangeShapeType="1"/>
          </p:cNvSpPr>
          <p:nvPr/>
        </p:nvSpPr>
        <p:spPr bwMode="auto">
          <a:xfrm>
            <a:off x="5638800" y="2203450"/>
            <a:ext cx="3440113" cy="1588"/>
          </a:xfrm>
          <a:prstGeom prst="line">
            <a:avLst/>
          </a:prstGeom>
          <a:noFill/>
          <a:ln w="34925">
            <a:solidFill>
              <a:srgbClr val="000000"/>
            </a:solidFill>
            <a:round/>
            <a:headEnd/>
            <a:tailEnd/>
          </a:ln>
        </p:spPr>
        <p:txBody>
          <a:bodyPr/>
          <a:lstStyle/>
          <a:p>
            <a:endParaRPr lang="en-US"/>
          </a:p>
        </p:txBody>
      </p:sp>
      <p:sp>
        <p:nvSpPr>
          <p:cNvPr id="26652" name="Rectangle 132"/>
          <p:cNvSpPr>
            <a:spLocks noChangeArrowheads="1"/>
          </p:cNvSpPr>
          <p:nvPr/>
        </p:nvSpPr>
        <p:spPr bwMode="auto">
          <a:xfrm>
            <a:off x="2124075" y="2227263"/>
            <a:ext cx="25400" cy="290512"/>
          </a:xfrm>
          <a:prstGeom prst="rect">
            <a:avLst/>
          </a:prstGeom>
          <a:solidFill>
            <a:srgbClr val="FFFFFF"/>
          </a:solidFill>
          <a:ln w="9525">
            <a:noFill/>
            <a:miter lim="800000"/>
            <a:headEnd/>
            <a:tailEnd/>
          </a:ln>
        </p:spPr>
        <p:txBody>
          <a:bodyPr/>
          <a:lstStyle/>
          <a:p>
            <a:endParaRPr lang="en-US"/>
          </a:p>
        </p:txBody>
      </p:sp>
      <p:sp>
        <p:nvSpPr>
          <p:cNvPr id="26653" name="Rectangle 133"/>
          <p:cNvSpPr>
            <a:spLocks noChangeArrowheads="1"/>
          </p:cNvSpPr>
          <p:nvPr/>
        </p:nvSpPr>
        <p:spPr bwMode="auto">
          <a:xfrm>
            <a:off x="5614988" y="2227263"/>
            <a:ext cx="23812" cy="290512"/>
          </a:xfrm>
          <a:prstGeom prst="rect">
            <a:avLst/>
          </a:prstGeom>
          <a:solidFill>
            <a:srgbClr val="FFFFFF"/>
          </a:solidFill>
          <a:ln w="9525">
            <a:noFill/>
            <a:miter lim="800000"/>
            <a:headEnd/>
            <a:tailEnd/>
          </a:ln>
        </p:spPr>
        <p:txBody>
          <a:bodyPr/>
          <a:lstStyle/>
          <a:p>
            <a:endParaRPr lang="en-US"/>
          </a:p>
        </p:txBody>
      </p:sp>
      <p:sp>
        <p:nvSpPr>
          <p:cNvPr id="26654" name="Rectangle 135"/>
          <p:cNvSpPr>
            <a:spLocks noChangeArrowheads="1"/>
          </p:cNvSpPr>
          <p:nvPr/>
        </p:nvSpPr>
        <p:spPr bwMode="auto">
          <a:xfrm>
            <a:off x="730250" y="2530475"/>
            <a:ext cx="292100" cy="274638"/>
          </a:xfrm>
          <a:prstGeom prst="rect">
            <a:avLst/>
          </a:prstGeom>
          <a:noFill/>
          <a:ln w="9525">
            <a:noFill/>
            <a:miter lim="800000"/>
            <a:headEnd/>
            <a:tailEnd/>
          </a:ln>
        </p:spPr>
        <p:txBody>
          <a:bodyPr wrap="none" lIns="0" tIns="0" rIns="0" bIns="0">
            <a:spAutoFit/>
          </a:bodyPr>
          <a:lstStyle/>
          <a:p>
            <a:r>
              <a:rPr lang="en-GB" sz="1800">
                <a:solidFill>
                  <a:srgbClr val="000000"/>
                </a:solidFill>
              </a:rPr>
              <a:t>NS</a:t>
            </a:r>
            <a:endParaRPr lang="en-GB"/>
          </a:p>
        </p:txBody>
      </p:sp>
      <p:sp>
        <p:nvSpPr>
          <p:cNvPr id="26655" name="Rectangle 136"/>
          <p:cNvSpPr>
            <a:spLocks noChangeArrowheads="1"/>
          </p:cNvSpPr>
          <p:nvPr/>
        </p:nvSpPr>
        <p:spPr bwMode="auto">
          <a:xfrm>
            <a:off x="2160588" y="2530475"/>
            <a:ext cx="2659062" cy="274638"/>
          </a:xfrm>
          <a:prstGeom prst="rect">
            <a:avLst/>
          </a:prstGeom>
          <a:noFill/>
          <a:ln w="9525">
            <a:noFill/>
            <a:miter lim="800000"/>
            <a:headEnd/>
            <a:tailEnd/>
          </a:ln>
        </p:spPr>
        <p:txBody>
          <a:bodyPr wrap="none" lIns="0" tIns="0" rIns="0" bIns="0">
            <a:spAutoFit/>
          </a:bodyPr>
          <a:lstStyle/>
          <a:p>
            <a:r>
              <a:rPr lang="en-GB" sz="1800">
                <a:solidFill>
                  <a:srgbClr val="000000"/>
                </a:solidFill>
              </a:rPr>
              <a:t>An authoritative name server</a:t>
            </a:r>
            <a:endParaRPr lang="en-GB"/>
          </a:p>
        </p:txBody>
      </p:sp>
      <p:sp>
        <p:nvSpPr>
          <p:cNvPr id="26656" name="Rectangle 137"/>
          <p:cNvSpPr>
            <a:spLocks noChangeArrowheads="1"/>
          </p:cNvSpPr>
          <p:nvPr/>
        </p:nvSpPr>
        <p:spPr bwMode="auto">
          <a:xfrm>
            <a:off x="5649913" y="2530475"/>
            <a:ext cx="2227262" cy="274638"/>
          </a:xfrm>
          <a:prstGeom prst="rect">
            <a:avLst/>
          </a:prstGeom>
          <a:noFill/>
          <a:ln w="9525">
            <a:noFill/>
            <a:miter lim="800000"/>
            <a:headEnd/>
            <a:tailEnd/>
          </a:ln>
        </p:spPr>
        <p:txBody>
          <a:bodyPr wrap="none" lIns="0" tIns="0" rIns="0" bIns="0">
            <a:spAutoFit/>
          </a:bodyPr>
          <a:lstStyle/>
          <a:p>
            <a:r>
              <a:rPr lang="en-GB" sz="1800">
                <a:solidFill>
                  <a:srgbClr val="000000"/>
                </a:solidFill>
              </a:rPr>
              <a:t>Domain name for server</a:t>
            </a:r>
            <a:endParaRPr lang="en-GB"/>
          </a:p>
        </p:txBody>
      </p:sp>
      <p:sp>
        <p:nvSpPr>
          <p:cNvPr id="26657" name="Rectangle 139"/>
          <p:cNvSpPr>
            <a:spLocks noChangeArrowheads="1"/>
          </p:cNvSpPr>
          <p:nvPr/>
        </p:nvSpPr>
        <p:spPr bwMode="auto">
          <a:xfrm>
            <a:off x="2124075" y="2517775"/>
            <a:ext cx="25400" cy="292100"/>
          </a:xfrm>
          <a:prstGeom prst="rect">
            <a:avLst/>
          </a:prstGeom>
          <a:solidFill>
            <a:srgbClr val="FFFFFF"/>
          </a:solidFill>
          <a:ln w="9525">
            <a:noFill/>
            <a:miter lim="800000"/>
            <a:headEnd/>
            <a:tailEnd/>
          </a:ln>
        </p:spPr>
        <p:txBody>
          <a:bodyPr/>
          <a:lstStyle/>
          <a:p>
            <a:endParaRPr lang="en-US"/>
          </a:p>
        </p:txBody>
      </p:sp>
      <p:sp>
        <p:nvSpPr>
          <p:cNvPr id="26658" name="Rectangle 140"/>
          <p:cNvSpPr>
            <a:spLocks noChangeArrowheads="1"/>
          </p:cNvSpPr>
          <p:nvPr/>
        </p:nvSpPr>
        <p:spPr bwMode="auto">
          <a:xfrm>
            <a:off x="5614988" y="2517775"/>
            <a:ext cx="23812" cy="292100"/>
          </a:xfrm>
          <a:prstGeom prst="rect">
            <a:avLst/>
          </a:prstGeom>
          <a:solidFill>
            <a:srgbClr val="FFFFFF"/>
          </a:solidFill>
          <a:ln w="9525">
            <a:noFill/>
            <a:miter lim="800000"/>
            <a:headEnd/>
            <a:tailEnd/>
          </a:ln>
        </p:spPr>
        <p:txBody>
          <a:bodyPr/>
          <a:lstStyle/>
          <a:p>
            <a:endParaRPr lang="en-US"/>
          </a:p>
        </p:txBody>
      </p:sp>
      <p:sp>
        <p:nvSpPr>
          <p:cNvPr id="26659" name="Rectangle 142"/>
          <p:cNvSpPr>
            <a:spLocks noChangeArrowheads="1"/>
          </p:cNvSpPr>
          <p:nvPr/>
        </p:nvSpPr>
        <p:spPr bwMode="auto">
          <a:xfrm>
            <a:off x="730250" y="2820988"/>
            <a:ext cx="825500" cy="274637"/>
          </a:xfrm>
          <a:prstGeom prst="rect">
            <a:avLst/>
          </a:prstGeom>
          <a:noFill/>
          <a:ln w="9525">
            <a:noFill/>
            <a:miter lim="800000"/>
            <a:headEnd/>
            <a:tailEnd/>
          </a:ln>
        </p:spPr>
        <p:txBody>
          <a:bodyPr wrap="none" lIns="0" tIns="0" rIns="0" bIns="0">
            <a:spAutoFit/>
          </a:bodyPr>
          <a:lstStyle/>
          <a:p>
            <a:r>
              <a:rPr lang="en-GB" sz="1800">
                <a:solidFill>
                  <a:srgbClr val="000000"/>
                </a:solidFill>
              </a:rPr>
              <a:t>CNAME</a:t>
            </a:r>
            <a:endParaRPr lang="en-GB"/>
          </a:p>
        </p:txBody>
      </p:sp>
      <p:sp>
        <p:nvSpPr>
          <p:cNvPr id="26660" name="Rectangle 143"/>
          <p:cNvSpPr>
            <a:spLocks noChangeArrowheads="1"/>
          </p:cNvSpPr>
          <p:nvPr/>
        </p:nvSpPr>
        <p:spPr bwMode="auto">
          <a:xfrm>
            <a:off x="2160588" y="2820988"/>
            <a:ext cx="2913062" cy="274637"/>
          </a:xfrm>
          <a:prstGeom prst="rect">
            <a:avLst/>
          </a:prstGeom>
          <a:noFill/>
          <a:ln w="9525">
            <a:noFill/>
            <a:miter lim="800000"/>
            <a:headEnd/>
            <a:tailEnd/>
          </a:ln>
        </p:spPr>
        <p:txBody>
          <a:bodyPr wrap="none" lIns="0" tIns="0" rIns="0" bIns="0">
            <a:spAutoFit/>
          </a:bodyPr>
          <a:lstStyle/>
          <a:p>
            <a:r>
              <a:rPr lang="en-GB" sz="1800">
                <a:solidFill>
                  <a:srgbClr val="000000"/>
                </a:solidFill>
              </a:rPr>
              <a:t>The canonical name for an alias</a:t>
            </a:r>
            <a:endParaRPr lang="en-GB"/>
          </a:p>
        </p:txBody>
      </p:sp>
      <p:sp>
        <p:nvSpPr>
          <p:cNvPr id="26661" name="Rectangle 144"/>
          <p:cNvSpPr>
            <a:spLocks noChangeArrowheads="1"/>
          </p:cNvSpPr>
          <p:nvPr/>
        </p:nvSpPr>
        <p:spPr bwMode="auto">
          <a:xfrm>
            <a:off x="5649913" y="2820988"/>
            <a:ext cx="2089150" cy="274637"/>
          </a:xfrm>
          <a:prstGeom prst="rect">
            <a:avLst/>
          </a:prstGeom>
          <a:noFill/>
          <a:ln w="9525">
            <a:noFill/>
            <a:miter lim="800000"/>
            <a:headEnd/>
            <a:tailEnd/>
          </a:ln>
        </p:spPr>
        <p:txBody>
          <a:bodyPr wrap="none" lIns="0" tIns="0" rIns="0" bIns="0">
            <a:spAutoFit/>
          </a:bodyPr>
          <a:lstStyle/>
          <a:p>
            <a:r>
              <a:rPr lang="en-GB" sz="1800">
                <a:solidFill>
                  <a:srgbClr val="000000"/>
                </a:solidFill>
              </a:rPr>
              <a:t>Domain name for alias</a:t>
            </a:r>
            <a:endParaRPr lang="en-GB"/>
          </a:p>
        </p:txBody>
      </p:sp>
      <p:sp>
        <p:nvSpPr>
          <p:cNvPr id="26662" name="Rectangle 146"/>
          <p:cNvSpPr>
            <a:spLocks noChangeArrowheads="1"/>
          </p:cNvSpPr>
          <p:nvPr/>
        </p:nvSpPr>
        <p:spPr bwMode="auto">
          <a:xfrm>
            <a:off x="2124075" y="2809875"/>
            <a:ext cx="25400" cy="290513"/>
          </a:xfrm>
          <a:prstGeom prst="rect">
            <a:avLst/>
          </a:prstGeom>
          <a:solidFill>
            <a:srgbClr val="FFFFFF"/>
          </a:solidFill>
          <a:ln w="9525">
            <a:noFill/>
            <a:miter lim="800000"/>
            <a:headEnd/>
            <a:tailEnd/>
          </a:ln>
        </p:spPr>
        <p:txBody>
          <a:bodyPr/>
          <a:lstStyle/>
          <a:p>
            <a:endParaRPr lang="en-US"/>
          </a:p>
        </p:txBody>
      </p:sp>
      <p:sp>
        <p:nvSpPr>
          <p:cNvPr id="26663" name="Rectangle 147"/>
          <p:cNvSpPr>
            <a:spLocks noChangeArrowheads="1"/>
          </p:cNvSpPr>
          <p:nvPr/>
        </p:nvSpPr>
        <p:spPr bwMode="auto">
          <a:xfrm>
            <a:off x="5614988" y="2809875"/>
            <a:ext cx="23812" cy="290513"/>
          </a:xfrm>
          <a:prstGeom prst="rect">
            <a:avLst/>
          </a:prstGeom>
          <a:solidFill>
            <a:srgbClr val="FFFFFF"/>
          </a:solidFill>
          <a:ln w="9525">
            <a:noFill/>
            <a:miter lim="800000"/>
            <a:headEnd/>
            <a:tailEnd/>
          </a:ln>
        </p:spPr>
        <p:txBody>
          <a:bodyPr/>
          <a:lstStyle/>
          <a:p>
            <a:endParaRPr lang="en-US"/>
          </a:p>
        </p:txBody>
      </p:sp>
      <p:sp>
        <p:nvSpPr>
          <p:cNvPr id="26664" name="Rectangle 149"/>
          <p:cNvSpPr>
            <a:spLocks noChangeArrowheads="1"/>
          </p:cNvSpPr>
          <p:nvPr/>
        </p:nvSpPr>
        <p:spPr bwMode="auto">
          <a:xfrm>
            <a:off x="730250" y="3111500"/>
            <a:ext cx="457200" cy="274638"/>
          </a:xfrm>
          <a:prstGeom prst="rect">
            <a:avLst/>
          </a:prstGeom>
          <a:noFill/>
          <a:ln w="9525">
            <a:noFill/>
            <a:miter lim="800000"/>
            <a:headEnd/>
            <a:tailEnd/>
          </a:ln>
        </p:spPr>
        <p:txBody>
          <a:bodyPr wrap="none" lIns="0" tIns="0" rIns="0" bIns="0">
            <a:spAutoFit/>
          </a:bodyPr>
          <a:lstStyle/>
          <a:p>
            <a:r>
              <a:rPr lang="en-GB" sz="1800">
                <a:solidFill>
                  <a:srgbClr val="000000"/>
                </a:solidFill>
              </a:rPr>
              <a:t>SOA</a:t>
            </a:r>
            <a:endParaRPr lang="en-GB"/>
          </a:p>
        </p:txBody>
      </p:sp>
      <p:sp>
        <p:nvSpPr>
          <p:cNvPr id="26665" name="Rectangle 150"/>
          <p:cNvSpPr>
            <a:spLocks noChangeArrowheads="1"/>
          </p:cNvSpPr>
          <p:nvPr/>
        </p:nvSpPr>
        <p:spPr bwMode="auto">
          <a:xfrm>
            <a:off x="2160588" y="3111500"/>
            <a:ext cx="3027362" cy="274638"/>
          </a:xfrm>
          <a:prstGeom prst="rect">
            <a:avLst/>
          </a:prstGeom>
          <a:noFill/>
          <a:ln w="9525">
            <a:noFill/>
            <a:miter lim="800000"/>
            <a:headEnd/>
            <a:tailEnd/>
          </a:ln>
        </p:spPr>
        <p:txBody>
          <a:bodyPr wrap="none" lIns="0" tIns="0" rIns="0" bIns="0">
            <a:spAutoFit/>
          </a:bodyPr>
          <a:lstStyle/>
          <a:p>
            <a:r>
              <a:rPr lang="en-GB" sz="1800">
                <a:solidFill>
                  <a:srgbClr val="000000"/>
                </a:solidFill>
              </a:rPr>
              <a:t>Marks the start of data for a zone</a:t>
            </a:r>
            <a:endParaRPr lang="en-GB"/>
          </a:p>
        </p:txBody>
      </p:sp>
      <p:sp>
        <p:nvSpPr>
          <p:cNvPr id="26666" name="Rectangle 151"/>
          <p:cNvSpPr>
            <a:spLocks noChangeArrowheads="1"/>
          </p:cNvSpPr>
          <p:nvPr/>
        </p:nvSpPr>
        <p:spPr bwMode="auto">
          <a:xfrm>
            <a:off x="5140325" y="3111500"/>
            <a:ext cx="57150" cy="274638"/>
          </a:xfrm>
          <a:prstGeom prst="rect">
            <a:avLst/>
          </a:prstGeom>
          <a:noFill/>
          <a:ln w="9525">
            <a:noFill/>
            <a:miter lim="800000"/>
            <a:headEnd/>
            <a:tailEnd/>
          </a:ln>
        </p:spPr>
        <p:txBody>
          <a:bodyPr wrap="none" lIns="0" tIns="0" rIns="0" bIns="0">
            <a:spAutoFit/>
          </a:bodyPr>
          <a:lstStyle/>
          <a:p>
            <a:r>
              <a:rPr lang="en-GB" sz="1800">
                <a:solidFill>
                  <a:srgbClr val="000000"/>
                </a:solidFill>
              </a:rPr>
              <a:t> </a:t>
            </a:r>
            <a:endParaRPr lang="en-GB"/>
          </a:p>
        </p:txBody>
      </p:sp>
      <p:sp>
        <p:nvSpPr>
          <p:cNvPr id="26667" name="Rectangle 152"/>
          <p:cNvSpPr>
            <a:spLocks noChangeArrowheads="1"/>
          </p:cNvSpPr>
          <p:nvPr/>
        </p:nvSpPr>
        <p:spPr bwMode="auto">
          <a:xfrm>
            <a:off x="5189538" y="3111500"/>
            <a:ext cx="57150" cy="274638"/>
          </a:xfrm>
          <a:prstGeom prst="rect">
            <a:avLst/>
          </a:prstGeom>
          <a:noFill/>
          <a:ln w="9525">
            <a:noFill/>
            <a:miter lim="800000"/>
            <a:headEnd/>
            <a:tailEnd/>
          </a:ln>
        </p:spPr>
        <p:txBody>
          <a:bodyPr wrap="none" lIns="0" tIns="0" rIns="0" bIns="0">
            <a:spAutoFit/>
          </a:bodyPr>
          <a:lstStyle/>
          <a:p>
            <a:r>
              <a:rPr lang="en-GB" sz="1800" i="1">
                <a:solidFill>
                  <a:srgbClr val="000000"/>
                </a:solidFill>
              </a:rPr>
              <a:t> </a:t>
            </a:r>
            <a:endParaRPr lang="en-GB"/>
          </a:p>
        </p:txBody>
      </p:sp>
      <p:sp>
        <p:nvSpPr>
          <p:cNvPr id="26668" name="Rectangle 153"/>
          <p:cNvSpPr>
            <a:spLocks noChangeArrowheads="1"/>
          </p:cNvSpPr>
          <p:nvPr/>
        </p:nvSpPr>
        <p:spPr bwMode="auto">
          <a:xfrm>
            <a:off x="5649913" y="3111500"/>
            <a:ext cx="2824162" cy="274638"/>
          </a:xfrm>
          <a:prstGeom prst="rect">
            <a:avLst/>
          </a:prstGeom>
          <a:noFill/>
          <a:ln w="9525">
            <a:noFill/>
            <a:miter lim="800000"/>
            <a:headEnd/>
            <a:tailEnd/>
          </a:ln>
        </p:spPr>
        <p:txBody>
          <a:bodyPr wrap="none" lIns="0" tIns="0" rIns="0" bIns="0">
            <a:spAutoFit/>
          </a:bodyPr>
          <a:lstStyle/>
          <a:p>
            <a:r>
              <a:rPr lang="en-GB" sz="1800">
                <a:solidFill>
                  <a:srgbClr val="000000"/>
                </a:solidFill>
              </a:rPr>
              <a:t>Parameters governing the zone</a:t>
            </a:r>
            <a:endParaRPr lang="en-GB"/>
          </a:p>
        </p:txBody>
      </p:sp>
      <p:sp>
        <p:nvSpPr>
          <p:cNvPr id="26669" name="Rectangle 155"/>
          <p:cNvSpPr>
            <a:spLocks noChangeArrowheads="1"/>
          </p:cNvSpPr>
          <p:nvPr/>
        </p:nvSpPr>
        <p:spPr bwMode="auto">
          <a:xfrm>
            <a:off x="2124075" y="3100388"/>
            <a:ext cx="25400" cy="290512"/>
          </a:xfrm>
          <a:prstGeom prst="rect">
            <a:avLst/>
          </a:prstGeom>
          <a:solidFill>
            <a:srgbClr val="FFFFFF"/>
          </a:solidFill>
          <a:ln w="9525">
            <a:noFill/>
            <a:miter lim="800000"/>
            <a:headEnd/>
            <a:tailEnd/>
          </a:ln>
        </p:spPr>
        <p:txBody>
          <a:bodyPr/>
          <a:lstStyle/>
          <a:p>
            <a:endParaRPr lang="en-US"/>
          </a:p>
        </p:txBody>
      </p:sp>
      <p:sp>
        <p:nvSpPr>
          <p:cNvPr id="26670" name="Rectangle 156"/>
          <p:cNvSpPr>
            <a:spLocks noChangeArrowheads="1"/>
          </p:cNvSpPr>
          <p:nvPr/>
        </p:nvSpPr>
        <p:spPr bwMode="auto">
          <a:xfrm>
            <a:off x="5614988" y="3100388"/>
            <a:ext cx="23812" cy="290512"/>
          </a:xfrm>
          <a:prstGeom prst="rect">
            <a:avLst/>
          </a:prstGeom>
          <a:solidFill>
            <a:srgbClr val="FFFFFF"/>
          </a:solidFill>
          <a:ln w="9525">
            <a:noFill/>
            <a:miter lim="800000"/>
            <a:headEnd/>
            <a:tailEnd/>
          </a:ln>
        </p:spPr>
        <p:txBody>
          <a:bodyPr/>
          <a:lstStyle/>
          <a:p>
            <a:endParaRPr lang="en-US"/>
          </a:p>
        </p:txBody>
      </p:sp>
      <p:sp>
        <p:nvSpPr>
          <p:cNvPr id="26671" name="Rectangle 158"/>
          <p:cNvSpPr>
            <a:spLocks noChangeArrowheads="1"/>
          </p:cNvSpPr>
          <p:nvPr/>
        </p:nvSpPr>
        <p:spPr bwMode="auto">
          <a:xfrm>
            <a:off x="730250" y="3402013"/>
            <a:ext cx="508000" cy="274637"/>
          </a:xfrm>
          <a:prstGeom prst="rect">
            <a:avLst/>
          </a:prstGeom>
          <a:noFill/>
          <a:ln w="9525">
            <a:noFill/>
            <a:miter lim="800000"/>
            <a:headEnd/>
            <a:tailEnd/>
          </a:ln>
        </p:spPr>
        <p:txBody>
          <a:bodyPr wrap="none" lIns="0" tIns="0" rIns="0" bIns="0">
            <a:spAutoFit/>
          </a:bodyPr>
          <a:lstStyle/>
          <a:p>
            <a:r>
              <a:rPr lang="en-GB" sz="1800">
                <a:solidFill>
                  <a:srgbClr val="000000"/>
                </a:solidFill>
              </a:rPr>
              <a:t>WKS</a:t>
            </a:r>
            <a:endParaRPr lang="en-GB"/>
          </a:p>
        </p:txBody>
      </p:sp>
      <p:sp>
        <p:nvSpPr>
          <p:cNvPr id="26672" name="Rectangle 159"/>
          <p:cNvSpPr>
            <a:spLocks noChangeArrowheads="1"/>
          </p:cNvSpPr>
          <p:nvPr/>
        </p:nvSpPr>
        <p:spPr bwMode="auto">
          <a:xfrm>
            <a:off x="2160588" y="3402013"/>
            <a:ext cx="3090862" cy="274637"/>
          </a:xfrm>
          <a:prstGeom prst="rect">
            <a:avLst/>
          </a:prstGeom>
          <a:noFill/>
          <a:ln w="9525">
            <a:noFill/>
            <a:miter lim="800000"/>
            <a:headEnd/>
            <a:tailEnd/>
          </a:ln>
        </p:spPr>
        <p:txBody>
          <a:bodyPr wrap="none" lIns="0" tIns="0" rIns="0" bIns="0">
            <a:spAutoFit/>
          </a:bodyPr>
          <a:lstStyle/>
          <a:p>
            <a:r>
              <a:rPr lang="en-GB" sz="1800">
                <a:solidFill>
                  <a:srgbClr val="000000"/>
                </a:solidFill>
              </a:rPr>
              <a:t>A well-known service description</a:t>
            </a:r>
            <a:endParaRPr lang="en-GB"/>
          </a:p>
        </p:txBody>
      </p:sp>
      <p:sp>
        <p:nvSpPr>
          <p:cNvPr id="26673" name="Rectangle 160"/>
          <p:cNvSpPr>
            <a:spLocks noChangeArrowheads="1"/>
          </p:cNvSpPr>
          <p:nvPr/>
        </p:nvSpPr>
        <p:spPr bwMode="auto">
          <a:xfrm>
            <a:off x="5649913" y="3402013"/>
            <a:ext cx="3243262" cy="274637"/>
          </a:xfrm>
          <a:prstGeom prst="rect">
            <a:avLst/>
          </a:prstGeom>
          <a:noFill/>
          <a:ln w="9525">
            <a:noFill/>
            <a:miter lim="800000"/>
            <a:headEnd/>
            <a:tailEnd/>
          </a:ln>
        </p:spPr>
        <p:txBody>
          <a:bodyPr wrap="none" lIns="0" tIns="0" rIns="0" bIns="0">
            <a:spAutoFit/>
          </a:bodyPr>
          <a:lstStyle/>
          <a:p>
            <a:r>
              <a:rPr lang="en-GB" sz="1800">
                <a:solidFill>
                  <a:srgbClr val="000000"/>
                </a:solidFill>
              </a:rPr>
              <a:t>List of service names and protocols</a:t>
            </a:r>
            <a:endParaRPr lang="en-GB"/>
          </a:p>
        </p:txBody>
      </p:sp>
      <p:sp>
        <p:nvSpPr>
          <p:cNvPr id="26674" name="Rectangle 162"/>
          <p:cNvSpPr>
            <a:spLocks noChangeArrowheads="1"/>
          </p:cNvSpPr>
          <p:nvPr/>
        </p:nvSpPr>
        <p:spPr bwMode="auto">
          <a:xfrm>
            <a:off x="2124075" y="3390900"/>
            <a:ext cx="25400" cy="290513"/>
          </a:xfrm>
          <a:prstGeom prst="rect">
            <a:avLst/>
          </a:prstGeom>
          <a:solidFill>
            <a:srgbClr val="FFFFFF"/>
          </a:solidFill>
          <a:ln w="9525">
            <a:noFill/>
            <a:miter lim="800000"/>
            <a:headEnd/>
            <a:tailEnd/>
          </a:ln>
        </p:spPr>
        <p:txBody>
          <a:bodyPr/>
          <a:lstStyle/>
          <a:p>
            <a:endParaRPr lang="en-US"/>
          </a:p>
        </p:txBody>
      </p:sp>
      <p:sp>
        <p:nvSpPr>
          <p:cNvPr id="26675" name="Rectangle 163"/>
          <p:cNvSpPr>
            <a:spLocks noChangeArrowheads="1"/>
          </p:cNvSpPr>
          <p:nvPr/>
        </p:nvSpPr>
        <p:spPr bwMode="auto">
          <a:xfrm>
            <a:off x="5614988" y="3390900"/>
            <a:ext cx="23812" cy="290513"/>
          </a:xfrm>
          <a:prstGeom prst="rect">
            <a:avLst/>
          </a:prstGeom>
          <a:solidFill>
            <a:srgbClr val="FFFFFF"/>
          </a:solidFill>
          <a:ln w="9525">
            <a:noFill/>
            <a:miter lim="800000"/>
            <a:headEnd/>
            <a:tailEnd/>
          </a:ln>
        </p:spPr>
        <p:txBody>
          <a:bodyPr/>
          <a:lstStyle/>
          <a:p>
            <a:endParaRPr lang="en-US"/>
          </a:p>
        </p:txBody>
      </p:sp>
      <p:sp>
        <p:nvSpPr>
          <p:cNvPr id="26676" name="Rectangle 165"/>
          <p:cNvSpPr>
            <a:spLocks noChangeArrowheads="1"/>
          </p:cNvSpPr>
          <p:nvPr/>
        </p:nvSpPr>
        <p:spPr bwMode="auto">
          <a:xfrm>
            <a:off x="730250" y="3692525"/>
            <a:ext cx="419100" cy="274638"/>
          </a:xfrm>
          <a:prstGeom prst="rect">
            <a:avLst/>
          </a:prstGeom>
          <a:noFill/>
          <a:ln w="9525">
            <a:noFill/>
            <a:miter lim="800000"/>
            <a:headEnd/>
            <a:tailEnd/>
          </a:ln>
        </p:spPr>
        <p:txBody>
          <a:bodyPr wrap="none" lIns="0" tIns="0" rIns="0" bIns="0">
            <a:spAutoFit/>
          </a:bodyPr>
          <a:lstStyle/>
          <a:p>
            <a:r>
              <a:rPr lang="en-GB" sz="1800">
                <a:solidFill>
                  <a:srgbClr val="000000"/>
                </a:solidFill>
              </a:rPr>
              <a:t>PTR</a:t>
            </a:r>
            <a:endParaRPr lang="en-GB"/>
          </a:p>
        </p:txBody>
      </p:sp>
      <p:sp>
        <p:nvSpPr>
          <p:cNvPr id="26677" name="Rectangle 166"/>
          <p:cNvSpPr>
            <a:spLocks noChangeArrowheads="1"/>
          </p:cNvSpPr>
          <p:nvPr/>
        </p:nvSpPr>
        <p:spPr bwMode="auto">
          <a:xfrm>
            <a:off x="2160588" y="3692525"/>
            <a:ext cx="2786062" cy="274638"/>
          </a:xfrm>
          <a:prstGeom prst="rect">
            <a:avLst/>
          </a:prstGeom>
          <a:noFill/>
          <a:ln w="9525">
            <a:noFill/>
            <a:miter lim="800000"/>
            <a:headEnd/>
            <a:tailEnd/>
          </a:ln>
        </p:spPr>
        <p:txBody>
          <a:bodyPr wrap="none" lIns="0" tIns="0" rIns="0" bIns="0">
            <a:spAutoFit/>
          </a:bodyPr>
          <a:lstStyle/>
          <a:p>
            <a:r>
              <a:rPr lang="en-GB" sz="1800">
                <a:solidFill>
                  <a:srgbClr val="000000"/>
                </a:solidFill>
              </a:rPr>
              <a:t>Domain name pointer (reverse</a:t>
            </a:r>
            <a:endParaRPr lang="en-GB"/>
          </a:p>
        </p:txBody>
      </p:sp>
      <p:sp>
        <p:nvSpPr>
          <p:cNvPr id="26678" name="Rectangle 167"/>
          <p:cNvSpPr>
            <a:spLocks noChangeArrowheads="1"/>
          </p:cNvSpPr>
          <p:nvPr/>
        </p:nvSpPr>
        <p:spPr bwMode="auto">
          <a:xfrm>
            <a:off x="2160588" y="3935413"/>
            <a:ext cx="800100" cy="274637"/>
          </a:xfrm>
          <a:prstGeom prst="rect">
            <a:avLst/>
          </a:prstGeom>
          <a:noFill/>
          <a:ln w="9525">
            <a:noFill/>
            <a:miter lim="800000"/>
            <a:headEnd/>
            <a:tailEnd/>
          </a:ln>
        </p:spPr>
        <p:txBody>
          <a:bodyPr wrap="none" lIns="0" tIns="0" rIns="0" bIns="0">
            <a:spAutoFit/>
          </a:bodyPr>
          <a:lstStyle/>
          <a:p>
            <a:r>
              <a:rPr lang="en-GB" sz="1800">
                <a:solidFill>
                  <a:srgbClr val="000000"/>
                </a:solidFill>
              </a:rPr>
              <a:t>lookups)</a:t>
            </a:r>
            <a:endParaRPr lang="en-GB"/>
          </a:p>
        </p:txBody>
      </p:sp>
      <p:sp>
        <p:nvSpPr>
          <p:cNvPr id="26679" name="Rectangle 168"/>
          <p:cNvSpPr>
            <a:spLocks noChangeArrowheads="1"/>
          </p:cNvSpPr>
          <p:nvPr/>
        </p:nvSpPr>
        <p:spPr bwMode="auto">
          <a:xfrm>
            <a:off x="5649913" y="3692525"/>
            <a:ext cx="1289050" cy="274638"/>
          </a:xfrm>
          <a:prstGeom prst="rect">
            <a:avLst/>
          </a:prstGeom>
          <a:noFill/>
          <a:ln w="9525">
            <a:noFill/>
            <a:miter lim="800000"/>
            <a:headEnd/>
            <a:tailEnd/>
          </a:ln>
        </p:spPr>
        <p:txBody>
          <a:bodyPr wrap="none" lIns="0" tIns="0" rIns="0" bIns="0">
            <a:spAutoFit/>
          </a:bodyPr>
          <a:lstStyle/>
          <a:p>
            <a:r>
              <a:rPr lang="en-GB" sz="1800">
                <a:solidFill>
                  <a:srgbClr val="000000"/>
                </a:solidFill>
              </a:rPr>
              <a:t>Domain name</a:t>
            </a:r>
            <a:endParaRPr lang="en-GB"/>
          </a:p>
        </p:txBody>
      </p:sp>
      <p:sp>
        <p:nvSpPr>
          <p:cNvPr id="26680" name="Rectangle 170"/>
          <p:cNvSpPr>
            <a:spLocks noChangeArrowheads="1"/>
          </p:cNvSpPr>
          <p:nvPr/>
        </p:nvSpPr>
        <p:spPr bwMode="auto">
          <a:xfrm>
            <a:off x="2124075" y="3681413"/>
            <a:ext cx="25400" cy="533400"/>
          </a:xfrm>
          <a:prstGeom prst="rect">
            <a:avLst/>
          </a:prstGeom>
          <a:solidFill>
            <a:srgbClr val="FFFFFF"/>
          </a:solidFill>
          <a:ln w="9525">
            <a:noFill/>
            <a:miter lim="800000"/>
            <a:headEnd/>
            <a:tailEnd/>
          </a:ln>
        </p:spPr>
        <p:txBody>
          <a:bodyPr/>
          <a:lstStyle/>
          <a:p>
            <a:endParaRPr lang="en-US"/>
          </a:p>
        </p:txBody>
      </p:sp>
      <p:sp>
        <p:nvSpPr>
          <p:cNvPr id="26681" name="Rectangle 171"/>
          <p:cNvSpPr>
            <a:spLocks noChangeArrowheads="1"/>
          </p:cNvSpPr>
          <p:nvPr/>
        </p:nvSpPr>
        <p:spPr bwMode="auto">
          <a:xfrm>
            <a:off x="5614988" y="3681413"/>
            <a:ext cx="23812" cy="533400"/>
          </a:xfrm>
          <a:prstGeom prst="rect">
            <a:avLst/>
          </a:prstGeom>
          <a:solidFill>
            <a:srgbClr val="FFFFFF"/>
          </a:solidFill>
          <a:ln w="9525">
            <a:noFill/>
            <a:miter lim="800000"/>
            <a:headEnd/>
            <a:tailEnd/>
          </a:ln>
        </p:spPr>
        <p:txBody>
          <a:bodyPr/>
          <a:lstStyle/>
          <a:p>
            <a:endParaRPr lang="en-US"/>
          </a:p>
        </p:txBody>
      </p:sp>
      <p:sp>
        <p:nvSpPr>
          <p:cNvPr id="26682" name="Rectangle 173"/>
          <p:cNvSpPr>
            <a:spLocks noChangeArrowheads="1"/>
          </p:cNvSpPr>
          <p:nvPr/>
        </p:nvSpPr>
        <p:spPr bwMode="auto">
          <a:xfrm>
            <a:off x="730250" y="4225925"/>
            <a:ext cx="698500" cy="274638"/>
          </a:xfrm>
          <a:prstGeom prst="rect">
            <a:avLst/>
          </a:prstGeom>
          <a:noFill/>
          <a:ln w="9525">
            <a:noFill/>
            <a:miter lim="800000"/>
            <a:headEnd/>
            <a:tailEnd/>
          </a:ln>
        </p:spPr>
        <p:txBody>
          <a:bodyPr wrap="none" lIns="0" tIns="0" rIns="0" bIns="0">
            <a:spAutoFit/>
          </a:bodyPr>
          <a:lstStyle/>
          <a:p>
            <a:r>
              <a:rPr lang="en-GB" sz="1800">
                <a:solidFill>
                  <a:srgbClr val="000000"/>
                </a:solidFill>
              </a:rPr>
              <a:t>HINFO</a:t>
            </a:r>
            <a:endParaRPr lang="en-GB"/>
          </a:p>
        </p:txBody>
      </p:sp>
      <p:sp>
        <p:nvSpPr>
          <p:cNvPr id="26683" name="Rectangle 174"/>
          <p:cNvSpPr>
            <a:spLocks noChangeArrowheads="1"/>
          </p:cNvSpPr>
          <p:nvPr/>
        </p:nvSpPr>
        <p:spPr bwMode="auto">
          <a:xfrm>
            <a:off x="2160588" y="4225925"/>
            <a:ext cx="1568450" cy="274638"/>
          </a:xfrm>
          <a:prstGeom prst="rect">
            <a:avLst/>
          </a:prstGeom>
          <a:noFill/>
          <a:ln w="9525">
            <a:noFill/>
            <a:miter lim="800000"/>
            <a:headEnd/>
            <a:tailEnd/>
          </a:ln>
        </p:spPr>
        <p:txBody>
          <a:bodyPr wrap="none" lIns="0" tIns="0" rIns="0" bIns="0">
            <a:spAutoFit/>
          </a:bodyPr>
          <a:lstStyle/>
          <a:p>
            <a:r>
              <a:rPr lang="en-GB" sz="1800">
                <a:solidFill>
                  <a:srgbClr val="000000"/>
                </a:solidFill>
              </a:rPr>
              <a:t>Host information</a:t>
            </a:r>
            <a:endParaRPr lang="en-GB"/>
          </a:p>
        </p:txBody>
      </p:sp>
      <p:sp>
        <p:nvSpPr>
          <p:cNvPr id="26684" name="Rectangle 175"/>
          <p:cNvSpPr>
            <a:spLocks noChangeArrowheads="1"/>
          </p:cNvSpPr>
          <p:nvPr/>
        </p:nvSpPr>
        <p:spPr bwMode="auto">
          <a:xfrm>
            <a:off x="5649913" y="4225925"/>
            <a:ext cx="3243262" cy="274638"/>
          </a:xfrm>
          <a:prstGeom prst="rect">
            <a:avLst/>
          </a:prstGeom>
          <a:noFill/>
          <a:ln w="9525">
            <a:noFill/>
            <a:miter lim="800000"/>
            <a:headEnd/>
            <a:tailEnd/>
          </a:ln>
        </p:spPr>
        <p:txBody>
          <a:bodyPr wrap="none" lIns="0" tIns="0" rIns="0" bIns="0">
            <a:spAutoFit/>
          </a:bodyPr>
          <a:lstStyle/>
          <a:p>
            <a:r>
              <a:rPr lang="en-GB" sz="1800">
                <a:solidFill>
                  <a:srgbClr val="000000"/>
                </a:solidFill>
              </a:rPr>
              <a:t>Machine architecture and operating</a:t>
            </a:r>
            <a:endParaRPr lang="en-GB"/>
          </a:p>
        </p:txBody>
      </p:sp>
      <p:sp>
        <p:nvSpPr>
          <p:cNvPr id="26685" name="Rectangle 176"/>
          <p:cNvSpPr>
            <a:spLocks noChangeArrowheads="1"/>
          </p:cNvSpPr>
          <p:nvPr/>
        </p:nvSpPr>
        <p:spPr bwMode="auto">
          <a:xfrm>
            <a:off x="5649913" y="4467225"/>
            <a:ext cx="635000" cy="274638"/>
          </a:xfrm>
          <a:prstGeom prst="rect">
            <a:avLst/>
          </a:prstGeom>
          <a:noFill/>
          <a:ln w="9525">
            <a:noFill/>
            <a:miter lim="800000"/>
            <a:headEnd/>
            <a:tailEnd/>
          </a:ln>
        </p:spPr>
        <p:txBody>
          <a:bodyPr wrap="none" lIns="0" tIns="0" rIns="0" bIns="0">
            <a:spAutoFit/>
          </a:bodyPr>
          <a:lstStyle/>
          <a:p>
            <a:r>
              <a:rPr lang="en-GB" sz="1800">
                <a:solidFill>
                  <a:srgbClr val="000000"/>
                </a:solidFill>
              </a:rPr>
              <a:t>system</a:t>
            </a:r>
            <a:endParaRPr lang="en-GB"/>
          </a:p>
        </p:txBody>
      </p:sp>
      <p:sp>
        <p:nvSpPr>
          <p:cNvPr id="26686" name="Rectangle 178"/>
          <p:cNvSpPr>
            <a:spLocks noChangeArrowheads="1"/>
          </p:cNvSpPr>
          <p:nvPr/>
        </p:nvSpPr>
        <p:spPr bwMode="auto">
          <a:xfrm>
            <a:off x="2124075" y="4214813"/>
            <a:ext cx="25400" cy="531812"/>
          </a:xfrm>
          <a:prstGeom prst="rect">
            <a:avLst/>
          </a:prstGeom>
          <a:solidFill>
            <a:srgbClr val="FFFFFF"/>
          </a:solidFill>
          <a:ln w="9525">
            <a:noFill/>
            <a:miter lim="800000"/>
            <a:headEnd/>
            <a:tailEnd/>
          </a:ln>
        </p:spPr>
        <p:txBody>
          <a:bodyPr/>
          <a:lstStyle/>
          <a:p>
            <a:endParaRPr lang="en-US"/>
          </a:p>
        </p:txBody>
      </p:sp>
      <p:sp>
        <p:nvSpPr>
          <p:cNvPr id="26687" name="Rectangle 179"/>
          <p:cNvSpPr>
            <a:spLocks noChangeArrowheads="1"/>
          </p:cNvSpPr>
          <p:nvPr/>
        </p:nvSpPr>
        <p:spPr bwMode="auto">
          <a:xfrm>
            <a:off x="5614988" y="4214813"/>
            <a:ext cx="23812" cy="531812"/>
          </a:xfrm>
          <a:prstGeom prst="rect">
            <a:avLst/>
          </a:prstGeom>
          <a:solidFill>
            <a:srgbClr val="FFFFFF"/>
          </a:solidFill>
          <a:ln w="9525">
            <a:noFill/>
            <a:miter lim="800000"/>
            <a:headEnd/>
            <a:tailEnd/>
          </a:ln>
        </p:spPr>
        <p:txBody>
          <a:bodyPr/>
          <a:lstStyle/>
          <a:p>
            <a:endParaRPr lang="en-US"/>
          </a:p>
        </p:txBody>
      </p:sp>
      <p:sp>
        <p:nvSpPr>
          <p:cNvPr id="26688" name="Rectangle 181"/>
          <p:cNvSpPr>
            <a:spLocks noChangeArrowheads="1"/>
          </p:cNvSpPr>
          <p:nvPr/>
        </p:nvSpPr>
        <p:spPr bwMode="auto">
          <a:xfrm>
            <a:off x="730250" y="4757738"/>
            <a:ext cx="368300" cy="274637"/>
          </a:xfrm>
          <a:prstGeom prst="rect">
            <a:avLst/>
          </a:prstGeom>
          <a:noFill/>
          <a:ln w="9525">
            <a:noFill/>
            <a:miter lim="800000"/>
            <a:headEnd/>
            <a:tailEnd/>
          </a:ln>
        </p:spPr>
        <p:txBody>
          <a:bodyPr wrap="none" lIns="0" tIns="0" rIns="0" bIns="0">
            <a:spAutoFit/>
          </a:bodyPr>
          <a:lstStyle/>
          <a:p>
            <a:r>
              <a:rPr lang="en-GB" sz="1800">
                <a:solidFill>
                  <a:srgbClr val="000000"/>
                </a:solidFill>
              </a:rPr>
              <a:t>MX</a:t>
            </a:r>
            <a:endParaRPr lang="en-GB"/>
          </a:p>
        </p:txBody>
      </p:sp>
      <p:sp>
        <p:nvSpPr>
          <p:cNvPr id="26689" name="Rectangle 182"/>
          <p:cNvSpPr>
            <a:spLocks noChangeArrowheads="1"/>
          </p:cNvSpPr>
          <p:nvPr/>
        </p:nvSpPr>
        <p:spPr bwMode="auto">
          <a:xfrm>
            <a:off x="2160588" y="4757738"/>
            <a:ext cx="1352550" cy="274637"/>
          </a:xfrm>
          <a:prstGeom prst="rect">
            <a:avLst/>
          </a:prstGeom>
          <a:noFill/>
          <a:ln w="9525">
            <a:noFill/>
            <a:miter lim="800000"/>
            <a:headEnd/>
            <a:tailEnd/>
          </a:ln>
        </p:spPr>
        <p:txBody>
          <a:bodyPr wrap="none" lIns="0" tIns="0" rIns="0" bIns="0">
            <a:spAutoFit/>
          </a:bodyPr>
          <a:lstStyle/>
          <a:p>
            <a:r>
              <a:rPr lang="en-GB" sz="1800">
                <a:solidFill>
                  <a:srgbClr val="000000"/>
                </a:solidFill>
              </a:rPr>
              <a:t>Mail exchange</a:t>
            </a:r>
            <a:endParaRPr lang="en-GB"/>
          </a:p>
        </p:txBody>
      </p:sp>
      <p:sp>
        <p:nvSpPr>
          <p:cNvPr id="26690" name="Rectangle 183"/>
          <p:cNvSpPr>
            <a:spLocks noChangeArrowheads="1"/>
          </p:cNvSpPr>
          <p:nvPr/>
        </p:nvSpPr>
        <p:spPr bwMode="auto">
          <a:xfrm>
            <a:off x="5649913" y="4757738"/>
            <a:ext cx="788987" cy="274637"/>
          </a:xfrm>
          <a:prstGeom prst="rect">
            <a:avLst/>
          </a:prstGeom>
          <a:noFill/>
          <a:ln w="9525">
            <a:noFill/>
            <a:miter lim="800000"/>
            <a:headEnd/>
            <a:tailEnd/>
          </a:ln>
        </p:spPr>
        <p:txBody>
          <a:bodyPr wrap="none" lIns="0" tIns="0" rIns="0" bIns="0">
            <a:spAutoFit/>
          </a:bodyPr>
          <a:lstStyle/>
          <a:p>
            <a:r>
              <a:rPr lang="en-GB" sz="1800">
                <a:solidFill>
                  <a:srgbClr val="000000"/>
                </a:solidFill>
              </a:rPr>
              <a:t>List of &lt;</a:t>
            </a:r>
            <a:endParaRPr lang="en-GB"/>
          </a:p>
        </p:txBody>
      </p:sp>
      <p:sp>
        <p:nvSpPr>
          <p:cNvPr id="26691" name="Rectangle 184"/>
          <p:cNvSpPr>
            <a:spLocks noChangeArrowheads="1"/>
          </p:cNvSpPr>
          <p:nvPr/>
        </p:nvSpPr>
        <p:spPr bwMode="auto">
          <a:xfrm>
            <a:off x="6424613" y="4757738"/>
            <a:ext cx="1473200" cy="274637"/>
          </a:xfrm>
          <a:prstGeom prst="rect">
            <a:avLst/>
          </a:prstGeom>
          <a:noFill/>
          <a:ln w="9525">
            <a:noFill/>
            <a:miter lim="800000"/>
            <a:headEnd/>
            <a:tailEnd/>
          </a:ln>
        </p:spPr>
        <p:txBody>
          <a:bodyPr wrap="none" lIns="0" tIns="0" rIns="0" bIns="0">
            <a:spAutoFit/>
          </a:bodyPr>
          <a:lstStyle/>
          <a:p>
            <a:r>
              <a:rPr lang="en-GB" sz="1800" i="1">
                <a:solidFill>
                  <a:srgbClr val="000000"/>
                </a:solidFill>
              </a:rPr>
              <a:t>preference, host</a:t>
            </a:r>
            <a:endParaRPr lang="en-GB"/>
          </a:p>
        </p:txBody>
      </p:sp>
      <p:sp>
        <p:nvSpPr>
          <p:cNvPr id="26692" name="Rectangle 185"/>
          <p:cNvSpPr>
            <a:spLocks noChangeArrowheads="1"/>
          </p:cNvSpPr>
          <p:nvPr/>
        </p:nvSpPr>
        <p:spPr bwMode="auto">
          <a:xfrm>
            <a:off x="7904163" y="4757738"/>
            <a:ext cx="630237" cy="274637"/>
          </a:xfrm>
          <a:prstGeom prst="rect">
            <a:avLst/>
          </a:prstGeom>
          <a:noFill/>
          <a:ln w="9525">
            <a:noFill/>
            <a:miter lim="800000"/>
            <a:headEnd/>
            <a:tailEnd/>
          </a:ln>
        </p:spPr>
        <p:txBody>
          <a:bodyPr wrap="none" lIns="0" tIns="0" rIns="0" bIns="0">
            <a:spAutoFit/>
          </a:bodyPr>
          <a:lstStyle/>
          <a:p>
            <a:r>
              <a:rPr lang="en-GB" sz="1800">
                <a:solidFill>
                  <a:srgbClr val="000000"/>
                </a:solidFill>
              </a:rPr>
              <a:t>&gt; pairs</a:t>
            </a:r>
            <a:endParaRPr lang="en-GB"/>
          </a:p>
        </p:txBody>
      </p:sp>
      <p:sp>
        <p:nvSpPr>
          <p:cNvPr id="26693" name="Rectangle 187"/>
          <p:cNvSpPr>
            <a:spLocks noChangeArrowheads="1"/>
          </p:cNvSpPr>
          <p:nvPr/>
        </p:nvSpPr>
        <p:spPr bwMode="auto">
          <a:xfrm>
            <a:off x="2124075" y="4746625"/>
            <a:ext cx="25400" cy="315913"/>
          </a:xfrm>
          <a:prstGeom prst="rect">
            <a:avLst/>
          </a:prstGeom>
          <a:solidFill>
            <a:srgbClr val="FFFFFF"/>
          </a:solidFill>
          <a:ln w="9525">
            <a:noFill/>
            <a:miter lim="800000"/>
            <a:headEnd/>
            <a:tailEnd/>
          </a:ln>
        </p:spPr>
        <p:txBody>
          <a:bodyPr/>
          <a:lstStyle/>
          <a:p>
            <a:endParaRPr lang="en-US"/>
          </a:p>
        </p:txBody>
      </p:sp>
      <p:sp>
        <p:nvSpPr>
          <p:cNvPr id="26694" name="Rectangle 188"/>
          <p:cNvSpPr>
            <a:spLocks noChangeArrowheads="1"/>
          </p:cNvSpPr>
          <p:nvPr/>
        </p:nvSpPr>
        <p:spPr bwMode="auto">
          <a:xfrm>
            <a:off x="5614988" y="4746625"/>
            <a:ext cx="23812" cy="315913"/>
          </a:xfrm>
          <a:prstGeom prst="rect">
            <a:avLst/>
          </a:prstGeom>
          <a:solidFill>
            <a:srgbClr val="FFFFFF"/>
          </a:solidFill>
          <a:ln w="9525">
            <a:noFill/>
            <a:miter lim="800000"/>
            <a:headEnd/>
            <a:tailEnd/>
          </a:ln>
        </p:spPr>
        <p:txBody>
          <a:bodyPr/>
          <a:lstStyle/>
          <a:p>
            <a:endParaRPr lang="en-US"/>
          </a:p>
        </p:txBody>
      </p:sp>
      <p:sp>
        <p:nvSpPr>
          <p:cNvPr id="26695" name="Rectangle 190"/>
          <p:cNvSpPr>
            <a:spLocks noChangeArrowheads="1"/>
          </p:cNvSpPr>
          <p:nvPr/>
        </p:nvSpPr>
        <p:spPr bwMode="auto">
          <a:xfrm>
            <a:off x="730250" y="5073650"/>
            <a:ext cx="444500" cy="274638"/>
          </a:xfrm>
          <a:prstGeom prst="rect">
            <a:avLst/>
          </a:prstGeom>
          <a:noFill/>
          <a:ln w="9525">
            <a:noFill/>
            <a:miter lim="800000"/>
            <a:headEnd/>
            <a:tailEnd/>
          </a:ln>
        </p:spPr>
        <p:txBody>
          <a:bodyPr wrap="none" lIns="0" tIns="0" rIns="0" bIns="0">
            <a:spAutoFit/>
          </a:bodyPr>
          <a:lstStyle/>
          <a:p>
            <a:r>
              <a:rPr lang="en-GB" sz="1800">
                <a:solidFill>
                  <a:srgbClr val="000000"/>
                </a:solidFill>
              </a:rPr>
              <a:t>TXT</a:t>
            </a:r>
            <a:endParaRPr lang="en-GB"/>
          </a:p>
        </p:txBody>
      </p:sp>
      <p:sp>
        <p:nvSpPr>
          <p:cNvPr id="26696" name="Rectangle 191"/>
          <p:cNvSpPr>
            <a:spLocks noChangeArrowheads="1"/>
          </p:cNvSpPr>
          <p:nvPr/>
        </p:nvSpPr>
        <p:spPr bwMode="auto">
          <a:xfrm>
            <a:off x="2160588" y="5073650"/>
            <a:ext cx="996950" cy="274638"/>
          </a:xfrm>
          <a:prstGeom prst="rect">
            <a:avLst/>
          </a:prstGeom>
          <a:noFill/>
          <a:ln w="9525">
            <a:noFill/>
            <a:miter lim="800000"/>
            <a:headEnd/>
            <a:tailEnd/>
          </a:ln>
        </p:spPr>
        <p:txBody>
          <a:bodyPr wrap="none" lIns="0" tIns="0" rIns="0" bIns="0">
            <a:spAutoFit/>
          </a:bodyPr>
          <a:lstStyle/>
          <a:p>
            <a:r>
              <a:rPr lang="en-GB" sz="1800">
                <a:solidFill>
                  <a:srgbClr val="000000"/>
                </a:solidFill>
              </a:rPr>
              <a:t>Text string</a:t>
            </a:r>
            <a:endParaRPr lang="en-GB"/>
          </a:p>
        </p:txBody>
      </p:sp>
      <p:sp>
        <p:nvSpPr>
          <p:cNvPr id="26697" name="Rectangle 192"/>
          <p:cNvSpPr>
            <a:spLocks noChangeArrowheads="1"/>
          </p:cNvSpPr>
          <p:nvPr/>
        </p:nvSpPr>
        <p:spPr bwMode="auto">
          <a:xfrm>
            <a:off x="5649913" y="5073650"/>
            <a:ext cx="1250950" cy="274638"/>
          </a:xfrm>
          <a:prstGeom prst="rect">
            <a:avLst/>
          </a:prstGeom>
          <a:noFill/>
          <a:ln w="9525">
            <a:noFill/>
            <a:miter lim="800000"/>
            <a:headEnd/>
            <a:tailEnd/>
          </a:ln>
        </p:spPr>
        <p:txBody>
          <a:bodyPr wrap="none" lIns="0" tIns="0" rIns="0" bIns="0">
            <a:spAutoFit/>
          </a:bodyPr>
          <a:lstStyle/>
          <a:p>
            <a:r>
              <a:rPr lang="en-GB" sz="1800">
                <a:solidFill>
                  <a:srgbClr val="000000"/>
                </a:solidFill>
              </a:rPr>
              <a:t>Arbitrary text</a:t>
            </a:r>
            <a:endParaRPr lang="en-GB"/>
          </a:p>
        </p:txBody>
      </p:sp>
      <p:sp>
        <p:nvSpPr>
          <p:cNvPr id="26698" name="Line 194"/>
          <p:cNvSpPr>
            <a:spLocks noChangeShapeType="1"/>
          </p:cNvSpPr>
          <p:nvPr/>
        </p:nvSpPr>
        <p:spPr bwMode="auto">
          <a:xfrm>
            <a:off x="695325" y="5353050"/>
            <a:ext cx="1404938" cy="1588"/>
          </a:xfrm>
          <a:prstGeom prst="line">
            <a:avLst/>
          </a:prstGeom>
          <a:noFill/>
          <a:ln w="34925">
            <a:solidFill>
              <a:srgbClr val="000000"/>
            </a:solidFill>
            <a:round/>
            <a:headEnd/>
            <a:tailEnd/>
          </a:ln>
        </p:spPr>
        <p:txBody>
          <a:bodyPr/>
          <a:lstStyle/>
          <a:p>
            <a:endParaRPr lang="en-US"/>
          </a:p>
        </p:txBody>
      </p:sp>
      <p:sp>
        <p:nvSpPr>
          <p:cNvPr id="26699" name="Rectangle 195"/>
          <p:cNvSpPr>
            <a:spLocks noChangeArrowheads="1"/>
          </p:cNvSpPr>
          <p:nvPr/>
        </p:nvSpPr>
        <p:spPr bwMode="auto">
          <a:xfrm>
            <a:off x="2124075" y="5062538"/>
            <a:ext cx="25400" cy="290512"/>
          </a:xfrm>
          <a:prstGeom prst="rect">
            <a:avLst/>
          </a:prstGeom>
          <a:solidFill>
            <a:srgbClr val="FFFFFF"/>
          </a:solidFill>
          <a:ln w="9525">
            <a:noFill/>
            <a:miter lim="800000"/>
            <a:headEnd/>
            <a:tailEnd/>
          </a:ln>
        </p:spPr>
        <p:txBody>
          <a:bodyPr/>
          <a:lstStyle/>
          <a:p>
            <a:endParaRPr lang="en-US"/>
          </a:p>
        </p:txBody>
      </p:sp>
      <p:sp>
        <p:nvSpPr>
          <p:cNvPr id="26700" name="Rectangle 196"/>
          <p:cNvSpPr>
            <a:spLocks noChangeArrowheads="1"/>
          </p:cNvSpPr>
          <p:nvPr/>
        </p:nvSpPr>
        <p:spPr bwMode="auto">
          <a:xfrm>
            <a:off x="2124075" y="5376863"/>
            <a:ext cx="25400" cy="1587"/>
          </a:xfrm>
          <a:prstGeom prst="rect">
            <a:avLst/>
          </a:prstGeom>
          <a:solidFill>
            <a:srgbClr val="FFFFFF"/>
          </a:solidFill>
          <a:ln w="9525">
            <a:noFill/>
            <a:miter lim="800000"/>
            <a:headEnd/>
            <a:tailEnd/>
          </a:ln>
        </p:spPr>
        <p:txBody>
          <a:bodyPr/>
          <a:lstStyle/>
          <a:p>
            <a:endParaRPr lang="en-US"/>
          </a:p>
        </p:txBody>
      </p:sp>
      <p:sp>
        <p:nvSpPr>
          <p:cNvPr id="26701" name="Line 197"/>
          <p:cNvSpPr>
            <a:spLocks noChangeShapeType="1"/>
          </p:cNvSpPr>
          <p:nvPr/>
        </p:nvSpPr>
        <p:spPr bwMode="auto">
          <a:xfrm>
            <a:off x="2124075" y="5353050"/>
            <a:ext cx="1588" cy="1588"/>
          </a:xfrm>
          <a:prstGeom prst="line">
            <a:avLst/>
          </a:prstGeom>
          <a:noFill/>
          <a:ln w="34925">
            <a:solidFill>
              <a:srgbClr val="000000"/>
            </a:solidFill>
            <a:round/>
            <a:headEnd/>
            <a:tailEnd/>
          </a:ln>
        </p:spPr>
        <p:txBody>
          <a:bodyPr/>
          <a:lstStyle/>
          <a:p>
            <a:endParaRPr lang="en-US"/>
          </a:p>
        </p:txBody>
      </p:sp>
      <p:sp>
        <p:nvSpPr>
          <p:cNvPr id="26702" name="Line 198"/>
          <p:cNvSpPr>
            <a:spLocks noChangeShapeType="1"/>
          </p:cNvSpPr>
          <p:nvPr/>
        </p:nvSpPr>
        <p:spPr bwMode="auto">
          <a:xfrm>
            <a:off x="2149475" y="5353050"/>
            <a:ext cx="3440113" cy="1588"/>
          </a:xfrm>
          <a:prstGeom prst="line">
            <a:avLst/>
          </a:prstGeom>
          <a:noFill/>
          <a:ln w="34925">
            <a:solidFill>
              <a:srgbClr val="000000"/>
            </a:solidFill>
            <a:round/>
            <a:headEnd/>
            <a:tailEnd/>
          </a:ln>
        </p:spPr>
        <p:txBody>
          <a:bodyPr/>
          <a:lstStyle/>
          <a:p>
            <a:endParaRPr lang="en-US"/>
          </a:p>
        </p:txBody>
      </p:sp>
      <p:sp>
        <p:nvSpPr>
          <p:cNvPr id="26703" name="Rectangle 199"/>
          <p:cNvSpPr>
            <a:spLocks noChangeArrowheads="1"/>
          </p:cNvSpPr>
          <p:nvPr/>
        </p:nvSpPr>
        <p:spPr bwMode="auto">
          <a:xfrm>
            <a:off x="5614988" y="5062538"/>
            <a:ext cx="23812" cy="290512"/>
          </a:xfrm>
          <a:prstGeom prst="rect">
            <a:avLst/>
          </a:prstGeom>
          <a:solidFill>
            <a:srgbClr val="FFFFFF"/>
          </a:solidFill>
          <a:ln w="9525">
            <a:noFill/>
            <a:miter lim="800000"/>
            <a:headEnd/>
            <a:tailEnd/>
          </a:ln>
        </p:spPr>
        <p:txBody>
          <a:bodyPr/>
          <a:lstStyle/>
          <a:p>
            <a:endParaRPr lang="en-US"/>
          </a:p>
        </p:txBody>
      </p:sp>
      <p:sp>
        <p:nvSpPr>
          <p:cNvPr id="26704" name="Rectangle 200"/>
          <p:cNvSpPr>
            <a:spLocks noChangeArrowheads="1"/>
          </p:cNvSpPr>
          <p:nvPr/>
        </p:nvSpPr>
        <p:spPr bwMode="auto">
          <a:xfrm>
            <a:off x="5614988" y="5376863"/>
            <a:ext cx="23812" cy="1587"/>
          </a:xfrm>
          <a:prstGeom prst="rect">
            <a:avLst/>
          </a:prstGeom>
          <a:solidFill>
            <a:srgbClr val="FFFFFF"/>
          </a:solidFill>
          <a:ln w="9525">
            <a:noFill/>
            <a:miter lim="800000"/>
            <a:headEnd/>
            <a:tailEnd/>
          </a:ln>
        </p:spPr>
        <p:txBody>
          <a:bodyPr/>
          <a:lstStyle/>
          <a:p>
            <a:endParaRPr lang="en-US"/>
          </a:p>
        </p:txBody>
      </p:sp>
      <p:sp>
        <p:nvSpPr>
          <p:cNvPr id="26705" name="Line 201"/>
          <p:cNvSpPr>
            <a:spLocks noChangeShapeType="1"/>
          </p:cNvSpPr>
          <p:nvPr/>
        </p:nvSpPr>
        <p:spPr bwMode="auto">
          <a:xfrm>
            <a:off x="5614988" y="5353050"/>
            <a:ext cx="1587" cy="1588"/>
          </a:xfrm>
          <a:prstGeom prst="line">
            <a:avLst/>
          </a:prstGeom>
          <a:noFill/>
          <a:ln w="34925">
            <a:solidFill>
              <a:srgbClr val="000000"/>
            </a:solidFill>
            <a:round/>
            <a:headEnd/>
            <a:tailEnd/>
          </a:ln>
        </p:spPr>
        <p:txBody>
          <a:bodyPr/>
          <a:lstStyle/>
          <a:p>
            <a:endParaRPr lang="en-US"/>
          </a:p>
        </p:txBody>
      </p:sp>
      <p:sp>
        <p:nvSpPr>
          <p:cNvPr id="26706" name="Line 202"/>
          <p:cNvSpPr>
            <a:spLocks noChangeShapeType="1"/>
          </p:cNvSpPr>
          <p:nvPr/>
        </p:nvSpPr>
        <p:spPr bwMode="auto">
          <a:xfrm>
            <a:off x="5638800" y="5353050"/>
            <a:ext cx="3440113" cy="1588"/>
          </a:xfrm>
          <a:prstGeom prst="line">
            <a:avLst/>
          </a:prstGeom>
          <a:noFill/>
          <a:ln w="34925">
            <a:solidFill>
              <a:srgbClr val="000000"/>
            </a:solidFill>
            <a:round/>
            <a:headEnd/>
            <a:tailEnd/>
          </a:ln>
        </p:spPr>
        <p:txBody>
          <a:bodyPr/>
          <a:lstStyle/>
          <a:p>
            <a:endParaRPr lang="en-US"/>
          </a:p>
        </p:txBody>
      </p:sp>
      <p:sp>
        <p:nvSpPr>
          <p:cNvPr id="26707" name="Rectangle 205"/>
          <p:cNvSpPr>
            <a:spLocks noChangeArrowheads="1"/>
          </p:cNvSpPr>
          <p:nvPr/>
        </p:nvSpPr>
        <p:spPr bwMode="auto">
          <a:xfrm>
            <a:off x="481013" y="1209675"/>
            <a:ext cx="1327150" cy="396875"/>
          </a:xfrm>
          <a:prstGeom prst="rect">
            <a:avLst/>
          </a:prstGeom>
          <a:noFill/>
          <a:ln w="9525">
            <a:noFill/>
            <a:miter lim="800000"/>
            <a:headEnd/>
            <a:tailEnd/>
          </a:ln>
        </p:spPr>
        <p:txBody>
          <a:bodyPr wrap="none">
            <a:spAutoFit/>
          </a:bodyPr>
          <a:lstStyle/>
          <a:p>
            <a:r>
              <a:rPr kumimoji="1" lang="en-GB" sz="2000">
                <a:solidFill>
                  <a:schemeClr val="accent1"/>
                </a:solidFill>
                <a:latin typeface="Arial" charset="0"/>
              </a:rPr>
              <a:t>Figure 9.5</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miter lim="800000"/>
            <a:headEnd/>
            <a:tailEnd/>
          </a:ln>
        </p:spPr>
        <p:txBody>
          <a:bodyPr/>
          <a:lstStyle/>
          <a:p>
            <a:fld id="{8FDAA55E-F020-4AB2-8165-F28542D6D871}" type="slidenum">
              <a:rPr lang="en-US" smtClean="0"/>
              <a:pPr/>
              <a:t>25</a:t>
            </a:fld>
            <a:endParaRPr lang="en-US" smtClean="0"/>
          </a:p>
        </p:txBody>
      </p:sp>
      <p:sp>
        <p:nvSpPr>
          <p:cNvPr id="27651" name="Rectangle 2"/>
          <p:cNvSpPr>
            <a:spLocks noGrp="1" noChangeArrowheads="1"/>
          </p:cNvSpPr>
          <p:nvPr>
            <p:ph type="title"/>
          </p:nvPr>
        </p:nvSpPr>
        <p:spPr/>
        <p:txBody>
          <a:bodyPr/>
          <a:lstStyle/>
          <a:p>
            <a:r>
              <a:rPr lang="en-GB" smtClean="0"/>
              <a:t>DNS issues</a:t>
            </a:r>
          </a:p>
        </p:txBody>
      </p:sp>
      <p:sp>
        <p:nvSpPr>
          <p:cNvPr id="27652" name="Rectangle 3"/>
          <p:cNvSpPr>
            <a:spLocks noGrp="1" noChangeArrowheads="1"/>
          </p:cNvSpPr>
          <p:nvPr>
            <p:ph type="body" idx="1"/>
          </p:nvPr>
        </p:nvSpPr>
        <p:spPr>
          <a:xfrm>
            <a:off x="495300" y="1447800"/>
            <a:ext cx="9048750" cy="3840163"/>
          </a:xfrm>
        </p:spPr>
        <p:txBody>
          <a:bodyPr/>
          <a:lstStyle/>
          <a:p>
            <a:r>
              <a:rPr lang="en-GB" sz="2400" smtClean="0"/>
              <a:t>Name tables change infrequently, but when they do, caching can result in the delivery of stale data.</a:t>
            </a:r>
          </a:p>
          <a:p>
            <a:pPr lvl="1"/>
            <a:r>
              <a:rPr lang="en-GB" sz="1800" smtClean="0"/>
              <a:t>Clients are responsible for detecting this and recovering</a:t>
            </a:r>
          </a:p>
          <a:p>
            <a:r>
              <a:rPr lang="en-GB" sz="2400" smtClean="0"/>
              <a:t>Its design makes changes to the structure of the name space difficult. For example:</a:t>
            </a:r>
          </a:p>
          <a:p>
            <a:pPr lvl="1"/>
            <a:r>
              <a:rPr lang="en-GB" sz="1800" smtClean="0"/>
              <a:t>merging previously separate domain trees under a new root</a:t>
            </a:r>
          </a:p>
          <a:p>
            <a:pPr lvl="1"/>
            <a:r>
              <a:rPr lang="en-GB" sz="1800" smtClean="0"/>
              <a:t>moving subtrees to a different part of the structure (e.g. if Scotland became a separate country, its domains should all be moved to a new country-level domain.)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miter lim="800000"/>
            <a:headEnd/>
            <a:tailEnd/>
          </a:ln>
        </p:spPr>
        <p:txBody>
          <a:bodyPr/>
          <a:lstStyle/>
          <a:p>
            <a:fld id="{1C617B43-47FA-4D50-A14F-6C7B91D152C9}" type="slidenum">
              <a:rPr lang="en-US" smtClean="0"/>
              <a:pPr/>
              <a:t>26</a:t>
            </a:fld>
            <a:endParaRPr lang="en-US" smtClean="0"/>
          </a:p>
        </p:txBody>
      </p:sp>
      <p:sp>
        <p:nvSpPr>
          <p:cNvPr id="28675" name="Rectangle 6"/>
          <p:cNvSpPr>
            <a:spLocks noGrp="1" noChangeArrowheads="1"/>
          </p:cNvSpPr>
          <p:nvPr>
            <p:ph type="title"/>
          </p:nvPr>
        </p:nvSpPr>
        <p:spPr/>
        <p:txBody>
          <a:bodyPr/>
          <a:lstStyle/>
          <a:p>
            <a:r>
              <a:rPr lang="en-GB" smtClean="0"/>
              <a:t>Directory and discovery services</a:t>
            </a:r>
          </a:p>
        </p:txBody>
      </p:sp>
      <p:sp>
        <p:nvSpPr>
          <p:cNvPr id="28676" name="Rectangle 7"/>
          <p:cNvSpPr>
            <a:spLocks noGrp="1" noChangeArrowheads="1"/>
          </p:cNvSpPr>
          <p:nvPr>
            <p:ph type="body" idx="1"/>
          </p:nvPr>
        </p:nvSpPr>
        <p:spPr/>
        <p:txBody>
          <a:bodyPr/>
          <a:lstStyle/>
          <a:p>
            <a:pPr>
              <a:lnSpc>
                <a:spcPct val="90000"/>
              </a:lnSpc>
            </a:pPr>
            <a:r>
              <a:rPr lang="en-GB" sz="1800" dirty="0" smtClean="0"/>
              <a:t>Sometime users wish to find a particular person or resource, but they don’t know its name, only some of its attributes.</a:t>
            </a:r>
          </a:p>
          <a:p>
            <a:pPr lvl="1">
              <a:lnSpc>
                <a:spcPct val="80000"/>
              </a:lnSpc>
            </a:pPr>
            <a:r>
              <a:rPr lang="en-GB" sz="1400" dirty="0" smtClean="0"/>
              <a:t>What is the name of the user with a telephone number 03-83441344?</a:t>
            </a:r>
          </a:p>
          <a:p>
            <a:pPr lvl="1">
              <a:lnSpc>
                <a:spcPct val="80000"/>
              </a:lnSpc>
            </a:pPr>
            <a:r>
              <a:rPr lang="en-GB" sz="1400" dirty="0" smtClean="0"/>
              <a:t>What is the name of professor teaching Cloud computing at </a:t>
            </a:r>
            <a:r>
              <a:rPr lang="en-GB" sz="1400" dirty="0" err="1" smtClean="0"/>
              <a:t>UniMelb</a:t>
            </a:r>
            <a:r>
              <a:rPr lang="en-GB" sz="1400" dirty="0" smtClean="0"/>
              <a:t> (e.g., </a:t>
            </a:r>
            <a:r>
              <a:rPr lang="en-GB" sz="1400" b="1" dirty="0" smtClean="0"/>
              <a:t>ask Google!</a:t>
            </a:r>
            <a:r>
              <a:rPr lang="en-GB" sz="1400" dirty="0" smtClean="0"/>
              <a:t>)</a:t>
            </a:r>
          </a:p>
          <a:p>
            <a:pPr>
              <a:lnSpc>
                <a:spcPct val="90000"/>
              </a:lnSpc>
            </a:pPr>
            <a:r>
              <a:rPr lang="en-GB" sz="1800" dirty="0" smtClean="0"/>
              <a:t>Sometime users require a service, but they are not concerned with what system entity provides it.</a:t>
            </a:r>
          </a:p>
          <a:p>
            <a:pPr lvl="1">
              <a:lnSpc>
                <a:spcPct val="80000"/>
              </a:lnSpc>
            </a:pPr>
            <a:r>
              <a:rPr lang="en-GB" sz="1400" dirty="0" smtClean="0"/>
              <a:t>Where can I print high resolution colour image?</a:t>
            </a:r>
          </a:p>
          <a:p>
            <a:pPr>
              <a:lnSpc>
                <a:spcPct val="90000"/>
              </a:lnSpc>
            </a:pPr>
            <a:r>
              <a:rPr lang="en-GB" sz="1800" dirty="0" smtClean="0"/>
              <a:t>Directory services can help with above situation: they store collections of bindings and attributes and also looks up entries that match attribute-based specs.</a:t>
            </a:r>
          </a:p>
          <a:p>
            <a:pPr>
              <a:lnSpc>
                <a:spcPct val="90000"/>
              </a:lnSpc>
            </a:pPr>
            <a:r>
              <a:rPr lang="en-GB" sz="1800" dirty="0" smtClean="0"/>
              <a:t>Directory service:- </a:t>
            </a:r>
            <a:r>
              <a:rPr lang="en-GB" sz="1400" dirty="0" smtClean="0"/>
              <a:t>'yellow pages' for the resources in a network</a:t>
            </a:r>
          </a:p>
          <a:p>
            <a:pPr lvl="1">
              <a:lnSpc>
                <a:spcPct val="80000"/>
              </a:lnSpc>
            </a:pPr>
            <a:r>
              <a:rPr lang="en-GB" sz="1400" dirty="0" smtClean="0"/>
              <a:t>Retrieves the set of names that satisfy a given description </a:t>
            </a:r>
          </a:p>
          <a:p>
            <a:pPr lvl="1">
              <a:lnSpc>
                <a:spcPct val="80000"/>
              </a:lnSpc>
            </a:pPr>
            <a:r>
              <a:rPr lang="en-GB" sz="1400" dirty="0" smtClean="0"/>
              <a:t>e.g. X.500, LDAP, MS Active Directory Services</a:t>
            </a:r>
          </a:p>
          <a:p>
            <a:pPr lvl="2">
              <a:lnSpc>
                <a:spcPct val="80000"/>
              </a:lnSpc>
            </a:pPr>
            <a:r>
              <a:rPr lang="en-GB" sz="1200" i="0" dirty="0" smtClean="0"/>
              <a:t>(</a:t>
            </a:r>
            <a:r>
              <a:rPr lang="en-GB" sz="1200" dirty="0" smtClean="0"/>
              <a:t>DNS holds some descriptive data, but:</a:t>
            </a:r>
          </a:p>
          <a:p>
            <a:pPr lvl="3">
              <a:lnSpc>
                <a:spcPct val="80000"/>
              </a:lnSpc>
            </a:pPr>
            <a:r>
              <a:rPr lang="en-GB" sz="1200" dirty="0" smtClean="0"/>
              <a:t>the data is very incomplete</a:t>
            </a:r>
          </a:p>
          <a:p>
            <a:pPr lvl="3">
              <a:lnSpc>
                <a:spcPct val="80000"/>
              </a:lnSpc>
            </a:pPr>
            <a:r>
              <a:rPr lang="en-GB" sz="1200" dirty="0" smtClean="0"/>
              <a:t> DNS isn't organised to search it)</a:t>
            </a:r>
          </a:p>
          <a:p>
            <a:pPr>
              <a:lnSpc>
                <a:spcPct val="90000"/>
              </a:lnSpc>
            </a:pPr>
            <a:r>
              <a:rPr lang="en-GB" sz="1800" dirty="0" smtClean="0"/>
              <a:t>Discovery service:-</a:t>
            </a:r>
            <a:r>
              <a:rPr lang="en-GB" sz="1400" dirty="0" smtClean="0"/>
              <a:t> a directory service that also:</a:t>
            </a:r>
          </a:p>
          <a:p>
            <a:pPr lvl="1">
              <a:lnSpc>
                <a:spcPct val="80000"/>
              </a:lnSpc>
            </a:pPr>
            <a:r>
              <a:rPr lang="en-GB" sz="1000" dirty="0" smtClean="0"/>
              <a:t>is automatically updated as the network configuration changes</a:t>
            </a:r>
          </a:p>
          <a:p>
            <a:pPr lvl="1">
              <a:lnSpc>
                <a:spcPct val="80000"/>
              </a:lnSpc>
            </a:pPr>
            <a:r>
              <a:rPr lang="en-GB" sz="1000" dirty="0" smtClean="0"/>
              <a:t>meets the needs of clients in spontaneous networks (Section 2.2.3)</a:t>
            </a:r>
          </a:p>
          <a:p>
            <a:pPr lvl="1">
              <a:lnSpc>
                <a:spcPct val="80000"/>
              </a:lnSpc>
            </a:pPr>
            <a:r>
              <a:rPr lang="en-GB" sz="1000" dirty="0" smtClean="0"/>
              <a:t>discovers services required by a client (who may be mobile) within the current </a:t>
            </a:r>
            <a:r>
              <a:rPr lang="en-GB" sz="1000" i="1" dirty="0" smtClean="0"/>
              <a:t>scope</a:t>
            </a:r>
            <a:r>
              <a:rPr lang="en-GB" sz="1000" dirty="0" smtClean="0"/>
              <a:t>, for example, to find the most suitable printing service for image files after arriving at a hotel.</a:t>
            </a:r>
            <a:endParaRPr lang="en-GB" sz="1000" i="1" dirty="0" smtClean="0"/>
          </a:p>
          <a:p>
            <a:pPr lvl="1">
              <a:lnSpc>
                <a:spcPct val="80000"/>
              </a:lnSpc>
            </a:pPr>
            <a:r>
              <a:rPr lang="en-GB" sz="1000" i="1" dirty="0" smtClean="0"/>
              <a:t>Examples of discovery services</a:t>
            </a:r>
            <a:r>
              <a:rPr lang="en-GB" sz="1000" dirty="0" smtClean="0"/>
              <a:t>: </a:t>
            </a:r>
            <a:r>
              <a:rPr lang="en-GB" sz="1000" dirty="0" err="1" smtClean="0"/>
              <a:t>Jini</a:t>
            </a:r>
            <a:r>
              <a:rPr lang="en-GB" sz="1000" dirty="0" smtClean="0"/>
              <a:t> discovery service, the  'service location protocol', the 'simple service discovery protocol' (part of UPnP), the  'secure discovery service'.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miter lim="800000"/>
            <a:headEnd/>
            <a:tailEnd/>
          </a:ln>
        </p:spPr>
        <p:txBody>
          <a:bodyPr/>
          <a:lstStyle/>
          <a:p>
            <a:fld id="{956E6883-B356-4DC0-827C-49341C3AC73F}" type="slidenum">
              <a:rPr lang="en-US" smtClean="0"/>
              <a:pPr/>
              <a:t>27</a:t>
            </a:fld>
            <a:endParaRPr lang="en-US" smtClean="0"/>
          </a:p>
        </p:txBody>
      </p:sp>
      <p:sp>
        <p:nvSpPr>
          <p:cNvPr id="29699" name="Rectangle 2"/>
          <p:cNvSpPr>
            <a:spLocks noGrp="1" noChangeArrowheads="1"/>
          </p:cNvSpPr>
          <p:nvPr>
            <p:ph type="title"/>
          </p:nvPr>
        </p:nvSpPr>
        <p:spPr/>
        <p:txBody>
          <a:bodyPr/>
          <a:lstStyle/>
          <a:p>
            <a:r>
              <a:rPr lang="en-GB" smtClean="0"/>
              <a:t>X.500 Directory Service</a:t>
            </a:r>
          </a:p>
        </p:txBody>
      </p:sp>
      <p:sp>
        <p:nvSpPr>
          <p:cNvPr id="29700" name="Rectangle 3"/>
          <p:cNvSpPr>
            <a:spLocks noGrp="1" noChangeArrowheads="1"/>
          </p:cNvSpPr>
          <p:nvPr>
            <p:ph type="body" idx="1"/>
          </p:nvPr>
        </p:nvSpPr>
        <p:spPr>
          <a:xfrm>
            <a:off x="495300" y="1447800"/>
            <a:ext cx="9202738" cy="4800600"/>
          </a:xfrm>
        </p:spPr>
        <p:txBody>
          <a:bodyPr/>
          <a:lstStyle/>
          <a:p>
            <a:r>
              <a:rPr lang="en-GB" sz="2400" smtClean="0"/>
              <a:t>X.500 and LDAP</a:t>
            </a:r>
          </a:p>
          <a:p>
            <a:pPr lvl="1"/>
            <a:r>
              <a:rPr lang="en-GB" sz="1800" smtClean="0"/>
              <a:t>a hierarchically-structured standard directory service designed for world-wide use</a:t>
            </a:r>
          </a:p>
          <a:p>
            <a:pPr lvl="1"/>
            <a:r>
              <a:rPr lang="en-GB" sz="1800" smtClean="0"/>
              <a:t>X.500 is standardised by ITU (international telecommunication union) and ISO</a:t>
            </a:r>
          </a:p>
          <a:p>
            <a:pPr lvl="1"/>
            <a:r>
              <a:rPr lang="en-GB" sz="1800" smtClean="0"/>
              <a:t>accommodates resource descriptions in a standard form and their retrieval for any resource (online or offline)</a:t>
            </a:r>
          </a:p>
          <a:p>
            <a:pPr lvl="1"/>
            <a:r>
              <a:rPr lang="en-GB" sz="1800" smtClean="0"/>
              <a:t>never fully deployed, but the standard forms the basis for LDAP, the Lightweight Directory Access Protocol, which is widely used – IETF RFC 2251.</a:t>
            </a:r>
          </a:p>
          <a:p>
            <a:pPr lvl="1"/>
            <a:r>
              <a:rPr lang="en-GB" sz="1800" smtClean="0"/>
              <a:t>A secure access to directory through authentication is also supported.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a:ln>
            <a:miter lim="800000"/>
            <a:headEnd/>
            <a:tailEnd/>
          </a:ln>
        </p:spPr>
        <p:txBody>
          <a:bodyPr/>
          <a:lstStyle/>
          <a:p>
            <a:fld id="{52A55D47-3794-4877-B960-E705A5BC1AD0}" type="slidenum">
              <a:rPr lang="en-US" smtClean="0"/>
              <a:pPr/>
              <a:t>28</a:t>
            </a:fld>
            <a:endParaRPr lang="en-US" smtClean="0"/>
          </a:p>
        </p:txBody>
      </p:sp>
      <p:sp>
        <p:nvSpPr>
          <p:cNvPr id="30723" name="Rectangle 4"/>
          <p:cNvSpPr>
            <a:spLocks noGrp="1" noChangeArrowheads="1"/>
          </p:cNvSpPr>
          <p:nvPr>
            <p:ph type="title"/>
          </p:nvPr>
        </p:nvSpPr>
        <p:spPr/>
        <p:txBody>
          <a:bodyPr/>
          <a:lstStyle/>
          <a:p>
            <a:r>
              <a:rPr lang="en-US" smtClean="0"/>
              <a:t>Part of the X.500 Directory Information Tree (DIT)</a:t>
            </a:r>
          </a:p>
        </p:txBody>
      </p:sp>
      <p:sp>
        <p:nvSpPr>
          <p:cNvPr id="30724" name="Text Box 5"/>
          <p:cNvSpPr txBox="1">
            <a:spLocks noChangeArrowheads="1"/>
          </p:cNvSpPr>
          <p:nvPr/>
        </p:nvSpPr>
        <p:spPr bwMode="auto">
          <a:xfrm>
            <a:off x="2998788" y="1514475"/>
            <a:ext cx="1870075" cy="346075"/>
          </a:xfrm>
          <a:prstGeom prst="rect">
            <a:avLst/>
          </a:prstGeom>
          <a:noFill/>
          <a:ln w="9525">
            <a:solidFill>
              <a:schemeClr val="tx1"/>
            </a:solidFill>
            <a:miter lim="800000"/>
            <a:headEnd/>
            <a:tailEnd/>
          </a:ln>
        </p:spPr>
        <p:txBody>
          <a:bodyPr wrap="none">
            <a:spAutoFit/>
          </a:bodyPr>
          <a:lstStyle/>
          <a:p>
            <a:r>
              <a:rPr lang="en-US" sz="1600"/>
              <a:t>X.500 Service (root)</a:t>
            </a:r>
          </a:p>
        </p:txBody>
      </p:sp>
      <p:sp>
        <p:nvSpPr>
          <p:cNvPr id="30725" name="Text Box 6"/>
          <p:cNvSpPr txBox="1">
            <a:spLocks noChangeArrowheads="1"/>
          </p:cNvSpPr>
          <p:nvPr/>
        </p:nvSpPr>
        <p:spPr bwMode="auto">
          <a:xfrm>
            <a:off x="1504950" y="2128838"/>
            <a:ext cx="1744663" cy="346075"/>
          </a:xfrm>
          <a:prstGeom prst="rect">
            <a:avLst/>
          </a:prstGeom>
          <a:noFill/>
          <a:ln w="9525">
            <a:solidFill>
              <a:schemeClr val="tx1"/>
            </a:solidFill>
            <a:miter lim="800000"/>
            <a:headEnd/>
            <a:tailEnd/>
          </a:ln>
        </p:spPr>
        <p:txBody>
          <a:bodyPr wrap="none">
            <a:spAutoFit/>
          </a:bodyPr>
          <a:lstStyle/>
          <a:p>
            <a:r>
              <a:rPr lang="en-US" sz="1600"/>
              <a:t>Australia (country)</a:t>
            </a:r>
          </a:p>
        </p:txBody>
      </p:sp>
      <p:sp>
        <p:nvSpPr>
          <p:cNvPr id="30726" name="Text Box 7"/>
          <p:cNvSpPr txBox="1">
            <a:spLocks noChangeArrowheads="1"/>
          </p:cNvSpPr>
          <p:nvPr/>
        </p:nvSpPr>
        <p:spPr bwMode="auto">
          <a:xfrm>
            <a:off x="3897313" y="2143125"/>
            <a:ext cx="611187" cy="346075"/>
          </a:xfrm>
          <a:prstGeom prst="rect">
            <a:avLst/>
          </a:prstGeom>
          <a:noFill/>
          <a:ln w="9525">
            <a:solidFill>
              <a:schemeClr val="tx1"/>
            </a:solidFill>
            <a:miter lim="800000"/>
            <a:headEnd/>
            <a:tailEnd/>
          </a:ln>
        </p:spPr>
        <p:txBody>
          <a:bodyPr wrap="none">
            <a:spAutoFit/>
          </a:bodyPr>
          <a:lstStyle/>
          <a:p>
            <a:r>
              <a:rPr lang="en-US" sz="1600"/>
              <a:t>India</a:t>
            </a:r>
          </a:p>
        </p:txBody>
      </p:sp>
      <p:sp>
        <p:nvSpPr>
          <p:cNvPr id="30727" name="Text Box 8"/>
          <p:cNvSpPr txBox="1">
            <a:spLocks noChangeArrowheads="1"/>
          </p:cNvSpPr>
          <p:nvPr/>
        </p:nvSpPr>
        <p:spPr bwMode="auto">
          <a:xfrm>
            <a:off x="5246688" y="2166938"/>
            <a:ext cx="598487" cy="590550"/>
          </a:xfrm>
          <a:prstGeom prst="rect">
            <a:avLst/>
          </a:prstGeom>
          <a:noFill/>
          <a:ln w="9525">
            <a:solidFill>
              <a:schemeClr val="tx1"/>
            </a:solidFill>
            <a:miter lim="800000"/>
            <a:headEnd/>
            <a:tailEnd/>
          </a:ln>
        </p:spPr>
        <p:txBody>
          <a:bodyPr>
            <a:spAutoFit/>
          </a:bodyPr>
          <a:lstStyle/>
          <a:p>
            <a:r>
              <a:rPr lang="en-US" sz="1600"/>
              <a:t>USA</a:t>
            </a:r>
          </a:p>
        </p:txBody>
      </p:sp>
      <p:sp>
        <p:nvSpPr>
          <p:cNvPr id="30728" name="Text Box 9"/>
          <p:cNvSpPr txBox="1">
            <a:spLocks noChangeArrowheads="1"/>
          </p:cNvSpPr>
          <p:nvPr/>
        </p:nvSpPr>
        <p:spPr bwMode="auto">
          <a:xfrm>
            <a:off x="266700" y="2744788"/>
            <a:ext cx="1203325" cy="346075"/>
          </a:xfrm>
          <a:prstGeom prst="rect">
            <a:avLst/>
          </a:prstGeom>
          <a:noFill/>
          <a:ln w="9525">
            <a:solidFill>
              <a:schemeClr val="tx1"/>
            </a:solidFill>
            <a:miter lim="800000"/>
            <a:headEnd/>
            <a:tailEnd/>
          </a:ln>
        </p:spPr>
        <p:txBody>
          <a:bodyPr wrap="none">
            <a:spAutoFit/>
          </a:bodyPr>
          <a:lstStyle/>
          <a:p>
            <a:r>
              <a:rPr lang="en-US" sz="1600"/>
              <a:t>NSW (state)</a:t>
            </a:r>
          </a:p>
        </p:txBody>
      </p:sp>
      <p:sp>
        <p:nvSpPr>
          <p:cNvPr id="30729" name="Text Box 10"/>
          <p:cNvSpPr txBox="1">
            <a:spLocks noChangeArrowheads="1"/>
          </p:cNvSpPr>
          <p:nvPr/>
        </p:nvSpPr>
        <p:spPr bwMode="auto">
          <a:xfrm>
            <a:off x="1951038" y="2768600"/>
            <a:ext cx="1046162" cy="346075"/>
          </a:xfrm>
          <a:prstGeom prst="rect">
            <a:avLst/>
          </a:prstGeom>
          <a:noFill/>
          <a:ln w="9525">
            <a:solidFill>
              <a:schemeClr val="tx1"/>
            </a:solidFill>
            <a:miter lim="800000"/>
            <a:headEnd/>
            <a:tailEnd/>
          </a:ln>
        </p:spPr>
        <p:txBody>
          <a:bodyPr wrap="none">
            <a:spAutoFit/>
          </a:bodyPr>
          <a:lstStyle/>
          <a:p>
            <a:r>
              <a:rPr lang="en-US" sz="1600"/>
              <a:t>Vic (state)</a:t>
            </a:r>
          </a:p>
        </p:txBody>
      </p:sp>
      <p:sp>
        <p:nvSpPr>
          <p:cNvPr id="30730" name="Text Box 11"/>
          <p:cNvSpPr txBox="1">
            <a:spLocks noChangeArrowheads="1"/>
          </p:cNvSpPr>
          <p:nvPr/>
        </p:nvSpPr>
        <p:spPr bwMode="auto">
          <a:xfrm>
            <a:off x="393700" y="3438525"/>
            <a:ext cx="600075" cy="346075"/>
          </a:xfrm>
          <a:prstGeom prst="rect">
            <a:avLst/>
          </a:prstGeom>
          <a:noFill/>
          <a:ln w="9525">
            <a:solidFill>
              <a:schemeClr val="tx1"/>
            </a:solidFill>
            <a:miter lim="800000"/>
            <a:headEnd/>
            <a:tailEnd/>
          </a:ln>
        </p:spPr>
        <p:txBody>
          <a:bodyPr wrap="none">
            <a:spAutoFit/>
          </a:bodyPr>
          <a:lstStyle/>
          <a:p>
            <a:r>
              <a:rPr lang="en-US" sz="1600"/>
              <a:t>Govt</a:t>
            </a:r>
          </a:p>
        </p:txBody>
      </p:sp>
      <p:sp>
        <p:nvSpPr>
          <p:cNvPr id="30731" name="Text Box 12"/>
          <p:cNvSpPr txBox="1">
            <a:spLocks noChangeArrowheads="1"/>
          </p:cNvSpPr>
          <p:nvPr/>
        </p:nvSpPr>
        <p:spPr bwMode="auto">
          <a:xfrm>
            <a:off x="1331913" y="3422650"/>
            <a:ext cx="769937" cy="346075"/>
          </a:xfrm>
          <a:prstGeom prst="rect">
            <a:avLst/>
          </a:prstGeom>
          <a:noFill/>
          <a:ln w="9525">
            <a:solidFill>
              <a:schemeClr val="tx1"/>
            </a:solidFill>
            <a:miter lim="800000"/>
            <a:headEnd/>
            <a:tailEnd/>
          </a:ln>
        </p:spPr>
        <p:txBody>
          <a:bodyPr wrap="none">
            <a:spAutoFit/>
          </a:bodyPr>
          <a:lstStyle/>
          <a:p>
            <a:r>
              <a:rPr lang="en-US" sz="1600"/>
              <a:t>Private</a:t>
            </a:r>
          </a:p>
        </p:txBody>
      </p:sp>
      <p:sp>
        <p:nvSpPr>
          <p:cNvPr id="30732" name="Text Box 13"/>
          <p:cNvSpPr txBox="1">
            <a:spLocks noChangeArrowheads="1"/>
          </p:cNvSpPr>
          <p:nvPr/>
        </p:nvSpPr>
        <p:spPr bwMode="auto">
          <a:xfrm>
            <a:off x="2525713" y="3435350"/>
            <a:ext cx="1163637" cy="346075"/>
          </a:xfrm>
          <a:prstGeom prst="rect">
            <a:avLst/>
          </a:prstGeom>
          <a:noFill/>
          <a:ln w="9525">
            <a:solidFill>
              <a:schemeClr val="tx1"/>
            </a:solidFill>
            <a:miter lim="800000"/>
            <a:headEnd/>
            <a:tailEnd/>
          </a:ln>
        </p:spPr>
        <p:txBody>
          <a:bodyPr wrap="none">
            <a:spAutoFit/>
          </a:bodyPr>
          <a:lstStyle/>
          <a:p>
            <a:r>
              <a:rPr lang="en-US" sz="1600"/>
              <a:t>Educational</a:t>
            </a:r>
          </a:p>
        </p:txBody>
      </p:sp>
      <p:sp>
        <p:nvSpPr>
          <p:cNvPr id="30733" name="Line 14"/>
          <p:cNvSpPr>
            <a:spLocks noChangeShapeType="1"/>
          </p:cNvSpPr>
          <p:nvPr/>
        </p:nvSpPr>
        <p:spPr bwMode="auto">
          <a:xfrm flipH="1">
            <a:off x="2652713" y="1898650"/>
            <a:ext cx="1030287" cy="193675"/>
          </a:xfrm>
          <a:prstGeom prst="line">
            <a:avLst/>
          </a:prstGeom>
          <a:noFill/>
          <a:ln w="9525">
            <a:solidFill>
              <a:schemeClr val="tx1"/>
            </a:solidFill>
            <a:round/>
            <a:headEnd/>
            <a:tailEnd/>
          </a:ln>
        </p:spPr>
        <p:txBody>
          <a:bodyPr/>
          <a:lstStyle/>
          <a:p>
            <a:endParaRPr lang="en-US"/>
          </a:p>
        </p:txBody>
      </p:sp>
      <p:sp>
        <p:nvSpPr>
          <p:cNvPr id="30734" name="Line 15"/>
          <p:cNvSpPr>
            <a:spLocks noChangeShapeType="1"/>
          </p:cNvSpPr>
          <p:nvPr/>
        </p:nvSpPr>
        <p:spPr bwMode="auto">
          <a:xfrm>
            <a:off x="3876675" y="1885950"/>
            <a:ext cx="231775" cy="206375"/>
          </a:xfrm>
          <a:prstGeom prst="line">
            <a:avLst/>
          </a:prstGeom>
          <a:noFill/>
          <a:ln w="9525">
            <a:solidFill>
              <a:schemeClr val="tx1"/>
            </a:solidFill>
            <a:round/>
            <a:headEnd/>
            <a:tailEnd/>
          </a:ln>
        </p:spPr>
        <p:txBody>
          <a:bodyPr/>
          <a:lstStyle/>
          <a:p>
            <a:endParaRPr lang="en-US"/>
          </a:p>
        </p:txBody>
      </p:sp>
      <p:sp>
        <p:nvSpPr>
          <p:cNvPr id="30735" name="Line 16"/>
          <p:cNvSpPr>
            <a:spLocks noChangeShapeType="1"/>
          </p:cNvSpPr>
          <p:nvPr/>
        </p:nvSpPr>
        <p:spPr bwMode="auto">
          <a:xfrm>
            <a:off x="4314825" y="1898650"/>
            <a:ext cx="1300163" cy="244475"/>
          </a:xfrm>
          <a:prstGeom prst="line">
            <a:avLst/>
          </a:prstGeom>
          <a:noFill/>
          <a:ln w="9525">
            <a:solidFill>
              <a:schemeClr val="tx1"/>
            </a:solidFill>
            <a:round/>
            <a:headEnd/>
            <a:tailEnd/>
          </a:ln>
        </p:spPr>
        <p:txBody>
          <a:bodyPr/>
          <a:lstStyle/>
          <a:p>
            <a:endParaRPr lang="en-US"/>
          </a:p>
        </p:txBody>
      </p:sp>
      <p:sp>
        <p:nvSpPr>
          <p:cNvPr id="30736" name="Line 17"/>
          <p:cNvSpPr>
            <a:spLocks noChangeShapeType="1"/>
          </p:cNvSpPr>
          <p:nvPr/>
        </p:nvSpPr>
        <p:spPr bwMode="auto">
          <a:xfrm flipH="1">
            <a:off x="1106488" y="2503488"/>
            <a:ext cx="1133475" cy="206375"/>
          </a:xfrm>
          <a:prstGeom prst="line">
            <a:avLst/>
          </a:prstGeom>
          <a:noFill/>
          <a:ln w="9525">
            <a:solidFill>
              <a:schemeClr val="tx1"/>
            </a:solidFill>
            <a:round/>
            <a:headEnd/>
            <a:tailEnd/>
          </a:ln>
        </p:spPr>
        <p:txBody>
          <a:bodyPr/>
          <a:lstStyle/>
          <a:p>
            <a:endParaRPr lang="en-US"/>
          </a:p>
        </p:txBody>
      </p:sp>
      <p:sp>
        <p:nvSpPr>
          <p:cNvPr id="30737" name="Line 18"/>
          <p:cNvSpPr>
            <a:spLocks noChangeShapeType="1"/>
          </p:cNvSpPr>
          <p:nvPr/>
        </p:nvSpPr>
        <p:spPr bwMode="auto">
          <a:xfrm>
            <a:off x="2370138" y="2490788"/>
            <a:ext cx="101600" cy="219075"/>
          </a:xfrm>
          <a:prstGeom prst="line">
            <a:avLst/>
          </a:prstGeom>
          <a:noFill/>
          <a:ln w="9525">
            <a:solidFill>
              <a:schemeClr val="tx1"/>
            </a:solidFill>
            <a:round/>
            <a:headEnd/>
            <a:tailEnd/>
          </a:ln>
        </p:spPr>
        <p:txBody>
          <a:bodyPr/>
          <a:lstStyle/>
          <a:p>
            <a:endParaRPr lang="en-US"/>
          </a:p>
        </p:txBody>
      </p:sp>
      <p:sp>
        <p:nvSpPr>
          <p:cNvPr id="30738" name="Line 19"/>
          <p:cNvSpPr>
            <a:spLocks noChangeShapeType="1"/>
          </p:cNvSpPr>
          <p:nvPr/>
        </p:nvSpPr>
        <p:spPr bwMode="auto">
          <a:xfrm flipH="1">
            <a:off x="733425" y="3148013"/>
            <a:ext cx="1636713" cy="282575"/>
          </a:xfrm>
          <a:prstGeom prst="line">
            <a:avLst/>
          </a:prstGeom>
          <a:noFill/>
          <a:ln w="9525">
            <a:solidFill>
              <a:schemeClr val="tx1"/>
            </a:solidFill>
            <a:round/>
            <a:headEnd/>
            <a:tailEnd/>
          </a:ln>
        </p:spPr>
        <p:txBody>
          <a:bodyPr/>
          <a:lstStyle/>
          <a:p>
            <a:endParaRPr lang="en-US"/>
          </a:p>
        </p:txBody>
      </p:sp>
      <p:sp>
        <p:nvSpPr>
          <p:cNvPr id="30739" name="Line 20"/>
          <p:cNvSpPr>
            <a:spLocks noChangeShapeType="1"/>
          </p:cNvSpPr>
          <p:nvPr/>
        </p:nvSpPr>
        <p:spPr bwMode="auto">
          <a:xfrm flipH="1">
            <a:off x="1892300" y="3186113"/>
            <a:ext cx="490538" cy="231775"/>
          </a:xfrm>
          <a:prstGeom prst="line">
            <a:avLst/>
          </a:prstGeom>
          <a:noFill/>
          <a:ln w="9525">
            <a:solidFill>
              <a:schemeClr val="tx1"/>
            </a:solidFill>
            <a:round/>
            <a:headEnd/>
            <a:tailEnd/>
          </a:ln>
        </p:spPr>
        <p:txBody>
          <a:bodyPr/>
          <a:lstStyle/>
          <a:p>
            <a:endParaRPr lang="en-US"/>
          </a:p>
        </p:txBody>
      </p:sp>
      <p:sp>
        <p:nvSpPr>
          <p:cNvPr id="30740" name="Line 21"/>
          <p:cNvSpPr>
            <a:spLocks noChangeShapeType="1"/>
          </p:cNvSpPr>
          <p:nvPr/>
        </p:nvSpPr>
        <p:spPr bwMode="auto">
          <a:xfrm>
            <a:off x="2395538" y="3160713"/>
            <a:ext cx="539750" cy="257175"/>
          </a:xfrm>
          <a:prstGeom prst="line">
            <a:avLst/>
          </a:prstGeom>
          <a:noFill/>
          <a:ln w="9525">
            <a:solidFill>
              <a:schemeClr val="tx1"/>
            </a:solidFill>
            <a:round/>
            <a:headEnd/>
            <a:tailEnd/>
          </a:ln>
        </p:spPr>
        <p:txBody>
          <a:bodyPr/>
          <a:lstStyle/>
          <a:p>
            <a:endParaRPr lang="en-US"/>
          </a:p>
        </p:txBody>
      </p:sp>
      <p:sp>
        <p:nvSpPr>
          <p:cNvPr id="30741" name="Text Box 22"/>
          <p:cNvSpPr txBox="1">
            <a:spLocks noChangeArrowheads="1"/>
          </p:cNvSpPr>
          <p:nvPr/>
        </p:nvSpPr>
        <p:spPr bwMode="auto">
          <a:xfrm>
            <a:off x="3373438" y="4051300"/>
            <a:ext cx="847725" cy="346075"/>
          </a:xfrm>
          <a:prstGeom prst="rect">
            <a:avLst/>
          </a:prstGeom>
          <a:noFill/>
          <a:ln w="9525">
            <a:solidFill>
              <a:schemeClr val="tx1"/>
            </a:solidFill>
            <a:miter lim="800000"/>
            <a:headEnd/>
            <a:tailEnd/>
          </a:ln>
        </p:spPr>
        <p:txBody>
          <a:bodyPr wrap="none">
            <a:spAutoFit/>
          </a:bodyPr>
          <a:lstStyle/>
          <a:p>
            <a:r>
              <a:rPr lang="en-US" sz="1600"/>
              <a:t>Monash</a:t>
            </a:r>
          </a:p>
        </p:txBody>
      </p:sp>
      <p:sp>
        <p:nvSpPr>
          <p:cNvPr id="30742" name="Text Box 23"/>
          <p:cNvSpPr txBox="1">
            <a:spLocks noChangeArrowheads="1"/>
          </p:cNvSpPr>
          <p:nvPr/>
        </p:nvSpPr>
        <p:spPr bwMode="auto">
          <a:xfrm>
            <a:off x="1979613" y="4035425"/>
            <a:ext cx="927100" cy="346075"/>
          </a:xfrm>
          <a:prstGeom prst="rect">
            <a:avLst/>
          </a:prstGeom>
          <a:noFill/>
          <a:ln w="9525">
            <a:solidFill>
              <a:schemeClr val="tx1"/>
            </a:solidFill>
            <a:miter lim="800000"/>
            <a:headEnd/>
            <a:tailEnd/>
          </a:ln>
        </p:spPr>
        <p:txBody>
          <a:bodyPr wrap="none">
            <a:spAutoFit/>
          </a:bodyPr>
          <a:lstStyle/>
          <a:p>
            <a:r>
              <a:rPr lang="en-US" sz="1600"/>
              <a:t>UniMelb</a:t>
            </a:r>
          </a:p>
        </p:txBody>
      </p:sp>
      <p:sp>
        <p:nvSpPr>
          <p:cNvPr id="30743" name="Line 24"/>
          <p:cNvSpPr>
            <a:spLocks noChangeShapeType="1"/>
          </p:cNvSpPr>
          <p:nvPr/>
        </p:nvSpPr>
        <p:spPr bwMode="auto">
          <a:xfrm flipH="1">
            <a:off x="2524125" y="3817938"/>
            <a:ext cx="541338" cy="166687"/>
          </a:xfrm>
          <a:prstGeom prst="line">
            <a:avLst/>
          </a:prstGeom>
          <a:noFill/>
          <a:ln w="9525">
            <a:solidFill>
              <a:schemeClr val="tx1"/>
            </a:solidFill>
            <a:round/>
            <a:headEnd/>
            <a:tailEnd/>
          </a:ln>
        </p:spPr>
        <p:txBody>
          <a:bodyPr/>
          <a:lstStyle/>
          <a:p>
            <a:endParaRPr lang="en-US"/>
          </a:p>
        </p:txBody>
      </p:sp>
      <p:sp>
        <p:nvSpPr>
          <p:cNvPr id="30744" name="Line 25"/>
          <p:cNvSpPr>
            <a:spLocks noChangeShapeType="1"/>
          </p:cNvSpPr>
          <p:nvPr/>
        </p:nvSpPr>
        <p:spPr bwMode="auto">
          <a:xfrm>
            <a:off x="3167063" y="3830638"/>
            <a:ext cx="669925" cy="193675"/>
          </a:xfrm>
          <a:prstGeom prst="line">
            <a:avLst/>
          </a:prstGeom>
          <a:noFill/>
          <a:ln w="9525">
            <a:solidFill>
              <a:schemeClr val="tx1"/>
            </a:solidFill>
            <a:round/>
            <a:headEnd/>
            <a:tailEnd/>
          </a:ln>
        </p:spPr>
        <p:txBody>
          <a:bodyPr/>
          <a:lstStyle/>
          <a:p>
            <a:endParaRPr lang="en-US"/>
          </a:p>
        </p:txBody>
      </p:sp>
      <p:sp>
        <p:nvSpPr>
          <p:cNvPr id="30745" name="Text Box 26"/>
          <p:cNvSpPr txBox="1">
            <a:spLocks noChangeArrowheads="1"/>
          </p:cNvSpPr>
          <p:nvPr/>
        </p:nvSpPr>
        <p:spPr bwMode="auto">
          <a:xfrm>
            <a:off x="1978025" y="4819650"/>
            <a:ext cx="679450" cy="346075"/>
          </a:xfrm>
          <a:prstGeom prst="rect">
            <a:avLst/>
          </a:prstGeom>
          <a:noFill/>
          <a:ln w="9525">
            <a:solidFill>
              <a:schemeClr val="tx1"/>
            </a:solidFill>
            <a:miter lim="800000"/>
            <a:headEnd/>
            <a:tailEnd/>
          </a:ln>
        </p:spPr>
        <p:txBody>
          <a:bodyPr wrap="none">
            <a:spAutoFit/>
          </a:bodyPr>
          <a:lstStyle/>
          <a:p>
            <a:r>
              <a:rPr lang="en-US" sz="1600"/>
              <a:t>CSSE</a:t>
            </a:r>
          </a:p>
        </p:txBody>
      </p:sp>
      <p:sp>
        <p:nvSpPr>
          <p:cNvPr id="30746" name="Text Box 27"/>
          <p:cNvSpPr txBox="1">
            <a:spLocks noChangeArrowheads="1"/>
          </p:cNvSpPr>
          <p:nvPr/>
        </p:nvSpPr>
        <p:spPr bwMode="auto">
          <a:xfrm>
            <a:off x="3352800" y="4829175"/>
            <a:ext cx="960438" cy="346075"/>
          </a:xfrm>
          <a:prstGeom prst="rect">
            <a:avLst/>
          </a:prstGeom>
          <a:noFill/>
          <a:ln w="9525">
            <a:solidFill>
              <a:schemeClr val="tx1"/>
            </a:solidFill>
            <a:miter lim="800000"/>
            <a:headEnd/>
            <a:tailEnd/>
          </a:ln>
        </p:spPr>
        <p:txBody>
          <a:bodyPr wrap="none">
            <a:spAutoFit/>
          </a:bodyPr>
          <a:lstStyle/>
          <a:p>
            <a:r>
              <a:rPr lang="en-US" sz="1600"/>
              <a:t>Medicine</a:t>
            </a:r>
          </a:p>
        </p:txBody>
      </p:sp>
      <p:sp>
        <p:nvSpPr>
          <p:cNvPr id="30747" name="Line 28"/>
          <p:cNvSpPr>
            <a:spLocks noChangeShapeType="1"/>
          </p:cNvSpPr>
          <p:nvPr/>
        </p:nvSpPr>
        <p:spPr bwMode="auto">
          <a:xfrm flipH="1">
            <a:off x="2201863" y="4410075"/>
            <a:ext cx="141287" cy="425450"/>
          </a:xfrm>
          <a:prstGeom prst="line">
            <a:avLst/>
          </a:prstGeom>
          <a:noFill/>
          <a:ln w="9525">
            <a:solidFill>
              <a:schemeClr val="tx1"/>
            </a:solidFill>
            <a:round/>
            <a:headEnd/>
            <a:tailEnd/>
          </a:ln>
        </p:spPr>
        <p:txBody>
          <a:bodyPr/>
          <a:lstStyle/>
          <a:p>
            <a:endParaRPr lang="en-US"/>
          </a:p>
        </p:txBody>
      </p:sp>
      <p:sp>
        <p:nvSpPr>
          <p:cNvPr id="30748" name="Line 29"/>
          <p:cNvSpPr>
            <a:spLocks noChangeShapeType="1"/>
          </p:cNvSpPr>
          <p:nvPr/>
        </p:nvSpPr>
        <p:spPr bwMode="auto">
          <a:xfrm>
            <a:off x="2511425" y="4410075"/>
            <a:ext cx="1416050" cy="400050"/>
          </a:xfrm>
          <a:prstGeom prst="line">
            <a:avLst/>
          </a:prstGeom>
          <a:noFill/>
          <a:ln w="9525">
            <a:solidFill>
              <a:schemeClr val="tx1"/>
            </a:solidFill>
            <a:round/>
            <a:headEnd/>
            <a:tailEnd/>
          </a:ln>
        </p:spPr>
        <p:txBody>
          <a:bodyPr/>
          <a:lstStyle/>
          <a:p>
            <a:endParaRPr lang="en-US"/>
          </a:p>
        </p:txBody>
      </p:sp>
      <p:sp>
        <p:nvSpPr>
          <p:cNvPr id="30749" name="Text Box 30"/>
          <p:cNvSpPr txBox="1">
            <a:spLocks noChangeArrowheads="1"/>
          </p:cNvSpPr>
          <p:nvPr/>
        </p:nvSpPr>
        <p:spPr bwMode="auto">
          <a:xfrm>
            <a:off x="1306513" y="5573713"/>
            <a:ext cx="588962" cy="346075"/>
          </a:xfrm>
          <a:prstGeom prst="rect">
            <a:avLst/>
          </a:prstGeom>
          <a:noFill/>
          <a:ln w="9525">
            <a:solidFill>
              <a:schemeClr val="tx1"/>
            </a:solidFill>
            <a:miter lim="800000"/>
            <a:headEnd/>
            <a:tailEnd/>
          </a:ln>
        </p:spPr>
        <p:txBody>
          <a:bodyPr wrap="none">
            <a:spAutoFit/>
          </a:bodyPr>
          <a:lstStyle/>
          <a:p>
            <a:r>
              <a:rPr lang="en-US" sz="1600"/>
              <a:t>Staff</a:t>
            </a:r>
          </a:p>
        </p:txBody>
      </p:sp>
      <p:sp>
        <p:nvSpPr>
          <p:cNvPr id="30750" name="Text Box 31"/>
          <p:cNvSpPr txBox="1">
            <a:spLocks noChangeArrowheads="1"/>
          </p:cNvSpPr>
          <p:nvPr/>
        </p:nvSpPr>
        <p:spPr bwMode="auto">
          <a:xfrm>
            <a:off x="2463800" y="5584825"/>
            <a:ext cx="893763" cy="346075"/>
          </a:xfrm>
          <a:prstGeom prst="rect">
            <a:avLst/>
          </a:prstGeom>
          <a:noFill/>
          <a:ln w="9525">
            <a:solidFill>
              <a:schemeClr val="tx1"/>
            </a:solidFill>
            <a:miter lim="800000"/>
            <a:headEnd/>
            <a:tailEnd/>
          </a:ln>
        </p:spPr>
        <p:txBody>
          <a:bodyPr wrap="none">
            <a:spAutoFit/>
          </a:bodyPr>
          <a:lstStyle/>
          <a:p>
            <a:r>
              <a:rPr lang="en-US" sz="1600"/>
              <a:t>Students</a:t>
            </a:r>
          </a:p>
        </p:txBody>
      </p:sp>
      <p:sp>
        <p:nvSpPr>
          <p:cNvPr id="30751" name="Line 32"/>
          <p:cNvSpPr>
            <a:spLocks noChangeShapeType="1"/>
          </p:cNvSpPr>
          <p:nvPr/>
        </p:nvSpPr>
        <p:spPr bwMode="auto">
          <a:xfrm flipH="1">
            <a:off x="1584325" y="5233988"/>
            <a:ext cx="617538" cy="309562"/>
          </a:xfrm>
          <a:prstGeom prst="line">
            <a:avLst/>
          </a:prstGeom>
          <a:noFill/>
          <a:ln w="9525">
            <a:solidFill>
              <a:schemeClr val="tx1"/>
            </a:solidFill>
            <a:round/>
            <a:headEnd/>
            <a:tailEnd/>
          </a:ln>
        </p:spPr>
        <p:txBody>
          <a:bodyPr/>
          <a:lstStyle/>
          <a:p>
            <a:endParaRPr lang="en-US"/>
          </a:p>
        </p:txBody>
      </p:sp>
      <p:sp>
        <p:nvSpPr>
          <p:cNvPr id="30752" name="Line 33"/>
          <p:cNvSpPr>
            <a:spLocks noChangeShapeType="1"/>
          </p:cNvSpPr>
          <p:nvPr/>
        </p:nvSpPr>
        <p:spPr bwMode="auto">
          <a:xfrm>
            <a:off x="2279650" y="5183188"/>
            <a:ext cx="554038" cy="385762"/>
          </a:xfrm>
          <a:prstGeom prst="line">
            <a:avLst/>
          </a:prstGeom>
          <a:noFill/>
          <a:ln w="9525">
            <a:solidFill>
              <a:schemeClr val="tx1"/>
            </a:solidFill>
            <a:round/>
            <a:headEnd/>
            <a:tailEnd/>
          </a:ln>
        </p:spPr>
        <p:txBody>
          <a:bodyPr/>
          <a:lstStyle/>
          <a:p>
            <a:endParaRPr lang="en-US"/>
          </a:p>
        </p:txBody>
      </p:sp>
      <p:pic>
        <p:nvPicPr>
          <p:cNvPr id="30753" name="Picture 35" descr="4"/>
          <p:cNvPicPr>
            <a:picLocks noChangeAspect="1" noChangeArrowheads="1"/>
          </p:cNvPicPr>
          <p:nvPr>
            <p:ph idx="1"/>
          </p:nvPr>
        </p:nvPicPr>
        <p:blipFill>
          <a:blip r:embed="rId2"/>
          <a:srcRect/>
          <a:stretch>
            <a:fillRect/>
          </a:stretch>
        </p:blipFill>
        <p:spPr>
          <a:xfrm>
            <a:off x="5762625" y="2857500"/>
            <a:ext cx="3924300" cy="3810000"/>
          </a:xfrm>
          <a:noFill/>
        </p:spPr>
      </p:pic>
      <p:sp>
        <p:nvSpPr>
          <p:cNvPr id="30754" name="Text Box 37"/>
          <p:cNvSpPr txBox="1">
            <a:spLocks noChangeArrowheads="1"/>
          </p:cNvSpPr>
          <p:nvPr/>
        </p:nvSpPr>
        <p:spPr bwMode="auto">
          <a:xfrm>
            <a:off x="6699250" y="2478088"/>
            <a:ext cx="2433638" cy="346075"/>
          </a:xfrm>
          <a:prstGeom prst="rect">
            <a:avLst/>
          </a:prstGeom>
          <a:noFill/>
          <a:ln w="9525">
            <a:solidFill>
              <a:schemeClr val="tx1"/>
            </a:solidFill>
            <a:miter lim="800000"/>
            <a:headEnd/>
            <a:tailEnd/>
          </a:ln>
        </p:spPr>
        <p:txBody>
          <a:bodyPr wrap="none">
            <a:spAutoFit/>
          </a:bodyPr>
          <a:lstStyle/>
          <a:p>
            <a:r>
              <a:rPr lang="en-US" sz="1600"/>
              <a:t>Object class for NSW govt.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miter lim="800000"/>
            <a:headEnd/>
            <a:tailEnd/>
          </a:ln>
        </p:spPr>
        <p:txBody>
          <a:bodyPr/>
          <a:lstStyle/>
          <a:p>
            <a:fld id="{3EE04162-2B8B-454B-A1E9-B3179E8915CE}" type="slidenum">
              <a:rPr lang="en-US" smtClean="0"/>
              <a:pPr/>
              <a:t>29</a:t>
            </a:fld>
            <a:endParaRPr lang="en-US" smtClean="0"/>
          </a:p>
        </p:txBody>
      </p:sp>
      <p:sp>
        <p:nvSpPr>
          <p:cNvPr id="31747" name="Rectangle 4"/>
          <p:cNvSpPr>
            <a:spLocks noGrp="1" noChangeArrowheads="1"/>
          </p:cNvSpPr>
          <p:nvPr>
            <p:ph type="title"/>
          </p:nvPr>
        </p:nvSpPr>
        <p:spPr/>
        <p:txBody>
          <a:bodyPr/>
          <a:lstStyle/>
          <a:p>
            <a:r>
              <a:rPr lang="en-GB" smtClean="0"/>
              <a:t>Summary</a:t>
            </a:r>
          </a:p>
        </p:txBody>
      </p:sp>
      <p:sp>
        <p:nvSpPr>
          <p:cNvPr id="31748" name="Rectangle 5"/>
          <p:cNvSpPr>
            <a:spLocks noGrp="1" noChangeArrowheads="1"/>
          </p:cNvSpPr>
          <p:nvPr>
            <p:ph type="body" idx="1"/>
          </p:nvPr>
        </p:nvSpPr>
        <p:spPr>
          <a:xfrm>
            <a:off x="495300" y="1447800"/>
            <a:ext cx="9099550" cy="4800600"/>
          </a:xfrm>
        </p:spPr>
        <p:txBody>
          <a:bodyPr/>
          <a:lstStyle/>
          <a:p>
            <a:pPr>
              <a:lnSpc>
                <a:spcPct val="90000"/>
              </a:lnSpc>
              <a:buFontTx/>
              <a:buChar char="•"/>
            </a:pPr>
            <a:r>
              <a:rPr lang="en-GB" sz="2000" smtClean="0"/>
              <a:t>Names services facilitate communication and resource sharing in distributed systems.</a:t>
            </a:r>
          </a:p>
          <a:p>
            <a:pPr>
              <a:lnSpc>
                <a:spcPct val="90000"/>
              </a:lnSpc>
              <a:buFontTx/>
              <a:buChar char="•"/>
            </a:pPr>
            <a:r>
              <a:rPr lang="en-GB" sz="2000" smtClean="0"/>
              <a:t>They are playing very important role in Distributed systems such as the Internet, Web, CDNs (Content Delivery Networks), Web Services – </a:t>
            </a:r>
            <a:r>
              <a:rPr lang="en-GB" sz="2000" smtClean="0">
                <a:solidFill>
                  <a:srgbClr val="FF0000"/>
                </a:solidFill>
              </a:rPr>
              <a:t>publication and discovery</a:t>
            </a:r>
          </a:p>
          <a:p>
            <a:pPr>
              <a:lnSpc>
                <a:spcPct val="90000"/>
              </a:lnSpc>
              <a:buFontTx/>
              <a:buChar char="•"/>
            </a:pPr>
            <a:r>
              <a:rPr lang="en-GB" sz="2000" smtClean="0"/>
              <a:t>Name services:</a:t>
            </a:r>
          </a:p>
          <a:p>
            <a:pPr lvl="1">
              <a:lnSpc>
                <a:spcPct val="80000"/>
              </a:lnSpc>
            </a:pPr>
            <a:r>
              <a:rPr lang="en-GB" sz="1600" smtClean="0"/>
              <a:t>defer the binding of resource names to addresses (and other attributes)</a:t>
            </a:r>
          </a:p>
          <a:p>
            <a:pPr lvl="1">
              <a:lnSpc>
                <a:spcPct val="80000"/>
              </a:lnSpc>
            </a:pPr>
            <a:r>
              <a:rPr lang="en-GB" sz="1600" smtClean="0"/>
              <a:t>Names are resolved to give addresses and other attributes</a:t>
            </a:r>
          </a:p>
          <a:p>
            <a:pPr lvl="1">
              <a:lnSpc>
                <a:spcPct val="80000"/>
              </a:lnSpc>
            </a:pPr>
            <a:r>
              <a:rPr lang="en-GB" sz="1600" smtClean="0"/>
              <a:t>Goals :</a:t>
            </a:r>
          </a:p>
          <a:p>
            <a:pPr lvl="2">
              <a:lnSpc>
                <a:spcPct val="80000"/>
              </a:lnSpc>
            </a:pPr>
            <a:r>
              <a:rPr lang="en-GB" sz="1400" smtClean="0"/>
              <a:t>Scalability (size of database, access traffic (hits/second), update traffic)</a:t>
            </a:r>
          </a:p>
          <a:p>
            <a:pPr lvl="2">
              <a:lnSpc>
                <a:spcPct val="80000"/>
              </a:lnSpc>
            </a:pPr>
            <a:r>
              <a:rPr lang="en-GB" sz="1400" smtClean="0"/>
              <a:t>Reliability</a:t>
            </a:r>
          </a:p>
          <a:p>
            <a:pPr lvl="2">
              <a:lnSpc>
                <a:spcPct val="80000"/>
              </a:lnSpc>
            </a:pPr>
            <a:r>
              <a:rPr lang="en-GB" sz="1400" smtClean="0"/>
              <a:t>Trust management (authority of servers)</a:t>
            </a:r>
          </a:p>
          <a:p>
            <a:pPr lvl="1">
              <a:lnSpc>
                <a:spcPct val="80000"/>
              </a:lnSpc>
            </a:pPr>
            <a:r>
              <a:rPr lang="en-GB" sz="1600" smtClean="0"/>
              <a:t>Issues</a:t>
            </a:r>
          </a:p>
          <a:p>
            <a:pPr lvl="2">
              <a:lnSpc>
                <a:spcPct val="80000"/>
              </a:lnSpc>
            </a:pPr>
            <a:r>
              <a:rPr lang="en-GB" sz="1400" smtClean="0"/>
              <a:t>exploitation of replication and caching to achieve scalability without compromising the distribution of updates</a:t>
            </a:r>
          </a:p>
          <a:p>
            <a:pPr lvl="2">
              <a:lnSpc>
                <a:spcPct val="80000"/>
              </a:lnSpc>
            </a:pPr>
            <a:r>
              <a:rPr lang="en-GB" sz="1400" smtClean="0"/>
              <a:t>navigation methods</a:t>
            </a:r>
          </a:p>
          <a:p>
            <a:pPr>
              <a:lnSpc>
                <a:spcPct val="90000"/>
              </a:lnSpc>
              <a:buFontTx/>
              <a:buChar char="•"/>
            </a:pPr>
            <a:r>
              <a:rPr lang="en-GB" sz="2000" smtClean="0"/>
              <a:t>Directory and discovery services:</a:t>
            </a:r>
          </a:p>
          <a:p>
            <a:pPr lvl="1">
              <a:lnSpc>
                <a:spcPct val="80000"/>
              </a:lnSpc>
            </a:pPr>
            <a:r>
              <a:rPr lang="en-GB" sz="1600" smtClean="0"/>
              <a:t>'yellow pages' retrieval by attributes</a:t>
            </a:r>
          </a:p>
          <a:p>
            <a:pPr lvl="1">
              <a:lnSpc>
                <a:spcPct val="80000"/>
              </a:lnSpc>
            </a:pPr>
            <a:r>
              <a:rPr lang="en-GB" sz="1600" smtClean="0"/>
              <a:t>dynamic resource registration and discovery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Names or Codes, or Numbers?</a:t>
            </a:r>
          </a:p>
        </p:txBody>
      </p:sp>
      <p:sp>
        <p:nvSpPr>
          <p:cNvPr id="5123" name="Content Placeholder 2"/>
          <p:cNvSpPr>
            <a:spLocks noGrp="1"/>
          </p:cNvSpPr>
          <p:nvPr>
            <p:ph idx="1"/>
          </p:nvPr>
        </p:nvSpPr>
        <p:spPr>
          <a:xfrm>
            <a:off x="1073150" y="1195388"/>
            <a:ext cx="8667750" cy="5334000"/>
          </a:xfrm>
        </p:spPr>
        <p:txBody>
          <a:bodyPr/>
          <a:lstStyle/>
          <a:p>
            <a:pPr lvl="1"/>
            <a:r>
              <a:rPr lang="en-US" sz="2400" dirty="0" smtClean="0"/>
              <a:t>Names (when meaningful) are easier to remember than codes or numbers…</a:t>
            </a:r>
          </a:p>
          <a:p>
            <a:pPr lvl="1"/>
            <a:r>
              <a:rPr lang="en-US" sz="2400" dirty="0" smtClean="0"/>
              <a:t>Number (or sequence codes) are more useful for structuring data and locating resources by a program..</a:t>
            </a:r>
          </a:p>
          <a:p>
            <a:pPr lvl="1"/>
            <a:r>
              <a:rPr lang="en-US" sz="2400" dirty="0" smtClean="0"/>
              <a:t>Example: IPv4</a:t>
            </a:r>
          </a:p>
          <a:p>
            <a:pPr lvl="2"/>
            <a:r>
              <a:rPr lang="en-US" sz="2000" dirty="0" smtClean="0"/>
              <a:t>128.250.29.30</a:t>
            </a:r>
          </a:p>
          <a:p>
            <a:pPr lvl="2"/>
            <a:r>
              <a:rPr lang="en-US" sz="2000" dirty="0" smtClean="0"/>
              <a:t>marg.csse.unimelb.edu.au</a:t>
            </a:r>
          </a:p>
        </p:txBody>
      </p:sp>
      <p:sp>
        <p:nvSpPr>
          <p:cNvPr id="4" name="Rounded Rectangle 3"/>
          <p:cNvSpPr/>
          <p:nvPr/>
        </p:nvSpPr>
        <p:spPr>
          <a:xfrm>
            <a:off x="2398713" y="3279775"/>
            <a:ext cx="928687" cy="2635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ounded Rectangle 4"/>
          <p:cNvSpPr/>
          <p:nvPr/>
        </p:nvSpPr>
        <p:spPr>
          <a:xfrm>
            <a:off x="3343275" y="3284538"/>
            <a:ext cx="330200" cy="2635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3694113" y="3289300"/>
            <a:ext cx="330200" cy="2635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p:nvPr/>
        </p:nvSpPr>
        <p:spPr>
          <a:xfrm>
            <a:off x="1619250" y="3459163"/>
            <a:ext cx="774700" cy="931862"/>
          </a:xfrm>
          <a:custGeom>
            <a:avLst/>
            <a:gdLst>
              <a:gd name="connsiteX0" fmla="*/ 714375 w 714375"/>
              <a:gd name="connsiteY0" fmla="*/ 8731 h 932656"/>
              <a:gd name="connsiteX1" fmla="*/ 452438 w 714375"/>
              <a:gd name="connsiteY1" fmla="*/ 89694 h 932656"/>
              <a:gd name="connsiteX2" fmla="*/ 57150 w 714375"/>
              <a:gd name="connsiteY2" fmla="*/ 546894 h 932656"/>
              <a:gd name="connsiteX3" fmla="*/ 109538 w 714375"/>
              <a:gd name="connsiteY3" fmla="*/ 932656 h 932656"/>
            </a:gdLst>
            <a:ahLst/>
            <a:cxnLst>
              <a:cxn ang="0">
                <a:pos x="connsiteX0" y="connsiteY0"/>
              </a:cxn>
              <a:cxn ang="0">
                <a:pos x="connsiteX1" y="connsiteY1"/>
              </a:cxn>
              <a:cxn ang="0">
                <a:pos x="connsiteX2" y="connsiteY2"/>
              </a:cxn>
              <a:cxn ang="0">
                <a:pos x="connsiteX3" y="connsiteY3"/>
              </a:cxn>
            </a:cxnLst>
            <a:rect l="l" t="t" r="r" b="b"/>
            <a:pathLst>
              <a:path w="714375" h="932656">
                <a:moveTo>
                  <a:pt x="714375" y="8731"/>
                </a:moveTo>
                <a:cubicBezTo>
                  <a:pt x="638175" y="4365"/>
                  <a:pt x="561975" y="0"/>
                  <a:pt x="452438" y="89694"/>
                </a:cubicBezTo>
                <a:cubicBezTo>
                  <a:pt x="342901" y="179388"/>
                  <a:pt x="114300" y="406400"/>
                  <a:pt x="57150" y="546894"/>
                </a:cubicBezTo>
                <a:cubicBezTo>
                  <a:pt x="0" y="687388"/>
                  <a:pt x="54769" y="810022"/>
                  <a:pt x="109538" y="932656"/>
                </a:cubicBezTo>
              </a:path>
            </a:pathLst>
          </a:cu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Rounded Rectangle 7"/>
          <p:cNvSpPr/>
          <p:nvPr/>
        </p:nvSpPr>
        <p:spPr bwMode="auto">
          <a:xfrm>
            <a:off x="1419225" y="4405313"/>
            <a:ext cx="1238250" cy="290512"/>
          </a:xfrm>
          <a:prstGeom prst="roundRect">
            <a:avLst>
              <a:gd name="adj" fmla="val 7739"/>
            </a:avLst>
          </a:prstGeom>
          <a:gradFill>
            <a:gsLst>
              <a:gs pos="1000">
                <a:srgbClr val="FF0000"/>
              </a:gs>
              <a:gs pos="50000">
                <a:srgbClr val="C00000"/>
              </a:gs>
              <a:gs pos="100000">
                <a:srgbClr val="3C2524"/>
              </a:gs>
            </a:gsLst>
            <a:lin ang="5400000" scaled="0"/>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a:solidFill>
                  <a:schemeClr val="bg1"/>
                </a:solidFill>
                <a:latin typeface="Times New Roman" pitchFamily="18" charset="0"/>
                <a:cs typeface="Times New Roman" pitchFamily="18" charset="0"/>
              </a:rPr>
              <a:t>CSSE network</a:t>
            </a:r>
          </a:p>
        </p:txBody>
      </p:sp>
      <p:sp>
        <p:nvSpPr>
          <p:cNvPr id="10" name="Freeform 9"/>
          <p:cNvSpPr/>
          <p:nvPr/>
        </p:nvSpPr>
        <p:spPr>
          <a:xfrm>
            <a:off x="3508375" y="3089275"/>
            <a:ext cx="1362075" cy="187325"/>
          </a:xfrm>
          <a:custGeom>
            <a:avLst/>
            <a:gdLst>
              <a:gd name="connsiteX0" fmla="*/ 0 w 1257300"/>
              <a:gd name="connsiteY0" fmla="*/ 187324 h 187324"/>
              <a:gd name="connsiteX1" fmla="*/ 33338 w 1257300"/>
              <a:gd name="connsiteY1" fmla="*/ 92074 h 187324"/>
              <a:gd name="connsiteX2" fmla="*/ 190500 w 1257300"/>
              <a:gd name="connsiteY2" fmla="*/ 101599 h 187324"/>
              <a:gd name="connsiteX3" fmla="*/ 576263 w 1257300"/>
              <a:gd name="connsiteY3" fmla="*/ 115887 h 187324"/>
              <a:gd name="connsiteX4" fmla="*/ 762000 w 1257300"/>
              <a:gd name="connsiteY4" fmla="*/ 1587 h 187324"/>
              <a:gd name="connsiteX5" fmla="*/ 1257300 w 1257300"/>
              <a:gd name="connsiteY5" fmla="*/ 125412 h 18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7300" h="187324">
                <a:moveTo>
                  <a:pt x="0" y="187324"/>
                </a:moveTo>
                <a:cubicBezTo>
                  <a:pt x="794" y="146843"/>
                  <a:pt x="1588" y="106362"/>
                  <a:pt x="33338" y="92074"/>
                </a:cubicBezTo>
                <a:cubicBezTo>
                  <a:pt x="65088" y="77787"/>
                  <a:pt x="190500" y="101599"/>
                  <a:pt x="190500" y="101599"/>
                </a:cubicBezTo>
                <a:cubicBezTo>
                  <a:pt x="280987" y="105568"/>
                  <a:pt x="481013" y="132556"/>
                  <a:pt x="576263" y="115887"/>
                </a:cubicBezTo>
                <a:cubicBezTo>
                  <a:pt x="671513" y="99218"/>
                  <a:pt x="648494" y="0"/>
                  <a:pt x="762000" y="1587"/>
                </a:cubicBezTo>
                <a:cubicBezTo>
                  <a:pt x="875506" y="3174"/>
                  <a:pt x="1066403" y="64293"/>
                  <a:pt x="1257300" y="125412"/>
                </a:cubicBezTo>
              </a:path>
            </a:pathLst>
          </a:cu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11" name="Rounded Rectangle 10"/>
          <p:cNvSpPr/>
          <p:nvPr/>
        </p:nvSpPr>
        <p:spPr bwMode="auto">
          <a:xfrm>
            <a:off x="4870450" y="3114675"/>
            <a:ext cx="1238250" cy="290513"/>
          </a:xfrm>
          <a:prstGeom prst="roundRect">
            <a:avLst>
              <a:gd name="adj" fmla="val 7739"/>
            </a:avLst>
          </a:prstGeom>
          <a:gradFill>
            <a:gsLst>
              <a:gs pos="1000">
                <a:srgbClr val="FF0000"/>
              </a:gs>
              <a:gs pos="50000">
                <a:srgbClr val="C00000"/>
              </a:gs>
              <a:gs pos="100000">
                <a:srgbClr val="3C2524"/>
              </a:gs>
            </a:gsLst>
            <a:lin ang="5400000" scaled="0"/>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a:solidFill>
                  <a:schemeClr val="bg1"/>
                </a:solidFill>
                <a:latin typeface="Times New Roman" pitchFamily="18" charset="0"/>
                <a:cs typeface="Times New Roman" pitchFamily="18" charset="0"/>
              </a:rPr>
              <a:t>Level 5 subnet</a:t>
            </a:r>
          </a:p>
        </p:txBody>
      </p:sp>
      <p:sp>
        <p:nvSpPr>
          <p:cNvPr id="12" name="Freeform 11"/>
          <p:cNvSpPr/>
          <p:nvPr/>
        </p:nvSpPr>
        <p:spPr>
          <a:xfrm>
            <a:off x="3998913" y="3543300"/>
            <a:ext cx="2043112" cy="95250"/>
          </a:xfrm>
          <a:custGeom>
            <a:avLst/>
            <a:gdLst>
              <a:gd name="connsiteX0" fmla="*/ 0 w 1885950"/>
              <a:gd name="connsiteY0" fmla="*/ 0 h 95250"/>
              <a:gd name="connsiteX1" fmla="*/ 185737 w 1885950"/>
              <a:gd name="connsiteY1" fmla="*/ 66675 h 95250"/>
              <a:gd name="connsiteX2" fmla="*/ 723900 w 1885950"/>
              <a:gd name="connsiteY2" fmla="*/ 38100 h 95250"/>
              <a:gd name="connsiteX3" fmla="*/ 1457325 w 1885950"/>
              <a:gd name="connsiteY3" fmla="*/ 47625 h 95250"/>
              <a:gd name="connsiteX4" fmla="*/ 1885950 w 1885950"/>
              <a:gd name="connsiteY4" fmla="*/ 95250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950" h="95250">
                <a:moveTo>
                  <a:pt x="0" y="0"/>
                </a:moveTo>
                <a:cubicBezTo>
                  <a:pt x="32543" y="30162"/>
                  <a:pt x="65087" y="60325"/>
                  <a:pt x="185737" y="66675"/>
                </a:cubicBezTo>
                <a:lnTo>
                  <a:pt x="723900" y="38100"/>
                </a:lnTo>
                <a:cubicBezTo>
                  <a:pt x="935831" y="34925"/>
                  <a:pt x="1263650" y="38100"/>
                  <a:pt x="1457325" y="47625"/>
                </a:cubicBezTo>
                <a:cubicBezTo>
                  <a:pt x="1651000" y="57150"/>
                  <a:pt x="1768475" y="76200"/>
                  <a:pt x="1885950" y="95250"/>
                </a:cubicBezTo>
              </a:path>
            </a:pathLst>
          </a:cu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13" name="Rounded Rectangle 12"/>
          <p:cNvSpPr/>
          <p:nvPr/>
        </p:nvSpPr>
        <p:spPr bwMode="auto">
          <a:xfrm>
            <a:off x="6046788" y="3509963"/>
            <a:ext cx="1392237" cy="290512"/>
          </a:xfrm>
          <a:prstGeom prst="roundRect">
            <a:avLst>
              <a:gd name="adj" fmla="val 7739"/>
            </a:avLst>
          </a:prstGeom>
          <a:gradFill>
            <a:gsLst>
              <a:gs pos="1000">
                <a:srgbClr val="FF0000"/>
              </a:gs>
              <a:gs pos="50000">
                <a:srgbClr val="C00000"/>
              </a:gs>
              <a:gs pos="100000">
                <a:srgbClr val="3C2524"/>
              </a:gs>
            </a:gsLst>
            <a:lin ang="5400000" scaled="0"/>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a:solidFill>
                  <a:schemeClr val="bg1"/>
                </a:solidFill>
                <a:latin typeface="Times New Roman" pitchFamily="18" charset="0"/>
                <a:cs typeface="Times New Roman" pitchFamily="18" charset="0"/>
              </a:rPr>
              <a:t>Machine Identifier</a:t>
            </a:r>
          </a:p>
        </p:txBody>
      </p:sp>
      <p:sp>
        <p:nvSpPr>
          <p:cNvPr id="14" name="Rounded Rectangle 13"/>
          <p:cNvSpPr/>
          <p:nvPr/>
        </p:nvSpPr>
        <p:spPr>
          <a:xfrm>
            <a:off x="2352675" y="3651250"/>
            <a:ext cx="623888" cy="2635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ounded Rectangle 15"/>
          <p:cNvSpPr/>
          <p:nvPr/>
        </p:nvSpPr>
        <p:spPr>
          <a:xfrm>
            <a:off x="2987675" y="3651250"/>
            <a:ext cx="520700" cy="2635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ounded Rectangle 16"/>
          <p:cNvSpPr/>
          <p:nvPr/>
        </p:nvSpPr>
        <p:spPr>
          <a:xfrm>
            <a:off x="3533775" y="3651250"/>
            <a:ext cx="939800" cy="2635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ounded Rectangle 17"/>
          <p:cNvSpPr/>
          <p:nvPr/>
        </p:nvSpPr>
        <p:spPr>
          <a:xfrm>
            <a:off x="4494213" y="3651250"/>
            <a:ext cx="442912" cy="2635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ounded Rectangle 19"/>
          <p:cNvSpPr/>
          <p:nvPr/>
        </p:nvSpPr>
        <p:spPr>
          <a:xfrm>
            <a:off x="4957763" y="3651250"/>
            <a:ext cx="341312" cy="2635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Freeform 20"/>
          <p:cNvSpPr/>
          <p:nvPr/>
        </p:nvSpPr>
        <p:spPr>
          <a:xfrm>
            <a:off x="5262563" y="3919538"/>
            <a:ext cx="2043112" cy="95250"/>
          </a:xfrm>
          <a:custGeom>
            <a:avLst/>
            <a:gdLst>
              <a:gd name="connsiteX0" fmla="*/ 0 w 1885950"/>
              <a:gd name="connsiteY0" fmla="*/ 0 h 95250"/>
              <a:gd name="connsiteX1" fmla="*/ 185737 w 1885950"/>
              <a:gd name="connsiteY1" fmla="*/ 66675 h 95250"/>
              <a:gd name="connsiteX2" fmla="*/ 723900 w 1885950"/>
              <a:gd name="connsiteY2" fmla="*/ 38100 h 95250"/>
              <a:gd name="connsiteX3" fmla="*/ 1457325 w 1885950"/>
              <a:gd name="connsiteY3" fmla="*/ 47625 h 95250"/>
              <a:gd name="connsiteX4" fmla="*/ 1885950 w 1885950"/>
              <a:gd name="connsiteY4" fmla="*/ 95250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950" h="95250">
                <a:moveTo>
                  <a:pt x="0" y="0"/>
                </a:moveTo>
                <a:cubicBezTo>
                  <a:pt x="32543" y="30162"/>
                  <a:pt x="65087" y="60325"/>
                  <a:pt x="185737" y="66675"/>
                </a:cubicBezTo>
                <a:lnTo>
                  <a:pt x="723900" y="38100"/>
                </a:lnTo>
                <a:cubicBezTo>
                  <a:pt x="935831" y="34925"/>
                  <a:pt x="1263650" y="38100"/>
                  <a:pt x="1457325" y="47625"/>
                </a:cubicBezTo>
                <a:cubicBezTo>
                  <a:pt x="1651000" y="57150"/>
                  <a:pt x="1768475" y="76200"/>
                  <a:pt x="1885950" y="95250"/>
                </a:cubicBezTo>
              </a:path>
            </a:pathLst>
          </a:cu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22" name="Rounded Rectangle 21"/>
          <p:cNvSpPr/>
          <p:nvPr/>
        </p:nvSpPr>
        <p:spPr bwMode="auto">
          <a:xfrm>
            <a:off x="7315200" y="3938588"/>
            <a:ext cx="990600" cy="290512"/>
          </a:xfrm>
          <a:prstGeom prst="roundRect">
            <a:avLst>
              <a:gd name="adj" fmla="val 7739"/>
            </a:avLst>
          </a:prstGeom>
          <a:gradFill>
            <a:gsLst>
              <a:gs pos="1000">
                <a:srgbClr val="FF0000"/>
              </a:gs>
              <a:gs pos="50000">
                <a:srgbClr val="C00000"/>
              </a:gs>
              <a:gs pos="100000">
                <a:srgbClr val="3C2524"/>
              </a:gs>
            </a:gsLst>
            <a:lin ang="5400000" scaled="0"/>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a:solidFill>
                  <a:schemeClr val="bg1"/>
                </a:solidFill>
                <a:latin typeface="Times New Roman" pitchFamily="18" charset="0"/>
                <a:cs typeface="Times New Roman" pitchFamily="18" charset="0"/>
              </a:rPr>
              <a:t>Australia</a:t>
            </a:r>
          </a:p>
        </p:txBody>
      </p:sp>
      <p:sp>
        <p:nvSpPr>
          <p:cNvPr id="23" name="Freeform 22"/>
          <p:cNvSpPr/>
          <p:nvPr/>
        </p:nvSpPr>
        <p:spPr>
          <a:xfrm rot="619709">
            <a:off x="4679950" y="4019550"/>
            <a:ext cx="1412875" cy="355600"/>
          </a:xfrm>
          <a:custGeom>
            <a:avLst/>
            <a:gdLst>
              <a:gd name="connsiteX0" fmla="*/ 0 w 1304925"/>
              <a:gd name="connsiteY0" fmla="*/ 0 h 355601"/>
              <a:gd name="connsiteX1" fmla="*/ 90487 w 1304925"/>
              <a:gd name="connsiteY1" fmla="*/ 238125 h 355601"/>
              <a:gd name="connsiteX2" fmla="*/ 485775 w 1304925"/>
              <a:gd name="connsiteY2" fmla="*/ 347663 h 355601"/>
              <a:gd name="connsiteX3" fmla="*/ 1038225 w 1304925"/>
              <a:gd name="connsiteY3" fmla="*/ 285750 h 355601"/>
              <a:gd name="connsiteX4" fmla="*/ 1304925 w 1304925"/>
              <a:gd name="connsiteY4" fmla="*/ 352425 h 355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355601">
                <a:moveTo>
                  <a:pt x="0" y="0"/>
                </a:moveTo>
                <a:cubicBezTo>
                  <a:pt x="4762" y="90090"/>
                  <a:pt x="9525" y="180181"/>
                  <a:pt x="90487" y="238125"/>
                </a:cubicBezTo>
                <a:cubicBezTo>
                  <a:pt x="171449" y="296069"/>
                  <a:pt x="327819" y="339725"/>
                  <a:pt x="485775" y="347663"/>
                </a:cubicBezTo>
                <a:cubicBezTo>
                  <a:pt x="643731" y="355601"/>
                  <a:pt x="901700" y="284956"/>
                  <a:pt x="1038225" y="285750"/>
                </a:cubicBezTo>
                <a:cubicBezTo>
                  <a:pt x="1174750" y="286544"/>
                  <a:pt x="1239837" y="319484"/>
                  <a:pt x="1304925" y="352425"/>
                </a:cubicBezTo>
              </a:path>
            </a:pathLst>
          </a:cu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24" name="Rounded Rectangle 23"/>
          <p:cNvSpPr/>
          <p:nvPr/>
        </p:nvSpPr>
        <p:spPr bwMode="auto">
          <a:xfrm>
            <a:off x="5861050" y="4495800"/>
            <a:ext cx="1635125" cy="290513"/>
          </a:xfrm>
          <a:prstGeom prst="roundRect">
            <a:avLst>
              <a:gd name="adj" fmla="val 7739"/>
            </a:avLst>
          </a:prstGeom>
          <a:gradFill>
            <a:gsLst>
              <a:gs pos="1000">
                <a:srgbClr val="FF0000"/>
              </a:gs>
              <a:gs pos="50000">
                <a:srgbClr val="C00000"/>
              </a:gs>
              <a:gs pos="100000">
                <a:srgbClr val="3C2524"/>
              </a:gs>
            </a:gsLst>
            <a:lin ang="5400000" scaled="0"/>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a:solidFill>
                  <a:schemeClr val="bg1"/>
                </a:solidFill>
                <a:latin typeface="Times New Roman" pitchFamily="18" charset="0"/>
                <a:cs typeface="Times New Roman" pitchFamily="18" charset="0"/>
              </a:rPr>
              <a:t>Education Institutions</a:t>
            </a:r>
          </a:p>
        </p:txBody>
      </p:sp>
      <p:sp>
        <p:nvSpPr>
          <p:cNvPr id="25" name="Freeform 24"/>
          <p:cNvSpPr/>
          <p:nvPr/>
        </p:nvSpPr>
        <p:spPr>
          <a:xfrm>
            <a:off x="4035425" y="3924300"/>
            <a:ext cx="860425" cy="842963"/>
          </a:xfrm>
          <a:custGeom>
            <a:avLst/>
            <a:gdLst>
              <a:gd name="connsiteX0" fmla="*/ 27781 w 794544"/>
              <a:gd name="connsiteY0" fmla="*/ 0 h 842963"/>
              <a:gd name="connsiteX1" fmla="*/ 27781 w 794544"/>
              <a:gd name="connsiteY1" fmla="*/ 209550 h 842963"/>
              <a:gd name="connsiteX2" fmla="*/ 194469 w 794544"/>
              <a:gd name="connsiteY2" fmla="*/ 509588 h 842963"/>
              <a:gd name="connsiteX3" fmla="*/ 584994 w 794544"/>
              <a:gd name="connsiteY3" fmla="*/ 542925 h 842963"/>
              <a:gd name="connsiteX4" fmla="*/ 794544 w 794544"/>
              <a:gd name="connsiteY4" fmla="*/ 842963 h 84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544" h="842963">
                <a:moveTo>
                  <a:pt x="27781" y="0"/>
                </a:moveTo>
                <a:cubicBezTo>
                  <a:pt x="13890" y="62309"/>
                  <a:pt x="0" y="124619"/>
                  <a:pt x="27781" y="209550"/>
                </a:cubicBezTo>
                <a:cubicBezTo>
                  <a:pt x="55562" y="294481"/>
                  <a:pt x="101600" y="454026"/>
                  <a:pt x="194469" y="509588"/>
                </a:cubicBezTo>
                <a:cubicBezTo>
                  <a:pt x="287338" y="565151"/>
                  <a:pt x="484982" y="487363"/>
                  <a:pt x="584994" y="542925"/>
                </a:cubicBezTo>
                <a:cubicBezTo>
                  <a:pt x="685007" y="598488"/>
                  <a:pt x="739775" y="720725"/>
                  <a:pt x="794544" y="842963"/>
                </a:cubicBezTo>
              </a:path>
            </a:pathLst>
          </a:cu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26" name="Rounded Rectangle 25"/>
          <p:cNvSpPr/>
          <p:nvPr/>
        </p:nvSpPr>
        <p:spPr bwMode="auto">
          <a:xfrm>
            <a:off x="4127500" y="4781550"/>
            <a:ext cx="1635125" cy="423863"/>
          </a:xfrm>
          <a:prstGeom prst="roundRect">
            <a:avLst>
              <a:gd name="adj" fmla="val 7739"/>
            </a:avLst>
          </a:prstGeom>
          <a:gradFill>
            <a:gsLst>
              <a:gs pos="1000">
                <a:srgbClr val="FF0000"/>
              </a:gs>
              <a:gs pos="50000">
                <a:srgbClr val="C00000"/>
              </a:gs>
              <a:gs pos="100000">
                <a:srgbClr val="3C2524"/>
              </a:gs>
            </a:gsLst>
            <a:lin ang="5400000" scaled="0"/>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a:solidFill>
                  <a:schemeClr val="bg1"/>
                </a:solidFill>
                <a:latin typeface="Times New Roman" pitchFamily="18" charset="0"/>
                <a:cs typeface="Times New Roman" pitchFamily="18" charset="0"/>
              </a:rPr>
              <a:t>The University of Melbourne</a:t>
            </a:r>
          </a:p>
        </p:txBody>
      </p:sp>
      <p:sp>
        <p:nvSpPr>
          <p:cNvPr id="27" name="Freeform 26"/>
          <p:cNvSpPr/>
          <p:nvPr/>
        </p:nvSpPr>
        <p:spPr>
          <a:xfrm>
            <a:off x="3198813" y="3929063"/>
            <a:ext cx="557212" cy="1462087"/>
          </a:xfrm>
          <a:custGeom>
            <a:avLst/>
            <a:gdLst>
              <a:gd name="connsiteX0" fmla="*/ 0 w 514350"/>
              <a:gd name="connsiteY0" fmla="*/ 0 h 1462087"/>
              <a:gd name="connsiteX1" fmla="*/ 80963 w 514350"/>
              <a:gd name="connsiteY1" fmla="*/ 485775 h 1462087"/>
              <a:gd name="connsiteX2" fmla="*/ 280988 w 514350"/>
              <a:gd name="connsiteY2" fmla="*/ 766762 h 1462087"/>
              <a:gd name="connsiteX3" fmla="*/ 300038 w 514350"/>
              <a:gd name="connsiteY3" fmla="*/ 1243012 h 1462087"/>
              <a:gd name="connsiteX4" fmla="*/ 514350 w 514350"/>
              <a:gd name="connsiteY4" fmla="*/ 1462087 h 1462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 h="1462087">
                <a:moveTo>
                  <a:pt x="0" y="0"/>
                </a:moveTo>
                <a:cubicBezTo>
                  <a:pt x="17066" y="178990"/>
                  <a:pt x="34132" y="357981"/>
                  <a:pt x="80963" y="485775"/>
                </a:cubicBezTo>
                <a:cubicBezTo>
                  <a:pt x="127794" y="613569"/>
                  <a:pt x="244476" y="640556"/>
                  <a:pt x="280988" y="766762"/>
                </a:cubicBezTo>
                <a:cubicBezTo>
                  <a:pt x="317500" y="892968"/>
                  <a:pt x="261144" y="1127125"/>
                  <a:pt x="300038" y="1243012"/>
                </a:cubicBezTo>
                <a:cubicBezTo>
                  <a:pt x="338932" y="1358900"/>
                  <a:pt x="426641" y="1410493"/>
                  <a:pt x="514350" y="1462087"/>
                </a:cubicBezTo>
              </a:path>
            </a:pathLst>
          </a:cu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28" name="Rounded Rectangle 27"/>
          <p:cNvSpPr/>
          <p:nvPr/>
        </p:nvSpPr>
        <p:spPr bwMode="auto">
          <a:xfrm>
            <a:off x="3756025" y="5357813"/>
            <a:ext cx="1635125" cy="423862"/>
          </a:xfrm>
          <a:prstGeom prst="roundRect">
            <a:avLst>
              <a:gd name="adj" fmla="val 7739"/>
            </a:avLst>
          </a:prstGeom>
          <a:gradFill>
            <a:gsLst>
              <a:gs pos="1000">
                <a:srgbClr val="FF0000"/>
              </a:gs>
              <a:gs pos="50000">
                <a:srgbClr val="C00000"/>
              </a:gs>
              <a:gs pos="100000">
                <a:srgbClr val="3C2524"/>
              </a:gs>
            </a:gsLst>
            <a:lin ang="5400000" scaled="0"/>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a:solidFill>
                  <a:schemeClr val="bg1"/>
                </a:solidFill>
                <a:latin typeface="Times New Roman" pitchFamily="18" charset="0"/>
                <a:cs typeface="Times New Roman" pitchFamily="18" charset="0"/>
              </a:rPr>
              <a:t>Computer Science and Software Engineering</a:t>
            </a:r>
          </a:p>
        </p:txBody>
      </p:sp>
      <p:sp>
        <p:nvSpPr>
          <p:cNvPr id="29" name="Freeform 28"/>
          <p:cNvSpPr/>
          <p:nvPr/>
        </p:nvSpPr>
        <p:spPr>
          <a:xfrm>
            <a:off x="2503488" y="3908425"/>
            <a:ext cx="582612" cy="1704975"/>
          </a:xfrm>
          <a:custGeom>
            <a:avLst/>
            <a:gdLst>
              <a:gd name="connsiteX0" fmla="*/ 357187 w 544513"/>
              <a:gd name="connsiteY0" fmla="*/ 0 h 1328737"/>
              <a:gd name="connsiteX1" fmla="*/ 409575 w 544513"/>
              <a:gd name="connsiteY1" fmla="*/ 190500 h 1328737"/>
              <a:gd name="connsiteX2" fmla="*/ 523875 w 544513"/>
              <a:gd name="connsiteY2" fmla="*/ 495300 h 1328737"/>
              <a:gd name="connsiteX3" fmla="*/ 504825 w 544513"/>
              <a:gd name="connsiteY3" fmla="*/ 890587 h 1328737"/>
              <a:gd name="connsiteX4" fmla="*/ 285750 w 544513"/>
              <a:gd name="connsiteY4" fmla="*/ 1204912 h 1328737"/>
              <a:gd name="connsiteX5" fmla="*/ 0 w 544513"/>
              <a:gd name="connsiteY5" fmla="*/ 1328737 h 132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4513" h="1328737">
                <a:moveTo>
                  <a:pt x="357187" y="0"/>
                </a:moveTo>
                <a:cubicBezTo>
                  <a:pt x="369490" y="53975"/>
                  <a:pt x="381794" y="107950"/>
                  <a:pt x="409575" y="190500"/>
                </a:cubicBezTo>
                <a:cubicBezTo>
                  <a:pt x="437356" y="273050"/>
                  <a:pt x="508000" y="378619"/>
                  <a:pt x="523875" y="495300"/>
                </a:cubicBezTo>
                <a:cubicBezTo>
                  <a:pt x="539750" y="611981"/>
                  <a:pt x="544513" y="772318"/>
                  <a:pt x="504825" y="890587"/>
                </a:cubicBezTo>
                <a:cubicBezTo>
                  <a:pt x="465137" y="1008856"/>
                  <a:pt x="369888" y="1131887"/>
                  <a:pt x="285750" y="1204912"/>
                </a:cubicBezTo>
                <a:cubicBezTo>
                  <a:pt x="201613" y="1277937"/>
                  <a:pt x="100806" y="1303337"/>
                  <a:pt x="0" y="1328737"/>
                </a:cubicBezTo>
              </a:path>
            </a:pathLst>
          </a:cu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30" name="Rounded Rectangle 29"/>
          <p:cNvSpPr/>
          <p:nvPr/>
        </p:nvSpPr>
        <p:spPr bwMode="auto">
          <a:xfrm>
            <a:off x="1254125" y="5603875"/>
            <a:ext cx="1397000" cy="255588"/>
          </a:xfrm>
          <a:prstGeom prst="roundRect">
            <a:avLst>
              <a:gd name="adj" fmla="val 7739"/>
            </a:avLst>
          </a:prstGeom>
          <a:gradFill>
            <a:gsLst>
              <a:gs pos="1000">
                <a:srgbClr val="FF0000"/>
              </a:gs>
              <a:gs pos="50000">
                <a:srgbClr val="C00000"/>
              </a:gs>
              <a:gs pos="100000">
                <a:srgbClr val="3C2524"/>
              </a:gs>
            </a:gsLst>
            <a:lin ang="5400000" scaled="0"/>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a:solidFill>
                  <a:schemeClr val="bg1"/>
                </a:solidFill>
                <a:latin typeface="Times New Roman" pitchFamily="18" charset="0"/>
                <a:cs typeface="Times New Roman" pitchFamily="18" charset="0"/>
              </a:rPr>
              <a:t>Machine name</a:t>
            </a:r>
          </a:p>
        </p:txBody>
      </p:sp>
      <p:pic>
        <p:nvPicPr>
          <p:cNvPr id="5148" name="Picture 30" descr="Marge_Simpson.png"/>
          <p:cNvPicPr>
            <a:picLocks noChangeAspect="1"/>
          </p:cNvPicPr>
          <p:nvPr/>
        </p:nvPicPr>
        <p:blipFill>
          <a:blip r:embed="rId3"/>
          <a:srcRect/>
          <a:stretch>
            <a:fillRect/>
          </a:stretch>
        </p:blipFill>
        <p:spPr bwMode="auto">
          <a:xfrm>
            <a:off x="1054100" y="4627563"/>
            <a:ext cx="561975" cy="1258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Names or Codes? or Numbers?</a:t>
            </a:r>
          </a:p>
        </p:txBody>
      </p:sp>
      <p:sp>
        <p:nvSpPr>
          <p:cNvPr id="6147" name="Content Placeholder 2"/>
          <p:cNvSpPr>
            <a:spLocks noGrp="1"/>
          </p:cNvSpPr>
          <p:nvPr>
            <p:ph idx="1"/>
          </p:nvPr>
        </p:nvSpPr>
        <p:spPr/>
        <p:txBody>
          <a:bodyPr/>
          <a:lstStyle/>
          <a:p>
            <a:pPr lvl="1"/>
            <a:r>
              <a:rPr lang="en-US" smtClean="0"/>
              <a:t>As discussed in file system (hierarchical naming of files) and mounting at right location.</a:t>
            </a:r>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pPr lvl="1">
              <a:buFontTx/>
              <a:buNone/>
            </a:pPr>
            <a:r>
              <a:rPr lang="en-US" smtClean="0"/>
              <a:t>	    Which one is better?</a:t>
            </a:r>
          </a:p>
        </p:txBody>
      </p:sp>
      <p:pic>
        <p:nvPicPr>
          <p:cNvPr id="6148" name="Picture 2" descr="C:\Documents and Settings\Administrator\Local Settings\Temporary Internet Files\Content.IE5\S5CT05S7\MC900432623[2].png"/>
          <p:cNvPicPr>
            <a:picLocks noChangeAspect="1" noChangeArrowheads="1"/>
          </p:cNvPicPr>
          <p:nvPr/>
        </p:nvPicPr>
        <p:blipFill>
          <a:blip r:embed="rId2"/>
          <a:srcRect/>
          <a:stretch>
            <a:fillRect/>
          </a:stretch>
        </p:blipFill>
        <p:spPr bwMode="auto">
          <a:xfrm>
            <a:off x="431800" y="3354388"/>
            <a:ext cx="1403350" cy="1296987"/>
          </a:xfrm>
          <a:prstGeom prst="rect">
            <a:avLst/>
          </a:prstGeom>
          <a:noFill/>
          <a:ln w="9525">
            <a:noFill/>
            <a:miter lim="800000"/>
            <a:headEnd/>
            <a:tailEnd/>
          </a:ln>
        </p:spPr>
      </p:pic>
      <p:grpSp>
        <p:nvGrpSpPr>
          <p:cNvPr id="6149" name="Group 27"/>
          <p:cNvGrpSpPr>
            <a:grpSpLocks/>
          </p:cNvGrpSpPr>
          <p:nvPr/>
        </p:nvGrpSpPr>
        <p:grpSpPr bwMode="auto">
          <a:xfrm>
            <a:off x="4302125" y="2238375"/>
            <a:ext cx="5048250" cy="1625600"/>
            <a:chOff x="3759015" y="2616015"/>
            <a:chExt cx="4660234" cy="1625970"/>
          </a:xfrm>
        </p:grpSpPr>
        <p:pic>
          <p:nvPicPr>
            <p:cNvPr id="6163" name="Picture 4" descr="hp_hdd_dock.png"/>
            <p:cNvPicPr>
              <a:picLocks noChangeAspect="1"/>
            </p:cNvPicPr>
            <p:nvPr/>
          </p:nvPicPr>
          <p:blipFill>
            <a:blip r:embed="rId3"/>
            <a:srcRect/>
            <a:stretch>
              <a:fillRect/>
            </a:stretch>
          </p:blipFill>
          <p:spPr bwMode="auto">
            <a:xfrm>
              <a:off x="3759015" y="2616015"/>
              <a:ext cx="1625970" cy="1625970"/>
            </a:xfrm>
            <a:prstGeom prst="rect">
              <a:avLst/>
            </a:prstGeom>
            <a:noFill/>
            <a:ln w="9525">
              <a:noFill/>
              <a:miter lim="800000"/>
              <a:headEnd/>
              <a:tailEnd/>
            </a:ln>
          </p:spPr>
        </p:pic>
        <p:sp>
          <p:nvSpPr>
            <p:cNvPr id="24" name="Rectangle 23"/>
            <p:cNvSpPr/>
            <p:nvPr/>
          </p:nvSpPr>
          <p:spPr>
            <a:xfrm>
              <a:off x="5690521" y="3125719"/>
              <a:ext cx="492402" cy="25882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Freeform 21"/>
            <p:cNvSpPr/>
            <p:nvPr/>
          </p:nvSpPr>
          <p:spPr>
            <a:xfrm rot="1564224">
              <a:off x="4897695" y="2779565"/>
              <a:ext cx="984804" cy="658962"/>
            </a:xfrm>
            <a:custGeom>
              <a:avLst/>
              <a:gdLst>
                <a:gd name="connsiteX0" fmla="*/ 15922 w 984913"/>
                <a:gd name="connsiteY0" fmla="*/ 659642 h 659642"/>
                <a:gd name="connsiteX1" fmla="*/ 43218 w 984913"/>
                <a:gd name="connsiteY1" fmla="*/ 386687 h 659642"/>
                <a:gd name="connsiteX2" fmla="*/ 275230 w 984913"/>
                <a:gd name="connsiteY2" fmla="*/ 18197 h 659642"/>
                <a:gd name="connsiteX3" fmla="*/ 630071 w 984913"/>
                <a:gd name="connsiteY3" fmla="*/ 277505 h 659642"/>
                <a:gd name="connsiteX4" fmla="*/ 984913 w 984913"/>
                <a:gd name="connsiteY4" fmla="*/ 291152 h 659642"/>
                <a:gd name="connsiteX5" fmla="*/ 984913 w 984913"/>
                <a:gd name="connsiteY5" fmla="*/ 291152 h 659642"/>
                <a:gd name="connsiteX6" fmla="*/ 984913 w 984913"/>
                <a:gd name="connsiteY6" fmla="*/ 291152 h 6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913" h="659642">
                  <a:moveTo>
                    <a:pt x="15922" y="659642"/>
                  </a:moveTo>
                  <a:cubicBezTo>
                    <a:pt x="7961" y="576618"/>
                    <a:pt x="0" y="493594"/>
                    <a:pt x="43218" y="386687"/>
                  </a:cubicBezTo>
                  <a:cubicBezTo>
                    <a:pt x="86436" y="279780"/>
                    <a:pt x="177421" y="36394"/>
                    <a:pt x="275230" y="18197"/>
                  </a:cubicBezTo>
                  <a:cubicBezTo>
                    <a:pt x="373039" y="0"/>
                    <a:pt x="511791" y="232013"/>
                    <a:pt x="630071" y="277505"/>
                  </a:cubicBezTo>
                  <a:cubicBezTo>
                    <a:pt x="748351" y="322997"/>
                    <a:pt x="984913" y="291152"/>
                    <a:pt x="984913" y="291152"/>
                  </a:cubicBezTo>
                  <a:lnTo>
                    <a:pt x="984913" y="291152"/>
                  </a:lnTo>
                  <a:lnTo>
                    <a:pt x="984913" y="291152"/>
                  </a:lnTo>
                </a:path>
              </a:pathLst>
            </a:cu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166" name="TextBox 24"/>
            <p:cNvSpPr txBox="1">
              <a:spLocks noChangeArrowheads="1"/>
            </p:cNvSpPr>
            <p:nvPr/>
          </p:nvSpPr>
          <p:spPr bwMode="auto">
            <a:xfrm>
              <a:off x="5172501" y="3562065"/>
              <a:ext cx="3246748" cy="461665"/>
            </a:xfrm>
            <a:prstGeom prst="rect">
              <a:avLst/>
            </a:prstGeom>
            <a:gradFill rotWithShape="0">
              <a:gsLst>
                <a:gs pos="0">
                  <a:srgbClr val="FFEFD1"/>
                </a:gs>
                <a:gs pos="64999">
                  <a:srgbClr val="F0EBD5"/>
                </a:gs>
                <a:gs pos="100000">
                  <a:srgbClr val="D1C39F"/>
                </a:gs>
              </a:gsLst>
              <a:lin ang="5400000"/>
            </a:gradFill>
            <a:ln w="9525">
              <a:solidFill>
                <a:schemeClr val="tx1"/>
              </a:solidFill>
              <a:miter lim="800000"/>
              <a:headEnd/>
              <a:tailEnd/>
            </a:ln>
          </p:spPr>
          <p:txBody>
            <a:bodyPr wrap="none">
              <a:spAutoFit/>
            </a:bodyPr>
            <a:lstStyle/>
            <a:p>
              <a:r>
                <a:rPr lang="en-US">
                  <a:latin typeface="Times New Roman" pitchFamily="1" charset="0"/>
                  <a:cs typeface="Times New Roman" pitchFamily="1" charset="0"/>
                </a:rPr>
                <a:t>Disk 4, Sector 26, Block15</a:t>
              </a:r>
            </a:p>
          </p:txBody>
        </p:sp>
      </p:grpSp>
      <p:grpSp>
        <p:nvGrpSpPr>
          <p:cNvPr id="6150" name="Group 26"/>
          <p:cNvGrpSpPr>
            <a:grpSpLocks/>
          </p:cNvGrpSpPr>
          <p:nvPr/>
        </p:nvGrpSpPr>
        <p:grpSpPr bwMode="auto">
          <a:xfrm>
            <a:off x="4584700" y="4129088"/>
            <a:ext cx="2503488" cy="1981200"/>
            <a:chOff x="4114800" y="4507176"/>
            <a:chExt cx="2311088" cy="1981200"/>
          </a:xfrm>
        </p:grpSpPr>
        <p:cxnSp>
          <p:nvCxnSpPr>
            <p:cNvPr id="8" name="Straight Connector 7"/>
            <p:cNvCxnSpPr/>
            <p:nvPr/>
          </p:nvCxnSpPr>
          <p:spPr>
            <a:xfrm rot="5400000">
              <a:off x="3771924" y="5610610"/>
              <a:ext cx="1295400" cy="29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6154" name="Picture 5" descr="folder_manilla2.png"/>
            <p:cNvPicPr>
              <a:picLocks noChangeAspect="1"/>
            </p:cNvPicPr>
            <p:nvPr/>
          </p:nvPicPr>
          <p:blipFill>
            <a:blip r:embed="rId4"/>
            <a:srcRect/>
            <a:stretch>
              <a:fillRect/>
            </a:stretch>
          </p:blipFill>
          <p:spPr bwMode="auto">
            <a:xfrm>
              <a:off x="4114800" y="4507176"/>
              <a:ext cx="609599" cy="609599"/>
            </a:xfrm>
            <a:prstGeom prst="rect">
              <a:avLst/>
            </a:prstGeom>
            <a:noFill/>
            <a:ln w="9525">
              <a:noFill/>
              <a:miter lim="800000"/>
              <a:headEnd/>
              <a:tailEnd/>
            </a:ln>
          </p:spPr>
        </p:pic>
        <p:cxnSp>
          <p:nvCxnSpPr>
            <p:cNvPr id="12" name="Straight Connector 11"/>
            <p:cNvCxnSpPr/>
            <p:nvPr/>
          </p:nvCxnSpPr>
          <p:spPr>
            <a:xfrm>
              <a:off x="4419623" y="5269176"/>
              <a:ext cx="762058"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6156" name="Picture 12" descr="folder_manilla2.png"/>
            <p:cNvPicPr>
              <a:picLocks noChangeAspect="1"/>
            </p:cNvPicPr>
            <p:nvPr/>
          </p:nvPicPr>
          <p:blipFill>
            <a:blip r:embed="rId4"/>
            <a:srcRect/>
            <a:stretch>
              <a:fillRect/>
            </a:stretch>
          </p:blipFill>
          <p:spPr bwMode="auto">
            <a:xfrm>
              <a:off x="5029200" y="5040576"/>
              <a:ext cx="457200" cy="457200"/>
            </a:xfrm>
            <a:prstGeom prst="rect">
              <a:avLst/>
            </a:prstGeom>
            <a:noFill/>
            <a:ln w="9525">
              <a:noFill/>
              <a:miter lim="800000"/>
              <a:headEnd/>
              <a:tailEnd/>
            </a:ln>
          </p:spPr>
        </p:pic>
        <p:cxnSp>
          <p:nvCxnSpPr>
            <p:cNvPr id="15" name="Straight Connector 14"/>
            <p:cNvCxnSpPr/>
            <p:nvPr/>
          </p:nvCxnSpPr>
          <p:spPr>
            <a:xfrm>
              <a:off x="4419623" y="6259776"/>
              <a:ext cx="762058"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6158" name="Picture 15" descr="folder_manilla2.png"/>
            <p:cNvPicPr>
              <a:picLocks noChangeAspect="1"/>
            </p:cNvPicPr>
            <p:nvPr/>
          </p:nvPicPr>
          <p:blipFill>
            <a:blip r:embed="rId4"/>
            <a:srcRect/>
            <a:stretch>
              <a:fillRect/>
            </a:stretch>
          </p:blipFill>
          <p:spPr bwMode="auto">
            <a:xfrm>
              <a:off x="5029200" y="6031176"/>
              <a:ext cx="457200" cy="457200"/>
            </a:xfrm>
            <a:prstGeom prst="rect">
              <a:avLst/>
            </a:prstGeom>
            <a:noFill/>
            <a:ln w="9525">
              <a:noFill/>
              <a:miter lim="800000"/>
              <a:headEnd/>
              <a:tailEnd/>
            </a:ln>
          </p:spPr>
        </p:pic>
        <p:cxnSp>
          <p:nvCxnSpPr>
            <p:cNvPr id="17" name="Straight Connector 16"/>
            <p:cNvCxnSpPr/>
            <p:nvPr/>
          </p:nvCxnSpPr>
          <p:spPr>
            <a:xfrm>
              <a:off x="5253491" y="5634301"/>
              <a:ext cx="762058"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5149450" y="5534410"/>
              <a:ext cx="228600" cy="29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6161" name="Picture 20" descr="tar.png"/>
            <p:cNvPicPr>
              <a:picLocks noChangeAspect="1"/>
            </p:cNvPicPr>
            <p:nvPr/>
          </p:nvPicPr>
          <p:blipFill>
            <a:blip r:embed="rId5"/>
            <a:srcRect/>
            <a:stretch>
              <a:fillRect/>
            </a:stretch>
          </p:blipFill>
          <p:spPr bwMode="auto">
            <a:xfrm rot="10800000" flipH="1" flipV="1">
              <a:off x="5762607" y="5453528"/>
              <a:ext cx="377925" cy="374549"/>
            </a:xfrm>
            <a:prstGeom prst="rect">
              <a:avLst/>
            </a:prstGeom>
            <a:noFill/>
            <a:ln w="9525">
              <a:noFill/>
              <a:miter lim="800000"/>
              <a:headEnd/>
              <a:tailEnd/>
            </a:ln>
          </p:spPr>
        </p:pic>
        <p:sp>
          <p:nvSpPr>
            <p:cNvPr id="6162" name="TextBox 25"/>
            <p:cNvSpPr txBox="1">
              <a:spLocks noChangeArrowheads="1"/>
            </p:cNvSpPr>
            <p:nvPr/>
          </p:nvSpPr>
          <p:spPr bwMode="auto">
            <a:xfrm>
              <a:off x="5011003" y="4560626"/>
              <a:ext cx="1414885" cy="461665"/>
            </a:xfrm>
            <a:prstGeom prst="rect">
              <a:avLst/>
            </a:prstGeom>
            <a:gradFill rotWithShape="0">
              <a:gsLst>
                <a:gs pos="0">
                  <a:srgbClr val="FFEFD1"/>
                </a:gs>
                <a:gs pos="64999">
                  <a:srgbClr val="F0EBD5"/>
                </a:gs>
                <a:gs pos="100000">
                  <a:srgbClr val="D1C39F"/>
                </a:gs>
              </a:gsLst>
              <a:lin ang="5400000"/>
            </a:gradFill>
            <a:ln w="9525">
              <a:solidFill>
                <a:schemeClr val="tx1"/>
              </a:solidFill>
              <a:miter lim="800000"/>
              <a:headEnd/>
              <a:tailEnd/>
            </a:ln>
          </p:spPr>
          <p:txBody>
            <a:bodyPr wrap="none">
              <a:spAutoFit/>
            </a:bodyPr>
            <a:lstStyle/>
            <a:p>
              <a:r>
                <a:rPr lang="en-US">
                  <a:latin typeface="Times New Roman" pitchFamily="1" charset="0"/>
                  <a:cs typeface="Times New Roman" pitchFamily="1" charset="0"/>
                </a:rPr>
                <a:t>/usr/bin/tar</a:t>
              </a:r>
            </a:p>
          </p:txBody>
        </p:sp>
      </p:grpSp>
      <p:cxnSp>
        <p:nvCxnSpPr>
          <p:cNvPr id="30" name="Straight Arrow Connector 29"/>
          <p:cNvCxnSpPr>
            <a:stCxn id="0" idx="1"/>
          </p:cNvCxnSpPr>
          <p:nvPr/>
        </p:nvCxnSpPr>
        <p:spPr>
          <a:xfrm flipV="1">
            <a:off x="1835150" y="3019425"/>
            <a:ext cx="2401888" cy="984250"/>
          </a:xfrm>
          <a:prstGeom prst="straightConnector1">
            <a:avLst/>
          </a:prstGeom>
          <a:ln w="22225">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0" idx="1"/>
          </p:cNvCxnSpPr>
          <p:nvPr/>
        </p:nvCxnSpPr>
        <p:spPr>
          <a:xfrm>
            <a:off x="1835150" y="4003675"/>
            <a:ext cx="2593975" cy="434975"/>
          </a:xfrm>
          <a:prstGeom prst="straightConnector1">
            <a:avLst/>
          </a:prstGeom>
          <a:ln w="22225">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a:ln>
            <a:miter lim="800000"/>
            <a:headEnd/>
            <a:tailEnd/>
          </a:ln>
        </p:spPr>
        <p:txBody>
          <a:bodyPr/>
          <a:lstStyle/>
          <a:p>
            <a:fld id="{445ABC3E-0ED3-4171-AF7F-7A9E9D59653A}" type="slidenum">
              <a:rPr lang="en-US" smtClean="0"/>
              <a:pPr/>
              <a:t>5</a:t>
            </a:fld>
            <a:endParaRPr lang="en-US" smtClean="0"/>
          </a:p>
        </p:txBody>
      </p:sp>
      <p:sp>
        <p:nvSpPr>
          <p:cNvPr id="7171" name="Rectangle 2"/>
          <p:cNvSpPr>
            <a:spLocks noGrp="1" noChangeArrowheads="1"/>
          </p:cNvSpPr>
          <p:nvPr>
            <p:ph type="title"/>
          </p:nvPr>
        </p:nvSpPr>
        <p:spPr/>
        <p:txBody>
          <a:bodyPr/>
          <a:lstStyle/>
          <a:p>
            <a:r>
              <a:rPr lang="en-US" smtClean="0"/>
              <a:t>Aim</a:t>
            </a:r>
          </a:p>
        </p:txBody>
      </p:sp>
      <p:sp>
        <p:nvSpPr>
          <p:cNvPr id="7172" name="Rectangle 3"/>
          <p:cNvSpPr>
            <a:spLocks noGrp="1" noChangeArrowheads="1"/>
          </p:cNvSpPr>
          <p:nvPr>
            <p:ph type="body" idx="1"/>
          </p:nvPr>
        </p:nvSpPr>
        <p:spPr/>
        <p:txBody>
          <a:bodyPr/>
          <a:lstStyle/>
          <a:p>
            <a:r>
              <a:rPr lang="en-US" smtClean="0"/>
              <a:t>To introduce the name service as a distinct service that is used by client processes to obtain attributes such as the address of resources or objects when given their name.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miter lim="800000"/>
            <a:headEnd/>
            <a:tailEnd/>
          </a:ln>
        </p:spPr>
        <p:txBody>
          <a:bodyPr/>
          <a:lstStyle/>
          <a:p>
            <a:fld id="{571765A3-78B0-456D-82A2-DCB98F6395D7}" type="slidenum">
              <a:rPr lang="en-US" smtClean="0"/>
              <a:pPr/>
              <a:t>6</a:t>
            </a:fld>
            <a:endParaRPr lang="en-US" smtClean="0"/>
          </a:p>
        </p:txBody>
      </p:sp>
      <p:sp>
        <p:nvSpPr>
          <p:cNvPr id="8195" name="Rectangle 6"/>
          <p:cNvSpPr>
            <a:spLocks noGrp="1" noChangeArrowheads="1"/>
          </p:cNvSpPr>
          <p:nvPr>
            <p:ph type="title"/>
          </p:nvPr>
        </p:nvSpPr>
        <p:spPr/>
        <p:txBody>
          <a:bodyPr/>
          <a:lstStyle/>
          <a:p>
            <a:r>
              <a:rPr lang="en-GB" smtClean="0"/>
              <a:t>Learning objectives</a:t>
            </a:r>
          </a:p>
        </p:txBody>
      </p:sp>
      <p:sp>
        <p:nvSpPr>
          <p:cNvPr id="8196" name="Rectangle 7"/>
          <p:cNvSpPr>
            <a:spLocks noGrp="1" noChangeArrowheads="1"/>
          </p:cNvSpPr>
          <p:nvPr>
            <p:ph type="body" idx="1"/>
          </p:nvPr>
        </p:nvSpPr>
        <p:spPr/>
        <p:txBody>
          <a:bodyPr/>
          <a:lstStyle/>
          <a:p>
            <a:pPr>
              <a:lnSpc>
                <a:spcPct val="100000"/>
              </a:lnSpc>
            </a:pPr>
            <a:r>
              <a:rPr lang="en-GB" smtClean="0"/>
              <a:t>To understand the need for naming systems in distributed systems</a:t>
            </a:r>
          </a:p>
          <a:p>
            <a:pPr>
              <a:lnSpc>
                <a:spcPct val="120000"/>
              </a:lnSpc>
            </a:pPr>
            <a:r>
              <a:rPr lang="en-GB" smtClean="0"/>
              <a:t>To be familiar with the design requirements such as structure and management of name spaces, and operations supported by them.</a:t>
            </a:r>
          </a:p>
          <a:p>
            <a:pPr>
              <a:lnSpc>
                <a:spcPct val="120000"/>
              </a:lnSpc>
            </a:pPr>
            <a:r>
              <a:rPr lang="en-GB" smtClean="0"/>
              <a:t>To understand the operation of the Internet naming service – DNS (Domain Name Service)</a:t>
            </a:r>
          </a:p>
          <a:p>
            <a:pPr>
              <a:lnSpc>
                <a:spcPct val="120000"/>
              </a:lnSpc>
            </a:pPr>
            <a:r>
              <a:rPr lang="en-GB" smtClean="0"/>
              <a:t>To understand structure and operation of directory service – X.500 Directory Service &amp; LDAP</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miter lim="800000"/>
            <a:headEnd/>
            <a:tailEnd/>
          </a:ln>
        </p:spPr>
        <p:txBody>
          <a:bodyPr/>
          <a:lstStyle/>
          <a:p>
            <a:fld id="{A0FC9CE8-E381-4EEF-BB31-AACDECD688FF}" type="slidenum">
              <a:rPr lang="en-US" smtClean="0"/>
              <a:pPr/>
              <a:t>7</a:t>
            </a:fld>
            <a:endParaRPr lang="en-US" smtClean="0"/>
          </a:p>
        </p:txBody>
      </p:sp>
      <p:sp>
        <p:nvSpPr>
          <p:cNvPr id="9219" name="Rectangle 2"/>
          <p:cNvSpPr>
            <a:spLocks noGrp="1" noChangeArrowheads="1"/>
          </p:cNvSpPr>
          <p:nvPr>
            <p:ph type="title"/>
          </p:nvPr>
        </p:nvSpPr>
        <p:spPr/>
        <p:txBody>
          <a:bodyPr/>
          <a:lstStyle/>
          <a:p>
            <a:r>
              <a:rPr lang="en-US" smtClean="0"/>
              <a:t>Introduction</a:t>
            </a:r>
          </a:p>
        </p:txBody>
      </p:sp>
      <p:sp>
        <p:nvSpPr>
          <p:cNvPr id="9220" name="Rectangle 3"/>
          <p:cNvSpPr>
            <a:spLocks noGrp="1" noChangeArrowheads="1"/>
          </p:cNvSpPr>
          <p:nvPr>
            <p:ph type="body" idx="1"/>
          </p:nvPr>
        </p:nvSpPr>
        <p:spPr/>
        <p:txBody>
          <a:bodyPr/>
          <a:lstStyle/>
          <a:p>
            <a:pPr>
              <a:lnSpc>
                <a:spcPct val="100000"/>
              </a:lnSpc>
            </a:pPr>
            <a:r>
              <a:rPr lang="en-US" smtClean="0"/>
              <a:t>In a distributed system, names are used to refer to a wide variety of resources such as:</a:t>
            </a:r>
          </a:p>
          <a:p>
            <a:pPr lvl="1">
              <a:lnSpc>
                <a:spcPct val="90000"/>
              </a:lnSpc>
            </a:pPr>
            <a:r>
              <a:rPr lang="en-US" smtClean="0"/>
              <a:t>Computers, services, remote objects, and files, as well as users.</a:t>
            </a:r>
          </a:p>
          <a:p>
            <a:pPr>
              <a:lnSpc>
                <a:spcPct val="100000"/>
              </a:lnSpc>
            </a:pPr>
            <a:r>
              <a:rPr lang="en-US" smtClean="0"/>
              <a:t>Naming is fundamental issue in DS design as it facilitates communication and resource sharing.</a:t>
            </a:r>
          </a:p>
          <a:p>
            <a:pPr lvl="1">
              <a:lnSpc>
                <a:spcPct val="90000"/>
              </a:lnSpc>
            </a:pPr>
            <a:r>
              <a:rPr lang="en-US" smtClean="0"/>
              <a:t>A name in the form of URL is needed to access a specific web page.</a:t>
            </a:r>
          </a:p>
          <a:p>
            <a:pPr lvl="1">
              <a:lnSpc>
                <a:spcPct val="90000"/>
              </a:lnSpc>
            </a:pPr>
            <a:r>
              <a:rPr lang="en-US" smtClean="0"/>
              <a:t>Processes cannot share particular resources managed by a computer system unless they can name them consistently</a:t>
            </a:r>
          </a:p>
          <a:p>
            <a:pPr lvl="1">
              <a:lnSpc>
                <a:spcPct val="90000"/>
              </a:lnSpc>
            </a:pPr>
            <a:r>
              <a:rPr lang="en-US" smtClean="0"/>
              <a:t>Users cannot communicate within one another via a DS unless they can name one another, with email address.</a:t>
            </a:r>
          </a:p>
          <a:p>
            <a:pPr>
              <a:lnSpc>
                <a:spcPct val="100000"/>
              </a:lnSpc>
            </a:pPr>
            <a:r>
              <a:rPr lang="en-US" smtClean="0"/>
              <a:t>Names are not the only useful means of identification: descriptive attributes are another.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What are Naming Services?</a:t>
            </a:r>
          </a:p>
        </p:txBody>
      </p:sp>
      <p:sp>
        <p:nvSpPr>
          <p:cNvPr id="10243" name="Content Placeholder 2"/>
          <p:cNvSpPr>
            <a:spLocks noGrp="1"/>
          </p:cNvSpPr>
          <p:nvPr>
            <p:ph idx="1"/>
          </p:nvPr>
        </p:nvSpPr>
        <p:spPr/>
        <p:txBody>
          <a:bodyPr/>
          <a:lstStyle/>
          <a:p>
            <a:r>
              <a:rPr lang="en-US" smtClean="0"/>
              <a:t>How do Naming Services facilitate communication and resource sharing? </a:t>
            </a:r>
          </a:p>
          <a:p>
            <a:pPr lvl="1"/>
            <a:r>
              <a:rPr lang="en-US" smtClean="0"/>
              <a:t>An URL </a:t>
            </a:r>
            <a:r>
              <a:rPr lang="en-US" u="sng" smtClean="0">
                <a:solidFill>
                  <a:srgbClr val="FF0000"/>
                </a:solidFill>
              </a:rPr>
              <a:t>facilitates the localization</a:t>
            </a:r>
            <a:r>
              <a:rPr lang="en-US" smtClean="0">
                <a:solidFill>
                  <a:srgbClr val="FF0000"/>
                </a:solidFill>
              </a:rPr>
              <a:t> </a:t>
            </a:r>
            <a:r>
              <a:rPr lang="en-US" smtClean="0"/>
              <a:t>of a resource exposed on the Web.</a:t>
            </a:r>
          </a:p>
          <a:p>
            <a:pPr lvl="2"/>
            <a:r>
              <a:rPr lang="en-US" smtClean="0"/>
              <a:t>e.g., abc.net.au means it is likely to be an Australian entity?</a:t>
            </a:r>
          </a:p>
          <a:p>
            <a:pPr lvl="1"/>
            <a:r>
              <a:rPr lang="en-US" smtClean="0"/>
              <a:t>A </a:t>
            </a:r>
            <a:r>
              <a:rPr lang="en-US" u="sng" smtClean="0">
                <a:solidFill>
                  <a:srgbClr val="FF0000"/>
                </a:solidFill>
              </a:rPr>
              <a:t>consistent and uniform naming </a:t>
            </a:r>
            <a:r>
              <a:rPr lang="en-US" smtClean="0"/>
              <a:t>helps processes in a distributed system to interoperate and manage resources.</a:t>
            </a:r>
          </a:p>
          <a:p>
            <a:pPr lvl="2"/>
            <a:r>
              <a:rPr lang="en-US" smtClean="0"/>
              <a:t>e.g., commercials use .com; non-profit organizations use .org</a:t>
            </a:r>
          </a:p>
          <a:p>
            <a:pPr lvl="1"/>
            <a:r>
              <a:rPr lang="en-US" smtClean="0"/>
              <a:t>Users refers to each other by means of their names (i.e. email) rather than their system ids</a:t>
            </a:r>
          </a:p>
          <a:p>
            <a:pPr lvl="1"/>
            <a:r>
              <a:rPr lang="en-US" smtClean="0"/>
              <a:t>Naming Services are not only useful to </a:t>
            </a:r>
            <a:r>
              <a:rPr lang="en-US" u="sng" smtClean="0">
                <a:solidFill>
                  <a:srgbClr val="FF0000"/>
                </a:solidFill>
              </a:rPr>
              <a:t>locate</a:t>
            </a:r>
            <a:r>
              <a:rPr lang="en-US" smtClean="0"/>
              <a:t> resources but also to </a:t>
            </a:r>
            <a:r>
              <a:rPr lang="en-US" u="sng" smtClean="0"/>
              <a:t>gather additional information</a:t>
            </a:r>
            <a:r>
              <a:rPr lang="en-US" smtClean="0"/>
              <a:t> about them such as attributes</a:t>
            </a:r>
          </a:p>
          <a:p>
            <a:pPr lvl="2"/>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What are Naming Services?</a:t>
            </a:r>
          </a:p>
        </p:txBody>
      </p:sp>
      <p:sp>
        <p:nvSpPr>
          <p:cNvPr id="11267" name="Content Placeholder 2"/>
          <p:cNvSpPr>
            <a:spLocks noGrp="1"/>
          </p:cNvSpPr>
          <p:nvPr>
            <p:ph idx="1"/>
          </p:nvPr>
        </p:nvSpPr>
        <p:spPr/>
        <p:txBody>
          <a:bodyPr/>
          <a:lstStyle/>
          <a:p>
            <a:r>
              <a:rPr lang="en-US" dirty="0" smtClean="0"/>
              <a:t>Definition</a:t>
            </a:r>
          </a:p>
          <a:p>
            <a:pPr lvl="1"/>
            <a:endParaRPr lang="en-US" dirty="0" smtClean="0"/>
          </a:p>
          <a:p>
            <a:pPr lvl="1"/>
            <a:endParaRPr lang="en-US" dirty="0" smtClean="0"/>
          </a:p>
          <a:p>
            <a:pPr lvl="1"/>
            <a:endParaRPr lang="en-US" dirty="0" smtClean="0"/>
          </a:p>
          <a:p>
            <a:pPr lvl="1">
              <a:buFontTx/>
              <a:buNone/>
            </a:pPr>
            <a:endParaRPr lang="en-US" dirty="0" smtClean="0"/>
          </a:p>
          <a:p>
            <a:pPr lvl="1"/>
            <a:endParaRPr lang="en-US" sz="1400" dirty="0" smtClean="0"/>
          </a:p>
          <a:p>
            <a:pPr lvl="1"/>
            <a:endParaRPr lang="en-US" sz="1400" dirty="0" smtClean="0"/>
          </a:p>
          <a:p>
            <a:r>
              <a:rPr lang="en-US" dirty="0" smtClean="0"/>
              <a:t>Key benefits</a:t>
            </a:r>
          </a:p>
          <a:p>
            <a:pPr lvl="1"/>
            <a:r>
              <a:rPr lang="en-US" dirty="0" smtClean="0"/>
              <a:t>Resource localization</a:t>
            </a:r>
          </a:p>
          <a:p>
            <a:pPr lvl="1"/>
            <a:r>
              <a:rPr lang="en-US" dirty="0" smtClean="0"/>
              <a:t>Uniform naming</a:t>
            </a:r>
          </a:p>
          <a:p>
            <a:pPr lvl="1"/>
            <a:r>
              <a:rPr lang="en-US" dirty="0" smtClean="0"/>
              <a:t>Device independent address (e.g., you can move domain name/web site from one server to another server seamlessly).</a:t>
            </a:r>
          </a:p>
          <a:p>
            <a:pPr lvl="2"/>
            <a:endParaRPr lang="en-US" dirty="0" smtClean="0"/>
          </a:p>
        </p:txBody>
      </p:sp>
      <p:sp>
        <p:nvSpPr>
          <p:cNvPr id="4" name="Rounded Rectangle 3"/>
          <p:cNvSpPr/>
          <p:nvPr/>
        </p:nvSpPr>
        <p:spPr bwMode="auto">
          <a:xfrm>
            <a:off x="1260475" y="1957388"/>
            <a:ext cx="7539038" cy="2011362"/>
          </a:xfrm>
          <a:prstGeom prst="roundRect">
            <a:avLst>
              <a:gd name="adj" fmla="val 9891"/>
            </a:avLst>
          </a:prstGeom>
          <a:solidFill>
            <a:schemeClr val="accent2">
              <a:lumMod val="20000"/>
              <a:lumOff val="80000"/>
            </a:schemeClr>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anchor="ctr"/>
          <a:lstStyle/>
          <a:p>
            <a:pPr>
              <a:defRPr/>
            </a:pPr>
            <a:r>
              <a:rPr lang="en-US" sz="2200" dirty="0">
                <a:solidFill>
                  <a:schemeClr val="tx1"/>
                </a:solidFill>
                <a:latin typeface="Times New Roman" pitchFamily="18" charset="0"/>
                <a:cs typeface="Times New Roman" pitchFamily="18" charset="0"/>
              </a:rPr>
              <a:t>In a Distributed System, a Naming Service is a specific service whose aim is to provide a consistent and uniform naming of resources, thus allowing other programs or services to localize them and obtain the required metadata for interacting with them.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apter 6-OS">
  <a:themeElements>
    <a:clrScheme name="">
      <a:dk1>
        <a:srgbClr val="000000"/>
      </a:dk1>
      <a:lt1>
        <a:srgbClr val="FFFFFF"/>
      </a:lt1>
      <a:dk2>
        <a:srgbClr val="000000"/>
      </a:dk2>
      <a:lt2>
        <a:srgbClr val="5E574E"/>
      </a:lt2>
      <a:accent1>
        <a:srgbClr val="FF3300"/>
      </a:accent1>
      <a:accent2>
        <a:srgbClr val="FFCC00"/>
      </a:accent2>
      <a:accent3>
        <a:srgbClr val="FFFFFF"/>
      </a:accent3>
      <a:accent4>
        <a:srgbClr val="000000"/>
      </a:accent4>
      <a:accent5>
        <a:srgbClr val="FFADAA"/>
      </a:accent5>
      <a:accent6>
        <a:srgbClr val="E7B900"/>
      </a:accent6>
      <a:hlink>
        <a:srgbClr val="663300"/>
      </a:hlink>
      <a:folHlink>
        <a:srgbClr val="808000"/>
      </a:folHlink>
    </a:clrScheme>
    <a:fontScheme name="Chapter 6-O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 charset="0"/>
          </a:defRPr>
        </a:defPPr>
      </a:lstStyle>
    </a:lnDef>
  </a:objectDefaults>
  <a:extraClrSchemeLst>
    <a:extraClrScheme>
      <a:clrScheme name="Chapter 6-OS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hapter 6-O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hapter 6-O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er 6-OS 4">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hapter 6-OS 5">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hapter 6-OS 6">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hapter 6-OS 7">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ECB6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Powerbook HD:Documents:Current Work:China 2001:Slides:Chapter 6-OS.ppt</Template>
  <TotalTime>4834</TotalTime>
  <Words>2827</Words>
  <Application>Microsoft Office PowerPoint</Application>
  <PresentationFormat>A4 Paper (210x297 mm)</PresentationFormat>
  <Paragraphs>484</Paragraphs>
  <Slides>29</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Times</vt:lpstr>
      <vt:lpstr>Arial</vt:lpstr>
      <vt:lpstr>Wingdings</vt:lpstr>
      <vt:lpstr>Arial Black</vt:lpstr>
      <vt:lpstr>Times New Roman</vt:lpstr>
      <vt:lpstr>C Helvetica Condensed</vt:lpstr>
      <vt:lpstr>Helvetica</vt:lpstr>
      <vt:lpstr>宋体</vt:lpstr>
      <vt:lpstr>Chapter 6-OS</vt:lpstr>
      <vt:lpstr>Name Services</vt:lpstr>
      <vt:lpstr>Which one is easy for humans and machines? and why?</vt:lpstr>
      <vt:lpstr>Names or Codes, or Numbers?</vt:lpstr>
      <vt:lpstr>Names or Codes? or Numbers?</vt:lpstr>
      <vt:lpstr>Aim</vt:lpstr>
      <vt:lpstr>Learning objectives</vt:lpstr>
      <vt:lpstr>Introduction</vt:lpstr>
      <vt:lpstr>What are Naming Services?</vt:lpstr>
      <vt:lpstr>What are Naming Services?</vt:lpstr>
      <vt:lpstr>The role of names and name services</vt:lpstr>
      <vt:lpstr>Role of Names and Naming Services  - Name Resolution</vt:lpstr>
      <vt:lpstr>Requirements for name spaces</vt:lpstr>
      <vt:lpstr>Composed naming domains used to access a resource from a URL</vt:lpstr>
      <vt:lpstr>Names and resources</vt:lpstr>
      <vt:lpstr>9.2 Name Services and the Domain Name System</vt:lpstr>
      <vt:lpstr>Navigation</vt:lpstr>
      <vt:lpstr>Iterative navigation</vt:lpstr>
      <vt:lpstr>Server controlled navigation</vt:lpstr>
      <vt:lpstr>Non-recursive and recursive server-controlled navigation</vt:lpstr>
      <vt:lpstr>DNS - The Internet Domain Name System</vt:lpstr>
      <vt:lpstr>DNS name servers: Hierarchical organisation</vt:lpstr>
      <vt:lpstr>DNS in typical operation</vt:lpstr>
      <vt:lpstr>DNS server functions and configuration</vt:lpstr>
      <vt:lpstr>DNS resource records</vt:lpstr>
      <vt:lpstr>DNS issues</vt:lpstr>
      <vt:lpstr>Directory and discovery services</vt:lpstr>
      <vt:lpstr>X.500 Directory Service</vt:lpstr>
      <vt:lpstr>Part of the X.500 Directory Information Tree (DIT)</vt:lpstr>
      <vt:lpstr>Summary</vt:lpstr>
    </vt:vector>
  </TitlesOfParts>
  <Company>G&amp;J</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15.1 A distributed multimedia system</dc:title>
  <dc:creator>George Coulouris</dc:creator>
  <cp:lastModifiedBy>Admin</cp:lastModifiedBy>
  <cp:revision>236</cp:revision>
  <cp:lastPrinted>2011-10-19T01:35:55Z</cp:lastPrinted>
  <dcterms:created xsi:type="dcterms:W3CDTF">2000-06-18T21:59:47Z</dcterms:created>
  <dcterms:modified xsi:type="dcterms:W3CDTF">2016-06-02T06:50:24Z</dcterms:modified>
</cp:coreProperties>
</file>