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D0BD06-7076-443E-B9D1-EADE5AACD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D6C84-9D5E-425F-8E82-5949C6399C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A2783B-724A-48F7-9D83-9274B37A9D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A727F-33C9-49BD-A847-96B2117D99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36726A-3516-466D-8AB7-FE20E3660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DF1587-2F76-4C48-9668-977BB8DD8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1613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447800"/>
            <a:ext cx="4013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4EDAF1-A7EF-4DA2-A609-8632A85A13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682820-092A-43E8-A956-489F577FC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423A6-A79C-42D8-A37A-637191ED96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3C57AC-A793-4966-9163-2F910127D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2F314B-54EC-4E00-8236-F5A06F173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B8580A-726F-4378-B2E7-303600485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59B513-E66D-4E5E-9ECB-AB214091D6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45D3CE-D848-469E-97E2-9AC702DBF4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0"/>
            <a:ext cx="20574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813" y="0"/>
            <a:ext cx="60198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BA1C3-D623-44C4-9BE8-52F4D677C5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9E825D-6052-4CE2-88FF-006C2ED0D2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39975-7C8B-4CD2-AFD3-D61D9077D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76BAA1-C9C3-4BA7-9587-3A9D996D3D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FDFD69-6FAA-45C2-97E0-04E8F31AC3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D185F0-0B97-483E-AF6A-14B87AF83F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88712F-C38E-44E2-BBA1-A84B3653E9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0F796-1683-4412-94F5-E465FC85C1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2105025" y="0"/>
            <a:ext cx="65278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1026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7362825" y="64389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E574E"/>
                </a:solidFill>
                <a:latin typeface="+mj-lt"/>
                <a:cs typeface="Arial" charset="0"/>
                <a:sym typeface="Arial" charset="0"/>
              </a:defRPr>
            </a:lvl1pPr>
          </a:lstStyle>
          <a:p>
            <a:fld id="{64FE2C5F-437E-4EFD-B692-434FF0874C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+mj-lt"/>
          <a:ea typeface="+mj-ea"/>
          <a:cs typeface="+mj-cs"/>
          <a:sym typeface="Arial" charset="0"/>
        </a:defRPr>
      </a:lvl1pPr>
      <a:lvl2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9688" algn="l" rtl="0" fontAlgn="base">
        <a:spcBef>
          <a:spcPts val="800"/>
        </a:spcBef>
        <a:spcAft>
          <a:spcPct val="0"/>
        </a:spcAft>
        <a:defRPr sz="2800">
          <a:solidFill>
            <a:srgbClr val="663300"/>
          </a:solidFill>
          <a:latin typeface="+mn-lt"/>
          <a:ea typeface="+mn-ea"/>
          <a:cs typeface="+mn-cs"/>
          <a:sym typeface="Arial Black" charset="0"/>
        </a:defRPr>
      </a:lvl1pPr>
      <a:lvl2pPr marL="496888" algn="ctr" rtl="0" fontAlgn="base">
        <a:spcBef>
          <a:spcPts val="60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2pPr>
      <a:lvl3pPr marL="9540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3pPr>
      <a:lvl4pPr marL="14112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4pPr>
      <a:lvl5pPr marL="18684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5pPr>
      <a:lvl6pPr marL="23256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6pPr>
      <a:lvl7pPr marL="27828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7pPr>
      <a:lvl8pPr marL="32400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8pPr>
      <a:lvl9pPr marL="36972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404813" y="0"/>
            <a:ext cx="8205787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7800"/>
            <a:ext cx="8177213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7970838" y="638175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E574E"/>
                </a:solidFill>
                <a:latin typeface="+mn-lt"/>
                <a:cs typeface="Arial" charset="0"/>
                <a:sym typeface="Arial" charset="0"/>
              </a:defRPr>
            </a:lvl1pPr>
          </a:lstStyle>
          <a:p>
            <a:fld id="{CC0F0F6F-DE94-4F5E-9E06-3407FFF017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+mj-lt"/>
          <a:ea typeface="+mj-ea"/>
          <a:cs typeface="+mj-cs"/>
          <a:sym typeface="Arial" charset="0"/>
        </a:defRPr>
      </a:lvl1pPr>
      <a:lvl2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defRPr sz="2800"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1pPr>
      <a:lvl2pPr marL="285750" indent="-285750" algn="l" rtl="0" fontAlgn="base">
        <a:spcBef>
          <a:spcPts val="600"/>
        </a:spcBef>
        <a:spcAft>
          <a:spcPct val="0"/>
        </a:spcAft>
        <a:defRPr sz="2400"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2pPr>
      <a:lvl3pPr marL="2286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3pPr>
      <a:lvl4pPr marL="2286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4pPr>
      <a:lvl5pPr marL="2286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5pPr>
      <a:lvl6pPr marL="6858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6pPr>
      <a:lvl7pPr marL="11430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7pPr>
      <a:lvl8pPr marL="16002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8pPr>
      <a:lvl9pPr marL="20574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/>
          <p:cNvSpPr>
            <a:spLocks noChangeShapeType="1"/>
          </p:cNvSpPr>
          <p:nvPr/>
        </p:nvSpPr>
        <p:spPr bwMode="auto">
          <a:xfrm>
            <a:off x="457200" y="25908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2120900" y="3467100"/>
            <a:ext cx="65278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/>
          <a:lstStyle/>
          <a:p>
            <a:pPr marL="39688">
              <a:lnSpc>
                <a:spcPct val="110000"/>
              </a:lnSpc>
              <a:spcBef>
                <a:spcPts val="800"/>
              </a:spcBef>
            </a:pPr>
            <a:r>
              <a:rPr lang="en-US" sz="2200" i="1">
                <a:solidFill>
                  <a:srgbClr val="663300"/>
                </a:solidFill>
                <a:latin typeface="Arial" charset="0"/>
                <a:cs typeface="Arial" charset="0"/>
                <a:sym typeface="Arial" charset="0"/>
              </a:rPr>
              <a:t>From</a:t>
            </a:r>
            <a:r>
              <a:rPr lang="en-US" sz="22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 Coulouris, Dollimore, Kindberg and Blair</a:t>
            </a:r>
            <a:br>
              <a:rPr lang="en-US" sz="22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</a:br>
            <a:r>
              <a:rPr lang="en-US" sz="26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Distributed Systems: </a:t>
            </a:r>
            <a:br>
              <a:rPr lang="en-US" sz="26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</a:br>
            <a:r>
              <a:rPr lang="en-US" sz="26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		Concepts and Design</a:t>
            </a:r>
          </a:p>
          <a:p>
            <a:pPr marL="39688">
              <a:lnSpc>
                <a:spcPct val="110000"/>
              </a:lnSpc>
              <a:spcBef>
                <a:spcPts val="800"/>
              </a:spcBef>
            </a:pPr>
            <a:r>
              <a:rPr lang="en-US">
                <a:solidFill>
                  <a:srgbClr val="663300"/>
                </a:solidFill>
                <a:latin typeface="Arial" charset="0"/>
                <a:cs typeface="Arial" charset="0"/>
                <a:sym typeface="Arial" charset="0"/>
              </a:rPr>
              <a:t>Edition 5, © Addison-Wesley 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3606800"/>
            <a:ext cx="1295400" cy="1600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>
              <a:lnSpc>
                <a:spcPct val="110000"/>
              </a:lnSpc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sz="3200"/>
              <a:t>Slides for Chapter 14: </a:t>
            </a:r>
            <a:br>
              <a:rPr lang="en-US" sz="3200"/>
            </a:br>
            <a:r>
              <a:rPr lang="en-US" sz="3200"/>
              <a:t>Time and Global States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14.9</a:t>
            </a:r>
            <a:br>
              <a:rPr lang="en-US"/>
            </a:br>
            <a:r>
              <a:rPr lang="en-US"/>
              <a:t>Cuts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73088" y="1890713"/>
            <a:ext cx="8039100" cy="3125787"/>
            <a:chOff x="0" y="0"/>
            <a:chExt cx="5064" cy="1969"/>
          </a:xfrm>
        </p:grpSpPr>
        <p:sp>
          <p:nvSpPr>
            <p:cNvPr id="12293" name="Freeform 5"/>
            <p:cNvSpPr>
              <a:spLocks/>
            </p:cNvSpPr>
            <p:nvPr/>
          </p:nvSpPr>
          <p:spPr bwMode="auto">
            <a:xfrm>
              <a:off x="4323" y="293"/>
              <a:ext cx="71" cy="39"/>
            </a:xfrm>
            <a:custGeom>
              <a:avLst/>
              <a:gdLst/>
              <a:ahLst/>
              <a:cxnLst>
                <a:cxn ang="0">
                  <a:pos x="0" y="10523"/>
                </a:cxn>
                <a:cxn ang="0">
                  <a:pos x="0" y="0"/>
                </a:cxn>
                <a:cxn ang="0">
                  <a:pos x="21600" y="10523"/>
                </a:cxn>
                <a:cxn ang="0">
                  <a:pos x="0" y="21600"/>
                </a:cxn>
                <a:cxn ang="0">
                  <a:pos x="0" y="10523"/>
                </a:cxn>
                <a:cxn ang="0">
                  <a:pos x="0" y="10523"/>
                </a:cxn>
              </a:cxnLst>
              <a:rect l="0" t="0" r="r" b="b"/>
              <a:pathLst>
                <a:path w="21600" h="21600">
                  <a:moveTo>
                    <a:pt x="0" y="10523"/>
                  </a:moveTo>
                  <a:lnTo>
                    <a:pt x="0" y="0"/>
                  </a:lnTo>
                  <a:lnTo>
                    <a:pt x="21600" y="10523"/>
                  </a:lnTo>
                  <a:lnTo>
                    <a:pt x="0" y="21600"/>
                  </a:lnTo>
                  <a:lnTo>
                    <a:pt x="0" y="10523"/>
                  </a:lnTo>
                  <a:close/>
                  <a:moveTo>
                    <a:pt x="0" y="10523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206" y="312"/>
              <a:ext cx="4117" cy="1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95" name="Freeform 7"/>
            <p:cNvSpPr>
              <a:spLocks/>
            </p:cNvSpPr>
            <p:nvPr/>
          </p:nvSpPr>
          <p:spPr bwMode="auto">
            <a:xfrm>
              <a:off x="4323" y="1065"/>
              <a:ext cx="71" cy="20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0" y="21600"/>
                </a:cxn>
                <a:cxn ang="0">
                  <a:pos x="0" y="2160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206" y="1085"/>
              <a:ext cx="4117" cy="1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06" y="216"/>
              <a:ext cx="1" cy="985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/>
            </p:cNvSpPr>
            <p:nvPr/>
          </p:nvSpPr>
          <p:spPr bwMode="auto">
            <a:xfrm>
              <a:off x="1008" y="274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/>
            </p:cNvSpPr>
            <p:nvPr/>
          </p:nvSpPr>
          <p:spPr bwMode="auto">
            <a:xfrm>
              <a:off x="1560" y="274"/>
              <a:ext cx="72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1863" y="950"/>
              <a:ext cx="89" cy="77"/>
            </a:xfrm>
            <a:custGeom>
              <a:avLst/>
              <a:gdLst/>
              <a:ahLst/>
              <a:cxnLst>
                <a:cxn ang="0">
                  <a:pos x="4369" y="5330"/>
                </a:cxn>
                <a:cxn ang="0">
                  <a:pos x="4369" y="0"/>
                </a:cxn>
                <a:cxn ang="0">
                  <a:pos x="21600" y="21600"/>
                </a:cxn>
                <a:cxn ang="0">
                  <a:pos x="0" y="15990"/>
                </a:cxn>
                <a:cxn ang="0">
                  <a:pos x="4369" y="5330"/>
                </a:cxn>
                <a:cxn ang="0">
                  <a:pos x="4369" y="5330"/>
                </a:cxn>
              </a:cxnLst>
              <a:rect l="0" t="0" r="r" b="b"/>
              <a:pathLst>
                <a:path w="21600" h="21600">
                  <a:moveTo>
                    <a:pt x="4369" y="5330"/>
                  </a:moveTo>
                  <a:lnTo>
                    <a:pt x="4369" y="0"/>
                  </a:lnTo>
                  <a:lnTo>
                    <a:pt x="21600" y="21600"/>
                  </a:lnTo>
                  <a:lnTo>
                    <a:pt x="0" y="15990"/>
                  </a:lnTo>
                  <a:lnTo>
                    <a:pt x="4369" y="5330"/>
                  </a:lnTo>
                  <a:close/>
                  <a:moveTo>
                    <a:pt x="4369" y="533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1008" y="274"/>
              <a:ext cx="855" cy="695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2" name="Freeform 14"/>
            <p:cNvSpPr>
              <a:spLocks/>
            </p:cNvSpPr>
            <p:nvPr/>
          </p:nvSpPr>
          <p:spPr bwMode="auto">
            <a:xfrm>
              <a:off x="3432" y="370"/>
              <a:ext cx="53" cy="97"/>
            </a:xfrm>
            <a:custGeom>
              <a:avLst/>
              <a:gdLst/>
              <a:ahLst/>
              <a:cxnLst>
                <a:cxn ang="0">
                  <a:pos x="7336" y="17146"/>
                </a:cxn>
                <a:cxn ang="0">
                  <a:pos x="0" y="12915"/>
                </a:cxn>
                <a:cxn ang="0">
                  <a:pos x="21600" y="0"/>
                </a:cxn>
                <a:cxn ang="0">
                  <a:pos x="14264" y="21600"/>
                </a:cxn>
                <a:cxn ang="0">
                  <a:pos x="7336" y="17146"/>
                </a:cxn>
                <a:cxn ang="0">
                  <a:pos x="7336" y="17146"/>
                </a:cxn>
              </a:cxnLst>
              <a:rect l="0" t="0" r="r" b="b"/>
              <a:pathLst>
                <a:path w="21600" h="21600">
                  <a:moveTo>
                    <a:pt x="7336" y="17146"/>
                  </a:moveTo>
                  <a:lnTo>
                    <a:pt x="0" y="12915"/>
                  </a:lnTo>
                  <a:lnTo>
                    <a:pt x="21600" y="0"/>
                  </a:lnTo>
                  <a:lnTo>
                    <a:pt x="14264" y="21600"/>
                  </a:lnTo>
                  <a:lnTo>
                    <a:pt x="7336" y="17146"/>
                  </a:lnTo>
                  <a:close/>
                  <a:moveTo>
                    <a:pt x="7336" y="17146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rot="10800000" flipH="1">
              <a:off x="3147" y="447"/>
              <a:ext cx="303" cy="638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/>
            </p:cNvSpPr>
            <p:nvPr/>
          </p:nvSpPr>
          <p:spPr bwMode="auto">
            <a:xfrm>
              <a:off x="1186" y="611"/>
              <a:ext cx="127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</a:t>
              </a:r>
            </a:p>
          </p:txBody>
        </p:sp>
        <p:sp>
          <p:nvSpPr>
            <p:cNvPr id="12305" name="Rectangle 17"/>
            <p:cNvSpPr>
              <a:spLocks/>
            </p:cNvSpPr>
            <p:nvPr/>
          </p:nvSpPr>
          <p:spPr bwMode="auto">
            <a:xfrm>
              <a:off x="1304" y="682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2306" name="Rectangle 18"/>
            <p:cNvSpPr>
              <a:spLocks/>
            </p:cNvSpPr>
            <p:nvPr/>
          </p:nvSpPr>
          <p:spPr bwMode="auto">
            <a:xfrm>
              <a:off x="3431" y="650"/>
              <a:ext cx="127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</a:t>
              </a:r>
            </a:p>
          </p:txBody>
        </p:sp>
        <p:sp>
          <p:nvSpPr>
            <p:cNvPr id="12307" name="Rectangle 19"/>
            <p:cNvSpPr>
              <a:spLocks/>
            </p:cNvSpPr>
            <p:nvPr/>
          </p:nvSpPr>
          <p:spPr bwMode="auto">
            <a:xfrm>
              <a:off x="3550" y="721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2308" name="Rectangle 20"/>
            <p:cNvSpPr>
              <a:spLocks/>
            </p:cNvSpPr>
            <p:nvPr/>
          </p:nvSpPr>
          <p:spPr bwMode="auto">
            <a:xfrm>
              <a:off x="0" y="302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12309" name="Rectangle 21"/>
            <p:cNvSpPr>
              <a:spLocks/>
            </p:cNvSpPr>
            <p:nvPr/>
          </p:nvSpPr>
          <p:spPr bwMode="auto">
            <a:xfrm>
              <a:off x="80" y="373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2310" name="Rectangle 22"/>
            <p:cNvSpPr>
              <a:spLocks/>
            </p:cNvSpPr>
            <p:nvPr/>
          </p:nvSpPr>
          <p:spPr bwMode="auto">
            <a:xfrm>
              <a:off x="0" y="1017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12311" name="Rectangle 23"/>
            <p:cNvSpPr>
              <a:spLocks/>
            </p:cNvSpPr>
            <p:nvPr/>
          </p:nvSpPr>
          <p:spPr bwMode="auto">
            <a:xfrm>
              <a:off x="80" y="1087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2312" name="Rectangle 24"/>
            <p:cNvSpPr>
              <a:spLocks/>
            </p:cNvSpPr>
            <p:nvPr/>
          </p:nvSpPr>
          <p:spPr bwMode="auto">
            <a:xfrm>
              <a:off x="4480" y="940"/>
              <a:ext cx="58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Physical </a:t>
              </a:r>
            </a:p>
          </p:txBody>
        </p:sp>
        <p:sp>
          <p:nvSpPr>
            <p:cNvPr id="12313" name="Rectangle 25"/>
            <p:cNvSpPr>
              <a:spLocks/>
            </p:cNvSpPr>
            <p:nvPr/>
          </p:nvSpPr>
          <p:spPr bwMode="auto">
            <a:xfrm>
              <a:off x="4625" y="1113"/>
              <a:ext cx="28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time</a:t>
              </a:r>
            </a:p>
          </p:txBody>
        </p:sp>
        <p:sp>
          <p:nvSpPr>
            <p:cNvPr id="12314" name="Oval 26"/>
            <p:cNvSpPr>
              <a:spLocks/>
            </p:cNvSpPr>
            <p:nvPr/>
          </p:nvSpPr>
          <p:spPr bwMode="auto">
            <a:xfrm>
              <a:off x="3485" y="274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/>
            </p:cNvSpPr>
            <p:nvPr/>
          </p:nvSpPr>
          <p:spPr bwMode="auto">
            <a:xfrm>
              <a:off x="491" y="274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/>
            </p:cNvSpPr>
            <p:nvPr/>
          </p:nvSpPr>
          <p:spPr bwMode="auto">
            <a:xfrm>
              <a:off x="464" y="51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</a:t>
              </a:r>
            </a:p>
          </p:txBody>
        </p:sp>
        <p:sp>
          <p:nvSpPr>
            <p:cNvPr id="12317" name="Rectangle 29"/>
            <p:cNvSpPr>
              <a:spLocks/>
            </p:cNvSpPr>
            <p:nvPr/>
          </p:nvSpPr>
          <p:spPr bwMode="auto">
            <a:xfrm>
              <a:off x="557" y="135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12318" name="Rectangle 30"/>
            <p:cNvSpPr>
              <a:spLocks/>
            </p:cNvSpPr>
            <p:nvPr/>
          </p:nvSpPr>
          <p:spPr bwMode="auto">
            <a:xfrm>
              <a:off x="556" y="0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12319" name="Rectangle 31"/>
            <p:cNvSpPr>
              <a:spLocks/>
            </p:cNvSpPr>
            <p:nvPr/>
          </p:nvSpPr>
          <p:spPr bwMode="auto">
            <a:xfrm>
              <a:off x="3110" y="1809"/>
              <a:ext cx="92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Consistent cut</a:t>
              </a:r>
            </a:p>
          </p:txBody>
        </p:sp>
        <p:sp>
          <p:nvSpPr>
            <p:cNvPr id="12320" name="Rectangle 32"/>
            <p:cNvSpPr>
              <a:spLocks/>
            </p:cNvSpPr>
            <p:nvPr/>
          </p:nvSpPr>
          <p:spPr bwMode="auto">
            <a:xfrm>
              <a:off x="1605" y="1635"/>
              <a:ext cx="100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Inconsistent cut</a:t>
              </a:r>
            </a:p>
          </p:txBody>
        </p:sp>
        <p:sp>
          <p:nvSpPr>
            <p:cNvPr id="12321" name="Oval 33"/>
            <p:cNvSpPr>
              <a:spLocks/>
            </p:cNvSpPr>
            <p:nvPr/>
          </p:nvSpPr>
          <p:spPr bwMode="auto">
            <a:xfrm>
              <a:off x="1952" y="1027"/>
              <a:ext cx="72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/>
            </p:cNvSpPr>
            <p:nvPr/>
          </p:nvSpPr>
          <p:spPr bwMode="auto">
            <a:xfrm>
              <a:off x="2398" y="1027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/>
            </p:cNvSpPr>
            <p:nvPr/>
          </p:nvSpPr>
          <p:spPr bwMode="auto">
            <a:xfrm>
              <a:off x="3111" y="1027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/>
            </p:cNvSpPr>
            <p:nvPr/>
          </p:nvSpPr>
          <p:spPr bwMode="auto">
            <a:xfrm>
              <a:off x="990" y="51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</a:t>
              </a:r>
            </a:p>
          </p:txBody>
        </p:sp>
        <p:sp>
          <p:nvSpPr>
            <p:cNvPr id="12325" name="Rectangle 37"/>
            <p:cNvSpPr>
              <a:spLocks/>
            </p:cNvSpPr>
            <p:nvPr/>
          </p:nvSpPr>
          <p:spPr bwMode="auto">
            <a:xfrm>
              <a:off x="1089" y="135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12326" name="Rectangle 38"/>
            <p:cNvSpPr>
              <a:spLocks/>
            </p:cNvSpPr>
            <p:nvPr/>
          </p:nvSpPr>
          <p:spPr bwMode="auto">
            <a:xfrm>
              <a:off x="1089" y="0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12327" name="Rectangle 39"/>
            <p:cNvSpPr>
              <a:spLocks/>
            </p:cNvSpPr>
            <p:nvPr/>
          </p:nvSpPr>
          <p:spPr bwMode="auto">
            <a:xfrm>
              <a:off x="1544" y="51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</a:t>
              </a:r>
            </a:p>
          </p:txBody>
        </p:sp>
        <p:sp>
          <p:nvSpPr>
            <p:cNvPr id="12328" name="Rectangle 40"/>
            <p:cNvSpPr>
              <a:spLocks/>
            </p:cNvSpPr>
            <p:nvPr/>
          </p:nvSpPr>
          <p:spPr bwMode="auto">
            <a:xfrm>
              <a:off x="1643" y="135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12329" name="Rectangle 41"/>
            <p:cNvSpPr>
              <a:spLocks/>
            </p:cNvSpPr>
            <p:nvPr/>
          </p:nvSpPr>
          <p:spPr bwMode="auto">
            <a:xfrm>
              <a:off x="1645" y="0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2</a:t>
              </a:r>
            </a:p>
          </p:txBody>
        </p:sp>
        <p:sp>
          <p:nvSpPr>
            <p:cNvPr id="12330" name="Rectangle 42"/>
            <p:cNvSpPr>
              <a:spLocks/>
            </p:cNvSpPr>
            <p:nvPr/>
          </p:nvSpPr>
          <p:spPr bwMode="auto">
            <a:xfrm>
              <a:off x="3487" y="51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</a:t>
              </a:r>
            </a:p>
          </p:txBody>
        </p:sp>
        <p:sp>
          <p:nvSpPr>
            <p:cNvPr id="12331" name="Rectangle 43"/>
            <p:cNvSpPr>
              <a:spLocks/>
            </p:cNvSpPr>
            <p:nvPr/>
          </p:nvSpPr>
          <p:spPr bwMode="auto">
            <a:xfrm>
              <a:off x="3586" y="135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12332" name="Rectangle 44"/>
            <p:cNvSpPr>
              <a:spLocks/>
            </p:cNvSpPr>
            <p:nvPr/>
          </p:nvSpPr>
          <p:spPr bwMode="auto">
            <a:xfrm>
              <a:off x="3588" y="0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3</a:t>
              </a:r>
            </a:p>
          </p:txBody>
        </p:sp>
        <p:sp>
          <p:nvSpPr>
            <p:cNvPr id="12333" name="Rectangle 45"/>
            <p:cNvSpPr>
              <a:spLocks/>
            </p:cNvSpPr>
            <p:nvPr/>
          </p:nvSpPr>
          <p:spPr bwMode="auto">
            <a:xfrm>
              <a:off x="1959" y="1229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</a:t>
              </a:r>
            </a:p>
          </p:txBody>
        </p:sp>
        <p:sp>
          <p:nvSpPr>
            <p:cNvPr id="12334" name="Rectangle 46"/>
            <p:cNvSpPr>
              <a:spLocks/>
            </p:cNvSpPr>
            <p:nvPr/>
          </p:nvSpPr>
          <p:spPr bwMode="auto">
            <a:xfrm>
              <a:off x="2058" y="1294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2</a:t>
              </a:r>
            </a:p>
          </p:txBody>
        </p:sp>
        <p:sp>
          <p:nvSpPr>
            <p:cNvPr id="12335" name="Rectangle 47"/>
            <p:cNvSpPr>
              <a:spLocks/>
            </p:cNvSpPr>
            <p:nvPr/>
          </p:nvSpPr>
          <p:spPr bwMode="auto">
            <a:xfrm>
              <a:off x="2060" y="1178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12336" name="Rectangle 48"/>
            <p:cNvSpPr>
              <a:spLocks/>
            </p:cNvSpPr>
            <p:nvPr/>
          </p:nvSpPr>
          <p:spPr bwMode="auto">
            <a:xfrm>
              <a:off x="2409" y="1229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</a:t>
              </a:r>
            </a:p>
          </p:txBody>
        </p:sp>
        <p:sp>
          <p:nvSpPr>
            <p:cNvPr id="12337" name="Rectangle 49"/>
            <p:cNvSpPr>
              <a:spLocks/>
            </p:cNvSpPr>
            <p:nvPr/>
          </p:nvSpPr>
          <p:spPr bwMode="auto">
            <a:xfrm>
              <a:off x="2508" y="1294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2</a:t>
              </a:r>
            </a:p>
          </p:txBody>
        </p:sp>
        <p:sp>
          <p:nvSpPr>
            <p:cNvPr id="12338" name="Rectangle 50"/>
            <p:cNvSpPr>
              <a:spLocks/>
            </p:cNvSpPr>
            <p:nvPr/>
          </p:nvSpPr>
          <p:spPr bwMode="auto">
            <a:xfrm>
              <a:off x="2510" y="1178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12339" name="Rectangle 51"/>
            <p:cNvSpPr>
              <a:spLocks/>
            </p:cNvSpPr>
            <p:nvPr/>
          </p:nvSpPr>
          <p:spPr bwMode="auto">
            <a:xfrm>
              <a:off x="3122" y="1229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</a:t>
              </a:r>
            </a:p>
          </p:txBody>
        </p:sp>
        <p:sp>
          <p:nvSpPr>
            <p:cNvPr id="12340" name="Rectangle 52"/>
            <p:cNvSpPr>
              <a:spLocks/>
            </p:cNvSpPr>
            <p:nvPr/>
          </p:nvSpPr>
          <p:spPr bwMode="auto">
            <a:xfrm>
              <a:off x="3221" y="1294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2</a:t>
              </a:r>
            </a:p>
          </p:txBody>
        </p:sp>
        <p:sp>
          <p:nvSpPr>
            <p:cNvPr id="12341" name="Rectangle 53"/>
            <p:cNvSpPr>
              <a:spLocks/>
            </p:cNvSpPr>
            <p:nvPr/>
          </p:nvSpPr>
          <p:spPr bwMode="auto">
            <a:xfrm>
              <a:off x="3223" y="1178"/>
              <a:ext cx="65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2</a:t>
              </a:r>
            </a:p>
          </p:txBody>
        </p:sp>
        <p:sp>
          <p:nvSpPr>
            <p:cNvPr id="12342" name="Freeform 54"/>
            <p:cNvSpPr>
              <a:spLocks/>
            </p:cNvSpPr>
            <p:nvPr/>
          </p:nvSpPr>
          <p:spPr bwMode="auto">
            <a:xfrm>
              <a:off x="738" y="42"/>
              <a:ext cx="1517" cy="1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88" y="5361"/>
                </a:cxn>
                <a:cxn ang="0">
                  <a:pos x="17575" y="10864"/>
                </a:cxn>
                <a:cxn ang="0">
                  <a:pos x="21059" y="21600"/>
                </a:cxn>
              </a:cxnLst>
              <a:rect l="0" t="0" r="r" b="b"/>
              <a:pathLst>
                <a:path w="21059" h="21600">
                  <a:moveTo>
                    <a:pt x="0" y="0"/>
                  </a:moveTo>
                  <a:cubicBezTo>
                    <a:pt x="403" y="898"/>
                    <a:pt x="-541" y="3550"/>
                    <a:pt x="2388" y="5361"/>
                  </a:cubicBezTo>
                  <a:cubicBezTo>
                    <a:pt x="5317" y="7171"/>
                    <a:pt x="14465" y="8155"/>
                    <a:pt x="17575" y="10864"/>
                  </a:cubicBezTo>
                  <a:cubicBezTo>
                    <a:pt x="20684" y="13573"/>
                    <a:pt x="20531" y="19832"/>
                    <a:pt x="21059" y="21600"/>
                  </a:cubicBezTo>
                </a:path>
              </a:pathLst>
            </a:custGeom>
            <a:noFill/>
            <a:ln w="254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3" name="Freeform 55"/>
            <p:cNvSpPr>
              <a:spLocks/>
            </p:cNvSpPr>
            <p:nvPr/>
          </p:nvSpPr>
          <p:spPr bwMode="auto">
            <a:xfrm>
              <a:off x="2651" y="58"/>
              <a:ext cx="828" cy="1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88" y="5361"/>
                </a:cxn>
                <a:cxn ang="0">
                  <a:pos x="17575" y="10864"/>
                </a:cxn>
                <a:cxn ang="0">
                  <a:pos x="21059" y="21600"/>
                </a:cxn>
              </a:cxnLst>
              <a:rect l="0" t="0" r="r" b="b"/>
              <a:pathLst>
                <a:path w="21059" h="21600">
                  <a:moveTo>
                    <a:pt x="0" y="0"/>
                  </a:moveTo>
                  <a:cubicBezTo>
                    <a:pt x="403" y="898"/>
                    <a:pt x="-541" y="3550"/>
                    <a:pt x="2388" y="5361"/>
                  </a:cubicBezTo>
                  <a:cubicBezTo>
                    <a:pt x="5317" y="7171"/>
                    <a:pt x="14465" y="8155"/>
                    <a:pt x="17575" y="10864"/>
                  </a:cubicBezTo>
                  <a:cubicBezTo>
                    <a:pt x="20684" y="13573"/>
                    <a:pt x="20531" y="19832"/>
                    <a:pt x="21059" y="21600"/>
                  </a:cubicBezTo>
                </a:path>
              </a:pathLst>
            </a:custGeom>
            <a:noFill/>
            <a:ln w="254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14.10</a:t>
            </a:r>
            <a:br>
              <a:rPr lang="en-US"/>
            </a:br>
            <a:r>
              <a:rPr lang="en-US"/>
              <a:t>Chandy and Lamport’s ‘snapshot’ algorithm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708025" y="1550988"/>
            <a:ext cx="8099425" cy="4711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40" bIns="0">
            <a:spAutoFit/>
          </a:bodyPr>
          <a:lstStyle/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 i="1">
                <a:solidFill>
                  <a:schemeClr val="tx1"/>
                </a:solidFill>
                <a:cs typeface="Times" charset="0"/>
              </a:rPr>
              <a:t>Marker receiving rule for process p</a:t>
            </a:r>
            <a:r>
              <a:rPr lang="en-US" sz="20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2000" baseline="-25000">
                <a:solidFill>
                  <a:schemeClr val="tx1"/>
                </a:solidFill>
                <a:cs typeface="Times" charset="0"/>
              </a:rPr>
              <a:t> 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On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20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’s receipt of a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marker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message over channel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c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: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if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(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20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has not yet recorded its state) it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records its process state now;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records the state of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c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as the empty set;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turns on recording of messages arriving over other incoming channels;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else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20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records the state of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c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as the set of messages it has received over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c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since it saved its state.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end if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 i="1">
                <a:solidFill>
                  <a:schemeClr val="tx1"/>
                </a:solidFill>
                <a:cs typeface="Times" charset="0"/>
              </a:rPr>
              <a:t>Marker sending rule for process p</a:t>
            </a:r>
            <a:r>
              <a:rPr lang="en-US" sz="2000" i="1" baseline="-25000">
                <a:solidFill>
                  <a:schemeClr val="tx1"/>
                </a:solidFill>
                <a:cs typeface="Times" charset="0"/>
              </a:rPr>
              <a:t>i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After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20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has recorded its state, for each outgoing channel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c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: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20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sends one marker message over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c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  </a:t>
            </a:r>
          </a:p>
          <a:p>
            <a:pPr marL="39688">
              <a:tabLst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  <a:tab pos="1181100" algn="l"/>
                <a:tab pos="1562100" algn="l"/>
                <a:tab pos="1955800" algn="l"/>
                <a:tab pos="419100" algn="l"/>
                <a:tab pos="812800" algn="l"/>
              </a:tabLst>
            </a:pPr>
            <a:r>
              <a:rPr lang="en-US" sz="2000">
                <a:solidFill>
                  <a:schemeClr val="tx1"/>
                </a:solidFill>
                <a:cs typeface="Times" charset="0"/>
              </a:rPr>
              <a:t>	(before it sends any other message over </a:t>
            </a:r>
            <a:r>
              <a:rPr lang="en-US" sz="2000" i="1">
                <a:solidFill>
                  <a:schemeClr val="tx1"/>
                </a:solidFill>
                <a:cs typeface="Times" charset="0"/>
              </a:rPr>
              <a:t>c</a:t>
            </a:r>
            <a:r>
              <a:rPr lang="en-US" sz="2000">
                <a:solidFill>
                  <a:schemeClr val="tx1"/>
                </a:solidFill>
                <a:cs typeface="Times" charset="0"/>
              </a:rPr>
              <a:t>).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14.11</a:t>
            </a:r>
            <a:br>
              <a:rPr lang="en-US"/>
            </a:br>
            <a:r>
              <a:rPr lang="en-US"/>
              <a:t>Two processes and their initial states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0" y="1905000"/>
            <a:ext cx="9144000" cy="3048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14.12</a:t>
            </a:r>
            <a:br>
              <a:rPr lang="en-US"/>
            </a:br>
            <a:r>
              <a:rPr lang="en-US"/>
              <a:t>The execution of the processes in Figure 14.11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066800"/>
            <a:ext cx="8763000" cy="47259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14.13</a:t>
            </a:r>
            <a:br>
              <a:rPr lang="en-US"/>
            </a:br>
            <a:r>
              <a:rPr lang="en-US"/>
              <a:t>Reachability between states in the snapshot algorithm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657225" y="1984375"/>
            <a:ext cx="7781925" cy="2778125"/>
            <a:chOff x="0" y="0"/>
            <a:chExt cx="4902" cy="1750"/>
          </a:xfrm>
        </p:grpSpPr>
        <p:sp>
          <p:nvSpPr>
            <p:cNvPr id="16389" name="Freeform 5"/>
            <p:cNvSpPr>
              <a:spLocks/>
            </p:cNvSpPr>
            <p:nvPr/>
          </p:nvSpPr>
          <p:spPr bwMode="auto">
            <a:xfrm>
              <a:off x="647" y="430"/>
              <a:ext cx="646" cy="700"/>
            </a:xfrm>
            <a:custGeom>
              <a:avLst/>
              <a:gdLst/>
              <a:ahLst/>
              <a:cxnLst>
                <a:cxn ang="0">
                  <a:pos x="0" y="11109"/>
                </a:cxn>
                <a:cxn ang="0">
                  <a:pos x="11101" y="0"/>
                </a:cxn>
                <a:cxn ang="0">
                  <a:pos x="21600" y="11109"/>
                </a:cxn>
                <a:cxn ang="0">
                  <a:pos x="11101" y="21600"/>
                </a:cxn>
                <a:cxn ang="0">
                  <a:pos x="0" y="11109"/>
                </a:cxn>
                <a:cxn ang="0">
                  <a:pos x="0" y="11109"/>
                </a:cxn>
              </a:cxnLst>
              <a:rect l="0" t="0" r="r" b="b"/>
              <a:pathLst>
                <a:path w="21600" h="21600">
                  <a:moveTo>
                    <a:pt x="0" y="11109"/>
                  </a:moveTo>
                  <a:lnTo>
                    <a:pt x="11101" y="0"/>
                  </a:lnTo>
                  <a:lnTo>
                    <a:pt x="21600" y="11109"/>
                  </a:lnTo>
                  <a:lnTo>
                    <a:pt x="11101" y="21600"/>
                  </a:lnTo>
                  <a:lnTo>
                    <a:pt x="0" y="11109"/>
                  </a:lnTo>
                  <a:close/>
                  <a:moveTo>
                    <a:pt x="0" y="11109"/>
                  </a:moveTo>
                </a:path>
              </a:pathLst>
            </a:cu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3637" y="430"/>
              <a:ext cx="647" cy="680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11117" y="0"/>
                </a:cxn>
                <a:cxn ang="0">
                  <a:pos x="21600" y="10800"/>
                </a:cxn>
                <a:cxn ang="0">
                  <a:pos x="11117" y="21600"/>
                </a:cxn>
                <a:cxn ang="0">
                  <a:pos x="0" y="108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1117" y="0"/>
                  </a:lnTo>
                  <a:lnTo>
                    <a:pt x="21600" y="10800"/>
                  </a:lnTo>
                  <a:lnTo>
                    <a:pt x="11117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2197" y="1050"/>
              <a:ext cx="628" cy="700"/>
            </a:xfrm>
            <a:custGeom>
              <a:avLst/>
              <a:gdLst/>
              <a:ahLst/>
              <a:cxnLst>
                <a:cxn ang="0">
                  <a:pos x="0" y="11109"/>
                </a:cxn>
                <a:cxn ang="0">
                  <a:pos x="10800" y="0"/>
                </a:cxn>
                <a:cxn ang="0">
                  <a:pos x="21600" y="11109"/>
                </a:cxn>
                <a:cxn ang="0">
                  <a:pos x="10800" y="21600"/>
                </a:cxn>
                <a:cxn ang="0">
                  <a:pos x="0" y="11109"/>
                </a:cxn>
                <a:cxn ang="0">
                  <a:pos x="0" y="11109"/>
                </a:cxn>
              </a:cxnLst>
              <a:rect l="0" t="0" r="r" b="b"/>
              <a:pathLst>
                <a:path w="21600" h="21600">
                  <a:moveTo>
                    <a:pt x="0" y="11109"/>
                  </a:moveTo>
                  <a:lnTo>
                    <a:pt x="10800" y="0"/>
                  </a:lnTo>
                  <a:lnTo>
                    <a:pt x="21600" y="11109"/>
                  </a:lnTo>
                  <a:lnTo>
                    <a:pt x="10800" y="21600"/>
                  </a:lnTo>
                  <a:lnTo>
                    <a:pt x="0" y="11109"/>
                  </a:lnTo>
                  <a:close/>
                  <a:moveTo>
                    <a:pt x="0" y="11109"/>
                  </a:moveTo>
                </a:path>
              </a:pathLst>
            </a:cu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>
              <a:off x="831" y="700"/>
              <a:ext cx="109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6393" name="Rectangle 9"/>
            <p:cNvSpPr>
              <a:spLocks/>
            </p:cNvSpPr>
            <p:nvPr/>
          </p:nvSpPr>
          <p:spPr bwMode="auto">
            <a:xfrm>
              <a:off x="929" y="773"/>
              <a:ext cx="161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init</a:t>
              </a:r>
            </a:p>
          </p:txBody>
        </p:sp>
        <p:sp>
          <p:nvSpPr>
            <p:cNvPr id="16394" name="Rectangle 10"/>
            <p:cNvSpPr>
              <a:spLocks/>
            </p:cNvSpPr>
            <p:nvPr/>
          </p:nvSpPr>
          <p:spPr bwMode="auto">
            <a:xfrm>
              <a:off x="3803" y="700"/>
              <a:ext cx="109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6395" name="Rectangle 11"/>
            <p:cNvSpPr>
              <a:spLocks/>
            </p:cNvSpPr>
            <p:nvPr/>
          </p:nvSpPr>
          <p:spPr bwMode="auto">
            <a:xfrm>
              <a:off x="3902" y="773"/>
              <a:ext cx="22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final</a:t>
              </a:r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auto">
            <a:xfrm>
              <a:off x="573" y="730"/>
              <a:ext cx="74" cy="80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0" y="0"/>
                </a:cxn>
                <a:cxn ang="0">
                  <a:pos x="21600" y="10800"/>
                </a:cxn>
                <a:cxn ang="0">
                  <a:pos x="0" y="21600"/>
                </a:cxn>
                <a:cxn ang="0">
                  <a:pos x="0" y="108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0"/>
                  </a:lnTo>
                  <a:lnTo>
                    <a:pt x="21600" y="10800"/>
                  </a:lnTo>
                  <a:lnTo>
                    <a:pt x="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0" y="770"/>
              <a:ext cx="573" cy="1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auto">
            <a:xfrm>
              <a:off x="4847" y="730"/>
              <a:ext cx="55" cy="80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0" y="0"/>
                </a:cxn>
                <a:cxn ang="0">
                  <a:pos x="21600" y="10800"/>
                </a:cxn>
                <a:cxn ang="0">
                  <a:pos x="0" y="21600"/>
                </a:cxn>
                <a:cxn ang="0">
                  <a:pos x="0" y="108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0"/>
                  </a:lnTo>
                  <a:lnTo>
                    <a:pt x="21600" y="10800"/>
                  </a:lnTo>
                  <a:lnTo>
                    <a:pt x="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4284" y="770"/>
              <a:ext cx="553" cy="1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auto">
            <a:xfrm>
              <a:off x="3748" y="450"/>
              <a:ext cx="74" cy="80"/>
            </a:xfrm>
            <a:custGeom>
              <a:avLst/>
              <a:gdLst/>
              <a:ahLst/>
              <a:cxnLst>
                <a:cxn ang="0">
                  <a:pos x="10800" y="5400"/>
                </a:cxn>
                <a:cxn ang="0">
                  <a:pos x="21600" y="0"/>
                </a:cxn>
                <a:cxn ang="0">
                  <a:pos x="21600" y="21600"/>
                </a:cxn>
                <a:cxn ang="0">
                  <a:pos x="0" y="10800"/>
                </a:cxn>
                <a:cxn ang="0">
                  <a:pos x="10800" y="5400"/>
                </a:cxn>
                <a:cxn ang="0">
                  <a:pos x="10800" y="5400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800"/>
                  </a:lnTo>
                  <a:lnTo>
                    <a:pt x="10800" y="5400"/>
                  </a:lnTo>
                  <a:close/>
                  <a:moveTo>
                    <a:pt x="10800" y="54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Freeform 17"/>
            <p:cNvSpPr>
              <a:spLocks/>
            </p:cNvSpPr>
            <p:nvPr/>
          </p:nvSpPr>
          <p:spPr bwMode="auto">
            <a:xfrm>
              <a:off x="2419" y="230"/>
              <a:ext cx="136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10" y="3927"/>
                </a:cxn>
                <a:cxn ang="0">
                  <a:pos x="18975" y="11782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010" y="3927"/>
                  </a:lnTo>
                  <a:lnTo>
                    <a:pt x="18975" y="11782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Freeform 18"/>
            <p:cNvSpPr>
              <a:spLocks/>
            </p:cNvSpPr>
            <p:nvPr/>
          </p:nvSpPr>
          <p:spPr bwMode="auto">
            <a:xfrm>
              <a:off x="1071" y="229"/>
              <a:ext cx="1412" cy="321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600" y="0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9677"/>
                    <a:pt x="9668" y="8"/>
                    <a:pt x="21600" y="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Freeform 19"/>
            <p:cNvSpPr>
              <a:spLocks/>
            </p:cNvSpPr>
            <p:nvPr/>
          </p:nvSpPr>
          <p:spPr bwMode="auto">
            <a:xfrm>
              <a:off x="2114" y="1350"/>
              <a:ext cx="56" cy="80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0" y="0"/>
                </a:cxn>
                <a:cxn ang="0">
                  <a:pos x="21600" y="10800"/>
                </a:cxn>
                <a:cxn ang="0">
                  <a:pos x="0" y="21600"/>
                </a:cxn>
                <a:cxn ang="0">
                  <a:pos x="0" y="108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0"/>
                  </a:lnTo>
                  <a:lnTo>
                    <a:pt x="21600" y="10800"/>
                  </a:lnTo>
                  <a:lnTo>
                    <a:pt x="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auto">
            <a:xfrm>
              <a:off x="1034" y="1079"/>
              <a:ext cx="1071" cy="311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13029" y="19059"/>
                </a:cxn>
                <a:cxn ang="0">
                  <a:pos x="6333" y="15247"/>
                </a:cxn>
                <a:cxn ang="0">
                  <a:pos x="1876" y="7624"/>
                </a:cxn>
                <a:cxn ang="0">
                  <a:pos x="746" y="3812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3029" y="19059"/>
                  </a:lnTo>
                  <a:lnTo>
                    <a:pt x="6333" y="15247"/>
                  </a:lnTo>
                  <a:lnTo>
                    <a:pt x="1876" y="7624"/>
                  </a:lnTo>
                  <a:lnTo>
                    <a:pt x="746" y="3812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Freeform 21"/>
            <p:cNvSpPr>
              <a:spLocks/>
            </p:cNvSpPr>
            <p:nvPr/>
          </p:nvSpPr>
          <p:spPr bwMode="auto">
            <a:xfrm>
              <a:off x="3822" y="1090"/>
              <a:ext cx="74" cy="80"/>
            </a:xfrm>
            <a:custGeom>
              <a:avLst/>
              <a:gdLst/>
              <a:ahLst/>
              <a:cxnLst>
                <a:cxn ang="0">
                  <a:pos x="10800" y="16200"/>
                </a:cxn>
                <a:cxn ang="0">
                  <a:pos x="0" y="10800"/>
                </a:cxn>
                <a:cxn ang="0">
                  <a:pos x="21600" y="0"/>
                </a:cxn>
                <a:cxn ang="0">
                  <a:pos x="21600" y="21600"/>
                </a:cxn>
                <a:cxn ang="0">
                  <a:pos x="10800" y="16200"/>
                </a:cxn>
                <a:cxn ang="0">
                  <a:pos x="10800" y="16200"/>
                </a:cxn>
              </a:cxnLst>
              <a:rect l="0" t="0" r="r" b="b"/>
              <a:pathLst>
                <a:path w="21600" h="21600">
                  <a:moveTo>
                    <a:pt x="10800" y="16200"/>
                  </a:moveTo>
                  <a:lnTo>
                    <a:pt x="0" y="1080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16200"/>
                  </a:lnTo>
                  <a:close/>
                  <a:moveTo>
                    <a:pt x="10800" y="162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2733" y="1150"/>
              <a:ext cx="1126" cy="240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19068" y="10980"/>
                </a:cxn>
                <a:cxn ang="0">
                  <a:pos x="14157" y="1800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9068" y="10980"/>
                  </a:lnTo>
                  <a:lnTo>
                    <a:pt x="14157" y="18000"/>
                  </a:ln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Rectangle 23"/>
            <p:cNvSpPr>
              <a:spLocks/>
            </p:cNvSpPr>
            <p:nvPr/>
          </p:nvSpPr>
          <p:spPr bwMode="auto">
            <a:xfrm>
              <a:off x="2345" y="1320"/>
              <a:ext cx="109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6408" name="Rectangle 24"/>
            <p:cNvSpPr>
              <a:spLocks/>
            </p:cNvSpPr>
            <p:nvPr/>
          </p:nvSpPr>
          <p:spPr bwMode="auto">
            <a:xfrm>
              <a:off x="2443" y="1393"/>
              <a:ext cx="26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snap</a:t>
              </a:r>
            </a:p>
          </p:txBody>
        </p:sp>
        <p:sp>
          <p:nvSpPr>
            <p:cNvPr id="16409" name="Rectangle 25"/>
            <p:cNvSpPr>
              <a:spLocks/>
            </p:cNvSpPr>
            <p:nvPr/>
          </p:nvSpPr>
          <p:spPr bwMode="auto">
            <a:xfrm>
              <a:off x="1541" y="0"/>
              <a:ext cx="1233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actual execution e</a:t>
              </a:r>
            </a:p>
          </p:txBody>
        </p:sp>
        <p:sp>
          <p:nvSpPr>
            <p:cNvPr id="16410" name="Rectangle 26"/>
            <p:cNvSpPr>
              <a:spLocks/>
            </p:cNvSpPr>
            <p:nvPr/>
          </p:nvSpPr>
          <p:spPr bwMode="auto">
            <a:xfrm>
              <a:off x="2767" y="73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0</a:t>
              </a:r>
            </a:p>
          </p:txBody>
        </p:sp>
        <p:sp>
          <p:nvSpPr>
            <p:cNvPr id="16411" name="Rectangle 27"/>
            <p:cNvSpPr>
              <a:spLocks/>
            </p:cNvSpPr>
            <p:nvPr/>
          </p:nvSpPr>
          <p:spPr bwMode="auto">
            <a:xfrm>
              <a:off x="2833" y="0"/>
              <a:ext cx="134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,e</a:t>
              </a:r>
            </a:p>
          </p:txBody>
        </p:sp>
        <p:sp>
          <p:nvSpPr>
            <p:cNvPr id="16412" name="Rectangle 28"/>
            <p:cNvSpPr>
              <a:spLocks/>
            </p:cNvSpPr>
            <p:nvPr/>
          </p:nvSpPr>
          <p:spPr bwMode="auto">
            <a:xfrm>
              <a:off x="2956" y="73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6413" name="Rectangle 29"/>
            <p:cNvSpPr>
              <a:spLocks/>
            </p:cNvSpPr>
            <p:nvPr/>
          </p:nvSpPr>
          <p:spPr bwMode="auto">
            <a:xfrm>
              <a:off x="3022" y="0"/>
              <a:ext cx="176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,...</a:t>
              </a:r>
            </a:p>
          </p:txBody>
        </p:sp>
        <p:sp>
          <p:nvSpPr>
            <p:cNvPr id="16414" name="Rectangle 30"/>
            <p:cNvSpPr>
              <a:spLocks/>
            </p:cNvSpPr>
            <p:nvPr/>
          </p:nvSpPr>
          <p:spPr bwMode="auto">
            <a:xfrm>
              <a:off x="1346" y="640"/>
              <a:ext cx="683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recording </a:t>
              </a:r>
            </a:p>
          </p:txBody>
        </p:sp>
        <p:sp>
          <p:nvSpPr>
            <p:cNvPr id="16415" name="Rectangle 31"/>
            <p:cNvSpPr>
              <a:spLocks/>
            </p:cNvSpPr>
            <p:nvPr/>
          </p:nvSpPr>
          <p:spPr bwMode="auto">
            <a:xfrm>
              <a:off x="2989" y="700"/>
              <a:ext cx="683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recording </a:t>
              </a:r>
            </a:p>
          </p:txBody>
        </p:sp>
        <p:sp>
          <p:nvSpPr>
            <p:cNvPr id="16416" name="Rectangle 32"/>
            <p:cNvSpPr>
              <a:spLocks/>
            </p:cNvSpPr>
            <p:nvPr/>
          </p:nvSpPr>
          <p:spPr bwMode="auto">
            <a:xfrm>
              <a:off x="1346" y="820"/>
              <a:ext cx="455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begins</a:t>
              </a:r>
            </a:p>
          </p:txBody>
        </p:sp>
        <p:sp>
          <p:nvSpPr>
            <p:cNvPr id="16417" name="Rectangle 33"/>
            <p:cNvSpPr>
              <a:spLocks/>
            </p:cNvSpPr>
            <p:nvPr/>
          </p:nvSpPr>
          <p:spPr bwMode="auto">
            <a:xfrm>
              <a:off x="2989" y="880"/>
              <a:ext cx="337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ends</a:t>
              </a:r>
            </a:p>
          </p:txBody>
        </p:sp>
        <p:sp>
          <p:nvSpPr>
            <p:cNvPr id="16418" name="Rectangle 34"/>
            <p:cNvSpPr>
              <a:spLocks/>
            </p:cNvSpPr>
            <p:nvPr/>
          </p:nvSpPr>
          <p:spPr bwMode="auto">
            <a:xfrm>
              <a:off x="330" y="1480"/>
              <a:ext cx="807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pre-snap: e</a:t>
              </a:r>
              <a:r>
                <a:rPr lang="en-US" sz="1800" i="1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'</a:t>
              </a:r>
            </a:p>
          </p:txBody>
        </p:sp>
        <p:sp>
          <p:nvSpPr>
            <p:cNvPr id="16419" name="Rectangle 35"/>
            <p:cNvSpPr>
              <a:spLocks/>
            </p:cNvSpPr>
            <p:nvPr/>
          </p:nvSpPr>
          <p:spPr bwMode="auto">
            <a:xfrm>
              <a:off x="1117" y="1553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0</a:t>
              </a:r>
            </a:p>
          </p:txBody>
        </p:sp>
        <p:sp>
          <p:nvSpPr>
            <p:cNvPr id="16420" name="Rectangle 36"/>
            <p:cNvSpPr>
              <a:spLocks/>
            </p:cNvSpPr>
            <p:nvPr/>
          </p:nvSpPr>
          <p:spPr bwMode="auto">
            <a:xfrm>
              <a:off x="1183" y="1480"/>
              <a:ext cx="201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,e</a:t>
              </a:r>
              <a:r>
                <a:rPr lang="en-US" sz="1800" i="1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 '</a:t>
              </a:r>
            </a:p>
          </p:txBody>
        </p:sp>
        <p:sp>
          <p:nvSpPr>
            <p:cNvPr id="16421" name="Rectangle 37"/>
            <p:cNvSpPr>
              <a:spLocks/>
            </p:cNvSpPr>
            <p:nvPr/>
          </p:nvSpPr>
          <p:spPr bwMode="auto">
            <a:xfrm>
              <a:off x="1345" y="1553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6422" name="Rectangle 38"/>
            <p:cNvSpPr>
              <a:spLocks/>
            </p:cNvSpPr>
            <p:nvPr/>
          </p:nvSpPr>
          <p:spPr bwMode="auto">
            <a:xfrm>
              <a:off x="1411" y="1480"/>
              <a:ext cx="261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,...e</a:t>
              </a:r>
            </a:p>
          </p:txBody>
        </p:sp>
        <p:sp>
          <p:nvSpPr>
            <p:cNvPr id="16423" name="Rectangle 39"/>
            <p:cNvSpPr>
              <a:spLocks/>
            </p:cNvSpPr>
            <p:nvPr/>
          </p:nvSpPr>
          <p:spPr bwMode="auto">
            <a:xfrm>
              <a:off x="1657" y="1440"/>
              <a:ext cx="3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'</a:t>
              </a:r>
            </a:p>
          </p:txBody>
        </p:sp>
        <p:sp>
          <p:nvSpPr>
            <p:cNvPr id="16424" name="Rectangle 40"/>
            <p:cNvSpPr>
              <a:spLocks/>
            </p:cNvSpPr>
            <p:nvPr/>
          </p:nvSpPr>
          <p:spPr bwMode="auto">
            <a:xfrm>
              <a:off x="1697" y="1553"/>
              <a:ext cx="201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R-1</a:t>
              </a:r>
            </a:p>
          </p:txBody>
        </p:sp>
        <p:sp>
          <p:nvSpPr>
            <p:cNvPr id="16425" name="Rectangle 41"/>
            <p:cNvSpPr>
              <a:spLocks/>
            </p:cNvSpPr>
            <p:nvPr/>
          </p:nvSpPr>
          <p:spPr bwMode="auto">
            <a:xfrm>
              <a:off x="3007" y="1480"/>
              <a:ext cx="911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post-snap: e</a:t>
              </a:r>
              <a:r>
                <a:rPr lang="en-US" sz="1800" i="1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 '</a:t>
              </a:r>
            </a:p>
          </p:txBody>
        </p:sp>
        <p:sp>
          <p:nvSpPr>
            <p:cNvPr id="16426" name="Rectangle 42"/>
            <p:cNvSpPr>
              <a:spLocks/>
            </p:cNvSpPr>
            <p:nvPr/>
          </p:nvSpPr>
          <p:spPr bwMode="auto">
            <a:xfrm>
              <a:off x="3860" y="1553"/>
              <a:ext cx="9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</a:t>
              </a:r>
            </a:p>
          </p:txBody>
        </p:sp>
        <p:sp>
          <p:nvSpPr>
            <p:cNvPr id="16427" name="Rectangle 43"/>
            <p:cNvSpPr>
              <a:spLocks/>
            </p:cNvSpPr>
            <p:nvPr/>
          </p:nvSpPr>
          <p:spPr bwMode="auto">
            <a:xfrm>
              <a:off x="3945" y="1480"/>
              <a:ext cx="201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,e</a:t>
              </a:r>
              <a:r>
                <a:rPr lang="en-US" sz="1800" i="1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 '</a:t>
              </a:r>
            </a:p>
          </p:txBody>
        </p:sp>
        <p:sp>
          <p:nvSpPr>
            <p:cNvPr id="16428" name="Rectangle 44"/>
            <p:cNvSpPr>
              <a:spLocks/>
            </p:cNvSpPr>
            <p:nvPr/>
          </p:nvSpPr>
          <p:spPr bwMode="auto">
            <a:xfrm>
              <a:off x="4108" y="1553"/>
              <a:ext cx="231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R+1</a:t>
              </a:r>
            </a:p>
          </p:txBody>
        </p:sp>
        <p:sp>
          <p:nvSpPr>
            <p:cNvPr id="16429" name="Rectangle 45"/>
            <p:cNvSpPr>
              <a:spLocks/>
            </p:cNvSpPr>
            <p:nvPr/>
          </p:nvSpPr>
          <p:spPr bwMode="auto">
            <a:xfrm>
              <a:off x="4328" y="1480"/>
              <a:ext cx="176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,...</a:t>
              </a:r>
            </a:p>
          </p:txBody>
        </p:sp>
      </p:grpSp>
      <p:sp>
        <p:nvSpPr>
          <p:cNvPr id="16430" name="Rectangle 46"/>
          <p:cNvSpPr>
            <a:spLocks/>
          </p:cNvSpPr>
          <p:nvPr/>
        </p:nvSpPr>
        <p:spPr bwMode="auto">
          <a:xfrm>
            <a:off x="4495800" y="3251200"/>
            <a:ext cx="161925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'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14.14</a:t>
            </a:r>
            <a:br>
              <a:rPr lang="en-US"/>
            </a:br>
            <a:r>
              <a:rPr lang="en-US"/>
              <a:t>Vector timestamps and variable values for the execution of Figure 14.9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33413" y="1906588"/>
            <a:ext cx="7978775" cy="3276600"/>
            <a:chOff x="0" y="0"/>
            <a:chExt cx="5026" cy="2064"/>
          </a:xfrm>
        </p:grpSpPr>
        <p:sp>
          <p:nvSpPr>
            <p:cNvPr id="17413" name="Freeform 5"/>
            <p:cNvSpPr>
              <a:spLocks/>
            </p:cNvSpPr>
            <p:nvPr/>
          </p:nvSpPr>
          <p:spPr bwMode="auto">
            <a:xfrm>
              <a:off x="4288" y="450"/>
              <a:ext cx="71" cy="39"/>
            </a:xfrm>
            <a:custGeom>
              <a:avLst/>
              <a:gdLst/>
              <a:ahLst/>
              <a:cxnLst>
                <a:cxn ang="0">
                  <a:pos x="0" y="11077"/>
                </a:cxn>
                <a:cxn ang="0">
                  <a:pos x="0" y="0"/>
                </a:cxn>
                <a:cxn ang="0">
                  <a:pos x="21600" y="11077"/>
                </a:cxn>
                <a:cxn ang="0">
                  <a:pos x="0" y="21600"/>
                </a:cxn>
                <a:cxn ang="0">
                  <a:pos x="0" y="11077"/>
                </a:cxn>
                <a:cxn ang="0">
                  <a:pos x="0" y="11077"/>
                </a:cxn>
              </a:cxnLst>
              <a:rect l="0" t="0" r="r" b="b"/>
              <a:pathLst>
                <a:path w="21600" h="21600">
                  <a:moveTo>
                    <a:pt x="0" y="11077"/>
                  </a:moveTo>
                  <a:lnTo>
                    <a:pt x="0" y="0"/>
                  </a:lnTo>
                  <a:lnTo>
                    <a:pt x="21600" y="11077"/>
                  </a:lnTo>
                  <a:lnTo>
                    <a:pt x="0" y="21600"/>
                  </a:lnTo>
                  <a:lnTo>
                    <a:pt x="0" y="11077"/>
                  </a:lnTo>
                  <a:close/>
                  <a:moveTo>
                    <a:pt x="0" y="11077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204" y="470"/>
              <a:ext cx="4084" cy="1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15" name="Freeform 7"/>
            <p:cNvSpPr>
              <a:spLocks/>
            </p:cNvSpPr>
            <p:nvPr/>
          </p:nvSpPr>
          <p:spPr bwMode="auto">
            <a:xfrm>
              <a:off x="4288" y="1197"/>
              <a:ext cx="71" cy="39"/>
            </a:xfrm>
            <a:custGeom>
              <a:avLst/>
              <a:gdLst/>
              <a:ahLst/>
              <a:cxnLst>
                <a:cxn ang="0">
                  <a:pos x="0" y="10523"/>
                </a:cxn>
                <a:cxn ang="0">
                  <a:pos x="0" y="0"/>
                </a:cxn>
                <a:cxn ang="0">
                  <a:pos x="21600" y="10523"/>
                </a:cxn>
                <a:cxn ang="0">
                  <a:pos x="0" y="21600"/>
                </a:cxn>
                <a:cxn ang="0">
                  <a:pos x="0" y="10523"/>
                </a:cxn>
                <a:cxn ang="0">
                  <a:pos x="0" y="10523"/>
                </a:cxn>
              </a:cxnLst>
              <a:rect l="0" t="0" r="r" b="b"/>
              <a:pathLst>
                <a:path w="21600" h="21600">
                  <a:moveTo>
                    <a:pt x="0" y="10523"/>
                  </a:moveTo>
                  <a:lnTo>
                    <a:pt x="0" y="0"/>
                  </a:lnTo>
                  <a:lnTo>
                    <a:pt x="21600" y="10523"/>
                  </a:lnTo>
                  <a:lnTo>
                    <a:pt x="0" y="21600"/>
                  </a:lnTo>
                  <a:lnTo>
                    <a:pt x="0" y="10523"/>
                  </a:lnTo>
                  <a:close/>
                  <a:moveTo>
                    <a:pt x="0" y="10523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204" y="1216"/>
              <a:ext cx="4084" cy="1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204" y="355"/>
              <a:ext cx="1" cy="995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/>
            </p:cNvSpPr>
            <p:nvPr/>
          </p:nvSpPr>
          <p:spPr bwMode="auto">
            <a:xfrm>
              <a:off x="1000" y="431"/>
              <a:ext cx="70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19" name="Oval 11"/>
            <p:cNvSpPr>
              <a:spLocks/>
            </p:cNvSpPr>
            <p:nvPr/>
          </p:nvSpPr>
          <p:spPr bwMode="auto">
            <a:xfrm>
              <a:off x="1548" y="431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1848" y="1101"/>
              <a:ext cx="89" cy="77"/>
            </a:xfrm>
            <a:custGeom>
              <a:avLst/>
              <a:gdLst/>
              <a:ahLst/>
              <a:cxnLst>
                <a:cxn ang="0">
                  <a:pos x="4369" y="10940"/>
                </a:cxn>
                <a:cxn ang="0">
                  <a:pos x="4369" y="0"/>
                </a:cxn>
                <a:cxn ang="0">
                  <a:pos x="21600" y="21600"/>
                </a:cxn>
                <a:cxn ang="0">
                  <a:pos x="0" y="16270"/>
                </a:cxn>
                <a:cxn ang="0">
                  <a:pos x="4369" y="10940"/>
                </a:cxn>
                <a:cxn ang="0">
                  <a:pos x="4369" y="10940"/>
                </a:cxn>
              </a:cxnLst>
              <a:rect l="0" t="0" r="r" b="b"/>
              <a:pathLst>
                <a:path w="21600" h="21600">
                  <a:moveTo>
                    <a:pt x="4369" y="10940"/>
                  </a:moveTo>
                  <a:lnTo>
                    <a:pt x="4369" y="0"/>
                  </a:lnTo>
                  <a:lnTo>
                    <a:pt x="21600" y="21600"/>
                  </a:lnTo>
                  <a:lnTo>
                    <a:pt x="0" y="16270"/>
                  </a:lnTo>
                  <a:lnTo>
                    <a:pt x="4369" y="10940"/>
                  </a:lnTo>
                  <a:close/>
                  <a:moveTo>
                    <a:pt x="4369" y="1094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1017" y="470"/>
              <a:ext cx="831" cy="651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2" name="Freeform 14"/>
            <p:cNvSpPr>
              <a:spLocks/>
            </p:cNvSpPr>
            <p:nvPr/>
          </p:nvSpPr>
          <p:spPr bwMode="auto">
            <a:xfrm>
              <a:off x="3404" y="527"/>
              <a:ext cx="53" cy="96"/>
            </a:xfrm>
            <a:custGeom>
              <a:avLst/>
              <a:gdLst/>
              <a:ahLst/>
              <a:cxnLst>
                <a:cxn ang="0">
                  <a:pos x="7336" y="17325"/>
                </a:cxn>
                <a:cxn ang="0">
                  <a:pos x="0" y="12825"/>
                </a:cxn>
                <a:cxn ang="0">
                  <a:pos x="21600" y="0"/>
                </a:cxn>
                <a:cxn ang="0">
                  <a:pos x="14264" y="21600"/>
                </a:cxn>
                <a:cxn ang="0">
                  <a:pos x="7336" y="17325"/>
                </a:cxn>
                <a:cxn ang="0">
                  <a:pos x="7336" y="17325"/>
                </a:cxn>
              </a:cxnLst>
              <a:rect l="0" t="0" r="r" b="b"/>
              <a:pathLst>
                <a:path w="21600" h="21600">
                  <a:moveTo>
                    <a:pt x="7336" y="17325"/>
                  </a:moveTo>
                  <a:lnTo>
                    <a:pt x="0" y="12825"/>
                  </a:lnTo>
                  <a:lnTo>
                    <a:pt x="21600" y="0"/>
                  </a:lnTo>
                  <a:lnTo>
                    <a:pt x="14264" y="21600"/>
                  </a:lnTo>
                  <a:lnTo>
                    <a:pt x="7336" y="17325"/>
                  </a:lnTo>
                  <a:close/>
                  <a:moveTo>
                    <a:pt x="7336" y="17325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rot="10800000" flipH="1">
              <a:off x="3121" y="604"/>
              <a:ext cx="301" cy="632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4" name="Rectangle 16"/>
            <p:cNvSpPr>
              <a:spLocks/>
            </p:cNvSpPr>
            <p:nvPr/>
          </p:nvSpPr>
          <p:spPr bwMode="auto">
            <a:xfrm>
              <a:off x="1176" y="766"/>
              <a:ext cx="127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</a:t>
              </a:r>
            </a:p>
          </p:txBody>
        </p:sp>
        <p:sp>
          <p:nvSpPr>
            <p:cNvPr id="17425" name="Rectangle 17"/>
            <p:cNvSpPr>
              <a:spLocks/>
            </p:cNvSpPr>
            <p:nvPr/>
          </p:nvSpPr>
          <p:spPr bwMode="auto">
            <a:xfrm>
              <a:off x="1294" y="836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26" name="Rectangle 18"/>
            <p:cNvSpPr>
              <a:spLocks/>
            </p:cNvSpPr>
            <p:nvPr/>
          </p:nvSpPr>
          <p:spPr bwMode="auto">
            <a:xfrm>
              <a:off x="3404" y="785"/>
              <a:ext cx="127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</a:t>
              </a:r>
            </a:p>
          </p:txBody>
        </p:sp>
        <p:sp>
          <p:nvSpPr>
            <p:cNvPr id="17427" name="Rectangle 19"/>
            <p:cNvSpPr>
              <a:spLocks/>
            </p:cNvSpPr>
            <p:nvPr/>
          </p:nvSpPr>
          <p:spPr bwMode="auto">
            <a:xfrm>
              <a:off x="3522" y="855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7428" name="Rectangle 20"/>
            <p:cNvSpPr>
              <a:spLocks/>
            </p:cNvSpPr>
            <p:nvPr/>
          </p:nvSpPr>
          <p:spPr bwMode="auto">
            <a:xfrm>
              <a:off x="0" y="459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17429" name="Rectangle 21"/>
            <p:cNvSpPr>
              <a:spLocks/>
            </p:cNvSpPr>
            <p:nvPr/>
          </p:nvSpPr>
          <p:spPr bwMode="auto">
            <a:xfrm>
              <a:off x="79" y="530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30" name="Rectangle 22"/>
            <p:cNvSpPr>
              <a:spLocks/>
            </p:cNvSpPr>
            <p:nvPr/>
          </p:nvSpPr>
          <p:spPr bwMode="auto">
            <a:xfrm>
              <a:off x="0" y="1168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17431" name="Rectangle 23"/>
            <p:cNvSpPr>
              <a:spLocks/>
            </p:cNvSpPr>
            <p:nvPr/>
          </p:nvSpPr>
          <p:spPr bwMode="auto">
            <a:xfrm>
              <a:off x="79" y="1238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7432" name="Rectangle 24"/>
            <p:cNvSpPr>
              <a:spLocks/>
            </p:cNvSpPr>
            <p:nvPr/>
          </p:nvSpPr>
          <p:spPr bwMode="auto">
            <a:xfrm>
              <a:off x="4442" y="1091"/>
              <a:ext cx="58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Physical </a:t>
              </a:r>
            </a:p>
          </p:txBody>
        </p:sp>
        <p:sp>
          <p:nvSpPr>
            <p:cNvPr id="17433" name="Rectangle 25"/>
            <p:cNvSpPr>
              <a:spLocks/>
            </p:cNvSpPr>
            <p:nvPr/>
          </p:nvSpPr>
          <p:spPr bwMode="auto">
            <a:xfrm>
              <a:off x="4591" y="1264"/>
              <a:ext cx="28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time</a:t>
              </a:r>
            </a:p>
          </p:txBody>
        </p:sp>
        <p:sp>
          <p:nvSpPr>
            <p:cNvPr id="17434" name="Oval 26"/>
            <p:cNvSpPr>
              <a:spLocks/>
            </p:cNvSpPr>
            <p:nvPr/>
          </p:nvSpPr>
          <p:spPr bwMode="auto">
            <a:xfrm>
              <a:off x="3457" y="431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35" name="Oval 27"/>
            <p:cNvSpPr>
              <a:spLocks/>
            </p:cNvSpPr>
            <p:nvPr/>
          </p:nvSpPr>
          <p:spPr bwMode="auto">
            <a:xfrm>
              <a:off x="487" y="431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/>
            </p:cNvSpPr>
            <p:nvPr/>
          </p:nvSpPr>
          <p:spPr bwMode="auto">
            <a:xfrm>
              <a:off x="2087" y="1857"/>
              <a:ext cx="376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Cut C</a:t>
              </a:r>
            </a:p>
          </p:txBody>
        </p:sp>
        <p:sp>
          <p:nvSpPr>
            <p:cNvPr id="17437" name="Rectangle 29"/>
            <p:cNvSpPr>
              <a:spLocks/>
            </p:cNvSpPr>
            <p:nvPr/>
          </p:nvSpPr>
          <p:spPr bwMode="auto">
            <a:xfrm>
              <a:off x="2448" y="1928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38" name="Rectangle 30"/>
            <p:cNvSpPr>
              <a:spLocks/>
            </p:cNvSpPr>
            <p:nvPr/>
          </p:nvSpPr>
          <p:spPr bwMode="auto">
            <a:xfrm>
              <a:off x="398" y="0"/>
              <a:ext cx="30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(1,0)</a:t>
              </a:r>
            </a:p>
          </p:txBody>
        </p:sp>
        <p:sp>
          <p:nvSpPr>
            <p:cNvPr id="17439" name="Rectangle 31"/>
            <p:cNvSpPr>
              <a:spLocks/>
            </p:cNvSpPr>
            <p:nvPr/>
          </p:nvSpPr>
          <p:spPr bwMode="auto">
            <a:xfrm>
              <a:off x="902" y="0"/>
              <a:ext cx="30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(2,0)</a:t>
              </a:r>
            </a:p>
          </p:txBody>
        </p:sp>
        <p:sp>
          <p:nvSpPr>
            <p:cNvPr id="17440" name="Rectangle 32"/>
            <p:cNvSpPr>
              <a:spLocks/>
            </p:cNvSpPr>
            <p:nvPr/>
          </p:nvSpPr>
          <p:spPr bwMode="auto">
            <a:xfrm>
              <a:off x="3386" y="0"/>
              <a:ext cx="30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(4,3)</a:t>
              </a:r>
            </a:p>
          </p:txBody>
        </p:sp>
        <p:sp>
          <p:nvSpPr>
            <p:cNvPr id="17441" name="Rectangle 33"/>
            <p:cNvSpPr>
              <a:spLocks/>
            </p:cNvSpPr>
            <p:nvPr/>
          </p:nvSpPr>
          <p:spPr bwMode="auto">
            <a:xfrm>
              <a:off x="1892" y="1570"/>
              <a:ext cx="30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(2,1)</a:t>
              </a:r>
            </a:p>
          </p:txBody>
        </p:sp>
        <p:sp>
          <p:nvSpPr>
            <p:cNvPr id="17442" name="Rectangle 34"/>
            <p:cNvSpPr>
              <a:spLocks/>
            </p:cNvSpPr>
            <p:nvPr/>
          </p:nvSpPr>
          <p:spPr bwMode="auto">
            <a:xfrm>
              <a:off x="2316" y="1570"/>
              <a:ext cx="30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(2,2)</a:t>
              </a:r>
            </a:p>
          </p:txBody>
        </p:sp>
        <p:sp>
          <p:nvSpPr>
            <p:cNvPr id="17443" name="Rectangle 35"/>
            <p:cNvSpPr>
              <a:spLocks/>
            </p:cNvSpPr>
            <p:nvPr/>
          </p:nvSpPr>
          <p:spPr bwMode="auto">
            <a:xfrm>
              <a:off x="3006" y="1570"/>
              <a:ext cx="30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(2,3)</a:t>
              </a:r>
            </a:p>
          </p:txBody>
        </p:sp>
        <p:sp>
          <p:nvSpPr>
            <p:cNvPr id="17444" name="Rectangle 36"/>
            <p:cNvSpPr>
              <a:spLocks/>
            </p:cNvSpPr>
            <p:nvPr/>
          </p:nvSpPr>
          <p:spPr bwMode="auto">
            <a:xfrm>
              <a:off x="1441" y="0"/>
              <a:ext cx="30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(3,0)</a:t>
              </a:r>
            </a:p>
          </p:txBody>
        </p:sp>
        <p:sp>
          <p:nvSpPr>
            <p:cNvPr id="17445" name="Rectangle 37"/>
            <p:cNvSpPr>
              <a:spLocks/>
            </p:cNvSpPr>
            <p:nvPr/>
          </p:nvSpPr>
          <p:spPr bwMode="auto">
            <a:xfrm>
              <a:off x="345" y="211"/>
              <a:ext cx="8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x</a:t>
              </a:r>
            </a:p>
          </p:txBody>
        </p:sp>
        <p:sp>
          <p:nvSpPr>
            <p:cNvPr id="17446" name="Rectangle 38"/>
            <p:cNvSpPr>
              <a:spLocks/>
            </p:cNvSpPr>
            <p:nvPr/>
          </p:nvSpPr>
          <p:spPr bwMode="auto">
            <a:xfrm>
              <a:off x="416" y="281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47" name="Rectangle 39"/>
            <p:cNvSpPr>
              <a:spLocks/>
            </p:cNvSpPr>
            <p:nvPr/>
          </p:nvSpPr>
          <p:spPr bwMode="auto">
            <a:xfrm>
              <a:off x="479" y="211"/>
              <a:ext cx="212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= 1</a:t>
              </a:r>
            </a:p>
          </p:txBody>
        </p:sp>
        <p:sp>
          <p:nvSpPr>
            <p:cNvPr id="17448" name="Rectangle 40"/>
            <p:cNvSpPr>
              <a:spLocks/>
            </p:cNvSpPr>
            <p:nvPr/>
          </p:nvSpPr>
          <p:spPr bwMode="auto">
            <a:xfrm>
              <a:off x="801" y="211"/>
              <a:ext cx="8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x</a:t>
              </a:r>
            </a:p>
          </p:txBody>
        </p:sp>
        <p:sp>
          <p:nvSpPr>
            <p:cNvPr id="17449" name="Rectangle 41"/>
            <p:cNvSpPr>
              <a:spLocks/>
            </p:cNvSpPr>
            <p:nvPr/>
          </p:nvSpPr>
          <p:spPr bwMode="auto">
            <a:xfrm>
              <a:off x="871" y="281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50" name="Rectangle 42"/>
            <p:cNvSpPr>
              <a:spLocks/>
            </p:cNvSpPr>
            <p:nvPr/>
          </p:nvSpPr>
          <p:spPr bwMode="auto">
            <a:xfrm>
              <a:off x="934" y="211"/>
              <a:ext cx="372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= 100</a:t>
              </a:r>
            </a:p>
          </p:txBody>
        </p:sp>
        <p:sp>
          <p:nvSpPr>
            <p:cNvPr id="17451" name="Rectangle 43"/>
            <p:cNvSpPr>
              <a:spLocks/>
            </p:cNvSpPr>
            <p:nvPr/>
          </p:nvSpPr>
          <p:spPr bwMode="auto">
            <a:xfrm>
              <a:off x="1367" y="211"/>
              <a:ext cx="8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x</a:t>
              </a:r>
            </a:p>
          </p:txBody>
        </p:sp>
        <p:sp>
          <p:nvSpPr>
            <p:cNvPr id="17452" name="Rectangle 44"/>
            <p:cNvSpPr>
              <a:spLocks/>
            </p:cNvSpPr>
            <p:nvPr/>
          </p:nvSpPr>
          <p:spPr bwMode="auto">
            <a:xfrm>
              <a:off x="1437" y="281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53" name="Rectangle 45"/>
            <p:cNvSpPr>
              <a:spLocks/>
            </p:cNvSpPr>
            <p:nvPr/>
          </p:nvSpPr>
          <p:spPr bwMode="auto">
            <a:xfrm>
              <a:off x="1500" y="211"/>
              <a:ext cx="372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= 105</a:t>
              </a:r>
            </a:p>
          </p:txBody>
        </p:sp>
        <p:sp>
          <p:nvSpPr>
            <p:cNvPr id="17454" name="Rectangle 46"/>
            <p:cNvSpPr>
              <a:spLocks/>
            </p:cNvSpPr>
            <p:nvPr/>
          </p:nvSpPr>
          <p:spPr bwMode="auto">
            <a:xfrm>
              <a:off x="1649" y="1360"/>
              <a:ext cx="8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x</a:t>
              </a:r>
            </a:p>
          </p:txBody>
        </p:sp>
        <p:sp>
          <p:nvSpPr>
            <p:cNvPr id="17455" name="Rectangle 47"/>
            <p:cNvSpPr>
              <a:spLocks/>
            </p:cNvSpPr>
            <p:nvPr/>
          </p:nvSpPr>
          <p:spPr bwMode="auto">
            <a:xfrm>
              <a:off x="1720" y="1430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7456" name="Rectangle 48"/>
            <p:cNvSpPr>
              <a:spLocks/>
            </p:cNvSpPr>
            <p:nvPr/>
          </p:nvSpPr>
          <p:spPr bwMode="auto">
            <a:xfrm>
              <a:off x="1783" y="1360"/>
              <a:ext cx="372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= 100</a:t>
              </a:r>
            </a:p>
          </p:txBody>
        </p:sp>
        <p:sp>
          <p:nvSpPr>
            <p:cNvPr id="17457" name="Rectangle 49"/>
            <p:cNvSpPr>
              <a:spLocks/>
            </p:cNvSpPr>
            <p:nvPr/>
          </p:nvSpPr>
          <p:spPr bwMode="auto">
            <a:xfrm>
              <a:off x="2299" y="1360"/>
              <a:ext cx="8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x</a:t>
              </a:r>
            </a:p>
          </p:txBody>
        </p:sp>
        <p:sp>
          <p:nvSpPr>
            <p:cNvPr id="17458" name="Rectangle 50"/>
            <p:cNvSpPr>
              <a:spLocks/>
            </p:cNvSpPr>
            <p:nvPr/>
          </p:nvSpPr>
          <p:spPr bwMode="auto">
            <a:xfrm>
              <a:off x="2370" y="1430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7459" name="Rectangle 51"/>
            <p:cNvSpPr>
              <a:spLocks/>
            </p:cNvSpPr>
            <p:nvPr/>
          </p:nvSpPr>
          <p:spPr bwMode="auto">
            <a:xfrm>
              <a:off x="2433" y="1360"/>
              <a:ext cx="292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= 95</a:t>
              </a:r>
            </a:p>
          </p:txBody>
        </p:sp>
        <p:sp>
          <p:nvSpPr>
            <p:cNvPr id="17460" name="Rectangle 52"/>
            <p:cNvSpPr>
              <a:spLocks/>
            </p:cNvSpPr>
            <p:nvPr/>
          </p:nvSpPr>
          <p:spPr bwMode="auto">
            <a:xfrm>
              <a:off x="2900" y="1360"/>
              <a:ext cx="8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x</a:t>
              </a:r>
            </a:p>
          </p:txBody>
        </p:sp>
        <p:sp>
          <p:nvSpPr>
            <p:cNvPr id="17461" name="Rectangle 53"/>
            <p:cNvSpPr>
              <a:spLocks/>
            </p:cNvSpPr>
            <p:nvPr/>
          </p:nvSpPr>
          <p:spPr bwMode="auto">
            <a:xfrm>
              <a:off x="2971" y="1430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7462" name="Rectangle 54"/>
            <p:cNvSpPr>
              <a:spLocks/>
            </p:cNvSpPr>
            <p:nvPr/>
          </p:nvSpPr>
          <p:spPr bwMode="auto">
            <a:xfrm>
              <a:off x="3034" y="1360"/>
              <a:ext cx="292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= 90</a:t>
              </a:r>
            </a:p>
          </p:txBody>
        </p:sp>
        <p:sp>
          <p:nvSpPr>
            <p:cNvPr id="17463" name="Rectangle 55"/>
            <p:cNvSpPr>
              <a:spLocks/>
            </p:cNvSpPr>
            <p:nvPr/>
          </p:nvSpPr>
          <p:spPr bwMode="auto">
            <a:xfrm>
              <a:off x="3320" y="211"/>
              <a:ext cx="8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x</a:t>
              </a:r>
            </a:p>
          </p:txBody>
        </p:sp>
        <p:sp>
          <p:nvSpPr>
            <p:cNvPr id="17464" name="Rectangle 56"/>
            <p:cNvSpPr>
              <a:spLocks/>
            </p:cNvSpPr>
            <p:nvPr/>
          </p:nvSpPr>
          <p:spPr bwMode="auto">
            <a:xfrm>
              <a:off x="3391" y="281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65" name="Rectangle 57"/>
            <p:cNvSpPr>
              <a:spLocks/>
            </p:cNvSpPr>
            <p:nvPr/>
          </p:nvSpPr>
          <p:spPr bwMode="auto">
            <a:xfrm>
              <a:off x="3454" y="211"/>
              <a:ext cx="292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= 90</a:t>
              </a:r>
            </a:p>
          </p:txBody>
        </p:sp>
        <p:sp>
          <p:nvSpPr>
            <p:cNvPr id="17466" name="Oval 58"/>
            <p:cNvSpPr>
              <a:spLocks/>
            </p:cNvSpPr>
            <p:nvPr/>
          </p:nvSpPr>
          <p:spPr bwMode="auto">
            <a:xfrm>
              <a:off x="1937" y="1178"/>
              <a:ext cx="70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7" name="Oval 59"/>
            <p:cNvSpPr>
              <a:spLocks/>
            </p:cNvSpPr>
            <p:nvPr/>
          </p:nvSpPr>
          <p:spPr bwMode="auto">
            <a:xfrm>
              <a:off x="2396" y="1178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8" name="Oval 60"/>
            <p:cNvSpPr>
              <a:spLocks/>
            </p:cNvSpPr>
            <p:nvPr/>
          </p:nvSpPr>
          <p:spPr bwMode="auto">
            <a:xfrm>
              <a:off x="3086" y="1178"/>
              <a:ext cx="71" cy="77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9" name="Rectangle 61"/>
            <p:cNvSpPr>
              <a:spLocks/>
            </p:cNvSpPr>
            <p:nvPr/>
          </p:nvSpPr>
          <p:spPr bwMode="auto">
            <a:xfrm>
              <a:off x="3369" y="1760"/>
              <a:ext cx="376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Cut C</a:t>
              </a:r>
            </a:p>
          </p:txBody>
        </p:sp>
        <p:sp>
          <p:nvSpPr>
            <p:cNvPr id="17470" name="Rectangle 62"/>
            <p:cNvSpPr>
              <a:spLocks/>
            </p:cNvSpPr>
            <p:nvPr/>
          </p:nvSpPr>
          <p:spPr bwMode="auto">
            <a:xfrm>
              <a:off x="3871" y="1717"/>
              <a:ext cx="7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7471" name="Freeform 63"/>
            <p:cNvSpPr>
              <a:spLocks/>
            </p:cNvSpPr>
            <p:nvPr/>
          </p:nvSpPr>
          <p:spPr bwMode="auto">
            <a:xfrm>
              <a:off x="745" y="203"/>
              <a:ext cx="1517" cy="15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88" y="5361"/>
                </a:cxn>
                <a:cxn ang="0">
                  <a:pos x="17575" y="10864"/>
                </a:cxn>
                <a:cxn ang="0">
                  <a:pos x="21059" y="21600"/>
                </a:cxn>
              </a:cxnLst>
              <a:rect l="0" t="0" r="r" b="b"/>
              <a:pathLst>
                <a:path w="21059" h="21600">
                  <a:moveTo>
                    <a:pt x="0" y="0"/>
                  </a:moveTo>
                  <a:cubicBezTo>
                    <a:pt x="403" y="898"/>
                    <a:pt x="-541" y="3550"/>
                    <a:pt x="2388" y="5361"/>
                  </a:cubicBezTo>
                  <a:cubicBezTo>
                    <a:pt x="5317" y="7171"/>
                    <a:pt x="14465" y="8155"/>
                    <a:pt x="17575" y="10864"/>
                  </a:cubicBezTo>
                  <a:cubicBezTo>
                    <a:pt x="20684" y="13573"/>
                    <a:pt x="20531" y="19832"/>
                    <a:pt x="21059" y="21600"/>
                  </a:cubicBezTo>
                </a:path>
              </a:pathLst>
            </a:custGeom>
            <a:noFill/>
            <a:ln w="254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72" name="Freeform 64"/>
            <p:cNvSpPr>
              <a:spLocks/>
            </p:cNvSpPr>
            <p:nvPr/>
          </p:nvSpPr>
          <p:spPr bwMode="auto">
            <a:xfrm>
              <a:off x="2613" y="219"/>
              <a:ext cx="828" cy="1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88" y="5361"/>
                </a:cxn>
                <a:cxn ang="0">
                  <a:pos x="17575" y="10864"/>
                </a:cxn>
                <a:cxn ang="0">
                  <a:pos x="21059" y="21600"/>
                </a:cxn>
              </a:cxnLst>
              <a:rect l="0" t="0" r="r" b="b"/>
              <a:pathLst>
                <a:path w="21059" h="21600">
                  <a:moveTo>
                    <a:pt x="0" y="0"/>
                  </a:moveTo>
                  <a:cubicBezTo>
                    <a:pt x="403" y="898"/>
                    <a:pt x="-541" y="3550"/>
                    <a:pt x="2388" y="5361"/>
                  </a:cubicBezTo>
                  <a:cubicBezTo>
                    <a:pt x="5317" y="7171"/>
                    <a:pt x="14465" y="8155"/>
                    <a:pt x="17575" y="10864"/>
                  </a:cubicBezTo>
                  <a:cubicBezTo>
                    <a:pt x="20684" y="13573"/>
                    <a:pt x="20531" y="19832"/>
                    <a:pt x="21059" y="21600"/>
                  </a:cubicBezTo>
                </a:path>
              </a:pathLst>
            </a:custGeom>
            <a:noFill/>
            <a:ln w="254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14.15</a:t>
            </a:r>
            <a:br>
              <a:rPr lang="en-US"/>
            </a:br>
            <a:r>
              <a:rPr lang="en-US"/>
              <a:t>The lattice of global states for the execution of Figure 14.14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42925" y="1679575"/>
            <a:ext cx="8167688" cy="3967163"/>
            <a:chOff x="0" y="0"/>
            <a:chExt cx="5145" cy="2499"/>
          </a:xfrm>
        </p:grpSpPr>
        <p:sp>
          <p:nvSpPr>
            <p:cNvPr id="18437" name="Freeform 5"/>
            <p:cNvSpPr>
              <a:spLocks/>
            </p:cNvSpPr>
            <p:nvPr/>
          </p:nvSpPr>
          <p:spPr bwMode="auto">
            <a:xfrm>
              <a:off x="1099" y="760"/>
              <a:ext cx="602" cy="654"/>
            </a:xfrm>
            <a:custGeom>
              <a:avLst/>
              <a:gdLst/>
              <a:ahLst/>
              <a:cxnLst>
                <a:cxn ang="0">
                  <a:pos x="0" y="11074"/>
                </a:cxn>
                <a:cxn ang="0">
                  <a:pos x="10800" y="0"/>
                </a:cxn>
                <a:cxn ang="0">
                  <a:pos x="21600" y="11074"/>
                </a:cxn>
                <a:cxn ang="0">
                  <a:pos x="10800" y="21600"/>
                </a:cxn>
                <a:cxn ang="0">
                  <a:pos x="0" y="11074"/>
                </a:cxn>
                <a:cxn ang="0">
                  <a:pos x="0" y="11074"/>
                </a:cxn>
              </a:cxnLst>
              <a:rect l="0" t="0" r="r" b="b"/>
              <a:pathLst>
                <a:path w="21600" h="21600">
                  <a:moveTo>
                    <a:pt x="0" y="11074"/>
                  </a:moveTo>
                  <a:lnTo>
                    <a:pt x="10800" y="0"/>
                  </a:lnTo>
                  <a:lnTo>
                    <a:pt x="21600" y="11074"/>
                  </a:lnTo>
                  <a:lnTo>
                    <a:pt x="10800" y="21600"/>
                  </a:lnTo>
                  <a:lnTo>
                    <a:pt x="0" y="11074"/>
                  </a:lnTo>
                  <a:close/>
                  <a:moveTo>
                    <a:pt x="0" y="11074"/>
                  </a:moveTo>
                </a:path>
              </a:pathLst>
            </a:custGeom>
            <a:solidFill>
              <a:srgbClr val="FFFFFF"/>
            </a:solidFill>
            <a:ln w="26988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38" name="Rectangle 6"/>
            <p:cNvSpPr>
              <a:spLocks/>
            </p:cNvSpPr>
            <p:nvPr/>
          </p:nvSpPr>
          <p:spPr bwMode="auto">
            <a:xfrm>
              <a:off x="2540" y="750"/>
              <a:ext cx="2605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Sij</a:t>
              </a:r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= global state after </a:t>
              </a:r>
              <a:r>
                <a:rPr lang="en-US" sz="17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</a:t>
              </a:r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events at process 1</a:t>
              </a:r>
            </a:p>
          </p:txBody>
        </p:sp>
        <p:sp>
          <p:nvSpPr>
            <p:cNvPr id="18439" name="Rectangle 7"/>
            <p:cNvSpPr>
              <a:spLocks/>
            </p:cNvSpPr>
            <p:nvPr/>
          </p:nvSpPr>
          <p:spPr bwMode="auto">
            <a:xfrm>
              <a:off x="2540" y="909"/>
              <a:ext cx="1785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      and </a:t>
              </a:r>
              <a:r>
                <a:rPr lang="en-US" sz="17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j</a:t>
              </a:r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events at process 2</a:t>
              </a:r>
            </a:p>
          </p:txBody>
        </p:sp>
        <p:sp>
          <p:nvSpPr>
            <p:cNvPr id="18440" name="Freeform 8"/>
            <p:cNvSpPr>
              <a:spLocks/>
            </p:cNvSpPr>
            <p:nvPr/>
          </p:nvSpPr>
          <p:spPr bwMode="auto">
            <a:xfrm>
              <a:off x="1400" y="123"/>
              <a:ext cx="619" cy="637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11097" y="10783"/>
                </a:cxn>
                <a:cxn ang="0">
                  <a:pos x="21600" y="0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1097" y="10783"/>
                  </a:lnTo>
                  <a:lnTo>
                    <a:pt x="21600" y="0"/>
                  </a:lnTo>
                </a:path>
              </a:pathLst>
            </a:custGeom>
            <a:noFill/>
            <a:ln w="26988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1" name="Freeform 9"/>
            <p:cNvSpPr>
              <a:spLocks/>
            </p:cNvSpPr>
            <p:nvPr/>
          </p:nvSpPr>
          <p:spPr bwMode="auto">
            <a:xfrm>
              <a:off x="1400" y="1095"/>
              <a:ext cx="603" cy="637"/>
            </a:xfrm>
            <a:custGeom>
              <a:avLst/>
              <a:gdLst/>
              <a:ahLst/>
              <a:cxnLst>
                <a:cxn ang="0">
                  <a:pos x="0" y="10817"/>
                </a:cxn>
                <a:cxn ang="0">
                  <a:pos x="10782" y="0"/>
                </a:cxn>
                <a:cxn ang="0">
                  <a:pos x="21600" y="10817"/>
                </a:cxn>
                <a:cxn ang="0">
                  <a:pos x="10782" y="21600"/>
                </a:cxn>
                <a:cxn ang="0">
                  <a:pos x="0" y="10817"/>
                </a:cxn>
                <a:cxn ang="0">
                  <a:pos x="0" y="10817"/>
                </a:cxn>
              </a:cxnLst>
              <a:rect l="0" t="0" r="r" b="b"/>
              <a:pathLst>
                <a:path w="21600" h="21600">
                  <a:moveTo>
                    <a:pt x="0" y="10817"/>
                  </a:moveTo>
                  <a:lnTo>
                    <a:pt x="10782" y="0"/>
                  </a:lnTo>
                  <a:lnTo>
                    <a:pt x="21600" y="10817"/>
                  </a:lnTo>
                  <a:lnTo>
                    <a:pt x="10782" y="21600"/>
                  </a:lnTo>
                  <a:lnTo>
                    <a:pt x="0" y="10817"/>
                  </a:lnTo>
                  <a:close/>
                  <a:moveTo>
                    <a:pt x="0" y="10817"/>
                  </a:moveTo>
                </a:path>
              </a:pathLst>
            </a:custGeom>
            <a:solidFill>
              <a:srgbClr val="FFFFFF"/>
            </a:solidFill>
            <a:ln w="26988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2" name="Freeform 10"/>
            <p:cNvSpPr>
              <a:spLocks/>
            </p:cNvSpPr>
            <p:nvPr/>
          </p:nvSpPr>
          <p:spPr bwMode="auto">
            <a:xfrm>
              <a:off x="1701" y="1414"/>
              <a:ext cx="620" cy="637"/>
            </a:xfrm>
            <a:custGeom>
              <a:avLst/>
              <a:gdLst/>
              <a:ahLst/>
              <a:cxnLst>
                <a:cxn ang="0">
                  <a:pos x="0" y="10783"/>
                </a:cxn>
                <a:cxn ang="0">
                  <a:pos x="10521" y="0"/>
                </a:cxn>
                <a:cxn ang="0">
                  <a:pos x="21600" y="10783"/>
                </a:cxn>
                <a:cxn ang="0">
                  <a:pos x="10521" y="21600"/>
                </a:cxn>
                <a:cxn ang="0">
                  <a:pos x="0" y="10783"/>
                </a:cxn>
                <a:cxn ang="0">
                  <a:pos x="0" y="10783"/>
                </a:cxn>
              </a:cxnLst>
              <a:rect l="0" t="0" r="r" b="b"/>
              <a:pathLst>
                <a:path w="21600" h="21600">
                  <a:moveTo>
                    <a:pt x="0" y="10783"/>
                  </a:moveTo>
                  <a:lnTo>
                    <a:pt x="10521" y="0"/>
                  </a:lnTo>
                  <a:lnTo>
                    <a:pt x="21600" y="10783"/>
                  </a:lnTo>
                  <a:lnTo>
                    <a:pt x="10521" y="21600"/>
                  </a:lnTo>
                  <a:lnTo>
                    <a:pt x="0" y="10783"/>
                  </a:lnTo>
                  <a:close/>
                  <a:moveTo>
                    <a:pt x="0" y="10783"/>
                  </a:moveTo>
                </a:path>
              </a:pathLst>
            </a:custGeom>
            <a:solidFill>
              <a:srgbClr val="FFFFFF"/>
            </a:solidFill>
            <a:ln w="26988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rot="10800000" flipH="1">
              <a:off x="1701" y="2051"/>
              <a:ext cx="302" cy="336"/>
            </a:xfrm>
            <a:prstGeom prst="line">
              <a:avLst/>
            </a:prstGeom>
            <a:noFill/>
            <a:ln w="26988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4" name="Rectangle 12"/>
            <p:cNvSpPr>
              <a:spLocks/>
            </p:cNvSpPr>
            <p:nvPr/>
          </p:nvSpPr>
          <p:spPr bwMode="auto">
            <a:xfrm>
              <a:off x="1919" y="0"/>
              <a:ext cx="217" cy="195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5" name="Rectangle 13"/>
            <p:cNvSpPr>
              <a:spLocks/>
            </p:cNvSpPr>
            <p:nvPr/>
          </p:nvSpPr>
          <p:spPr bwMode="auto">
            <a:xfrm>
              <a:off x="1935" y="26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46" name="Rectangle 14"/>
            <p:cNvSpPr>
              <a:spLocks/>
            </p:cNvSpPr>
            <p:nvPr/>
          </p:nvSpPr>
          <p:spPr bwMode="auto">
            <a:xfrm>
              <a:off x="2024" y="90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00</a:t>
              </a:r>
            </a:p>
          </p:txBody>
        </p:sp>
        <p:sp>
          <p:nvSpPr>
            <p:cNvPr id="18447" name="Rectangle 15"/>
            <p:cNvSpPr>
              <a:spLocks/>
            </p:cNvSpPr>
            <p:nvPr/>
          </p:nvSpPr>
          <p:spPr bwMode="auto">
            <a:xfrm>
              <a:off x="1618" y="336"/>
              <a:ext cx="217" cy="211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8" name="Rectangle 16"/>
            <p:cNvSpPr>
              <a:spLocks/>
            </p:cNvSpPr>
            <p:nvPr/>
          </p:nvSpPr>
          <p:spPr bwMode="auto">
            <a:xfrm>
              <a:off x="1629" y="361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49" name="Rectangle 17"/>
            <p:cNvSpPr>
              <a:spLocks/>
            </p:cNvSpPr>
            <p:nvPr/>
          </p:nvSpPr>
          <p:spPr bwMode="auto">
            <a:xfrm>
              <a:off x="1719" y="427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10</a:t>
              </a:r>
            </a:p>
          </p:txBody>
        </p:sp>
        <p:sp>
          <p:nvSpPr>
            <p:cNvPr id="18450" name="Rectangle 18"/>
            <p:cNvSpPr>
              <a:spLocks/>
            </p:cNvSpPr>
            <p:nvPr/>
          </p:nvSpPr>
          <p:spPr bwMode="auto">
            <a:xfrm>
              <a:off x="1283" y="671"/>
              <a:ext cx="217" cy="195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1" name="Rectangle 19"/>
            <p:cNvSpPr>
              <a:spLocks/>
            </p:cNvSpPr>
            <p:nvPr/>
          </p:nvSpPr>
          <p:spPr bwMode="auto">
            <a:xfrm>
              <a:off x="1299" y="698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52" name="Rectangle 20"/>
            <p:cNvSpPr>
              <a:spLocks/>
            </p:cNvSpPr>
            <p:nvPr/>
          </p:nvSpPr>
          <p:spPr bwMode="auto">
            <a:xfrm>
              <a:off x="1388" y="762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20</a:t>
              </a:r>
            </a:p>
          </p:txBody>
        </p:sp>
        <p:sp>
          <p:nvSpPr>
            <p:cNvPr id="18453" name="Rectangle 21"/>
            <p:cNvSpPr>
              <a:spLocks/>
            </p:cNvSpPr>
            <p:nvPr/>
          </p:nvSpPr>
          <p:spPr bwMode="auto">
            <a:xfrm>
              <a:off x="1618" y="990"/>
              <a:ext cx="200" cy="212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4" name="Rectangle 22"/>
            <p:cNvSpPr>
              <a:spLocks/>
            </p:cNvSpPr>
            <p:nvPr/>
          </p:nvSpPr>
          <p:spPr bwMode="auto">
            <a:xfrm>
              <a:off x="1621" y="1016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55" name="Rectangle 23"/>
            <p:cNvSpPr>
              <a:spLocks/>
            </p:cNvSpPr>
            <p:nvPr/>
          </p:nvSpPr>
          <p:spPr bwMode="auto">
            <a:xfrm>
              <a:off x="1710" y="1080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21</a:t>
              </a:r>
            </a:p>
          </p:txBody>
        </p:sp>
        <p:sp>
          <p:nvSpPr>
            <p:cNvPr id="18456" name="Rectangle 24"/>
            <p:cNvSpPr>
              <a:spLocks/>
            </p:cNvSpPr>
            <p:nvPr/>
          </p:nvSpPr>
          <p:spPr bwMode="auto">
            <a:xfrm>
              <a:off x="998" y="990"/>
              <a:ext cx="201" cy="212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7" name="Rectangle 25"/>
            <p:cNvSpPr>
              <a:spLocks/>
            </p:cNvSpPr>
            <p:nvPr/>
          </p:nvSpPr>
          <p:spPr bwMode="auto">
            <a:xfrm>
              <a:off x="1000" y="1016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58" name="Rectangle 26"/>
            <p:cNvSpPr>
              <a:spLocks/>
            </p:cNvSpPr>
            <p:nvPr/>
          </p:nvSpPr>
          <p:spPr bwMode="auto">
            <a:xfrm>
              <a:off x="1089" y="1080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30</a:t>
              </a:r>
            </a:p>
          </p:txBody>
        </p:sp>
        <p:sp>
          <p:nvSpPr>
            <p:cNvPr id="18459" name="Rectangle 27"/>
            <p:cNvSpPr>
              <a:spLocks/>
            </p:cNvSpPr>
            <p:nvPr/>
          </p:nvSpPr>
          <p:spPr bwMode="auto">
            <a:xfrm>
              <a:off x="1299" y="1308"/>
              <a:ext cx="201" cy="194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60" name="Rectangle 28"/>
            <p:cNvSpPr>
              <a:spLocks/>
            </p:cNvSpPr>
            <p:nvPr/>
          </p:nvSpPr>
          <p:spPr bwMode="auto">
            <a:xfrm>
              <a:off x="1305" y="1334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61" name="Rectangle 29"/>
            <p:cNvSpPr>
              <a:spLocks/>
            </p:cNvSpPr>
            <p:nvPr/>
          </p:nvSpPr>
          <p:spPr bwMode="auto">
            <a:xfrm>
              <a:off x="1394" y="1399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31</a:t>
              </a:r>
            </a:p>
          </p:txBody>
        </p:sp>
        <p:sp>
          <p:nvSpPr>
            <p:cNvPr id="18462" name="Rectangle 30"/>
            <p:cNvSpPr>
              <a:spLocks/>
            </p:cNvSpPr>
            <p:nvPr/>
          </p:nvSpPr>
          <p:spPr bwMode="auto">
            <a:xfrm>
              <a:off x="1601" y="1626"/>
              <a:ext cx="201" cy="213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63" name="Rectangle 31"/>
            <p:cNvSpPr>
              <a:spLocks/>
            </p:cNvSpPr>
            <p:nvPr/>
          </p:nvSpPr>
          <p:spPr bwMode="auto">
            <a:xfrm>
              <a:off x="1608" y="1670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64" name="Rectangle 32"/>
            <p:cNvSpPr>
              <a:spLocks/>
            </p:cNvSpPr>
            <p:nvPr/>
          </p:nvSpPr>
          <p:spPr bwMode="auto">
            <a:xfrm>
              <a:off x="1698" y="1734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32</a:t>
              </a:r>
            </a:p>
          </p:txBody>
        </p:sp>
        <p:sp>
          <p:nvSpPr>
            <p:cNvPr id="18465" name="Rectangle 33"/>
            <p:cNvSpPr>
              <a:spLocks/>
            </p:cNvSpPr>
            <p:nvPr/>
          </p:nvSpPr>
          <p:spPr bwMode="auto">
            <a:xfrm>
              <a:off x="1885" y="1326"/>
              <a:ext cx="218" cy="195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66" name="Rectangle 34"/>
            <p:cNvSpPr>
              <a:spLocks/>
            </p:cNvSpPr>
            <p:nvPr/>
          </p:nvSpPr>
          <p:spPr bwMode="auto">
            <a:xfrm>
              <a:off x="1899" y="1352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67" name="Rectangle 35"/>
            <p:cNvSpPr>
              <a:spLocks/>
            </p:cNvSpPr>
            <p:nvPr/>
          </p:nvSpPr>
          <p:spPr bwMode="auto">
            <a:xfrm>
              <a:off x="1989" y="1416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22</a:t>
              </a:r>
            </a:p>
          </p:txBody>
        </p:sp>
        <p:sp>
          <p:nvSpPr>
            <p:cNvPr id="18468" name="Rectangle 36"/>
            <p:cNvSpPr>
              <a:spLocks/>
            </p:cNvSpPr>
            <p:nvPr/>
          </p:nvSpPr>
          <p:spPr bwMode="auto">
            <a:xfrm>
              <a:off x="2220" y="1643"/>
              <a:ext cx="201" cy="196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69" name="Rectangle 37"/>
            <p:cNvSpPr>
              <a:spLocks/>
            </p:cNvSpPr>
            <p:nvPr/>
          </p:nvSpPr>
          <p:spPr bwMode="auto">
            <a:xfrm>
              <a:off x="2228" y="1670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70" name="Rectangle 38"/>
            <p:cNvSpPr>
              <a:spLocks/>
            </p:cNvSpPr>
            <p:nvPr/>
          </p:nvSpPr>
          <p:spPr bwMode="auto">
            <a:xfrm>
              <a:off x="2317" y="1734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23</a:t>
              </a:r>
            </a:p>
          </p:txBody>
        </p:sp>
        <p:sp>
          <p:nvSpPr>
            <p:cNvPr id="18471" name="Rectangle 39"/>
            <p:cNvSpPr>
              <a:spLocks/>
            </p:cNvSpPr>
            <p:nvPr/>
          </p:nvSpPr>
          <p:spPr bwMode="auto">
            <a:xfrm>
              <a:off x="1902" y="1962"/>
              <a:ext cx="218" cy="194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72" name="Rectangle 40"/>
            <p:cNvSpPr>
              <a:spLocks/>
            </p:cNvSpPr>
            <p:nvPr/>
          </p:nvSpPr>
          <p:spPr bwMode="auto">
            <a:xfrm>
              <a:off x="1918" y="1989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73" name="Rectangle 41"/>
            <p:cNvSpPr>
              <a:spLocks/>
            </p:cNvSpPr>
            <p:nvPr/>
          </p:nvSpPr>
          <p:spPr bwMode="auto">
            <a:xfrm>
              <a:off x="2007" y="2053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33</a:t>
              </a:r>
            </a:p>
          </p:txBody>
        </p:sp>
        <p:sp>
          <p:nvSpPr>
            <p:cNvPr id="18474" name="Rectangle 42"/>
            <p:cNvSpPr>
              <a:spLocks/>
            </p:cNvSpPr>
            <p:nvPr/>
          </p:nvSpPr>
          <p:spPr bwMode="auto">
            <a:xfrm>
              <a:off x="1601" y="2280"/>
              <a:ext cx="217" cy="195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75" name="Rectangle 43"/>
            <p:cNvSpPr>
              <a:spLocks/>
            </p:cNvSpPr>
            <p:nvPr/>
          </p:nvSpPr>
          <p:spPr bwMode="auto">
            <a:xfrm>
              <a:off x="1615" y="2307"/>
              <a:ext cx="99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18476" name="Rectangle 44"/>
            <p:cNvSpPr>
              <a:spLocks/>
            </p:cNvSpPr>
            <p:nvPr/>
          </p:nvSpPr>
          <p:spPr bwMode="auto">
            <a:xfrm>
              <a:off x="1704" y="2371"/>
              <a:ext cx="133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43</a:t>
              </a:r>
            </a:p>
          </p:txBody>
        </p:sp>
        <p:sp>
          <p:nvSpPr>
            <p:cNvPr id="18477" name="Rectangle 45"/>
            <p:cNvSpPr>
              <a:spLocks/>
            </p:cNvSpPr>
            <p:nvPr/>
          </p:nvSpPr>
          <p:spPr bwMode="auto">
            <a:xfrm>
              <a:off x="0" y="26"/>
              <a:ext cx="446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Level 0</a:t>
              </a:r>
            </a:p>
          </p:txBody>
        </p:sp>
        <p:sp>
          <p:nvSpPr>
            <p:cNvPr id="18478" name="Rectangle 46"/>
            <p:cNvSpPr>
              <a:spLocks/>
            </p:cNvSpPr>
            <p:nvPr/>
          </p:nvSpPr>
          <p:spPr bwMode="auto">
            <a:xfrm>
              <a:off x="364" y="361"/>
              <a:ext cx="84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8479" name="Rectangle 47"/>
            <p:cNvSpPr>
              <a:spLocks/>
            </p:cNvSpPr>
            <p:nvPr/>
          </p:nvSpPr>
          <p:spPr bwMode="auto">
            <a:xfrm>
              <a:off x="364" y="680"/>
              <a:ext cx="84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8480" name="Rectangle 48"/>
            <p:cNvSpPr>
              <a:spLocks/>
            </p:cNvSpPr>
            <p:nvPr/>
          </p:nvSpPr>
          <p:spPr bwMode="auto">
            <a:xfrm>
              <a:off x="364" y="1016"/>
              <a:ext cx="84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18481" name="Rectangle 49"/>
            <p:cNvSpPr>
              <a:spLocks/>
            </p:cNvSpPr>
            <p:nvPr/>
          </p:nvSpPr>
          <p:spPr bwMode="auto">
            <a:xfrm>
              <a:off x="364" y="1334"/>
              <a:ext cx="84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18482" name="Rectangle 50"/>
            <p:cNvSpPr>
              <a:spLocks/>
            </p:cNvSpPr>
            <p:nvPr/>
          </p:nvSpPr>
          <p:spPr bwMode="auto">
            <a:xfrm>
              <a:off x="364" y="1670"/>
              <a:ext cx="84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18483" name="Rectangle 51"/>
            <p:cNvSpPr>
              <a:spLocks/>
            </p:cNvSpPr>
            <p:nvPr/>
          </p:nvSpPr>
          <p:spPr bwMode="auto">
            <a:xfrm>
              <a:off x="364" y="1989"/>
              <a:ext cx="84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18484" name="Rectangle 52"/>
            <p:cNvSpPr>
              <a:spLocks/>
            </p:cNvSpPr>
            <p:nvPr/>
          </p:nvSpPr>
          <p:spPr bwMode="auto">
            <a:xfrm>
              <a:off x="364" y="2324"/>
              <a:ext cx="84" cy="1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14.16</a:t>
            </a:r>
            <a:br>
              <a:rPr lang="en-US"/>
            </a:br>
            <a:r>
              <a:rPr lang="en-US"/>
              <a:t>Algorithms to evaluate </a:t>
            </a:r>
            <a:r>
              <a:rPr lang="en-US" i="1"/>
              <a:t>possibly </a:t>
            </a:r>
            <a:r>
              <a:rPr lang="en-US">
                <a:latin typeface="Symbol" charset="2"/>
                <a:ea typeface="Symbol" charset="2"/>
                <a:cs typeface="Symbol" charset="2"/>
                <a:sym typeface="Symbol" charset="2"/>
              </a:rPr>
              <a:t>φ</a:t>
            </a:r>
            <a:r>
              <a:rPr lang="en-US"/>
              <a:t> and </a:t>
            </a:r>
            <a:r>
              <a:rPr lang="en-US" i="1"/>
              <a:t>definitely</a:t>
            </a:r>
            <a:r>
              <a:rPr lang="en-US"/>
              <a:t> </a:t>
            </a:r>
            <a:r>
              <a:rPr lang="en-US">
                <a:latin typeface="Symbol" charset="2"/>
                <a:ea typeface="Symbol" charset="2"/>
                <a:cs typeface="Symbol" charset="2"/>
                <a:sym typeface="Symbol" charset="2"/>
              </a:rPr>
              <a:t>φ</a:t>
            </a:r>
            <a:endParaRPr lang="en-US">
              <a:latin typeface="Symbol" charset="2"/>
              <a:sym typeface="Symbol" charset="2"/>
            </a:endParaRPr>
          </a:p>
        </p:txBody>
      </p:sp>
      <p:pic>
        <p:nvPicPr>
          <p:cNvPr id="1946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3" y="1385888"/>
            <a:ext cx="7204075" cy="48609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14.17</a:t>
            </a:r>
            <a:br>
              <a:rPr lang="en-US"/>
            </a:br>
            <a:r>
              <a:rPr lang="en-US"/>
              <a:t>Evaluating </a:t>
            </a:r>
            <a:r>
              <a:rPr lang="en-US" i="1"/>
              <a:t>definitely</a:t>
            </a:r>
            <a:r>
              <a:rPr lang="en-US"/>
              <a:t> </a:t>
            </a:r>
            <a:r>
              <a:rPr lang="en-US">
                <a:latin typeface="Symbol" charset="2"/>
                <a:ea typeface="Symbol" charset="2"/>
                <a:cs typeface="Symbol" charset="2"/>
                <a:sym typeface="Symbol" charset="2"/>
              </a:rPr>
              <a:t>φ</a:t>
            </a:r>
            <a:endParaRPr lang="en-US">
              <a:latin typeface="Symbol" charset="2"/>
              <a:sym typeface="Symbol" charset="2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79600"/>
            <a:ext cx="8953500" cy="317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14.1</a:t>
            </a:r>
            <a:br>
              <a:rPr lang="en-US"/>
            </a:br>
            <a:r>
              <a:rPr lang="en-US"/>
              <a:t>Skew between computer clocks in a distributed system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892300"/>
            <a:ext cx="8469313" cy="2036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14.2</a:t>
            </a:r>
            <a:br>
              <a:rPr lang="en-US"/>
            </a:br>
            <a:r>
              <a:rPr lang="en-US"/>
              <a:t>Clock synchronization using a time server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642938" y="2373313"/>
            <a:ext cx="7642225" cy="1930400"/>
            <a:chOff x="0" y="0"/>
            <a:chExt cx="4814" cy="1216"/>
          </a:xfrm>
        </p:grpSpPr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0" y="9"/>
              <a:ext cx="1195" cy="911"/>
            </a:xfrm>
            <a:prstGeom prst="rect">
              <a:avLst/>
            </a:prstGeom>
            <a:solidFill>
              <a:srgbClr val="FFDC99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3619" y="9"/>
              <a:ext cx="1195" cy="911"/>
            </a:xfrm>
            <a:prstGeom prst="rect">
              <a:avLst/>
            </a:prstGeom>
            <a:solidFill>
              <a:srgbClr val="FFDC99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Oval 7"/>
            <p:cNvSpPr>
              <a:spLocks/>
            </p:cNvSpPr>
            <p:nvPr/>
          </p:nvSpPr>
          <p:spPr bwMode="auto">
            <a:xfrm>
              <a:off x="303" y="157"/>
              <a:ext cx="589" cy="6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3494" y="231"/>
              <a:ext cx="143" cy="130"/>
            </a:xfrm>
            <a:custGeom>
              <a:avLst/>
              <a:gdLst/>
              <a:ahLst/>
              <a:cxnLst>
                <a:cxn ang="0">
                  <a:pos x="21600" y="9280"/>
                </a:cxn>
                <a:cxn ang="0">
                  <a:pos x="0" y="21600"/>
                </a:cxn>
                <a:cxn ang="0">
                  <a:pos x="0" y="9280"/>
                </a:cxn>
                <a:cxn ang="0">
                  <a:pos x="0" y="0"/>
                </a:cxn>
                <a:cxn ang="0">
                  <a:pos x="21600" y="9280"/>
                </a:cxn>
                <a:cxn ang="0">
                  <a:pos x="21600" y="9280"/>
                </a:cxn>
              </a:cxnLst>
              <a:rect l="0" t="0" r="r" b="b"/>
              <a:pathLst>
                <a:path w="21600" h="21600">
                  <a:moveTo>
                    <a:pt x="21600" y="9280"/>
                  </a:moveTo>
                  <a:lnTo>
                    <a:pt x="0" y="21600"/>
                  </a:lnTo>
                  <a:lnTo>
                    <a:pt x="0" y="9280"/>
                  </a:lnTo>
                  <a:lnTo>
                    <a:pt x="0" y="0"/>
                  </a:lnTo>
                  <a:lnTo>
                    <a:pt x="21600" y="9280"/>
                  </a:lnTo>
                  <a:close/>
                  <a:moveTo>
                    <a:pt x="21600" y="9280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3494" y="231"/>
              <a:ext cx="143" cy="130"/>
            </a:xfrm>
            <a:custGeom>
              <a:avLst/>
              <a:gdLst/>
              <a:ahLst/>
              <a:cxnLst>
                <a:cxn ang="0">
                  <a:pos x="21600" y="9280"/>
                </a:cxn>
                <a:cxn ang="0">
                  <a:pos x="0" y="21600"/>
                </a:cxn>
                <a:cxn ang="0">
                  <a:pos x="0" y="9280"/>
                </a:cxn>
                <a:cxn ang="0">
                  <a:pos x="0" y="0"/>
                </a:cxn>
                <a:cxn ang="0">
                  <a:pos x="21600" y="9280"/>
                </a:cxn>
                <a:cxn ang="0">
                  <a:pos x="21600" y="9280"/>
                </a:cxn>
              </a:cxnLst>
              <a:rect l="0" t="0" r="r" b="b"/>
              <a:pathLst>
                <a:path w="21600" h="21600">
                  <a:moveTo>
                    <a:pt x="21600" y="9280"/>
                  </a:moveTo>
                  <a:lnTo>
                    <a:pt x="0" y="21600"/>
                  </a:lnTo>
                  <a:lnTo>
                    <a:pt x="0" y="9280"/>
                  </a:lnTo>
                  <a:lnTo>
                    <a:pt x="0" y="0"/>
                  </a:lnTo>
                  <a:lnTo>
                    <a:pt x="21600" y="9280"/>
                  </a:lnTo>
                  <a:close/>
                  <a:moveTo>
                    <a:pt x="21600" y="9280"/>
                  </a:move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838" y="287"/>
              <a:ext cx="2656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856" y="585"/>
              <a:ext cx="143" cy="149"/>
            </a:xfrm>
            <a:custGeom>
              <a:avLst/>
              <a:gdLst/>
              <a:ahLst/>
              <a:cxnLst>
                <a:cxn ang="0">
                  <a:pos x="0" y="10730"/>
                </a:cxn>
                <a:cxn ang="0">
                  <a:pos x="21600" y="0"/>
                </a:cxn>
                <a:cxn ang="0">
                  <a:pos x="21600" y="10730"/>
                </a:cxn>
                <a:cxn ang="0">
                  <a:pos x="21600" y="21600"/>
                </a:cxn>
                <a:cxn ang="0">
                  <a:pos x="0" y="10730"/>
                </a:cxn>
                <a:cxn ang="0">
                  <a:pos x="0" y="10730"/>
                </a:cxn>
              </a:cxnLst>
              <a:rect l="0" t="0" r="r" b="b"/>
              <a:pathLst>
                <a:path w="21600" h="21600">
                  <a:moveTo>
                    <a:pt x="0" y="10730"/>
                  </a:moveTo>
                  <a:lnTo>
                    <a:pt x="21600" y="0"/>
                  </a:lnTo>
                  <a:lnTo>
                    <a:pt x="21600" y="10730"/>
                  </a:lnTo>
                  <a:lnTo>
                    <a:pt x="21600" y="21600"/>
                  </a:lnTo>
                  <a:lnTo>
                    <a:pt x="0" y="10730"/>
                  </a:lnTo>
                  <a:close/>
                  <a:moveTo>
                    <a:pt x="0" y="10730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856" y="585"/>
              <a:ext cx="143" cy="149"/>
            </a:xfrm>
            <a:custGeom>
              <a:avLst/>
              <a:gdLst/>
              <a:ahLst/>
              <a:cxnLst>
                <a:cxn ang="0">
                  <a:pos x="0" y="10730"/>
                </a:cxn>
                <a:cxn ang="0">
                  <a:pos x="21600" y="0"/>
                </a:cxn>
                <a:cxn ang="0">
                  <a:pos x="21600" y="10730"/>
                </a:cxn>
                <a:cxn ang="0">
                  <a:pos x="21600" y="21600"/>
                </a:cxn>
                <a:cxn ang="0">
                  <a:pos x="0" y="10730"/>
                </a:cxn>
                <a:cxn ang="0">
                  <a:pos x="0" y="10730"/>
                </a:cxn>
              </a:cxnLst>
              <a:rect l="0" t="0" r="r" b="b"/>
              <a:pathLst>
                <a:path w="21600" h="21600">
                  <a:moveTo>
                    <a:pt x="0" y="10730"/>
                  </a:moveTo>
                  <a:lnTo>
                    <a:pt x="21600" y="0"/>
                  </a:lnTo>
                  <a:lnTo>
                    <a:pt x="21600" y="10730"/>
                  </a:lnTo>
                  <a:lnTo>
                    <a:pt x="21600" y="21600"/>
                  </a:lnTo>
                  <a:lnTo>
                    <a:pt x="0" y="10730"/>
                  </a:lnTo>
                  <a:close/>
                  <a:moveTo>
                    <a:pt x="0" y="10730"/>
                  </a:move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999" y="659"/>
              <a:ext cx="3048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3691" y="251"/>
              <a:ext cx="71" cy="11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3691" y="251"/>
              <a:ext cx="89" cy="13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Rectangle 16"/>
            <p:cNvSpPr>
              <a:spLocks/>
            </p:cNvSpPr>
            <p:nvPr/>
          </p:nvSpPr>
          <p:spPr bwMode="auto">
            <a:xfrm>
              <a:off x="3833" y="251"/>
              <a:ext cx="71" cy="11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Rectangle 17"/>
            <p:cNvSpPr>
              <a:spLocks/>
            </p:cNvSpPr>
            <p:nvPr/>
          </p:nvSpPr>
          <p:spPr bwMode="auto">
            <a:xfrm>
              <a:off x="3833" y="251"/>
              <a:ext cx="90" cy="13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8" name="Rectangle 18"/>
            <p:cNvSpPr>
              <a:spLocks/>
            </p:cNvSpPr>
            <p:nvPr/>
          </p:nvSpPr>
          <p:spPr bwMode="auto">
            <a:xfrm>
              <a:off x="2336" y="251"/>
              <a:ext cx="36" cy="11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2336" y="604"/>
              <a:ext cx="36" cy="13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/>
            </p:cNvSpPr>
            <p:nvPr/>
          </p:nvSpPr>
          <p:spPr bwMode="auto">
            <a:xfrm>
              <a:off x="3923" y="157"/>
              <a:ext cx="570" cy="6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41" name="Rectangle 21"/>
            <p:cNvSpPr>
              <a:spLocks/>
            </p:cNvSpPr>
            <p:nvPr/>
          </p:nvSpPr>
          <p:spPr bwMode="auto">
            <a:xfrm>
              <a:off x="2240" y="0"/>
              <a:ext cx="141" cy="1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</a:t>
              </a:r>
            </a:p>
          </p:txBody>
        </p:sp>
        <p:sp>
          <p:nvSpPr>
            <p:cNvPr id="5142" name="Rectangle 22"/>
            <p:cNvSpPr>
              <a:spLocks/>
            </p:cNvSpPr>
            <p:nvPr/>
          </p:nvSpPr>
          <p:spPr bwMode="auto">
            <a:xfrm>
              <a:off x="2376" y="68"/>
              <a:ext cx="50" cy="13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</a:t>
              </a:r>
            </a:p>
          </p:txBody>
        </p:sp>
        <p:sp>
          <p:nvSpPr>
            <p:cNvPr id="5143" name="Rectangle 23"/>
            <p:cNvSpPr>
              <a:spLocks/>
            </p:cNvSpPr>
            <p:nvPr/>
          </p:nvSpPr>
          <p:spPr bwMode="auto">
            <a:xfrm>
              <a:off x="2265" y="799"/>
              <a:ext cx="141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</a:t>
              </a:r>
            </a:p>
          </p:txBody>
        </p:sp>
        <p:sp>
          <p:nvSpPr>
            <p:cNvPr id="5144" name="Rectangle 24"/>
            <p:cNvSpPr>
              <a:spLocks/>
            </p:cNvSpPr>
            <p:nvPr/>
          </p:nvSpPr>
          <p:spPr bwMode="auto">
            <a:xfrm>
              <a:off x="2411" y="867"/>
              <a:ext cx="43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</a:t>
              </a:r>
            </a:p>
          </p:txBody>
        </p:sp>
        <p:sp>
          <p:nvSpPr>
            <p:cNvPr id="5145" name="Rectangle 25"/>
            <p:cNvSpPr>
              <a:spLocks/>
            </p:cNvSpPr>
            <p:nvPr/>
          </p:nvSpPr>
          <p:spPr bwMode="auto">
            <a:xfrm>
              <a:off x="571" y="1003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5146" name="Rectangle 26"/>
            <p:cNvSpPr>
              <a:spLocks/>
            </p:cNvSpPr>
            <p:nvPr/>
          </p:nvSpPr>
          <p:spPr bwMode="auto">
            <a:xfrm>
              <a:off x="3755" y="1040"/>
              <a:ext cx="988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Time server,</a:t>
              </a:r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5147" name="Rectangle 27"/>
            <p:cNvSpPr>
              <a:spLocks/>
            </p:cNvSpPr>
            <p:nvPr/>
          </p:nvSpPr>
          <p:spPr bwMode="auto">
            <a:xfrm>
              <a:off x="2336" y="233"/>
              <a:ext cx="53" cy="1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48" name="Rectangle 28"/>
            <p:cNvSpPr>
              <a:spLocks/>
            </p:cNvSpPr>
            <p:nvPr/>
          </p:nvSpPr>
          <p:spPr bwMode="auto">
            <a:xfrm>
              <a:off x="2336" y="604"/>
              <a:ext cx="53" cy="14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14.3</a:t>
            </a:r>
            <a:br>
              <a:rPr lang="en-US"/>
            </a:br>
            <a:r>
              <a:rPr lang="en-US"/>
              <a:t>An example synchronization subnet in an NTP implementation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915988" y="1549400"/>
            <a:ext cx="7467600" cy="4352925"/>
            <a:chOff x="0" y="0"/>
            <a:chExt cx="4704" cy="2741"/>
          </a:xfrm>
        </p:grpSpPr>
        <p:sp>
          <p:nvSpPr>
            <p:cNvPr id="6149" name="Freeform 5"/>
            <p:cNvSpPr>
              <a:spLocks/>
            </p:cNvSpPr>
            <p:nvPr/>
          </p:nvSpPr>
          <p:spPr bwMode="auto">
            <a:xfrm>
              <a:off x="720" y="1558"/>
              <a:ext cx="72" cy="59"/>
            </a:xfrm>
            <a:custGeom>
              <a:avLst/>
              <a:gdLst/>
              <a:ahLst/>
              <a:cxnLst>
                <a:cxn ang="0">
                  <a:pos x="17225" y="5486"/>
                </a:cxn>
                <a:cxn ang="0">
                  <a:pos x="21600" y="10971"/>
                </a:cxn>
                <a:cxn ang="0">
                  <a:pos x="0" y="21600"/>
                </a:cxn>
                <a:cxn ang="0">
                  <a:pos x="12851" y="0"/>
                </a:cxn>
                <a:cxn ang="0">
                  <a:pos x="17225" y="5486"/>
                </a:cxn>
                <a:cxn ang="0">
                  <a:pos x="17225" y="5486"/>
                </a:cxn>
              </a:cxnLst>
              <a:rect l="0" t="0" r="r" b="b"/>
              <a:pathLst>
                <a:path w="21600" h="21600">
                  <a:moveTo>
                    <a:pt x="17225" y="5486"/>
                  </a:moveTo>
                  <a:lnTo>
                    <a:pt x="21600" y="10971"/>
                  </a:lnTo>
                  <a:lnTo>
                    <a:pt x="0" y="21600"/>
                  </a:lnTo>
                  <a:lnTo>
                    <a:pt x="12851" y="0"/>
                  </a:lnTo>
                  <a:lnTo>
                    <a:pt x="17225" y="5486"/>
                  </a:lnTo>
                  <a:close/>
                  <a:moveTo>
                    <a:pt x="17225" y="5486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 flipH="1">
              <a:off x="778" y="1231"/>
              <a:ext cx="334" cy="342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auto">
            <a:xfrm>
              <a:off x="1839" y="1573"/>
              <a:ext cx="58" cy="59"/>
            </a:xfrm>
            <a:custGeom>
              <a:avLst/>
              <a:gdLst/>
              <a:ahLst/>
              <a:cxnLst>
                <a:cxn ang="0">
                  <a:pos x="5486" y="5486"/>
                </a:cxn>
                <a:cxn ang="0">
                  <a:pos x="10629" y="0"/>
                </a:cxn>
                <a:cxn ang="0">
                  <a:pos x="21600" y="21600"/>
                </a:cxn>
                <a:cxn ang="0">
                  <a:pos x="0" y="5486"/>
                </a:cxn>
                <a:cxn ang="0">
                  <a:pos x="5486" y="5486"/>
                </a:cxn>
                <a:cxn ang="0">
                  <a:pos x="5486" y="5486"/>
                </a:cxn>
              </a:cxnLst>
              <a:rect l="0" t="0" r="r" b="b"/>
              <a:pathLst>
                <a:path w="21600" h="21600">
                  <a:moveTo>
                    <a:pt x="5486" y="5486"/>
                  </a:moveTo>
                  <a:lnTo>
                    <a:pt x="10629" y="0"/>
                  </a:lnTo>
                  <a:lnTo>
                    <a:pt x="21600" y="21600"/>
                  </a:lnTo>
                  <a:lnTo>
                    <a:pt x="0" y="5486"/>
                  </a:lnTo>
                  <a:lnTo>
                    <a:pt x="5486" y="5486"/>
                  </a:lnTo>
                  <a:close/>
                  <a:moveTo>
                    <a:pt x="5486" y="5486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1534" y="1246"/>
              <a:ext cx="305" cy="327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auto">
            <a:xfrm>
              <a:off x="1563" y="756"/>
              <a:ext cx="72" cy="59"/>
            </a:xfrm>
            <a:custGeom>
              <a:avLst/>
              <a:gdLst/>
              <a:ahLst/>
              <a:cxnLst>
                <a:cxn ang="0">
                  <a:pos x="17446" y="5486"/>
                </a:cxn>
                <a:cxn ang="0">
                  <a:pos x="21600" y="10971"/>
                </a:cxn>
                <a:cxn ang="0">
                  <a:pos x="0" y="21600"/>
                </a:cxn>
                <a:cxn ang="0">
                  <a:pos x="13015" y="0"/>
                </a:cxn>
                <a:cxn ang="0">
                  <a:pos x="17446" y="5486"/>
                </a:cxn>
                <a:cxn ang="0">
                  <a:pos x="17446" y="5486"/>
                </a:cxn>
              </a:cxnLst>
              <a:rect l="0" t="0" r="r" b="b"/>
              <a:pathLst>
                <a:path w="21600" h="21600">
                  <a:moveTo>
                    <a:pt x="17446" y="5486"/>
                  </a:moveTo>
                  <a:lnTo>
                    <a:pt x="21600" y="10971"/>
                  </a:lnTo>
                  <a:lnTo>
                    <a:pt x="0" y="21600"/>
                  </a:lnTo>
                  <a:lnTo>
                    <a:pt x="13015" y="0"/>
                  </a:lnTo>
                  <a:lnTo>
                    <a:pt x="17446" y="5486"/>
                  </a:lnTo>
                  <a:close/>
                  <a:moveTo>
                    <a:pt x="17446" y="5486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H="1">
              <a:off x="1621" y="474"/>
              <a:ext cx="363" cy="297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auto">
            <a:xfrm>
              <a:off x="2813" y="742"/>
              <a:ext cx="58" cy="59"/>
            </a:xfrm>
            <a:custGeom>
              <a:avLst/>
              <a:gdLst/>
              <a:ahLst/>
              <a:cxnLst>
                <a:cxn ang="0">
                  <a:pos x="0" y="5143"/>
                </a:cxn>
                <a:cxn ang="0">
                  <a:pos x="5486" y="0"/>
                </a:cxn>
                <a:cxn ang="0">
                  <a:pos x="21600" y="21600"/>
                </a:cxn>
                <a:cxn ang="0">
                  <a:pos x="0" y="10629"/>
                </a:cxn>
                <a:cxn ang="0">
                  <a:pos x="0" y="5143"/>
                </a:cxn>
                <a:cxn ang="0">
                  <a:pos x="0" y="5143"/>
                </a:cxn>
              </a:cxnLst>
              <a:rect l="0" t="0" r="r" b="b"/>
              <a:pathLst>
                <a:path w="21600" h="21600">
                  <a:moveTo>
                    <a:pt x="0" y="5143"/>
                  </a:moveTo>
                  <a:lnTo>
                    <a:pt x="5486" y="0"/>
                  </a:lnTo>
                  <a:lnTo>
                    <a:pt x="21600" y="21600"/>
                  </a:lnTo>
                  <a:lnTo>
                    <a:pt x="0" y="10629"/>
                  </a:lnTo>
                  <a:lnTo>
                    <a:pt x="0" y="5143"/>
                  </a:lnTo>
                  <a:close/>
                  <a:moveTo>
                    <a:pt x="0" y="5143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2479" y="474"/>
              <a:ext cx="334" cy="268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7" name="Freeform 13"/>
            <p:cNvSpPr>
              <a:spLocks/>
            </p:cNvSpPr>
            <p:nvPr/>
          </p:nvSpPr>
          <p:spPr bwMode="auto">
            <a:xfrm>
              <a:off x="3642" y="1543"/>
              <a:ext cx="73" cy="74"/>
            </a:xfrm>
            <a:custGeom>
              <a:avLst/>
              <a:gdLst/>
              <a:ahLst/>
              <a:cxnLst>
                <a:cxn ang="0">
                  <a:pos x="4375" y="4375"/>
                </a:cxn>
                <a:cxn ang="0">
                  <a:pos x="8476" y="0"/>
                </a:cxn>
                <a:cxn ang="0">
                  <a:pos x="21600" y="21600"/>
                </a:cxn>
                <a:cxn ang="0">
                  <a:pos x="0" y="8749"/>
                </a:cxn>
                <a:cxn ang="0">
                  <a:pos x="4375" y="4375"/>
                </a:cxn>
                <a:cxn ang="0">
                  <a:pos x="4375" y="4375"/>
                </a:cxn>
              </a:cxnLst>
              <a:rect l="0" t="0" r="r" b="b"/>
              <a:pathLst>
                <a:path w="21600" h="21600">
                  <a:moveTo>
                    <a:pt x="4375" y="4375"/>
                  </a:moveTo>
                  <a:lnTo>
                    <a:pt x="8476" y="0"/>
                  </a:lnTo>
                  <a:lnTo>
                    <a:pt x="21600" y="21600"/>
                  </a:lnTo>
                  <a:lnTo>
                    <a:pt x="0" y="8749"/>
                  </a:lnTo>
                  <a:lnTo>
                    <a:pt x="4375" y="4375"/>
                  </a:lnTo>
                  <a:close/>
                  <a:moveTo>
                    <a:pt x="4375" y="4375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3322" y="1231"/>
              <a:ext cx="335" cy="327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/>
            </p:cNvSpPr>
            <p:nvPr/>
          </p:nvSpPr>
          <p:spPr bwMode="auto">
            <a:xfrm>
              <a:off x="1926" y="0"/>
              <a:ext cx="611" cy="608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/>
            </p:cNvSpPr>
            <p:nvPr/>
          </p:nvSpPr>
          <p:spPr bwMode="auto">
            <a:xfrm>
              <a:off x="1025" y="727"/>
              <a:ext cx="596" cy="608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/>
            </p:cNvSpPr>
            <p:nvPr/>
          </p:nvSpPr>
          <p:spPr bwMode="auto">
            <a:xfrm>
              <a:off x="2798" y="727"/>
              <a:ext cx="612" cy="608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/>
            </p:cNvSpPr>
            <p:nvPr/>
          </p:nvSpPr>
          <p:spPr bwMode="auto">
            <a:xfrm>
              <a:off x="226" y="1573"/>
              <a:ext cx="595" cy="608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/>
            </p:cNvSpPr>
            <p:nvPr/>
          </p:nvSpPr>
          <p:spPr bwMode="auto">
            <a:xfrm>
              <a:off x="1825" y="1573"/>
              <a:ext cx="581" cy="608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/>
            </p:cNvSpPr>
            <p:nvPr/>
          </p:nvSpPr>
          <p:spPr bwMode="auto">
            <a:xfrm>
              <a:off x="3599" y="1573"/>
              <a:ext cx="595" cy="608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/>
            </p:cNvSpPr>
            <p:nvPr/>
          </p:nvSpPr>
          <p:spPr bwMode="auto">
            <a:xfrm>
              <a:off x="2195" y="274"/>
              <a:ext cx="7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6166" name="Rectangle 22"/>
            <p:cNvSpPr>
              <a:spLocks/>
            </p:cNvSpPr>
            <p:nvPr/>
          </p:nvSpPr>
          <p:spPr bwMode="auto">
            <a:xfrm>
              <a:off x="1294" y="1001"/>
              <a:ext cx="7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6167" name="Rectangle 23"/>
            <p:cNvSpPr>
              <a:spLocks/>
            </p:cNvSpPr>
            <p:nvPr/>
          </p:nvSpPr>
          <p:spPr bwMode="auto">
            <a:xfrm>
              <a:off x="493" y="1847"/>
              <a:ext cx="80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6168" name="Rectangle 24"/>
            <p:cNvSpPr>
              <a:spLocks/>
            </p:cNvSpPr>
            <p:nvPr/>
          </p:nvSpPr>
          <p:spPr bwMode="auto">
            <a:xfrm>
              <a:off x="3067" y="1001"/>
              <a:ext cx="7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6169" name="Rectangle 25"/>
            <p:cNvSpPr>
              <a:spLocks/>
            </p:cNvSpPr>
            <p:nvPr/>
          </p:nvSpPr>
          <p:spPr bwMode="auto">
            <a:xfrm>
              <a:off x="2093" y="1847"/>
              <a:ext cx="7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6170" name="Rectangle 26"/>
            <p:cNvSpPr>
              <a:spLocks/>
            </p:cNvSpPr>
            <p:nvPr/>
          </p:nvSpPr>
          <p:spPr bwMode="auto">
            <a:xfrm>
              <a:off x="3867" y="1847"/>
              <a:ext cx="7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6171" name="Rectangle 27"/>
            <p:cNvSpPr>
              <a:spLocks/>
            </p:cNvSpPr>
            <p:nvPr/>
          </p:nvSpPr>
          <p:spPr bwMode="auto">
            <a:xfrm>
              <a:off x="0" y="2381"/>
              <a:ext cx="4704" cy="3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Note: Arrows denote synchronization control, numbers denote strata.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14.4</a:t>
            </a:r>
            <a:br>
              <a:rPr lang="en-US"/>
            </a:br>
            <a:r>
              <a:rPr lang="en-US"/>
              <a:t>Messages exchanged between a pair of NTP peers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847725" y="2278063"/>
            <a:ext cx="7723188" cy="2671762"/>
            <a:chOff x="0" y="0"/>
            <a:chExt cx="4865" cy="1683"/>
          </a:xfrm>
        </p:grpSpPr>
        <p:sp>
          <p:nvSpPr>
            <p:cNvPr id="7173" name="Freeform 5"/>
            <p:cNvSpPr>
              <a:spLocks/>
            </p:cNvSpPr>
            <p:nvPr/>
          </p:nvSpPr>
          <p:spPr bwMode="auto">
            <a:xfrm>
              <a:off x="4034" y="404"/>
              <a:ext cx="51" cy="93"/>
            </a:xfrm>
            <a:custGeom>
              <a:avLst/>
              <a:gdLst/>
              <a:ahLst/>
              <a:cxnLst>
                <a:cxn ang="0">
                  <a:pos x="6943" y="21600"/>
                </a:cxn>
                <a:cxn ang="0">
                  <a:pos x="0" y="17419"/>
                </a:cxn>
                <a:cxn ang="0">
                  <a:pos x="21600" y="0"/>
                </a:cxn>
                <a:cxn ang="0">
                  <a:pos x="14271" y="21600"/>
                </a:cxn>
                <a:cxn ang="0">
                  <a:pos x="6943" y="21600"/>
                </a:cxn>
                <a:cxn ang="0">
                  <a:pos x="6943" y="21600"/>
                </a:cxn>
              </a:cxnLst>
              <a:rect l="0" t="0" r="r" b="b"/>
              <a:pathLst>
                <a:path w="21600" h="21600">
                  <a:moveTo>
                    <a:pt x="6943" y="21600"/>
                  </a:moveTo>
                  <a:lnTo>
                    <a:pt x="0" y="17419"/>
                  </a:lnTo>
                  <a:lnTo>
                    <a:pt x="21600" y="0"/>
                  </a:lnTo>
                  <a:lnTo>
                    <a:pt x="14271" y="21600"/>
                  </a:lnTo>
                  <a:lnTo>
                    <a:pt x="6943" y="21600"/>
                  </a:lnTo>
                  <a:close/>
                  <a:moveTo>
                    <a:pt x="6943" y="21600"/>
                  </a:moveTo>
                </a:path>
              </a:pathLst>
            </a:custGeom>
            <a:solidFill>
              <a:srgbClr val="000000"/>
            </a:solidFill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rot="10800000" flipH="1">
              <a:off x="3757" y="497"/>
              <a:ext cx="293" cy="823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auto">
            <a:xfrm>
              <a:off x="2790" y="1189"/>
              <a:ext cx="52" cy="94"/>
            </a:xfrm>
            <a:custGeom>
              <a:avLst/>
              <a:gdLst/>
              <a:ahLst/>
              <a:cxnLst>
                <a:cxn ang="0">
                  <a:pos x="7329" y="0"/>
                </a:cxn>
                <a:cxn ang="0">
                  <a:pos x="14271" y="0"/>
                </a:cxn>
                <a:cxn ang="0">
                  <a:pos x="21600" y="21600"/>
                </a:cxn>
                <a:cxn ang="0">
                  <a:pos x="0" y="4366"/>
                </a:cxn>
                <a:cxn ang="0">
                  <a:pos x="7329" y="0"/>
                </a:cxn>
                <a:cxn ang="0">
                  <a:pos x="7329" y="0"/>
                </a:cxn>
              </a:cxnLst>
              <a:rect l="0" t="0" r="r" b="b"/>
              <a:pathLst>
                <a:path w="21600" h="21600">
                  <a:moveTo>
                    <a:pt x="7329" y="0"/>
                  </a:moveTo>
                  <a:lnTo>
                    <a:pt x="14271" y="0"/>
                  </a:lnTo>
                  <a:lnTo>
                    <a:pt x="21600" y="21600"/>
                  </a:lnTo>
                  <a:lnTo>
                    <a:pt x="0" y="4366"/>
                  </a:lnTo>
                  <a:lnTo>
                    <a:pt x="7329" y="0"/>
                  </a:lnTo>
                  <a:close/>
                  <a:moveTo>
                    <a:pt x="7329" y="0"/>
                  </a:moveTo>
                </a:path>
              </a:pathLst>
            </a:custGeom>
            <a:solidFill>
              <a:srgbClr val="000000"/>
            </a:solidFill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2531" y="366"/>
              <a:ext cx="277" cy="823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auto">
            <a:xfrm>
              <a:off x="1685" y="404"/>
              <a:ext cx="52" cy="93"/>
            </a:xfrm>
            <a:custGeom>
              <a:avLst/>
              <a:gdLst/>
              <a:ahLst/>
              <a:cxnLst>
                <a:cxn ang="0">
                  <a:pos x="6943" y="21600"/>
                </a:cxn>
                <a:cxn ang="0">
                  <a:pos x="0" y="17419"/>
                </a:cxn>
                <a:cxn ang="0">
                  <a:pos x="21600" y="0"/>
                </a:cxn>
                <a:cxn ang="0">
                  <a:pos x="14271" y="21600"/>
                </a:cxn>
                <a:cxn ang="0">
                  <a:pos x="6943" y="21600"/>
                </a:cxn>
                <a:cxn ang="0">
                  <a:pos x="6943" y="21600"/>
                </a:cxn>
              </a:cxnLst>
              <a:rect l="0" t="0" r="r" b="b"/>
              <a:pathLst>
                <a:path w="21600" h="21600">
                  <a:moveTo>
                    <a:pt x="6943" y="21600"/>
                  </a:moveTo>
                  <a:lnTo>
                    <a:pt x="0" y="17419"/>
                  </a:lnTo>
                  <a:lnTo>
                    <a:pt x="21600" y="0"/>
                  </a:lnTo>
                  <a:lnTo>
                    <a:pt x="14271" y="21600"/>
                  </a:lnTo>
                  <a:lnTo>
                    <a:pt x="6943" y="21600"/>
                  </a:lnTo>
                  <a:close/>
                  <a:moveTo>
                    <a:pt x="6943" y="21600"/>
                  </a:moveTo>
                </a:path>
              </a:pathLst>
            </a:custGeom>
            <a:solidFill>
              <a:srgbClr val="000000"/>
            </a:solidFill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rot="10800000" flipH="1">
              <a:off x="1408" y="497"/>
              <a:ext cx="294" cy="823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563" y="1189"/>
              <a:ext cx="51" cy="94"/>
            </a:xfrm>
            <a:custGeom>
              <a:avLst/>
              <a:gdLst/>
              <a:ahLst/>
              <a:cxnLst>
                <a:cxn ang="0">
                  <a:pos x="14271" y="0"/>
                </a:cxn>
                <a:cxn ang="0">
                  <a:pos x="21600" y="0"/>
                </a:cxn>
                <a:cxn ang="0">
                  <a:pos x="21600" y="21600"/>
                </a:cxn>
                <a:cxn ang="0">
                  <a:pos x="0" y="4366"/>
                </a:cxn>
                <a:cxn ang="0">
                  <a:pos x="14271" y="0"/>
                </a:cxn>
                <a:cxn ang="0">
                  <a:pos x="14271" y="0"/>
                </a:cxn>
              </a:cxnLst>
              <a:rect l="0" t="0" r="r" b="b"/>
              <a:pathLst>
                <a:path w="21600" h="21600">
                  <a:moveTo>
                    <a:pt x="1427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4366"/>
                  </a:lnTo>
                  <a:lnTo>
                    <a:pt x="14271" y="0"/>
                  </a:lnTo>
                  <a:close/>
                  <a:moveTo>
                    <a:pt x="14271" y="0"/>
                  </a:moveTo>
                </a:path>
              </a:pathLst>
            </a:custGeom>
            <a:solidFill>
              <a:srgbClr val="000000"/>
            </a:solidFill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07" y="366"/>
              <a:ext cx="190" cy="823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1" name="Rectangle 13"/>
            <p:cNvSpPr>
              <a:spLocks/>
            </p:cNvSpPr>
            <p:nvPr/>
          </p:nvSpPr>
          <p:spPr bwMode="auto">
            <a:xfrm>
              <a:off x="0" y="1320"/>
              <a:ext cx="4282" cy="356"/>
            </a:xfrm>
            <a:prstGeom prst="rect">
              <a:avLst/>
            </a:prstGeom>
            <a:solidFill>
              <a:srgbClr val="FFDC99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2" name="Rectangle 14"/>
            <p:cNvSpPr>
              <a:spLocks/>
            </p:cNvSpPr>
            <p:nvPr/>
          </p:nvSpPr>
          <p:spPr bwMode="auto">
            <a:xfrm>
              <a:off x="10" y="0"/>
              <a:ext cx="4282" cy="355"/>
            </a:xfrm>
            <a:prstGeom prst="rect">
              <a:avLst/>
            </a:prstGeom>
            <a:solidFill>
              <a:srgbClr val="FFDC99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4344" y="348"/>
              <a:ext cx="86" cy="56"/>
            </a:xfrm>
            <a:custGeom>
              <a:avLst/>
              <a:gdLst/>
              <a:ahLst/>
              <a:cxnLst>
                <a:cxn ang="0">
                  <a:pos x="0" y="6943"/>
                </a:cxn>
                <a:cxn ang="0">
                  <a:pos x="0" y="0"/>
                </a:cxn>
                <a:cxn ang="0">
                  <a:pos x="21600" y="6943"/>
                </a:cxn>
                <a:cxn ang="0">
                  <a:pos x="0" y="21600"/>
                </a:cxn>
                <a:cxn ang="0">
                  <a:pos x="0" y="6943"/>
                </a:cxn>
                <a:cxn ang="0">
                  <a:pos x="0" y="6943"/>
                </a:cxn>
              </a:cxnLst>
              <a:rect l="0" t="0" r="r" b="b"/>
              <a:pathLst>
                <a:path w="21600" h="21600">
                  <a:moveTo>
                    <a:pt x="0" y="6943"/>
                  </a:moveTo>
                  <a:lnTo>
                    <a:pt x="0" y="0"/>
                  </a:lnTo>
                  <a:lnTo>
                    <a:pt x="21600" y="6943"/>
                  </a:lnTo>
                  <a:lnTo>
                    <a:pt x="0" y="21600"/>
                  </a:lnTo>
                  <a:lnTo>
                    <a:pt x="0" y="6943"/>
                  </a:lnTo>
                  <a:close/>
                  <a:moveTo>
                    <a:pt x="0" y="6943"/>
                  </a:moveTo>
                </a:path>
              </a:pathLst>
            </a:custGeom>
            <a:solidFill>
              <a:srgbClr val="000000"/>
            </a:solidFill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10" y="366"/>
              <a:ext cx="4334" cy="1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4344" y="1283"/>
              <a:ext cx="86" cy="56"/>
            </a:xfrm>
            <a:custGeom>
              <a:avLst/>
              <a:gdLst/>
              <a:ahLst/>
              <a:cxnLst>
                <a:cxn ang="0">
                  <a:pos x="0" y="14271"/>
                </a:cxn>
                <a:cxn ang="0">
                  <a:pos x="0" y="0"/>
                </a:cxn>
                <a:cxn ang="0">
                  <a:pos x="21600" y="14271"/>
                </a:cxn>
                <a:cxn ang="0">
                  <a:pos x="0" y="21600"/>
                </a:cxn>
                <a:cxn ang="0">
                  <a:pos x="0" y="14271"/>
                </a:cxn>
                <a:cxn ang="0">
                  <a:pos x="0" y="14271"/>
                </a:cxn>
              </a:cxnLst>
              <a:rect l="0" t="0" r="r" b="b"/>
              <a:pathLst>
                <a:path w="21600" h="21600">
                  <a:moveTo>
                    <a:pt x="0" y="14271"/>
                  </a:moveTo>
                  <a:lnTo>
                    <a:pt x="0" y="0"/>
                  </a:lnTo>
                  <a:lnTo>
                    <a:pt x="21600" y="14271"/>
                  </a:lnTo>
                  <a:lnTo>
                    <a:pt x="0" y="21600"/>
                  </a:lnTo>
                  <a:lnTo>
                    <a:pt x="0" y="14271"/>
                  </a:lnTo>
                  <a:close/>
                  <a:moveTo>
                    <a:pt x="0" y="14271"/>
                  </a:moveTo>
                </a:path>
              </a:pathLst>
            </a:custGeom>
            <a:solidFill>
              <a:srgbClr val="000000"/>
            </a:solidFill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rot="10800000" flipH="1">
              <a:off x="10" y="1310"/>
              <a:ext cx="4345" cy="10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7" name="Rectangle 19"/>
            <p:cNvSpPr>
              <a:spLocks/>
            </p:cNvSpPr>
            <p:nvPr/>
          </p:nvSpPr>
          <p:spPr bwMode="auto">
            <a:xfrm>
              <a:off x="2815" y="1479"/>
              <a:ext cx="101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</a:t>
              </a:r>
            </a:p>
          </p:txBody>
        </p:sp>
        <p:sp>
          <p:nvSpPr>
            <p:cNvPr id="7188" name="Rectangle 20"/>
            <p:cNvSpPr>
              <a:spLocks/>
            </p:cNvSpPr>
            <p:nvPr/>
          </p:nvSpPr>
          <p:spPr bwMode="auto">
            <a:xfrm>
              <a:off x="2899" y="1547"/>
              <a:ext cx="3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</a:t>
              </a:r>
            </a:p>
          </p:txBody>
        </p:sp>
        <p:sp>
          <p:nvSpPr>
            <p:cNvPr id="7189" name="Rectangle 21"/>
            <p:cNvSpPr>
              <a:spLocks/>
            </p:cNvSpPr>
            <p:nvPr/>
          </p:nvSpPr>
          <p:spPr bwMode="auto">
            <a:xfrm>
              <a:off x="2453" y="151"/>
              <a:ext cx="101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</a:t>
              </a:r>
            </a:p>
          </p:txBody>
        </p:sp>
        <p:sp>
          <p:nvSpPr>
            <p:cNvPr id="7190" name="Rectangle 22"/>
            <p:cNvSpPr>
              <a:spLocks/>
            </p:cNvSpPr>
            <p:nvPr/>
          </p:nvSpPr>
          <p:spPr bwMode="auto">
            <a:xfrm>
              <a:off x="2537" y="219"/>
              <a:ext cx="142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i-1</a:t>
              </a:r>
            </a:p>
          </p:txBody>
        </p:sp>
        <p:sp>
          <p:nvSpPr>
            <p:cNvPr id="7191" name="Rectangle 23"/>
            <p:cNvSpPr>
              <a:spLocks/>
            </p:cNvSpPr>
            <p:nvPr/>
          </p:nvSpPr>
          <p:spPr bwMode="auto">
            <a:xfrm>
              <a:off x="1624" y="151"/>
              <a:ext cx="101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</a:t>
              </a:r>
            </a:p>
          </p:txBody>
        </p:sp>
        <p:sp>
          <p:nvSpPr>
            <p:cNvPr id="7192" name="Rectangle 24"/>
            <p:cNvSpPr>
              <a:spLocks/>
            </p:cNvSpPr>
            <p:nvPr/>
          </p:nvSpPr>
          <p:spPr bwMode="auto">
            <a:xfrm>
              <a:off x="1708" y="219"/>
              <a:ext cx="3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</a:t>
              </a:r>
            </a:p>
          </p:txBody>
        </p:sp>
        <p:sp>
          <p:nvSpPr>
            <p:cNvPr id="7193" name="Rectangle 25"/>
            <p:cNvSpPr>
              <a:spLocks/>
            </p:cNvSpPr>
            <p:nvPr/>
          </p:nvSpPr>
          <p:spPr bwMode="auto">
            <a:xfrm>
              <a:off x="1742" y="219"/>
              <a:ext cx="11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-2</a:t>
              </a:r>
            </a:p>
          </p:txBody>
        </p:sp>
        <p:sp>
          <p:nvSpPr>
            <p:cNvPr id="7194" name="Rectangle 26"/>
            <p:cNvSpPr>
              <a:spLocks/>
            </p:cNvSpPr>
            <p:nvPr/>
          </p:nvSpPr>
          <p:spPr bwMode="auto">
            <a:xfrm>
              <a:off x="1347" y="1479"/>
              <a:ext cx="101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</a:t>
              </a:r>
            </a:p>
          </p:txBody>
        </p:sp>
        <p:sp>
          <p:nvSpPr>
            <p:cNvPr id="7195" name="Rectangle 27"/>
            <p:cNvSpPr>
              <a:spLocks/>
            </p:cNvSpPr>
            <p:nvPr/>
          </p:nvSpPr>
          <p:spPr bwMode="auto">
            <a:xfrm>
              <a:off x="1432" y="1547"/>
              <a:ext cx="3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</a:t>
              </a:r>
            </a:p>
          </p:txBody>
        </p:sp>
        <p:sp>
          <p:nvSpPr>
            <p:cNvPr id="7196" name="Rectangle 28"/>
            <p:cNvSpPr>
              <a:spLocks/>
            </p:cNvSpPr>
            <p:nvPr/>
          </p:nvSpPr>
          <p:spPr bwMode="auto">
            <a:xfrm>
              <a:off x="1465" y="1547"/>
              <a:ext cx="4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-</a:t>
              </a:r>
            </a:p>
          </p:txBody>
        </p:sp>
        <p:sp>
          <p:nvSpPr>
            <p:cNvPr id="7197" name="Rectangle 29"/>
            <p:cNvSpPr>
              <a:spLocks/>
            </p:cNvSpPr>
            <p:nvPr/>
          </p:nvSpPr>
          <p:spPr bwMode="auto">
            <a:xfrm>
              <a:off x="1536" y="1547"/>
              <a:ext cx="7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7198" name="Rectangle 30"/>
            <p:cNvSpPr>
              <a:spLocks/>
            </p:cNvSpPr>
            <p:nvPr/>
          </p:nvSpPr>
          <p:spPr bwMode="auto">
            <a:xfrm>
              <a:off x="191" y="151"/>
              <a:ext cx="599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Server B</a:t>
              </a:r>
            </a:p>
          </p:txBody>
        </p:sp>
        <p:sp>
          <p:nvSpPr>
            <p:cNvPr id="7199" name="Rectangle 31"/>
            <p:cNvSpPr>
              <a:spLocks/>
            </p:cNvSpPr>
            <p:nvPr/>
          </p:nvSpPr>
          <p:spPr bwMode="auto">
            <a:xfrm>
              <a:off x="191" y="1479"/>
              <a:ext cx="590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Server</a:t>
              </a:r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A</a:t>
              </a:r>
            </a:p>
          </p:txBody>
        </p:sp>
        <p:sp>
          <p:nvSpPr>
            <p:cNvPr id="7200" name="Rectangle 32"/>
            <p:cNvSpPr>
              <a:spLocks/>
            </p:cNvSpPr>
            <p:nvPr/>
          </p:nvSpPr>
          <p:spPr bwMode="auto">
            <a:xfrm>
              <a:off x="4525" y="300"/>
              <a:ext cx="340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Time</a:t>
              </a:r>
            </a:p>
          </p:txBody>
        </p:sp>
        <p:sp>
          <p:nvSpPr>
            <p:cNvPr id="7201" name="Rectangle 33"/>
            <p:cNvSpPr>
              <a:spLocks/>
            </p:cNvSpPr>
            <p:nvPr/>
          </p:nvSpPr>
          <p:spPr bwMode="auto">
            <a:xfrm>
              <a:off x="1745" y="749"/>
              <a:ext cx="135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</a:t>
              </a:r>
            </a:p>
          </p:txBody>
        </p:sp>
        <p:sp>
          <p:nvSpPr>
            <p:cNvPr id="7202" name="Rectangle 34"/>
            <p:cNvSpPr>
              <a:spLocks/>
            </p:cNvSpPr>
            <p:nvPr/>
          </p:nvSpPr>
          <p:spPr bwMode="auto">
            <a:xfrm>
              <a:off x="2850" y="749"/>
              <a:ext cx="164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</a:t>
              </a:r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'</a:t>
              </a:r>
            </a:p>
          </p:txBody>
        </p:sp>
        <p:sp>
          <p:nvSpPr>
            <p:cNvPr id="7203" name="Rectangle 35"/>
            <p:cNvSpPr>
              <a:spLocks/>
            </p:cNvSpPr>
            <p:nvPr/>
          </p:nvSpPr>
          <p:spPr bwMode="auto">
            <a:xfrm>
              <a:off x="4525" y="1273"/>
              <a:ext cx="340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Time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14.5</a:t>
            </a:r>
            <a:br>
              <a:rPr lang="en-US"/>
            </a:br>
            <a:r>
              <a:rPr lang="en-US"/>
              <a:t>Events occurring at three processes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1765300"/>
            <a:ext cx="8983663" cy="3327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14.6</a:t>
            </a:r>
            <a:br>
              <a:rPr lang="en-US"/>
            </a:br>
            <a:r>
              <a:rPr lang="en-US"/>
              <a:t>Lamport timestamps for the events shown in Figure 14.5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1841500"/>
            <a:ext cx="8826500" cy="3619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14.7</a:t>
            </a:r>
            <a:br>
              <a:rPr lang="en-US"/>
            </a:br>
            <a:r>
              <a:rPr lang="en-US"/>
              <a:t>Vector timestamps for the events shown in Figure 14.5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638300"/>
            <a:ext cx="8839200" cy="3581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14.8</a:t>
            </a:r>
            <a:br>
              <a:rPr lang="en-US"/>
            </a:br>
            <a:r>
              <a:rPr lang="en-US"/>
              <a:t>Detecting global properties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168400"/>
            <a:ext cx="7856538" cy="51181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33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D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 Black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33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DAA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634</Words>
  <Characters>0</Characters>
  <PresentationFormat>On-screen Show (4:3)</PresentationFormat>
  <Lines>0</Lines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Times</vt:lpstr>
      <vt:lpstr>ヒラギノ明朝 ProN W3</vt:lpstr>
      <vt:lpstr>Arial</vt:lpstr>
      <vt:lpstr>ヒラギノ角ゴ ProN W3</vt:lpstr>
      <vt:lpstr>Arial Black</vt:lpstr>
      <vt:lpstr>ヒラギノ角ゴ ProN W6</vt:lpstr>
      <vt:lpstr>Helvetica</vt:lpstr>
      <vt:lpstr>Times New Roman</vt:lpstr>
      <vt:lpstr>Symbol</vt:lpstr>
      <vt:lpstr>Title &amp; Subtitle</vt:lpstr>
      <vt:lpstr>slides</vt:lpstr>
      <vt:lpstr>  Slides for Chapter 14:  Time and Global States</vt:lpstr>
      <vt:lpstr>Figure 14.1 Skew between computer clocks in a distributed system</vt:lpstr>
      <vt:lpstr>Figure 14.2 Clock synchronization using a time server</vt:lpstr>
      <vt:lpstr>Figure 14.3 An example synchronization subnet in an NTP implementation</vt:lpstr>
      <vt:lpstr>Figure 14.4 Messages exchanged between a pair of NTP peers</vt:lpstr>
      <vt:lpstr>Figure 14.5 Events occurring at three processes</vt:lpstr>
      <vt:lpstr>Figure 14.6 Lamport timestamps for the events shown in Figure 14.5</vt:lpstr>
      <vt:lpstr>Figure 14.7 Vector timestamps for the events shown in Figure 14.5</vt:lpstr>
      <vt:lpstr>Figure 14.8 Detecting global properties</vt:lpstr>
      <vt:lpstr>Figure 14.9 Cuts</vt:lpstr>
      <vt:lpstr>Figure 14.10 Chandy and Lamport’s ‘snapshot’ algorithm</vt:lpstr>
      <vt:lpstr>Figure 14.11 Two processes and their initial states</vt:lpstr>
      <vt:lpstr>Figure 14.12 The execution of the processes in Figure 14.11</vt:lpstr>
      <vt:lpstr>Figure 14.13 Reachability between states in the snapshot algorithm</vt:lpstr>
      <vt:lpstr>Figure 14.14 Vector timestamps and variable values for the execution of Figure 14.9</vt:lpstr>
      <vt:lpstr>Figure 14.15 The lattice of global states for the execution of Figure 14.14</vt:lpstr>
      <vt:lpstr>Figure 14.16 Algorithms to evaluate possibly φ and definitely φ</vt:lpstr>
      <vt:lpstr>Figure 14.17 Evaluating definitely 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15.1 A distributed multimedia system</dc:title>
  <dc:creator>George Coulouris</dc:creator>
  <cp:lastModifiedBy>Admin</cp:lastModifiedBy>
  <cp:revision>1</cp:revision>
  <dcterms:modified xsi:type="dcterms:W3CDTF">2016-06-02T07:34:13Z</dcterms:modified>
</cp:coreProperties>
</file>