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udio/unknown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96"/>
  </p:notesMasterIdLst>
  <p:sldIdLst>
    <p:sldId id="258" r:id="rId2"/>
    <p:sldId id="325" r:id="rId3"/>
    <p:sldId id="326" r:id="rId4"/>
    <p:sldId id="293" r:id="rId5"/>
    <p:sldId id="261" r:id="rId6"/>
    <p:sldId id="294" r:id="rId7"/>
    <p:sldId id="295" r:id="rId8"/>
    <p:sldId id="296" r:id="rId9"/>
    <p:sldId id="297" r:id="rId10"/>
    <p:sldId id="278" r:id="rId11"/>
    <p:sldId id="309" r:id="rId12"/>
    <p:sldId id="327" r:id="rId13"/>
    <p:sldId id="329" r:id="rId14"/>
    <p:sldId id="279" r:id="rId15"/>
    <p:sldId id="310" r:id="rId16"/>
    <p:sldId id="264" r:id="rId17"/>
    <p:sldId id="311" r:id="rId18"/>
    <p:sldId id="312" r:id="rId19"/>
    <p:sldId id="332" r:id="rId20"/>
    <p:sldId id="331" r:id="rId21"/>
    <p:sldId id="371" r:id="rId22"/>
    <p:sldId id="372" r:id="rId23"/>
    <p:sldId id="280" r:id="rId24"/>
    <p:sldId id="313" r:id="rId25"/>
    <p:sldId id="333" r:id="rId26"/>
    <p:sldId id="282" r:id="rId27"/>
    <p:sldId id="315" r:id="rId28"/>
    <p:sldId id="316" r:id="rId29"/>
    <p:sldId id="317" r:id="rId30"/>
    <p:sldId id="318" r:id="rId31"/>
    <p:sldId id="334" r:id="rId32"/>
    <p:sldId id="335" r:id="rId33"/>
    <p:sldId id="336" r:id="rId34"/>
    <p:sldId id="298" r:id="rId35"/>
    <p:sldId id="353" r:id="rId36"/>
    <p:sldId id="267" r:id="rId37"/>
    <p:sldId id="373" r:id="rId38"/>
    <p:sldId id="374" r:id="rId39"/>
    <p:sldId id="337" r:id="rId40"/>
    <p:sldId id="338" r:id="rId41"/>
    <p:sldId id="268" r:id="rId42"/>
    <p:sldId id="339" r:id="rId43"/>
    <p:sldId id="356" r:id="rId44"/>
    <p:sldId id="340" r:id="rId45"/>
    <p:sldId id="300" r:id="rId46"/>
    <p:sldId id="301" r:id="rId47"/>
    <p:sldId id="354" r:id="rId48"/>
    <p:sldId id="302" r:id="rId49"/>
    <p:sldId id="303" r:id="rId50"/>
    <p:sldId id="304" r:id="rId51"/>
    <p:sldId id="305" r:id="rId52"/>
    <p:sldId id="306" r:id="rId53"/>
    <p:sldId id="378" r:id="rId54"/>
    <p:sldId id="355" r:id="rId55"/>
    <p:sldId id="377" r:id="rId56"/>
    <p:sldId id="375" r:id="rId57"/>
    <p:sldId id="379" r:id="rId58"/>
    <p:sldId id="341" r:id="rId59"/>
    <p:sldId id="343" r:id="rId60"/>
    <p:sldId id="269" r:id="rId61"/>
    <p:sldId id="342" r:id="rId62"/>
    <p:sldId id="344" r:id="rId63"/>
    <p:sldId id="345" r:id="rId64"/>
    <p:sldId id="270" r:id="rId65"/>
    <p:sldId id="346" r:id="rId66"/>
    <p:sldId id="347" r:id="rId67"/>
    <p:sldId id="352" r:id="rId68"/>
    <p:sldId id="348" r:id="rId69"/>
    <p:sldId id="351" r:id="rId70"/>
    <p:sldId id="319" r:id="rId71"/>
    <p:sldId id="358" r:id="rId72"/>
    <p:sldId id="359" r:id="rId73"/>
    <p:sldId id="360" r:id="rId74"/>
    <p:sldId id="361" r:id="rId75"/>
    <p:sldId id="362" r:id="rId76"/>
    <p:sldId id="364" r:id="rId77"/>
    <p:sldId id="363" r:id="rId78"/>
    <p:sldId id="365" r:id="rId79"/>
    <p:sldId id="366" r:id="rId80"/>
    <p:sldId id="368" r:id="rId81"/>
    <p:sldId id="367" r:id="rId82"/>
    <p:sldId id="320" r:id="rId83"/>
    <p:sldId id="369" r:id="rId84"/>
    <p:sldId id="370" r:id="rId85"/>
    <p:sldId id="321" r:id="rId86"/>
    <p:sldId id="322" r:id="rId87"/>
    <p:sldId id="284" r:id="rId88"/>
    <p:sldId id="285" r:id="rId89"/>
    <p:sldId id="272" r:id="rId90"/>
    <p:sldId id="273" r:id="rId91"/>
    <p:sldId id="274" r:id="rId92"/>
    <p:sldId id="275" r:id="rId93"/>
    <p:sldId id="276" r:id="rId94"/>
    <p:sldId id="289" r:id="rId95"/>
  </p:sldIdLst>
  <p:sldSz cx="9906000" cy="6858000" type="A4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3541" autoAdjust="0"/>
    <p:restoredTop sz="90929"/>
  </p:normalViewPr>
  <p:slideViewPr>
    <p:cSldViewPr snapToGrid="0">
      <p:cViewPr varScale="1">
        <p:scale>
          <a:sx n="66" d="100"/>
          <a:sy n="66" d="100"/>
        </p:scale>
        <p:origin x="-1056" y="-102"/>
      </p:cViewPr>
      <p:guideLst>
        <p:guide orient="horz" pos="2160"/>
        <p:guide pos="312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6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293F15-71F4-49FB-A3EC-98E0203FFF4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7C92DD-5C18-447E-AE1B-984AB8C6A1F6}" type="slidenum">
              <a:rPr lang="en-US"/>
              <a:pPr/>
              <a:t>10</a:t>
            </a:fld>
            <a:endParaRPr lang="en-US"/>
          </a:p>
        </p:txBody>
      </p:sp>
      <p:sp>
        <p:nvSpPr>
          <p:cNvPr id="4915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/>
              <a:t>Person structure (type used in arguments in the interface)</a:t>
            </a:r>
          </a:p>
          <a:p>
            <a:r>
              <a:rPr lang="en-GB"/>
              <a:t> in Java RMI it would have been defined as a class</a:t>
            </a:r>
          </a:p>
          <a:p>
            <a:r>
              <a:rPr lang="en-GB"/>
              <a:t>But CORBA may be used by non object-oriented languages e.g. C that don’t have classes.</a:t>
            </a:r>
          </a:p>
          <a:p>
            <a:r>
              <a:rPr lang="en-GB"/>
              <a:t>interface PersonList specifies methods available for RMI</a:t>
            </a:r>
          </a:p>
          <a:p>
            <a:r>
              <a:rPr lang="en-GB"/>
              <a:t>note in and out on parameters</a:t>
            </a:r>
          </a:p>
          <a:p>
            <a:r>
              <a:rPr lang="en-GB"/>
              <a:t>note attribute - really like another method, can get the value from it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25C3E-B292-4C3A-8680-04AF030A5114}" type="slidenum">
              <a:rPr lang="en-US"/>
              <a:pPr/>
              <a:t>23</a:t>
            </a:fld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/>
              <a:t>remind them of request-reply protocol - single request message and reply message. Maybe executed</a:t>
            </a:r>
          </a:p>
          <a:p>
            <a:r>
              <a:rPr lang="en-GB"/>
              <a:t>re-transmit requests until we get a reply - at least once</a:t>
            </a:r>
          </a:p>
          <a:p>
            <a:r>
              <a:rPr lang="en-GB"/>
              <a:t>save replies for re-transmission - at-most-once</a:t>
            </a:r>
          </a:p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47DF29-944D-42C1-83BD-F281E505B390}" type="slidenum">
              <a:rPr lang="en-US"/>
              <a:pPr/>
              <a:t>26</a:t>
            </a:fld>
            <a:endParaRPr lang="en-US"/>
          </a:p>
        </p:txBody>
      </p:sp>
      <p:sp>
        <p:nvSpPr>
          <p:cNvPr id="5529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/>
              <a:t>describe animation - First just shows the figure 5.6</a:t>
            </a:r>
          </a:p>
          <a:p>
            <a:r>
              <a:rPr lang="en-GB"/>
              <a:t>then bring in descriptions of communication and remote reference modules</a:t>
            </a:r>
          </a:p>
          <a:p>
            <a:r>
              <a:rPr lang="en-GB"/>
              <a:t>then text on RMI software</a:t>
            </a:r>
          </a:p>
          <a:p>
            <a:r>
              <a:rPr lang="en-GB"/>
              <a:t>then proxy, skeleton and dispatcher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0F657-786D-4134-9769-6009F9DF34C2}" type="slidenum">
              <a:rPr lang="en-US"/>
              <a:pPr/>
              <a:t>88</a:t>
            </a:fld>
            <a:endParaRPr lang="en-US"/>
          </a:p>
        </p:txBody>
      </p:sp>
      <p:sp>
        <p:nvSpPr>
          <p:cNvPr id="6041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/>
              <a:t>animation brings in the text at the top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685800"/>
            <a:ext cx="836453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11400" y="3886200"/>
            <a:ext cx="69342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69938" y="6229350"/>
            <a:ext cx="2092325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411538" y="6229350"/>
            <a:ext cx="3082925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154863" y="6229350"/>
            <a:ext cx="19812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325484AD-8702-48E0-B3E1-243B1EA799A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495300" y="2590800"/>
            <a:ext cx="8832850" cy="0"/>
          </a:xfrm>
          <a:prstGeom prst="line">
            <a:avLst/>
          </a:prstGeom>
          <a:noFill/>
          <a:ln w="1270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53690-F425-464E-A2A3-B0E0BAD1C4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288" y="228600"/>
            <a:ext cx="22288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9738" y="228600"/>
            <a:ext cx="65341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FAF0D-4FC3-48CA-908C-FCB5D38276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2A02E-700D-4CF1-80EA-65A8E41ABD7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9ACE8-3C4E-4D24-A2EA-481DFF63AD9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47800"/>
            <a:ext cx="435292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5" y="1447800"/>
            <a:ext cx="4354513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02763F-F291-4264-9EBD-2F9E6F525B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61761-8CC3-4706-813E-7EEDCC0B41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4469A-796B-44AE-8BA8-29F7AEE2BCC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EF995-CEF7-40F4-980D-A08F090855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10F19-4100-4AD8-AD09-A90E4DD602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A151F-C77F-49BE-935D-0DBF4AA5F5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9738" y="228600"/>
            <a:ext cx="88884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447800"/>
            <a:ext cx="885983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400800"/>
            <a:ext cx="15954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46300" y="6400800"/>
            <a:ext cx="60261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800"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5000" y="6400800"/>
            <a:ext cx="11001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fld id="{5F3FD8BC-F2A9-4FF3-A6C7-0AF15314617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495300" y="1143000"/>
            <a:ext cx="8832850" cy="0"/>
          </a:xfrm>
          <a:prstGeom prst="line">
            <a:avLst/>
          </a:prstGeom>
          <a:noFill/>
          <a:ln w="1270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28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400">
          <a:solidFill>
            <a:schemeClr val="hlink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hlink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hlink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hlink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hlink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hlink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products/jini/1.1/docs/ap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306388"/>
            <a:ext cx="8364538" cy="2143125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GB"/>
              <a:t/>
            </a:r>
            <a:br>
              <a:rPr lang="en-GB"/>
            </a:br>
            <a:r>
              <a:rPr lang="en-GB" sz="3200"/>
              <a:t>CS 843 - </a:t>
            </a:r>
            <a:r>
              <a:rPr lang="en-US" sz="3200"/>
              <a:t>Distributed Computing Systems</a:t>
            </a:r>
            <a:r>
              <a:rPr lang="en-GB"/>
              <a:t> </a:t>
            </a:r>
            <a:r>
              <a:rPr lang="en-GB" sz="3200"/>
              <a:t>Chapter 5: </a:t>
            </a:r>
            <a:r>
              <a:rPr lang="en-US" sz="3200"/>
              <a:t>Distributed Objects and Remote Invocation</a:t>
            </a:r>
            <a:r>
              <a:rPr lang="en-GB" sz="3200"/>
              <a:t> </a:t>
            </a:r>
            <a:br>
              <a:rPr lang="en-GB" sz="3200"/>
            </a:br>
            <a:r>
              <a:rPr lang="en-GB" sz="3200"/>
              <a:t>Chin-Chih Chang, chang@cs.twsu.edu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2895600"/>
            <a:ext cx="6934200" cy="2438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sz="2400" i="1">
                <a:latin typeface="Arial" charset="0"/>
              </a:rPr>
              <a:t>From</a:t>
            </a:r>
            <a:r>
              <a:rPr lang="en-GB" sz="2400"/>
              <a:t> Coulouris, Dollimore and Kindberg</a:t>
            </a:r>
            <a:br>
              <a:rPr lang="en-GB" sz="2400"/>
            </a:br>
            <a:r>
              <a:rPr lang="en-GB"/>
              <a:t>Distributed Systems: </a:t>
            </a:r>
            <a:br>
              <a:rPr lang="en-GB"/>
            </a:br>
            <a:r>
              <a:rPr lang="en-GB"/>
              <a:t>		Concepts and Design</a:t>
            </a:r>
            <a:endParaRPr lang="en-GB" sz="2400"/>
          </a:p>
          <a:p>
            <a:pPr>
              <a:lnSpc>
                <a:spcPct val="110000"/>
              </a:lnSpc>
            </a:pPr>
            <a:r>
              <a:rPr lang="en-GB" sz="2400">
                <a:latin typeface="Arial" charset="0"/>
              </a:rPr>
              <a:t>Edition 3, © Addison-Wesley 2001</a:t>
            </a:r>
            <a:endParaRPr lang="en-GB"/>
          </a:p>
        </p:txBody>
      </p:sp>
      <p:pic>
        <p:nvPicPr>
          <p:cNvPr id="7172" name="Picture 4" descr="Cover25%.jpg                                                   000164BDGeorge's HD                    B109F7EF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2895600"/>
            <a:ext cx="1933575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CORBA IDL Example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858963" y="1252538"/>
            <a:ext cx="5308600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800" i="1"/>
              <a:t>struct Person {</a:t>
            </a:r>
          </a:p>
          <a:p>
            <a:r>
              <a:rPr lang="en-GB" sz="1800" i="1"/>
              <a:t>	string name; </a:t>
            </a:r>
          </a:p>
          <a:p>
            <a:r>
              <a:rPr lang="en-GB" sz="1800" i="1"/>
              <a:t>	string place;</a:t>
            </a:r>
          </a:p>
          <a:p>
            <a:r>
              <a:rPr lang="en-GB" sz="1800" i="1"/>
              <a:t>	long year;</a:t>
            </a:r>
          </a:p>
          <a:p>
            <a:r>
              <a:rPr lang="en-GB" sz="1800" i="1"/>
              <a:t>} ;</a:t>
            </a:r>
          </a:p>
          <a:p>
            <a:r>
              <a:rPr lang="en-GB" sz="1800" i="1"/>
              <a:t>interface PersonList {</a:t>
            </a:r>
          </a:p>
          <a:p>
            <a:r>
              <a:rPr lang="en-GB" sz="1800" i="1"/>
              <a:t>	readonly attribute string listname;</a:t>
            </a:r>
          </a:p>
          <a:p>
            <a:r>
              <a:rPr lang="en-GB" sz="1800" i="1"/>
              <a:t>	void </a:t>
            </a:r>
            <a:r>
              <a:rPr lang="en-GB" sz="1800" i="1">
                <a:solidFill>
                  <a:schemeClr val="accent1"/>
                </a:solidFill>
              </a:rPr>
              <a:t>addPerson</a:t>
            </a:r>
            <a:r>
              <a:rPr lang="en-GB" sz="1800" i="1"/>
              <a:t>(in Person p) ;</a:t>
            </a:r>
          </a:p>
          <a:p>
            <a:r>
              <a:rPr lang="en-GB" sz="1800" i="1"/>
              <a:t>	void </a:t>
            </a:r>
            <a:r>
              <a:rPr lang="en-GB" sz="1800" i="1">
                <a:solidFill>
                  <a:schemeClr val="accent1"/>
                </a:solidFill>
              </a:rPr>
              <a:t>getPerson</a:t>
            </a:r>
            <a:r>
              <a:rPr lang="en-GB" sz="1800" i="1"/>
              <a:t>(in string name, out Person p);</a:t>
            </a:r>
          </a:p>
          <a:p>
            <a:r>
              <a:rPr lang="en-GB" sz="1800" i="1"/>
              <a:t>	long </a:t>
            </a:r>
            <a:r>
              <a:rPr lang="en-GB" sz="1800" i="1">
                <a:solidFill>
                  <a:schemeClr val="accent1"/>
                </a:solidFill>
              </a:rPr>
              <a:t>number</a:t>
            </a:r>
            <a:r>
              <a:rPr lang="en-GB" sz="1800" i="1"/>
              <a:t>();</a:t>
            </a:r>
          </a:p>
          <a:p>
            <a:r>
              <a:rPr lang="en-GB" sz="1800" i="1"/>
              <a:t>};</a:t>
            </a:r>
            <a:endParaRPr lang="en-GB" sz="180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" y="4511675"/>
            <a:ext cx="8859838" cy="17367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GB" sz="2400"/>
              <a:t>Remote interface: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sz="2000"/>
              <a:t>specifies the </a:t>
            </a:r>
            <a:r>
              <a:rPr lang="en-GB" sz="2000">
                <a:solidFill>
                  <a:schemeClr val="accent1"/>
                </a:solidFill>
              </a:rPr>
              <a:t>methods</a:t>
            </a:r>
            <a:r>
              <a:rPr lang="en-GB" sz="2000"/>
              <a:t> of an object available for remote invocation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sz="2000"/>
              <a:t>an interface definition language (or IDL) is used to specify remote interfaces. E.g. the above in CORBA IDL.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sz="2000"/>
              <a:t>Java RMI would have a class for </a:t>
            </a:r>
            <a:r>
              <a:rPr lang="en-GB" sz="2000" i="1"/>
              <a:t>Person</a:t>
            </a:r>
            <a:r>
              <a:rPr lang="en-GB" sz="2000"/>
              <a:t>, but CORBA has a </a:t>
            </a:r>
            <a:r>
              <a:rPr lang="en-GB" sz="2000" i="1"/>
              <a:t>struct</a:t>
            </a:r>
            <a:r>
              <a:rPr lang="en-GB" sz="2000"/>
              <a:t> 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6213475" y="142875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GB" sz="2000">
                <a:solidFill>
                  <a:schemeClr val="accent1"/>
                </a:solidFill>
                <a:latin typeface="Arial" charset="0"/>
              </a:rPr>
              <a:t>Figure 5.2</a:t>
            </a:r>
            <a:endParaRPr kumimoji="1" lang="en-GB" sz="2800">
              <a:solidFill>
                <a:schemeClr val="accent1"/>
              </a:solidFill>
              <a:latin typeface="Arial" charset="0"/>
            </a:endParaRPr>
          </a:p>
        </p:txBody>
      </p:sp>
      <p:grpSp>
        <p:nvGrpSpPr>
          <p:cNvPr id="47110" name="Group 6"/>
          <p:cNvGrpSpPr>
            <a:grpSpLocks/>
          </p:cNvGrpSpPr>
          <p:nvPr/>
        </p:nvGrpSpPr>
        <p:grpSpPr bwMode="auto">
          <a:xfrm>
            <a:off x="4454525" y="3721100"/>
            <a:ext cx="3971925" cy="849313"/>
            <a:chOff x="2806" y="2344"/>
            <a:chExt cx="2502" cy="535"/>
          </a:xfrm>
        </p:grpSpPr>
        <p:sp>
          <p:nvSpPr>
            <p:cNvPr id="47111" name="Text Box 7"/>
            <p:cNvSpPr txBox="1">
              <a:spLocks noChangeArrowheads="1"/>
            </p:cNvSpPr>
            <p:nvPr/>
          </p:nvSpPr>
          <p:spPr bwMode="auto">
            <a:xfrm>
              <a:off x="3053" y="2629"/>
              <a:ext cx="2255" cy="2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latin typeface="Helvetica" charset="0"/>
                </a:rPr>
                <a:t>parameters are </a:t>
              </a:r>
              <a:r>
                <a:rPr lang="en-GB" sz="2000" i="1">
                  <a:latin typeface="Helvetica" charset="0"/>
                </a:rPr>
                <a:t>in</a:t>
              </a:r>
              <a:r>
                <a:rPr lang="en-GB" sz="2000">
                  <a:latin typeface="Helvetica" charset="0"/>
                </a:rPr>
                <a:t>, </a:t>
              </a:r>
              <a:r>
                <a:rPr lang="en-GB" sz="2000" i="1">
                  <a:latin typeface="Helvetica" charset="0"/>
                </a:rPr>
                <a:t>out</a:t>
              </a:r>
              <a:r>
                <a:rPr lang="en-GB" sz="2000">
                  <a:latin typeface="Helvetica" charset="0"/>
                </a:rPr>
                <a:t> or </a:t>
              </a:r>
              <a:r>
                <a:rPr lang="en-GB" sz="2000" i="1">
                  <a:latin typeface="Helvetica" charset="0"/>
                </a:rPr>
                <a:t>inout</a:t>
              </a:r>
              <a:endParaRPr lang="en-GB"/>
            </a:p>
          </p:txBody>
        </p:sp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H="1" flipV="1">
              <a:off x="2806" y="2362"/>
              <a:ext cx="559" cy="27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H="1" flipV="1">
              <a:off x="3702" y="2344"/>
              <a:ext cx="559" cy="27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114" name="Group 10"/>
          <p:cNvGrpSpPr>
            <a:grpSpLocks/>
          </p:cNvGrpSpPr>
          <p:nvPr/>
        </p:nvGrpSpPr>
        <p:grpSpPr bwMode="auto">
          <a:xfrm>
            <a:off x="4022725" y="2047875"/>
            <a:ext cx="3113088" cy="766763"/>
            <a:chOff x="2534" y="1290"/>
            <a:chExt cx="1961" cy="483"/>
          </a:xfrm>
        </p:grpSpPr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3225" y="1290"/>
              <a:ext cx="1270" cy="2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latin typeface="Helvetica" charset="0"/>
                </a:rPr>
                <a:t>remote interface</a:t>
              </a:r>
              <a:endParaRPr lang="en-GB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H="1">
              <a:off x="2534" y="1479"/>
              <a:ext cx="711" cy="29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117" name="Group 13"/>
          <p:cNvGrpSpPr>
            <a:grpSpLocks/>
          </p:cNvGrpSpPr>
          <p:nvPr/>
        </p:nvGrpSpPr>
        <p:grpSpPr bwMode="auto">
          <a:xfrm>
            <a:off x="5949950" y="2705100"/>
            <a:ext cx="3956050" cy="806450"/>
            <a:chOff x="3748" y="1704"/>
            <a:chExt cx="2492" cy="508"/>
          </a:xfrm>
        </p:grpSpPr>
        <p:sp>
          <p:nvSpPr>
            <p:cNvPr id="47118" name="Text Box 14"/>
            <p:cNvSpPr txBox="1">
              <a:spLocks noChangeArrowheads="1"/>
            </p:cNvSpPr>
            <p:nvPr/>
          </p:nvSpPr>
          <p:spPr bwMode="auto">
            <a:xfrm>
              <a:off x="4261" y="1704"/>
              <a:ext cx="1979" cy="4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sz="2000">
                  <a:latin typeface="Helvetica" charset="0"/>
                </a:rPr>
                <a:t>remote interface defines methods for RMI</a:t>
              </a:r>
              <a:endParaRPr lang="en-GB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flipH="1">
              <a:off x="3748" y="2032"/>
              <a:ext cx="495" cy="18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H="1">
              <a:off x="3807" y="1849"/>
              <a:ext cx="418" cy="65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121" name="Group 17"/>
          <p:cNvGrpSpPr>
            <a:grpSpLocks/>
          </p:cNvGrpSpPr>
          <p:nvPr/>
        </p:nvGrpSpPr>
        <p:grpSpPr bwMode="auto">
          <a:xfrm>
            <a:off x="117475" y="1492250"/>
            <a:ext cx="2476500" cy="735013"/>
            <a:chOff x="74" y="940"/>
            <a:chExt cx="1560" cy="463"/>
          </a:xfrm>
        </p:grpSpPr>
        <p:sp>
          <p:nvSpPr>
            <p:cNvPr id="47122" name="Text Box 18"/>
            <p:cNvSpPr txBox="1">
              <a:spLocks noChangeArrowheads="1"/>
            </p:cNvSpPr>
            <p:nvPr/>
          </p:nvSpPr>
          <p:spPr bwMode="auto">
            <a:xfrm>
              <a:off x="74" y="1153"/>
              <a:ext cx="1560" cy="2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sz="2000">
                  <a:latin typeface="Helvetica" charset="0"/>
                </a:rPr>
                <a:t>CORBA has a struct</a:t>
              </a:r>
              <a:endParaRPr lang="en-GB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flipV="1">
              <a:off x="711" y="940"/>
              <a:ext cx="445" cy="2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8878888" y="6069013"/>
            <a:ext cx="290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 bldLvl="2" autoUpdateAnimBg="0"/>
      <p:bldP spid="4712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Object Model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An object encapsulates encapsulates both data and methods.</a:t>
            </a:r>
          </a:p>
          <a:p>
            <a:pPr>
              <a:buFontTx/>
              <a:buChar char="•"/>
            </a:pPr>
            <a:r>
              <a:rPr lang="en-US"/>
              <a:t>Objects can be accessed via </a:t>
            </a:r>
            <a:r>
              <a:rPr lang="en-US" b="1"/>
              <a:t>object references</a:t>
            </a:r>
            <a:r>
              <a:rPr lang="en-US"/>
              <a:t>.</a:t>
            </a:r>
          </a:p>
          <a:p>
            <a:pPr>
              <a:buFontTx/>
              <a:buChar char="•"/>
            </a:pPr>
            <a:r>
              <a:rPr lang="en-US"/>
              <a:t>An </a:t>
            </a:r>
            <a:r>
              <a:rPr lang="en-US" b="1"/>
              <a:t>interface</a:t>
            </a:r>
            <a:r>
              <a:rPr lang="en-US"/>
              <a:t> provides a definition of the signatures of a set of methods.</a:t>
            </a:r>
          </a:p>
          <a:p>
            <a:pPr>
              <a:buFontTx/>
              <a:buChar char="•"/>
            </a:pPr>
            <a:r>
              <a:rPr lang="en-US"/>
              <a:t>Actions are performed by </a:t>
            </a:r>
            <a:r>
              <a:rPr lang="en-US" b="1"/>
              <a:t>method invocations</a:t>
            </a:r>
            <a:r>
              <a:rPr lang="en-US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The state of receiver may be changed.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Further invocations of methods on other objects may take place.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Object Model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b="1"/>
              <a:t>Exceptions</a:t>
            </a:r>
            <a:r>
              <a:rPr lang="en-US"/>
              <a:t> may be thrown to caller when an error occurs. </a:t>
            </a:r>
            <a:endParaRPr lang="en-US" b="1"/>
          </a:p>
          <a:p>
            <a:pPr>
              <a:buFontTx/>
              <a:buChar char="•"/>
            </a:pPr>
            <a:r>
              <a:rPr lang="en-US" b="1"/>
              <a:t>Garbage collection</a:t>
            </a:r>
            <a:r>
              <a:rPr lang="en-US"/>
              <a:t> frees the space occupied by objects when they are no longer needed.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Distributed Objects Model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Remote method invocation – Method invocations between objects in different processes, whether in the same computer of not.</a:t>
            </a:r>
          </a:p>
          <a:p>
            <a:pPr>
              <a:buFontTx/>
              <a:buChar char="•"/>
            </a:pPr>
            <a:r>
              <a:rPr lang="en-US"/>
              <a:t>Local method invocation – Method invocations between objects in the same process. </a:t>
            </a:r>
          </a:p>
          <a:p>
            <a:pPr>
              <a:buFontTx/>
              <a:buChar char="•"/>
            </a:pPr>
            <a:r>
              <a:rPr lang="en-US"/>
              <a:t>Remote object – Objects that can receive remote invocations.</a:t>
            </a:r>
          </a:p>
          <a:p>
            <a:pPr>
              <a:buFontTx/>
              <a:buChar char="•"/>
            </a:pPr>
            <a:r>
              <a:rPr lang="en-US"/>
              <a:t>Remote and local method invocations are shown in Figure 5.3.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Distributed Object Model</a:t>
            </a:r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501650" y="1706563"/>
            <a:ext cx="8769350" cy="1884362"/>
            <a:chOff x="353" y="2724"/>
            <a:chExt cx="5524" cy="1187"/>
          </a:xfrm>
        </p:grpSpPr>
        <p:sp>
          <p:nvSpPr>
            <p:cNvPr id="50180" name="AutoShape 4"/>
            <p:cNvSpPr>
              <a:spLocks noChangeArrowheads="1"/>
            </p:cNvSpPr>
            <p:nvPr/>
          </p:nvSpPr>
          <p:spPr bwMode="auto">
            <a:xfrm>
              <a:off x="3661" y="2882"/>
              <a:ext cx="143" cy="206"/>
            </a:xfrm>
            <a:prstGeom prst="roundRect">
              <a:avLst>
                <a:gd name="adj" fmla="val 46852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1" name="AutoShape 5"/>
            <p:cNvSpPr>
              <a:spLocks noChangeArrowheads="1"/>
            </p:cNvSpPr>
            <p:nvPr/>
          </p:nvSpPr>
          <p:spPr bwMode="auto">
            <a:xfrm>
              <a:off x="3661" y="2882"/>
              <a:ext cx="158" cy="222"/>
            </a:xfrm>
            <a:prstGeom prst="roundRect">
              <a:avLst>
                <a:gd name="adj" fmla="val 42403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3677" y="2882"/>
              <a:ext cx="127" cy="1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>
              <a:off x="3677" y="2882"/>
              <a:ext cx="142" cy="127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4" name="AutoShape 8"/>
            <p:cNvSpPr>
              <a:spLocks noChangeArrowheads="1"/>
            </p:cNvSpPr>
            <p:nvPr/>
          </p:nvSpPr>
          <p:spPr bwMode="auto">
            <a:xfrm>
              <a:off x="3661" y="2882"/>
              <a:ext cx="158" cy="222"/>
            </a:xfrm>
            <a:prstGeom prst="roundRect">
              <a:avLst>
                <a:gd name="adj" fmla="val 42403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>
              <a:off x="3661" y="2993"/>
              <a:ext cx="14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2680" y="2724"/>
              <a:ext cx="3197" cy="1187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7" name="Oval 11"/>
            <p:cNvSpPr>
              <a:spLocks noChangeArrowheads="1"/>
            </p:cNvSpPr>
            <p:nvPr/>
          </p:nvSpPr>
          <p:spPr bwMode="auto">
            <a:xfrm>
              <a:off x="2775" y="2787"/>
              <a:ext cx="1868" cy="106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8" name="Rectangle 12"/>
            <p:cNvSpPr>
              <a:spLocks noChangeArrowheads="1"/>
            </p:cNvSpPr>
            <p:nvPr/>
          </p:nvSpPr>
          <p:spPr bwMode="auto">
            <a:xfrm>
              <a:off x="353" y="2724"/>
              <a:ext cx="1345" cy="1187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9" name="Oval 13"/>
            <p:cNvSpPr>
              <a:spLocks noChangeArrowheads="1"/>
            </p:cNvSpPr>
            <p:nvPr/>
          </p:nvSpPr>
          <p:spPr bwMode="auto">
            <a:xfrm>
              <a:off x="511" y="2930"/>
              <a:ext cx="1077" cy="79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1911" y="3095"/>
              <a:ext cx="57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invocation</a:t>
              </a:r>
              <a:endParaRPr lang="en-GB"/>
            </a:p>
          </p:txBody>
        </p:sp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3118" y="3095"/>
              <a:ext cx="57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invocation</a:t>
              </a:r>
              <a:endParaRPr lang="en-GB"/>
            </a:p>
          </p:txBody>
        </p:sp>
        <p:sp>
          <p:nvSpPr>
            <p:cNvPr id="50192" name="Rectangle 16"/>
            <p:cNvSpPr>
              <a:spLocks noChangeArrowheads="1"/>
            </p:cNvSpPr>
            <p:nvPr/>
          </p:nvSpPr>
          <p:spPr bwMode="auto">
            <a:xfrm>
              <a:off x="1960" y="2937"/>
              <a:ext cx="39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remote</a:t>
              </a:r>
              <a:endParaRPr lang="en-GB"/>
            </a:p>
          </p:txBody>
        </p:sp>
        <p:sp>
          <p:nvSpPr>
            <p:cNvPr id="50193" name="Oval 17"/>
            <p:cNvSpPr>
              <a:spLocks noChangeArrowheads="1"/>
            </p:cNvSpPr>
            <p:nvPr/>
          </p:nvSpPr>
          <p:spPr bwMode="auto">
            <a:xfrm>
              <a:off x="4722" y="2930"/>
              <a:ext cx="1060" cy="79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4768" y="3285"/>
              <a:ext cx="57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invocation</a:t>
              </a:r>
              <a:endParaRPr lang="en-GB"/>
            </a:p>
          </p:txBody>
        </p:sp>
        <p:sp>
          <p:nvSpPr>
            <p:cNvPr id="50195" name="Rectangle 19"/>
            <p:cNvSpPr>
              <a:spLocks noChangeArrowheads="1"/>
            </p:cNvSpPr>
            <p:nvPr/>
          </p:nvSpPr>
          <p:spPr bwMode="auto">
            <a:xfrm>
              <a:off x="4809" y="3174"/>
              <a:ext cx="39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remote</a:t>
              </a:r>
              <a:endParaRPr lang="en-GB"/>
            </a:p>
          </p:txBody>
        </p:sp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3151" y="2883"/>
              <a:ext cx="2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local</a:t>
              </a:r>
              <a:endParaRPr lang="en-GB"/>
            </a:p>
          </p:txBody>
        </p:sp>
        <p:sp>
          <p:nvSpPr>
            <p:cNvPr id="50197" name="Rectangle 21"/>
            <p:cNvSpPr>
              <a:spLocks noChangeArrowheads="1"/>
            </p:cNvSpPr>
            <p:nvPr/>
          </p:nvSpPr>
          <p:spPr bwMode="auto">
            <a:xfrm>
              <a:off x="3913" y="3057"/>
              <a:ext cx="2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local</a:t>
              </a:r>
              <a:endParaRPr lang="en-GB"/>
            </a:p>
          </p:txBody>
        </p:sp>
        <p:sp>
          <p:nvSpPr>
            <p:cNvPr id="50198" name="Rectangle 22"/>
            <p:cNvSpPr>
              <a:spLocks noChangeArrowheads="1"/>
            </p:cNvSpPr>
            <p:nvPr/>
          </p:nvSpPr>
          <p:spPr bwMode="auto">
            <a:xfrm>
              <a:off x="3447" y="3427"/>
              <a:ext cx="2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local</a:t>
              </a:r>
              <a:endParaRPr lang="en-GB"/>
            </a:p>
          </p:txBody>
        </p:sp>
        <p:sp>
          <p:nvSpPr>
            <p:cNvPr id="50199" name="Rectangle 23"/>
            <p:cNvSpPr>
              <a:spLocks noChangeArrowheads="1"/>
            </p:cNvSpPr>
            <p:nvPr/>
          </p:nvSpPr>
          <p:spPr bwMode="auto">
            <a:xfrm>
              <a:off x="3687" y="3238"/>
              <a:ext cx="57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invocation</a:t>
              </a:r>
              <a:endParaRPr lang="en-GB"/>
            </a:p>
          </p:txBody>
        </p:sp>
        <p:sp>
          <p:nvSpPr>
            <p:cNvPr id="50200" name="Rectangle 24"/>
            <p:cNvSpPr>
              <a:spLocks noChangeArrowheads="1"/>
            </p:cNvSpPr>
            <p:nvPr/>
          </p:nvSpPr>
          <p:spPr bwMode="auto">
            <a:xfrm>
              <a:off x="3253" y="3602"/>
              <a:ext cx="57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invocation</a:t>
              </a:r>
              <a:endParaRPr lang="en-GB"/>
            </a:p>
          </p:txBody>
        </p:sp>
        <p:sp>
          <p:nvSpPr>
            <p:cNvPr id="50201" name="Rectangle 25"/>
            <p:cNvSpPr>
              <a:spLocks noChangeArrowheads="1"/>
            </p:cNvSpPr>
            <p:nvPr/>
          </p:nvSpPr>
          <p:spPr bwMode="auto">
            <a:xfrm>
              <a:off x="1030" y="3428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GB"/>
            </a:p>
          </p:txBody>
        </p:sp>
        <p:sp>
          <p:nvSpPr>
            <p:cNvPr id="50202" name="Rectangle 26"/>
            <p:cNvSpPr>
              <a:spLocks noChangeArrowheads="1"/>
            </p:cNvSpPr>
            <p:nvPr/>
          </p:nvSpPr>
          <p:spPr bwMode="auto">
            <a:xfrm>
              <a:off x="2875" y="3364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/>
            </a:p>
          </p:txBody>
        </p:sp>
        <p:sp>
          <p:nvSpPr>
            <p:cNvPr id="50203" name="Rectangle 27"/>
            <p:cNvSpPr>
              <a:spLocks noChangeArrowheads="1"/>
            </p:cNvSpPr>
            <p:nvPr/>
          </p:nvSpPr>
          <p:spPr bwMode="auto">
            <a:xfrm>
              <a:off x="3895" y="2889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GB"/>
            </a:p>
          </p:txBody>
        </p:sp>
        <p:sp>
          <p:nvSpPr>
            <p:cNvPr id="50204" name="Rectangle 28"/>
            <p:cNvSpPr>
              <a:spLocks noChangeArrowheads="1"/>
            </p:cNvSpPr>
            <p:nvPr/>
          </p:nvSpPr>
          <p:spPr bwMode="auto">
            <a:xfrm>
              <a:off x="4161" y="3633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GB"/>
            </a:p>
          </p:txBody>
        </p:sp>
        <p:sp>
          <p:nvSpPr>
            <p:cNvPr id="50205" name="Rectangle 29"/>
            <p:cNvSpPr>
              <a:spLocks noChangeArrowheads="1"/>
            </p:cNvSpPr>
            <p:nvPr/>
          </p:nvSpPr>
          <p:spPr bwMode="auto">
            <a:xfrm>
              <a:off x="4282" y="3016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GB"/>
            </a:p>
          </p:txBody>
        </p:sp>
        <p:sp>
          <p:nvSpPr>
            <p:cNvPr id="50206" name="Rectangle 30"/>
            <p:cNvSpPr>
              <a:spLocks noChangeArrowheads="1"/>
            </p:cNvSpPr>
            <p:nvPr/>
          </p:nvSpPr>
          <p:spPr bwMode="auto">
            <a:xfrm>
              <a:off x="5621" y="3301"/>
              <a:ext cx="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GB"/>
            </a:p>
          </p:txBody>
        </p:sp>
        <p:sp>
          <p:nvSpPr>
            <p:cNvPr id="50207" name="AutoShape 31"/>
            <p:cNvSpPr>
              <a:spLocks noChangeArrowheads="1"/>
            </p:cNvSpPr>
            <p:nvPr/>
          </p:nvSpPr>
          <p:spPr bwMode="auto">
            <a:xfrm>
              <a:off x="939" y="3151"/>
              <a:ext cx="142" cy="206"/>
            </a:xfrm>
            <a:prstGeom prst="roundRect">
              <a:avLst>
                <a:gd name="adj" fmla="val 47185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8" name="AutoShape 32"/>
            <p:cNvSpPr>
              <a:spLocks noChangeArrowheads="1"/>
            </p:cNvSpPr>
            <p:nvPr/>
          </p:nvSpPr>
          <p:spPr bwMode="auto">
            <a:xfrm>
              <a:off x="939" y="3151"/>
              <a:ext cx="158" cy="222"/>
            </a:xfrm>
            <a:prstGeom prst="roundRect">
              <a:avLst>
                <a:gd name="adj" fmla="val 42403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9" name="Rectangle 33"/>
            <p:cNvSpPr>
              <a:spLocks noChangeArrowheads="1"/>
            </p:cNvSpPr>
            <p:nvPr/>
          </p:nvSpPr>
          <p:spPr bwMode="auto">
            <a:xfrm>
              <a:off x="939" y="3151"/>
              <a:ext cx="142" cy="1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0" name="Rectangle 34"/>
            <p:cNvSpPr>
              <a:spLocks noChangeArrowheads="1"/>
            </p:cNvSpPr>
            <p:nvPr/>
          </p:nvSpPr>
          <p:spPr bwMode="auto">
            <a:xfrm>
              <a:off x="939" y="3151"/>
              <a:ext cx="158" cy="127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1" name="AutoShape 35"/>
            <p:cNvSpPr>
              <a:spLocks noChangeArrowheads="1"/>
            </p:cNvSpPr>
            <p:nvPr/>
          </p:nvSpPr>
          <p:spPr bwMode="auto">
            <a:xfrm>
              <a:off x="939" y="3151"/>
              <a:ext cx="158" cy="222"/>
            </a:xfrm>
            <a:prstGeom prst="roundRect">
              <a:avLst>
                <a:gd name="adj" fmla="val 42403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2" name="Line 36"/>
            <p:cNvSpPr>
              <a:spLocks noChangeShapeType="1"/>
            </p:cNvSpPr>
            <p:nvPr/>
          </p:nvSpPr>
          <p:spPr bwMode="auto">
            <a:xfrm>
              <a:off x="939" y="3262"/>
              <a:ext cx="14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3" name="Freeform 37"/>
            <p:cNvSpPr>
              <a:spLocks/>
            </p:cNvSpPr>
            <p:nvPr/>
          </p:nvSpPr>
          <p:spPr bwMode="auto">
            <a:xfrm>
              <a:off x="2743" y="3215"/>
              <a:ext cx="95" cy="6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6" y="0"/>
                </a:cxn>
                <a:cxn ang="0">
                  <a:pos x="95" y="31"/>
                </a:cxn>
                <a:cxn ang="0">
                  <a:pos x="16" y="63"/>
                </a:cxn>
                <a:cxn ang="0">
                  <a:pos x="0" y="31"/>
                </a:cxn>
              </a:cxnLst>
              <a:rect l="0" t="0" r="r" b="b"/>
              <a:pathLst>
                <a:path w="95" h="63">
                  <a:moveTo>
                    <a:pt x="0" y="31"/>
                  </a:moveTo>
                  <a:lnTo>
                    <a:pt x="16" y="0"/>
                  </a:lnTo>
                  <a:lnTo>
                    <a:pt x="95" y="31"/>
                  </a:lnTo>
                  <a:lnTo>
                    <a:pt x="16" y="6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4" name="Freeform 38"/>
            <p:cNvSpPr>
              <a:spLocks/>
            </p:cNvSpPr>
            <p:nvPr/>
          </p:nvSpPr>
          <p:spPr bwMode="auto">
            <a:xfrm>
              <a:off x="1018" y="3246"/>
              <a:ext cx="1741" cy="64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506" y="16"/>
                </a:cxn>
                <a:cxn ang="0">
                  <a:pos x="1741" y="0"/>
                </a:cxn>
              </a:cxnLst>
              <a:rect l="0" t="0" r="r" b="b"/>
              <a:pathLst>
                <a:path w="1741" h="64">
                  <a:moveTo>
                    <a:pt x="0" y="64"/>
                  </a:moveTo>
                  <a:lnTo>
                    <a:pt x="506" y="16"/>
                  </a:lnTo>
                  <a:lnTo>
                    <a:pt x="1741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5" name="AutoShape 39"/>
            <p:cNvSpPr>
              <a:spLocks noChangeArrowheads="1"/>
            </p:cNvSpPr>
            <p:nvPr/>
          </p:nvSpPr>
          <p:spPr bwMode="auto">
            <a:xfrm>
              <a:off x="2870" y="3136"/>
              <a:ext cx="126" cy="205"/>
            </a:xfrm>
            <a:prstGeom prst="roundRect">
              <a:avLst>
                <a:gd name="adj" fmla="val 50000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6" name="AutoShape 40"/>
            <p:cNvSpPr>
              <a:spLocks noChangeArrowheads="1"/>
            </p:cNvSpPr>
            <p:nvPr/>
          </p:nvSpPr>
          <p:spPr bwMode="auto">
            <a:xfrm>
              <a:off x="2870" y="3136"/>
              <a:ext cx="142" cy="221"/>
            </a:xfrm>
            <a:prstGeom prst="roundRect">
              <a:avLst>
                <a:gd name="adj" fmla="val 47185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7" name="Rectangle 41"/>
            <p:cNvSpPr>
              <a:spLocks noChangeArrowheads="1"/>
            </p:cNvSpPr>
            <p:nvPr/>
          </p:nvSpPr>
          <p:spPr bwMode="auto">
            <a:xfrm>
              <a:off x="2870" y="3136"/>
              <a:ext cx="126" cy="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8" name="Rectangle 42"/>
            <p:cNvSpPr>
              <a:spLocks noChangeArrowheads="1"/>
            </p:cNvSpPr>
            <p:nvPr/>
          </p:nvSpPr>
          <p:spPr bwMode="auto">
            <a:xfrm>
              <a:off x="2870" y="3136"/>
              <a:ext cx="142" cy="110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9" name="AutoShape 43"/>
            <p:cNvSpPr>
              <a:spLocks noChangeArrowheads="1"/>
            </p:cNvSpPr>
            <p:nvPr/>
          </p:nvSpPr>
          <p:spPr bwMode="auto">
            <a:xfrm>
              <a:off x="2870" y="3136"/>
              <a:ext cx="142" cy="221"/>
            </a:xfrm>
            <a:prstGeom prst="roundRect">
              <a:avLst>
                <a:gd name="adj" fmla="val 47185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0" name="Line 44"/>
            <p:cNvSpPr>
              <a:spLocks noChangeShapeType="1"/>
            </p:cNvSpPr>
            <p:nvPr/>
          </p:nvSpPr>
          <p:spPr bwMode="auto">
            <a:xfrm>
              <a:off x="2870" y="3231"/>
              <a:ext cx="12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1" name="Freeform 45"/>
            <p:cNvSpPr>
              <a:spLocks/>
            </p:cNvSpPr>
            <p:nvPr/>
          </p:nvSpPr>
          <p:spPr bwMode="auto">
            <a:xfrm>
              <a:off x="3582" y="2961"/>
              <a:ext cx="95" cy="4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6" y="0"/>
                </a:cxn>
                <a:cxn ang="0">
                  <a:pos x="95" y="32"/>
                </a:cxn>
                <a:cxn ang="0">
                  <a:pos x="16" y="48"/>
                </a:cxn>
                <a:cxn ang="0">
                  <a:pos x="0" y="32"/>
                </a:cxn>
              </a:cxnLst>
              <a:rect l="0" t="0" r="r" b="b"/>
              <a:pathLst>
                <a:path w="95" h="48">
                  <a:moveTo>
                    <a:pt x="0" y="32"/>
                  </a:moveTo>
                  <a:lnTo>
                    <a:pt x="16" y="0"/>
                  </a:lnTo>
                  <a:lnTo>
                    <a:pt x="95" y="32"/>
                  </a:lnTo>
                  <a:lnTo>
                    <a:pt x="16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2" name="Freeform 46"/>
            <p:cNvSpPr>
              <a:spLocks/>
            </p:cNvSpPr>
            <p:nvPr/>
          </p:nvSpPr>
          <p:spPr bwMode="auto">
            <a:xfrm>
              <a:off x="2981" y="2993"/>
              <a:ext cx="601" cy="269"/>
            </a:xfrm>
            <a:custGeom>
              <a:avLst/>
              <a:gdLst/>
              <a:ahLst/>
              <a:cxnLst>
                <a:cxn ang="0">
                  <a:pos x="0" y="269"/>
                </a:cxn>
                <a:cxn ang="0">
                  <a:pos x="47" y="174"/>
                </a:cxn>
                <a:cxn ang="0">
                  <a:pos x="174" y="79"/>
                </a:cxn>
                <a:cxn ang="0">
                  <a:pos x="364" y="32"/>
                </a:cxn>
                <a:cxn ang="0">
                  <a:pos x="601" y="0"/>
                </a:cxn>
              </a:cxnLst>
              <a:rect l="0" t="0" r="r" b="b"/>
              <a:pathLst>
                <a:path w="601" h="269">
                  <a:moveTo>
                    <a:pt x="0" y="269"/>
                  </a:moveTo>
                  <a:lnTo>
                    <a:pt x="47" y="174"/>
                  </a:lnTo>
                  <a:lnTo>
                    <a:pt x="174" y="79"/>
                  </a:lnTo>
                  <a:lnTo>
                    <a:pt x="364" y="32"/>
                  </a:lnTo>
                  <a:lnTo>
                    <a:pt x="601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3" name="AutoShape 47"/>
            <p:cNvSpPr>
              <a:spLocks noChangeArrowheads="1"/>
            </p:cNvSpPr>
            <p:nvPr/>
          </p:nvSpPr>
          <p:spPr bwMode="auto">
            <a:xfrm>
              <a:off x="3693" y="2898"/>
              <a:ext cx="142" cy="206"/>
            </a:xfrm>
            <a:prstGeom prst="roundRect">
              <a:avLst>
                <a:gd name="adj" fmla="val 47185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4" name="AutoShape 48"/>
            <p:cNvSpPr>
              <a:spLocks noChangeArrowheads="1"/>
            </p:cNvSpPr>
            <p:nvPr/>
          </p:nvSpPr>
          <p:spPr bwMode="auto">
            <a:xfrm>
              <a:off x="3693" y="2898"/>
              <a:ext cx="158" cy="222"/>
            </a:xfrm>
            <a:prstGeom prst="roundRect">
              <a:avLst>
                <a:gd name="adj" fmla="val 42403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5" name="Rectangle 49"/>
            <p:cNvSpPr>
              <a:spLocks noChangeArrowheads="1"/>
            </p:cNvSpPr>
            <p:nvPr/>
          </p:nvSpPr>
          <p:spPr bwMode="auto">
            <a:xfrm>
              <a:off x="3709" y="2898"/>
              <a:ext cx="126" cy="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6" name="Rectangle 50"/>
            <p:cNvSpPr>
              <a:spLocks noChangeArrowheads="1"/>
            </p:cNvSpPr>
            <p:nvPr/>
          </p:nvSpPr>
          <p:spPr bwMode="auto">
            <a:xfrm>
              <a:off x="3709" y="2898"/>
              <a:ext cx="142" cy="111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7" name="AutoShape 51"/>
            <p:cNvSpPr>
              <a:spLocks noChangeArrowheads="1"/>
            </p:cNvSpPr>
            <p:nvPr/>
          </p:nvSpPr>
          <p:spPr bwMode="auto">
            <a:xfrm>
              <a:off x="3693" y="2898"/>
              <a:ext cx="158" cy="222"/>
            </a:xfrm>
            <a:prstGeom prst="roundRect">
              <a:avLst>
                <a:gd name="adj" fmla="val 42403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8" name="Line 52"/>
            <p:cNvSpPr>
              <a:spLocks noChangeShapeType="1"/>
            </p:cNvSpPr>
            <p:nvPr/>
          </p:nvSpPr>
          <p:spPr bwMode="auto">
            <a:xfrm>
              <a:off x="3693" y="2993"/>
              <a:ext cx="14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9" name="Freeform 53"/>
            <p:cNvSpPr>
              <a:spLocks/>
            </p:cNvSpPr>
            <p:nvPr/>
          </p:nvSpPr>
          <p:spPr bwMode="auto">
            <a:xfrm>
              <a:off x="4263" y="3231"/>
              <a:ext cx="95" cy="47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15" y="0"/>
                </a:cxn>
                <a:cxn ang="0">
                  <a:pos x="95" y="15"/>
                </a:cxn>
                <a:cxn ang="0">
                  <a:pos x="15" y="47"/>
                </a:cxn>
                <a:cxn ang="0">
                  <a:pos x="0" y="15"/>
                </a:cxn>
              </a:cxnLst>
              <a:rect l="0" t="0" r="r" b="b"/>
              <a:pathLst>
                <a:path w="95" h="47">
                  <a:moveTo>
                    <a:pt x="0" y="15"/>
                  </a:moveTo>
                  <a:lnTo>
                    <a:pt x="15" y="0"/>
                  </a:lnTo>
                  <a:lnTo>
                    <a:pt x="95" y="15"/>
                  </a:lnTo>
                  <a:lnTo>
                    <a:pt x="15" y="4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0" name="Freeform 54"/>
            <p:cNvSpPr>
              <a:spLocks/>
            </p:cNvSpPr>
            <p:nvPr/>
          </p:nvSpPr>
          <p:spPr bwMode="auto">
            <a:xfrm>
              <a:off x="3800" y="3051"/>
              <a:ext cx="463" cy="195"/>
            </a:xfrm>
            <a:custGeom>
              <a:avLst/>
              <a:gdLst/>
              <a:ahLst/>
              <a:cxnLst>
                <a:cxn ang="0">
                  <a:pos x="539" y="221"/>
                </a:cxn>
                <a:cxn ang="0">
                  <a:pos x="333" y="206"/>
                </a:cxn>
                <a:cxn ang="0">
                  <a:pos x="159" y="158"/>
                </a:cxn>
                <a:cxn ang="0">
                  <a:pos x="48" y="79"/>
                </a:cxn>
                <a:cxn ang="0">
                  <a:pos x="0" y="0"/>
                </a:cxn>
              </a:cxnLst>
              <a:rect l="0" t="0" r="r" b="b"/>
              <a:pathLst>
                <a:path w="539" h="221">
                  <a:moveTo>
                    <a:pt x="539" y="221"/>
                  </a:moveTo>
                  <a:lnTo>
                    <a:pt x="333" y="206"/>
                  </a:lnTo>
                  <a:lnTo>
                    <a:pt x="159" y="158"/>
                  </a:lnTo>
                  <a:lnTo>
                    <a:pt x="48" y="79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1" name="AutoShape 55"/>
            <p:cNvSpPr>
              <a:spLocks noChangeArrowheads="1"/>
            </p:cNvSpPr>
            <p:nvPr/>
          </p:nvSpPr>
          <p:spPr bwMode="auto">
            <a:xfrm>
              <a:off x="4358" y="3167"/>
              <a:ext cx="142" cy="206"/>
            </a:xfrm>
            <a:prstGeom prst="roundRect">
              <a:avLst>
                <a:gd name="adj" fmla="val 47185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2" name="AutoShape 56"/>
            <p:cNvSpPr>
              <a:spLocks noChangeArrowheads="1"/>
            </p:cNvSpPr>
            <p:nvPr/>
          </p:nvSpPr>
          <p:spPr bwMode="auto">
            <a:xfrm>
              <a:off x="4358" y="3167"/>
              <a:ext cx="158" cy="222"/>
            </a:xfrm>
            <a:prstGeom prst="roundRect">
              <a:avLst>
                <a:gd name="adj" fmla="val 42403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3" name="Rectangle 57"/>
            <p:cNvSpPr>
              <a:spLocks noChangeArrowheads="1"/>
            </p:cNvSpPr>
            <p:nvPr/>
          </p:nvSpPr>
          <p:spPr bwMode="auto">
            <a:xfrm>
              <a:off x="4358" y="3167"/>
              <a:ext cx="142" cy="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4" name="Rectangle 58"/>
            <p:cNvSpPr>
              <a:spLocks noChangeArrowheads="1"/>
            </p:cNvSpPr>
            <p:nvPr/>
          </p:nvSpPr>
          <p:spPr bwMode="auto">
            <a:xfrm>
              <a:off x="4358" y="3167"/>
              <a:ext cx="158" cy="111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5" name="AutoShape 59"/>
            <p:cNvSpPr>
              <a:spLocks noChangeArrowheads="1"/>
            </p:cNvSpPr>
            <p:nvPr/>
          </p:nvSpPr>
          <p:spPr bwMode="auto">
            <a:xfrm>
              <a:off x="4358" y="3167"/>
              <a:ext cx="158" cy="222"/>
            </a:xfrm>
            <a:prstGeom prst="roundRect">
              <a:avLst>
                <a:gd name="adj" fmla="val 42403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6" name="Line 60"/>
            <p:cNvSpPr>
              <a:spLocks noChangeShapeType="1"/>
            </p:cNvSpPr>
            <p:nvPr/>
          </p:nvSpPr>
          <p:spPr bwMode="auto">
            <a:xfrm>
              <a:off x="4358" y="3262"/>
              <a:ext cx="14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7" name="Freeform 61"/>
            <p:cNvSpPr>
              <a:spLocks/>
            </p:cNvSpPr>
            <p:nvPr/>
          </p:nvSpPr>
          <p:spPr bwMode="auto">
            <a:xfrm>
              <a:off x="5276" y="3468"/>
              <a:ext cx="95" cy="47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6" y="0"/>
                </a:cxn>
                <a:cxn ang="0">
                  <a:pos x="95" y="32"/>
                </a:cxn>
                <a:cxn ang="0">
                  <a:pos x="16" y="47"/>
                </a:cxn>
                <a:cxn ang="0">
                  <a:pos x="0" y="32"/>
                </a:cxn>
              </a:cxnLst>
              <a:rect l="0" t="0" r="r" b="b"/>
              <a:pathLst>
                <a:path w="95" h="47">
                  <a:moveTo>
                    <a:pt x="0" y="32"/>
                  </a:moveTo>
                  <a:lnTo>
                    <a:pt x="16" y="0"/>
                  </a:lnTo>
                  <a:lnTo>
                    <a:pt x="95" y="32"/>
                  </a:lnTo>
                  <a:lnTo>
                    <a:pt x="16" y="47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8" name="Freeform 62"/>
            <p:cNvSpPr>
              <a:spLocks/>
            </p:cNvSpPr>
            <p:nvPr/>
          </p:nvSpPr>
          <p:spPr bwMode="auto">
            <a:xfrm>
              <a:off x="4484" y="3310"/>
              <a:ext cx="792" cy="190"/>
            </a:xfrm>
            <a:custGeom>
              <a:avLst/>
              <a:gdLst/>
              <a:ahLst/>
              <a:cxnLst>
                <a:cxn ang="0">
                  <a:pos x="792" y="190"/>
                </a:cxn>
                <a:cxn ang="0">
                  <a:pos x="222" y="126"/>
                </a:cxn>
                <a:cxn ang="0">
                  <a:pos x="64" y="63"/>
                </a:cxn>
                <a:cxn ang="0">
                  <a:pos x="0" y="0"/>
                </a:cxn>
              </a:cxnLst>
              <a:rect l="0" t="0" r="r" b="b"/>
              <a:pathLst>
                <a:path w="792" h="190">
                  <a:moveTo>
                    <a:pt x="792" y="190"/>
                  </a:moveTo>
                  <a:lnTo>
                    <a:pt x="222" y="126"/>
                  </a:lnTo>
                  <a:lnTo>
                    <a:pt x="64" y="63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9" name="AutoShape 63"/>
            <p:cNvSpPr>
              <a:spLocks noChangeArrowheads="1"/>
            </p:cNvSpPr>
            <p:nvPr/>
          </p:nvSpPr>
          <p:spPr bwMode="auto">
            <a:xfrm>
              <a:off x="3930" y="3500"/>
              <a:ext cx="143" cy="205"/>
            </a:xfrm>
            <a:prstGeom prst="roundRect">
              <a:avLst>
                <a:gd name="adj" fmla="val 46852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0" name="AutoShape 64"/>
            <p:cNvSpPr>
              <a:spLocks noChangeArrowheads="1"/>
            </p:cNvSpPr>
            <p:nvPr/>
          </p:nvSpPr>
          <p:spPr bwMode="auto">
            <a:xfrm>
              <a:off x="3930" y="3500"/>
              <a:ext cx="159" cy="221"/>
            </a:xfrm>
            <a:prstGeom prst="roundRect">
              <a:avLst>
                <a:gd name="adj" fmla="val 42139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1" name="Rectangle 65"/>
            <p:cNvSpPr>
              <a:spLocks noChangeArrowheads="1"/>
            </p:cNvSpPr>
            <p:nvPr/>
          </p:nvSpPr>
          <p:spPr bwMode="auto">
            <a:xfrm>
              <a:off x="3946" y="3500"/>
              <a:ext cx="127" cy="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2" name="Rectangle 66"/>
            <p:cNvSpPr>
              <a:spLocks noChangeArrowheads="1"/>
            </p:cNvSpPr>
            <p:nvPr/>
          </p:nvSpPr>
          <p:spPr bwMode="auto">
            <a:xfrm>
              <a:off x="3946" y="3500"/>
              <a:ext cx="143" cy="126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3" name="AutoShape 67"/>
            <p:cNvSpPr>
              <a:spLocks noChangeArrowheads="1"/>
            </p:cNvSpPr>
            <p:nvPr/>
          </p:nvSpPr>
          <p:spPr bwMode="auto">
            <a:xfrm>
              <a:off x="3930" y="3500"/>
              <a:ext cx="159" cy="221"/>
            </a:xfrm>
            <a:prstGeom prst="roundRect">
              <a:avLst>
                <a:gd name="adj" fmla="val 42139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4" name="Line 68"/>
            <p:cNvSpPr>
              <a:spLocks noChangeShapeType="1"/>
            </p:cNvSpPr>
            <p:nvPr/>
          </p:nvSpPr>
          <p:spPr bwMode="auto">
            <a:xfrm>
              <a:off x="3930" y="3610"/>
              <a:ext cx="14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5" name="Freeform 69"/>
            <p:cNvSpPr>
              <a:spLocks/>
            </p:cNvSpPr>
            <p:nvPr/>
          </p:nvSpPr>
          <p:spPr bwMode="auto">
            <a:xfrm>
              <a:off x="3032" y="3399"/>
              <a:ext cx="47" cy="47"/>
            </a:xfrm>
            <a:custGeom>
              <a:avLst/>
              <a:gdLst/>
              <a:ahLst/>
              <a:cxnLst>
                <a:cxn ang="0">
                  <a:pos x="15" y="31"/>
                </a:cxn>
                <a:cxn ang="0">
                  <a:pos x="0" y="47"/>
                </a:cxn>
                <a:cxn ang="0">
                  <a:pos x="15" y="0"/>
                </a:cxn>
                <a:cxn ang="0">
                  <a:pos x="47" y="31"/>
                </a:cxn>
                <a:cxn ang="0">
                  <a:pos x="15" y="31"/>
                </a:cxn>
              </a:cxnLst>
              <a:rect l="0" t="0" r="r" b="b"/>
              <a:pathLst>
                <a:path w="47" h="47">
                  <a:moveTo>
                    <a:pt x="15" y="31"/>
                  </a:moveTo>
                  <a:lnTo>
                    <a:pt x="0" y="47"/>
                  </a:lnTo>
                  <a:lnTo>
                    <a:pt x="15" y="0"/>
                  </a:lnTo>
                  <a:lnTo>
                    <a:pt x="47" y="31"/>
                  </a:lnTo>
                  <a:lnTo>
                    <a:pt x="15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6" name="Freeform 70"/>
            <p:cNvSpPr>
              <a:spLocks/>
            </p:cNvSpPr>
            <p:nvPr/>
          </p:nvSpPr>
          <p:spPr bwMode="auto">
            <a:xfrm>
              <a:off x="3037" y="3395"/>
              <a:ext cx="950" cy="269"/>
            </a:xfrm>
            <a:custGeom>
              <a:avLst/>
              <a:gdLst/>
              <a:ahLst/>
              <a:cxnLst>
                <a:cxn ang="0">
                  <a:pos x="950" y="269"/>
                </a:cxn>
                <a:cxn ang="0">
                  <a:pos x="602" y="253"/>
                </a:cxn>
                <a:cxn ang="0">
                  <a:pos x="301" y="190"/>
                </a:cxn>
                <a:cxn ang="0">
                  <a:pos x="95" y="111"/>
                </a:cxn>
                <a:cxn ang="0">
                  <a:pos x="32" y="63"/>
                </a:cxn>
                <a:cxn ang="0">
                  <a:pos x="0" y="0"/>
                </a:cxn>
              </a:cxnLst>
              <a:rect l="0" t="0" r="r" b="b"/>
              <a:pathLst>
                <a:path w="950" h="269">
                  <a:moveTo>
                    <a:pt x="950" y="269"/>
                  </a:moveTo>
                  <a:lnTo>
                    <a:pt x="602" y="253"/>
                  </a:lnTo>
                  <a:lnTo>
                    <a:pt x="301" y="190"/>
                  </a:lnTo>
                  <a:lnTo>
                    <a:pt x="95" y="111"/>
                  </a:lnTo>
                  <a:lnTo>
                    <a:pt x="32" y="63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7" name="AutoShape 71"/>
            <p:cNvSpPr>
              <a:spLocks noChangeArrowheads="1"/>
            </p:cNvSpPr>
            <p:nvPr/>
          </p:nvSpPr>
          <p:spPr bwMode="auto">
            <a:xfrm>
              <a:off x="5402" y="3389"/>
              <a:ext cx="127" cy="206"/>
            </a:xfrm>
            <a:prstGeom prst="roundRect">
              <a:avLst>
                <a:gd name="adj" fmla="val 50000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8" name="AutoShape 72"/>
            <p:cNvSpPr>
              <a:spLocks noChangeArrowheads="1"/>
            </p:cNvSpPr>
            <p:nvPr/>
          </p:nvSpPr>
          <p:spPr bwMode="auto">
            <a:xfrm>
              <a:off x="5402" y="3389"/>
              <a:ext cx="143" cy="221"/>
            </a:xfrm>
            <a:prstGeom prst="roundRect">
              <a:avLst>
                <a:gd name="adj" fmla="val 46852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9" name="Rectangle 73"/>
            <p:cNvSpPr>
              <a:spLocks noChangeArrowheads="1"/>
            </p:cNvSpPr>
            <p:nvPr/>
          </p:nvSpPr>
          <p:spPr bwMode="auto">
            <a:xfrm>
              <a:off x="5402" y="3389"/>
              <a:ext cx="127" cy="1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0" name="Rectangle 74"/>
            <p:cNvSpPr>
              <a:spLocks noChangeArrowheads="1"/>
            </p:cNvSpPr>
            <p:nvPr/>
          </p:nvSpPr>
          <p:spPr bwMode="auto">
            <a:xfrm>
              <a:off x="5402" y="3389"/>
              <a:ext cx="143" cy="126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1" name="AutoShape 75"/>
            <p:cNvSpPr>
              <a:spLocks noChangeArrowheads="1"/>
            </p:cNvSpPr>
            <p:nvPr/>
          </p:nvSpPr>
          <p:spPr bwMode="auto">
            <a:xfrm>
              <a:off x="5402" y="3389"/>
              <a:ext cx="143" cy="221"/>
            </a:xfrm>
            <a:prstGeom prst="roundRect">
              <a:avLst>
                <a:gd name="adj" fmla="val 46852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2" name="Line 76"/>
            <p:cNvSpPr>
              <a:spLocks noChangeShapeType="1"/>
            </p:cNvSpPr>
            <p:nvPr/>
          </p:nvSpPr>
          <p:spPr bwMode="auto">
            <a:xfrm>
              <a:off x="5402" y="3500"/>
              <a:ext cx="12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53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495300" y="3906838"/>
            <a:ext cx="8859838" cy="23415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GB" sz="2000"/>
              <a:t>each process contains objects, some of which can receive remote invocations, others only local invocations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2000"/>
              <a:t>those that can receive remote invocations are called </a:t>
            </a:r>
            <a:r>
              <a:rPr lang="en-GB" sz="2000" i="1"/>
              <a:t>remote objects</a:t>
            </a:r>
            <a:endParaRPr lang="en-GB" sz="20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2000"/>
              <a:t>objects need to know the </a:t>
            </a:r>
            <a:r>
              <a:rPr lang="en-GB" sz="2000" i="1"/>
              <a:t>remote object reference</a:t>
            </a:r>
            <a:r>
              <a:rPr lang="en-GB" sz="2000"/>
              <a:t> of an object in another process in order to invoke its methods. </a:t>
            </a:r>
            <a:r>
              <a:rPr lang="en-GB" sz="2000">
                <a:solidFill>
                  <a:schemeClr val="accent1"/>
                </a:solidFill>
              </a:rPr>
              <a:t>How do they get it?</a:t>
            </a:r>
            <a:endParaRPr lang="en-GB" sz="20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2000"/>
              <a:t>the </a:t>
            </a:r>
            <a:r>
              <a:rPr lang="en-GB" sz="2000" i="1"/>
              <a:t>remote interface</a:t>
            </a:r>
            <a:r>
              <a:rPr lang="en-GB" sz="2000"/>
              <a:t> specifies which methods can be invoked remotely</a:t>
            </a:r>
          </a:p>
          <a:p>
            <a:pPr lvl="1">
              <a:lnSpc>
                <a:spcPct val="90000"/>
              </a:lnSpc>
            </a:pPr>
            <a:endParaRPr lang="en-GB" sz="1800"/>
          </a:p>
        </p:txBody>
      </p:sp>
      <p:sp>
        <p:nvSpPr>
          <p:cNvPr id="50254" name="Rectangle 78"/>
          <p:cNvSpPr>
            <a:spLocks noChangeArrowheads="1"/>
          </p:cNvSpPr>
          <p:nvPr/>
        </p:nvSpPr>
        <p:spPr bwMode="auto">
          <a:xfrm>
            <a:off x="509588" y="130810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GB" sz="2000">
                <a:solidFill>
                  <a:schemeClr val="accent1"/>
                </a:solidFill>
                <a:latin typeface="Arial" charset="0"/>
              </a:rPr>
              <a:t>Figure 5.3</a:t>
            </a:r>
          </a:p>
        </p:txBody>
      </p:sp>
      <p:sp>
        <p:nvSpPr>
          <p:cNvPr id="50255" name="Text Box 79"/>
          <p:cNvSpPr txBox="1">
            <a:spLocks noChangeArrowheads="1"/>
          </p:cNvSpPr>
          <p:nvPr/>
        </p:nvSpPr>
        <p:spPr bwMode="auto">
          <a:xfrm>
            <a:off x="8878888" y="6069013"/>
            <a:ext cx="290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53" grpId="0" build="p" autoUpdateAnimBg="0"/>
      <p:bldP spid="5025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Distributed Object Model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Remote object reference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An object must have the remote object reference of an object in order to do remote invocation of an object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Remote object references may be passed as input arguments or returned as output arguments</a:t>
            </a:r>
          </a:p>
          <a:p>
            <a:pPr>
              <a:buFontTx/>
              <a:buChar char="•"/>
            </a:pPr>
            <a:r>
              <a:rPr lang="en-US"/>
              <a:t>Remote interface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Objects in other processes can invoke only the methods that belong to its remote interface (Figure 5.4).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CORBA – uses IDL to specify remote interface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JAVA – extends interface by the </a:t>
            </a:r>
            <a:r>
              <a:rPr lang="en-US" b="1"/>
              <a:t>Remote</a:t>
            </a:r>
            <a:r>
              <a:rPr lang="en-US"/>
              <a:t> keyword.</a:t>
            </a:r>
            <a:endParaRPr lang="en-US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5.4</a:t>
            </a:r>
            <a:br>
              <a:rPr lang="en-GB"/>
            </a:br>
            <a:r>
              <a:rPr lang="en-GB"/>
              <a:t>A remote object and its remote interface</a:t>
            </a:r>
          </a:p>
        </p:txBody>
      </p:sp>
      <p:grpSp>
        <p:nvGrpSpPr>
          <p:cNvPr id="27697" name="Group 49"/>
          <p:cNvGrpSpPr>
            <a:grpSpLocks/>
          </p:cNvGrpSpPr>
          <p:nvPr/>
        </p:nvGrpSpPr>
        <p:grpSpPr bwMode="auto">
          <a:xfrm>
            <a:off x="609600" y="1920875"/>
            <a:ext cx="8478838" cy="2700338"/>
            <a:chOff x="395" y="1010"/>
            <a:chExt cx="5341" cy="1701"/>
          </a:xfrm>
        </p:grpSpPr>
        <p:sp>
          <p:nvSpPr>
            <p:cNvPr id="27652" name="AutoShape 4"/>
            <p:cNvSpPr>
              <a:spLocks noChangeArrowheads="1"/>
            </p:cNvSpPr>
            <p:nvPr/>
          </p:nvSpPr>
          <p:spPr bwMode="auto">
            <a:xfrm>
              <a:off x="5153" y="1498"/>
              <a:ext cx="284" cy="426"/>
            </a:xfrm>
            <a:prstGeom prst="roundRect">
              <a:avLst>
                <a:gd name="adj" fmla="val 23417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3" name="AutoShape 5"/>
            <p:cNvSpPr>
              <a:spLocks noChangeArrowheads="1"/>
            </p:cNvSpPr>
            <p:nvPr/>
          </p:nvSpPr>
          <p:spPr bwMode="auto">
            <a:xfrm>
              <a:off x="5153" y="1498"/>
              <a:ext cx="300" cy="441"/>
            </a:xfrm>
            <a:prstGeom prst="roundRect">
              <a:avLst>
                <a:gd name="adj" fmla="val 22167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5153" y="1498"/>
              <a:ext cx="284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5153" y="1498"/>
              <a:ext cx="300" cy="221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AutoShape 8"/>
            <p:cNvSpPr>
              <a:spLocks noChangeArrowheads="1"/>
            </p:cNvSpPr>
            <p:nvPr/>
          </p:nvSpPr>
          <p:spPr bwMode="auto">
            <a:xfrm>
              <a:off x="5153" y="1498"/>
              <a:ext cx="300" cy="441"/>
            </a:xfrm>
            <a:prstGeom prst="roundRect">
              <a:avLst>
                <a:gd name="adj" fmla="val 22167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5153" y="1703"/>
              <a:ext cx="28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AutoShape 10"/>
            <p:cNvSpPr>
              <a:spLocks noChangeArrowheads="1"/>
            </p:cNvSpPr>
            <p:nvPr/>
          </p:nvSpPr>
          <p:spPr bwMode="auto">
            <a:xfrm>
              <a:off x="710" y="1608"/>
              <a:ext cx="268" cy="426"/>
            </a:xfrm>
            <a:prstGeom prst="roundRect">
              <a:avLst>
                <a:gd name="adj" fmla="val 24815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AutoShape 11"/>
            <p:cNvSpPr>
              <a:spLocks noChangeArrowheads="1"/>
            </p:cNvSpPr>
            <p:nvPr/>
          </p:nvSpPr>
          <p:spPr bwMode="auto">
            <a:xfrm>
              <a:off x="710" y="1608"/>
              <a:ext cx="284" cy="442"/>
            </a:xfrm>
            <a:prstGeom prst="roundRect">
              <a:avLst>
                <a:gd name="adj" fmla="val 23417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710" y="1608"/>
              <a:ext cx="268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710" y="1608"/>
              <a:ext cx="284" cy="221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AutoShape 14"/>
            <p:cNvSpPr>
              <a:spLocks noChangeArrowheads="1"/>
            </p:cNvSpPr>
            <p:nvPr/>
          </p:nvSpPr>
          <p:spPr bwMode="auto">
            <a:xfrm>
              <a:off x="710" y="1608"/>
              <a:ext cx="284" cy="442"/>
            </a:xfrm>
            <a:prstGeom prst="roundRect">
              <a:avLst>
                <a:gd name="adj" fmla="val 23417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>
              <a:off x="4194" y="1955"/>
              <a:ext cx="26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>
              <a:off x="4194" y="2081"/>
              <a:ext cx="26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4209" y="2207"/>
              <a:ext cx="25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AutoShape 18"/>
            <p:cNvSpPr>
              <a:spLocks noChangeArrowheads="1"/>
            </p:cNvSpPr>
            <p:nvPr/>
          </p:nvSpPr>
          <p:spPr bwMode="auto">
            <a:xfrm>
              <a:off x="3310" y="1293"/>
              <a:ext cx="887" cy="1119"/>
            </a:xfrm>
            <a:prstGeom prst="roundRect">
              <a:avLst>
                <a:gd name="adj" fmla="val 7681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AutoShape 19"/>
            <p:cNvSpPr>
              <a:spLocks noChangeArrowheads="1"/>
            </p:cNvSpPr>
            <p:nvPr/>
          </p:nvSpPr>
          <p:spPr bwMode="auto">
            <a:xfrm>
              <a:off x="3310" y="1293"/>
              <a:ext cx="882" cy="1135"/>
            </a:xfrm>
            <a:prstGeom prst="roundRect">
              <a:avLst>
                <a:gd name="adj" fmla="val 7542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20"/>
            <p:cNvSpPr>
              <a:spLocks noChangeShapeType="1"/>
            </p:cNvSpPr>
            <p:nvPr/>
          </p:nvSpPr>
          <p:spPr bwMode="auto">
            <a:xfrm>
              <a:off x="3310" y="1861"/>
              <a:ext cx="866" cy="1"/>
            </a:xfrm>
            <a:prstGeom prst="line">
              <a:avLst/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3294" y="1278"/>
              <a:ext cx="882" cy="5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>
              <a:off x="3294" y="1278"/>
              <a:ext cx="898" cy="583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AutoShape 23"/>
            <p:cNvSpPr>
              <a:spLocks noChangeArrowheads="1"/>
            </p:cNvSpPr>
            <p:nvPr/>
          </p:nvSpPr>
          <p:spPr bwMode="auto">
            <a:xfrm>
              <a:off x="3310" y="1293"/>
              <a:ext cx="903" cy="1135"/>
            </a:xfrm>
            <a:prstGeom prst="roundRect">
              <a:avLst>
                <a:gd name="adj" fmla="val 7542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Line 24"/>
            <p:cNvSpPr>
              <a:spLocks noChangeShapeType="1"/>
            </p:cNvSpPr>
            <p:nvPr/>
          </p:nvSpPr>
          <p:spPr bwMode="auto">
            <a:xfrm flipV="1">
              <a:off x="3310" y="1851"/>
              <a:ext cx="888" cy="1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Rectangle 25"/>
            <p:cNvSpPr>
              <a:spLocks noChangeArrowheads="1"/>
            </p:cNvSpPr>
            <p:nvPr/>
          </p:nvSpPr>
          <p:spPr bwMode="auto">
            <a:xfrm>
              <a:off x="1685" y="1805"/>
              <a:ext cx="4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interface</a:t>
              </a:r>
              <a:endParaRPr lang="en-GB"/>
            </a:p>
          </p:txBody>
        </p:sp>
        <p:sp>
          <p:nvSpPr>
            <p:cNvPr id="27674" name="Rectangle 26"/>
            <p:cNvSpPr>
              <a:spLocks noChangeArrowheads="1"/>
            </p:cNvSpPr>
            <p:nvPr/>
          </p:nvSpPr>
          <p:spPr bwMode="auto">
            <a:xfrm>
              <a:off x="1743" y="1632"/>
              <a:ext cx="39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remote</a:t>
              </a:r>
              <a:endParaRPr lang="en-GB"/>
            </a:p>
          </p:txBody>
        </p:sp>
        <p:sp>
          <p:nvSpPr>
            <p:cNvPr id="27675" name="Oval 27"/>
            <p:cNvSpPr>
              <a:spLocks noChangeArrowheads="1"/>
            </p:cNvSpPr>
            <p:nvPr/>
          </p:nvSpPr>
          <p:spPr bwMode="auto">
            <a:xfrm>
              <a:off x="2680" y="1010"/>
              <a:ext cx="3056" cy="1701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Line 28"/>
            <p:cNvSpPr>
              <a:spLocks noChangeShapeType="1"/>
            </p:cNvSpPr>
            <p:nvPr/>
          </p:nvSpPr>
          <p:spPr bwMode="auto">
            <a:xfrm>
              <a:off x="2632" y="1939"/>
              <a:ext cx="67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Line 29"/>
            <p:cNvSpPr>
              <a:spLocks noChangeShapeType="1"/>
            </p:cNvSpPr>
            <p:nvPr/>
          </p:nvSpPr>
          <p:spPr bwMode="auto">
            <a:xfrm>
              <a:off x="2632" y="2113"/>
              <a:ext cx="67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Rectangle 30"/>
            <p:cNvSpPr>
              <a:spLocks noChangeArrowheads="1"/>
            </p:cNvSpPr>
            <p:nvPr/>
          </p:nvSpPr>
          <p:spPr bwMode="auto">
            <a:xfrm>
              <a:off x="2412" y="1915"/>
              <a:ext cx="1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m1</a:t>
              </a:r>
              <a:endParaRPr lang="en-GB"/>
            </a:p>
          </p:txBody>
        </p:sp>
        <p:sp>
          <p:nvSpPr>
            <p:cNvPr id="27679" name="Rectangle 31"/>
            <p:cNvSpPr>
              <a:spLocks noChangeArrowheads="1"/>
            </p:cNvSpPr>
            <p:nvPr/>
          </p:nvSpPr>
          <p:spPr bwMode="auto">
            <a:xfrm>
              <a:off x="2412" y="2073"/>
              <a:ext cx="1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m2</a:t>
              </a:r>
              <a:endParaRPr lang="en-GB"/>
            </a:p>
          </p:txBody>
        </p:sp>
        <p:sp>
          <p:nvSpPr>
            <p:cNvPr id="27680" name="Rectangle 32"/>
            <p:cNvSpPr>
              <a:spLocks noChangeArrowheads="1"/>
            </p:cNvSpPr>
            <p:nvPr/>
          </p:nvSpPr>
          <p:spPr bwMode="auto">
            <a:xfrm>
              <a:off x="2412" y="2231"/>
              <a:ext cx="1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m3</a:t>
              </a:r>
              <a:endParaRPr lang="en-GB"/>
            </a:p>
          </p:txBody>
        </p:sp>
        <p:sp>
          <p:nvSpPr>
            <p:cNvPr id="27681" name="Rectangle 33"/>
            <p:cNvSpPr>
              <a:spLocks noChangeArrowheads="1"/>
            </p:cNvSpPr>
            <p:nvPr/>
          </p:nvSpPr>
          <p:spPr bwMode="auto">
            <a:xfrm>
              <a:off x="4507" y="1884"/>
              <a:ext cx="1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m4</a:t>
              </a:r>
              <a:endParaRPr lang="en-GB"/>
            </a:p>
          </p:txBody>
        </p:sp>
        <p:sp>
          <p:nvSpPr>
            <p:cNvPr id="27682" name="Rectangle 34"/>
            <p:cNvSpPr>
              <a:spLocks noChangeArrowheads="1"/>
            </p:cNvSpPr>
            <p:nvPr/>
          </p:nvSpPr>
          <p:spPr bwMode="auto">
            <a:xfrm>
              <a:off x="4507" y="2010"/>
              <a:ext cx="1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m5</a:t>
              </a:r>
              <a:endParaRPr lang="en-GB"/>
            </a:p>
          </p:txBody>
        </p:sp>
        <p:sp>
          <p:nvSpPr>
            <p:cNvPr id="27683" name="Rectangle 35"/>
            <p:cNvSpPr>
              <a:spLocks noChangeArrowheads="1"/>
            </p:cNvSpPr>
            <p:nvPr/>
          </p:nvSpPr>
          <p:spPr bwMode="auto">
            <a:xfrm>
              <a:off x="4507" y="2152"/>
              <a:ext cx="1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m6</a:t>
              </a:r>
              <a:endParaRPr lang="en-GB"/>
            </a:p>
          </p:txBody>
        </p:sp>
        <p:sp>
          <p:nvSpPr>
            <p:cNvPr id="27684" name="Rectangle 36"/>
            <p:cNvSpPr>
              <a:spLocks noChangeArrowheads="1"/>
            </p:cNvSpPr>
            <p:nvPr/>
          </p:nvSpPr>
          <p:spPr bwMode="auto">
            <a:xfrm>
              <a:off x="3562" y="1553"/>
              <a:ext cx="2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GB"/>
            </a:p>
          </p:txBody>
        </p:sp>
        <p:sp>
          <p:nvSpPr>
            <p:cNvPr id="27685" name="Rectangle 37"/>
            <p:cNvSpPr>
              <a:spLocks noChangeArrowheads="1"/>
            </p:cNvSpPr>
            <p:nvPr/>
          </p:nvSpPr>
          <p:spPr bwMode="auto">
            <a:xfrm>
              <a:off x="3329" y="1947"/>
              <a:ext cx="86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implementation</a:t>
              </a:r>
              <a:endParaRPr lang="en-GB"/>
            </a:p>
          </p:txBody>
        </p:sp>
        <p:sp>
          <p:nvSpPr>
            <p:cNvPr id="27686" name="Line 38"/>
            <p:cNvSpPr>
              <a:spLocks noChangeShapeType="1"/>
            </p:cNvSpPr>
            <p:nvPr/>
          </p:nvSpPr>
          <p:spPr bwMode="auto">
            <a:xfrm>
              <a:off x="710" y="1813"/>
              <a:ext cx="26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Oval 39"/>
            <p:cNvSpPr>
              <a:spLocks noChangeArrowheads="1"/>
            </p:cNvSpPr>
            <p:nvPr/>
          </p:nvSpPr>
          <p:spPr bwMode="auto">
            <a:xfrm>
              <a:off x="395" y="1451"/>
              <a:ext cx="930" cy="709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Freeform 40"/>
            <p:cNvSpPr>
              <a:spLocks/>
            </p:cNvSpPr>
            <p:nvPr/>
          </p:nvSpPr>
          <p:spPr bwMode="auto">
            <a:xfrm>
              <a:off x="1971" y="2081"/>
              <a:ext cx="94" cy="63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5" y="0"/>
                </a:cxn>
                <a:cxn ang="0">
                  <a:pos x="94" y="32"/>
                </a:cxn>
                <a:cxn ang="0">
                  <a:pos x="15" y="63"/>
                </a:cxn>
                <a:cxn ang="0">
                  <a:pos x="0" y="32"/>
                </a:cxn>
              </a:cxnLst>
              <a:rect l="0" t="0" r="r" b="b"/>
              <a:pathLst>
                <a:path w="94" h="63">
                  <a:moveTo>
                    <a:pt x="0" y="32"/>
                  </a:moveTo>
                  <a:lnTo>
                    <a:pt x="15" y="0"/>
                  </a:lnTo>
                  <a:lnTo>
                    <a:pt x="94" y="32"/>
                  </a:lnTo>
                  <a:lnTo>
                    <a:pt x="15" y="63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Freeform 41"/>
            <p:cNvSpPr>
              <a:spLocks/>
            </p:cNvSpPr>
            <p:nvPr/>
          </p:nvSpPr>
          <p:spPr bwMode="auto">
            <a:xfrm>
              <a:off x="883" y="1876"/>
              <a:ext cx="1088" cy="237"/>
            </a:xfrm>
            <a:custGeom>
              <a:avLst/>
              <a:gdLst/>
              <a:ahLst/>
              <a:cxnLst>
                <a:cxn ang="0">
                  <a:pos x="1088" y="237"/>
                </a:cxn>
                <a:cxn ang="0">
                  <a:pos x="662" y="221"/>
                </a:cxn>
                <a:cxn ang="0">
                  <a:pos x="316" y="158"/>
                </a:cxn>
                <a:cxn ang="0">
                  <a:pos x="95" y="95"/>
                </a:cxn>
                <a:cxn ang="0">
                  <a:pos x="32" y="48"/>
                </a:cxn>
                <a:cxn ang="0">
                  <a:pos x="0" y="0"/>
                </a:cxn>
              </a:cxnLst>
              <a:rect l="0" t="0" r="r" b="b"/>
              <a:pathLst>
                <a:path w="1088" h="237">
                  <a:moveTo>
                    <a:pt x="1088" y="237"/>
                  </a:moveTo>
                  <a:lnTo>
                    <a:pt x="662" y="221"/>
                  </a:lnTo>
                  <a:lnTo>
                    <a:pt x="316" y="158"/>
                  </a:lnTo>
                  <a:lnTo>
                    <a:pt x="95" y="95"/>
                  </a:lnTo>
                  <a:lnTo>
                    <a:pt x="32" y="48"/>
                  </a:lnTo>
                  <a:lnTo>
                    <a:pt x="0" y="0"/>
                  </a:lnTo>
                </a:path>
              </a:pathLst>
            </a:custGeom>
            <a:noFill/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Freeform 42"/>
            <p:cNvSpPr>
              <a:spLocks/>
            </p:cNvSpPr>
            <p:nvPr/>
          </p:nvSpPr>
          <p:spPr bwMode="auto">
            <a:xfrm>
              <a:off x="4681" y="2034"/>
              <a:ext cx="110" cy="47"/>
            </a:xfrm>
            <a:custGeom>
              <a:avLst/>
              <a:gdLst/>
              <a:ahLst/>
              <a:cxnLst>
                <a:cxn ang="0">
                  <a:pos x="110" y="16"/>
                </a:cxn>
                <a:cxn ang="0">
                  <a:pos x="94" y="47"/>
                </a:cxn>
                <a:cxn ang="0">
                  <a:pos x="0" y="31"/>
                </a:cxn>
                <a:cxn ang="0">
                  <a:pos x="94" y="0"/>
                </a:cxn>
                <a:cxn ang="0">
                  <a:pos x="110" y="16"/>
                </a:cxn>
              </a:cxnLst>
              <a:rect l="0" t="0" r="r" b="b"/>
              <a:pathLst>
                <a:path w="110" h="47">
                  <a:moveTo>
                    <a:pt x="110" y="16"/>
                  </a:moveTo>
                  <a:lnTo>
                    <a:pt x="94" y="47"/>
                  </a:lnTo>
                  <a:lnTo>
                    <a:pt x="0" y="31"/>
                  </a:lnTo>
                  <a:lnTo>
                    <a:pt x="94" y="0"/>
                  </a:lnTo>
                  <a:lnTo>
                    <a:pt x="110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1" name="Freeform 43"/>
            <p:cNvSpPr>
              <a:spLocks/>
            </p:cNvSpPr>
            <p:nvPr/>
          </p:nvSpPr>
          <p:spPr bwMode="auto">
            <a:xfrm>
              <a:off x="4775" y="1782"/>
              <a:ext cx="520" cy="268"/>
            </a:xfrm>
            <a:custGeom>
              <a:avLst/>
              <a:gdLst/>
              <a:ahLst/>
              <a:cxnLst>
                <a:cxn ang="0">
                  <a:pos x="520" y="0"/>
                </a:cxn>
                <a:cxn ang="0">
                  <a:pos x="489" y="94"/>
                </a:cxn>
                <a:cxn ang="0">
                  <a:pos x="378" y="189"/>
                </a:cxn>
                <a:cxn ang="0">
                  <a:pos x="205" y="252"/>
                </a:cxn>
                <a:cxn ang="0">
                  <a:pos x="0" y="268"/>
                </a:cxn>
              </a:cxnLst>
              <a:rect l="0" t="0" r="r" b="b"/>
              <a:pathLst>
                <a:path w="520" h="268">
                  <a:moveTo>
                    <a:pt x="520" y="0"/>
                  </a:moveTo>
                  <a:lnTo>
                    <a:pt x="489" y="94"/>
                  </a:lnTo>
                  <a:lnTo>
                    <a:pt x="378" y="189"/>
                  </a:lnTo>
                  <a:lnTo>
                    <a:pt x="205" y="252"/>
                  </a:lnTo>
                  <a:lnTo>
                    <a:pt x="0" y="268"/>
                  </a:lnTo>
                </a:path>
              </a:pathLst>
            </a:custGeom>
            <a:noFill/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Rectangle 44"/>
            <p:cNvSpPr>
              <a:spLocks noChangeArrowheads="1"/>
            </p:cNvSpPr>
            <p:nvPr/>
          </p:nvSpPr>
          <p:spPr bwMode="auto">
            <a:xfrm>
              <a:off x="3445" y="1132"/>
              <a:ext cx="39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remote</a:t>
              </a:r>
              <a:endParaRPr lang="en-GB"/>
            </a:p>
          </p:txBody>
        </p:sp>
        <p:sp>
          <p:nvSpPr>
            <p:cNvPr id="27693" name="Rectangle 45"/>
            <p:cNvSpPr>
              <a:spLocks noChangeArrowheads="1"/>
            </p:cNvSpPr>
            <p:nvPr/>
          </p:nvSpPr>
          <p:spPr bwMode="auto">
            <a:xfrm>
              <a:off x="3848" y="1132"/>
              <a:ext cx="34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object</a:t>
              </a:r>
              <a:endParaRPr lang="en-GB"/>
            </a:p>
          </p:txBody>
        </p:sp>
        <p:sp>
          <p:nvSpPr>
            <p:cNvPr id="27694" name="Line 46"/>
            <p:cNvSpPr>
              <a:spLocks noChangeShapeType="1"/>
            </p:cNvSpPr>
            <p:nvPr/>
          </p:nvSpPr>
          <p:spPr bwMode="auto">
            <a:xfrm>
              <a:off x="2617" y="2286"/>
              <a:ext cx="69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Rectangle 47"/>
            <p:cNvSpPr>
              <a:spLocks noChangeArrowheads="1"/>
            </p:cNvSpPr>
            <p:nvPr/>
          </p:nvSpPr>
          <p:spPr bwMode="auto">
            <a:xfrm>
              <a:off x="2173" y="1915"/>
              <a:ext cx="128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4800">
                  <a:solidFill>
                    <a:srgbClr val="000000"/>
                  </a:solidFill>
                  <a:latin typeface="Arial" charset="0"/>
                </a:rPr>
                <a:t>{</a:t>
              </a:r>
              <a:endParaRPr lang="en-GB"/>
            </a:p>
          </p:txBody>
        </p:sp>
        <p:sp>
          <p:nvSpPr>
            <p:cNvPr id="27696" name="Rectangle 48"/>
            <p:cNvSpPr>
              <a:spLocks noChangeArrowheads="1"/>
            </p:cNvSpPr>
            <p:nvPr/>
          </p:nvSpPr>
          <p:spPr bwMode="auto">
            <a:xfrm>
              <a:off x="3414" y="2183"/>
              <a:ext cx="63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of methods</a:t>
              </a:r>
              <a:endParaRPr lang="en-GB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Design Issues for RMI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Two important issues in making RMI natural extension of local method: (These problems won’t occur in the local invocation.)</a:t>
            </a:r>
          </a:p>
          <a:p>
            <a:pPr lvl="1">
              <a:buFont typeface="Wingdings" pitchFamily="2" charset="2"/>
              <a:buChar char="§"/>
            </a:pPr>
            <a:r>
              <a:rPr lang="en-US" b="1"/>
              <a:t>Number of times of invocations</a:t>
            </a:r>
            <a:r>
              <a:rPr lang="en-US"/>
              <a:t> are invoked in response to a single remote invocation</a:t>
            </a:r>
          </a:p>
          <a:p>
            <a:pPr lvl="1">
              <a:buFont typeface="Wingdings" pitchFamily="2" charset="2"/>
              <a:buChar char="§"/>
            </a:pPr>
            <a:r>
              <a:rPr lang="en-US" b="1"/>
              <a:t>Level of location transparency</a:t>
            </a:r>
          </a:p>
          <a:p>
            <a:pPr>
              <a:buFontTx/>
              <a:buChar char="•"/>
            </a:pPr>
            <a:r>
              <a:rPr lang="en-US" b="1"/>
              <a:t>Exactly once invocation semantics</a:t>
            </a:r>
            <a:r>
              <a:rPr lang="en-US"/>
              <a:t> - Every method is executed exactly once. (Ideal situation)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Invocation Semantics Properties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68438"/>
            <a:ext cx="8859838" cy="4779962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b="1"/>
              <a:t>Maybe invocation semantics</a:t>
            </a:r>
            <a:r>
              <a:rPr lang="en-US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The invoker can not determine whether or not the remote method has been executed.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Types of failures:</a:t>
            </a:r>
          </a:p>
          <a:p>
            <a:pPr lvl="2">
              <a:buFontTx/>
              <a:buChar char="o"/>
            </a:pPr>
            <a:r>
              <a:rPr lang="en-US" sz="2400"/>
              <a:t>Omission failures if the invocation or result message is lost.</a:t>
            </a:r>
          </a:p>
          <a:p>
            <a:pPr lvl="2">
              <a:buFontTx/>
              <a:buChar char="o"/>
            </a:pPr>
            <a:r>
              <a:rPr lang="en-US" sz="2400"/>
              <a:t>Crash failures when the server containing the remote object fails.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Useful for applications where occasional failed invocation are acceptable.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Invocation Semantics Properties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192213"/>
            <a:ext cx="8859837" cy="52260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b="1"/>
              <a:t>At-least-once invocation semantics</a:t>
            </a:r>
            <a:r>
              <a:rPr lang="en-US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The invoker either receives a result (in which case the user knows the method was executed </a:t>
            </a:r>
            <a:r>
              <a:rPr lang="en-US" b="1"/>
              <a:t>at least once</a:t>
            </a:r>
            <a:r>
              <a:rPr lang="en-US"/>
              <a:t>) or an exception.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Types of failures:</a:t>
            </a:r>
          </a:p>
          <a:p>
            <a:pPr lvl="2">
              <a:lnSpc>
                <a:spcPct val="90000"/>
              </a:lnSpc>
              <a:buFontTx/>
              <a:buChar char="o"/>
            </a:pPr>
            <a:r>
              <a:rPr lang="en-US" sz="2400"/>
              <a:t>Retransmitting request  masks omission failures.</a:t>
            </a:r>
          </a:p>
          <a:p>
            <a:pPr lvl="2">
              <a:lnSpc>
                <a:spcPct val="90000"/>
              </a:lnSpc>
              <a:buFontTx/>
              <a:buChar char="o"/>
            </a:pPr>
            <a:r>
              <a:rPr lang="en-US" sz="2400"/>
              <a:t>Crash failures when the server containing the remote object fails.</a:t>
            </a:r>
          </a:p>
          <a:p>
            <a:pPr lvl="2">
              <a:lnSpc>
                <a:spcPct val="90000"/>
              </a:lnSpc>
              <a:buFontTx/>
              <a:buChar char="o"/>
            </a:pPr>
            <a:r>
              <a:rPr lang="en-US" sz="2400"/>
              <a:t>Arbitrary failure when the remote method is invoked more than once, wrong values are stored or returned. An </a:t>
            </a:r>
            <a:r>
              <a:rPr lang="en-US" sz="2400" b="1"/>
              <a:t>idempotent operation</a:t>
            </a:r>
            <a:r>
              <a:rPr lang="en-US" sz="2400"/>
              <a:t> that can be performed repeatedly with the same effect can be a solution.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Useful if the objects in a server can be designed to have idempotent operations.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Distributed Objects and Remote Invocation</a:t>
            </a: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Topics covered in this chapter: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Communication between distributed objects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Remote procedure call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Events and notification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Java RMI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/>
              <a:t> </a:t>
            </a:r>
            <a:r>
              <a:rPr lang="en-US"/>
              <a:t>What are issues in distributing objects?</a:t>
            </a:r>
            <a:endParaRPr lang="en-US" sz="2400"/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How can we identify objects?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What is involved in invoking a method implemented by the class?</a:t>
            </a:r>
          </a:p>
          <a:p>
            <a:pPr lvl="2">
              <a:lnSpc>
                <a:spcPct val="90000"/>
              </a:lnSpc>
              <a:buFontTx/>
              <a:buChar char="o"/>
            </a:pPr>
            <a:r>
              <a:rPr lang="en-US" sz="2400"/>
              <a:t>What methods are available?</a:t>
            </a:r>
          </a:p>
          <a:p>
            <a:pPr lvl="2">
              <a:lnSpc>
                <a:spcPct val="90000"/>
              </a:lnSpc>
              <a:buFontTx/>
              <a:buChar char="o"/>
            </a:pPr>
            <a:r>
              <a:rPr lang="en-US" sz="2400"/>
              <a:t>How can we pass parameters and get results?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Can we track events in a distributed system?</a:t>
            </a:r>
            <a:endParaRPr 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Invocation Semantics Properties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09675"/>
            <a:ext cx="8859838" cy="50387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b="1"/>
              <a:t>At-most-once invocation semantics</a:t>
            </a:r>
            <a:r>
              <a:rPr lang="en-US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The invoker either receives a result (and the user knows the the method was executed exactly </a:t>
            </a:r>
            <a:r>
              <a:rPr lang="en-US" b="1"/>
              <a:t>at most once</a:t>
            </a:r>
            <a:r>
              <a:rPr lang="en-US"/>
              <a:t>) or an exception.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All fault tolerance methods executed.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Omission failures can be eliminated by retransmitting request.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Arbitrary failures can be prevented by ensuring that no method is executed more than once.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JAVA RMI and CORBA use at-most-once semantics. CORBA also maybe semantics for methods that do not return results. SUNRPC provides at-least-once semantics.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Invocation Semantics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17638"/>
            <a:ext cx="8859838" cy="4830762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b="1"/>
              <a:t>To provide a more reliable request-reply protocol, these fault-tolerant measures can be employed:</a:t>
            </a: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en-US" b="1"/>
              <a:t>Retry request message</a:t>
            </a:r>
            <a:r>
              <a:rPr lang="en-US"/>
              <a:t>: whether to retransmit the request message until either a reply is received or the server is assumed to have failed.</a:t>
            </a:r>
          </a:p>
          <a:p>
            <a:pPr lvl="1">
              <a:buFont typeface="Wingdings" pitchFamily="2" charset="2"/>
              <a:buChar char="§"/>
            </a:pPr>
            <a:r>
              <a:rPr lang="en-US" b="1"/>
              <a:t>Duplicate filtering</a:t>
            </a:r>
            <a:r>
              <a:rPr lang="en-US"/>
              <a:t>: when retransmissions are used, whether to filter out duplicate requests at the server.</a:t>
            </a:r>
          </a:p>
          <a:p>
            <a:pPr lvl="1">
              <a:buFont typeface="Wingdings" pitchFamily="2" charset="2"/>
              <a:buChar char="§"/>
            </a:pPr>
            <a:r>
              <a:rPr lang="en-US" b="1"/>
              <a:t>Retransmission of results</a:t>
            </a:r>
            <a:r>
              <a:rPr lang="en-US"/>
              <a:t>: whether to keep a history of result messages to enable lost results to be retransmitted without re-executing the operations at the server.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Invocation Semantics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17638"/>
            <a:ext cx="8859838" cy="4830762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/>
              <a:t>Combinations of these measures lead to a variety of possible semantics for the reliability of remote invocations.</a:t>
            </a:r>
          </a:p>
          <a:p>
            <a:pPr>
              <a:buFontTx/>
              <a:buChar char="•"/>
            </a:pPr>
            <a:r>
              <a:rPr lang="en-US"/>
              <a:t>Figure 5.5 shows the measures, with corresponding names for the invocation semantics that they produce.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Invocation Semantics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387475"/>
            <a:ext cx="8859838" cy="14954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GB" sz="2400"/>
              <a:t>Local invocations are executed exactly once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2400"/>
              <a:t>Remote invocations cannot achieve this. </a:t>
            </a:r>
            <a:r>
              <a:rPr lang="en-GB" sz="2400">
                <a:solidFill>
                  <a:schemeClr val="accent1"/>
                </a:solidFill>
              </a:rPr>
              <a:t>Why not? </a:t>
            </a:r>
            <a:r>
              <a:rPr lang="en-US" sz="240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/>
              <a:t>The  Request-reply protocol can apply fault-tolerance measure.</a:t>
            </a:r>
            <a:endParaRPr lang="en-GB" sz="3600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8878888" y="6069013"/>
            <a:ext cx="290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•</a:t>
            </a:r>
          </a:p>
        </p:txBody>
      </p:sp>
      <p:sp>
        <p:nvSpPr>
          <p:cNvPr id="51233" name="Rectangle 33"/>
          <p:cNvSpPr>
            <a:spLocks noChangeArrowheads="1"/>
          </p:cNvSpPr>
          <p:nvPr/>
        </p:nvSpPr>
        <p:spPr bwMode="auto">
          <a:xfrm>
            <a:off x="604838" y="5291138"/>
            <a:ext cx="8767762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Rectangle 34"/>
          <p:cNvSpPr>
            <a:spLocks noChangeArrowheads="1"/>
          </p:cNvSpPr>
          <p:nvPr/>
        </p:nvSpPr>
        <p:spPr bwMode="auto">
          <a:xfrm>
            <a:off x="666750" y="5791200"/>
            <a:ext cx="8767763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35" name="Group 35"/>
          <p:cNvGrpSpPr>
            <a:grpSpLocks/>
          </p:cNvGrpSpPr>
          <p:nvPr/>
        </p:nvGrpSpPr>
        <p:grpSpPr bwMode="auto">
          <a:xfrm>
            <a:off x="555625" y="2955925"/>
            <a:ext cx="8597900" cy="3228975"/>
            <a:chOff x="375" y="1097"/>
            <a:chExt cx="5416" cy="2022"/>
          </a:xfrm>
        </p:grpSpPr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>
              <a:off x="375" y="1602"/>
              <a:ext cx="429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7" name="Line 37"/>
            <p:cNvSpPr>
              <a:spLocks noChangeShapeType="1"/>
            </p:cNvSpPr>
            <p:nvPr/>
          </p:nvSpPr>
          <p:spPr bwMode="auto">
            <a:xfrm>
              <a:off x="375" y="2139"/>
              <a:ext cx="541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8" name="Rectangle 38"/>
            <p:cNvSpPr>
              <a:spLocks noChangeArrowheads="1"/>
            </p:cNvSpPr>
            <p:nvPr/>
          </p:nvSpPr>
          <p:spPr bwMode="auto">
            <a:xfrm>
              <a:off x="1756" y="1230"/>
              <a:ext cx="1633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Fault tolerance measures</a:t>
              </a:r>
              <a:endParaRPr lang="en-GB"/>
            </a:p>
          </p:txBody>
        </p:sp>
        <p:sp>
          <p:nvSpPr>
            <p:cNvPr id="51239" name="Rectangle 39"/>
            <p:cNvSpPr>
              <a:spLocks noChangeArrowheads="1"/>
            </p:cNvSpPr>
            <p:nvPr/>
          </p:nvSpPr>
          <p:spPr bwMode="auto">
            <a:xfrm>
              <a:off x="4830" y="1168"/>
              <a:ext cx="723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Invocation </a:t>
              </a:r>
              <a:endParaRPr lang="en-GB"/>
            </a:p>
          </p:txBody>
        </p:sp>
        <p:sp>
          <p:nvSpPr>
            <p:cNvPr id="51240" name="Rectangle 40"/>
            <p:cNvSpPr>
              <a:spLocks noChangeArrowheads="1"/>
            </p:cNvSpPr>
            <p:nvPr/>
          </p:nvSpPr>
          <p:spPr bwMode="auto">
            <a:xfrm>
              <a:off x="4830" y="1325"/>
              <a:ext cx="630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semantics</a:t>
              </a:r>
              <a:endParaRPr lang="en-GB"/>
            </a:p>
          </p:txBody>
        </p:sp>
        <p:sp>
          <p:nvSpPr>
            <p:cNvPr id="51241" name="Rectangle 41"/>
            <p:cNvSpPr>
              <a:spLocks noChangeArrowheads="1"/>
            </p:cNvSpPr>
            <p:nvPr/>
          </p:nvSpPr>
          <p:spPr bwMode="auto">
            <a:xfrm>
              <a:off x="661" y="1769"/>
              <a:ext cx="1251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Retransmit request </a:t>
              </a:r>
              <a:endParaRPr lang="en-GB"/>
            </a:p>
          </p:txBody>
        </p:sp>
        <p:sp>
          <p:nvSpPr>
            <p:cNvPr id="51242" name="Rectangle 42"/>
            <p:cNvSpPr>
              <a:spLocks noChangeArrowheads="1"/>
            </p:cNvSpPr>
            <p:nvPr/>
          </p:nvSpPr>
          <p:spPr bwMode="auto">
            <a:xfrm>
              <a:off x="980" y="1927"/>
              <a:ext cx="542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message</a:t>
              </a:r>
              <a:endParaRPr lang="en-GB"/>
            </a:p>
          </p:txBody>
        </p:sp>
        <p:sp>
          <p:nvSpPr>
            <p:cNvPr id="51243" name="Rectangle 43"/>
            <p:cNvSpPr>
              <a:spLocks noChangeArrowheads="1"/>
            </p:cNvSpPr>
            <p:nvPr/>
          </p:nvSpPr>
          <p:spPr bwMode="auto">
            <a:xfrm>
              <a:off x="2146" y="1769"/>
              <a:ext cx="670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Duplicate </a:t>
              </a:r>
              <a:endParaRPr lang="en-GB"/>
            </a:p>
          </p:txBody>
        </p:sp>
        <p:sp>
          <p:nvSpPr>
            <p:cNvPr id="51244" name="Rectangle 44"/>
            <p:cNvSpPr>
              <a:spLocks noChangeArrowheads="1"/>
            </p:cNvSpPr>
            <p:nvPr/>
          </p:nvSpPr>
          <p:spPr bwMode="auto">
            <a:xfrm>
              <a:off x="2201" y="1927"/>
              <a:ext cx="513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filtering</a:t>
              </a:r>
              <a:endParaRPr lang="en-GB"/>
            </a:p>
          </p:txBody>
        </p:sp>
        <p:sp>
          <p:nvSpPr>
            <p:cNvPr id="51245" name="Rectangle 45"/>
            <p:cNvSpPr>
              <a:spLocks noChangeArrowheads="1"/>
            </p:cNvSpPr>
            <p:nvPr/>
          </p:nvSpPr>
          <p:spPr bwMode="auto">
            <a:xfrm>
              <a:off x="3220" y="1769"/>
              <a:ext cx="1438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Re-execute procedure </a:t>
              </a:r>
              <a:endParaRPr lang="en-GB"/>
            </a:p>
          </p:txBody>
        </p:sp>
        <p:sp>
          <p:nvSpPr>
            <p:cNvPr id="51246" name="Rectangle 46"/>
            <p:cNvSpPr>
              <a:spLocks noChangeArrowheads="1"/>
            </p:cNvSpPr>
            <p:nvPr/>
          </p:nvSpPr>
          <p:spPr bwMode="auto">
            <a:xfrm>
              <a:off x="3297" y="1927"/>
              <a:ext cx="1215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or retransmit reply</a:t>
              </a:r>
              <a:endParaRPr lang="en-GB"/>
            </a:p>
          </p:txBody>
        </p:sp>
        <p:sp>
          <p:nvSpPr>
            <p:cNvPr id="51247" name="Rectangle 47"/>
            <p:cNvSpPr>
              <a:spLocks noChangeArrowheads="1"/>
            </p:cNvSpPr>
            <p:nvPr/>
          </p:nvSpPr>
          <p:spPr bwMode="auto">
            <a:xfrm>
              <a:off x="651" y="2212"/>
              <a:ext cx="196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No</a:t>
              </a:r>
              <a:endParaRPr lang="en-GB"/>
            </a:p>
          </p:txBody>
        </p:sp>
        <p:sp>
          <p:nvSpPr>
            <p:cNvPr id="51248" name="Rectangle 48"/>
            <p:cNvSpPr>
              <a:spLocks noChangeArrowheads="1"/>
            </p:cNvSpPr>
            <p:nvPr/>
          </p:nvSpPr>
          <p:spPr bwMode="auto">
            <a:xfrm>
              <a:off x="651" y="2526"/>
              <a:ext cx="24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Yes</a:t>
              </a:r>
              <a:endParaRPr lang="en-GB"/>
            </a:p>
          </p:txBody>
        </p:sp>
        <p:sp>
          <p:nvSpPr>
            <p:cNvPr id="51249" name="Rectangle 49"/>
            <p:cNvSpPr>
              <a:spLocks noChangeArrowheads="1"/>
            </p:cNvSpPr>
            <p:nvPr/>
          </p:nvSpPr>
          <p:spPr bwMode="auto">
            <a:xfrm>
              <a:off x="651" y="2856"/>
              <a:ext cx="24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Yes</a:t>
              </a:r>
              <a:endParaRPr lang="en-GB"/>
            </a:p>
          </p:txBody>
        </p:sp>
        <p:sp>
          <p:nvSpPr>
            <p:cNvPr id="51250" name="Rectangle 50"/>
            <p:cNvSpPr>
              <a:spLocks noChangeArrowheads="1"/>
            </p:cNvSpPr>
            <p:nvPr/>
          </p:nvSpPr>
          <p:spPr bwMode="auto">
            <a:xfrm>
              <a:off x="2051" y="2212"/>
              <a:ext cx="936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Not applicable</a:t>
              </a:r>
              <a:endParaRPr lang="en-GB"/>
            </a:p>
          </p:txBody>
        </p:sp>
        <p:sp>
          <p:nvSpPr>
            <p:cNvPr id="51251" name="Rectangle 51"/>
            <p:cNvSpPr>
              <a:spLocks noChangeArrowheads="1"/>
            </p:cNvSpPr>
            <p:nvPr/>
          </p:nvSpPr>
          <p:spPr bwMode="auto">
            <a:xfrm>
              <a:off x="2051" y="2526"/>
              <a:ext cx="19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No</a:t>
              </a:r>
              <a:endParaRPr lang="en-GB"/>
            </a:p>
          </p:txBody>
        </p:sp>
        <p:sp>
          <p:nvSpPr>
            <p:cNvPr id="51252" name="Rectangle 52"/>
            <p:cNvSpPr>
              <a:spLocks noChangeArrowheads="1"/>
            </p:cNvSpPr>
            <p:nvPr/>
          </p:nvSpPr>
          <p:spPr bwMode="auto">
            <a:xfrm>
              <a:off x="2051" y="2856"/>
              <a:ext cx="24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Yes</a:t>
              </a:r>
              <a:endParaRPr lang="en-GB"/>
            </a:p>
          </p:txBody>
        </p:sp>
        <p:sp>
          <p:nvSpPr>
            <p:cNvPr id="51253" name="Rectangle 53"/>
            <p:cNvSpPr>
              <a:spLocks noChangeArrowheads="1"/>
            </p:cNvSpPr>
            <p:nvPr/>
          </p:nvSpPr>
          <p:spPr bwMode="auto">
            <a:xfrm>
              <a:off x="3230" y="2212"/>
              <a:ext cx="936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Not applicable</a:t>
              </a:r>
              <a:endParaRPr lang="en-GB"/>
            </a:p>
          </p:txBody>
        </p:sp>
        <p:sp>
          <p:nvSpPr>
            <p:cNvPr id="51254" name="Rectangle 54"/>
            <p:cNvSpPr>
              <a:spLocks noChangeArrowheads="1"/>
            </p:cNvSpPr>
            <p:nvPr/>
          </p:nvSpPr>
          <p:spPr bwMode="auto">
            <a:xfrm>
              <a:off x="3230" y="2526"/>
              <a:ext cx="1398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Re-execute procedure</a:t>
              </a:r>
              <a:endParaRPr lang="en-GB"/>
            </a:p>
          </p:txBody>
        </p:sp>
        <p:sp>
          <p:nvSpPr>
            <p:cNvPr id="51255" name="Rectangle 55"/>
            <p:cNvSpPr>
              <a:spLocks noChangeArrowheads="1"/>
            </p:cNvSpPr>
            <p:nvPr/>
          </p:nvSpPr>
          <p:spPr bwMode="auto">
            <a:xfrm>
              <a:off x="3230" y="2856"/>
              <a:ext cx="1068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Retransmit reply</a:t>
              </a:r>
              <a:endParaRPr lang="en-GB"/>
            </a:p>
          </p:txBody>
        </p:sp>
        <p:sp>
          <p:nvSpPr>
            <p:cNvPr id="51256" name="Rectangle 56"/>
            <p:cNvSpPr>
              <a:spLocks noChangeArrowheads="1"/>
            </p:cNvSpPr>
            <p:nvPr/>
          </p:nvSpPr>
          <p:spPr bwMode="auto">
            <a:xfrm>
              <a:off x="4841" y="2856"/>
              <a:ext cx="852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At-most-once</a:t>
              </a:r>
              <a:endParaRPr lang="en-GB"/>
            </a:p>
          </p:txBody>
        </p:sp>
        <p:sp>
          <p:nvSpPr>
            <p:cNvPr id="51257" name="Rectangle 57"/>
            <p:cNvSpPr>
              <a:spLocks noChangeArrowheads="1"/>
            </p:cNvSpPr>
            <p:nvPr/>
          </p:nvSpPr>
          <p:spPr bwMode="auto">
            <a:xfrm>
              <a:off x="4830" y="2526"/>
              <a:ext cx="85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At-least-once</a:t>
              </a:r>
              <a:endParaRPr lang="en-GB"/>
            </a:p>
          </p:txBody>
        </p:sp>
        <p:sp>
          <p:nvSpPr>
            <p:cNvPr id="51258" name="Rectangle 58"/>
            <p:cNvSpPr>
              <a:spLocks noChangeArrowheads="1"/>
            </p:cNvSpPr>
            <p:nvPr/>
          </p:nvSpPr>
          <p:spPr bwMode="auto">
            <a:xfrm>
              <a:off x="4999" y="2212"/>
              <a:ext cx="435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Maybe</a:t>
              </a:r>
              <a:endParaRPr lang="en-GB"/>
            </a:p>
          </p:txBody>
        </p:sp>
        <p:sp>
          <p:nvSpPr>
            <p:cNvPr id="51259" name="Line 59"/>
            <p:cNvSpPr>
              <a:spLocks noChangeShapeType="1"/>
            </p:cNvSpPr>
            <p:nvPr/>
          </p:nvSpPr>
          <p:spPr bwMode="auto">
            <a:xfrm>
              <a:off x="375" y="1097"/>
              <a:ext cx="541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60" name="Line 60"/>
            <p:cNvSpPr>
              <a:spLocks noChangeShapeType="1"/>
            </p:cNvSpPr>
            <p:nvPr/>
          </p:nvSpPr>
          <p:spPr bwMode="auto">
            <a:xfrm>
              <a:off x="375" y="3118"/>
              <a:ext cx="541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1" name="Rectangle 61"/>
          <p:cNvSpPr>
            <a:spLocks noChangeArrowheads="1"/>
          </p:cNvSpPr>
          <p:nvPr/>
        </p:nvSpPr>
        <p:spPr bwMode="auto">
          <a:xfrm>
            <a:off x="590550" y="3136900"/>
            <a:ext cx="1327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GB" sz="2000">
                <a:solidFill>
                  <a:schemeClr val="accent1"/>
                </a:solidFill>
                <a:latin typeface="Arial" charset="0"/>
              </a:rPr>
              <a:t>Figure 5.5</a:t>
            </a:r>
            <a:br>
              <a:rPr kumimoji="1" lang="en-GB" sz="2000">
                <a:solidFill>
                  <a:schemeClr val="accent1"/>
                </a:solidFill>
                <a:latin typeface="Arial" charset="0"/>
              </a:rPr>
            </a:br>
            <a:endParaRPr kumimoji="1" lang="en-US" sz="2000">
              <a:solidFill>
                <a:schemeClr val="accent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2" autoUpdateAnimBg="0"/>
      <p:bldP spid="51232" grpId="0" autoUpdateAnimBg="0"/>
      <p:bldP spid="51233" grpId="0" animBg="1"/>
      <p:bldP spid="512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(Location) Transparency Issues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Goal is to make a remote invocation as similar as possible a local invocation.</a:t>
            </a:r>
          </a:p>
          <a:p>
            <a:pPr>
              <a:buFontTx/>
              <a:buChar char="•"/>
            </a:pPr>
            <a:r>
              <a:rPr lang="en-US"/>
              <a:t>Issues (Differences from the local invocation)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Syntax may be made identical but behavioral differences exists. The cause could be </a:t>
            </a:r>
            <a:r>
              <a:rPr lang="en-US" b="1"/>
              <a:t>failure</a:t>
            </a:r>
            <a:r>
              <a:rPr lang="en-US"/>
              <a:t> and </a:t>
            </a:r>
            <a:r>
              <a:rPr lang="en-US" b="1"/>
              <a:t>latency</a:t>
            </a:r>
            <a:r>
              <a:rPr lang="en-US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Interface specification</a:t>
            </a:r>
          </a:p>
          <a:p>
            <a:pPr lvl="2">
              <a:buFontTx/>
              <a:buChar char="o"/>
            </a:pPr>
            <a:r>
              <a:rPr lang="en-US" sz="2400"/>
              <a:t>Exceptions and exception handling are needed.</a:t>
            </a:r>
          </a:p>
          <a:p>
            <a:pPr lvl="2">
              <a:buFontTx/>
              <a:buChar char="o"/>
            </a:pPr>
            <a:r>
              <a:rPr lang="en-US" sz="2400"/>
              <a:t>Different invocation semantics can be employed.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Implementation of RMI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Figure 5.6 shows an object A invokes a method in a remote object B.</a:t>
            </a:r>
          </a:p>
          <a:p>
            <a:pPr>
              <a:buFontTx/>
              <a:buChar char="•"/>
            </a:pPr>
            <a:r>
              <a:rPr lang="en-US"/>
              <a:t>Communication module: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Request-Reply Protocol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Responsible for providing selected invocation semantics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The server selects the dispatcher for the class of the object to be invoked.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249238"/>
            <a:ext cx="8888412" cy="804862"/>
          </a:xfrm>
        </p:spPr>
        <p:txBody>
          <a:bodyPr/>
          <a:lstStyle/>
          <a:p>
            <a:r>
              <a:rPr lang="en-GB" sz="3600"/>
              <a:t>The Architecture of Remote Method Invocation</a:t>
            </a:r>
          </a:p>
        </p:txBody>
      </p:sp>
      <p:grpSp>
        <p:nvGrpSpPr>
          <p:cNvPr id="54275" name="Group 3"/>
          <p:cNvGrpSpPr>
            <a:grpSpLocks/>
          </p:cNvGrpSpPr>
          <p:nvPr/>
        </p:nvGrpSpPr>
        <p:grpSpPr bwMode="auto">
          <a:xfrm>
            <a:off x="957263" y="1570038"/>
            <a:ext cx="8086725" cy="3090862"/>
            <a:chOff x="565" y="1364"/>
            <a:chExt cx="5094" cy="1947"/>
          </a:xfrm>
        </p:grpSpPr>
        <p:sp>
          <p:nvSpPr>
            <p:cNvPr id="54276" name="Rectangle 4"/>
            <p:cNvSpPr>
              <a:spLocks noChangeArrowheads="1"/>
            </p:cNvSpPr>
            <p:nvPr/>
          </p:nvSpPr>
          <p:spPr bwMode="auto">
            <a:xfrm>
              <a:off x="566" y="1364"/>
              <a:ext cx="1838" cy="1947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77" name="Rectangle 5"/>
            <p:cNvSpPr>
              <a:spLocks noChangeArrowheads="1"/>
            </p:cNvSpPr>
            <p:nvPr/>
          </p:nvSpPr>
          <p:spPr bwMode="auto">
            <a:xfrm>
              <a:off x="2918" y="1364"/>
              <a:ext cx="2741" cy="1947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78" name="Oval 6"/>
            <p:cNvSpPr>
              <a:spLocks noChangeArrowheads="1"/>
            </p:cNvSpPr>
            <p:nvPr/>
          </p:nvSpPr>
          <p:spPr bwMode="auto">
            <a:xfrm>
              <a:off x="3105" y="1489"/>
              <a:ext cx="2461" cy="1386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79" name="Oval 7"/>
            <p:cNvSpPr>
              <a:spLocks noChangeArrowheads="1"/>
            </p:cNvSpPr>
            <p:nvPr/>
          </p:nvSpPr>
          <p:spPr bwMode="auto">
            <a:xfrm>
              <a:off x="598" y="1505"/>
              <a:ext cx="1775" cy="1370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0" name="Rectangle 8"/>
            <p:cNvSpPr>
              <a:spLocks noChangeArrowheads="1"/>
            </p:cNvSpPr>
            <p:nvPr/>
          </p:nvSpPr>
          <p:spPr bwMode="auto">
            <a:xfrm>
              <a:off x="772" y="1821"/>
              <a:ext cx="4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object A</a:t>
              </a:r>
              <a:endParaRPr lang="en-GB"/>
            </a:p>
          </p:txBody>
        </p:sp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4726" y="1837"/>
              <a:ext cx="4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object B</a:t>
              </a:r>
              <a:endParaRPr lang="en-GB"/>
            </a:p>
          </p:txBody>
        </p: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3962" y="1764"/>
              <a:ext cx="4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skeleton</a:t>
              </a:r>
              <a:endParaRPr lang="en-GB"/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2436" y="1917"/>
              <a:ext cx="4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Request</a:t>
              </a:r>
              <a:endParaRPr lang="en-GB"/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1302" y="1821"/>
              <a:ext cx="62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proxy for B</a:t>
              </a:r>
              <a:endParaRPr lang="en-GB"/>
            </a:p>
          </p:txBody>
        </p:sp>
        <p:sp>
          <p:nvSpPr>
            <p:cNvPr id="54285" name="AutoShape 13"/>
            <p:cNvSpPr>
              <a:spLocks noChangeArrowheads="1"/>
            </p:cNvSpPr>
            <p:nvPr/>
          </p:nvSpPr>
          <p:spPr bwMode="auto">
            <a:xfrm>
              <a:off x="1921" y="1925"/>
              <a:ext cx="250" cy="592"/>
            </a:xfrm>
            <a:prstGeom prst="roundRect">
              <a:avLst>
                <a:gd name="adj" fmla="val 48199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AutoShape 14"/>
            <p:cNvSpPr>
              <a:spLocks noChangeArrowheads="1"/>
            </p:cNvSpPr>
            <p:nvPr/>
          </p:nvSpPr>
          <p:spPr bwMode="auto">
            <a:xfrm>
              <a:off x="3354" y="1925"/>
              <a:ext cx="249" cy="592"/>
            </a:xfrm>
            <a:prstGeom prst="roundRect">
              <a:avLst>
                <a:gd name="adj" fmla="val 4839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7" name="AutoShape 15"/>
            <p:cNvSpPr>
              <a:spLocks noChangeArrowheads="1"/>
            </p:cNvSpPr>
            <p:nvPr/>
          </p:nvSpPr>
          <p:spPr bwMode="auto">
            <a:xfrm>
              <a:off x="1112" y="2501"/>
              <a:ext cx="607" cy="249"/>
            </a:xfrm>
            <a:prstGeom prst="roundRect">
              <a:avLst>
                <a:gd name="adj" fmla="val 4839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8" name="Rectangle 16"/>
            <p:cNvSpPr>
              <a:spLocks noChangeArrowheads="1"/>
            </p:cNvSpPr>
            <p:nvPr/>
          </p:nvSpPr>
          <p:spPr bwMode="auto">
            <a:xfrm>
              <a:off x="2485" y="2415"/>
              <a:ext cx="3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Reply</a:t>
              </a:r>
              <a:endParaRPr lang="en-GB"/>
            </a:p>
          </p:txBody>
        </p:sp>
        <p:sp>
          <p:nvSpPr>
            <p:cNvPr id="54289" name="Rectangle 17"/>
            <p:cNvSpPr>
              <a:spLocks noChangeArrowheads="1"/>
            </p:cNvSpPr>
            <p:nvPr/>
          </p:nvSpPr>
          <p:spPr bwMode="auto">
            <a:xfrm>
              <a:off x="2927" y="2945"/>
              <a:ext cx="8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Communication</a:t>
              </a:r>
              <a:endParaRPr lang="en-GB"/>
            </a:p>
          </p:txBody>
        </p:sp>
        <p:sp>
          <p:nvSpPr>
            <p:cNvPr id="54290" name="Rectangle 18"/>
            <p:cNvSpPr>
              <a:spLocks noChangeArrowheads="1"/>
            </p:cNvSpPr>
            <p:nvPr/>
          </p:nvSpPr>
          <p:spPr bwMode="auto">
            <a:xfrm>
              <a:off x="814" y="2976"/>
              <a:ext cx="48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Remote </a:t>
              </a:r>
              <a:endParaRPr lang="en-GB"/>
            </a:p>
          </p:txBody>
        </p:sp>
        <p:sp>
          <p:nvSpPr>
            <p:cNvPr id="54291" name="Freeform 19"/>
            <p:cNvSpPr>
              <a:spLocks/>
            </p:cNvSpPr>
            <p:nvPr/>
          </p:nvSpPr>
          <p:spPr bwMode="auto">
            <a:xfrm>
              <a:off x="3214" y="2050"/>
              <a:ext cx="109" cy="62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0" y="0"/>
                </a:cxn>
                <a:cxn ang="0">
                  <a:pos x="109" y="31"/>
                </a:cxn>
                <a:cxn ang="0">
                  <a:pos x="0" y="62"/>
                </a:cxn>
                <a:cxn ang="0">
                  <a:pos x="0" y="31"/>
                </a:cxn>
              </a:cxnLst>
              <a:rect l="0" t="0" r="r" b="b"/>
              <a:pathLst>
                <a:path w="109" h="62">
                  <a:moveTo>
                    <a:pt x="0" y="31"/>
                  </a:moveTo>
                  <a:lnTo>
                    <a:pt x="0" y="0"/>
                  </a:lnTo>
                  <a:lnTo>
                    <a:pt x="109" y="31"/>
                  </a:lnTo>
                  <a:lnTo>
                    <a:pt x="0" y="6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2" name="Line 20"/>
            <p:cNvSpPr>
              <a:spLocks noChangeShapeType="1"/>
            </p:cNvSpPr>
            <p:nvPr/>
          </p:nvSpPr>
          <p:spPr bwMode="auto">
            <a:xfrm flipH="1">
              <a:off x="2077" y="2081"/>
              <a:ext cx="112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3" name="Freeform 21"/>
            <p:cNvSpPr>
              <a:spLocks/>
            </p:cNvSpPr>
            <p:nvPr/>
          </p:nvSpPr>
          <p:spPr bwMode="auto">
            <a:xfrm>
              <a:off x="2155" y="2314"/>
              <a:ext cx="125" cy="63"/>
            </a:xfrm>
            <a:custGeom>
              <a:avLst/>
              <a:gdLst/>
              <a:ahLst/>
              <a:cxnLst>
                <a:cxn ang="0">
                  <a:pos x="125" y="32"/>
                </a:cxn>
                <a:cxn ang="0">
                  <a:pos x="125" y="63"/>
                </a:cxn>
                <a:cxn ang="0">
                  <a:pos x="0" y="32"/>
                </a:cxn>
                <a:cxn ang="0">
                  <a:pos x="125" y="0"/>
                </a:cxn>
                <a:cxn ang="0">
                  <a:pos x="125" y="32"/>
                </a:cxn>
              </a:cxnLst>
              <a:rect l="0" t="0" r="r" b="b"/>
              <a:pathLst>
                <a:path w="125" h="63">
                  <a:moveTo>
                    <a:pt x="125" y="32"/>
                  </a:moveTo>
                  <a:lnTo>
                    <a:pt x="125" y="63"/>
                  </a:lnTo>
                  <a:lnTo>
                    <a:pt x="0" y="32"/>
                  </a:lnTo>
                  <a:lnTo>
                    <a:pt x="125" y="0"/>
                  </a:lnTo>
                  <a:lnTo>
                    <a:pt x="125" y="32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2280" y="2346"/>
              <a:ext cx="112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5" name="Rectangle 23"/>
            <p:cNvSpPr>
              <a:spLocks noChangeArrowheads="1"/>
            </p:cNvSpPr>
            <p:nvPr/>
          </p:nvSpPr>
          <p:spPr bwMode="auto">
            <a:xfrm>
              <a:off x="3982" y="2929"/>
              <a:ext cx="102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Remote reference</a:t>
              </a:r>
              <a:endParaRPr lang="en-GB"/>
            </a:p>
          </p:txBody>
        </p:sp>
        <p:sp>
          <p:nvSpPr>
            <p:cNvPr id="54296" name="Rectangle 24"/>
            <p:cNvSpPr>
              <a:spLocks noChangeArrowheads="1"/>
            </p:cNvSpPr>
            <p:nvPr/>
          </p:nvSpPr>
          <p:spPr bwMode="auto">
            <a:xfrm>
              <a:off x="1526" y="2945"/>
              <a:ext cx="8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Communication</a:t>
              </a:r>
              <a:endParaRPr lang="en-GB"/>
            </a:p>
          </p:txBody>
        </p:sp>
        <p:sp>
          <p:nvSpPr>
            <p:cNvPr id="54297" name="Rectangle 25"/>
            <p:cNvSpPr>
              <a:spLocks noChangeArrowheads="1"/>
            </p:cNvSpPr>
            <p:nvPr/>
          </p:nvSpPr>
          <p:spPr bwMode="auto">
            <a:xfrm>
              <a:off x="2944" y="3131"/>
              <a:ext cx="45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module</a:t>
              </a:r>
              <a:endParaRPr lang="en-GB"/>
            </a:p>
          </p:txBody>
        </p:sp>
        <p:sp>
          <p:nvSpPr>
            <p:cNvPr id="54298" name="Rectangle 26"/>
            <p:cNvSpPr>
              <a:spLocks noChangeArrowheads="1"/>
            </p:cNvSpPr>
            <p:nvPr/>
          </p:nvSpPr>
          <p:spPr bwMode="auto">
            <a:xfrm>
              <a:off x="1941" y="3131"/>
              <a:ext cx="45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module</a:t>
              </a:r>
              <a:endParaRPr lang="en-GB"/>
            </a:p>
          </p:txBody>
        </p:sp>
        <p:sp>
          <p:nvSpPr>
            <p:cNvPr id="54299" name="Rectangle 27"/>
            <p:cNvSpPr>
              <a:spLocks noChangeArrowheads="1"/>
            </p:cNvSpPr>
            <p:nvPr/>
          </p:nvSpPr>
          <p:spPr bwMode="auto">
            <a:xfrm>
              <a:off x="565" y="3116"/>
              <a:ext cx="9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reference module</a:t>
              </a:r>
              <a:endParaRPr lang="en-GB"/>
            </a:p>
          </p:txBody>
        </p:sp>
        <p:sp>
          <p:nvSpPr>
            <p:cNvPr id="54300" name="Line 28"/>
            <p:cNvSpPr>
              <a:spLocks noChangeShapeType="1"/>
            </p:cNvSpPr>
            <p:nvPr/>
          </p:nvSpPr>
          <p:spPr bwMode="auto">
            <a:xfrm flipV="1">
              <a:off x="3401" y="2517"/>
              <a:ext cx="78" cy="35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1" name="Line 29"/>
            <p:cNvSpPr>
              <a:spLocks noChangeShapeType="1"/>
            </p:cNvSpPr>
            <p:nvPr/>
          </p:nvSpPr>
          <p:spPr bwMode="auto">
            <a:xfrm flipV="1">
              <a:off x="2077" y="2517"/>
              <a:ext cx="1" cy="35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2" name="Line 30"/>
            <p:cNvSpPr>
              <a:spLocks noChangeShapeType="1"/>
            </p:cNvSpPr>
            <p:nvPr/>
          </p:nvSpPr>
          <p:spPr bwMode="auto">
            <a:xfrm flipV="1">
              <a:off x="1018" y="2719"/>
              <a:ext cx="156" cy="23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3" name="Line 31"/>
            <p:cNvSpPr>
              <a:spLocks noChangeShapeType="1"/>
            </p:cNvSpPr>
            <p:nvPr/>
          </p:nvSpPr>
          <p:spPr bwMode="auto">
            <a:xfrm flipH="1" flipV="1">
              <a:off x="3930" y="2626"/>
              <a:ext cx="343" cy="28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4" name="Rectangle 32"/>
            <p:cNvSpPr>
              <a:spLocks noChangeArrowheads="1"/>
            </p:cNvSpPr>
            <p:nvPr/>
          </p:nvSpPr>
          <p:spPr bwMode="auto">
            <a:xfrm>
              <a:off x="4237" y="3069"/>
              <a:ext cx="45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module</a:t>
              </a:r>
              <a:endParaRPr lang="en-GB"/>
            </a:p>
          </p:txBody>
        </p:sp>
        <p:sp>
          <p:nvSpPr>
            <p:cNvPr id="54305" name="Rectangle 33"/>
            <p:cNvSpPr>
              <a:spLocks noChangeArrowheads="1"/>
            </p:cNvSpPr>
            <p:nvPr/>
          </p:nvSpPr>
          <p:spPr bwMode="auto">
            <a:xfrm>
              <a:off x="3828" y="2060"/>
              <a:ext cx="69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for B’s class</a:t>
              </a:r>
              <a:endParaRPr lang="en-GB"/>
            </a:p>
          </p:txBody>
        </p:sp>
        <p:sp>
          <p:nvSpPr>
            <p:cNvPr id="54306" name="AutoShape 34"/>
            <p:cNvSpPr>
              <a:spLocks noChangeArrowheads="1"/>
            </p:cNvSpPr>
            <p:nvPr/>
          </p:nvSpPr>
          <p:spPr bwMode="auto">
            <a:xfrm>
              <a:off x="3759" y="1754"/>
              <a:ext cx="841" cy="545"/>
            </a:xfrm>
            <a:prstGeom prst="roundRect">
              <a:avLst>
                <a:gd name="adj" fmla="val 4926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7" name="Rectangle 35"/>
            <p:cNvSpPr>
              <a:spLocks noChangeArrowheads="1"/>
            </p:cNvSpPr>
            <p:nvPr/>
          </p:nvSpPr>
          <p:spPr bwMode="auto">
            <a:xfrm>
              <a:off x="3791" y="1904"/>
              <a:ext cx="71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&amp; dispatcher</a:t>
              </a:r>
              <a:endParaRPr lang="en-GB"/>
            </a:p>
          </p:txBody>
        </p:sp>
        <p:sp>
          <p:nvSpPr>
            <p:cNvPr id="54308" name="Rectangle 36"/>
            <p:cNvSpPr>
              <a:spLocks noChangeArrowheads="1"/>
            </p:cNvSpPr>
            <p:nvPr/>
          </p:nvSpPr>
          <p:spPr bwMode="auto">
            <a:xfrm>
              <a:off x="4750" y="1697"/>
              <a:ext cx="39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remote</a:t>
              </a:r>
              <a:endParaRPr lang="en-GB"/>
            </a:p>
          </p:txBody>
        </p:sp>
        <p:sp>
          <p:nvSpPr>
            <p:cNvPr id="54309" name="Rectangle 37"/>
            <p:cNvSpPr>
              <a:spLocks noChangeArrowheads="1"/>
            </p:cNvSpPr>
            <p:nvPr/>
          </p:nvSpPr>
          <p:spPr bwMode="auto">
            <a:xfrm>
              <a:off x="1275" y="1605"/>
              <a:ext cx="29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</a:t>
              </a:r>
              <a:endParaRPr lang="en-GB"/>
            </a:p>
          </p:txBody>
        </p:sp>
        <p:sp>
          <p:nvSpPr>
            <p:cNvPr id="54310" name="Rectangle 38"/>
            <p:cNvSpPr>
              <a:spLocks noChangeArrowheads="1"/>
            </p:cNvSpPr>
            <p:nvPr/>
          </p:nvSpPr>
          <p:spPr bwMode="auto">
            <a:xfrm>
              <a:off x="4685" y="1574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GB"/>
            </a:p>
          </p:txBody>
        </p:sp>
        <p:sp>
          <p:nvSpPr>
            <p:cNvPr id="54311" name="Rectangle 39"/>
            <p:cNvSpPr>
              <a:spLocks noChangeArrowheads="1"/>
            </p:cNvSpPr>
            <p:nvPr/>
          </p:nvSpPr>
          <p:spPr bwMode="auto">
            <a:xfrm>
              <a:off x="4175" y="1559"/>
              <a:ext cx="3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server</a:t>
              </a:r>
              <a:endParaRPr lang="en-GB"/>
            </a:p>
          </p:txBody>
        </p:sp>
        <p:sp>
          <p:nvSpPr>
            <p:cNvPr id="54312" name="AutoShape 40"/>
            <p:cNvSpPr>
              <a:spLocks noChangeArrowheads="1"/>
            </p:cNvSpPr>
            <p:nvPr/>
          </p:nvSpPr>
          <p:spPr bwMode="auto">
            <a:xfrm>
              <a:off x="3634" y="2392"/>
              <a:ext cx="608" cy="249"/>
            </a:xfrm>
            <a:prstGeom prst="roundRect">
              <a:avLst>
                <a:gd name="adj" fmla="val 4839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3" name="AutoShape 41"/>
            <p:cNvSpPr>
              <a:spLocks noChangeArrowheads="1"/>
            </p:cNvSpPr>
            <p:nvPr/>
          </p:nvSpPr>
          <p:spPr bwMode="auto">
            <a:xfrm>
              <a:off x="862" y="1972"/>
              <a:ext cx="218" cy="327"/>
            </a:xfrm>
            <a:prstGeom prst="roundRect">
              <a:avLst>
                <a:gd name="adj" fmla="val 30273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4" name="AutoShape 42"/>
            <p:cNvSpPr>
              <a:spLocks noChangeArrowheads="1"/>
            </p:cNvSpPr>
            <p:nvPr/>
          </p:nvSpPr>
          <p:spPr bwMode="auto">
            <a:xfrm>
              <a:off x="862" y="1972"/>
              <a:ext cx="234" cy="342"/>
            </a:xfrm>
            <a:prstGeom prst="roundRect">
              <a:avLst>
                <a:gd name="adj" fmla="val 28204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5" name="Rectangle 43"/>
            <p:cNvSpPr>
              <a:spLocks noChangeArrowheads="1"/>
            </p:cNvSpPr>
            <p:nvPr/>
          </p:nvSpPr>
          <p:spPr bwMode="auto">
            <a:xfrm>
              <a:off x="878" y="1987"/>
              <a:ext cx="202" cy="1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6" name="Rectangle 44"/>
            <p:cNvSpPr>
              <a:spLocks noChangeArrowheads="1"/>
            </p:cNvSpPr>
            <p:nvPr/>
          </p:nvSpPr>
          <p:spPr bwMode="auto">
            <a:xfrm>
              <a:off x="878" y="1987"/>
              <a:ext cx="218" cy="156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7" name="AutoShape 45"/>
            <p:cNvSpPr>
              <a:spLocks noChangeArrowheads="1"/>
            </p:cNvSpPr>
            <p:nvPr/>
          </p:nvSpPr>
          <p:spPr bwMode="auto">
            <a:xfrm>
              <a:off x="862" y="1972"/>
              <a:ext cx="234" cy="342"/>
            </a:xfrm>
            <a:prstGeom prst="roundRect">
              <a:avLst>
                <a:gd name="adj" fmla="val 2820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8" name="Line 46"/>
            <p:cNvSpPr>
              <a:spLocks noChangeShapeType="1"/>
            </p:cNvSpPr>
            <p:nvPr/>
          </p:nvSpPr>
          <p:spPr bwMode="auto">
            <a:xfrm>
              <a:off x="862" y="2143"/>
              <a:ext cx="21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9" name="AutoShape 47"/>
            <p:cNvSpPr>
              <a:spLocks noChangeArrowheads="1"/>
            </p:cNvSpPr>
            <p:nvPr/>
          </p:nvSpPr>
          <p:spPr bwMode="auto">
            <a:xfrm>
              <a:off x="1439" y="2003"/>
              <a:ext cx="202" cy="311"/>
            </a:xfrm>
            <a:prstGeom prst="roundRect">
              <a:avLst>
                <a:gd name="adj" fmla="val 32671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0" name="AutoShape 48"/>
            <p:cNvSpPr>
              <a:spLocks noChangeArrowheads="1"/>
            </p:cNvSpPr>
            <p:nvPr/>
          </p:nvSpPr>
          <p:spPr bwMode="auto">
            <a:xfrm>
              <a:off x="1439" y="2003"/>
              <a:ext cx="218" cy="327"/>
            </a:xfrm>
            <a:prstGeom prst="roundRect">
              <a:avLst>
                <a:gd name="adj" fmla="val 30273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1" name="Rectangle 49"/>
            <p:cNvSpPr>
              <a:spLocks noChangeArrowheads="1"/>
            </p:cNvSpPr>
            <p:nvPr/>
          </p:nvSpPr>
          <p:spPr bwMode="auto">
            <a:xfrm>
              <a:off x="1439" y="2003"/>
              <a:ext cx="202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2" name="Rectangle 50"/>
            <p:cNvSpPr>
              <a:spLocks noChangeArrowheads="1"/>
            </p:cNvSpPr>
            <p:nvPr/>
          </p:nvSpPr>
          <p:spPr bwMode="auto">
            <a:xfrm>
              <a:off x="1439" y="2003"/>
              <a:ext cx="218" cy="171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3" name="AutoShape 51"/>
            <p:cNvSpPr>
              <a:spLocks noChangeArrowheads="1"/>
            </p:cNvSpPr>
            <p:nvPr/>
          </p:nvSpPr>
          <p:spPr bwMode="auto">
            <a:xfrm>
              <a:off x="1439" y="2003"/>
              <a:ext cx="218" cy="327"/>
            </a:xfrm>
            <a:prstGeom prst="roundRect">
              <a:avLst>
                <a:gd name="adj" fmla="val 30273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4" name="Line 52"/>
            <p:cNvSpPr>
              <a:spLocks noChangeShapeType="1"/>
            </p:cNvSpPr>
            <p:nvPr/>
          </p:nvSpPr>
          <p:spPr bwMode="auto">
            <a:xfrm>
              <a:off x="1439" y="2159"/>
              <a:ext cx="20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5" name="AutoShape 53"/>
            <p:cNvSpPr>
              <a:spLocks noChangeArrowheads="1"/>
            </p:cNvSpPr>
            <p:nvPr/>
          </p:nvSpPr>
          <p:spPr bwMode="auto">
            <a:xfrm>
              <a:off x="4834" y="2003"/>
              <a:ext cx="218" cy="311"/>
            </a:xfrm>
            <a:prstGeom prst="roundRect">
              <a:avLst>
                <a:gd name="adj" fmla="val 30273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6" name="AutoShape 54"/>
            <p:cNvSpPr>
              <a:spLocks noChangeArrowheads="1"/>
            </p:cNvSpPr>
            <p:nvPr/>
          </p:nvSpPr>
          <p:spPr bwMode="auto">
            <a:xfrm>
              <a:off x="4834" y="2003"/>
              <a:ext cx="233" cy="327"/>
            </a:xfrm>
            <a:prstGeom prst="roundRect">
              <a:avLst>
                <a:gd name="adj" fmla="val 28324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7" name="Rectangle 55"/>
            <p:cNvSpPr>
              <a:spLocks noChangeArrowheads="1"/>
            </p:cNvSpPr>
            <p:nvPr/>
          </p:nvSpPr>
          <p:spPr bwMode="auto">
            <a:xfrm>
              <a:off x="4849" y="2003"/>
              <a:ext cx="203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8" name="Rectangle 56"/>
            <p:cNvSpPr>
              <a:spLocks noChangeArrowheads="1"/>
            </p:cNvSpPr>
            <p:nvPr/>
          </p:nvSpPr>
          <p:spPr bwMode="auto">
            <a:xfrm>
              <a:off x="4849" y="2003"/>
              <a:ext cx="218" cy="171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9" name="AutoShape 57"/>
            <p:cNvSpPr>
              <a:spLocks noChangeArrowheads="1"/>
            </p:cNvSpPr>
            <p:nvPr/>
          </p:nvSpPr>
          <p:spPr bwMode="auto">
            <a:xfrm>
              <a:off x="4834" y="2003"/>
              <a:ext cx="233" cy="327"/>
            </a:xfrm>
            <a:prstGeom prst="roundRect">
              <a:avLst>
                <a:gd name="adj" fmla="val 2832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0" name="Line 58"/>
            <p:cNvSpPr>
              <a:spLocks noChangeShapeType="1"/>
            </p:cNvSpPr>
            <p:nvPr/>
          </p:nvSpPr>
          <p:spPr bwMode="auto">
            <a:xfrm>
              <a:off x="4834" y="2159"/>
              <a:ext cx="21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331" name="Rectangle 59"/>
          <p:cNvSpPr>
            <a:spLocks noChangeArrowheads="1"/>
          </p:cNvSpPr>
          <p:nvPr/>
        </p:nvSpPr>
        <p:spPr bwMode="auto">
          <a:xfrm>
            <a:off x="549275" y="1208088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GB" sz="2000">
                <a:solidFill>
                  <a:schemeClr val="accent1"/>
                </a:solidFill>
                <a:latin typeface="Arial" charset="0"/>
              </a:rPr>
              <a:t>Figure 5.6</a:t>
            </a:r>
          </a:p>
        </p:txBody>
      </p:sp>
      <p:sp>
        <p:nvSpPr>
          <p:cNvPr id="54332" name="Rectangle 60"/>
          <p:cNvSpPr>
            <a:spLocks noChangeArrowheads="1"/>
          </p:cNvSpPr>
          <p:nvPr/>
        </p:nvSpPr>
        <p:spPr bwMode="auto">
          <a:xfrm>
            <a:off x="6589713" y="4859338"/>
            <a:ext cx="3316287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GB" sz="2000">
                <a:solidFill>
                  <a:schemeClr val="hlink"/>
                </a:solidFill>
                <a:latin typeface="Arial" charset="0"/>
              </a:rPr>
              <a:t>RMI software</a:t>
            </a:r>
            <a:r>
              <a:rPr kumimoji="1" lang="en-GB" sz="2800">
                <a:solidFill>
                  <a:schemeClr val="hlink"/>
                </a:solidFill>
                <a:latin typeface="Arial" charset="0"/>
              </a:rPr>
              <a:t> </a:t>
            </a:r>
            <a:r>
              <a:rPr kumimoji="1" lang="en-GB" sz="2000">
                <a:solidFill>
                  <a:schemeClr val="hlink"/>
                </a:solidFill>
                <a:latin typeface="Arial" charset="0"/>
              </a:rPr>
              <a:t>- between application level objects and</a:t>
            </a:r>
            <a:r>
              <a:rPr kumimoji="1" lang="en-GB" sz="2800">
                <a:solidFill>
                  <a:schemeClr val="hlink"/>
                </a:solidFill>
                <a:latin typeface="Arial" charset="0"/>
              </a:rPr>
              <a:t> </a:t>
            </a:r>
            <a:r>
              <a:rPr kumimoji="1" lang="en-GB" sz="2000">
                <a:solidFill>
                  <a:schemeClr val="hlink"/>
                </a:solidFill>
                <a:latin typeface="Arial" charset="0"/>
              </a:rPr>
              <a:t>communication and remote reference modules</a:t>
            </a:r>
          </a:p>
        </p:txBody>
      </p:sp>
      <p:grpSp>
        <p:nvGrpSpPr>
          <p:cNvPr id="54333" name="Group 61"/>
          <p:cNvGrpSpPr>
            <a:grpSpLocks/>
          </p:cNvGrpSpPr>
          <p:nvPr/>
        </p:nvGrpSpPr>
        <p:grpSpPr bwMode="auto">
          <a:xfrm>
            <a:off x="219075" y="2765425"/>
            <a:ext cx="6161088" cy="2903538"/>
            <a:chOff x="251" y="2268"/>
            <a:chExt cx="2895" cy="1829"/>
          </a:xfrm>
        </p:grpSpPr>
        <p:sp>
          <p:nvSpPr>
            <p:cNvPr id="54334" name="Rectangle 62"/>
            <p:cNvSpPr>
              <a:spLocks noChangeArrowheads="1"/>
            </p:cNvSpPr>
            <p:nvPr/>
          </p:nvSpPr>
          <p:spPr bwMode="auto">
            <a:xfrm>
              <a:off x="251" y="3520"/>
              <a:ext cx="2895" cy="577"/>
            </a:xfrm>
            <a:prstGeom prst="rect">
              <a:avLst/>
            </a:prstGeom>
            <a:solidFill>
              <a:srgbClr val="FFE29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</a:pPr>
              <a:r>
                <a:rPr kumimoji="1" lang="en-GB" sz="1800" i="1">
                  <a:latin typeface="Arial" charset="0"/>
                </a:rPr>
                <a:t>Proxy</a:t>
              </a:r>
              <a:r>
                <a:rPr kumimoji="1" lang="en-GB" sz="1800">
                  <a:latin typeface="Arial" charset="0"/>
                </a:rPr>
                <a:t> - makes RMI transparent to client. Class implements remote interface. Marshals requests and unmarshals results. Forwards request.</a:t>
              </a:r>
            </a:p>
          </p:txBody>
        </p:sp>
        <p:sp>
          <p:nvSpPr>
            <p:cNvPr id="54335" name="Line 63"/>
            <p:cNvSpPr>
              <a:spLocks noChangeShapeType="1"/>
            </p:cNvSpPr>
            <p:nvPr/>
          </p:nvSpPr>
          <p:spPr bwMode="auto">
            <a:xfrm>
              <a:off x="1365" y="2268"/>
              <a:ext cx="432" cy="123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336" name="Group 64"/>
          <p:cNvGrpSpPr>
            <a:grpSpLocks/>
          </p:cNvGrpSpPr>
          <p:nvPr/>
        </p:nvGrpSpPr>
        <p:grpSpPr bwMode="auto">
          <a:xfrm>
            <a:off x="261938" y="2757488"/>
            <a:ext cx="6161087" cy="3838575"/>
            <a:chOff x="165" y="1737"/>
            <a:chExt cx="3881" cy="2418"/>
          </a:xfrm>
        </p:grpSpPr>
        <p:sp>
          <p:nvSpPr>
            <p:cNvPr id="54337" name="Rectangle 65"/>
            <p:cNvSpPr>
              <a:spLocks noChangeArrowheads="1"/>
            </p:cNvSpPr>
            <p:nvPr/>
          </p:nvSpPr>
          <p:spPr bwMode="auto">
            <a:xfrm>
              <a:off x="165" y="3751"/>
              <a:ext cx="3881" cy="404"/>
            </a:xfrm>
            <a:prstGeom prst="rect">
              <a:avLst/>
            </a:prstGeom>
            <a:solidFill>
              <a:srgbClr val="FFE29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</a:pPr>
              <a:r>
                <a:rPr kumimoji="1" lang="en-GB" sz="1800" i="1">
                  <a:latin typeface="Arial" charset="0"/>
                </a:rPr>
                <a:t>Dispatcher</a:t>
              </a:r>
              <a:r>
                <a:rPr kumimoji="1" lang="en-GB" sz="1800">
                  <a:latin typeface="Arial" charset="0"/>
                </a:rPr>
                <a:t> - gets request from communication module and invokes method in skeleton (using </a:t>
              </a:r>
              <a:r>
                <a:rPr kumimoji="1" lang="en-GB" sz="1800" i="1">
                  <a:latin typeface="Arial" charset="0"/>
                </a:rPr>
                <a:t>methodID</a:t>
              </a:r>
              <a:r>
                <a:rPr kumimoji="1" lang="en-GB" sz="1800">
                  <a:latin typeface="Arial" charset="0"/>
                </a:rPr>
                <a:t> in message).</a:t>
              </a:r>
            </a:p>
          </p:txBody>
        </p:sp>
        <p:sp>
          <p:nvSpPr>
            <p:cNvPr id="54338" name="Line 66"/>
            <p:cNvSpPr>
              <a:spLocks noChangeShapeType="1"/>
            </p:cNvSpPr>
            <p:nvPr/>
          </p:nvSpPr>
          <p:spPr bwMode="auto">
            <a:xfrm flipH="1">
              <a:off x="2238" y="1737"/>
              <a:ext cx="1782" cy="199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339" name="Group 67"/>
          <p:cNvGrpSpPr>
            <a:grpSpLocks/>
          </p:cNvGrpSpPr>
          <p:nvPr/>
        </p:nvGrpSpPr>
        <p:grpSpPr bwMode="auto">
          <a:xfrm>
            <a:off x="403225" y="2395538"/>
            <a:ext cx="6161088" cy="4113212"/>
            <a:chOff x="165" y="1737"/>
            <a:chExt cx="3881" cy="2591"/>
          </a:xfrm>
        </p:grpSpPr>
        <p:sp>
          <p:nvSpPr>
            <p:cNvPr id="54340" name="Rectangle 68"/>
            <p:cNvSpPr>
              <a:spLocks noChangeArrowheads="1"/>
            </p:cNvSpPr>
            <p:nvPr/>
          </p:nvSpPr>
          <p:spPr bwMode="auto">
            <a:xfrm>
              <a:off x="165" y="3751"/>
              <a:ext cx="3881" cy="577"/>
            </a:xfrm>
            <a:prstGeom prst="rect">
              <a:avLst/>
            </a:prstGeom>
            <a:solidFill>
              <a:srgbClr val="FFE29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</a:pPr>
              <a:r>
                <a:rPr kumimoji="1" lang="en-GB" sz="1800" i="1">
                  <a:latin typeface="Arial" charset="0"/>
                </a:rPr>
                <a:t>Skeleton</a:t>
              </a:r>
              <a:r>
                <a:rPr kumimoji="1" lang="en-GB" sz="1800">
                  <a:latin typeface="Arial" charset="0"/>
                </a:rPr>
                <a:t> - implements methods in remote interface. Unmarshals requests and marshals results. Invokes method in remote object.</a:t>
              </a:r>
            </a:p>
          </p:txBody>
        </p:sp>
        <p:sp>
          <p:nvSpPr>
            <p:cNvPr id="54341" name="Line 69"/>
            <p:cNvSpPr>
              <a:spLocks noChangeShapeType="1"/>
            </p:cNvSpPr>
            <p:nvPr/>
          </p:nvSpPr>
          <p:spPr bwMode="auto">
            <a:xfrm flipH="1">
              <a:off x="2238" y="1737"/>
              <a:ext cx="1782" cy="199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342" name="Text Box 70"/>
          <p:cNvSpPr txBox="1">
            <a:spLocks noChangeArrowheads="1"/>
          </p:cNvSpPr>
          <p:nvPr/>
        </p:nvSpPr>
        <p:spPr bwMode="auto">
          <a:xfrm>
            <a:off x="8878888" y="6069013"/>
            <a:ext cx="290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•</a:t>
            </a:r>
          </a:p>
        </p:txBody>
      </p:sp>
      <p:grpSp>
        <p:nvGrpSpPr>
          <p:cNvPr id="54343" name="Group 71"/>
          <p:cNvGrpSpPr>
            <a:grpSpLocks/>
          </p:cNvGrpSpPr>
          <p:nvPr/>
        </p:nvGrpSpPr>
        <p:grpSpPr bwMode="auto">
          <a:xfrm>
            <a:off x="3406775" y="3205163"/>
            <a:ext cx="2727325" cy="2293937"/>
            <a:chOff x="2146" y="2019"/>
            <a:chExt cx="1718" cy="1445"/>
          </a:xfrm>
        </p:grpSpPr>
        <p:sp>
          <p:nvSpPr>
            <p:cNvPr id="54344" name="Rectangle 72"/>
            <p:cNvSpPr>
              <a:spLocks noChangeArrowheads="1"/>
            </p:cNvSpPr>
            <p:nvPr/>
          </p:nvSpPr>
          <p:spPr bwMode="auto">
            <a:xfrm>
              <a:off x="2330" y="3060"/>
              <a:ext cx="1534" cy="40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GB" sz="1800">
                  <a:latin typeface="Arial" charset="0"/>
                </a:rPr>
                <a:t>carries out Request-reply protocol</a:t>
              </a:r>
            </a:p>
          </p:txBody>
        </p:sp>
        <p:sp>
          <p:nvSpPr>
            <p:cNvPr id="54345" name="Line 73"/>
            <p:cNvSpPr>
              <a:spLocks noChangeShapeType="1"/>
            </p:cNvSpPr>
            <p:nvPr/>
          </p:nvSpPr>
          <p:spPr bwMode="auto">
            <a:xfrm>
              <a:off x="2146" y="2019"/>
              <a:ext cx="930" cy="105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46" name="Line 74"/>
            <p:cNvSpPr>
              <a:spLocks noChangeShapeType="1"/>
            </p:cNvSpPr>
            <p:nvPr/>
          </p:nvSpPr>
          <p:spPr bwMode="auto">
            <a:xfrm flipH="1">
              <a:off x="3429" y="2020"/>
              <a:ext cx="99" cy="108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347" name="Group 75"/>
          <p:cNvGrpSpPr>
            <a:grpSpLocks/>
          </p:cNvGrpSpPr>
          <p:nvPr/>
        </p:nvGrpSpPr>
        <p:grpSpPr bwMode="auto">
          <a:xfrm>
            <a:off x="398463" y="3313113"/>
            <a:ext cx="5926137" cy="3190875"/>
            <a:chOff x="251" y="2087"/>
            <a:chExt cx="3733" cy="2010"/>
          </a:xfrm>
        </p:grpSpPr>
        <p:sp>
          <p:nvSpPr>
            <p:cNvPr id="54348" name="Rectangle 76"/>
            <p:cNvSpPr>
              <a:spLocks noChangeArrowheads="1"/>
            </p:cNvSpPr>
            <p:nvPr/>
          </p:nvSpPr>
          <p:spPr bwMode="auto">
            <a:xfrm>
              <a:off x="251" y="3520"/>
              <a:ext cx="2895" cy="57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GB" sz="1800">
                  <a:latin typeface="Arial" charset="0"/>
                </a:rPr>
                <a:t>translates between local and remote object references and creates remote object references. Uses remote object table</a:t>
              </a:r>
            </a:p>
          </p:txBody>
        </p:sp>
        <p:sp>
          <p:nvSpPr>
            <p:cNvPr id="54349" name="Line 77"/>
            <p:cNvSpPr>
              <a:spLocks noChangeShapeType="1"/>
            </p:cNvSpPr>
            <p:nvPr/>
          </p:nvSpPr>
          <p:spPr bwMode="auto">
            <a:xfrm>
              <a:off x="1365" y="2268"/>
              <a:ext cx="432" cy="123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50" name="Line 78"/>
            <p:cNvSpPr>
              <a:spLocks noChangeShapeType="1"/>
            </p:cNvSpPr>
            <p:nvPr/>
          </p:nvSpPr>
          <p:spPr bwMode="auto">
            <a:xfrm flipH="1">
              <a:off x="2883" y="2087"/>
              <a:ext cx="1101" cy="14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32" grpId="0" autoUpdateAnimBg="0"/>
      <p:bldP spid="5434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Remote Reference Module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Responsibilities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translation between local and remote object references</a:t>
            </a:r>
          </a:p>
          <a:p>
            <a:pPr lvl="2">
              <a:buFontTx/>
              <a:buChar char="o"/>
            </a:pPr>
            <a:r>
              <a:rPr lang="en-US" sz="2400"/>
              <a:t>remote object table</a:t>
            </a:r>
          </a:p>
          <a:p>
            <a:pPr lvl="2">
              <a:buFontTx/>
              <a:buNone/>
            </a:pPr>
            <a:r>
              <a:rPr lang="en-US" sz="2400"/>
              <a:t>  - entry for each remote object held by process</a:t>
            </a:r>
          </a:p>
          <a:p>
            <a:pPr lvl="2">
              <a:buFontTx/>
              <a:buNone/>
            </a:pPr>
            <a:r>
              <a:rPr lang="en-US" sz="2400"/>
              <a:t>  - entry for each local proxy</a:t>
            </a:r>
          </a:p>
          <a:p>
            <a:pPr lvl="2">
              <a:buFontTx/>
              <a:buChar char="o"/>
            </a:pPr>
            <a:r>
              <a:rPr lang="en-US" sz="2400"/>
              <a:t>arriving remote object reference - creation of remote object references</a:t>
            </a: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en-US"/>
              <a:t>creation of remote object references </a:t>
            </a:r>
          </a:p>
          <a:p>
            <a:pPr lvl="2">
              <a:buFontTx/>
              <a:buChar char="o"/>
            </a:pPr>
            <a:r>
              <a:rPr lang="en-US" sz="2400"/>
              <a:t>need to pass a remote object - look up in remote object table (create new remote object reference and add entry if necessary)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RMI Software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b="1"/>
              <a:t>Proxy</a:t>
            </a:r>
            <a:r>
              <a:rPr lang="en-US"/>
              <a:t> - provides remote invocation transparency 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marshal arguments, unmarshal results, send and receive messages</a:t>
            </a:r>
            <a:endParaRPr lang="en-US" sz="3200"/>
          </a:p>
          <a:p>
            <a:pPr>
              <a:buFontTx/>
              <a:buChar char="•"/>
            </a:pPr>
            <a:r>
              <a:rPr lang="en-US" b="1"/>
              <a:t>Dispatcher</a:t>
            </a:r>
            <a:r>
              <a:rPr lang="en-US"/>
              <a:t> - handles transfer of requests to correct method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receive requests, select correct method, and pass on request message</a:t>
            </a:r>
          </a:p>
          <a:p>
            <a:pPr>
              <a:buFontTx/>
              <a:buChar char="•"/>
            </a:pPr>
            <a:r>
              <a:rPr lang="en-US" b="1"/>
              <a:t>Skeleton</a:t>
            </a:r>
            <a:r>
              <a:rPr lang="en-US"/>
              <a:t> - implements methods of remote interface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unmarshal arguments from request, invoke the method of the remote object, and marshal the results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RMI Server and Client Programs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b="1"/>
              <a:t>Server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classes for dispatchers, skeletons and remote objects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initialization section for creating some remote objects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registration of remote objects with the binder</a:t>
            </a:r>
          </a:p>
          <a:p>
            <a:pPr>
              <a:buFontTx/>
              <a:buChar char="•"/>
            </a:pPr>
            <a:r>
              <a:rPr lang="en-US" b="1"/>
              <a:t>Client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classes for proxies of all remote objects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binder to look up remote object references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cannot create remote objects by directly calling constructors - provide factory methods instead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284163"/>
            <a:ext cx="8420100" cy="923925"/>
          </a:xfrm>
        </p:spPr>
        <p:txBody>
          <a:bodyPr/>
          <a:lstStyle/>
          <a:p>
            <a:r>
              <a:rPr lang="en-US" sz="3600"/>
              <a:t>Programming Models for Distributed Application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524000"/>
            <a:ext cx="84201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Remote procedure call – client calls the procedures in a server program that is running in a different process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Remote method invocation (RMI) – an object in one process can invoke methods of objects in another process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Event notification – objects receive notification of events at other objects for which they have registered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These mechanism must be location-transparent.</a:t>
            </a:r>
            <a:endParaRPr 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RMI Binder and Server Threads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A </a:t>
            </a:r>
            <a:r>
              <a:rPr lang="en-US" b="1"/>
              <a:t>binder</a:t>
            </a:r>
            <a:r>
              <a:rPr lang="en-US"/>
              <a:t> in a distributed system is a separate service that maintains a table containing mappings from textual names to remote object references.</a:t>
            </a:r>
          </a:p>
          <a:p>
            <a:pPr>
              <a:buFontTx/>
              <a:buChar char="•"/>
            </a:pPr>
            <a:r>
              <a:rPr lang="en-US"/>
              <a:t>Server threads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sometimes implemented so that remote invocation causes a new thread to be created to handle the call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server with several remote objects might also allocate separate threads to handle each object</a:t>
            </a:r>
          </a:p>
          <a:p>
            <a:pPr lvl="2">
              <a:buFontTx/>
              <a:buChar char="o"/>
            </a:pPr>
            <a:r>
              <a:rPr lang="en-US" sz="2400"/>
              <a:t>What are the advantages/disadvantages of each approach?</a:t>
            </a:r>
          </a:p>
          <a:p>
            <a:pPr lvl="2">
              <a:buFontTx/>
              <a:buChar char="o"/>
            </a:pPr>
            <a:r>
              <a:rPr lang="en-US" sz="2400"/>
              <a:t>What other threading organizations could be used?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RMI Binder and Server Threads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Activation of remote objects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A remote object is described as </a:t>
            </a:r>
            <a:r>
              <a:rPr lang="en-US" b="1"/>
              <a:t>active</a:t>
            </a:r>
            <a:r>
              <a:rPr lang="en-US"/>
              <a:t> when it is a running process.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A remote object is described as </a:t>
            </a:r>
            <a:r>
              <a:rPr lang="en-US" b="1"/>
              <a:t>passive</a:t>
            </a:r>
            <a:r>
              <a:rPr lang="en-US"/>
              <a:t> when it can be made active if requested.</a:t>
            </a:r>
          </a:p>
          <a:p>
            <a:pPr>
              <a:buFontTx/>
              <a:buChar char="•"/>
            </a:pPr>
            <a:r>
              <a:rPr lang="en-US"/>
              <a:t>An object that can live between activations of processes is called a </a:t>
            </a:r>
            <a:r>
              <a:rPr lang="en-US" b="1"/>
              <a:t>persistent object</a:t>
            </a:r>
            <a:r>
              <a:rPr lang="en-US"/>
              <a:t>.</a:t>
            </a:r>
            <a:endParaRPr lang="en-US" b="1"/>
          </a:p>
          <a:p>
            <a:pPr>
              <a:buFontTx/>
              <a:buChar char="•"/>
            </a:pPr>
            <a:r>
              <a:rPr lang="en-US"/>
              <a:t>A </a:t>
            </a:r>
            <a:r>
              <a:rPr lang="en-US" b="1"/>
              <a:t>location service</a:t>
            </a:r>
            <a:r>
              <a:rPr lang="en-US"/>
              <a:t> helps clients to locate remote objects from their remote references.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RMI Distributed Garbage Collection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Aim - recover memory if no reference to an object exist. If there is a reference object should still exists.</a:t>
            </a:r>
          </a:p>
          <a:p>
            <a:pPr>
              <a:buFontTx/>
              <a:buChar char="•"/>
            </a:pPr>
            <a:r>
              <a:rPr lang="en-US"/>
              <a:t>Java distributed algorithm - based on reference counting</a:t>
            </a:r>
          </a:p>
          <a:p>
            <a:pPr>
              <a:buFontTx/>
              <a:buChar char="•"/>
            </a:pPr>
            <a:r>
              <a:rPr lang="en-US"/>
              <a:t>The distributed garbage collector works in cooperation with the local garbage collector.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Each server has a table (</a:t>
            </a:r>
            <a:r>
              <a:rPr lang="en-US" b="1"/>
              <a:t>B.holders</a:t>
            </a:r>
            <a:r>
              <a:rPr lang="en-US"/>
              <a:t>) that maintains list of references to an object.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When the client C first receives a reference to an object B, it invokes </a:t>
            </a:r>
            <a:r>
              <a:rPr lang="en-US" b="1"/>
              <a:t>addRef(B)</a:t>
            </a:r>
            <a:r>
              <a:rPr lang="en-US"/>
              <a:t> and then creates a proxy. The server adds C to the remote object holder </a:t>
            </a:r>
            <a:r>
              <a:rPr lang="en-US" b="1"/>
              <a:t>B.holders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RMI Distributed Garbage Collection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The distributed garbage collection (continued):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When remote object B is no longer reachable, it deletes the proxy and invokes </a:t>
            </a:r>
            <a:r>
              <a:rPr lang="en-US" b="1"/>
              <a:t>removeRef(B)</a:t>
            </a:r>
            <a:r>
              <a:rPr lang="en-US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When </a:t>
            </a:r>
            <a:r>
              <a:rPr lang="en-US" b="1"/>
              <a:t>B.holders</a:t>
            </a:r>
            <a:r>
              <a:rPr lang="en-US"/>
              <a:t> is empty, the server reclaim the space occupied by B.</a:t>
            </a:r>
          </a:p>
          <a:p>
            <a:pPr>
              <a:buFontTx/>
              <a:buChar char="•"/>
            </a:pPr>
            <a:r>
              <a:rPr lang="en-US"/>
              <a:t>Leases in Jini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To avoid complicated protocols to discover whether a resource are still used, the resource is leased for use for a period of time.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An object representing a lease implements the </a:t>
            </a:r>
            <a:r>
              <a:rPr lang="en-US" b="1"/>
              <a:t>Lease</a:t>
            </a:r>
            <a:r>
              <a:rPr lang="en-US"/>
              <a:t> interface.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Remote Procedure Call Basics</a:t>
            </a: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Problems with sockets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/>
              <a:t>The read/write (input/output) mechanism is used in socket programming. 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/>
              <a:t>Socket programming is different from procedure calls which we usually use.</a:t>
            </a: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en-US" sz="2800"/>
              <a:t>To make distributed computing transparent from locations, input/output is not the best way.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Remote Procedure Call Basics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A procedure call is a standard abstraction in local computation.</a:t>
            </a:r>
          </a:p>
          <a:p>
            <a:pPr>
              <a:buFontTx/>
              <a:buChar char="•"/>
            </a:pPr>
            <a:r>
              <a:rPr lang="en-US"/>
              <a:t>Procedure calls are extended to distributed computation in Remote Procedure Call (RPC) as shown in Figure 5.7.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/>
              <a:t>A caller invokes execution of procedure in the callee via the local stub procedure.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/>
              <a:t>The implicit network programming hides all network I/O code from the programmer.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/>
              <a:t>Objectives are simplicity and ease of use.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5.7</a:t>
            </a:r>
            <a:br>
              <a:rPr lang="en-GB"/>
            </a:br>
            <a:r>
              <a:rPr lang="en-GB"/>
              <a:t>Role of client and server stub procedures in RPC</a:t>
            </a:r>
          </a:p>
        </p:txBody>
      </p:sp>
      <p:grpSp>
        <p:nvGrpSpPr>
          <p:cNvPr id="30764" name="Group 44"/>
          <p:cNvGrpSpPr>
            <a:grpSpLocks/>
          </p:cNvGrpSpPr>
          <p:nvPr/>
        </p:nvGrpSpPr>
        <p:grpSpPr bwMode="auto">
          <a:xfrm>
            <a:off x="819150" y="2259013"/>
            <a:ext cx="8159750" cy="3044825"/>
            <a:chOff x="455" y="975"/>
            <a:chExt cx="5140" cy="1918"/>
          </a:xfrm>
        </p:grpSpPr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455" y="975"/>
              <a:ext cx="1811" cy="1902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455" y="975"/>
              <a:ext cx="1826" cy="1918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2772" y="975"/>
              <a:ext cx="2807" cy="1902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2772" y="975"/>
              <a:ext cx="2823" cy="1918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Oval 8"/>
            <p:cNvSpPr>
              <a:spLocks noChangeArrowheads="1"/>
            </p:cNvSpPr>
            <p:nvPr/>
          </p:nvSpPr>
          <p:spPr bwMode="auto">
            <a:xfrm>
              <a:off x="2941" y="1082"/>
              <a:ext cx="2470" cy="1366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Oval 9"/>
            <p:cNvSpPr>
              <a:spLocks noChangeArrowheads="1"/>
            </p:cNvSpPr>
            <p:nvPr/>
          </p:nvSpPr>
          <p:spPr bwMode="auto">
            <a:xfrm>
              <a:off x="486" y="1098"/>
              <a:ext cx="1734" cy="1350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495" y="2394"/>
              <a:ext cx="33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 </a:t>
              </a:r>
              <a:endParaRPr lang="en-GB"/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>
              <a:off x="2290" y="1504"/>
              <a:ext cx="4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Request</a:t>
              </a:r>
              <a:endParaRPr lang="en-GB"/>
            </a:p>
          </p:txBody>
        </p:sp>
        <p:sp>
          <p:nvSpPr>
            <p:cNvPr id="30732" name="AutoShape 12"/>
            <p:cNvSpPr>
              <a:spLocks noChangeArrowheads="1"/>
            </p:cNvSpPr>
            <p:nvPr/>
          </p:nvSpPr>
          <p:spPr bwMode="auto">
            <a:xfrm>
              <a:off x="1775" y="1497"/>
              <a:ext cx="245" cy="583"/>
            </a:xfrm>
            <a:prstGeom prst="roundRect">
              <a:avLst>
                <a:gd name="adj" fmla="val 48366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AutoShape 13"/>
            <p:cNvSpPr>
              <a:spLocks noChangeArrowheads="1"/>
            </p:cNvSpPr>
            <p:nvPr/>
          </p:nvSpPr>
          <p:spPr bwMode="auto">
            <a:xfrm>
              <a:off x="3186" y="1497"/>
              <a:ext cx="261" cy="583"/>
            </a:xfrm>
            <a:prstGeom prst="roundRect">
              <a:avLst>
                <a:gd name="adj" fmla="val 48468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338" y="2010"/>
              <a:ext cx="3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Reply</a:t>
              </a:r>
              <a:endParaRPr lang="en-GB"/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2774" y="2517"/>
              <a:ext cx="8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Communication</a:t>
              </a:r>
              <a:endParaRPr lang="en-GB"/>
            </a:p>
          </p:txBody>
        </p:sp>
        <p:sp>
          <p:nvSpPr>
            <p:cNvPr id="30736" name="Freeform 16"/>
            <p:cNvSpPr>
              <a:spLocks/>
            </p:cNvSpPr>
            <p:nvPr/>
          </p:nvSpPr>
          <p:spPr bwMode="auto">
            <a:xfrm>
              <a:off x="3048" y="1635"/>
              <a:ext cx="123" cy="61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0"/>
                </a:cxn>
                <a:cxn ang="0">
                  <a:pos x="123" y="30"/>
                </a:cxn>
                <a:cxn ang="0">
                  <a:pos x="0" y="61"/>
                </a:cxn>
                <a:cxn ang="0">
                  <a:pos x="0" y="30"/>
                </a:cxn>
              </a:cxnLst>
              <a:rect l="0" t="0" r="r" b="b"/>
              <a:pathLst>
                <a:path w="123" h="61">
                  <a:moveTo>
                    <a:pt x="0" y="30"/>
                  </a:moveTo>
                  <a:lnTo>
                    <a:pt x="0" y="0"/>
                  </a:lnTo>
                  <a:lnTo>
                    <a:pt x="123" y="30"/>
                  </a:lnTo>
                  <a:lnTo>
                    <a:pt x="0" y="61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 flipH="1">
              <a:off x="1928" y="1665"/>
              <a:ext cx="112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Freeform 18"/>
            <p:cNvSpPr>
              <a:spLocks/>
            </p:cNvSpPr>
            <p:nvPr/>
          </p:nvSpPr>
          <p:spPr bwMode="auto">
            <a:xfrm>
              <a:off x="2020" y="1895"/>
              <a:ext cx="108" cy="62"/>
            </a:xfrm>
            <a:custGeom>
              <a:avLst/>
              <a:gdLst/>
              <a:ahLst/>
              <a:cxnLst>
                <a:cxn ang="0">
                  <a:pos x="108" y="31"/>
                </a:cxn>
                <a:cxn ang="0">
                  <a:pos x="108" y="62"/>
                </a:cxn>
                <a:cxn ang="0">
                  <a:pos x="0" y="31"/>
                </a:cxn>
                <a:cxn ang="0">
                  <a:pos x="108" y="0"/>
                </a:cxn>
                <a:cxn ang="0">
                  <a:pos x="108" y="31"/>
                </a:cxn>
              </a:cxnLst>
              <a:rect l="0" t="0" r="r" b="b"/>
              <a:pathLst>
                <a:path w="108" h="62">
                  <a:moveTo>
                    <a:pt x="108" y="31"/>
                  </a:moveTo>
                  <a:lnTo>
                    <a:pt x="108" y="62"/>
                  </a:lnTo>
                  <a:lnTo>
                    <a:pt x="0" y="31"/>
                  </a:lnTo>
                  <a:lnTo>
                    <a:pt x="108" y="0"/>
                  </a:lnTo>
                  <a:lnTo>
                    <a:pt x="108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>
              <a:off x="2143" y="1926"/>
              <a:ext cx="108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Rectangle 20"/>
            <p:cNvSpPr>
              <a:spLocks noChangeArrowheads="1"/>
            </p:cNvSpPr>
            <p:nvPr/>
          </p:nvSpPr>
          <p:spPr bwMode="auto">
            <a:xfrm>
              <a:off x="1361" y="2517"/>
              <a:ext cx="8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Communication</a:t>
              </a:r>
              <a:endParaRPr lang="en-GB"/>
            </a:p>
          </p:txBody>
        </p:sp>
        <p:sp>
          <p:nvSpPr>
            <p:cNvPr id="30741" name="Rectangle 21"/>
            <p:cNvSpPr>
              <a:spLocks noChangeArrowheads="1"/>
            </p:cNvSpPr>
            <p:nvPr/>
          </p:nvSpPr>
          <p:spPr bwMode="auto">
            <a:xfrm>
              <a:off x="2791" y="2701"/>
              <a:ext cx="45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module</a:t>
              </a:r>
              <a:endParaRPr lang="en-GB"/>
            </a:p>
          </p:txBody>
        </p:sp>
        <p:sp>
          <p:nvSpPr>
            <p:cNvPr id="30742" name="Rectangle 22"/>
            <p:cNvSpPr>
              <a:spLocks noChangeArrowheads="1"/>
            </p:cNvSpPr>
            <p:nvPr/>
          </p:nvSpPr>
          <p:spPr bwMode="auto">
            <a:xfrm>
              <a:off x="1758" y="2701"/>
              <a:ext cx="45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module</a:t>
              </a:r>
              <a:endParaRPr lang="en-GB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 flipV="1">
              <a:off x="3232" y="2095"/>
              <a:ext cx="92" cy="353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Line 24"/>
            <p:cNvSpPr>
              <a:spLocks noChangeShapeType="1"/>
            </p:cNvSpPr>
            <p:nvPr/>
          </p:nvSpPr>
          <p:spPr bwMode="auto">
            <a:xfrm flipV="1">
              <a:off x="1928" y="2095"/>
              <a:ext cx="1" cy="353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3645" y="2685"/>
              <a:ext cx="59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dispatcher</a:t>
              </a:r>
              <a:endParaRPr lang="en-GB"/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5002" y="2379"/>
              <a:ext cx="44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service </a:t>
              </a:r>
              <a:endParaRPr lang="en-GB"/>
            </a:p>
          </p:txBody>
        </p:sp>
        <p:sp>
          <p:nvSpPr>
            <p:cNvPr id="30747" name="Rectangle 27"/>
            <p:cNvSpPr>
              <a:spLocks noChangeArrowheads="1"/>
            </p:cNvSpPr>
            <p:nvPr/>
          </p:nvSpPr>
          <p:spPr bwMode="auto">
            <a:xfrm>
              <a:off x="1071" y="2118"/>
              <a:ext cx="5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 stub</a:t>
              </a:r>
              <a:endParaRPr lang="en-GB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4506" y="1167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GB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4093" y="2118"/>
              <a:ext cx="63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server stub</a:t>
              </a:r>
              <a:endParaRPr lang="en-GB"/>
            </a:p>
          </p:txBody>
        </p:sp>
        <p:sp>
          <p:nvSpPr>
            <p:cNvPr id="30750" name="AutoShape 30"/>
            <p:cNvSpPr>
              <a:spLocks noChangeArrowheads="1"/>
            </p:cNvSpPr>
            <p:nvPr/>
          </p:nvSpPr>
          <p:spPr bwMode="auto">
            <a:xfrm>
              <a:off x="1238" y="1497"/>
              <a:ext cx="245" cy="583"/>
            </a:xfrm>
            <a:prstGeom prst="roundRect">
              <a:avLst>
                <a:gd name="adj" fmla="val 48366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1071" y="2256"/>
              <a:ext cx="5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procedure</a:t>
              </a:r>
              <a:endParaRPr lang="en-GB"/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4085" y="2225"/>
              <a:ext cx="5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procedure</a:t>
              </a:r>
              <a:endParaRPr lang="en-GB"/>
            </a:p>
          </p:txBody>
        </p:sp>
        <p:sp>
          <p:nvSpPr>
            <p:cNvPr id="30753" name="AutoShape 33"/>
            <p:cNvSpPr>
              <a:spLocks noChangeArrowheads="1"/>
            </p:cNvSpPr>
            <p:nvPr/>
          </p:nvSpPr>
          <p:spPr bwMode="auto">
            <a:xfrm>
              <a:off x="4720" y="1497"/>
              <a:ext cx="246" cy="583"/>
            </a:xfrm>
            <a:prstGeom prst="roundRect">
              <a:avLst>
                <a:gd name="adj" fmla="val 48171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984" y="1243"/>
              <a:ext cx="81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 process </a:t>
              </a:r>
              <a:endParaRPr lang="en-GB"/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3847" y="1243"/>
              <a:ext cx="8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server process </a:t>
              </a:r>
              <a:endParaRPr lang="en-GB"/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4955" y="2547"/>
              <a:ext cx="5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procedure</a:t>
              </a:r>
              <a:endParaRPr lang="en-GB"/>
            </a:p>
          </p:txBody>
        </p:sp>
        <p:sp>
          <p:nvSpPr>
            <p:cNvPr id="30757" name="AutoShape 37"/>
            <p:cNvSpPr>
              <a:spLocks noChangeArrowheads="1"/>
            </p:cNvSpPr>
            <p:nvPr/>
          </p:nvSpPr>
          <p:spPr bwMode="auto">
            <a:xfrm>
              <a:off x="4245" y="1497"/>
              <a:ext cx="245" cy="583"/>
            </a:xfrm>
            <a:prstGeom prst="roundRect">
              <a:avLst>
                <a:gd name="adj" fmla="val 48366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8" name="AutoShape 38"/>
            <p:cNvSpPr>
              <a:spLocks noChangeArrowheads="1"/>
            </p:cNvSpPr>
            <p:nvPr/>
          </p:nvSpPr>
          <p:spPr bwMode="auto">
            <a:xfrm>
              <a:off x="3723" y="1497"/>
              <a:ext cx="245" cy="583"/>
            </a:xfrm>
            <a:prstGeom prst="roundRect">
              <a:avLst>
                <a:gd name="adj" fmla="val 48366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AutoShape 39"/>
            <p:cNvSpPr>
              <a:spLocks noChangeArrowheads="1"/>
            </p:cNvSpPr>
            <p:nvPr/>
          </p:nvSpPr>
          <p:spPr bwMode="auto">
            <a:xfrm>
              <a:off x="716" y="1497"/>
              <a:ext cx="246" cy="583"/>
            </a:xfrm>
            <a:prstGeom prst="roundRect">
              <a:avLst>
                <a:gd name="adj" fmla="val 48171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 flipV="1">
              <a:off x="624" y="2018"/>
              <a:ext cx="92" cy="33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Line 41"/>
            <p:cNvSpPr>
              <a:spLocks noChangeShapeType="1"/>
            </p:cNvSpPr>
            <p:nvPr/>
          </p:nvSpPr>
          <p:spPr bwMode="auto">
            <a:xfrm flipH="1" flipV="1">
              <a:off x="4889" y="2018"/>
              <a:ext cx="261" cy="33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 flipV="1">
              <a:off x="3846" y="2080"/>
              <a:ext cx="1" cy="53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Rectangle 43"/>
            <p:cNvSpPr>
              <a:spLocks noChangeArrowheads="1"/>
            </p:cNvSpPr>
            <p:nvPr/>
          </p:nvSpPr>
          <p:spPr bwMode="auto">
            <a:xfrm>
              <a:off x="495" y="2532"/>
              <a:ext cx="51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program </a:t>
              </a:r>
              <a:endParaRPr lang="en-GB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Remote Procedure Call Basics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The concept is to provide a transparent mechanism that enables the user to utilize remote services through standard procedure calls.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Client sends request, then blocks until a remote server sends a response (reply).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b="1"/>
              <a:t>Advantages</a:t>
            </a:r>
            <a:r>
              <a:rPr lang="en-US"/>
              <a:t>: user may be unaware of remote implementation (handled in a stub in library); uses standard mechanism.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b="1"/>
              <a:t>Disadvantages</a:t>
            </a:r>
            <a:r>
              <a:rPr lang="en-US"/>
              <a:t>: prone to failure of components and network; different address spaces; separate process lifetimes.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Remote Procedure Call Basics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Differences with respect to message passing: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Message passing systems are peer-to-peer while RPC is more master/slave.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In message passing the calling process creates the message while in RPC the system create the message. </a:t>
            </a:r>
          </a:p>
          <a:p>
            <a:pPr>
              <a:buFontTx/>
              <a:buChar char="•"/>
            </a:pPr>
            <a:r>
              <a:rPr lang="en-US"/>
              <a:t>Semantics of RPC: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Caller blocks. 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Caller may send arguments to remote procedure. 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Callee may return results. 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Caller and callee access different address spaces.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Sun RPC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It is designed for client-server communication over Sun NFS network file system.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UDP or TCP can be used. If UDP is used, the message length is restricted to 64 KB, but 8 - 9 KB in practice.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The Sun XDR is originally intended for external data representation.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Valid data types supported by XDR include </a:t>
            </a:r>
            <a:r>
              <a:rPr lang="en-US" b="1"/>
              <a:t>int</a:t>
            </a:r>
            <a:r>
              <a:rPr lang="en-US"/>
              <a:t>, </a:t>
            </a:r>
            <a:r>
              <a:rPr lang="en-US" b="1"/>
              <a:t>unsigned int</a:t>
            </a:r>
            <a:r>
              <a:rPr lang="en-US"/>
              <a:t>, </a:t>
            </a:r>
            <a:r>
              <a:rPr lang="en-US" b="1"/>
              <a:t>long</a:t>
            </a:r>
            <a:r>
              <a:rPr lang="en-US"/>
              <a:t>, </a:t>
            </a:r>
            <a:r>
              <a:rPr lang="en-US" b="1"/>
              <a:t>structure</a:t>
            </a:r>
            <a:r>
              <a:rPr lang="en-US"/>
              <a:t>, </a:t>
            </a:r>
            <a:r>
              <a:rPr lang="en-US" b="1"/>
              <a:t>fixed array</a:t>
            </a:r>
            <a:r>
              <a:rPr lang="en-US"/>
              <a:t>,  </a:t>
            </a:r>
            <a:r>
              <a:rPr lang="en-US" b="1"/>
              <a:t>string</a:t>
            </a:r>
            <a:r>
              <a:rPr lang="en-US"/>
              <a:t> (null terminated char *), </a:t>
            </a:r>
            <a:r>
              <a:rPr lang="en-US" b="1"/>
              <a:t>binary encoded data</a:t>
            </a:r>
            <a:r>
              <a:rPr lang="en-US"/>
              <a:t> (for other data types such as lists).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Role of Middleware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Middleware Roles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/>
              <a:t>provide high-level abstractions such as RMI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/>
              <a:t>enable location transparency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/>
              <a:t>free from specifics of</a:t>
            </a:r>
            <a:endParaRPr lang="en-US"/>
          </a:p>
          <a:p>
            <a:pPr lvl="2">
              <a:buFontTx/>
              <a:buChar char="o"/>
            </a:pPr>
            <a:r>
              <a:rPr lang="en-US" sz="2800"/>
              <a:t>communication protocols</a:t>
            </a:r>
          </a:p>
          <a:p>
            <a:pPr lvl="2">
              <a:buFontTx/>
              <a:buChar char="o"/>
            </a:pPr>
            <a:r>
              <a:rPr lang="en-US" sz="2800"/>
              <a:t>operating systems and communication hardware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/>
              <a:t>interoperability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Interface Definition Language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The notation is rather primitive compared to CORBA IDL or JAVA as shown in Figure 5.8.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/>
              <a:t>Instead of no interface definition, a </a:t>
            </a:r>
            <a:r>
              <a:rPr lang="en-US" sz="2800" b="1"/>
              <a:t>program number</a:t>
            </a:r>
            <a:r>
              <a:rPr lang="en-US" sz="2800"/>
              <a:t> and a </a:t>
            </a:r>
            <a:r>
              <a:rPr lang="en-US" sz="2800" b="1"/>
              <a:t>version number</a:t>
            </a:r>
            <a:r>
              <a:rPr lang="en-US" sz="2800"/>
              <a:t> are supplied.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/>
              <a:t>The procedure number is used as a procedure definition.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/>
              <a:t>Single input parameter and output result are being passed.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5.8</a:t>
            </a:r>
            <a:br>
              <a:rPr lang="en-GB"/>
            </a:br>
            <a:r>
              <a:rPr lang="en-GB"/>
              <a:t>Files interface in Sun XDR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531938" y="1385888"/>
            <a:ext cx="27432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377825" algn="l"/>
                <a:tab pos="766763" algn="l"/>
              </a:tabLst>
            </a:pPr>
            <a:r>
              <a:rPr lang="en-GB" sz="2000" i="1"/>
              <a:t>const MAX = 1000;</a:t>
            </a:r>
          </a:p>
          <a:p>
            <a:pPr>
              <a:tabLst>
                <a:tab pos="377825" algn="l"/>
                <a:tab pos="766763" algn="l"/>
              </a:tabLst>
            </a:pPr>
            <a:r>
              <a:rPr lang="en-GB" sz="2000" i="1"/>
              <a:t>typedef int FileIdentifier;</a:t>
            </a:r>
          </a:p>
          <a:p>
            <a:pPr>
              <a:tabLst>
                <a:tab pos="377825" algn="l"/>
                <a:tab pos="766763" algn="l"/>
              </a:tabLst>
            </a:pPr>
            <a:r>
              <a:rPr lang="en-GB" sz="2000" i="1"/>
              <a:t>typedef int FilePointer;</a:t>
            </a:r>
          </a:p>
          <a:p>
            <a:pPr>
              <a:tabLst>
                <a:tab pos="377825" algn="l"/>
                <a:tab pos="766763" algn="l"/>
              </a:tabLst>
            </a:pPr>
            <a:r>
              <a:rPr lang="en-GB" sz="2000" i="1"/>
              <a:t>typedef int Length;</a:t>
            </a:r>
          </a:p>
          <a:p>
            <a:pPr>
              <a:tabLst>
                <a:tab pos="377825" algn="l"/>
                <a:tab pos="766763" algn="l"/>
              </a:tabLst>
            </a:pPr>
            <a:r>
              <a:rPr lang="en-GB" sz="2000" i="1"/>
              <a:t>struct Data {</a:t>
            </a:r>
          </a:p>
          <a:p>
            <a:pPr>
              <a:tabLst>
                <a:tab pos="377825" algn="l"/>
                <a:tab pos="766763" algn="l"/>
              </a:tabLst>
            </a:pPr>
            <a:r>
              <a:rPr lang="en-GB" sz="2000" i="1"/>
              <a:t>	int length;</a:t>
            </a:r>
          </a:p>
          <a:p>
            <a:pPr>
              <a:tabLst>
                <a:tab pos="377825" algn="l"/>
                <a:tab pos="766763" algn="l"/>
              </a:tabLst>
            </a:pPr>
            <a:r>
              <a:rPr lang="en-GB" sz="2000" i="1"/>
              <a:t>	char buffer[MAX];</a:t>
            </a:r>
          </a:p>
          <a:p>
            <a:pPr>
              <a:tabLst>
                <a:tab pos="377825" algn="l"/>
                <a:tab pos="766763" algn="l"/>
              </a:tabLst>
            </a:pPr>
            <a:r>
              <a:rPr lang="en-GB" sz="2000" i="1"/>
              <a:t>};</a:t>
            </a:r>
          </a:p>
          <a:p>
            <a:pPr>
              <a:tabLst>
                <a:tab pos="377825" algn="l"/>
                <a:tab pos="766763" algn="l"/>
              </a:tabLst>
            </a:pPr>
            <a:r>
              <a:rPr lang="en-GB" sz="2000" i="1"/>
              <a:t>struct writeargs {</a:t>
            </a:r>
          </a:p>
          <a:p>
            <a:pPr>
              <a:tabLst>
                <a:tab pos="377825" algn="l"/>
                <a:tab pos="766763" algn="l"/>
              </a:tabLst>
            </a:pPr>
            <a:r>
              <a:rPr lang="en-GB" sz="2000" i="1"/>
              <a:t>	FileIdentifier f;</a:t>
            </a:r>
          </a:p>
          <a:p>
            <a:pPr>
              <a:tabLst>
                <a:tab pos="377825" algn="l"/>
                <a:tab pos="766763" algn="l"/>
              </a:tabLst>
            </a:pPr>
            <a:r>
              <a:rPr lang="en-GB" sz="2000" i="1"/>
              <a:t>	FilePointer position;</a:t>
            </a:r>
          </a:p>
          <a:p>
            <a:pPr>
              <a:tabLst>
                <a:tab pos="377825" algn="l"/>
                <a:tab pos="766763" algn="l"/>
              </a:tabLst>
            </a:pPr>
            <a:r>
              <a:rPr lang="en-GB" sz="2000" i="1"/>
              <a:t>	Data data;</a:t>
            </a:r>
          </a:p>
          <a:p>
            <a:pPr>
              <a:tabLst>
                <a:tab pos="377825" algn="l"/>
                <a:tab pos="766763" algn="l"/>
              </a:tabLst>
            </a:pPr>
            <a:r>
              <a:rPr lang="en-GB" sz="2000" i="1"/>
              <a:t>};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5643563" y="2178050"/>
            <a:ext cx="396875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/>
              <a:t>struct readargs {</a:t>
            </a:r>
          </a:p>
          <a:p>
            <a:pPr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/>
              <a:t>	FileIdentifier f;</a:t>
            </a:r>
          </a:p>
          <a:p>
            <a:pPr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/>
              <a:t>	FilePointer position;</a:t>
            </a:r>
          </a:p>
          <a:p>
            <a:pPr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/>
              <a:t>	Length length;</a:t>
            </a:r>
          </a:p>
          <a:p>
            <a:pPr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/>
              <a:t>};</a:t>
            </a:r>
            <a:endParaRPr lang="en-GB" sz="2000"/>
          </a:p>
          <a:p>
            <a:pPr>
              <a:tabLst>
                <a:tab pos="377825" algn="l"/>
                <a:tab pos="766763" algn="l"/>
                <a:tab pos="1144588" algn="l"/>
              </a:tabLst>
            </a:pPr>
            <a:endParaRPr lang="en-GB" sz="2000" i="1"/>
          </a:p>
          <a:p>
            <a:pPr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/>
              <a:t>program FILEREADWRITE {</a:t>
            </a:r>
          </a:p>
          <a:p>
            <a:pPr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/>
              <a:t>   version VERSION {</a:t>
            </a:r>
          </a:p>
          <a:p>
            <a:pPr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/>
              <a:t>	void WRITE(writeargs)=1;	</a:t>
            </a:r>
            <a:r>
              <a:rPr lang="en-GB" sz="2000" i="1">
                <a:solidFill>
                  <a:schemeClr val="accent1"/>
                </a:solidFill>
              </a:rPr>
              <a:t>1</a:t>
            </a:r>
            <a:endParaRPr lang="en-GB" sz="2000" i="1"/>
          </a:p>
          <a:p>
            <a:pPr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/>
              <a:t>	Data READ(readargs)=2;	</a:t>
            </a:r>
            <a:r>
              <a:rPr lang="en-GB" sz="2000" i="1">
                <a:solidFill>
                  <a:schemeClr val="accent1"/>
                </a:solidFill>
              </a:rPr>
              <a:t>2</a:t>
            </a:r>
            <a:endParaRPr lang="en-GB" sz="2000" i="1"/>
          </a:p>
          <a:p>
            <a:pPr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/>
              <a:t>   }=2;</a:t>
            </a:r>
          </a:p>
          <a:p>
            <a:pPr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/>
              <a:t>} = 9999;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5041900" y="1458913"/>
            <a:ext cx="0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Sun RPC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47775"/>
            <a:ext cx="8859838" cy="50006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The interface compiler </a:t>
            </a:r>
            <a:r>
              <a:rPr lang="en-US" b="1"/>
              <a:t>rpcgen</a:t>
            </a:r>
            <a:r>
              <a:rPr lang="en-US"/>
              <a:t> can be used to generate the following from interface definition.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b="1"/>
              <a:t>client stub</a:t>
            </a:r>
            <a:r>
              <a:rPr lang="en-US"/>
              <a:t> procedures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b="1"/>
              <a:t>server main</a:t>
            </a:r>
            <a:r>
              <a:rPr lang="en-US"/>
              <a:t> procedure, dispatcher and server   stub procedures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b="1"/>
              <a:t>XDR marshalling and unmarshalling</a:t>
            </a:r>
            <a:r>
              <a:rPr lang="en-US"/>
              <a:t> procedures used by dispatcher and client, server stub procedures.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Binding: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b="1"/>
              <a:t>portmapper</a:t>
            </a:r>
            <a:r>
              <a:rPr lang="en-US"/>
              <a:t> records program number, version number, and port number.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If there are multiple instance running on different machines, clients make </a:t>
            </a:r>
            <a:r>
              <a:rPr lang="en-US" b="1"/>
              <a:t>multicast</a:t>
            </a:r>
            <a:r>
              <a:rPr lang="en-US"/>
              <a:t> remote procedure calls by broadcasting them to all the port mappers.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RPC Interface Compiler</a:t>
            </a:r>
          </a:p>
        </p:txBody>
      </p:sp>
      <p:pic>
        <p:nvPicPr>
          <p:cNvPr id="138244" name="Picture 4" descr="C:\Documents and Settings\chang\My Documents\My Pictures\rpc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975" y="1428750"/>
            <a:ext cx="8115300" cy="4675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Sun RPC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06525"/>
            <a:ext cx="8859838" cy="4841875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/>
              <a:t>Authentication:</a:t>
            </a:r>
            <a:endParaRPr lang="en-US" sz="3200"/>
          </a:p>
          <a:p>
            <a:pPr lvl="1">
              <a:buFont typeface="Wingdings" pitchFamily="2" charset="2"/>
              <a:buChar char="§"/>
            </a:pPr>
            <a:r>
              <a:rPr lang="en-US"/>
              <a:t>Additional fields are provided in the request-reply message.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Server program should check the authentication and then execute.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Different authentication protocols can be supported - none, UNIX style, shared key, Kerberos style.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A field in RPC header indicates which style is used.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 (Sun RPC)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400"/>
              <a:t>long sum(long) example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client localhost 10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result: 55</a:t>
            </a:r>
          </a:p>
          <a:p>
            <a:pPr>
              <a:buFontTx/>
              <a:buChar char="•"/>
            </a:pPr>
            <a:r>
              <a:rPr lang="en-US" sz="2400"/>
              <a:t>Need RPC specification file (sum.x)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defines procedure name, arguments &amp; results</a:t>
            </a:r>
          </a:p>
          <a:p>
            <a:pPr>
              <a:buFontTx/>
              <a:buChar char="•"/>
            </a:pPr>
            <a:r>
              <a:rPr lang="en-US" sz="2400"/>
              <a:t>Run (interface compiler) rpcgen sum.x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generates sum.h, sum_clnt.c, sum_xdr.c, sum_svc.c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sum_clnt.c &amp; sum_svc.c: Stub routines for client &amp; server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sum_xdr.c: XDR (External Data Representation) code takes care of data type conversions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RPC IDL File (sum.x)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struct sum_in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long arg1;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struct sum_out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long res1;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program SUM_PROG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version SUM_VERS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sum_out SUMPROC(sum_in) = 1; /* procedure number = 1*/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} = 1;                         /* version number = 1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} = 0x32123000;         /* program number */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 (Sun RPC)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Program-number is usually assigned as follows: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0x00000000 - 0x1fffffff defined by SUN 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0x20000000 - 0x3fffffff defined by user 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0x40000000 - 0x5fffffff transient 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0x60000000 - 0xffffffff reserved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RPC Client Code (rsum.c)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23963"/>
            <a:ext cx="8859838" cy="5024437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#include ''sum.h''</a:t>
            </a:r>
          </a:p>
          <a:p>
            <a:pPr>
              <a:buFontTx/>
              <a:buNone/>
            </a:pPr>
            <a:r>
              <a:rPr lang="en-US" sz="2400"/>
              <a:t>main(int argc, char* argv[]) {</a:t>
            </a:r>
          </a:p>
          <a:p>
            <a:pPr>
              <a:buFontTx/>
              <a:buNone/>
            </a:pPr>
            <a:r>
              <a:rPr lang="en-US" sz="2400"/>
              <a:t>  CLIENT* cl; sum_in in; sum_out *outp;</a:t>
            </a:r>
          </a:p>
          <a:p>
            <a:pPr>
              <a:buFontTx/>
              <a:buNone/>
            </a:pPr>
            <a:r>
              <a:rPr lang="en-US" sz="2400"/>
              <a:t>  // create RPC client handle; need to know server's address</a:t>
            </a:r>
          </a:p>
          <a:p>
            <a:pPr>
              <a:buFontTx/>
              <a:buNone/>
            </a:pPr>
            <a:r>
              <a:rPr lang="en-US" sz="2400"/>
              <a:t>  cl = clnt_create(argv[1], SUM_PROG, SUM_VERS,   ''tcp'');</a:t>
            </a:r>
          </a:p>
          <a:p>
            <a:pPr>
              <a:buFontTx/>
              <a:buNone/>
            </a:pPr>
            <a:r>
              <a:rPr lang="en-US" sz="2400"/>
              <a:t>   in.arg1 = atol(argv[2]); // number to be squared</a:t>
            </a:r>
          </a:p>
          <a:p>
            <a:pPr>
              <a:buFontTx/>
              <a:buNone/>
            </a:pPr>
            <a:r>
              <a:rPr lang="en-US" sz="2400"/>
              <a:t>   // Call RPC; note convention of RPC function naming</a:t>
            </a:r>
          </a:p>
          <a:p>
            <a:pPr>
              <a:buFontTx/>
              <a:buNone/>
            </a:pPr>
            <a:r>
              <a:rPr lang="en-US" sz="2400"/>
              <a:t>   if ( (outp = sumproc_1(&amp;in, cl)) == NULL)</a:t>
            </a:r>
          </a:p>
          <a:p>
            <a:pPr>
              <a:buFontTx/>
              <a:buNone/>
            </a:pPr>
            <a:r>
              <a:rPr lang="en-US" sz="2400"/>
              <a:t>      err_quit(''%s'', clnt_sperror(cl, argv[1]);</a:t>
            </a:r>
          </a:p>
          <a:p>
            <a:pPr>
              <a:buFontTx/>
              <a:buNone/>
            </a:pPr>
            <a:r>
              <a:rPr lang="en-US" sz="2400"/>
              <a:t>   printf(''result: %ld\n'', outp-&gt;res1);</a:t>
            </a:r>
          </a:p>
          <a:p>
            <a:pPr>
              <a:buFontTx/>
              <a:buNone/>
            </a:pPr>
            <a:r>
              <a:rPr lang="en-US" sz="2400"/>
              <a:t>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RPC Server Code (sum_serv.c)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#include "sum.h"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sum_out* sumproc_1_svc (sum_in *inp, struct svc_req *rqstp)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{ // server function has different name than client call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static sum_out out; // why is this static?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int i;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out.res1 = inp-&gt;arg1;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for (i = inp-&gt;arg1 - 1; i &gt; 0; i--)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out.res1 += i;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return(&amp;out);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// server's main() is generated by rpcgen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2437" name="Rectangle 1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5.1</a:t>
            </a:r>
            <a:br>
              <a:rPr lang="en-GB"/>
            </a:br>
            <a:r>
              <a:rPr lang="en-GB"/>
              <a:t>Middleware layers</a:t>
            </a:r>
          </a:p>
        </p:txBody>
      </p:sp>
      <p:grpSp>
        <p:nvGrpSpPr>
          <p:cNvPr id="12454" name="Group 166"/>
          <p:cNvGrpSpPr>
            <a:grpSpLocks/>
          </p:cNvGrpSpPr>
          <p:nvPr/>
        </p:nvGrpSpPr>
        <p:grpSpPr bwMode="auto">
          <a:xfrm>
            <a:off x="685800" y="1997075"/>
            <a:ext cx="8150225" cy="3005138"/>
            <a:chOff x="313" y="965"/>
            <a:chExt cx="5134" cy="1893"/>
          </a:xfrm>
        </p:grpSpPr>
        <p:sp>
          <p:nvSpPr>
            <p:cNvPr id="12440" name="Rectangle 152"/>
            <p:cNvSpPr>
              <a:spLocks noChangeArrowheads="1"/>
            </p:cNvSpPr>
            <p:nvPr/>
          </p:nvSpPr>
          <p:spPr bwMode="auto">
            <a:xfrm>
              <a:off x="4297" y="1380"/>
              <a:ext cx="235" cy="1117"/>
            </a:xfrm>
            <a:prstGeom prst="rect">
              <a:avLst/>
            </a:prstGeom>
            <a:noFill/>
            <a:ln w="428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41" name="Rectangle 153"/>
            <p:cNvSpPr>
              <a:spLocks noChangeArrowheads="1"/>
            </p:cNvSpPr>
            <p:nvPr/>
          </p:nvSpPr>
          <p:spPr bwMode="auto">
            <a:xfrm>
              <a:off x="331" y="983"/>
              <a:ext cx="4146" cy="1857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42" name="Rectangle 154"/>
            <p:cNvSpPr>
              <a:spLocks noChangeArrowheads="1"/>
            </p:cNvSpPr>
            <p:nvPr/>
          </p:nvSpPr>
          <p:spPr bwMode="auto">
            <a:xfrm>
              <a:off x="313" y="965"/>
              <a:ext cx="4182" cy="1893"/>
            </a:xfrm>
            <a:prstGeom prst="rect">
              <a:avLst/>
            </a:prstGeom>
            <a:noFill/>
            <a:ln w="714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43" name="Rectangle 155"/>
            <p:cNvSpPr>
              <a:spLocks noChangeArrowheads="1"/>
            </p:cNvSpPr>
            <p:nvPr/>
          </p:nvSpPr>
          <p:spPr bwMode="auto">
            <a:xfrm>
              <a:off x="331" y="1794"/>
              <a:ext cx="4146" cy="667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44" name="Rectangle 156"/>
            <p:cNvSpPr>
              <a:spLocks noChangeArrowheads="1"/>
            </p:cNvSpPr>
            <p:nvPr/>
          </p:nvSpPr>
          <p:spPr bwMode="auto">
            <a:xfrm>
              <a:off x="313" y="1776"/>
              <a:ext cx="4182" cy="703"/>
            </a:xfrm>
            <a:prstGeom prst="rect">
              <a:avLst/>
            </a:prstGeom>
            <a:noFill/>
            <a:ln w="714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45" name="Rectangle 157"/>
            <p:cNvSpPr>
              <a:spLocks noChangeArrowheads="1"/>
            </p:cNvSpPr>
            <p:nvPr/>
          </p:nvSpPr>
          <p:spPr bwMode="auto">
            <a:xfrm>
              <a:off x="2019" y="1100"/>
              <a:ext cx="77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Applications</a:t>
              </a:r>
              <a:endParaRPr lang="en-GB"/>
            </a:p>
          </p:txBody>
        </p:sp>
        <p:sp>
          <p:nvSpPr>
            <p:cNvPr id="12446" name="Rectangle 158"/>
            <p:cNvSpPr>
              <a:spLocks noChangeArrowheads="1"/>
            </p:cNvSpPr>
            <p:nvPr/>
          </p:nvSpPr>
          <p:spPr bwMode="auto">
            <a:xfrm>
              <a:off x="4711" y="1785"/>
              <a:ext cx="7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Middleware</a:t>
              </a:r>
              <a:endParaRPr lang="en-GB"/>
            </a:p>
          </p:txBody>
        </p:sp>
        <p:sp>
          <p:nvSpPr>
            <p:cNvPr id="12447" name="Rectangle 159"/>
            <p:cNvSpPr>
              <a:spLocks noChangeArrowheads="1"/>
            </p:cNvSpPr>
            <p:nvPr/>
          </p:nvSpPr>
          <p:spPr bwMode="auto">
            <a:xfrm>
              <a:off x="4891" y="1947"/>
              <a:ext cx="3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layers</a:t>
              </a:r>
              <a:endParaRPr lang="en-GB"/>
            </a:p>
          </p:txBody>
        </p:sp>
        <p:sp>
          <p:nvSpPr>
            <p:cNvPr id="12448" name="Rectangle 160"/>
            <p:cNvSpPr>
              <a:spLocks noChangeArrowheads="1"/>
            </p:cNvSpPr>
            <p:nvPr/>
          </p:nvSpPr>
          <p:spPr bwMode="auto">
            <a:xfrm>
              <a:off x="1666" y="1929"/>
              <a:ext cx="1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 Request reply protocol</a:t>
              </a:r>
              <a:endParaRPr lang="en-GB"/>
            </a:p>
          </p:txBody>
        </p:sp>
        <p:sp>
          <p:nvSpPr>
            <p:cNvPr id="12449" name="Rectangle 161"/>
            <p:cNvSpPr>
              <a:spLocks noChangeArrowheads="1"/>
            </p:cNvSpPr>
            <p:nvPr/>
          </p:nvSpPr>
          <p:spPr bwMode="auto">
            <a:xfrm>
              <a:off x="1519" y="2236"/>
              <a:ext cx="18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External data representation</a:t>
              </a:r>
              <a:endParaRPr lang="en-GB"/>
            </a:p>
          </p:txBody>
        </p:sp>
        <p:sp>
          <p:nvSpPr>
            <p:cNvPr id="12450" name="Rectangle 162"/>
            <p:cNvSpPr>
              <a:spLocks noChangeArrowheads="1"/>
            </p:cNvSpPr>
            <p:nvPr/>
          </p:nvSpPr>
          <p:spPr bwMode="auto">
            <a:xfrm>
              <a:off x="1841" y="2578"/>
              <a:ext cx="115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Operating System</a:t>
              </a:r>
              <a:endParaRPr lang="en-GB"/>
            </a:p>
          </p:txBody>
        </p:sp>
        <p:sp>
          <p:nvSpPr>
            <p:cNvPr id="12451" name="Rectangle 163"/>
            <p:cNvSpPr>
              <a:spLocks noChangeArrowheads="1"/>
            </p:cNvSpPr>
            <p:nvPr/>
          </p:nvSpPr>
          <p:spPr bwMode="auto">
            <a:xfrm>
              <a:off x="331" y="1380"/>
              <a:ext cx="4146" cy="414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2" name="Rectangle 164"/>
            <p:cNvSpPr>
              <a:spLocks noChangeArrowheads="1"/>
            </p:cNvSpPr>
            <p:nvPr/>
          </p:nvSpPr>
          <p:spPr bwMode="auto">
            <a:xfrm>
              <a:off x="313" y="1362"/>
              <a:ext cx="4182" cy="450"/>
            </a:xfrm>
            <a:prstGeom prst="rect">
              <a:avLst/>
            </a:prstGeom>
            <a:noFill/>
            <a:ln w="714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3" name="Rectangle 165"/>
            <p:cNvSpPr>
              <a:spLocks noChangeArrowheads="1"/>
            </p:cNvSpPr>
            <p:nvPr/>
          </p:nvSpPr>
          <p:spPr bwMode="auto">
            <a:xfrm>
              <a:off x="1731" y="1515"/>
              <a:ext cx="13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RMI, RPC and events</a:t>
              </a:r>
              <a:endParaRPr lang="en-GB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Compilation  Linking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rpcgen sum.x</a:t>
            </a:r>
          </a:p>
          <a:p>
            <a:pPr>
              <a:buFontTx/>
              <a:buNone/>
            </a:pPr>
            <a:r>
              <a:rPr lang="en-US"/>
              <a:t>cc -c rsum.c -o rsum.o</a:t>
            </a:r>
          </a:p>
          <a:p>
            <a:pPr>
              <a:buFontTx/>
              <a:buNone/>
            </a:pPr>
            <a:r>
              <a:rPr lang="en-US"/>
              <a:t>cc -c sum_clnt.c -o sum_clnt.o</a:t>
            </a:r>
          </a:p>
          <a:p>
            <a:pPr>
              <a:buFontTx/>
              <a:buNone/>
            </a:pPr>
            <a:r>
              <a:rPr lang="en-US"/>
              <a:t>cc -c sum_xdr.c -o sum_xdr.o</a:t>
            </a:r>
          </a:p>
          <a:p>
            <a:pPr>
              <a:buFontTx/>
              <a:buNone/>
            </a:pPr>
            <a:r>
              <a:rPr lang="en-US"/>
              <a:t>cc -o client rsum.o sum_clnt.o sum_xdr.o</a:t>
            </a:r>
          </a:p>
          <a:p>
            <a:pPr>
              <a:buFontTx/>
              <a:buNone/>
            </a:pPr>
            <a:r>
              <a:rPr lang="en-US"/>
              <a:t>cc -c sum_serv.c -o sum_serv.o</a:t>
            </a:r>
          </a:p>
          <a:p>
            <a:pPr>
              <a:buFontTx/>
              <a:buNone/>
            </a:pPr>
            <a:r>
              <a:rPr lang="en-US"/>
              <a:t>cc -c sum_svc.c -o sum_svc.o</a:t>
            </a:r>
          </a:p>
          <a:p>
            <a:pPr>
              <a:buFontTx/>
              <a:buNone/>
            </a:pPr>
            <a:r>
              <a:rPr lang="en-US"/>
              <a:t>cc -o server sum_serv.o sum_svc.o sum_xdr.o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Internal Details of Sun RPC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160463"/>
            <a:ext cx="8859838" cy="53371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Initialization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Server runs: register RPC with port mapper on server host (</a:t>
            </a:r>
            <a:r>
              <a:rPr lang="en-US" b="1"/>
              <a:t>rpcinfo –p</a:t>
            </a:r>
            <a:r>
              <a:rPr lang="en-US"/>
              <a:t>)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Client runs: </a:t>
            </a:r>
            <a:r>
              <a:rPr lang="en-US" b="1"/>
              <a:t>clnt_create</a:t>
            </a:r>
            <a:r>
              <a:rPr lang="en-US"/>
              <a:t> contacts server's port mapper  and establishes TCP connection with server (or UDP socket)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Client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Client calls local procedure (client stub: </a:t>
            </a:r>
            <a:r>
              <a:rPr lang="en-US" b="1"/>
              <a:t>sumproc_1</a:t>
            </a:r>
            <a:r>
              <a:rPr lang="en-US"/>
              <a:t>), that is generated by rpcgen. Client stub packages arguments, puts them in standard format (XDR), and prepares network messages (marshaling).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Network messages are sent to remote system by client stub.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Network transfer is accomplished with TCP or UDP.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Internal Details of Sun RPC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Server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Server stub (generated by rpcgen) unmarshals arguments from network messages. Server stub executes local procedure (</a:t>
            </a:r>
            <a:r>
              <a:rPr lang="en-US" b="1"/>
              <a:t>sumproc_1_svc</a:t>
            </a:r>
            <a:r>
              <a:rPr lang="en-US"/>
              <a:t>) passing arguments received from network messages.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When server procedure is finished, it returns to server stub with return values.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Server stub converts return values (XDR), marshals them into network messages, and sends them back to client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Back to Client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Client stub reads network messages from kernel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Client stub returns results to client function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Details of RPC</a:t>
            </a:r>
          </a:p>
        </p:txBody>
      </p:sp>
      <p:pic>
        <p:nvPicPr>
          <p:cNvPr id="163843" name="Picture 3" descr="C:\Temp\ipc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5575" y="1449388"/>
            <a:ext cx="6846888" cy="491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RPC Issues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385888"/>
            <a:ext cx="8859838" cy="475773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b="1"/>
              <a:t>Uniform call semantics</a:t>
            </a:r>
            <a:r>
              <a:rPr lang="en-US"/>
              <a:t> - Calling semantics must be same whether procedure is implemented locally or remotely.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b="1"/>
              <a:t>Exactly once</a:t>
            </a:r>
            <a:r>
              <a:rPr lang="en-US"/>
              <a:t>: It is hard to achieve in practice.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b="1"/>
              <a:t>At most once</a:t>
            </a:r>
            <a:r>
              <a:rPr lang="en-US"/>
              <a:t>: It requests RPC only once (no reply may mean that no execution tooks place)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b="1"/>
              <a:t>At least once</a:t>
            </a:r>
            <a:r>
              <a:rPr lang="en-US"/>
              <a:t>: It keeps requesting RPC until valid response arrives at client.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RPC is inappropriate for nonidempotent operations.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b="1"/>
              <a:t>Type checking</a:t>
            </a:r>
            <a:r>
              <a:rPr lang="en-US"/>
              <a:t> - Level of static type checking used for local calls should be the same as that for remote calls. </a:t>
            </a:r>
            <a:endParaRPr lang="en-US" sz="3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RPC Issues</a:t>
            </a:r>
            <a:endParaRPr lang="en-US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385888"/>
            <a:ext cx="8859838" cy="4757737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b="1"/>
              <a:t>Full parameter functionality</a:t>
            </a:r>
            <a:r>
              <a:rPr lang="en-US"/>
              <a:t> - All basic data types should be allowed; this includes but is not limited to: primitive types, structured types, and user defined types.</a:t>
            </a:r>
            <a:r>
              <a:rPr lang="en-US" sz="3200"/>
              <a:t> </a:t>
            </a:r>
          </a:p>
          <a:p>
            <a:pPr>
              <a:buFontTx/>
              <a:buChar char="•"/>
            </a:pPr>
            <a:r>
              <a:rPr lang="en-US" b="1"/>
              <a:t>Concurrency control and exception handling</a:t>
            </a:r>
            <a:r>
              <a:rPr lang="en-US"/>
              <a:t> - Although not a direct portion of RPC, the programming language that provide RPC must support these services.</a:t>
            </a:r>
            <a:r>
              <a:rPr lang="en-US" sz="3200"/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RPC Issues</a:t>
            </a:r>
            <a:endParaRPr lang="en-US" sz="240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68438"/>
            <a:ext cx="8859838" cy="4759325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b="1"/>
              <a:t>Distributed binding </a:t>
            </a:r>
            <a:r>
              <a:rPr lang="en-US"/>
              <a:t>- Programming language must be able to compile, bind and load distributed program onto the network </a:t>
            </a:r>
          </a:p>
          <a:p>
            <a:pPr>
              <a:buFontTx/>
              <a:buChar char="•"/>
            </a:pPr>
            <a:r>
              <a:rPr lang="en-US" b="1"/>
              <a:t>Orphan Computations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This involves recovery from failed RPC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It can use extermination to find and abort orphan computations. 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It can use expiration to terminate a computation that exceeds its expected lifetime.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Events and Notifications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The idea behind the use of events is that one object can react to a change occurring in another object.</a:t>
            </a:r>
          </a:p>
          <a:p>
            <a:pPr>
              <a:buFontTx/>
              <a:buChar char="•"/>
            </a:pPr>
            <a:r>
              <a:rPr lang="en-US"/>
              <a:t>The actions done by the user are seen as </a:t>
            </a:r>
            <a:r>
              <a:rPr lang="en-US" b="1"/>
              <a:t>events</a:t>
            </a:r>
            <a:r>
              <a:rPr lang="en-US"/>
              <a:t> that cause state changes in objects.</a:t>
            </a:r>
          </a:p>
          <a:p>
            <a:pPr>
              <a:buFontTx/>
              <a:buChar char="•"/>
            </a:pPr>
            <a:r>
              <a:rPr lang="en-US"/>
              <a:t>The objects are </a:t>
            </a:r>
            <a:r>
              <a:rPr lang="en-US" b="1"/>
              <a:t>notified</a:t>
            </a:r>
            <a:r>
              <a:rPr lang="en-US"/>
              <a:t> whenever the state changes.</a:t>
            </a:r>
          </a:p>
          <a:p>
            <a:pPr>
              <a:buFontTx/>
              <a:buChar char="•"/>
            </a:pPr>
            <a:r>
              <a:rPr lang="en-US"/>
              <a:t>Local event model can be extended to distributed event-based systems by using the </a:t>
            </a:r>
            <a:r>
              <a:rPr lang="en-US" b="1"/>
              <a:t>publish-subscribe</a:t>
            </a:r>
            <a:r>
              <a:rPr lang="en-US"/>
              <a:t> paradigm.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Events and Notifications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In </a:t>
            </a:r>
            <a:r>
              <a:rPr lang="en-US" b="1"/>
              <a:t>publish-subscribe</a:t>
            </a:r>
            <a:r>
              <a:rPr lang="en-US"/>
              <a:t> paradigm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An object that has event publishes.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Those that have interest subscribe.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Objects that represent events are called </a:t>
            </a:r>
            <a:r>
              <a:rPr lang="en-US" b="1"/>
              <a:t>notifications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Distributed event-based systems have two main characteristics: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b="1"/>
              <a:t>Heterogeneous</a:t>
            </a:r>
            <a:r>
              <a:rPr lang="en-US"/>
              <a:t> – Event-based systems can be used to connect heterogeneous  components in the Internet.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b="1"/>
              <a:t>Asynchronous</a:t>
            </a:r>
            <a:r>
              <a:rPr lang="en-US"/>
              <a:t> – Notification are sent asynchronously by event-generating objects to those subscribers.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Events and Notifications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A dealing room system could be modeled by processes with two different tasks (Figure 5.9):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An </a:t>
            </a:r>
            <a:r>
              <a:rPr lang="en-US" b="1"/>
              <a:t>information provider process</a:t>
            </a:r>
            <a:r>
              <a:rPr lang="en-US"/>
              <a:t> continuously receives new trading information from a single external source and applies to the appropriate stock objects.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A </a:t>
            </a:r>
            <a:r>
              <a:rPr lang="en-US" b="1"/>
              <a:t>dealer process</a:t>
            </a:r>
            <a:r>
              <a:rPr lang="en-US"/>
              <a:t> creates an object to represent each named stock that the user asks to have displayed.</a:t>
            </a:r>
          </a:p>
          <a:p>
            <a:pPr>
              <a:buFontTx/>
              <a:buChar char="•"/>
            </a:pPr>
            <a:r>
              <a:rPr lang="en-US"/>
              <a:t>An event source can generate events of one more different </a:t>
            </a:r>
            <a:r>
              <a:rPr lang="en-US" b="1"/>
              <a:t>types</a:t>
            </a:r>
            <a:r>
              <a:rPr lang="en-US"/>
              <a:t>. Each event has </a:t>
            </a:r>
            <a:r>
              <a:rPr lang="en-US" b="1"/>
              <a:t>attributes</a:t>
            </a:r>
            <a:r>
              <a:rPr lang="en-US"/>
              <a:t> that specify information about that event.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Interfaces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163638"/>
            <a:ext cx="8859837" cy="52228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Interface – skeleton of public class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Interaction specification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useful abstraction that removes dependencies on internal details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examples</a:t>
            </a:r>
            <a:endParaRPr lang="en-US" sz="2000"/>
          </a:p>
          <a:p>
            <a:pPr lvl="2">
              <a:lnSpc>
                <a:spcPct val="90000"/>
              </a:lnSpc>
              <a:buFontTx/>
              <a:buChar char="o"/>
            </a:pPr>
            <a:r>
              <a:rPr lang="en-US" sz="2400"/>
              <a:t>procedure interface</a:t>
            </a:r>
          </a:p>
          <a:p>
            <a:pPr lvl="2">
              <a:lnSpc>
                <a:spcPct val="90000"/>
              </a:lnSpc>
              <a:buFontTx/>
              <a:buChar char="o"/>
            </a:pPr>
            <a:r>
              <a:rPr lang="en-US" sz="2400"/>
              <a:t>class interface</a:t>
            </a:r>
          </a:p>
          <a:p>
            <a:pPr lvl="2">
              <a:lnSpc>
                <a:spcPct val="90000"/>
              </a:lnSpc>
              <a:buFontTx/>
              <a:buChar char="o"/>
            </a:pPr>
            <a:r>
              <a:rPr lang="en-US" sz="2400"/>
              <a:t>module interface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Distributed system interfaces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What is the main difference from single processor situation?</a:t>
            </a:r>
            <a:endParaRPr lang="en-US" sz="2000"/>
          </a:p>
          <a:p>
            <a:pPr lvl="2">
              <a:lnSpc>
                <a:spcPct val="90000"/>
              </a:lnSpc>
              <a:buFontTx/>
              <a:buChar char="o"/>
            </a:pPr>
            <a:r>
              <a:rPr lang="en-US" sz="2400"/>
              <a:t>processes at different nodes</a:t>
            </a:r>
          </a:p>
          <a:p>
            <a:pPr lvl="2">
              <a:lnSpc>
                <a:spcPct val="90000"/>
              </a:lnSpc>
              <a:buFontTx/>
              <a:buChar char="o"/>
            </a:pPr>
            <a:r>
              <a:rPr lang="en-US" sz="2400"/>
              <a:t>can only pass accessible information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5.9</a:t>
            </a:r>
            <a:br>
              <a:rPr lang="en-GB"/>
            </a:br>
            <a:r>
              <a:rPr lang="en-GB"/>
              <a:t>Dealing room system</a:t>
            </a:r>
          </a:p>
        </p:txBody>
      </p:sp>
      <p:grpSp>
        <p:nvGrpSpPr>
          <p:cNvPr id="32931" name="Group 163"/>
          <p:cNvGrpSpPr>
            <a:grpSpLocks/>
          </p:cNvGrpSpPr>
          <p:nvPr/>
        </p:nvGrpSpPr>
        <p:grpSpPr bwMode="auto">
          <a:xfrm>
            <a:off x="1495425" y="1373188"/>
            <a:ext cx="6799263" cy="4610100"/>
            <a:chOff x="942" y="865"/>
            <a:chExt cx="4283" cy="2904"/>
          </a:xfrm>
        </p:grpSpPr>
        <p:sp>
          <p:nvSpPr>
            <p:cNvPr id="32772" name="Rectangle 4"/>
            <p:cNvSpPr>
              <a:spLocks noChangeArrowheads="1"/>
            </p:cNvSpPr>
            <p:nvPr/>
          </p:nvSpPr>
          <p:spPr bwMode="auto">
            <a:xfrm>
              <a:off x="2591" y="1114"/>
              <a:ext cx="1063" cy="1003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2591" y="2467"/>
              <a:ext cx="1063" cy="1003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2591" y="2467"/>
              <a:ext cx="1075" cy="1015"/>
            </a:xfrm>
            <a:prstGeom prst="rect">
              <a:avLst/>
            </a:prstGeom>
            <a:noFill/>
            <a:ln w="28575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6" name="Oval 8"/>
            <p:cNvSpPr>
              <a:spLocks noChangeArrowheads="1"/>
            </p:cNvSpPr>
            <p:nvPr/>
          </p:nvSpPr>
          <p:spPr bwMode="auto">
            <a:xfrm>
              <a:off x="2675" y="2515"/>
              <a:ext cx="882" cy="88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7" name="Rectangle 9"/>
            <p:cNvSpPr>
              <a:spLocks noChangeArrowheads="1"/>
            </p:cNvSpPr>
            <p:nvPr/>
          </p:nvSpPr>
          <p:spPr bwMode="auto">
            <a:xfrm>
              <a:off x="4197" y="2636"/>
              <a:ext cx="1027" cy="1027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1020" y="2636"/>
              <a:ext cx="1027" cy="1027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1020" y="1029"/>
              <a:ext cx="1015" cy="1027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Oval 15"/>
            <p:cNvSpPr>
              <a:spLocks noChangeArrowheads="1"/>
            </p:cNvSpPr>
            <p:nvPr/>
          </p:nvSpPr>
          <p:spPr bwMode="auto">
            <a:xfrm>
              <a:off x="2675" y="1174"/>
              <a:ext cx="882" cy="88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4186" y="1029"/>
              <a:ext cx="1027" cy="1027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1062" y="880"/>
              <a:ext cx="84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Dealer’s computer</a:t>
              </a:r>
              <a:endParaRPr lang="en-GB"/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753" y="2838"/>
              <a:ext cx="52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Information</a:t>
              </a:r>
              <a:endParaRPr lang="en-GB"/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2778" y="2947"/>
              <a:ext cx="37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provider</a:t>
              </a:r>
              <a:endParaRPr lang="en-GB"/>
            </a:p>
          </p:txBody>
        </p:sp>
        <p:sp>
          <p:nvSpPr>
            <p:cNvPr id="32789" name="Oval 21"/>
            <p:cNvSpPr>
              <a:spLocks noChangeArrowheads="1"/>
            </p:cNvSpPr>
            <p:nvPr/>
          </p:nvSpPr>
          <p:spPr bwMode="auto">
            <a:xfrm>
              <a:off x="4391" y="1150"/>
              <a:ext cx="713" cy="71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4651" y="1220"/>
              <a:ext cx="3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Dealer</a:t>
              </a:r>
              <a:endParaRPr lang="en-GB"/>
            </a:p>
          </p:txBody>
        </p:sp>
        <p:sp>
          <p:nvSpPr>
            <p:cNvPr id="32791" name="Freeform 23"/>
            <p:cNvSpPr>
              <a:spLocks/>
            </p:cNvSpPr>
            <p:nvPr/>
          </p:nvSpPr>
          <p:spPr bwMode="auto">
            <a:xfrm>
              <a:off x="3050" y="3192"/>
              <a:ext cx="48" cy="97"/>
            </a:xfrm>
            <a:custGeom>
              <a:avLst/>
              <a:gdLst/>
              <a:ahLst/>
              <a:cxnLst>
                <a:cxn ang="0">
                  <a:pos x="24" y="97"/>
                </a:cxn>
                <a:cxn ang="0">
                  <a:pos x="0" y="97"/>
                </a:cxn>
                <a:cxn ang="0">
                  <a:pos x="24" y="0"/>
                </a:cxn>
                <a:cxn ang="0">
                  <a:pos x="48" y="97"/>
                </a:cxn>
                <a:cxn ang="0">
                  <a:pos x="24" y="97"/>
                </a:cxn>
              </a:cxnLst>
              <a:rect l="0" t="0" r="r" b="b"/>
              <a:pathLst>
                <a:path w="48" h="97">
                  <a:moveTo>
                    <a:pt x="24" y="97"/>
                  </a:moveTo>
                  <a:lnTo>
                    <a:pt x="0" y="97"/>
                  </a:lnTo>
                  <a:lnTo>
                    <a:pt x="24" y="0"/>
                  </a:lnTo>
                  <a:lnTo>
                    <a:pt x="48" y="97"/>
                  </a:lnTo>
                  <a:lnTo>
                    <a:pt x="24" y="97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>
              <a:off x="3074" y="3289"/>
              <a:ext cx="1" cy="4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3" name="Freeform 25"/>
            <p:cNvSpPr>
              <a:spLocks/>
            </p:cNvSpPr>
            <p:nvPr/>
          </p:nvSpPr>
          <p:spPr bwMode="auto">
            <a:xfrm>
              <a:off x="3074" y="1235"/>
              <a:ext cx="48" cy="6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8" y="0"/>
                </a:cxn>
                <a:cxn ang="0">
                  <a:pos x="24" y="60"/>
                </a:cxn>
                <a:cxn ang="0">
                  <a:pos x="0" y="0"/>
                </a:cxn>
                <a:cxn ang="0">
                  <a:pos x="24" y="0"/>
                </a:cxn>
              </a:cxnLst>
              <a:rect l="0" t="0" r="r" b="b"/>
              <a:pathLst>
                <a:path w="48" h="60">
                  <a:moveTo>
                    <a:pt x="24" y="0"/>
                  </a:moveTo>
                  <a:lnTo>
                    <a:pt x="48" y="0"/>
                  </a:lnTo>
                  <a:lnTo>
                    <a:pt x="24" y="60"/>
                  </a:ln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flipH="1" flipV="1">
              <a:off x="3098" y="886"/>
              <a:ext cx="0" cy="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5" name="Rectangle 27"/>
            <p:cNvSpPr>
              <a:spLocks noChangeArrowheads="1"/>
            </p:cNvSpPr>
            <p:nvPr/>
          </p:nvSpPr>
          <p:spPr bwMode="auto">
            <a:xfrm>
              <a:off x="3104" y="3523"/>
              <a:ext cx="38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External</a:t>
              </a:r>
              <a:endParaRPr lang="en-GB"/>
            </a:p>
          </p:txBody>
        </p:sp>
        <p:sp>
          <p:nvSpPr>
            <p:cNvPr id="32796" name="Rectangle 28"/>
            <p:cNvSpPr>
              <a:spLocks noChangeArrowheads="1"/>
            </p:cNvSpPr>
            <p:nvPr/>
          </p:nvSpPr>
          <p:spPr bwMode="auto">
            <a:xfrm>
              <a:off x="3104" y="3644"/>
              <a:ext cx="31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source</a:t>
              </a:r>
              <a:endParaRPr lang="en-GB"/>
            </a:p>
          </p:txBody>
        </p:sp>
        <p:sp>
          <p:nvSpPr>
            <p:cNvPr id="32797" name="Rectangle 29"/>
            <p:cNvSpPr>
              <a:spLocks noChangeArrowheads="1"/>
            </p:cNvSpPr>
            <p:nvPr/>
          </p:nvSpPr>
          <p:spPr bwMode="auto">
            <a:xfrm>
              <a:off x="3164" y="865"/>
              <a:ext cx="38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External</a:t>
              </a:r>
              <a:endParaRPr lang="en-GB"/>
            </a:p>
          </p:txBody>
        </p:sp>
        <p:sp>
          <p:nvSpPr>
            <p:cNvPr id="32798" name="Rectangle 30"/>
            <p:cNvSpPr>
              <a:spLocks noChangeArrowheads="1"/>
            </p:cNvSpPr>
            <p:nvPr/>
          </p:nvSpPr>
          <p:spPr bwMode="auto">
            <a:xfrm>
              <a:off x="3164" y="986"/>
              <a:ext cx="31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source</a:t>
              </a:r>
              <a:endParaRPr lang="en-GB"/>
            </a:p>
          </p:txBody>
        </p:sp>
        <p:sp>
          <p:nvSpPr>
            <p:cNvPr id="32799" name="Rectangle 31"/>
            <p:cNvSpPr>
              <a:spLocks noChangeArrowheads="1"/>
            </p:cNvSpPr>
            <p:nvPr/>
          </p:nvSpPr>
          <p:spPr bwMode="auto">
            <a:xfrm>
              <a:off x="3010" y="1558"/>
              <a:ext cx="52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Information</a:t>
              </a:r>
              <a:endParaRPr lang="en-GB"/>
            </a:p>
          </p:txBody>
        </p:sp>
        <p:sp>
          <p:nvSpPr>
            <p:cNvPr id="32800" name="Rectangle 32"/>
            <p:cNvSpPr>
              <a:spLocks noChangeArrowheads="1"/>
            </p:cNvSpPr>
            <p:nvPr/>
          </p:nvSpPr>
          <p:spPr bwMode="auto">
            <a:xfrm>
              <a:off x="3198" y="1667"/>
              <a:ext cx="37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provider</a:t>
              </a:r>
              <a:endParaRPr lang="en-GB"/>
            </a:p>
          </p:txBody>
        </p:sp>
        <p:sp>
          <p:nvSpPr>
            <p:cNvPr id="32801" name="Oval 33"/>
            <p:cNvSpPr>
              <a:spLocks noChangeArrowheads="1"/>
            </p:cNvSpPr>
            <p:nvPr/>
          </p:nvSpPr>
          <p:spPr bwMode="auto">
            <a:xfrm>
              <a:off x="1177" y="1150"/>
              <a:ext cx="713" cy="71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Rectangle 34"/>
            <p:cNvSpPr>
              <a:spLocks noChangeArrowheads="1"/>
            </p:cNvSpPr>
            <p:nvPr/>
          </p:nvSpPr>
          <p:spPr bwMode="auto">
            <a:xfrm>
              <a:off x="1385" y="1228"/>
              <a:ext cx="3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Dealer</a:t>
              </a:r>
              <a:endParaRPr lang="en-GB"/>
            </a:p>
          </p:txBody>
        </p:sp>
        <p:sp>
          <p:nvSpPr>
            <p:cNvPr id="32803" name="Oval 35"/>
            <p:cNvSpPr>
              <a:spLocks noChangeArrowheads="1"/>
            </p:cNvSpPr>
            <p:nvPr/>
          </p:nvSpPr>
          <p:spPr bwMode="auto">
            <a:xfrm>
              <a:off x="1129" y="2781"/>
              <a:ext cx="833" cy="77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Rectangle 36"/>
            <p:cNvSpPr>
              <a:spLocks noChangeArrowheads="1"/>
            </p:cNvSpPr>
            <p:nvPr/>
          </p:nvSpPr>
          <p:spPr bwMode="auto">
            <a:xfrm>
              <a:off x="1198" y="3194"/>
              <a:ext cx="3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Dealer</a:t>
              </a:r>
              <a:endParaRPr lang="en-GB"/>
            </a:p>
          </p:txBody>
        </p:sp>
        <p:sp>
          <p:nvSpPr>
            <p:cNvPr id="32805" name="Oval 37"/>
            <p:cNvSpPr>
              <a:spLocks noChangeArrowheads="1"/>
            </p:cNvSpPr>
            <p:nvPr/>
          </p:nvSpPr>
          <p:spPr bwMode="auto">
            <a:xfrm>
              <a:off x="4295" y="2733"/>
              <a:ext cx="833" cy="77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Rectangle 38"/>
            <p:cNvSpPr>
              <a:spLocks noChangeArrowheads="1"/>
            </p:cNvSpPr>
            <p:nvPr/>
          </p:nvSpPr>
          <p:spPr bwMode="auto">
            <a:xfrm>
              <a:off x="4581" y="3350"/>
              <a:ext cx="3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Dealer</a:t>
              </a:r>
              <a:endParaRPr lang="en-GB"/>
            </a:p>
          </p:txBody>
        </p:sp>
        <p:sp>
          <p:nvSpPr>
            <p:cNvPr id="32807" name="Rectangle 39"/>
            <p:cNvSpPr>
              <a:spLocks noChangeArrowheads="1"/>
            </p:cNvSpPr>
            <p:nvPr/>
          </p:nvSpPr>
          <p:spPr bwMode="auto">
            <a:xfrm>
              <a:off x="2071" y="1221"/>
              <a:ext cx="51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Notification</a:t>
              </a:r>
              <a:endParaRPr lang="en-GB"/>
            </a:p>
          </p:txBody>
        </p:sp>
        <p:sp>
          <p:nvSpPr>
            <p:cNvPr id="32808" name="Rectangle 40"/>
            <p:cNvSpPr>
              <a:spLocks noChangeArrowheads="1"/>
            </p:cNvSpPr>
            <p:nvPr/>
          </p:nvSpPr>
          <p:spPr bwMode="auto">
            <a:xfrm>
              <a:off x="2077" y="1591"/>
              <a:ext cx="51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Notification</a:t>
              </a:r>
              <a:endParaRPr lang="en-GB"/>
            </a:p>
          </p:txBody>
        </p:sp>
        <p:sp>
          <p:nvSpPr>
            <p:cNvPr id="32809" name="Rectangle 41"/>
            <p:cNvSpPr>
              <a:spLocks noChangeArrowheads="1"/>
            </p:cNvSpPr>
            <p:nvPr/>
          </p:nvSpPr>
          <p:spPr bwMode="auto">
            <a:xfrm>
              <a:off x="3672" y="1221"/>
              <a:ext cx="51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Notification</a:t>
              </a:r>
              <a:endParaRPr lang="en-GB"/>
            </a:p>
          </p:txBody>
        </p:sp>
        <p:sp>
          <p:nvSpPr>
            <p:cNvPr id="32810" name="Rectangle 42"/>
            <p:cNvSpPr>
              <a:spLocks noChangeArrowheads="1"/>
            </p:cNvSpPr>
            <p:nvPr/>
          </p:nvSpPr>
          <p:spPr bwMode="auto">
            <a:xfrm>
              <a:off x="3674" y="1652"/>
              <a:ext cx="51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Notification</a:t>
              </a:r>
              <a:endParaRPr lang="en-GB"/>
            </a:p>
          </p:txBody>
        </p:sp>
        <p:sp>
          <p:nvSpPr>
            <p:cNvPr id="32811" name="Rectangle 43"/>
            <p:cNvSpPr>
              <a:spLocks noChangeArrowheads="1"/>
            </p:cNvSpPr>
            <p:nvPr/>
          </p:nvSpPr>
          <p:spPr bwMode="auto">
            <a:xfrm>
              <a:off x="2083" y="3055"/>
              <a:ext cx="51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Notification</a:t>
              </a:r>
              <a:endParaRPr lang="en-GB"/>
            </a:p>
          </p:txBody>
        </p:sp>
        <p:sp>
          <p:nvSpPr>
            <p:cNvPr id="32812" name="Rectangle 44"/>
            <p:cNvSpPr>
              <a:spLocks noChangeArrowheads="1"/>
            </p:cNvSpPr>
            <p:nvPr/>
          </p:nvSpPr>
          <p:spPr bwMode="auto">
            <a:xfrm>
              <a:off x="3678" y="3151"/>
              <a:ext cx="51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Notification</a:t>
              </a:r>
              <a:endParaRPr lang="en-GB"/>
            </a:p>
          </p:txBody>
        </p:sp>
        <p:sp>
          <p:nvSpPr>
            <p:cNvPr id="32813" name="Rectangle 45"/>
            <p:cNvSpPr>
              <a:spLocks noChangeArrowheads="1"/>
            </p:cNvSpPr>
            <p:nvPr/>
          </p:nvSpPr>
          <p:spPr bwMode="auto">
            <a:xfrm>
              <a:off x="3690" y="2648"/>
              <a:ext cx="51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Notification</a:t>
              </a:r>
              <a:endParaRPr lang="en-GB"/>
            </a:p>
          </p:txBody>
        </p:sp>
        <p:sp>
          <p:nvSpPr>
            <p:cNvPr id="32814" name="Rectangle 46"/>
            <p:cNvSpPr>
              <a:spLocks noChangeArrowheads="1"/>
            </p:cNvSpPr>
            <p:nvPr/>
          </p:nvSpPr>
          <p:spPr bwMode="auto">
            <a:xfrm>
              <a:off x="1624" y="2158"/>
              <a:ext cx="51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Notification</a:t>
              </a:r>
              <a:endParaRPr lang="en-GB"/>
            </a:p>
          </p:txBody>
        </p:sp>
        <p:sp>
          <p:nvSpPr>
            <p:cNvPr id="32815" name="Rectangle 47"/>
            <p:cNvSpPr>
              <a:spLocks noChangeArrowheads="1"/>
            </p:cNvSpPr>
            <p:nvPr/>
          </p:nvSpPr>
          <p:spPr bwMode="auto">
            <a:xfrm>
              <a:off x="4320" y="880"/>
              <a:ext cx="84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Dealer’s computer</a:t>
              </a:r>
              <a:endParaRPr lang="en-GB"/>
            </a:p>
          </p:txBody>
        </p:sp>
        <p:sp>
          <p:nvSpPr>
            <p:cNvPr id="32816" name="Rectangle 48"/>
            <p:cNvSpPr>
              <a:spLocks noChangeArrowheads="1"/>
            </p:cNvSpPr>
            <p:nvPr/>
          </p:nvSpPr>
          <p:spPr bwMode="auto">
            <a:xfrm>
              <a:off x="4379" y="2489"/>
              <a:ext cx="84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Dealer’s computer</a:t>
              </a:r>
              <a:endParaRPr lang="en-GB"/>
            </a:p>
          </p:txBody>
        </p:sp>
        <p:sp>
          <p:nvSpPr>
            <p:cNvPr id="32817" name="Rectangle 49"/>
            <p:cNvSpPr>
              <a:spLocks noChangeArrowheads="1"/>
            </p:cNvSpPr>
            <p:nvPr/>
          </p:nvSpPr>
          <p:spPr bwMode="auto">
            <a:xfrm>
              <a:off x="942" y="2455"/>
              <a:ext cx="84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Dealer’s computer</a:t>
              </a:r>
              <a:endParaRPr lang="en-GB"/>
            </a:p>
          </p:txBody>
        </p:sp>
        <p:sp>
          <p:nvSpPr>
            <p:cNvPr id="32818" name="AutoShape 50"/>
            <p:cNvSpPr>
              <a:spLocks noChangeArrowheads="1"/>
            </p:cNvSpPr>
            <p:nvPr/>
          </p:nvSpPr>
          <p:spPr bwMode="auto">
            <a:xfrm>
              <a:off x="1358" y="1319"/>
              <a:ext cx="169" cy="242"/>
            </a:xfrm>
            <a:prstGeom prst="roundRect">
              <a:avLst>
                <a:gd name="adj" fmla="val 30176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9" name="AutoShape 51"/>
            <p:cNvSpPr>
              <a:spLocks noChangeArrowheads="1"/>
            </p:cNvSpPr>
            <p:nvPr/>
          </p:nvSpPr>
          <p:spPr bwMode="auto">
            <a:xfrm>
              <a:off x="1358" y="1319"/>
              <a:ext cx="182" cy="254"/>
            </a:xfrm>
            <a:prstGeom prst="roundRect">
              <a:avLst>
                <a:gd name="adj" fmla="val 28023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0" name="Rectangle 52"/>
            <p:cNvSpPr>
              <a:spLocks noChangeArrowheads="1"/>
            </p:cNvSpPr>
            <p:nvPr/>
          </p:nvSpPr>
          <p:spPr bwMode="auto">
            <a:xfrm>
              <a:off x="1370" y="1319"/>
              <a:ext cx="157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1" name="Rectangle 53"/>
            <p:cNvSpPr>
              <a:spLocks noChangeArrowheads="1"/>
            </p:cNvSpPr>
            <p:nvPr/>
          </p:nvSpPr>
          <p:spPr bwMode="auto">
            <a:xfrm>
              <a:off x="1370" y="1319"/>
              <a:ext cx="170" cy="1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2" name="AutoShape 54"/>
            <p:cNvSpPr>
              <a:spLocks noChangeArrowheads="1"/>
            </p:cNvSpPr>
            <p:nvPr/>
          </p:nvSpPr>
          <p:spPr bwMode="auto">
            <a:xfrm>
              <a:off x="1358" y="1319"/>
              <a:ext cx="182" cy="254"/>
            </a:xfrm>
            <a:prstGeom prst="roundRect">
              <a:avLst>
                <a:gd name="adj" fmla="val 28023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>
              <a:off x="1358" y="1440"/>
              <a:ext cx="16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4" name="AutoShape 56"/>
            <p:cNvSpPr>
              <a:spLocks noChangeArrowheads="1"/>
            </p:cNvSpPr>
            <p:nvPr/>
          </p:nvSpPr>
          <p:spPr bwMode="auto">
            <a:xfrm>
              <a:off x="1576" y="1513"/>
              <a:ext cx="157" cy="241"/>
            </a:xfrm>
            <a:prstGeom prst="roundRect">
              <a:avLst>
                <a:gd name="adj" fmla="val 32486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5" name="AutoShape 57"/>
            <p:cNvSpPr>
              <a:spLocks noChangeArrowheads="1"/>
            </p:cNvSpPr>
            <p:nvPr/>
          </p:nvSpPr>
          <p:spPr bwMode="auto">
            <a:xfrm>
              <a:off x="1576" y="1513"/>
              <a:ext cx="169" cy="253"/>
            </a:xfrm>
            <a:prstGeom prst="roundRect">
              <a:avLst>
                <a:gd name="adj" fmla="val 30176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6" name="Rectangle 58"/>
            <p:cNvSpPr>
              <a:spLocks noChangeArrowheads="1"/>
            </p:cNvSpPr>
            <p:nvPr/>
          </p:nvSpPr>
          <p:spPr bwMode="auto">
            <a:xfrm>
              <a:off x="1576" y="1513"/>
              <a:ext cx="157" cy="1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7" name="Rectangle 59"/>
            <p:cNvSpPr>
              <a:spLocks noChangeArrowheads="1"/>
            </p:cNvSpPr>
            <p:nvPr/>
          </p:nvSpPr>
          <p:spPr bwMode="auto">
            <a:xfrm>
              <a:off x="1576" y="1513"/>
              <a:ext cx="169" cy="1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8" name="AutoShape 60"/>
            <p:cNvSpPr>
              <a:spLocks noChangeArrowheads="1"/>
            </p:cNvSpPr>
            <p:nvPr/>
          </p:nvSpPr>
          <p:spPr bwMode="auto">
            <a:xfrm>
              <a:off x="1576" y="1513"/>
              <a:ext cx="169" cy="253"/>
            </a:xfrm>
            <a:prstGeom prst="roundRect">
              <a:avLst>
                <a:gd name="adj" fmla="val 3017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>
              <a:off x="1576" y="1633"/>
              <a:ext cx="15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0" name="AutoShape 62"/>
            <p:cNvSpPr>
              <a:spLocks noChangeArrowheads="1"/>
            </p:cNvSpPr>
            <p:nvPr/>
          </p:nvSpPr>
          <p:spPr bwMode="auto">
            <a:xfrm>
              <a:off x="2990" y="1742"/>
              <a:ext cx="169" cy="242"/>
            </a:xfrm>
            <a:prstGeom prst="roundRect">
              <a:avLst>
                <a:gd name="adj" fmla="val 30176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1" name="AutoShape 63"/>
            <p:cNvSpPr>
              <a:spLocks noChangeArrowheads="1"/>
            </p:cNvSpPr>
            <p:nvPr/>
          </p:nvSpPr>
          <p:spPr bwMode="auto">
            <a:xfrm>
              <a:off x="2990" y="1742"/>
              <a:ext cx="181" cy="254"/>
            </a:xfrm>
            <a:prstGeom prst="roundRect">
              <a:avLst>
                <a:gd name="adj" fmla="val 28176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2" name="Rectangle 64"/>
            <p:cNvSpPr>
              <a:spLocks noChangeArrowheads="1"/>
            </p:cNvSpPr>
            <p:nvPr/>
          </p:nvSpPr>
          <p:spPr bwMode="auto">
            <a:xfrm>
              <a:off x="3002" y="1742"/>
              <a:ext cx="157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3" name="Rectangle 65"/>
            <p:cNvSpPr>
              <a:spLocks noChangeArrowheads="1"/>
            </p:cNvSpPr>
            <p:nvPr/>
          </p:nvSpPr>
          <p:spPr bwMode="auto">
            <a:xfrm>
              <a:off x="3002" y="1742"/>
              <a:ext cx="169" cy="1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4" name="AutoShape 66"/>
            <p:cNvSpPr>
              <a:spLocks noChangeArrowheads="1"/>
            </p:cNvSpPr>
            <p:nvPr/>
          </p:nvSpPr>
          <p:spPr bwMode="auto">
            <a:xfrm>
              <a:off x="2990" y="1742"/>
              <a:ext cx="181" cy="254"/>
            </a:xfrm>
            <a:prstGeom prst="roundRect">
              <a:avLst>
                <a:gd name="adj" fmla="val 2817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>
              <a:off x="2990" y="1863"/>
              <a:ext cx="16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6" name="AutoShape 68"/>
            <p:cNvSpPr>
              <a:spLocks noChangeArrowheads="1"/>
            </p:cNvSpPr>
            <p:nvPr/>
          </p:nvSpPr>
          <p:spPr bwMode="auto">
            <a:xfrm>
              <a:off x="2748" y="1488"/>
              <a:ext cx="157" cy="242"/>
            </a:xfrm>
            <a:prstGeom prst="roundRect">
              <a:avLst>
                <a:gd name="adj" fmla="val 32486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7" name="AutoShape 69"/>
            <p:cNvSpPr>
              <a:spLocks noChangeArrowheads="1"/>
            </p:cNvSpPr>
            <p:nvPr/>
          </p:nvSpPr>
          <p:spPr bwMode="auto">
            <a:xfrm>
              <a:off x="2748" y="1488"/>
              <a:ext cx="169" cy="254"/>
            </a:xfrm>
            <a:prstGeom prst="roundRect">
              <a:avLst>
                <a:gd name="adj" fmla="val 30176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8" name="Rectangle 70"/>
            <p:cNvSpPr>
              <a:spLocks noChangeArrowheads="1"/>
            </p:cNvSpPr>
            <p:nvPr/>
          </p:nvSpPr>
          <p:spPr bwMode="auto">
            <a:xfrm>
              <a:off x="2748" y="1488"/>
              <a:ext cx="157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9" name="Rectangle 71"/>
            <p:cNvSpPr>
              <a:spLocks noChangeArrowheads="1"/>
            </p:cNvSpPr>
            <p:nvPr/>
          </p:nvSpPr>
          <p:spPr bwMode="auto">
            <a:xfrm>
              <a:off x="2748" y="1488"/>
              <a:ext cx="169" cy="1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0" name="AutoShape 72"/>
            <p:cNvSpPr>
              <a:spLocks noChangeArrowheads="1"/>
            </p:cNvSpPr>
            <p:nvPr/>
          </p:nvSpPr>
          <p:spPr bwMode="auto">
            <a:xfrm>
              <a:off x="2748" y="1488"/>
              <a:ext cx="169" cy="254"/>
            </a:xfrm>
            <a:prstGeom prst="roundRect">
              <a:avLst>
                <a:gd name="adj" fmla="val 3017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>
              <a:off x="2748" y="1609"/>
              <a:ext cx="15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2" name="AutoShape 74"/>
            <p:cNvSpPr>
              <a:spLocks noChangeArrowheads="1"/>
            </p:cNvSpPr>
            <p:nvPr/>
          </p:nvSpPr>
          <p:spPr bwMode="auto">
            <a:xfrm>
              <a:off x="3171" y="1259"/>
              <a:ext cx="169" cy="242"/>
            </a:xfrm>
            <a:prstGeom prst="roundRect">
              <a:avLst>
                <a:gd name="adj" fmla="val 30176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3" name="AutoShape 75"/>
            <p:cNvSpPr>
              <a:spLocks noChangeArrowheads="1"/>
            </p:cNvSpPr>
            <p:nvPr/>
          </p:nvSpPr>
          <p:spPr bwMode="auto">
            <a:xfrm>
              <a:off x="3171" y="1259"/>
              <a:ext cx="181" cy="254"/>
            </a:xfrm>
            <a:prstGeom prst="roundRect">
              <a:avLst>
                <a:gd name="adj" fmla="val 28176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4" name="Rectangle 76"/>
            <p:cNvSpPr>
              <a:spLocks noChangeArrowheads="1"/>
            </p:cNvSpPr>
            <p:nvPr/>
          </p:nvSpPr>
          <p:spPr bwMode="auto">
            <a:xfrm>
              <a:off x="3183" y="1259"/>
              <a:ext cx="157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5" name="Rectangle 77"/>
            <p:cNvSpPr>
              <a:spLocks noChangeArrowheads="1"/>
            </p:cNvSpPr>
            <p:nvPr/>
          </p:nvSpPr>
          <p:spPr bwMode="auto">
            <a:xfrm>
              <a:off x="3183" y="1259"/>
              <a:ext cx="169" cy="1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6" name="AutoShape 78"/>
            <p:cNvSpPr>
              <a:spLocks noChangeArrowheads="1"/>
            </p:cNvSpPr>
            <p:nvPr/>
          </p:nvSpPr>
          <p:spPr bwMode="auto">
            <a:xfrm>
              <a:off x="3171" y="1259"/>
              <a:ext cx="181" cy="254"/>
            </a:xfrm>
            <a:prstGeom prst="roundRect">
              <a:avLst>
                <a:gd name="adj" fmla="val 2817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>
              <a:off x="3171" y="1380"/>
              <a:ext cx="16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8" name="Freeform 80"/>
            <p:cNvSpPr>
              <a:spLocks/>
            </p:cNvSpPr>
            <p:nvPr/>
          </p:nvSpPr>
          <p:spPr bwMode="auto">
            <a:xfrm>
              <a:off x="4657" y="2805"/>
              <a:ext cx="73" cy="61"/>
            </a:xfrm>
            <a:custGeom>
              <a:avLst/>
              <a:gdLst/>
              <a:ahLst/>
              <a:cxnLst>
                <a:cxn ang="0">
                  <a:pos x="12" y="12"/>
                </a:cxn>
                <a:cxn ang="0">
                  <a:pos x="24" y="0"/>
                </a:cxn>
                <a:cxn ang="0">
                  <a:pos x="73" y="61"/>
                </a:cxn>
                <a:cxn ang="0">
                  <a:pos x="0" y="37"/>
                </a:cxn>
                <a:cxn ang="0">
                  <a:pos x="12" y="12"/>
                </a:cxn>
              </a:cxnLst>
              <a:rect l="0" t="0" r="r" b="b"/>
              <a:pathLst>
                <a:path w="73" h="61">
                  <a:moveTo>
                    <a:pt x="12" y="12"/>
                  </a:moveTo>
                  <a:lnTo>
                    <a:pt x="24" y="0"/>
                  </a:lnTo>
                  <a:lnTo>
                    <a:pt x="73" y="61"/>
                  </a:lnTo>
                  <a:lnTo>
                    <a:pt x="0" y="37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>
              <a:off x="3110" y="1839"/>
              <a:ext cx="1559" cy="9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0" name="Freeform 82"/>
            <p:cNvSpPr>
              <a:spLocks/>
            </p:cNvSpPr>
            <p:nvPr/>
          </p:nvSpPr>
          <p:spPr bwMode="auto">
            <a:xfrm>
              <a:off x="1781" y="2830"/>
              <a:ext cx="73" cy="60"/>
            </a:xfrm>
            <a:custGeom>
              <a:avLst/>
              <a:gdLst/>
              <a:ahLst/>
              <a:cxnLst>
                <a:cxn ang="0">
                  <a:pos x="61" y="12"/>
                </a:cxn>
                <a:cxn ang="0">
                  <a:pos x="73" y="36"/>
                </a:cxn>
                <a:cxn ang="0">
                  <a:pos x="0" y="60"/>
                </a:cxn>
                <a:cxn ang="0">
                  <a:pos x="36" y="0"/>
                </a:cxn>
                <a:cxn ang="0">
                  <a:pos x="61" y="12"/>
                </a:cxn>
              </a:cxnLst>
              <a:rect l="0" t="0" r="r" b="b"/>
              <a:pathLst>
                <a:path w="73" h="60">
                  <a:moveTo>
                    <a:pt x="61" y="12"/>
                  </a:moveTo>
                  <a:lnTo>
                    <a:pt x="73" y="36"/>
                  </a:lnTo>
                  <a:lnTo>
                    <a:pt x="0" y="60"/>
                  </a:lnTo>
                  <a:lnTo>
                    <a:pt x="36" y="0"/>
                  </a:lnTo>
                  <a:lnTo>
                    <a:pt x="61" y="12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 flipH="1">
              <a:off x="1842" y="1839"/>
              <a:ext cx="1196" cy="10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2" name="Freeform 84"/>
            <p:cNvSpPr>
              <a:spLocks/>
            </p:cNvSpPr>
            <p:nvPr/>
          </p:nvSpPr>
          <p:spPr bwMode="auto">
            <a:xfrm>
              <a:off x="1745" y="1573"/>
              <a:ext cx="72" cy="36"/>
            </a:xfrm>
            <a:custGeom>
              <a:avLst/>
              <a:gdLst/>
              <a:ahLst/>
              <a:cxnLst>
                <a:cxn ang="0">
                  <a:pos x="72" y="24"/>
                </a:cxn>
                <a:cxn ang="0">
                  <a:pos x="72" y="36"/>
                </a:cxn>
                <a:cxn ang="0">
                  <a:pos x="0" y="24"/>
                </a:cxn>
                <a:cxn ang="0">
                  <a:pos x="72" y="0"/>
                </a:cxn>
                <a:cxn ang="0">
                  <a:pos x="72" y="24"/>
                </a:cxn>
              </a:cxnLst>
              <a:rect l="0" t="0" r="r" b="b"/>
              <a:pathLst>
                <a:path w="72" h="36">
                  <a:moveTo>
                    <a:pt x="72" y="24"/>
                  </a:moveTo>
                  <a:lnTo>
                    <a:pt x="72" y="36"/>
                  </a:lnTo>
                  <a:lnTo>
                    <a:pt x="0" y="24"/>
                  </a:lnTo>
                  <a:lnTo>
                    <a:pt x="72" y="0"/>
                  </a:lnTo>
                  <a:lnTo>
                    <a:pt x="72" y="24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 flipH="1">
              <a:off x="1830" y="1549"/>
              <a:ext cx="990" cy="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4" name="Freeform 86"/>
            <p:cNvSpPr>
              <a:spLocks/>
            </p:cNvSpPr>
            <p:nvPr/>
          </p:nvSpPr>
          <p:spPr bwMode="auto">
            <a:xfrm>
              <a:off x="4669" y="1646"/>
              <a:ext cx="73" cy="48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0"/>
                </a:cxn>
                <a:cxn ang="0">
                  <a:pos x="73" y="24"/>
                </a:cxn>
                <a:cxn ang="0">
                  <a:pos x="0" y="48"/>
                </a:cxn>
                <a:cxn ang="0">
                  <a:pos x="0" y="24"/>
                </a:cxn>
              </a:cxnLst>
              <a:rect l="0" t="0" r="r" b="b"/>
              <a:pathLst>
                <a:path w="73" h="48">
                  <a:moveTo>
                    <a:pt x="0" y="24"/>
                  </a:moveTo>
                  <a:lnTo>
                    <a:pt x="0" y="0"/>
                  </a:lnTo>
                  <a:lnTo>
                    <a:pt x="73" y="24"/>
                  </a:lnTo>
                  <a:lnTo>
                    <a:pt x="0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>
              <a:off x="2873" y="1530"/>
              <a:ext cx="1784" cy="1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6" name="Freeform 88"/>
            <p:cNvSpPr>
              <a:spLocks/>
            </p:cNvSpPr>
            <p:nvPr/>
          </p:nvSpPr>
          <p:spPr bwMode="auto">
            <a:xfrm>
              <a:off x="1455" y="2866"/>
              <a:ext cx="72" cy="60"/>
            </a:xfrm>
            <a:custGeom>
              <a:avLst/>
              <a:gdLst/>
              <a:ahLst/>
              <a:cxnLst>
                <a:cxn ang="0">
                  <a:pos x="60" y="12"/>
                </a:cxn>
                <a:cxn ang="0">
                  <a:pos x="72" y="24"/>
                </a:cxn>
                <a:cxn ang="0">
                  <a:pos x="0" y="60"/>
                </a:cxn>
                <a:cxn ang="0">
                  <a:pos x="36" y="0"/>
                </a:cxn>
                <a:cxn ang="0">
                  <a:pos x="60" y="12"/>
                </a:cxn>
              </a:cxnLst>
              <a:rect l="0" t="0" r="r" b="b"/>
              <a:pathLst>
                <a:path w="72" h="60">
                  <a:moveTo>
                    <a:pt x="60" y="12"/>
                  </a:moveTo>
                  <a:lnTo>
                    <a:pt x="72" y="24"/>
                  </a:lnTo>
                  <a:lnTo>
                    <a:pt x="0" y="60"/>
                  </a:lnTo>
                  <a:lnTo>
                    <a:pt x="36" y="0"/>
                  </a:lnTo>
                  <a:lnTo>
                    <a:pt x="60" y="12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 flipH="1">
              <a:off x="1515" y="1585"/>
              <a:ext cx="1305" cy="12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8" name="Freeform 90"/>
            <p:cNvSpPr>
              <a:spLocks/>
            </p:cNvSpPr>
            <p:nvPr/>
          </p:nvSpPr>
          <p:spPr bwMode="auto">
            <a:xfrm>
              <a:off x="1540" y="1356"/>
              <a:ext cx="72" cy="48"/>
            </a:xfrm>
            <a:custGeom>
              <a:avLst/>
              <a:gdLst/>
              <a:ahLst/>
              <a:cxnLst>
                <a:cxn ang="0">
                  <a:pos x="72" y="24"/>
                </a:cxn>
                <a:cxn ang="0">
                  <a:pos x="72" y="48"/>
                </a:cxn>
                <a:cxn ang="0">
                  <a:pos x="0" y="36"/>
                </a:cxn>
                <a:cxn ang="0">
                  <a:pos x="72" y="0"/>
                </a:cxn>
                <a:cxn ang="0">
                  <a:pos x="72" y="24"/>
                </a:cxn>
              </a:cxnLst>
              <a:rect l="0" t="0" r="r" b="b"/>
              <a:pathLst>
                <a:path w="72" h="48">
                  <a:moveTo>
                    <a:pt x="72" y="24"/>
                  </a:moveTo>
                  <a:lnTo>
                    <a:pt x="72" y="48"/>
                  </a:lnTo>
                  <a:lnTo>
                    <a:pt x="0" y="36"/>
                  </a:lnTo>
                  <a:lnTo>
                    <a:pt x="72" y="0"/>
                  </a:lnTo>
                  <a:lnTo>
                    <a:pt x="72" y="24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 flipH="1">
              <a:off x="1624" y="1319"/>
              <a:ext cx="1595" cy="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0" name="Freeform 92"/>
            <p:cNvSpPr>
              <a:spLocks/>
            </p:cNvSpPr>
            <p:nvPr/>
          </p:nvSpPr>
          <p:spPr bwMode="auto">
            <a:xfrm>
              <a:off x="4488" y="1368"/>
              <a:ext cx="84" cy="36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0"/>
                </a:cxn>
                <a:cxn ang="0">
                  <a:pos x="84" y="24"/>
                </a:cxn>
                <a:cxn ang="0">
                  <a:pos x="0" y="36"/>
                </a:cxn>
                <a:cxn ang="0">
                  <a:pos x="0" y="24"/>
                </a:cxn>
              </a:cxnLst>
              <a:rect l="0" t="0" r="r" b="b"/>
              <a:pathLst>
                <a:path w="84" h="36">
                  <a:moveTo>
                    <a:pt x="0" y="24"/>
                  </a:moveTo>
                  <a:lnTo>
                    <a:pt x="0" y="0"/>
                  </a:lnTo>
                  <a:lnTo>
                    <a:pt x="84" y="24"/>
                  </a:lnTo>
                  <a:lnTo>
                    <a:pt x="0" y="36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>
              <a:off x="3292" y="1319"/>
              <a:ext cx="1196" cy="7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2" name="AutoShape 94"/>
            <p:cNvSpPr>
              <a:spLocks noChangeArrowheads="1"/>
            </p:cNvSpPr>
            <p:nvPr/>
          </p:nvSpPr>
          <p:spPr bwMode="auto">
            <a:xfrm>
              <a:off x="4572" y="1343"/>
              <a:ext cx="170" cy="242"/>
            </a:xfrm>
            <a:prstGeom prst="roundRect">
              <a:avLst>
                <a:gd name="adj" fmla="val 30000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3" name="AutoShape 95"/>
            <p:cNvSpPr>
              <a:spLocks noChangeArrowheads="1"/>
            </p:cNvSpPr>
            <p:nvPr/>
          </p:nvSpPr>
          <p:spPr bwMode="auto">
            <a:xfrm>
              <a:off x="4572" y="1343"/>
              <a:ext cx="182" cy="254"/>
            </a:xfrm>
            <a:prstGeom prst="roundRect">
              <a:avLst>
                <a:gd name="adj" fmla="val 28023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4" name="Rectangle 96"/>
            <p:cNvSpPr>
              <a:spLocks noChangeArrowheads="1"/>
            </p:cNvSpPr>
            <p:nvPr/>
          </p:nvSpPr>
          <p:spPr bwMode="auto">
            <a:xfrm>
              <a:off x="4572" y="1343"/>
              <a:ext cx="170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5" name="Rectangle 97"/>
            <p:cNvSpPr>
              <a:spLocks noChangeArrowheads="1"/>
            </p:cNvSpPr>
            <p:nvPr/>
          </p:nvSpPr>
          <p:spPr bwMode="auto">
            <a:xfrm>
              <a:off x="4572" y="1343"/>
              <a:ext cx="182" cy="1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6" name="AutoShape 98"/>
            <p:cNvSpPr>
              <a:spLocks noChangeArrowheads="1"/>
            </p:cNvSpPr>
            <p:nvPr/>
          </p:nvSpPr>
          <p:spPr bwMode="auto">
            <a:xfrm>
              <a:off x="4572" y="1343"/>
              <a:ext cx="182" cy="254"/>
            </a:xfrm>
            <a:prstGeom prst="roundRect">
              <a:avLst>
                <a:gd name="adj" fmla="val 28023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>
              <a:off x="4572" y="1464"/>
              <a:ext cx="17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8" name="AutoShape 100"/>
            <p:cNvSpPr>
              <a:spLocks noChangeArrowheads="1"/>
            </p:cNvSpPr>
            <p:nvPr/>
          </p:nvSpPr>
          <p:spPr bwMode="auto">
            <a:xfrm>
              <a:off x="4742" y="1549"/>
              <a:ext cx="169" cy="242"/>
            </a:xfrm>
            <a:prstGeom prst="roundRect">
              <a:avLst>
                <a:gd name="adj" fmla="val 30176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9" name="AutoShape 101"/>
            <p:cNvSpPr>
              <a:spLocks noChangeArrowheads="1"/>
            </p:cNvSpPr>
            <p:nvPr/>
          </p:nvSpPr>
          <p:spPr bwMode="auto">
            <a:xfrm>
              <a:off x="4742" y="1549"/>
              <a:ext cx="181" cy="254"/>
            </a:xfrm>
            <a:prstGeom prst="roundRect">
              <a:avLst>
                <a:gd name="adj" fmla="val 28176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0" name="Rectangle 102"/>
            <p:cNvSpPr>
              <a:spLocks noChangeArrowheads="1"/>
            </p:cNvSpPr>
            <p:nvPr/>
          </p:nvSpPr>
          <p:spPr bwMode="auto">
            <a:xfrm>
              <a:off x="4754" y="1549"/>
              <a:ext cx="157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1" name="Rectangle 103"/>
            <p:cNvSpPr>
              <a:spLocks noChangeArrowheads="1"/>
            </p:cNvSpPr>
            <p:nvPr/>
          </p:nvSpPr>
          <p:spPr bwMode="auto">
            <a:xfrm>
              <a:off x="4754" y="1549"/>
              <a:ext cx="169" cy="1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2" name="AutoShape 104"/>
            <p:cNvSpPr>
              <a:spLocks noChangeArrowheads="1"/>
            </p:cNvSpPr>
            <p:nvPr/>
          </p:nvSpPr>
          <p:spPr bwMode="auto">
            <a:xfrm>
              <a:off x="4742" y="1549"/>
              <a:ext cx="181" cy="254"/>
            </a:xfrm>
            <a:prstGeom prst="roundRect">
              <a:avLst>
                <a:gd name="adj" fmla="val 2817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>
              <a:off x="4742" y="1670"/>
              <a:ext cx="16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4" name="AutoShape 106"/>
            <p:cNvSpPr>
              <a:spLocks noChangeArrowheads="1"/>
            </p:cNvSpPr>
            <p:nvPr/>
          </p:nvSpPr>
          <p:spPr bwMode="auto">
            <a:xfrm>
              <a:off x="4730" y="2793"/>
              <a:ext cx="157" cy="242"/>
            </a:xfrm>
            <a:prstGeom prst="roundRect">
              <a:avLst>
                <a:gd name="adj" fmla="val 32486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5" name="AutoShape 107"/>
            <p:cNvSpPr>
              <a:spLocks noChangeArrowheads="1"/>
            </p:cNvSpPr>
            <p:nvPr/>
          </p:nvSpPr>
          <p:spPr bwMode="auto">
            <a:xfrm>
              <a:off x="4730" y="2793"/>
              <a:ext cx="169" cy="254"/>
            </a:xfrm>
            <a:prstGeom prst="roundRect">
              <a:avLst>
                <a:gd name="adj" fmla="val 30176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6" name="Rectangle 108"/>
            <p:cNvSpPr>
              <a:spLocks noChangeArrowheads="1"/>
            </p:cNvSpPr>
            <p:nvPr/>
          </p:nvSpPr>
          <p:spPr bwMode="auto">
            <a:xfrm>
              <a:off x="4730" y="2793"/>
              <a:ext cx="157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7" name="Rectangle 109"/>
            <p:cNvSpPr>
              <a:spLocks noChangeArrowheads="1"/>
            </p:cNvSpPr>
            <p:nvPr/>
          </p:nvSpPr>
          <p:spPr bwMode="auto">
            <a:xfrm>
              <a:off x="4730" y="2793"/>
              <a:ext cx="169" cy="1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8" name="AutoShape 110"/>
            <p:cNvSpPr>
              <a:spLocks noChangeArrowheads="1"/>
            </p:cNvSpPr>
            <p:nvPr/>
          </p:nvSpPr>
          <p:spPr bwMode="auto">
            <a:xfrm>
              <a:off x="4730" y="2793"/>
              <a:ext cx="169" cy="254"/>
            </a:xfrm>
            <a:prstGeom prst="roundRect">
              <a:avLst>
                <a:gd name="adj" fmla="val 3017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>
              <a:off x="4730" y="2914"/>
              <a:ext cx="15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80" name="AutoShape 112"/>
            <p:cNvSpPr>
              <a:spLocks noChangeArrowheads="1"/>
            </p:cNvSpPr>
            <p:nvPr/>
          </p:nvSpPr>
          <p:spPr bwMode="auto">
            <a:xfrm>
              <a:off x="4464" y="2854"/>
              <a:ext cx="157" cy="253"/>
            </a:xfrm>
            <a:prstGeom prst="roundRect">
              <a:avLst>
                <a:gd name="adj" fmla="val 32486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81" name="AutoShape 113"/>
            <p:cNvSpPr>
              <a:spLocks noChangeArrowheads="1"/>
            </p:cNvSpPr>
            <p:nvPr/>
          </p:nvSpPr>
          <p:spPr bwMode="auto">
            <a:xfrm>
              <a:off x="4464" y="2854"/>
              <a:ext cx="169" cy="266"/>
            </a:xfrm>
            <a:prstGeom prst="roundRect">
              <a:avLst>
                <a:gd name="adj" fmla="val 30176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82" name="Rectangle 114"/>
            <p:cNvSpPr>
              <a:spLocks noChangeArrowheads="1"/>
            </p:cNvSpPr>
            <p:nvPr/>
          </p:nvSpPr>
          <p:spPr bwMode="auto">
            <a:xfrm>
              <a:off x="4464" y="2866"/>
              <a:ext cx="157" cy="1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83" name="Rectangle 115"/>
            <p:cNvSpPr>
              <a:spLocks noChangeArrowheads="1"/>
            </p:cNvSpPr>
            <p:nvPr/>
          </p:nvSpPr>
          <p:spPr bwMode="auto">
            <a:xfrm>
              <a:off x="4464" y="2866"/>
              <a:ext cx="169" cy="121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84" name="AutoShape 116"/>
            <p:cNvSpPr>
              <a:spLocks noChangeArrowheads="1"/>
            </p:cNvSpPr>
            <p:nvPr/>
          </p:nvSpPr>
          <p:spPr bwMode="auto">
            <a:xfrm>
              <a:off x="4464" y="2854"/>
              <a:ext cx="169" cy="266"/>
            </a:xfrm>
            <a:prstGeom prst="roundRect">
              <a:avLst>
                <a:gd name="adj" fmla="val 3017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>
              <a:off x="4464" y="2987"/>
              <a:ext cx="15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86" name="AutoShape 118"/>
            <p:cNvSpPr>
              <a:spLocks noChangeArrowheads="1"/>
            </p:cNvSpPr>
            <p:nvPr/>
          </p:nvSpPr>
          <p:spPr bwMode="auto">
            <a:xfrm>
              <a:off x="4681" y="3095"/>
              <a:ext cx="169" cy="254"/>
            </a:xfrm>
            <a:prstGeom prst="roundRect">
              <a:avLst>
                <a:gd name="adj" fmla="val 30176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87" name="AutoShape 119"/>
            <p:cNvSpPr>
              <a:spLocks noChangeArrowheads="1"/>
            </p:cNvSpPr>
            <p:nvPr/>
          </p:nvSpPr>
          <p:spPr bwMode="auto">
            <a:xfrm>
              <a:off x="4681" y="3095"/>
              <a:ext cx="181" cy="266"/>
            </a:xfrm>
            <a:prstGeom prst="roundRect">
              <a:avLst>
                <a:gd name="adj" fmla="val 28176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88" name="Rectangle 120"/>
            <p:cNvSpPr>
              <a:spLocks noChangeArrowheads="1"/>
            </p:cNvSpPr>
            <p:nvPr/>
          </p:nvSpPr>
          <p:spPr bwMode="auto">
            <a:xfrm>
              <a:off x="4693" y="3107"/>
              <a:ext cx="157" cy="1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89" name="Rectangle 121"/>
            <p:cNvSpPr>
              <a:spLocks noChangeArrowheads="1"/>
            </p:cNvSpPr>
            <p:nvPr/>
          </p:nvSpPr>
          <p:spPr bwMode="auto">
            <a:xfrm>
              <a:off x="4693" y="3107"/>
              <a:ext cx="169" cy="121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90" name="AutoShape 122"/>
            <p:cNvSpPr>
              <a:spLocks noChangeArrowheads="1"/>
            </p:cNvSpPr>
            <p:nvPr/>
          </p:nvSpPr>
          <p:spPr bwMode="auto">
            <a:xfrm>
              <a:off x="4681" y="3095"/>
              <a:ext cx="181" cy="266"/>
            </a:xfrm>
            <a:prstGeom prst="roundRect">
              <a:avLst>
                <a:gd name="adj" fmla="val 2817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91" name="Line 123"/>
            <p:cNvSpPr>
              <a:spLocks noChangeShapeType="1"/>
            </p:cNvSpPr>
            <p:nvPr/>
          </p:nvSpPr>
          <p:spPr bwMode="auto">
            <a:xfrm>
              <a:off x="4681" y="3228"/>
              <a:ext cx="16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92" name="AutoShape 124"/>
            <p:cNvSpPr>
              <a:spLocks noChangeArrowheads="1"/>
            </p:cNvSpPr>
            <p:nvPr/>
          </p:nvSpPr>
          <p:spPr bwMode="auto">
            <a:xfrm>
              <a:off x="2977" y="2564"/>
              <a:ext cx="158" cy="241"/>
            </a:xfrm>
            <a:prstGeom prst="roundRect">
              <a:avLst>
                <a:gd name="adj" fmla="val 32278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93" name="AutoShape 125"/>
            <p:cNvSpPr>
              <a:spLocks noChangeArrowheads="1"/>
            </p:cNvSpPr>
            <p:nvPr/>
          </p:nvSpPr>
          <p:spPr bwMode="auto">
            <a:xfrm>
              <a:off x="2977" y="2564"/>
              <a:ext cx="170" cy="253"/>
            </a:xfrm>
            <a:prstGeom prst="roundRect">
              <a:avLst>
                <a:gd name="adj" fmla="val 30000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94" name="Rectangle 126"/>
            <p:cNvSpPr>
              <a:spLocks noChangeArrowheads="1"/>
            </p:cNvSpPr>
            <p:nvPr/>
          </p:nvSpPr>
          <p:spPr bwMode="auto">
            <a:xfrm>
              <a:off x="2977" y="2564"/>
              <a:ext cx="158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95" name="Rectangle 127"/>
            <p:cNvSpPr>
              <a:spLocks noChangeArrowheads="1"/>
            </p:cNvSpPr>
            <p:nvPr/>
          </p:nvSpPr>
          <p:spPr bwMode="auto">
            <a:xfrm>
              <a:off x="2977" y="2564"/>
              <a:ext cx="170" cy="1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96" name="AutoShape 128"/>
            <p:cNvSpPr>
              <a:spLocks noChangeArrowheads="1"/>
            </p:cNvSpPr>
            <p:nvPr/>
          </p:nvSpPr>
          <p:spPr bwMode="auto">
            <a:xfrm>
              <a:off x="2977" y="2564"/>
              <a:ext cx="170" cy="253"/>
            </a:xfrm>
            <a:prstGeom prst="roundRect">
              <a:avLst>
                <a:gd name="adj" fmla="val 3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97" name="Line 129"/>
            <p:cNvSpPr>
              <a:spLocks noChangeShapeType="1"/>
            </p:cNvSpPr>
            <p:nvPr/>
          </p:nvSpPr>
          <p:spPr bwMode="auto">
            <a:xfrm>
              <a:off x="2977" y="2685"/>
              <a:ext cx="15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98" name="AutoShape 130"/>
            <p:cNvSpPr>
              <a:spLocks noChangeArrowheads="1"/>
            </p:cNvSpPr>
            <p:nvPr/>
          </p:nvSpPr>
          <p:spPr bwMode="auto">
            <a:xfrm>
              <a:off x="3147" y="3047"/>
              <a:ext cx="157" cy="242"/>
            </a:xfrm>
            <a:prstGeom prst="roundRect">
              <a:avLst>
                <a:gd name="adj" fmla="val 32486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99" name="AutoShape 131"/>
            <p:cNvSpPr>
              <a:spLocks noChangeArrowheads="1"/>
            </p:cNvSpPr>
            <p:nvPr/>
          </p:nvSpPr>
          <p:spPr bwMode="auto">
            <a:xfrm>
              <a:off x="3147" y="3047"/>
              <a:ext cx="169" cy="254"/>
            </a:xfrm>
            <a:prstGeom prst="roundRect">
              <a:avLst>
                <a:gd name="adj" fmla="val 30176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00" name="Rectangle 132"/>
            <p:cNvSpPr>
              <a:spLocks noChangeArrowheads="1"/>
            </p:cNvSpPr>
            <p:nvPr/>
          </p:nvSpPr>
          <p:spPr bwMode="auto">
            <a:xfrm>
              <a:off x="3147" y="3047"/>
              <a:ext cx="157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01" name="Rectangle 133"/>
            <p:cNvSpPr>
              <a:spLocks noChangeArrowheads="1"/>
            </p:cNvSpPr>
            <p:nvPr/>
          </p:nvSpPr>
          <p:spPr bwMode="auto">
            <a:xfrm>
              <a:off x="3147" y="3047"/>
              <a:ext cx="169" cy="1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02" name="AutoShape 134"/>
            <p:cNvSpPr>
              <a:spLocks noChangeArrowheads="1"/>
            </p:cNvSpPr>
            <p:nvPr/>
          </p:nvSpPr>
          <p:spPr bwMode="auto">
            <a:xfrm>
              <a:off x="3147" y="3047"/>
              <a:ext cx="169" cy="254"/>
            </a:xfrm>
            <a:prstGeom prst="roundRect">
              <a:avLst>
                <a:gd name="adj" fmla="val 3017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03" name="Line 135"/>
            <p:cNvSpPr>
              <a:spLocks noChangeShapeType="1"/>
            </p:cNvSpPr>
            <p:nvPr/>
          </p:nvSpPr>
          <p:spPr bwMode="auto">
            <a:xfrm>
              <a:off x="3147" y="3168"/>
              <a:ext cx="15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04" name="Freeform 136"/>
            <p:cNvSpPr>
              <a:spLocks/>
            </p:cNvSpPr>
            <p:nvPr/>
          </p:nvSpPr>
          <p:spPr bwMode="auto">
            <a:xfrm>
              <a:off x="4597" y="3156"/>
              <a:ext cx="84" cy="48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0"/>
                </a:cxn>
                <a:cxn ang="0">
                  <a:pos x="84" y="24"/>
                </a:cxn>
                <a:cxn ang="0">
                  <a:pos x="0" y="48"/>
                </a:cxn>
                <a:cxn ang="0">
                  <a:pos x="0" y="24"/>
                </a:cxn>
              </a:cxnLst>
              <a:rect l="0" t="0" r="r" b="b"/>
              <a:pathLst>
                <a:path w="84" h="48">
                  <a:moveTo>
                    <a:pt x="0" y="24"/>
                  </a:moveTo>
                  <a:lnTo>
                    <a:pt x="0" y="0"/>
                  </a:lnTo>
                  <a:lnTo>
                    <a:pt x="84" y="24"/>
                  </a:lnTo>
                  <a:lnTo>
                    <a:pt x="0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05" name="Line 137"/>
            <p:cNvSpPr>
              <a:spLocks noChangeShapeType="1"/>
            </p:cNvSpPr>
            <p:nvPr/>
          </p:nvSpPr>
          <p:spPr bwMode="auto">
            <a:xfrm>
              <a:off x="3243" y="3120"/>
              <a:ext cx="1354" cy="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06" name="Freeform 138"/>
            <p:cNvSpPr>
              <a:spLocks/>
            </p:cNvSpPr>
            <p:nvPr/>
          </p:nvSpPr>
          <p:spPr bwMode="auto">
            <a:xfrm>
              <a:off x="1733" y="3204"/>
              <a:ext cx="72" cy="36"/>
            </a:xfrm>
            <a:custGeom>
              <a:avLst/>
              <a:gdLst/>
              <a:ahLst/>
              <a:cxnLst>
                <a:cxn ang="0">
                  <a:pos x="72" y="24"/>
                </a:cxn>
                <a:cxn ang="0">
                  <a:pos x="72" y="36"/>
                </a:cxn>
                <a:cxn ang="0">
                  <a:pos x="0" y="24"/>
                </a:cxn>
                <a:cxn ang="0">
                  <a:pos x="72" y="0"/>
                </a:cxn>
                <a:cxn ang="0">
                  <a:pos x="72" y="24"/>
                </a:cxn>
              </a:cxnLst>
              <a:rect l="0" t="0" r="r" b="b"/>
              <a:pathLst>
                <a:path w="72" h="36">
                  <a:moveTo>
                    <a:pt x="72" y="24"/>
                  </a:moveTo>
                  <a:lnTo>
                    <a:pt x="72" y="36"/>
                  </a:lnTo>
                  <a:lnTo>
                    <a:pt x="0" y="24"/>
                  </a:lnTo>
                  <a:lnTo>
                    <a:pt x="72" y="0"/>
                  </a:lnTo>
                  <a:lnTo>
                    <a:pt x="72" y="24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07" name="Line 139"/>
            <p:cNvSpPr>
              <a:spLocks noChangeShapeType="1"/>
            </p:cNvSpPr>
            <p:nvPr/>
          </p:nvSpPr>
          <p:spPr bwMode="auto">
            <a:xfrm flipH="1">
              <a:off x="1817" y="3144"/>
              <a:ext cx="1354" cy="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08" name="Freeform 140"/>
            <p:cNvSpPr>
              <a:spLocks/>
            </p:cNvSpPr>
            <p:nvPr/>
          </p:nvSpPr>
          <p:spPr bwMode="auto">
            <a:xfrm>
              <a:off x="4367" y="2902"/>
              <a:ext cx="85" cy="48"/>
            </a:xfrm>
            <a:custGeom>
              <a:avLst/>
              <a:gdLst/>
              <a:ahLst/>
              <a:cxnLst>
                <a:cxn ang="0">
                  <a:pos x="12" y="24"/>
                </a:cxn>
                <a:cxn ang="0">
                  <a:pos x="12" y="0"/>
                </a:cxn>
                <a:cxn ang="0">
                  <a:pos x="85" y="36"/>
                </a:cxn>
                <a:cxn ang="0">
                  <a:pos x="0" y="48"/>
                </a:cxn>
                <a:cxn ang="0">
                  <a:pos x="12" y="24"/>
                </a:cxn>
              </a:cxnLst>
              <a:rect l="0" t="0" r="r" b="b"/>
              <a:pathLst>
                <a:path w="85" h="48">
                  <a:moveTo>
                    <a:pt x="12" y="24"/>
                  </a:moveTo>
                  <a:lnTo>
                    <a:pt x="12" y="0"/>
                  </a:lnTo>
                  <a:lnTo>
                    <a:pt x="85" y="36"/>
                  </a:lnTo>
                  <a:lnTo>
                    <a:pt x="0" y="48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09" name="Line 141"/>
            <p:cNvSpPr>
              <a:spLocks noChangeShapeType="1"/>
            </p:cNvSpPr>
            <p:nvPr/>
          </p:nvSpPr>
          <p:spPr bwMode="auto">
            <a:xfrm>
              <a:off x="3098" y="2660"/>
              <a:ext cx="1269" cy="2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10" name="AutoShape 142"/>
            <p:cNvSpPr>
              <a:spLocks noChangeArrowheads="1"/>
            </p:cNvSpPr>
            <p:nvPr/>
          </p:nvSpPr>
          <p:spPr bwMode="auto">
            <a:xfrm>
              <a:off x="1564" y="3156"/>
              <a:ext cx="157" cy="254"/>
            </a:xfrm>
            <a:prstGeom prst="roundRect">
              <a:avLst>
                <a:gd name="adj" fmla="val 32486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11" name="AutoShape 143"/>
            <p:cNvSpPr>
              <a:spLocks noChangeArrowheads="1"/>
            </p:cNvSpPr>
            <p:nvPr/>
          </p:nvSpPr>
          <p:spPr bwMode="auto">
            <a:xfrm>
              <a:off x="1564" y="3156"/>
              <a:ext cx="169" cy="266"/>
            </a:xfrm>
            <a:prstGeom prst="roundRect">
              <a:avLst>
                <a:gd name="adj" fmla="val 30176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12" name="Rectangle 144"/>
            <p:cNvSpPr>
              <a:spLocks noChangeArrowheads="1"/>
            </p:cNvSpPr>
            <p:nvPr/>
          </p:nvSpPr>
          <p:spPr bwMode="auto">
            <a:xfrm>
              <a:off x="1564" y="3168"/>
              <a:ext cx="157" cy="1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13" name="Rectangle 145"/>
            <p:cNvSpPr>
              <a:spLocks noChangeArrowheads="1"/>
            </p:cNvSpPr>
            <p:nvPr/>
          </p:nvSpPr>
          <p:spPr bwMode="auto">
            <a:xfrm>
              <a:off x="1564" y="3168"/>
              <a:ext cx="169" cy="121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14" name="AutoShape 146"/>
            <p:cNvSpPr>
              <a:spLocks noChangeArrowheads="1"/>
            </p:cNvSpPr>
            <p:nvPr/>
          </p:nvSpPr>
          <p:spPr bwMode="auto">
            <a:xfrm>
              <a:off x="1564" y="3156"/>
              <a:ext cx="169" cy="266"/>
            </a:xfrm>
            <a:prstGeom prst="roundRect">
              <a:avLst>
                <a:gd name="adj" fmla="val 3017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15" name="Line 147"/>
            <p:cNvSpPr>
              <a:spLocks noChangeShapeType="1"/>
            </p:cNvSpPr>
            <p:nvPr/>
          </p:nvSpPr>
          <p:spPr bwMode="auto">
            <a:xfrm>
              <a:off x="1564" y="3289"/>
              <a:ext cx="15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16" name="AutoShape 148"/>
            <p:cNvSpPr>
              <a:spLocks noChangeArrowheads="1"/>
            </p:cNvSpPr>
            <p:nvPr/>
          </p:nvSpPr>
          <p:spPr bwMode="auto">
            <a:xfrm>
              <a:off x="1600" y="2854"/>
              <a:ext cx="169" cy="241"/>
            </a:xfrm>
            <a:prstGeom prst="roundRect">
              <a:avLst>
                <a:gd name="adj" fmla="val 30176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17" name="AutoShape 149"/>
            <p:cNvSpPr>
              <a:spLocks noChangeArrowheads="1"/>
            </p:cNvSpPr>
            <p:nvPr/>
          </p:nvSpPr>
          <p:spPr bwMode="auto">
            <a:xfrm>
              <a:off x="1600" y="2854"/>
              <a:ext cx="181" cy="253"/>
            </a:xfrm>
            <a:prstGeom prst="roundRect">
              <a:avLst>
                <a:gd name="adj" fmla="val 28176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18" name="Rectangle 150"/>
            <p:cNvSpPr>
              <a:spLocks noChangeArrowheads="1"/>
            </p:cNvSpPr>
            <p:nvPr/>
          </p:nvSpPr>
          <p:spPr bwMode="auto">
            <a:xfrm>
              <a:off x="1612" y="2854"/>
              <a:ext cx="157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19" name="Rectangle 151"/>
            <p:cNvSpPr>
              <a:spLocks noChangeArrowheads="1"/>
            </p:cNvSpPr>
            <p:nvPr/>
          </p:nvSpPr>
          <p:spPr bwMode="auto">
            <a:xfrm>
              <a:off x="1612" y="2854"/>
              <a:ext cx="169" cy="1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20" name="AutoShape 152"/>
            <p:cNvSpPr>
              <a:spLocks noChangeArrowheads="1"/>
            </p:cNvSpPr>
            <p:nvPr/>
          </p:nvSpPr>
          <p:spPr bwMode="auto">
            <a:xfrm>
              <a:off x="1600" y="2854"/>
              <a:ext cx="181" cy="253"/>
            </a:xfrm>
            <a:prstGeom prst="roundRect">
              <a:avLst>
                <a:gd name="adj" fmla="val 2817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21" name="Line 153"/>
            <p:cNvSpPr>
              <a:spLocks noChangeShapeType="1"/>
            </p:cNvSpPr>
            <p:nvPr/>
          </p:nvSpPr>
          <p:spPr bwMode="auto">
            <a:xfrm>
              <a:off x="1600" y="2975"/>
              <a:ext cx="16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22" name="AutoShape 154"/>
            <p:cNvSpPr>
              <a:spLocks noChangeArrowheads="1"/>
            </p:cNvSpPr>
            <p:nvPr/>
          </p:nvSpPr>
          <p:spPr bwMode="auto">
            <a:xfrm>
              <a:off x="1298" y="2890"/>
              <a:ext cx="157" cy="242"/>
            </a:xfrm>
            <a:prstGeom prst="roundRect">
              <a:avLst>
                <a:gd name="adj" fmla="val 32486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23" name="AutoShape 155"/>
            <p:cNvSpPr>
              <a:spLocks noChangeArrowheads="1"/>
            </p:cNvSpPr>
            <p:nvPr/>
          </p:nvSpPr>
          <p:spPr bwMode="auto">
            <a:xfrm>
              <a:off x="1298" y="2890"/>
              <a:ext cx="169" cy="254"/>
            </a:xfrm>
            <a:prstGeom prst="roundRect">
              <a:avLst>
                <a:gd name="adj" fmla="val 30176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24" name="Rectangle 156"/>
            <p:cNvSpPr>
              <a:spLocks noChangeArrowheads="1"/>
            </p:cNvSpPr>
            <p:nvPr/>
          </p:nvSpPr>
          <p:spPr bwMode="auto">
            <a:xfrm>
              <a:off x="1298" y="2890"/>
              <a:ext cx="157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25" name="Rectangle 157"/>
            <p:cNvSpPr>
              <a:spLocks noChangeArrowheads="1"/>
            </p:cNvSpPr>
            <p:nvPr/>
          </p:nvSpPr>
          <p:spPr bwMode="auto">
            <a:xfrm>
              <a:off x="1298" y="2890"/>
              <a:ext cx="169" cy="1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26" name="AutoShape 158"/>
            <p:cNvSpPr>
              <a:spLocks noChangeArrowheads="1"/>
            </p:cNvSpPr>
            <p:nvPr/>
          </p:nvSpPr>
          <p:spPr bwMode="auto">
            <a:xfrm>
              <a:off x="1298" y="2890"/>
              <a:ext cx="169" cy="254"/>
            </a:xfrm>
            <a:prstGeom prst="roundRect">
              <a:avLst>
                <a:gd name="adj" fmla="val 3017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27" name="Line 159"/>
            <p:cNvSpPr>
              <a:spLocks noChangeShapeType="1"/>
            </p:cNvSpPr>
            <p:nvPr/>
          </p:nvSpPr>
          <p:spPr bwMode="auto">
            <a:xfrm>
              <a:off x="1298" y="3011"/>
              <a:ext cx="15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28" name="Rectangle 160"/>
            <p:cNvSpPr>
              <a:spLocks noChangeArrowheads="1"/>
            </p:cNvSpPr>
            <p:nvPr/>
          </p:nvSpPr>
          <p:spPr bwMode="auto">
            <a:xfrm>
              <a:off x="2518" y="2303"/>
              <a:ext cx="51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Notification</a:t>
              </a:r>
              <a:endParaRPr lang="en-GB"/>
            </a:p>
          </p:txBody>
        </p:sp>
        <p:sp>
          <p:nvSpPr>
            <p:cNvPr id="32929" name="Rectangle 161"/>
            <p:cNvSpPr>
              <a:spLocks noChangeArrowheads="1"/>
            </p:cNvSpPr>
            <p:nvPr/>
          </p:nvSpPr>
          <p:spPr bwMode="auto">
            <a:xfrm>
              <a:off x="3919" y="2231"/>
              <a:ext cx="51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Notification</a:t>
              </a:r>
              <a:endParaRPr lang="en-GB"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4038" y="1385888"/>
            <a:ext cx="84201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The architecture of distributed event notification specifies the roles of participants as in Fig. 5.10: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It is designed in a way that publishers work independently from subscribers.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Event service maintains a database of published events and of subscribers’ interests. 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 The </a:t>
            </a:r>
            <a:r>
              <a:rPr lang="en-US" b="1"/>
              <a:t>roles of the participants</a:t>
            </a:r>
            <a:r>
              <a:rPr lang="en-US"/>
              <a:t> are: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b="1"/>
              <a:t>Object of Interest</a:t>
            </a:r>
            <a:r>
              <a:rPr lang="en-US"/>
              <a:t> – This is an object experiences changes of state, as a result of its operations being invoked.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Events and Notifications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4675" y="1544638"/>
            <a:ext cx="8420100" cy="4691062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/>
              <a:t>The </a:t>
            </a:r>
            <a:r>
              <a:rPr lang="en-US" b="1"/>
              <a:t>roles of the participants</a:t>
            </a:r>
            <a:r>
              <a:rPr lang="en-US"/>
              <a:t> are (continued):</a:t>
            </a:r>
          </a:p>
          <a:p>
            <a:pPr lvl="1">
              <a:buFont typeface="Wingdings" pitchFamily="2" charset="2"/>
              <a:buChar char="§"/>
            </a:pPr>
            <a:r>
              <a:rPr lang="en-US" b="1"/>
              <a:t>Event</a:t>
            </a:r>
            <a:r>
              <a:rPr lang="en-US"/>
              <a:t> – An event occurs at an object of interest as the result of the completion of a method invocation.</a:t>
            </a:r>
          </a:p>
          <a:p>
            <a:pPr lvl="1">
              <a:buFont typeface="Wingdings" pitchFamily="2" charset="2"/>
              <a:buChar char="§"/>
            </a:pPr>
            <a:r>
              <a:rPr lang="en-US" b="1"/>
              <a:t>Notification</a:t>
            </a:r>
            <a:r>
              <a:rPr lang="en-US"/>
              <a:t> – A notification is an object  that contains information about an event.</a:t>
            </a:r>
          </a:p>
          <a:p>
            <a:pPr lvl="1">
              <a:buFont typeface="Wingdings" pitchFamily="2" charset="2"/>
              <a:buChar char="§"/>
            </a:pPr>
            <a:r>
              <a:rPr lang="en-US" b="1"/>
              <a:t>Subscriber</a:t>
            </a:r>
            <a:r>
              <a:rPr lang="en-US"/>
              <a:t> – A subscriber is an object that has subscribed to some type of events in another object.</a:t>
            </a:r>
          </a:p>
          <a:p>
            <a:pPr lvl="1">
              <a:buFont typeface="Wingdings" pitchFamily="2" charset="2"/>
              <a:buChar char="§"/>
            </a:pPr>
            <a:r>
              <a:rPr lang="en-US" b="1"/>
              <a:t>Observer objects</a:t>
            </a:r>
            <a:r>
              <a:rPr lang="en-US"/>
              <a:t> – The main purpose of an observer is to separate an object of interest from its subscribers.</a:t>
            </a:r>
          </a:p>
          <a:p>
            <a:pPr lvl="1">
              <a:buFont typeface="Wingdings" pitchFamily="2" charset="2"/>
              <a:buChar char="§"/>
            </a:pPr>
            <a:r>
              <a:rPr lang="en-US" b="1"/>
              <a:t>Publisher</a:t>
            </a:r>
            <a:r>
              <a:rPr lang="en-US"/>
              <a:t> – This is an object that declares that it will generate notifications of particular types of event.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Events and Notifications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4675" y="1444625"/>
            <a:ext cx="8420100" cy="4770438"/>
          </a:xfrm>
        </p:spPr>
        <p:txBody>
          <a:bodyPr/>
          <a:lstStyle/>
          <a:p>
            <a:pPr marL="533400" indent="-533400">
              <a:buFontTx/>
              <a:buChar char="•"/>
            </a:pPr>
            <a:r>
              <a:rPr lang="en-US"/>
              <a:t>Figure 5.10 shows three cases: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/>
              <a:t>An object of interest inside the event service sends notification directly to the subscribers.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/>
              <a:t>An object of interest inside the event service sends notification via the observer to the subscribers.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/>
              <a:t>The observer queries the object of interest outside the event service and sends notifications to the subscribers.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Events and Notifications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5.10</a:t>
            </a:r>
            <a:br>
              <a:rPr lang="en-GB"/>
            </a:br>
            <a:r>
              <a:rPr lang="en-GB"/>
              <a:t>Architecture for distributed event notification</a:t>
            </a:r>
          </a:p>
        </p:txBody>
      </p:sp>
      <p:grpSp>
        <p:nvGrpSpPr>
          <p:cNvPr id="33873" name="Group 81"/>
          <p:cNvGrpSpPr>
            <a:grpSpLocks/>
          </p:cNvGrpSpPr>
          <p:nvPr/>
        </p:nvGrpSpPr>
        <p:grpSpPr bwMode="auto">
          <a:xfrm>
            <a:off x="723900" y="1489075"/>
            <a:ext cx="8080375" cy="3833813"/>
            <a:chOff x="456" y="938"/>
            <a:chExt cx="5090" cy="2415"/>
          </a:xfrm>
        </p:grpSpPr>
        <p:sp>
          <p:nvSpPr>
            <p:cNvPr id="33796" name="Freeform 4"/>
            <p:cNvSpPr>
              <a:spLocks/>
            </p:cNvSpPr>
            <p:nvPr/>
          </p:nvSpPr>
          <p:spPr bwMode="auto">
            <a:xfrm>
              <a:off x="5011" y="2162"/>
              <a:ext cx="65" cy="81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65" y="32"/>
                </a:cxn>
                <a:cxn ang="0">
                  <a:pos x="0" y="81"/>
                </a:cxn>
                <a:cxn ang="0">
                  <a:pos x="0" y="32"/>
                </a:cxn>
              </a:cxnLst>
              <a:rect l="0" t="0" r="r" b="b"/>
              <a:pathLst>
                <a:path w="65" h="81">
                  <a:moveTo>
                    <a:pt x="0" y="32"/>
                  </a:moveTo>
                  <a:lnTo>
                    <a:pt x="0" y="0"/>
                  </a:lnTo>
                  <a:lnTo>
                    <a:pt x="65" y="32"/>
                  </a:lnTo>
                  <a:lnTo>
                    <a:pt x="0" y="81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7" name="Line 5"/>
            <p:cNvSpPr>
              <a:spLocks noChangeShapeType="1"/>
            </p:cNvSpPr>
            <p:nvPr/>
          </p:nvSpPr>
          <p:spPr bwMode="auto">
            <a:xfrm flipH="1" flipV="1">
              <a:off x="3124" y="2195"/>
              <a:ext cx="1909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4918" y="2626"/>
              <a:ext cx="62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subscriber</a:t>
              </a:r>
              <a:endParaRPr lang="en-GB"/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2194" y="2626"/>
              <a:ext cx="5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observer</a:t>
              </a:r>
              <a:endParaRPr lang="en-GB"/>
            </a:p>
          </p:txBody>
        </p:sp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456" y="2626"/>
              <a:ext cx="100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object of interest</a:t>
              </a:r>
              <a:endParaRPr lang="en-GB"/>
            </a:p>
          </p:txBody>
        </p:sp>
        <p:sp>
          <p:nvSpPr>
            <p:cNvPr id="33801" name="Freeform 9"/>
            <p:cNvSpPr>
              <a:spLocks/>
            </p:cNvSpPr>
            <p:nvPr/>
          </p:nvSpPr>
          <p:spPr bwMode="auto">
            <a:xfrm>
              <a:off x="2200" y="2880"/>
              <a:ext cx="65" cy="6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65" y="32"/>
                </a:cxn>
                <a:cxn ang="0">
                  <a:pos x="0" y="65"/>
                </a:cxn>
                <a:cxn ang="0">
                  <a:pos x="0" y="32"/>
                </a:cxn>
              </a:cxnLst>
              <a:rect l="0" t="0" r="r" b="b"/>
              <a:pathLst>
                <a:path w="65" h="65">
                  <a:moveTo>
                    <a:pt x="0" y="32"/>
                  </a:moveTo>
                  <a:lnTo>
                    <a:pt x="0" y="0"/>
                  </a:lnTo>
                  <a:lnTo>
                    <a:pt x="65" y="32"/>
                  </a:lnTo>
                  <a:lnTo>
                    <a:pt x="0" y="65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Freeform 10"/>
            <p:cNvSpPr>
              <a:spLocks/>
            </p:cNvSpPr>
            <p:nvPr/>
          </p:nvSpPr>
          <p:spPr bwMode="auto">
            <a:xfrm>
              <a:off x="1042" y="2880"/>
              <a:ext cx="65" cy="65"/>
            </a:xfrm>
            <a:custGeom>
              <a:avLst/>
              <a:gdLst/>
              <a:ahLst/>
              <a:cxnLst>
                <a:cxn ang="0">
                  <a:pos x="65" y="32"/>
                </a:cxn>
                <a:cxn ang="0">
                  <a:pos x="65" y="65"/>
                </a:cxn>
                <a:cxn ang="0">
                  <a:pos x="0" y="32"/>
                </a:cxn>
                <a:cxn ang="0">
                  <a:pos x="65" y="0"/>
                </a:cxn>
                <a:cxn ang="0">
                  <a:pos x="65" y="32"/>
                </a:cxn>
              </a:cxnLst>
              <a:rect l="0" t="0" r="r" b="b"/>
              <a:pathLst>
                <a:path w="65" h="65">
                  <a:moveTo>
                    <a:pt x="65" y="32"/>
                  </a:moveTo>
                  <a:lnTo>
                    <a:pt x="65" y="65"/>
                  </a:lnTo>
                  <a:lnTo>
                    <a:pt x="0" y="32"/>
                  </a:lnTo>
                  <a:lnTo>
                    <a:pt x="65" y="0"/>
                  </a:lnTo>
                  <a:lnTo>
                    <a:pt x="65" y="32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3" name="Line 11"/>
            <p:cNvSpPr>
              <a:spLocks noChangeShapeType="1"/>
            </p:cNvSpPr>
            <p:nvPr/>
          </p:nvSpPr>
          <p:spPr bwMode="auto">
            <a:xfrm flipH="1">
              <a:off x="1123" y="2912"/>
              <a:ext cx="107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Freeform 12"/>
            <p:cNvSpPr>
              <a:spLocks/>
            </p:cNvSpPr>
            <p:nvPr/>
          </p:nvSpPr>
          <p:spPr bwMode="auto">
            <a:xfrm>
              <a:off x="3081" y="2162"/>
              <a:ext cx="65" cy="81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65" y="32"/>
                </a:cxn>
                <a:cxn ang="0">
                  <a:pos x="0" y="81"/>
                </a:cxn>
                <a:cxn ang="0">
                  <a:pos x="0" y="32"/>
                </a:cxn>
              </a:cxnLst>
              <a:rect l="0" t="0" r="r" b="b"/>
              <a:pathLst>
                <a:path w="65" h="81">
                  <a:moveTo>
                    <a:pt x="0" y="32"/>
                  </a:moveTo>
                  <a:lnTo>
                    <a:pt x="0" y="0"/>
                  </a:lnTo>
                  <a:lnTo>
                    <a:pt x="65" y="32"/>
                  </a:lnTo>
                  <a:lnTo>
                    <a:pt x="0" y="81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Line 13"/>
            <p:cNvSpPr>
              <a:spLocks noChangeShapeType="1"/>
            </p:cNvSpPr>
            <p:nvPr/>
          </p:nvSpPr>
          <p:spPr bwMode="auto">
            <a:xfrm flipH="1" flipV="1">
              <a:off x="1955" y="2195"/>
              <a:ext cx="1126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AutoShape 14"/>
            <p:cNvSpPr>
              <a:spLocks noChangeArrowheads="1"/>
            </p:cNvSpPr>
            <p:nvPr/>
          </p:nvSpPr>
          <p:spPr bwMode="auto">
            <a:xfrm>
              <a:off x="797" y="2814"/>
              <a:ext cx="212" cy="327"/>
            </a:xfrm>
            <a:prstGeom prst="roundRect">
              <a:avLst>
                <a:gd name="adj" fmla="val 32546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AutoShape 15"/>
            <p:cNvSpPr>
              <a:spLocks noChangeArrowheads="1"/>
            </p:cNvSpPr>
            <p:nvPr/>
          </p:nvSpPr>
          <p:spPr bwMode="auto">
            <a:xfrm>
              <a:off x="797" y="2814"/>
              <a:ext cx="228" cy="343"/>
            </a:xfrm>
            <a:prstGeom prst="roundRect">
              <a:avLst>
                <a:gd name="adj" fmla="val 30264"/>
              </a:avLst>
            </a:prstGeom>
            <a:noFill/>
            <a:ln w="38100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797" y="2814"/>
              <a:ext cx="212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797" y="2814"/>
              <a:ext cx="228" cy="180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AutoShape 18"/>
            <p:cNvSpPr>
              <a:spLocks noChangeArrowheads="1"/>
            </p:cNvSpPr>
            <p:nvPr/>
          </p:nvSpPr>
          <p:spPr bwMode="auto">
            <a:xfrm>
              <a:off x="797" y="2814"/>
              <a:ext cx="228" cy="343"/>
            </a:xfrm>
            <a:prstGeom prst="roundRect">
              <a:avLst>
                <a:gd name="adj" fmla="val 30264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Line 19"/>
            <p:cNvSpPr>
              <a:spLocks noChangeShapeType="1"/>
            </p:cNvSpPr>
            <p:nvPr/>
          </p:nvSpPr>
          <p:spPr bwMode="auto">
            <a:xfrm>
              <a:off x="797" y="2977"/>
              <a:ext cx="21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AutoShape 20"/>
            <p:cNvSpPr>
              <a:spLocks noChangeArrowheads="1"/>
            </p:cNvSpPr>
            <p:nvPr/>
          </p:nvSpPr>
          <p:spPr bwMode="auto">
            <a:xfrm>
              <a:off x="5104" y="2113"/>
              <a:ext cx="228" cy="326"/>
            </a:xfrm>
            <a:prstGeom prst="roundRect">
              <a:avLst>
                <a:gd name="adj" fmla="val 30264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AutoShape 21"/>
            <p:cNvSpPr>
              <a:spLocks noChangeArrowheads="1"/>
            </p:cNvSpPr>
            <p:nvPr/>
          </p:nvSpPr>
          <p:spPr bwMode="auto">
            <a:xfrm>
              <a:off x="5104" y="2113"/>
              <a:ext cx="244" cy="342"/>
            </a:xfrm>
            <a:prstGeom prst="roundRect">
              <a:avLst>
                <a:gd name="adj" fmla="val 28278"/>
              </a:avLst>
            </a:prstGeom>
            <a:noFill/>
            <a:ln w="38100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Rectangle 22"/>
            <p:cNvSpPr>
              <a:spLocks noChangeArrowheads="1"/>
            </p:cNvSpPr>
            <p:nvPr/>
          </p:nvSpPr>
          <p:spPr bwMode="auto">
            <a:xfrm>
              <a:off x="5120" y="2113"/>
              <a:ext cx="212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Rectangle 23"/>
            <p:cNvSpPr>
              <a:spLocks noChangeArrowheads="1"/>
            </p:cNvSpPr>
            <p:nvPr/>
          </p:nvSpPr>
          <p:spPr bwMode="auto">
            <a:xfrm>
              <a:off x="5120" y="2113"/>
              <a:ext cx="228" cy="179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AutoShape 24"/>
            <p:cNvSpPr>
              <a:spLocks noChangeArrowheads="1"/>
            </p:cNvSpPr>
            <p:nvPr/>
          </p:nvSpPr>
          <p:spPr bwMode="auto">
            <a:xfrm>
              <a:off x="5104" y="2113"/>
              <a:ext cx="244" cy="342"/>
            </a:xfrm>
            <a:prstGeom prst="roundRect">
              <a:avLst>
                <a:gd name="adj" fmla="val 28278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Line 25"/>
            <p:cNvSpPr>
              <a:spLocks noChangeShapeType="1"/>
            </p:cNvSpPr>
            <p:nvPr/>
          </p:nvSpPr>
          <p:spPr bwMode="auto">
            <a:xfrm>
              <a:off x="5104" y="2276"/>
              <a:ext cx="22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AutoShape 26"/>
            <p:cNvSpPr>
              <a:spLocks noChangeArrowheads="1"/>
            </p:cNvSpPr>
            <p:nvPr/>
          </p:nvSpPr>
          <p:spPr bwMode="auto">
            <a:xfrm>
              <a:off x="2281" y="2814"/>
              <a:ext cx="212" cy="327"/>
            </a:xfrm>
            <a:prstGeom prst="roundRect">
              <a:avLst>
                <a:gd name="adj" fmla="val 32546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AutoShape 27"/>
            <p:cNvSpPr>
              <a:spLocks noChangeArrowheads="1"/>
            </p:cNvSpPr>
            <p:nvPr/>
          </p:nvSpPr>
          <p:spPr bwMode="auto">
            <a:xfrm>
              <a:off x="2281" y="2814"/>
              <a:ext cx="229" cy="343"/>
            </a:xfrm>
            <a:prstGeom prst="roundRect">
              <a:avLst>
                <a:gd name="adj" fmla="val 30130"/>
              </a:avLst>
            </a:prstGeom>
            <a:noFill/>
            <a:ln w="38100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Rectangle 28"/>
            <p:cNvSpPr>
              <a:spLocks noChangeArrowheads="1"/>
            </p:cNvSpPr>
            <p:nvPr/>
          </p:nvSpPr>
          <p:spPr bwMode="auto">
            <a:xfrm>
              <a:off x="2281" y="2814"/>
              <a:ext cx="212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Rectangle 29"/>
            <p:cNvSpPr>
              <a:spLocks noChangeArrowheads="1"/>
            </p:cNvSpPr>
            <p:nvPr/>
          </p:nvSpPr>
          <p:spPr bwMode="auto">
            <a:xfrm>
              <a:off x="2281" y="2814"/>
              <a:ext cx="229" cy="180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AutoShape 30"/>
            <p:cNvSpPr>
              <a:spLocks noChangeArrowheads="1"/>
            </p:cNvSpPr>
            <p:nvPr/>
          </p:nvSpPr>
          <p:spPr bwMode="auto">
            <a:xfrm>
              <a:off x="2281" y="2814"/>
              <a:ext cx="229" cy="343"/>
            </a:xfrm>
            <a:prstGeom prst="roundRect">
              <a:avLst>
                <a:gd name="adj" fmla="val 3013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3" name="Line 31"/>
            <p:cNvSpPr>
              <a:spLocks noChangeShapeType="1"/>
            </p:cNvSpPr>
            <p:nvPr/>
          </p:nvSpPr>
          <p:spPr bwMode="auto">
            <a:xfrm>
              <a:off x="2281" y="2977"/>
              <a:ext cx="21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4" name="AutoShape 32"/>
            <p:cNvSpPr>
              <a:spLocks noChangeArrowheads="1"/>
            </p:cNvSpPr>
            <p:nvPr/>
          </p:nvSpPr>
          <p:spPr bwMode="auto">
            <a:xfrm>
              <a:off x="3162" y="2113"/>
              <a:ext cx="212" cy="326"/>
            </a:xfrm>
            <a:prstGeom prst="roundRect">
              <a:avLst>
                <a:gd name="adj" fmla="val 32546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AutoShape 33"/>
            <p:cNvSpPr>
              <a:spLocks noChangeArrowheads="1"/>
            </p:cNvSpPr>
            <p:nvPr/>
          </p:nvSpPr>
          <p:spPr bwMode="auto">
            <a:xfrm>
              <a:off x="3162" y="2113"/>
              <a:ext cx="229" cy="342"/>
            </a:xfrm>
            <a:prstGeom prst="roundRect">
              <a:avLst>
                <a:gd name="adj" fmla="val 30130"/>
              </a:avLst>
            </a:prstGeom>
            <a:noFill/>
            <a:ln w="38100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Rectangle 34"/>
            <p:cNvSpPr>
              <a:spLocks noChangeArrowheads="1"/>
            </p:cNvSpPr>
            <p:nvPr/>
          </p:nvSpPr>
          <p:spPr bwMode="auto">
            <a:xfrm>
              <a:off x="3162" y="2113"/>
              <a:ext cx="212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Rectangle 35"/>
            <p:cNvSpPr>
              <a:spLocks noChangeArrowheads="1"/>
            </p:cNvSpPr>
            <p:nvPr/>
          </p:nvSpPr>
          <p:spPr bwMode="auto">
            <a:xfrm>
              <a:off x="3162" y="2113"/>
              <a:ext cx="229" cy="179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AutoShape 36"/>
            <p:cNvSpPr>
              <a:spLocks noChangeArrowheads="1"/>
            </p:cNvSpPr>
            <p:nvPr/>
          </p:nvSpPr>
          <p:spPr bwMode="auto">
            <a:xfrm>
              <a:off x="3162" y="2113"/>
              <a:ext cx="229" cy="342"/>
            </a:xfrm>
            <a:prstGeom prst="roundRect">
              <a:avLst>
                <a:gd name="adj" fmla="val 3013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37"/>
            <p:cNvSpPr>
              <a:spLocks noChangeShapeType="1"/>
            </p:cNvSpPr>
            <p:nvPr/>
          </p:nvSpPr>
          <p:spPr bwMode="auto">
            <a:xfrm>
              <a:off x="3162" y="2276"/>
              <a:ext cx="21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AutoShape 38"/>
            <p:cNvSpPr>
              <a:spLocks noChangeArrowheads="1"/>
            </p:cNvSpPr>
            <p:nvPr/>
          </p:nvSpPr>
          <p:spPr bwMode="auto">
            <a:xfrm>
              <a:off x="1857" y="2113"/>
              <a:ext cx="212" cy="326"/>
            </a:xfrm>
            <a:prstGeom prst="roundRect">
              <a:avLst>
                <a:gd name="adj" fmla="val 32546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AutoShape 39"/>
            <p:cNvSpPr>
              <a:spLocks noChangeArrowheads="1"/>
            </p:cNvSpPr>
            <p:nvPr/>
          </p:nvSpPr>
          <p:spPr bwMode="auto">
            <a:xfrm>
              <a:off x="1857" y="2113"/>
              <a:ext cx="229" cy="342"/>
            </a:xfrm>
            <a:prstGeom prst="roundRect">
              <a:avLst>
                <a:gd name="adj" fmla="val 30130"/>
              </a:avLst>
            </a:prstGeom>
            <a:noFill/>
            <a:ln w="38100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Rectangle 40"/>
            <p:cNvSpPr>
              <a:spLocks noChangeArrowheads="1"/>
            </p:cNvSpPr>
            <p:nvPr/>
          </p:nvSpPr>
          <p:spPr bwMode="auto">
            <a:xfrm>
              <a:off x="1857" y="2113"/>
              <a:ext cx="212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Rectangle 41"/>
            <p:cNvSpPr>
              <a:spLocks noChangeArrowheads="1"/>
            </p:cNvSpPr>
            <p:nvPr/>
          </p:nvSpPr>
          <p:spPr bwMode="auto">
            <a:xfrm>
              <a:off x="1857" y="2113"/>
              <a:ext cx="229" cy="179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AutoShape 42"/>
            <p:cNvSpPr>
              <a:spLocks noChangeArrowheads="1"/>
            </p:cNvSpPr>
            <p:nvPr/>
          </p:nvSpPr>
          <p:spPr bwMode="auto">
            <a:xfrm>
              <a:off x="1857" y="2113"/>
              <a:ext cx="229" cy="342"/>
            </a:xfrm>
            <a:prstGeom prst="roundRect">
              <a:avLst>
                <a:gd name="adj" fmla="val 3013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Line 43"/>
            <p:cNvSpPr>
              <a:spLocks noChangeShapeType="1"/>
            </p:cNvSpPr>
            <p:nvPr/>
          </p:nvSpPr>
          <p:spPr bwMode="auto">
            <a:xfrm>
              <a:off x="1857" y="2276"/>
              <a:ext cx="21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AutoShape 44"/>
            <p:cNvSpPr>
              <a:spLocks noChangeArrowheads="1"/>
            </p:cNvSpPr>
            <p:nvPr/>
          </p:nvSpPr>
          <p:spPr bwMode="auto">
            <a:xfrm>
              <a:off x="1482" y="938"/>
              <a:ext cx="2333" cy="2415"/>
            </a:xfrm>
            <a:prstGeom prst="roundRect">
              <a:avLst>
                <a:gd name="adj" fmla="val 1275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Rectangle 45"/>
            <p:cNvSpPr>
              <a:spLocks noChangeArrowheads="1"/>
            </p:cNvSpPr>
            <p:nvPr/>
          </p:nvSpPr>
          <p:spPr bwMode="auto">
            <a:xfrm>
              <a:off x="2657" y="1027"/>
              <a:ext cx="81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Event service</a:t>
              </a:r>
              <a:endParaRPr lang="en-GB"/>
            </a:p>
          </p:txBody>
        </p:sp>
        <p:sp>
          <p:nvSpPr>
            <p:cNvPr id="33838" name="AutoShape 46"/>
            <p:cNvSpPr>
              <a:spLocks noChangeArrowheads="1"/>
            </p:cNvSpPr>
            <p:nvPr/>
          </p:nvSpPr>
          <p:spPr bwMode="auto">
            <a:xfrm>
              <a:off x="2281" y="1444"/>
              <a:ext cx="229" cy="326"/>
            </a:xfrm>
            <a:prstGeom prst="roundRect">
              <a:avLst>
                <a:gd name="adj" fmla="val 30130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AutoShape 47"/>
            <p:cNvSpPr>
              <a:spLocks noChangeArrowheads="1"/>
            </p:cNvSpPr>
            <p:nvPr/>
          </p:nvSpPr>
          <p:spPr bwMode="auto">
            <a:xfrm>
              <a:off x="2281" y="1444"/>
              <a:ext cx="245" cy="342"/>
            </a:xfrm>
            <a:prstGeom prst="roundRect">
              <a:avLst>
                <a:gd name="adj" fmla="val 28162"/>
              </a:avLst>
            </a:prstGeom>
            <a:noFill/>
            <a:ln w="38100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Rectangle 48"/>
            <p:cNvSpPr>
              <a:spLocks noChangeArrowheads="1"/>
            </p:cNvSpPr>
            <p:nvPr/>
          </p:nvSpPr>
          <p:spPr bwMode="auto">
            <a:xfrm>
              <a:off x="2298" y="1444"/>
              <a:ext cx="212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1" name="Rectangle 49"/>
            <p:cNvSpPr>
              <a:spLocks noChangeArrowheads="1"/>
            </p:cNvSpPr>
            <p:nvPr/>
          </p:nvSpPr>
          <p:spPr bwMode="auto">
            <a:xfrm>
              <a:off x="2298" y="1444"/>
              <a:ext cx="228" cy="179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2" name="AutoShape 50"/>
            <p:cNvSpPr>
              <a:spLocks noChangeArrowheads="1"/>
            </p:cNvSpPr>
            <p:nvPr/>
          </p:nvSpPr>
          <p:spPr bwMode="auto">
            <a:xfrm>
              <a:off x="2281" y="1444"/>
              <a:ext cx="245" cy="342"/>
            </a:xfrm>
            <a:prstGeom prst="roundRect">
              <a:avLst>
                <a:gd name="adj" fmla="val 28162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3" name="Line 51"/>
            <p:cNvSpPr>
              <a:spLocks noChangeShapeType="1"/>
            </p:cNvSpPr>
            <p:nvPr/>
          </p:nvSpPr>
          <p:spPr bwMode="auto">
            <a:xfrm>
              <a:off x="2281" y="1607"/>
              <a:ext cx="22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4" name="Rectangle 52"/>
            <p:cNvSpPr>
              <a:spLocks noChangeArrowheads="1"/>
            </p:cNvSpPr>
            <p:nvPr/>
          </p:nvSpPr>
          <p:spPr bwMode="auto">
            <a:xfrm>
              <a:off x="1889" y="1272"/>
              <a:ext cx="100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object of interest</a:t>
              </a:r>
              <a:endParaRPr lang="en-GB"/>
            </a:p>
          </p:txBody>
        </p:sp>
        <p:sp>
          <p:nvSpPr>
            <p:cNvPr id="33845" name="Rectangle 53"/>
            <p:cNvSpPr>
              <a:spLocks noChangeArrowheads="1"/>
            </p:cNvSpPr>
            <p:nvPr/>
          </p:nvSpPr>
          <p:spPr bwMode="auto">
            <a:xfrm>
              <a:off x="1539" y="1941"/>
              <a:ext cx="100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object of interest</a:t>
              </a:r>
              <a:endParaRPr lang="en-GB"/>
            </a:p>
          </p:txBody>
        </p:sp>
        <p:sp>
          <p:nvSpPr>
            <p:cNvPr id="33846" name="Rectangle 54"/>
            <p:cNvSpPr>
              <a:spLocks noChangeArrowheads="1"/>
            </p:cNvSpPr>
            <p:nvPr/>
          </p:nvSpPr>
          <p:spPr bwMode="auto">
            <a:xfrm>
              <a:off x="2998" y="1941"/>
              <a:ext cx="5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observer</a:t>
              </a:r>
              <a:endParaRPr lang="en-GB"/>
            </a:p>
          </p:txBody>
        </p:sp>
        <p:sp>
          <p:nvSpPr>
            <p:cNvPr id="33847" name="Freeform 55"/>
            <p:cNvSpPr>
              <a:spLocks/>
            </p:cNvSpPr>
            <p:nvPr/>
          </p:nvSpPr>
          <p:spPr bwMode="auto">
            <a:xfrm>
              <a:off x="4962" y="1525"/>
              <a:ext cx="65" cy="66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65" y="33"/>
                </a:cxn>
                <a:cxn ang="0">
                  <a:pos x="0" y="66"/>
                </a:cxn>
                <a:cxn ang="0">
                  <a:pos x="0" y="33"/>
                </a:cxn>
              </a:cxnLst>
              <a:rect l="0" t="0" r="r" b="b"/>
              <a:pathLst>
                <a:path w="65" h="66">
                  <a:moveTo>
                    <a:pt x="0" y="33"/>
                  </a:moveTo>
                  <a:lnTo>
                    <a:pt x="0" y="0"/>
                  </a:lnTo>
                  <a:lnTo>
                    <a:pt x="65" y="33"/>
                  </a:lnTo>
                  <a:lnTo>
                    <a:pt x="0" y="66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8" name="Line 56"/>
            <p:cNvSpPr>
              <a:spLocks noChangeShapeType="1"/>
            </p:cNvSpPr>
            <p:nvPr/>
          </p:nvSpPr>
          <p:spPr bwMode="auto">
            <a:xfrm flipH="1">
              <a:off x="2531" y="1558"/>
              <a:ext cx="245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9" name="AutoShape 57"/>
            <p:cNvSpPr>
              <a:spLocks noChangeArrowheads="1"/>
            </p:cNvSpPr>
            <p:nvPr/>
          </p:nvSpPr>
          <p:spPr bwMode="auto">
            <a:xfrm>
              <a:off x="5055" y="1444"/>
              <a:ext cx="228" cy="326"/>
            </a:xfrm>
            <a:prstGeom prst="roundRect">
              <a:avLst>
                <a:gd name="adj" fmla="val 30264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0" name="AutoShape 58"/>
            <p:cNvSpPr>
              <a:spLocks noChangeArrowheads="1"/>
            </p:cNvSpPr>
            <p:nvPr/>
          </p:nvSpPr>
          <p:spPr bwMode="auto">
            <a:xfrm>
              <a:off x="5055" y="1444"/>
              <a:ext cx="244" cy="342"/>
            </a:xfrm>
            <a:prstGeom prst="roundRect">
              <a:avLst>
                <a:gd name="adj" fmla="val 28278"/>
              </a:avLst>
            </a:prstGeom>
            <a:noFill/>
            <a:ln w="38100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1" name="Rectangle 59"/>
            <p:cNvSpPr>
              <a:spLocks noChangeArrowheads="1"/>
            </p:cNvSpPr>
            <p:nvPr/>
          </p:nvSpPr>
          <p:spPr bwMode="auto">
            <a:xfrm>
              <a:off x="5071" y="1444"/>
              <a:ext cx="212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2" name="Rectangle 60"/>
            <p:cNvSpPr>
              <a:spLocks noChangeArrowheads="1"/>
            </p:cNvSpPr>
            <p:nvPr/>
          </p:nvSpPr>
          <p:spPr bwMode="auto">
            <a:xfrm>
              <a:off x="5071" y="1444"/>
              <a:ext cx="228" cy="179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3" name="AutoShape 61"/>
            <p:cNvSpPr>
              <a:spLocks noChangeArrowheads="1"/>
            </p:cNvSpPr>
            <p:nvPr/>
          </p:nvSpPr>
          <p:spPr bwMode="auto">
            <a:xfrm>
              <a:off x="5055" y="1444"/>
              <a:ext cx="244" cy="342"/>
            </a:xfrm>
            <a:prstGeom prst="roundRect">
              <a:avLst>
                <a:gd name="adj" fmla="val 28278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4" name="Line 62"/>
            <p:cNvSpPr>
              <a:spLocks noChangeShapeType="1"/>
            </p:cNvSpPr>
            <p:nvPr/>
          </p:nvSpPr>
          <p:spPr bwMode="auto">
            <a:xfrm>
              <a:off x="5055" y="1607"/>
              <a:ext cx="22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5" name="Freeform 63"/>
            <p:cNvSpPr>
              <a:spLocks/>
            </p:cNvSpPr>
            <p:nvPr/>
          </p:nvSpPr>
          <p:spPr bwMode="auto">
            <a:xfrm>
              <a:off x="5005" y="2880"/>
              <a:ext cx="49" cy="6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49" y="32"/>
                </a:cxn>
                <a:cxn ang="0">
                  <a:pos x="0" y="65"/>
                </a:cxn>
                <a:cxn ang="0">
                  <a:pos x="0" y="32"/>
                </a:cxn>
              </a:cxnLst>
              <a:rect l="0" t="0" r="r" b="b"/>
              <a:pathLst>
                <a:path w="49" h="65">
                  <a:moveTo>
                    <a:pt x="0" y="32"/>
                  </a:moveTo>
                  <a:lnTo>
                    <a:pt x="0" y="0"/>
                  </a:lnTo>
                  <a:lnTo>
                    <a:pt x="49" y="32"/>
                  </a:lnTo>
                  <a:lnTo>
                    <a:pt x="0" y="65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6" name="Line 64"/>
            <p:cNvSpPr>
              <a:spLocks noChangeShapeType="1"/>
            </p:cNvSpPr>
            <p:nvPr/>
          </p:nvSpPr>
          <p:spPr bwMode="auto">
            <a:xfrm flipH="1">
              <a:off x="2510" y="2912"/>
              <a:ext cx="251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7" name="AutoShape 65"/>
            <p:cNvSpPr>
              <a:spLocks noChangeArrowheads="1"/>
            </p:cNvSpPr>
            <p:nvPr/>
          </p:nvSpPr>
          <p:spPr bwMode="auto">
            <a:xfrm>
              <a:off x="5071" y="2814"/>
              <a:ext cx="228" cy="343"/>
            </a:xfrm>
            <a:prstGeom prst="roundRect">
              <a:avLst>
                <a:gd name="adj" fmla="val 30264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8" name="AutoShape 66"/>
            <p:cNvSpPr>
              <a:spLocks noChangeArrowheads="1"/>
            </p:cNvSpPr>
            <p:nvPr/>
          </p:nvSpPr>
          <p:spPr bwMode="auto">
            <a:xfrm>
              <a:off x="5071" y="2814"/>
              <a:ext cx="245" cy="359"/>
            </a:xfrm>
            <a:prstGeom prst="roundRect">
              <a:avLst>
                <a:gd name="adj" fmla="val 28162"/>
              </a:avLst>
            </a:prstGeom>
            <a:noFill/>
            <a:ln w="38100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9" name="Rectangle 67"/>
            <p:cNvSpPr>
              <a:spLocks noChangeArrowheads="1"/>
            </p:cNvSpPr>
            <p:nvPr/>
          </p:nvSpPr>
          <p:spPr bwMode="auto">
            <a:xfrm>
              <a:off x="5071" y="2831"/>
              <a:ext cx="228" cy="1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0" name="Rectangle 68"/>
            <p:cNvSpPr>
              <a:spLocks noChangeArrowheads="1"/>
            </p:cNvSpPr>
            <p:nvPr/>
          </p:nvSpPr>
          <p:spPr bwMode="auto">
            <a:xfrm>
              <a:off x="5071" y="2831"/>
              <a:ext cx="245" cy="163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1" name="AutoShape 69"/>
            <p:cNvSpPr>
              <a:spLocks noChangeArrowheads="1"/>
            </p:cNvSpPr>
            <p:nvPr/>
          </p:nvSpPr>
          <p:spPr bwMode="auto">
            <a:xfrm>
              <a:off x="5071" y="2814"/>
              <a:ext cx="245" cy="359"/>
            </a:xfrm>
            <a:prstGeom prst="roundRect">
              <a:avLst>
                <a:gd name="adj" fmla="val 28162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2" name="Line 70"/>
            <p:cNvSpPr>
              <a:spLocks noChangeShapeType="1"/>
            </p:cNvSpPr>
            <p:nvPr/>
          </p:nvSpPr>
          <p:spPr bwMode="auto">
            <a:xfrm>
              <a:off x="5071" y="2977"/>
              <a:ext cx="22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3" name="Rectangle 71"/>
            <p:cNvSpPr>
              <a:spLocks noChangeArrowheads="1"/>
            </p:cNvSpPr>
            <p:nvPr/>
          </p:nvSpPr>
          <p:spPr bwMode="auto">
            <a:xfrm>
              <a:off x="4871" y="1223"/>
              <a:ext cx="62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subscriber</a:t>
              </a:r>
              <a:endParaRPr lang="en-GB"/>
            </a:p>
          </p:txBody>
        </p:sp>
        <p:sp>
          <p:nvSpPr>
            <p:cNvPr id="33864" name="Rectangle 72"/>
            <p:cNvSpPr>
              <a:spLocks noChangeArrowheads="1"/>
            </p:cNvSpPr>
            <p:nvPr/>
          </p:nvSpPr>
          <p:spPr bwMode="auto">
            <a:xfrm>
              <a:off x="4918" y="1941"/>
              <a:ext cx="62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subscriber</a:t>
              </a:r>
              <a:endParaRPr lang="en-GB"/>
            </a:p>
          </p:txBody>
        </p:sp>
        <p:sp>
          <p:nvSpPr>
            <p:cNvPr id="33865" name="Rectangle 73"/>
            <p:cNvSpPr>
              <a:spLocks noChangeArrowheads="1"/>
            </p:cNvSpPr>
            <p:nvPr/>
          </p:nvSpPr>
          <p:spPr bwMode="auto">
            <a:xfrm>
              <a:off x="502" y="2953"/>
              <a:ext cx="11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3.</a:t>
              </a:r>
              <a:endParaRPr lang="en-GB"/>
            </a:p>
          </p:txBody>
        </p:sp>
        <p:sp>
          <p:nvSpPr>
            <p:cNvPr id="33866" name="Rectangle 74"/>
            <p:cNvSpPr>
              <a:spLocks noChangeArrowheads="1"/>
            </p:cNvSpPr>
            <p:nvPr/>
          </p:nvSpPr>
          <p:spPr bwMode="auto">
            <a:xfrm>
              <a:off x="1901" y="1566"/>
              <a:ext cx="11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1.</a:t>
              </a:r>
              <a:endParaRPr lang="en-GB"/>
            </a:p>
          </p:txBody>
        </p:sp>
        <p:sp>
          <p:nvSpPr>
            <p:cNvPr id="33867" name="Rectangle 75"/>
            <p:cNvSpPr>
              <a:spLocks noChangeArrowheads="1"/>
            </p:cNvSpPr>
            <p:nvPr/>
          </p:nvSpPr>
          <p:spPr bwMode="auto">
            <a:xfrm>
              <a:off x="1563" y="2218"/>
              <a:ext cx="11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2.</a:t>
              </a:r>
              <a:endParaRPr lang="en-GB"/>
            </a:p>
          </p:txBody>
        </p:sp>
        <p:sp>
          <p:nvSpPr>
            <p:cNvPr id="33868" name="Rectangle 76"/>
            <p:cNvSpPr>
              <a:spLocks noChangeArrowheads="1"/>
            </p:cNvSpPr>
            <p:nvPr/>
          </p:nvSpPr>
          <p:spPr bwMode="auto">
            <a:xfrm>
              <a:off x="2310" y="2267"/>
              <a:ext cx="65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notification</a:t>
              </a:r>
              <a:endParaRPr lang="en-GB"/>
            </a:p>
          </p:txBody>
        </p:sp>
        <p:sp>
          <p:nvSpPr>
            <p:cNvPr id="33869" name="Rectangle 77"/>
            <p:cNvSpPr>
              <a:spLocks noChangeArrowheads="1"/>
            </p:cNvSpPr>
            <p:nvPr/>
          </p:nvSpPr>
          <p:spPr bwMode="auto">
            <a:xfrm>
              <a:off x="4000" y="2953"/>
              <a:ext cx="65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notification</a:t>
              </a:r>
              <a:endParaRPr lang="en-GB"/>
            </a:p>
          </p:txBody>
        </p:sp>
        <p:sp>
          <p:nvSpPr>
            <p:cNvPr id="33870" name="Rectangle 78"/>
            <p:cNvSpPr>
              <a:spLocks noChangeArrowheads="1"/>
            </p:cNvSpPr>
            <p:nvPr/>
          </p:nvSpPr>
          <p:spPr bwMode="auto">
            <a:xfrm>
              <a:off x="4000" y="2251"/>
              <a:ext cx="65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notification</a:t>
              </a:r>
              <a:endParaRPr lang="en-GB"/>
            </a:p>
          </p:txBody>
        </p:sp>
        <p:sp>
          <p:nvSpPr>
            <p:cNvPr id="33871" name="Rectangle 79"/>
            <p:cNvSpPr>
              <a:spLocks noChangeArrowheads="1"/>
            </p:cNvSpPr>
            <p:nvPr/>
          </p:nvSpPr>
          <p:spPr bwMode="auto">
            <a:xfrm>
              <a:off x="4000" y="1615"/>
              <a:ext cx="65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notification</a:t>
              </a:r>
              <a:endParaRPr lang="en-GB"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4675" y="1423988"/>
            <a:ext cx="8420100" cy="4752975"/>
          </a:xfrm>
        </p:spPr>
        <p:txBody>
          <a:bodyPr/>
          <a:lstStyle/>
          <a:p>
            <a:pPr marL="533400" indent="-533400">
              <a:buFontTx/>
              <a:buChar char="•"/>
            </a:pPr>
            <a:r>
              <a:rPr lang="en-US"/>
              <a:t>A variety of </a:t>
            </a:r>
            <a:r>
              <a:rPr lang="en-US" b="1"/>
              <a:t>delivery semantics</a:t>
            </a:r>
            <a:r>
              <a:rPr lang="en-US"/>
              <a:t> can be employed: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b="1"/>
              <a:t>IP multicast protocol</a:t>
            </a:r>
            <a:r>
              <a:rPr lang="en-US"/>
              <a:t> – information delivery on the latest state of a player in an Internet game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b="1"/>
              <a:t>Reliable multicast protocol</a:t>
            </a:r>
            <a:r>
              <a:rPr lang="en-US"/>
              <a:t> – information provider / dealer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b="1"/>
              <a:t>Totally ordered multicast</a:t>
            </a:r>
            <a:r>
              <a:rPr lang="en-US"/>
              <a:t> - Computer Supported Cooperative Working (CSCW) environment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b="1"/>
              <a:t>Real-time</a:t>
            </a:r>
            <a:r>
              <a:rPr lang="en-US"/>
              <a:t> – nuclear power station / hospital patient monitor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Events and Notifications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4675" y="1423988"/>
            <a:ext cx="8420100" cy="4752975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Char char="•"/>
            </a:pPr>
            <a:r>
              <a:rPr lang="en-US" b="1"/>
              <a:t>Roles for observers</a:t>
            </a:r>
            <a:r>
              <a:rPr lang="en-US"/>
              <a:t> – the task of processing notifications can be divided among observers: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Char char="§"/>
            </a:pPr>
            <a:r>
              <a:rPr lang="en-US" b="1"/>
              <a:t>Forwarding</a:t>
            </a:r>
            <a:r>
              <a:rPr lang="en-US"/>
              <a:t> – Observers simply forward notifications to subscribers.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Char char="§"/>
            </a:pPr>
            <a:r>
              <a:rPr lang="en-US" b="1"/>
              <a:t>Filtering of notifications</a:t>
            </a:r>
            <a:r>
              <a:rPr lang="en-US"/>
              <a:t> – Observers address notifications to those subscribers who find these notifications are useful.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Char char="§"/>
            </a:pPr>
            <a:r>
              <a:rPr lang="en-US" b="1"/>
              <a:t>Patterns of events</a:t>
            </a:r>
            <a:r>
              <a:rPr lang="en-US"/>
              <a:t> – Subscribers can specify patterns of events of interest.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Char char="§"/>
            </a:pPr>
            <a:r>
              <a:rPr lang="en-US" b="1"/>
              <a:t>Notification mailboxes</a:t>
            </a:r>
            <a:r>
              <a:rPr lang="en-US"/>
              <a:t> – A subscriber can set up a notification mailbox which receives the notification on behalf of  the subscriber.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Events and Notifications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Jini Distributed Event Specification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Jini network technology is an open spontaneous network architecture that enables developers to create network-centric services - whether implemented in hardware or software - that are highly adaptive to change.</a:t>
            </a:r>
          </a:p>
          <a:p>
            <a:pPr>
              <a:buFontTx/>
              <a:buChar char="•"/>
            </a:pPr>
            <a:r>
              <a:rPr lang="en-US"/>
              <a:t>Jini’s distributed events specification allows a potential subscriber in one Java Virtual Machine(JVM) to subscribe to and receive notifications of events in an object of interest in another JVM.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Jini Distributed Event Specification</a:t>
            </a:r>
            <a:endParaRPr 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Main objects:</a:t>
            </a:r>
          </a:p>
          <a:p>
            <a:pPr lvl="1">
              <a:buFont typeface="Wingdings" pitchFamily="2" charset="2"/>
              <a:buChar char="§"/>
            </a:pPr>
            <a:r>
              <a:rPr lang="en-US" b="1"/>
              <a:t>Event generators</a:t>
            </a:r>
            <a:r>
              <a:rPr lang="en-US"/>
              <a:t> -  It is an object that allows other objects to subscribe to its events and generates notifications.</a:t>
            </a:r>
          </a:p>
          <a:p>
            <a:pPr lvl="1">
              <a:buFont typeface="Wingdings" pitchFamily="2" charset="2"/>
              <a:buChar char="§"/>
            </a:pPr>
            <a:r>
              <a:rPr lang="en-US" b="1"/>
              <a:t>Remote event listeners</a:t>
            </a:r>
            <a:r>
              <a:rPr lang="en-US"/>
              <a:t> - A remote event listener is an object that can receive notifications.</a:t>
            </a:r>
            <a:endParaRPr lang="en-US" b="1"/>
          </a:p>
          <a:p>
            <a:pPr lvl="1">
              <a:buFont typeface="Wingdings" pitchFamily="2" charset="2"/>
              <a:buChar char="§"/>
            </a:pPr>
            <a:r>
              <a:rPr lang="en-US" b="1"/>
              <a:t>Remote events</a:t>
            </a:r>
            <a:r>
              <a:rPr lang="en-US"/>
              <a:t> - A remote event is an object that is passed by value to remote event listeners.  It is equivalent to a notification.</a:t>
            </a:r>
          </a:p>
          <a:p>
            <a:pPr lvl="1">
              <a:buFont typeface="Wingdings" pitchFamily="2" charset="2"/>
              <a:buChar char="§"/>
            </a:pPr>
            <a:r>
              <a:rPr lang="en-US" b="1"/>
              <a:t>Third party agents</a:t>
            </a:r>
            <a:r>
              <a:rPr lang="en-US"/>
              <a:t> - Third party agents may be interposed between an object of interest and a subscriber.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Interfaces and Classes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Jini events are provided by means of the following interfaces and classes:</a:t>
            </a:r>
          </a:p>
          <a:p>
            <a:pPr lvl="1">
              <a:buFont typeface="Wingdings" pitchFamily="2" charset="2"/>
              <a:buChar char="§"/>
            </a:pPr>
            <a:r>
              <a:rPr lang="en-US" b="1"/>
              <a:t>RemoteEventListener</a:t>
            </a:r>
            <a:r>
              <a:rPr lang="en-US"/>
              <a:t> - The RemoteEventListener interface needs to be implemented by any object that wants to receive a notification of a remote event from some other object. </a:t>
            </a:r>
          </a:p>
          <a:p>
            <a:pPr lvl="1">
              <a:buFont typeface="Wingdings" pitchFamily="2" charset="2"/>
              <a:buChar char="§"/>
            </a:pPr>
            <a:r>
              <a:rPr lang="en-US" b="1"/>
              <a:t>RemoteEvent</a:t>
            </a:r>
            <a:r>
              <a:rPr lang="en-US"/>
              <a:t> - The base class or superclass for remote events. </a:t>
            </a:r>
            <a:endParaRPr lang="en-US" b="1"/>
          </a:p>
          <a:p>
            <a:pPr lvl="1">
              <a:buFont typeface="Wingdings" pitchFamily="2" charset="2"/>
              <a:buChar char="§"/>
            </a:pPr>
            <a:r>
              <a:rPr lang="en-US" b="1"/>
              <a:t>EventRegistration</a:t>
            </a:r>
            <a:r>
              <a:rPr lang="en-US"/>
              <a:t> - A utility class for use as a return value for event-interest registration methods. </a:t>
            </a:r>
          </a:p>
          <a:p>
            <a:pPr>
              <a:buFontTx/>
              <a:buChar char="•"/>
            </a:pPr>
            <a:r>
              <a:rPr lang="en-US"/>
              <a:t>For more details, refer to </a:t>
            </a:r>
            <a:r>
              <a:rPr lang="en-US">
                <a:hlinkClick r:id="rId2"/>
              </a:rPr>
              <a:t>Jini online document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Service Interface (RPC)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Service interface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specifies set of procedures available to client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input and output parameters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Remote Procedure Call</a:t>
            </a:r>
          </a:p>
          <a:p>
            <a:pPr lvl="2">
              <a:buFontTx/>
              <a:buChar char="o"/>
            </a:pPr>
            <a:r>
              <a:rPr lang="en-US" sz="2400"/>
              <a:t>arguments are marshaled</a:t>
            </a:r>
          </a:p>
          <a:p>
            <a:pPr lvl="2">
              <a:buFontTx/>
              <a:buChar char="o"/>
            </a:pPr>
            <a:r>
              <a:rPr lang="en-US" sz="2400"/>
              <a:t>marshaled packet sent to server</a:t>
            </a:r>
          </a:p>
          <a:p>
            <a:pPr lvl="2">
              <a:buFontTx/>
              <a:buChar char="o"/>
            </a:pPr>
            <a:r>
              <a:rPr lang="en-US" sz="2400"/>
              <a:t>server unmarshals packet, performs procedure, and sends marshaled return packet to client</a:t>
            </a:r>
          </a:p>
          <a:p>
            <a:pPr lvl="2">
              <a:buFontTx/>
              <a:buChar char="o"/>
            </a:pPr>
            <a:r>
              <a:rPr lang="en-US" sz="2400"/>
              <a:t>client unmarshals the return</a:t>
            </a:r>
          </a:p>
          <a:p>
            <a:pPr lvl="2">
              <a:buFontTx/>
              <a:buChar char="o"/>
            </a:pPr>
            <a:r>
              <a:rPr lang="en-US" sz="2400"/>
              <a:t>all the details are transparent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Java RMI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Java RMI extends the Java object model to provide support for distributed objects in the Java language.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It allows objects to invoke methods on remote objects using the same syntax as for local invocations.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Type checking applies equally to remote invocations as to local ones.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The remote invocation is known because </a:t>
            </a:r>
            <a:r>
              <a:rPr lang="en-US" b="1"/>
              <a:t>RemoteExceptions</a:t>
            </a:r>
            <a:r>
              <a:rPr lang="en-US"/>
              <a:t> has been handled and the remote object  is implemented using the </a:t>
            </a:r>
            <a:r>
              <a:rPr lang="en-US" b="1"/>
              <a:t>Remote</a:t>
            </a:r>
            <a:r>
              <a:rPr lang="en-US"/>
              <a:t> interface.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The semantics of parameter passing differ because invoker and target are remote from on another.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Java RMI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Programming distributed applications in Java RMI is simple.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It is a single-language system.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The programmer of a remote object must consider its behavior in a concurrent environment.</a:t>
            </a:r>
          </a:p>
          <a:p>
            <a:pPr>
              <a:buFontTx/>
              <a:buChar char="•"/>
            </a:pPr>
            <a:r>
              <a:rPr lang="en-US"/>
              <a:t>The files needed for creating a Java RMI application are: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A </a:t>
            </a:r>
            <a:r>
              <a:rPr lang="en-US" b="1"/>
              <a:t>remote interface</a:t>
            </a:r>
            <a:r>
              <a:rPr lang="en-US"/>
              <a:t> defines the remote interface provided by the service. Usually, it is a single line statement specifies the service function (</a:t>
            </a:r>
            <a:r>
              <a:rPr lang="en-US" b="1"/>
              <a:t>HelloInterface.java)</a:t>
            </a:r>
            <a:r>
              <a:rPr lang="en-US"/>
              <a:t>. (An interface is the skeleton for a public class.)</a:t>
            </a:r>
            <a:endParaRPr lang="en-US" b="1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Java RMI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The files needed for creating a Java RMI application are (continued):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A </a:t>
            </a:r>
            <a:r>
              <a:rPr lang="en-US" b="1"/>
              <a:t>remote object</a:t>
            </a:r>
            <a:r>
              <a:rPr lang="en-US"/>
              <a:t> implements the remote service. It contains a constructor and required functions. (</a:t>
            </a:r>
            <a:r>
              <a:rPr lang="en-US" b="1"/>
              <a:t>Hello.java)</a:t>
            </a: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en-US"/>
              <a:t>A </a:t>
            </a:r>
            <a:r>
              <a:rPr lang="en-US" b="1"/>
              <a:t>client</a:t>
            </a:r>
            <a:r>
              <a:rPr lang="en-US"/>
              <a:t> that invokes the remote method. (</a:t>
            </a:r>
            <a:r>
              <a:rPr lang="en-US" b="1"/>
              <a:t>HelloClient.java)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The </a:t>
            </a:r>
            <a:r>
              <a:rPr lang="en-US" b="1"/>
              <a:t>server</a:t>
            </a:r>
            <a:r>
              <a:rPr lang="en-US"/>
              <a:t> offers the remote service,  installs a security manager and contacts rmiregistry with an instance of the service under the name of the remote object. (</a:t>
            </a:r>
            <a:r>
              <a:rPr lang="en-US" b="1"/>
              <a:t>HelloServer.java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HelloInterface.java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import java.rmi.*;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public interface HelloInterface extends Remote {</a:t>
            </a:r>
          </a:p>
          <a:p>
            <a:pPr>
              <a:buFontTx/>
              <a:buNone/>
            </a:pPr>
            <a:r>
              <a:rPr lang="en-US"/>
              <a:t>  public String say(String msg) throws RemoteException;</a:t>
            </a:r>
          </a:p>
          <a:p>
            <a:pPr>
              <a:buFontTx/>
              <a:buNone/>
            </a:pPr>
            <a:r>
              <a:rPr lang="en-US"/>
              <a:t>}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Hello.java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/>
              <a:t>import java.rmi.*;</a:t>
            </a:r>
          </a:p>
          <a:p>
            <a:pPr>
              <a:buFontTx/>
              <a:buNone/>
            </a:pPr>
            <a:r>
              <a:rPr lang="en-US" sz="2400"/>
              <a:t>import java.rmi.server.*;</a:t>
            </a:r>
          </a:p>
          <a:p>
            <a:pPr>
              <a:buFontTx/>
              <a:buNone/>
            </a:pPr>
            <a:r>
              <a:rPr lang="en-US" sz="2400"/>
              <a:t>public class Hello extends</a:t>
            </a:r>
          </a:p>
          <a:p>
            <a:pPr>
              <a:buFontTx/>
              <a:buNone/>
            </a:pPr>
            <a:r>
              <a:rPr lang="en-US" sz="2400"/>
              <a:t>                   UnicastRemoteObject implements HelloInterface {</a:t>
            </a:r>
          </a:p>
          <a:p>
            <a:pPr>
              <a:buFontTx/>
              <a:buNone/>
            </a:pPr>
            <a:r>
              <a:rPr lang="en-US" sz="2400"/>
              <a:t>  private String message;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  public Hello(String msg) throws RemoteException {</a:t>
            </a:r>
          </a:p>
          <a:p>
            <a:pPr>
              <a:buFontTx/>
              <a:buNone/>
            </a:pPr>
            <a:r>
              <a:rPr lang="en-US" sz="2400"/>
              <a:t>    message = msg;</a:t>
            </a:r>
          </a:p>
          <a:p>
            <a:pPr>
              <a:buFontTx/>
              <a:buNone/>
            </a:pPr>
            <a:r>
              <a:rPr lang="en-US" sz="2400"/>
              <a:t>  }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Hello.java (continued)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/>
              <a:t>public String say(String m) throws RemoteException {</a:t>
            </a:r>
          </a:p>
          <a:p>
            <a:pPr>
              <a:buFontTx/>
              <a:buNone/>
            </a:pPr>
            <a:r>
              <a:rPr lang="en-US" sz="2400"/>
              <a:t>    // return input message - reversing input and suffixing</a:t>
            </a:r>
          </a:p>
          <a:p>
            <a:pPr>
              <a:buFontTx/>
              <a:buNone/>
            </a:pPr>
            <a:r>
              <a:rPr lang="en-US" sz="2400"/>
              <a:t>    // our standard message</a:t>
            </a:r>
          </a:p>
          <a:p>
            <a:pPr>
              <a:buFontTx/>
              <a:buNone/>
            </a:pPr>
            <a:r>
              <a:rPr lang="en-US" sz="2400"/>
              <a:t>    return new StringBuffer(m).reverse().toString() + "\n" + message;</a:t>
            </a:r>
          </a:p>
          <a:p>
            <a:pPr>
              <a:buFontTx/>
              <a:buNone/>
            </a:pPr>
            <a:r>
              <a:rPr lang="en-US" sz="2400"/>
              <a:t>  }</a:t>
            </a:r>
          </a:p>
          <a:p>
            <a:pPr>
              <a:buFontTx/>
              <a:buNone/>
            </a:pPr>
            <a:r>
              <a:rPr lang="en-US" sz="2400"/>
              <a:t>}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HelloClient.java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import java.rmi.*;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public class HelloClient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public static void main(String args[])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String path = "//localhost/Hello";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try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 if (args.length &lt; 1)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   System.out.println("usage: java HelloClient &lt;host:port&gt; &lt;string&gt; ... \n");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 } else path = "//" + args[0] + "/Hello";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HelloClient.java</a:t>
            </a:r>
            <a:endParaRPr 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  HelloInterface hello =</a:t>
            </a:r>
          </a:p>
          <a:p>
            <a:pPr>
              <a:buFontTx/>
              <a:buNone/>
            </a:pPr>
            <a:r>
              <a:rPr lang="en-US"/>
              <a:t>      (HelloInterface) Naming.lookup(path);</a:t>
            </a:r>
          </a:p>
          <a:p>
            <a:pPr>
              <a:buFontTx/>
              <a:buNone/>
            </a:pPr>
            <a:r>
              <a:rPr lang="en-US"/>
              <a:t>    for (int i = 0; i &lt; args.length; ++i)</a:t>
            </a:r>
          </a:p>
          <a:p>
            <a:pPr>
              <a:buFontTx/>
              <a:buNone/>
            </a:pPr>
            <a:r>
              <a:rPr lang="en-US"/>
              <a:t>      System.out.println(hello.say(args[i]));</a:t>
            </a:r>
          </a:p>
          <a:p>
            <a:pPr>
              <a:buFontTx/>
              <a:buNone/>
            </a:pPr>
            <a:r>
              <a:rPr lang="en-US"/>
              <a:t>    } catch(Exception e) {</a:t>
            </a:r>
          </a:p>
          <a:p>
            <a:pPr>
              <a:buFontTx/>
              <a:buNone/>
            </a:pPr>
            <a:r>
              <a:rPr lang="en-US"/>
              <a:t>      System.out.println("HelloClient exception: " + e);</a:t>
            </a:r>
          </a:p>
          <a:p>
            <a:pPr>
              <a:buFontTx/>
              <a:buNone/>
            </a:pPr>
            <a:r>
              <a:rPr lang="en-US"/>
              <a:t>    }</a:t>
            </a:r>
          </a:p>
          <a:p>
            <a:pPr>
              <a:buFontTx/>
              <a:buNone/>
            </a:pPr>
            <a:r>
              <a:rPr lang="en-US"/>
              <a:t>  }</a:t>
            </a:r>
          </a:p>
          <a:p>
            <a:pPr>
              <a:buFontTx/>
              <a:buNone/>
            </a:pPr>
            <a:r>
              <a:rPr lang="en-US"/>
              <a:t>}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HelloServer.java</a:t>
            </a: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import java.rmi.*;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import java.rmi.server.*;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public class HelloServer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public static void main(String args[])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// Create and install a security manager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if (System.getSecurityManager() == null)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System.setSecurityManager(new RMISecurityManager());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try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Naming.rebind("Hello", new Hello("Hello, world!"));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System.out.println("server is running...");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}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HelloServer.java</a:t>
            </a:r>
            <a:endParaRPr 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  </a:t>
            </a:r>
            <a:r>
              <a:rPr lang="en-US" sz="2400"/>
              <a:t>catch (Exception e) {</a:t>
            </a:r>
          </a:p>
          <a:p>
            <a:pPr>
              <a:buFontTx/>
              <a:buNone/>
            </a:pPr>
            <a:r>
              <a:rPr lang="en-US" sz="2400"/>
              <a:t>      System.out.println("Hello server failed:" + e.getMessage());</a:t>
            </a:r>
          </a:p>
          <a:p>
            <a:pPr>
              <a:buFontTx/>
              <a:buNone/>
            </a:pPr>
            <a:r>
              <a:rPr lang="en-US" sz="2400"/>
              <a:t>    }</a:t>
            </a:r>
          </a:p>
          <a:p>
            <a:pPr>
              <a:buFontTx/>
              <a:buNone/>
            </a:pPr>
            <a:r>
              <a:rPr lang="en-US" sz="2400"/>
              <a:t>  }</a:t>
            </a:r>
          </a:p>
          <a:p>
            <a:pPr>
              <a:buFontTx/>
              <a:buNone/>
            </a:pPr>
            <a:r>
              <a:rPr lang="en-US" sz="240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Remote Interface (RMI)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Remote interface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specifies methods of an object available for remote invocation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input and output parameters may be objects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Remote Method Invocation</a:t>
            </a:r>
          </a:p>
          <a:p>
            <a:pPr lvl="2">
              <a:lnSpc>
                <a:spcPct val="90000"/>
              </a:lnSpc>
              <a:buFontTx/>
              <a:buChar char="o"/>
            </a:pPr>
            <a:r>
              <a:rPr lang="en-US" sz="2400"/>
              <a:t>communication actual arguments marshaled and sent to server</a:t>
            </a:r>
          </a:p>
          <a:p>
            <a:pPr lvl="2">
              <a:lnSpc>
                <a:spcPct val="90000"/>
              </a:lnSpc>
              <a:buFontTx/>
              <a:buChar char="o"/>
            </a:pPr>
            <a:r>
              <a:rPr lang="en-US" sz="2400"/>
              <a:t>server unmarshals packet, performs procedure, and sends marshaled return packet to caller</a:t>
            </a:r>
          </a:p>
          <a:p>
            <a:pPr lvl="2">
              <a:lnSpc>
                <a:spcPct val="90000"/>
              </a:lnSpc>
              <a:buFontTx/>
              <a:buChar char="o"/>
            </a:pPr>
            <a:r>
              <a:rPr lang="en-US" sz="2400"/>
              <a:t>client unmarshals return packet</a:t>
            </a:r>
          </a:p>
          <a:p>
            <a:pPr lvl="2">
              <a:lnSpc>
                <a:spcPct val="90000"/>
              </a:lnSpc>
              <a:buFontTx/>
              <a:buChar char="o"/>
            </a:pPr>
            <a:r>
              <a:rPr lang="en-US" sz="2400"/>
              <a:t>common format definition for how to pass objects (e.g., CORBA IDL or Java RMI)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Java RMI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b="1"/>
              <a:t>Compile the code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</a:t>
            </a:r>
            <a:r>
              <a:rPr lang="en-US" b="1"/>
              <a:t> javac</a:t>
            </a:r>
            <a:r>
              <a:rPr lang="en-US"/>
              <a:t> Hello.java  HelloClient.java  HelloInterface.java  HelloServer.java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b="1"/>
              <a:t>Generate stubs for the remote service</a:t>
            </a:r>
            <a:r>
              <a:rPr lang="en-US"/>
              <a:t>              (make sure that your classpath contains your current directory)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 </a:t>
            </a:r>
            <a:r>
              <a:rPr lang="en-US" b="1"/>
              <a:t>rmic</a:t>
            </a:r>
            <a:r>
              <a:rPr lang="en-US"/>
              <a:t> Hello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b="1"/>
              <a:t>Start the registry</a:t>
            </a:r>
            <a:r>
              <a:rPr lang="en-US"/>
              <a:t> (in a separate window or in the background)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 </a:t>
            </a:r>
            <a:r>
              <a:rPr lang="en-US" b="1"/>
              <a:t>rmiregistry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 (be sure to kill this process when you're done)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Java RMI</a:t>
            </a:r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b="1"/>
              <a:t>Start the server</a:t>
            </a:r>
            <a:r>
              <a:rPr lang="en-US"/>
              <a:t> in one window or in the background with the security  policy</a:t>
            </a:r>
          </a:p>
          <a:p>
            <a:pPr>
              <a:buFontTx/>
              <a:buNone/>
            </a:pPr>
            <a:r>
              <a:rPr lang="en-US"/>
              <a:t>    </a:t>
            </a:r>
            <a:r>
              <a:rPr lang="en-US" b="1"/>
              <a:t>java -Djava.security.policy=policy HelloServer</a:t>
            </a:r>
          </a:p>
          <a:p>
            <a:pPr>
              <a:buFontTx/>
              <a:buNone/>
            </a:pPr>
            <a:r>
              <a:rPr lang="en-US"/>
              <a:t>    or without the security policy</a:t>
            </a:r>
          </a:p>
          <a:p>
            <a:pPr>
              <a:buFontTx/>
              <a:buNone/>
            </a:pPr>
            <a:r>
              <a:rPr lang="en-US"/>
              <a:t>    </a:t>
            </a:r>
            <a:r>
              <a:rPr lang="en-US" b="1"/>
              <a:t>java HelloServer</a:t>
            </a:r>
          </a:p>
          <a:p>
            <a:pPr>
              <a:buFontTx/>
              <a:buChar char="•"/>
            </a:pPr>
            <a:r>
              <a:rPr lang="en-US" b="1"/>
              <a:t>Run the client</a:t>
            </a:r>
            <a:r>
              <a:rPr lang="en-US"/>
              <a:t> in another window</a:t>
            </a:r>
          </a:p>
          <a:p>
            <a:pPr>
              <a:buFontTx/>
              <a:buNone/>
            </a:pPr>
            <a:r>
              <a:rPr lang="en-US"/>
              <a:t>    </a:t>
            </a:r>
            <a:r>
              <a:rPr lang="en-US" b="1"/>
              <a:t>java HelloClient testing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Java RMI Remote Object References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28725"/>
            <a:ext cx="8859838" cy="50196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An object must have the remote object reference of other object in order to do remote invocation of that object.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Parameter and result passing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Remote object references may be passed as input arguments or returned as output arguments.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Parameters of a method in Java are input parameters.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Returned result of a method in Java is the single output parameter.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Objects are serialized to be passed as parameters.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When a remote object reference is returned, it can be used to invoke remote methods.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Local serializable objects are copied by value.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Java RMI Remote Object References</a:t>
            </a:r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Downloading of classes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Java is designed to allow classes to be downloaded from one virtual machine to another.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If the recipient of a remote object reference does not posses the proxy class, its code is downloaded automatically. </a:t>
            </a:r>
          </a:p>
          <a:p>
            <a:pPr>
              <a:buFontTx/>
              <a:buChar char="•"/>
            </a:pPr>
            <a:r>
              <a:rPr lang="en-US"/>
              <a:t>RMIregistry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The RMIregistry is designed to allow is the binder for Java RMI.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It maintains a table mapping textual, URL-style names to references to remote objects.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Java RMI Remote Object References</a:t>
            </a:r>
            <a:endParaRPr lang="en-US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Server Program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The server consists of a main method and a servant class to implement each of its remote interface.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The main method of a server needs to create a security manager to enable Java security to apply the protection for an RMI server.</a:t>
            </a:r>
          </a:p>
          <a:p>
            <a:pPr>
              <a:buFontTx/>
              <a:buChar char="•"/>
            </a:pPr>
            <a:r>
              <a:rPr lang="en-US"/>
              <a:t>Client Program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Any client program needs to get started by using a binder to look up a remote reference.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A client can set a security manager and then looks up a remote object reference.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Java RMI Callbacks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b="1"/>
              <a:t>Callback</a:t>
            </a:r>
            <a:r>
              <a:rPr lang="en-US"/>
              <a:t> refers to server's action in notifying the client.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b="1"/>
              <a:t>Callback Facility - </a:t>
            </a:r>
            <a:r>
              <a:rPr lang="en-US"/>
              <a:t>Instead of client polling the server, the server calls a method in the client when it is updated.</a:t>
            </a:r>
            <a:endParaRPr lang="en-US" sz="36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Details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Client creates a remote object that implements an interface for the server to call.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The server provides an operation for clients to </a:t>
            </a:r>
            <a:r>
              <a:rPr lang="en-US" b="1"/>
              <a:t>register</a:t>
            </a:r>
            <a:r>
              <a:rPr lang="en-US"/>
              <a:t> their callbacks.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When an event occurs, the server calls the interested clients.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Java RMI Callback Issues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Advantages of callback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more efficient than polling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more timely than polling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provides a way for the server to inquire about client status</a:t>
            </a:r>
          </a:p>
          <a:p>
            <a:pPr>
              <a:buFontTx/>
              <a:buChar char="•"/>
            </a:pPr>
            <a:r>
              <a:rPr lang="en-US"/>
              <a:t>Disadvantages of callback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may leave server in inconsistent state if client crashes or exits without notifying server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requires server to make series of synchronous RMI's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Shared Whiteboard Example</a:t>
            </a:r>
            <a:r>
              <a:rPr lang="en-GB"/>
              <a:t> 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In the RMI and CORBA case studies, we use a shared whiteboard as an example </a:t>
            </a:r>
          </a:p>
          <a:p>
            <a:pPr lvl="1">
              <a:buFont typeface="Wingdings" pitchFamily="2" charset="2"/>
              <a:buChar char="§"/>
            </a:pPr>
            <a:r>
              <a:rPr lang="en-GB"/>
              <a:t>This is a distributed program that allows a group of users to share a common view of a drawing surface containing graphical objects, each of which has been drawn by one of the users. </a:t>
            </a:r>
          </a:p>
          <a:p>
            <a:pPr>
              <a:buFontTx/>
              <a:buChar char="•"/>
            </a:pPr>
            <a:r>
              <a:rPr lang="en-GB"/>
              <a:t>The server maintains the current state of a drawing and it provides operations for clients to: </a:t>
            </a:r>
          </a:p>
          <a:p>
            <a:pPr lvl="1">
              <a:buFont typeface="Wingdings" pitchFamily="2" charset="2"/>
              <a:buChar char="§"/>
            </a:pPr>
            <a:r>
              <a:rPr lang="en-GB"/>
              <a:t>Add a shape, retrieve a shape or retrieve all the shapes, </a:t>
            </a:r>
          </a:p>
          <a:p>
            <a:pPr lvl="1">
              <a:buFont typeface="Wingdings" pitchFamily="2" charset="2"/>
              <a:buChar char="§"/>
            </a:pPr>
            <a:r>
              <a:rPr lang="en-GB"/>
              <a:t>Retrieve its version number  or the version number of a shape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8878888" y="6069013"/>
            <a:ext cx="290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2" autoUpdateAnimBg="0"/>
      <p:bldP spid="58372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5.11 </a:t>
            </a:r>
            <a:br>
              <a:rPr lang="en-GB"/>
            </a:br>
            <a:r>
              <a:rPr lang="en-GB"/>
              <a:t>Java Remote interfaces </a:t>
            </a:r>
            <a:r>
              <a:rPr lang="en-GB" i="1"/>
              <a:t>Shape</a:t>
            </a:r>
            <a:r>
              <a:rPr lang="en-GB"/>
              <a:t> and </a:t>
            </a:r>
            <a:r>
              <a:rPr lang="en-GB" i="1"/>
              <a:t>ShapeList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47688" y="2584450"/>
            <a:ext cx="856615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377825" algn="l"/>
                <a:tab pos="766763" algn="l"/>
              </a:tabLst>
            </a:pPr>
            <a:r>
              <a:rPr lang="en-GB" i="1"/>
              <a:t>import java.rmi.*;</a:t>
            </a:r>
          </a:p>
          <a:p>
            <a:pPr>
              <a:tabLst>
                <a:tab pos="377825" algn="l"/>
                <a:tab pos="766763" algn="l"/>
              </a:tabLst>
            </a:pPr>
            <a:r>
              <a:rPr lang="en-GB" i="1"/>
              <a:t>import java.util.Vector;</a:t>
            </a:r>
          </a:p>
          <a:p>
            <a:pPr>
              <a:tabLst>
                <a:tab pos="377825" algn="l"/>
                <a:tab pos="766763" algn="l"/>
              </a:tabLst>
            </a:pPr>
            <a:r>
              <a:rPr lang="en-GB" i="1"/>
              <a:t>public interface </a:t>
            </a:r>
            <a:r>
              <a:rPr lang="en-GB" i="1">
                <a:solidFill>
                  <a:schemeClr val="accent1"/>
                </a:solidFill>
              </a:rPr>
              <a:t>Shape</a:t>
            </a:r>
            <a:r>
              <a:rPr lang="en-GB" i="1"/>
              <a:t> extends Remote {</a:t>
            </a:r>
          </a:p>
          <a:p>
            <a:pPr>
              <a:tabLst>
                <a:tab pos="377825" algn="l"/>
                <a:tab pos="766763" algn="l"/>
              </a:tabLst>
            </a:pPr>
            <a:r>
              <a:rPr lang="en-GB" i="1"/>
              <a:t>	int getVersion() throws RemoteException;</a:t>
            </a:r>
          </a:p>
          <a:p>
            <a:pPr>
              <a:tabLst>
                <a:tab pos="377825" algn="l"/>
                <a:tab pos="766763" algn="l"/>
              </a:tabLst>
            </a:pPr>
            <a:r>
              <a:rPr lang="en-GB" i="1"/>
              <a:t>	</a:t>
            </a:r>
            <a:r>
              <a:rPr lang="en-GB" i="1">
                <a:solidFill>
                  <a:schemeClr val="folHlink"/>
                </a:solidFill>
              </a:rPr>
              <a:t>GraphicalObject</a:t>
            </a:r>
            <a:r>
              <a:rPr lang="en-GB" i="1"/>
              <a:t>  getAllState() throws RemoteException;	</a:t>
            </a:r>
          </a:p>
          <a:p>
            <a:pPr>
              <a:tabLst>
                <a:tab pos="377825" algn="l"/>
                <a:tab pos="766763" algn="l"/>
              </a:tabLst>
            </a:pPr>
            <a:r>
              <a:rPr lang="en-GB" i="1"/>
              <a:t>}</a:t>
            </a:r>
          </a:p>
          <a:p>
            <a:pPr>
              <a:tabLst>
                <a:tab pos="377825" algn="l"/>
                <a:tab pos="766763" algn="l"/>
              </a:tabLst>
            </a:pPr>
            <a:r>
              <a:rPr lang="en-GB" i="1"/>
              <a:t>public interface </a:t>
            </a:r>
            <a:r>
              <a:rPr lang="en-GB" i="1">
                <a:solidFill>
                  <a:schemeClr val="accent1"/>
                </a:solidFill>
              </a:rPr>
              <a:t>ShapeList</a:t>
            </a:r>
            <a:r>
              <a:rPr lang="en-GB" i="1"/>
              <a:t> extends Remote {</a:t>
            </a:r>
          </a:p>
          <a:p>
            <a:pPr>
              <a:tabLst>
                <a:tab pos="377825" algn="l"/>
                <a:tab pos="766763" algn="l"/>
              </a:tabLst>
            </a:pPr>
            <a:r>
              <a:rPr lang="en-GB" i="1"/>
              <a:t>	Shape newShape(</a:t>
            </a:r>
            <a:r>
              <a:rPr lang="en-GB" i="1">
                <a:solidFill>
                  <a:schemeClr val="folHlink"/>
                </a:solidFill>
              </a:rPr>
              <a:t>GraphicalObject</a:t>
            </a:r>
            <a:r>
              <a:rPr lang="en-GB" i="1"/>
              <a:t> g) throws RemoteException;	</a:t>
            </a:r>
          </a:p>
          <a:p>
            <a:pPr>
              <a:tabLst>
                <a:tab pos="377825" algn="l"/>
                <a:tab pos="766763" algn="l"/>
              </a:tabLst>
            </a:pPr>
            <a:r>
              <a:rPr lang="en-GB" i="1"/>
              <a:t>	Vector allShapes() throws RemoteException;</a:t>
            </a:r>
          </a:p>
          <a:p>
            <a:pPr>
              <a:tabLst>
                <a:tab pos="377825" algn="l"/>
                <a:tab pos="766763" algn="l"/>
              </a:tabLst>
            </a:pPr>
            <a:r>
              <a:rPr lang="en-GB" i="1"/>
              <a:t>	int getVersion() throws RemoteException;</a:t>
            </a:r>
          </a:p>
          <a:p>
            <a:pPr>
              <a:tabLst>
                <a:tab pos="377825" algn="l"/>
                <a:tab pos="766763" algn="l"/>
              </a:tabLst>
            </a:pPr>
            <a:r>
              <a:rPr lang="en-GB" i="1"/>
              <a:t>}</a:t>
            </a:r>
          </a:p>
        </p:txBody>
      </p:sp>
      <p:sp>
        <p:nvSpPr>
          <p:cNvPr id="59396" name="Rectangle 4"/>
          <p:cNvSpPr>
            <a:spLocks noChangeArrowheads="1"/>
          </p:cNvSpPr>
          <p:nvPr>
            <p:ph type="body" idx="1"/>
          </p:nvPr>
        </p:nvSpPr>
        <p:spPr>
          <a:xfrm>
            <a:off x="400050" y="1250950"/>
            <a:ext cx="8859838" cy="992188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en-GB" sz="2400"/>
              <a:t>Note the </a:t>
            </a:r>
            <a:r>
              <a:rPr lang="en-GB" sz="2400">
                <a:solidFill>
                  <a:schemeClr val="accent1"/>
                </a:solidFill>
              </a:rPr>
              <a:t>interfaces</a:t>
            </a:r>
            <a:r>
              <a:rPr lang="en-GB" sz="2400"/>
              <a:t> and </a:t>
            </a:r>
            <a:r>
              <a:rPr lang="en-GB" sz="2400">
                <a:solidFill>
                  <a:schemeClr val="folHlink"/>
                </a:solidFill>
              </a:rPr>
              <a:t>arguments</a:t>
            </a:r>
            <a:r>
              <a:rPr lang="en-GB" sz="2400"/>
              <a:t> </a:t>
            </a: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en-GB" sz="2400" i="1"/>
              <a:t>GraphicalObject</a:t>
            </a:r>
            <a:r>
              <a:rPr lang="en-GB" sz="2400"/>
              <a:t> is a class that implements </a:t>
            </a:r>
            <a:r>
              <a:rPr lang="en-GB" sz="2400" i="1"/>
              <a:t>Serializable</a:t>
            </a:r>
            <a:r>
              <a:rPr lang="en-GB" sz="2400"/>
              <a:t>.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6759575" y="2557463"/>
            <a:ext cx="146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GB" sz="2000">
                <a:solidFill>
                  <a:schemeClr val="accent1"/>
                </a:solidFill>
                <a:latin typeface="Arial" charset="0"/>
              </a:rPr>
              <a:t>Figure 5.11</a:t>
            </a:r>
            <a:endParaRPr kumimoji="1" lang="en-GB" sz="280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8878888" y="6069013"/>
            <a:ext cx="290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p" autoUpdateAnimBg="0"/>
      <p:bldP spid="59398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5.12</a:t>
            </a:r>
            <a:br>
              <a:rPr lang="en-GB"/>
            </a:br>
            <a:r>
              <a:rPr lang="en-GB"/>
              <a:t>The </a:t>
            </a:r>
            <a:r>
              <a:rPr lang="en-GB" i="1"/>
              <a:t>Naming</a:t>
            </a:r>
            <a:r>
              <a:rPr lang="en-GB"/>
              <a:t> class of Java RMIregistry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46113" y="1368425"/>
            <a:ext cx="858202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 i="1"/>
              <a:t>void rebind (String name, Remote obj)</a:t>
            </a:r>
            <a:r>
              <a:rPr lang="en-GB" sz="2000"/>
              <a:t> </a:t>
            </a:r>
          </a:p>
          <a:p>
            <a:pPr lvl="1"/>
            <a:r>
              <a:rPr lang="en-GB" sz="2000"/>
              <a:t>This method is used by a server to register the identifier of a remote object by name, as shown in  Figure 15.13, line 3. </a:t>
            </a:r>
          </a:p>
          <a:p>
            <a:r>
              <a:rPr lang="en-GB" sz="2000" i="1"/>
              <a:t>void bind (String name, Remote obj)</a:t>
            </a:r>
            <a:r>
              <a:rPr lang="en-GB" sz="2000"/>
              <a:t> </a:t>
            </a:r>
          </a:p>
          <a:p>
            <a:pPr lvl="1"/>
            <a:r>
              <a:rPr lang="en-GB" sz="2000"/>
              <a:t>This method can alternatively be used by a server to register a remote object by name, but if the name is already bound to a remote object reference an exception is thrown.</a:t>
            </a:r>
          </a:p>
          <a:p>
            <a:r>
              <a:rPr lang="en-GB" sz="2000" i="1"/>
              <a:t>void unbind (String name, Remote obj)</a:t>
            </a:r>
            <a:r>
              <a:rPr lang="en-GB" sz="2000"/>
              <a:t> </a:t>
            </a:r>
          </a:p>
          <a:p>
            <a:pPr lvl="1"/>
            <a:r>
              <a:rPr lang="en-GB" sz="2000"/>
              <a:t>This method removes a binding.</a:t>
            </a:r>
          </a:p>
          <a:p>
            <a:r>
              <a:rPr lang="en-GB" sz="2000" i="1"/>
              <a:t>Remote lookup(String name)</a:t>
            </a:r>
            <a:r>
              <a:rPr lang="en-GB" sz="2000"/>
              <a:t> </a:t>
            </a:r>
          </a:p>
          <a:p>
            <a:pPr lvl="1"/>
            <a:r>
              <a:rPr lang="en-GB" sz="2000"/>
              <a:t>This method is used by clients to look up a remote object by name, as shown in Figure 15.15  line 1. A remote object reference is returned.</a:t>
            </a:r>
          </a:p>
          <a:p>
            <a:r>
              <a:rPr lang="en-GB" sz="2000" i="1"/>
              <a:t>String [] list()</a:t>
            </a:r>
            <a:r>
              <a:rPr lang="en-GB" sz="2000"/>
              <a:t> </a:t>
            </a:r>
          </a:p>
          <a:p>
            <a:pPr lvl="1"/>
            <a:r>
              <a:rPr lang="en-GB" sz="2000"/>
              <a:t>This method returns an array of Strings containing the names bound in the registry.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Interface Definition Language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Interface Definition Language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notation for language independent interfaces</a:t>
            </a:r>
          </a:p>
          <a:p>
            <a:pPr lvl="2">
              <a:buFontTx/>
              <a:buChar char="o"/>
            </a:pPr>
            <a:r>
              <a:rPr lang="en-US" sz="2400"/>
              <a:t>specify type and</a:t>
            </a:r>
          </a:p>
          <a:p>
            <a:pPr lvl="2">
              <a:buFontTx/>
              <a:buChar char="o"/>
            </a:pPr>
            <a:r>
              <a:rPr lang="en-US" sz="2400"/>
              <a:t>kind of parameters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examples</a:t>
            </a:r>
          </a:p>
          <a:p>
            <a:pPr lvl="2">
              <a:buFontTx/>
              <a:buChar char="o"/>
            </a:pPr>
            <a:r>
              <a:rPr lang="en-US" sz="2400"/>
              <a:t>CORBA IDL for RMI</a:t>
            </a:r>
          </a:p>
          <a:p>
            <a:pPr lvl="2">
              <a:buFontTx/>
              <a:buChar char="o"/>
            </a:pPr>
            <a:r>
              <a:rPr lang="en-US" sz="2400"/>
              <a:t>Sun XDR for RPC</a:t>
            </a:r>
          </a:p>
          <a:p>
            <a:pPr lvl="2">
              <a:buFontTx/>
              <a:buChar char="o"/>
            </a:pPr>
            <a:r>
              <a:rPr lang="en-US" sz="2400"/>
              <a:t>DCOM IDL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IDL compiler allows interoperability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5.13</a:t>
            </a:r>
            <a:br>
              <a:rPr lang="en-GB"/>
            </a:br>
            <a:r>
              <a:rPr lang="en-GB"/>
              <a:t>Java class </a:t>
            </a:r>
            <a:r>
              <a:rPr lang="en-GB" i="1"/>
              <a:t>ShapeListServer</a:t>
            </a:r>
            <a:r>
              <a:rPr lang="en-GB"/>
              <a:t> with </a:t>
            </a:r>
            <a:r>
              <a:rPr lang="en-GB" i="1"/>
              <a:t>main</a:t>
            </a:r>
            <a:r>
              <a:rPr lang="en-GB"/>
              <a:t> method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741363" y="1827213"/>
            <a:ext cx="854075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/>
              <a:t>import java.rmi.*;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/>
              <a:t>public class ShapeListServer{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/>
              <a:t>	public static void main(String args[]){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/>
              <a:t>		System.setSecurityManager(new RMISecurityManager());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/>
              <a:t>		 try{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/>
              <a:t>			ShapeList aShapeList = new ShapeListServant();			</a:t>
            </a:r>
            <a:r>
              <a:rPr lang="en-GB" sz="2000" i="1">
                <a:solidFill>
                  <a:schemeClr val="accent1"/>
                </a:solidFill>
              </a:rPr>
              <a:t>1</a:t>
            </a:r>
            <a:endParaRPr lang="en-GB" sz="2000" i="1"/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/>
              <a:t>            			Naming.rebind("Shape List", aShapeList );			</a:t>
            </a:r>
            <a:r>
              <a:rPr lang="en-GB" sz="2000" i="1">
                <a:solidFill>
                  <a:schemeClr val="accent1"/>
                </a:solidFill>
              </a:rPr>
              <a:t>2</a:t>
            </a:r>
            <a:endParaRPr lang="en-GB" sz="2000" i="1"/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/>
              <a:t>			System.out.println("ShapeList server ready");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/>
              <a:t>        		}catch(Exception e) {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/>
              <a:t>			System.out.println("ShapeList server main " + e.getMessage());}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/>
              <a:t>	}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/>
              <a:t>}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5.14</a:t>
            </a:r>
            <a:br>
              <a:rPr lang="en-GB"/>
            </a:br>
            <a:r>
              <a:rPr lang="en-GB"/>
              <a:t>Java class </a:t>
            </a:r>
            <a:r>
              <a:rPr lang="en-GB" i="1"/>
              <a:t>ShapeListServant</a:t>
            </a:r>
            <a:r>
              <a:rPr lang="en-GB"/>
              <a:t> implements interface </a:t>
            </a:r>
            <a:r>
              <a:rPr lang="en-GB" i="1"/>
              <a:t>ShapeList</a:t>
            </a:r>
            <a:endParaRPr lang="en-GB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00075" y="1500188"/>
            <a:ext cx="87884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377825" algn="l"/>
                <a:tab pos="766763" algn="l"/>
                <a:tab pos="1144588" algn="l"/>
                <a:tab pos="1520825" algn="l"/>
                <a:tab pos="1911350" algn="l"/>
              </a:tabLst>
            </a:pPr>
            <a:r>
              <a:rPr lang="en-GB" sz="2000" i="1"/>
              <a:t>import java.rmi.*;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  <a:tab pos="1911350" algn="l"/>
              </a:tabLst>
            </a:pPr>
            <a:r>
              <a:rPr lang="en-GB" sz="2000" i="1"/>
              <a:t>import java.rmi.server.UnicastRemoteObject;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  <a:tab pos="1911350" algn="l"/>
              </a:tabLst>
            </a:pPr>
            <a:r>
              <a:rPr lang="en-GB" sz="2000" i="1"/>
              <a:t>import java.util.Vector;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  <a:tab pos="1911350" algn="l"/>
              </a:tabLst>
            </a:pPr>
            <a:r>
              <a:rPr lang="en-GB" sz="2000" i="1"/>
              <a:t>public class ShapeListServant extends UnicastRemoteObject implements ShapeList {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  <a:tab pos="1911350" algn="l"/>
              </a:tabLst>
            </a:pPr>
            <a:r>
              <a:rPr lang="en-GB" sz="2000" i="1"/>
              <a:t>	 private Vector theList;		 // contains the list of Shapes		</a:t>
            </a:r>
            <a:r>
              <a:rPr lang="en-GB" sz="2000" i="1">
                <a:solidFill>
                  <a:schemeClr val="accent1"/>
                </a:solidFill>
              </a:rPr>
              <a:t>1</a:t>
            </a:r>
            <a:endParaRPr lang="en-GB" sz="2000" i="1"/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  <a:tab pos="1911350" algn="l"/>
              </a:tabLst>
            </a:pPr>
            <a:r>
              <a:rPr lang="en-GB" sz="2000" i="1"/>
              <a:t>   	 private int version;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  <a:tab pos="1911350" algn="l"/>
              </a:tabLst>
            </a:pPr>
            <a:r>
              <a:rPr lang="en-GB" sz="2000" i="1"/>
              <a:t>	public ShapeListServant()throws RemoteException{...}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  <a:tab pos="1911350" algn="l"/>
              </a:tabLst>
            </a:pPr>
            <a:r>
              <a:rPr lang="en-GB" sz="2000" i="1"/>
              <a:t>	public Shape newShape(GraphicalObject g) throws RemoteException {	</a:t>
            </a:r>
            <a:r>
              <a:rPr lang="en-GB" sz="2000" i="1">
                <a:solidFill>
                  <a:schemeClr val="accent1"/>
                </a:solidFill>
              </a:rPr>
              <a:t>2</a:t>
            </a:r>
            <a:endParaRPr lang="en-GB" sz="2000" i="1"/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  <a:tab pos="1911350" algn="l"/>
              </a:tabLst>
            </a:pPr>
            <a:r>
              <a:rPr lang="en-GB" sz="2000" i="1"/>
              <a:t>		version++;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  <a:tab pos="1911350" algn="l"/>
              </a:tabLst>
            </a:pPr>
            <a:r>
              <a:rPr lang="en-GB" sz="2000" i="1"/>
              <a:t>       		Shape s = new ShapeServant( g, version);				</a:t>
            </a:r>
            <a:r>
              <a:rPr lang="en-GB" sz="2000" i="1">
                <a:solidFill>
                  <a:schemeClr val="accent1"/>
                </a:solidFill>
              </a:rPr>
              <a:t>3</a:t>
            </a:r>
            <a:endParaRPr lang="en-GB" sz="2000" i="1"/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  <a:tab pos="1911350" algn="l"/>
              </a:tabLst>
            </a:pPr>
            <a:r>
              <a:rPr lang="en-GB" sz="2000" i="1"/>
              <a:t>        		theList.addElement(s);                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  <a:tab pos="1911350" algn="l"/>
              </a:tabLst>
            </a:pPr>
            <a:r>
              <a:rPr lang="en-GB" sz="2000" i="1"/>
              <a:t>        		return s;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  <a:tab pos="1911350" algn="l"/>
              </a:tabLst>
            </a:pPr>
            <a:r>
              <a:rPr lang="en-GB" sz="2000" i="1"/>
              <a:t>	}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  <a:tab pos="1911350" algn="l"/>
              </a:tabLst>
            </a:pPr>
            <a:r>
              <a:rPr lang="en-GB" sz="2000" i="1"/>
              <a:t>	public  Vector allShapes()throws RemoteException{...}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  <a:tab pos="1911350" algn="l"/>
              </a:tabLst>
            </a:pPr>
            <a:r>
              <a:rPr lang="en-GB" sz="2000" i="1"/>
              <a:t> 	public int getVersion() throws RemoteException { ... }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  <a:tab pos="1911350" algn="l"/>
              </a:tabLst>
            </a:pPr>
            <a:r>
              <a:rPr lang="en-GB" sz="2000" i="1"/>
              <a:t>}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5.15</a:t>
            </a:r>
            <a:br>
              <a:rPr lang="en-GB"/>
            </a:br>
            <a:r>
              <a:rPr lang="en-GB"/>
              <a:t>Java client of </a:t>
            </a:r>
            <a:r>
              <a:rPr lang="en-GB" i="1"/>
              <a:t>ShapeList</a:t>
            </a:r>
            <a:endParaRPr lang="en-GB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962025" y="1416050"/>
            <a:ext cx="854075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/>
              <a:t>import java.rmi.*;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/>
              <a:t>import java.rmi.server.*;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/>
              <a:t>import java.util.Vector;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/>
              <a:t>public class ShapeListClient{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/>
              <a:t>    public static void main(String args[]){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/>
              <a:t>	System.setSecurityManager(new RMISecurityManager());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/>
              <a:t>	ShapeList aShapeList = null;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/>
              <a:t>	try{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/>
              <a:t>		aShapeList  = (ShapeList) Naming.lookup("//bruno.ShapeList")	;	</a:t>
            </a:r>
            <a:r>
              <a:rPr lang="en-GB" sz="2000" i="1">
                <a:solidFill>
                  <a:schemeClr val="accent1"/>
                </a:solidFill>
              </a:rPr>
              <a:t>1</a:t>
            </a:r>
            <a:endParaRPr lang="en-GB" sz="2000" i="1"/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/>
              <a:t>		Vector sList = aShapeList.allShapes();				</a:t>
            </a:r>
            <a:r>
              <a:rPr lang="en-GB" sz="2000" i="1">
                <a:solidFill>
                  <a:schemeClr val="accent1"/>
                </a:solidFill>
              </a:rPr>
              <a:t>2</a:t>
            </a:r>
            <a:endParaRPr lang="en-GB" sz="2000" i="1"/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/>
              <a:t>	} catch(RemoteException e) {System.out.println(e.getMessage());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/>
              <a:t>	}catch(Exception e) {System.out.println("Client: " + e.getMessage());}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/>
              <a:t>    }</a:t>
            </a:r>
          </a:p>
          <a:p>
            <a:pPr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/>
              <a:t>}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5.16</a:t>
            </a:r>
            <a:br>
              <a:rPr lang="en-GB"/>
            </a:br>
            <a:r>
              <a:rPr lang="en-GB"/>
              <a:t>Classes supporting Java RMI</a:t>
            </a:r>
          </a:p>
        </p:txBody>
      </p:sp>
      <p:grpSp>
        <p:nvGrpSpPr>
          <p:cNvPr id="39949" name="Group 13"/>
          <p:cNvGrpSpPr>
            <a:grpSpLocks/>
          </p:cNvGrpSpPr>
          <p:nvPr/>
        </p:nvGrpSpPr>
        <p:grpSpPr bwMode="auto">
          <a:xfrm>
            <a:off x="1971675" y="1830388"/>
            <a:ext cx="6723063" cy="3862387"/>
            <a:chOff x="704" y="939"/>
            <a:chExt cx="4235" cy="2433"/>
          </a:xfrm>
        </p:grpSpPr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1917" y="1626"/>
              <a:ext cx="139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700">
                  <a:solidFill>
                    <a:srgbClr val="000000"/>
                  </a:solidFill>
                  <a:latin typeface="Arial" charset="0"/>
                </a:rPr>
                <a:t>RemoteServer</a:t>
              </a:r>
              <a:endParaRPr lang="en-GB"/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2413" y="2366"/>
              <a:ext cx="210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700">
                  <a:solidFill>
                    <a:srgbClr val="000000"/>
                  </a:solidFill>
                  <a:latin typeface="Arial" charset="0"/>
                </a:rPr>
                <a:t>UnicastRemoteObject</a:t>
              </a:r>
              <a:endParaRPr lang="en-GB"/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 flipV="1">
              <a:off x="1567" y="1916"/>
              <a:ext cx="456" cy="402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3427" y="3113"/>
              <a:ext cx="151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700">
                  <a:solidFill>
                    <a:srgbClr val="000000"/>
                  </a:solidFill>
                  <a:latin typeface="Arial" charset="0"/>
                </a:rPr>
                <a:t>&lt;servant class&gt;</a:t>
              </a:r>
              <a:endParaRPr lang="en-GB"/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704" y="2377"/>
              <a:ext cx="10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700">
                  <a:solidFill>
                    <a:srgbClr val="000000"/>
                  </a:solidFill>
                  <a:latin typeface="Arial" charset="0"/>
                </a:rPr>
                <a:t>Activatable</a:t>
              </a:r>
              <a:endParaRPr lang="en-GB"/>
            </a:p>
          </p:txBody>
        </p:sp>
        <p:sp>
          <p:nvSpPr>
            <p:cNvPr id="39945" name="Rectangle 9"/>
            <p:cNvSpPr>
              <a:spLocks noChangeArrowheads="1"/>
            </p:cNvSpPr>
            <p:nvPr/>
          </p:nvSpPr>
          <p:spPr bwMode="auto">
            <a:xfrm>
              <a:off x="1338" y="939"/>
              <a:ext cx="14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700">
                  <a:solidFill>
                    <a:srgbClr val="000000"/>
                  </a:solidFill>
                  <a:latin typeface="Arial" charset="0"/>
                </a:rPr>
                <a:t>RemoteObject </a:t>
              </a:r>
              <a:endParaRPr lang="en-GB"/>
            </a:p>
          </p:txBody>
        </p:sp>
        <p:sp>
          <p:nvSpPr>
            <p:cNvPr id="39946" name="Line 10"/>
            <p:cNvSpPr>
              <a:spLocks noChangeShapeType="1"/>
            </p:cNvSpPr>
            <p:nvPr/>
          </p:nvSpPr>
          <p:spPr bwMode="auto">
            <a:xfrm flipH="1" flipV="1">
              <a:off x="2238" y="1217"/>
              <a:ext cx="296" cy="403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Line 11"/>
            <p:cNvSpPr>
              <a:spLocks noChangeShapeType="1"/>
            </p:cNvSpPr>
            <p:nvPr/>
          </p:nvSpPr>
          <p:spPr bwMode="auto">
            <a:xfrm flipH="1" flipV="1">
              <a:off x="2775" y="1889"/>
              <a:ext cx="296" cy="402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Line 12"/>
            <p:cNvSpPr>
              <a:spLocks noChangeShapeType="1"/>
            </p:cNvSpPr>
            <p:nvPr/>
          </p:nvSpPr>
          <p:spPr bwMode="auto">
            <a:xfrm flipH="1" flipV="1">
              <a:off x="3446" y="2667"/>
              <a:ext cx="296" cy="403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RMI 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52563"/>
            <a:ext cx="8859837" cy="4633912"/>
          </a:xfrm>
        </p:spPr>
        <p:txBody>
          <a:bodyPr/>
          <a:lstStyle/>
          <a:p>
            <a:pPr>
              <a:buFontTx/>
              <a:buChar char="•"/>
            </a:pPr>
            <a:r>
              <a:rPr lang="en-GB"/>
              <a:t>Each object has a (global) remote object reference and a remote interface that specifies which of its operations can be invoked remotely.</a:t>
            </a:r>
          </a:p>
          <a:p>
            <a:pPr>
              <a:buFontTx/>
              <a:buChar char="•"/>
            </a:pPr>
            <a:r>
              <a:rPr lang="en-GB"/>
              <a:t>Local method invocations provide exactly-once semantics; the best RMI can guarantee is at-most-once.</a:t>
            </a:r>
          </a:p>
          <a:p>
            <a:pPr>
              <a:buFontTx/>
              <a:buChar char="•"/>
            </a:pPr>
            <a:r>
              <a:rPr lang="en-GB"/>
              <a:t>Middleware components (proxies, skeletons and dispatchers) hide details of marshalling, message passing and object location from programmers.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8878888" y="6069013"/>
            <a:ext cx="290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bldLvl="3" autoUpdateAnimBg="0"/>
      <p:bldP spid="64516" grpId="0" autoUpdateAnimBg="0"/>
    </p:bldLst>
  </p:timing>
</p:sld>
</file>

<file path=ppt/theme/theme1.xml><?xml version="1.0" encoding="utf-8"?>
<a:theme xmlns:a="http://schemas.openxmlformats.org/drawingml/2006/main" name="template slides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33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ADAA"/>
      </a:accent5>
      <a:accent6>
        <a:srgbClr val="E7B900"/>
      </a:accent6>
      <a:hlink>
        <a:srgbClr val="663300"/>
      </a:hlink>
      <a:folHlink>
        <a:srgbClr val="808000"/>
      </a:folHlink>
    </a:clrScheme>
    <a:fontScheme name="template slid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template slid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lid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lid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lides 4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lides 5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lides 6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lides 7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ECB6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Jean's HD:DS book:Web pages:Masters:IG:PP slides:PPT slide production:template slides.ppt</Template>
  <TotalTime>2183</TotalTime>
  <Words>7499</Words>
  <Application>Microsoft PowerPoint</Application>
  <PresentationFormat>A4 Paper (210x297 mm)</PresentationFormat>
  <Paragraphs>944</Paragraphs>
  <Slides>94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2" baseType="lpstr">
      <vt:lpstr>Times</vt:lpstr>
      <vt:lpstr>Arial</vt:lpstr>
      <vt:lpstr>Times New Roman</vt:lpstr>
      <vt:lpstr>Monotype Sorts</vt:lpstr>
      <vt:lpstr>Arial Black</vt:lpstr>
      <vt:lpstr>Wingdings</vt:lpstr>
      <vt:lpstr>Helvetica</vt:lpstr>
      <vt:lpstr>template slides</vt:lpstr>
      <vt:lpstr> CS 843 - Distributed Computing Systems Chapter 5: Distributed Objects and Remote Invocation  Chin-Chih Chang, chang@cs.twsu.edu </vt:lpstr>
      <vt:lpstr>Distributed Objects and Remote Invocation</vt:lpstr>
      <vt:lpstr>Programming Models for Distributed Application</vt:lpstr>
      <vt:lpstr>Role of Middleware</vt:lpstr>
      <vt:lpstr>Figure 5.1 Middleware layers</vt:lpstr>
      <vt:lpstr>Interfaces</vt:lpstr>
      <vt:lpstr>Service Interface (RPC)</vt:lpstr>
      <vt:lpstr>Remote Interface (RMI)</vt:lpstr>
      <vt:lpstr>Interface Definition Language</vt:lpstr>
      <vt:lpstr>CORBA IDL Example</vt:lpstr>
      <vt:lpstr>The Object Model</vt:lpstr>
      <vt:lpstr>The Object Model</vt:lpstr>
      <vt:lpstr>The Distributed Objects Model</vt:lpstr>
      <vt:lpstr>Distributed Object Model</vt:lpstr>
      <vt:lpstr>Distributed Object Model</vt:lpstr>
      <vt:lpstr>Figure 5.4 A remote object and its remote interface</vt:lpstr>
      <vt:lpstr>Design Issues for RMI</vt:lpstr>
      <vt:lpstr>Invocation Semantics Properties</vt:lpstr>
      <vt:lpstr>Invocation Semantics Properties</vt:lpstr>
      <vt:lpstr>Invocation Semantics Properties</vt:lpstr>
      <vt:lpstr>Invocation Semantics</vt:lpstr>
      <vt:lpstr>Invocation Semantics</vt:lpstr>
      <vt:lpstr>Invocation Semantics</vt:lpstr>
      <vt:lpstr>(Location) Transparency Issues</vt:lpstr>
      <vt:lpstr>Implementation of RMI</vt:lpstr>
      <vt:lpstr>The Architecture of Remote Method Invocation</vt:lpstr>
      <vt:lpstr>Remote Reference Module</vt:lpstr>
      <vt:lpstr>RMI Software</vt:lpstr>
      <vt:lpstr>RMI Server and Client Programs</vt:lpstr>
      <vt:lpstr>RMI Binder and Server Threads</vt:lpstr>
      <vt:lpstr>RMI Binder and Server Threads</vt:lpstr>
      <vt:lpstr>RMI Distributed Garbage Collection</vt:lpstr>
      <vt:lpstr>RMI Distributed Garbage Collection</vt:lpstr>
      <vt:lpstr>Remote Procedure Call Basics</vt:lpstr>
      <vt:lpstr>Remote Procedure Call Basics</vt:lpstr>
      <vt:lpstr>Figure 5.7 Role of client and server stub procedures in RPC</vt:lpstr>
      <vt:lpstr>Remote Procedure Call Basics</vt:lpstr>
      <vt:lpstr>Remote Procedure Call Basics</vt:lpstr>
      <vt:lpstr>Sun RPC</vt:lpstr>
      <vt:lpstr>Interface Definition Language</vt:lpstr>
      <vt:lpstr>Figure 5.8 Files interface in Sun XDR</vt:lpstr>
      <vt:lpstr>Sun RPC</vt:lpstr>
      <vt:lpstr>RPC Interface Compiler</vt:lpstr>
      <vt:lpstr>Sun RPC</vt:lpstr>
      <vt:lpstr>Example (Sun RPC)</vt:lpstr>
      <vt:lpstr>RPC IDL File (sum.x)</vt:lpstr>
      <vt:lpstr>Example (Sun RPC)</vt:lpstr>
      <vt:lpstr>RPC Client Code (rsum.c)</vt:lpstr>
      <vt:lpstr>RPC Server Code (sum_serv.c)</vt:lpstr>
      <vt:lpstr>Compilation  Linking</vt:lpstr>
      <vt:lpstr>Internal Details of Sun RPC</vt:lpstr>
      <vt:lpstr>Internal Details of Sun RPC</vt:lpstr>
      <vt:lpstr>Details of RPC</vt:lpstr>
      <vt:lpstr>RPC Issues</vt:lpstr>
      <vt:lpstr>RPC Issues</vt:lpstr>
      <vt:lpstr>RPC Issues</vt:lpstr>
      <vt:lpstr>Events and Notifications</vt:lpstr>
      <vt:lpstr>Events and Notifications</vt:lpstr>
      <vt:lpstr>Events and Notifications</vt:lpstr>
      <vt:lpstr>Figure 5.9 Dealing room system</vt:lpstr>
      <vt:lpstr>Events and Notifications</vt:lpstr>
      <vt:lpstr>Events and Notifications</vt:lpstr>
      <vt:lpstr>Events and Notifications</vt:lpstr>
      <vt:lpstr>Figure 5.10 Architecture for distributed event notification</vt:lpstr>
      <vt:lpstr>Events and Notifications</vt:lpstr>
      <vt:lpstr>Events and Notifications</vt:lpstr>
      <vt:lpstr>Jini Distributed Event Specification</vt:lpstr>
      <vt:lpstr>Jini Distributed Event Specification</vt:lpstr>
      <vt:lpstr>Interfaces and Classes</vt:lpstr>
      <vt:lpstr>Java RMI</vt:lpstr>
      <vt:lpstr>Java RMI</vt:lpstr>
      <vt:lpstr>Java RMI</vt:lpstr>
      <vt:lpstr>HelloInterface.java</vt:lpstr>
      <vt:lpstr>Hello.java</vt:lpstr>
      <vt:lpstr>Hello.java (continued)</vt:lpstr>
      <vt:lpstr>HelloClient.java</vt:lpstr>
      <vt:lpstr>HelloClient.java</vt:lpstr>
      <vt:lpstr>HelloServer.java</vt:lpstr>
      <vt:lpstr>HelloServer.java</vt:lpstr>
      <vt:lpstr>Java RMI</vt:lpstr>
      <vt:lpstr>Java RMI</vt:lpstr>
      <vt:lpstr>Java RMI Remote Object References</vt:lpstr>
      <vt:lpstr>Java RMI Remote Object References</vt:lpstr>
      <vt:lpstr>Java RMI Remote Object References</vt:lpstr>
      <vt:lpstr>Java RMI Callbacks</vt:lpstr>
      <vt:lpstr>Java RMI Callback Issues</vt:lpstr>
      <vt:lpstr>Shared Whiteboard Example  </vt:lpstr>
      <vt:lpstr>Figure 5.11  Java Remote interfaces Shape and ShapeList</vt:lpstr>
      <vt:lpstr>Figure 5.12 The Naming class of Java RMIregistry</vt:lpstr>
      <vt:lpstr>Figure 5.13 Java class ShapeListServer with main method</vt:lpstr>
      <vt:lpstr>Figure 5.14 Java class ShapeListServant implements interface ShapeList</vt:lpstr>
      <vt:lpstr>Figure 5.15 Java client of ShapeList</vt:lpstr>
      <vt:lpstr>Figure 5.16 Classes supporting Java RMI</vt:lpstr>
      <vt:lpstr>RMI Summary</vt:lpstr>
    </vt:vector>
  </TitlesOfParts>
  <Company>G&amp;J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15.1 A distributed multimedia system</dc:title>
  <dc:creator>George Coulouris</dc:creator>
  <cp:lastModifiedBy>Admin</cp:lastModifiedBy>
  <cp:revision>226</cp:revision>
  <cp:lastPrinted>2000-11-12T21:05:10Z</cp:lastPrinted>
  <dcterms:created xsi:type="dcterms:W3CDTF">2000-06-18T21:59:47Z</dcterms:created>
  <dcterms:modified xsi:type="dcterms:W3CDTF">2016-05-31T05:13:17Z</dcterms:modified>
</cp:coreProperties>
</file>