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83" r:id="rId2"/>
    <p:sldId id="256" r:id="rId3"/>
    <p:sldId id="284" r:id="rId4"/>
    <p:sldId id="258" r:id="rId5"/>
    <p:sldId id="259" r:id="rId6"/>
    <p:sldId id="260" r:id="rId7"/>
    <p:sldId id="262" r:id="rId8"/>
    <p:sldId id="263" r:id="rId9"/>
    <p:sldId id="264" r:id="rId10"/>
    <p:sldId id="261" r:id="rId11"/>
    <p:sldId id="285" r:id="rId12"/>
    <p:sldId id="265" r:id="rId13"/>
    <p:sldId id="286" r:id="rId14"/>
    <p:sldId id="266" r:id="rId15"/>
    <p:sldId id="287" r:id="rId16"/>
    <p:sldId id="267" r:id="rId17"/>
    <p:sldId id="268" r:id="rId18"/>
    <p:sldId id="269" r:id="rId19"/>
    <p:sldId id="270" r:id="rId20"/>
    <p:sldId id="271" r:id="rId21"/>
    <p:sldId id="278" r:id="rId22"/>
    <p:sldId id="288" r:id="rId23"/>
    <p:sldId id="289" r:id="rId24"/>
    <p:sldId id="279" r:id="rId25"/>
    <p:sldId id="280" r:id="rId26"/>
    <p:sldId id="281" r:id="rId27"/>
    <p:sldId id="282" r:id="rId28"/>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32787"/>
    <p:restoredTop sz="90929"/>
  </p:normalViewPr>
  <p:slideViewPr>
    <p:cSldViewPr>
      <p:cViewPr varScale="1">
        <p:scale>
          <a:sx n="66" d="100"/>
          <a:sy n="66" d="100"/>
        </p:scale>
        <p:origin x="-2142"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3749"/>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17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317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317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EC9005D-14BD-4976-8707-2938C055B53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614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6148"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615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60FE6823-1EF2-4063-82D0-02AF05E82FE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17: Distributed File Systems</a:t>
            </a:r>
          </a:p>
        </p:txBody>
      </p:sp>
      <p:sp>
        <p:nvSpPr>
          <p:cNvPr id="6" name="Slide Number Placeholder 5"/>
          <p:cNvSpPr>
            <a:spLocks noGrp="1"/>
          </p:cNvSpPr>
          <p:nvPr>
            <p:ph type="sldNum" sz="quarter" idx="12"/>
          </p:nvPr>
        </p:nvSpPr>
        <p:spPr/>
        <p:txBody>
          <a:bodyPr/>
          <a:lstStyle>
            <a:lvl1pPr>
              <a:defRPr/>
            </a:lvl1pPr>
          </a:lstStyle>
          <a:p>
            <a:fld id="{CF9AF593-BCA9-432B-B309-2F4CDDD43C0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17: Distributed File Systems</a:t>
            </a:r>
          </a:p>
        </p:txBody>
      </p:sp>
      <p:sp>
        <p:nvSpPr>
          <p:cNvPr id="6" name="Slide Number Placeholder 5"/>
          <p:cNvSpPr>
            <a:spLocks noGrp="1"/>
          </p:cNvSpPr>
          <p:nvPr>
            <p:ph type="sldNum" sz="quarter" idx="12"/>
          </p:nvPr>
        </p:nvSpPr>
        <p:spPr/>
        <p:txBody>
          <a:bodyPr/>
          <a:lstStyle>
            <a:lvl1pPr>
              <a:defRPr/>
            </a:lvl1pPr>
          </a:lstStyle>
          <a:p>
            <a:fld id="{6F3ABCBD-E9A6-4F11-AD33-B70D27607F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17: Distributed File Systems</a:t>
            </a:r>
          </a:p>
        </p:txBody>
      </p:sp>
      <p:sp>
        <p:nvSpPr>
          <p:cNvPr id="6" name="Slide Number Placeholder 5"/>
          <p:cNvSpPr>
            <a:spLocks noGrp="1"/>
          </p:cNvSpPr>
          <p:nvPr>
            <p:ph type="sldNum" sz="quarter" idx="12"/>
          </p:nvPr>
        </p:nvSpPr>
        <p:spPr/>
        <p:txBody>
          <a:bodyPr/>
          <a:lstStyle>
            <a:lvl1pPr>
              <a:defRPr/>
            </a:lvl1pPr>
          </a:lstStyle>
          <a:p>
            <a:fld id="{761A16FD-FCE0-4ADE-BB34-AFC86705389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17: Distributed File Systems</a:t>
            </a:r>
          </a:p>
        </p:txBody>
      </p:sp>
      <p:sp>
        <p:nvSpPr>
          <p:cNvPr id="6" name="Slide Number Placeholder 5"/>
          <p:cNvSpPr>
            <a:spLocks noGrp="1"/>
          </p:cNvSpPr>
          <p:nvPr>
            <p:ph type="sldNum" sz="quarter" idx="12"/>
          </p:nvPr>
        </p:nvSpPr>
        <p:spPr/>
        <p:txBody>
          <a:bodyPr/>
          <a:lstStyle>
            <a:lvl1pPr>
              <a:defRPr/>
            </a:lvl1pPr>
          </a:lstStyle>
          <a:p>
            <a:fld id="{079CC40A-AC8E-4CF5-A227-E304DA17B4C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17: Distributed File Systems</a:t>
            </a:r>
          </a:p>
        </p:txBody>
      </p:sp>
      <p:sp>
        <p:nvSpPr>
          <p:cNvPr id="6" name="Slide Number Placeholder 5"/>
          <p:cNvSpPr>
            <a:spLocks noGrp="1"/>
          </p:cNvSpPr>
          <p:nvPr>
            <p:ph type="sldNum" sz="quarter" idx="12"/>
          </p:nvPr>
        </p:nvSpPr>
        <p:spPr/>
        <p:txBody>
          <a:bodyPr/>
          <a:lstStyle>
            <a:lvl1pPr>
              <a:defRPr/>
            </a:lvl1pPr>
          </a:lstStyle>
          <a:p>
            <a:fld id="{7C4B2DBC-FB9B-4494-991B-579B35BDC3F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17: Distributed File Systems</a:t>
            </a:r>
          </a:p>
        </p:txBody>
      </p:sp>
      <p:sp>
        <p:nvSpPr>
          <p:cNvPr id="7" name="Slide Number Placeholder 6"/>
          <p:cNvSpPr>
            <a:spLocks noGrp="1"/>
          </p:cNvSpPr>
          <p:nvPr>
            <p:ph type="sldNum" sz="quarter" idx="12"/>
          </p:nvPr>
        </p:nvSpPr>
        <p:spPr/>
        <p:txBody>
          <a:bodyPr/>
          <a:lstStyle>
            <a:lvl1pPr>
              <a:defRPr/>
            </a:lvl1pPr>
          </a:lstStyle>
          <a:p>
            <a:fld id="{F8E185CF-601D-48DC-9090-07438B9A1FA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17: Distributed File Systems</a:t>
            </a:r>
          </a:p>
        </p:txBody>
      </p:sp>
      <p:sp>
        <p:nvSpPr>
          <p:cNvPr id="9" name="Slide Number Placeholder 8"/>
          <p:cNvSpPr>
            <a:spLocks noGrp="1"/>
          </p:cNvSpPr>
          <p:nvPr>
            <p:ph type="sldNum" sz="quarter" idx="12"/>
          </p:nvPr>
        </p:nvSpPr>
        <p:spPr/>
        <p:txBody>
          <a:bodyPr/>
          <a:lstStyle>
            <a:lvl1pPr>
              <a:defRPr/>
            </a:lvl1pPr>
          </a:lstStyle>
          <a:p>
            <a:fld id="{56644C75-3955-4448-ADB7-FA490B507D4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17: Distributed File Systems</a:t>
            </a:r>
          </a:p>
        </p:txBody>
      </p:sp>
      <p:sp>
        <p:nvSpPr>
          <p:cNvPr id="5" name="Slide Number Placeholder 4"/>
          <p:cNvSpPr>
            <a:spLocks noGrp="1"/>
          </p:cNvSpPr>
          <p:nvPr>
            <p:ph type="sldNum" sz="quarter" idx="12"/>
          </p:nvPr>
        </p:nvSpPr>
        <p:spPr/>
        <p:txBody>
          <a:bodyPr/>
          <a:lstStyle>
            <a:lvl1pPr>
              <a:defRPr/>
            </a:lvl1pPr>
          </a:lstStyle>
          <a:p>
            <a:fld id="{18326392-6B05-4C5C-BEFF-E46BFF72D5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17: Distributed File Systems</a:t>
            </a:r>
          </a:p>
        </p:txBody>
      </p:sp>
      <p:sp>
        <p:nvSpPr>
          <p:cNvPr id="4" name="Slide Number Placeholder 3"/>
          <p:cNvSpPr>
            <a:spLocks noGrp="1"/>
          </p:cNvSpPr>
          <p:nvPr>
            <p:ph type="sldNum" sz="quarter" idx="12"/>
          </p:nvPr>
        </p:nvSpPr>
        <p:spPr/>
        <p:txBody>
          <a:bodyPr/>
          <a:lstStyle>
            <a:lvl1pPr>
              <a:defRPr/>
            </a:lvl1pPr>
          </a:lstStyle>
          <a:p>
            <a:fld id="{477C2629-73BE-418D-8D1C-622CB4FEC3C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17: Distributed File Systems</a:t>
            </a:r>
          </a:p>
        </p:txBody>
      </p:sp>
      <p:sp>
        <p:nvSpPr>
          <p:cNvPr id="7" name="Slide Number Placeholder 6"/>
          <p:cNvSpPr>
            <a:spLocks noGrp="1"/>
          </p:cNvSpPr>
          <p:nvPr>
            <p:ph type="sldNum" sz="quarter" idx="12"/>
          </p:nvPr>
        </p:nvSpPr>
        <p:spPr/>
        <p:txBody>
          <a:bodyPr/>
          <a:lstStyle>
            <a:lvl1pPr>
              <a:defRPr/>
            </a:lvl1pPr>
          </a:lstStyle>
          <a:p>
            <a:fld id="{C829C328-1FB8-4971-A92E-48130CCEFC3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17: Distributed File Systems</a:t>
            </a:r>
          </a:p>
        </p:txBody>
      </p:sp>
      <p:sp>
        <p:nvSpPr>
          <p:cNvPr id="7" name="Slide Number Placeholder 6"/>
          <p:cNvSpPr>
            <a:spLocks noGrp="1"/>
          </p:cNvSpPr>
          <p:nvPr>
            <p:ph type="sldNum" sz="quarter" idx="12"/>
          </p:nvPr>
        </p:nvSpPr>
        <p:spPr/>
        <p:txBody>
          <a:bodyPr/>
          <a:lstStyle>
            <a:lvl1pPr>
              <a:defRPr/>
            </a:lvl1pPr>
          </a:lstStyle>
          <a:p>
            <a:fld id="{FA688E55-3DEF-40EA-97F6-516D433964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a:lvl1pPr>
          </a:lstStyle>
          <a:p>
            <a:r>
              <a:rPr lang="en-US"/>
              <a:t>17: Distributed File Systems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lvl1pPr>
          </a:lstStyle>
          <a:p>
            <a:fld id="{97BF59EE-879F-4ED4-AC64-E82F48AC13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17: Distributed File Systems</a:t>
            </a:r>
          </a:p>
        </p:txBody>
      </p:sp>
      <p:sp>
        <p:nvSpPr>
          <p:cNvPr id="5" name="Slide Number Placeholder 5"/>
          <p:cNvSpPr>
            <a:spLocks noGrp="1"/>
          </p:cNvSpPr>
          <p:nvPr>
            <p:ph type="sldNum" sz="quarter" idx="12"/>
          </p:nvPr>
        </p:nvSpPr>
        <p:spPr/>
        <p:txBody>
          <a:bodyPr/>
          <a:lstStyle/>
          <a:p>
            <a:fld id="{F1A36E57-23A9-4F5D-BDC0-C36B13092096}" type="slidenum">
              <a:rPr lang="en-US"/>
              <a:pPr/>
              <a:t>1</a:t>
            </a:fld>
            <a:endParaRPr lang="en-US"/>
          </a:p>
        </p:txBody>
      </p:sp>
      <p:sp>
        <p:nvSpPr>
          <p:cNvPr id="32770" name="Rectangle 2"/>
          <p:cNvSpPr>
            <a:spLocks noGrp="1" noChangeArrowheads="1"/>
          </p:cNvSpPr>
          <p:nvPr>
            <p:ph type="body" idx="1"/>
          </p:nvPr>
        </p:nvSpPr>
        <p:spPr>
          <a:xfrm>
            <a:off x="304800" y="4648200"/>
            <a:ext cx="8458200" cy="685800"/>
          </a:xfrm>
        </p:spPr>
        <p:txBody>
          <a:bodyPr/>
          <a:lstStyle/>
          <a:p>
            <a:pPr algn="ctr">
              <a:buFontTx/>
              <a:buNone/>
            </a:pPr>
            <a:r>
              <a:rPr lang="en-US" b="1">
                <a:solidFill>
                  <a:schemeClr val="accent2"/>
                </a:solidFill>
              </a:rPr>
              <a:t>Jerry Breecher</a:t>
            </a:r>
          </a:p>
        </p:txBody>
      </p:sp>
      <p:sp>
        <p:nvSpPr>
          <p:cNvPr id="32771" name="Rectangle 3"/>
          <p:cNvSpPr>
            <a:spLocks noChangeArrowheads="1"/>
          </p:cNvSpPr>
          <p:nvPr/>
        </p:nvSpPr>
        <p:spPr bwMode="auto">
          <a:xfrm>
            <a:off x="152400" y="1524000"/>
            <a:ext cx="8763000" cy="1371600"/>
          </a:xfrm>
          <a:prstGeom prst="rect">
            <a:avLst/>
          </a:prstGeom>
          <a:noFill/>
          <a:ln w="9525">
            <a:noFill/>
            <a:miter lim="800000"/>
            <a:headEnd/>
            <a:tailEnd/>
          </a:ln>
          <a:effectLst/>
        </p:spPr>
        <p:txBody>
          <a:bodyPr anchor="ctr"/>
          <a:lstStyle/>
          <a:p>
            <a:pPr algn="ctr" eaLnBrk="0" hangingPunct="0"/>
            <a:r>
              <a:rPr lang="en-US" sz="4400" b="1">
                <a:solidFill>
                  <a:srgbClr val="FF0000"/>
                </a:solidFill>
              </a:rPr>
              <a:t>OPERATING SYSTEMS </a:t>
            </a:r>
          </a:p>
          <a:p>
            <a:pPr algn="ctr" eaLnBrk="0" hangingPunct="0"/>
            <a:endParaRPr lang="en-US" sz="4400" b="1">
              <a:solidFill>
                <a:srgbClr val="FF0000"/>
              </a:solidFill>
            </a:endParaRPr>
          </a:p>
          <a:p>
            <a:pPr algn="ctr" eaLnBrk="0" hangingPunct="0"/>
            <a:r>
              <a:rPr lang="en-US" sz="4400" b="1">
                <a:solidFill>
                  <a:srgbClr val="FF0000"/>
                </a:solidFill>
              </a:rPr>
              <a:t>Distributed File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56F20C9F-FA83-4ABD-84B9-208803D3A483}" type="slidenum">
              <a:rPr lang="en-US"/>
              <a:pPr/>
              <a:t>10</a:t>
            </a:fld>
            <a:endParaRPr lang="en-US"/>
          </a:p>
        </p:txBody>
      </p:sp>
      <p:sp>
        <p:nvSpPr>
          <p:cNvPr id="8194"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8195" name="Rectangle 3"/>
          <p:cNvSpPr>
            <a:spLocks noGrp="1" noChangeArrowheads="1"/>
          </p:cNvSpPr>
          <p:nvPr>
            <p:ph type="body" idx="1"/>
          </p:nvPr>
        </p:nvSpPr>
        <p:spPr>
          <a:xfrm>
            <a:off x="228600" y="1219200"/>
            <a:ext cx="8534400" cy="5029200"/>
          </a:xfrm>
        </p:spPr>
        <p:txBody>
          <a:bodyPr/>
          <a:lstStyle/>
          <a:p>
            <a:pPr marL="285750" indent="-285750" algn="just">
              <a:lnSpc>
                <a:spcPct val="90000"/>
              </a:lnSpc>
              <a:buFontTx/>
              <a:buNone/>
            </a:pPr>
            <a:r>
              <a:rPr lang="en-US" sz="2000" b="1">
                <a:solidFill>
                  <a:schemeClr val="accent2"/>
                </a:solidFill>
                <a:cs typeface="Times New Roman" pitchFamily="18" charset="0"/>
              </a:rPr>
              <a:t>CACHING</a:t>
            </a:r>
          </a:p>
          <a:p>
            <a:pPr marL="285750" indent="-285750" algn="just">
              <a:lnSpc>
                <a:spcPct val="90000"/>
              </a:lnSpc>
              <a:buFontTx/>
              <a:buNone/>
            </a:pPr>
            <a:endParaRPr lang="en-US" sz="2000" b="1">
              <a:cs typeface="Times New Roman" pitchFamily="18" charset="0"/>
            </a:endParaRPr>
          </a:p>
          <a:p>
            <a:pPr marL="285750" indent="-285750" algn="just">
              <a:lnSpc>
                <a:spcPct val="90000"/>
              </a:lnSpc>
              <a:buFontTx/>
              <a:buNone/>
            </a:pPr>
            <a:r>
              <a:rPr lang="en-US" sz="1800">
                <a:cs typeface="Times New Roman" pitchFamily="18" charset="0"/>
              </a:rPr>
              <a:t>Reduce network traffic by retaining recently accessed disk blocks in a cache, so that repeated accesses to the same information can be handled locally.</a:t>
            </a:r>
          </a:p>
          <a:p>
            <a:pPr marL="285750" indent="-285750" algn="just">
              <a:lnSpc>
                <a:spcPct val="90000"/>
              </a:lnSpc>
              <a:buFontTx/>
              <a:buNone/>
            </a:pPr>
            <a:endParaRPr lang="en-US" sz="1800">
              <a:cs typeface="Times New Roman" pitchFamily="18" charset="0"/>
            </a:endParaRPr>
          </a:p>
          <a:p>
            <a:pPr marL="285750" indent="-285750" algn="just">
              <a:lnSpc>
                <a:spcPct val="90000"/>
              </a:lnSpc>
              <a:buFontTx/>
              <a:buNone/>
            </a:pPr>
            <a:r>
              <a:rPr lang="en-US" sz="1800">
                <a:cs typeface="Times New Roman" pitchFamily="18" charset="0"/>
              </a:rPr>
              <a:t>If required data is not already cached, a copy of data is brought from the server to the user.</a:t>
            </a:r>
          </a:p>
          <a:p>
            <a:pPr marL="285750" indent="-285750" algn="just">
              <a:lnSpc>
                <a:spcPct val="90000"/>
              </a:lnSpc>
              <a:buFontTx/>
              <a:buNone/>
            </a:pPr>
            <a:endParaRPr lang="en-US" sz="1800">
              <a:cs typeface="Times New Roman" pitchFamily="18" charset="0"/>
            </a:endParaRPr>
          </a:p>
          <a:p>
            <a:pPr marL="285750" indent="-285750" algn="just">
              <a:lnSpc>
                <a:spcPct val="90000"/>
              </a:lnSpc>
              <a:buFontTx/>
              <a:buNone/>
            </a:pPr>
            <a:r>
              <a:rPr lang="en-US" sz="1800">
                <a:cs typeface="Times New Roman" pitchFamily="18" charset="0"/>
              </a:rPr>
              <a:t>Perform accesses on the cached copy.</a:t>
            </a:r>
          </a:p>
          <a:p>
            <a:pPr marL="285750" indent="-285750" algn="just">
              <a:lnSpc>
                <a:spcPct val="90000"/>
              </a:lnSpc>
              <a:buFontTx/>
              <a:buNone/>
            </a:pPr>
            <a:endParaRPr lang="en-US" sz="1800">
              <a:cs typeface="Times New Roman" pitchFamily="18" charset="0"/>
            </a:endParaRPr>
          </a:p>
          <a:p>
            <a:pPr marL="285750" indent="-285750" algn="just">
              <a:lnSpc>
                <a:spcPct val="90000"/>
              </a:lnSpc>
              <a:buFontTx/>
              <a:buNone/>
            </a:pPr>
            <a:r>
              <a:rPr lang="en-US" sz="1800">
                <a:cs typeface="Times New Roman" pitchFamily="18" charset="0"/>
              </a:rPr>
              <a:t>Files are identified with one master copy residing at the server machine, </a:t>
            </a:r>
          </a:p>
          <a:p>
            <a:pPr marL="285750" indent="-285750" algn="just">
              <a:lnSpc>
                <a:spcPct val="90000"/>
              </a:lnSpc>
              <a:buFontTx/>
              <a:buNone/>
            </a:pPr>
            <a:endParaRPr lang="en-US" sz="1800">
              <a:cs typeface="Times New Roman" pitchFamily="18" charset="0"/>
            </a:endParaRPr>
          </a:p>
          <a:p>
            <a:pPr marL="285750" indent="-285750" algn="just">
              <a:lnSpc>
                <a:spcPct val="90000"/>
              </a:lnSpc>
              <a:buFontTx/>
              <a:buNone/>
            </a:pPr>
            <a:r>
              <a:rPr lang="en-US" sz="1800">
                <a:cs typeface="Times New Roman" pitchFamily="18" charset="0"/>
              </a:rPr>
              <a:t>Copies of (parts of) the file are scattered in different caches.</a:t>
            </a:r>
          </a:p>
          <a:p>
            <a:pPr marL="285750" indent="-285750" algn="just">
              <a:lnSpc>
                <a:spcPct val="90000"/>
              </a:lnSpc>
              <a:buFontTx/>
              <a:buNone/>
            </a:pPr>
            <a:endParaRPr lang="en-US" sz="1800">
              <a:cs typeface="Times New Roman" pitchFamily="18" charset="0"/>
            </a:endParaRPr>
          </a:p>
          <a:p>
            <a:pPr marL="285750" indent="-285750" algn="just">
              <a:lnSpc>
                <a:spcPct val="90000"/>
              </a:lnSpc>
              <a:buFontTx/>
              <a:buNone/>
            </a:pPr>
            <a:r>
              <a:rPr lang="en-US" sz="1800" b="1">
                <a:cs typeface="Times New Roman" pitchFamily="18" charset="0"/>
              </a:rPr>
              <a:t>Cache Consistency Problem</a:t>
            </a:r>
            <a:r>
              <a:rPr lang="en-US" sz="1800">
                <a:cs typeface="Times New Roman" pitchFamily="18" charset="0"/>
              </a:rPr>
              <a:t> -- Keeping the cached copies consistent with the master file.</a:t>
            </a:r>
          </a:p>
        </p:txBody>
      </p:sp>
      <p:sp>
        <p:nvSpPr>
          <p:cNvPr id="8196"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718E0898-8DE8-46D1-9245-231C91249378}" type="slidenum">
              <a:rPr lang="en-US"/>
              <a:pPr/>
              <a:t>11</a:t>
            </a:fld>
            <a:endParaRPr lang="en-US"/>
          </a:p>
        </p:txBody>
      </p:sp>
      <p:sp>
        <p:nvSpPr>
          <p:cNvPr id="34818"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34819" name="Rectangle 3"/>
          <p:cNvSpPr>
            <a:spLocks noGrp="1" noChangeArrowheads="1"/>
          </p:cNvSpPr>
          <p:nvPr>
            <p:ph type="body" idx="1"/>
          </p:nvPr>
        </p:nvSpPr>
        <p:spPr>
          <a:xfrm>
            <a:off x="228600" y="1219200"/>
            <a:ext cx="8534400" cy="5029200"/>
          </a:xfrm>
        </p:spPr>
        <p:txBody>
          <a:bodyPr/>
          <a:lstStyle/>
          <a:p>
            <a:pPr marL="285750" indent="-285750" algn="just">
              <a:buFontTx/>
              <a:buNone/>
            </a:pPr>
            <a:r>
              <a:rPr lang="en-US" sz="2000" b="1">
                <a:solidFill>
                  <a:schemeClr val="accent2"/>
                </a:solidFill>
                <a:cs typeface="Times New Roman" pitchFamily="18" charset="0"/>
              </a:rPr>
              <a:t>CACHING</a:t>
            </a:r>
          </a:p>
          <a:p>
            <a:pPr marL="285750" indent="-285750" algn="just">
              <a:buFontTx/>
              <a:buNone/>
            </a:pPr>
            <a:endParaRPr lang="en-US" sz="2000" b="1">
              <a:cs typeface="Times New Roman" pitchFamily="18" charset="0"/>
            </a:endParaRPr>
          </a:p>
          <a:p>
            <a:pPr marL="285750" indent="-285750" algn="just">
              <a:buFontTx/>
              <a:buNone/>
            </a:pPr>
            <a:r>
              <a:rPr lang="en-US" sz="1800">
                <a:cs typeface="Times New Roman" pitchFamily="18" charset="0"/>
              </a:rPr>
              <a:t>A  remote service ((RPC)  has these characteristic steps:</a:t>
            </a:r>
          </a:p>
          <a:p>
            <a:pPr marL="285750" indent="-285750" algn="just">
              <a:buFontTx/>
              <a:buNone/>
            </a:pPr>
            <a:r>
              <a:rPr lang="en-US" sz="1800">
                <a:cs typeface="Times New Roman" pitchFamily="18" charset="0"/>
              </a:rPr>
              <a:t> </a:t>
            </a:r>
          </a:p>
          <a:p>
            <a:pPr marL="800100" lvl="1" indent="-342900" algn="just">
              <a:buFontTx/>
              <a:buAutoNum type="alphaLcParenR"/>
            </a:pPr>
            <a:r>
              <a:rPr lang="en-US" sz="1800">
                <a:cs typeface="Times New Roman" pitchFamily="18" charset="0"/>
              </a:rPr>
              <a:t>The client makes a request for file access.</a:t>
            </a:r>
          </a:p>
          <a:p>
            <a:pPr marL="800100" lvl="1" indent="-342900" algn="just">
              <a:buFontTx/>
              <a:buAutoNum type="alphaLcParenR"/>
            </a:pPr>
            <a:r>
              <a:rPr lang="en-US" sz="1800">
                <a:cs typeface="Times New Roman" pitchFamily="18" charset="0"/>
              </a:rPr>
              <a:t>The request is passed to the server in message format.</a:t>
            </a:r>
          </a:p>
          <a:p>
            <a:pPr marL="800100" lvl="1" indent="-342900" algn="just">
              <a:buFontTx/>
              <a:buAutoNum type="alphaLcParenR"/>
            </a:pPr>
            <a:r>
              <a:rPr lang="en-US" sz="1800">
                <a:cs typeface="Times New Roman" pitchFamily="18" charset="0"/>
              </a:rPr>
              <a:t>The server makes the file access.</a:t>
            </a:r>
          </a:p>
          <a:p>
            <a:pPr marL="800100" lvl="1" indent="-342900" algn="just">
              <a:buFontTx/>
              <a:buAutoNum type="alphaLcParenR"/>
            </a:pPr>
            <a:r>
              <a:rPr lang="en-US" sz="1800">
                <a:cs typeface="Times New Roman" pitchFamily="18" charset="0"/>
              </a:rPr>
              <a:t>Return messages bring the result back to the client.</a:t>
            </a:r>
          </a:p>
          <a:p>
            <a:pPr marL="285750" indent="-285750" algn="just">
              <a:buFontTx/>
              <a:buNone/>
            </a:pPr>
            <a:r>
              <a:rPr lang="en-US" sz="1800">
                <a:cs typeface="Times New Roman" pitchFamily="18" charset="0"/>
              </a:rPr>
              <a:t> </a:t>
            </a:r>
          </a:p>
          <a:p>
            <a:pPr marL="285750" indent="-285750" algn="just">
              <a:buFontTx/>
              <a:buNone/>
            </a:pPr>
            <a:r>
              <a:rPr lang="en-US" sz="1800">
                <a:cs typeface="Times New Roman" pitchFamily="18" charset="0"/>
              </a:rPr>
              <a:t>This is equivalent to performing a disk access for each request.</a:t>
            </a:r>
          </a:p>
        </p:txBody>
      </p:sp>
      <p:sp>
        <p:nvSpPr>
          <p:cNvPr id="34820"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2F8A06B5-8A28-4681-BE17-E8AE271A0FCD}" type="slidenum">
              <a:rPr lang="en-US"/>
              <a:pPr/>
              <a:t>12</a:t>
            </a:fld>
            <a:endParaRPr lang="en-US"/>
          </a:p>
        </p:txBody>
      </p:sp>
      <p:sp>
        <p:nvSpPr>
          <p:cNvPr id="12290"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2291" name="Rectangle 3"/>
          <p:cNvSpPr>
            <a:spLocks noGrp="1" noChangeArrowheads="1"/>
          </p:cNvSpPr>
          <p:nvPr>
            <p:ph type="body" idx="1"/>
          </p:nvPr>
        </p:nvSpPr>
        <p:spPr>
          <a:xfrm>
            <a:off x="228600" y="1143000"/>
            <a:ext cx="8610600" cy="5257800"/>
          </a:xfrm>
        </p:spPr>
        <p:txBody>
          <a:bodyPr/>
          <a:lstStyle/>
          <a:p>
            <a:pPr algn="just">
              <a:buFontTx/>
              <a:buNone/>
            </a:pPr>
            <a:r>
              <a:rPr lang="en-US" sz="2000" b="1">
                <a:solidFill>
                  <a:schemeClr val="accent2"/>
                </a:solidFill>
                <a:cs typeface="Times New Roman" pitchFamily="18" charset="0"/>
              </a:rPr>
              <a:t>CACHE LOCATION</a:t>
            </a:r>
            <a:r>
              <a:rPr lang="en-US" sz="1800" b="1">
                <a:solidFill>
                  <a:schemeClr val="accent2"/>
                </a:solidFill>
                <a:cs typeface="Times New Roman" pitchFamily="18" charset="0"/>
              </a:rPr>
              <a:t>:</a:t>
            </a:r>
            <a:endParaRPr lang="en-US" sz="1800">
              <a:cs typeface="Times New Roman" pitchFamily="18" charset="0"/>
            </a:endParaRPr>
          </a:p>
          <a:p>
            <a:pPr algn="just">
              <a:buFontTx/>
              <a:buNone/>
            </a:pPr>
            <a:r>
              <a:rPr lang="en-US" sz="1800">
                <a:cs typeface="Times New Roman" pitchFamily="18" charset="0"/>
              </a:rPr>
              <a:t> </a:t>
            </a:r>
          </a:p>
          <a:p>
            <a:pPr algn="just">
              <a:buFontTx/>
              <a:buNone/>
            </a:pPr>
            <a:r>
              <a:rPr lang="en-US" sz="1800">
                <a:cs typeface="Times New Roman" pitchFamily="18" charset="0"/>
              </a:rPr>
              <a:t>Caching is a mechanism for maintaining disk data on the local machine. This data can be kept in the local memory or in the local disk. Caching can be advantageous both for read ahead and read again.</a:t>
            </a:r>
          </a:p>
          <a:p>
            <a:pPr algn="just">
              <a:buFontTx/>
              <a:buNone/>
            </a:pPr>
            <a:endParaRPr lang="en-US" sz="1800">
              <a:cs typeface="Times New Roman" pitchFamily="18" charset="0"/>
            </a:endParaRPr>
          </a:p>
          <a:p>
            <a:pPr algn="just">
              <a:buFontTx/>
              <a:buNone/>
            </a:pPr>
            <a:r>
              <a:rPr lang="en-US" sz="1800">
                <a:cs typeface="Times New Roman" pitchFamily="18" charset="0"/>
              </a:rPr>
              <a:t>The cost of getting data from a cache is a few HUNDRED instructions; disk accesses cost THOUSANDS of instructions.</a:t>
            </a:r>
          </a:p>
          <a:p>
            <a:pPr algn="just">
              <a:buFontTx/>
              <a:buNone/>
            </a:pPr>
            <a:endParaRPr lang="en-US" sz="1800">
              <a:cs typeface="Times New Roman" pitchFamily="18" charset="0"/>
            </a:endParaRPr>
          </a:p>
          <a:p>
            <a:pPr algn="just">
              <a:buFontTx/>
              <a:buNone/>
            </a:pPr>
            <a:r>
              <a:rPr lang="en-US" sz="1800">
                <a:cs typeface="Times New Roman" pitchFamily="18" charset="0"/>
              </a:rPr>
              <a:t>The master copy of a file doesn't move, but caches contain replicas of portions of the file.</a:t>
            </a:r>
          </a:p>
          <a:p>
            <a:pPr algn="just">
              <a:buFontTx/>
              <a:buNone/>
            </a:pPr>
            <a:r>
              <a:rPr lang="en-US" sz="1800">
                <a:cs typeface="Times New Roman" pitchFamily="18" charset="0"/>
              </a:rPr>
              <a:t>Caching behaves just like "networked virtual memory".</a:t>
            </a:r>
          </a:p>
        </p:txBody>
      </p:sp>
      <p:sp>
        <p:nvSpPr>
          <p:cNvPr id="12292" name="Text Box 4"/>
          <p:cNvSpPr txBox="1">
            <a:spLocks noChangeArrowheads="1"/>
          </p:cNvSpPr>
          <p:nvPr/>
        </p:nvSpPr>
        <p:spPr bwMode="auto">
          <a:xfrm>
            <a:off x="5867400" y="2286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0E5C9F38-6C03-4B17-9112-54FC3F8AABC7}" type="slidenum">
              <a:rPr lang="en-US"/>
              <a:pPr/>
              <a:t>13</a:t>
            </a:fld>
            <a:endParaRPr lang="en-US"/>
          </a:p>
        </p:txBody>
      </p:sp>
      <p:sp>
        <p:nvSpPr>
          <p:cNvPr id="35842"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35843" name="Rectangle 3"/>
          <p:cNvSpPr>
            <a:spLocks noGrp="1" noChangeArrowheads="1"/>
          </p:cNvSpPr>
          <p:nvPr>
            <p:ph type="body" idx="1"/>
          </p:nvPr>
        </p:nvSpPr>
        <p:spPr>
          <a:xfrm>
            <a:off x="228600" y="1143000"/>
            <a:ext cx="8610600" cy="5257800"/>
          </a:xfrm>
        </p:spPr>
        <p:txBody>
          <a:bodyPr/>
          <a:lstStyle/>
          <a:p>
            <a:pPr algn="just">
              <a:buFontTx/>
              <a:buNone/>
            </a:pPr>
            <a:r>
              <a:rPr lang="en-US" sz="2000" b="1">
                <a:solidFill>
                  <a:schemeClr val="accent2"/>
                </a:solidFill>
                <a:cs typeface="Times New Roman" pitchFamily="18" charset="0"/>
              </a:rPr>
              <a:t>CACHE LOCATION</a:t>
            </a:r>
            <a:r>
              <a:rPr lang="en-US" sz="1800" b="1">
                <a:solidFill>
                  <a:schemeClr val="accent2"/>
                </a:solidFill>
                <a:cs typeface="Times New Roman" pitchFamily="18" charset="0"/>
              </a:rPr>
              <a:t>:</a:t>
            </a:r>
            <a:endParaRPr lang="en-US" sz="1800">
              <a:cs typeface="Times New Roman" pitchFamily="18" charset="0"/>
            </a:endParaRPr>
          </a:p>
          <a:p>
            <a:pPr algn="just">
              <a:buFontTx/>
              <a:buNone/>
            </a:pPr>
            <a:r>
              <a:rPr lang="en-US" sz="1800">
                <a:cs typeface="Times New Roman" pitchFamily="18" charset="0"/>
              </a:rPr>
              <a:t> </a:t>
            </a:r>
          </a:p>
          <a:p>
            <a:pPr algn="just">
              <a:buFontTx/>
              <a:buNone/>
            </a:pPr>
            <a:r>
              <a:rPr lang="en-US" sz="1800">
                <a:cs typeface="Times New Roman" pitchFamily="18" charset="0"/>
              </a:rPr>
              <a:t>What should be cached? &lt;&lt; blocks &lt;---&gt; files &gt;&gt;. </a:t>
            </a:r>
          </a:p>
          <a:p>
            <a:pPr algn="just">
              <a:buFontTx/>
              <a:buNone/>
            </a:pPr>
            <a:r>
              <a:rPr lang="en-US" sz="1800">
                <a:cs typeface="Times New Roman" pitchFamily="18" charset="0"/>
              </a:rPr>
              <a:t>	Bigger sizes give a better hit rate; </a:t>
            </a:r>
          </a:p>
          <a:p>
            <a:pPr algn="just">
              <a:buFontTx/>
              <a:buNone/>
            </a:pPr>
            <a:r>
              <a:rPr lang="en-US" sz="1800">
                <a:cs typeface="Times New Roman" pitchFamily="18" charset="0"/>
              </a:rPr>
              <a:t>	Smaller give better transfer times.</a:t>
            </a:r>
          </a:p>
          <a:p>
            <a:pPr algn="just">
              <a:buFontTx/>
              <a:buNone/>
            </a:pPr>
            <a:endParaRPr lang="en-US" sz="1800">
              <a:cs typeface="Times New Roman" pitchFamily="18" charset="0"/>
            </a:endParaRPr>
          </a:p>
          <a:p>
            <a:pPr algn="just"/>
            <a:r>
              <a:rPr lang="en-US" sz="1800">
                <a:cs typeface="Times New Roman" pitchFamily="18" charset="0"/>
              </a:rPr>
              <a:t>Caching on disk gives:</a:t>
            </a:r>
          </a:p>
          <a:p>
            <a:pPr marL="800100" lvl="1" indent="-342900" algn="just">
              <a:buFontTx/>
              <a:buChar char="—"/>
            </a:pPr>
            <a:r>
              <a:rPr lang="en-US" sz="1800">
                <a:cs typeface="Times New Roman" pitchFamily="18" charset="0"/>
              </a:rPr>
              <a:t>Better reliability.</a:t>
            </a:r>
          </a:p>
          <a:p>
            <a:pPr marL="800100" lvl="1" indent="-342900" algn="just">
              <a:buFontTx/>
              <a:buChar char="—"/>
            </a:pPr>
            <a:endParaRPr lang="en-US" sz="1800">
              <a:cs typeface="Times New Roman" pitchFamily="18" charset="0"/>
            </a:endParaRPr>
          </a:p>
          <a:p>
            <a:pPr algn="just"/>
            <a:r>
              <a:rPr lang="en-US" sz="1800">
                <a:cs typeface="Times New Roman" pitchFamily="18" charset="0"/>
              </a:rPr>
              <a:t>Caching in memory gives:</a:t>
            </a:r>
          </a:p>
          <a:p>
            <a:pPr marL="800100" lvl="1" indent="-342900" algn="just">
              <a:buFontTx/>
              <a:buChar char="—"/>
            </a:pPr>
            <a:r>
              <a:rPr lang="en-US" sz="1800">
                <a:cs typeface="Times New Roman" pitchFamily="18" charset="0"/>
              </a:rPr>
              <a:t>The possibility of diskless work stations,</a:t>
            </a:r>
          </a:p>
          <a:p>
            <a:pPr marL="800100" lvl="1" indent="-342900" algn="just">
              <a:buFontTx/>
              <a:buChar char="—"/>
            </a:pPr>
            <a:r>
              <a:rPr lang="en-US" sz="1800">
                <a:cs typeface="Times New Roman" pitchFamily="18" charset="0"/>
              </a:rPr>
              <a:t>Greater speed,</a:t>
            </a:r>
          </a:p>
          <a:p>
            <a:pPr algn="just">
              <a:buFontTx/>
              <a:buNone/>
            </a:pPr>
            <a:r>
              <a:rPr lang="en-US" sz="1800">
                <a:cs typeface="Times New Roman" pitchFamily="18" charset="0"/>
              </a:rPr>
              <a:t> </a:t>
            </a:r>
          </a:p>
          <a:p>
            <a:pPr algn="just">
              <a:buFontTx/>
              <a:buNone/>
            </a:pPr>
            <a:r>
              <a:rPr lang="en-US" sz="1800">
                <a:cs typeface="Times New Roman" pitchFamily="18" charset="0"/>
              </a:rPr>
              <a:t>Since the server cache is in memory, it allows the use of only one mechanism.</a:t>
            </a:r>
          </a:p>
        </p:txBody>
      </p:sp>
      <p:sp>
        <p:nvSpPr>
          <p:cNvPr id="35844" name="Text Box 4"/>
          <p:cNvSpPr txBox="1">
            <a:spLocks noChangeArrowheads="1"/>
          </p:cNvSpPr>
          <p:nvPr/>
        </p:nvSpPr>
        <p:spPr bwMode="auto">
          <a:xfrm>
            <a:off x="5867400" y="2286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E016D95F-0BCE-4FB4-A352-7737B60505AF}" type="slidenum">
              <a:rPr lang="en-US"/>
              <a:pPr/>
              <a:t>14</a:t>
            </a:fld>
            <a:endParaRPr lang="en-US"/>
          </a:p>
        </p:txBody>
      </p:sp>
      <p:sp>
        <p:nvSpPr>
          <p:cNvPr id="13314"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3315" name="Rectangle 3"/>
          <p:cNvSpPr>
            <a:spLocks noGrp="1" noChangeArrowheads="1"/>
          </p:cNvSpPr>
          <p:nvPr>
            <p:ph type="body" idx="1"/>
          </p:nvPr>
        </p:nvSpPr>
        <p:spPr>
          <a:xfrm>
            <a:off x="304800" y="1447800"/>
            <a:ext cx="8534400" cy="4648200"/>
          </a:xfrm>
        </p:spPr>
        <p:txBody>
          <a:bodyPr/>
          <a:lstStyle/>
          <a:p>
            <a:pPr algn="just">
              <a:buFontTx/>
              <a:buNone/>
            </a:pPr>
            <a:r>
              <a:rPr lang="en-US" sz="2000" b="1">
                <a:solidFill>
                  <a:schemeClr val="accent2"/>
                </a:solidFill>
                <a:cs typeface="Times New Roman" pitchFamily="18" charset="0"/>
              </a:rPr>
              <a:t>CACHE UPDATE POLICY:</a:t>
            </a:r>
            <a:endParaRPr lang="en-US" sz="2000" b="1">
              <a:cs typeface="Times New Roman" pitchFamily="18" charset="0"/>
            </a:endParaRPr>
          </a:p>
          <a:p>
            <a:pPr algn="just">
              <a:buFontTx/>
              <a:buNone/>
            </a:pPr>
            <a:r>
              <a:rPr lang="en-US" sz="1800">
                <a:cs typeface="Times New Roman" pitchFamily="18" charset="0"/>
              </a:rPr>
              <a:t> </a:t>
            </a:r>
          </a:p>
          <a:p>
            <a:pPr algn="just">
              <a:buFontTx/>
              <a:buNone/>
            </a:pPr>
            <a:r>
              <a:rPr lang="en-US" sz="1800">
                <a:cs typeface="Times New Roman" pitchFamily="18" charset="0"/>
              </a:rPr>
              <a:t>A </a:t>
            </a:r>
            <a:r>
              <a:rPr lang="en-US" sz="1800" b="1">
                <a:cs typeface="Times New Roman" pitchFamily="18" charset="0"/>
              </a:rPr>
              <a:t>write through</a:t>
            </a:r>
            <a:r>
              <a:rPr lang="en-US" sz="1800">
                <a:cs typeface="Times New Roman" pitchFamily="18" charset="0"/>
              </a:rPr>
              <a:t> cache has good reliability. But the user must wait for writes to get to the server. Used by NFS.</a:t>
            </a:r>
          </a:p>
          <a:p>
            <a:pPr algn="just"/>
            <a:endParaRPr lang="en-US" sz="1800">
              <a:cs typeface="Times New Roman" pitchFamily="18" charset="0"/>
            </a:endParaRPr>
          </a:p>
          <a:p>
            <a:pPr algn="just">
              <a:buFontTx/>
              <a:buNone/>
            </a:pPr>
            <a:r>
              <a:rPr lang="en-US" sz="1800" b="1">
                <a:cs typeface="Times New Roman" pitchFamily="18" charset="0"/>
              </a:rPr>
              <a:t>Delayed write</a:t>
            </a:r>
            <a:r>
              <a:rPr lang="en-US" sz="1800">
                <a:cs typeface="Times New Roman" pitchFamily="18" charset="0"/>
              </a:rPr>
              <a:t> - write requests complete more rapidly. Data may be written over the previous cache write, saving a remote write. Poor reliability on a crash.</a:t>
            </a:r>
          </a:p>
          <a:p>
            <a:pPr algn="just"/>
            <a:endParaRPr lang="en-US" sz="1800">
              <a:cs typeface="Times New Roman" pitchFamily="18" charset="0"/>
            </a:endParaRPr>
          </a:p>
          <a:p>
            <a:pPr algn="just"/>
            <a:r>
              <a:rPr lang="en-US" sz="1800">
                <a:cs typeface="Times New Roman" pitchFamily="18" charset="0"/>
              </a:rPr>
              <a:t>Flush sometime later tries to regulate the frequency of writes.</a:t>
            </a:r>
          </a:p>
          <a:p>
            <a:pPr algn="just"/>
            <a:endParaRPr lang="en-US" sz="1800">
              <a:cs typeface="Times New Roman" pitchFamily="18" charset="0"/>
            </a:endParaRPr>
          </a:p>
          <a:p>
            <a:pPr algn="just"/>
            <a:r>
              <a:rPr lang="en-US" sz="1800">
                <a:cs typeface="Times New Roman" pitchFamily="18" charset="0"/>
              </a:rPr>
              <a:t>Write on close delays the write even longer.</a:t>
            </a:r>
          </a:p>
          <a:p>
            <a:pPr algn="just"/>
            <a:endParaRPr lang="en-US" sz="1800">
              <a:cs typeface="Times New Roman" pitchFamily="18" charset="0"/>
            </a:endParaRPr>
          </a:p>
          <a:p>
            <a:pPr algn="just"/>
            <a:r>
              <a:rPr lang="en-US" sz="1800">
                <a:cs typeface="Times New Roman" pitchFamily="18" charset="0"/>
              </a:rPr>
              <a:t>Which would you use for a database file? For file editing?</a:t>
            </a:r>
          </a:p>
        </p:txBody>
      </p:sp>
      <p:sp>
        <p:nvSpPr>
          <p:cNvPr id="13316"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4E481188-07E0-49AB-86E3-5011FD964A5C}" type="slidenum">
              <a:rPr lang="en-US"/>
              <a:pPr/>
              <a:t>15</a:t>
            </a:fld>
            <a:endParaRPr lang="en-US"/>
          </a:p>
        </p:txBody>
      </p:sp>
      <p:sp>
        <p:nvSpPr>
          <p:cNvPr id="36866"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36868" name="Text Box 4"/>
          <p:cNvSpPr txBox="1">
            <a:spLocks noChangeArrowheads="1"/>
          </p:cNvSpPr>
          <p:nvPr/>
        </p:nvSpPr>
        <p:spPr bwMode="auto">
          <a:xfrm>
            <a:off x="4343400" y="685800"/>
            <a:ext cx="4281488" cy="457200"/>
          </a:xfrm>
          <a:prstGeom prst="rect">
            <a:avLst/>
          </a:prstGeom>
          <a:noFill/>
          <a:ln w="9525">
            <a:noFill/>
            <a:miter lim="800000"/>
            <a:headEnd/>
            <a:tailEnd/>
          </a:ln>
          <a:effectLst/>
        </p:spPr>
        <p:txBody>
          <a:bodyPr wrap="none">
            <a:spAutoFit/>
          </a:bodyPr>
          <a:lstStyle/>
          <a:p>
            <a:pPr algn="ctr"/>
            <a:r>
              <a:rPr lang="en-US" sz="2400" b="1">
                <a:solidFill>
                  <a:srgbClr val="FF3300"/>
                </a:solidFill>
              </a:rPr>
              <a:t>Example:  NFS with Cachefs</a:t>
            </a:r>
          </a:p>
        </p:txBody>
      </p:sp>
      <p:pic>
        <p:nvPicPr>
          <p:cNvPr id="36870" name="Picture 6"/>
          <p:cNvPicPr>
            <a:picLocks noChangeAspect="1" noChangeArrowheads="1"/>
          </p:cNvPicPr>
          <p:nvPr/>
        </p:nvPicPr>
        <p:blipFill>
          <a:blip r:embed="rId2"/>
          <a:srcRect l="606" t="3230" r="606" b="3203"/>
          <a:stretch>
            <a:fillRect/>
          </a:stretch>
        </p:blipFill>
        <p:spPr bwMode="auto">
          <a:xfrm>
            <a:off x="1143000" y="1295400"/>
            <a:ext cx="6656388" cy="4729163"/>
          </a:xfrm>
          <a:prstGeom prst="rect">
            <a:avLst/>
          </a:prstGeom>
          <a:noFill/>
          <a:ln w="38100" cmpd="dbl">
            <a:solidFill>
              <a:srgbClr val="CC6600"/>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A05AC6C3-3473-42C3-A066-B6C62A2A7229}" type="slidenum">
              <a:rPr lang="en-US"/>
              <a:pPr/>
              <a:t>16</a:t>
            </a:fld>
            <a:endParaRPr lang="en-US"/>
          </a:p>
        </p:txBody>
      </p:sp>
      <p:sp>
        <p:nvSpPr>
          <p:cNvPr id="14338"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4339" name="Rectangle 3"/>
          <p:cNvSpPr>
            <a:spLocks noGrp="1" noChangeArrowheads="1"/>
          </p:cNvSpPr>
          <p:nvPr>
            <p:ph type="body" idx="1"/>
          </p:nvPr>
        </p:nvSpPr>
        <p:spPr>
          <a:xfrm>
            <a:off x="304800" y="1219200"/>
            <a:ext cx="8534400" cy="4953000"/>
          </a:xfrm>
        </p:spPr>
        <p:txBody>
          <a:bodyPr/>
          <a:lstStyle/>
          <a:p>
            <a:pPr marL="228600" indent="-228600" algn="just">
              <a:lnSpc>
                <a:spcPct val="90000"/>
              </a:lnSpc>
              <a:buFontTx/>
              <a:buNone/>
            </a:pPr>
            <a:r>
              <a:rPr lang="en-US" sz="1800" b="1">
                <a:solidFill>
                  <a:schemeClr val="accent2"/>
                </a:solidFill>
                <a:cs typeface="Times New Roman" pitchFamily="18" charset="0"/>
              </a:rPr>
              <a:t>CACHE CONSISTENCY:</a:t>
            </a:r>
          </a:p>
          <a:p>
            <a:pPr marL="228600" indent="-228600" algn="just">
              <a:lnSpc>
                <a:spcPct val="90000"/>
              </a:lnSpc>
              <a:buFontTx/>
              <a:buNone/>
            </a:pPr>
            <a:r>
              <a:rPr lang="en-US" sz="1600">
                <a:cs typeface="Times New Roman" pitchFamily="18" charset="0"/>
              </a:rPr>
              <a:t> </a:t>
            </a:r>
          </a:p>
          <a:p>
            <a:pPr marL="228600" indent="-228600" algn="just">
              <a:lnSpc>
                <a:spcPct val="90000"/>
              </a:lnSpc>
              <a:buFontTx/>
              <a:buNone/>
            </a:pPr>
            <a:r>
              <a:rPr lang="en-US" sz="1600">
                <a:cs typeface="Times New Roman" pitchFamily="18" charset="0"/>
              </a:rPr>
              <a:t>The basic issue is, how to determine that the client-cached data is consistent with what's on the server.</a:t>
            </a:r>
          </a:p>
          <a:p>
            <a:pPr marL="228600" indent="-228600" algn="just">
              <a:lnSpc>
                <a:spcPct val="90000"/>
              </a:lnSpc>
              <a:buFontTx/>
              <a:buNone/>
            </a:pPr>
            <a:r>
              <a:rPr lang="en-US" sz="1600">
                <a:cs typeface="Times New Roman" pitchFamily="18" charset="0"/>
              </a:rPr>
              <a:t> </a:t>
            </a:r>
          </a:p>
          <a:p>
            <a:pPr marL="228600" indent="-228600" algn="just">
              <a:lnSpc>
                <a:spcPct val="90000"/>
              </a:lnSpc>
            </a:pPr>
            <a:r>
              <a:rPr lang="en-US" sz="1600" b="1">
                <a:cs typeface="Times New Roman" pitchFamily="18" charset="0"/>
              </a:rPr>
              <a:t>Client - initiated approach -</a:t>
            </a:r>
            <a:endParaRPr lang="en-US" sz="1600">
              <a:cs typeface="Times New Roman" pitchFamily="18" charset="0"/>
            </a:endParaRPr>
          </a:p>
          <a:p>
            <a:pPr marL="228600" indent="-228600" algn="just">
              <a:lnSpc>
                <a:spcPct val="90000"/>
              </a:lnSpc>
              <a:buFontTx/>
              <a:buNone/>
            </a:pPr>
            <a:r>
              <a:rPr lang="en-US" sz="1600">
                <a:cs typeface="Times New Roman" pitchFamily="18" charset="0"/>
              </a:rPr>
              <a:t> </a:t>
            </a:r>
          </a:p>
          <a:p>
            <a:pPr marL="457200" lvl="1" indent="0" algn="just">
              <a:lnSpc>
                <a:spcPct val="90000"/>
              </a:lnSpc>
              <a:buFontTx/>
              <a:buNone/>
            </a:pPr>
            <a:r>
              <a:rPr lang="en-US" sz="1600">
                <a:cs typeface="Times New Roman" pitchFamily="18" charset="0"/>
              </a:rPr>
              <a:t>The client asks the server if the cached data is OK. What should be the frequency of "asking"? On file open, at fixed time interval, ...?</a:t>
            </a:r>
          </a:p>
          <a:p>
            <a:pPr marL="228600" indent="-228600" algn="just">
              <a:lnSpc>
                <a:spcPct val="90000"/>
              </a:lnSpc>
              <a:buFontTx/>
              <a:buNone/>
            </a:pPr>
            <a:r>
              <a:rPr lang="en-US" sz="1600">
                <a:cs typeface="Times New Roman" pitchFamily="18" charset="0"/>
              </a:rPr>
              <a:t> </a:t>
            </a:r>
          </a:p>
          <a:p>
            <a:pPr marL="228600" indent="-228600" algn="just">
              <a:lnSpc>
                <a:spcPct val="90000"/>
              </a:lnSpc>
            </a:pPr>
            <a:r>
              <a:rPr lang="en-US" sz="1600" b="1"/>
              <a:t>Server - initiated approach -</a:t>
            </a:r>
          </a:p>
          <a:p>
            <a:pPr marL="228600" indent="-228600" algn="just">
              <a:lnSpc>
                <a:spcPct val="90000"/>
              </a:lnSpc>
              <a:buFontTx/>
              <a:buNone/>
            </a:pPr>
            <a:r>
              <a:rPr lang="en-US" sz="1600">
                <a:cs typeface="Times New Roman" pitchFamily="18" charset="0"/>
              </a:rPr>
              <a:t> </a:t>
            </a:r>
          </a:p>
          <a:p>
            <a:pPr marL="457200" lvl="1" indent="0" algn="just">
              <a:lnSpc>
                <a:spcPct val="80000"/>
              </a:lnSpc>
              <a:buFontTx/>
              <a:buNone/>
            </a:pPr>
            <a:r>
              <a:rPr lang="en-US" sz="1600">
                <a:cs typeface="Times New Roman" pitchFamily="18" charset="0"/>
              </a:rPr>
              <a:t>Possibilities: A and B both have the same file open. When A closes the file, B "discards" its copy. Then B must start over.</a:t>
            </a:r>
          </a:p>
          <a:p>
            <a:pPr marL="457200" lvl="1" indent="0" algn="just">
              <a:lnSpc>
                <a:spcPct val="80000"/>
              </a:lnSpc>
              <a:buFontTx/>
              <a:buNone/>
            </a:pPr>
            <a:r>
              <a:rPr lang="en-US" sz="1600">
                <a:cs typeface="Times New Roman" pitchFamily="18" charset="0"/>
              </a:rPr>
              <a:t> </a:t>
            </a:r>
          </a:p>
          <a:p>
            <a:pPr marL="457200" lvl="1" indent="0" algn="just">
              <a:lnSpc>
                <a:spcPct val="80000"/>
              </a:lnSpc>
              <a:buFontTx/>
              <a:buNone/>
            </a:pPr>
            <a:r>
              <a:rPr lang="en-US" sz="1600">
                <a:cs typeface="Times New Roman" pitchFamily="18" charset="0"/>
              </a:rPr>
              <a:t>The server is notified on every open. If a file is opened for writing, then disable caching by other clients for that file.</a:t>
            </a:r>
          </a:p>
          <a:p>
            <a:pPr marL="457200" lvl="1" indent="0" algn="just">
              <a:lnSpc>
                <a:spcPct val="80000"/>
              </a:lnSpc>
              <a:buFontTx/>
              <a:buNone/>
            </a:pPr>
            <a:r>
              <a:rPr lang="en-US" sz="1600">
                <a:cs typeface="Times New Roman" pitchFamily="18" charset="0"/>
              </a:rPr>
              <a:t> </a:t>
            </a:r>
          </a:p>
          <a:p>
            <a:pPr marL="457200" lvl="1" indent="0" algn="just">
              <a:lnSpc>
                <a:spcPct val="80000"/>
              </a:lnSpc>
              <a:buFontTx/>
              <a:buNone/>
            </a:pPr>
            <a:r>
              <a:rPr lang="en-US" sz="1600">
                <a:cs typeface="Times New Roman" pitchFamily="18" charset="0"/>
              </a:rPr>
              <a:t>Get read/write permission for each block; then disable caching only for particular blocks.</a:t>
            </a:r>
          </a:p>
        </p:txBody>
      </p:sp>
      <p:sp>
        <p:nvSpPr>
          <p:cNvPr id="14340"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10F81EB3-8709-46BF-813D-AAD7CE78A0A9}" type="slidenum">
              <a:rPr lang="en-US"/>
              <a:pPr/>
              <a:t>17</a:t>
            </a:fld>
            <a:endParaRPr lang="en-US"/>
          </a:p>
        </p:txBody>
      </p:sp>
      <p:sp>
        <p:nvSpPr>
          <p:cNvPr id="15362"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5363" name="Rectangle 3"/>
          <p:cNvSpPr>
            <a:spLocks noGrp="1" noChangeArrowheads="1"/>
          </p:cNvSpPr>
          <p:nvPr>
            <p:ph type="body" idx="1"/>
          </p:nvPr>
        </p:nvSpPr>
        <p:spPr>
          <a:xfrm>
            <a:off x="304800" y="1295400"/>
            <a:ext cx="8534400" cy="4953000"/>
          </a:xfrm>
        </p:spPr>
        <p:txBody>
          <a:bodyPr/>
          <a:lstStyle/>
          <a:p>
            <a:pPr marL="285750" indent="-285750" algn="just">
              <a:buFontTx/>
              <a:buNone/>
            </a:pPr>
            <a:r>
              <a:rPr lang="en-US" sz="2000" b="1">
                <a:solidFill>
                  <a:schemeClr val="accent2"/>
                </a:solidFill>
                <a:cs typeface="Times New Roman" pitchFamily="18" charset="0"/>
              </a:rPr>
              <a:t>COMPARISON OF CACHING AND REMOTE SERVICE:</a:t>
            </a:r>
          </a:p>
          <a:p>
            <a:pPr marL="285750" indent="-285750" algn="just">
              <a:buFontTx/>
              <a:buNone/>
            </a:pPr>
            <a:r>
              <a:rPr lang="en-US" sz="1800">
                <a:cs typeface="Times New Roman" pitchFamily="18" charset="0"/>
              </a:rPr>
              <a:t> </a:t>
            </a:r>
          </a:p>
          <a:p>
            <a:pPr marL="285750" indent="-285750" algn="just">
              <a:lnSpc>
                <a:spcPct val="80000"/>
              </a:lnSpc>
            </a:pPr>
            <a:r>
              <a:rPr lang="en-US" sz="1800">
                <a:cs typeface="Times New Roman" pitchFamily="18" charset="0"/>
              </a:rPr>
              <a:t>Many remote accesses can be handled by a local cache. There's a great deal of locality of reference in file accesses. Servers can be accessed only occasionally rather than for each access.</a:t>
            </a:r>
          </a:p>
          <a:p>
            <a:pPr marL="285750" indent="-285750" algn="just">
              <a:lnSpc>
                <a:spcPct val="80000"/>
              </a:lnSpc>
            </a:pPr>
            <a:endParaRPr lang="en-US" sz="1800">
              <a:cs typeface="Times New Roman" pitchFamily="18" charset="0"/>
            </a:endParaRPr>
          </a:p>
          <a:p>
            <a:pPr marL="285750" indent="-285750" algn="just">
              <a:lnSpc>
                <a:spcPct val="80000"/>
              </a:lnSpc>
            </a:pPr>
            <a:r>
              <a:rPr lang="en-US" sz="1800">
                <a:cs typeface="Times New Roman" pitchFamily="18" charset="0"/>
              </a:rPr>
              <a:t>Caching causes data to be moved in a few big chunks rather than in many smaller pieces; this leads to considerable efficiency for the network.</a:t>
            </a:r>
          </a:p>
          <a:p>
            <a:pPr marL="285750" indent="-285750" algn="just">
              <a:lnSpc>
                <a:spcPct val="80000"/>
              </a:lnSpc>
            </a:pPr>
            <a:endParaRPr lang="en-US" sz="1800">
              <a:cs typeface="Times New Roman" pitchFamily="18" charset="0"/>
            </a:endParaRPr>
          </a:p>
          <a:p>
            <a:pPr marL="285750" indent="-285750" algn="just">
              <a:lnSpc>
                <a:spcPct val="80000"/>
              </a:lnSpc>
            </a:pPr>
            <a:r>
              <a:rPr lang="en-US" sz="1800">
                <a:cs typeface="Times New Roman" pitchFamily="18" charset="0"/>
              </a:rPr>
              <a:t>Cache consistency is the major problem with caching. When there are infrequent writes, caching is a win. In environments with many writes, the work required to maintain consistency overwhelms caching advantages.</a:t>
            </a:r>
          </a:p>
          <a:p>
            <a:pPr marL="285750" indent="-285750" algn="just">
              <a:lnSpc>
                <a:spcPct val="80000"/>
              </a:lnSpc>
            </a:pPr>
            <a:endParaRPr lang="en-US" sz="1800">
              <a:cs typeface="Times New Roman" pitchFamily="18" charset="0"/>
            </a:endParaRPr>
          </a:p>
          <a:p>
            <a:pPr marL="285750" indent="-285750" algn="just">
              <a:lnSpc>
                <a:spcPct val="80000"/>
              </a:lnSpc>
            </a:pPr>
            <a:r>
              <a:rPr lang="en-US" sz="1800">
                <a:cs typeface="Times New Roman" pitchFamily="18" charset="0"/>
              </a:rPr>
              <a:t>Caching requires a whole separate mechanism to support acquiring and storage of large amounts of data. Remote service merely does what's required for each call. As such, caching introduces an extra layer and mechanism and is more complicated than remote service.</a:t>
            </a:r>
          </a:p>
        </p:txBody>
      </p:sp>
      <p:sp>
        <p:nvSpPr>
          <p:cNvPr id="15364"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CE13A5E9-EDB4-4E76-980D-DAB5F36F4A7C}" type="slidenum">
              <a:rPr lang="en-US"/>
              <a:pPr/>
              <a:t>18</a:t>
            </a:fld>
            <a:endParaRPr lang="en-US"/>
          </a:p>
        </p:txBody>
      </p:sp>
      <p:sp>
        <p:nvSpPr>
          <p:cNvPr id="16386"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6387" name="Rectangle 3"/>
          <p:cNvSpPr>
            <a:spLocks noGrp="1" noChangeArrowheads="1"/>
          </p:cNvSpPr>
          <p:nvPr>
            <p:ph type="body" idx="1"/>
          </p:nvPr>
        </p:nvSpPr>
        <p:spPr>
          <a:xfrm>
            <a:off x="304800" y="1295400"/>
            <a:ext cx="8458200" cy="4495800"/>
          </a:xfrm>
        </p:spPr>
        <p:txBody>
          <a:bodyPr/>
          <a:lstStyle/>
          <a:p>
            <a:pPr marL="1028700" indent="-1028700" algn="just">
              <a:lnSpc>
                <a:spcPct val="90000"/>
              </a:lnSpc>
              <a:buFontTx/>
              <a:buNone/>
            </a:pPr>
            <a:r>
              <a:rPr lang="en-US" sz="2000" b="1">
                <a:solidFill>
                  <a:schemeClr val="accent2"/>
                </a:solidFill>
                <a:cs typeface="Times New Roman" pitchFamily="18" charset="0"/>
              </a:rPr>
              <a:t>STATEFUL VS. STATELESS SERVICE:</a:t>
            </a:r>
          </a:p>
          <a:p>
            <a:pPr marL="1028700" indent="-1028700" algn="just">
              <a:lnSpc>
                <a:spcPct val="90000"/>
              </a:lnSpc>
              <a:buFontTx/>
              <a:buNone/>
            </a:pPr>
            <a:r>
              <a:rPr lang="en-US" sz="1800">
                <a:cs typeface="Times New Roman" pitchFamily="18" charset="0"/>
              </a:rPr>
              <a:t> </a:t>
            </a:r>
          </a:p>
          <a:p>
            <a:pPr marL="1028700" indent="-1028700" algn="just">
              <a:lnSpc>
                <a:spcPct val="90000"/>
              </a:lnSpc>
              <a:buFontTx/>
              <a:buNone/>
            </a:pPr>
            <a:r>
              <a:rPr lang="en-US" sz="1800" b="1">
                <a:cs typeface="Times New Roman" pitchFamily="18" charset="0"/>
              </a:rPr>
              <a:t>Stateful</a:t>
            </a:r>
            <a:r>
              <a:rPr lang="en-US" sz="1800">
                <a:cs typeface="Times New Roman" pitchFamily="18" charset="0"/>
              </a:rPr>
              <a:t>: 	A server keeps track of information about client requests. </a:t>
            </a:r>
          </a:p>
          <a:p>
            <a:pPr marL="1028700" indent="-1028700" algn="just">
              <a:lnSpc>
                <a:spcPct val="90000"/>
              </a:lnSpc>
              <a:buFontTx/>
              <a:buNone/>
            </a:pPr>
            <a:r>
              <a:rPr lang="en-US" sz="1800">
                <a:cs typeface="Times New Roman" pitchFamily="18" charset="0"/>
              </a:rPr>
              <a:t> </a:t>
            </a:r>
          </a:p>
          <a:p>
            <a:pPr marL="1371600" lvl="1" indent="-228600" algn="just">
              <a:lnSpc>
                <a:spcPct val="90000"/>
              </a:lnSpc>
            </a:pPr>
            <a:r>
              <a:rPr lang="en-US" sz="1800">
                <a:cs typeface="Times New Roman" pitchFamily="18" charset="0"/>
              </a:rPr>
              <a:t>It maintains what files are opened by a client; connection identifiers; server caches.</a:t>
            </a:r>
          </a:p>
          <a:p>
            <a:pPr marL="1371600" lvl="1" indent="-228600" algn="just">
              <a:lnSpc>
                <a:spcPct val="90000"/>
              </a:lnSpc>
            </a:pPr>
            <a:r>
              <a:rPr lang="en-US" sz="1800">
                <a:cs typeface="Times New Roman" pitchFamily="18" charset="0"/>
              </a:rPr>
              <a:t>Memory must be reclaimed when client closes file or when client dies.</a:t>
            </a:r>
          </a:p>
          <a:p>
            <a:pPr marL="1028700" indent="-1028700" algn="just">
              <a:lnSpc>
                <a:spcPct val="90000"/>
              </a:lnSpc>
              <a:buFontTx/>
              <a:buNone/>
            </a:pPr>
            <a:endParaRPr lang="en-US" sz="1800">
              <a:cs typeface="Times New Roman" pitchFamily="18" charset="0"/>
            </a:endParaRPr>
          </a:p>
          <a:p>
            <a:pPr marL="1028700" indent="-1028700" algn="just">
              <a:lnSpc>
                <a:spcPct val="90000"/>
              </a:lnSpc>
              <a:buFontTx/>
              <a:buNone/>
            </a:pPr>
            <a:r>
              <a:rPr lang="en-US" sz="1800" b="1">
                <a:cs typeface="Times New Roman" pitchFamily="18" charset="0"/>
              </a:rPr>
              <a:t>Stateless</a:t>
            </a:r>
            <a:r>
              <a:rPr lang="en-US" sz="1800">
                <a:cs typeface="Times New Roman" pitchFamily="18" charset="0"/>
              </a:rPr>
              <a:t>: Each client request provides complete information needed by the server (i.e., filename, file offset ). </a:t>
            </a:r>
          </a:p>
          <a:p>
            <a:pPr marL="1028700" indent="-1028700" algn="just">
              <a:lnSpc>
                <a:spcPct val="90000"/>
              </a:lnSpc>
              <a:buFontTx/>
              <a:buNone/>
            </a:pPr>
            <a:endParaRPr lang="en-US" sz="1800">
              <a:cs typeface="Times New Roman" pitchFamily="18" charset="0"/>
            </a:endParaRPr>
          </a:p>
          <a:p>
            <a:pPr marL="1371600" lvl="1" indent="-228600" algn="just">
              <a:lnSpc>
                <a:spcPct val="90000"/>
              </a:lnSpc>
            </a:pPr>
            <a:r>
              <a:rPr lang="en-US" sz="1800">
                <a:cs typeface="Times New Roman" pitchFamily="18" charset="0"/>
              </a:rPr>
              <a:t>The server can maintain information on behalf of the client, but it's not required. </a:t>
            </a:r>
          </a:p>
          <a:p>
            <a:pPr marL="1371600" lvl="1" indent="-228600" algn="just">
              <a:lnSpc>
                <a:spcPct val="90000"/>
              </a:lnSpc>
            </a:pPr>
            <a:r>
              <a:rPr lang="en-US" sz="1800">
                <a:cs typeface="Times New Roman" pitchFamily="18" charset="0"/>
              </a:rPr>
              <a:t>Useful things to keep include file info for the last N files touched.</a:t>
            </a:r>
          </a:p>
        </p:txBody>
      </p:sp>
      <p:sp>
        <p:nvSpPr>
          <p:cNvPr id="16388"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929F1BD3-C32C-45E8-BA86-7B87C6588E0F}" type="slidenum">
              <a:rPr lang="en-US"/>
              <a:pPr/>
              <a:t>19</a:t>
            </a:fld>
            <a:endParaRPr lang="en-US"/>
          </a:p>
        </p:txBody>
      </p:sp>
      <p:sp>
        <p:nvSpPr>
          <p:cNvPr id="17410"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7411" name="Rectangle 3"/>
          <p:cNvSpPr>
            <a:spLocks noGrp="1" noChangeArrowheads="1"/>
          </p:cNvSpPr>
          <p:nvPr>
            <p:ph type="body" idx="1"/>
          </p:nvPr>
        </p:nvSpPr>
        <p:spPr>
          <a:xfrm>
            <a:off x="304800" y="1295400"/>
            <a:ext cx="8534400" cy="4114800"/>
          </a:xfrm>
        </p:spPr>
        <p:txBody>
          <a:bodyPr/>
          <a:lstStyle/>
          <a:p>
            <a:pPr marL="0" indent="0" algn="just">
              <a:lnSpc>
                <a:spcPct val="90000"/>
              </a:lnSpc>
              <a:buFontTx/>
              <a:buNone/>
            </a:pPr>
            <a:r>
              <a:rPr lang="en-US" sz="2000" b="1">
                <a:solidFill>
                  <a:schemeClr val="accent2"/>
                </a:solidFill>
                <a:cs typeface="Times New Roman" pitchFamily="18" charset="0"/>
              </a:rPr>
              <a:t>STATEFUL VS. STATELESS SERVICE:</a:t>
            </a:r>
            <a:endParaRPr lang="en-US" sz="2000" b="1">
              <a:cs typeface="Times New Roman" pitchFamily="18" charset="0"/>
            </a:endParaRPr>
          </a:p>
          <a:p>
            <a:pPr marL="0" indent="0" algn="just">
              <a:lnSpc>
                <a:spcPct val="90000"/>
              </a:lnSpc>
              <a:buFontTx/>
              <a:buNone/>
            </a:pPr>
            <a:r>
              <a:rPr lang="en-US" sz="1800">
                <a:cs typeface="Times New Roman" pitchFamily="18" charset="0"/>
              </a:rPr>
              <a:t> </a:t>
            </a:r>
          </a:p>
          <a:p>
            <a:pPr marL="0" indent="0" algn="just">
              <a:lnSpc>
                <a:spcPct val="90000"/>
              </a:lnSpc>
              <a:buFontTx/>
              <a:buNone/>
            </a:pPr>
            <a:r>
              <a:rPr lang="en-US" sz="1800" b="1">
                <a:cs typeface="Times New Roman" pitchFamily="18" charset="0"/>
              </a:rPr>
              <a:t>Performance</a:t>
            </a:r>
            <a:r>
              <a:rPr lang="en-US" sz="1800">
                <a:cs typeface="Times New Roman" pitchFamily="18" charset="0"/>
              </a:rPr>
              <a:t> is better for stateful. </a:t>
            </a:r>
          </a:p>
          <a:p>
            <a:pPr marL="0" indent="0" algn="just">
              <a:lnSpc>
                <a:spcPct val="90000"/>
              </a:lnSpc>
              <a:buFontTx/>
              <a:buNone/>
            </a:pPr>
            <a:r>
              <a:rPr lang="en-US" sz="1800">
                <a:cs typeface="Times New Roman" pitchFamily="18" charset="0"/>
              </a:rPr>
              <a:t> </a:t>
            </a:r>
          </a:p>
          <a:p>
            <a:pPr lvl="1" algn="just">
              <a:lnSpc>
                <a:spcPct val="90000"/>
              </a:lnSpc>
            </a:pPr>
            <a:r>
              <a:rPr lang="en-US" sz="1800">
                <a:cs typeface="Times New Roman" pitchFamily="18" charset="0"/>
              </a:rPr>
              <a:t>Don't need to parse the filename each time, or "open/close" file on every request.</a:t>
            </a:r>
          </a:p>
          <a:p>
            <a:pPr lvl="1" algn="just">
              <a:lnSpc>
                <a:spcPct val="90000"/>
              </a:lnSpc>
            </a:pPr>
            <a:r>
              <a:rPr lang="en-US" sz="1800">
                <a:cs typeface="Times New Roman" pitchFamily="18" charset="0"/>
              </a:rPr>
              <a:t>Stateful can have a read-ahead cache.</a:t>
            </a:r>
          </a:p>
          <a:p>
            <a:pPr marL="0" indent="0" algn="just">
              <a:lnSpc>
                <a:spcPct val="90000"/>
              </a:lnSpc>
              <a:buFontTx/>
              <a:buNone/>
            </a:pPr>
            <a:r>
              <a:rPr lang="en-US" sz="1800">
                <a:cs typeface="Times New Roman" pitchFamily="18" charset="0"/>
              </a:rPr>
              <a:t> </a:t>
            </a:r>
          </a:p>
          <a:p>
            <a:pPr marL="0" indent="0" algn="just">
              <a:lnSpc>
                <a:spcPct val="90000"/>
              </a:lnSpc>
              <a:buFontTx/>
              <a:buNone/>
            </a:pPr>
            <a:r>
              <a:rPr lang="en-US" sz="1800" b="1">
                <a:cs typeface="Times New Roman" pitchFamily="18" charset="0"/>
              </a:rPr>
              <a:t>Fault Tolerance:</a:t>
            </a:r>
            <a:r>
              <a:rPr lang="en-US" sz="1800">
                <a:cs typeface="Times New Roman" pitchFamily="18" charset="0"/>
              </a:rPr>
              <a:t> A stateful server loses everything when it crashes. </a:t>
            </a:r>
          </a:p>
          <a:p>
            <a:pPr marL="0" indent="0" algn="just">
              <a:lnSpc>
                <a:spcPct val="90000"/>
              </a:lnSpc>
              <a:buFontTx/>
              <a:buNone/>
            </a:pPr>
            <a:r>
              <a:rPr lang="en-US" sz="1800">
                <a:cs typeface="Times New Roman" pitchFamily="18" charset="0"/>
              </a:rPr>
              <a:t> </a:t>
            </a:r>
          </a:p>
          <a:p>
            <a:pPr lvl="1" algn="just">
              <a:lnSpc>
                <a:spcPct val="90000"/>
              </a:lnSpc>
            </a:pPr>
            <a:r>
              <a:rPr lang="en-US" sz="1800">
                <a:cs typeface="Times New Roman" pitchFamily="18" charset="0"/>
              </a:rPr>
              <a:t>Server must poll clients in order to renew its state. </a:t>
            </a:r>
          </a:p>
          <a:p>
            <a:pPr lvl="1" algn="just">
              <a:lnSpc>
                <a:spcPct val="90000"/>
              </a:lnSpc>
            </a:pPr>
            <a:r>
              <a:rPr lang="en-US" sz="1800">
                <a:cs typeface="Times New Roman" pitchFamily="18" charset="0"/>
              </a:rPr>
              <a:t>Client crashes force the server to clean up its encached information. </a:t>
            </a:r>
          </a:p>
          <a:p>
            <a:pPr lvl="1" algn="just">
              <a:lnSpc>
                <a:spcPct val="90000"/>
              </a:lnSpc>
            </a:pPr>
            <a:r>
              <a:rPr lang="en-US" sz="1800">
                <a:cs typeface="Times New Roman" pitchFamily="18" charset="0"/>
              </a:rPr>
              <a:t>Stateless remembers nothing so it can start easily after a crash.</a:t>
            </a:r>
          </a:p>
        </p:txBody>
      </p:sp>
      <p:sp>
        <p:nvSpPr>
          <p:cNvPr id="17412"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17: Distributed File Systems</a:t>
            </a:r>
          </a:p>
        </p:txBody>
      </p:sp>
      <p:sp>
        <p:nvSpPr>
          <p:cNvPr id="5" name="Slide Number Placeholder 5"/>
          <p:cNvSpPr>
            <a:spLocks noGrp="1"/>
          </p:cNvSpPr>
          <p:nvPr>
            <p:ph type="sldNum" sz="quarter" idx="12"/>
          </p:nvPr>
        </p:nvSpPr>
        <p:spPr/>
        <p:txBody>
          <a:bodyPr/>
          <a:lstStyle/>
          <a:p>
            <a:fld id="{4534D02E-93BD-4E11-A281-4B41FA37271B}" type="slidenum">
              <a:rPr lang="en-US"/>
              <a:pPr/>
              <a:t>2</a:t>
            </a:fld>
            <a:endParaRPr lang="en-US"/>
          </a:p>
        </p:txBody>
      </p:sp>
      <p:sp>
        <p:nvSpPr>
          <p:cNvPr id="2050" name="Rectangle 2"/>
          <p:cNvSpPr>
            <a:spLocks noGrp="1" noChangeArrowheads="1"/>
          </p:cNvSpPr>
          <p:nvPr>
            <p:ph type="title"/>
          </p:nvPr>
        </p:nvSpPr>
        <p:spPr>
          <a:xfrm>
            <a:off x="609600" y="304800"/>
            <a:ext cx="8229600" cy="914400"/>
          </a:xfrm>
        </p:spPr>
        <p:txBody>
          <a:bodyPr/>
          <a:lstStyle/>
          <a:p>
            <a:r>
              <a:rPr lang="en-US" b="1"/>
              <a:t>DISTRIBUTED FILE SYSTEMS</a:t>
            </a:r>
          </a:p>
        </p:txBody>
      </p:sp>
      <p:sp>
        <p:nvSpPr>
          <p:cNvPr id="2051" name="Rectangle 3"/>
          <p:cNvSpPr>
            <a:spLocks noGrp="1" noChangeArrowheads="1"/>
          </p:cNvSpPr>
          <p:nvPr>
            <p:ph type="body" idx="1"/>
          </p:nvPr>
        </p:nvSpPr>
        <p:spPr>
          <a:xfrm>
            <a:off x="304800" y="1828800"/>
            <a:ext cx="8534400" cy="3810000"/>
          </a:xfrm>
        </p:spPr>
        <p:txBody>
          <a:bodyPr/>
          <a:lstStyle/>
          <a:p>
            <a:pPr marL="533400" indent="-533400" algn="just">
              <a:buFontTx/>
              <a:buNone/>
            </a:pPr>
            <a:r>
              <a:rPr lang="en-US" sz="2800" b="1">
                <a:solidFill>
                  <a:srgbClr val="FF3300"/>
                </a:solidFill>
                <a:cs typeface="Times New Roman" pitchFamily="18" charset="0"/>
              </a:rPr>
              <a:t>Overview:</a:t>
            </a:r>
          </a:p>
          <a:p>
            <a:pPr marL="533400" indent="-533400" algn="just">
              <a:buFontTx/>
              <a:buNone/>
            </a:pPr>
            <a:r>
              <a:rPr lang="en-US" sz="2400">
                <a:cs typeface="Times New Roman" pitchFamily="18" charset="0"/>
              </a:rPr>
              <a:t> </a:t>
            </a:r>
          </a:p>
          <a:p>
            <a:pPr marL="533400" indent="-533400"/>
            <a:r>
              <a:rPr lang="en-US" sz="2400"/>
              <a:t>Background</a:t>
            </a:r>
          </a:p>
          <a:p>
            <a:pPr marL="533400" indent="-533400"/>
            <a:r>
              <a:rPr lang="en-US" sz="2400"/>
              <a:t>Naming and Transparency</a:t>
            </a:r>
          </a:p>
          <a:p>
            <a:pPr marL="533400" indent="-533400"/>
            <a:r>
              <a:rPr lang="en-US" sz="2400"/>
              <a:t>Remote File Access </a:t>
            </a:r>
          </a:p>
          <a:p>
            <a:pPr marL="533400" indent="-533400"/>
            <a:r>
              <a:rPr lang="en-US" sz="2400"/>
              <a:t>Stateful versus Stateless Service</a:t>
            </a:r>
          </a:p>
          <a:p>
            <a:pPr marL="533400" indent="-533400"/>
            <a:r>
              <a:rPr lang="en-US" sz="2400"/>
              <a:t>File Replication</a:t>
            </a:r>
          </a:p>
          <a:p>
            <a:pPr marL="533400" indent="-533400"/>
            <a:r>
              <a:rPr lang="en-US" sz="2400"/>
              <a:t>An Example: AFS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8E3A7698-59CE-4E73-A503-98CF21150BD8}" type="slidenum">
              <a:rPr lang="en-US"/>
              <a:pPr/>
              <a:t>20</a:t>
            </a:fld>
            <a:endParaRPr lang="en-US"/>
          </a:p>
        </p:txBody>
      </p:sp>
      <p:sp>
        <p:nvSpPr>
          <p:cNvPr id="18434"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8435" name="Rectangle 3"/>
          <p:cNvSpPr>
            <a:spLocks noGrp="1" noChangeArrowheads="1"/>
          </p:cNvSpPr>
          <p:nvPr>
            <p:ph type="body" idx="1"/>
          </p:nvPr>
        </p:nvSpPr>
        <p:spPr>
          <a:xfrm>
            <a:off x="304800" y="1295400"/>
            <a:ext cx="8534400" cy="4953000"/>
          </a:xfrm>
        </p:spPr>
        <p:txBody>
          <a:bodyPr/>
          <a:lstStyle/>
          <a:p>
            <a:pPr marL="285750" indent="-285750" algn="just">
              <a:lnSpc>
                <a:spcPct val="90000"/>
              </a:lnSpc>
              <a:buFontTx/>
              <a:buNone/>
            </a:pPr>
            <a:r>
              <a:rPr lang="en-US" sz="2000" b="1">
                <a:solidFill>
                  <a:schemeClr val="accent2"/>
                </a:solidFill>
                <a:cs typeface="Times New Roman" pitchFamily="18" charset="0"/>
              </a:rPr>
              <a:t>FILE REPLICATION:</a:t>
            </a:r>
            <a:endParaRPr lang="en-US" sz="2000" b="1">
              <a:cs typeface="Times New Roman" pitchFamily="18" charset="0"/>
            </a:endParaRPr>
          </a:p>
          <a:p>
            <a:pPr marL="285750" indent="-285750" algn="just">
              <a:lnSpc>
                <a:spcPct val="90000"/>
              </a:lnSpc>
              <a:buFontTx/>
              <a:buNone/>
            </a:pPr>
            <a:r>
              <a:rPr lang="en-US" sz="1800">
                <a:cs typeface="Times New Roman" pitchFamily="18" charset="0"/>
              </a:rPr>
              <a:t> </a:t>
            </a:r>
          </a:p>
          <a:p>
            <a:pPr marL="285750" indent="-285750" algn="just">
              <a:lnSpc>
                <a:spcPct val="90000"/>
              </a:lnSpc>
            </a:pPr>
            <a:r>
              <a:rPr lang="en-US" sz="1800">
                <a:cs typeface="Times New Roman" pitchFamily="18" charset="0"/>
              </a:rPr>
              <a:t>Duplicating files on multiple machines improves availability and performance.</a:t>
            </a:r>
          </a:p>
          <a:p>
            <a:pPr marL="285750" indent="-285750" algn="just">
              <a:lnSpc>
                <a:spcPct val="90000"/>
              </a:lnSpc>
            </a:pPr>
            <a:r>
              <a:rPr lang="en-US" sz="1800">
                <a:cs typeface="Times New Roman" pitchFamily="18" charset="0"/>
              </a:rPr>
              <a:t>Placed on failure-independent machines ( they won't fail together ).</a:t>
            </a:r>
          </a:p>
          <a:p>
            <a:pPr lvl="1" indent="-3175" algn="just">
              <a:lnSpc>
                <a:spcPct val="90000"/>
              </a:lnSpc>
              <a:buFontTx/>
              <a:buNone/>
            </a:pPr>
            <a:r>
              <a:rPr lang="en-US" sz="1800">
                <a:cs typeface="Times New Roman" pitchFamily="18" charset="0"/>
              </a:rPr>
              <a:t>Replication management should be "location-opaque".</a:t>
            </a:r>
          </a:p>
          <a:p>
            <a:pPr marL="285750" indent="-285750" algn="just">
              <a:lnSpc>
                <a:spcPct val="90000"/>
              </a:lnSpc>
              <a:buFontTx/>
              <a:buNone/>
            </a:pPr>
            <a:r>
              <a:rPr lang="en-US" sz="1800">
                <a:cs typeface="Times New Roman" pitchFamily="18" charset="0"/>
              </a:rPr>
              <a:t> </a:t>
            </a:r>
          </a:p>
          <a:p>
            <a:pPr marL="285750" indent="-285750" algn="just">
              <a:lnSpc>
                <a:spcPct val="90000"/>
              </a:lnSpc>
            </a:pPr>
            <a:r>
              <a:rPr lang="en-US" sz="1800">
                <a:cs typeface="Times New Roman" pitchFamily="18" charset="0"/>
              </a:rPr>
              <a:t>The main problem is consistency - when one copy changes, how do other copies reflect that change? Often there is a tradeoff: consistency versus availability and performance.</a:t>
            </a:r>
          </a:p>
          <a:p>
            <a:pPr marL="285750" indent="-285750" algn="just">
              <a:lnSpc>
                <a:spcPct val="90000"/>
              </a:lnSpc>
            </a:pPr>
            <a:r>
              <a:rPr lang="en-US" sz="1800">
                <a:cs typeface="Times New Roman" pitchFamily="18" charset="0"/>
              </a:rPr>
              <a:t>Example:</a:t>
            </a:r>
          </a:p>
          <a:p>
            <a:pPr marL="285750" indent="-285750" algn="just">
              <a:lnSpc>
                <a:spcPct val="90000"/>
              </a:lnSpc>
              <a:buFontTx/>
              <a:buNone/>
            </a:pPr>
            <a:r>
              <a:rPr lang="en-US" sz="1800">
                <a:cs typeface="Times New Roman" pitchFamily="18" charset="0"/>
              </a:rPr>
              <a:t> </a:t>
            </a:r>
          </a:p>
          <a:p>
            <a:pPr lvl="1" indent="-3175" algn="just">
              <a:lnSpc>
                <a:spcPct val="90000"/>
              </a:lnSpc>
              <a:buFontTx/>
              <a:buNone/>
            </a:pPr>
            <a:r>
              <a:rPr lang="en-US" sz="1800">
                <a:cs typeface="Times New Roman" pitchFamily="18" charset="0"/>
              </a:rPr>
              <a:t>"Demand replication" is like whole-file caching; reading a file causes it to be cached locally. Updates are done only on the primary file at which time all other copies are invalidated.</a:t>
            </a:r>
          </a:p>
          <a:p>
            <a:pPr marL="285750" indent="-285750" algn="just">
              <a:lnSpc>
                <a:spcPct val="90000"/>
              </a:lnSpc>
              <a:buFontTx/>
              <a:buNone/>
            </a:pPr>
            <a:r>
              <a:rPr lang="en-US" sz="1800">
                <a:cs typeface="Times New Roman" pitchFamily="18" charset="0"/>
              </a:rPr>
              <a:t> </a:t>
            </a:r>
          </a:p>
          <a:p>
            <a:pPr marL="285750" indent="-285750" algn="just">
              <a:lnSpc>
                <a:spcPct val="90000"/>
              </a:lnSpc>
            </a:pPr>
            <a:r>
              <a:rPr lang="en-US" sz="1800">
                <a:cs typeface="Times New Roman" pitchFamily="18" charset="0"/>
              </a:rPr>
              <a:t>Atomic and serialized invalidation isn't guaranteed ( message could get lost / machine could crash. )</a:t>
            </a:r>
          </a:p>
        </p:txBody>
      </p:sp>
      <p:sp>
        <p:nvSpPr>
          <p:cNvPr id="18436" name="Text Box 4"/>
          <p:cNvSpPr txBox="1">
            <a:spLocks noChangeArrowheads="1"/>
          </p:cNvSpPr>
          <p:nvPr/>
        </p:nvSpPr>
        <p:spPr bwMode="auto">
          <a:xfrm>
            <a:off x="5438775" y="533400"/>
            <a:ext cx="306546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Remote File Access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7809230E-0BDA-4F68-B72C-98234DB569EA}" type="slidenum">
              <a:rPr lang="en-US"/>
              <a:pPr/>
              <a:t>21</a:t>
            </a:fld>
            <a:endParaRPr lang="en-US"/>
          </a:p>
        </p:txBody>
      </p:sp>
      <p:sp>
        <p:nvSpPr>
          <p:cNvPr id="25602" name="Rectangle 2"/>
          <p:cNvSpPr>
            <a:spLocks noGrp="1" noChangeArrowheads="1"/>
          </p:cNvSpPr>
          <p:nvPr>
            <p:ph type="body" idx="1"/>
          </p:nvPr>
        </p:nvSpPr>
        <p:spPr>
          <a:xfrm>
            <a:off x="228600" y="1219200"/>
            <a:ext cx="8610600" cy="4953000"/>
          </a:xfrm>
        </p:spPr>
        <p:txBody>
          <a:bodyPr/>
          <a:lstStyle/>
          <a:p>
            <a:pPr marL="285750" indent="-285750"/>
            <a:r>
              <a:rPr lang="en-US" sz="2000"/>
              <a:t>A distributed computing environment (Andrew) under development since 1983 at Carnegie-Mellon University, purchased by IBM and released as </a:t>
            </a:r>
            <a:r>
              <a:rPr lang="en-US" sz="2000" b="1"/>
              <a:t>Transarc DFS, </a:t>
            </a:r>
            <a:r>
              <a:rPr lang="en-US" sz="2000"/>
              <a:t>now open sourced as OpenAFS.</a:t>
            </a:r>
          </a:p>
          <a:p>
            <a:pPr marL="285750" indent="-285750"/>
            <a:endParaRPr lang="en-US" sz="2000"/>
          </a:p>
          <a:p>
            <a:pPr marL="285750" indent="-285750" algn="just">
              <a:buFontTx/>
              <a:buNone/>
            </a:pPr>
            <a:r>
              <a:rPr lang="en-US" sz="2000" b="1">
                <a:solidFill>
                  <a:schemeClr val="accent2"/>
                </a:solidFill>
                <a:cs typeface="Times New Roman" pitchFamily="18" charset="0"/>
              </a:rPr>
              <a:t>OVERVIEW:</a:t>
            </a:r>
            <a:endParaRPr lang="en-US" sz="2000">
              <a:cs typeface="Times New Roman" pitchFamily="18" charset="0"/>
            </a:endParaRPr>
          </a:p>
          <a:p>
            <a:pPr marL="285750" indent="-285750" algn="just">
              <a:buFontTx/>
              <a:buNone/>
            </a:pPr>
            <a:r>
              <a:rPr lang="en-US" sz="2000">
                <a:cs typeface="Times New Roman" pitchFamily="18" charset="0"/>
              </a:rPr>
              <a:t> </a:t>
            </a:r>
          </a:p>
          <a:p>
            <a:pPr marL="285750" indent="-285750"/>
            <a:r>
              <a:rPr lang="en-US" sz="2000"/>
              <a:t>AFS tries to solve complex issues such as uniform name space, location-independent file sharing, client-side caching (with cache consistency), secure authentication (via Kerberos)</a:t>
            </a:r>
          </a:p>
          <a:p>
            <a:pPr marL="1085850" lvl="1" indent="-457200"/>
            <a:r>
              <a:rPr lang="en-US" sz="2000"/>
              <a:t>Also includes server-side caching (via replicas), high availability</a:t>
            </a:r>
          </a:p>
          <a:p>
            <a:pPr marL="1085850" lvl="1" indent="-457200"/>
            <a:r>
              <a:rPr lang="en-US" sz="2000"/>
              <a:t>Can span 5,000 workstations</a:t>
            </a:r>
          </a:p>
        </p:txBody>
      </p:sp>
      <p:sp>
        <p:nvSpPr>
          <p:cNvPr id="25603"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25604"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0CA2A4FC-183F-4F67-B502-32AB62802CDE}" type="slidenum">
              <a:rPr lang="en-US"/>
              <a:pPr/>
              <a:t>22</a:t>
            </a:fld>
            <a:endParaRPr lang="en-US"/>
          </a:p>
        </p:txBody>
      </p:sp>
      <p:sp>
        <p:nvSpPr>
          <p:cNvPr id="37890" name="Rectangle 2"/>
          <p:cNvSpPr>
            <a:spLocks noGrp="1" noChangeArrowheads="1"/>
          </p:cNvSpPr>
          <p:nvPr>
            <p:ph type="body" idx="1"/>
          </p:nvPr>
        </p:nvSpPr>
        <p:spPr>
          <a:xfrm>
            <a:off x="228600" y="1219200"/>
            <a:ext cx="8610600" cy="4953000"/>
          </a:xfrm>
        </p:spPr>
        <p:txBody>
          <a:bodyPr/>
          <a:lstStyle/>
          <a:p>
            <a:pPr marL="285750" indent="-285750"/>
            <a:r>
              <a:rPr lang="en-US" sz="2000"/>
              <a:t>Clients have a partitioned space of file names:  </a:t>
            </a:r>
          </a:p>
          <a:p>
            <a:pPr marL="1085850" lvl="1" indent="-457200">
              <a:buFontTx/>
              <a:buNone/>
            </a:pPr>
            <a:r>
              <a:rPr lang="en-US" sz="1800"/>
              <a:t>a </a:t>
            </a:r>
            <a:r>
              <a:rPr lang="en-US" sz="1800" b="1"/>
              <a:t>local name space</a:t>
            </a:r>
            <a:r>
              <a:rPr lang="en-US" sz="1800"/>
              <a:t> and a </a:t>
            </a:r>
            <a:r>
              <a:rPr lang="en-US" sz="1800" b="1"/>
              <a:t>shared name space</a:t>
            </a:r>
          </a:p>
          <a:p>
            <a:pPr marL="1085850" lvl="1" indent="-457200">
              <a:buFontTx/>
              <a:buNone/>
            </a:pPr>
            <a:endParaRPr lang="en-US" sz="1800" b="1"/>
          </a:p>
          <a:p>
            <a:pPr marL="285750" indent="-285750"/>
            <a:r>
              <a:rPr lang="en-US" sz="2000"/>
              <a:t>Dedicated servers, called </a:t>
            </a:r>
            <a:r>
              <a:rPr lang="en-US" sz="2000" i="1"/>
              <a:t>Vice</a:t>
            </a:r>
            <a:r>
              <a:rPr lang="en-US" sz="2000"/>
              <a:t>, present the shared name space to the clients as an homogeneous, identical, and location transparent file hierarchy</a:t>
            </a:r>
          </a:p>
          <a:p>
            <a:pPr marL="285750" indent="-285750"/>
            <a:endParaRPr lang="en-US" sz="2000"/>
          </a:p>
          <a:p>
            <a:pPr marL="285750" indent="-285750"/>
            <a:r>
              <a:rPr lang="en-US" sz="2000"/>
              <a:t>Workstations run the </a:t>
            </a:r>
            <a:r>
              <a:rPr lang="en-US" sz="2000" i="1"/>
              <a:t>Virtue</a:t>
            </a:r>
            <a:r>
              <a:rPr lang="en-US" sz="2000"/>
              <a:t> protocol to communicate with Vice.</a:t>
            </a:r>
          </a:p>
          <a:p>
            <a:pPr marL="285750" indent="-285750"/>
            <a:endParaRPr lang="en-US" sz="2000"/>
          </a:p>
          <a:p>
            <a:pPr marL="285750" indent="-285750"/>
            <a:r>
              <a:rPr lang="en-US" sz="2000"/>
              <a:t>Are required to have local disks where they store their local name space</a:t>
            </a:r>
          </a:p>
          <a:p>
            <a:pPr marL="285750" indent="-285750"/>
            <a:endParaRPr lang="en-US" sz="2000"/>
          </a:p>
          <a:p>
            <a:pPr marL="285750" indent="-285750"/>
            <a:r>
              <a:rPr lang="en-US" sz="2000"/>
              <a:t>Servers collectively are responsible for the storage and management of the shared name space</a:t>
            </a:r>
          </a:p>
        </p:txBody>
      </p:sp>
      <p:sp>
        <p:nvSpPr>
          <p:cNvPr id="37891"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37892"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A96938B2-2B5E-4AE5-AF61-DDD27D5E6C76}" type="slidenum">
              <a:rPr lang="en-US"/>
              <a:pPr/>
              <a:t>23</a:t>
            </a:fld>
            <a:endParaRPr lang="en-US"/>
          </a:p>
        </p:txBody>
      </p:sp>
      <p:sp>
        <p:nvSpPr>
          <p:cNvPr id="38914" name="Rectangle 2"/>
          <p:cNvSpPr>
            <a:spLocks noGrp="1" noChangeArrowheads="1"/>
          </p:cNvSpPr>
          <p:nvPr>
            <p:ph type="body" idx="1"/>
          </p:nvPr>
        </p:nvSpPr>
        <p:spPr>
          <a:xfrm>
            <a:off x="228600" y="1219200"/>
            <a:ext cx="8610600" cy="4953000"/>
          </a:xfrm>
        </p:spPr>
        <p:txBody>
          <a:bodyPr/>
          <a:lstStyle/>
          <a:p>
            <a:pPr marL="285750" indent="-285750"/>
            <a:r>
              <a:rPr lang="en-US" sz="2000"/>
              <a:t>Clients and servers are structured in clusters interconnected by a backbone LAN</a:t>
            </a:r>
            <a:br>
              <a:rPr lang="en-US" sz="2000"/>
            </a:br>
            <a:endParaRPr lang="en-US" sz="2000"/>
          </a:p>
          <a:p>
            <a:pPr marL="285750" indent="-285750"/>
            <a:r>
              <a:rPr lang="en-US" sz="2000"/>
              <a:t>A cluster consists of a collection of workstations and a cluster server and is connected to the backbone by a router</a:t>
            </a:r>
            <a:br>
              <a:rPr lang="en-US" sz="2000"/>
            </a:br>
            <a:endParaRPr lang="en-US" sz="2000"/>
          </a:p>
          <a:p>
            <a:pPr marL="285750" indent="-285750"/>
            <a:r>
              <a:rPr lang="en-US" sz="2000"/>
              <a:t>A key mechanism selected for remote file operations is whole file caching</a:t>
            </a:r>
          </a:p>
          <a:p>
            <a:pPr marL="1085850" lvl="1" indent="-457200">
              <a:buFontTx/>
              <a:buNone/>
            </a:pPr>
            <a:r>
              <a:rPr lang="en-US" sz="2000"/>
              <a:t>Opening a file causes it to be cached, in its entirety, on the local disk</a:t>
            </a:r>
          </a:p>
        </p:txBody>
      </p:sp>
      <p:sp>
        <p:nvSpPr>
          <p:cNvPr id="38915"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38916"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1B6BB8B1-4851-4DAA-BAF1-E385D37B2E62}" type="slidenum">
              <a:rPr lang="en-US"/>
              <a:pPr/>
              <a:t>24</a:t>
            </a:fld>
            <a:endParaRPr lang="en-US"/>
          </a:p>
        </p:txBody>
      </p:sp>
      <p:sp>
        <p:nvSpPr>
          <p:cNvPr id="26626" name="Rectangle 2"/>
          <p:cNvSpPr>
            <a:spLocks noGrp="1" noChangeArrowheads="1"/>
          </p:cNvSpPr>
          <p:nvPr>
            <p:ph type="body" idx="1"/>
          </p:nvPr>
        </p:nvSpPr>
        <p:spPr>
          <a:xfrm>
            <a:off x="228600" y="1447800"/>
            <a:ext cx="8610600" cy="4191000"/>
          </a:xfrm>
        </p:spPr>
        <p:txBody>
          <a:bodyPr/>
          <a:lstStyle/>
          <a:p>
            <a:pPr marL="285750" indent="-285750" algn="just">
              <a:lnSpc>
                <a:spcPct val="90000"/>
              </a:lnSpc>
              <a:buFontTx/>
              <a:buNone/>
            </a:pPr>
            <a:r>
              <a:rPr lang="en-US" sz="1800" b="1">
                <a:solidFill>
                  <a:schemeClr val="accent2"/>
                </a:solidFill>
                <a:cs typeface="Times New Roman" pitchFamily="18" charset="0"/>
              </a:rPr>
              <a:t>SHARED NAME SPACE:</a:t>
            </a:r>
            <a:endParaRPr lang="en-US" sz="1800">
              <a:cs typeface="Times New Roman" pitchFamily="18" charset="0"/>
            </a:endParaRPr>
          </a:p>
          <a:p>
            <a:pPr marL="285750" indent="-285750" algn="just">
              <a:lnSpc>
                <a:spcPct val="90000"/>
              </a:lnSpc>
              <a:buFontTx/>
              <a:buNone/>
            </a:pPr>
            <a:r>
              <a:rPr lang="en-US" sz="1800">
                <a:cs typeface="Times New Roman" pitchFamily="18" charset="0"/>
              </a:rPr>
              <a:t> </a:t>
            </a:r>
          </a:p>
          <a:p>
            <a:pPr marL="285750" indent="-285750" algn="just">
              <a:lnSpc>
                <a:spcPct val="90000"/>
              </a:lnSpc>
            </a:pPr>
            <a:r>
              <a:rPr lang="en-US" sz="1800">
                <a:cs typeface="Times New Roman" pitchFamily="18" charset="0"/>
              </a:rPr>
              <a:t>The server file space is divided into volumes. Volumes contain files of only one user.  It's these volumes that are the level of granularity attached to a client.</a:t>
            </a:r>
          </a:p>
          <a:p>
            <a:pPr marL="285750" indent="-285750" algn="just">
              <a:lnSpc>
                <a:spcPct val="90000"/>
              </a:lnSpc>
            </a:pPr>
            <a:endParaRPr lang="en-US" sz="1800">
              <a:cs typeface="Times New Roman" pitchFamily="18" charset="0"/>
            </a:endParaRPr>
          </a:p>
          <a:p>
            <a:pPr marL="285750" indent="-285750" algn="just">
              <a:lnSpc>
                <a:spcPct val="90000"/>
              </a:lnSpc>
            </a:pPr>
            <a:r>
              <a:rPr lang="en-US" sz="1800">
                <a:cs typeface="Times New Roman" pitchFamily="18" charset="0"/>
              </a:rPr>
              <a:t>A vice file can be accessed using a fid = &lt;volume number, vnode &gt;. The fid doesn't depend on machine location. A client queries a volume-location database for this information.</a:t>
            </a:r>
          </a:p>
          <a:p>
            <a:pPr marL="285750" indent="-285750" algn="just">
              <a:lnSpc>
                <a:spcPct val="90000"/>
              </a:lnSpc>
            </a:pPr>
            <a:endParaRPr lang="en-US" sz="1800">
              <a:cs typeface="Times New Roman" pitchFamily="18" charset="0"/>
            </a:endParaRPr>
          </a:p>
          <a:p>
            <a:pPr marL="285750" indent="-285750" algn="just">
              <a:lnSpc>
                <a:spcPct val="90000"/>
              </a:lnSpc>
            </a:pPr>
            <a:r>
              <a:rPr lang="en-US" sz="1800">
                <a:cs typeface="Times New Roman" pitchFamily="18" charset="0"/>
              </a:rPr>
              <a:t>Volumes can migrate between servers to balance space and utilization. Old server has "forwarding" instructions and handles client updates during migration.</a:t>
            </a:r>
          </a:p>
          <a:p>
            <a:pPr marL="285750" indent="-285750" algn="just">
              <a:lnSpc>
                <a:spcPct val="90000"/>
              </a:lnSpc>
            </a:pPr>
            <a:endParaRPr lang="en-US" sz="1800">
              <a:cs typeface="Times New Roman" pitchFamily="18" charset="0"/>
            </a:endParaRPr>
          </a:p>
          <a:p>
            <a:pPr marL="285750" indent="-285750" algn="just">
              <a:lnSpc>
                <a:spcPct val="90000"/>
              </a:lnSpc>
            </a:pPr>
            <a:r>
              <a:rPr lang="en-US" sz="1800">
                <a:cs typeface="Times New Roman" pitchFamily="18" charset="0"/>
              </a:rPr>
              <a:t>Read-only volumes ( system files, etc. ) can be replicated. The volume database knows how to find these.</a:t>
            </a:r>
          </a:p>
        </p:txBody>
      </p:sp>
      <p:sp>
        <p:nvSpPr>
          <p:cNvPr id="26627"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26628"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E3D0B247-5078-4693-8BFE-6473C3C6BA4D}" type="slidenum">
              <a:rPr lang="en-US"/>
              <a:pPr/>
              <a:t>25</a:t>
            </a:fld>
            <a:endParaRPr lang="en-US"/>
          </a:p>
        </p:txBody>
      </p:sp>
      <p:sp>
        <p:nvSpPr>
          <p:cNvPr id="27650" name="Rectangle 2"/>
          <p:cNvSpPr>
            <a:spLocks noGrp="1" noChangeArrowheads="1"/>
          </p:cNvSpPr>
          <p:nvPr>
            <p:ph type="body" idx="1"/>
          </p:nvPr>
        </p:nvSpPr>
        <p:spPr>
          <a:xfrm>
            <a:off x="228600" y="1447800"/>
            <a:ext cx="8610600" cy="4648200"/>
          </a:xfrm>
        </p:spPr>
        <p:txBody>
          <a:bodyPr/>
          <a:lstStyle/>
          <a:p>
            <a:pPr marL="285750" indent="-285750" algn="just">
              <a:buFontTx/>
              <a:buNone/>
            </a:pPr>
            <a:r>
              <a:rPr lang="en-US" sz="1800" b="1">
                <a:solidFill>
                  <a:schemeClr val="accent2"/>
                </a:solidFill>
                <a:cs typeface="Times New Roman" pitchFamily="18" charset="0"/>
              </a:rPr>
              <a:t>FILE OPERATIONS AND CONSISTENCY SEMANTICS:</a:t>
            </a:r>
            <a:endParaRPr lang="en-US" sz="1800">
              <a:cs typeface="Times New Roman" pitchFamily="18" charset="0"/>
            </a:endParaRPr>
          </a:p>
          <a:p>
            <a:pPr marL="285750" indent="-285750" algn="just">
              <a:buFontTx/>
              <a:buNone/>
            </a:pPr>
            <a:r>
              <a:rPr lang="en-US" sz="1800">
                <a:cs typeface="Times New Roman" pitchFamily="18" charset="0"/>
              </a:rPr>
              <a:t> </a:t>
            </a:r>
          </a:p>
          <a:p>
            <a:pPr marL="285750" indent="-285750"/>
            <a:r>
              <a:rPr lang="en-US" sz="1800"/>
              <a:t>Andrew caches entire files form servers</a:t>
            </a:r>
          </a:p>
          <a:p>
            <a:pPr marL="1085850" lvl="1" indent="-457200">
              <a:buFontTx/>
              <a:buNone/>
            </a:pPr>
            <a:r>
              <a:rPr lang="en-US" sz="1800"/>
              <a:t>A client workstation interacts with Vice servers only during opening and closing of files</a:t>
            </a:r>
          </a:p>
          <a:p>
            <a:pPr marL="285750" indent="-285750"/>
            <a:r>
              <a:rPr lang="en-US" sz="1800" i="1"/>
              <a:t>Venus</a:t>
            </a:r>
            <a:r>
              <a:rPr lang="en-US" sz="1800"/>
              <a:t> – caches files from Vice when they are opened, and stores modified copies of files back when they are closed</a:t>
            </a:r>
          </a:p>
          <a:p>
            <a:pPr marL="285750" indent="-285750"/>
            <a:r>
              <a:rPr lang="en-US" sz="1800"/>
              <a:t>Reading and writing bytes of a file are done by the kernel without Venus intervention on the cached copy</a:t>
            </a:r>
          </a:p>
          <a:p>
            <a:pPr marL="285750" indent="-285750"/>
            <a:r>
              <a:rPr lang="en-US" sz="1800"/>
              <a:t>Venus caches contents of directories and symbolic links, for path-name translation</a:t>
            </a:r>
          </a:p>
          <a:p>
            <a:pPr marL="285750" indent="-285750"/>
            <a:r>
              <a:rPr lang="en-US" sz="1800"/>
              <a:t>Exceptions to the caching policy are modifications to directories that are made directly on the server responsibility for that directory</a:t>
            </a:r>
          </a:p>
        </p:txBody>
      </p:sp>
      <p:sp>
        <p:nvSpPr>
          <p:cNvPr id="27651"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27652"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5C3593F1-5205-44B7-A96D-C8E993A915EF}" type="slidenum">
              <a:rPr lang="en-US"/>
              <a:pPr/>
              <a:t>26</a:t>
            </a:fld>
            <a:endParaRPr lang="en-US"/>
          </a:p>
        </p:txBody>
      </p:sp>
      <p:sp>
        <p:nvSpPr>
          <p:cNvPr id="28674" name="Rectangle 2"/>
          <p:cNvSpPr>
            <a:spLocks noGrp="1" noChangeArrowheads="1"/>
          </p:cNvSpPr>
          <p:nvPr>
            <p:ph type="body" idx="1"/>
          </p:nvPr>
        </p:nvSpPr>
        <p:spPr>
          <a:xfrm>
            <a:off x="228600" y="1219200"/>
            <a:ext cx="8686800" cy="5105400"/>
          </a:xfrm>
        </p:spPr>
        <p:txBody>
          <a:bodyPr/>
          <a:lstStyle/>
          <a:p>
            <a:pPr marL="533400" indent="-533400" algn="just">
              <a:lnSpc>
                <a:spcPct val="90000"/>
              </a:lnSpc>
              <a:buFontTx/>
              <a:buNone/>
            </a:pPr>
            <a:r>
              <a:rPr lang="en-US" sz="1600" b="1">
                <a:solidFill>
                  <a:schemeClr val="accent2"/>
                </a:solidFill>
                <a:cs typeface="Times New Roman" pitchFamily="18" charset="0"/>
              </a:rPr>
              <a:t>IMPLEMENTATION – Flow of a request:</a:t>
            </a:r>
            <a:endParaRPr lang="en-US" sz="1600">
              <a:cs typeface="Times New Roman" pitchFamily="18" charset="0"/>
            </a:endParaRPr>
          </a:p>
          <a:p>
            <a:pPr marL="533400" indent="-533400" algn="just">
              <a:lnSpc>
                <a:spcPct val="90000"/>
              </a:lnSpc>
              <a:buFontTx/>
              <a:buNone/>
            </a:pPr>
            <a:r>
              <a:rPr lang="en-US" sz="1600">
                <a:cs typeface="Times New Roman" pitchFamily="18" charset="0"/>
              </a:rPr>
              <a:t> </a:t>
            </a:r>
          </a:p>
          <a:p>
            <a:pPr marL="533400" indent="-533400" algn="just">
              <a:lnSpc>
                <a:spcPct val="60000"/>
              </a:lnSpc>
            </a:pPr>
            <a:r>
              <a:rPr lang="en-US" sz="1600">
                <a:cs typeface="Times New Roman" pitchFamily="18" charset="0"/>
              </a:rPr>
              <a:t>Deflection of open/close:</a:t>
            </a:r>
          </a:p>
          <a:p>
            <a:pPr marL="533400" indent="-533400" algn="just">
              <a:lnSpc>
                <a:spcPct val="60000"/>
              </a:lnSpc>
              <a:buFontTx/>
              <a:buNone/>
            </a:pPr>
            <a:r>
              <a:rPr lang="en-US" sz="1600">
                <a:cs typeface="Times New Roman" pitchFamily="18" charset="0"/>
              </a:rPr>
              <a:t> </a:t>
            </a:r>
          </a:p>
          <a:p>
            <a:pPr marL="533400" indent="-533400" algn="just">
              <a:lnSpc>
                <a:spcPct val="60000"/>
              </a:lnSpc>
            </a:pPr>
            <a:r>
              <a:rPr lang="en-US" sz="1600">
                <a:cs typeface="Times New Roman" pitchFamily="18" charset="0"/>
              </a:rPr>
              <a:t>The client kernel is modified to detect references to vice files.</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The request is forwarded to Venus with these steps:</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Venus does pathname translation.</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Asks Vice for the file</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Moves the file to local disk</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Passes inode of file back to client kernel.</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Venus maintains caches for status ( in memory ) and data ( on local disk.)</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A server user-level process handles client requests. </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A lightweight process handles concurrent RPC requests from clients. </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State information is cached in this process.</a:t>
            </a:r>
          </a:p>
          <a:p>
            <a:pPr marL="533400" indent="-533400" algn="just">
              <a:lnSpc>
                <a:spcPct val="60000"/>
              </a:lnSpc>
            </a:pPr>
            <a:endParaRPr lang="en-US" sz="1600">
              <a:cs typeface="Times New Roman" pitchFamily="18" charset="0"/>
            </a:endParaRPr>
          </a:p>
          <a:p>
            <a:pPr marL="533400" indent="-533400" algn="just">
              <a:lnSpc>
                <a:spcPct val="60000"/>
              </a:lnSpc>
            </a:pPr>
            <a:r>
              <a:rPr lang="en-US" sz="1600">
                <a:cs typeface="Times New Roman" pitchFamily="18" charset="0"/>
              </a:rPr>
              <a:t>Susceptible to reliability problems.</a:t>
            </a:r>
          </a:p>
        </p:txBody>
      </p:sp>
      <p:sp>
        <p:nvSpPr>
          <p:cNvPr id="28675" name="Rectangle 3"/>
          <p:cNvSpPr>
            <a:spLocks noGrp="1" noChangeArrowheads="1"/>
          </p:cNvSpPr>
          <p:nvPr>
            <p:ph type="title"/>
          </p:nvPr>
        </p:nvSpPr>
        <p:spPr>
          <a:xfrm>
            <a:off x="152400" y="0"/>
            <a:ext cx="4953000" cy="1143000"/>
          </a:xfrm>
          <a:noFill/>
          <a:ln/>
        </p:spPr>
        <p:txBody>
          <a:bodyPr/>
          <a:lstStyle/>
          <a:p>
            <a:r>
              <a:rPr lang="en-US" sz="3600" b="1"/>
              <a:t>DISTRIBUTED FILE SYSTEMS</a:t>
            </a:r>
          </a:p>
        </p:txBody>
      </p:sp>
      <p:sp>
        <p:nvSpPr>
          <p:cNvPr id="28676" name="Text Box 4"/>
          <p:cNvSpPr txBox="1">
            <a:spLocks noChangeArrowheads="1"/>
          </p:cNvSpPr>
          <p:nvPr/>
        </p:nvSpPr>
        <p:spPr bwMode="auto">
          <a:xfrm>
            <a:off x="5449888" y="533400"/>
            <a:ext cx="3079750" cy="457200"/>
          </a:xfrm>
          <a:prstGeom prst="rect">
            <a:avLst/>
          </a:prstGeom>
          <a:noFill/>
          <a:ln w="9525">
            <a:noFill/>
            <a:miter lim="800000"/>
            <a:headEnd/>
            <a:tailEnd/>
          </a:ln>
          <a:effectLst/>
        </p:spPr>
        <p:txBody>
          <a:bodyPr wrap="none">
            <a:spAutoFit/>
          </a:bodyPr>
          <a:lstStyle/>
          <a:p>
            <a:pPr algn="ctr"/>
            <a:r>
              <a:rPr lang="en-US" sz="2400" b="1">
                <a:solidFill>
                  <a:srgbClr val="FF3300"/>
                </a:solidFill>
              </a:rPr>
              <a:t>Andrew File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62524EA8-76CC-423B-845F-B274C3BE62BE}" type="slidenum">
              <a:rPr lang="en-US"/>
              <a:pPr/>
              <a:t>27</a:t>
            </a:fld>
            <a:endParaRPr lang="en-US"/>
          </a:p>
        </p:txBody>
      </p:sp>
      <p:sp>
        <p:nvSpPr>
          <p:cNvPr id="29698" name="Rectangle 2"/>
          <p:cNvSpPr>
            <a:spLocks noGrp="1" noChangeArrowheads="1"/>
          </p:cNvSpPr>
          <p:nvPr>
            <p:ph type="body" idx="1"/>
          </p:nvPr>
        </p:nvSpPr>
        <p:spPr>
          <a:xfrm>
            <a:off x="228600" y="1828800"/>
            <a:ext cx="8610600" cy="1447800"/>
          </a:xfrm>
          <a:solidFill>
            <a:srgbClr val="CCFFFF"/>
          </a:solidFill>
        </p:spPr>
        <p:txBody>
          <a:bodyPr/>
          <a:lstStyle/>
          <a:p>
            <a:pPr marL="0" indent="0" algn="just">
              <a:buFontTx/>
              <a:buNone/>
            </a:pPr>
            <a:endParaRPr lang="en-US" sz="1800" b="1">
              <a:cs typeface="Times New Roman" pitchFamily="18" charset="0"/>
            </a:endParaRPr>
          </a:p>
          <a:p>
            <a:pPr marL="0" indent="0" algn="just">
              <a:buFontTx/>
              <a:buNone/>
            </a:pPr>
            <a:r>
              <a:rPr lang="en-US" sz="1800" b="1">
                <a:cs typeface="Times New Roman" pitchFamily="18" charset="0"/>
              </a:rPr>
              <a:t>In this section we have looked at how files systems are implemented across systems.  Of special concern is consistency, caching, and performance.</a:t>
            </a:r>
            <a:endParaRPr lang="en-US" sz="1800">
              <a:cs typeface="Times New Roman" pitchFamily="18" charset="0"/>
            </a:endParaRPr>
          </a:p>
        </p:txBody>
      </p:sp>
      <p:sp>
        <p:nvSpPr>
          <p:cNvPr id="29699" name="Rectangle 3"/>
          <p:cNvSpPr>
            <a:spLocks noGrp="1" noChangeArrowheads="1"/>
          </p:cNvSpPr>
          <p:nvPr>
            <p:ph type="title"/>
          </p:nvPr>
        </p:nvSpPr>
        <p:spPr>
          <a:xfrm>
            <a:off x="152400" y="0"/>
            <a:ext cx="8991600" cy="1143000"/>
          </a:xfrm>
          <a:noFill/>
          <a:ln/>
        </p:spPr>
        <p:txBody>
          <a:bodyPr/>
          <a:lstStyle/>
          <a:p>
            <a:r>
              <a:rPr lang="en-US" sz="3600" b="1"/>
              <a:t>DISTRIBUTED FILE SYSTEMS</a:t>
            </a:r>
          </a:p>
        </p:txBody>
      </p:sp>
      <p:sp>
        <p:nvSpPr>
          <p:cNvPr id="29700" name="Text Box 4"/>
          <p:cNvSpPr txBox="1">
            <a:spLocks noChangeArrowheads="1"/>
          </p:cNvSpPr>
          <p:nvPr/>
        </p:nvSpPr>
        <p:spPr bwMode="auto">
          <a:xfrm>
            <a:off x="3721100" y="1143000"/>
            <a:ext cx="1436688" cy="457200"/>
          </a:xfrm>
          <a:prstGeom prst="rect">
            <a:avLst/>
          </a:prstGeom>
          <a:noFill/>
          <a:ln w="9525">
            <a:noFill/>
            <a:miter lim="800000"/>
            <a:headEnd/>
            <a:tailEnd/>
          </a:ln>
          <a:effectLst/>
        </p:spPr>
        <p:txBody>
          <a:bodyPr wrap="none">
            <a:spAutoFit/>
          </a:bodyPr>
          <a:lstStyle/>
          <a:p>
            <a:pPr algn="ctr"/>
            <a:r>
              <a:rPr lang="en-US" sz="2400" b="1">
                <a:solidFill>
                  <a:srgbClr val="FF3300"/>
                </a:solidFill>
              </a:rPr>
              <a:t>Wrap 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2E0A9337-F590-4BA5-A0E8-6052A0A3AB37}" type="slidenum">
              <a:rPr lang="en-US"/>
              <a:pPr/>
              <a:t>3</a:t>
            </a:fld>
            <a:endParaRPr lang="en-US"/>
          </a:p>
        </p:txBody>
      </p:sp>
      <p:sp>
        <p:nvSpPr>
          <p:cNvPr id="33794" name="Rectangle 2"/>
          <p:cNvSpPr>
            <a:spLocks noGrp="1" noChangeArrowheads="1"/>
          </p:cNvSpPr>
          <p:nvPr>
            <p:ph type="title"/>
          </p:nvPr>
        </p:nvSpPr>
        <p:spPr>
          <a:xfrm>
            <a:off x="609600" y="304800"/>
            <a:ext cx="5257800" cy="914400"/>
          </a:xfrm>
        </p:spPr>
        <p:txBody>
          <a:bodyPr/>
          <a:lstStyle/>
          <a:p>
            <a:r>
              <a:rPr lang="en-US" sz="3600" b="1"/>
              <a:t>DISTRIBUTED FILE SYSTEMS</a:t>
            </a:r>
          </a:p>
        </p:txBody>
      </p:sp>
      <p:sp>
        <p:nvSpPr>
          <p:cNvPr id="33795" name="Rectangle 3"/>
          <p:cNvSpPr>
            <a:spLocks noGrp="1" noChangeArrowheads="1"/>
          </p:cNvSpPr>
          <p:nvPr>
            <p:ph type="body" idx="1"/>
          </p:nvPr>
        </p:nvSpPr>
        <p:spPr>
          <a:xfrm>
            <a:off x="304800" y="1828800"/>
            <a:ext cx="8534400" cy="3810000"/>
          </a:xfrm>
        </p:spPr>
        <p:txBody>
          <a:bodyPr/>
          <a:lstStyle/>
          <a:p>
            <a:pPr marL="533400" indent="-533400" algn="just">
              <a:buFontTx/>
              <a:buNone/>
            </a:pPr>
            <a:r>
              <a:rPr lang="en-US" sz="1800">
                <a:cs typeface="Times New Roman" pitchFamily="18" charset="0"/>
              </a:rPr>
              <a:t> </a:t>
            </a:r>
          </a:p>
          <a:p>
            <a:pPr marL="533400" indent="-533400" algn="just"/>
            <a:r>
              <a:rPr lang="en-US" sz="1800">
                <a:cs typeface="Times New Roman" pitchFamily="18" charset="0"/>
              </a:rPr>
              <a:t>A </a:t>
            </a:r>
            <a:r>
              <a:rPr lang="en-US" sz="1800" b="1">
                <a:cs typeface="Times New Roman" pitchFamily="18" charset="0"/>
              </a:rPr>
              <a:t>Distributed File System</a:t>
            </a:r>
            <a:r>
              <a:rPr lang="en-US" sz="1800">
                <a:cs typeface="Times New Roman" pitchFamily="18" charset="0"/>
              </a:rPr>
              <a:t> ( DFS ) is simply a classical model of a file system ( as discussed before ) distributed across multiple machines. The purpose is to promote sharing of dispersed files.</a:t>
            </a:r>
          </a:p>
          <a:p>
            <a:pPr marL="533400" indent="-533400" algn="just"/>
            <a:endParaRPr lang="en-US" sz="1800">
              <a:cs typeface="Times New Roman" pitchFamily="18" charset="0"/>
            </a:endParaRPr>
          </a:p>
          <a:p>
            <a:pPr marL="533400" indent="-533400" algn="just"/>
            <a:r>
              <a:rPr lang="en-US" sz="1800">
                <a:cs typeface="Times New Roman" pitchFamily="18" charset="0"/>
              </a:rPr>
              <a:t>This is an area of active research interest today.</a:t>
            </a:r>
          </a:p>
          <a:p>
            <a:pPr marL="533400" indent="-533400" algn="just"/>
            <a:endParaRPr lang="en-US" sz="1800">
              <a:cs typeface="Times New Roman" pitchFamily="18" charset="0"/>
            </a:endParaRPr>
          </a:p>
          <a:p>
            <a:pPr marL="533400" indent="-533400" algn="just"/>
            <a:r>
              <a:rPr lang="en-US" sz="1800">
                <a:cs typeface="Times New Roman" pitchFamily="18" charset="0"/>
              </a:rPr>
              <a:t>The resources on a particular machine are </a:t>
            </a:r>
            <a:r>
              <a:rPr lang="en-US" sz="1800" b="1">
                <a:cs typeface="Times New Roman" pitchFamily="18" charset="0"/>
              </a:rPr>
              <a:t>local</a:t>
            </a:r>
            <a:r>
              <a:rPr lang="en-US" sz="1800">
                <a:cs typeface="Times New Roman" pitchFamily="18" charset="0"/>
              </a:rPr>
              <a:t> to itself.   Resources on other machines are </a:t>
            </a:r>
            <a:r>
              <a:rPr lang="en-US" sz="1800" b="1">
                <a:cs typeface="Times New Roman" pitchFamily="18" charset="0"/>
              </a:rPr>
              <a:t>remote</a:t>
            </a:r>
            <a:r>
              <a:rPr lang="en-US" sz="1800">
                <a:cs typeface="Times New Roman" pitchFamily="18" charset="0"/>
              </a:rPr>
              <a:t>.</a:t>
            </a:r>
          </a:p>
          <a:p>
            <a:pPr marL="533400" indent="-533400" algn="just"/>
            <a:endParaRPr lang="en-US" sz="1800">
              <a:cs typeface="Times New Roman" pitchFamily="18" charset="0"/>
            </a:endParaRPr>
          </a:p>
          <a:p>
            <a:pPr marL="533400" indent="-533400" algn="just"/>
            <a:r>
              <a:rPr lang="en-US" sz="1800">
                <a:cs typeface="Times New Roman" pitchFamily="18" charset="0"/>
              </a:rPr>
              <a:t>A file system provides a service for clients. The server interface is the normal set of file operations: create, read, etc. on files.</a:t>
            </a:r>
          </a:p>
        </p:txBody>
      </p:sp>
      <p:sp>
        <p:nvSpPr>
          <p:cNvPr id="33796" name="Text Box 4"/>
          <p:cNvSpPr txBox="1">
            <a:spLocks noChangeArrowheads="1"/>
          </p:cNvSpPr>
          <p:nvPr/>
        </p:nvSpPr>
        <p:spPr bwMode="auto">
          <a:xfrm>
            <a:off x="5953125" y="482600"/>
            <a:ext cx="2024063" cy="519113"/>
          </a:xfrm>
          <a:prstGeom prst="rect">
            <a:avLst/>
          </a:prstGeom>
          <a:noFill/>
          <a:ln w="9525">
            <a:noFill/>
            <a:miter lim="800000"/>
            <a:headEnd/>
            <a:tailEnd/>
          </a:ln>
          <a:effectLst/>
        </p:spPr>
        <p:txBody>
          <a:bodyPr wrap="none">
            <a:spAutoFit/>
          </a:bodyPr>
          <a:lstStyle/>
          <a:p>
            <a:pPr algn="ctr"/>
            <a:r>
              <a:rPr lang="en-US" sz="2800" b="1">
                <a:solidFill>
                  <a:srgbClr val="FF3300"/>
                </a:solidFill>
              </a:rPr>
              <a:t>Definitions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9F9BD85D-26D4-4F89-8130-E0C42C385DEA}" type="slidenum">
              <a:rPr lang="en-US"/>
              <a:pPr/>
              <a:t>4</a:t>
            </a:fld>
            <a:endParaRPr lang="en-US"/>
          </a:p>
        </p:txBody>
      </p:sp>
      <p:sp>
        <p:nvSpPr>
          <p:cNvPr id="4098" name="Rectangle 2"/>
          <p:cNvSpPr>
            <a:spLocks noGrp="1" noChangeArrowheads="1"/>
          </p:cNvSpPr>
          <p:nvPr>
            <p:ph type="title"/>
          </p:nvPr>
        </p:nvSpPr>
        <p:spPr>
          <a:xfrm>
            <a:off x="228600" y="228600"/>
            <a:ext cx="4953000" cy="1143000"/>
          </a:xfrm>
        </p:spPr>
        <p:txBody>
          <a:bodyPr/>
          <a:lstStyle/>
          <a:p>
            <a:r>
              <a:rPr lang="en-US" sz="3600" b="1"/>
              <a:t>DISTRIBUTED FILE SYSTEMS</a:t>
            </a:r>
          </a:p>
        </p:txBody>
      </p:sp>
      <p:sp>
        <p:nvSpPr>
          <p:cNvPr id="4099" name="Rectangle 3"/>
          <p:cNvSpPr>
            <a:spLocks noGrp="1" noChangeArrowheads="1"/>
          </p:cNvSpPr>
          <p:nvPr>
            <p:ph type="body" idx="1"/>
          </p:nvPr>
        </p:nvSpPr>
        <p:spPr>
          <a:xfrm>
            <a:off x="304800" y="1676400"/>
            <a:ext cx="8534400" cy="4114800"/>
          </a:xfrm>
        </p:spPr>
        <p:txBody>
          <a:bodyPr/>
          <a:lstStyle/>
          <a:p>
            <a:pPr marL="517525" indent="-517525" algn="just">
              <a:lnSpc>
                <a:spcPct val="90000"/>
              </a:lnSpc>
              <a:buFontTx/>
              <a:buNone/>
            </a:pPr>
            <a:endParaRPr lang="en-US" sz="1800" dirty="0">
              <a:cs typeface="Times New Roman" pitchFamily="18" charset="0"/>
            </a:endParaRPr>
          </a:p>
          <a:p>
            <a:pPr marL="517525" indent="-517525" algn="just">
              <a:lnSpc>
                <a:spcPct val="90000"/>
              </a:lnSpc>
              <a:buFontTx/>
              <a:buNone/>
            </a:pPr>
            <a:r>
              <a:rPr lang="en-US" sz="1800" dirty="0">
                <a:cs typeface="Times New Roman" pitchFamily="18" charset="0"/>
              </a:rPr>
              <a:t> Clients, servers, and storage are dispersed across machines. Configuration and implementation may vary -</a:t>
            </a:r>
          </a:p>
          <a:p>
            <a:pPr marL="517525" indent="-517525" algn="just">
              <a:lnSpc>
                <a:spcPct val="90000"/>
              </a:lnSpc>
            </a:pPr>
            <a:endParaRPr lang="en-US" sz="1800" dirty="0">
              <a:cs typeface="Times New Roman" pitchFamily="18" charset="0"/>
            </a:endParaRPr>
          </a:p>
          <a:p>
            <a:pPr marL="1196975" lvl="1" indent="-457200" algn="just">
              <a:lnSpc>
                <a:spcPct val="90000"/>
              </a:lnSpc>
              <a:buFontTx/>
              <a:buAutoNum type="alphaLcParenR"/>
            </a:pPr>
            <a:r>
              <a:rPr lang="en-US" sz="1800" dirty="0">
                <a:cs typeface="Times New Roman" pitchFamily="18" charset="0"/>
              </a:rPr>
              <a:t>Servers may run on dedicated machines, OR</a:t>
            </a:r>
          </a:p>
          <a:p>
            <a:pPr marL="1196975" lvl="1" indent="-457200" algn="just">
              <a:lnSpc>
                <a:spcPct val="90000"/>
              </a:lnSpc>
              <a:buFontTx/>
              <a:buAutoNum type="alphaLcParenR"/>
            </a:pPr>
            <a:r>
              <a:rPr lang="en-US" sz="1800" dirty="0">
                <a:cs typeface="Times New Roman" pitchFamily="18" charset="0"/>
              </a:rPr>
              <a:t>Servers and clients can be on the same machines.</a:t>
            </a:r>
          </a:p>
          <a:p>
            <a:pPr marL="1196975" lvl="1" indent="-457200" algn="just">
              <a:lnSpc>
                <a:spcPct val="90000"/>
              </a:lnSpc>
              <a:buFontTx/>
              <a:buAutoNum type="alphaLcParenR"/>
            </a:pPr>
            <a:r>
              <a:rPr lang="en-US" sz="1800" dirty="0">
                <a:cs typeface="Times New Roman" pitchFamily="18" charset="0"/>
              </a:rPr>
              <a:t>The OS itself can be distributed (with the file system a part of that distribution.</a:t>
            </a:r>
          </a:p>
          <a:p>
            <a:pPr marL="1196975" lvl="1" indent="-457200" algn="just">
              <a:lnSpc>
                <a:spcPct val="90000"/>
              </a:lnSpc>
              <a:buFontTx/>
              <a:buAutoNum type="alphaLcParenR"/>
            </a:pPr>
            <a:r>
              <a:rPr lang="en-US" sz="1800" dirty="0">
                <a:cs typeface="Times New Roman" pitchFamily="18" charset="0"/>
              </a:rPr>
              <a:t>A distribution layer can be interposed between a conventional OS and the file system.</a:t>
            </a:r>
          </a:p>
          <a:p>
            <a:pPr marL="1196975" lvl="1" indent="-457200" algn="just">
              <a:lnSpc>
                <a:spcPct val="90000"/>
              </a:lnSpc>
              <a:buFontTx/>
              <a:buAutoNum type="alphaLcParenR"/>
            </a:pPr>
            <a:endParaRPr lang="en-US" sz="1800" dirty="0">
              <a:cs typeface="Times New Roman" pitchFamily="18" charset="0"/>
            </a:endParaRPr>
          </a:p>
          <a:p>
            <a:pPr marL="517525" indent="-517525" algn="just">
              <a:lnSpc>
                <a:spcPct val="90000"/>
              </a:lnSpc>
              <a:buFontTx/>
              <a:buNone/>
            </a:pPr>
            <a:r>
              <a:rPr lang="en-US" sz="1800" dirty="0">
                <a:cs typeface="Times New Roman" pitchFamily="18" charset="0"/>
              </a:rPr>
              <a:t>Clients should view a DFS the same way they would a centralized FS; the distribution is hidden at a lower level.</a:t>
            </a:r>
          </a:p>
          <a:p>
            <a:pPr marL="517525" indent="-517525" algn="just">
              <a:lnSpc>
                <a:spcPct val="90000"/>
              </a:lnSpc>
            </a:pPr>
            <a:endParaRPr lang="en-US" sz="1800" dirty="0">
              <a:cs typeface="Times New Roman" pitchFamily="18" charset="0"/>
            </a:endParaRPr>
          </a:p>
          <a:p>
            <a:pPr marL="517525" indent="-517525" algn="just">
              <a:lnSpc>
                <a:spcPct val="90000"/>
              </a:lnSpc>
              <a:buFontTx/>
              <a:buNone/>
            </a:pPr>
            <a:r>
              <a:rPr lang="en-US" sz="1800" dirty="0">
                <a:cs typeface="Times New Roman" pitchFamily="18" charset="0"/>
              </a:rPr>
              <a:t>Performance is concerned with throughput and response time.</a:t>
            </a:r>
          </a:p>
        </p:txBody>
      </p:sp>
      <p:sp>
        <p:nvSpPr>
          <p:cNvPr id="4100" name="Text Box 4"/>
          <p:cNvSpPr txBox="1">
            <a:spLocks noChangeArrowheads="1"/>
          </p:cNvSpPr>
          <p:nvPr/>
        </p:nvSpPr>
        <p:spPr bwMode="auto">
          <a:xfrm>
            <a:off x="5953125" y="482600"/>
            <a:ext cx="2024063" cy="519113"/>
          </a:xfrm>
          <a:prstGeom prst="rect">
            <a:avLst/>
          </a:prstGeom>
          <a:noFill/>
          <a:ln w="9525">
            <a:noFill/>
            <a:miter lim="800000"/>
            <a:headEnd/>
            <a:tailEnd/>
          </a:ln>
          <a:effectLst/>
        </p:spPr>
        <p:txBody>
          <a:bodyPr wrap="none">
            <a:spAutoFit/>
          </a:bodyPr>
          <a:lstStyle/>
          <a:p>
            <a:pPr algn="ctr"/>
            <a:r>
              <a:rPr lang="en-US" sz="2800" b="1">
                <a:solidFill>
                  <a:srgbClr val="FF3300"/>
                </a:solidFill>
              </a:rPr>
              <a:t>Definitions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E6EAD118-2C8D-484D-84C6-EEC38E2C5FEA}" type="slidenum">
              <a:rPr lang="en-US"/>
              <a:pPr/>
              <a:t>5</a:t>
            </a:fld>
            <a:endParaRPr lang="en-US"/>
          </a:p>
        </p:txBody>
      </p:sp>
      <p:sp>
        <p:nvSpPr>
          <p:cNvPr id="5122"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5123" name="Rectangle 3"/>
          <p:cNvSpPr>
            <a:spLocks noGrp="1" noChangeArrowheads="1"/>
          </p:cNvSpPr>
          <p:nvPr>
            <p:ph type="body" idx="1"/>
          </p:nvPr>
        </p:nvSpPr>
        <p:spPr>
          <a:xfrm>
            <a:off x="304800" y="1219200"/>
            <a:ext cx="8534400" cy="5029200"/>
          </a:xfrm>
        </p:spPr>
        <p:txBody>
          <a:bodyPr/>
          <a:lstStyle/>
          <a:p>
            <a:pPr marL="285750" indent="-285750" algn="just">
              <a:lnSpc>
                <a:spcPct val="90000"/>
              </a:lnSpc>
              <a:buFontTx/>
              <a:buNone/>
            </a:pPr>
            <a:r>
              <a:rPr lang="en-US" sz="1800" b="1">
                <a:solidFill>
                  <a:schemeClr val="accent2"/>
                </a:solidFill>
                <a:cs typeface="Times New Roman" pitchFamily="18" charset="0"/>
              </a:rPr>
              <a:t>Naming</a:t>
            </a:r>
            <a:r>
              <a:rPr lang="en-US" sz="1600">
                <a:cs typeface="Times New Roman" pitchFamily="18" charset="0"/>
              </a:rPr>
              <a:t> is the mapping between logical and physical objects.</a:t>
            </a:r>
          </a:p>
          <a:p>
            <a:pPr marL="285750" indent="-285750" algn="just">
              <a:lnSpc>
                <a:spcPct val="90000"/>
              </a:lnSpc>
              <a:buFontTx/>
              <a:buNone/>
            </a:pPr>
            <a:r>
              <a:rPr lang="en-US" sz="1600">
                <a:cs typeface="Times New Roman" pitchFamily="18" charset="0"/>
              </a:rPr>
              <a:t> </a:t>
            </a:r>
          </a:p>
          <a:p>
            <a:pPr marL="685800" lvl="1" indent="-228600" algn="just">
              <a:lnSpc>
                <a:spcPct val="90000"/>
              </a:lnSpc>
            </a:pPr>
            <a:r>
              <a:rPr lang="en-US" sz="1600">
                <a:cs typeface="Times New Roman" pitchFamily="18" charset="0"/>
              </a:rPr>
              <a:t>Example: A user filename maps to  &lt;cylinder, sector&gt;.</a:t>
            </a:r>
          </a:p>
          <a:p>
            <a:pPr marL="685800" lvl="1" indent="-228600" algn="just">
              <a:lnSpc>
                <a:spcPct val="90000"/>
              </a:lnSpc>
            </a:pPr>
            <a:endParaRPr lang="en-US" sz="1600">
              <a:cs typeface="Times New Roman" pitchFamily="18" charset="0"/>
            </a:endParaRPr>
          </a:p>
          <a:p>
            <a:pPr marL="685800" lvl="1" indent="-228600" algn="just">
              <a:lnSpc>
                <a:spcPct val="90000"/>
              </a:lnSpc>
            </a:pPr>
            <a:r>
              <a:rPr lang="en-US" sz="1600">
                <a:cs typeface="Times New Roman" pitchFamily="18" charset="0"/>
              </a:rPr>
              <a:t>In a conventional file system, it's understood where the file actually resides; the system and disk are known. </a:t>
            </a:r>
          </a:p>
          <a:p>
            <a:pPr marL="685800" lvl="1" indent="-228600" algn="just">
              <a:lnSpc>
                <a:spcPct val="90000"/>
              </a:lnSpc>
            </a:pPr>
            <a:endParaRPr lang="en-US" sz="1600">
              <a:cs typeface="Times New Roman" pitchFamily="18" charset="0"/>
            </a:endParaRPr>
          </a:p>
          <a:p>
            <a:pPr marL="685800" lvl="1" indent="-228600" algn="just">
              <a:lnSpc>
                <a:spcPct val="90000"/>
              </a:lnSpc>
            </a:pPr>
            <a:r>
              <a:rPr lang="en-US" sz="1600">
                <a:cs typeface="Times New Roman" pitchFamily="18" charset="0"/>
              </a:rPr>
              <a:t>In a </a:t>
            </a:r>
            <a:r>
              <a:rPr lang="en-US" sz="1600" b="1">
                <a:cs typeface="Times New Roman" pitchFamily="18" charset="0"/>
              </a:rPr>
              <a:t>transparent</a:t>
            </a:r>
            <a:r>
              <a:rPr lang="en-US" sz="1600">
                <a:cs typeface="Times New Roman" pitchFamily="18" charset="0"/>
              </a:rPr>
              <a:t> DFS, the location of a file, somewhere in the network, is hidden. </a:t>
            </a:r>
          </a:p>
          <a:p>
            <a:pPr marL="685800" lvl="1" indent="-228600" algn="just">
              <a:lnSpc>
                <a:spcPct val="90000"/>
              </a:lnSpc>
            </a:pPr>
            <a:endParaRPr lang="en-US" sz="1600">
              <a:cs typeface="Times New Roman" pitchFamily="18" charset="0"/>
            </a:endParaRPr>
          </a:p>
          <a:p>
            <a:pPr marL="685800" lvl="1" indent="-228600" algn="just">
              <a:lnSpc>
                <a:spcPct val="90000"/>
              </a:lnSpc>
            </a:pPr>
            <a:r>
              <a:rPr lang="en-US" sz="1600" b="1">
                <a:cs typeface="Times New Roman" pitchFamily="18" charset="0"/>
              </a:rPr>
              <a:t>File replication</a:t>
            </a:r>
            <a:r>
              <a:rPr lang="en-US" sz="1600">
                <a:cs typeface="Times New Roman" pitchFamily="18" charset="0"/>
              </a:rPr>
              <a:t> means multiple copies of a file; mapping returns a SET of locations for the replicas.</a:t>
            </a:r>
          </a:p>
          <a:p>
            <a:pPr marL="685800" lvl="1" indent="-228600" algn="just">
              <a:lnSpc>
                <a:spcPct val="90000"/>
              </a:lnSpc>
              <a:buFontTx/>
              <a:buNone/>
            </a:pPr>
            <a:r>
              <a:rPr lang="en-US" sz="1600">
                <a:cs typeface="Times New Roman" pitchFamily="18" charset="0"/>
              </a:rPr>
              <a:t> </a:t>
            </a:r>
          </a:p>
          <a:p>
            <a:pPr marL="285750" indent="-285750" algn="just">
              <a:lnSpc>
                <a:spcPct val="90000"/>
              </a:lnSpc>
              <a:buFontTx/>
              <a:buNone/>
            </a:pPr>
            <a:r>
              <a:rPr lang="en-US" sz="1800" b="1">
                <a:solidFill>
                  <a:schemeClr val="accent2"/>
                </a:solidFill>
                <a:cs typeface="Times New Roman" pitchFamily="18" charset="0"/>
              </a:rPr>
              <a:t>Location  transparency -</a:t>
            </a:r>
            <a:endParaRPr lang="en-US" sz="1800" b="1">
              <a:cs typeface="Times New Roman" pitchFamily="18" charset="0"/>
            </a:endParaRPr>
          </a:p>
          <a:p>
            <a:pPr marL="285750" indent="-285750" algn="just">
              <a:lnSpc>
                <a:spcPct val="90000"/>
              </a:lnSpc>
              <a:buFontTx/>
              <a:buNone/>
            </a:pPr>
            <a:r>
              <a:rPr lang="en-US" sz="1600">
                <a:cs typeface="Times New Roman" pitchFamily="18" charset="0"/>
              </a:rPr>
              <a:t> </a:t>
            </a:r>
          </a:p>
          <a:p>
            <a:pPr marL="685800" lvl="1" indent="-228600" algn="just">
              <a:lnSpc>
                <a:spcPct val="90000"/>
              </a:lnSpc>
              <a:buFontTx/>
              <a:buAutoNum type="alphaLcParenR"/>
            </a:pPr>
            <a:r>
              <a:rPr lang="en-US" sz="1600">
                <a:cs typeface="Times New Roman" pitchFamily="18" charset="0"/>
              </a:rPr>
              <a:t>The name of a file does not reveal any hint of the file's physical storage location.</a:t>
            </a:r>
          </a:p>
          <a:p>
            <a:pPr marL="685800" lvl="1" indent="-228600" algn="just">
              <a:lnSpc>
                <a:spcPct val="90000"/>
              </a:lnSpc>
              <a:buFontTx/>
              <a:buAutoNum type="alphaLcParenR"/>
            </a:pPr>
            <a:r>
              <a:rPr lang="en-US" sz="1600">
                <a:cs typeface="Times New Roman" pitchFamily="18" charset="0"/>
              </a:rPr>
              <a:t>File name still denotes a specific, although hidden, set of physical disk blocks.</a:t>
            </a:r>
          </a:p>
          <a:p>
            <a:pPr marL="685800" lvl="1" indent="-228600" algn="just">
              <a:lnSpc>
                <a:spcPct val="90000"/>
              </a:lnSpc>
              <a:buFontTx/>
              <a:buAutoNum type="alphaLcParenR"/>
            </a:pPr>
            <a:r>
              <a:rPr lang="en-US" sz="1600">
                <a:cs typeface="Times New Roman" pitchFamily="18" charset="0"/>
              </a:rPr>
              <a:t>This is a convenient way to share data.</a:t>
            </a:r>
          </a:p>
          <a:p>
            <a:pPr marL="685800" lvl="1" indent="-228600" algn="just">
              <a:lnSpc>
                <a:spcPct val="90000"/>
              </a:lnSpc>
              <a:buFontTx/>
              <a:buAutoNum type="alphaLcParenR"/>
            </a:pPr>
            <a:r>
              <a:rPr lang="en-US" sz="1600">
                <a:cs typeface="Times New Roman" pitchFamily="18" charset="0"/>
              </a:rPr>
              <a:t>Can expose correspondence between component units and machines.</a:t>
            </a:r>
          </a:p>
        </p:txBody>
      </p:sp>
      <p:sp>
        <p:nvSpPr>
          <p:cNvPr id="5124" name="Text Box 4"/>
          <p:cNvSpPr txBox="1">
            <a:spLocks noChangeArrowheads="1"/>
          </p:cNvSpPr>
          <p:nvPr/>
        </p:nvSpPr>
        <p:spPr bwMode="auto">
          <a:xfrm>
            <a:off x="4953000" y="533400"/>
            <a:ext cx="401161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Naming and Transparency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01B81604-B621-4707-8B7D-FB40C7235EF1}" type="slidenum">
              <a:rPr lang="en-US"/>
              <a:pPr/>
              <a:t>6</a:t>
            </a:fld>
            <a:endParaRPr lang="en-US"/>
          </a:p>
        </p:txBody>
      </p:sp>
      <p:sp>
        <p:nvSpPr>
          <p:cNvPr id="7170"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7171" name="Rectangle 3"/>
          <p:cNvSpPr>
            <a:spLocks noGrp="1" noChangeArrowheads="1"/>
          </p:cNvSpPr>
          <p:nvPr>
            <p:ph type="body" idx="1"/>
          </p:nvPr>
        </p:nvSpPr>
        <p:spPr>
          <a:xfrm>
            <a:off x="304800" y="1219200"/>
            <a:ext cx="8534400" cy="4876800"/>
          </a:xfrm>
        </p:spPr>
        <p:txBody>
          <a:bodyPr/>
          <a:lstStyle/>
          <a:p>
            <a:pPr marL="57150" indent="-57150" algn="just">
              <a:lnSpc>
                <a:spcPct val="90000"/>
              </a:lnSpc>
              <a:buFontTx/>
              <a:buNone/>
            </a:pPr>
            <a:r>
              <a:rPr lang="en-US" sz="1800" b="1">
                <a:solidFill>
                  <a:schemeClr val="accent2"/>
                </a:solidFill>
              </a:rPr>
              <a:t>Location  independence</a:t>
            </a:r>
            <a:r>
              <a:rPr lang="en-US" sz="1800" b="1"/>
              <a:t> -</a:t>
            </a:r>
          </a:p>
          <a:p>
            <a:pPr marL="57150" indent="-57150" algn="just">
              <a:lnSpc>
                <a:spcPct val="90000"/>
              </a:lnSpc>
              <a:buFontTx/>
              <a:buNone/>
            </a:pPr>
            <a:r>
              <a:rPr lang="en-US" sz="1600">
                <a:cs typeface="Times New Roman" pitchFamily="18" charset="0"/>
              </a:rPr>
              <a:t> </a:t>
            </a:r>
          </a:p>
          <a:p>
            <a:pPr lvl="1" algn="just">
              <a:lnSpc>
                <a:spcPct val="90000"/>
              </a:lnSpc>
            </a:pPr>
            <a:r>
              <a:rPr lang="en-US" sz="1600">
                <a:cs typeface="Times New Roman" pitchFamily="18" charset="0"/>
              </a:rPr>
              <a:t>The name of a file doesn't need to be changed when the file's physical storage location changes. Dynamic, one-to-many mapping.</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Better file abstraction.</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Promotes sharing the storage space itself.</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Separates the naming hierarchy from the storage devices hierarchy.</a:t>
            </a:r>
          </a:p>
          <a:p>
            <a:pPr marL="57150" indent="-57150" algn="just">
              <a:lnSpc>
                <a:spcPct val="90000"/>
              </a:lnSpc>
              <a:buFontTx/>
              <a:buNone/>
            </a:pPr>
            <a:endParaRPr lang="en-US" sz="1600">
              <a:cs typeface="Times New Roman" pitchFamily="18" charset="0"/>
            </a:endParaRPr>
          </a:p>
          <a:p>
            <a:pPr marL="57150" indent="-57150" algn="just">
              <a:lnSpc>
                <a:spcPct val="90000"/>
              </a:lnSpc>
              <a:buFontTx/>
              <a:buNone/>
            </a:pPr>
            <a:r>
              <a:rPr lang="en-US" sz="1800" b="1">
                <a:solidFill>
                  <a:schemeClr val="accent2"/>
                </a:solidFill>
                <a:cs typeface="Times New Roman" pitchFamily="18" charset="0"/>
              </a:rPr>
              <a:t>Most DFSs today:</a:t>
            </a:r>
            <a:endParaRPr lang="en-US" sz="1800">
              <a:cs typeface="Times New Roman" pitchFamily="18" charset="0"/>
            </a:endParaRPr>
          </a:p>
          <a:p>
            <a:pPr marL="57150" indent="-57150" algn="just">
              <a:lnSpc>
                <a:spcPct val="90000"/>
              </a:lnSpc>
              <a:buFontTx/>
              <a:buNone/>
            </a:pPr>
            <a:r>
              <a:rPr lang="en-US" sz="1600">
                <a:cs typeface="Times New Roman" pitchFamily="18" charset="0"/>
              </a:rPr>
              <a:t> </a:t>
            </a:r>
          </a:p>
          <a:p>
            <a:pPr lvl="1" algn="just">
              <a:lnSpc>
                <a:spcPct val="90000"/>
              </a:lnSpc>
            </a:pPr>
            <a:r>
              <a:rPr lang="en-US" sz="1600">
                <a:cs typeface="Times New Roman" pitchFamily="18" charset="0"/>
              </a:rPr>
              <a:t>Support location transparent systems.</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Do NOT support </a:t>
            </a:r>
            <a:r>
              <a:rPr lang="en-US" sz="1600" b="1">
                <a:cs typeface="Times New Roman" pitchFamily="18" charset="0"/>
              </a:rPr>
              <a:t>migration</a:t>
            </a:r>
            <a:r>
              <a:rPr lang="en-US" sz="1600">
                <a:cs typeface="Times New Roman" pitchFamily="18" charset="0"/>
              </a:rPr>
              <a:t>;  (automatic movement of a file from machine to machine.)</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Files are permanently associated with specific disk blocks.</a:t>
            </a:r>
          </a:p>
        </p:txBody>
      </p:sp>
      <p:sp>
        <p:nvSpPr>
          <p:cNvPr id="7172" name="Text Box 4"/>
          <p:cNvSpPr txBox="1">
            <a:spLocks noChangeArrowheads="1"/>
          </p:cNvSpPr>
          <p:nvPr/>
        </p:nvSpPr>
        <p:spPr bwMode="auto">
          <a:xfrm>
            <a:off x="4953000" y="533400"/>
            <a:ext cx="401161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Naming and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692867D5-B160-49DA-87A1-FFA98ACE9FC9}" type="slidenum">
              <a:rPr lang="en-US"/>
              <a:pPr/>
              <a:t>7</a:t>
            </a:fld>
            <a:endParaRPr lang="en-US"/>
          </a:p>
        </p:txBody>
      </p:sp>
      <p:sp>
        <p:nvSpPr>
          <p:cNvPr id="9218"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9219" name="Rectangle 3"/>
          <p:cNvSpPr>
            <a:spLocks noGrp="1" noChangeArrowheads="1"/>
          </p:cNvSpPr>
          <p:nvPr>
            <p:ph type="body" idx="1"/>
          </p:nvPr>
        </p:nvSpPr>
        <p:spPr>
          <a:xfrm>
            <a:off x="304800" y="1219200"/>
            <a:ext cx="8534400" cy="4876800"/>
          </a:xfrm>
        </p:spPr>
        <p:txBody>
          <a:bodyPr/>
          <a:lstStyle/>
          <a:p>
            <a:pPr marL="0" indent="0" algn="just">
              <a:lnSpc>
                <a:spcPct val="90000"/>
              </a:lnSpc>
              <a:buFontTx/>
              <a:buNone/>
            </a:pPr>
            <a:r>
              <a:rPr lang="en-US" sz="1600" b="1">
                <a:solidFill>
                  <a:schemeClr val="accent2"/>
                </a:solidFill>
                <a:cs typeface="Times New Roman" pitchFamily="18" charset="0"/>
              </a:rPr>
              <a:t>The ANDREW DFS AS AN EXAMPLE:</a:t>
            </a:r>
            <a:endParaRPr lang="en-US" sz="1600">
              <a:solidFill>
                <a:schemeClr val="accent2"/>
              </a:solidFill>
              <a:cs typeface="Times New Roman" pitchFamily="18" charset="0"/>
            </a:endParaRPr>
          </a:p>
          <a:p>
            <a:pPr marL="0" indent="0" algn="just">
              <a:lnSpc>
                <a:spcPct val="90000"/>
              </a:lnSpc>
              <a:buFontTx/>
              <a:buNone/>
            </a:pPr>
            <a:r>
              <a:rPr lang="en-US" sz="1600">
                <a:cs typeface="Times New Roman" pitchFamily="18" charset="0"/>
              </a:rPr>
              <a:t> </a:t>
            </a:r>
          </a:p>
          <a:p>
            <a:pPr lvl="1" algn="just">
              <a:lnSpc>
                <a:spcPct val="90000"/>
              </a:lnSpc>
            </a:pPr>
            <a:r>
              <a:rPr lang="en-US" sz="1600">
                <a:cs typeface="Times New Roman" pitchFamily="18" charset="0"/>
              </a:rPr>
              <a:t>Is location independent.</a:t>
            </a:r>
          </a:p>
          <a:p>
            <a:pPr lvl="1" algn="just">
              <a:lnSpc>
                <a:spcPct val="90000"/>
              </a:lnSpc>
            </a:pPr>
            <a:r>
              <a:rPr lang="en-US" sz="1600">
                <a:cs typeface="Times New Roman" pitchFamily="18" charset="0"/>
              </a:rPr>
              <a:t>Supports file mobility.</a:t>
            </a:r>
          </a:p>
          <a:p>
            <a:pPr lvl="1" algn="just">
              <a:lnSpc>
                <a:spcPct val="90000"/>
              </a:lnSpc>
            </a:pPr>
            <a:r>
              <a:rPr lang="en-US" sz="1600">
                <a:cs typeface="Times New Roman" pitchFamily="18" charset="0"/>
              </a:rPr>
              <a:t>Separation of FS and OS allows for disk-less systems. These have lower cost and convenient system upgrades. The performance is not as good.</a:t>
            </a:r>
          </a:p>
          <a:p>
            <a:pPr marL="0" indent="0" algn="just">
              <a:lnSpc>
                <a:spcPct val="90000"/>
              </a:lnSpc>
              <a:buFontTx/>
              <a:buNone/>
            </a:pPr>
            <a:endParaRPr lang="en-US" sz="1600">
              <a:cs typeface="Times New Roman" pitchFamily="18" charset="0"/>
            </a:endParaRPr>
          </a:p>
          <a:p>
            <a:pPr marL="0" indent="0" algn="just">
              <a:lnSpc>
                <a:spcPct val="90000"/>
              </a:lnSpc>
              <a:buFontTx/>
              <a:buNone/>
            </a:pPr>
            <a:r>
              <a:rPr lang="en-US" sz="1600" b="1">
                <a:solidFill>
                  <a:schemeClr val="accent2"/>
                </a:solidFill>
                <a:cs typeface="Times New Roman" pitchFamily="18" charset="0"/>
              </a:rPr>
              <a:t>NAMING SCHEMES:</a:t>
            </a:r>
            <a:endParaRPr lang="en-US" sz="1600">
              <a:cs typeface="Times New Roman" pitchFamily="18" charset="0"/>
            </a:endParaRPr>
          </a:p>
          <a:p>
            <a:pPr marL="0" indent="0" algn="just">
              <a:lnSpc>
                <a:spcPct val="90000"/>
              </a:lnSpc>
              <a:buFontTx/>
              <a:buNone/>
            </a:pPr>
            <a:r>
              <a:rPr lang="en-US" sz="1600">
                <a:cs typeface="Times New Roman" pitchFamily="18" charset="0"/>
              </a:rPr>
              <a:t> </a:t>
            </a:r>
          </a:p>
          <a:p>
            <a:pPr marL="0" indent="0" algn="just">
              <a:lnSpc>
                <a:spcPct val="90000"/>
              </a:lnSpc>
              <a:buFontTx/>
              <a:buNone/>
            </a:pPr>
            <a:r>
              <a:rPr lang="en-US" sz="1600">
                <a:cs typeface="Times New Roman" pitchFamily="18" charset="0"/>
              </a:rPr>
              <a:t>There are three main approaches to naming files:</a:t>
            </a:r>
          </a:p>
          <a:p>
            <a:pPr marL="0" indent="0" algn="just">
              <a:lnSpc>
                <a:spcPct val="90000"/>
              </a:lnSpc>
              <a:buFontTx/>
              <a:buNone/>
            </a:pPr>
            <a:r>
              <a:rPr lang="en-US" sz="1600">
                <a:cs typeface="Times New Roman" pitchFamily="18" charset="0"/>
              </a:rPr>
              <a:t> </a:t>
            </a:r>
          </a:p>
          <a:p>
            <a:pPr marL="0" indent="0" algn="just">
              <a:lnSpc>
                <a:spcPct val="90000"/>
              </a:lnSpc>
              <a:buFontTx/>
              <a:buNone/>
            </a:pPr>
            <a:r>
              <a:rPr lang="en-US" sz="1600">
                <a:cs typeface="Times New Roman" pitchFamily="18" charset="0"/>
              </a:rPr>
              <a:t>1.  Files are named with a </a:t>
            </a:r>
            <a:r>
              <a:rPr lang="en-US" sz="1600" b="1">
                <a:cs typeface="Times New Roman" pitchFamily="18" charset="0"/>
              </a:rPr>
              <a:t>combination</a:t>
            </a:r>
            <a:r>
              <a:rPr lang="en-US" sz="1600">
                <a:cs typeface="Times New Roman" pitchFamily="18" charset="0"/>
              </a:rPr>
              <a:t> of host and local name. </a:t>
            </a:r>
          </a:p>
          <a:p>
            <a:pPr marL="0" indent="0" algn="just">
              <a:lnSpc>
                <a:spcPct val="90000"/>
              </a:lnSpc>
              <a:buFontTx/>
              <a:buNone/>
            </a:pPr>
            <a:r>
              <a:rPr lang="en-US" sz="1600">
                <a:cs typeface="Times New Roman" pitchFamily="18" charset="0"/>
              </a:rPr>
              <a:t> </a:t>
            </a:r>
          </a:p>
          <a:p>
            <a:pPr lvl="1" algn="just">
              <a:lnSpc>
                <a:spcPct val="90000"/>
              </a:lnSpc>
            </a:pPr>
            <a:r>
              <a:rPr lang="en-US" sz="1600">
                <a:cs typeface="Times New Roman" pitchFamily="18" charset="0"/>
              </a:rPr>
              <a:t>This guarantees a unique name. NOT location transparent NOR location independent. </a:t>
            </a:r>
          </a:p>
          <a:p>
            <a:pPr lvl="1" algn="just">
              <a:lnSpc>
                <a:spcPct val="90000"/>
              </a:lnSpc>
            </a:pPr>
            <a:endParaRPr lang="en-US" sz="1600">
              <a:cs typeface="Times New Roman" pitchFamily="18" charset="0"/>
            </a:endParaRPr>
          </a:p>
          <a:p>
            <a:pPr lvl="1" algn="just">
              <a:lnSpc>
                <a:spcPct val="90000"/>
              </a:lnSpc>
            </a:pPr>
            <a:r>
              <a:rPr lang="en-US" sz="1600">
                <a:cs typeface="Times New Roman" pitchFamily="18" charset="0"/>
              </a:rPr>
              <a:t>Same naming works on local and remote files. The DFS is a loose collection of independent file systems.</a:t>
            </a:r>
          </a:p>
        </p:txBody>
      </p:sp>
      <p:sp>
        <p:nvSpPr>
          <p:cNvPr id="9220" name="Text Box 4"/>
          <p:cNvSpPr txBox="1">
            <a:spLocks noChangeArrowheads="1"/>
          </p:cNvSpPr>
          <p:nvPr/>
        </p:nvSpPr>
        <p:spPr bwMode="auto">
          <a:xfrm>
            <a:off x="4953000" y="533400"/>
            <a:ext cx="401161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Naming and Transparency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C7F4CCFD-090C-4D8A-97F5-C5DAF76CB5BA}" type="slidenum">
              <a:rPr lang="en-US"/>
              <a:pPr/>
              <a:t>8</a:t>
            </a:fld>
            <a:endParaRPr lang="en-US"/>
          </a:p>
        </p:txBody>
      </p:sp>
      <p:sp>
        <p:nvSpPr>
          <p:cNvPr id="10242" name="Rectangle 2"/>
          <p:cNvSpPr>
            <a:spLocks noGrp="1" noChangeArrowheads="1"/>
          </p:cNvSpPr>
          <p:nvPr>
            <p:ph type="title"/>
          </p:nvPr>
        </p:nvSpPr>
        <p:spPr>
          <a:xfrm>
            <a:off x="152400" y="0"/>
            <a:ext cx="4953000" cy="1143000"/>
          </a:xfrm>
        </p:spPr>
        <p:txBody>
          <a:bodyPr/>
          <a:lstStyle/>
          <a:p>
            <a:r>
              <a:rPr lang="en-US" sz="3600" b="1"/>
              <a:t>DISTRIBUTED FILE SYSTEMS</a:t>
            </a:r>
          </a:p>
        </p:txBody>
      </p:sp>
      <p:sp>
        <p:nvSpPr>
          <p:cNvPr id="10243" name="Rectangle 3"/>
          <p:cNvSpPr>
            <a:spLocks noGrp="1" noChangeArrowheads="1"/>
          </p:cNvSpPr>
          <p:nvPr>
            <p:ph type="body" idx="1"/>
          </p:nvPr>
        </p:nvSpPr>
        <p:spPr>
          <a:xfrm>
            <a:off x="304800" y="1219200"/>
            <a:ext cx="8534400" cy="4267200"/>
          </a:xfrm>
        </p:spPr>
        <p:txBody>
          <a:bodyPr/>
          <a:lstStyle/>
          <a:p>
            <a:pPr marL="0" indent="0" algn="just">
              <a:lnSpc>
                <a:spcPct val="90000"/>
              </a:lnSpc>
              <a:buFontTx/>
              <a:buNone/>
            </a:pPr>
            <a:r>
              <a:rPr lang="en-US" sz="1800" b="1">
                <a:cs typeface="Times New Roman" pitchFamily="18" charset="0"/>
              </a:rPr>
              <a:t>NAMING SCHEMES:</a:t>
            </a:r>
            <a:endParaRPr lang="en-US" sz="1800">
              <a:cs typeface="Times New Roman" pitchFamily="18" charset="0"/>
            </a:endParaRPr>
          </a:p>
          <a:p>
            <a:pPr marL="0" indent="0" algn="just">
              <a:lnSpc>
                <a:spcPct val="90000"/>
              </a:lnSpc>
              <a:buFontTx/>
              <a:buNone/>
            </a:pPr>
            <a:r>
              <a:rPr lang="en-US" sz="1800">
                <a:cs typeface="Times New Roman" pitchFamily="18" charset="0"/>
              </a:rPr>
              <a:t> </a:t>
            </a:r>
          </a:p>
          <a:p>
            <a:pPr marL="0" indent="0" algn="just">
              <a:lnSpc>
                <a:spcPct val="90000"/>
              </a:lnSpc>
              <a:buFontTx/>
              <a:buNone/>
            </a:pPr>
            <a:r>
              <a:rPr lang="en-US" sz="1800">
                <a:cs typeface="Times New Roman" pitchFamily="18" charset="0"/>
              </a:rPr>
              <a:t>2.  Remote directories are </a:t>
            </a:r>
            <a:r>
              <a:rPr lang="en-US" sz="1800" b="1">
                <a:cs typeface="Times New Roman" pitchFamily="18" charset="0"/>
              </a:rPr>
              <a:t>mounted</a:t>
            </a:r>
            <a:r>
              <a:rPr lang="en-US" sz="1800">
                <a:cs typeface="Times New Roman" pitchFamily="18" charset="0"/>
              </a:rPr>
              <a:t> to local directories. </a:t>
            </a:r>
          </a:p>
          <a:p>
            <a:pPr marL="0" indent="0" algn="just">
              <a:lnSpc>
                <a:spcPct val="90000"/>
              </a:lnSpc>
              <a:buFontTx/>
              <a:buNone/>
            </a:pPr>
            <a:r>
              <a:rPr lang="en-US" sz="1800">
                <a:cs typeface="Times New Roman" pitchFamily="18" charset="0"/>
              </a:rPr>
              <a:t> </a:t>
            </a:r>
          </a:p>
          <a:p>
            <a:pPr marL="685800" lvl="1" indent="-228600" algn="just">
              <a:lnSpc>
                <a:spcPct val="90000"/>
              </a:lnSpc>
            </a:pPr>
            <a:r>
              <a:rPr lang="en-US" sz="1800">
                <a:cs typeface="Times New Roman" pitchFamily="18" charset="0"/>
              </a:rPr>
              <a:t>So a local system seems to have a coherent directory structure. </a:t>
            </a:r>
          </a:p>
          <a:p>
            <a:pPr marL="685800" lvl="1" indent="-228600" algn="just">
              <a:lnSpc>
                <a:spcPct val="90000"/>
              </a:lnSpc>
            </a:pPr>
            <a:endParaRPr lang="en-US" sz="1800">
              <a:cs typeface="Times New Roman" pitchFamily="18" charset="0"/>
            </a:endParaRPr>
          </a:p>
          <a:p>
            <a:pPr marL="685800" lvl="1" indent="-228600" algn="just">
              <a:lnSpc>
                <a:spcPct val="90000"/>
              </a:lnSpc>
            </a:pPr>
            <a:r>
              <a:rPr lang="en-US" sz="1800">
                <a:cs typeface="Times New Roman" pitchFamily="18" charset="0"/>
              </a:rPr>
              <a:t>The remote directories must be explicitly mounted. The files are location independent. </a:t>
            </a:r>
          </a:p>
          <a:p>
            <a:pPr marL="685800" lvl="1" indent="-228600" algn="just">
              <a:lnSpc>
                <a:spcPct val="90000"/>
              </a:lnSpc>
            </a:pPr>
            <a:endParaRPr lang="en-US" sz="1800">
              <a:cs typeface="Times New Roman" pitchFamily="18" charset="0"/>
            </a:endParaRPr>
          </a:p>
          <a:p>
            <a:pPr marL="685800" lvl="1" indent="-228600" algn="just">
              <a:lnSpc>
                <a:spcPct val="90000"/>
              </a:lnSpc>
            </a:pPr>
            <a:r>
              <a:rPr lang="en-US" sz="1800">
                <a:cs typeface="Times New Roman" pitchFamily="18" charset="0"/>
              </a:rPr>
              <a:t>SUN NFS is a good example of this technique.</a:t>
            </a:r>
          </a:p>
          <a:p>
            <a:pPr marL="0" indent="0" algn="just">
              <a:lnSpc>
                <a:spcPct val="90000"/>
              </a:lnSpc>
              <a:buFontTx/>
              <a:buNone/>
            </a:pPr>
            <a:r>
              <a:rPr lang="en-US" sz="1800">
                <a:cs typeface="Times New Roman" pitchFamily="18" charset="0"/>
              </a:rPr>
              <a:t> </a:t>
            </a:r>
          </a:p>
          <a:p>
            <a:pPr marL="0" indent="0" algn="just">
              <a:lnSpc>
                <a:spcPct val="90000"/>
              </a:lnSpc>
              <a:buFontTx/>
              <a:buNone/>
            </a:pPr>
            <a:r>
              <a:rPr lang="en-US" sz="1800">
                <a:cs typeface="Times New Roman" pitchFamily="18" charset="0"/>
              </a:rPr>
              <a:t>3.  A </a:t>
            </a:r>
            <a:r>
              <a:rPr lang="en-US" sz="1800" b="1">
                <a:cs typeface="Times New Roman" pitchFamily="18" charset="0"/>
              </a:rPr>
              <a:t>single global name structure</a:t>
            </a:r>
            <a:r>
              <a:rPr lang="en-US" sz="1800">
                <a:cs typeface="Times New Roman" pitchFamily="18" charset="0"/>
              </a:rPr>
              <a:t> spans all the files in the system. </a:t>
            </a:r>
          </a:p>
          <a:p>
            <a:pPr marL="0" indent="0" algn="just">
              <a:lnSpc>
                <a:spcPct val="90000"/>
              </a:lnSpc>
              <a:buFontTx/>
              <a:buNone/>
            </a:pPr>
            <a:r>
              <a:rPr lang="en-US" sz="1800">
                <a:cs typeface="Times New Roman" pitchFamily="18" charset="0"/>
              </a:rPr>
              <a:t> </a:t>
            </a:r>
          </a:p>
          <a:p>
            <a:pPr marL="685800" lvl="1" indent="-228600" algn="just">
              <a:lnSpc>
                <a:spcPct val="90000"/>
              </a:lnSpc>
            </a:pPr>
            <a:r>
              <a:rPr lang="en-US" sz="1800">
                <a:cs typeface="Times New Roman" pitchFamily="18" charset="0"/>
              </a:rPr>
              <a:t>The DFS is built the same way as a local filesystem. Location independent.</a:t>
            </a:r>
          </a:p>
        </p:txBody>
      </p:sp>
      <p:sp>
        <p:nvSpPr>
          <p:cNvPr id="10244" name="Text Box 4"/>
          <p:cNvSpPr txBox="1">
            <a:spLocks noChangeArrowheads="1"/>
          </p:cNvSpPr>
          <p:nvPr/>
        </p:nvSpPr>
        <p:spPr bwMode="auto">
          <a:xfrm>
            <a:off x="4953000" y="533400"/>
            <a:ext cx="401161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Naming and Transparency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17: Distributed File Systems</a:t>
            </a:r>
          </a:p>
        </p:txBody>
      </p:sp>
      <p:sp>
        <p:nvSpPr>
          <p:cNvPr id="6" name="Slide Number Placeholder 5"/>
          <p:cNvSpPr>
            <a:spLocks noGrp="1"/>
          </p:cNvSpPr>
          <p:nvPr>
            <p:ph type="sldNum" sz="quarter" idx="12"/>
          </p:nvPr>
        </p:nvSpPr>
        <p:spPr/>
        <p:txBody>
          <a:bodyPr/>
          <a:lstStyle/>
          <a:p>
            <a:fld id="{CA8A4C05-0BEE-46AF-9425-0050B2A2128E}" type="slidenum">
              <a:rPr lang="en-US"/>
              <a:pPr/>
              <a:t>9</a:t>
            </a:fld>
            <a:endParaRPr lang="en-US"/>
          </a:p>
        </p:txBody>
      </p:sp>
      <p:sp>
        <p:nvSpPr>
          <p:cNvPr id="11266" name="Rectangle 1026"/>
          <p:cNvSpPr>
            <a:spLocks noGrp="1" noChangeArrowheads="1"/>
          </p:cNvSpPr>
          <p:nvPr>
            <p:ph type="title"/>
          </p:nvPr>
        </p:nvSpPr>
        <p:spPr>
          <a:xfrm>
            <a:off x="152400" y="0"/>
            <a:ext cx="4953000" cy="1143000"/>
          </a:xfrm>
        </p:spPr>
        <p:txBody>
          <a:bodyPr/>
          <a:lstStyle/>
          <a:p>
            <a:r>
              <a:rPr lang="en-US" sz="3600" b="1"/>
              <a:t>DISTRIBUTED FILE SYSTEMS</a:t>
            </a:r>
          </a:p>
        </p:txBody>
      </p:sp>
      <p:sp>
        <p:nvSpPr>
          <p:cNvPr id="11267" name="Rectangle 1027"/>
          <p:cNvSpPr>
            <a:spLocks noGrp="1" noChangeArrowheads="1"/>
          </p:cNvSpPr>
          <p:nvPr>
            <p:ph type="body" idx="1"/>
          </p:nvPr>
        </p:nvSpPr>
        <p:spPr>
          <a:xfrm>
            <a:off x="304800" y="1447800"/>
            <a:ext cx="8534400" cy="3962400"/>
          </a:xfrm>
        </p:spPr>
        <p:txBody>
          <a:bodyPr/>
          <a:lstStyle/>
          <a:p>
            <a:pPr marL="0" indent="0" algn="just">
              <a:lnSpc>
                <a:spcPct val="90000"/>
              </a:lnSpc>
              <a:buFontTx/>
              <a:buNone/>
            </a:pPr>
            <a:r>
              <a:rPr lang="en-US" sz="1800" b="1">
                <a:cs typeface="Times New Roman" pitchFamily="18" charset="0"/>
              </a:rPr>
              <a:t>IMPLEMENTATION TECHNIQUES:</a:t>
            </a:r>
            <a:endParaRPr lang="en-US" sz="1800">
              <a:cs typeface="Times New Roman" pitchFamily="18" charset="0"/>
            </a:endParaRPr>
          </a:p>
          <a:p>
            <a:pPr marL="0" indent="0" algn="just">
              <a:lnSpc>
                <a:spcPct val="90000"/>
              </a:lnSpc>
              <a:buFontTx/>
              <a:buNone/>
            </a:pPr>
            <a:r>
              <a:rPr lang="en-US" sz="1800">
                <a:cs typeface="Times New Roman" pitchFamily="18" charset="0"/>
              </a:rPr>
              <a:t> </a:t>
            </a:r>
          </a:p>
          <a:p>
            <a:pPr lvl="1" algn="just">
              <a:lnSpc>
                <a:spcPct val="90000"/>
              </a:lnSpc>
            </a:pPr>
            <a:r>
              <a:rPr lang="en-US" sz="1800">
                <a:cs typeface="Times New Roman" pitchFamily="18" charset="0"/>
              </a:rPr>
              <a:t>Can Map directories or larger aggregates rather than individual files.</a:t>
            </a:r>
          </a:p>
          <a:p>
            <a:pPr lvl="1" algn="just">
              <a:lnSpc>
                <a:spcPct val="90000"/>
              </a:lnSpc>
            </a:pPr>
            <a:endParaRPr lang="en-US" sz="1800">
              <a:cs typeface="Times New Roman" pitchFamily="18" charset="0"/>
            </a:endParaRPr>
          </a:p>
          <a:p>
            <a:pPr lvl="1" algn="just">
              <a:lnSpc>
                <a:spcPct val="90000"/>
              </a:lnSpc>
            </a:pPr>
            <a:r>
              <a:rPr lang="en-US" sz="1800">
                <a:cs typeface="Times New Roman" pitchFamily="18" charset="0"/>
              </a:rPr>
              <a:t>A  </a:t>
            </a:r>
            <a:r>
              <a:rPr lang="en-US" sz="1800" b="1">
                <a:cs typeface="Times New Roman" pitchFamily="18" charset="0"/>
              </a:rPr>
              <a:t>non-transparent </a:t>
            </a:r>
            <a:r>
              <a:rPr lang="en-US" sz="1800">
                <a:cs typeface="Times New Roman" pitchFamily="18" charset="0"/>
              </a:rPr>
              <a:t>  mapping technique:</a:t>
            </a:r>
          </a:p>
          <a:p>
            <a:pPr lvl="1" algn="just">
              <a:lnSpc>
                <a:spcPct val="90000"/>
              </a:lnSpc>
              <a:buFontTx/>
              <a:buNone/>
            </a:pPr>
            <a:r>
              <a:rPr lang="en-US" sz="1800">
                <a:cs typeface="Times New Roman" pitchFamily="18" charset="0"/>
              </a:rPr>
              <a:t> </a:t>
            </a:r>
          </a:p>
          <a:p>
            <a:pPr lvl="1" algn="just">
              <a:lnSpc>
                <a:spcPct val="90000"/>
              </a:lnSpc>
              <a:buFontTx/>
              <a:buNone/>
            </a:pPr>
            <a:r>
              <a:rPr lang="en-US" sz="1800">
                <a:cs typeface="Times New Roman" pitchFamily="18" charset="0"/>
              </a:rPr>
              <a:t>		name ----&gt; &lt; system, disk, cylinder, sector &gt;</a:t>
            </a:r>
          </a:p>
          <a:p>
            <a:pPr lvl="1" algn="just">
              <a:lnSpc>
                <a:spcPct val="90000"/>
              </a:lnSpc>
              <a:buFontTx/>
              <a:buNone/>
            </a:pPr>
            <a:r>
              <a:rPr lang="en-US" sz="1800">
                <a:cs typeface="Times New Roman" pitchFamily="18" charset="0"/>
              </a:rPr>
              <a:t> </a:t>
            </a:r>
          </a:p>
          <a:p>
            <a:pPr lvl="1" algn="just">
              <a:lnSpc>
                <a:spcPct val="90000"/>
              </a:lnSpc>
            </a:pPr>
            <a:r>
              <a:rPr lang="en-US" sz="1800">
                <a:cs typeface="Times New Roman" pitchFamily="18" charset="0"/>
              </a:rPr>
              <a:t>A  </a:t>
            </a:r>
            <a:r>
              <a:rPr lang="en-US" sz="1800" b="1">
                <a:cs typeface="Times New Roman" pitchFamily="18" charset="0"/>
              </a:rPr>
              <a:t>transparent</a:t>
            </a:r>
            <a:r>
              <a:rPr lang="en-US" sz="1800">
                <a:cs typeface="Times New Roman" pitchFamily="18" charset="0"/>
              </a:rPr>
              <a:t>   mapping technique:</a:t>
            </a:r>
          </a:p>
          <a:p>
            <a:pPr lvl="1" algn="just">
              <a:lnSpc>
                <a:spcPct val="90000"/>
              </a:lnSpc>
              <a:buFontTx/>
              <a:buNone/>
            </a:pPr>
            <a:r>
              <a:rPr lang="en-US" sz="1800">
                <a:cs typeface="Times New Roman" pitchFamily="18" charset="0"/>
              </a:rPr>
              <a:t> </a:t>
            </a:r>
          </a:p>
          <a:p>
            <a:pPr lvl="1" algn="just">
              <a:lnSpc>
                <a:spcPct val="90000"/>
              </a:lnSpc>
              <a:buFontTx/>
              <a:buNone/>
            </a:pPr>
            <a:r>
              <a:rPr lang="en-US" sz="1800">
                <a:cs typeface="Times New Roman" pitchFamily="18" charset="0"/>
              </a:rPr>
              <a:t>		name ----&gt; file_identifier ----&gt; &lt; system, disk, cylinder, sector &gt;</a:t>
            </a:r>
          </a:p>
          <a:p>
            <a:pPr lvl="1" algn="just">
              <a:lnSpc>
                <a:spcPct val="90000"/>
              </a:lnSpc>
              <a:buFontTx/>
              <a:buNone/>
            </a:pPr>
            <a:r>
              <a:rPr lang="en-US" sz="1800">
                <a:cs typeface="Times New Roman" pitchFamily="18" charset="0"/>
              </a:rPr>
              <a:t> </a:t>
            </a:r>
          </a:p>
          <a:p>
            <a:pPr lvl="1" algn="just">
              <a:lnSpc>
                <a:spcPct val="90000"/>
              </a:lnSpc>
            </a:pPr>
            <a:r>
              <a:rPr lang="en-US" sz="1800">
                <a:cs typeface="Times New Roman" pitchFamily="18" charset="0"/>
              </a:rPr>
              <a:t>So when changing the physical location of a file, only the file identifier need be modified. This identifier must be "unique" in the universe.</a:t>
            </a:r>
          </a:p>
          <a:p>
            <a:pPr marL="0" indent="0" algn="just">
              <a:lnSpc>
                <a:spcPct val="90000"/>
              </a:lnSpc>
              <a:buFontTx/>
              <a:buNone/>
            </a:pPr>
            <a:r>
              <a:rPr lang="en-US" sz="1800">
                <a:cs typeface="Times New Roman" pitchFamily="18" charset="0"/>
              </a:rPr>
              <a:t> </a:t>
            </a:r>
          </a:p>
        </p:txBody>
      </p:sp>
      <p:sp>
        <p:nvSpPr>
          <p:cNvPr id="11268" name="Text Box 1028"/>
          <p:cNvSpPr txBox="1">
            <a:spLocks noChangeArrowheads="1"/>
          </p:cNvSpPr>
          <p:nvPr/>
        </p:nvSpPr>
        <p:spPr bwMode="auto">
          <a:xfrm>
            <a:off x="4953000" y="533400"/>
            <a:ext cx="4011613" cy="457200"/>
          </a:xfrm>
          <a:prstGeom prst="rect">
            <a:avLst/>
          </a:prstGeom>
          <a:noFill/>
          <a:ln w="9525">
            <a:noFill/>
            <a:miter lim="800000"/>
            <a:headEnd/>
            <a:tailEnd/>
          </a:ln>
          <a:effectLst/>
        </p:spPr>
        <p:txBody>
          <a:bodyPr wrap="none">
            <a:spAutoFit/>
          </a:bodyPr>
          <a:lstStyle/>
          <a:p>
            <a:pPr algn="ctr"/>
            <a:r>
              <a:rPr lang="en-US" sz="2400" b="1">
                <a:solidFill>
                  <a:srgbClr val="FF3300"/>
                </a:solidFill>
              </a:rPr>
              <a:t>Naming and Transparency</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2358</TotalTime>
  <Words>657</Words>
  <Application>Microsoft PowerPoint</Application>
  <PresentationFormat>On-screen Show (4:3)</PresentationFormat>
  <Paragraphs>391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Wingdings</vt:lpstr>
      <vt:lpstr>Default Design</vt:lpstr>
      <vt:lpstr>Slide 1</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lpstr>DISTRIBUTED FILE SYSTEMS</vt:lpstr>
    </vt:vector>
  </TitlesOfParts>
  <Company>Stratus 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SYSTEMS</dc:title>
  <dc:creator>Operator</dc:creator>
  <cp:lastModifiedBy>Admin</cp:lastModifiedBy>
  <cp:revision>37</cp:revision>
  <dcterms:created xsi:type="dcterms:W3CDTF">2000-12-20T13:54:05Z</dcterms:created>
  <dcterms:modified xsi:type="dcterms:W3CDTF">2016-06-01T04:52:43Z</dcterms:modified>
</cp:coreProperties>
</file>