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8E1FED-CD16-46A7-A7C4-B9A07A5857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E1234C-7C90-4635-8844-70C4F7C7B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DE14CC-EDE3-43D6-A64D-6D82647C0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9732DF-3FA8-4FB5-BDD3-D870AEEA6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88D1E4-DCC7-419D-945D-FFF3E85F3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672141-C8EE-4563-84A0-BC93DA2A8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161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447800"/>
            <a:ext cx="4013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4CF41D-D2F3-4735-A760-73AA33C27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B0A5D6-FD56-4872-89BF-A442B2EEC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A33112-64F3-49E2-A27B-A5DC65C37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1F670-A2F3-4D89-B277-B5F9C18050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816D5A-8B5D-493F-AC3D-8D21227077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22DBA-2230-45A0-A396-C7BC6002F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8B250A-84A0-4EFD-ABB0-86541E3080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407419-936E-47D1-852E-9B98BE145F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0"/>
            <a:ext cx="20574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0"/>
            <a:ext cx="60198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A70FE9-9E02-49CF-9D1C-9382247A1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5B4D9A-88AD-4FC3-9BDC-DB43DD134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B00F46-C784-405C-A32E-D32E64797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09AA53-96BD-448F-B962-890F3A919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06F1A7-7C2D-4353-819E-1A0648F8B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90D07-D782-47AB-B55D-60C4643F15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10D513-3F1B-407E-9FC4-16CD69E33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C212AC-3487-4B44-8422-68BAC76797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105025" y="0"/>
            <a:ext cx="6527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102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7362825" y="64389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j-lt"/>
                <a:cs typeface="Arial" charset="0"/>
                <a:sym typeface="Arial" charset="0"/>
              </a:defRPr>
            </a:lvl1pPr>
          </a:lstStyle>
          <a:p>
            <a:fld id="{A638D730-BEB9-499B-8AD7-013E99446E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9688" algn="l" rtl="0" fontAlgn="base">
        <a:spcBef>
          <a:spcPts val="800"/>
        </a:spcBef>
        <a:spcAft>
          <a:spcPct val="0"/>
        </a:spcAft>
        <a:defRPr sz="2800">
          <a:solidFill>
            <a:srgbClr val="663300"/>
          </a:solidFill>
          <a:latin typeface="+mn-lt"/>
          <a:ea typeface="+mn-ea"/>
          <a:cs typeface="+mn-cs"/>
          <a:sym typeface="Arial Black" charset="0"/>
        </a:defRPr>
      </a:lvl1pPr>
      <a:lvl2pPr marL="496888" algn="ctr" rtl="0" fontAlgn="base">
        <a:spcBef>
          <a:spcPts val="60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2pPr>
      <a:lvl3pPr marL="9540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3pPr>
      <a:lvl4pPr marL="14112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4pPr>
      <a:lvl5pPr marL="18684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5pPr>
      <a:lvl6pPr marL="23256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6pPr>
      <a:lvl7pPr marL="27828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7pPr>
      <a:lvl8pPr marL="32400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8pPr>
      <a:lvl9pPr marL="3697288" algn="ctr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404813" y="0"/>
            <a:ext cx="8205787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7800"/>
            <a:ext cx="8177213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7970838" y="638175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AC22BB52-D072-45AE-85E3-BED06EC93C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defRPr sz="2800"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1pPr>
      <a:lvl2pPr marL="285750" indent="-285750" algn="l" rtl="0" fontAlgn="base">
        <a:spcBef>
          <a:spcPts val="600"/>
        </a:spcBef>
        <a:spcAft>
          <a:spcPct val="0"/>
        </a:spcAft>
        <a:defRPr sz="2400"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2pPr>
      <a:lvl3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3pPr>
      <a:lvl4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4pPr>
      <a:lvl5pPr marL="2286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5pPr>
      <a:lvl6pPr marL="6858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6pPr>
      <a:lvl7pPr marL="11430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7pPr>
      <a:lvl8pPr marL="16002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8pPr>
      <a:lvl9pPr marL="2057400" indent="-228600" algn="l" rtl="0" fontAlgn="base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457200" y="25908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2120900" y="3467100"/>
            <a:ext cx="65278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>
              <a:lnSpc>
                <a:spcPct val="110000"/>
              </a:lnSpc>
              <a:spcBef>
                <a:spcPts val="800"/>
              </a:spcBef>
            </a:pPr>
            <a:r>
              <a:rPr lang="en-US" sz="2200" i="1">
                <a:solidFill>
                  <a:srgbClr val="663300"/>
                </a:solidFill>
                <a:latin typeface="Arial" charset="0"/>
                <a:cs typeface="Arial" charset="0"/>
                <a:sym typeface="Arial" charset="0"/>
              </a:rPr>
              <a:t>From</a:t>
            </a:r>
            <a:r>
              <a:rPr lang="en-US" sz="22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 Coulouris, Dollimore, Kindberg and Blair</a:t>
            </a:r>
            <a:br>
              <a:rPr lang="en-US" sz="22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</a:br>
            <a: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Distributed Systems: </a:t>
            </a:r>
            <a:b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</a:br>
            <a:r>
              <a:rPr lang="en-US" sz="2600">
                <a:solidFill>
                  <a:srgbClr val="6633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		Concepts and Design</a:t>
            </a:r>
          </a:p>
          <a:p>
            <a:pPr marL="39688"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rgbClr val="663300"/>
                </a:solidFill>
                <a:latin typeface="Arial" charset="0"/>
                <a:cs typeface="Arial" charset="0"/>
                <a:sym typeface="Arial" charset="0"/>
              </a:rPr>
              <a:t>Edition 5, © Addison-Wesley 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3606800"/>
            <a:ext cx="1295400" cy="16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>
              <a:lnSpc>
                <a:spcPct val="11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sz="3200"/>
              <a:t>Slides for Chapter 15: </a:t>
            </a:r>
            <a:br>
              <a:rPr lang="en-US" sz="3200"/>
            </a:br>
            <a:r>
              <a:rPr lang="en-US" sz="3200"/>
              <a:t>Coordination and Agreement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15.9</a:t>
            </a:r>
            <a:br>
              <a:rPr lang="en-US"/>
            </a:br>
            <a:r>
              <a:rPr lang="en-US"/>
              <a:t>Reliable multicast algorithm</a:t>
            </a:r>
          </a:p>
        </p:txBody>
      </p:sp>
      <p:pic>
        <p:nvPicPr>
          <p:cNvPr id="1229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1533525"/>
            <a:ext cx="7318375" cy="417671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15.10</a:t>
            </a:r>
            <a:br>
              <a:rPr lang="en-US"/>
            </a:br>
            <a:r>
              <a:rPr lang="en-US"/>
              <a:t>The hold-back queue for arriving multicast messages</a:t>
            </a:r>
          </a:p>
        </p:txBody>
      </p:sp>
      <p:pic>
        <p:nvPicPr>
          <p:cNvPr id="1331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3" y="1509713"/>
            <a:ext cx="6211887" cy="466725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15.11</a:t>
            </a:r>
            <a:br>
              <a:rPr lang="en-US"/>
            </a:br>
            <a:r>
              <a:rPr lang="en-US"/>
              <a:t>Total, FIFO and causal ordering of multicast messages</a:t>
            </a:r>
          </a:p>
        </p:txBody>
      </p:sp>
      <p:pic>
        <p:nvPicPr>
          <p:cNvPr id="1434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313" y="1347788"/>
            <a:ext cx="5162550" cy="50133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/>
          </p:cNvSpPr>
          <p:nvPr/>
        </p:nvSpPr>
        <p:spPr bwMode="auto">
          <a:xfrm>
            <a:off x="460375" y="1516063"/>
            <a:ext cx="2755900" cy="2451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>
              <a:lnSpc>
                <a:spcPct val="110000"/>
              </a:lnSpc>
            </a:pP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Notice the consistent ordering of totally ordered messages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and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,</a:t>
            </a:r>
            <a:b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the FIFO-related messages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and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and the causally related messages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and </a:t>
            </a:r>
            <a:r>
              <a:rPr lang="en-US" sz="1600" i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</a:t>
            </a:r>
            <a:r>
              <a:rPr lang="en-US" sz="1600" i="1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  <a:r>
              <a:rPr lang="en-US" sz="1600" baseline="-25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/>
            </a:r>
            <a:br>
              <a:rPr lang="en-US" sz="1600" baseline="-25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– and the otherwise arbitrary delivery ordering of messages.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479550" y="2316163"/>
            <a:ext cx="6469063" cy="746125"/>
          </a:xfrm>
          <a:prstGeom prst="rect">
            <a:avLst/>
          </a:prstGeom>
          <a:solidFill>
            <a:srgbClr val="FFDC94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15.12</a:t>
            </a:r>
            <a:br>
              <a:rPr lang="en-US"/>
            </a:br>
            <a:r>
              <a:rPr lang="en-US"/>
              <a:t>Display from bulletin board program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2332038" y="3135313"/>
            <a:ext cx="17462" cy="1587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4483100" y="3135313"/>
            <a:ext cx="19050" cy="1587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1593850" y="5426075"/>
            <a:ext cx="19050" cy="1588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Rectangle 8"/>
          <p:cNvSpPr>
            <a:spLocks/>
          </p:cNvSpPr>
          <p:nvPr/>
        </p:nvSpPr>
        <p:spPr bwMode="auto">
          <a:xfrm>
            <a:off x="2332038" y="5426075"/>
            <a:ext cx="17462" cy="1588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9" name="Rectangle 9"/>
          <p:cNvSpPr>
            <a:spLocks/>
          </p:cNvSpPr>
          <p:nvPr/>
        </p:nvSpPr>
        <p:spPr bwMode="auto">
          <a:xfrm>
            <a:off x="4483100" y="5426075"/>
            <a:ext cx="19050" cy="1588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Rectangle 10"/>
          <p:cNvSpPr>
            <a:spLocks/>
          </p:cNvSpPr>
          <p:nvPr/>
        </p:nvSpPr>
        <p:spPr bwMode="auto">
          <a:xfrm>
            <a:off x="7700963" y="5426075"/>
            <a:ext cx="19050" cy="1588"/>
          </a:xfrm>
          <a:prstGeom prst="rect">
            <a:avLst/>
          </a:prstGeom>
          <a:solidFill>
            <a:srgbClr val="FFFFFF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1" name="Rectangle 11"/>
          <p:cNvSpPr>
            <a:spLocks/>
          </p:cNvSpPr>
          <p:nvPr/>
        </p:nvSpPr>
        <p:spPr bwMode="auto">
          <a:xfrm>
            <a:off x="3513138" y="2408238"/>
            <a:ext cx="1236662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Bulletin board:</a:t>
            </a:r>
          </a:p>
        </p:txBody>
      </p:sp>
      <p:sp>
        <p:nvSpPr>
          <p:cNvPr id="15372" name="Rectangle 12"/>
          <p:cNvSpPr>
            <a:spLocks/>
          </p:cNvSpPr>
          <p:nvPr/>
        </p:nvSpPr>
        <p:spPr bwMode="auto">
          <a:xfrm>
            <a:off x="4710113" y="2387600"/>
            <a:ext cx="141605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chemeClr val="tx1"/>
                </a:solidFill>
                <a:latin typeface="New York" charset="0"/>
                <a:ea typeface="New York" charset="0"/>
                <a:cs typeface="New York" charset="0"/>
                <a:sym typeface="New York" charset="0"/>
              </a:rPr>
              <a:t> os.interesting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479550" y="2298700"/>
            <a:ext cx="645795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4" name="Rectangle 14"/>
          <p:cNvSpPr>
            <a:spLocks/>
          </p:cNvSpPr>
          <p:nvPr/>
        </p:nvSpPr>
        <p:spPr bwMode="auto">
          <a:xfrm>
            <a:off x="1522413" y="2754313"/>
            <a:ext cx="384175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Item</a:t>
            </a:r>
          </a:p>
        </p:txBody>
      </p:sp>
      <p:sp>
        <p:nvSpPr>
          <p:cNvPr id="15375" name="Rectangle 15"/>
          <p:cNvSpPr>
            <a:spLocks/>
          </p:cNvSpPr>
          <p:nvPr/>
        </p:nvSpPr>
        <p:spPr bwMode="auto">
          <a:xfrm>
            <a:off x="2305050" y="2744788"/>
            <a:ext cx="452438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From</a:t>
            </a:r>
          </a:p>
        </p:txBody>
      </p:sp>
      <p:sp>
        <p:nvSpPr>
          <p:cNvPr id="15376" name="Rectangle 16"/>
          <p:cNvSpPr>
            <a:spLocks/>
          </p:cNvSpPr>
          <p:nvPr/>
        </p:nvSpPr>
        <p:spPr bwMode="auto">
          <a:xfrm>
            <a:off x="4594225" y="2744788"/>
            <a:ext cx="620713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Subject</a:t>
            </a:r>
          </a:p>
        </p:txBody>
      </p:sp>
      <p:sp>
        <p:nvSpPr>
          <p:cNvPr id="15377" name="Rectangle 17"/>
          <p:cNvSpPr>
            <a:spLocks/>
          </p:cNvSpPr>
          <p:nvPr/>
        </p:nvSpPr>
        <p:spPr bwMode="auto">
          <a:xfrm>
            <a:off x="1522413" y="3303588"/>
            <a:ext cx="2159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23</a:t>
            </a:r>
          </a:p>
        </p:txBody>
      </p:sp>
      <p:sp>
        <p:nvSpPr>
          <p:cNvPr id="15378" name="Rectangle 18"/>
          <p:cNvSpPr>
            <a:spLocks/>
          </p:cNvSpPr>
          <p:nvPr/>
        </p:nvSpPr>
        <p:spPr bwMode="auto">
          <a:xfrm>
            <a:off x="2271713" y="3303588"/>
            <a:ext cx="808037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A.Hanlon</a:t>
            </a:r>
          </a:p>
        </p:txBody>
      </p:sp>
      <p:sp>
        <p:nvSpPr>
          <p:cNvPr id="15379" name="Rectangle 19"/>
          <p:cNvSpPr>
            <a:spLocks/>
          </p:cNvSpPr>
          <p:nvPr/>
        </p:nvSpPr>
        <p:spPr bwMode="auto">
          <a:xfrm>
            <a:off x="4560888" y="3303588"/>
            <a:ext cx="474662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Mach</a:t>
            </a:r>
          </a:p>
        </p:txBody>
      </p:sp>
      <p:sp>
        <p:nvSpPr>
          <p:cNvPr id="15380" name="Rectangle 20"/>
          <p:cNvSpPr>
            <a:spLocks/>
          </p:cNvSpPr>
          <p:nvPr/>
        </p:nvSpPr>
        <p:spPr bwMode="auto">
          <a:xfrm>
            <a:off x="4991100" y="3303588"/>
            <a:ext cx="635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 </a:t>
            </a:r>
          </a:p>
        </p:txBody>
      </p:sp>
      <p:sp>
        <p:nvSpPr>
          <p:cNvPr id="15381" name="Rectangle 21"/>
          <p:cNvSpPr>
            <a:spLocks/>
          </p:cNvSpPr>
          <p:nvPr/>
        </p:nvSpPr>
        <p:spPr bwMode="auto">
          <a:xfrm>
            <a:off x="5049838" y="3303588"/>
            <a:ext cx="635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chemeClr val="tx1"/>
                </a:solidFill>
                <a:cs typeface="Times" charset="0"/>
              </a:rPr>
              <a:t> </a:t>
            </a:r>
          </a:p>
        </p:txBody>
      </p:sp>
      <p:sp>
        <p:nvSpPr>
          <p:cNvPr id="15382" name="Rectangle 22"/>
          <p:cNvSpPr>
            <a:spLocks/>
          </p:cNvSpPr>
          <p:nvPr/>
        </p:nvSpPr>
        <p:spPr bwMode="auto">
          <a:xfrm>
            <a:off x="1522413" y="3681413"/>
            <a:ext cx="2159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24</a:t>
            </a:r>
          </a:p>
        </p:txBody>
      </p:sp>
      <p:sp>
        <p:nvSpPr>
          <p:cNvPr id="15383" name="Rectangle 23"/>
          <p:cNvSpPr>
            <a:spLocks/>
          </p:cNvSpPr>
          <p:nvPr/>
        </p:nvSpPr>
        <p:spPr bwMode="auto">
          <a:xfrm>
            <a:off x="2271713" y="3681413"/>
            <a:ext cx="76200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G.Joseph</a:t>
            </a:r>
          </a:p>
        </p:txBody>
      </p:sp>
      <p:sp>
        <p:nvSpPr>
          <p:cNvPr id="15384" name="Rectangle 24"/>
          <p:cNvSpPr>
            <a:spLocks/>
          </p:cNvSpPr>
          <p:nvPr/>
        </p:nvSpPr>
        <p:spPr bwMode="auto">
          <a:xfrm>
            <a:off x="4560888" y="3681413"/>
            <a:ext cx="1095375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Microkernels</a:t>
            </a:r>
          </a:p>
        </p:txBody>
      </p:sp>
      <p:sp>
        <p:nvSpPr>
          <p:cNvPr id="15385" name="Rectangle 25"/>
          <p:cNvSpPr>
            <a:spLocks/>
          </p:cNvSpPr>
          <p:nvPr/>
        </p:nvSpPr>
        <p:spPr bwMode="auto">
          <a:xfrm>
            <a:off x="1522413" y="4060825"/>
            <a:ext cx="2159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25</a:t>
            </a:r>
          </a:p>
        </p:txBody>
      </p:sp>
      <p:sp>
        <p:nvSpPr>
          <p:cNvPr id="15386" name="Rectangle 26"/>
          <p:cNvSpPr>
            <a:spLocks/>
          </p:cNvSpPr>
          <p:nvPr/>
        </p:nvSpPr>
        <p:spPr bwMode="auto">
          <a:xfrm>
            <a:off x="2271713" y="4060825"/>
            <a:ext cx="808037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A.Hanlon</a:t>
            </a:r>
          </a:p>
        </p:txBody>
      </p:sp>
      <p:sp>
        <p:nvSpPr>
          <p:cNvPr id="15387" name="Rectangle 27"/>
          <p:cNvSpPr>
            <a:spLocks/>
          </p:cNvSpPr>
          <p:nvPr/>
        </p:nvSpPr>
        <p:spPr bwMode="auto">
          <a:xfrm>
            <a:off x="4560888" y="4060825"/>
            <a:ext cx="142875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Re: Microkernels</a:t>
            </a:r>
          </a:p>
        </p:txBody>
      </p:sp>
      <p:sp>
        <p:nvSpPr>
          <p:cNvPr id="15388" name="Rectangle 28"/>
          <p:cNvSpPr>
            <a:spLocks/>
          </p:cNvSpPr>
          <p:nvPr/>
        </p:nvSpPr>
        <p:spPr bwMode="auto">
          <a:xfrm>
            <a:off x="1522413" y="4438650"/>
            <a:ext cx="2159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26</a:t>
            </a:r>
          </a:p>
        </p:txBody>
      </p:sp>
      <p:sp>
        <p:nvSpPr>
          <p:cNvPr id="15389" name="Rectangle 29"/>
          <p:cNvSpPr>
            <a:spLocks/>
          </p:cNvSpPr>
          <p:nvPr/>
        </p:nvSpPr>
        <p:spPr bwMode="auto">
          <a:xfrm>
            <a:off x="2271713" y="4438650"/>
            <a:ext cx="1044575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T.L’Heureux</a:t>
            </a:r>
          </a:p>
        </p:txBody>
      </p:sp>
      <p:sp>
        <p:nvSpPr>
          <p:cNvPr id="15390" name="Rectangle 30"/>
          <p:cNvSpPr>
            <a:spLocks/>
          </p:cNvSpPr>
          <p:nvPr/>
        </p:nvSpPr>
        <p:spPr bwMode="auto">
          <a:xfrm>
            <a:off x="4560888" y="4438650"/>
            <a:ext cx="147320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RPC performance</a:t>
            </a:r>
          </a:p>
        </p:txBody>
      </p:sp>
      <p:sp>
        <p:nvSpPr>
          <p:cNvPr id="15391" name="Rectangle 31"/>
          <p:cNvSpPr>
            <a:spLocks/>
          </p:cNvSpPr>
          <p:nvPr/>
        </p:nvSpPr>
        <p:spPr bwMode="auto">
          <a:xfrm>
            <a:off x="1522413" y="4818063"/>
            <a:ext cx="215900" cy="2444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27</a:t>
            </a:r>
          </a:p>
        </p:txBody>
      </p:sp>
      <p:sp>
        <p:nvSpPr>
          <p:cNvPr id="15392" name="Rectangle 32"/>
          <p:cNvSpPr>
            <a:spLocks/>
          </p:cNvSpPr>
          <p:nvPr/>
        </p:nvSpPr>
        <p:spPr bwMode="auto">
          <a:xfrm>
            <a:off x="2271713" y="4818063"/>
            <a:ext cx="82550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M.Walker</a:t>
            </a:r>
          </a:p>
        </p:txBody>
      </p:sp>
      <p:sp>
        <p:nvSpPr>
          <p:cNvPr id="15393" name="Rectangle 33"/>
          <p:cNvSpPr>
            <a:spLocks/>
          </p:cNvSpPr>
          <p:nvPr/>
        </p:nvSpPr>
        <p:spPr bwMode="auto">
          <a:xfrm>
            <a:off x="4560888" y="4818063"/>
            <a:ext cx="808037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Re: Mach</a:t>
            </a:r>
          </a:p>
        </p:txBody>
      </p:sp>
      <p:sp>
        <p:nvSpPr>
          <p:cNvPr id="15394" name="Rectangle 34"/>
          <p:cNvSpPr>
            <a:spLocks/>
          </p:cNvSpPr>
          <p:nvPr/>
        </p:nvSpPr>
        <p:spPr bwMode="auto">
          <a:xfrm>
            <a:off x="1489075" y="5170488"/>
            <a:ext cx="304800" cy="241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cs typeface="Times" charset="0"/>
              </a:rPr>
              <a:t>end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1466850" y="5499100"/>
            <a:ext cx="645795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15.13</a:t>
            </a:r>
            <a:br>
              <a:rPr lang="en-US"/>
            </a:br>
            <a:r>
              <a:rPr lang="en-US"/>
              <a:t>Total ordering using a sequencer</a:t>
            </a:r>
          </a:p>
        </p:txBody>
      </p:sp>
      <p:pic>
        <p:nvPicPr>
          <p:cNvPr id="1638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358900"/>
            <a:ext cx="5781675" cy="50673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15.14</a:t>
            </a:r>
            <a:br>
              <a:rPr lang="en-US"/>
            </a:br>
            <a:r>
              <a:rPr lang="en-US"/>
              <a:t>The ISIS algorithm for total ordering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573213" y="1485900"/>
            <a:ext cx="6069012" cy="4513263"/>
            <a:chOff x="0" y="0"/>
            <a:chExt cx="3823" cy="2843"/>
          </a:xfrm>
        </p:grpSpPr>
        <p:sp>
          <p:nvSpPr>
            <p:cNvPr id="17413" name="Oval 5"/>
            <p:cNvSpPr>
              <a:spLocks/>
            </p:cNvSpPr>
            <p:nvPr/>
          </p:nvSpPr>
          <p:spPr bwMode="auto">
            <a:xfrm>
              <a:off x="1588" y="1078"/>
              <a:ext cx="380" cy="408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2977" y="510"/>
              <a:ext cx="198" cy="128"/>
              <a:chOff x="0" y="0"/>
              <a:chExt cx="198" cy="127"/>
            </a:xfrm>
          </p:grpSpPr>
          <p:sp>
            <p:nvSpPr>
              <p:cNvPr id="17415" name="Freeform 7"/>
              <p:cNvSpPr>
                <a:spLocks/>
              </p:cNvSpPr>
              <p:nvPr/>
            </p:nvSpPr>
            <p:spPr bwMode="auto">
              <a:xfrm>
                <a:off x="0" y="0"/>
                <a:ext cx="36" cy="127"/>
              </a:xfrm>
              <a:custGeom>
                <a:avLst/>
                <a:gdLst/>
                <a:ahLst/>
                <a:cxnLst>
                  <a:cxn ang="0">
                    <a:pos x="322" y="21600"/>
                  </a:cxn>
                  <a:cxn ang="0">
                    <a:pos x="19970" y="0"/>
                  </a:cxn>
                </a:cxnLst>
                <a:rect l="0" t="0" r="r" b="b"/>
                <a:pathLst>
                  <a:path w="19970" h="21600">
                    <a:moveTo>
                      <a:pt x="322" y="21600"/>
                    </a:moveTo>
                    <a:cubicBezTo>
                      <a:pt x="-1630" y="13929"/>
                      <a:pt x="5317" y="6292"/>
                      <a:pt x="19970" y="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16" name="AutoShape 8"/>
              <p:cNvSpPr>
                <a:spLocks/>
              </p:cNvSpPr>
              <p:nvPr/>
            </p:nvSpPr>
            <p:spPr bwMode="auto">
              <a:xfrm>
                <a:off x="0" y="0"/>
                <a:ext cx="198" cy="127"/>
              </a:xfrm>
              <a:custGeom>
                <a:avLst/>
                <a:gdLst>
                  <a:gd name="T0" fmla="+- 0 10800 316"/>
                  <a:gd name="T1" fmla="*/ T0 w 21284"/>
                  <a:gd name="T2" fmla="*/ 10800 h 21600"/>
                </a:gdLst>
                <a:ahLst/>
                <a:cxnLst>
                  <a:cxn ang="0">
                    <a:pos x="T1" y="T2"/>
                  </a:cxn>
                </a:cxnLst>
                <a:rect l="0" t="0" r="r" b="b"/>
                <a:pathLst>
                  <a:path w="21284" h="21600">
                    <a:moveTo>
                      <a:pt x="63" y="21600"/>
                    </a:moveTo>
                    <a:cubicBezTo>
                      <a:pt x="-316" y="13929"/>
                      <a:pt x="1033" y="6292"/>
                      <a:pt x="3877" y="0"/>
                    </a:cubicBezTo>
                    <a:lnTo>
                      <a:pt x="21284" y="19060"/>
                    </a:lnTo>
                    <a:close/>
                    <a:moveTo>
                      <a:pt x="63" y="216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1768" y="539"/>
              <a:ext cx="1254" cy="761"/>
            </a:xfrm>
            <a:custGeom>
              <a:avLst/>
              <a:gdLst/>
              <a:ahLst/>
              <a:cxnLst>
                <a:cxn ang="0">
                  <a:pos x="0" y="21585"/>
                </a:cxn>
                <a:cxn ang="0">
                  <a:pos x="16980" y="0"/>
                </a:cxn>
                <a:cxn ang="0">
                  <a:pos x="21600" y="826"/>
                </a:cxn>
              </a:cxnLst>
              <a:rect l="0" t="0" r="r" b="b"/>
              <a:pathLst>
                <a:path w="21600" h="21585">
                  <a:moveTo>
                    <a:pt x="0" y="21585"/>
                  </a:moveTo>
                  <a:cubicBezTo>
                    <a:pt x="12" y="9649"/>
                    <a:pt x="7614" y="-15"/>
                    <a:pt x="16980" y="0"/>
                  </a:cubicBezTo>
                  <a:cubicBezTo>
                    <a:pt x="18543" y="3"/>
                    <a:pt x="20097" y="281"/>
                    <a:pt x="21600" y="82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18" name="Group 10"/>
            <p:cNvGrpSpPr>
              <a:grpSpLocks/>
            </p:cNvGrpSpPr>
            <p:nvPr/>
          </p:nvGrpSpPr>
          <p:grpSpPr bwMode="auto">
            <a:xfrm>
              <a:off x="1957" y="1109"/>
              <a:ext cx="190" cy="125"/>
              <a:chOff x="0" y="0"/>
              <a:chExt cx="190" cy="125"/>
            </a:xfrm>
          </p:grpSpPr>
          <p:sp>
            <p:nvSpPr>
              <p:cNvPr id="17419" name="Freeform 11"/>
              <p:cNvSpPr>
                <a:spLocks/>
              </p:cNvSpPr>
              <p:nvPr/>
            </p:nvSpPr>
            <p:spPr bwMode="auto">
              <a:xfrm>
                <a:off x="145" y="0"/>
                <a:ext cx="44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3952" y="6052"/>
                      <a:pt x="21600" y="13700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0" name="AutoShape 12"/>
              <p:cNvSpPr>
                <a:spLocks/>
              </p:cNvSpPr>
              <p:nvPr/>
            </p:nvSpPr>
            <p:spPr bwMode="auto">
              <a:xfrm>
                <a:off x="0" y="0"/>
                <a:ext cx="190" cy="125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6548" y="0"/>
                    </a:moveTo>
                    <a:cubicBezTo>
                      <a:pt x="19811" y="6052"/>
                      <a:pt x="21600" y="13700"/>
                      <a:pt x="21600" y="21600"/>
                    </a:cubicBezTo>
                    <a:lnTo>
                      <a:pt x="0" y="21600"/>
                    </a:lnTo>
                    <a:close/>
                    <a:moveTo>
                      <a:pt x="16548" y="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7421" name="Group 13"/>
            <p:cNvGrpSpPr>
              <a:grpSpLocks/>
            </p:cNvGrpSpPr>
            <p:nvPr/>
          </p:nvGrpSpPr>
          <p:grpSpPr bwMode="auto">
            <a:xfrm>
              <a:off x="3188" y="985"/>
              <a:ext cx="122" cy="205"/>
              <a:chOff x="0" y="0"/>
              <a:chExt cx="122" cy="205"/>
            </a:xfrm>
          </p:grpSpPr>
          <p:sp>
            <p:nvSpPr>
              <p:cNvPr id="17422" name="Freeform 14"/>
              <p:cNvSpPr>
                <a:spLocks/>
              </p:cNvSpPr>
              <p:nvPr/>
            </p:nvSpPr>
            <p:spPr bwMode="auto">
              <a:xfrm>
                <a:off x="0" y="156"/>
                <a:ext cx="122" cy="49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0" y="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13691" y="21600"/>
                      <a:pt x="6039" y="139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3" name="AutoShape 15"/>
              <p:cNvSpPr>
                <a:spLocks/>
              </p:cNvSpPr>
              <p:nvPr/>
            </p:nvSpPr>
            <p:spPr bwMode="auto">
              <a:xfrm>
                <a:off x="0" y="0"/>
                <a:ext cx="122" cy="205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13691" y="21600"/>
                      <a:pt x="6039" y="19790"/>
                      <a:pt x="0" y="16492"/>
                    </a:cubicBezTo>
                    <a:lnTo>
                      <a:pt x="21600" y="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24" name="Freeform 16"/>
            <p:cNvSpPr>
              <a:spLocks/>
            </p:cNvSpPr>
            <p:nvPr/>
          </p:nvSpPr>
          <p:spPr bwMode="auto">
            <a:xfrm>
              <a:off x="1765" y="1161"/>
              <a:ext cx="1474" cy="252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4121" y="17102"/>
                </a:cxn>
                <a:cxn ang="0">
                  <a:pos x="0" y="13002"/>
                </a:cxn>
              </a:cxnLst>
              <a:rect l="0" t="0" r="r" b="b"/>
              <a:pathLst>
                <a:path w="21600" h="18390">
                  <a:moveTo>
                    <a:pt x="21600" y="0"/>
                  </a:moveTo>
                  <a:cubicBezTo>
                    <a:pt x="19246" y="13943"/>
                    <a:pt x="11420" y="21600"/>
                    <a:pt x="4121" y="17102"/>
                  </a:cubicBezTo>
                  <a:cubicBezTo>
                    <a:pt x="2637" y="16187"/>
                    <a:pt x="1243" y="14801"/>
                    <a:pt x="0" y="13002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/>
            </p:cNvSpPr>
            <p:nvPr/>
          </p:nvSpPr>
          <p:spPr bwMode="auto">
            <a:xfrm>
              <a:off x="289" y="0"/>
              <a:ext cx="379" cy="40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26" name="Group 18"/>
            <p:cNvGrpSpPr>
              <a:grpSpLocks/>
            </p:cNvGrpSpPr>
            <p:nvPr/>
          </p:nvGrpSpPr>
          <p:grpSpPr bwMode="auto">
            <a:xfrm>
              <a:off x="659" y="151"/>
              <a:ext cx="191" cy="141"/>
              <a:chOff x="0" y="0"/>
              <a:chExt cx="191" cy="140"/>
            </a:xfrm>
          </p:grpSpPr>
          <p:sp>
            <p:nvSpPr>
              <p:cNvPr id="17427" name="Freeform 19"/>
              <p:cNvSpPr>
                <a:spLocks/>
              </p:cNvSpPr>
              <p:nvPr/>
            </p:nvSpPr>
            <p:spPr bwMode="auto">
              <a:xfrm>
                <a:off x="173" y="0"/>
                <a:ext cx="18" cy="140"/>
              </a:xfrm>
              <a:custGeom>
                <a:avLst/>
                <a:gdLst/>
                <a:ahLst/>
                <a:cxnLst>
                  <a:cxn ang="0">
                    <a:pos x="10496" y="0"/>
                  </a:cxn>
                  <a:cxn ang="0">
                    <a:pos x="0" y="21600"/>
                  </a:cxn>
                </a:cxnLst>
                <a:rect l="0" t="0" r="r" b="b"/>
                <a:pathLst>
                  <a:path w="16770" h="21600">
                    <a:moveTo>
                      <a:pt x="10496" y="0"/>
                    </a:moveTo>
                    <a:cubicBezTo>
                      <a:pt x="21600" y="7192"/>
                      <a:pt x="17883" y="1484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8" name="AutoShape 20"/>
              <p:cNvSpPr>
                <a:spLocks/>
              </p:cNvSpPr>
              <p:nvPr/>
            </p:nvSpPr>
            <p:spPr bwMode="auto">
              <a:xfrm>
                <a:off x="0" y="0"/>
                <a:ext cx="191" cy="140"/>
              </a:xfrm>
              <a:custGeom>
                <a:avLst/>
                <a:gdLst>
                  <a:gd name="T0" fmla="*/ 10800 w 21037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037" h="21600">
                    <a:moveTo>
                      <a:pt x="20305" y="0"/>
                    </a:moveTo>
                    <a:cubicBezTo>
                      <a:pt x="21600" y="7192"/>
                      <a:pt x="21166" y="14841"/>
                      <a:pt x="19080" y="21600"/>
                    </a:cubicBezTo>
                    <a:lnTo>
                      <a:pt x="0" y="8274"/>
                    </a:lnTo>
                    <a:close/>
                    <a:moveTo>
                      <a:pt x="20305" y="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29" name="Freeform 21"/>
            <p:cNvSpPr>
              <a:spLocks/>
            </p:cNvSpPr>
            <p:nvPr/>
          </p:nvSpPr>
          <p:spPr bwMode="auto">
            <a:xfrm>
              <a:off x="814" y="213"/>
              <a:ext cx="974" cy="10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2383" y="1501"/>
                    <a:pt x="21600" y="10718"/>
                    <a:pt x="2160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30" name="Group 22"/>
            <p:cNvGrpSpPr>
              <a:grpSpLocks/>
            </p:cNvGrpSpPr>
            <p:nvPr/>
          </p:nvGrpSpPr>
          <p:grpSpPr bwMode="auto">
            <a:xfrm>
              <a:off x="446" y="381"/>
              <a:ext cx="128" cy="195"/>
              <a:chOff x="0" y="0"/>
              <a:chExt cx="127" cy="195"/>
            </a:xfrm>
          </p:grpSpPr>
          <p:sp>
            <p:nvSpPr>
              <p:cNvPr id="17431" name="Freeform 23"/>
              <p:cNvSpPr>
                <a:spLocks/>
              </p:cNvSpPr>
              <p:nvPr/>
            </p:nvSpPr>
            <p:spPr bwMode="auto">
              <a:xfrm>
                <a:off x="0" y="168"/>
                <a:ext cx="127" cy="27"/>
              </a:xfrm>
              <a:custGeom>
                <a:avLst/>
                <a:gdLst/>
                <a:ahLst/>
                <a:cxnLst>
                  <a:cxn ang="0">
                    <a:pos x="21600" y="0"/>
                  </a:cxn>
                  <a:cxn ang="0">
                    <a:pos x="0" y="16229"/>
                  </a:cxn>
                </a:cxnLst>
                <a:rect l="0" t="0" r="r" b="b"/>
                <a:pathLst>
                  <a:path w="21600" h="18190">
                    <a:moveTo>
                      <a:pt x="21600" y="0"/>
                    </a:moveTo>
                    <a:cubicBezTo>
                      <a:pt x="15072" y="15858"/>
                      <a:pt x="7430" y="21600"/>
                      <a:pt x="0" y="16229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32" name="AutoShape 24"/>
              <p:cNvSpPr>
                <a:spLocks/>
              </p:cNvSpPr>
              <p:nvPr/>
            </p:nvSpPr>
            <p:spPr bwMode="auto">
              <a:xfrm>
                <a:off x="0" y="0"/>
                <a:ext cx="127" cy="195"/>
              </a:xfrm>
              <a:custGeom>
                <a:avLst/>
                <a:gdLst>
                  <a:gd name="T0" fmla="*/ 10800 w 21600"/>
                  <a:gd name="T1" fmla="*/ 10800 h 21071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071">
                    <a:moveTo>
                      <a:pt x="21600" y="18247"/>
                    </a:moveTo>
                    <a:cubicBezTo>
                      <a:pt x="15072" y="20709"/>
                      <a:pt x="7430" y="21600"/>
                      <a:pt x="0" y="20766"/>
                    </a:cubicBezTo>
                    <a:lnTo>
                      <a:pt x="5465" y="0"/>
                    </a:lnTo>
                    <a:close/>
                    <a:moveTo>
                      <a:pt x="21600" y="18247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33" name="Freeform 25"/>
            <p:cNvSpPr>
              <a:spLocks/>
            </p:cNvSpPr>
            <p:nvPr/>
          </p:nvSpPr>
          <p:spPr bwMode="auto">
            <a:xfrm>
              <a:off x="507" y="540"/>
              <a:ext cx="1279" cy="761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0956" y="21591"/>
                    <a:pt x="1851" y="1248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34" name="Group 26"/>
            <p:cNvGrpSpPr>
              <a:grpSpLocks/>
            </p:cNvGrpSpPr>
            <p:nvPr/>
          </p:nvGrpSpPr>
          <p:grpSpPr bwMode="auto">
            <a:xfrm>
              <a:off x="1418" y="939"/>
              <a:ext cx="187" cy="176"/>
              <a:chOff x="0" y="0"/>
              <a:chExt cx="187" cy="175"/>
            </a:xfrm>
          </p:grpSpPr>
          <p:sp>
            <p:nvSpPr>
              <p:cNvPr id="17435" name="Freeform 27"/>
              <p:cNvSpPr>
                <a:spLocks/>
              </p:cNvSpPr>
              <p:nvPr/>
            </p:nvSpPr>
            <p:spPr bwMode="auto">
              <a:xfrm>
                <a:off x="0" y="0"/>
                <a:ext cx="84" cy="107"/>
              </a:xfrm>
              <a:custGeom>
                <a:avLst/>
                <a:gdLst/>
                <a:ahLst/>
                <a:cxnLst>
                  <a:cxn ang="0">
                    <a:pos x="0" y="21600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3870" y="12571"/>
                      <a:pt x="11513" y="4928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36" name="AutoShape 28"/>
              <p:cNvSpPr>
                <a:spLocks/>
              </p:cNvSpPr>
              <p:nvPr/>
            </p:nvSpPr>
            <p:spPr bwMode="auto">
              <a:xfrm>
                <a:off x="0" y="0"/>
                <a:ext cx="187" cy="175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13313"/>
                    </a:moveTo>
                    <a:cubicBezTo>
                      <a:pt x="1758" y="7748"/>
                      <a:pt x="5229" y="3037"/>
                      <a:pt x="9811" y="0"/>
                    </a:cubicBezTo>
                    <a:lnTo>
                      <a:pt x="21600" y="21600"/>
                    </a:lnTo>
                    <a:close/>
                    <a:moveTo>
                      <a:pt x="0" y="13313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488" y="204"/>
              <a:ext cx="956" cy="78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38" name="Oval 30"/>
            <p:cNvSpPr>
              <a:spLocks/>
            </p:cNvSpPr>
            <p:nvPr/>
          </p:nvSpPr>
          <p:spPr bwMode="auto">
            <a:xfrm>
              <a:off x="433" y="149"/>
              <a:ext cx="91" cy="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39" name="Oval 31"/>
            <p:cNvSpPr>
              <a:spLocks/>
            </p:cNvSpPr>
            <p:nvPr/>
          </p:nvSpPr>
          <p:spPr bwMode="auto">
            <a:xfrm>
              <a:off x="560" y="2434"/>
              <a:ext cx="397" cy="40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40" name="Group 32"/>
            <p:cNvGrpSpPr>
              <a:grpSpLocks/>
            </p:cNvGrpSpPr>
            <p:nvPr/>
          </p:nvGrpSpPr>
          <p:grpSpPr bwMode="auto">
            <a:xfrm>
              <a:off x="1472" y="1487"/>
              <a:ext cx="161" cy="194"/>
              <a:chOff x="0" y="0"/>
              <a:chExt cx="160" cy="194"/>
            </a:xfrm>
          </p:grpSpPr>
          <p:sp>
            <p:nvSpPr>
              <p:cNvPr id="17441" name="Freeform 33"/>
              <p:cNvSpPr>
                <a:spLocks/>
              </p:cNvSpPr>
              <p:nvPr/>
            </p:nvSpPr>
            <p:spPr bwMode="auto">
              <a:xfrm>
                <a:off x="0" y="107"/>
                <a:ext cx="101" cy="87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0" y="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12620" y="17875"/>
                      <a:pt x="4968" y="10222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42" name="AutoShape 34"/>
              <p:cNvSpPr>
                <a:spLocks/>
              </p:cNvSpPr>
              <p:nvPr/>
            </p:nvSpPr>
            <p:spPr bwMode="auto">
              <a:xfrm>
                <a:off x="0" y="0"/>
                <a:ext cx="160" cy="194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3728" y="21600"/>
                    </a:moveTo>
                    <a:cubicBezTo>
                      <a:pt x="8021" y="19935"/>
                      <a:pt x="3157" y="16516"/>
                      <a:pt x="0" y="11949"/>
                    </a:cubicBezTo>
                    <a:lnTo>
                      <a:pt x="21600" y="0"/>
                    </a:lnTo>
                    <a:close/>
                    <a:moveTo>
                      <a:pt x="13728" y="2160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7443" name="Group 35"/>
            <p:cNvGrpSpPr>
              <a:grpSpLocks/>
            </p:cNvGrpSpPr>
            <p:nvPr/>
          </p:nvGrpSpPr>
          <p:grpSpPr bwMode="auto">
            <a:xfrm>
              <a:off x="939" y="2554"/>
              <a:ext cx="199" cy="139"/>
              <a:chOff x="0" y="0"/>
              <a:chExt cx="199" cy="138"/>
            </a:xfrm>
          </p:grpSpPr>
          <p:sp>
            <p:nvSpPr>
              <p:cNvPr id="17444" name="Freeform 36"/>
              <p:cNvSpPr>
                <a:spLocks/>
              </p:cNvSpPr>
              <p:nvPr/>
            </p:nvSpPr>
            <p:spPr bwMode="auto">
              <a:xfrm>
                <a:off x="172" y="0"/>
                <a:ext cx="27" cy="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86" y="21600"/>
                  </a:cxn>
                </a:cxnLst>
                <a:rect l="0" t="0" r="r" b="b"/>
                <a:pathLst>
                  <a:path w="18135" h="21600">
                    <a:moveTo>
                      <a:pt x="0" y="0"/>
                    </a:moveTo>
                    <a:cubicBezTo>
                      <a:pt x="15904" y="6526"/>
                      <a:pt x="21600" y="14175"/>
                      <a:pt x="16086" y="21600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45" name="AutoShape 37"/>
              <p:cNvSpPr>
                <a:spLocks/>
              </p:cNvSpPr>
              <p:nvPr/>
            </p:nvSpPr>
            <p:spPr bwMode="auto">
              <a:xfrm>
                <a:off x="0" y="0"/>
                <a:ext cx="199" cy="138"/>
              </a:xfrm>
              <a:custGeom>
                <a:avLst/>
                <a:gdLst>
                  <a:gd name="T0" fmla="*/ 10800 w 21059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059" h="21600">
                    <a:moveTo>
                      <a:pt x="18229" y="0"/>
                    </a:moveTo>
                    <a:cubicBezTo>
                      <a:pt x="20711" y="6526"/>
                      <a:pt x="21600" y="14175"/>
                      <a:pt x="20739" y="21600"/>
                    </a:cubicBezTo>
                    <a:lnTo>
                      <a:pt x="0" y="16039"/>
                    </a:lnTo>
                    <a:close/>
                    <a:moveTo>
                      <a:pt x="18229" y="0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46" name="Freeform 38"/>
            <p:cNvSpPr>
              <a:spLocks/>
            </p:cNvSpPr>
            <p:nvPr/>
          </p:nvSpPr>
          <p:spPr bwMode="auto">
            <a:xfrm>
              <a:off x="1087" y="1282"/>
              <a:ext cx="717" cy="135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21600" y="10656"/>
                    <a:pt x="12487" y="19769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47" name="Group 39"/>
            <p:cNvGrpSpPr>
              <a:grpSpLocks/>
            </p:cNvGrpSpPr>
            <p:nvPr/>
          </p:nvGrpSpPr>
          <p:grpSpPr bwMode="auto">
            <a:xfrm>
              <a:off x="670" y="2266"/>
              <a:ext cx="136" cy="206"/>
              <a:chOff x="0" y="0"/>
              <a:chExt cx="135" cy="205"/>
            </a:xfrm>
          </p:grpSpPr>
          <p:sp>
            <p:nvSpPr>
              <p:cNvPr id="17448" name="Freeform 40"/>
              <p:cNvSpPr>
                <a:spLocks/>
              </p:cNvSpPr>
              <p:nvPr/>
            </p:nvSpPr>
            <p:spPr bwMode="auto">
              <a:xfrm>
                <a:off x="0" y="0"/>
                <a:ext cx="135" cy="18"/>
              </a:xfrm>
              <a:custGeom>
                <a:avLst/>
                <a:gdLst/>
                <a:ahLst/>
                <a:cxnLst>
                  <a:cxn ang="0">
                    <a:pos x="0" y="6247"/>
                  </a:cxn>
                  <a:cxn ang="0">
                    <a:pos x="21600" y="16776"/>
                  </a:cxn>
                </a:cxnLst>
                <a:rect l="0" t="0" r="r" b="b"/>
                <a:pathLst>
                  <a:path w="21600" h="16776">
                    <a:moveTo>
                      <a:pt x="0" y="6247"/>
                    </a:moveTo>
                    <a:cubicBezTo>
                      <a:pt x="7193" y="-4824"/>
                      <a:pt x="14833" y="-1100"/>
                      <a:pt x="21600" y="16776"/>
                    </a:cubicBez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49" name="AutoShape 41"/>
              <p:cNvSpPr>
                <a:spLocks/>
              </p:cNvSpPr>
              <p:nvPr/>
            </p:nvSpPr>
            <p:spPr bwMode="auto">
              <a:xfrm>
                <a:off x="0" y="0"/>
                <a:ext cx="135" cy="205"/>
              </a:xfrm>
              <a:custGeom>
                <a:avLst/>
                <a:gdLst>
                  <a:gd name="T0" fmla="*/ 10800 w 21600"/>
                  <a:gd name="T1" fmla="+- 0 10800 553"/>
                  <a:gd name="T2" fmla="*/ 10800 h 21047"/>
                </a:gdLst>
                <a:ahLst/>
                <a:cxnLst>
                  <a:cxn ang="0">
                    <a:pos x="T0" y="T2"/>
                  </a:cxn>
                </a:cxnLst>
                <a:rect l="0" t="0" r="r" b="b"/>
                <a:pathLst>
                  <a:path w="21600" h="21047">
                    <a:moveTo>
                      <a:pt x="0" y="715"/>
                    </a:moveTo>
                    <a:cubicBezTo>
                      <a:pt x="7193" y="-553"/>
                      <a:pt x="14833" y="-126"/>
                      <a:pt x="21600" y="1922"/>
                    </a:cubicBezTo>
                    <a:lnTo>
                      <a:pt x="8261" y="21047"/>
                    </a:lnTo>
                    <a:close/>
                    <a:moveTo>
                      <a:pt x="0" y="715"/>
                    </a:moveTo>
                  </a:path>
                </a:pathLst>
              </a:custGeom>
              <a:solidFill>
                <a:srgbClr val="000000"/>
              </a:solidFill>
              <a:ln w="25400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50" name="Freeform 42"/>
            <p:cNvSpPr>
              <a:spLocks/>
            </p:cNvSpPr>
            <p:nvPr/>
          </p:nvSpPr>
          <p:spPr bwMode="auto">
            <a:xfrm>
              <a:off x="730" y="1281"/>
              <a:ext cx="1038" cy="104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341" y="9275"/>
                    <a:pt x="10605" y="1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1" name="Oval 43"/>
            <p:cNvSpPr>
              <a:spLocks/>
            </p:cNvSpPr>
            <p:nvPr/>
          </p:nvSpPr>
          <p:spPr bwMode="auto">
            <a:xfrm>
              <a:off x="1732" y="1245"/>
              <a:ext cx="91" cy="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2" name="Rectangle 44"/>
            <p:cNvSpPr>
              <a:spLocks/>
            </p:cNvSpPr>
            <p:nvPr/>
          </p:nvSpPr>
          <p:spPr bwMode="auto">
            <a:xfrm>
              <a:off x="966" y="713"/>
              <a:ext cx="92" cy="18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2</a:t>
              </a:r>
            </a:p>
          </p:txBody>
        </p: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1823" y="1375"/>
              <a:ext cx="397" cy="50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469" y="2638"/>
              <a:ext cx="217" cy="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5" name="Rectangle 47"/>
            <p:cNvSpPr>
              <a:spLocks/>
            </p:cNvSpPr>
            <p:nvPr/>
          </p:nvSpPr>
          <p:spPr bwMode="auto">
            <a:xfrm>
              <a:off x="957" y="687"/>
              <a:ext cx="90" cy="168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6" name="Rectangle 48"/>
            <p:cNvSpPr>
              <a:spLocks/>
            </p:cNvSpPr>
            <p:nvPr/>
          </p:nvSpPr>
          <p:spPr bwMode="auto">
            <a:xfrm>
              <a:off x="957" y="687"/>
              <a:ext cx="108" cy="186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57" name="Rectangle 49"/>
            <p:cNvSpPr>
              <a:spLocks/>
            </p:cNvSpPr>
            <p:nvPr/>
          </p:nvSpPr>
          <p:spPr bwMode="auto">
            <a:xfrm>
              <a:off x="658" y="956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58" name="Rectangle 50"/>
            <p:cNvSpPr>
              <a:spLocks/>
            </p:cNvSpPr>
            <p:nvPr/>
          </p:nvSpPr>
          <p:spPr bwMode="auto">
            <a:xfrm>
              <a:off x="820" y="1607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59" name="Rectangle 51"/>
            <p:cNvSpPr>
              <a:spLocks/>
            </p:cNvSpPr>
            <p:nvPr/>
          </p:nvSpPr>
          <p:spPr bwMode="auto">
            <a:xfrm>
              <a:off x="947" y="696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60" name="Rectangle 52"/>
            <p:cNvSpPr>
              <a:spLocks/>
            </p:cNvSpPr>
            <p:nvPr/>
          </p:nvSpPr>
          <p:spPr bwMode="auto">
            <a:xfrm>
              <a:off x="1119" y="1867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61" name="Rectangle 53"/>
            <p:cNvSpPr>
              <a:spLocks/>
            </p:cNvSpPr>
            <p:nvPr/>
          </p:nvSpPr>
          <p:spPr bwMode="auto">
            <a:xfrm>
              <a:off x="1336" y="502"/>
              <a:ext cx="53" cy="93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2" name="Rectangle 54"/>
            <p:cNvSpPr>
              <a:spLocks/>
            </p:cNvSpPr>
            <p:nvPr/>
          </p:nvSpPr>
          <p:spPr bwMode="auto">
            <a:xfrm>
              <a:off x="1336" y="502"/>
              <a:ext cx="72" cy="11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3" name="Rectangle 55"/>
            <p:cNvSpPr>
              <a:spLocks/>
            </p:cNvSpPr>
            <p:nvPr/>
          </p:nvSpPr>
          <p:spPr bwMode="auto">
            <a:xfrm>
              <a:off x="2024" y="346"/>
              <a:ext cx="751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 Message</a:t>
              </a:r>
            </a:p>
          </p:txBody>
        </p:sp>
        <p:sp>
          <p:nvSpPr>
            <p:cNvPr id="17464" name="Rectangle 56"/>
            <p:cNvSpPr>
              <a:spLocks/>
            </p:cNvSpPr>
            <p:nvPr/>
          </p:nvSpPr>
          <p:spPr bwMode="auto">
            <a:xfrm rot="-1140000">
              <a:off x="2081" y="784"/>
              <a:ext cx="1041" cy="16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 Proposed Seq</a:t>
              </a:r>
            </a:p>
          </p:txBody>
        </p:sp>
        <p:sp>
          <p:nvSpPr>
            <p:cNvPr id="17465" name="Rectangle 57"/>
            <p:cNvSpPr>
              <a:spLocks/>
            </p:cNvSpPr>
            <p:nvPr/>
          </p:nvSpPr>
          <p:spPr bwMode="auto">
            <a:xfrm>
              <a:off x="2310" y="1171"/>
              <a:ext cx="216" cy="185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6" name="Rectangle 58"/>
            <p:cNvSpPr>
              <a:spLocks/>
            </p:cNvSpPr>
            <p:nvPr/>
          </p:nvSpPr>
          <p:spPr bwMode="auto">
            <a:xfrm>
              <a:off x="2310" y="1171"/>
              <a:ext cx="234" cy="204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7" name="Rectangle 59"/>
            <p:cNvSpPr>
              <a:spLocks/>
            </p:cNvSpPr>
            <p:nvPr/>
          </p:nvSpPr>
          <p:spPr bwMode="auto">
            <a:xfrm>
              <a:off x="0" y="157"/>
              <a:ext cx="109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68" name="Rectangle 60"/>
            <p:cNvSpPr>
              <a:spLocks/>
            </p:cNvSpPr>
            <p:nvPr/>
          </p:nvSpPr>
          <p:spPr bwMode="auto">
            <a:xfrm>
              <a:off x="97" y="226"/>
              <a:ext cx="74" cy="13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17469" name="Rectangle 61"/>
            <p:cNvSpPr>
              <a:spLocks/>
            </p:cNvSpPr>
            <p:nvPr/>
          </p:nvSpPr>
          <p:spPr bwMode="auto">
            <a:xfrm>
              <a:off x="252" y="2592"/>
              <a:ext cx="109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70" name="Rectangle 62"/>
            <p:cNvSpPr>
              <a:spLocks/>
            </p:cNvSpPr>
            <p:nvPr/>
          </p:nvSpPr>
          <p:spPr bwMode="auto">
            <a:xfrm>
              <a:off x="349" y="2660"/>
              <a:ext cx="74" cy="13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17471" name="Rectangle 63"/>
            <p:cNvSpPr>
              <a:spLocks/>
            </p:cNvSpPr>
            <p:nvPr/>
          </p:nvSpPr>
          <p:spPr bwMode="auto">
            <a:xfrm>
              <a:off x="2265" y="1904"/>
              <a:ext cx="109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72" name="Rectangle 64"/>
            <p:cNvSpPr>
              <a:spLocks/>
            </p:cNvSpPr>
            <p:nvPr/>
          </p:nvSpPr>
          <p:spPr bwMode="auto">
            <a:xfrm>
              <a:off x="2360" y="1972"/>
              <a:ext cx="74" cy="13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17473" name="Rectangle 65"/>
            <p:cNvSpPr>
              <a:spLocks/>
            </p:cNvSpPr>
            <p:nvPr/>
          </p:nvSpPr>
          <p:spPr bwMode="auto">
            <a:xfrm>
              <a:off x="3653" y="696"/>
              <a:ext cx="109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17474" name="Rectangle 66"/>
            <p:cNvSpPr>
              <a:spLocks/>
            </p:cNvSpPr>
            <p:nvPr/>
          </p:nvSpPr>
          <p:spPr bwMode="auto">
            <a:xfrm>
              <a:off x="3749" y="764"/>
              <a:ext cx="74" cy="13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17475" name="Rectangle 67"/>
            <p:cNvSpPr>
              <a:spLocks/>
            </p:cNvSpPr>
            <p:nvPr/>
          </p:nvSpPr>
          <p:spPr bwMode="auto">
            <a:xfrm>
              <a:off x="2310" y="1319"/>
              <a:ext cx="144" cy="5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6" name="Rectangle 68"/>
            <p:cNvSpPr>
              <a:spLocks/>
            </p:cNvSpPr>
            <p:nvPr/>
          </p:nvSpPr>
          <p:spPr bwMode="auto">
            <a:xfrm>
              <a:off x="2310" y="1319"/>
              <a:ext cx="163" cy="75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7" name="Oval 69"/>
            <p:cNvSpPr>
              <a:spLocks/>
            </p:cNvSpPr>
            <p:nvPr/>
          </p:nvSpPr>
          <p:spPr bwMode="auto">
            <a:xfrm>
              <a:off x="3140" y="557"/>
              <a:ext cx="378" cy="40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8" name="Line 70"/>
            <p:cNvSpPr>
              <a:spLocks noChangeShapeType="1"/>
            </p:cNvSpPr>
            <p:nvPr/>
          </p:nvSpPr>
          <p:spPr bwMode="auto">
            <a:xfrm rot="10800000" flipH="1">
              <a:off x="776" y="1617"/>
              <a:ext cx="740" cy="100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9" name="Oval 71"/>
            <p:cNvSpPr>
              <a:spLocks/>
            </p:cNvSpPr>
            <p:nvPr/>
          </p:nvSpPr>
          <p:spPr bwMode="auto">
            <a:xfrm>
              <a:off x="705" y="2583"/>
              <a:ext cx="107" cy="11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 flipH="1">
              <a:off x="2111" y="761"/>
              <a:ext cx="1173" cy="40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81" name="Oval 73"/>
            <p:cNvSpPr>
              <a:spLocks/>
            </p:cNvSpPr>
            <p:nvPr/>
          </p:nvSpPr>
          <p:spPr bwMode="auto">
            <a:xfrm>
              <a:off x="3284" y="706"/>
              <a:ext cx="90" cy="11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82" name="Line 74"/>
            <p:cNvSpPr>
              <a:spLocks noChangeShapeType="1"/>
            </p:cNvSpPr>
            <p:nvPr/>
          </p:nvSpPr>
          <p:spPr bwMode="auto">
            <a:xfrm>
              <a:off x="3429" y="743"/>
              <a:ext cx="198" cy="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83" name="Rectangle 75"/>
            <p:cNvSpPr>
              <a:spLocks/>
            </p:cNvSpPr>
            <p:nvPr/>
          </p:nvSpPr>
          <p:spPr bwMode="auto">
            <a:xfrm>
              <a:off x="2325" y="1440"/>
              <a:ext cx="929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 Agreed Seq</a:t>
              </a:r>
            </a:p>
          </p:txBody>
        </p:sp>
        <p:sp>
          <p:nvSpPr>
            <p:cNvPr id="17484" name="Rectangle 76"/>
            <p:cNvSpPr>
              <a:spLocks/>
            </p:cNvSpPr>
            <p:nvPr/>
          </p:nvSpPr>
          <p:spPr bwMode="auto">
            <a:xfrm>
              <a:off x="1446" y="2127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17485" name="Rectangle 77"/>
            <p:cNvSpPr>
              <a:spLocks/>
            </p:cNvSpPr>
            <p:nvPr/>
          </p:nvSpPr>
          <p:spPr bwMode="auto">
            <a:xfrm>
              <a:off x="1266" y="492"/>
              <a:ext cx="92" cy="16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60" y="221"/>
              <a:ext cx="217" cy="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15.15</a:t>
            </a:r>
            <a:br>
              <a:rPr lang="en-US"/>
            </a:br>
            <a:r>
              <a:rPr lang="en-US"/>
              <a:t>Causal ordering using vector timestamps</a:t>
            </a:r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476375"/>
            <a:ext cx="7485062" cy="428783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15.16</a:t>
            </a:r>
            <a:br>
              <a:rPr lang="en-US"/>
            </a:br>
            <a:r>
              <a:rPr lang="en-US"/>
              <a:t>Consensus for three processes</a:t>
            </a:r>
          </a:p>
        </p:txBody>
      </p:sp>
      <p:pic>
        <p:nvPicPr>
          <p:cNvPr id="1946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788" y="1492250"/>
            <a:ext cx="5246687" cy="46116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15.17</a:t>
            </a:r>
            <a:br>
              <a:rPr lang="en-US"/>
            </a:br>
            <a:r>
              <a:rPr lang="en-US"/>
              <a:t>Consensus in a synchronous system</a:t>
            </a:r>
          </a:p>
        </p:txBody>
      </p:sp>
      <p:pic>
        <p:nvPicPr>
          <p:cNvPr id="2048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39888"/>
            <a:ext cx="7962900" cy="4313237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15.18</a:t>
            </a:r>
            <a:br>
              <a:rPr lang="en-US"/>
            </a:br>
            <a:r>
              <a:rPr lang="en-US"/>
              <a:t>Three Byzantine generals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95325" y="2205038"/>
            <a:ext cx="7915275" cy="2527300"/>
            <a:chOff x="0" y="0"/>
            <a:chExt cx="4986" cy="1592"/>
          </a:xfrm>
        </p:grpSpPr>
        <p:sp>
          <p:nvSpPr>
            <p:cNvPr id="21509" name="Rectangle 5"/>
            <p:cNvSpPr>
              <a:spLocks/>
            </p:cNvSpPr>
            <p:nvPr/>
          </p:nvSpPr>
          <p:spPr bwMode="auto">
            <a:xfrm>
              <a:off x="0" y="0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10" name="Rectangle 6"/>
            <p:cNvSpPr>
              <a:spLocks/>
            </p:cNvSpPr>
            <p:nvPr/>
          </p:nvSpPr>
          <p:spPr bwMode="auto">
            <a:xfrm>
              <a:off x="73" y="85"/>
              <a:ext cx="94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 </a:t>
              </a:r>
            </a:p>
          </p:txBody>
        </p:sp>
        <p:sp>
          <p:nvSpPr>
            <p:cNvPr id="21511" name="Rectangle 7"/>
            <p:cNvSpPr>
              <a:spLocks/>
            </p:cNvSpPr>
            <p:nvPr/>
          </p:nvSpPr>
          <p:spPr bwMode="auto">
            <a:xfrm>
              <a:off x="150" y="30"/>
              <a:ext cx="7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(Commander)</a:t>
              </a:r>
            </a:p>
          </p:txBody>
        </p:sp>
        <p:sp>
          <p:nvSpPr>
            <p:cNvPr id="21512" name="Rectangle 8"/>
            <p:cNvSpPr>
              <a:spLocks/>
            </p:cNvSpPr>
            <p:nvPr/>
          </p:nvSpPr>
          <p:spPr bwMode="auto">
            <a:xfrm>
              <a:off x="80" y="895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13" name="Rectangle 9"/>
            <p:cNvSpPr>
              <a:spLocks/>
            </p:cNvSpPr>
            <p:nvPr/>
          </p:nvSpPr>
          <p:spPr bwMode="auto">
            <a:xfrm>
              <a:off x="153" y="980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2200" y="895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15" name="Rectangle 11"/>
            <p:cNvSpPr>
              <a:spLocks/>
            </p:cNvSpPr>
            <p:nvPr/>
          </p:nvSpPr>
          <p:spPr bwMode="auto">
            <a:xfrm>
              <a:off x="2272" y="980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1516" name="Oval 12"/>
            <p:cNvSpPr>
              <a:spLocks/>
            </p:cNvSpPr>
            <p:nvPr/>
          </p:nvSpPr>
          <p:spPr bwMode="auto">
            <a:xfrm>
              <a:off x="965" y="38"/>
              <a:ext cx="493" cy="515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7" name="Oval 13"/>
            <p:cNvSpPr>
              <a:spLocks/>
            </p:cNvSpPr>
            <p:nvPr/>
          </p:nvSpPr>
          <p:spPr bwMode="auto">
            <a:xfrm>
              <a:off x="297" y="720"/>
              <a:ext cx="493" cy="516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8" name="Oval 14"/>
            <p:cNvSpPr>
              <a:spLocks/>
            </p:cNvSpPr>
            <p:nvPr/>
          </p:nvSpPr>
          <p:spPr bwMode="auto">
            <a:xfrm>
              <a:off x="1617" y="720"/>
              <a:ext cx="493" cy="516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718" y="736"/>
              <a:ext cx="57" cy="61"/>
            </a:xfrm>
            <a:custGeom>
              <a:avLst/>
              <a:gdLst/>
              <a:ahLst/>
              <a:cxnLst>
                <a:cxn ang="0">
                  <a:pos x="16374" y="10629"/>
                </a:cxn>
                <a:cxn ang="0">
                  <a:pos x="21600" y="16114"/>
                </a:cxn>
                <a:cxn ang="0">
                  <a:pos x="0" y="21600"/>
                </a:cxn>
                <a:cxn ang="0">
                  <a:pos x="5226" y="0"/>
                </a:cxn>
                <a:cxn ang="0">
                  <a:pos x="16374" y="10629"/>
                </a:cxn>
                <a:cxn ang="0">
                  <a:pos x="16374" y="10629"/>
                </a:cxn>
              </a:cxnLst>
              <a:rect l="0" t="0" r="r" b="b"/>
              <a:pathLst>
                <a:path w="21600" h="21600">
                  <a:moveTo>
                    <a:pt x="16374" y="10629"/>
                  </a:moveTo>
                  <a:lnTo>
                    <a:pt x="21600" y="16114"/>
                  </a:lnTo>
                  <a:lnTo>
                    <a:pt x="0" y="21600"/>
                  </a:lnTo>
                  <a:lnTo>
                    <a:pt x="5226" y="0"/>
                  </a:lnTo>
                  <a:lnTo>
                    <a:pt x="16374" y="10629"/>
                  </a:lnTo>
                  <a:close/>
                  <a:moveTo>
                    <a:pt x="16374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762" y="463"/>
              <a:ext cx="275" cy="28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>
              <a:off x="1631" y="736"/>
              <a:ext cx="58" cy="61"/>
            </a:xfrm>
            <a:custGeom>
              <a:avLst/>
              <a:gdLst/>
              <a:ahLst/>
              <a:cxnLst>
                <a:cxn ang="0">
                  <a:pos x="5486" y="10629"/>
                </a:cxn>
                <a:cxn ang="0">
                  <a:pos x="16114" y="0"/>
                </a:cxn>
                <a:cxn ang="0">
                  <a:pos x="21600" y="21600"/>
                </a:cxn>
                <a:cxn ang="0">
                  <a:pos x="0" y="16114"/>
                </a:cxn>
                <a:cxn ang="0">
                  <a:pos x="5486" y="10629"/>
                </a:cxn>
                <a:cxn ang="0">
                  <a:pos x="5486" y="10629"/>
                </a:cxn>
              </a:cxnLst>
              <a:rect l="0" t="0" r="r" b="b"/>
              <a:pathLst>
                <a:path w="21600" h="21600">
                  <a:moveTo>
                    <a:pt x="5486" y="10629"/>
                  </a:moveTo>
                  <a:lnTo>
                    <a:pt x="16114" y="0"/>
                  </a:lnTo>
                  <a:lnTo>
                    <a:pt x="21600" y="21600"/>
                  </a:lnTo>
                  <a:lnTo>
                    <a:pt x="0" y="16114"/>
                  </a:lnTo>
                  <a:lnTo>
                    <a:pt x="5486" y="10629"/>
                  </a:lnTo>
                  <a:close/>
                  <a:moveTo>
                    <a:pt x="5486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1371" y="463"/>
              <a:ext cx="275" cy="28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3" name="Freeform 19"/>
            <p:cNvSpPr>
              <a:spLocks/>
            </p:cNvSpPr>
            <p:nvPr/>
          </p:nvSpPr>
          <p:spPr bwMode="auto">
            <a:xfrm>
              <a:off x="1544" y="872"/>
              <a:ext cx="58" cy="61"/>
            </a:xfrm>
            <a:custGeom>
              <a:avLst/>
              <a:gdLst/>
              <a:ahLst/>
              <a:cxnLst>
                <a:cxn ang="0">
                  <a:pos x="0" y="10971"/>
                </a:cxn>
                <a:cxn ang="0">
                  <a:pos x="0" y="0"/>
                </a:cxn>
                <a:cxn ang="0">
                  <a:pos x="21600" y="10971"/>
                </a:cxn>
                <a:cxn ang="0">
                  <a:pos x="0" y="21600"/>
                </a:cxn>
                <a:cxn ang="0">
                  <a:pos x="0" y="10971"/>
                </a:cxn>
                <a:cxn ang="0">
                  <a:pos x="0" y="10971"/>
                </a:cxn>
              </a:cxnLst>
              <a:rect l="0" t="0" r="r" b="b"/>
              <a:pathLst>
                <a:path w="21600" h="21600">
                  <a:moveTo>
                    <a:pt x="0" y="10971"/>
                  </a:moveTo>
                  <a:lnTo>
                    <a:pt x="0" y="0"/>
                  </a:lnTo>
                  <a:lnTo>
                    <a:pt x="21600" y="10971"/>
                  </a:lnTo>
                  <a:lnTo>
                    <a:pt x="0" y="21600"/>
                  </a:lnTo>
                  <a:lnTo>
                    <a:pt x="0" y="10971"/>
                  </a:lnTo>
                  <a:close/>
                  <a:moveTo>
                    <a:pt x="0" y="10971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790" y="903"/>
              <a:ext cx="754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5" name="Freeform 21"/>
            <p:cNvSpPr>
              <a:spLocks/>
            </p:cNvSpPr>
            <p:nvPr/>
          </p:nvSpPr>
          <p:spPr bwMode="auto">
            <a:xfrm>
              <a:off x="805" y="1055"/>
              <a:ext cx="58" cy="61"/>
            </a:xfrm>
            <a:custGeom>
              <a:avLst/>
              <a:gdLst/>
              <a:ahLst/>
              <a:cxnLst>
                <a:cxn ang="0">
                  <a:pos x="21600" y="10629"/>
                </a:cxn>
                <a:cxn ang="0">
                  <a:pos x="21600" y="21600"/>
                </a:cxn>
                <a:cxn ang="0">
                  <a:pos x="0" y="10629"/>
                </a:cxn>
                <a:cxn ang="0">
                  <a:pos x="21600" y="0"/>
                </a:cxn>
                <a:cxn ang="0">
                  <a:pos x="21600" y="10629"/>
                </a:cxn>
                <a:cxn ang="0">
                  <a:pos x="21600" y="10629"/>
                </a:cxn>
              </a:cxnLst>
              <a:rect l="0" t="0" r="r" b="b"/>
              <a:pathLst>
                <a:path w="21600" h="21600">
                  <a:moveTo>
                    <a:pt x="21600" y="10629"/>
                  </a:moveTo>
                  <a:lnTo>
                    <a:pt x="21600" y="21600"/>
                  </a:lnTo>
                  <a:lnTo>
                    <a:pt x="0" y="10629"/>
                  </a:lnTo>
                  <a:lnTo>
                    <a:pt x="21600" y="0"/>
                  </a:lnTo>
                  <a:lnTo>
                    <a:pt x="21600" y="10629"/>
                  </a:lnTo>
                  <a:close/>
                  <a:moveTo>
                    <a:pt x="21600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863" y="1085"/>
              <a:ext cx="754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27" name="Rectangle 23"/>
            <p:cNvSpPr>
              <a:spLocks/>
            </p:cNvSpPr>
            <p:nvPr/>
          </p:nvSpPr>
          <p:spPr bwMode="auto">
            <a:xfrm>
              <a:off x="1524" y="494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1528" name="Rectangle 24"/>
            <p:cNvSpPr>
              <a:spLocks/>
            </p:cNvSpPr>
            <p:nvPr/>
          </p:nvSpPr>
          <p:spPr bwMode="auto">
            <a:xfrm>
              <a:off x="664" y="503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1529" name="Rectangle 25"/>
            <p:cNvSpPr>
              <a:spLocks/>
            </p:cNvSpPr>
            <p:nvPr/>
          </p:nvSpPr>
          <p:spPr bwMode="auto">
            <a:xfrm>
              <a:off x="1094" y="758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2:1:v</a:t>
              </a:r>
            </a:p>
          </p:txBody>
        </p:sp>
        <p:sp>
          <p:nvSpPr>
            <p:cNvPr id="21530" name="Rectangle 26"/>
            <p:cNvSpPr>
              <a:spLocks/>
            </p:cNvSpPr>
            <p:nvPr/>
          </p:nvSpPr>
          <p:spPr bwMode="auto">
            <a:xfrm>
              <a:off x="1086" y="1122"/>
              <a:ext cx="29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3:1:u</a:t>
              </a:r>
            </a:p>
          </p:txBody>
        </p:sp>
        <p:sp>
          <p:nvSpPr>
            <p:cNvPr id="21531" name="Rectangle 27"/>
            <p:cNvSpPr>
              <a:spLocks/>
            </p:cNvSpPr>
            <p:nvPr/>
          </p:nvSpPr>
          <p:spPr bwMode="auto">
            <a:xfrm>
              <a:off x="2638" y="0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32" name="Rectangle 28"/>
            <p:cNvSpPr>
              <a:spLocks/>
            </p:cNvSpPr>
            <p:nvPr/>
          </p:nvSpPr>
          <p:spPr bwMode="auto">
            <a:xfrm>
              <a:off x="2710" y="85"/>
              <a:ext cx="94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 </a:t>
              </a:r>
            </a:p>
          </p:txBody>
        </p:sp>
        <p:sp>
          <p:nvSpPr>
            <p:cNvPr id="21533" name="Rectangle 29"/>
            <p:cNvSpPr>
              <a:spLocks/>
            </p:cNvSpPr>
            <p:nvPr/>
          </p:nvSpPr>
          <p:spPr bwMode="auto">
            <a:xfrm>
              <a:off x="2788" y="30"/>
              <a:ext cx="7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(Commander)</a:t>
              </a:r>
            </a:p>
          </p:txBody>
        </p:sp>
        <p:sp>
          <p:nvSpPr>
            <p:cNvPr id="21534" name="Rectangle 30"/>
            <p:cNvSpPr>
              <a:spLocks/>
            </p:cNvSpPr>
            <p:nvPr/>
          </p:nvSpPr>
          <p:spPr bwMode="auto">
            <a:xfrm>
              <a:off x="2729" y="895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35" name="Rectangle 31"/>
            <p:cNvSpPr>
              <a:spLocks/>
            </p:cNvSpPr>
            <p:nvPr/>
          </p:nvSpPr>
          <p:spPr bwMode="auto">
            <a:xfrm>
              <a:off x="2801" y="980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1536" name="Rectangle 32"/>
            <p:cNvSpPr>
              <a:spLocks/>
            </p:cNvSpPr>
            <p:nvPr/>
          </p:nvSpPr>
          <p:spPr bwMode="auto">
            <a:xfrm>
              <a:off x="4849" y="895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1537" name="Rectangle 33"/>
            <p:cNvSpPr>
              <a:spLocks/>
            </p:cNvSpPr>
            <p:nvPr/>
          </p:nvSpPr>
          <p:spPr bwMode="auto">
            <a:xfrm>
              <a:off x="4921" y="980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1538" name="Oval 34"/>
            <p:cNvSpPr>
              <a:spLocks/>
            </p:cNvSpPr>
            <p:nvPr/>
          </p:nvSpPr>
          <p:spPr bwMode="auto">
            <a:xfrm>
              <a:off x="3604" y="38"/>
              <a:ext cx="493" cy="515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39" name="Oval 35"/>
            <p:cNvSpPr>
              <a:spLocks/>
            </p:cNvSpPr>
            <p:nvPr/>
          </p:nvSpPr>
          <p:spPr bwMode="auto">
            <a:xfrm>
              <a:off x="2951" y="720"/>
              <a:ext cx="493" cy="516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0" name="Oval 36"/>
            <p:cNvSpPr>
              <a:spLocks/>
            </p:cNvSpPr>
            <p:nvPr/>
          </p:nvSpPr>
          <p:spPr bwMode="auto">
            <a:xfrm>
              <a:off x="4270" y="720"/>
              <a:ext cx="494" cy="516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3371" y="736"/>
              <a:ext cx="58" cy="61"/>
            </a:xfrm>
            <a:custGeom>
              <a:avLst/>
              <a:gdLst/>
              <a:ahLst/>
              <a:cxnLst>
                <a:cxn ang="0">
                  <a:pos x="16457" y="10629"/>
                </a:cxn>
                <a:cxn ang="0">
                  <a:pos x="21600" y="16114"/>
                </a:cxn>
                <a:cxn ang="0">
                  <a:pos x="0" y="21600"/>
                </a:cxn>
                <a:cxn ang="0">
                  <a:pos x="5486" y="0"/>
                </a:cxn>
                <a:cxn ang="0">
                  <a:pos x="16457" y="10629"/>
                </a:cxn>
                <a:cxn ang="0">
                  <a:pos x="16457" y="10629"/>
                </a:cxn>
              </a:cxnLst>
              <a:rect l="0" t="0" r="r" b="b"/>
              <a:pathLst>
                <a:path w="21600" h="21600">
                  <a:moveTo>
                    <a:pt x="16457" y="10629"/>
                  </a:moveTo>
                  <a:lnTo>
                    <a:pt x="21600" y="16114"/>
                  </a:lnTo>
                  <a:lnTo>
                    <a:pt x="0" y="21600"/>
                  </a:lnTo>
                  <a:lnTo>
                    <a:pt x="5486" y="0"/>
                  </a:lnTo>
                  <a:lnTo>
                    <a:pt x="16457" y="10629"/>
                  </a:lnTo>
                  <a:close/>
                  <a:moveTo>
                    <a:pt x="16457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 flipH="1">
              <a:off x="3415" y="463"/>
              <a:ext cx="275" cy="28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3" name="Freeform 39"/>
            <p:cNvSpPr>
              <a:spLocks/>
            </p:cNvSpPr>
            <p:nvPr/>
          </p:nvSpPr>
          <p:spPr bwMode="auto">
            <a:xfrm>
              <a:off x="4270" y="736"/>
              <a:ext cx="73" cy="61"/>
            </a:xfrm>
            <a:custGeom>
              <a:avLst/>
              <a:gdLst/>
              <a:ahLst/>
              <a:cxnLst>
                <a:cxn ang="0">
                  <a:pos x="8749" y="10629"/>
                </a:cxn>
                <a:cxn ang="0">
                  <a:pos x="13124" y="0"/>
                </a:cxn>
                <a:cxn ang="0">
                  <a:pos x="21600" y="21600"/>
                </a:cxn>
                <a:cxn ang="0">
                  <a:pos x="0" y="16114"/>
                </a:cxn>
                <a:cxn ang="0">
                  <a:pos x="8749" y="10629"/>
                </a:cxn>
                <a:cxn ang="0">
                  <a:pos x="8749" y="10629"/>
                </a:cxn>
              </a:cxnLst>
              <a:rect l="0" t="0" r="r" b="b"/>
              <a:pathLst>
                <a:path w="21600" h="21600">
                  <a:moveTo>
                    <a:pt x="8749" y="10629"/>
                  </a:moveTo>
                  <a:lnTo>
                    <a:pt x="13124" y="0"/>
                  </a:lnTo>
                  <a:lnTo>
                    <a:pt x="21600" y="21600"/>
                  </a:lnTo>
                  <a:lnTo>
                    <a:pt x="0" y="16114"/>
                  </a:lnTo>
                  <a:lnTo>
                    <a:pt x="8749" y="10629"/>
                  </a:lnTo>
                  <a:close/>
                  <a:moveTo>
                    <a:pt x="8749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024" y="463"/>
              <a:ext cx="276" cy="28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5" name="Freeform 41"/>
            <p:cNvSpPr>
              <a:spLocks/>
            </p:cNvSpPr>
            <p:nvPr/>
          </p:nvSpPr>
          <p:spPr bwMode="auto">
            <a:xfrm>
              <a:off x="4198" y="872"/>
              <a:ext cx="58" cy="61"/>
            </a:xfrm>
            <a:custGeom>
              <a:avLst/>
              <a:gdLst/>
              <a:ahLst/>
              <a:cxnLst>
                <a:cxn ang="0">
                  <a:pos x="0" y="10971"/>
                </a:cxn>
                <a:cxn ang="0">
                  <a:pos x="0" y="0"/>
                </a:cxn>
                <a:cxn ang="0">
                  <a:pos x="21600" y="10971"/>
                </a:cxn>
                <a:cxn ang="0">
                  <a:pos x="0" y="21600"/>
                </a:cxn>
                <a:cxn ang="0">
                  <a:pos x="0" y="10971"/>
                </a:cxn>
                <a:cxn ang="0">
                  <a:pos x="0" y="10971"/>
                </a:cxn>
              </a:cxnLst>
              <a:rect l="0" t="0" r="r" b="b"/>
              <a:pathLst>
                <a:path w="21600" h="21600">
                  <a:moveTo>
                    <a:pt x="0" y="10971"/>
                  </a:moveTo>
                  <a:lnTo>
                    <a:pt x="0" y="0"/>
                  </a:lnTo>
                  <a:lnTo>
                    <a:pt x="21600" y="10971"/>
                  </a:lnTo>
                  <a:lnTo>
                    <a:pt x="0" y="21600"/>
                  </a:lnTo>
                  <a:lnTo>
                    <a:pt x="0" y="10971"/>
                  </a:lnTo>
                  <a:close/>
                  <a:moveTo>
                    <a:pt x="0" y="10971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3444" y="903"/>
              <a:ext cx="739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3459" y="1055"/>
              <a:ext cx="58" cy="61"/>
            </a:xfrm>
            <a:custGeom>
              <a:avLst/>
              <a:gdLst/>
              <a:ahLst/>
              <a:cxnLst>
                <a:cxn ang="0">
                  <a:pos x="21600" y="10629"/>
                </a:cxn>
                <a:cxn ang="0">
                  <a:pos x="21600" y="21600"/>
                </a:cxn>
                <a:cxn ang="0">
                  <a:pos x="0" y="10629"/>
                </a:cxn>
                <a:cxn ang="0">
                  <a:pos x="21600" y="0"/>
                </a:cxn>
                <a:cxn ang="0">
                  <a:pos x="21600" y="10629"/>
                </a:cxn>
                <a:cxn ang="0">
                  <a:pos x="21600" y="10629"/>
                </a:cxn>
              </a:cxnLst>
              <a:rect l="0" t="0" r="r" b="b"/>
              <a:pathLst>
                <a:path w="21600" h="21600">
                  <a:moveTo>
                    <a:pt x="21600" y="10629"/>
                  </a:moveTo>
                  <a:lnTo>
                    <a:pt x="21600" y="21600"/>
                  </a:lnTo>
                  <a:lnTo>
                    <a:pt x="0" y="10629"/>
                  </a:lnTo>
                  <a:lnTo>
                    <a:pt x="21600" y="0"/>
                  </a:lnTo>
                  <a:lnTo>
                    <a:pt x="21600" y="10629"/>
                  </a:lnTo>
                  <a:close/>
                  <a:moveTo>
                    <a:pt x="21600" y="10629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 flipH="1">
              <a:off x="3517" y="1085"/>
              <a:ext cx="753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49" name="Rectangle 45"/>
            <p:cNvSpPr>
              <a:spLocks/>
            </p:cNvSpPr>
            <p:nvPr/>
          </p:nvSpPr>
          <p:spPr bwMode="auto">
            <a:xfrm>
              <a:off x="4173" y="494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1:x</a:t>
              </a:r>
            </a:p>
          </p:txBody>
        </p:sp>
        <p:sp>
          <p:nvSpPr>
            <p:cNvPr id="21550" name="Rectangle 46"/>
            <p:cNvSpPr>
              <a:spLocks/>
            </p:cNvSpPr>
            <p:nvPr/>
          </p:nvSpPr>
          <p:spPr bwMode="auto">
            <a:xfrm>
              <a:off x="3313" y="503"/>
              <a:ext cx="20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1:w</a:t>
              </a:r>
            </a:p>
          </p:txBody>
        </p:sp>
        <p:sp>
          <p:nvSpPr>
            <p:cNvPr id="21551" name="Rectangle 47"/>
            <p:cNvSpPr>
              <a:spLocks/>
            </p:cNvSpPr>
            <p:nvPr/>
          </p:nvSpPr>
          <p:spPr bwMode="auto">
            <a:xfrm>
              <a:off x="3742" y="758"/>
              <a:ext cx="31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2:1:w</a:t>
              </a:r>
            </a:p>
          </p:txBody>
        </p:sp>
        <p:sp>
          <p:nvSpPr>
            <p:cNvPr id="21552" name="Rectangle 48"/>
            <p:cNvSpPr>
              <a:spLocks/>
            </p:cNvSpPr>
            <p:nvPr/>
          </p:nvSpPr>
          <p:spPr bwMode="auto">
            <a:xfrm>
              <a:off x="3736" y="1122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3:1:x</a:t>
              </a:r>
            </a:p>
          </p:txBody>
        </p:sp>
        <p:sp>
          <p:nvSpPr>
            <p:cNvPr id="21553" name="Rectangle 49"/>
            <p:cNvSpPr>
              <a:spLocks/>
            </p:cNvSpPr>
            <p:nvPr/>
          </p:nvSpPr>
          <p:spPr bwMode="auto">
            <a:xfrm>
              <a:off x="1458" y="1456"/>
              <a:ext cx="212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Faulty processes are shown coloured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</a:t>
            </a:r>
            <a:br>
              <a:rPr lang="en-US"/>
            </a:br>
            <a:r>
              <a:rPr lang="en-US"/>
              <a:t>A network partition</a:t>
            </a:r>
          </a:p>
        </p:txBody>
      </p:sp>
      <p:pic>
        <p:nvPicPr>
          <p:cNvPr id="410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325" y="1517650"/>
            <a:ext cx="5797550" cy="44672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15.19</a:t>
            </a:r>
            <a:br>
              <a:rPr lang="en-US"/>
            </a:br>
            <a:r>
              <a:rPr lang="en-US"/>
              <a:t>Four Byzantine generals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17538" y="1785938"/>
            <a:ext cx="8042275" cy="3803650"/>
            <a:chOff x="0" y="0"/>
            <a:chExt cx="5066" cy="2396"/>
          </a:xfrm>
        </p:grpSpPr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0" y="38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4" y="126"/>
              <a:ext cx="94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 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153" y="69"/>
              <a:ext cx="7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(Commander)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95" y="887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169" y="975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2249" y="887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2322" y="975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2540" name="Oval 12"/>
            <p:cNvSpPr>
              <a:spLocks/>
            </p:cNvSpPr>
            <p:nvPr/>
          </p:nvSpPr>
          <p:spPr bwMode="auto">
            <a:xfrm>
              <a:off x="316" y="710"/>
              <a:ext cx="500" cy="52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1" name="Oval 13"/>
            <p:cNvSpPr>
              <a:spLocks/>
            </p:cNvSpPr>
            <p:nvPr/>
          </p:nvSpPr>
          <p:spPr bwMode="auto">
            <a:xfrm>
              <a:off x="1657" y="710"/>
              <a:ext cx="501" cy="525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743" y="725"/>
              <a:ext cx="59" cy="62"/>
            </a:xfrm>
            <a:custGeom>
              <a:avLst/>
              <a:gdLst/>
              <a:ahLst/>
              <a:cxnLst>
                <a:cxn ang="0">
                  <a:pos x="16374" y="5574"/>
                </a:cxn>
                <a:cxn ang="0">
                  <a:pos x="21600" y="16374"/>
                </a:cxn>
                <a:cxn ang="0">
                  <a:pos x="0" y="21600"/>
                </a:cxn>
                <a:cxn ang="0">
                  <a:pos x="5574" y="0"/>
                </a:cxn>
                <a:cxn ang="0">
                  <a:pos x="16374" y="5574"/>
                </a:cxn>
                <a:cxn ang="0">
                  <a:pos x="16374" y="5574"/>
                </a:cxn>
              </a:cxnLst>
              <a:rect l="0" t="0" r="r" b="b"/>
              <a:pathLst>
                <a:path w="21600" h="21600">
                  <a:moveTo>
                    <a:pt x="16374" y="5574"/>
                  </a:moveTo>
                  <a:lnTo>
                    <a:pt x="21600" y="16374"/>
                  </a:lnTo>
                  <a:lnTo>
                    <a:pt x="0" y="21600"/>
                  </a:lnTo>
                  <a:lnTo>
                    <a:pt x="5574" y="0"/>
                  </a:lnTo>
                  <a:lnTo>
                    <a:pt x="16374" y="5574"/>
                  </a:lnTo>
                  <a:close/>
                  <a:moveTo>
                    <a:pt x="16374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788" y="448"/>
              <a:ext cx="280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671" y="725"/>
              <a:ext cx="59" cy="62"/>
            </a:xfrm>
            <a:custGeom>
              <a:avLst/>
              <a:gdLst/>
              <a:ahLst/>
              <a:cxnLst>
                <a:cxn ang="0">
                  <a:pos x="5574" y="5574"/>
                </a:cxn>
                <a:cxn ang="0">
                  <a:pos x="16374" y="0"/>
                </a:cxn>
                <a:cxn ang="0">
                  <a:pos x="21600" y="21600"/>
                </a:cxn>
                <a:cxn ang="0">
                  <a:pos x="0" y="16374"/>
                </a:cxn>
                <a:cxn ang="0">
                  <a:pos x="5574" y="5574"/>
                </a:cxn>
                <a:cxn ang="0">
                  <a:pos x="5574" y="5574"/>
                </a:cxn>
              </a:cxnLst>
              <a:rect l="0" t="0" r="r" b="b"/>
              <a:pathLst>
                <a:path w="21600" h="21600">
                  <a:moveTo>
                    <a:pt x="5574" y="5574"/>
                  </a:moveTo>
                  <a:lnTo>
                    <a:pt x="16374" y="0"/>
                  </a:lnTo>
                  <a:lnTo>
                    <a:pt x="21600" y="21600"/>
                  </a:lnTo>
                  <a:lnTo>
                    <a:pt x="0" y="16374"/>
                  </a:lnTo>
                  <a:lnTo>
                    <a:pt x="5574" y="5574"/>
                  </a:lnTo>
                  <a:close/>
                  <a:moveTo>
                    <a:pt x="5574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407" y="448"/>
              <a:ext cx="279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583" y="864"/>
              <a:ext cx="58" cy="62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816" y="895"/>
              <a:ext cx="767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832" y="1049"/>
              <a:ext cx="59" cy="62"/>
            </a:xfrm>
            <a:custGeom>
              <a:avLst/>
              <a:gdLst/>
              <a:ahLst/>
              <a:cxnLst>
                <a:cxn ang="0">
                  <a:pos x="21600" y="10800"/>
                </a:cxn>
                <a:cxn ang="0">
                  <a:pos x="21600" y="21600"/>
                </a:cxn>
                <a:cxn ang="0">
                  <a:pos x="0" y="10800"/>
                </a:cxn>
                <a:cxn ang="0">
                  <a:pos x="21600" y="0"/>
                </a:cxn>
                <a:cxn ang="0">
                  <a:pos x="21600" y="10800"/>
                </a:cxn>
                <a:cxn ang="0">
                  <a:pos x="21600" y="108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H="1">
              <a:off x="891" y="1080"/>
              <a:ext cx="76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1562" y="501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734" y="501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913" y="747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2:1:v</a:t>
              </a:r>
            </a:p>
          </p:txBody>
        </p:sp>
        <p:sp>
          <p:nvSpPr>
            <p:cNvPr id="22553" name="Rectangle 25"/>
            <p:cNvSpPr>
              <a:spLocks/>
            </p:cNvSpPr>
            <p:nvPr/>
          </p:nvSpPr>
          <p:spPr bwMode="auto">
            <a:xfrm>
              <a:off x="1286" y="932"/>
              <a:ext cx="29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3:1:u</a:t>
              </a:r>
            </a:p>
          </p:txBody>
        </p:sp>
        <p:sp>
          <p:nvSpPr>
            <p:cNvPr id="22554" name="Rectangle 26"/>
            <p:cNvSpPr>
              <a:spLocks/>
            </p:cNvSpPr>
            <p:nvPr/>
          </p:nvSpPr>
          <p:spPr bwMode="auto">
            <a:xfrm>
              <a:off x="1537" y="2260"/>
              <a:ext cx="212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Faulty processes are shown coloured</a:t>
              </a:r>
            </a:p>
          </p:txBody>
        </p:sp>
        <p:sp>
          <p:nvSpPr>
            <p:cNvPr id="22555" name="Oval 27"/>
            <p:cNvSpPr>
              <a:spLocks/>
            </p:cNvSpPr>
            <p:nvPr/>
          </p:nvSpPr>
          <p:spPr bwMode="auto">
            <a:xfrm>
              <a:off x="994" y="1435"/>
              <a:ext cx="500" cy="52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6" name="Rectangle 28"/>
            <p:cNvSpPr>
              <a:spLocks/>
            </p:cNvSpPr>
            <p:nvPr/>
          </p:nvSpPr>
          <p:spPr bwMode="auto">
            <a:xfrm>
              <a:off x="1180" y="2028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57" name="Rectangle 29"/>
            <p:cNvSpPr>
              <a:spLocks/>
            </p:cNvSpPr>
            <p:nvPr/>
          </p:nvSpPr>
          <p:spPr bwMode="auto">
            <a:xfrm>
              <a:off x="1254" y="2116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22558" name="Freeform 30"/>
            <p:cNvSpPr>
              <a:spLocks/>
            </p:cNvSpPr>
            <p:nvPr/>
          </p:nvSpPr>
          <p:spPr bwMode="auto">
            <a:xfrm>
              <a:off x="1215" y="1373"/>
              <a:ext cx="59" cy="47"/>
            </a:xfrm>
            <a:custGeom>
              <a:avLst/>
              <a:gdLst/>
              <a:ahLst/>
              <a:cxnLst>
                <a:cxn ang="0">
                  <a:pos x="10800" y="0"/>
                </a:cxn>
                <a:cxn ang="0">
                  <a:pos x="21600" y="0"/>
                </a:cxn>
                <a:cxn ang="0">
                  <a:pos x="10800" y="21600"/>
                </a:cxn>
                <a:cxn ang="0">
                  <a:pos x="0" y="0"/>
                </a:cxn>
                <a:cxn ang="0">
                  <a:pos x="10800" y="0"/>
                </a:cxn>
                <a:cxn ang="0">
                  <a:pos x="10800" y="0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0"/>
                  </a:lnTo>
                  <a:lnTo>
                    <a:pt x="10800" y="216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1244" y="479"/>
              <a:ext cx="1" cy="879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0" name="Rectangle 32"/>
            <p:cNvSpPr>
              <a:spLocks/>
            </p:cNvSpPr>
            <p:nvPr/>
          </p:nvSpPr>
          <p:spPr bwMode="auto">
            <a:xfrm>
              <a:off x="1265" y="625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2561" name="Rectangle 33"/>
            <p:cNvSpPr>
              <a:spLocks/>
            </p:cNvSpPr>
            <p:nvPr/>
          </p:nvSpPr>
          <p:spPr bwMode="auto">
            <a:xfrm>
              <a:off x="903" y="1211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4:1:v</a:t>
              </a:r>
            </a:p>
          </p:txBody>
        </p:sp>
        <p:sp>
          <p:nvSpPr>
            <p:cNvPr id="22562" name="Rectangle 34"/>
            <p:cNvSpPr>
              <a:spLocks/>
            </p:cNvSpPr>
            <p:nvPr/>
          </p:nvSpPr>
          <p:spPr bwMode="auto">
            <a:xfrm>
              <a:off x="565" y="1427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2:1:v</a:t>
              </a:r>
            </a:p>
          </p:txBody>
        </p:sp>
        <p:sp>
          <p:nvSpPr>
            <p:cNvPr id="22563" name="Rectangle 35"/>
            <p:cNvSpPr>
              <a:spLocks/>
            </p:cNvSpPr>
            <p:nvPr/>
          </p:nvSpPr>
          <p:spPr bwMode="auto">
            <a:xfrm>
              <a:off x="1680" y="1427"/>
              <a:ext cx="31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3:1:w</a:t>
              </a:r>
            </a:p>
          </p:txBody>
        </p:sp>
        <p:sp>
          <p:nvSpPr>
            <p:cNvPr id="22564" name="Freeform 36"/>
            <p:cNvSpPr>
              <a:spLocks/>
            </p:cNvSpPr>
            <p:nvPr/>
          </p:nvSpPr>
          <p:spPr bwMode="auto">
            <a:xfrm>
              <a:off x="1671" y="1173"/>
              <a:ext cx="59" cy="62"/>
            </a:xfrm>
            <a:custGeom>
              <a:avLst/>
              <a:gdLst/>
              <a:ahLst/>
              <a:cxnLst>
                <a:cxn ang="0">
                  <a:pos x="10800" y="16026"/>
                </a:cxn>
                <a:cxn ang="0">
                  <a:pos x="0" y="5226"/>
                </a:cxn>
                <a:cxn ang="0">
                  <a:pos x="21600" y="0"/>
                </a:cxn>
                <a:cxn ang="0">
                  <a:pos x="16374" y="21600"/>
                </a:cxn>
                <a:cxn ang="0">
                  <a:pos x="10800" y="16026"/>
                </a:cxn>
                <a:cxn ang="0">
                  <a:pos x="10800" y="16026"/>
                </a:cxn>
              </a:cxnLst>
              <a:rect l="0" t="0" r="r" b="b"/>
              <a:pathLst>
                <a:path w="21600" h="21600">
                  <a:moveTo>
                    <a:pt x="10800" y="16026"/>
                  </a:moveTo>
                  <a:lnTo>
                    <a:pt x="0" y="5226"/>
                  </a:lnTo>
                  <a:lnTo>
                    <a:pt x="21600" y="0"/>
                  </a:lnTo>
                  <a:lnTo>
                    <a:pt x="16374" y="21600"/>
                  </a:lnTo>
                  <a:lnTo>
                    <a:pt x="10800" y="16026"/>
                  </a:lnTo>
                  <a:close/>
                  <a:moveTo>
                    <a:pt x="10800" y="1602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 rot="10800000" flipH="1">
              <a:off x="1407" y="1219"/>
              <a:ext cx="279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6" name="Freeform 38"/>
            <p:cNvSpPr>
              <a:spLocks/>
            </p:cNvSpPr>
            <p:nvPr/>
          </p:nvSpPr>
          <p:spPr bwMode="auto">
            <a:xfrm>
              <a:off x="1465" y="1543"/>
              <a:ext cx="59" cy="62"/>
            </a:xfrm>
            <a:custGeom>
              <a:avLst/>
              <a:gdLst/>
              <a:ahLst/>
              <a:cxnLst>
                <a:cxn ang="0">
                  <a:pos x="10800" y="5574"/>
                </a:cxn>
                <a:cxn ang="0">
                  <a:pos x="21600" y="16026"/>
                </a:cxn>
                <a:cxn ang="0">
                  <a:pos x="0" y="21600"/>
                </a:cxn>
                <a:cxn ang="0">
                  <a:pos x="5574" y="0"/>
                </a:cxn>
                <a:cxn ang="0">
                  <a:pos x="10800" y="5574"/>
                </a:cxn>
                <a:cxn ang="0">
                  <a:pos x="10800" y="5574"/>
                </a:cxn>
              </a:cxnLst>
              <a:rect l="0" t="0" r="r" b="b"/>
              <a:pathLst>
                <a:path w="21600" h="21600">
                  <a:moveTo>
                    <a:pt x="10800" y="5574"/>
                  </a:moveTo>
                  <a:lnTo>
                    <a:pt x="21600" y="16026"/>
                  </a:lnTo>
                  <a:lnTo>
                    <a:pt x="0" y="21600"/>
                  </a:lnTo>
                  <a:lnTo>
                    <a:pt x="5574" y="0"/>
                  </a:lnTo>
                  <a:lnTo>
                    <a:pt x="10800" y="5574"/>
                  </a:lnTo>
                  <a:close/>
                  <a:moveTo>
                    <a:pt x="10800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 flipH="1">
              <a:off x="1494" y="1204"/>
              <a:ext cx="339" cy="355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8" name="Rectangle 40"/>
            <p:cNvSpPr>
              <a:spLocks/>
            </p:cNvSpPr>
            <p:nvPr/>
          </p:nvSpPr>
          <p:spPr bwMode="auto">
            <a:xfrm>
              <a:off x="1315" y="1211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4:1:v</a:t>
              </a:r>
            </a:p>
          </p:txBody>
        </p:sp>
        <p:sp>
          <p:nvSpPr>
            <p:cNvPr id="22569" name="Freeform 41"/>
            <p:cNvSpPr>
              <a:spLocks/>
            </p:cNvSpPr>
            <p:nvPr/>
          </p:nvSpPr>
          <p:spPr bwMode="auto">
            <a:xfrm>
              <a:off x="743" y="1173"/>
              <a:ext cx="73" cy="62"/>
            </a:xfrm>
            <a:custGeom>
              <a:avLst/>
              <a:gdLst/>
              <a:ahLst/>
              <a:cxnLst>
                <a:cxn ang="0">
                  <a:pos x="13184" y="10800"/>
                </a:cxn>
                <a:cxn ang="0">
                  <a:pos x="8696" y="21600"/>
                </a:cxn>
                <a:cxn ang="0">
                  <a:pos x="0" y="0"/>
                </a:cxn>
                <a:cxn ang="0">
                  <a:pos x="21600" y="5226"/>
                </a:cxn>
                <a:cxn ang="0">
                  <a:pos x="13184" y="10800"/>
                </a:cxn>
                <a:cxn ang="0">
                  <a:pos x="13184" y="10800"/>
                </a:cxn>
              </a:cxnLst>
              <a:rect l="0" t="0" r="r" b="b"/>
              <a:pathLst>
                <a:path w="21600" h="21600">
                  <a:moveTo>
                    <a:pt x="13184" y="10800"/>
                  </a:moveTo>
                  <a:lnTo>
                    <a:pt x="8696" y="21600"/>
                  </a:lnTo>
                  <a:lnTo>
                    <a:pt x="0" y="0"/>
                  </a:lnTo>
                  <a:lnTo>
                    <a:pt x="21600" y="5226"/>
                  </a:lnTo>
                  <a:lnTo>
                    <a:pt x="13184" y="10800"/>
                  </a:lnTo>
                  <a:close/>
                  <a:moveTo>
                    <a:pt x="13184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 rot="10800000">
              <a:off x="788" y="1219"/>
              <a:ext cx="294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1" name="Freeform 43"/>
            <p:cNvSpPr>
              <a:spLocks/>
            </p:cNvSpPr>
            <p:nvPr/>
          </p:nvSpPr>
          <p:spPr bwMode="auto">
            <a:xfrm>
              <a:off x="964" y="1543"/>
              <a:ext cx="59" cy="62"/>
            </a:xfrm>
            <a:custGeom>
              <a:avLst/>
              <a:gdLst/>
              <a:ahLst/>
              <a:cxnLst>
                <a:cxn ang="0">
                  <a:pos x="10977" y="5574"/>
                </a:cxn>
                <a:cxn ang="0">
                  <a:pos x="16289" y="0"/>
                </a:cxn>
                <a:cxn ang="0">
                  <a:pos x="21600" y="21600"/>
                </a:cxn>
                <a:cxn ang="0">
                  <a:pos x="0" y="16026"/>
                </a:cxn>
                <a:cxn ang="0">
                  <a:pos x="10977" y="5574"/>
                </a:cxn>
                <a:cxn ang="0">
                  <a:pos x="10977" y="5574"/>
                </a:cxn>
              </a:cxnLst>
              <a:rect l="0" t="0" r="r" b="b"/>
              <a:pathLst>
                <a:path w="21600" h="21600">
                  <a:moveTo>
                    <a:pt x="10977" y="5574"/>
                  </a:moveTo>
                  <a:lnTo>
                    <a:pt x="16289" y="0"/>
                  </a:lnTo>
                  <a:lnTo>
                    <a:pt x="21600" y="21600"/>
                  </a:lnTo>
                  <a:lnTo>
                    <a:pt x="0" y="16026"/>
                  </a:lnTo>
                  <a:lnTo>
                    <a:pt x="10977" y="5574"/>
                  </a:lnTo>
                  <a:close/>
                  <a:moveTo>
                    <a:pt x="10977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655" y="1204"/>
              <a:ext cx="339" cy="355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3" name="Rectangle 45"/>
            <p:cNvSpPr>
              <a:spLocks/>
            </p:cNvSpPr>
            <p:nvPr/>
          </p:nvSpPr>
          <p:spPr bwMode="auto">
            <a:xfrm>
              <a:off x="2678" y="38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74" name="Rectangle 46"/>
            <p:cNvSpPr>
              <a:spLocks/>
            </p:cNvSpPr>
            <p:nvPr/>
          </p:nvSpPr>
          <p:spPr bwMode="auto">
            <a:xfrm>
              <a:off x="2752" y="126"/>
              <a:ext cx="94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 </a:t>
              </a:r>
            </a:p>
          </p:txBody>
        </p:sp>
        <p:sp>
          <p:nvSpPr>
            <p:cNvPr id="22575" name="Rectangle 47"/>
            <p:cNvSpPr>
              <a:spLocks/>
            </p:cNvSpPr>
            <p:nvPr/>
          </p:nvSpPr>
          <p:spPr bwMode="auto">
            <a:xfrm>
              <a:off x="2830" y="69"/>
              <a:ext cx="7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(Commander)</a:t>
              </a:r>
            </a:p>
          </p:txBody>
        </p:sp>
        <p:sp>
          <p:nvSpPr>
            <p:cNvPr id="22576" name="Rectangle 48"/>
            <p:cNvSpPr>
              <a:spLocks/>
            </p:cNvSpPr>
            <p:nvPr/>
          </p:nvSpPr>
          <p:spPr bwMode="auto">
            <a:xfrm>
              <a:off x="2773" y="887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77" name="Rectangle 49"/>
            <p:cNvSpPr>
              <a:spLocks/>
            </p:cNvSpPr>
            <p:nvPr/>
          </p:nvSpPr>
          <p:spPr bwMode="auto">
            <a:xfrm>
              <a:off x="2847" y="975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2578" name="Rectangle 50"/>
            <p:cNvSpPr>
              <a:spLocks/>
            </p:cNvSpPr>
            <p:nvPr/>
          </p:nvSpPr>
          <p:spPr bwMode="auto">
            <a:xfrm>
              <a:off x="4926" y="887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79" name="Rectangle 51"/>
            <p:cNvSpPr>
              <a:spLocks/>
            </p:cNvSpPr>
            <p:nvPr/>
          </p:nvSpPr>
          <p:spPr bwMode="auto">
            <a:xfrm>
              <a:off x="5001" y="975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2580" name="Oval 52"/>
            <p:cNvSpPr>
              <a:spLocks/>
            </p:cNvSpPr>
            <p:nvPr/>
          </p:nvSpPr>
          <p:spPr bwMode="auto">
            <a:xfrm>
              <a:off x="2997" y="710"/>
              <a:ext cx="502" cy="52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1" name="Oval 53"/>
            <p:cNvSpPr>
              <a:spLocks/>
            </p:cNvSpPr>
            <p:nvPr/>
          </p:nvSpPr>
          <p:spPr bwMode="auto">
            <a:xfrm>
              <a:off x="4338" y="710"/>
              <a:ext cx="501" cy="52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2" name="Freeform 54"/>
            <p:cNvSpPr>
              <a:spLocks/>
            </p:cNvSpPr>
            <p:nvPr/>
          </p:nvSpPr>
          <p:spPr bwMode="auto">
            <a:xfrm>
              <a:off x="3425" y="725"/>
              <a:ext cx="58" cy="62"/>
            </a:xfrm>
            <a:custGeom>
              <a:avLst/>
              <a:gdLst/>
              <a:ahLst/>
              <a:cxnLst>
                <a:cxn ang="0">
                  <a:pos x="16289" y="5574"/>
                </a:cxn>
                <a:cxn ang="0">
                  <a:pos x="21600" y="16374"/>
                </a:cxn>
                <a:cxn ang="0">
                  <a:pos x="0" y="21600"/>
                </a:cxn>
                <a:cxn ang="0">
                  <a:pos x="5311" y="0"/>
                </a:cxn>
                <a:cxn ang="0">
                  <a:pos x="16289" y="5574"/>
                </a:cxn>
                <a:cxn ang="0">
                  <a:pos x="16289" y="5574"/>
                </a:cxn>
              </a:cxnLst>
              <a:rect l="0" t="0" r="r" b="b"/>
              <a:pathLst>
                <a:path w="21600" h="21600">
                  <a:moveTo>
                    <a:pt x="16289" y="5574"/>
                  </a:moveTo>
                  <a:lnTo>
                    <a:pt x="21600" y="16374"/>
                  </a:lnTo>
                  <a:lnTo>
                    <a:pt x="0" y="21600"/>
                  </a:lnTo>
                  <a:lnTo>
                    <a:pt x="5311" y="0"/>
                  </a:lnTo>
                  <a:lnTo>
                    <a:pt x="16289" y="5574"/>
                  </a:lnTo>
                  <a:close/>
                  <a:moveTo>
                    <a:pt x="16289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3469" y="448"/>
              <a:ext cx="280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4" name="Freeform 56"/>
            <p:cNvSpPr>
              <a:spLocks/>
            </p:cNvSpPr>
            <p:nvPr/>
          </p:nvSpPr>
          <p:spPr bwMode="auto">
            <a:xfrm>
              <a:off x="4353" y="725"/>
              <a:ext cx="59" cy="62"/>
            </a:xfrm>
            <a:custGeom>
              <a:avLst/>
              <a:gdLst/>
              <a:ahLst/>
              <a:cxnLst>
                <a:cxn ang="0">
                  <a:pos x="5311" y="5574"/>
                </a:cxn>
                <a:cxn ang="0">
                  <a:pos x="16289" y="0"/>
                </a:cxn>
                <a:cxn ang="0">
                  <a:pos x="21600" y="21600"/>
                </a:cxn>
                <a:cxn ang="0">
                  <a:pos x="0" y="16374"/>
                </a:cxn>
                <a:cxn ang="0">
                  <a:pos x="5311" y="5574"/>
                </a:cxn>
                <a:cxn ang="0">
                  <a:pos x="5311" y="5574"/>
                </a:cxn>
              </a:cxnLst>
              <a:rect l="0" t="0" r="r" b="b"/>
              <a:pathLst>
                <a:path w="21600" h="21600">
                  <a:moveTo>
                    <a:pt x="5311" y="5574"/>
                  </a:moveTo>
                  <a:lnTo>
                    <a:pt x="16289" y="0"/>
                  </a:lnTo>
                  <a:lnTo>
                    <a:pt x="21600" y="21600"/>
                  </a:lnTo>
                  <a:lnTo>
                    <a:pt x="0" y="16374"/>
                  </a:lnTo>
                  <a:lnTo>
                    <a:pt x="5311" y="5574"/>
                  </a:lnTo>
                  <a:close/>
                  <a:moveTo>
                    <a:pt x="5311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4088" y="448"/>
              <a:ext cx="280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6" name="Freeform 58"/>
            <p:cNvSpPr>
              <a:spLocks/>
            </p:cNvSpPr>
            <p:nvPr/>
          </p:nvSpPr>
          <p:spPr bwMode="auto">
            <a:xfrm>
              <a:off x="4265" y="864"/>
              <a:ext cx="59" cy="62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3499" y="895"/>
              <a:ext cx="76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8" name="Freeform 60"/>
            <p:cNvSpPr>
              <a:spLocks/>
            </p:cNvSpPr>
            <p:nvPr/>
          </p:nvSpPr>
          <p:spPr bwMode="auto">
            <a:xfrm>
              <a:off x="3513" y="1049"/>
              <a:ext cx="59" cy="62"/>
            </a:xfrm>
            <a:custGeom>
              <a:avLst/>
              <a:gdLst/>
              <a:ahLst/>
              <a:cxnLst>
                <a:cxn ang="0">
                  <a:pos x="21600" y="10800"/>
                </a:cxn>
                <a:cxn ang="0">
                  <a:pos x="21600" y="21600"/>
                </a:cxn>
                <a:cxn ang="0">
                  <a:pos x="0" y="10800"/>
                </a:cxn>
                <a:cxn ang="0">
                  <a:pos x="21600" y="0"/>
                </a:cxn>
                <a:cxn ang="0">
                  <a:pos x="21600" y="10800"/>
                </a:cxn>
                <a:cxn ang="0">
                  <a:pos x="21600" y="108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H="1">
              <a:off x="3572" y="1080"/>
              <a:ext cx="76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0" name="Rectangle 62"/>
            <p:cNvSpPr>
              <a:spLocks/>
            </p:cNvSpPr>
            <p:nvPr/>
          </p:nvSpPr>
          <p:spPr bwMode="auto">
            <a:xfrm>
              <a:off x="4242" y="501"/>
              <a:ext cx="20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1:w</a:t>
              </a:r>
            </a:p>
          </p:txBody>
        </p:sp>
        <p:sp>
          <p:nvSpPr>
            <p:cNvPr id="22591" name="Rectangle 63"/>
            <p:cNvSpPr>
              <a:spLocks/>
            </p:cNvSpPr>
            <p:nvPr/>
          </p:nvSpPr>
          <p:spPr bwMode="auto">
            <a:xfrm>
              <a:off x="3414" y="501"/>
              <a:ext cx="1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1:u</a:t>
              </a:r>
            </a:p>
          </p:txBody>
        </p:sp>
        <p:sp>
          <p:nvSpPr>
            <p:cNvPr id="22592" name="Rectangle 64"/>
            <p:cNvSpPr>
              <a:spLocks/>
            </p:cNvSpPr>
            <p:nvPr/>
          </p:nvSpPr>
          <p:spPr bwMode="auto">
            <a:xfrm>
              <a:off x="3590" y="747"/>
              <a:ext cx="29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2:1:u</a:t>
              </a:r>
            </a:p>
          </p:txBody>
        </p:sp>
        <p:sp>
          <p:nvSpPr>
            <p:cNvPr id="22593" name="Rectangle 65"/>
            <p:cNvSpPr>
              <a:spLocks/>
            </p:cNvSpPr>
            <p:nvPr/>
          </p:nvSpPr>
          <p:spPr bwMode="auto">
            <a:xfrm>
              <a:off x="3964" y="932"/>
              <a:ext cx="31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3:1:w</a:t>
              </a:r>
            </a:p>
          </p:txBody>
        </p:sp>
        <p:sp>
          <p:nvSpPr>
            <p:cNvPr id="22594" name="Oval 66"/>
            <p:cNvSpPr>
              <a:spLocks/>
            </p:cNvSpPr>
            <p:nvPr/>
          </p:nvSpPr>
          <p:spPr bwMode="auto">
            <a:xfrm>
              <a:off x="3660" y="1451"/>
              <a:ext cx="501" cy="52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5" name="Rectangle 67"/>
            <p:cNvSpPr>
              <a:spLocks/>
            </p:cNvSpPr>
            <p:nvPr/>
          </p:nvSpPr>
          <p:spPr bwMode="auto">
            <a:xfrm>
              <a:off x="3858" y="2028"/>
              <a:ext cx="96" cy="1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</a:t>
              </a:r>
            </a:p>
          </p:txBody>
        </p:sp>
        <p:sp>
          <p:nvSpPr>
            <p:cNvPr id="22596" name="Rectangle 68"/>
            <p:cNvSpPr>
              <a:spLocks/>
            </p:cNvSpPr>
            <p:nvPr/>
          </p:nvSpPr>
          <p:spPr bwMode="auto">
            <a:xfrm>
              <a:off x="3931" y="2116"/>
              <a:ext cx="65" cy="1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22597" name="Freeform 69"/>
            <p:cNvSpPr>
              <a:spLocks/>
            </p:cNvSpPr>
            <p:nvPr/>
          </p:nvSpPr>
          <p:spPr bwMode="auto">
            <a:xfrm>
              <a:off x="3882" y="1373"/>
              <a:ext cx="73" cy="62"/>
            </a:xfrm>
            <a:custGeom>
              <a:avLst/>
              <a:gdLst/>
              <a:ahLst/>
              <a:cxnLst>
                <a:cxn ang="0">
                  <a:pos x="8696" y="0"/>
                </a:cxn>
                <a:cxn ang="0">
                  <a:pos x="21600" y="0"/>
                </a:cxn>
                <a:cxn ang="0">
                  <a:pos x="8696" y="21600"/>
                </a:cxn>
                <a:cxn ang="0">
                  <a:pos x="0" y="0"/>
                </a:cxn>
                <a:cxn ang="0">
                  <a:pos x="8696" y="0"/>
                </a:cxn>
                <a:cxn ang="0">
                  <a:pos x="8696" y="0"/>
                </a:cxn>
              </a:cxnLst>
              <a:rect l="0" t="0" r="r" b="b"/>
              <a:pathLst>
                <a:path w="21600" h="21600">
                  <a:moveTo>
                    <a:pt x="8696" y="0"/>
                  </a:moveTo>
                  <a:lnTo>
                    <a:pt x="21600" y="0"/>
                  </a:lnTo>
                  <a:lnTo>
                    <a:pt x="8696" y="21600"/>
                  </a:lnTo>
                  <a:lnTo>
                    <a:pt x="0" y="0"/>
                  </a:lnTo>
                  <a:lnTo>
                    <a:pt x="8696" y="0"/>
                  </a:lnTo>
                  <a:close/>
                  <a:moveTo>
                    <a:pt x="8696" y="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3911" y="479"/>
              <a:ext cx="1" cy="879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9" name="Rectangle 71"/>
            <p:cNvSpPr>
              <a:spLocks/>
            </p:cNvSpPr>
            <p:nvPr/>
          </p:nvSpPr>
          <p:spPr bwMode="auto">
            <a:xfrm>
              <a:off x="3925" y="625"/>
              <a:ext cx="17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1:v</a:t>
              </a:r>
            </a:p>
          </p:txBody>
        </p:sp>
        <p:sp>
          <p:nvSpPr>
            <p:cNvPr id="22600" name="Rectangle 72"/>
            <p:cNvSpPr>
              <a:spLocks/>
            </p:cNvSpPr>
            <p:nvPr/>
          </p:nvSpPr>
          <p:spPr bwMode="auto">
            <a:xfrm>
              <a:off x="3582" y="1211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4:1:v</a:t>
              </a:r>
            </a:p>
          </p:txBody>
        </p:sp>
        <p:sp>
          <p:nvSpPr>
            <p:cNvPr id="22601" name="Rectangle 73"/>
            <p:cNvSpPr>
              <a:spLocks/>
            </p:cNvSpPr>
            <p:nvPr/>
          </p:nvSpPr>
          <p:spPr bwMode="auto">
            <a:xfrm>
              <a:off x="3243" y="1427"/>
              <a:ext cx="29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2:1:u</a:t>
              </a:r>
            </a:p>
          </p:txBody>
        </p:sp>
        <p:sp>
          <p:nvSpPr>
            <p:cNvPr id="22602" name="Rectangle 74"/>
            <p:cNvSpPr>
              <a:spLocks/>
            </p:cNvSpPr>
            <p:nvPr/>
          </p:nvSpPr>
          <p:spPr bwMode="auto">
            <a:xfrm>
              <a:off x="4356" y="1427"/>
              <a:ext cx="31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3:1:w</a:t>
              </a:r>
            </a:p>
          </p:txBody>
        </p:sp>
        <p:sp>
          <p:nvSpPr>
            <p:cNvPr id="22603" name="Freeform 75"/>
            <p:cNvSpPr>
              <a:spLocks/>
            </p:cNvSpPr>
            <p:nvPr/>
          </p:nvSpPr>
          <p:spPr bwMode="auto">
            <a:xfrm>
              <a:off x="4353" y="1173"/>
              <a:ext cx="59" cy="62"/>
            </a:xfrm>
            <a:custGeom>
              <a:avLst/>
              <a:gdLst/>
              <a:ahLst/>
              <a:cxnLst>
                <a:cxn ang="0">
                  <a:pos x="5311" y="16026"/>
                </a:cxn>
                <a:cxn ang="0">
                  <a:pos x="0" y="5226"/>
                </a:cxn>
                <a:cxn ang="0">
                  <a:pos x="21600" y="0"/>
                </a:cxn>
                <a:cxn ang="0">
                  <a:pos x="16289" y="21600"/>
                </a:cxn>
                <a:cxn ang="0">
                  <a:pos x="5311" y="16026"/>
                </a:cxn>
                <a:cxn ang="0">
                  <a:pos x="5311" y="16026"/>
                </a:cxn>
              </a:cxnLst>
              <a:rect l="0" t="0" r="r" b="b"/>
              <a:pathLst>
                <a:path w="21600" h="21600">
                  <a:moveTo>
                    <a:pt x="5311" y="16026"/>
                  </a:moveTo>
                  <a:lnTo>
                    <a:pt x="0" y="5226"/>
                  </a:lnTo>
                  <a:lnTo>
                    <a:pt x="21600" y="0"/>
                  </a:lnTo>
                  <a:lnTo>
                    <a:pt x="16289" y="21600"/>
                  </a:lnTo>
                  <a:lnTo>
                    <a:pt x="5311" y="16026"/>
                  </a:lnTo>
                  <a:close/>
                  <a:moveTo>
                    <a:pt x="5311" y="1602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 rot="10800000" flipH="1">
              <a:off x="4073" y="1219"/>
              <a:ext cx="295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5" name="Freeform 77"/>
            <p:cNvSpPr>
              <a:spLocks/>
            </p:cNvSpPr>
            <p:nvPr/>
          </p:nvSpPr>
          <p:spPr bwMode="auto">
            <a:xfrm>
              <a:off x="4132" y="1543"/>
              <a:ext cx="59" cy="62"/>
            </a:xfrm>
            <a:custGeom>
              <a:avLst/>
              <a:gdLst/>
              <a:ahLst/>
              <a:cxnLst>
                <a:cxn ang="0">
                  <a:pos x="16026" y="5574"/>
                </a:cxn>
                <a:cxn ang="0">
                  <a:pos x="21600" y="16026"/>
                </a:cxn>
                <a:cxn ang="0">
                  <a:pos x="0" y="21600"/>
                </a:cxn>
                <a:cxn ang="0">
                  <a:pos x="5574" y="0"/>
                </a:cxn>
                <a:cxn ang="0">
                  <a:pos x="16026" y="5574"/>
                </a:cxn>
                <a:cxn ang="0">
                  <a:pos x="16026" y="5574"/>
                </a:cxn>
              </a:cxnLst>
              <a:rect l="0" t="0" r="r" b="b"/>
              <a:pathLst>
                <a:path w="21600" h="21600">
                  <a:moveTo>
                    <a:pt x="16026" y="5574"/>
                  </a:moveTo>
                  <a:lnTo>
                    <a:pt x="21600" y="16026"/>
                  </a:lnTo>
                  <a:lnTo>
                    <a:pt x="0" y="21600"/>
                  </a:lnTo>
                  <a:lnTo>
                    <a:pt x="5574" y="0"/>
                  </a:lnTo>
                  <a:lnTo>
                    <a:pt x="16026" y="5574"/>
                  </a:lnTo>
                  <a:close/>
                  <a:moveTo>
                    <a:pt x="16026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 flipH="1">
              <a:off x="4176" y="1204"/>
              <a:ext cx="324" cy="355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7" name="Rectangle 79"/>
            <p:cNvSpPr>
              <a:spLocks/>
            </p:cNvSpPr>
            <p:nvPr/>
          </p:nvSpPr>
          <p:spPr bwMode="auto">
            <a:xfrm>
              <a:off x="3992" y="1211"/>
              <a:ext cx="28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4:1:v</a:t>
              </a:r>
            </a:p>
          </p:txBody>
        </p:sp>
        <p:sp>
          <p:nvSpPr>
            <p:cNvPr id="22608" name="Freeform 80"/>
            <p:cNvSpPr>
              <a:spLocks/>
            </p:cNvSpPr>
            <p:nvPr/>
          </p:nvSpPr>
          <p:spPr bwMode="auto">
            <a:xfrm>
              <a:off x="3425" y="1173"/>
              <a:ext cx="58" cy="62"/>
            </a:xfrm>
            <a:custGeom>
              <a:avLst/>
              <a:gdLst/>
              <a:ahLst/>
              <a:cxnLst>
                <a:cxn ang="0">
                  <a:pos x="16289" y="10800"/>
                </a:cxn>
                <a:cxn ang="0">
                  <a:pos x="5311" y="21600"/>
                </a:cxn>
                <a:cxn ang="0">
                  <a:pos x="0" y="0"/>
                </a:cxn>
                <a:cxn ang="0">
                  <a:pos x="21600" y="5226"/>
                </a:cxn>
                <a:cxn ang="0">
                  <a:pos x="16289" y="10800"/>
                </a:cxn>
                <a:cxn ang="0">
                  <a:pos x="16289" y="10800"/>
                </a:cxn>
              </a:cxnLst>
              <a:rect l="0" t="0" r="r" b="b"/>
              <a:pathLst>
                <a:path w="21600" h="21600">
                  <a:moveTo>
                    <a:pt x="16289" y="10800"/>
                  </a:moveTo>
                  <a:lnTo>
                    <a:pt x="5311" y="21600"/>
                  </a:lnTo>
                  <a:lnTo>
                    <a:pt x="0" y="0"/>
                  </a:lnTo>
                  <a:lnTo>
                    <a:pt x="21600" y="5226"/>
                  </a:lnTo>
                  <a:lnTo>
                    <a:pt x="16289" y="10800"/>
                  </a:lnTo>
                  <a:close/>
                  <a:moveTo>
                    <a:pt x="16289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 rot="10800000">
              <a:off x="3469" y="1219"/>
              <a:ext cx="294" cy="29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0" name="Freeform 82"/>
            <p:cNvSpPr>
              <a:spLocks/>
            </p:cNvSpPr>
            <p:nvPr/>
          </p:nvSpPr>
          <p:spPr bwMode="auto">
            <a:xfrm>
              <a:off x="3637" y="1525"/>
              <a:ext cx="59" cy="62"/>
            </a:xfrm>
            <a:custGeom>
              <a:avLst/>
              <a:gdLst/>
              <a:ahLst/>
              <a:cxnLst>
                <a:cxn ang="0">
                  <a:pos x="10800" y="5574"/>
                </a:cxn>
                <a:cxn ang="0">
                  <a:pos x="16026" y="0"/>
                </a:cxn>
                <a:cxn ang="0">
                  <a:pos x="21600" y="21600"/>
                </a:cxn>
                <a:cxn ang="0">
                  <a:pos x="0" y="16026"/>
                </a:cxn>
                <a:cxn ang="0">
                  <a:pos x="10800" y="5574"/>
                </a:cxn>
                <a:cxn ang="0">
                  <a:pos x="10800" y="5574"/>
                </a:cxn>
              </a:cxnLst>
              <a:rect l="0" t="0" r="r" b="b"/>
              <a:pathLst>
                <a:path w="21600" h="21600">
                  <a:moveTo>
                    <a:pt x="10800" y="5574"/>
                  </a:moveTo>
                  <a:lnTo>
                    <a:pt x="16026" y="0"/>
                  </a:lnTo>
                  <a:lnTo>
                    <a:pt x="21600" y="21600"/>
                  </a:lnTo>
                  <a:lnTo>
                    <a:pt x="0" y="16026"/>
                  </a:lnTo>
                  <a:lnTo>
                    <a:pt x="10800" y="5574"/>
                  </a:lnTo>
                  <a:close/>
                  <a:moveTo>
                    <a:pt x="10800" y="5574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1" name="Line 83"/>
            <p:cNvSpPr>
              <a:spLocks noChangeShapeType="1"/>
            </p:cNvSpPr>
            <p:nvPr/>
          </p:nvSpPr>
          <p:spPr bwMode="auto">
            <a:xfrm>
              <a:off x="3336" y="1204"/>
              <a:ext cx="324" cy="337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2" name="Oval 84"/>
            <p:cNvSpPr>
              <a:spLocks/>
            </p:cNvSpPr>
            <p:nvPr/>
          </p:nvSpPr>
          <p:spPr bwMode="auto">
            <a:xfrm>
              <a:off x="994" y="0"/>
              <a:ext cx="500" cy="52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3" name="Oval 85"/>
            <p:cNvSpPr>
              <a:spLocks/>
            </p:cNvSpPr>
            <p:nvPr/>
          </p:nvSpPr>
          <p:spPr bwMode="auto">
            <a:xfrm>
              <a:off x="3660" y="0"/>
              <a:ext cx="501" cy="525"/>
            </a:xfrm>
            <a:prstGeom prst="ellipse">
              <a:avLst/>
            </a:prstGeom>
            <a:solidFill>
              <a:srgbClr val="FFDC99"/>
            </a:solidFill>
            <a:ln w="36513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15.2</a:t>
            </a:r>
            <a:br>
              <a:rPr lang="en-US"/>
            </a:br>
            <a:r>
              <a:rPr lang="en-US"/>
              <a:t>Server managing a mutual exclusion token for a set of processes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236663" y="1477963"/>
            <a:ext cx="6462712" cy="4414837"/>
            <a:chOff x="0" y="0"/>
            <a:chExt cx="4071" cy="2781"/>
          </a:xfrm>
        </p:grpSpPr>
        <p:sp>
          <p:nvSpPr>
            <p:cNvPr id="5125" name="Oval 5"/>
            <p:cNvSpPr>
              <a:spLocks/>
            </p:cNvSpPr>
            <p:nvPr/>
          </p:nvSpPr>
          <p:spPr bwMode="auto">
            <a:xfrm>
              <a:off x="1667" y="190"/>
              <a:ext cx="1018" cy="1026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2123" y="532"/>
              <a:ext cx="1369" cy="102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65" y="388"/>
              <a:ext cx="193" cy="270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1965" y="388"/>
              <a:ext cx="211" cy="28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Oval 9"/>
            <p:cNvSpPr>
              <a:spLocks/>
            </p:cNvSpPr>
            <p:nvPr/>
          </p:nvSpPr>
          <p:spPr bwMode="auto">
            <a:xfrm>
              <a:off x="3527" y="1539"/>
              <a:ext cx="544" cy="540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/>
            </p:cNvSpPr>
            <p:nvPr/>
          </p:nvSpPr>
          <p:spPr bwMode="auto">
            <a:xfrm>
              <a:off x="2492" y="2187"/>
              <a:ext cx="526" cy="522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/>
            </p:cNvSpPr>
            <p:nvPr/>
          </p:nvSpPr>
          <p:spPr bwMode="auto">
            <a:xfrm>
              <a:off x="1158" y="2223"/>
              <a:ext cx="562" cy="558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/>
            </p:cNvSpPr>
            <p:nvPr/>
          </p:nvSpPr>
          <p:spPr bwMode="auto">
            <a:xfrm>
              <a:off x="0" y="1647"/>
              <a:ext cx="509" cy="540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1991" y="0"/>
              <a:ext cx="432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1948" y="1036"/>
              <a:ext cx="52" cy="90"/>
            </a:xfrm>
            <a:custGeom>
              <a:avLst/>
              <a:gdLst/>
              <a:ahLst/>
              <a:cxnLst>
                <a:cxn ang="0">
                  <a:pos x="7062" y="21600"/>
                </a:cxn>
                <a:cxn ang="0">
                  <a:pos x="0" y="17280"/>
                </a:cxn>
                <a:cxn ang="0">
                  <a:pos x="21600" y="0"/>
                </a:cxn>
                <a:cxn ang="0">
                  <a:pos x="14538" y="21600"/>
                </a:cxn>
                <a:cxn ang="0">
                  <a:pos x="7062" y="21600"/>
                </a:cxn>
                <a:cxn ang="0">
                  <a:pos x="7062" y="21600"/>
                </a:cxn>
              </a:cxnLst>
              <a:rect l="0" t="0" r="r" b="b"/>
              <a:pathLst>
                <a:path w="21600" h="21600">
                  <a:moveTo>
                    <a:pt x="7062" y="21600"/>
                  </a:moveTo>
                  <a:lnTo>
                    <a:pt x="0" y="17280"/>
                  </a:lnTo>
                  <a:lnTo>
                    <a:pt x="21600" y="0"/>
                  </a:lnTo>
                  <a:lnTo>
                    <a:pt x="14538" y="21600"/>
                  </a:lnTo>
                  <a:lnTo>
                    <a:pt x="7062" y="21600"/>
                  </a:lnTo>
                  <a:close/>
                  <a:moveTo>
                    <a:pt x="7062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rot="10800000" flipH="1">
              <a:off x="1439" y="1126"/>
              <a:ext cx="526" cy="111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Rectangle 16"/>
            <p:cNvSpPr>
              <a:spLocks/>
            </p:cNvSpPr>
            <p:nvPr/>
          </p:nvSpPr>
          <p:spPr bwMode="auto">
            <a:xfrm>
              <a:off x="1009" y="1440"/>
              <a:ext cx="704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1. Request</a:t>
              </a:r>
            </a:p>
          </p:txBody>
        </p:sp>
        <p:sp>
          <p:nvSpPr>
            <p:cNvPr id="5137" name="Rectangle 17"/>
            <p:cNvSpPr>
              <a:spLocks/>
            </p:cNvSpPr>
            <p:nvPr/>
          </p:nvSpPr>
          <p:spPr bwMode="auto">
            <a:xfrm>
              <a:off x="1307" y="1602"/>
              <a:ext cx="36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5138" name="Rectangle 18"/>
            <p:cNvSpPr>
              <a:spLocks/>
            </p:cNvSpPr>
            <p:nvPr/>
          </p:nvSpPr>
          <p:spPr bwMode="auto">
            <a:xfrm>
              <a:off x="868" y="126"/>
              <a:ext cx="60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Queue of</a:t>
              </a: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868" y="288"/>
              <a:ext cx="56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requests</a:t>
              </a: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1456" y="334"/>
              <a:ext cx="492" cy="7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3492" y="1539"/>
              <a:ext cx="88" cy="72"/>
            </a:xfrm>
            <a:custGeom>
              <a:avLst/>
              <a:gdLst/>
              <a:ahLst/>
              <a:cxnLst>
                <a:cxn ang="0">
                  <a:pos x="4173" y="5400"/>
                </a:cxn>
                <a:cxn ang="0">
                  <a:pos x="4173" y="0"/>
                </a:cxn>
                <a:cxn ang="0">
                  <a:pos x="21600" y="21600"/>
                </a:cxn>
                <a:cxn ang="0">
                  <a:pos x="0" y="10800"/>
                </a:cxn>
                <a:cxn ang="0">
                  <a:pos x="4173" y="5400"/>
                </a:cxn>
                <a:cxn ang="0">
                  <a:pos x="4173" y="5400"/>
                </a:cxn>
              </a:cxnLst>
              <a:rect l="0" t="0" r="r" b="b"/>
              <a:pathLst>
                <a:path w="21600" h="21600">
                  <a:moveTo>
                    <a:pt x="4173" y="5400"/>
                  </a:moveTo>
                  <a:lnTo>
                    <a:pt x="4173" y="0"/>
                  </a:lnTo>
                  <a:lnTo>
                    <a:pt x="21600" y="21600"/>
                  </a:lnTo>
                  <a:lnTo>
                    <a:pt x="0" y="10800"/>
                  </a:lnTo>
                  <a:lnTo>
                    <a:pt x="4173" y="5400"/>
                  </a:lnTo>
                  <a:close/>
                  <a:moveTo>
                    <a:pt x="4173" y="5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2351" y="1090"/>
              <a:ext cx="35" cy="90"/>
            </a:xfrm>
            <a:custGeom>
              <a:avLst/>
              <a:gdLst/>
              <a:ahLst/>
              <a:cxnLst>
                <a:cxn ang="0">
                  <a:pos x="11109" y="21600"/>
                </a:cxn>
                <a:cxn ang="0">
                  <a:pos x="0" y="21600"/>
                </a:cxn>
                <a:cxn ang="0">
                  <a:pos x="0" y="0"/>
                </a:cxn>
                <a:cxn ang="0">
                  <a:pos x="21600" y="17280"/>
                </a:cxn>
                <a:cxn ang="0">
                  <a:pos x="11109" y="21600"/>
                </a:cxn>
                <a:cxn ang="0">
                  <a:pos x="11109" y="21600"/>
                </a:cxn>
              </a:cxnLst>
              <a:rect l="0" t="0" r="r" b="b"/>
              <a:pathLst>
                <a:path w="21600" h="21600">
                  <a:moveTo>
                    <a:pt x="1110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7280"/>
                  </a:lnTo>
                  <a:lnTo>
                    <a:pt x="11109" y="21600"/>
                  </a:lnTo>
                  <a:close/>
                  <a:moveTo>
                    <a:pt x="11109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rot="10800000">
              <a:off x="2369" y="1180"/>
              <a:ext cx="316" cy="102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44" name="Rectangle 24"/>
            <p:cNvSpPr>
              <a:spLocks/>
            </p:cNvSpPr>
            <p:nvPr/>
          </p:nvSpPr>
          <p:spPr bwMode="auto">
            <a:xfrm>
              <a:off x="2623" y="1674"/>
              <a:ext cx="696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2. Release</a:t>
              </a:r>
            </a:p>
          </p:txBody>
        </p:sp>
        <p:sp>
          <p:nvSpPr>
            <p:cNvPr id="5145" name="Rectangle 25"/>
            <p:cNvSpPr>
              <a:spLocks/>
            </p:cNvSpPr>
            <p:nvPr/>
          </p:nvSpPr>
          <p:spPr bwMode="auto">
            <a:xfrm>
              <a:off x="2886" y="1836"/>
              <a:ext cx="36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5146" name="Rectangle 26"/>
            <p:cNvSpPr>
              <a:spLocks/>
            </p:cNvSpPr>
            <p:nvPr/>
          </p:nvSpPr>
          <p:spPr bwMode="auto">
            <a:xfrm>
              <a:off x="2974" y="936"/>
              <a:ext cx="52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3. Grant</a:t>
              </a:r>
            </a:p>
          </p:txBody>
        </p:sp>
        <p:sp>
          <p:nvSpPr>
            <p:cNvPr id="5147" name="Rectangle 27"/>
            <p:cNvSpPr>
              <a:spLocks/>
            </p:cNvSpPr>
            <p:nvPr/>
          </p:nvSpPr>
          <p:spPr bwMode="auto">
            <a:xfrm>
              <a:off x="3097" y="1098"/>
              <a:ext cx="360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5148" name="Rectangle 28"/>
            <p:cNvSpPr>
              <a:spLocks/>
            </p:cNvSpPr>
            <p:nvPr/>
          </p:nvSpPr>
          <p:spPr bwMode="auto">
            <a:xfrm>
              <a:off x="2044" y="468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149" name="Rectangle 29"/>
            <p:cNvSpPr>
              <a:spLocks/>
            </p:cNvSpPr>
            <p:nvPr/>
          </p:nvSpPr>
          <p:spPr bwMode="auto">
            <a:xfrm>
              <a:off x="1983" y="730"/>
              <a:ext cx="175" cy="270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50" name="Rectangle 30"/>
            <p:cNvSpPr>
              <a:spLocks/>
            </p:cNvSpPr>
            <p:nvPr/>
          </p:nvSpPr>
          <p:spPr bwMode="auto">
            <a:xfrm>
              <a:off x="1983" y="730"/>
              <a:ext cx="193" cy="288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51" name="Rectangle 31"/>
            <p:cNvSpPr>
              <a:spLocks/>
            </p:cNvSpPr>
            <p:nvPr/>
          </p:nvSpPr>
          <p:spPr bwMode="auto">
            <a:xfrm>
              <a:off x="2044" y="810"/>
              <a:ext cx="88" cy="16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152" name="Rectangle 32"/>
            <p:cNvSpPr>
              <a:spLocks/>
            </p:cNvSpPr>
            <p:nvPr/>
          </p:nvSpPr>
          <p:spPr bwMode="auto">
            <a:xfrm>
              <a:off x="3728" y="1728"/>
              <a:ext cx="96" cy="1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153" name="Rectangle 33"/>
            <p:cNvSpPr>
              <a:spLocks/>
            </p:cNvSpPr>
            <p:nvPr/>
          </p:nvSpPr>
          <p:spPr bwMode="auto">
            <a:xfrm>
              <a:off x="3834" y="1848"/>
              <a:ext cx="70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154" name="Rectangle 34"/>
            <p:cNvSpPr>
              <a:spLocks/>
            </p:cNvSpPr>
            <p:nvPr/>
          </p:nvSpPr>
          <p:spPr bwMode="auto">
            <a:xfrm>
              <a:off x="2693" y="2358"/>
              <a:ext cx="96" cy="1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155" name="Rectangle 35"/>
            <p:cNvSpPr>
              <a:spLocks/>
            </p:cNvSpPr>
            <p:nvPr/>
          </p:nvSpPr>
          <p:spPr bwMode="auto">
            <a:xfrm>
              <a:off x="2781" y="2496"/>
              <a:ext cx="70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156" name="Rectangle 36"/>
            <p:cNvSpPr>
              <a:spLocks/>
            </p:cNvSpPr>
            <p:nvPr/>
          </p:nvSpPr>
          <p:spPr bwMode="auto">
            <a:xfrm>
              <a:off x="1359" y="2430"/>
              <a:ext cx="96" cy="1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157" name="Rectangle 37"/>
            <p:cNvSpPr>
              <a:spLocks/>
            </p:cNvSpPr>
            <p:nvPr/>
          </p:nvSpPr>
          <p:spPr bwMode="auto">
            <a:xfrm>
              <a:off x="1465" y="2550"/>
              <a:ext cx="70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158" name="Rectangle 38"/>
            <p:cNvSpPr>
              <a:spLocks/>
            </p:cNvSpPr>
            <p:nvPr/>
          </p:nvSpPr>
          <p:spPr bwMode="auto">
            <a:xfrm>
              <a:off x="184" y="1818"/>
              <a:ext cx="96" cy="1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159" name="Rectangle 39"/>
            <p:cNvSpPr>
              <a:spLocks/>
            </p:cNvSpPr>
            <p:nvPr/>
          </p:nvSpPr>
          <p:spPr bwMode="auto">
            <a:xfrm>
              <a:off x="272" y="1956"/>
              <a:ext cx="70" cy="1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15.3</a:t>
            </a:r>
            <a:br>
              <a:rPr lang="en-US"/>
            </a:br>
            <a:r>
              <a:rPr lang="en-US"/>
              <a:t>A ring of processes transferring a mutual exclusion token</a:t>
            </a:r>
          </a:p>
        </p:txBody>
      </p:sp>
      <p:pic>
        <p:nvPicPr>
          <p:cNvPr id="614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473200"/>
            <a:ext cx="5661025" cy="477361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15.4</a:t>
            </a:r>
            <a:br>
              <a:rPr lang="en-US"/>
            </a:br>
            <a:r>
              <a:rPr lang="en-US"/>
              <a:t>Ricart and Agrawala’s algorithm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427038" y="1150938"/>
            <a:ext cx="7650162" cy="5283200"/>
            <a:chOff x="0" y="0"/>
            <a:chExt cx="4819" cy="3328"/>
          </a:xfrm>
        </p:grpSpPr>
        <p:sp>
          <p:nvSpPr>
            <p:cNvPr id="7173" name="Rectangle 5"/>
            <p:cNvSpPr>
              <a:spLocks/>
            </p:cNvSpPr>
            <p:nvPr/>
          </p:nvSpPr>
          <p:spPr bwMode="auto">
            <a:xfrm>
              <a:off x="0" y="0"/>
              <a:ext cx="4819" cy="3328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40" bIns="0">
              <a:spAutoFit/>
            </a:bodyPr>
            <a:lstStyle/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On initialization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:= RELEASED; 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To enter the section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:= WANTED;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Multicast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request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to all processes;		</a:t>
              </a:r>
              <a:r>
                <a:rPr lang="en-US" sz="1800">
                  <a:solidFill>
                    <a:srgbClr val="FF3300"/>
                  </a:solidFill>
                  <a:cs typeface="Times" charset="0"/>
                </a:rPr>
                <a:t>request processing deferred here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:= request’s timestamp;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Wait until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(number of replies received = (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– 1));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:= HELD;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endParaRPr lang="en-US" sz="1800">
                <a:solidFill>
                  <a:schemeClr val="tx1"/>
                </a:solidFill>
                <a:cs typeface="Times" charset="0"/>
              </a:endParaRP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On receipt of a request &lt;T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, 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&gt; at 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j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 (i ≠ j)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if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 (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= HELD or (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= WANTED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and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(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,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j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) &lt; (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,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)))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then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	queue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request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from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without replying; 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else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	reply immediately to 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p</a:t>
              </a:r>
              <a:r>
                <a:rPr lang="en-US" sz="1800" i="1" baseline="-25000">
                  <a:solidFill>
                    <a:schemeClr val="tx1"/>
                  </a:solidFill>
                  <a:cs typeface="Times" charset="0"/>
                </a:rPr>
                <a:t>i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end if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To exit the critical section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</a:t>
              </a:r>
              <a:r>
                <a:rPr lang="en-US" sz="1800" i="1">
                  <a:solidFill>
                    <a:schemeClr val="tx1"/>
                  </a:solidFill>
                  <a:cs typeface="Times" charset="0"/>
                </a:rPr>
                <a:t>state</a:t>
              </a: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 := RELEASED;</a:t>
              </a:r>
            </a:p>
            <a:p>
              <a:pPr marL="39688">
                <a:lnSpc>
                  <a:spcPct val="90000"/>
                </a:lnSpc>
                <a:tabLst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  <a:tab pos="1181100" algn="l"/>
                  <a:tab pos="1562100" algn="l"/>
                  <a:tab pos="1866900" algn="l"/>
                  <a:tab pos="431800" algn="l"/>
                  <a:tab pos="800100" algn="l"/>
                </a:tabLst>
              </a:pPr>
              <a:r>
                <a:rPr lang="en-US" sz="1800">
                  <a:solidFill>
                    <a:schemeClr val="tx1"/>
                  </a:solidFill>
                  <a:cs typeface="Times" charset="0"/>
                </a:rPr>
                <a:t>	reply to any queued requests;</a:t>
              </a:r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auto">
            <a:xfrm>
              <a:off x="2584" y="477"/>
              <a:ext cx="44" cy="4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00" y="1800"/>
                </a:cxn>
                <a:cxn ang="0">
                  <a:pos x="10800" y="9000"/>
                </a:cxn>
                <a:cxn ang="0">
                  <a:pos x="21600" y="10800"/>
                </a:cxn>
                <a:cxn ang="0">
                  <a:pos x="10800" y="12600"/>
                </a:cxn>
                <a:cxn ang="0">
                  <a:pos x="10800" y="1980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15.5</a:t>
            </a:r>
            <a:br>
              <a:rPr lang="en-US"/>
            </a:br>
            <a:r>
              <a:rPr lang="en-US"/>
              <a:t>Multicast synchronization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235075" y="1438275"/>
            <a:ext cx="6802438" cy="4764088"/>
            <a:chOff x="0" y="0"/>
            <a:chExt cx="4285" cy="3001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 rot="10800000">
              <a:off x="1091" y="1439"/>
              <a:ext cx="753" cy="65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98" name="Oval 6"/>
            <p:cNvSpPr>
              <a:spLocks/>
            </p:cNvSpPr>
            <p:nvPr/>
          </p:nvSpPr>
          <p:spPr bwMode="auto">
            <a:xfrm>
              <a:off x="2321" y="2095"/>
              <a:ext cx="595" cy="677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99" name="Oval 7"/>
            <p:cNvSpPr>
              <a:spLocks/>
            </p:cNvSpPr>
            <p:nvPr/>
          </p:nvSpPr>
          <p:spPr bwMode="auto">
            <a:xfrm>
              <a:off x="0" y="423"/>
              <a:ext cx="1031" cy="107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0" name="Oval 8"/>
            <p:cNvSpPr>
              <a:spLocks/>
            </p:cNvSpPr>
            <p:nvPr/>
          </p:nvSpPr>
          <p:spPr bwMode="auto">
            <a:xfrm>
              <a:off x="1595" y="1922"/>
              <a:ext cx="1031" cy="107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1" name="Oval 9"/>
            <p:cNvSpPr>
              <a:spLocks/>
            </p:cNvSpPr>
            <p:nvPr/>
          </p:nvSpPr>
          <p:spPr bwMode="auto">
            <a:xfrm>
              <a:off x="595" y="233"/>
              <a:ext cx="595" cy="656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2" name="Oval 10"/>
            <p:cNvSpPr>
              <a:spLocks/>
            </p:cNvSpPr>
            <p:nvPr/>
          </p:nvSpPr>
          <p:spPr bwMode="auto">
            <a:xfrm>
              <a:off x="3233" y="0"/>
              <a:ext cx="1052" cy="1121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3074" y="381"/>
              <a:ext cx="159" cy="84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0"/>
                </a:cxn>
                <a:cxn ang="0">
                  <a:pos x="2684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684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rot="10800000" flipH="1">
              <a:off x="991" y="423"/>
              <a:ext cx="2083" cy="48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1448" y="2137"/>
              <a:ext cx="139" cy="127"/>
            </a:xfrm>
            <a:custGeom>
              <a:avLst/>
              <a:gdLst/>
              <a:ahLst/>
              <a:cxnLst>
                <a:cxn ang="0">
                  <a:pos x="3065" y="7143"/>
                </a:cxn>
                <a:cxn ang="0">
                  <a:pos x="9195" y="0"/>
                </a:cxn>
                <a:cxn ang="0">
                  <a:pos x="21600" y="21600"/>
                </a:cxn>
                <a:cxn ang="0">
                  <a:pos x="0" y="10715"/>
                </a:cxn>
                <a:cxn ang="0">
                  <a:pos x="3065" y="7143"/>
                </a:cxn>
                <a:cxn ang="0">
                  <a:pos x="3065" y="7143"/>
                </a:cxn>
              </a:cxnLst>
              <a:rect l="0" t="0" r="r" b="b"/>
              <a:pathLst>
                <a:path w="21600" h="21600">
                  <a:moveTo>
                    <a:pt x="3065" y="7143"/>
                  </a:moveTo>
                  <a:lnTo>
                    <a:pt x="9195" y="0"/>
                  </a:lnTo>
                  <a:lnTo>
                    <a:pt x="21600" y="21600"/>
                  </a:lnTo>
                  <a:lnTo>
                    <a:pt x="0" y="10715"/>
                  </a:lnTo>
                  <a:lnTo>
                    <a:pt x="3065" y="7143"/>
                  </a:lnTo>
                  <a:close/>
                  <a:moveTo>
                    <a:pt x="3065" y="7143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614" y="1418"/>
              <a:ext cx="854" cy="74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972" y="1354"/>
              <a:ext cx="138" cy="127"/>
            </a:xfrm>
            <a:custGeom>
              <a:avLst/>
              <a:gdLst/>
              <a:ahLst/>
              <a:cxnLst>
                <a:cxn ang="0">
                  <a:pos x="15470" y="14457"/>
                </a:cxn>
                <a:cxn ang="0">
                  <a:pos x="12405" y="21600"/>
                </a:cxn>
                <a:cxn ang="0">
                  <a:pos x="0" y="0"/>
                </a:cxn>
                <a:cxn ang="0">
                  <a:pos x="21600" y="10885"/>
                </a:cxn>
                <a:cxn ang="0">
                  <a:pos x="15470" y="14457"/>
                </a:cxn>
                <a:cxn ang="0">
                  <a:pos x="15470" y="14457"/>
                </a:cxn>
              </a:cxnLst>
              <a:rect l="0" t="0" r="r" b="b"/>
              <a:pathLst>
                <a:path w="21600" h="21600">
                  <a:moveTo>
                    <a:pt x="15470" y="14457"/>
                  </a:moveTo>
                  <a:lnTo>
                    <a:pt x="12405" y="21600"/>
                  </a:lnTo>
                  <a:lnTo>
                    <a:pt x="0" y="0"/>
                  </a:lnTo>
                  <a:lnTo>
                    <a:pt x="21600" y="10885"/>
                  </a:lnTo>
                  <a:lnTo>
                    <a:pt x="15470" y="14457"/>
                  </a:lnTo>
                  <a:close/>
                  <a:moveTo>
                    <a:pt x="15470" y="14457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3174" y="931"/>
              <a:ext cx="119" cy="148"/>
            </a:xfrm>
            <a:custGeom>
              <a:avLst/>
              <a:gdLst/>
              <a:ahLst/>
              <a:cxnLst>
                <a:cxn ang="0">
                  <a:pos x="3572" y="18535"/>
                </a:cxn>
                <a:cxn ang="0">
                  <a:pos x="0" y="12405"/>
                </a:cxn>
                <a:cxn ang="0">
                  <a:pos x="21600" y="0"/>
                </a:cxn>
                <a:cxn ang="0">
                  <a:pos x="10715" y="21600"/>
                </a:cxn>
                <a:cxn ang="0">
                  <a:pos x="3572" y="18535"/>
                </a:cxn>
                <a:cxn ang="0">
                  <a:pos x="3572" y="18535"/>
                </a:cxn>
              </a:cxnLst>
              <a:rect l="0" t="0" r="r" b="b"/>
              <a:pathLst>
                <a:path w="21600" h="21600">
                  <a:moveTo>
                    <a:pt x="3572" y="18535"/>
                  </a:moveTo>
                  <a:lnTo>
                    <a:pt x="0" y="12405"/>
                  </a:lnTo>
                  <a:lnTo>
                    <a:pt x="21600" y="0"/>
                  </a:lnTo>
                  <a:lnTo>
                    <a:pt x="10715" y="21600"/>
                  </a:lnTo>
                  <a:lnTo>
                    <a:pt x="3572" y="18535"/>
                  </a:lnTo>
                  <a:close/>
                  <a:moveTo>
                    <a:pt x="3572" y="18535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rot="10800000" flipH="1">
              <a:off x="2360" y="1058"/>
              <a:ext cx="833" cy="95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0" name="Rectangle 18"/>
            <p:cNvSpPr>
              <a:spLocks/>
            </p:cNvSpPr>
            <p:nvPr/>
          </p:nvSpPr>
          <p:spPr bwMode="auto">
            <a:xfrm>
              <a:off x="3744" y="461"/>
              <a:ext cx="110" cy="22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8211" name="Rectangle 19"/>
            <p:cNvSpPr>
              <a:spLocks/>
            </p:cNvSpPr>
            <p:nvPr/>
          </p:nvSpPr>
          <p:spPr bwMode="auto">
            <a:xfrm>
              <a:off x="3802" y="648"/>
              <a:ext cx="83" cy="15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212" name="Rectangle 20"/>
            <p:cNvSpPr>
              <a:spLocks/>
            </p:cNvSpPr>
            <p:nvPr/>
          </p:nvSpPr>
          <p:spPr bwMode="auto">
            <a:xfrm>
              <a:off x="2476" y="1486"/>
              <a:ext cx="204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34</a:t>
              </a:r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1091" y="931"/>
              <a:ext cx="138" cy="85"/>
            </a:xfrm>
            <a:custGeom>
              <a:avLst/>
              <a:gdLst/>
              <a:ahLst/>
              <a:cxnLst>
                <a:cxn ang="0">
                  <a:pos x="21600" y="10673"/>
                </a:cxn>
                <a:cxn ang="0">
                  <a:pos x="21600" y="21600"/>
                </a:cxn>
                <a:cxn ang="0">
                  <a:pos x="0" y="21600"/>
                </a:cxn>
                <a:cxn ang="0">
                  <a:pos x="18535" y="0"/>
                </a:cxn>
                <a:cxn ang="0">
                  <a:pos x="21600" y="10673"/>
                </a:cxn>
                <a:cxn ang="0">
                  <a:pos x="21600" y="10673"/>
                </a:cxn>
              </a:cxnLst>
              <a:rect l="0" t="0" r="r" b="b"/>
              <a:pathLst>
                <a:path w="21600" h="21600">
                  <a:moveTo>
                    <a:pt x="21600" y="10673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8535" y="0"/>
                  </a:lnTo>
                  <a:lnTo>
                    <a:pt x="21600" y="10673"/>
                  </a:lnTo>
                  <a:close/>
                  <a:moveTo>
                    <a:pt x="21600" y="10673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H="1">
              <a:off x="1229" y="465"/>
              <a:ext cx="2004" cy="50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2479" y="1925"/>
              <a:ext cx="119" cy="148"/>
            </a:xfrm>
            <a:custGeom>
              <a:avLst/>
              <a:gdLst/>
              <a:ahLst/>
              <a:cxnLst>
                <a:cxn ang="0">
                  <a:pos x="18028" y="3211"/>
                </a:cxn>
                <a:cxn ang="0">
                  <a:pos x="21600" y="9341"/>
                </a:cxn>
                <a:cxn ang="0">
                  <a:pos x="0" y="21600"/>
                </a:cxn>
                <a:cxn ang="0">
                  <a:pos x="10885" y="0"/>
                </a:cxn>
                <a:cxn ang="0">
                  <a:pos x="18028" y="3211"/>
                </a:cxn>
                <a:cxn ang="0">
                  <a:pos x="18028" y="3211"/>
                </a:cxn>
              </a:cxnLst>
              <a:rect l="0" t="0" r="r" b="b"/>
              <a:pathLst>
                <a:path w="21600" h="21600">
                  <a:moveTo>
                    <a:pt x="18028" y="3211"/>
                  </a:moveTo>
                  <a:lnTo>
                    <a:pt x="21600" y="9341"/>
                  </a:lnTo>
                  <a:lnTo>
                    <a:pt x="0" y="21600"/>
                  </a:lnTo>
                  <a:lnTo>
                    <a:pt x="10885" y="0"/>
                  </a:lnTo>
                  <a:lnTo>
                    <a:pt x="18028" y="3211"/>
                  </a:lnTo>
                  <a:close/>
                  <a:moveTo>
                    <a:pt x="18028" y="3211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H="1">
              <a:off x="2578" y="952"/>
              <a:ext cx="834" cy="99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1725" y="1862"/>
              <a:ext cx="139" cy="127"/>
            </a:xfrm>
            <a:custGeom>
              <a:avLst/>
              <a:gdLst/>
              <a:ahLst/>
              <a:cxnLst>
                <a:cxn ang="0">
                  <a:pos x="6130" y="3572"/>
                </a:cxn>
                <a:cxn ang="0">
                  <a:pos x="9195" y="0"/>
                </a:cxn>
                <a:cxn ang="0">
                  <a:pos x="21600" y="21600"/>
                </a:cxn>
                <a:cxn ang="0">
                  <a:pos x="0" y="10715"/>
                </a:cxn>
                <a:cxn ang="0">
                  <a:pos x="6130" y="3572"/>
                </a:cxn>
                <a:cxn ang="0">
                  <a:pos x="6130" y="3572"/>
                </a:cxn>
              </a:cxnLst>
              <a:rect l="0" t="0" r="r" b="b"/>
              <a:pathLst>
                <a:path w="21600" h="21600">
                  <a:moveTo>
                    <a:pt x="6130" y="3572"/>
                  </a:moveTo>
                  <a:lnTo>
                    <a:pt x="9195" y="0"/>
                  </a:lnTo>
                  <a:lnTo>
                    <a:pt x="21600" y="21600"/>
                  </a:lnTo>
                  <a:lnTo>
                    <a:pt x="0" y="10715"/>
                  </a:lnTo>
                  <a:lnTo>
                    <a:pt x="6130" y="3572"/>
                  </a:lnTo>
                  <a:close/>
                  <a:moveTo>
                    <a:pt x="6130" y="3572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952" y="1206"/>
              <a:ext cx="793" cy="67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/>
            </p:cNvSpPr>
            <p:nvPr/>
          </p:nvSpPr>
          <p:spPr bwMode="auto">
            <a:xfrm>
              <a:off x="1683" y="969"/>
              <a:ext cx="376" cy="1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Reply</a:t>
              </a:r>
            </a:p>
          </p:txBody>
        </p:sp>
        <p:sp>
          <p:nvSpPr>
            <p:cNvPr id="8220" name="Rectangle 28"/>
            <p:cNvSpPr>
              <a:spLocks/>
            </p:cNvSpPr>
            <p:nvPr/>
          </p:nvSpPr>
          <p:spPr bwMode="auto">
            <a:xfrm>
              <a:off x="2993" y="2275"/>
              <a:ext cx="221" cy="2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34</a:t>
              </a:r>
            </a:p>
          </p:txBody>
        </p:sp>
        <p:sp>
          <p:nvSpPr>
            <p:cNvPr id="8221" name="Rectangle 29"/>
            <p:cNvSpPr>
              <a:spLocks/>
            </p:cNvSpPr>
            <p:nvPr/>
          </p:nvSpPr>
          <p:spPr bwMode="auto">
            <a:xfrm>
              <a:off x="910" y="1907"/>
              <a:ext cx="186" cy="19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41</a:t>
              </a:r>
            </a:p>
          </p:txBody>
        </p:sp>
        <p:sp>
          <p:nvSpPr>
            <p:cNvPr id="8222" name="Rectangle 30"/>
            <p:cNvSpPr>
              <a:spLocks/>
            </p:cNvSpPr>
            <p:nvPr/>
          </p:nvSpPr>
          <p:spPr bwMode="auto">
            <a:xfrm>
              <a:off x="1248" y="326"/>
              <a:ext cx="204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41</a:t>
              </a:r>
            </a:p>
          </p:txBody>
        </p:sp>
        <p:sp>
          <p:nvSpPr>
            <p:cNvPr id="8223" name="Rectangle 31"/>
            <p:cNvSpPr>
              <a:spLocks/>
            </p:cNvSpPr>
            <p:nvPr/>
          </p:nvSpPr>
          <p:spPr bwMode="auto">
            <a:xfrm>
              <a:off x="1783" y="490"/>
              <a:ext cx="204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41</a:t>
              </a:r>
            </a:p>
          </p:txBody>
        </p:sp>
        <p:sp>
          <p:nvSpPr>
            <p:cNvPr id="8224" name="Rectangle 32"/>
            <p:cNvSpPr>
              <a:spLocks/>
            </p:cNvSpPr>
            <p:nvPr/>
          </p:nvSpPr>
          <p:spPr bwMode="auto">
            <a:xfrm>
              <a:off x="1207" y="1719"/>
              <a:ext cx="204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34</a:t>
              </a:r>
            </a:p>
          </p:txBody>
        </p:sp>
        <p:sp>
          <p:nvSpPr>
            <p:cNvPr id="8225" name="Oval 33"/>
            <p:cNvSpPr>
              <a:spLocks/>
            </p:cNvSpPr>
            <p:nvPr/>
          </p:nvSpPr>
          <p:spPr bwMode="auto">
            <a:xfrm>
              <a:off x="0" y="423"/>
              <a:ext cx="1031" cy="1079"/>
            </a:xfrm>
            <a:prstGeom prst="ellipse">
              <a:avLst/>
            </a:prstGeom>
            <a:solidFill>
              <a:srgbClr val="FFDC99"/>
            </a:solidFill>
            <a:ln w="25400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26" name="Rectangle 34"/>
            <p:cNvSpPr>
              <a:spLocks/>
            </p:cNvSpPr>
            <p:nvPr/>
          </p:nvSpPr>
          <p:spPr bwMode="auto">
            <a:xfrm>
              <a:off x="473" y="841"/>
              <a:ext cx="110" cy="22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8227" name="Rectangle 35"/>
            <p:cNvSpPr>
              <a:spLocks/>
            </p:cNvSpPr>
            <p:nvPr/>
          </p:nvSpPr>
          <p:spPr bwMode="auto">
            <a:xfrm>
              <a:off x="533" y="1029"/>
              <a:ext cx="84" cy="15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228" name="Rectangle 36"/>
            <p:cNvSpPr>
              <a:spLocks/>
            </p:cNvSpPr>
            <p:nvPr/>
          </p:nvSpPr>
          <p:spPr bwMode="auto">
            <a:xfrm>
              <a:off x="2080" y="2344"/>
              <a:ext cx="110" cy="22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8229" name="Rectangle 37"/>
            <p:cNvSpPr>
              <a:spLocks/>
            </p:cNvSpPr>
            <p:nvPr/>
          </p:nvSpPr>
          <p:spPr bwMode="auto">
            <a:xfrm>
              <a:off x="2140" y="2531"/>
              <a:ext cx="83" cy="15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230" name="Rectangle 38"/>
            <p:cNvSpPr>
              <a:spLocks/>
            </p:cNvSpPr>
            <p:nvPr/>
          </p:nvSpPr>
          <p:spPr bwMode="auto">
            <a:xfrm>
              <a:off x="1485" y="1519"/>
              <a:ext cx="376" cy="1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Reply</a:t>
              </a:r>
            </a:p>
          </p:txBody>
        </p:sp>
        <p:sp>
          <p:nvSpPr>
            <p:cNvPr id="8231" name="Rectangle 39"/>
            <p:cNvSpPr>
              <a:spLocks/>
            </p:cNvSpPr>
            <p:nvPr/>
          </p:nvSpPr>
          <p:spPr bwMode="auto">
            <a:xfrm>
              <a:off x="2952" y="1625"/>
              <a:ext cx="377" cy="1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Reply</a:t>
              </a:r>
            </a:p>
          </p:txBody>
        </p:sp>
        <p:sp>
          <p:nvSpPr>
            <p:cNvPr id="8232" name="Freeform 40"/>
            <p:cNvSpPr>
              <a:spLocks/>
            </p:cNvSpPr>
            <p:nvPr/>
          </p:nvSpPr>
          <p:spPr bwMode="auto">
            <a:xfrm>
              <a:off x="2856" y="2327"/>
              <a:ext cx="60" cy="106"/>
            </a:xfrm>
            <a:custGeom>
              <a:avLst/>
              <a:gdLst/>
              <a:ahLst/>
              <a:cxnLst>
                <a:cxn ang="0">
                  <a:pos x="14175" y="0"/>
                </a:cxn>
                <a:cxn ang="0">
                  <a:pos x="2160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14175" y="0"/>
                </a:cxn>
                <a:cxn ang="0">
                  <a:pos x="14175" y="0"/>
                </a:cxn>
              </a:cxnLst>
              <a:rect l="0" t="0" r="r" b="b"/>
              <a:pathLst>
                <a:path w="21600" h="21600">
                  <a:moveTo>
                    <a:pt x="1417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14175" y="0"/>
                  </a:lnTo>
                  <a:close/>
                  <a:moveTo>
                    <a:pt x="14175" y="0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rot="10800000">
              <a:off x="2876" y="2264"/>
              <a:ext cx="19" cy="4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34" name="Freeform 42"/>
            <p:cNvSpPr>
              <a:spLocks/>
            </p:cNvSpPr>
            <p:nvPr/>
          </p:nvSpPr>
          <p:spPr bwMode="auto">
            <a:xfrm>
              <a:off x="1150" y="402"/>
              <a:ext cx="60" cy="127"/>
            </a:xfrm>
            <a:custGeom>
              <a:avLst/>
              <a:gdLst/>
              <a:ahLst/>
              <a:cxnLst>
                <a:cxn ang="0">
                  <a:pos x="14512" y="18028"/>
                </a:cxn>
                <a:cxn ang="0">
                  <a:pos x="0" y="21600"/>
                </a:cxn>
                <a:cxn ang="0">
                  <a:pos x="0" y="0"/>
                </a:cxn>
                <a:cxn ang="0">
                  <a:pos x="21600" y="18028"/>
                </a:cxn>
                <a:cxn ang="0">
                  <a:pos x="14512" y="18028"/>
                </a:cxn>
                <a:cxn ang="0">
                  <a:pos x="14512" y="18028"/>
                </a:cxn>
              </a:cxnLst>
              <a:rect l="0" t="0" r="r" b="b"/>
              <a:pathLst>
                <a:path w="21600" h="21600">
                  <a:moveTo>
                    <a:pt x="14512" y="18028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8028"/>
                  </a:lnTo>
                  <a:lnTo>
                    <a:pt x="14512" y="18028"/>
                  </a:lnTo>
                  <a:close/>
                  <a:moveTo>
                    <a:pt x="14512" y="18028"/>
                  </a:moveTo>
                </a:path>
              </a:pathLst>
            </a:custGeom>
            <a:solidFill>
              <a:srgbClr val="000000"/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rot="10800000" flipH="1">
              <a:off x="1190" y="529"/>
              <a:ext cx="1" cy="4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15.6</a:t>
            </a:r>
            <a:br>
              <a:rPr lang="en-US"/>
            </a:br>
            <a:r>
              <a:rPr lang="en-US"/>
              <a:t>Maekawa’s algorithm – part 1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523875" y="1328738"/>
            <a:ext cx="4292600" cy="4495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On initialization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state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RELEASED;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voted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FALSE;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For 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to enter the critical section</a:t>
            </a:r>
          </a:p>
          <a:p>
            <a:pPr marL="39688">
              <a:lnSpc>
                <a:spcPct val="120000"/>
              </a:lnSpc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state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WANTED;</a:t>
            </a:r>
          </a:p>
          <a:p>
            <a:pPr marL="39688">
              <a:lnSpc>
                <a:spcPct val="120000"/>
              </a:lnSpc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Multicast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request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to all processes in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V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;</a:t>
            </a:r>
          </a:p>
          <a:p>
            <a:pPr marL="39688">
              <a:lnSpc>
                <a:spcPct val="120000"/>
              </a:lnSpc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Wait until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(number of replies received =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K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);</a:t>
            </a:r>
          </a:p>
          <a:p>
            <a:pPr marL="39688">
              <a:lnSpc>
                <a:spcPct val="120000"/>
              </a:lnSpc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state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HELD;</a:t>
            </a:r>
          </a:p>
          <a:p>
            <a:pPr marL="39688">
              <a:spcBef>
                <a:spcPts val="500"/>
              </a:spcBef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On receipt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of a request from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 at 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j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if 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(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state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= HELD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or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voted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= TRUE)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then</a:t>
            </a:r>
            <a:r>
              <a:rPr lang="en-US" sz="1700" b="1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	queue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request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from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without replying;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else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	send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reply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to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	voted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TRUE;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562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end if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991100" y="1341438"/>
            <a:ext cx="3937000" cy="342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>
              <a:spcBef>
                <a:spcPts val="1000"/>
              </a:spcBef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For 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 to exit the critical section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state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RELEASED;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Multicast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release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to all processes in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V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;</a:t>
            </a:r>
          </a:p>
          <a:p>
            <a:pPr marL="39688">
              <a:spcBef>
                <a:spcPts val="500"/>
              </a:spcBef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On receipt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of a release from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i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 at 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j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if 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(queue of requests is non-empty)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then</a:t>
            </a:r>
            <a:r>
              <a:rPr lang="en-US" sz="1700" b="1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	remove head of queue – from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k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, say;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>
                <a:solidFill>
                  <a:schemeClr val="tx1"/>
                </a:solidFill>
                <a:cs typeface="Times" charset="0"/>
              </a:rPr>
              <a:t>		send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reply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to </a:t>
            </a:r>
            <a:r>
              <a:rPr lang="en-US" sz="1700" i="1">
                <a:solidFill>
                  <a:schemeClr val="tx1"/>
                </a:solidFill>
                <a:cs typeface="Times" charset="0"/>
              </a:rPr>
              <a:t>p</a:t>
            </a:r>
            <a:r>
              <a:rPr lang="en-US" sz="1700" i="1" baseline="-25000">
                <a:solidFill>
                  <a:schemeClr val="tx1"/>
                </a:solidFill>
                <a:cs typeface="Times" charset="0"/>
              </a:rPr>
              <a:t>k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	voted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TRUE;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else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	voted</a:t>
            </a:r>
            <a:r>
              <a:rPr lang="en-US" sz="1700">
                <a:solidFill>
                  <a:schemeClr val="tx1"/>
                </a:solidFill>
                <a:cs typeface="Times" charset="0"/>
              </a:rPr>
              <a:t> := FALSE;</a:t>
            </a:r>
          </a:p>
          <a:p>
            <a:pPr marL="39688">
              <a:tabLst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  <a:tab pos="800100" algn="l"/>
                <a:tab pos="1181100" algn="l"/>
                <a:tab pos="1866900" algn="l"/>
                <a:tab pos="228600" algn="l"/>
                <a:tab pos="431800" algn="l"/>
              </a:tabLst>
            </a:pPr>
            <a:r>
              <a:rPr lang="en-US" sz="1700" i="1">
                <a:solidFill>
                  <a:schemeClr val="tx1"/>
                </a:solidFill>
                <a:cs typeface="Times" charset="0"/>
              </a:rPr>
              <a:t>	end if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826000" y="1303338"/>
            <a:ext cx="1588" cy="4422775"/>
          </a:xfrm>
          <a:prstGeom prst="line">
            <a:avLst/>
          </a:prstGeom>
          <a:noFill/>
          <a:ln w="254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15.7</a:t>
            </a:r>
            <a:br>
              <a:rPr lang="en-US"/>
            </a:br>
            <a:r>
              <a:rPr lang="en-US"/>
              <a:t>A ring-based election in progress</a:t>
            </a:r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8713" y="1355725"/>
            <a:ext cx="4529137" cy="38989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/>
          </p:cNvSpPr>
          <p:nvPr/>
        </p:nvSpPr>
        <p:spPr bwMode="auto">
          <a:xfrm>
            <a:off x="1779588" y="5508625"/>
            <a:ext cx="5969000" cy="774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612775" indent="-573088"/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Note: The election was started by process 17.</a:t>
            </a:r>
            <a:b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The highest process identifier encountered so far is 24. </a:t>
            </a:r>
            <a:b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Participant processes are shown in a darker colour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982788" y="6330950"/>
            <a:ext cx="55626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 anchor="b"/>
          <a:lstStyle/>
          <a:p>
            <a:pPr marL="39688" algn="ctr">
              <a:spcBef>
                <a:spcPts val="500"/>
              </a:spcBef>
            </a:pPr>
            <a:r>
              <a:rPr lang="en-US" sz="800">
                <a:solidFill>
                  <a:schemeClr val="tx1"/>
                </a:solidFill>
                <a:cs typeface="Times" charset="0"/>
              </a:rPr>
              <a:t>Instructor’s Guide for  Coulouris, Dollimore, Kindberg and Blair,  Distributed Systems: Concepts and Design   Edn. 5   </a:t>
            </a:r>
            <a:br>
              <a:rPr lang="en-US" sz="800">
                <a:solidFill>
                  <a:schemeClr val="tx1"/>
                </a:solidFill>
                <a:cs typeface="Times" charset="0"/>
              </a:rPr>
            </a:br>
            <a:r>
              <a:rPr lang="en-US" sz="800">
                <a:solidFill>
                  <a:schemeClr val="tx1"/>
                </a:solidFill>
                <a:cs typeface="Times" charset="0"/>
              </a:rPr>
              <a:t>©  Pearson Education 2012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457200" y="1143000"/>
            <a:ext cx="815340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Figure 15.8</a:t>
            </a:r>
            <a:br>
              <a:rPr lang="en-US"/>
            </a:br>
            <a:r>
              <a:rPr lang="en-US"/>
              <a:t>The bully algorithm</a:t>
            </a:r>
          </a:p>
        </p:txBody>
      </p:sp>
      <p:pic>
        <p:nvPicPr>
          <p:cNvPr id="1126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3325" y="1373188"/>
            <a:ext cx="4665663" cy="48768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/>
          </p:cNvSpPr>
          <p:nvPr/>
        </p:nvSpPr>
        <p:spPr bwMode="auto">
          <a:xfrm>
            <a:off x="342900" y="1335088"/>
            <a:ext cx="3200400" cy="63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40" bIns="0"/>
          <a:lstStyle/>
          <a:p>
            <a:pPr marL="39688"/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The election of coordinator p</a:t>
            </a:r>
            <a:r>
              <a:rPr lang="en-US" sz="1600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, </a:t>
            </a:r>
          </a:p>
          <a:p>
            <a:pPr marL="39688"/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after the failure of p</a:t>
            </a:r>
            <a:r>
              <a:rPr lang="en-US" sz="1600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</a:t>
            </a: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and then p</a:t>
            </a:r>
            <a:r>
              <a:rPr lang="en-US" sz="1600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3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644</Words>
  <Characters>0</Characters>
  <PresentationFormat>On-screen Show (4:3)</PresentationFormat>
  <Lines>0</Lines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Times</vt:lpstr>
      <vt:lpstr>ヒラギノ明朝 ProN W3</vt:lpstr>
      <vt:lpstr>Arial</vt:lpstr>
      <vt:lpstr>ヒラギノ角ゴ ProN W3</vt:lpstr>
      <vt:lpstr>Arial Black</vt:lpstr>
      <vt:lpstr>ヒラギノ角ゴ ProN W6</vt:lpstr>
      <vt:lpstr>Helvetica</vt:lpstr>
      <vt:lpstr>New York</vt:lpstr>
      <vt:lpstr>Title &amp; Subtitle</vt:lpstr>
      <vt:lpstr>slides</vt:lpstr>
      <vt:lpstr>  Slides for Chapter 15:  Coordination and Agreement</vt:lpstr>
      <vt:lpstr>Figure 15.1 A network partition</vt:lpstr>
      <vt:lpstr>Figure 15.2 Server managing a mutual exclusion token for a set of processes</vt:lpstr>
      <vt:lpstr>Figure 15.3 A ring of processes transferring a mutual exclusion token</vt:lpstr>
      <vt:lpstr>Figure 15.4 Ricart and Agrawala’s algorithm</vt:lpstr>
      <vt:lpstr>Figure 15.5 Multicast synchronization</vt:lpstr>
      <vt:lpstr>Figure 15.6 Maekawa’s algorithm – part 1</vt:lpstr>
      <vt:lpstr>Figure 15.7 A ring-based election in progress</vt:lpstr>
      <vt:lpstr>Figure 15.8 The bully algorithm</vt:lpstr>
      <vt:lpstr>Figure 15.9 Reliable multicast algorithm</vt:lpstr>
      <vt:lpstr>Figure 15.10 The hold-back queue for arriving multicast messages</vt:lpstr>
      <vt:lpstr>Figure 15.11 Total, FIFO and causal ordering of multicast messages</vt:lpstr>
      <vt:lpstr>Figure 15.12 Display from bulletin board program</vt:lpstr>
      <vt:lpstr>Figure 15.13 Total ordering using a sequencer</vt:lpstr>
      <vt:lpstr>Figure 15.14 The ISIS algorithm for total ordering</vt:lpstr>
      <vt:lpstr>Figure 15.15 Causal ordering using vector timestamps</vt:lpstr>
      <vt:lpstr>Figure 15.16 Consensus for three processes</vt:lpstr>
      <vt:lpstr>Figure 15.17 Consensus in a synchronous system</vt:lpstr>
      <vt:lpstr>Figure 15.18 Three Byzantine generals</vt:lpstr>
      <vt:lpstr>Figure 15.19 Four Byzantine generals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Admin</cp:lastModifiedBy>
  <cp:revision>1</cp:revision>
  <dcterms:modified xsi:type="dcterms:W3CDTF">2016-06-02T07:02:28Z</dcterms:modified>
</cp:coreProperties>
</file>