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5" r:id="rId32"/>
    <p:sldId id="296" r:id="rId33"/>
    <p:sldId id="297" r:id="rId34"/>
    <p:sldId id="291" r:id="rId35"/>
    <p:sldId id="298" r:id="rId36"/>
    <p:sldId id="299" r:id="rId37"/>
    <p:sldId id="300" r:id="rId38"/>
    <p:sldId id="293" r:id="rId39"/>
    <p:sldId id="294" r:id="rId40"/>
  </p:sldIdLst>
  <p:sldSz cx="9906000" cy="6858000" type="A4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284" y="-96"/>
      </p:cViewPr>
      <p:guideLst>
        <p:guide orient="horz" pos="2160"/>
        <p:guide pos="312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83645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1400" y="3886200"/>
            <a:ext cx="69342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9938" y="6229350"/>
            <a:ext cx="2092325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11538" y="6229350"/>
            <a:ext cx="3082925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54863" y="6229350"/>
            <a:ext cx="19812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D5DF1082-85E1-4333-9185-62CA3D3EBE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95300" y="25908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5AD61-B336-42E4-87A1-454D208D62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288" y="228600"/>
            <a:ext cx="22288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738" y="228600"/>
            <a:ext cx="65341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0404D-D9A7-4942-9745-BA1568E23E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BA3E2-E5E5-4F58-BE2A-F13E637007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1E8C8-94C6-4D94-8DC4-4D912F6581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5292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447800"/>
            <a:ext cx="435451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CE4A1-4F2B-417E-9B8D-03026CB876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4F4E2-B418-4200-ADC1-AD0E0090EA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C3426-6540-4231-8F78-0293D50B04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0B93C-0924-4F25-8E65-99E60194FA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E42AB-BE82-45CA-8EA6-5BCC8DEA37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7B374-671D-411C-B486-A5626DAC72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228600"/>
            <a:ext cx="88884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859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00800"/>
            <a:ext cx="1595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6300" y="6400800"/>
            <a:ext cx="6026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800"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5000" y="6400800"/>
            <a:ext cx="11001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DDE3A761-9A25-4512-9762-657C8E12C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95300" y="11430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/>
              <a:t/>
            </a:r>
            <a:br>
              <a:rPr lang="en-GB"/>
            </a:br>
            <a:r>
              <a:rPr lang="en-GB" sz="3200"/>
              <a:t>Slides for Chapter 12: </a:t>
            </a:r>
            <a:br>
              <a:rPr lang="en-GB" sz="3200"/>
            </a:br>
            <a:r>
              <a:rPr lang="en-GB" sz="3200"/>
              <a:t>Transactions and Concurrency Control</a:t>
            </a: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2895600"/>
            <a:ext cx="6934200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 i="1">
                <a:latin typeface="Arial" charset="0"/>
              </a:rPr>
              <a:t>From</a:t>
            </a:r>
            <a:r>
              <a:rPr lang="en-GB" sz="2400"/>
              <a:t> Coulouris, Dollimore and Kindberg</a:t>
            </a:r>
            <a:br>
              <a:rPr lang="en-GB" sz="2400"/>
            </a:br>
            <a:r>
              <a:rPr lang="en-GB"/>
              <a:t>Distributed Systems: </a:t>
            </a:r>
            <a:br>
              <a:rPr lang="en-GB"/>
            </a:br>
            <a:r>
              <a:rPr lang="en-GB"/>
              <a:t>		Concepts and Design</a:t>
            </a:r>
            <a:endParaRPr lang="en-GB" sz="2400"/>
          </a:p>
          <a:p>
            <a:pPr>
              <a:lnSpc>
                <a:spcPct val="110000"/>
              </a:lnSpc>
            </a:pPr>
            <a:r>
              <a:rPr lang="en-GB" sz="2400">
                <a:latin typeface="Arial" charset="0"/>
              </a:rPr>
              <a:t>Edition 3, © Addison-Wesley 2001</a:t>
            </a:r>
            <a:endParaRPr lang="en-GB"/>
          </a:p>
        </p:txBody>
      </p:sp>
      <p:pic>
        <p:nvPicPr>
          <p:cNvPr id="7172" name="Picture 4" descr="Cover25%.jpg                                                   000164BDGeorge's HD                    B109F7E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895600"/>
            <a:ext cx="193357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12.9</a:t>
            </a:r>
            <a:br>
              <a:rPr lang="en-GB"/>
            </a:br>
            <a:r>
              <a:rPr lang="en-GB" i="1"/>
              <a:t>Read</a:t>
            </a:r>
            <a:r>
              <a:rPr lang="en-GB"/>
              <a:t> and </a:t>
            </a:r>
            <a:r>
              <a:rPr lang="en-GB" i="1"/>
              <a:t>write</a:t>
            </a:r>
            <a:r>
              <a:rPr lang="en-GB"/>
              <a:t> operation conflict rules</a:t>
            </a:r>
          </a:p>
        </p:txBody>
      </p:sp>
      <p:grpSp>
        <p:nvGrpSpPr>
          <p:cNvPr id="34920" name="Group 104"/>
          <p:cNvGrpSpPr>
            <a:grpSpLocks/>
          </p:cNvGrpSpPr>
          <p:nvPr/>
        </p:nvGrpSpPr>
        <p:grpSpPr bwMode="auto">
          <a:xfrm>
            <a:off x="541338" y="1949450"/>
            <a:ext cx="8772525" cy="3244850"/>
            <a:chOff x="341" y="1117"/>
            <a:chExt cx="5526" cy="2044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Operations of different</a:t>
              </a:r>
              <a:endParaRPr lang="en-GB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7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transactions</a:t>
              </a:r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937" y="1174"/>
              <a:ext cx="5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Conflict</a:t>
              </a:r>
              <a:endParaRPr lang="en-GB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931" y="1174"/>
              <a:ext cx="4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Reason</a:t>
              </a:r>
              <a:endParaRPr lang="en-GB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84" y="1639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1297" y="1639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1941" y="1639"/>
              <a:ext cx="1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</a:t>
              </a:r>
              <a:endParaRPr lang="en-GB"/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2601" y="1639"/>
              <a:ext cx="19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Because the effect of a pair of </a:t>
              </a:r>
              <a:endParaRPr lang="en-GB"/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4610" y="1639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4902" y="1639"/>
              <a:ext cx="7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operations</a:t>
              </a:r>
              <a:endParaRPr lang="en-GB"/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2601" y="1854"/>
              <a:ext cx="29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does not depend on the order in which they are</a:t>
              </a:r>
              <a:endParaRPr lang="en-GB"/>
            </a:p>
          </p:txBody>
        </p:sp>
        <p:sp>
          <p:nvSpPr>
            <p:cNvPr id="34848" name="Rectangle 32"/>
            <p:cNvSpPr>
              <a:spLocks noChangeArrowheads="1"/>
            </p:cNvSpPr>
            <p:nvPr/>
          </p:nvSpPr>
          <p:spPr bwMode="auto">
            <a:xfrm>
              <a:off x="2601" y="2068"/>
              <a:ext cx="5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executed</a:t>
              </a:r>
              <a:endParaRPr lang="en-GB"/>
            </a:p>
          </p:txBody>
        </p:sp>
        <p:sp>
          <p:nvSpPr>
            <p:cNvPr id="34865" name="Rectangle 49"/>
            <p:cNvSpPr>
              <a:spLocks noChangeArrowheads="1"/>
            </p:cNvSpPr>
            <p:nvPr/>
          </p:nvSpPr>
          <p:spPr bwMode="auto">
            <a:xfrm>
              <a:off x="484" y="2283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34868" name="Rectangle 52"/>
            <p:cNvSpPr>
              <a:spLocks noChangeArrowheads="1"/>
            </p:cNvSpPr>
            <p:nvPr/>
          </p:nvSpPr>
          <p:spPr bwMode="auto">
            <a:xfrm>
              <a:off x="1297" y="2283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34871" name="Rectangle 55"/>
            <p:cNvSpPr>
              <a:spLocks noChangeArrowheads="1"/>
            </p:cNvSpPr>
            <p:nvPr/>
          </p:nvSpPr>
          <p:spPr bwMode="auto">
            <a:xfrm>
              <a:off x="1941" y="2283"/>
              <a:ext cx="2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Yes</a:t>
              </a:r>
              <a:endParaRPr lang="en-GB"/>
            </a:p>
          </p:txBody>
        </p:sp>
        <p:sp>
          <p:nvSpPr>
            <p:cNvPr id="34874" name="Rectangle 58"/>
            <p:cNvSpPr>
              <a:spLocks noChangeArrowheads="1"/>
            </p:cNvSpPr>
            <p:nvPr/>
          </p:nvSpPr>
          <p:spPr bwMode="auto">
            <a:xfrm>
              <a:off x="2601" y="2283"/>
              <a:ext cx="14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Because the effect of a </a:t>
              </a:r>
              <a:endParaRPr lang="en-GB"/>
            </a:p>
          </p:txBody>
        </p:sp>
        <p:sp>
          <p:nvSpPr>
            <p:cNvPr id="34875" name="Rectangle 59"/>
            <p:cNvSpPr>
              <a:spLocks noChangeArrowheads="1"/>
            </p:cNvSpPr>
            <p:nvPr/>
          </p:nvSpPr>
          <p:spPr bwMode="auto">
            <a:xfrm>
              <a:off x="4150" y="2283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4441" y="2283"/>
              <a:ext cx="4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and a </a:t>
              </a:r>
              <a:endParaRPr lang="en-GB"/>
            </a:p>
          </p:txBody>
        </p:sp>
        <p:sp>
          <p:nvSpPr>
            <p:cNvPr id="34877" name="Rectangle 61"/>
            <p:cNvSpPr>
              <a:spLocks noChangeArrowheads="1"/>
            </p:cNvSpPr>
            <p:nvPr/>
          </p:nvSpPr>
          <p:spPr bwMode="auto">
            <a:xfrm>
              <a:off x="4886" y="2283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34878" name="Rectangle 62"/>
            <p:cNvSpPr>
              <a:spLocks noChangeArrowheads="1"/>
            </p:cNvSpPr>
            <p:nvPr/>
          </p:nvSpPr>
          <p:spPr bwMode="auto">
            <a:xfrm>
              <a:off x="5224" y="2283"/>
              <a:ext cx="6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operation</a:t>
              </a:r>
              <a:endParaRPr lang="en-GB"/>
            </a:p>
          </p:txBody>
        </p:sp>
        <p:sp>
          <p:nvSpPr>
            <p:cNvPr id="34879" name="Rectangle 63"/>
            <p:cNvSpPr>
              <a:spLocks noChangeArrowheads="1"/>
            </p:cNvSpPr>
            <p:nvPr/>
          </p:nvSpPr>
          <p:spPr bwMode="auto">
            <a:xfrm>
              <a:off x="2601" y="2498"/>
              <a:ext cx="2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depends on the order of their execution</a:t>
              </a:r>
              <a:endParaRPr lang="en-GB"/>
            </a:p>
          </p:txBody>
        </p:sp>
        <p:sp>
          <p:nvSpPr>
            <p:cNvPr id="34880" name="Rectangle 64"/>
            <p:cNvSpPr>
              <a:spLocks noChangeArrowheads="1"/>
            </p:cNvSpPr>
            <p:nvPr/>
          </p:nvSpPr>
          <p:spPr bwMode="auto">
            <a:xfrm>
              <a:off x="5116" y="249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4886" name="Rectangle 70"/>
            <p:cNvSpPr>
              <a:spLocks noChangeArrowheads="1"/>
            </p:cNvSpPr>
            <p:nvPr/>
          </p:nvSpPr>
          <p:spPr bwMode="auto">
            <a:xfrm>
              <a:off x="484" y="271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34889" name="Rectangle 73"/>
            <p:cNvSpPr>
              <a:spLocks noChangeArrowheads="1"/>
            </p:cNvSpPr>
            <p:nvPr/>
          </p:nvSpPr>
          <p:spPr bwMode="auto">
            <a:xfrm>
              <a:off x="1297" y="271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34892" name="Rectangle 76"/>
            <p:cNvSpPr>
              <a:spLocks noChangeArrowheads="1"/>
            </p:cNvSpPr>
            <p:nvPr/>
          </p:nvSpPr>
          <p:spPr bwMode="auto">
            <a:xfrm>
              <a:off x="1941" y="2712"/>
              <a:ext cx="2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Yes</a:t>
              </a:r>
              <a:endParaRPr lang="en-GB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2601" y="2712"/>
              <a:ext cx="19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Because the effect of a pair of </a:t>
              </a:r>
              <a:endParaRPr lang="en-GB"/>
            </a:p>
          </p:txBody>
        </p:sp>
        <p:sp>
          <p:nvSpPr>
            <p:cNvPr id="34896" name="Rectangle 80"/>
            <p:cNvSpPr>
              <a:spLocks noChangeArrowheads="1"/>
            </p:cNvSpPr>
            <p:nvPr/>
          </p:nvSpPr>
          <p:spPr bwMode="auto">
            <a:xfrm>
              <a:off x="4610" y="271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34897" name="Rectangle 81"/>
            <p:cNvSpPr>
              <a:spLocks noChangeArrowheads="1"/>
            </p:cNvSpPr>
            <p:nvPr/>
          </p:nvSpPr>
          <p:spPr bwMode="auto">
            <a:xfrm>
              <a:off x="4948" y="2712"/>
              <a:ext cx="7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operations</a:t>
              </a:r>
              <a:endParaRPr lang="en-GB"/>
            </a:p>
          </p:txBody>
        </p:sp>
        <p:sp>
          <p:nvSpPr>
            <p:cNvPr id="34898" name="Rectangle 82"/>
            <p:cNvSpPr>
              <a:spLocks noChangeArrowheads="1"/>
            </p:cNvSpPr>
            <p:nvPr/>
          </p:nvSpPr>
          <p:spPr bwMode="auto">
            <a:xfrm>
              <a:off x="2601" y="2927"/>
              <a:ext cx="2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depends on the order of their execution</a:t>
              </a:r>
              <a:endParaRPr lang="en-GB"/>
            </a:p>
          </p:txBody>
        </p:sp>
        <p:sp>
          <p:nvSpPr>
            <p:cNvPr id="34899" name="Rectangle 83"/>
            <p:cNvSpPr>
              <a:spLocks noChangeArrowheads="1"/>
            </p:cNvSpPr>
            <p:nvPr/>
          </p:nvSpPr>
          <p:spPr bwMode="auto">
            <a:xfrm>
              <a:off x="5116" y="2927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" name="Line 103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12.10</a:t>
            </a:r>
            <a:br>
              <a:rPr lang="en-GB"/>
            </a:br>
            <a:r>
              <a:rPr lang="en-GB"/>
              <a:t>A non-serially equivalent interleaving of operations of transactions </a:t>
            </a:r>
            <a:r>
              <a:rPr lang="en-GB" i="1"/>
              <a:t>T</a:t>
            </a:r>
            <a:r>
              <a:rPr lang="en-GB"/>
              <a:t> and </a:t>
            </a:r>
            <a:r>
              <a:rPr lang="en-GB" i="1"/>
              <a:t>U</a:t>
            </a:r>
            <a:endParaRPr lang="en-GB"/>
          </a:p>
        </p:txBody>
      </p:sp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1998663" y="2112963"/>
            <a:ext cx="5383212" cy="2905125"/>
            <a:chOff x="1259" y="1331"/>
            <a:chExt cx="3391" cy="1830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1303" y="1387"/>
              <a:ext cx="95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2306" y="1387"/>
              <a:ext cx="1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411" y="1387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3133" y="1387"/>
              <a:ext cx="95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4136" y="1387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259" y="1387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443" y="1757"/>
              <a:ext cx="77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x = read(i)</a:t>
              </a:r>
              <a:endParaRPr lang="en-GB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1443" y="2003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write(i, 10)</a:t>
              </a:r>
              <a:endParaRPr lang="en-GB"/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3133" y="2128"/>
              <a:ext cx="77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y = read(j)</a:t>
              </a:r>
              <a:endParaRPr lang="en-GB"/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3133" y="2375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write(j, 30)</a:t>
              </a:r>
              <a:endParaRPr lang="en-GB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1443" y="2742"/>
              <a:ext cx="7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write(j, 20)</a:t>
              </a:r>
              <a:endParaRPr lang="en-GB"/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3133" y="2868"/>
              <a:ext cx="8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200" i="1">
                  <a:solidFill>
                    <a:srgbClr val="000000"/>
                  </a:solidFill>
                </a:rPr>
                <a:t>z = read (i)</a:t>
              </a:r>
              <a:endParaRPr lang="en-GB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1259" y="1331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1259" y="1679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>
              <a:off x="1259" y="3160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963" y="1331"/>
              <a:ext cx="0" cy="1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12.11</a:t>
            </a:r>
            <a:br>
              <a:rPr lang="en-GB"/>
            </a:br>
            <a:r>
              <a:rPr lang="en-GB"/>
              <a:t>A dirty read when transaction </a:t>
            </a:r>
            <a:r>
              <a:rPr lang="en-GB" i="1"/>
              <a:t>T</a:t>
            </a:r>
            <a:r>
              <a:rPr lang="en-GB"/>
              <a:t> aborts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65575" y="2947988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8305800" y="2947988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3965575" y="55165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Rectangle 76"/>
          <p:cNvSpPr>
            <a:spLocks noChangeArrowheads="1"/>
          </p:cNvSpPr>
          <p:nvPr/>
        </p:nvSpPr>
        <p:spPr bwMode="auto">
          <a:xfrm>
            <a:off x="4964113" y="55165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8305800" y="55165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49" name="Group 85"/>
          <p:cNvGrpSpPr>
            <a:grpSpLocks/>
          </p:cNvGrpSpPr>
          <p:nvPr/>
        </p:nvGrpSpPr>
        <p:grpSpPr bwMode="auto">
          <a:xfrm>
            <a:off x="623888" y="1776413"/>
            <a:ext cx="8655050" cy="3786187"/>
            <a:chOff x="393" y="1119"/>
            <a:chExt cx="5452" cy="2385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526" y="1142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1422" y="11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516" y="11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563" y="11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542" y="1402"/>
              <a:ext cx="9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a.getBalance()</a:t>
              </a:r>
              <a:endParaRPr lang="en-GB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542" y="1621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a.setBalance(balance + 10)</a:t>
              </a:r>
              <a:endParaRPr lang="en-GB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3276" y="1142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171" y="114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4281" y="11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3276" y="1402"/>
              <a:ext cx="9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a.getBalance()</a:t>
              </a:r>
              <a:endParaRPr lang="en-GB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3276" y="1621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a.setBalance(balance + 20)</a:t>
              </a:r>
              <a:endParaRPr lang="en-GB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93" y="1119"/>
              <a:ext cx="27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127" y="1119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143" y="1119"/>
              <a:ext cx="27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3127" y="1135"/>
              <a:ext cx="1" cy="6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542" y="1945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a.getBalance()</a:t>
              </a:r>
              <a:endParaRPr lang="en-GB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521" y="194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393" y="1842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2498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2514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3127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3143" y="1842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5232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5248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2498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3127" y="18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5232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542" y="2212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a.setBalance(balance + 10)</a:t>
              </a:r>
              <a:endParaRPr lang="en-GB"/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2521" y="221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$110</a:t>
              </a:r>
              <a:endParaRPr lang="en-GB"/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2498" y="21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3127" y="2124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5232" y="2124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3276" y="2435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a.getBalance()</a:t>
              </a:r>
              <a:endParaRPr lang="en-GB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5255" y="243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$110</a:t>
              </a:r>
              <a:endParaRPr lang="en-GB"/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2498" y="2391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>
              <a:off x="3127" y="2391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5232" y="243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3276" y="2757"/>
              <a:ext cx="1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a.setBalance(balance + 20)</a:t>
              </a:r>
              <a:endParaRPr lang="en-GB"/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5051" y="2757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5082" y="2757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6920" name="Rectangle 56"/>
            <p:cNvSpPr>
              <a:spLocks noChangeArrowheads="1"/>
            </p:cNvSpPr>
            <p:nvPr/>
          </p:nvSpPr>
          <p:spPr bwMode="auto">
            <a:xfrm>
              <a:off x="5255" y="275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$130</a:t>
              </a:r>
              <a:endParaRPr lang="en-GB"/>
            </a:p>
          </p:txBody>
        </p:sp>
        <p:sp>
          <p:nvSpPr>
            <p:cNvPr id="36922" name="Rectangle 58"/>
            <p:cNvSpPr>
              <a:spLocks noChangeArrowheads="1"/>
            </p:cNvSpPr>
            <p:nvPr/>
          </p:nvSpPr>
          <p:spPr bwMode="auto">
            <a:xfrm>
              <a:off x="2498" y="2658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3127" y="2658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Rectangle 60"/>
            <p:cNvSpPr>
              <a:spLocks noChangeArrowheads="1"/>
            </p:cNvSpPr>
            <p:nvPr/>
          </p:nvSpPr>
          <p:spPr bwMode="auto">
            <a:xfrm>
              <a:off x="5232" y="270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3276" y="3027"/>
              <a:ext cx="130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commit transaction</a:t>
              </a:r>
              <a:endParaRPr lang="en-GB"/>
            </a:p>
          </p:txBody>
        </p:sp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2498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127" y="2925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5232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542" y="3294"/>
              <a:ext cx="117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abort transaction</a:t>
              </a:r>
              <a:endParaRPr lang="en-GB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393" y="3503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2498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2498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>
              <a:off x="2514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>
              <a:off x="3127" y="3192"/>
              <a:ext cx="1" cy="28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3127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3143" y="3503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5232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5232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248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12.12</a:t>
            </a:r>
            <a:br>
              <a:rPr lang="en-GB"/>
            </a:br>
            <a:r>
              <a:rPr lang="en-GB"/>
              <a:t>Overwriting uncommitted values</a:t>
            </a:r>
          </a:p>
        </p:txBody>
      </p:sp>
      <p:grpSp>
        <p:nvGrpSpPr>
          <p:cNvPr id="37956" name="Group 68"/>
          <p:cNvGrpSpPr>
            <a:grpSpLocks/>
          </p:cNvGrpSpPr>
          <p:nvPr/>
        </p:nvGrpSpPr>
        <p:grpSpPr bwMode="auto">
          <a:xfrm>
            <a:off x="577850" y="2401888"/>
            <a:ext cx="8626475" cy="2138362"/>
            <a:chOff x="293" y="1513"/>
            <a:chExt cx="5434" cy="1347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419" y="1557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334" y="1557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430" y="1557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438" y="1830"/>
              <a:ext cx="11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a.setBalance(105)</a:t>
              </a:r>
              <a:endParaRPr lang="en-GB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229" y="1557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143" y="155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4255" y="1557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3229" y="1830"/>
              <a:ext cx="11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a.setBalance(110)</a:t>
              </a:r>
              <a:endParaRPr lang="en-GB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459" y="214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38" y="2365"/>
              <a:ext cx="11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a.setBalance(105)</a:t>
              </a:r>
              <a:endParaRPr lang="en-GB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2459" y="236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$105</a:t>
              </a:r>
              <a:endParaRPr lang="en-GB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3229" y="2608"/>
              <a:ext cx="11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a.setBalance(110)</a:t>
              </a:r>
              <a:endParaRPr lang="en-GB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5250" y="2608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$110</a:t>
              </a:r>
              <a:endParaRPr lang="en-GB"/>
            </a:p>
          </p:txBody>
        </p:sp>
        <p:grpSp>
          <p:nvGrpSpPr>
            <p:cNvPr id="37955" name="Group 67"/>
            <p:cNvGrpSpPr>
              <a:grpSpLocks/>
            </p:cNvGrpSpPr>
            <p:nvPr/>
          </p:nvGrpSpPr>
          <p:grpSpPr bwMode="auto">
            <a:xfrm>
              <a:off x="293" y="1513"/>
              <a:ext cx="5434" cy="1346"/>
              <a:chOff x="293" y="1513"/>
              <a:chExt cx="5553" cy="1346"/>
            </a:xfrm>
          </p:grpSpPr>
          <p:sp>
            <p:nvSpPr>
              <p:cNvPr id="37950" name="Line 62"/>
              <p:cNvSpPr>
                <a:spLocks noChangeShapeType="1"/>
              </p:cNvSpPr>
              <p:nvPr/>
            </p:nvSpPr>
            <p:spPr bwMode="auto">
              <a:xfrm>
                <a:off x="293" y="1513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1" name="Line 63"/>
              <p:cNvSpPr>
                <a:spLocks noChangeShapeType="1"/>
              </p:cNvSpPr>
              <p:nvPr/>
            </p:nvSpPr>
            <p:spPr bwMode="auto">
              <a:xfrm>
                <a:off x="293" y="2075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2" name="Line 64"/>
              <p:cNvSpPr>
                <a:spLocks noChangeShapeType="1"/>
              </p:cNvSpPr>
              <p:nvPr/>
            </p:nvSpPr>
            <p:spPr bwMode="auto">
              <a:xfrm>
                <a:off x="293" y="2859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54" name="Line 66"/>
            <p:cNvSpPr>
              <a:spLocks noChangeShapeType="1"/>
            </p:cNvSpPr>
            <p:nvPr/>
          </p:nvSpPr>
          <p:spPr bwMode="auto">
            <a:xfrm>
              <a:off x="3066" y="1521"/>
              <a:ext cx="0" cy="1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12.13</a:t>
            </a:r>
            <a:br>
              <a:rPr lang="en-GB"/>
            </a:br>
            <a:r>
              <a:rPr lang="en-GB"/>
              <a:t>Nested transactions</a:t>
            </a:r>
          </a:p>
        </p:txBody>
      </p:sp>
      <p:grpSp>
        <p:nvGrpSpPr>
          <p:cNvPr id="39029" name="Group 117"/>
          <p:cNvGrpSpPr>
            <a:grpSpLocks/>
          </p:cNvGrpSpPr>
          <p:nvPr/>
        </p:nvGrpSpPr>
        <p:grpSpPr bwMode="auto">
          <a:xfrm>
            <a:off x="696913" y="1981200"/>
            <a:ext cx="8432800" cy="3082925"/>
            <a:chOff x="336" y="1121"/>
            <a:chExt cx="5312" cy="1942"/>
          </a:xfrm>
        </p:grpSpPr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2643" y="1121"/>
              <a:ext cx="12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  : top-level transaction</a:t>
              </a:r>
              <a:endParaRPr lang="en-GB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 flipH="1">
              <a:off x="1825" y="1438"/>
              <a:ext cx="634" cy="3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4479" y="1453"/>
              <a:ext cx="427" cy="3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1501" y="1305"/>
              <a:ext cx="4010" cy="14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1501" y="1305"/>
              <a:ext cx="4024" cy="16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Rectangle 66"/>
            <p:cNvSpPr>
              <a:spLocks noChangeArrowheads="1"/>
            </p:cNvSpPr>
            <p:nvPr/>
          </p:nvSpPr>
          <p:spPr bwMode="auto">
            <a:xfrm>
              <a:off x="1783" y="1287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856" y="13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1908" y="1287"/>
              <a:ext cx="124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= openSubTransaction</a:t>
              </a:r>
              <a:endParaRPr lang="en-GB"/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3923" y="130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8982" name="Rectangle 70"/>
            <p:cNvSpPr>
              <a:spLocks noChangeArrowheads="1"/>
            </p:cNvSpPr>
            <p:nvPr/>
          </p:nvSpPr>
          <p:spPr bwMode="auto">
            <a:xfrm>
              <a:off x="3995" y="135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38983" name="Rectangle 71"/>
            <p:cNvSpPr>
              <a:spLocks noChangeArrowheads="1"/>
            </p:cNvSpPr>
            <p:nvPr/>
          </p:nvSpPr>
          <p:spPr bwMode="auto">
            <a:xfrm>
              <a:off x="4048" y="1302"/>
              <a:ext cx="124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= openSubTransaction</a:t>
              </a:r>
              <a:endParaRPr lang="en-GB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351" y="1792"/>
              <a:ext cx="2904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Rectangle 73"/>
            <p:cNvSpPr>
              <a:spLocks noChangeArrowheads="1"/>
            </p:cNvSpPr>
            <p:nvPr/>
          </p:nvSpPr>
          <p:spPr bwMode="auto">
            <a:xfrm>
              <a:off x="351" y="1792"/>
              <a:ext cx="2919" cy="16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Rectangle 74"/>
            <p:cNvSpPr>
              <a:spLocks noChangeArrowheads="1"/>
            </p:cNvSpPr>
            <p:nvPr/>
          </p:nvSpPr>
          <p:spPr bwMode="auto">
            <a:xfrm>
              <a:off x="3417" y="1792"/>
              <a:ext cx="2212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Rectangle 75"/>
            <p:cNvSpPr>
              <a:spLocks noChangeArrowheads="1"/>
            </p:cNvSpPr>
            <p:nvPr/>
          </p:nvSpPr>
          <p:spPr bwMode="auto">
            <a:xfrm>
              <a:off x="3417" y="1792"/>
              <a:ext cx="2226" cy="16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Rectangle 76"/>
            <p:cNvSpPr>
              <a:spLocks noChangeArrowheads="1"/>
            </p:cNvSpPr>
            <p:nvPr/>
          </p:nvSpPr>
          <p:spPr bwMode="auto">
            <a:xfrm>
              <a:off x="659" y="1784"/>
              <a:ext cx="111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openSubTransaction</a:t>
              </a:r>
              <a:endParaRPr lang="en-GB"/>
            </a:p>
          </p:txBody>
        </p:sp>
        <p:sp>
          <p:nvSpPr>
            <p:cNvPr id="38989" name="Rectangle 77"/>
            <p:cNvSpPr>
              <a:spLocks noChangeArrowheads="1"/>
            </p:cNvSpPr>
            <p:nvPr/>
          </p:nvSpPr>
          <p:spPr bwMode="auto">
            <a:xfrm>
              <a:off x="3959" y="1784"/>
              <a:ext cx="111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openSubTransaction</a:t>
              </a:r>
              <a:endParaRPr lang="en-GB"/>
            </a:p>
          </p:txBody>
        </p:sp>
        <p:sp>
          <p:nvSpPr>
            <p:cNvPr id="38990" name="Rectangle 78"/>
            <p:cNvSpPr>
              <a:spLocks noChangeArrowheads="1"/>
            </p:cNvSpPr>
            <p:nvPr/>
          </p:nvSpPr>
          <p:spPr bwMode="auto">
            <a:xfrm>
              <a:off x="1977" y="1770"/>
              <a:ext cx="111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openSubTransaction</a:t>
              </a:r>
              <a:endParaRPr lang="en-GB"/>
            </a:p>
          </p:txBody>
        </p:sp>
        <p:sp>
          <p:nvSpPr>
            <p:cNvPr id="38991" name="Rectangle 79"/>
            <p:cNvSpPr>
              <a:spLocks noChangeArrowheads="1"/>
            </p:cNvSpPr>
            <p:nvPr/>
          </p:nvSpPr>
          <p:spPr bwMode="auto">
            <a:xfrm>
              <a:off x="336" y="2264"/>
              <a:ext cx="1106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Rectangle 80"/>
            <p:cNvSpPr>
              <a:spLocks noChangeArrowheads="1"/>
            </p:cNvSpPr>
            <p:nvPr/>
          </p:nvSpPr>
          <p:spPr bwMode="auto">
            <a:xfrm>
              <a:off x="336" y="2264"/>
              <a:ext cx="11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81"/>
            <p:cNvSpPr>
              <a:spLocks noChangeArrowheads="1"/>
            </p:cNvSpPr>
            <p:nvPr/>
          </p:nvSpPr>
          <p:spPr bwMode="auto">
            <a:xfrm>
              <a:off x="1663" y="2264"/>
              <a:ext cx="1105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82"/>
            <p:cNvSpPr>
              <a:spLocks noChangeArrowheads="1"/>
            </p:cNvSpPr>
            <p:nvPr/>
          </p:nvSpPr>
          <p:spPr bwMode="auto">
            <a:xfrm>
              <a:off x="1663" y="2264"/>
              <a:ext cx="11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83"/>
            <p:cNvSpPr>
              <a:spLocks noChangeArrowheads="1"/>
            </p:cNvSpPr>
            <p:nvPr/>
          </p:nvSpPr>
          <p:spPr bwMode="auto">
            <a:xfrm>
              <a:off x="3491" y="2264"/>
              <a:ext cx="2005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84"/>
            <p:cNvSpPr>
              <a:spLocks noChangeArrowheads="1"/>
            </p:cNvSpPr>
            <p:nvPr/>
          </p:nvSpPr>
          <p:spPr bwMode="auto">
            <a:xfrm>
              <a:off x="3491" y="2264"/>
              <a:ext cx="20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85"/>
            <p:cNvSpPr>
              <a:spLocks noChangeArrowheads="1"/>
            </p:cNvSpPr>
            <p:nvPr/>
          </p:nvSpPr>
          <p:spPr bwMode="auto">
            <a:xfrm>
              <a:off x="3982" y="2256"/>
              <a:ext cx="111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openSubTransaction</a:t>
              </a:r>
              <a:endParaRPr lang="en-GB"/>
            </a:p>
          </p:txBody>
        </p:sp>
        <p:sp>
          <p:nvSpPr>
            <p:cNvPr id="38998" name="Rectangle 86"/>
            <p:cNvSpPr>
              <a:spLocks noChangeArrowheads="1"/>
            </p:cNvSpPr>
            <p:nvPr/>
          </p:nvSpPr>
          <p:spPr bwMode="auto">
            <a:xfrm>
              <a:off x="3992" y="2721"/>
              <a:ext cx="1106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87"/>
            <p:cNvSpPr>
              <a:spLocks noChangeArrowheads="1"/>
            </p:cNvSpPr>
            <p:nvPr/>
          </p:nvSpPr>
          <p:spPr bwMode="auto">
            <a:xfrm>
              <a:off x="3992" y="2721"/>
              <a:ext cx="1121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 flipH="1">
              <a:off x="852" y="1969"/>
              <a:ext cx="295" cy="29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2223" y="1954"/>
              <a:ext cx="147" cy="3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Line 90"/>
            <p:cNvSpPr>
              <a:spLocks noChangeShapeType="1"/>
            </p:cNvSpPr>
            <p:nvPr/>
          </p:nvSpPr>
          <p:spPr bwMode="auto">
            <a:xfrm>
              <a:off x="4243" y="1954"/>
              <a:ext cx="221" cy="31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Line 91"/>
            <p:cNvSpPr>
              <a:spLocks noChangeShapeType="1"/>
            </p:cNvSpPr>
            <p:nvPr/>
          </p:nvSpPr>
          <p:spPr bwMode="auto">
            <a:xfrm>
              <a:off x="4405" y="2441"/>
              <a:ext cx="162" cy="26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92"/>
            <p:cNvSpPr>
              <a:spLocks noChangeArrowheads="1"/>
            </p:cNvSpPr>
            <p:nvPr/>
          </p:nvSpPr>
          <p:spPr bwMode="auto">
            <a:xfrm>
              <a:off x="396" y="1608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05" name="Rectangle 93"/>
            <p:cNvSpPr>
              <a:spLocks noChangeArrowheads="1"/>
            </p:cNvSpPr>
            <p:nvPr/>
          </p:nvSpPr>
          <p:spPr bwMode="auto">
            <a:xfrm>
              <a:off x="468" y="1661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39006" name="Rectangle 94"/>
            <p:cNvSpPr>
              <a:spLocks noChangeArrowheads="1"/>
            </p:cNvSpPr>
            <p:nvPr/>
          </p:nvSpPr>
          <p:spPr bwMode="auto">
            <a:xfrm>
              <a:off x="520" y="1608"/>
              <a:ext cx="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:</a:t>
              </a:r>
              <a:endParaRPr lang="en-GB"/>
            </a:p>
          </p:txBody>
        </p:sp>
        <p:sp>
          <p:nvSpPr>
            <p:cNvPr id="39007" name="Rectangle 95"/>
            <p:cNvSpPr>
              <a:spLocks noChangeArrowheads="1"/>
            </p:cNvSpPr>
            <p:nvPr/>
          </p:nvSpPr>
          <p:spPr bwMode="auto">
            <a:xfrm>
              <a:off x="3462" y="1608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08" name="Rectangle 96"/>
            <p:cNvSpPr>
              <a:spLocks noChangeArrowheads="1"/>
            </p:cNvSpPr>
            <p:nvPr/>
          </p:nvSpPr>
          <p:spPr bwMode="auto">
            <a:xfrm>
              <a:off x="3534" y="1661"/>
              <a:ext cx="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 </a:t>
              </a:r>
              <a:endParaRPr lang="en-GB"/>
            </a:p>
          </p:txBody>
        </p:sp>
        <p:sp>
          <p:nvSpPr>
            <p:cNvPr id="39009" name="Rectangle 97"/>
            <p:cNvSpPr>
              <a:spLocks noChangeArrowheads="1"/>
            </p:cNvSpPr>
            <p:nvPr/>
          </p:nvSpPr>
          <p:spPr bwMode="auto">
            <a:xfrm>
              <a:off x="3613" y="1608"/>
              <a:ext cx="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: </a:t>
              </a:r>
              <a:endParaRPr lang="en-GB"/>
            </a:p>
          </p:txBody>
        </p:sp>
        <p:sp>
          <p:nvSpPr>
            <p:cNvPr id="39010" name="Rectangle 98"/>
            <p:cNvSpPr>
              <a:spLocks noChangeArrowheads="1"/>
            </p:cNvSpPr>
            <p:nvPr/>
          </p:nvSpPr>
          <p:spPr bwMode="auto">
            <a:xfrm>
              <a:off x="356" y="2094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428" y="2148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11</a:t>
              </a:r>
              <a:endParaRPr lang="en-GB"/>
            </a:p>
          </p:txBody>
        </p:sp>
        <p:sp>
          <p:nvSpPr>
            <p:cNvPr id="39012" name="Rectangle 100"/>
            <p:cNvSpPr>
              <a:spLocks noChangeArrowheads="1"/>
            </p:cNvSpPr>
            <p:nvPr/>
          </p:nvSpPr>
          <p:spPr bwMode="auto">
            <a:xfrm>
              <a:off x="533" y="2094"/>
              <a:ext cx="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: </a:t>
              </a:r>
              <a:endParaRPr lang="en-GB"/>
            </a:p>
          </p:txBody>
        </p:sp>
        <p:sp>
          <p:nvSpPr>
            <p:cNvPr id="39013" name="Rectangle 101"/>
            <p:cNvSpPr>
              <a:spLocks noChangeArrowheads="1"/>
            </p:cNvSpPr>
            <p:nvPr/>
          </p:nvSpPr>
          <p:spPr bwMode="auto">
            <a:xfrm>
              <a:off x="1663" y="2094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14" name="Rectangle 102"/>
            <p:cNvSpPr>
              <a:spLocks noChangeArrowheads="1"/>
            </p:cNvSpPr>
            <p:nvPr/>
          </p:nvSpPr>
          <p:spPr bwMode="auto">
            <a:xfrm>
              <a:off x="1735" y="2148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GB"/>
            </a:p>
          </p:txBody>
        </p:sp>
        <p:sp>
          <p:nvSpPr>
            <p:cNvPr id="39015" name="Rectangle 103"/>
            <p:cNvSpPr>
              <a:spLocks noChangeArrowheads="1"/>
            </p:cNvSpPr>
            <p:nvPr/>
          </p:nvSpPr>
          <p:spPr bwMode="auto">
            <a:xfrm>
              <a:off x="1840" y="2094"/>
              <a:ext cx="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: </a:t>
              </a:r>
              <a:endParaRPr lang="en-GB"/>
            </a:p>
          </p:txBody>
        </p:sp>
        <p:sp>
          <p:nvSpPr>
            <p:cNvPr id="39016" name="Rectangle 104"/>
            <p:cNvSpPr>
              <a:spLocks noChangeArrowheads="1"/>
            </p:cNvSpPr>
            <p:nvPr/>
          </p:nvSpPr>
          <p:spPr bwMode="auto">
            <a:xfrm>
              <a:off x="3972" y="2540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17" name="Rectangle 105"/>
            <p:cNvSpPr>
              <a:spLocks noChangeArrowheads="1"/>
            </p:cNvSpPr>
            <p:nvPr/>
          </p:nvSpPr>
          <p:spPr bwMode="auto">
            <a:xfrm>
              <a:off x="4044" y="2594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211</a:t>
              </a:r>
              <a:endParaRPr lang="en-GB"/>
            </a:p>
          </p:txBody>
        </p:sp>
        <p:sp>
          <p:nvSpPr>
            <p:cNvPr id="39018" name="Rectangle 106"/>
            <p:cNvSpPr>
              <a:spLocks noChangeArrowheads="1"/>
            </p:cNvSpPr>
            <p:nvPr/>
          </p:nvSpPr>
          <p:spPr bwMode="auto">
            <a:xfrm>
              <a:off x="4201" y="2540"/>
              <a:ext cx="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: </a:t>
              </a:r>
              <a:endParaRPr lang="en-GB"/>
            </a:p>
          </p:txBody>
        </p:sp>
        <p:sp>
          <p:nvSpPr>
            <p:cNvPr id="39019" name="Rectangle 107"/>
            <p:cNvSpPr>
              <a:spLocks noChangeArrowheads="1"/>
            </p:cNvSpPr>
            <p:nvPr/>
          </p:nvSpPr>
          <p:spPr bwMode="auto">
            <a:xfrm>
              <a:off x="3521" y="2087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39020" name="Rectangle 108"/>
            <p:cNvSpPr>
              <a:spLocks noChangeArrowheads="1"/>
            </p:cNvSpPr>
            <p:nvPr/>
          </p:nvSpPr>
          <p:spPr bwMode="auto">
            <a:xfrm>
              <a:off x="3593" y="2140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21</a:t>
              </a:r>
              <a:endParaRPr lang="en-GB"/>
            </a:p>
          </p:txBody>
        </p:sp>
        <p:sp>
          <p:nvSpPr>
            <p:cNvPr id="39021" name="Rectangle 109"/>
            <p:cNvSpPr>
              <a:spLocks noChangeArrowheads="1"/>
            </p:cNvSpPr>
            <p:nvPr/>
          </p:nvSpPr>
          <p:spPr bwMode="auto">
            <a:xfrm>
              <a:off x="3698" y="2131"/>
              <a:ext cx="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 : </a:t>
              </a:r>
              <a:endParaRPr lang="en-GB"/>
            </a:p>
          </p:txBody>
        </p:sp>
        <p:sp>
          <p:nvSpPr>
            <p:cNvPr id="39022" name="Rectangle 110"/>
            <p:cNvSpPr>
              <a:spLocks noChangeArrowheads="1"/>
            </p:cNvSpPr>
            <p:nvPr/>
          </p:nvSpPr>
          <p:spPr bwMode="auto">
            <a:xfrm>
              <a:off x="4443" y="2919"/>
              <a:ext cx="6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prov.commit</a:t>
              </a:r>
              <a:endParaRPr lang="en-GB"/>
            </a:p>
          </p:txBody>
        </p:sp>
        <p:sp>
          <p:nvSpPr>
            <p:cNvPr id="39023" name="Rectangle 111"/>
            <p:cNvSpPr>
              <a:spLocks noChangeArrowheads="1"/>
            </p:cNvSpPr>
            <p:nvPr/>
          </p:nvSpPr>
          <p:spPr bwMode="auto">
            <a:xfrm>
              <a:off x="4793" y="2448"/>
              <a:ext cx="6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prov. commit</a:t>
              </a:r>
              <a:endParaRPr lang="en-GB"/>
            </a:p>
          </p:txBody>
        </p:sp>
        <p:sp>
          <p:nvSpPr>
            <p:cNvPr id="39024" name="Rectangle 112"/>
            <p:cNvSpPr>
              <a:spLocks noChangeArrowheads="1"/>
            </p:cNvSpPr>
            <p:nvPr/>
          </p:nvSpPr>
          <p:spPr bwMode="auto">
            <a:xfrm>
              <a:off x="5374" y="1976"/>
              <a:ext cx="2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abort</a:t>
              </a:r>
              <a:endParaRPr lang="en-GB"/>
            </a:p>
          </p:txBody>
        </p:sp>
        <p:sp>
          <p:nvSpPr>
            <p:cNvPr id="39025" name="Rectangle 113"/>
            <p:cNvSpPr>
              <a:spLocks noChangeArrowheads="1"/>
            </p:cNvSpPr>
            <p:nvPr/>
          </p:nvSpPr>
          <p:spPr bwMode="auto">
            <a:xfrm>
              <a:off x="2087" y="2448"/>
              <a:ext cx="6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prov. commit</a:t>
              </a:r>
              <a:endParaRPr lang="en-GB"/>
            </a:p>
          </p:txBody>
        </p:sp>
        <p:sp>
          <p:nvSpPr>
            <p:cNvPr id="39026" name="Rectangle 114"/>
            <p:cNvSpPr>
              <a:spLocks noChangeArrowheads="1"/>
            </p:cNvSpPr>
            <p:nvPr/>
          </p:nvSpPr>
          <p:spPr bwMode="auto">
            <a:xfrm>
              <a:off x="762" y="2448"/>
              <a:ext cx="6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prov. commit</a:t>
              </a:r>
              <a:endParaRPr lang="en-GB"/>
            </a:p>
          </p:txBody>
        </p:sp>
        <p:sp>
          <p:nvSpPr>
            <p:cNvPr id="39027" name="Rectangle 115"/>
            <p:cNvSpPr>
              <a:spLocks noChangeArrowheads="1"/>
            </p:cNvSpPr>
            <p:nvPr/>
          </p:nvSpPr>
          <p:spPr bwMode="auto">
            <a:xfrm>
              <a:off x="2565" y="1976"/>
              <a:ext cx="6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prov. commit</a:t>
              </a:r>
              <a:endParaRPr lang="en-GB"/>
            </a:p>
          </p:txBody>
        </p:sp>
        <p:sp>
          <p:nvSpPr>
            <p:cNvPr id="39028" name="Rectangle 116"/>
            <p:cNvSpPr>
              <a:spLocks noChangeArrowheads="1"/>
            </p:cNvSpPr>
            <p:nvPr/>
          </p:nvSpPr>
          <p:spPr bwMode="auto">
            <a:xfrm>
              <a:off x="5111" y="1519"/>
              <a:ext cx="3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commit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12.14</a:t>
            </a:r>
            <a:br>
              <a:rPr lang="en-GB"/>
            </a:br>
            <a:r>
              <a:rPr lang="en-GB"/>
              <a:t>Transactions </a:t>
            </a:r>
            <a:r>
              <a:rPr lang="en-GB" i="1"/>
              <a:t>T</a:t>
            </a:r>
            <a:r>
              <a:rPr lang="en-GB"/>
              <a:t> and </a:t>
            </a:r>
            <a:r>
              <a:rPr lang="en-GB" i="1"/>
              <a:t>U</a:t>
            </a:r>
            <a:r>
              <a:rPr lang="en-GB"/>
              <a:t> with exclusive locks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394075" y="2517775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6859588" y="2517775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3394075" y="2803525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6859588" y="2803525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3394075" y="5981700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74" name="Rectangle 138"/>
          <p:cNvSpPr>
            <a:spLocks noChangeArrowheads="1"/>
          </p:cNvSpPr>
          <p:nvPr/>
        </p:nvSpPr>
        <p:spPr bwMode="auto">
          <a:xfrm>
            <a:off x="4676775" y="5981700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78" name="Rectangle 142"/>
          <p:cNvSpPr>
            <a:spLocks noChangeArrowheads="1"/>
          </p:cNvSpPr>
          <p:nvPr/>
        </p:nvSpPr>
        <p:spPr bwMode="auto">
          <a:xfrm>
            <a:off x="6859588" y="5981700"/>
            <a:ext cx="1905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0087" name="Group 151"/>
          <p:cNvGrpSpPr>
            <a:grpSpLocks/>
          </p:cNvGrpSpPr>
          <p:nvPr/>
        </p:nvGrpSpPr>
        <p:grpSpPr bwMode="auto">
          <a:xfrm>
            <a:off x="1231900" y="1349375"/>
            <a:ext cx="6891338" cy="4684713"/>
            <a:chOff x="776" y="850"/>
            <a:chExt cx="4341" cy="2951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870" y="867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557" y="867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630" y="867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1666" y="86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890" y="1039"/>
              <a:ext cx="1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balance = b.getBalance()</a:t>
              </a:r>
              <a:endParaRPr lang="en-GB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890" y="1208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b.setBalance(bal*1.1)</a:t>
              </a:r>
              <a:endParaRPr lang="en-GB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890" y="1366"/>
              <a:ext cx="9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a.withdraw(bal/10)</a:t>
              </a:r>
              <a:endParaRPr lang="en-GB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060" y="867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748" y="86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3832" y="867"/>
              <a:ext cx="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3868" y="93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3060" y="1072"/>
              <a:ext cx="1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balance = b.getBalance()</a:t>
              </a:r>
              <a:endParaRPr lang="en-GB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3060" y="1200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b.setBalance(bal*1.1)</a:t>
              </a:r>
              <a:endParaRPr lang="en-GB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3060" y="1369"/>
              <a:ext cx="9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c.withdraw(bal/10)</a:t>
              </a:r>
              <a:endParaRPr lang="en-GB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776" y="850"/>
              <a:ext cx="21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2946" y="85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2958" y="850"/>
              <a:ext cx="2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2946" y="862"/>
              <a:ext cx="1" cy="6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890" y="1616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2156" y="1616"/>
              <a:ext cx="3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3060" y="1616"/>
              <a:ext cx="5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>
              <a:off x="4339" y="1616"/>
              <a:ext cx="3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776" y="1573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2138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>
              <a:off x="2150" y="1573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>
              <a:off x="2946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2958" y="1573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>
              <a:off x="4321" y="157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>
              <a:off x="4333" y="1573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2138" y="1586"/>
              <a:ext cx="12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2946" y="1586"/>
              <a:ext cx="1" cy="1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Rectangle 42"/>
            <p:cNvSpPr>
              <a:spLocks noChangeArrowheads="1"/>
            </p:cNvSpPr>
            <p:nvPr/>
          </p:nvSpPr>
          <p:spPr bwMode="auto">
            <a:xfrm>
              <a:off x="4321" y="1586"/>
              <a:ext cx="12" cy="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Rectangle 44"/>
            <p:cNvSpPr>
              <a:spLocks noChangeArrowheads="1"/>
            </p:cNvSpPr>
            <p:nvPr/>
          </p:nvSpPr>
          <p:spPr bwMode="auto">
            <a:xfrm>
              <a:off x="890" y="1844"/>
              <a:ext cx="8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openTransaction</a:t>
              </a:r>
              <a:endParaRPr lang="en-GB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>
              <a:off x="776" y="1787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2138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>
              <a:off x="2150" y="1787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2946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auto">
            <a:xfrm>
              <a:off x="2958" y="1787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auto">
            <a:xfrm>
              <a:off x="4321" y="1787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3"/>
            <p:cNvSpPr>
              <a:spLocks noChangeShapeType="1"/>
            </p:cNvSpPr>
            <p:nvPr/>
          </p:nvSpPr>
          <p:spPr bwMode="auto">
            <a:xfrm>
              <a:off x="4333" y="1787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2138" y="176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7"/>
            <p:cNvSpPr>
              <a:spLocks noChangeShapeType="1"/>
            </p:cNvSpPr>
            <p:nvPr/>
          </p:nvSpPr>
          <p:spPr bwMode="auto">
            <a:xfrm>
              <a:off x="2946" y="1766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4321" y="176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890" y="2013"/>
              <a:ext cx="11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bal =  b.getBalance()</a:t>
              </a:r>
              <a:endParaRPr lang="en-GB"/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2156" y="2013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 </a:t>
              </a:r>
              <a:endParaRPr lang="en-GB"/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2409" y="2013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2138" y="1971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65"/>
            <p:cNvSpPr>
              <a:spLocks noChangeShapeType="1"/>
            </p:cNvSpPr>
            <p:nvPr/>
          </p:nvSpPr>
          <p:spPr bwMode="auto">
            <a:xfrm>
              <a:off x="2946" y="1971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Rectangle 66"/>
            <p:cNvSpPr>
              <a:spLocks noChangeArrowheads="1"/>
            </p:cNvSpPr>
            <p:nvPr/>
          </p:nvSpPr>
          <p:spPr bwMode="auto">
            <a:xfrm>
              <a:off x="4321" y="1971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890" y="2254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b.setBalance(bal*1.1)</a:t>
              </a:r>
              <a:endParaRPr lang="en-GB"/>
            </a:p>
          </p:txBody>
        </p:sp>
        <p:sp>
          <p:nvSpPr>
            <p:cNvPr id="40005" name="Rectangle 69"/>
            <p:cNvSpPr>
              <a:spLocks noChangeArrowheads="1"/>
            </p:cNvSpPr>
            <p:nvPr/>
          </p:nvSpPr>
          <p:spPr bwMode="auto">
            <a:xfrm>
              <a:off x="3060" y="2210"/>
              <a:ext cx="8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openTransaction</a:t>
              </a:r>
              <a:endParaRPr lang="en-GB"/>
            </a:p>
          </p:txBody>
        </p:sp>
        <p:sp>
          <p:nvSpPr>
            <p:cNvPr id="40007" name="Rectangle 71"/>
            <p:cNvSpPr>
              <a:spLocks noChangeArrowheads="1"/>
            </p:cNvSpPr>
            <p:nvPr/>
          </p:nvSpPr>
          <p:spPr bwMode="auto">
            <a:xfrm>
              <a:off x="2138" y="217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72"/>
            <p:cNvSpPr>
              <a:spLocks noChangeShapeType="1"/>
            </p:cNvSpPr>
            <p:nvPr/>
          </p:nvSpPr>
          <p:spPr bwMode="auto">
            <a:xfrm>
              <a:off x="2946" y="2176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4321" y="2176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Rectangle 75"/>
            <p:cNvSpPr>
              <a:spLocks noChangeArrowheads="1"/>
            </p:cNvSpPr>
            <p:nvPr/>
          </p:nvSpPr>
          <p:spPr bwMode="auto">
            <a:xfrm>
              <a:off x="890" y="2456"/>
              <a:ext cx="9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a.withdraw(bal/10)</a:t>
              </a:r>
              <a:endParaRPr lang="en-GB"/>
            </a:p>
          </p:txBody>
        </p:sp>
        <p:sp>
          <p:nvSpPr>
            <p:cNvPr id="40012" name="Rectangle 76"/>
            <p:cNvSpPr>
              <a:spLocks noChangeArrowheads="1"/>
            </p:cNvSpPr>
            <p:nvPr/>
          </p:nvSpPr>
          <p:spPr bwMode="auto">
            <a:xfrm>
              <a:off x="2156" y="2456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 </a:t>
              </a:r>
              <a:endParaRPr lang="en-GB"/>
            </a:p>
          </p:txBody>
        </p:sp>
        <p:sp>
          <p:nvSpPr>
            <p:cNvPr id="40013" name="Rectangle 77"/>
            <p:cNvSpPr>
              <a:spLocks noChangeArrowheads="1"/>
            </p:cNvSpPr>
            <p:nvPr/>
          </p:nvSpPr>
          <p:spPr bwMode="auto">
            <a:xfrm>
              <a:off x="2409" y="2423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0014" name="Rectangle 78"/>
            <p:cNvSpPr>
              <a:spLocks noChangeArrowheads="1"/>
            </p:cNvSpPr>
            <p:nvPr/>
          </p:nvSpPr>
          <p:spPr bwMode="auto">
            <a:xfrm>
              <a:off x="3060" y="2415"/>
              <a:ext cx="11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bal =  b.getBalance()</a:t>
              </a:r>
              <a:endParaRPr lang="en-GB"/>
            </a:p>
          </p:txBody>
        </p:sp>
        <p:sp>
          <p:nvSpPr>
            <p:cNvPr id="40015" name="Rectangle 79"/>
            <p:cNvSpPr>
              <a:spLocks noChangeArrowheads="1"/>
            </p:cNvSpPr>
            <p:nvPr/>
          </p:nvSpPr>
          <p:spPr bwMode="auto">
            <a:xfrm>
              <a:off x="4339" y="2415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waits for </a:t>
              </a:r>
              <a:endParaRPr lang="en-GB"/>
            </a:p>
          </p:txBody>
        </p:sp>
        <p:sp>
          <p:nvSpPr>
            <p:cNvPr id="40016" name="Rectangle 80"/>
            <p:cNvSpPr>
              <a:spLocks noChangeArrowheads="1"/>
            </p:cNvSpPr>
            <p:nvPr/>
          </p:nvSpPr>
          <p:spPr bwMode="auto">
            <a:xfrm>
              <a:off x="4809" y="241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40017" name="Rectangle 81"/>
            <p:cNvSpPr>
              <a:spLocks noChangeArrowheads="1"/>
            </p:cNvSpPr>
            <p:nvPr/>
          </p:nvSpPr>
          <p:spPr bwMode="auto">
            <a:xfrm>
              <a:off x="4881" y="2415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’s</a:t>
              </a:r>
              <a:endParaRPr lang="en-GB"/>
            </a:p>
          </p:txBody>
        </p:sp>
        <p:sp>
          <p:nvSpPr>
            <p:cNvPr id="40018" name="Rectangle 82"/>
            <p:cNvSpPr>
              <a:spLocks noChangeArrowheads="1"/>
            </p:cNvSpPr>
            <p:nvPr/>
          </p:nvSpPr>
          <p:spPr bwMode="auto">
            <a:xfrm>
              <a:off x="4339" y="2591"/>
              <a:ext cx="4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 on </a:t>
              </a:r>
              <a:endParaRPr lang="en-GB"/>
            </a:p>
          </p:txBody>
        </p:sp>
        <p:sp>
          <p:nvSpPr>
            <p:cNvPr id="40019" name="Rectangle 83"/>
            <p:cNvSpPr>
              <a:spLocks noChangeArrowheads="1"/>
            </p:cNvSpPr>
            <p:nvPr/>
          </p:nvSpPr>
          <p:spPr bwMode="auto">
            <a:xfrm>
              <a:off x="4749" y="2591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0021" name="Rectangle 85"/>
            <p:cNvSpPr>
              <a:spLocks noChangeArrowheads="1"/>
            </p:cNvSpPr>
            <p:nvPr/>
          </p:nvSpPr>
          <p:spPr bwMode="auto">
            <a:xfrm>
              <a:off x="2138" y="2381"/>
              <a:ext cx="12" cy="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86"/>
            <p:cNvSpPr>
              <a:spLocks noChangeShapeType="1"/>
            </p:cNvSpPr>
            <p:nvPr/>
          </p:nvSpPr>
          <p:spPr bwMode="auto">
            <a:xfrm>
              <a:off x="2946" y="2381"/>
              <a:ext cx="1" cy="3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Rectangle 87"/>
            <p:cNvSpPr>
              <a:spLocks noChangeArrowheads="1"/>
            </p:cNvSpPr>
            <p:nvPr/>
          </p:nvSpPr>
          <p:spPr bwMode="auto">
            <a:xfrm>
              <a:off x="4321" y="2381"/>
              <a:ext cx="12" cy="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Rectangle 89"/>
            <p:cNvSpPr>
              <a:spLocks noChangeArrowheads="1"/>
            </p:cNvSpPr>
            <p:nvPr/>
          </p:nvSpPr>
          <p:spPr bwMode="auto">
            <a:xfrm>
              <a:off x="890" y="2752"/>
              <a:ext cx="8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closeTransaction</a:t>
              </a:r>
              <a:endParaRPr lang="en-GB"/>
            </a:p>
          </p:txBody>
        </p:sp>
        <p:sp>
          <p:nvSpPr>
            <p:cNvPr id="40026" name="Rectangle 90"/>
            <p:cNvSpPr>
              <a:spLocks noChangeArrowheads="1"/>
            </p:cNvSpPr>
            <p:nvPr/>
          </p:nvSpPr>
          <p:spPr bwMode="auto">
            <a:xfrm>
              <a:off x="2156" y="2752"/>
              <a:ext cx="3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unlock </a:t>
              </a:r>
              <a:endParaRPr lang="en-GB"/>
            </a:p>
          </p:txBody>
        </p:sp>
        <p:sp>
          <p:nvSpPr>
            <p:cNvPr id="40027" name="Rectangle 91"/>
            <p:cNvSpPr>
              <a:spLocks noChangeArrowheads="1"/>
            </p:cNvSpPr>
            <p:nvPr/>
          </p:nvSpPr>
          <p:spPr bwMode="auto">
            <a:xfrm>
              <a:off x="2530" y="275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0028" name="Rectangle 92"/>
            <p:cNvSpPr>
              <a:spLocks noChangeArrowheads="1"/>
            </p:cNvSpPr>
            <p:nvPr/>
          </p:nvSpPr>
          <p:spPr bwMode="auto">
            <a:xfrm>
              <a:off x="2602" y="275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, </a:t>
              </a:r>
              <a:endParaRPr lang="en-GB"/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674" y="275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060" y="279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40031" name="Rectangle 95"/>
            <p:cNvSpPr>
              <a:spLocks noChangeArrowheads="1"/>
            </p:cNvSpPr>
            <p:nvPr/>
          </p:nvSpPr>
          <p:spPr bwMode="auto">
            <a:xfrm>
              <a:off x="3109" y="2796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2138" y="2752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Line 98"/>
            <p:cNvSpPr>
              <a:spLocks noChangeShapeType="1"/>
            </p:cNvSpPr>
            <p:nvPr/>
          </p:nvSpPr>
          <p:spPr bwMode="auto">
            <a:xfrm>
              <a:off x="2946" y="2719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5" name="Rectangle 99"/>
            <p:cNvSpPr>
              <a:spLocks noChangeArrowheads="1"/>
            </p:cNvSpPr>
            <p:nvPr/>
          </p:nvSpPr>
          <p:spPr bwMode="auto">
            <a:xfrm>
              <a:off x="4321" y="271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4339" y="2965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 </a:t>
              </a:r>
              <a:endParaRPr lang="en-GB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592" y="2965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2138" y="292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105"/>
            <p:cNvSpPr>
              <a:spLocks noChangeShapeType="1"/>
            </p:cNvSpPr>
            <p:nvPr/>
          </p:nvSpPr>
          <p:spPr bwMode="auto">
            <a:xfrm>
              <a:off x="2946" y="2924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Rectangle 106"/>
            <p:cNvSpPr>
              <a:spLocks noChangeArrowheads="1"/>
            </p:cNvSpPr>
            <p:nvPr/>
          </p:nvSpPr>
          <p:spPr bwMode="auto">
            <a:xfrm>
              <a:off x="4321" y="292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Rectangle 108"/>
            <p:cNvSpPr>
              <a:spLocks noChangeArrowheads="1"/>
            </p:cNvSpPr>
            <p:nvPr/>
          </p:nvSpPr>
          <p:spPr bwMode="auto">
            <a:xfrm>
              <a:off x="3060" y="3206"/>
              <a:ext cx="1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b.setBalance(bal*1.1)</a:t>
              </a:r>
              <a:endParaRPr lang="en-GB"/>
            </a:p>
          </p:txBody>
        </p:sp>
        <p:sp>
          <p:nvSpPr>
            <p:cNvPr id="40045" name="Rectangle 109"/>
            <p:cNvSpPr>
              <a:spLocks noChangeArrowheads="1"/>
            </p:cNvSpPr>
            <p:nvPr/>
          </p:nvSpPr>
          <p:spPr bwMode="auto">
            <a:xfrm>
              <a:off x="4339" y="3170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046" name="Rectangle 110"/>
            <p:cNvSpPr>
              <a:spLocks noChangeArrowheads="1"/>
            </p:cNvSpPr>
            <p:nvPr/>
          </p:nvSpPr>
          <p:spPr bwMode="auto">
            <a:xfrm>
              <a:off x="4375" y="3170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138" y="312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9" name="Line 113"/>
            <p:cNvSpPr>
              <a:spLocks noChangeShapeType="1"/>
            </p:cNvSpPr>
            <p:nvPr/>
          </p:nvSpPr>
          <p:spPr bwMode="auto">
            <a:xfrm>
              <a:off x="2946" y="3129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0" name="Rectangle 114"/>
            <p:cNvSpPr>
              <a:spLocks noChangeArrowheads="1"/>
            </p:cNvSpPr>
            <p:nvPr/>
          </p:nvSpPr>
          <p:spPr bwMode="auto">
            <a:xfrm>
              <a:off x="4321" y="3129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2156" y="3375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2192" y="3375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054" name="Rectangle 118"/>
            <p:cNvSpPr>
              <a:spLocks noChangeArrowheads="1"/>
            </p:cNvSpPr>
            <p:nvPr/>
          </p:nvSpPr>
          <p:spPr bwMode="auto">
            <a:xfrm>
              <a:off x="3060" y="3397"/>
              <a:ext cx="9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c.withdraw(bal/10)</a:t>
              </a:r>
              <a:endParaRPr lang="en-GB"/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4339" y="3397"/>
              <a:ext cx="2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lock </a:t>
              </a:r>
              <a:endParaRPr lang="en-GB"/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4592" y="3375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2138" y="333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Line 123"/>
            <p:cNvSpPr>
              <a:spLocks noChangeShapeType="1"/>
            </p:cNvSpPr>
            <p:nvPr/>
          </p:nvSpPr>
          <p:spPr bwMode="auto">
            <a:xfrm>
              <a:off x="2946" y="3334"/>
              <a:ext cx="1" cy="1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0" name="Rectangle 124"/>
            <p:cNvSpPr>
              <a:spLocks noChangeArrowheads="1"/>
            </p:cNvSpPr>
            <p:nvPr/>
          </p:nvSpPr>
          <p:spPr bwMode="auto">
            <a:xfrm>
              <a:off x="4321" y="3334"/>
              <a:ext cx="12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2" name="Rectangle 126"/>
            <p:cNvSpPr>
              <a:spLocks noChangeArrowheads="1"/>
            </p:cNvSpPr>
            <p:nvPr/>
          </p:nvSpPr>
          <p:spPr bwMode="auto">
            <a:xfrm>
              <a:off x="3060" y="3616"/>
              <a:ext cx="8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closeTransaction</a:t>
              </a:r>
              <a:endParaRPr lang="en-GB"/>
            </a:p>
          </p:txBody>
        </p:sp>
        <p:sp>
          <p:nvSpPr>
            <p:cNvPr id="40063" name="Rectangle 127"/>
            <p:cNvSpPr>
              <a:spLocks noChangeArrowheads="1"/>
            </p:cNvSpPr>
            <p:nvPr/>
          </p:nvSpPr>
          <p:spPr bwMode="auto">
            <a:xfrm>
              <a:off x="4339" y="3628"/>
              <a:ext cx="3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unlock </a:t>
              </a:r>
              <a:endParaRPr lang="en-GB"/>
            </a:p>
          </p:txBody>
        </p:sp>
        <p:sp>
          <p:nvSpPr>
            <p:cNvPr id="40064" name="Rectangle 128"/>
            <p:cNvSpPr>
              <a:spLocks noChangeArrowheads="1"/>
            </p:cNvSpPr>
            <p:nvPr/>
          </p:nvSpPr>
          <p:spPr bwMode="auto">
            <a:xfrm>
              <a:off x="4712" y="3628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0065" name="Rectangle 129"/>
            <p:cNvSpPr>
              <a:spLocks noChangeArrowheads="1"/>
            </p:cNvSpPr>
            <p:nvPr/>
          </p:nvSpPr>
          <p:spPr bwMode="auto">
            <a:xfrm>
              <a:off x="4785" y="362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, </a:t>
              </a:r>
              <a:endParaRPr lang="en-GB"/>
            </a:p>
          </p:txBody>
        </p:sp>
        <p:sp>
          <p:nvSpPr>
            <p:cNvPr id="40066" name="Rectangle 130"/>
            <p:cNvSpPr>
              <a:spLocks noChangeArrowheads="1"/>
            </p:cNvSpPr>
            <p:nvPr/>
          </p:nvSpPr>
          <p:spPr bwMode="auto">
            <a:xfrm>
              <a:off x="4857" y="362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40068" name="Line 132"/>
            <p:cNvSpPr>
              <a:spLocks noChangeShapeType="1"/>
            </p:cNvSpPr>
            <p:nvPr/>
          </p:nvSpPr>
          <p:spPr bwMode="auto">
            <a:xfrm>
              <a:off x="776" y="3800"/>
              <a:ext cx="13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9" name="Rectangle 133"/>
            <p:cNvSpPr>
              <a:spLocks noChangeArrowheads="1"/>
            </p:cNvSpPr>
            <p:nvPr/>
          </p:nvSpPr>
          <p:spPr bwMode="auto">
            <a:xfrm>
              <a:off x="2138" y="3539"/>
              <a:ext cx="1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1" name="Line 135"/>
            <p:cNvSpPr>
              <a:spLocks noChangeShapeType="1"/>
            </p:cNvSpPr>
            <p:nvPr/>
          </p:nvSpPr>
          <p:spPr bwMode="auto">
            <a:xfrm>
              <a:off x="2138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2" name="Line 136"/>
            <p:cNvSpPr>
              <a:spLocks noChangeShapeType="1"/>
            </p:cNvSpPr>
            <p:nvPr/>
          </p:nvSpPr>
          <p:spPr bwMode="auto">
            <a:xfrm>
              <a:off x="2150" y="3800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3" name="Line 137"/>
            <p:cNvSpPr>
              <a:spLocks noChangeShapeType="1"/>
            </p:cNvSpPr>
            <p:nvPr/>
          </p:nvSpPr>
          <p:spPr bwMode="auto">
            <a:xfrm>
              <a:off x="2946" y="3539"/>
              <a:ext cx="1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5" name="Line 139"/>
            <p:cNvSpPr>
              <a:spLocks noChangeShapeType="1"/>
            </p:cNvSpPr>
            <p:nvPr/>
          </p:nvSpPr>
          <p:spPr bwMode="auto">
            <a:xfrm>
              <a:off x="2946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6" name="Line 140"/>
            <p:cNvSpPr>
              <a:spLocks noChangeShapeType="1"/>
            </p:cNvSpPr>
            <p:nvPr/>
          </p:nvSpPr>
          <p:spPr bwMode="auto">
            <a:xfrm>
              <a:off x="2958" y="3800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4321" y="3539"/>
              <a:ext cx="1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9" name="Line 143"/>
            <p:cNvSpPr>
              <a:spLocks noChangeShapeType="1"/>
            </p:cNvSpPr>
            <p:nvPr/>
          </p:nvSpPr>
          <p:spPr bwMode="auto">
            <a:xfrm>
              <a:off x="4321" y="38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0" name="Line 144"/>
            <p:cNvSpPr>
              <a:spLocks noChangeShapeType="1"/>
            </p:cNvSpPr>
            <p:nvPr/>
          </p:nvSpPr>
          <p:spPr bwMode="auto">
            <a:xfrm>
              <a:off x="4333" y="3800"/>
              <a:ext cx="7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3" name="Oval 147"/>
            <p:cNvSpPr>
              <a:spLocks noChangeArrowheads="1"/>
            </p:cNvSpPr>
            <p:nvPr/>
          </p:nvSpPr>
          <p:spPr bwMode="auto">
            <a:xfrm>
              <a:off x="3156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4" name="Oval 148"/>
            <p:cNvSpPr>
              <a:spLocks noChangeArrowheads="1"/>
            </p:cNvSpPr>
            <p:nvPr/>
          </p:nvSpPr>
          <p:spPr bwMode="auto">
            <a:xfrm>
              <a:off x="3252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5" name="Oval 149"/>
            <p:cNvSpPr>
              <a:spLocks noChangeArrowheads="1"/>
            </p:cNvSpPr>
            <p:nvPr/>
          </p:nvSpPr>
          <p:spPr bwMode="auto">
            <a:xfrm>
              <a:off x="3348" y="2837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12.15</a:t>
            </a:r>
            <a:br>
              <a:rPr lang="en-GB"/>
            </a:br>
            <a:r>
              <a:rPr lang="en-GB"/>
              <a:t>Lock compatibility</a:t>
            </a:r>
          </a:p>
        </p:txBody>
      </p:sp>
      <p:grpSp>
        <p:nvGrpSpPr>
          <p:cNvPr id="41044" name="Group 84"/>
          <p:cNvGrpSpPr>
            <a:grpSpLocks/>
          </p:cNvGrpSpPr>
          <p:nvPr/>
        </p:nvGrpSpPr>
        <p:grpSpPr bwMode="auto">
          <a:xfrm>
            <a:off x="806450" y="2427288"/>
            <a:ext cx="8170863" cy="2087562"/>
            <a:chOff x="341" y="1220"/>
            <a:chExt cx="5147" cy="13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361" y="1273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For one object</a:t>
              </a:r>
              <a:endParaRPr lang="en-GB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3452" y="1273"/>
              <a:ext cx="9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requested</a:t>
              </a:r>
              <a:endParaRPr lang="en-GB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4138" y="127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4170" y="127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166" y="1461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4503" y="1461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361" y="1667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already set</a:t>
              </a:r>
              <a:endParaRPr lang="en-GB"/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1869" y="1718"/>
              <a:ext cx="3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none</a:t>
              </a:r>
              <a:endParaRPr lang="en-GB"/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3166" y="1718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4503" y="1718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41010" name="Rectangle 50"/>
            <p:cNvSpPr>
              <a:spLocks noChangeArrowheads="1"/>
            </p:cNvSpPr>
            <p:nvPr/>
          </p:nvSpPr>
          <p:spPr bwMode="auto">
            <a:xfrm>
              <a:off x="1869" y="2010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41011" name="Rectangle 51"/>
            <p:cNvSpPr>
              <a:spLocks noChangeArrowheads="1"/>
            </p:cNvSpPr>
            <p:nvPr/>
          </p:nvSpPr>
          <p:spPr bwMode="auto">
            <a:xfrm>
              <a:off x="3166" y="2010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41012" name="Rectangle 52"/>
            <p:cNvSpPr>
              <a:spLocks noChangeArrowheads="1"/>
            </p:cNvSpPr>
            <p:nvPr/>
          </p:nvSpPr>
          <p:spPr bwMode="auto">
            <a:xfrm>
              <a:off x="4503" y="2010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1869" y="2301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3166" y="2301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41022" name="Rectangle 62"/>
            <p:cNvSpPr>
              <a:spLocks noChangeArrowheads="1"/>
            </p:cNvSpPr>
            <p:nvPr/>
          </p:nvSpPr>
          <p:spPr bwMode="auto">
            <a:xfrm>
              <a:off x="4503" y="2301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>
              <a:off x="341" y="1220"/>
              <a:ext cx="5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>
              <a:off x="341" y="1648"/>
              <a:ext cx="5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>
              <a:off x="341" y="2535"/>
              <a:ext cx="5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83"/>
            <p:cNvSpPr>
              <a:spLocks noChangeShapeType="1"/>
            </p:cNvSpPr>
            <p:nvPr/>
          </p:nvSpPr>
          <p:spPr bwMode="auto">
            <a:xfrm>
              <a:off x="3097" y="1228"/>
              <a:ext cx="0" cy="1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12.16</a:t>
            </a:r>
            <a:br>
              <a:rPr lang="en-GB"/>
            </a:br>
            <a:r>
              <a:rPr lang="en-GB"/>
              <a:t>Use of locks in strict two-phase locking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27050" y="1725613"/>
            <a:ext cx="865346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/>
            <a:r>
              <a:rPr lang="en-GB" sz="2000"/>
              <a:t>1. When an operation accesses an object within a transaction:</a:t>
            </a:r>
          </a:p>
          <a:p>
            <a:pPr marL="947738" lvl="1" indent="-471488"/>
            <a:r>
              <a:rPr lang="en-GB" sz="2000"/>
              <a:t>(a)	If the object is not already locked, it is locked and the operation proceeds.</a:t>
            </a:r>
          </a:p>
          <a:p>
            <a:pPr marL="947738" lvl="1" indent="-471488"/>
            <a:r>
              <a:rPr lang="en-GB" sz="2000"/>
              <a:t>(b)	If the object has a conflicting lock set by another transaction, the transaction must wait until it is unlocked.</a:t>
            </a:r>
          </a:p>
          <a:p>
            <a:pPr marL="947738" lvl="1" indent="-471488"/>
            <a:r>
              <a:rPr lang="en-GB" sz="2000"/>
              <a:t>(c)	If the object has a non-conflicting lock set by another transaction, the lock is shared and the operation proceeds.</a:t>
            </a:r>
          </a:p>
          <a:p>
            <a:pPr marL="947738" lvl="1" indent="-471488"/>
            <a:r>
              <a:rPr lang="en-GB" sz="2000"/>
              <a:t>(d)	If the object has already been locked in the same transaction, the lock will be promoted if necessary and the operation proceeds. (Where promotion is prevented by a conflicting lock, rule (b) is used.)</a:t>
            </a:r>
          </a:p>
          <a:p>
            <a:pPr marL="285750" indent="-285750"/>
            <a:r>
              <a:rPr lang="en-GB" sz="2000"/>
              <a:t>2. When a transaction is committed or aborted, the server unlocks all objects it locked for the transaction.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527050" y="5205413"/>
            <a:ext cx="865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12.17</a:t>
            </a:r>
            <a:br>
              <a:rPr lang="en-GB"/>
            </a:br>
            <a:r>
              <a:rPr lang="en-GB" i="1"/>
              <a:t>Lock</a:t>
            </a:r>
            <a:r>
              <a:rPr lang="en-GB"/>
              <a:t> class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54050" y="1217613"/>
            <a:ext cx="8139113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i="1"/>
              <a:t>public class Lock {</a:t>
            </a:r>
          </a:p>
          <a:p>
            <a:r>
              <a:rPr lang="en-GB" sz="1600" i="1"/>
              <a:t>	private Object object;		// the object being protected by the lock</a:t>
            </a:r>
          </a:p>
          <a:p>
            <a:r>
              <a:rPr lang="en-GB" sz="1600" i="1"/>
              <a:t>	private Vector holders;        	// the TIDs of current holders</a:t>
            </a:r>
          </a:p>
          <a:p>
            <a:r>
              <a:rPr lang="en-GB" sz="1600" i="1"/>
              <a:t>	private LockType lockType;  	// the current type </a:t>
            </a:r>
          </a:p>
          <a:p>
            <a:r>
              <a:rPr lang="en-GB" sz="1600" i="1"/>
              <a:t>	public synchronized void acquire(TransID trans,   LockType aLockType ){</a:t>
            </a:r>
          </a:p>
          <a:p>
            <a:r>
              <a:rPr lang="en-GB" sz="1600" i="1"/>
              <a:t>		while</a:t>
            </a:r>
            <a:r>
              <a:rPr lang="en-GB" sz="1600"/>
              <a:t>(/*another transaction holds the lock in conflicing mode*/)</a:t>
            </a:r>
            <a:r>
              <a:rPr lang="en-GB" sz="1600" i="1"/>
              <a:t> {</a:t>
            </a:r>
          </a:p>
          <a:p>
            <a:r>
              <a:rPr lang="en-GB" sz="1600" i="1"/>
              <a:t>			try {</a:t>
            </a:r>
          </a:p>
          <a:p>
            <a:r>
              <a:rPr lang="en-GB" sz="1600" i="1"/>
              <a:t>				wait();</a:t>
            </a:r>
          </a:p>
          <a:p>
            <a:r>
              <a:rPr lang="en-GB" sz="1600" i="1"/>
              <a:t>			}catch ( InterruptedException e){/*...*/ }</a:t>
            </a:r>
          </a:p>
          <a:p>
            <a:r>
              <a:rPr lang="en-GB" sz="1600" i="1"/>
              <a:t> 		}</a:t>
            </a:r>
          </a:p>
          <a:p>
            <a:r>
              <a:rPr lang="en-GB" sz="1600" i="1"/>
              <a:t> 		if(holders.isEmpty()) { // no TIDs  hold lock </a:t>
            </a:r>
          </a:p>
          <a:p>
            <a:r>
              <a:rPr lang="en-GB" sz="1600" i="1"/>
              <a:t> 			holders.addElement(trans);</a:t>
            </a:r>
          </a:p>
          <a:p>
            <a:r>
              <a:rPr lang="en-GB" sz="1600" i="1"/>
              <a:t>			lockType  = aLockType;</a:t>
            </a:r>
          </a:p>
          <a:p>
            <a:r>
              <a:rPr lang="en-GB" sz="1600" i="1"/>
              <a:t> 		} else if</a:t>
            </a:r>
            <a:r>
              <a:rPr lang="en-GB" sz="1600"/>
              <a:t>(/*another transaction holds the lock, share it*/</a:t>
            </a:r>
            <a:r>
              <a:rPr lang="en-GB" sz="1600" i="1"/>
              <a:t> ) ){  </a:t>
            </a:r>
          </a:p>
          <a:p>
            <a:r>
              <a:rPr lang="en-GB" sz="1600" i="1"/>
              <a:t> 			if</a:t>
            </a:r>
            <a:r>
              <a:rPr lang="en-GB" sz="1600"/>
              <a:t>(/* this transaction not a holder*/)</a:t>
            </a:r>
            <a:r>
              <a:rPr lang="en-GB" sz="1600" i="1"/>
              <a:t> holders.addElement(trans); </a:t>
            </a:r>
          </a:p>
          <a:p>
            <a:r>
              <a:rPr lang="en-GB" sz="1600" i="1"/>
              <a:t>		} else if </a:t>
            </a:r>
            <a:r>
              <a:rPr lang="en-GB" sz="1600"/>
              <a:t>(/* this transaction is a holder but needs a more exclusive lock*/)</a:t>
            </a:r>
            <a:endParaRPr lang="en-GB" sz="1600" i="1"/>
          </a:p>
          <a:p>
            <a:r>
              <a:rPr lang="en-GB" sz="1600" i="1"/>
              <a:t> 				lockType.promote();</a:t>
            </a:r>
          </a:p>
          <a:p>
            <a:r>
              <a:rPr lang="en-GB" sz="1600" i="1"/>
              <a:t> 		}</a:t>
            </a:r>
          </a:p>
          <a:p>
            <a:r>
              <a:rPr lang="en-GB" sz="1600" i="1"/>
              <a:t>	}</a:t>
            </a:r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408738" y="5895975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Arial" charset="0"/>
              </a:rPr>
              <a:t>Continues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12.17</a:t>
            </a:r>
            <a:br>
              <a:rPr lang="en-GB"/>
            </a:br>
            <a:r>
              <a:rPr lang="en-GB"/>
              <a:t>continued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93750" y="1884363"/>
            <a:ext cx="77755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i="1"/>
              <a:t>public synchronized void release(TransID trans ){</a:t>
            </a:r>
          </a:p>
          <a:p>
            <a:r>
              <a:rPr lang="en-GB" sz="2000" i="1"/>
              <a:t>		holders.removeElement(trans);     	// remove this holder</a:t>
            </a:r>
          </a:p>
          <a:p>
            <a:r>
              <a:rPr lang="en-GB" sz="2000" i="1"/>
              <a:t>		</a:t>
            </a:r>
            <a:r>
              <a:rPr lang="en-GB" sz="2000"/>
              <a:t>// set locktype to none</a:t>
            </a:r>
            <a:endParaRPr lang="en-GB" sz="2000" i="1"/>
          </a:p>
          <a:p>
            <a:r>
              <a:rPr lang="en-GB" sz="2000" i="1"/>
              <a:t>		notifyAll();</a:t>
            </a:r>
          </a:p>
          <a:p>
            <a:r>
              <a:rPr lang="en-GB" sz="2000" i="1"/>
              <a:t>	}</a:t>
            </a:r>
          </a:p>
          <a:p>
            <a:r>
              <a:rPr lang="en-GB" sz="2000" i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437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</a:t>
            </a:r>
            <a:br>
              <a:rPr lang="en-GB"/>
            </a:br>
            <a:r>
              <a:rPr lang="en-GB"/>
              <a:t>Operations of the </a:t>
            </a:r>
            <a:r>
              <a:rPr lang="en-GB" i="1"/>
              <a:t>Account</a:t>
            </a:r>
            <a:r>
              <a:rPr lang="en-GB"/>
              <a:t> interface</a:t>
            </a:r>
          </a:p>
        </p:txBody>
      </p:sp>
      <p:sp>
        <p:nvSpPr>
          <p:cNvPr id="12439" name="Rectangle 151"/>
          <p:cNvSpPr>
            <a:spLocks noChangeArrowheads="1"/>
          </p:cNvSpPr>
          <p:nvPr/>
        </p:nvSpPr>
        <p:spPr bwMode="auto">
          <a:xfrm>
            <a:off x="2339975" y="1357313"/>
            <a:ext cx="5511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i="1"/>
              <a:t>deposit(amount)</a:t>
            </a:r>
            <a:endParaRPr lang="en-GB" sz="1800"/>
          </a:p>
          <a:p>
            <a:pPr lvl="1"/>
            <a:r>
              <a:rPr lang="en-GB" sz="1800"/>
              <a:t>deposit amount in the account</a:t>
            </a:r>
          </a:p>
          <a:p>
            <a:r>
              <a:rPr lang="en-GB" sz="1800" i="1"/>
              <a:t>withdraw(amount)</a:t>
            </a:r>
            <a:endParaRPr lang="en-GB" sz="1800"/>
          </a:p>
          <a:p>
            <a:pPr lvl="1"/>
            <a:r>
              <a:rPr lang="en-GB" sz="1800"/>
              <a:t>withdraw amount from the account</a:t>
            </a:r>
          </a:p>
          <a:p>
            <a:r>
              <a:rPr lang="en-GB" sz="1800" i="1"/>
              <a:t>getBalance() -&gt; amount</a:t>
            </a:r>
            <a:endParaRPr lang="en-GB" sz="1800"/>
          </a:p>
          <a:p>
            <a:pPr lvl="1"/>
            <a:r>
              <a:rPr lang="en-GB" sz="1800"/>
              <a:t>return the balance of the account</a:t>
            </a:r>
          </a:p>
          <a:p>
            <a:r>
              <a:rPr lang="en-GB" sz="1800" i="1"/>
              <a:t>setBalance(amount)</a:t>
            </a:r>
            <a:endParaRPr lang="en-GB" sz="1800"/>
          </a:p>
          <a:p>
            <a:pPr lvl="1"/>
            <a:r>
              <a:rPr lang="en-GB" sz="1800"/>
              <a:t>set the balance of the account to amount</a:t>
            </a:r>
            <a:endParaRPr lang="en-GB"/>
          </a:p>
        </p:txBody>
      </p:sp>
      <p:sp>
        <p:nvSpPr>
          <p:cNvPr id="12440" name="Line 152"/>
          <p:cNvSpPr>
            <a:spLocks noChangeShapeType="1"/>
          </p:cNvSpPr>
          <p:nvPr/>
        </p:nvSpPr>
        <p:spPr bwMode="auto">
          <a:xfrm>
            <a:off x="1930400" y="3741738"/>
            <a:ext cx="630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2339975" y="4237038"/>
            <a:ext cx="5511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i="1"/>
              <a:t>create(name) -&gt; account</a:t>
            </a:r>
            <a:endParaRPr lang="en-GB" sz="1800"/>
          </a:p>
          <a:p>
            <a:pPr lvl="1"/>
            <a:r>
              <a:rPr lang="en-GB" sz="1800"/>
              <a:t>create a new account with a given name</a:t>
            </a:r>
          </a:p>
          <a:p>
            <a:r>
              <a:rPr lang="en-GB" sz="1800" i="1"/>
              <a:t>lookUp(name) -&gt; account</a:t>
            </a:r>
            <a:r>
              <a:rPr lang="en-GB" sz="1800"/>
              <a:t> </a:t>
            </a:r>
          </a:p>
          <a:p>
            <a:pPr lvl="1"/>
            <a:r>
              <a:rPr lang="en-GB" sz="1800"/>
              <a:t>return a reference to the account with the given name</a:t>
            </a:r>
          </a:p>
          <a:p>
            <a:r>
              <a:rPr lang="en-GB" sz="1800"/>
              <a:t> </a:t>
            </a:r>
            <a:r>
              <a:rPr lang="en-GB" sz="1800" i="1"/>
              <a:t>branchTotal() -&gt; amount</a:t>
            </a:r>
            <a:endParaRPr lang="en-GB" sz="1800"/>
          </a:p>
          <a:p>
            <a:pPr lvl="1"/>
            <a:r>
              <a:rPr lang="en-GB" sz="1800"/>
              <a:t>return the total of all the balances at the branch</a:t>
            </a:r>
            <a:endParaRPr lang="en-GB"/>
          </a:p>
        </p:txBody>
      </p:sp>
      <p:sp>
        <p:nvSpPr>
          <p:cNvPr id="12442" name="Rectangle 154"/>
          <p:cNvSpPr>
            <a:spLocks noChangeArrowheads="1"/>
          </p:cNvSpPr>
          <p:nvPr/>
        </p:nvSpPr>
        <p:spPr bwMode="auto">
          <a:xfrm>
            <a:off x="1930400" y="3914775"/>
            <a:ext cx="551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latin typeface="Arial" charset="0"/>
              </a:rPr>
              <a:t>Operations of the Branch interface</a:t>
            </a:r>
            <a:endParaRPr lang="en-GB"/>
          </a:p>
        </p:txBody>
      </p:sp>
      <p:sp>
        <p:nvSpPr>
          <p:cNvPr id="12443" name="Line 155"/>
          <p:cNvSpPr>
            <a:spLocks noChangeShapeType="1"/>
          </p:cNvSpPr>
          <p:nvPr/>
        </p:nvSpPr>
        <p:spPr bwMode="auto">
          <a:xfrm>
            <a:off x="1963738" y="6062663"/>
            <a:ext cx="6237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12.18</a:t>
            </a:r>
            <a:br>
              <a:rPr lang="en-GB"/>
            </a:br>
            <a:r>
              <a:rPr lang="en-GB"/>
              <a:t> </a:t>
            </a:r>
            <a:r>
              <a:rPr lang="en-GB" i="1"/>
              <a:t>LockManager</a:t>
            </a:r>
            <a:r>
              <a:rPr lang="en-GB"/>
              <a:t> class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724025" y="1339850"/>
            <a:ext cx="69278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GB" sz="1800" i="1"/>
              <a:t>public class LockManager {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private Hashtable theLocks;</a:t>
            </a:r>
          </a:p>
          <a:p>
            <a:pPr>
              <a:lnSpc>
                <a:spcPct val="85000"/>
              </a:lnSpc>
            </a:pPr>
            <a:endParaRPr lang="en-GB" sz="1800" i="1"/>
          </a:p>
          <a:p>
            <a:pPr>
              <a:lnSpc>
                <a:spcPct val="85000"/>
              </a:lnSpc>
            </a:pPr>
            <a:r>
              <a:rPr lang="en-GB" sz="1800" i="1"/>
              <a:t>    public  void setLock(Object object, TransID trans,  LockType lockType){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 	Lock foundLock;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	synchronized(this){</a:t>
            </a:r>
          </a:p>
          <a:p>
            <a:pPr>
              <a:lnSpc>
                <a:spcPct val="85000"/>
              </a:lnSpc>
            </a:pPr>
            <a:r>
              <a:rPr lang="en-GB" sz="1800" i="1"/>
              <a:t>		</a:t>
            </a:r>
            <a:r>
              <a:rPr lang="en-GB" sz="1800"/>
              <a:t>// find the lock associated with object</a:t>
            </a:r>
          </a:p>
          <a:p>
            <a:pPr>
              <a:lnSpc>
                <a:spcPct val="85000"/>
              </a:lnSpc>
            </a:pPr>
            <a:r>
              <a:rPr lang="en-GB" sz="1800"/>
              <a:t>       	 	// if there isn’t one, create it and add to the hashtable</a:t>
            </a:r>
            <a:endParaRPr lang="en-GB" sz="1800" i="1"/>
          </a:p>
          <a:p>
            <a:pPr>
              <a:lnSpc>
                <a:spcPct val="85000"/>
              </a:lnSpc>
            </a:pPr>
            <a:r>
              <a:rPr lang="en-GB" sz="1800" i="1"/>
              <a:t>           	}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    foundLock.acquire(trans, lockType);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}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GB" sz="1800" i="1"/>
              <a:t>   // synchronize this one because we want to remove all entries 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public synchronized void unLock(TransID trans) {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	Enumeration e = theLocks.elements();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	while(e.hasMoreElements()){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        Lock aLock = (Lock)(e.nextElement());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        if</a:t>
            </a:r>
            <a:r>
              <a:rPr lang="en-GB" sz="1800"/>
              <a:t>(/* trans is a holder of this lock*/</a:t>
            </a:r>
            <a:r>
              <a:rPr lang="en-GB" sz="1800" i="1"/>
              <a:t> ) aLock.release(trans);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    }</a:t>
            </a:r>
          </a:p>
          <a:p>
            <a:pPr>
              <a:lnSpc>
                <a:spcPct val="85000"/>
              </a:lnSpc>
            </a:pPr>
            <a:r>
              <a:rPr lang="en-GB" sz="1800" i="1"/>
              <a:t>    }</a:t>
            </a:r>
          </a:p>
          <a:p>
            <a:pPr>
              <a:lnSpc>
                <a:spcPct val="85000"/>
              </a:lnSpc>
            </a:pPr>
            <a:r>
              <a:rPr lang="en-GB" sz="1800" i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12.19</a:t>
            </a:r>
            <a:br>
              <a:rPr lang="en-GB"/>
            </a:br>
            <a:r>
              <a:rPr lang="en-GB"/>
              <a:t>Deadlock with write locks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3092450" y="23225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7215188" y="23225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3092450" y="26781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7215188" y="26781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53" name="Rectangle 97"/>
          <p:cNvSpPr>
            <a:spLocks noChangeArrowheads="1"/>
          </p:cNvSpPr>
          <p:nvPr/>
        </p:nvSpPr>
        <p:spPr bwMode="auto">
          <a:xfrm>
            <a:off x="3092450" y="53070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57" name="Rectangle 101"/>
          <p:cNvSpPr>
            <a:spLocks noChangeArrowheads="1"/>
          </p:cNvSpPr>
          <p:nvPr/>
        </p:nvSpPr>
        <p:spPr bwMode="auto">
          <a:xfrm>
            <a:off x="4679950" y="53070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61" name="Rectangle 105"/>
          <p:cNvSpPr>
            <a:spLocks noChangeArrowheads="1"/>
          </p:cNvSpPr>
          <p:nvPr/>
        </p:nvSpPr>
        <p:spPr bwMode="auto">
          <a:xfrm>
            <a:off x="7215188" y="53070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193" name="Group 137"/>
          <p:cNvGrpSpPr>
            <a:grpSpLocks/>
          </p:cNvGrpSpPr>
          <p:nvPr/>
        </p:nvGrpSpPr>
        <p:grpSpPr bwMode="auto">
          <a:xfrm>
            <a:off x="820738" y="2051050"/>
            <a:ext cx="8221662" cy="3411538"/>
            <a:chOff x="351" y="1180"/>
            <a:chExt cx="5179" cy="2149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033" y="1182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884" y="1182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3749" y="1182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4600" y="118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705" y="129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351" y="1180"/>
              <a:ext cx="2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948" y="1180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963" y="1180"/>
              <a:ext cx="2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948" y="1195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493" y="1471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970" y="1471"/>
              <a:ext cx="3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3089" y="1471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4567" y="1471"/>
              <a:ext cx="3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4970" y="151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351" y="1449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1948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>
              <a:off x="1963" y="1449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2948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2963" y="1449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4545" y="1449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>
              <a:off x="4560" y="1449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948" y="1463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>
              <a:off x="2948" y="1463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4545" y="1463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493" y="1784"/>
              <a:ext cx="9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a.deposit(100);</a:t>
              </a:r>
              <a:endParaRPr lang="en-GB"/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1970" y="1739"/>
              <a:ext cx="64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write lock </a:t>
              </a:r>
              <a:endParaRPr lang="en-GB"/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2642" y="1739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351" y="1672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>
              <a:off x="1948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>
              <a:off x="1963" y="1672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3"/>
            <p:cNvSpPr>
              <a:spLocks noChangeShapeType="1"/>
            </p:cNvSpPr>
            <p:nvPr/>
          </p:nvSpPr>
          <p:spPr bwMode="auto">
            <a:xfrm>
              <a:off x="2948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>
              <a:off x="2963" y="1672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46"/>
            <p:cNvSpPr>
              <a:spLocks noChangeShapeType="1"/>
            </p:cNvSpPr>
            <p:nvPr/>
          </p:nvSpPr>
          <p:spPr bwMode="auto">
            <a:xfrm>
              <a:off x="4545" y="1672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>
              <a:off x="4560" y="1672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1948" y="1687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Line 51"/>
            <p:cNvSpPr>
              <a:spLocks noChangeShapeType="1"/>
            </p:cNvSpPr>
            <p:nvPr/>
          </p:nvSpPr>
          <p:spPr bwMode="auto">
            <a:xfrm>
              <a:off x="2948" y="1687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4545" y="1687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3089" y="2037"/>
              <a:ext cx="8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b.deposit(200)</a:t>
              </a:r>
              <a:endParaRPr lang="en-GB"/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4567" y="1993"/>
              <a:ext cx="64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write lock </a:t>
              </a:r>
              <a:endParaRPr lang="en-GB"/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5239" y="1993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>
              <a:off x="1948" y="1941"/>
              <a:ext cx="15" cy="2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>
              <a:off x="2948" y="1941"/>
              <a:ext cx="1" cy="23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4545" y="1941"/>
              <a:ext cx="15" cy="2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Rectangle 62"/>
            <p:cNvSpPr>
              <a:spLocks noChangeArrowheads="1"/>
            </p:cNvSpPr>
            <p:nvPr/>
          </p:nvSpPr>
          <p:spPr bwMode="auto">
            <a:xfrm>
              <a:off x="493" y="2291"/>
              <a:ext cx="101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b.withdraw(100)</a:t>
              </a:r>
              <a:endParaRPr lang="en-GB"/>
            </a:p>
          </p:txBody>
        </p:sp>
        <p:sp>
          <p:nvSpPr>
            <p:cNvPr id="45120" name="Rectangle 64"/>
            <p:cNvSpPr>
              <a:spLocks noChangeArrowheads="1"/>
            </p:cNvSpPr>
            <p:nvPr/>
          </p:nvSpPr>
          <p:spPr bwMode="auto">
            <a:xfrm>
              <a:off x="1948" y="2194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>
              <a:off x="2948" y="2194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4545" y="2194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Rectangle 68"/>
            <p:cNvSpPr>
              <a:spLocks noChangeArrowheads="1"/>
            </p:cNvSpPr>
            <p:nvPr/>
          </p:nvSpPr>
          <p:spPr bwMode="auto">
            <a:xfrm>
              <a:off x="1970" y="2500"/>
              <a:ext cx="57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waits for </a:t>
              </a:r>
              <a:endParaRPr lang="en-GB"/>
            </a:p>
          </p:txBody>
        </p:sp>
        <p:sp>
          <p:nvSpPr>
            <p:cNvPr id="45125" name="Rectangle 69"/>
            <p:cNvSpPr>
              <a:spLocks noChangeArrowheads="1"/>
            </p:cNvSpPr>
            <p:nvPr/>
          </p:nvSpPr>
          <p:spPr bwMode="auto">
            <a:xfrm>
              <a:off x="2552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45126" name="Rectangle 70"/>
            <p:cNvSpPr>
              <a:spLocks noChangeArrowheads="1"/>
            </p:cNvSpPr>
            <p:nvPr/>
          </p:nvSpPr>
          <p:spPr bwMode="auto">
            <a:xfrm>
              <a:off x="2657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’s</a:t>
              </a:r>
              <a:endParaRPr lang="en-GB"/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3089" y="2500"/>
              <a:ext cx="10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a.withdraw(200);</a:t>
              </a:r>
              <a:endParaRPr lang="en-GB"/>
            </a:p>
          </p:txBody>
        </p:sp>
        <p:sp>
          <p:nvSpPr>
            <p:cNvPr id="45128" name="Rectangle 72"/>
            <p:cNvSpPr>
              <a:spLocks noChangeArrowheads="1"/>
            </p:cNvSpPr>
            <p:nvPr/>
          </p:nvSpPr>
          <p:spPr bwMode="auto">
            <a:xfrm>
              <a:off x="4567" y="2500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waits for  </a:t>
              </a:r>
              <a:endParaRPr lang="en-GB"/>
            </a:p>
          </p:txBody>
        </p:sp>
        <p:sp>
          <p:nvSpPr>
            <p:cNvPr id="45129" name="Rectangle 73"/>
            <p:cNvSpPr>
              <a:spLocks noChangeArrowheads="1"/>
            </p:cNvSpPr>
            <p:nvPr/>
          </p:nvSpPr>
          <p:spPr bwMode="auto">
            <a:xfrm>
              <a:off x="5194" y="2500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45130" name="Rectangle 74"/>
            <p:cNvSpPr>
              <a:spLocks noChangeArrowheads="1"/>
            </p:cNvSpPr>
            <p:nvPr/>
          </p:nvSpPr>
          <p:spPr bwMode="auto">
            <a:xfrm>
              <a:off x="5283" y="250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’s</a:t>
              </a:r>
              <a:endParaRPr lang="en-GB"/>
            </a:p>
          </p:txBody>
        </p:sp>
        <p:sp>
          <p:nvSpPr>
            <p:cNvPr id="45132" name="Rectangle 76"/>
            <p:cNvSpPr>
              <a:spLocks noChangeArrowheads="1"/>
            </p:cNvSpPr>
            <p:nvPr/>
          </p:nvSpPr>
          <p:spPr bwMode="auto">
            <a:xfrm>
              <a:off x="1948" y="2448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3" name="Line 77"/>
            <p:cNvSpPr>
              <a:spLocks noChangeShapeType="1"/>
            </p:cNvSpPr>
            <p:nvPr/>
          </p:nvSpPr>
          <p:spPr bwMode="auto">
            <a:xfrm>
              <a:off x="2948" y="2448"/>
              <a:ext cx="1" cy="2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4" name="Rectangle 78"/>
            <p:cNvSpPr>
              <a:spLocks noChangeArrowheads="1"/>
            </p:cNvSpPr>
            <p:nvPr/>
          </p:nvSpPr>
          <p:spPr bwMode="auto">
            <a:xfrm>
              <a:off x="4545" y="2448"/>
              <a:ext cx="15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6" name="Rectangle 80"/>
            <p:cNvSpPr>
              <a:spLocks noChangeArrowheads="1"/>
            </p:cNvSpPr>
            <p:nvPr/>
          </p:nvSpPr>
          <p:spPr bwMode="auto">
            <a:xfrm>
              <a:off x="1970" y="2754"/>
              <a:ext cx="4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lock on </a:t>
              </a:r>
              <a:endParaRPr lang="en-GB"/>
            </a:p>
          </p:txBody>
        </p:sp>
        <p:sp>
          <p:nvSpPr>
            <p:cNvPr id="45137" name="Rectangle 81"/>
            <p:cNvSpPr>
              <a:spLocks noChangeArrowheads="1"/>
            </p:cNvSpPr>
            <p:nvPr/>
          </p:nvSpPr>
          <p:spPr bwMode="auto">
            <a:xfrm>
              <a:off x="2478" y="2754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4567" y="2754"/>
              <a:ext cx="4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lock on </a:t>
              </a:r>
              <a:endParaRPr lang="en-GB"/>
            </a:p>
          </p:txBody>
        </p:sp>
        <p:sp>
          <p:nvSpPr>
            <p:cNvPr id="45139" name="Rectangle 83"/>
            <p:cNvSpPr>
              <a:spLocks noChangeArrowheads="1"/>
            </p:cNvSpPr>
            <p:nvPr/>
          </p:nvSpPr>
          <p:spPr bwMode="auto">
            <a:xfrm>
              <a:off x="5074" y="2754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5141" name="Rectangle 85"/>
            <p:cNvSpPr>
              <a:spLocks noChangeArrowheads="1"/>
            </p:cNvSpPr>
            <p:nvPr/>
          </p:nvSpPr>
          <p:spPr bwMode="auto">
            <a:xfrm>
              <a:off x="1948" y="2702"/>
              <a:ext cx="15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Line 86"/>
            <p:cNvSpPr>
              <a:spLocks noChangeShapeType="1"/>
            </p:cNvSpPr>
            <p:nvPr/>
          </p:nvSpPr>
          <p:spPr bwMode="auto">
            <a:xfrm>
              <a:off x="2948" y="2702"/>
              <a:ext cx="1" cy="19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3" name="Rectangle 87"/>
            <p:cNvSpPr>
              <a:spLocks noChangeArrowheads="1"/>
            </p:cNvSpPr>
            <p:nvPr/>
          </p:nvSpPr>
          <p:spPr bwMode="auto">
            <a:xfrm>
              <a:off x="4545" y="2702"/>
              <a:ext cx="15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Rectangle 90"/>
            <p:cNvSpPr>
              <a:spLocks noChangeArrowheads="1"/>
            </p:cNvSpPr>
            <p:nvPr/>
          </p:nvSpPr>
          <p:spPr bwMode="auto">
            <a:xfrm>
              <a:off x="1948" y="2910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Line 91"/>
            <p:cNvSpPr>
              <a:spLocks noChangeShapeType="1"/>
            </p:cNvSpPr>
            <p:nvPr/>
          </p:nvSpPr>
          <p:spPr bwMode="auto">
            <a:xfrm>
              <a:off x="2948" y="2910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Rectangle 92"/>
            <p:cNvSpPr>
              <a:spLocks noChangeArrowheads="1"/>
            </p:cNvSpPr>
            <p:nvPr/>
          </p:nvSpPr>
          <p:spPr bwMode="auto">
            <a:xfrm>
              <a:off x="4545" y="2910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Line 95"/>
            <p:cNvSpPr>
              <a:spLocks noChangeShapeType="1"/>
            </p:cNvSpPr>
            <p:nvPr/>
          </p:nvSpPr>
          <p:spPr bwMode="auto">
            <a:xfrm>
              <a:off x="351" y="3328"/>
              <a:ext cx="158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2" name="Rectangle 96"/>
            <p:cNvSpPr>
              <a:spLocks noChangeArrowheads="1"/>
            </p:cNvSpPr>
            <p:nvPr/>
          </p:nvSpPr>
          <p:spPr bwMode="auto">
            <a:xfrm>
              <a:off x="1948" y="3119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4" name="Line 98"/>
            <p:cNvSpPr>
              <a:spLocks noChangeShapeType="1"/>
            </p:cNvSpPr>
            <p:nvPr/>
          </p:nvSpPr>
          <p:spPr bwMode="auto">
            <a:xfrm>
              <a:off x="1948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Line 99"/>
            <p:cNvSpPr>
              <a:spLocks noChangeShapeType="1"/>
            </p:cNvSpPr>
            <p:nvPr/>
          </p:nvSpPr>
          <p:spPr bwMode="auto">
            <a:xfrm>
              <a:off x="1963" y="3328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6" name="Line 100"/>
            <p:cNvSpPr>
              <a:spLocks noChangeShapeType="1"/>
            </p:cNvSpPr>
            <p:nvPr/>
          </p:nvSpPr>
          <p:spPr bwMode="auto">
            <a:xfrm>
              <a:off x="2948" y="3119"/>
              <a:ext cx="1" cy="19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Line 102"/>
            <p:cNvSpPr>
              <a:spLocks noChangeShapeType="1"/>
            </p:cNvSpPr>
            <p:nvPr/>
          </p:nvSpPr>
          <p:spPr bwMode="auto">
            <a:xfrm>
              <a:off x="2948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" name="Line 103"/>
            <p:cNvSpPr>
              <a:spLocks noChangeShapeType="1"/>
            </p:cNvSpPr>
            <p:nvPr/>
          </p:nvSpPr>
          <p:spPr bwMode="auto">
            <a:xfrm>
              <a:off x="2963" y="3328"/>
              <a:ext cx="156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Rectangle 104"/>
            <p:cNvSpPr>
              <a:spLocks noChangeArrowheads="1"/>
            </p:cNvSpPr>
            <p:nvPr/>
          </p:nvSpPr>
          <p:spPr bwMode="auto">
            <a:xfrm>
              <a:off x="4545" y="3119"/>
              <a:ext cx="15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Line 106"/>
            <p:cNvSpPr>
              <a:spLocks noChangeShapeType="1"/>
            </p:cNvSpPr>
            <p:nvPr/>
          </p:nvSpPr>
          <p:spPr bwMode="auto">
            <a:xfrm>
              <a:off x="4545" y="3328"/>
              <a:ext cx="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3" name="Line 107"/>
            <p:cNvSpPr>
              <a:spLocks noChangeShapeType="1"/>
            </p:cNvSpPr>
            <p:nvPr/>
          </p:nvSpPr>
          <p:spPr bwMode="auto">
            <a:xfrm>
              <a:off x="4560" y="3328"/>
              <a:ext cx="970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71" name="Group 115"/>
            <p:cNvGrpSpPr>
              <a:grpSpLocks/>
            </p:cNvGrpSpPr>
            <p:nvPr/>
          </p:nvGrpSpPr>
          <p:grpSpPr bwMode="auto">
            <a:xfrm>
              <a:off x="468" y="2544"/>
              <a:ext cx="241" cy="49"/>
              <a:chOff x="792" y="2771"/>
              <a:chExt cx="241" cy="49"/>
            </a:xfrm>
          </p:grpSpPr>
          <p:sp>
            <p:nvSpPr>
              <p:cNvPr id="45168" name="Oval 112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9" name="Oval 113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0" name="Oval 114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72" name="Group 116"/>
            <p:cNvGrpSpPr>
              <a:grpSpLocks/>
            </p:cNvGrpSpPr>
            <p:nvPr/>
          </p:nvGrpSpPr>
          <p:grpSpPr bwMode="auto">
            <a:xfrm>
              <a:off x="468" y="2941"/>
              <a:ext cx="241" cy="49"/>
              <a:chOff x="792" y="2771"/>
              <a:chExt cx="241" cy="49"/>
            </a:xfrm>
          </p:grpSpPr>
          <p:sp>
            <p:nvSpPr>
              <p:cNvPr id="45173" name="Oval 117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4" name="Oval 118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5" name="Oval 119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76" name="Group 120"/>
            <p:cNvGrpSpPr>
              <a:grpSpLocks/>
            </p:cNvGrpSpPr>
            <p:nvPr/>
          </p:nvGrpSpPr>
          <p:grpSpPr bwMode="auto">
            <a:xfrm>
              <a:off x="468" y="3128"/>
              <a:ext cx="241" cy="49"/>
              <a:chOff x="792" y="2771"/>
              <a:chExt cx="241" cy="49"/>
            </a:xfrm>
          </p:grpSpPr>
          <p:sp>
            <p:nvSpPr>
              <p:cNvPr id="45177" name="Oval 121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8" name="Oval 122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9" name="Oval 123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80" name="Group 124"/>
            <p:cNvGrpSpPr>
              <a:grpSpLocks/>
            </p:cNvGrpSpPr>
            <p:nvPr/>
          </p:nvGrpSpPr>
          <p:grpSpPr bwMode="auto">
            <a:xfrm>
              <a:off x="3081" y="2787"/>
              <a:ext cx="241" cy="49"/>
              <a:chOff x="792" y="2771"/>
              <a:chExt cx="241" cy="49"/>
            </a:xfrm>
          </p:grpSpPr>
          <p:sp>
            <p:nvSpPr>
              <p:cNvPr id="45181" name="Oval 125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2" name="Oval 126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3" name="Oval 127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84" name="Group 128"/>
            <p:cNvGrpSpPr>
              <a:grpSpLocks/>
            </p:cNvGrpSpPr>
            <p:nvPr/>
          </p:nvGrpSpPr>
          <p:grpSpPr bwMode="auto">
            <a:xfrm>
              <a:off x="3081" y="2941"/>
              <a:ext cx="241" cy="49"/>
              <a:chOff x="792" y="2771"/>
              <a:chExt cx="241" cy="49"/>
            </a:xfrm>
          </p:grpSpPr>
          <p:sp>
            <p:nvSpPr>
              <p:cNvPr id="45185" name="Oval 129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6" name="Oval 130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7" name="Oval 131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88" name="Group 132"/>
            <p:cNvGrpSpPr>
              <a:grpSpLocks/>
            </p:cNvGrpSpPr>
            <p:nvPr/>
          </p:nvGrpSpPr>
          <p:grpSpPr bwMode="auto">
            <a:xfrm>
              <a:off x="3081" y="3128"/>
              <a:ext cx="241" cy="49"/>
              <a:chOff x="792" y="2771"/>
              <a:chExt cx="241" cy="49"/>
            </a:xfrm>
          </p:grpSpPr>
          <p:sp>
            <p:nvSpPr>
              <p:cNvPr id="45189" name="Oval 133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0" name="Oval 134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1" name="Oval 135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12.20</a:t>
            </a:r>
            <a:br>
              <a:rPr lang="en-GB"/>
            </a:br>
            <a:r>
              <a:rPr lang="en-GB"/>
              <a:t>The wait-for graph for Figure 12.19</a:t>
            </a:r>
          </a:p>
        </p:txBody>
      </p:sp>
      <p:grpSp>
        <p:nvGrpSpPr>
          <p:cNvPr id="46126" name="Group 46"/>
          <p:cNvGrpSpPr>
            <a:grpSpLocks/>
          </p:cNvGrpSpPr>
          <p:nvPr/>
        </p:nvGrpSpPr>
        <p:grpSpPr bwMode="auto">
          <a:xfrm>
            <a:off x="1098550" y="2339975"/>
            <a:ext cx="8181975" cy="2620963"/>
            <a:chOff x="692" y="1474"/>
            <a:chExt cx="5154" cy="1651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270" y="2673"/>
              <a:ext cx="1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325" y="1829"/>
              <a:ext cx="1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/>
            </a:p>
          </p:txBody>
        </p:sp>
        <p:sp>
          <p:nvSpPr>
            <p:cNvPr id="46086" name="Arc 6"/>
            <p:cNvSpPr>
              <a:spLocks/>
            </p:cNvSpPr>
            <p:nvPr/>
          </p:nvSpPr>
          <p:spPr bwMode="auto">
            <a:xfrm>
              <a:off x="5371" y="2319"/>
              <a:ext cx="90" cy="135"/>
            </a:xfrm>
            <a:custGeom>
              <a:avLst/>
              <a:gdLst>
                <a:gd name="G0" fmla="+- 10240 0 0"/>
                <a:gd name="G1" fmla="+- 0 0 0"/>
                <a:gd name="G2" fmla="+- 21600 0 0"/>
                <a:gd name="T0" fmla="*/ 14476 w 14476"/>
                <a:gd name="T1" fmla="*/ 21180 h 21600"/>
                <a:gd name="T2" fmla="*/ 0 w 14476"/>
                <a:gd name="T3" fmla="*/ 19018 h 21600"/>
                <a:gd name="T4" fmla="*/ 10240 w 144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76" h="21600" fill="none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600"/>
                  </a:cubicBezTo>
                  <a:cubicBezTo>
                    <a:pt x="6665" y="21600"/>
                    <a:pt x="3147" y="20712"/>
                    <a:pt x="-1" y="19018"/>
                  </a:cubicBezTo>
                </a:path>
                <a:path w="14476" h="21600" stroke="0" extrusionOk="0">
                  <a:moveTo>
                    <a:pt x="14476" y="21180"/>
                  </a:moveTo>
                  <a:cubicBezTo>
                    <a:pt x="13081" y="21459"/>
                    <a:pt x="11662" y="21599"/>
                    <a:pt x="10240" y="21600"/>
                  </a:cubicBezTo>
                  <a:cubicBezTo>
                    <a:pt x="6665" y="21600"/>
                    <a:pt x="3147" y="20712"/>
                    <a:pt x="-1" y="19018"/>
                  </a:cubicBezTo>
                  <a:lnTo>
                    <a:pt x="10240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Arc 7"/>
            <p:cNvSpPr>
              <a:spLocks/>
            </p:cNvSpPr>
            <p:nvPr/>
          </p:nvSpPr>
          <p:spPr bwMode="auto">
            <a:xfrm>
              <a:off x="4397" y="2319"/>
              <a:ext cx="1025" cy="653"/>
            </a:xfrm>
            <a:custGeom>
              <a:avLst/>
              <a:gdLst>
                <a:gd name="G0" fmla="+- 20 0 0"/>
                <a:gd name="G1" fmla="+- 0 0 0"/>
                <a:gd name="G2" fmla="+- 21600 0 0"/>
                <a:gd name="T0" fmla="*/ 21358 w 21358"/>
                <a:gd name="T1" fmla="*/ 3349 h 21600"/>
                <a:gd name="T2" fmla="*/ 0 w 21358"/>
                <a:gd name="T3" fmla="*/ 21599 h 21600"/>
                <a:gd name="T4" fmla="*/ 20 w 213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8" h="21600" fill="none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600"/>
                  </a:cubicBezTo>
                  <a:cubicBezTo>
                    <a:pt x="13" y="21600"/>
                    <a:pt x="6" y="21599"/>
                    <a:pt x="-1" y="21599"/>
                  </a:cubicBezTo>
                </a:path>
                <a:path w="21358" h="21600" stroke="0" extrusionOk="0">
                  <a:moveTo>
                    <a:pt x="21358" y="3349"/>
                  </a:moveTo>
                  <a:cubicBezTo>
                    <a:pt x="19709" y="13856"/>
                    <a:pt x="10656" y="21599"/>
                    <a:pt x="20" y="21600"/>
                  </a:cubicBezTo>
                  <a:cubicBezTo>
                    <a:pt x="13" y="21600"/>
                    <a:pt x="6" y="21599"/>
                    <a:pt x="-1" y="21599"/>
                  </a:cubicBezTo>
                  <a:lnTo>
                    <a:pt x="20" y="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849" y="2750"/>
              <a:ext cx="6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/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3008" y="1554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5191" y="2802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>
              <a:off x="777" y="1915"/>
              <a:ext cx="91" cy="144"/>
            </a:xfrm>
            <a:custGeom>
              <a:avLst/>
              <a:gdLst>
                <a:gd name="G0" fmla="+- 5016 0 0"/>
                <a:gd name="G1" fmla="+- 21600 0 0"/>
                <a:gd name="G2" fmla="+- 21600 0 0"/>
                <a:gd name="T0" fmla="*/ 0 w 14635"/>
                <a:gd name="T1" fmla="*/ 591 h 21600"/>
                <a:gd name="T2" fmla="*/ 14635 w 14635"/>
                <a:gd name="T3" fmla="*/ 2261 h 21600"/>
                <a:gd name="T4" fmla="*/ 5016 w 14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5" h="21600" fill="none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0"/>
                  </a:cubicBezTo>
                  <a:cubicBezTo>
                    <a:pt x="8354" y="0"/>
                    <a:pt x="11646" y="773"/>
                    <a:pt x="14635" y="2260"/>
                  </a:cubicBezTo>
                </a:path>
                <a:path w="14635" h="21600" stroke="0" extrusionOk="0">
                  <a:moveTo>
                    <a:pt x="-1" y="590"/>
                  </a:moveTo>
                  <a:cubicBezTo>
                    <a:pt x="1643" y="198"/>
                    <a:pt x="3326" y="-1"/>
                    <a:pt x="5016" y="0"/>
                  </a:cubicBezTo>
                  <a:cubicBezTo>
                    <a:pt x="8354" y="0"/>
                    <a:pt x="11646" y="773"/>
                    <a:pt x="14635" y="2260"/>
                  </a:cubicBezTo>
                  <a:lnTo>
                    <a:pt x="5016" y="2160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Arc 12"/>
            <p:cNvSpPr>
              <a:spLocks/>
            </p:cNvSpPr>
            <p:nvPr/>
          </p:nvSpPr>
          <p:spPr bwMode="auto">
            <a:xfrm>
              <a:off x="822" y="1531"/>
              <a:ext cx="1329" cy="519"/>
            </a:xfrm>
            <a:custGeom>
              <a:avLst/>
              <a:gdLst>
                <a:gd name="G0" fmla="+- 21125 0 0"/>
                <a:gd name="G1" fmla="+- 21600 0 0"/>
                <a:gd name="G2" fmla="+- 21600 0 0"/>
                <a:gd name="T0" fmla="*/ 0 w 42724"/>
                <a:gd name="T1" fmla="*/ 17100 h 21600"/>
                <a:gd name="T2" fmla="*/ 42724 w 42724"/>
                <a:gd name="T3" fmla="*/ 21559 h 21600"/>
                <a:gd name="T4" fmla="*/ 21125 w 4272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24" h="21600" fill="none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0"/>
                  </a:cubicBezTo>
                  <a:cubicBezTo>
                    <a:pt x="33038" y="0"/>
                    <a:pt x="42702" y="9645"/>
                    <a:pt x="42724" y="21558"/>
                  </a:cubicBezTo>
                </a:path>
                <a:path w="42724" h="21600" stroke="0" extrusionOk="0">
                  <a:moveTo>
                    <a:pt x="-2" y="17099"/>
                  </a:moveTo>
                  <a:cubicBezTo>
                    <a:pt x="2123" y="7128"/>
                    <a:pt x="10929" y="-1"/>
                    <a:pt x="21125" y="0"/>
                  </a:cubicBezTo>
                  <a:cubicBezTo>
                    <a:pt x="33038" y="0"/>
                    <a:pt x="42702" y="9645"/>
                    <a:pt x="42724" y="21558"/>
                  </a:cubicBezTo>
                  <a:lnTo>
                    <a:pt x="21125" y="2160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Arc 13"/>
            <p:cNvSpPr>
              <a:spLocks/>
            </p:cNvSpPr>
            <p:nvPr/>
          </p:nvSpPr>
          <p:spPr bwMode="auto">
            <a:xfrm>
              <a:off x="2057" y="2300"/>
              <a:ext cx="98" cy="135"/>
            </a:xfrm>
            <a:custGeom>
              <a:avLst/>
              <a:gdLst>
                <a:gd name="G0" fmla="+- 9816 0 0"/>
                <a:gd name="G1" fmla="+- 0 0 0"/>
                <a:gd name="G2" fmla="+- 21600 0 0"/>
                <a:gd name="T0" fmla="*/ 14655 w 14655"/>
                <a:gd name="T1" fmla="*/ 21050 h 21600"/>
                <a:gd name="T2" fmla="*/ 0 w 14655"/>
                <a:gd name="T3" fmla="*/ 19240 h 21600"/>
                <a:gd name="T4" fmla="*/ 9816 w 14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55" h="21600" fill="none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600"/>
                  </a:cubicBezTo>
                  <a:cubicBezTo>
                    <a:pt x="6403" y="21600"/>
                    <a:pt x="3039" y="20791"/>
                    <a:pt x="-1" y="19240"/>
                  </a:cubicBezTo>
                </a:path>
                <a:path w="14655" h="21600" stroke="0" extrusionOk="0">
                  <a:moveTo>
                    <a:pt x="14655" y="21050"/>
                  </a:moveTo>
                  <a:cubicBezTo>
                    <a:pt x="13068" y="21415"/>
                    <a:pt x="11444" y="21599"/>
                    <a:pt x="9816" y="21600"/>
                  </a:cubicBezTo>
                  <a:cubicBezTo>
                    <a:pt x="6403" y="21600"/>
                    <a:pt x="3039" y="20791"/>
                    <a:pt x="-1" y="1924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Arc 14"/>
            <p:cNvSpPr>
              <a:spLocks/>
            </p:cNvSpPr>
            <p:nvPr/>
          </p:nvSpPr>
          <p:spPr bwMode="auto">
            <a:xfrm>
              <a:off x="826" y="2299"/>
              <a:ext cx="1290" cy="4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2655 w 42655"/>
                <a:gd name="T1" fmla="*/ 4819 h 21600"/>
                <a:gd name="T2" fmla="*/ 0 w 42655"/>
                <a:gd name="T3" fmla="*/ 0 h 21600"/>
                <a:gd name="T4" fmla="*/ 21600 w 426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655" h="21600" fill="none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2655" h="21600" stroke="0" extrusionOk="0">
                  <a:moveTo>
                    <a:pt x="42655" y="4819"/>
                  </a:moveTo>
                  <a:cubicBezTo>
                    <a:pt x="40408" y="14637"/>
                    <a:pt x="3167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692" y="205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692" y="2050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775" y="209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5281" y="205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5281" y="2050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5386" y="211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978" y="2050"/>
              <a:ext cx="308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1978" y="2050"/>
              <a:ext cx="327" cy="288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2081" y="209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3207" y="2069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3207" y="2069"/>
              <a:ext cx="307" cy="307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3310" y="213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46107" name="Freeform 27"/>
            <p:cNvSpPr>
              <a:spLocks/>
            </p:cNvSpPr>
            <p:nvPr/>
          </p:nvSpPr>
          <p:spPr bwMode="auto">
            <a:xfrm>
              <a:off x="4436" y="1550"/>
              <a:ext cx="192" cy="96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73" y="96"/>
                </a:cxn>
                <a:cxn ang="0">
                  <a:pos x="0" y="39"/>
                </a:cxn>
                <a:cxn ang="0">
                  <a:pos x="192" y="0"/>
                </a:cxn>
                <a:cxn ang="0">
                  <a:pos x="192" y="58"/>
                </a:cxn>
              </a:cxnLst>
              <a:rect l="0" t="0" r="r" b="b"/>
              <a:pathLst>
                <a:path w="192" h="96">
                  <a:moveTo>
                    <a:pt x="192" y="58"/>
                  </a:moveTo>
                  <a:lnTo>
                    <a:pt x="173" y="96"/>
                  </a:lnTo>
                  <a:lnTo>
                    <a:pt x="0" y="39"/>
                  </a:lnTo>
                  <a:lnTo>
                    <a:pt x="192" y="0"/>
                  </a:lnTo>
                  <a:lnTo>
                    <a:pt x="192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8"/>
            <p:cNvSpPr>
              <a:spLocks/>
            </p:cNvSpPr>
            <p:nvPr/>
          </p:nvSpPr>
          <p:spPr bwMode="auto">
            <a:xfrm>
              <a:off x="4628" y="1608"/>
              <a:ext cx="768" cy="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38"/>
                </a:cxn>
                <a:cxn ang="0">
                  <a:pos x="557" y="154"/>
                </a:cxn>
                <a:cxn ang="0">
                  <a:pos x="710" y="288"/>
                </a:cxn>
                <a:cxn ang="0">
                  <a:pos x="768" y="461"/>
                </a:cxn>
              </a:cxnLst>
              <a:rect l="0" t="0" r="r" b="b"/>
              <a:pathLst>
                <a:path w="768" h="461">
                  <a:moveTo>
                    <a:pt x="0" y="0"/>
                  </a:moveTo>
                  <a:lnTo>
                    <a:pt x="307" y="38"/>
                  </a:lnTo>
                  <a:lnTo>
                    <a:pt x="557" y="154"/>
                  </a:lnTo>
                  <a:lnTo>
                    <a:pt x="710" y="288"/>
                  </a:lnTo>
                  <a:lnTo>
                    <a:pt x="768" y="461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5216" y="1554"/>
              <a:ext cx="6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/>
            </a:p>
          </p:txBody>
        </p:sp>
        <p:sp>
          <p:nvSpPr>
            <p:cNvPr id="46110" name="Freeform 30"/>
            <p:cNvSpPr>
              <a:spLocks/>
            </p:cNvSpPr>
            <p:nvPr/>
          </p:nvSpPr>
          <p:spPr bwMode="auto">
            <a:xfrm>
              <a:off x="4071" y="2914"/>
              <a:ext cx="173" cy="1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0" y="0"/>
                </a:cxn>
                <a:cxn ang="0">
                  <a:pos x="173" y="76"/>
                </a:cxn>
                <a:cxn ang="0">
                  <a:pos x="0" y="115"/>
                </a:cxn>
                <a:cxn ang="0">
                  <a:pos x="0" y="57"/>
                </a:cxn>
              </a:cxnLst>
              <a:rect l="0" t="0" r="r" b="b"/>
              <a:pathLst>
                <a:path w="173" h="115">
                  <a:moveTo>
                    <a:pt x="0" y="57"/>
                  </a:moveTo>
                  <a:lnTo>
                    <a:pt x="0" y="0"/>
                  </a:lnTo>
                  <a:lnTo>
                    <a:pt x="173" y="76"/>
                  </a:lnTo>
                  <a:lnTo>
                    <a:pt x="0" y="11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Freeform 31"/>
            <p:cNvSpPr>
              <a:spLocks/>
            </p:cNvSpPr>
            <p:nvPr/>
          </p:nvSpPr>
          <p:spPr bwMode="auto">
            <a:xfrm>
              <a:off x="3361" y="2376"/>
              <a:ext cx="710" cy="595"/>
            </a:xfrm>
            <a:custGeom>
              <a:avLst/>
              <a:gdLst/>
              <a:ahLst/>
              <a:cxnLst>
                <a:cxn ang="0">
                  <a:pos x="710" y="595"/>
                </a:cxn>
                <a:cxn ang="0">
                  <a:pos x="422" y="518"/>
                </a:cxn>
                <a:cxn ang="0">
                  <a:pos x="192" y="384"/>
                </a:cxn>
                <a:cxn ang="0">
                  <a:pos x="38" y="211"/>
                </a:cxn>
                <a:cxn ang="0">
                  <a:pos x="0" y="0"/>
                </a:cxn>
              </a:cxnLst>
              <a:rect l="0" t="0" r="r" b="b"/>
              <a:pathLst>
                <a:path w="710" h="595">
                  <a:moveTo>
                    <a:pt x="710" y="595"/>
                  </a:moveTo>
                  <a:lnTo>
                    <a:pt x="422" y="518"/>
                  </a:lnTo>
                  <a:lnTo>
                    <a:pt x="192" y="384"/>
                  </a:lnTo>
                  <a:lnTo>
                    <a:pt x="38" y="211"/>
                  </a:lnTo>
                  <a:lnTo>
                    <a:pt x="0" y="0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32"/>
            <p:cNvSpPr>
              <a:spLocks/>
            </p:cNvSpPr>
            <p:nvPr/>
          </p:nvSpPr>
          <p:spPr bwMode="auto">
            <a:xfrm>
              <a:off x="3361" y="1858"/>
              <a:ext cx="115" cy="172"/>
            </a:xfrm>
            <a:custGeom>
              <a:avLst/>
              <a:gdLst/>
              <a:ahLst/>
              <a:cxnLst>
                <a:cxn ang="0">
                  <a:pos x="57" y="19"/>
                </a:cxn>
                <a:cxn ang="0">
                  <a:pos x="115" y="38"/>
                </a:cxn>
                <a:cxn ang="0">
                  <a:pos x="0" y="172"/>
                </a:cxn>
                <a:cxn ang="0">
                  <a:pos x="19" y="0"/>
                </a:cxn>
                <a:cxn ang="0">
                  <a:pos x="57" y="19"/>
                </a:cxn>
              </a:cxnLst>
              <a:rect l="0" t="0" r="r" b="b"/>
              <a:pathLst>
                <a:path w="115" h="172">
                  <a:moveTo>
                    <a:pt x="57" y="19"/>
                  </a:moveTo>
                  <a:lnTo>
                    <a:pt x="115" y="38"/>
                  </a:lnTo>
                  <a:lnTo>
                    <a:pt x="0" y="172"/>
                  </a:lnTo>
                  <a:lnTo>
                    <a:pt x="19" y="0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Freeform 33"/>
            <p:cNvSpPr>
              <a:spLocks/>
            </p:cNvSpPr>
            <p:nvPr/>
          </p:nvSpPr>
          <p:spPr bwMode="auto">
            <a:xfrm>
              <a:off x="3438" y="1608"/>
              <a:ext cx="825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15" y="134"/>
                </a:cxn>
                <a:cxn ang="0">
                  <a:pos x="307" y="58"/>
                </a:cxn>
                <a:cxn ang="0">
                  <a:pos x="825" y="0"/>
                </a:cxn>
              </a:cxnLst>
              <a:rect l="0" t="0" r="r" b="b"/>
              <a:pathLst>
                <a:path w="825" h="250">
                  <a:moveTo>
                    <a:pt x="0" y="250"/>
                  </a:moveTo>
                  <a:lnTo>
                    <a:pt x="115" y="134"/>
                  </a:lnTo>
                  <a:lnTo>
                    <a:pt x="307" y="58"/>
                  </a:lnTo>
                  <a:lnTo>
                    <a:pt x="825" y="0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AutoShape 34"/>
            <p:cNvSpPr>
              <a:spLocks noChangeArrowheads="1"/>
            </p:cNvSpPr>
            <p:nvPr/>
          </p:nvSpPr>
          <p:spPr bwMode="auto">
            <a:xfrm>
              <a:off x="4282" y="2856"/>
              <a:ext cx="154" cy="250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AutoShape 35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282" y="2856"/>
              <a:ext cx="154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282" y="2856"/>
              <a:ext cx="173" cy="154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AutoShape 38"/>
            <p:cNvSpPr>
              <a:spLocks noChangeArrowheads="1"/>
            </p:cNvSpPr>
            <p:nvPr/>
          </p:nvSpPr>
          <p:spPr bwMode="auto">
            <a:xfrm>
              <a:off x="4282" y="2856"/>
              <a:ext cx="173" cy="269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4282" y="2990"/>
              <a:ext cx="15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AutoShape 40"/>
            <p:cNvSpPr>
              <a:spLocks noChangeArrowheads="1"/>
            </p:cNvSpPr>
            <p:nvPr/>
          </p:nvSpPr>
          <p:spPr bwMode="auto">
            <a:xfrm>
              <a:off x="4282" y="1474"/>
              <a:ext cx="154" cy="249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AutoShape 41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4282" y="1474"/>
              <a:ext cx="154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4282" y="1474"/>
              <a:ext cx="173" cy="153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AutoShape 44"/>
            <p:cNvSpPr>
              <a:spLocks noChangeArrowheads="1"/>
            </p:cNvSpPr>
            <p:nvPr/>
          </p:nvSpPr>
          <p:spPr bwMode="auto">
            <a:xfrm>
              <a:off x="4282" y="1474"/>
              <a:ext cx="173" cy="268"/>
            </a:xfrm>
            <a:prstGeom prst="roundRect">
              <a:avLst>
                <a:gd name="adj" fmla="val 47111"/>
              </a:avLst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4282" y="1608"/>
              <a:ext cx="154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12.21</a:t>
            </a:r>
            <a:br>
              <a:rPr lang="en-GB"/>
            </a:br>
            <a:r>
              <a:rPr lang="en-GB"/>
              <a:t>A cycle in a wait-for graph</a:t>
            </a:r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1387475" y="1957388"/>
            <a:ext cx="7429500" cy="2897187"/>
            <a:chOff x="874" y="1233"/>
            <a:chExt cx="4680" cy="1825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2559" y="1233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2559" y="1233"/>
              <a:ext cx="351" cy="328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64" y="1283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1880" y="2731"/>
              <a:ext cx="304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880" y="2731"/>
              <a:ext cx="328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985" y="2780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GB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874" y="1842"/>
              <a:ext cx="328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74" y="1842"/>
              <a:ext cx="351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1001" y="1891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47117" name="Arc 13"/>
            <p:cNvSpPr>
              <a:spLocks/>
            </p:cNvSpPr>
            <p:nvPr/>
          </p:nvSpPr>
          <p:spPr bwMode="auto">
            <a:xfrm>
              <a:off x="2395" y="1311"/>
              <a:ext cx="152" cy="103"/>
            </a:xfrm>
            <a:custGeom>
              <a:avLst/>
              <a:gdLst>
                <a:gd name="G0" fmla="+- 21600 0 0"/>
                <a:gd name="G1" fmla="+- 7301 0 0"/>
                <a:gd name="G2" fmla="+- 21600 0 0"/>
                <a:gd name="T0" fmla="*/ 1272 w 21600"/>
                <a:gd name="T1" fmla="*/ 14602 h 14602"/>
                <a:gd name="T2" fmla="*/ 1272 w 21600"/>
                <a:gd name="T3" fmla="*/ 0 h 14602"/>
                <a:gd name="T4" fmla="*/ 2160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1271" y="14602"/>
                  </a:moveTo>
                  <a:cubicBezTo>
                    <a:pt x="430" y="12259"/>
                    <a:pt x="0" y="9789"/>
                    <a:pt x="0" y="7301"/>
                  </a:cubicBezTo>
                  <a:cubicBezTo>
                    <a:pt x="-1" y="4812"/>
                    <a:pt x="430" y="2342"/>
                    <a:pt x="1271" y="-1"/>
                  </a:cubicBezTo>
                </a:path>
                <a:path w="21600" h="14602" stroke="0" extrusionOk="0">
                  <a:moveTo>
                    <a:pt x="1271" y="14602"/>
                  </a:moveTo>
                  <a:cubicBezTo>
                    <a:pt x="430" y="12259"/>
                    <a:pt x="0" y="9789"/>
                    <a:pt x="0" y="7301"/>
                  </a:cubicBezTo>
                  <a:cubicBezTo>
                    <a:pt x="-1" y="4812"/>
                    <a:pt x="430" y="2342"/>
                    <a:pt x="1271" y="-1"/>
                  </a:cubicBezTo>
                  <a:lnTo>
                    <a:pt x="2160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Arc 14"/>
            <p:cNvSpPr>
              <a:spLocks/>
            </p:cNvSpPr>
            <p:nvPr/>
          </p:nvSpPr>
          <p:spPr bwMode="auto">
            <a:xfrm>
              <a:off x="1108" y="1375"/>
              <a:ext cx="1439" cy="490"/>
            </a:xfrm>
            <a:custGeom>
              <a:avLst/>
              <a:gdLst>
                <a:gd name="G0" fmla="+- 21600 0 0"/>
                <a:gd name="G1" fmla="+- 21547 0 0"/>
                <a:gd name="G2" fmla="+- 21600 0 0"/>
                <a:gd name="T0" fmla="*/ 0 w 21600"/>
                <a:gd name="T1" fmla="*/ 21547 h 21547"/>
                <a:gd name="T2" fmla="*/ 20100 w 21600"/>
                <a:gd name="T3" fmla="*/ 0 h 21547"/>
                <a:gd name="T4" fmla="*/ 21600 w 21600"/>
                <a:gd name="T5" fmla="*/ 21547 h 2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47" fill="none" extrusionOk="0">
                  <a:moveTo>
                    <a:pt x="0" y="21547"/>
                  </a:moveTo>
                  <a:cubicBezTo>
                    <a:pt x="0" y="10199"/>
                    <a:pt x="8780" y="787"/>
                    <a:pt x="20099" y="-1"/>
                  </a:cubicBezTo>
                </a:path>
                <a:path w="21600" h="21547" stroke="0" extrusionOk="0">
                  <a:moveTo>
                    <a:pt x="0" y="21547"/>
                  </a:moveTo>
                  <a:cubicBezTo>
                    <a:pt x="0" y="10199"/>
                    <a:pt x="8780" y="787"/>
                    <a:pt x="20099" y="-1"/>
                  </a:cubicBezTo>
                  <a:lnTo>
                    <a:pt x="21600" y="21547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Arc 15"/>
            <p:cNvSpPr>
              <a:spLocks/>
            </p:cNvSpPr>
            <p:nvPr/>
          </p:nvSpPr>
          <p:spPr bwMode="auto">
            <a:xfrm>
              <a:off x="1015" y="2157"/>
              <a:ext cx="103" cy="152"/>
            </a:xfrm>
            <a:custGeom>
              <a:avLst/>
              <a:gdLst>
                <a:gd name="G0" fmla="+- 4955 0 0"/>
                <a:gd name="G1" fmla="+- 0 0 0"/>
                <a:gd name="G2" fmla="+- 21600 0 0"/>
                <a:gd name="T0" fmla="*/ 14646 w 14646"/>
                <a:gd name="T1" fmla="*/ 19303 h 21600"/>
                <a:gd name="T2" fmla="*/ 0 w 14646"/>
                <a:gd name="T3" fmla="*/ 21023 h 21600"/>
                <a:gd name="T4" fmla="*/ 4955 w 146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46" h="21600" fill="none" extrusionOk="0">
                  <a:moveTo>
                    <a:pt x="14646" y="19303"/>
                  </a:moveTo>
                  <a:cubicBezTo>
                    <a:pt x="11638" y="20813"/>
                    <a:pt x="8320" y="21599"/>
                    <a:pt x="4955" y="21600"/>
                  </a:cubicBezTo>
                  <a:cubicBezTo>
                    <a:pt x="3286" y="21600"/>
                    <a:pt x="1623" y="21406"/>
                    <a:pt x="-1" y="21023"/>
                  </a:cubicBezTo>
                </a:path>
                <a:path w="14646" h="21600" stroke="0" extrusionOk="0">
                  <a:moveTo>
                    <a:pt x="14646" y="19303"/>
                  </a:moveTo>
                  <a:cubicBezTo>
                    <a:pt x="11638" y="20813"/>
                    <a:pt x="8320" y="21599"/>
                    <a:pt x="4955" y="21600"/>
                  </a:cubicBezTo>
                  <a:cubicBezTo>
                    <a:pt x="3286" y="21600"/>
                    <a:pt x="1623" y="21406"/>
                    <a:pt x="-1" y="21023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Arc 16"/>
            <p:cNvSpPr>
              <a:spLocks/>
            </p:cNvSpPr>
            <p:nvPr/>
          </p:nvSpPr>
          <p:spPr bwMode="auto">
            <a:xfrm>
              <a:off x="1069" y="2169"/>
              <a:ext cx="811" cy="772"/>
            </a:xfrm>
            <a:custGeom>
              <a:avLst/>
              <a:gdLst>
                <a:gd name="G0" fmla="+- 21391 0 0"/>
                <a:gd name="G1" fmla="+- 0 0 0"/>
                <a:gd name="G2" fmla="+- 21600 0 0"/>
                <a:gd name="T0" fmla="*/ 21391 w 21391"/>
                <a:gd name="T1" fmla="*/ 21600 h 21600"/>
                <a:gd name="T2" fmla="*/ 0 w 21391"/>
                <a:gd name="T3" fmla="*/ 2994 h 21600"/>
                <a:gd name="T4" fmla="*/ 21391 w 213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1" h="21600" fill="none" extrusionOk="0">
                  <a:moveTo>
                    <a:pt x="21391" y="21600"/>
                  </a:moveTo>
                  <a:cubicBezTo>
                    <a:pt x="10618" y="21600"/>
                    <a:pt x="1492" y="13662"/>
                    <a:pt x="-1" y="2994"/>
                  </a:cubicBezTo>
                </a:path>
                <a:path w="21391" h="21600" stroke="0" extrusionOk="0">
                  <a:moveTo>
                    <a:pt x="21391" y="21600"/>
                  </a:moveTo>
                  <a:cubicBezTo>
                    <a:pt x="10618" y="21600"/>
                    <a:pt x="1492" y="13662"/>
                    <a:pt x="-1" y="2994"/>
                  </a:cubicBezTo>
                  <a:lnTo>
                    <a:pt x="21391" y="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Arc 17"/>
            <p:cNvSpPr>
              <a:spLocks/>
            </p:cNvSpPr>
            <p:nvPr/>
          </p:nvSpPr>
          <p:spPr bwMode="auto">
            <a:xfrm>
              <a:off x="5228" y="1772"/>
              <a:ext cx="103" cy="152"/>
            </a:xfrm>
            <a:custGeom>
              <a:avLst/>
              <a:gdLst>
                <a:gd name="G0" fmla="+- 14647 0 0"/>
                <a:gd name="G1" fmla="+- 21576 0 0"/>
                <a:gd name="G2" fmla="+- 21600 0 0"/>
                <a:gd name="T0" fmla="*/ 0 w 14647"/>
                <a:gd name="T1" fmla="*/ 5702 h 21576"/>
                <a:gd name="T2" fmla="*/ 13651 w 14647"/>
                <a:gd name="T3" fmla="*/ 0 h 21576"/>
                <a:gd name="T4" fmla="*/ 14647 w 14647"/>
                <a:gd name="T5" fmla="*/ 21576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47" h="21576" fill="none" extrusionOk="0">
                  <a:moveTo>
                    <a:pt x="-1" y="5701"/>
                  </a:moveTo>
                  <a:cubicBezTo>
                    <a:pt x="3736" y="2252"/>
                    <a:pt x="8571" y="233"/>
                    <a:pt x="13650" y="-2"/>
                  </a:cubicBezTo>
                </a:path>
                <a:path w="14647" h="21576" stroke="0" extrusionOk="0">
                  <a:moveTo>
                    <a:pt x="-1" y="5701"/>
                  </a:moveTo>
                  <a:cubicBezTo>
                    <a:pt x="3736" y="2252"/>
                    <a:pt x="8571" y="233"/>
                    <a:pt x="13650" y="-2"/>
                  </a:cubicBezTo>
                  <a:lnTo>
                    <a:pt x="14647" y="21576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Arc 18"/>
            <p:cNvSpPr>
              <a:spLocks/>
            </p:cNvSpPr>
            <p:nvPr/>
          </p:nvSpPr>
          <p:spPr bwMode="auto">
            <a:xfrm>
              <a:off x="2897" y="1374"/>
              <a:ext cx="2423" cy="562"/>
            </a:xfrm>
            <a:custGeom>
              <a:avLst/>
              <a:gdLst>
                <a:gd name="G0" fmla="+- 8 0 0"/>
                <a:gd name="G1" fmla="+- 21600 0 0"/>
                <a:gd name="G2" fmla="+- 21600 0 0"/>
                <a:gd name="T0" fmla="*/ 0 w 21204"/>
                <a:gd name="T1" fmla="*/ 1 h 21600"/>
                <a:gd name="T2" fmla="*/ 21204 w 21204"/>
                <a:gd name="T3" fmla="*/ 17444 h 21600"/>
                <a:gd name="T4" fmla="*/ 8 w 212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4" h="21600" fill="none" extrusionOk="0">
                  <a:moveTo>
                    <a:pt x="-1" y="0"/>
                  </a:moveTo>
                  <a:cubicBezTo>
                    <a:pt x="2" y="0"/>
                    <a:pt x="5" y="-1"/>
                    <a:pt x="8" y="0"/>
                  </a:cubicBezTo>
                  <a:cubicBezTo>
                    <a:pt x="10334" y="0"/>
                    <a:pt x="19217" y="7309"/>
                    <a:pt x="21204" y="17443"/>
                  </a:cubicBezTo>
                </a:path>
                <a:path w="21204" h="21600" stroke="0" extrusionOk="0">
                  <a:moveTo>
                    <a:pt x="-1" y="0"/>
                  </a:moveTo>
                  <a:cubicBezTo>
                    <a:pt x="2" y="0"/>
                    <a:pt x="5" y="-1"/>
                    <a:pt x="8" y="0"/>
                  </a:cubicBezTo>
                  <a:cubicBezTo>
                    <a:pt x="10334" y="0"/>
                    <a:pt x="19217" y="7309"/>
                    <a:pt x="21204" y="17443"/>
                  </a:cubicBezTo>
                  <a:lnTo>
                    <a:pt x="8" y="2160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Arc 19"/>
            <p:cNvSpPr>
              <a:spLocks/>
            </p:cNvSpPr>
            <p:nvPr/>
          </p:nvSpPr>
          <p:spPr bwMode="auto">
            <a:xfrm>
              <a:off x="4536" y="2644"/>
              <a:ext cx="152" cy="103"/>
            </a:xfrm>
            <a:custGeom>
              <a:avLst/>
              <a:gdLst>
                <a:gd name="G0" fmla="+- 0 0 0"/>
                <a:gd name="G1" fmla="+- 7301 0 0"/>
                <a:gd name="G2" fmla="+- 21600 0 0"/>
                <a:gd name="T0" fmla="*/ 20328 w 21600"/>
                <a:gd name="T1" fmla="*/ 0 h 14602"/>
                <a:gd name="T2" fmla="*/ 20328 w 21600"/>
                <a:gd name="T3" fmla="*/ 14602 h 14602"/>
                <a:gd name="T4" fmla="*/ 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</a:path>
                <a:path w="21600" h="14602" stroke="0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  <a:lnTo>
                    <a:pt x="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Arc 20"/>
            <p:cNvSpPr>
              <a:spLocks/>
            </p:cNvSpPr>
            <p:nvPr/>
          </p:nvSpPr>
          <p:spPr bwMode="auto">
            <a:xfrm>
              <a:off x="4524" y="2087"/>
              <a:ext cx="889" cy="61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439"/>
                <a:gd name="T2" fmla="*/ 2625 w 21600"/>
                <a:gd name="T3" fmla="*/ 21439 h 21439"/>
                <a:gd name="T4" fmla="*/ 0 w 21600"/>
                <a:gd name="T5" fmla="*/ 0 h 2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39" fill="none" extrusionOk="0">
                  <a:moveTo>
                    <a:pt x="21600" y="0"/>
                  </a:moveTo>
                  <a:cubicBezTo>
                    <a:pt x="21600" y="10914"/>
                    <a:pt x="13458" y="20113"/>
                    <a:pt x="2625" y="21439"/>
                  </a:cubicBezTo>
                </a:path>
                <a:path w="21600" h="21439" stroke="0" extrusionOk="0">
                  <a:moveTo>
                    <a:pt x="21600" y="0"/>
                  </a:moveTo>
                  <a:cubicBezTo>
                    <a:pt x="21600" y="10914"/>
                    <a:pt x="13458" y="20113"/>
                    <a:pt x="2625" y="2143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Arc 21"/>
            <p:cNvSpPr>
              <a:spLocks/>
            </p:cNvSpPr>
            <p:nvPr/>
          </p:nvSpPr>
          <p:spPr bwMode="auto">
            <a:xfrm>
              <a:off x="2196" y="2832"/>
              <a:ext cx="152" cy="103"/>
            </a:xfrm>
            <a:custGeom>
              <a:avLst/>
              <a:gdLst>
                <a:gd name="G0" fmla="+- 0 0 0"/>
                <a:gd name="G1" fmla="+- 7301 0 0"/>
                <a:gd name="G2" fmla="+- 21600 0 0"/>
                <a:gd name="T0" fmla="*/ 20328 w 21600"/>
                <a:gd name="T1" fmla="*/ 0 h 14602"/>
                <a:gd name="T2" fmla="*/ 20328 w 21600"/>
                <a:gd name="T3" fmla="*/ 14602 h 14602"/>
                <a:gd name="T4" fmla="*/ 0 w 21600"/>
                <a:gd name="T5" fmla="*/ 7301 h 1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2" fill="none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</a:path>
                <a:path w="21600" h="14602" stroke="0" extrusionOk="0">
                  <a:moveTo>
                    <a:pt x="20328" y="-1"/>
                  </a:moveTo>
                  <a:cubicBezTo>
                    <a:pt x="21169" y="2342"/>
                    <a:pt x="21600" y="4812"/>
                    <a:pt x="21600" y="7301"/>
                  </a:cubicBezTo>
                  <a:cubicBezTo>
                    <a:pt x="21600" y="9789"/>
                    <a:pt x="21169" y="12259"/>
                    <a:pt x="20328" y="14602"/>
                  </a:cubicBezTo>
                  <a:lnTo>
                    <a:pt x="0" y="7301"/>
                  </a:lnTo>
                  <a:close/>
                </a:path>
              </a:pathLst>
            </a:custGeom>
            <a:solidFill>
              <a:srgbClr val="000000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Arc 22"/>
            <p:cNvSpPr>
              <a:spLocks/>
            </p:cNvSpPr>
            <p:nvPr/>
          </p:nvSpPr>
          <p:spPr bwMode="auto">
            <a:xfrm>
              <a:off x="2219" y="2578"/>
              <a:ext cx="2141" cy="316"/>
            </a:xfrm>
            <a:custGeom>
              <a:avLst/>
              <a:gdLst>
                <a:gd name="G0" fmla="+- 0 0 0"/>
                <a:gd name="G1" fmla="+- 68 0 0"/>
                <a:gd name="G2" fmla="+- 21600 0 0"/>
                <a:gd name="T0" fmla="*/ 21599 w 21600"/>
                <a:gd name="T1" fmla="*/ 0 h 21654"/>
                <a:gd name="T2" fmla="*/ 749 w 21600"/>
                <a:gd name="T3" fmla="*/ 21654 h 21654"/>
                <a:gd name="T4" fmla="*/ 0 w 21600"/>
                <a:gd name="T5" fmla="*/ 68 h 2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4" fill="none" extrusionOk="0">
                  <a:moveTo>
                    <a:pt x="21599" y="-1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705"/>
                    <a:pt x="12379" y="21251"/>
                    <a:pt x="749" y="21655"/>
                  </a:cubicBezTo>
                </a:path>
                <a:path w="21600" h="21654" stroke="0" extrusionOk="0">
                  <a:moveTo>
                    <a:pt x="21599" y="-1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705"/>
                    <a:pt x="12379" y="21251"/>
                    <a:pt x="749" y="21655"/>
                  </a:cubicBezTo>
                  <a:lnTo>
                    <a:pt x="0" y="68"/>
                  </a:lnTo>
                  <a:close/>
                </a:path>
              </a:pathLst>
            </a:cu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4220" y="2520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4220" y="2520"/>
              <a:ext cx="351" cy="327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5203" y="1935"/>
              <a:ext cx="327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5203" y="1935"/>
              <a:ext cx="351" cy="328"/>
            </a:xfrm>
            <a:prstGeom prst="rect">
              <a:avLst/>
            </a:prstGeom>
            <a:noFill/>
            <a:ln w="555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12.22</a:t>
            </a:r>
            <a:br>
              <a:rPr lang="en-GB"/>
            </a:br>
            <a:r>
              <a:rPr lang="en-GB"/>
              <a:t>Another wait-for graph</a:t>
            </a:r>
          </a:p>
        </p:txBody>
      </p:sp>
      <p:grpSp>
        <p:nvGrpSpPr>
          <p:cNvPr id="48197" name="Group 69"/>
          <p:cNvGrpSpPr>
            <a:grpSpLocks/>
          </p:cNvGrpSpPr>
          <p:nvPr/>
        </p:nvGrpSpPr>
        <p:grpSpPr bwMode="auto">
          <a:xfrm>
            <a:off x="439738" y="2193925"/>
            <a:ext cx="8540750" cy="2339975"/>
            <a:chOff x="277" y="1382"/>
            <a:chExt cx="5380" cy="1474"/>
          </a:xfrm>
        </p:grpSpPr>
        <p:sp>
          <p:nvSpPr>
            <p:cNvPr id="48132" name="Arc 4"/>
            <p:cNvSpPr>
              <a:spLocks/>
            </p:cNvSpPr>
            <p:nvPr/>
          </p:nvSpPr>
          <p:spPr bwMode="auto">
            <a:xfrm>
              <a:off x="3373" y="2041"/>
              <a:ext cx="1042" cy="412"/>
            </a:xfrm>
            <a:custGeom>
              <a:avLst/>
              <a:gdLst>
                <a:gd name="G0" fmla="+- 390 0 0"/>
                <a:gd name="G1" fmla="+- 21600 0 0"/>
                <a:gd name="G2" fmla="+- 21600 0 0"/>
                <a:gd name="T0" fmla="*/ 0 w 21354"/>
                <a:gd name="T1" fmla="*/ 4 h 21600"/>
                <a:gd name="T2" fmla="*/ 21354 w 21354"/>
                <a:gd name="T3" fmla="*/ 16398 h 21600"/>
                <a:gd name="T4" fmla="*/ 390 w 213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4" h="21600" fill="none" extrusionOk="0">
                  <a:moveTo>
                    <a:pt x="-1" y="3"/>
                  </a:moveTo>
                  <a:cubicBezTo>
                    <a:pt x="129" y="1"/>
                    <a:pt x="259" y="-1"/>
                    <a:pt x="390" y="0"/>
                  </a:cubicBezTo>
                  <a:cubicBezTo>
                    <a:pt x="10315" y="0"/>
                    <a:pt x="18963" y="6764"/>
                    <a:pt x="21354" y="16397"/>
                  </a:cubicBezTo>
                </a:path>
                <a:path w="21354" h="21600" stroke="0" extrusionOk="0">
                  <a:moveTo>
                    <a:pt x="-1" y="3"/>
                  </a:moveTo>
                  <a:cubicBezTo>
                    <a:pt x="129" y="1"/>
                    <a:pt x="259" y="-1"/>
                    <a:pt x="390" y="0"/>
                  </a:cubicBezTo>
                  <a:cubicBezTo>
                    <a:pt x="10315" y="0"/>
                    <a:pt x="18963" y="6764"/>
                    <a:pt x="21354" y="16397"/>
                  </a:cubicBezTo>
                  <a:lnTo>
                    <a:pt x="39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Arc 5"/>
            <p:cNvSpPr>
              <a:spLocks/>
            </p:cNvSpPr>
            <p:nvPr/>
          </p:nvSpPr>
          <p:spPr bwMode="auto">
            <a:xfrm>
              <a:off x="3325" y="2148"/>
              <a:ext cx="536" cy="54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17838 w 21600"/>
                <a:gd name="T1" fmla="*/ 21269 h 21269"/>
                <a:gd name="T2" fmla="*/ 0 w 21600"/>
                <a:gd name="T3" fmla="*/ 0 h 21269"/>
                <a:gd name="T4" fmla="*/ 21600 w 21600"/>
                <a:gd name="T5" fmla="*/ 0 h 2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69" fill="none" extrusionOk="0">
                  <a:moveTo>
                    <a:pt x="17837" y="21269"/>
                  </a:moveTo>
                  <a:cubicBezTo>
                    <a:pt x="7520" y="19444"/>
                    <a:pt x="0" y="10477"/>
                    <a:pt x="0" y="0"/>
                  </a:cubicBezTo>
                </a:path>
                <a:path w="21600" h="21269" stroke="0" extrusionOk="0">
                  <a:moveTo>
                    <a:pt x="17837" y="21269"/>
                  </a:moveTo>
                  <a:cubicBezTo>
                    <a:pt x="7520" y="19444"/>
                    <a:pt x="0" y="1047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3107" y="2000"/>
              <a:ext cx="14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4149" y="1382"/>
              <a:ext cx="247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4149" y="1382"/>
              <a:ext cx="264" cy="2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4223" y="1428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4363" y="2436"/>
              <a:ext cx="264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4363" y="2436"/>
              <a:ext cx="280" cy="2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4453" y="2483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3869" y="2601"/>
              <a:ext cx="247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3869" y="2601"/>
              <a:ext cx="264" cy="2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943" y="2631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GB"/>
            </a:p>
          </p:txBody>
        </p:sp>
        <p:sp>
          <p:nvSpPr>
            <p:cNvPr id="48144" name="Arc 16"/>
            <p:cNvSpPr>
              <a:spLocks/>
            </p:cNvSpPr>
            <p:nvPr/>
          </p:nvSpPr>
          <p:spPr bwMode="auto">
            <a:xfrm>
              <a:off x="4034" y="1442"/>
              <a:ext cx="115" cy="78"/>
            </a:xfrm>
            <a:custGeom>
              <a:avLst/>
              <a:gdLst>
                <a:gd name="G0" fmla="+- 21600 0 0"/>
                <a:gd name="G1" fmla="+- 7336 0 0"/>
                <a:gd name="G2" fmla="+- 21600 0 0"/>
                <a:gd name="T0" fmla="*/ 1285 w 21600"/>
                <a:gd name="T1" fmla="*/ 14672 h 14672"/>
                <a:gd name="T2" fmla="*/ 1285 w 21600"/>
                <a:gd name="T3" fmla="*/ 0 h 14672"/>
                <a:gd name="T4" fmla="*/ 21600 w 21600"/>
                <a:gd name="T5" fmla="*/ 7336 h 14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72" fill="none" extrusionOk="0">
                  <a:moveTo>
                    <a:pt x="1284" y="14672"/>
                  </a:moveTo>
                  <a:cubicBezTo>
                    <a:pt x="434" y="12319"/>
                    <a:pt x="0" y="9837"/>
                    <a:pt x="0" y="7336"/>
                  </a:cubicBezTo>
                  <a:cubicBezTo>
                    <a:pt x="-1" y="4834"/>
                    <a:pt x="434" y="2352"/>
                    <a:pt x="1284" y="-1"/>
                  </a:cubicBezTo>
                </a:path>
                <a:path w="21600" h="14672" stroke="0" extrusionOk="0">
                  <a:moveTo>
                    <a:pt x="1284" y="14672"/>
                  </a:moveTo>
                  <a:cubicBezTo>
                    <a:pt x="434" y="12319"/>
                    <a:pt x="0" y="9837"/>
                    <a:pt x="0" y="7336"/>
                  </a:cubicBezTo>
                  <a:cubicBezTo>
                    <a:pt x="-1" y="4834"/>
                    <a:pt x="434" y="2352"/>
                    <a:pt x="1284" y="-1"/>
                  </a:cubicBezTo>
                  <a:lnTo>
                    <a:pt x="21600" y="7336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Arc 17"/>
            <p:cNvSpPr>
              <a:spLocks/>
            </p:cNvSpPr>
            <p:nvPr/>
          </p:nvSpPr>
          <p:spPr bwMode="auto">
            <a:xfrm>
              <a:off x="3310" y="1483"/>
              <a:ext cx="848" cy="443"/>
            </a:xfrm>
            <a:custGeom>
              <a:avLst/>
              <a:gdLst>
                <a:gd name="G0" fmla="+- 21599 0 0"/>
                <a:gd name="G1" fmla="+- 21517 0 0"/>
                <a:gd name="G2" fmla="+- 21600 0 0"/>
                <a:gd name="T0" fmla="*/ 0 w 21599"/>
                <a:gd name="T1" fmla="*/ 21469 h 21517"/>
                <a:gd name="T2" fmla="*/ 19717 w 21599"/>
                <a:gd name="T3" fmla="*/ 0 h 21517"/>
                <a:gd name="T4" fmla="*/ 21599 w 21599"/>
                <a:gd name="T5" fmla="*/ 21517 h 2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17" fill="none" extrusionOk="0">
                  <a:moveTo>
                    <a:pt x="-1" y="21468"/>
                  </a:moveTo>
                  <a:cubicBezTo>
                    <a:pt x="23" y="10287"/>
                    <a:pt x="8577" y="973"/>
                    <a:pt x="19716" y="-1"/>
                  </a:cubicBezTo>
                </a:path>
                <a:path w="21599" h="21517" stroke="0" extrusionOk="0">
                  <a:moveTo>
                    <a:pt x="-1" y="21468"/>
                  </a:moveTo>
                  <a:cubicBezTo>
                    <a:pt x="23" y="10287"/>
                    <a:pt x="8577" y="973"/>
                    <a:pt x="19716" y="-1"/>
                  </a:cubicBezTo>
                  <a:lnTo>
                    <a:pt x="21599" y="2151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Arc 18"/>
            <p:cNvSpPr>
              <a:spLocks/>
            </p:cNvSpPr>
            <p:nvPr/>
          </p:nvSpPr>
          <p:spPr bwMode="auto">
            <a:xfrm>
              <a:off x="3754" y="2647"/>
              <a:ext cx="115" cy="77"/>
            </a:xfrm>
            <a:custGeom>
              <a:avLst/>
              <a:gdLst>
                <a:gd name="G0" fmla="+- 21600 0 0"/>
                <a:gd name="G1" fmla="+- 9925 0 0"/>
                <a:gd name="G2" fmla="+- 21600 0 0"/>
                <a:gd name="T0" fmla="*/ 476 w 21600"/>
                <a:gd name="T1" fmla="*/ 14432 h 14432"/>
                <a:gd name="T2" fmla="*/ 2416 w 21600"/>
                <a:gd name="T3" fmla="*/ 0 h 14432"/>
                <a:gd name="T4" fmla="*/ 21600 w 21600"/>
                <a:gd name="T5" fmla="*/ 9925 h 14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432" fill="none" extrusionOk="0">
                  <a:moveTo>
                    <a:pt x="475" y="14432"/>
                  </a:moveTo>
                  <a:cubicBezTo>
                    <a:pt x="159" y="12950"/>
                    <a:pt x="0" y="11439"/>
                    <a:pt x="0" y="9925"/>
                  </a:cubicBezTo>
                  <a:cubicBezTo>
                    <a:pt x="-1" y="6471"/>
                    <a:pt x="828" y="3067"/>
                    <a:pt x="2415" y="-1"/>
                  </a:cubicBezTo>
                </a:path>
                <a:path w="21600" h="14432" stroke="0" extrusionOk="0">
                  <a:moveTo>
                    <a:pt x="475" y="14432"/>
                  </a:moveTo>
                  <a:cubicBezTo>
                    <a:pt x="159" y="12950"/>
                    <a:pt x="0" y="11439"/>
                    <a:pt x="0" y="9925"/>
                  </a:cubicBezTo>
                  <a:cubicBezTo>
                    <a:pt x="-1" y="6471"/>
                    <a:pt x="828" y="3067"/>
                    <a:pt x="2415" y="-1"/>
                  </a:cubicBezTo>
                  <a:lnTo>
                    <a:pt x="21600" y="9925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Arc 19"/>
            <p:cNvSpPr>
              <a:spLocks/>
            </p:cNvSpPr>
            <p:nvPr/>
          </p:nvSpPr>
          <p:spPr bwMode="auto">
            <a:xfrm>
              <a:off x="4384" y="2322"/>
              <a:ext cx="78" cy="115"/>
            </a:xfrm>
            <a:custGeom>
              <a:avLst/>
              <a:gdLst>
                <a:gd name="G0" fmla="+- 14638 0 0"/>
                <a:gd name="G1" fmla="+- 21570 0 0"/>
                <a:gd name="G2" fmla="+- 21600 0 0"/>
                <a:gd name="T0" fmla="*/ 0 w 14638"/>
                <a:gd name="T1" fmla="*/ 5687 h 21570"/>
                <a:gd name="T2" fmla="*/ 13508 w 14638"/>
                <a:gd name="T3" fmla="*/ 0 h 21570"/>
                <a:gd name="T4" fmla="*/ 14638 w 14638"/>
                <a:gd name="T5" fmla="*/ 21570 h 2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8" h="21570" fill="none" extrusionOk="0">
                  <a:moveTo>
                    <a:pt x="-1" y="5686"/>
                  </a:moveTo>
                  <a:cubicBezTo>
                    <a:pt x="3702" y="2274"/>
                    <a:pt x="8480" y="262"/>
                    <a:pt x="13507" y="-1"/>
                  </a:cubicBezTo>
                </a:path>
                <a:path w="14638" h="21570" stroke="0" extrusionOk="0">
                  <a:moveTo>
                    <a:pt x="-1" y="5686"/>
                  </a:moveTo>
                  <a:cubicBezTo>
                    <a:pt x="3702" y="2274"/>
                    <a:pt x="8480" y="262"/>
                    <a:pt x="13507" y="-1"/>
                  </a:cubicBezTo>
                  <a:lnTo>
                    <a:pt x="14638" y="2157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3020" y="1505"/>
              <a:ext cx="51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3646" y="1895"/>
              <a:ext cx="46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3481" y="2362"/>
              <a:ext cx="51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277" y="1893"/>
              <a:ext cx="247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277" y="1893"/>
              <a:ext cx="264" cy="2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351" y="1939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1068" y="2107"/>
              <a:ext cx="264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1068" y="2107"/>
              <a:ext cx="280" cy="2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1158" y="2153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/>
            </a:p>
          </p:txBody>
        </p:sp>
        <p:sp>
          <p:nvSpPr>
            <p:cNvPr id="48157" name="Rectangle 29"/>
            <p:cNvSpPr>
              <a:spLocks noChangeArrowheads="1"/>
            </p:cNvSpPr>
            <p:nvPr/>
          </p:nvSpPr>
          <p:spPr bwMode="auto">
            <a:xfrm>
              <a:off x="1612" y="1448"/>
              <a:ext cx="247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1612" y="1448"/>
              <a:ext cx="263" cy="2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1685" y="1494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GB"/>
            </a:p>
          </p:txBody>
        </p:sp>
        <p:sp>
          <p:nvSpPr>
            <p:cNvPr id="48160" name="Arc 32"/>
            <p:cNvSpPr>
              <a:spLocks/>
            </p:cNvSpPr>
            <p:nvPr/>
          </p:nvSpPr>
          <p:spPr bwMode="auto">
            <a:xfrm>
              <a:off x="1513" y="1524"/>
              <a:ext cx="115" cy="78"/>
            </a:xfrm>
            <a:custGeom>
              <a:avLst/>
              <a:gdLst>
                <a:gd name="G0" fmla="+- 21600 0 0"/>
                <a:gd name="G1" fmla="+- 7473 0 0"/>
                <a:gd name="G2" fmla="+- 21600 0 0"/>
                <a:gd name="T0" fmla="*/ 1215 w 21600"/>
                <a:gd name="T1" fmla="*/ 14614 h 14614"/>
                <a:gd name="T2" fmla="*/ 1335 w 21600"/>
                <a:gd name="T3" fmla="*/ 0 h 14614"/>
                <a:gd name="T4" fmla="*/ 21600 w 21600"/>
                <a:gd name="T5" fmla="*/ 7473 h 1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14" fill="none" extrusionOk="0">
                  <a:moveTo>
                    <a:pt x="1214" y="14614"/>
                  </a:moveTo>
                  <a:cubicBezTo>
                    <a:pt x="410" y="12319"/>
                    <a:pt x="0" y="9904"/>
                    <a:pt x="0" y="7473"/>
                  </a:cubicBezTo>
                  <a:cubicBezTo>
                    <a:pt x="-1" y="4922"/>
                    <a:pt x="451" y="2392"/>
                    <a:pt x="1334" y="-1"/>
                  </a:cubicBezTo>
                </a:path>
                <a:path w="21600" h="14614" stroke="0" extrusionOk="0">
                  <a:moveTo>
                    <a:pt x="1214" y="14614"/>
                  </a:moveTo>
                  <a:cubicBezTo>
                    <a:pt x="410" y="12319"/>
                    <a:pt x="0" y="9904"/>
                    <a:pt x="0" y="7473"/>
                  </a:cubicBezTo>
                  <a:cubicBezTo>
                    <a:pt x="-1" y="4922"/>
                    <a:pt x="451" y="2392"/>
                    <a:pt x="1334" y="-1"/>
                  </a:cubicBezTo>
                  <a:lnTo>
                    <a:pt x="21600" y="747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Arc 33"/>
            <p:cNvSpPr>
              <a:spLocks/>
            </p:cNvSpPr>
            <p:nvPr/>
          </p:nvSpPr>
          <p:spPr bwMode="auto">
            <a:xfrm>
              <a:off x="392" y="1563"/>
              <a:ext cx="1228" cy="338"/>
            </a:xfrm>
            <a:custGeom>
              <a:avLst/>
              <a:gdLst>
                <a:gd name="G0" fmla="+- 21600 0 0"/>
                <a:gd name="G1" fmla="+- 21569 0 0"/>
                <a:gd name="G2" fmla="+- 21600 0 0"/>
                <a:gd name="T0" fmla="*/ 0 w 21600"/>
                <a:gd name="T1" fmla="*/ 21569 h 21569"/>
                <a:gd name="T2" fmla="*/ 20455 w 21600"/>
                <a:gd name="T3" fmla="*/ 0 h 21569"/>
                <a:gd name="T4" fmla="*/ 21600 w 21600"/>
                <a:gd name="T5" fmla="*/ 21569 h 2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69" fill="none" extrusionOk="0">
                  <a:moveTo>
                    <a:pt x="0" y="21569"/>
                  </a:moveTo>
                  <a:cubicBezTo>
                    <a:pt x="0" y="10084"/>
                    <a:pt x="8986" y="608"/>
                    <a:pt x="20454" y="-1"/>
                  </a:cubicBezTo>
                </a:path>
                <a:path w="21600" h="21569" stroke="0" extrusionOk="0">
                  <a:moveTo>
                    <a:pt x="0" y="21569"/>
                  </a:moveTo>
                  <a:cubicBezTo>
                    <a:pt x="0" y="10084"/>
                    <a:pt x="8986" y="608"/>
                    <a:pt x="20454" y="-1"/>
                  </a:cubicBezTo>
                  <a:lnTo>
                    <a:pt x="21600" y="2156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1941" y="2601"/>
              <a:ext cx="247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1941" y="2601"/>
              <a:ext cx="264" cy="2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1982" y="2647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/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4841" y="1481"/>
              <a:ext cx="247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4841" y="1481"/>
              <a:ext cx="264" cy="26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4898" y="1544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GB"/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5218" y="2313"/>
              <a:ext cx="14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/>
            </a:p>
          </p:txBody>
        </p:sp>
        <p:sp>
          <p:nvSpPr>
            <p:cNvPr id="48169" name="Arc 41"/>
            <p:cNvSpPr>
              <a:spLocks/>
            </p:cNvSpPr>
            <p:nvPr/>
          </p:nvSpPr>
          <p:spPr bwMode="auto">
            <a:xfrm>
              <a:off x="5080" y="1579"/>
              <a:ext cx="124" cy="81"/>
            </a:xfrm>
            <a:custGeom>
              <a:avLst/>
              <a:gdLst>
                <a:gd name="G0" fmla="+- 0 0 0"/>
                <a:gd name="G1" fmla="+- 1582 0 0"/>
                <a:gd name="G2" fmla="+- 21600 0 0"/>
                <a:gd name="T0" fmla="*/ 21541 w 21600"/>
                <a:gd name="T1" fmla="*/ 0 h 14120"/>
                <a:gd name="T2" fmla="*/ 17588 w 21600"/>
                <a:gd name="T3" fmla="*/ 14120 h 14120"/>
                <a:gd name="T4" fmla="*/ 0 w 21600"/>
                <a:gd name="T5" fmla="*/ 1582 h 14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20" fill="none" extrusionOk="0">
                  <a:moveTo>
                    <a:pt x="21541" y="-1"/>
                  </a:moveTo>
                  <a:cubicBezTo>
                    <a:pt x="21580" y="526"/>
                    <a:pt x="21600" y="1054"/>
                    <a:pt x="21600" y="1582"/>
                  </a:cubicBezTo>
                  <a:cubicBezTo>
                    <a:pt x="21600" y="6077"/>
                    <a:pt x="20197" y="10460"/>
                    <a:pt x="17588" y="14120"/>
                  </a:cubicBezTo>
                </a:path>
                <a:path w="21600" h="14120" stroke="0" extrusionOk="0">
                  <a:moveTo>
                    <a:pt x="21541" y="-1"/>
                  </a:moveTo>
                  <a:cubicBezTo>
                    <a:pt x="21580" y="526"/>
                    <a:pt x="21600" y="1054"/>
                    <a:pt x="21600" y="1582"/>
                  </a:cubicBezTo>
                  <a:cubicBezTo>
                    <a:pt x="21600" y="6077"/>
                    <a:pt x="20197" y="10460"/>
                    <a:pt x="17588" y="14120"/>
                  </a:cubicBezTo>
                  <a:lnTo>
                    <a:pt x="0" y="1582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Arc 42"/>
            <p:cNvSpPr>
              <a:spLocks/>
            </p:cNvSpPr>
            <p:nvPr/>
          </p:nvSpPr>
          <p:spPr bwMode="auto">
            <a:xfrm>
              <a:off x="5080" y="1618"/>
              <a:ext cx="338" cy="613"/>
            </a:xfrm>
            <a:custGeom>
              <a:avLst/>
              <a:gdLst>
                <a:gd name="G0" fmla="+- 0 0 0"/>
                <a:gd name="G1" fmla="+- 20871 0 0"/>
                <a:gd name="G2" fmla="+- 21600 0 0"/>
                <a:gd name="T0" fmla="*/ 5560 w 21599"/>
                <a:gd name="T1" fmla="*/ 0 h 20871"/>
                <a:gd name="T2" fmla="*/ 21599 w 21599"/>
                <a:gd name="T3" fmla="*/ 20837 h 20871"/>
                <a:gd name="T4" fmla="*/ 0 w 21599"/>
                <a:gd name="T5" fmla="*/ 20871 h 2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0871" fill="none" extrusionOk="0">
                  <a:moveTo>
                    <a:pt x="5560" y="-2"/>
                  </a:moveTo>
                  <a:cubicBezTo>
                    <a:pt x="15006" y="2515"/>
                    <a:pt x="21584" y="11061"/>
                    <a:pt x="21599" y="20836"/>
                  </a:cubicBezTo>
                </a:path>
                <a:path w="21599" h="20871" stroke="0" extrusionOk="0">
                  <a:moveTo>
                    <a:pt x="5560" y="-2"/>
                  </a:moveTo>
                  <a:cubicBezTo>
                    <a:pt x="15006" y="2515"/>
                    <a:pt x="21584" y="11061"/>
                    <a:pt x="21599" y="20836"/>
                  </a:cubicBezTo>
                  <a:lnTo>
                    <a:pt x="0" y="2087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882" y="1950"/>
              <a:ext cx="51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Held by</a:t>
              </a:r>
              <a:endParaRPr lang="en-GB"/>
            </a:p>
          </p:txBody>
        </p:sp>
        <p:sp>
          <p:nvSpPr>
            <p:cNvPr id="48172" name="Arc 44"/>
            <p:cNvSpPr>
              <a:spLocks/>
            </p:cNvSpPr>
            <p:nvPr/>
          </p:nvSpPr>
          <p:spPr bwMode="auto">
            <a:xfrm>
              <a:off x="5315" y="2461"/>
              <a:ext cx="95" cy="121"/>
            </a:xfrm>
            <a:custGeom>
              <a:avLst/>
              <a:gdLst>
                <a:gd name="G0" fmla="+- 16693 0 0"/>
                <a:gd name="G1" fmla="+- 0 0 0"/>
                <a:gd name="G2" fmla="+- 21600 0 0"/>
                <a:gd name="T0" fmla="*/ 12798 w 16693"/>
                <a:gd name="T1" fmla="*/ 21245 h 21245"/>
                <a:gd name="T2" fmla="*/ 0 w 16693"/>
                <a:gd name="T3" fmla="*/ 13706 h 21245"/>
                <a:gd name="T4" fmla="*/ 16693 w 16693"/>
                <a:gd name="T5" fmla="*/ 0 h 2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3" h="21245" fill="none" extrusionOk="0">
                  <a:moveTo>
                    <a:pt x="12797" y="21245"/>
                  </a:moveTo>
                  <a:cubicBezTo>
                    <a:pt x="7774" y="20324"/>
                    <a:pt x="3239" y="17653"/>
                    <a:pt x="-1" y="13706"/>
                  </a:cubicBezTo>
                </a:path>
                <a:path w="16693" h="21245" stroke="0" extrusionOk="0">
                  <a:moveTo>
                    <a:pt x="12797" y="21245"/>
                  </a:moveTo>
                  <a:cubicBezTo>
                    <a:pt x="7774" y="20324"/>
                    <a:pt x="3239" y="17653"/>
                    <a:pt x="-1" y="13706"/>
                  </a:cubicBezTo>
                  <a:lnTo>
                    <a:pt x="16693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Arc 45"/>
            <p:cNvSpPr>
              <a:spLocks/>
            </p:cNvSpPr>
            <p:nvPr/>
          </p:nvSpPr>
          <p:spPr bwMode="auto">
            <a:xfrm>
              <a:off x="4116" y="2461"/>
              <a:ext cx="1226" cy="32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864 w 20864"/>
                <a:gd name="T1" fmla="*/ 5588 h 21600"/>
                <a:gd name="T2" fmla="*/ 0 w 20864"/>
                <a:gd name="T3" fmla="*/ 21600 h 21600"/>
                <a:gd name="T4" fmla="*/ 0 w 208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64" h="21600" fill="none" extrusionOk="0">
                  <a:moveTo>
                    <a:pt x="20864" y="5588"/>
                  </a:moveTo>
                  <a:cubicBezTo>
                    <a:pt x="18335" y="15032"/>
                    <a:pt x="9777" y="21599"/>
                    <a:pt x="0" y="21600"/>
                  </a:cubicBezTo>
                </a:path>
                <a:path w="20864" h="21600" stroke="0" extrusionOk="0">
                  <a:moveTo>
                    <a:pt x="20864" y="5588"/>
                  </a:moveTo>
                  <a:cubicBezTo>
                    <a:pt x="18335" y="15032"/>
                    <a:pt x="9777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5080" y="2724"/>
              <a:ext cx="577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Waits for</a:t>
              </a:r>
              <a:endParaRPr lang="en-GB"/>
            </a:p>
          </p:txBody>
        </p:sp>
        <p:sp>
          <p:nvSpPr>
            <p:cNvPr id="48175" name="Arc 47"/>
            <p:cNvSpPr>
              <a:spLocks/>
            </p:cNvSpPr>
            <p:nvPr/>
          </p:nvSpPr>
          <p:spPr bwMode="auto">
            <a:xfrm>
              <a:off x="380" y="2124"/>
              <a:ext cx="77" cy="116"/>
            </a:xfrm>
            <a:custGeom>
              <a:avLst/>
              <a:gdLst>
                <a:gd name="G0" fmla="+- 2468 0 0"/>
                <a:gd name="G1" fmla="+- 0 0 0"/>
                <a:gd name="G2" fmla="+- 21600 0 0"/>
                <a:gd name="T0" fmla="*/ 14493 w 14493"/>
                <a:gd name="T1" fmla="*/ 17942 h 21600"/>
                <a:gd name="T2" fmla="*/ 0 w 14493"/>
                <a:gd name="T3" fmla="*/ 21458 h 21600"/>
                <a:gd name="T4" fmla="*/ 2468 w 1449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93" h="21600" fill="none" extrusionOk="0">
                  <a:moveTo>
                    <a:pt x="14493" y="17942"/>
                  </a:moveTo>
                  <a:cubicBezTo>
                    <a:pt x="10936" y="20327"/>
                    <a:pt x="6750" y="21599"/>
                    <a:pt x="2468" y="21600"/>
                  </a:cubicBezTo>
                  <a:cubicBezTo>
                    <a:pt x="1643" y="21600"/>
                    <a:pt x="819" y="21552"/>
                    <a:pt x="-1" y="21458"/>
                  </a:cubicBezTo>
                </a:path>
                <a:path w="14493" h="21600" stroke="0" extrusionOk="0">
                  <a:moveTo>
                    <a:pt x="14493" y="17942"/>
                  </a:moveTo>
                  <a:cubicBezTo>
                    <a:pt x="10936" y="20327"/>
                    <a:pt x="6750" y="21599"/>
                    <a:pt x="2468" y="21600"/>
                  </a:cubicBezTo>
                  <a:cubicBezTo>
                    <a:pt x="1643" y="21600"/>
                    <a:pt x="819" y="21552"/>
                    <a:pt x="-1" y="21458"/>
                  </a:cubicBezTo>
                  <a:lnTo>
                    <a:pt x="2468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Arc 48"/>
            <p:cNvSpPr>
              <a:spLocks/>
            </p:cNvSpPr>
            <p:nvPr/>
          </p:nvSpPr>
          <p:spPr bwMode="auto">
            <a:xfrm>
              <a:off x="403" y="2123"/>
              <a:ext cx="1530" cy="659"/>
            </a:xfrm>
            <a:custGeom>
              <a:avLst/>
              <a:gdLst>
                <a:gd name="G0" fmla="+- 21440 0 0"/>
                <a:gd name="G1" fmla="+- 0 0 0"/>
                <a:gd name="G2" fmla="+- 21600 0 0"/>
                <a:gd name="T0" fmla="*/ 21440 w 21440"/>
                <a:gd name="T1" fmla="*/ 21600 h 21600"/>
                <a:gd name="T2" fmla="*/ 0 w 21440"/>
                <a:gd name="T3" fmla="*/ 2623 h 21600"/>
                <a:gd name="T4" fmla="*/ 21440 w 2144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40" h="21600" fill="none" extrusionOk="0">
                  <a:moveTo>
                    <a:pt x="21440" y="21600"/>
                  </a:moveTo>
                  <a:cubicBezTo>
                    <a:pt x="10525" y="21600"/>
                    <a:pt x="1325" y="13457"/>
                    <a:pt x="-1" y="2623"/>
                  </a:cubicBezTo>
                </a:path>
                <a:path w="21440" h="21600" stroke="0" extrusionOk="0">
                  <a:moveTo>
                    <a:pt x="21440" y="21600"/>
                  </a:moveTo>
                  <a:cubicBezTo>
                    <a:pt x="10525" y="21600"/>
                    <a:pt x="1325" y="13457"/>
                    <a:pt x="-1" y="2623"/>
                  </a:cubicBezTo>
                  <a:lnTo>
                    <a:pt x="2144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Arc 49"/>
            <p:cNvSpPr>
              <a:spLocks/>
            </p:cNvSpPr>
            <p:nvPr/>
          </p:nvSpPr>
          <p:spPr bwMode="auto">
            <a:xfrm>
              <a:off x="1843" y="1547"/>
              <a:ext cx="109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354 w 20354"/>
                <a:gd name="T1" fmla="*/ 7228 h 18754"/>
                <a:gd name="T2" fmla="*/ 10716 w 20354"/>
                <a:gd name="T3" fmla="*/ 18754 h 18754"/>
                <a:gd name="T4" fmla="*/ 0 w 20354"/>
                <a:gd name="T5" fmla="*/ 0 h 18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54" h="18754" fill="none" extrusionOk="0">
                  <a:moveTo>
                    <a:pt x="20354" y="7228"/>
                  </a:moveTo>
                  <a:cubicBezTo>
                    <a:pt x="18624" y="12099"/>
                    <a:pt x="15204" y="16189"/>
                    <a:pt x="10716" y="18754"/>
                  </a:cubicBezTo>
                </a:path>
                <a:path w="20354" h="18754" stroke="0" extrusionOk="0">
                  <a:moveTo>
                    <a:pt x="20354" y="7228"/>
                  </a:moveTo>
                  <a:cubicBezTo>
                    <a:pt x="18624" y="12099"/>
                    <a:pt x="15204" y="16189"/>
                    <a:pt x="10716" y="187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Arc 50"/>
            <p:cNvSpPr>
              <a:spLocks/>
            </p:cNvSpPr>
            <p:nvPr/>
          </p:nvSpPr>
          <p:spPr bwMode="auto">
            <a:xfrm>
              <a:off x="1851" y="1602"/>
              <a:ext cx="239" cy="999"/>
            </a:xfrm>
            <a:custGeom>
              <a:avLst/>
              <a:gdLst>
                <a:gd name="G0" fmla="+- 0 0 0"/>
                <a:gd name="G1" fmla="+- 20463 0 0"/>
                <a:gd name="G2" fmla="+- 21600 0 0"/>
                <a:gd name="T0" fmla="*/ 6914 w 21600"/>
                <a:gd name="T1" fmla="*/ 0 h 20463"/>
                <a:gd name="T2" fmla="*/ 21600 w 21600"/>
                <a:gd name="T3" fmla="*/ 20463 h 20463"/>
                <a:gd name="T4" fmla="*/ 0 w 21600"/>
                <a:gd name="T5" fmla="*/ 20463 h 20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63" fill="none" extrusionOk="0">
                  <a:moveTo>
                    <a:pt x="6914" y="-1"/>
                  </a:moveTo>
                  <a:cubicBezTo>
                    <a:pt x="15691" y="2965"/>
                    <a:pt x="21600" y="11198"/>
                    <a:pt x="21600" y="20463"/>
                  </a:cubicBezTo>
                </a:path>
                <a:path w="21600" h="20463" stroke="0" extrusionOk="0">
                  <a:moveTo>
                    <a:pt x="6914" y="-1"/>
                  </a:moveTo>
                  <a:cubicBezTo>
                    <a:pt x="15691" y="2965"/>
                    <a:pt x="21600" y="11198"/>
                    <a:pt x="21600" y="20463"/>
                  </a:cubicBezTo>
                  <a:lnTo>
                    <a:pt x="0" y="2046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Arc 51"/>
            <p:cNvSpPr>
              <a:spLocks/>
            </p:cNvSpPr>
            <p:nvPr/>
          </p:nvSpPr>
          <p:spPr bwMode="auto">
            <a:xfrm>
              <a:off x="1834" y="2502"/>
              <a:ext cx="116" cy="99"/>
            </a:xfrm>
            <a:custGeom>
              <a:avLst/>
              <a:gdLst>
                <a:gd name="G0" fmla="+- 20316 0 0"/>
                <a:gd name="G1" fmla="+- 18659 0 0"/>
                <a:gd name="G2" fmla="+- 21600 0 0"/>
                <a:gd name="T0" fmla="*/ 0 w 20316"/>
                <a:gd name="T1" fmla="*/ 11324 h 18659"/>
                <a:gd name="T2" fmla="*/ 9435 w 20316"/>
                <a:gd name="T3" fmla="*/ 0 h 18659"/>
                <a:gd name="T4" fmla="*/ 20316 w 20316"/>
                <a:gd name="T5" fmla="*/ 18659 h 18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16" h="18659" fill="none" extrusionOk="0">
                  <a:moveTo>
                    <a:pt x="-1" y="11323"/>
                  </a:moveTo>
                  <a:cubicBezTo>
                    <a:pt x="1719" y="6559"/>
                    <a:pt x="5059" y="2551"/>
                    <a:pt x="9434" y="-1"/>
                  </a:cubicBezTo>
                </a:path>
                <a:path w="20316" h="18659" stroke="0" extrusionOk="0">
                  <a:moveTo>
                    <a:pt x="-1" y="11323"/>
                  </a:moveTo>
                  <a:cubicBezTo>
                    <a:pt x="1719" y="6559"/>
                    <a:pt x="5059" y="2551"/>
                    <a:pt x="9434" y="-1"/>
                  </a:cubicBezTo>
                  <a:lnTo>
                    <a:pt x="20316" y="18659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Arc 52"/>
            <p:cNvSpPr>
              <a:spLocks/>
            </p:cNvSpPr>
            <p:nvPr/>
          </p:nvSpPr>
          <p:spPr bwMode="auto">
            <a:xfrm>
              <a:off x="1727" y="1695"/>
              <a:ext cx="223" cy="851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14188 w 21600"/>
                <a:gd name="T1" fmla="*/ 20288 h 20288"/>
                <a:gd name="T2" fmla="*/ 0 w 21600"/>
                <a:gd name="T3" fmla="*/ 0 h 20288"/>
                <a:gd name="T4" fmla="*/ 21600 w 21600"/>
                <a:gd name="T5" fmla="*/ 0 h 20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288" fill="none" extrusionOk="0">
                  <a:moveTo>
                    <a:pt x="14187" y="20288"/>
                  </a:moveTo>
                  <a:cubicBezTo>
                    <a:pt x="5667" y="17175"/>
                    <a:pt x="0" y="9071"/>
                    <a:pt x="0" y="0"/>
                  </a:cubicBezTo>
                </a:path>
                <a:path w="21600" h="20288" stroke="0" extrusionOk="0">
                  <a:moveTo>
                    <a:pt x="14187" y="20288"/>
                  </a:moveTo>
                  <a:cubicBezTo>
                    <a:pt x="5667" y="17175"/>
                    <a:pt x="0" y="907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Freeform 53"/>
            <p:cNvSpPr>
              <a:spLocks/>
            </p:cNvSpPr>
            <p:nvPr/>
          </p:nvSpPr>
          <p:spPr bwMode="auto">
            <a:xfrm>
              <a:off x="887" y="2140"/>
              <a:ext cx="148" cy="82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33" y="0"/>
                </a:cxn>
                <a:cxn ang="0">
                  <a:pos x="148" y="82"/>
                </a:cxn>
                <a:cxn ang="0">
                  <a:pos x="0" y="66"/>
                </a:cxn>
                <a:cxn ang="0">
                  <a:pos x="16" y="33"/>
                </a:cxn>
              </a:cxnLst>
              <a:rect l="0" t="0" r="r" b="b"/>
              <a:pathLst>
                <a:path w="148" h="82">
                  <a:moveTo>
                    <a:pt x="16" y="33"/>
                  </a:moveTo>
                  <a:lnTo>
                    <a:pt x="33" y="0"/>
                  </a:lnTo>
                  <a:lnTo>
                    <a:pt x="148" y="82"/>
                  </a:lnTo>
                  <a:lnTo>
                    <a:pt x="0" y="66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54"/>
            <p:cNvSpPr>
              <a:spLocks noChangeShapeType="1"/>
            </p:cNvSpPr>
            <p:nvPr/>
          </p:nvSpPr>
          <p:spPr bwMode="auto">
            <a:xfrm>
              <a:off x="541" y="2057"/>
              <a:ext cx="346" cy="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Freeform 55"/>
            <p:cNvSpPr>
              <a:spLocks/>
            </p:cNvSpPr>
            <p:nvPr/>
          </p:nvSpPr>
          <p:spPr bwMode="auto">
            <a:xfrm>
              <a:off x="1364" y="2370"/>
              <a:ext cx="132" cy="99"/>
            </a:xfrm>
            <a:custGeom>
              <a:avLst/>
              <a:gdLst/>
              <a:ahLst/>
              <a:cxnLst>
                <a:cxn ang="0">
                  <a:pos x="116" y="66"/>
                </a:cxn>
                <a:cxn ang="0">
                  <a:pos x="99" y="99"/>
                </a:cxn>
                <a:cxn ang="0">
                  <a:pos x="0" y="0"/>
                </a:cxn>
                <a:cxn ang="0">
                  <a:pos x="132" y="33"/>
                </a:cxn>
                <a:cxn ang="0">
                  <a:pos x="116" y="66"/>
                </a:cxn>
              </a:cxnLst>
              <a:rect l="0" t="0" r="r" b="b"/>
              <a:pathLst>
                <a:path w="132" h="99">
                  <a:moveTo>
                    <a:pt x="116" y="66"/>
                  </a:moveTo>
                  <a:lnTo>
                    <a:pt x="99" y="99"/>
                  </a:lnTo>
                  <a:lnTo>
                    <a:pt x="0" y="0"/>
                  </a:lnTo>
                  <a:lnTo>
                    <a:pt x="132" y="33"/>
                  </a:lnTo>
                  <a:lnTo>
                    <a:pt x="116" y="66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56"/>
            <p:cNvSpPr>
              <a:spLocks noChangeShapeType="1"/>
            </p:cNvSpPr>
            <p:nvPr/>
          </p:nvSpPr>
          <p:spPr bwMode="auto">
            <a:xfrm flipH="1" flipV="1">
              <a:off x="1496" y="2436"/>
              <a:ext cx="445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AutoShape 57"/>
            <p:cNvSpPr>
              <a:spLocks noChangeArrowheads="1"/>
            </p:cNvSpPr>
            <p:nvPr/>
          </p:nvSpPr>
          <p:spPr bwMode="auto">
            <a:xfrm>
              <a:off x="3243" y="1926"/>
              <a:ext cx="148" cy="214"/>
            </a:xfrm>
            <a:prstGeom prst="roundRect">
              <a:avLst>
                <a:gd name="adj" fmla="val 47296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AutoShape 58"/>
            <p:cNvSpPr>
              <a:spLocks noChangeArrowheads="1"/>
            </p:cNvSpPr>
            <p:nvPr/>
          </p:nvSpPr>
          <p:spPr bwMode="auto">
            <a:xfrm>
              <a:off x="3243" y="1926"/>
              <a:ext cx="165" cy="230"/>
            </a:xfrm>
            <a:prstGeom prst="roundRect">
              <a:avLst>
                <a:gd name="adj" fmla="val 42426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Rectangle 59"/>
            <p:cNvSpPr>
              <a:spLocks noChangeArrowheads="1"/>
            </p:cNvSpPr>
            <p:nvPr/>
          </p:nvSpPr>
          <p:spPr bwMode="auto">
            <a:xfrm>
              <a:off x="3243" y="1926"/>
              <a:ext cx="148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243" y="1926"/>
              <a:ext cx="165" cy="13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AutoShape 61"/>
            <p:cNvSpPr>
              <a:spLocks noChangeArrowheads="1"/>
            </p:cNvSpPr>
            <p:nvPr/>
          </p:nvSpPr>
          <p:spPr bwMode="auto">
            <a:xfrm>
              <a:off x="3243" y="1926"/>
              <a:ext cx="165" cy="230"/>
            </a:xfrm>
            <a:prstGeom prst="roundRect">
              <a:avLst>
                <a:gd name="adj" fmla="val 42426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Line 62"/>
            <p:cNvSpPr>
              <a:spLocks noChangeShapeType="1"/>
            </p:cNvSpPr>
            <p:nvPr/>
          </p:nvSpPr>
          <p:spPr bwMode="auto">
            <a:xfrm>
              <a:off x="3243" y="2041"/>
              <a:ext cx="1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AutoShape 63"/>
            <p:cNvSpPr>
              <a:spLocks noChangeArrowheads="1"/>
            </p:cNvSpPr>
            <p:nvPr/>
          </p:nvSpPr>
          <p:spPr bwMode="auto">
            <a:xfrm>
              <a:off x="5335" y="2239"/>
              <a:ext cx="132" cy="214"/>
            </a:xfrm>
            <a:prstGeom prst="roundRect">
              <a:avLst>
                <a:gd name="adj" fmla="val 5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AutoShape 64"/>
            <p:cNvSpPr>
              <a:spLocks noChangeArrowheads="1"/>
            </p:cNvSpPr>
            <p:nvPr/>
          </p:nvSpPr>
          <p:spPr bwMode="auto">
            <a:xfrm>
              <a:off x="5335" y="2239"/>
              <a:ext cx="149" cy="230"/>
            </a:xfrm>
            <a:prstGeom prst="roundRect">
              <a:avLst>
                <a:gd name="adj" fmla="val 46981"/>
              </a:avLst>
            </a:prstGeom>
            <a:noFill/>
            <a:ln w="381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Rectangle 65"/>
            <p:cNvSpPr>
              <a:spLocks noChangeArrowheads="1"/>
            </p:cNvSpPr>
            <p:nvPr/>
          </p:nvSpPr>
          <p:spPr bwMode="auto">
            <a:xfrm>
              <a:off x="5335" y="2239"/>
              <a:ext cx="132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5335" y="2239"/>
              <a:ext cx="149" cy="13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AutoShape 67"/>
            <p:cNvSpPr>
              <a:spLocks noChangeArrowheads="1"/>
            </p:cNvSpPr>
            <p:nvPr/>
          </p:nvSpPr>
          <p:spPr bwMode="auto">
            <a:xfrm>
              <a:off x="5335" y="2239"/>
              <a:ext cx="149" cy="230"/>
            </a:xfrm>
            <a:prstGeom prst="roundRect">
              <a:avLst>
                <a:gd name="adj" fmla="val 46981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>
              <a:off x="5335" y="2354"/>
              <a:ext cx="13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12.23</a:t>
            </a:r>
            <a:br>
              <a:rPr lang="en-GB"/>
            </a:br>
            <a:r>
              <a:rPr lang="en-GB"/>
              <a:t>Resolution of the deadlock in Figure 15.19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3405188" y="19589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237413" y="19589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405188" y="22891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7237413" y="22891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3405188" y="5722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4879975" y="5722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74" name="Rectangle 122"/>
          <p:cNvSpPr>
            <a:spLocks noChangeArrowheads="1"/>
          </p:cNvSpPr>
          <p:nvPr/>
        </p:nvSpPr>
        <p:spPr bwMode="auto">
          <a:xfrm>
            <a:off x="7237413" y="5722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292" name="Group 140"/>
          <p:cNvGrpSpPr>
            <a:grpSpLocks/>
          </p:cNvGrpSpPr>
          <p:nvPr/>
        </p:nvGrpSpPr>
        <p:grpSpPr bwMode="auto">
          <a:xfrm>
            <a:off x="1047750" y="1539875"/>
            <a:ext cx="7642225" cy="4203700"/>
            <a:chOff x="660" y="970"/>
            <a:chExt cx="4814" cy="2648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1308" y="990"/>
              <a:ext cx="8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Transaction T</a:t>
              </a:r>
              <a:endParaRPr lang="en-GB"/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832" y="990"/>
              <a:ext cx="8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Transaction U</a:t>
              </a:r>
              <a:endParaRPr lang="en-GB"/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4093" y="1073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4135" y="1073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660" y="970"/>
              <a:ext cx="240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3074" y="97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3088" y="970"/>
              <a:ext cx="238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3074" y="984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792" y="1237"/>
              <a:ext cx="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2165" y="1237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3205" y="1237"/>
              <a:ext cx="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Operations</a:t>
              </a:r>
              <a:endParaRPr lang="en-GB"/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4579" y="1237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Locks</a:t>
              </a:r>
              <a:endParaRPr lang="en-GB"/>
            </a:p>
          </p:txBody>
        </p:sp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4954" y="128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b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4995" y="1281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660" y="1220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2145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2159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3074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3088" y="1220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4559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4573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2145" y="1234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3074" y="1234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Rectangle 34"/>
            <p:cNvSpPr>
              <a:spLocks noChangeArrowheads="1"/>
            </p:cNvSpPr>
            <p:nvPr/>
          </p:nvSpPr>
          <p:spPr bwMode="auto">
            <a:xfrm>
              <a:off x="4559" y="1234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792" y="1531"/>
              <a:ext cx="8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a.deposit(100);</a:t>
              </a:r>
              <a:endParaRPr lang="en-GB"/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2165" y="1511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write lock </a:t>
              </a:r>
              <a:endParaRPr lang="en-GB"/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789" y="1489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>
              <a:off x="660" y="1428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2145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2159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074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3088" y="1428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4559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4573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Rectangle 50"/>
            <p:cNvSpPr>
              <a:spLocks noChangeArrowheads="1"/>
            </p:cNvSpPr>
            <p:nvPr/>
          </p:nvSpPr>
          <p:spPr bwMode="auto">
            <a:xfrm>
              <a:off x="2145" y="1442"/>
              <a:ext cx="1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3074" y="1442"/>
              <a:ext cx="1" cy="22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Rectangle 52"/>
            <p:cNvSpPr>
              <a:spLocks noChangeArrowheads="1"/>
            </p:cNvSpPr>
            <p:nvPr/>
          </p:nvSpPr>
          <p:spPr bwMode="auto">
            <a:xfrm>
              <a:off x="4559" y="1442"/>
              <a:ext cx="1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Rectangle 54"/>
            <p:cNvSpPr>
              <a:spLocks noChangeArrowheads="1"/>
            </p:cNvSpPr>
            <p:nvPr/>
          </p:nvSpPr>
          <p:spPr bwMode="auto">
            <a:xfrm>
              <a:off x="3205" y="1767"/>
              <a:ext cx="8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b.deposit(200)</a:t>
              </a:r>
              <a:endParaRPr lang="en-GB"/>
            </a:p>
          </p:txBody>
        </p:sp>
        <p:sp>
          <p:nvSpPr>
            <p:cNvPr id="49207" name="Rectangle 55"/>
            <p:cNvSpPr>
              <a:spLocks noChangeArrowheads="1"/>
            </p:cNvSpPr>
            <p:nvPr/>
          </p:nvSpPr>
          <p:spPr bwMode="auto">
            <a:xfrm>
              <a:off x="4579" y="1747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write lock </a:t>
              </a:r>
              <a:endParaRPr lang="en-GB"/>
            </a:p>
          </p:txBody>
        </p:sp>
        <p:sp>
          <p:nvSpPr>
            <p:cNvPr id="49208" name="Rectangle 56"/>
            <p:cNvSpPr>
              <a:spLocks noChangeArrowheads="1"/>
            </p:cNvSpPr>
            <p:nvPr/>
          </p:nvSpPr>
          <p:spPr bwMode="auto">
            <a:xfrm>
              <a:off x="5203" y="172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9210" name="Rectangle 58"/>
            <p:cNvSpPr>
              <a:spLocks noChangeArrowheads="1"/>
            </p:cNvSpPr>
            <p:nvPr/>
          </p:nvSpPr>
          <p:spPr bwMode="auto">
            <a:xfrm>
              <a:off x="2145" y="1677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>
              <a:off x="3074" y="1677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Rectangle 60"/>
            <p:cNvSpPr>
              <a:spLocks noChangeArrowheads="1"/>
            </p:cNvSpPr>
            <p:nvPr/>
          </p:nvSpPr>
          <p:spPr bwMode="auto">
            <a:xfrm>
              <a:off x="4559" y="1677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Rectangle 62"/>
            <p:cNvSpPr>
              <a:spLocks noChangeArrowheads="1"/>
            </p:cNvSpPr>
            <p:nvPr/>
          </p:nvSpPr>
          <p:spPr bwMode="auto">
            <a:xfrm>
              <a:off x="792" y="2003"/>
              <a:ext cx="9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b.withdraw(100)</a:t>
              </a:r>
              <a:endParaRPr lang="en-GB"/>
            </a:p>
          </p:txBody>
        </p:sp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>
              <a:off x="2145" y="1913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Line 65"/>
            <p:cNvSpPr>
              <a:spLocks noChangeShapeType="1"/>
            </p:cNvSpPr>
            <p:nvPr/>
          </p:nvSpPr>
          <p:spPr bwMode="auto">
            <a:xfrm>
              <a:off x="3074" y="1913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Rectangle 66"/>
            <p:cNvSpPr>
              <a:spLocks noChangeArrowheads="1"/>
            </p:cNvSpPr>
            <p:nvPr/>
          </p:nvSpPr>
          <p:spPr bwMode="auto">
            <a:xfrm>
              <a:off x="4559" y="1913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Rectangle 68"/>
            <p:cNvSpPr>
              <a:spLocks noChangeArrowheads="1"/>
            </p:cNvSpPr>
            <p:nvPr/>
          </p:nvSpPr>
          <p:spPr bwMode="auto">
            <a:xfrm>
              <a:off x="2165" y="2214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waits for </a:t>
              </a:r>
              <a:endParaRPr lang="en-GB"/>
            </a:p>
          </p:txBody>
        </p:sp>
        <p:sp>
          <p:nvSpPr>
            <p:cNvPr id="49221" name="Rectangle 69"/>
            <p:cNvSpPr>
              <a:spLocks noChangeArrowheads="1"/>
            </p:cNvSpPr>
            <p:nvPr/>
          </p:nvSpPr>
          <p:spPr bwMode="auto">
            <a:xfrm>
              <a:off x="2706" y="219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49222" name="Rectangle 70"/>
            <p:cNvSpPr>
              <a:spLocks noChangeArrowheads="1"/>
            </p:cNvSpPr>
            <p:nvPr/>
          </p:nvSpPr>
          <p:spPr bwMode="auto">
            <a:xfrm>
              <a:off x="2803" y="2230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’s</a:t>
              </a:r>
              <a:endParaRPr lang="en-GB"/>
            </a:p>
          </p:txBody>
        </p:sp>
        <p:sp>
          <p:nvSpPr>
            <p:cNvPr id="49223" name="Rectangle 71"/>
            <p:cNvSpPr>
              <a:spLocks noChangeArrowheads="1"/>
            </p:cNvSpPr>
            <p:nvPr/>
          </p:nvSpPr>
          <p:spPr bwMode="auto">
            <a:xfrm>
              <a:off x="3205" y="2194"/>
              <a:ext cx="10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a.withdraw(200);</a:t>
              </a:r>
              <a:endParaRPr lang="en-GB"/>
            </a:p>
          </p:txBody>
        </p:sp>
        <p:sp>
          <p:nvSpPr>
            <p:cNvPr id="49224" name="Rectangle 72"/>
            <p:cNvSpPr>
              <a:spLocks noChangeArrowheads="1"/>
            </p:cNvSpPr>
            <p:nvPr/>
          </p:nvSpPr>
          <p:spPr bwMode="auto">
            <a:xfrm>
              <a:off x="4579" y="2211"/>
              <a:ext cx="7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waits for T’s</a:t>
              </a:r>
              <a:endParaRPr lang="en-GB"/>
            </a:p>
          </p:txBody>
        </p: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2145" y="2149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>
              <a:off x="3074" y="2149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4559" y="2149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2165" y="2432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lock on </a:t>
              </a:r>
              <a:endParaRPr lang="en-GB"/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2637" y="243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4579" y="2432"/>
              <a:ext cx="4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lock on </a:t>
              </a:r>
              <a:endParaRPr lang="en-GB"/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5051" y="243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235" name="Rectangle 83"/>
            <p:cNvSpPr>
              <a:spLocks noChangeArrowheads="1"/>
            </p:cNvSpPr>
            <p:nvPr/>
          </p:nvSpPr>
          <p:spPr bwMode="auto">
            <a:xfrm>
              <a:off x="2145" y="2385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84"/>
            <p:cNvSpPr>
              <a:spLocks noChangeShapeType="1"/>
            </p:cNvSpPr>
            <p:nvPr/>
          </p:nvSpPr>
          <p:spPr bwMode="auto">
            <a:xfrm>
              <a:off x="3074" y="2385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Rectangle 85"/>
            <p:cNvSpPr>
              <a:spLocks noChangeArrowheads="1"/>
            </p:cNvSpPr>
            <p:nvPr/>
          </p:nvSpPr>
          <p:spPr bwMode="auto">
            <a:xfrm>
              <a:off x="4559" y="2385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Rectangle 87"/>
            <p:cNvSpPr>
              <a:spLocks noChangeArrowheads="1"/>
            </p:cNvSpPr>
            <p:nvPr/>
          </p:nvSpPr>
          <p:spPr bwMode="auto">
            <a:xfrm>
              <a:off x="681" y="2627"/>
              <a:ext cx="2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                                  </a:t>
              </a:r>
              <a:r>
                <a:rPr lang="en-GB" sz="1800">
                  <a:solidFill>
                    <a:srgbClr val="000000"/>
                  </a:solidFill>
                </a:rPr>
                <a:t>(timeout elapses)</a:t>
              </a:r>
              <a:endParaRPr lang="en-GB"/>
            </a:p>
          </p:txBody>
        </p:sp>
        <p:sp>
          <p:nvSpPr>
            <p:cNvPr id="49240" name="Rectangle 88"/>
            <p:cNvSpPr>
              <a:spLocks noChangeArrowheads="1"/>
            </p:cNvSpPr>
            <p:nvPr/>
          </p:nvSpPr>
          <p:spPr bwMode="auto">
            <a:xfrm>
              <a:off x="681" y="2821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         </a:t>
              </a:r>
              <a:endParaRPr lang="en-GB"/>
            </a:p>
          </p:txBody>
        </p:sp>
        <p:sp>
          <p:nvSpPr>
            <p:cNvPr id="49241" name="Rectangle 89"/>
            <p:cNvSpPr>
              <a:spLocks noChangeArrowheads="1"/>
            </p:cNvSpPr>
            <p:nvPr/>
          </p:nvSpPr>
          <p:spPr bwMode="auto">
            <a:xfrm>
              <a:off x="900" y="2821"/>
              <a:ext cx="6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>
                  <a:solidFill>
                    <a:srgbClr val="000000"/>
                  </a:solidFill>
                </a:rPr>
                <a:t>’s lock on </a:t>
              </a:r>
              <a:endParaRPr lang="en-GB"/>
            </a:p>
          </p:txBody>
        </p:sp>
        <p:sp>
          <p:nvSpPr>
            <p:cNvPr id="49242" name="Rectangle 90"/>
            <p:cNvSpPr>
              <a:spLocks noChangeArrowheads="1"/>
            </p:cNvSpPr>
            <p:nvPr/>
          </p:nvSpPr>
          <p:spPr bwMode="auto">
            <a:xfrm>
              <a:off x="1624" y="282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243" name="Rectangle 91"/>
            <p:cNvSpPr>
              <a:spLocks noChangeArrowheads="1"/>
            </p:cNvSpPr>
            <p:nvPr/>
          </p:nvSpPr>
          <p:spPr bwMode="auto">
            <a:xfrm>
              <a:off x="1707" y="2821"/>
              <a:ext cx="1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becomes vulnerable,</a:t>
              </a:r>
              <a:endParaRPr lang="en-GB"/>
            </a:p>
          </p:txBody>
        </p:sp>
        <p:sp>
          <p:nvSpPr>
            <p:cNvPr id="49244" name="Rectangle 92"/>
            <p:cNvSpPr>
              <a:spLocks noChangeArrowheads="1"/>
            </p:cNvSpPr>
            <p:nvPr/>
          </p:nvSpPr>
          <p:spPr bwMode="auto">
            <a:xfrm>
              <a:off x="802" y="3015"/>
              <a:ext cx="1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                                unlock </a:t>
              </a:r>
              <a:endParaRPr lang="en-GB"/>
            </a:p>
          </p:txBody>
        </p:sp>
        <p:sp>
          <p:nvSpPr>
            <p:cNvPr id="49245" name="Rectangle 93"/>
            <p:cNvSpPr>
              <a:spLocks noChangeArrowheads="1"/>
            </p:cNvSpPr>
            <p:nvPr/>
          </p:nvSpPr>
          <p:spPr bwMode="auto">
            <a:xfrm>
              <a:off x="2484" y="301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2567" y="3015"/>
              <a:ext cx="4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, abort T</a:t>
              </a:r>
              <a:endParaRPr lang="en-GB"/>
            </a:p>
          </p:txBody>
        </p:sp>
        <p:sp>
          <p:nvSpPr>
            <p:cNvPr id="49248" name="Line 96"/>
            <p:cNvSpPr>
              <a:spLocks noChangeShapeType="1"/>
            </p:cNvSpPr>
            <p:nvPr/>
          </p:nvSpPr>
          <p:spPr bwMode="auto">
            <a:xfrm>
              <a:off x="3074" y="2579"/>
              <a:ext cx="1" cy="5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Rectangle 97"/>
            <p:cNvSpPr>
              <a:spLocks noChangeArrowheads="1"/>
            </p:cNvSpPr>
            <p:nvPr/>
          </p:nvSpPr>
          <p:spPr bwMode="auto">
            <a:xfrm>
              <a:off x="4559" y="2579"/>
              <a:ext cx="14" cy="5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Rectangle 99"/>
            <p:cNvSpPr>
              <a:spLocks noChangeArrowheads="1"/>
            </p:cNvSpPr>
            <p:nvPr/>
          </p:nvSpPr>
          <p:spPr bwMode="auto">
            <a:xfrm>
              <a:off x="3205" y="3207"/>
              <a:ext cx="10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a.withdraw(200);</a:t>
              </a:r>
              <a:endParaRPr lang="en-GB"/>
            </a:p>
          </p:txBody>
        </p:sp>
        <p:sp>
          <p:nvSpPr>
            <p:cNvPr id="49252" name="Rectangle 100"/>
            <p:cNvSpPr>
              <a:spLocks noChangeArrowheads="1"/>
            </p:cNvSpPr>
            <p:nvPr/>
          </p:nvSpPr>
          <p:spPr bwMode="auto">
            <a:xfrm>
              <a:off x="4579" y="3224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write locks </a:t>
              </a:r>
              <a:endParaRPr lang="en-GB"/>
            </a:p>
          </p:txBody>
        </p:sp>
        <p:sp>
          <p:nvSpPr>
            <p:cNvPr id="49253" name="Rectangle 101"/>
            <p:cNvSpPr>
              <a:spLocks noChangeArrowheads="1"/>
            </p:cNvSpPr>
            <p:nvPr/>
          </p:nvSpPr>
          <p:spPr bwMode="auto">
            <a:xfrm>
              <a:off x="5259" y="322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255" name="Rectangle 103"/>
            <p:cNvSpPr>
              <a:spLocks noChangeArrowheads="1"/>
            </p:cNvSpPr>
            <p:nvPr/>
          </p:nvSpPr>
          <p:spPr bwMode="auto">
            <a:xfrm>
              <a:off x="2145" y="3161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Line 104"/>
            <p:cNvSpPr>
              <a:spLocks noChangeShapeType="1"/>
            </p:cNvSpPr>
            <p:nvPr/>
          </p:nvSpPr>
          <p:spPr bwMode="auto">
            <a:xfrm>
              <a:off x="3074" y="3161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Rectangle 105"/>
            <p:cNvSpPr>
              <a:spLocks noChangeArrowheads="1"/>
            </p:cNvSpPr>
            <p:nvPr/>
          </p:nvSpPr>
          <p:spPr bwMode="auto">
            <a:xfrm>
              <a:off x="4559" y="3161"/>
              <a:ext cx="14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Rectangle 107"/>
            <p:cNvSpPr>
              <a:spLocks noChangeArrowheads="1"/>
            </p:cNvSpPr>
            <p:nvPr/>
          </p:nvSpPr>
          <p:spPr bwMode="auto">
            <a:xfrm>
              <a:off x="4579" y="3401"/>
              <a:ext cx="4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unlock </a:t>
              </a:r>
              <a:endParaRPr lang="en-GB"/>
            </a:p>
          </p:txBody>
        </p:sp>
        <p:sp>
          <p:nvSpPr>
            <p:cNvPr id="49260" name="Rectangle 108"/>
            <p:cNvSpPr>
              <a:spLocks noChangeArrowheads="1"/>
            </p:cNvSpPr>
            <p:nvPr/>
          </p:nvSpPr>
          <p:spPr bwMode="auto">
            <a:xfrm>
              <a:off x="5009" y="3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49261" name="Rectangle 109"/>
            <p:cNvSpPr>
              <a:spLocks noChangeArrowheads="1"/>
            </p:cNvSpPr>
            <p:nvPr/>
          </p:nvSpPr>
          <p:spPr bwMode="auto">
            <a:xfrm>
              <a:off x="5092" y="344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, </a:t>
              </a:r>
              <a:endParaRPr lang="en-GB"/>
            </a:p>
          </p:txBody>
        </p:sp>
        <p:sp>
          <p:nvSpPr>
            <p:cNvPr id="49262" name="Rectangle 110"/>
            <p:cNvSpPr>
              <a:spLocks noChangeArrowheads="1"/>
            </p:cNvSpPr>
            <p:nvPr/>
          </p:nvSpPr>
          <p:spPr bwMode="auto">
            <a:xfrm>
              <a:off x="5175" y="3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49264" name="Line 112"/>
            <p:cNvSpPr>
              <a:spLocks noChangeShapeType="1"/>
            </p:cNvSpPr>
            <p:nvPr/>
          </p:nvSpPr>
          <p:spPr bwMode="auto">
            <a:xfrm>
              <a:off x="660" y="3591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Rectangle 113"/>
            <p:cNvSpPr>
              <a:spLocks noChangeArrowheads="1"/>
            </p:cNvSpPr>
            <p:nvPr/>
          </p:nvSpPr>
          <p:spPr bwMode="auto">
            <a:xfrm>
              <a:off x="2145" y="3397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Line 115"/>
            <p:cNvSpPr>
              <a:spLocks noChangeShapeType="1"/>
            </p:cNvSpPr>
            <p:nvPr/>
          </p:nvSpPr>
          <p:spPr bwMode="auto">
            <a:xfrm>
              <a:off x="2145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Line 116"/>
            <p:cNvSpPr>
              <a:spLocks noChangeShapeType="1"/>
            </p:cNvSpPr>
            <p:nvPr/>
          </p:nvSpPr>
          <p:spPr bwMode="auto">
            <a:xfrm>
              <a:off x="2159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Line 117"/>
            <p:cNvSpPr>
              <a:spLocks noChangeShapeType="1"/>
            </p:cNvSpPr>
            <p:nvPr/>
          </p:nvSpPr>
          <p:spPr bwMode="auto">
            <a:xfrm>
              <a:off x="3074" y="339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1" name="Line 119"/>
            <p:cNvSpPr>
              <a:spLocks noChangeShapeType="1"/>
            </p:cNvSpPr>
            <p:nvPr/>
          </p:nvSpPr>
          <p:spPr bwMode="auto">
            <a:xfrm>
              <a:off x="3074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Line 120"/>
            <p:cNvSpPr>
              <a:spLocks noChangeShapeType="1"/>
            </p:cNvSpPr>
            <p:nvPr/>
          </p:nvSpPr>
          <p:spPr bwMode="auto">
            <a:xfrm>
              <a:off x="3088" y="3591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Rectangle 121"/>
            <p:cNvSpPr>
              <a:spLocks noChangeArrowheads="1"/>
            </p:cNvSpPr>
            <p:nvPr/>
          </p:nvSpPr>
          <p:spPr bwMode="auto">
            <a:xfrm>
              <a:off x="4559" y="3397"/>
              <a:ext cx="14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Line 123"/>
            <p:cNvSpPr>
              <a:spLocks noChangeShapeType="1"/>
            </p:cNvSpPr>
            <p:nvPr/>
          </p:nvSpPr>
          <p:spPr bwMode="auto">
            <a:xfrm>
              <a:off x="4559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Line 124"/>
            <p:cNvSpPr>
              <a:spLocks noChangeShapeType="1"/>
            </p:cNvSpPr>
            <p:nvPr/>
          </p:nvSpPr>
          <p:spPr bwMode="auto">
            <a:xfrm>
              <a:off x="4573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79" name="Group 127"/>
            <p:cNvGrpSpPr>
              <a:grpSpLocks/>
            </p:cNvGrpSpPr>
            <p:nvPr/>
          </p:nvGrpSpPr>
          <p:grpSpPr bwMode="auto">
            <a:xfrm>
              <a:off x="829" y="2276"/>
              <a:ext cx="241" cy="49"/>
              <a:chOff x="792" y="2771"/>
              <a:chExt cx="241" cy="49"/>
            </a:xfrm>
          </p:grpSpPr>
          <p:sp>
            <p:nvSpPr>
              <p:cNvPr id="49280" name="Oval 128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1" name="Oval 129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2" name="Oval 130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3" name="Group 131"/>
            <p:cNvGrpSpPr>
              <a:grpSpLocks/>
            </p:cNvGrpSpPr>
            <p:nvPr/>
          </p:nvGrpSpPr>
          <p:grpSpPr bwMode="auto">
            <a:xfrm>
              <a:off x="3226" y="2571"/>
              <a:ext cx="241" cy="49"/>
              <a:chOff x="792" y="2771"/>
              <a:chExt cx="241" cy="49"/>
            </a:xfrm>
          </p:grpSpPr>
          <p:sp>
            <p:nvSpPr>
              <p:cNvPr id="49284" name="Oval 132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Oval 133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6" name="Oval 134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7" name="Group 135"/>
            <p:cNvGrpSpPr>
              <a:grpSpLocks/>
            </p:cNvGrpSpPr>
            <p:nvPr/>
          </p:nvGrpSpPr>
          <p:grpSpPr bwMode="auto">
            <a:xfrm>
              <a:off x="3226" y="2821"/>
              <a:ext cx="241" cy="49"/>
              <a:chOff x="792" y="2771"/>
              <a:chExt cx="241" cy="49"/>
            </a:xfrm>
          </p:grpSpPr>
          <p:sp>
            <p:nvSpPr>
              <p:cNvPr id="49288" name="Oval 136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9" name="Oval 137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0" name="Oval 138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12.24</a:t>
            </a:r>
            <a:br>
              <a:rPr lang="en-GB"/>
            </a:br>
            <a:r>
              <a:rPr lang="en-GB"/>
              <a:t>Lock compatibility (</a:t>
            </a:r>
            <a:r>
              <a:rPr lang="en-GB" i="1"/>
              <a:t>read</a:t>
            </a:r>
            <a:r>
              <a:rPr lang="en-GB"/>
              <a:t>, </a:t>
            </a:r>
            <a:r>
              <a:rPr lang="en-GB" i="1"/>
              <a:t>write</a:t>
            </a:r>
            <a:r>
              <a:rPr lang="en-GB"/>
              <a:t> and </a:t>
            </a:r>
            <a:r>
              <a:rPr lang="en-GB" i="1"/>
              <a:t>commit</a:t>
            </a:r>
            <a:r>
              <a:rPr lang="en-GB"/>
              <a:t> locks)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71513" y="2681288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2803525" y="2681288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6053138" y="2681288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7666038" y="2681288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03525" y="44180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4416425" y="44180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68" name="Rectangle 92"/>
          <p:cNvSpPr>
            <a:spLocks noChangeArrowheads="1"/>
          </p:cNvSpPr>
          <p:nvPr/>
        </p:nvSpPr>
        <p:spPr bwMode="auto">
          <a:xfrm>
            <a:off x="6053138" y="44180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72" name="Rectangle 96"/>
          <p:cNvSpPr>
            <a:spLocks noChangeArrowheads="1"/>
          </p:cNvSpPr>
          <p:nvPr/>
        </p:nvSpPr>
        <p:spPr bwMode="auto">
          <a:xfrm>
            <a:off x="7666038" y="44180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277" name="Group 101"/>
          <p:cNvGrpSpPr>
            <a:grpSpLocks/>
          </p:cNvGrpSpPr>
          <p:nvPr/>
        </p:nvGrpSpPr>
        <p:grpSpPr bwMode="auto">
          <a:xfrm>
            <a:off x="671513" y="2103438"/>
            <a:ext cx="8607425" cy="2605087"/>
            <a:chOff x="423" y="1127"/>
            <a:chExt cx="5422" cy="1641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1150" y="1150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For one object</a:t>
              </a:r>
              <a:endParaRPr lang="en-GB"/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509" y="1150"/>
              <a:ext cx="8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to be set</a:t>
              </a:r>
              <a:endParaRPr lang="en-GB"/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3696" y="115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23" y="1127"/>
              <a:ext cx="23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2683" y="112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2798" y="1127"/>
              <a:ext cx="30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683" y="1143"/>
              <a:ext cx="1" cy="32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805" y="1493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836" y="1493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852" y="1493"/>
              <a:ext cx="4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commit</a:t>
              </a:r>
              <a:endParaRPr lang="en-GB"/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5321" y="149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2683" y="1486"/>
              <a:ext cx="1" cy="17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3813" y="1486"/>
              <a:ext cx="16" cy="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4829" y="1486"/>
              <a:ext cx="16" cy="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446" y="1689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already set</a:t>
              </a:r>
              <a:endParaRPr lang="en-GB"/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914" y="1689"/>
              <a:ext cx="3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none</a:t>
              </a:r>
              <a:endParaRPr lang="en-GB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2805" y="168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3836" y="168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4055" y="1689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102" y="1689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4852" y="168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5071" y="1689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5118" y="1689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438" y="1674"/>
              <a:ext cx="131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1766" y="167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1782" y="1674"/>
              <a:ext cx="9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2683" y="167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2798" y="1674"/>
              <a:ext cx="100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3813" y="167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3829" y="1674"/>
              <a:ext cx="9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4829" y="167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4845" y="1674"/>
              <a:ext cx="100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766" y="1689"/>
              <a:ext cx="1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2683" y="1689"/>
              <a:ext cx="1" cy="26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3813" y="1689"/>
              <a:ext cx="1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Rectangle 51"/>
            <p:cNvSpPr>
              <a:spLocks noChangeArrowheads="1"/>
            </p:cNvSpPr>
            <p:nvPr/>
          </p:nvSpPr>
          <p:spPr bwMode="auto">
            <a:xfrm>
              <a:off x="4829" y="1689"/>
              <a:ext cx="1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1914" y="1971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2805" y="1971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3836" y="1971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4852" y="1971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5133" y="1971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5180" y="1971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1766" y="1883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Line 61"/>
            <p:cNvSpPr>
              <a:spLocks noChangeShapeType="1"/>
            </p:cNvSpPr>
            <p:nvPr/>
          </p:nvSpPr>
          <p:spPr bwMode="auto">
            <a:xfrm>
              <a:off x="2683" y="1971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Rectangle 62"/>
            <p:cNvSpPr>
              <a:spLocks noChangeArrowheads="1"/>
            </p:cNvSpPr>
            <p:nvPr/>
          </p:nvSpPr>
          <p:spPr bwMode="auto">
            <a:xfrm>
              <a:off x="3813" y="1971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Rectangle 63"/>
            <p:cNvSpPr>
              <a:spLocks noChangeArrowheads="1"/>
            </p:cNvSpPr>
            <p:nvPr/>
          </p:nvSpPr>
          <p:spPr bwMode="auto">
            <a:xfrm>
              <a:off x="4829" y="1971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1914" y="2249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2805" y="224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3836" y="2249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4852" y="2290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  </a:t>
              </a:r>
              <a:endParaRPr lang="en-GB"/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4993" y="2290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47" name="Rectangle 71"/>
            <p:cNvSpPr>
              <a:spLocks noChangeArrowheads="1"/>
            </p:cNvSpPr>
            <p:nvPr/>
          </p:nvSpPr>
          <p:spPr bwMode="auto">
            <a:xfrm>
              <a:off x="1766" y="214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>
              <a:off x="2683" y="223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3813" y="2236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Rectangle 74"/>
            <p:cNvSpPr>
              <a:spLocks noChangeArrowheads="1"/>
            </p:cNvSpPr>
            <p:nvPr/>
          </p:nvSpPr>
          <p:spPr bwMode="auto">
            <a:xfrm>
              <a:off x="4829" y="2236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2" name="Rectangle 76"/>
            <p:cNvSpPr>
              <a:spLocks noChangeArrowheads="1"/>
            </p:cNvSpPr>
            <p:nvPr/>
          </p:nvSpPr>
          <p:spPr bwMode="auto">
            <a:xfrm>
              <a:off x="1914" y="2514"/>
              <a:ext cx="4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commit</a:t>
              </a:r>
              <a:endParaRPr lang="en-GB"/>
            </a:p>
          </p:txBody>
        </p:sp>
        <p:sp>
          <p:nvSpPr>
            <p:cNvPr id="50253" name="Rectangle 77"/>
            <p:cNvSpPr>
              <a:spLocks noChangeArrowheads="1"/>
            </p:cNvSpPr>
            <p:nvPr/>
          </p:nvSpPr>
          <p:spPr bwMode="auto">
            <a:xfrm>
              <a:off x="2805" y="2514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3836" y="2514"/>
              <a:ext cx="2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0255" name="Rectangle 79"/>
            <p:cNvSpPr>
              <a:spLocks noChangeArrowheads="1"/>
            </p:cNvSpPr>
            <p:nvPr/>
          </p:nvSpPr>
          <p:spPr bwMode="auto">
            <a:xfrm>
              <a:off x="4852" y="2556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  </a:t>
              </a:r>
              <a:endParaRPr lang="en-GB"/>
            </a:p>
          </p:txBody>
        </p:sp>
        <p:sp>
          <p:nvSpPr>
            <p:cNvPr id="50256" name="Rectangle 80"/>
            <p:cNvSpPr>
              <a:spLocks noChangeArrowheads="1"/>
            </p:cNvSpPr>
            <p:nvPr/>
          </p:nvSpPr>
          <p:spPr bwMode="auto">
            <a:xfrm>
              <a:off x="4993" y="2556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50258" name="Line 82"/>
            <p:cNvSpPr>
              <a:spLocks noChangeShapeType="1"/>
            </p:cNvSpPr>
            <p:nvPr/>
          </p:nvSpPr>
          <p:spPr bwMode="auto">
            <a:xfrm>
              <a:off x="423" y="2767"/>
              <a:ext cx="132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9" name="Rectangle 83"/>
            <p:cNvSpPr>
              <a:spLocks noChangeArrowheads="1"/>
            </p:cNvSpPr>
            <p:nvPr/>
          </p:nvSpPr>
          <p:spPr bwMode="auto">
            <a:xfrm>
              <a:off x="1766" y="241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2" name="Line 86"/>
            <p:cNvSpPr>
              <a:spLocks noChangeShapeType="1"/>
            </p:cNvSpPr>
            <p:nvPr/>
          </p:nvSpPr>
          <p:spPr bwMode="auto">
            <a:xfrm>
              <a:off x="1782" y="2767"/>
              <a:ext cx="9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>
              <a:off x="2683" y="2502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89"/>
            <p:cNvSpPr>
              <a:spLocks noChangeShapeType="1"/>
            </p:cNvSpPr>
            <p:nvPr/>
          </p:nvSpPr>
          <p:spPr bwMode="auto">
            <a:xfrm>
              <a:off x="2683" y="276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6" name="Line 90"/>
            <p:cNvSpPr>
              <a:spLocks noChangeShapeType="1"/>
            </p:cNvSpPr>
            <p:nvPr/>
          </p:nvSpPr>
          <p:spPr bwMode="auto">
            <a:xfrm>
              <a:off x="2798" y="2767"/>
              <a:ext cx="100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Rectangle 91"/>
            <p:cNvSpPr>
              <a:spLocks noChangeArrowheads="1"/>
            </p:cNvSpPr>
            <p:nvPr/>
          </p:nvSpPr>
          <p:spPr bwMode="auto">
            <a:xfrm>
              <a:off x="3813" y="2502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93"/>
            <p:cNvSpPr>
              <a:spLocks noChangeShapeType="1"/>
            </p:cNvSpPr>
            <p:nvPr/>
          </p:nvSpPr>
          <p:spPr bwMode="auto">
            <a:xfrm>
              <a:off x="3813" y="276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0" name="Line 94"/>
            <p:cNvSpPr>
              <a:spLocks noChangeShapeType="1"/>
            </p:cNvSpPr>
            <p:nvPr/>
          </p:nvSpPr>
          <p:spPr bwMode="auto">
            <a:xfrm>
              <a:off x="3829" y="2767"/>
              <a:ext cx="9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1" name="Rectangle 95"/>
            <p:cNvSpPr>
              <a:spLocks noChangeArrowheads="1"/>
            </p:cNvSpPr>
            <p:nvPr/>
          </p:nvSpPr>
          <p:spPr bwMode="auto">
            <a:xfrm>
              <a:off x="4829" y="2502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Line 97"/>
            <p:cNvSpPr>
              <a:spLocks noChangeShapeType="1"/>
            </p:cNvSpPr>
            <p:nvPr/>
          </p:nvSpPr>
          <p:spPr bwMode="auto">
            <a:xfrm>
              <a:off x="4829" y="276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Line 98"/>
            <p:cNvSpPr>
              <a:spLocks noChangeShapeType="1"/>
            </p:cNvSpPr>
            <p:nvPr/>
          </p:nvSpPr>
          <p:spPr bwMode="auto">
            <a:xfrm>
              <a:off x="4845" y="2767"/>
              <a:ext cx="100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12.25</a:t>
            </a:r>
            <a:br>
              <a:rPr lang="en-GB"/>
            </a:br>
            <a:r>
              <a:rPr lang="en-GB"/>
              <a:t>Lock hierarchy for the banking example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708025" y="2236788"/>
            <a:ext cx="8348663" cy="1803400"/>
            <a:chOff x="446" y="1409"/>
            <a:chExt cx="5259" cy="1136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2630" y="1409"/>
              <a:ext cx="4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Branch</a:t>
              </a:r>
              <a:endParaRPr lang="en-GB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540" y="2372"/>
              <a:ext cx="5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Account</a:t>
              </a:r>
              <a:endParaRPr lang="en-GB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2943" y="1633"/>
              <a:ext cx="0" cy="606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446" y="2239"/>
              <a:ext cx="5259" cy="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472" y="235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/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865" y="235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/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257" y="2354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GB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517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910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302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12.26</a:t>
            </a:r>
            <a:br>
              <a:rPr lang="en-GB"/>
            </a:br>
            <a:r>
              <a:rPr lang="en-GB"/>
              <a:t>Lock hierarchy for a diary</a:t>
            </a:r>
          </a:p>
        </p:txBody>
      </p:sp>
      <p:grpSp>
        <p:nvGrpSpPr>
          <p:cNvPr id="52258" name="Group 34"/>
          <p:cNvGrpSpPr>
            <a:grpSpLocks/>
          </p:cNvGrpSpPr>
          <p:nvPr/>
        </p:nvGrpSpPr>
        <p:grpSpPr bwMode="auto">
          <a:xfrm>
            <a:off x="547688" y="2687638"/>
            <a:ext cx="8816975" cy="1768475"/>
            <a:chOff x="345" y="1693"/>
            <a:chExt cx="5554" cy="1114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522" y="1693"/>
              <a:ext cx="38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Week</a:t>
              </a:r>
              <a:endParaRPr lang="en-GB"/>
            </a:p>
          </p:txBody>
        </p:sp>
        <p:sp>
          <p:nvSpPr>
            <p:cNvPr id="52229" name="Line 5"/>
            <p:cNvSpPr>
              <a:spLocks noChangeShapeType="1"/>
            </p:cNvSpPr>
            <p:nvPr/>
          </p:nvSpPr>
          <p:spPr bwMode="auto">
            <a:xfrm>
              <a:off x="433" y="2051"/>
              <a:ext cx="32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>
              <a:off x="1308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624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45" y="2202"/>
              <a:ext cx="510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Monday</a:t>
              </a:r>
              <a:endParaRPr lang="en-GB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045" y="2202"/>
              <a:ext cx="54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Tuesday</a:t>
              </a:r>
              <a:endParaRPr lang="en-GB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713" y="2202"/>
              <a:ext cx="73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Wednesday</a:t>
              </a:r>
              <a:endParaRPr lang="en-GB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557" y="2202"/>
              <a:ext cx="589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Thursday</a:t>
              </a:r>
              <a:endParaRPr lang="en-GB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3369" y="2202"/>
              <a:ext cx="41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Friday</a:t>
              </a:r>
              <a:endParaRPr lang="en-GB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2852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3536" y="2067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2088" y="2051"/>
              <a:ext cx="1" cy="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V="1">
              <a:off x="1722" y="1844"/>
              <a:ext cx="1" cy="20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H="1">
              <a:off x="528" y="2576"/>
              <a:ext cx="506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67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2279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153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76" y="2680"/>
              <a:ext cx="701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9:00–10:00</a:t>
              </a:r>
              <a:endParaRPr lang="en-GB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387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5478" y="2576"/>
              <a:ext cx="1" cy="3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4682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>
              <a:off x="3091" y="2576"/>
              <a:ext cx="1" cy="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5008" y="2425"/>
              <a:ext cx="589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time slots</a:t>
              </a:r>
              <a:endParaRPr lang="en-GB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2852" y="2353"/>
              <a:ext cx="1" cy="22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1172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10:00–11:00</a:t>
              </a:r>
              <a:endParaRPr lang="en-GB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1952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11:00–12:00</a:t>
              </a:r>
              <a:endParaRPr lang="en-GB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748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12:00–13:00</a:t>
              </a:r>
              <a:endParaRPr lang="en-GB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3544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13:00–14:00</a:t>
              </a:r>
              <a:endParaRPr lang="en-GB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4340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14:00–15:00</a:t>
              </a:r>
              <a:endParaRPr lang="en-GB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5135" y="2680"/>
              <a:ext cx="76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15:00–16:00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12.27</a:t>
            </a:r>
            <a:br>
              <a:rPr lang="en-GB"/>
            </a:br>
            <a:r>
              <a:rPr lang="en-GB"/>
              <a:t>Lock compatibility table for hierarchic locks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" name="Rectangle 114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367" name="Group 119"/>
          <p:cNvGrpSpPr>
            <a:grpSpLocks/>
          </p:cNvGrpSpPr>
          <p:nvPr/>
        </p:nvGrpSpPr>
        <p:grpSpPr bwMode="auto">
          <a:xfrm>
            <a:off x="571500" y="2208213"/>
            <a:ext cx="8556625" cy="2687637"/>
            <a:chOff x="360" y="1391"/>
            <a:chExt cx="5390" cy="1693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043" y="1414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For one object</a:t>
              </a:r>
              <a:endParaRPr lang="en-GB"/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3673" y="1392"/>
              <a:ext cx="8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to be set</a:t>
              </a:r>
              <a:endParaRPr lang="en-GB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360" y="1391"/>
              <a:ext cx="243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2627" y="13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2830" y="1391"/>
              <a:ext cx="292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2627" y="1407"/>
              <a:ext cx="1" cy="15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2837" y="1562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3567" y="156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282" y="1562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I-read</a:t>
              </a:r>
              <a:endParaRPr lang="en-GB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5012" y="1562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I-write</a:t>
              </a:r>
              <a:endParaRPr lang="en-GB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2627" y="1577"/>
              <a:ext cx="1" cy="15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3544" y="1577"/>
              <a:ext cx="16" cy="1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4259" y="1577"/>
              <a:ext cx="15" cy="1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4989" y="1577"/>
              <a:ext cx="15" cy="1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383" y="1771"/>
              <a:ext cx="113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Lock already set</a:t>
              </a:r>
              <a:endParaRPr lang="en-GB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1874" y="1798"/>
              <a:ext cx="3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none</a:t>
              </a:r>
              <a:endParaRPr lang="en-GB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2837" y="1817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3567" y="1817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4282" y="1817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5012" y="1817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375" y="1748"/>
              <a:ext cx="133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1727" y="174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1742" y="1748"/>
              <a:ext cx="105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2627" y="174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2830" y="1748"/>
              <a:ext cx="69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>
              <a:off x="3544" y="174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>
              <a:off x="3560" y="1748"/>
              <a:ext cx="68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>
              <a:off x="4259" y="174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4274" y="1748"/>
              <a:ext cx="69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4989" y="174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5004" y="1748"/>
              <a:ext cx="74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Rectangle 48"/>
            <p:cNvSpPr>
              <a:spLocks noChangeArrowheads="1"/>
            </p:cNvSpPr>
            <p:nvPr/>
          </p:nvSpPr>
          <p:spPr bwMode="auto">
            <a:xfrm>
              <a:off x="1727" y="1764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49"/>
            <p:cNvSpPr>
              <a:spLocks noChangeShapeType="1"/>
            </p:cNvSpPr>
            <p:nvPr/>
          </p:nvSpPr>
          <p:spPr bwMode="auto">
            <a:xfrm>
              <a:off x="2627" y="1764"/>
              <a:ext cx="1" cy="2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Rectangle 50"/>
            <p:cNvSpPr>
              <a:spLocks noChangeArrowheads="1"/>
            </p:cNvSpPr>
            <p:nvPr/>
          </p:nvSpPr>
          <p:spPr bwMode="auto">
            <a:xfrm>
              <a:off x="3544" y="1764"/>
              <a:ext cx="16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4259" y="1764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Rectangle 52"/>
            <p:cNvSpPr>
              <a:spLocks noChangeArrowheads="1"/>
            </p:cNvSpPr>
            <p:nvPr/>
          </p:nvSpPr>
          <p:spPr bwMode="auto">
            <a:xfrm>
              <a:off x="4989" y="1764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Rectangle 54"/>
            <p:cNvSpPr>
              <a:spLocks noChangeArrowheads="1"/>
            </p:cNvSpPr>
            <p:nvPr/>
          </p:nvSpPr>
          <p:spPr bwMode="auto">
            <a:xfrm>
              <a:off x="1874" y="2062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2837" y="2081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3567" y="2081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4282" y="2081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06" name="Rectangle 58"/>
            <p:cNvSpPr>
              <a:spLocks noChangeArrowheads="1"/>
            </p:cNvSpPr>
            <p:nvPr/>
          </p:nvSpPr>
          <p:spPr bwMode="auto">
            <a:xfrm>
              <a:off x="5012" y="2081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08" name="Rectangle 60"/>
            <p:cNvSpPr>
              <a:spLocks noChangeArrowheads="1"/>
            </p:cNvSpPr>
            <p:nvPr/>
          </p:nvSpPr>
          <p:spPr bwMode="auto">
            <a:xfrm>
              <a:off x="1727" y="2028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1"/>
            <p:cNvSpPr>
              <a:spLocks noChangeShapeType="1"/>
            </p:cNvSpPr>
            <p:nvPr/>
          </p:nvSpPr>
          <p:spPr bwMode="auto">
            <a:xfrm>
              <a:off x="2627" y="2028"/>
              <a:ext cx="1" cy="2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3544" y="2028"/>
              <a:ext cx="16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Rectangle 63"/>
            <p:cNvSpPr>
              <a:spLocks noChangeArrowheads="1"/>
            </p:cNvSpPr>
            <p:nvPr/>
          </p:nvSpPr>
          <p:spPr bwMode="auto">
            <a:xfrm>
              <a:off x="4259" y="2028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Rectangle 64"/>
            <p:cNvSpPr>
              <a:spLocks noChangeArrowheads="1"/>
            </p:cNvSpPr>
            <p:nvPr/>
          </p:nvSpPr>
          <p:spPr bwMode="auto">
            <a:xfrm>
              <a:off x="4989" y="2028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874" y="2326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2837" y="2345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3567" y="2345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17" name="Rectangle 69"/>
            <p:cNvSpPr>
              <a:spLocks noChangeArrowheads="1"/>
            </p:cNvSpPr>
            <p:nvPr/>
          </p:nvSpPr>
          <p:spPr bwMode="auto">
            <a:xfrm>
              <a:off x="4282" y="2345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18" name="Rectangle 70"/>
            <p:cNvSpPr>
              <a:spLocks noChangeArrowheads="1"/>
            </p:cNvSpPr>
            <p:nvPr/>
          </p:nvSpPr>
          <p:spPr bwMode="auto">
            <a:xfrm>
              <a:off x="5012" y="2345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20" name="Rectangle 72"/>
            <p:cNvSpPr>
              <a:spLocks noChangeArrowheads="1"/>
            </p:cNvSpPr>
            <p:nvPr/>
          </p:nvSpPr>
          <p:spPr bwMode="auto">
            <a:xfrm>
              <a:off x="1727" y="2292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>
              <a:off x="2627" y="2292"/>
              <a:ext cx="1" cy="2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Rectangle 74"/>
            <p:cNvSpPr>
              <a:spLocks noChangeArrowheads="1"/>
            </p:cNvSpPr>
            <p:nvPr/>
          </p:nvSpPr>
          <p:spPr bwMode="auto">
            <a:xfrm>
              <a:off x="3544" y="2292"/>
              <a:ext cx="16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Rectangle 75"/>
            <p:cNvSpPr>
              <a:spLocks noChangeArrowheads="1"/>
            </p:cNvSpPr>
            <p:nvPr/>
          </p:nvSpPr>
          <p:spPr bwMode="auto">
            <a:xfrm>
              <a:off x="4259" y="2292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Rectangle 76"/>
            <p:cNvSpPr>
              <a:spLocks noChangeArrowheads="1"/>
            </p:cNvSpPr>
            <p:nvPr/>
          </p:nvSpPr>
          <p:spPr bwMode="auto">
            <a:xfrm>
              <a:off x="4989" y="2292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Rectangle 78"/>
            <p:cNvSpPr>
              <a:spLocks noChangeArrowheads="1"/>
            </p:cNvSpPr>
            <p:nvPr/>
          </p:nvSpPr>
          <p:spPr bwMode="auto">
            <a:xfrm>
              <a:off x="1874" y="2590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I-read</a:t>
              </a:r>
              <a:endParaRPr lang="en-GB"/>
            </a:p>
          </p:txBody>
        </p:sp>
        <p:sp>
          <p:nvSpPr>
            <p:cNvPr id="53327" name="Rectangle 79"/>
            <p:cNvSpPr>
              <a:spLocks noChangeArrowheads="1"/>
            </p:cNvSpPr>
            <p:nvPr/>
          </p:nvSpPr>
          <p:spPr bwMode="auto">
            <a:xfrm>
              <a:off x="2837" y="2609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28" name="Rectangle 80"/>
            <p:cNvSpPr>
              <a:spLocks noChangeArrowheads="1"/>
            </p:cNvSpPr>
            <p:nvPr/>
          </p:nvSpPr>
          <p:spPr bwMode="auto">
            <a:xfrm>
              <a:off x="3567" y="2609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29" name="Rectangle 81"/>
            <p:cNvSpPr>
              <a:spLocks noChangeArrowheads="1"/>
            </p:cNvSpPr>
            <p:nvPr/>
          </p:nvSpPr>
          <p:spPr bwMode="auto">
            <a:xfrm>
              <a:off x="4282" y="2609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30" name="Rectangle 82"/>
            <p:cNvSpPr>
              <a:spLocks noChangeArrowheads="1"/>
            </p:cNvSpPr>
            <p:nvPr/>
          </p:nvSpPr>
          <p:spPr bwMode="auto">
            <a:xfrm>
              <a:off x="5012" y="2609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32" name="Rectangle 84"/>
            <p:cNvSpPr>
              <a:spLocks noChangeArrowheads="1"/>
            </p:cNvSpPr>
            <p:nvPr/>
          </p:nvSpPr>
          <p:spPr bwMode="auto">
            <a:xfrm>
              <a:off x="1727" y="2556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Line 85"/>
            <p:cNvSpPr>
              <a:spLocks noChangeShapeType="1"/>
            </p:cNvSpPr>
            <p:nvPr/>
          </p:nvSpPr>
          <p:spPr bwMode="auto">
            <a:xfrm>
              <a:off x="2627" y="2556"/>
              <a:ext cx="1" cy="2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Rectangle 86"/>
            <p:cNvSpPr>
              <a:spLocks noChangeArrowheads="1"/>
            </p:cNvSpPr>
            <p:nvPr/>
          </p:nvSpPr>
          <p:spPr bwMode="auto">
            <a:xfrm>
              <a:off x="3544" y="2556"/>
              <a:ext cx="16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Rectangle 87"/>
            <p:cNvSpPr>
              <a:spLocks noChangeArrowheads="1"/>
            </p:cNvSpPr>
            <p:nvPr/>
          </p:nvSpPr>
          <p:spPr bwMode="auto">
            <a:xfrm>
              <a:off x="4259" y="2556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Rectangle 88"/>
            <p:cNvSpPr>
              <a:spLocks noChangeArrowheads="1"/>
            </p:cNvSpPr>
            <p:nvPr/>
          </p:nvSpPr>
          <p:spPr bwMode="auto">
            <a:xfrm>
              <a:off x="4989" y="2556"/>
              <a:ext cx="15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Rectangle 90"/>
            <p:cNvSpPr>
              <a:spLocks noChangeArrowheads="1"/>
            </p:cNvSpPr>
            <p:nvPr/>
          </p:nvSpPr>
          <p:spPr bwMode="auto">
            <a:xfrm>
              <a:off x="1874" y="2854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I-write</a:t>
              </a:r>
              <a:endParaRPr lang="en-GB"/>
            </a:p>
          </p:txBody>
        </p:sp>
        <p:sp>
          <p:nvSpPr>
            <p:cNvPr id="53339" name="Rectangle 91"/>
            <p:cNvSpPr>
              <a:spLocks noChangeArrowheads="1"/>
            </p:cNvSpPr>
            <p:nvPr/>
          </p:nvSpPr>
          <p:spPr bwMode="auto">
            <a:xfrm>
              <a:off x="2837" y="2873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40" name="Rectangle 92"/>
            <p:cNvSpPr>
              <a:spLocks noChangeArrowheads="1"/>
            </p:cNvSpPr>
            <p:nvPr/>
          </p:nvSpPr>
          <p:spPr bwMode="auto">
            <a:xfrm>
              <a:off x="3567" y="2873"/>
              <a:ext cx="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wait</a:t>
              </a:r>
              <a:endParaRPr lang="en-GB"/>
            </a:p>
          </p:txBody>
        </p:sp>
        <p:sp>
          <p:nvSpPr>
            <p:cNvPr id="53341" name="Rectangle 93"/>
            <p:cNvSpPr>
              <a:spLocks noChangeArrowheads="1"/>
            </p:cNvSpPr>
            <p:nvPr/>
          </p:nvSpPr>
          <p:spPr bwMode="auto">
            <a:xfrm>
              <a:off x="4282" y="2873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42" name="Rectangle 94"/>
            <p:cNvSpPr>
              <a:spLocks noChangeArrowheads="1"/>
            </p:cNvSpPr>
            <p:nvPr/>
          </p:nvSpPr>
          <p:spPr bwMode="auto">
            <a:xfrm>
              <a:off x="5012" y="2873"/>
              <a:ext cx="2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OK</a:t>
              </a:r>
              <a:endParaRPr lang="en-GB"/>
            </a:p>
          </p:txBody>
        </p:sp>
        <p:sp>
          <p:nvSpPr>
            <p:cNvPr id="53344" name="Line 96"/>
            <p:cNvSpPr>
              <a:spLocks noChangeShapeType="1"/>
            </p:cNvSpPr>
            <p:nvPr/>
          </p:nvSpPr>
          <p:spPr bwMode="auto">
            <a:xfrm>
              <a:off x="360" y="3083"/>
              <a:ext cx="13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7" name="Line 99"/>
            <p:cNvSpPr>
              <a:spLocks noChangeShapeType="1"/>
            </p:cNvSpPr>
            <p:nvPr/>
          </p:nvSpPr>
          <p:spPr bwMode="auto">
            <a:xfrm>
              <a:off x="1727" y="308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8" name="Line 100"/>
            <p:cNvSpPr>
              <a:spLocks noChangeShapeType="1"/>
            </p:cNvSpPr>
            <p:nvPr/>
          </p:nvSpPr>
          <p:spPr bwMode="auto">
            <a:xfrm>
              <a:off x="1742" y="3083"/>
              <a:ext cx="105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9" name="Line 101"/>
            <p:cNvSpPr>
              <a:spLocks noChangeShapeType="1"/>
            </p:cNvSpPr>
            <p:nvPr/>
          </p:nvSpPr>
          <p:spPr bwMode="auto">
            <a:xfrm>
              <a:off x="2627" y="2820"/>
              <a:ext cx="1" cy="24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>
              <a:off x="2627" y="308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2" name="Line 104"/>
            <p:cNvSpPr>
              <a:spLocks noChangeShapeType="1"/>
            </p:cNvSpPr>
            <p:nvPr/>
          </p:nvSpPr>
          <p:spPr bwMode="auto">
            <a:xfrm>
              <a:off x="2830" y="3083"/>
              <a:ext cx="69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3" name="Rectangle 105"/>
            <p:cNvSpPr>
              <a:spLocks noChangeArrowheads="1"/>
            </p:cNvSpPr>
            <p:nvPr/>
          </p:nvSpPr>
          <p:spPr bwMode="auto">
            <a:xfrm>
              <a:off x="3544" y="2820"/>
              <a:ext cx="16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5" name="Line 107"/>
            <p:cNvSpPr>
              <a:spLocks noChangeShapeType="1"/>
            </p:cNvSpPr>
            <p:nvPr/>
          </p:nvSpPr>
          <p:spPr bwMode="auto">
            <a:xfrm>
              <a:off x="3544" y="308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6" name="Line 108"/>
            <p:cNvSpPr>
              <a:spLocks noChangeShapeType="1"/>
            </p:cNvSpPr>
            <p:nvPr/>
          </p:nvSpPr>
          <p:spPr bwMode="auto">
            <a:xfrm>
              <a:off x="3560" y="3083"/>
              <a:ext cx="68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7" name="Rectangle 109"/>
            <p:cNvSpPr>
              <a:spLocks noChangeArrowheads="1"/>
            </p:cNvSpPr>
            <p:nvPr/>
          </p:nvSpPr>
          <p:spPr bwMode="auto">
            <a:xfrm>
              <a:off x="4259" y="2820"/>
              <a:ext cx="15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" name="Line 111"/>
            <p:cNvSpPr>
              <a:spLocks noChangeShapeType="1"/>
            </p:cNvSpPr>
            <p:nvPr/>
          </p:nvSpPr>
          <p:spPr bwMode="auto">
            <a:xfrm>
              <a:off x="4259" y="308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" name="Line 112"/>
            <p:cNvSpPr>
              <a:spLocks noChangeShapeType="1"/>
            </p:cNvSpPr>
            <p:nvPr/>
          </p:nvSpPr>
          <p:spPr bwMode="auto">
            <a:xfrm>
              <a:off x="4274" y="3083"/>
              <a:ext cx="69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1" name="Rectangle 113"/>
            <p:cNvSpPr>
              <a:spLocks noChangeArrowheads="1"/>
            </p:cNvSpPr>
            <p:nvPr/>
          </p:nvSpPr>
          <p:spPr bwMode="auto">
            <a:xfrm>
              <a:off x="4989" y="2820"/>
              <a:ext cx="15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3" name="Line 115"/>
            <p:cNvSpPr>
              <a:spLocks noChangeShapeType="1"/>
            </p:cNvSpPr>
            <p:nvPr/>
          </p:nvSpPr>
          <p:spPr bwMode="auto">
            <a:xfrm>
              <a:off x="4989" y="308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4" name="Line 116"/>
            <p:cNvSpPr>
              <a:spLocks noChangeShapeType="1"/>
            </p:cNvSpPr>
            <p:nvPr/>
          </p:nvSpPr>
          <p:spPr bwMode="auto">
            <a:xfrm>
              <a:off x="5004" y="3083"/>
              <a:ext cx="74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</a:t>
            </a:r>
            <a:br>
              <a:rPr lang="en-GB"/>
            </a:br>
            <a:r>
              <a:rPr lang="en-GB"/>
              <a:t>A client’s banking transaction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787775" y="2557463"/>
            <a:ext cx="23256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/>
              <a:t>Transaction T:</a:t>
            </a:r>
          </a:p>
          <a:p>
            <a:r>
              <a:rPr lang="en-GB" i="1"/>
              <a:t>a.withdraw(100);</a:t>
            </a:r>
          </a:p>
          <a:p>
            <a:r>
              <a:rPr lang="en-GB" i="1"/>
              <a:t>b.deposit(100);</a:t>
            </a:r>
          </a:p>
          <a:p>
            <a:r>
              <a:rPr lang="en-GB" i="1"/>
              <a:t>c.withdraw(200);</a:t>
            </a:r>
          </a:p>
          <a:p>
            <a:r>
              <a:rPr lang="en-GB" i="1"/>
              <a:t>b.deposit(200);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on page 498</a:t>
            </a:r>
            <a:br>
              <a:rPr lang="en-GB"/>
            </a:br>
            <a:r>
              <a:rPr lang="en-GB"/>
              <a:t> Serializability of transaction </a:t>
            </a:r>
            <a:r>
              <a:rPr lang="en-GB" i="1"/>
              <a:t>T</a:t>
            </a:r>
            <a:r>
              <a:rPr lang="en-GB"/>
              <a:t> with respect to transaction </a:t>
            </a:r>
            <a:r>
              <a:rPr lang="en-GB" i="1"/>
              <a:t>T</a:t>
            </a:r>
            <a:r>
              <a:rPr lang="en-GB" i="1" baseline="-25000"/>
              <a:t>i</a:t>
            </a:r>
            <a:endParaRPr lang="en-GB" i="1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647700" y="2116138"/>
            <a:ext cx="214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v</a:t>
            </a:r>
            <a:endParaRPr lang="en-GB"/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2047875" y="2116138"/>
            <a:ext cx="18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3176588" y="2116138"/>
            <a:ext cx="465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Rule</a:t>
            </a:r>
            <a:endParaRPr lang="en-GB"/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9434513" y="2103438"/>
            <a:ext cx="254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641350" y="2533650"/>
            <a:ext cx="520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write</a:t>
            </a:r>
            <a:endParaRPr lang="en-GB"/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2047875" y="2533650"/>
            <a:ext cx="465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read</a:t>
            </a:r>
            <a:endParaRPr lang="en-GB"/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3176588" y="2533650"/>
            <a:ext cx="190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1.</a:t>
            </a:r>
            <a:endParaRPr lang="en-GB"/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3843338" y="2533650"/>
            <a:ext cx="18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4070350" y="2533650"/>
            <a:ext cx="3386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 must not read objects written by </a:t>
            </a:r>
            <a:endParaRPr lang="en-GB"/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7645400" y="2533650"/>
            <a:ext cx="214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v</a:t>
            </a:r>
            <a:endParaRPr lang="en-GB"/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9434513" y="2436813"/>
            <a:ext cx="254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641350" y="2962275"/>
            <a:ext cx="465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read</a:t>
            </a:r>
            <a:endParaRPr lang="en-GB"/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2047875" y="2962275"/>
            <a:ext cx="520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write</a:t>
            </a:r>
            <a:endParaRPr lang="en-GB"/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3176588" y="2962275"/>
            <a:ext cx="190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2.</a:t>
            </a:r>
            <a:endParaRPr lang="en-GB"/>
          </a:p>
        </p:txBody>
      </p:sp>
      <p:sp>
        <p:nvSpPr>
          <p:cNvPr id="56453" name="Rectangle 133"/>
          <p:cNvSpPr>
            <a:spLocks noChangeArrowheads="1"/>
          </p:cNvSpPr>
          <p:nvPr/>
        </p:nvSpPr>
        <p:spPr bwMode="auto">
          <a:xfrm>
            <a:off x="3843338" y="2962275"/>
            <a:ext cx="214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v</a:t>
            </a:r>
            <a:endParaRPr lang="en-GB"/>
          </a:p>
        </p:txBody>
      </p: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4121150" y="2962275"/>
            <a:ext cx="3386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 must not read objects written by </a:t>
            </a:r>
            <a:endParaRPr lang="en-GB"/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7696200" y="2962275"/>
            <a:ext cx="18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9434513" y="2909888"/>
            <a:ext cx="254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641350" y="3427413"/>
            <a:ext cx="520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write</a:t>
            </a:r>
            <a:endParaRPr lang="en-GB"/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2047875" y="3427413"/>
            <a:ext cx="520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write</a:t>
            </a:r>
            <a:endParaRPr lang="en-GB"/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3176588" y="3427413"/>
            <a:ext cx="190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3.</a:t>
            </a:r>
            <a:endParaRPr lang="en-GB"/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3843338" y="3427413"/>
            <a:ext cx="18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56464" name="Rectangle 144"/>
          <p:cNvSpPr>
            <a:spLocks noChangeArrowheads="1"/>
          </p:cNvSpPr>
          <p:nvPr/>
        </p:nvSpPr>
        <p:spPr bwMode="auto">
          <a:xfrm>
            <a:off x="4070350" y="3427413"/>
            <a:ext cx="347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 must not write objects written by </a:t>
            </a:r>
            <a:endParaRPr lang="en-GB"/>
          </a:p>
        </p:txBody>
      </p:sp>
      <p:sp>
        <p:nvSpPr>
          <p:cNvPr id="56465" name="Rectangle 145"/>
          <p:cNvSpPr>
            <a:spLocks noChangeArrowheads="1"/>
          </p:cNvSpPr>
          <p:nvPr/>
        </p:nvSpPr>
        <p:spPr bwMode="auto">
          <a:xfrm>
            <a:off x="7616825" y="3427413"/>
            <a:ext cx="277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v</a:t>
            </a:r>
            <a:r>
              <a:rPr lang="en-GB" sz="2000" i="1">
                <a:solidFill>
                  <a:srgbClr val="000000"/>
                </a:solidFill>
              </a:rPr>
              <a:t> </a:t>
            </a:r>
            <a:endParaRPr lang="en-GB"/>
          </a:p>
        </p:txBody>
      </p:sp>
      <p:sp>
        <p:nvSpPr>
          <p:cNvPr id="56466" name="Rectangle 146"/>
          <p:cNvSpPr>
            <a:spLocks noChangeArrowheads="1"/>
          </p:cNvSpPr>
          <p:nvPr/>
        </p:nvSpPr>
        <p:spPr bwMode="auto">
          <a:xfrm>
            <a:off x="7947025" y="34274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and </a:t>
            </a:r>
            <a:endParaRPr lang="en-GB"/>
          </a:p>
        </p:txBody>
      </p:sp>
      <p:sp>
        <p:nvSpPr>
          <p:cNvPr id="56467" name="Rectangle 147"/>
          <p:cNvSpPr>
            <a:spLocks noChangeArrowheads="1"/>
          </p:cNvSpPr>
          <p:nvPr/>
        </p:nvSpPr>
        <p:spPr bwMode="auto">
          <a:xfrm>
            <a:off x="4060825" y="3800475"/>
            <a:ext cx="214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v</a:t>
            </a:r>
            <a:endParaRPr lang="en-GB"/>
          </a:p>
        </p:txBody>
      </p:sp>
      <p:sp>
        <p:nvSpPr>
          <p:cNvPr id="56468" name="Rectangle 148"/>
          <p:cNvSpPr>
            <a:spLocks noChangeArrowheads="1"/>
          </p:cNvSpPr>
          <p:nvPr/>
        </p:nvSpPr>
        <p:spPr bwMode="auto">
          <a:xfrm>
            <a:off x="4338638" y="3800475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 must</a:t>
            </a:r>
            <a:endParaRPr lang="en-GB"/>
          </a:p>
        </p:txBody>
      </p:sp>
      <p:sp>
        <p:nvSpPr>
          <p:cNvPr id="56469" name="Rectangle 149"/>
          <p:cNvSpPr>
            <a:spLocks noChangeArrowheads="1"/>
          </p:cNvSpPr>
          <p:nvPr/>
        </p:nvSpPr>
        <p:spPr bwMode="auto">
          <a:xfrm>
            <a:off x="4933950" y="3800475"/>
            <a:ext cx="2851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not write objects written by </a:t>
            </a:r>
            <a:endParaRPr lang="en-GB"/>
          </a:p>
        </p:txBody>
      </p:sp>
      <p:sp>
        <p:nvSpPr>
          <p:cNvPr id="56470" name="Rectangle 150"/>
          <p:cNvSpPr>
            <a:spLocks noChangeArrowheads="1"/>
          </p:cNvSpPr>
          <p:nvPr/>
        </p:nvSpPr>
        <p:spPr bwMode="auto">
          <a:xfrm>
            <a:off x="7802563" y="3800475"/>
            <a:ext cx="18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 i="1">
                <a:solidFill>
                  <a:srgbClr val="000000"/>
                </a:solidFill>
              </a:rPr>
              <a:t>T</a:t>
            </a:r>
            <a:r>
              <a:rPr lang="en-GB" sz="2000" i="1" baseline="-25000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56479" name="Rectangle 159"/>
          <p:cNvSpPr>
            <a:spLocks noChangeArrowheads="1"/>
          </p:cNvSpPr>
          <p:nvPr/>
        </p:nvSpPr>
        <p:spPr bwMode="auto">
          <a:xfrm>
            <a:off x="9434513" y="3382963"/>
            <a:ext cx="25400" cy="779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80" name="Line 160"/>
          <p:cNvSpPr>
            <a:spLocks noChangeShapeType="1"/>
          </p:cNvSpPr>
          <p:nvPr/>
        </p:nvSpPr>
        <p:spPr bwMode="auto">
          <a:xfrm>
            <a:off x="611188" y="2078038"/>
            <a:ext cx="879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81" name="Line 161"/>
          <p:cNvSpPr>
            <a:spLocks noChangeShapeType="1"/>
          </p:cNvSpPr>
          <p:nvPr/>
        </p:nvSpPr>
        <p:spPr bwMode="auto">
          <a:xfrm>
            <a:off x="611188" y="2455863"/>
            <a:ext cx="879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82" name="Line 162"/>
          <p:cNvSpPr>
            <a:spLocks noChangeShapeType="1"/>
          </p:cNvSpPr>
          <p:nvPr/>
        </p:nvSpPr>
        <p:spPr bwMode="auto">
          <a:xfrm>
            <a:off x="611188" y="4152900"/>
            <a:ext cx="879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83" name="Line 163"/>
          <p:cNvSpPr>
            <a:spLocks noChangeShapeType="1"/>
          </p:cNvSpPr>
          <p:nvPr/>
        </p:nvSpPr>
        <p:spPr bwMode="auto">
          <a:xfrm>
            <a:off x="2943225" y="2074863"/>
            <a:ext cx="0" cy="207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12.28</a:t>
            </a:r>
            <a:br>
              <a:rPr lang="en-GB"/>
            </a:br>
            <a:r>
              <a:rPr lang="en-GB"/>
              <a:t>Validation of transactions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568" name="Group 80"/>
          <p:cNvGrpSpPr>
            <a:grpSpLocks/>
          </p:cNvGrpSpPr>
          <p:nvPr/>
        </p:nvGrpSpPr>
        <p:grpSpPr bwMode="auto">
          <a:xfrm>
            <a:off x="606425" y="1960563"/>
            <a:ext cx="8443913" cy="3303587"/>
            <a:chOff x="382" y="1235"/>
            <a:chExt cx="5319" cy="2081"/>
          </a:xfrm>
        </p:grpSpPr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5223" y="2473"/>
              <a:ext cx="309" cy="9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5223" y="2473"/>
              <a:ext cx="323" cy="112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4015" y="2178"/>
              <a:ext cx="323" cy="9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4015" y="2178"/>
              <a:ext cx="337" cy="112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3368" y="2178"/>
              <a:ext cx="661" cy="9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368" y="2178"/>
              <a:ext cx="675" cy="112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3481" y="1883"/>
              <a:ext cx="323" cy="9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3481" y="1883"/>
              <a:ext cx="337" cy="112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Rectangle 22"/>
            <p:cNvSpPr>
              <a:spLocks noChangeArrowheads="1"/>
            </p:cNvSpPr>
            <p:nvPr/>
          </p:nvSpPr>
          <p:spPr bwMode="auto">
            <a:xfrm>
              <a:off x="2848" y="1883"/>
              <a:ext cx="633" cy="9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2848" y="1883"/>
              <a:ext cx="647" cy="112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2342" y="1559"/>
              <a:ext cx="225" cy="9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2342" y="1559"/>
              <a:ext cx="239" cy="113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Rectangle 26"/>
            <p:cNvSpPr>
              <a:spLocks noChangeArrowheads="1"/>
            </p:cNvSpPr>
            <p:nvPr/>
          </p:nvSpPr>
          <p:spPr bwMode="auto">
            <a:xfrm>
              <a:off x="1879" y="1559"/>
              <a:ext cx="463" cy="99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Rectangle 27"/>
            <p:cNvSpPr>
              <a:spLocks noChangeArrowheads="1"/>
            </p:cNvSpPr>
            <p:nvPr/>
          </p:nvSpPr>
          <p:spPr bwMode="auto">
            <a:xfrm>
              <a:off x="1879" y="1559"/>
              <a:ext cx="477" cy="113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Rectangle 28"/>
            <p:cNvSpPr>
              <a:spLocks noChangeArrowheads="1"/>
            </p:cNvSpPr>
            <p:nvPr/>
          </p:nvSpPr>
          <p:spPr bwMode="auto">
            <a:xfrm>
              <a:off x="4766" y="1608"/>
              <a:ext cx="92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Earlier committed</a:t>
              </a:r>
              <a:endParaRPr lang="en-GB"/>
            </a:p>
          </p:txBody>
        </p:sp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4766" y="1735"/>
              <a:ext cx="66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transactions</a:t>
              </a:r>
              <a:endParaRPr lang="en-GB"/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1014" y="1235"/>
              <a:ext cx="4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Working</a:t>
              </a:r>
              <a:endParaRPr lang="en-GB"/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1773" y="1235"/>
              <a:ext cx="4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Validation</a:t>
              </a:r>
              <a:endParaRPr lang="en-GB"/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2377" y="1235"/>
              <a:ext cx="3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Update</a:t>
              </a:r>
              <a:endParaRPr lang="en-GB"/>
            </a:p>
          </p:txBody>
        </p:sp>
        <p:sp>
          <p:nvSpPr>
            <p:cNvPr id="63521" name="Rectangle 33"/>
            <p:cNvSpPr>
              <a:spLocks noChangeArrowheads="1"/>
            </p:cNvSpPr>
            <p:nvPr/>
          </p:nvSpPr>
          <p:spPr bwMode="auto">
            <a:xfrm>
              <a:off x="586" y="1545"/>
              <a:ext cx="1293" cy="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586" y="1545"/>
              <a:ext cx="1307" cy="127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1977" y="1391"/>
              <a:ext cx="1" cy="16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2483" y="1391"/>
              <a:ext cx="1" cy="16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1134" y="1377"/>
              <a:ext cx="1" cy="18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Rectangle 38"/>
            <p:cNvSpPr>
              <a:spLocks noChangeArrowheads="1"/>
            </p:cNvSpPr>
            <p:nvPr/>
          </p:nvSpPr>
          <p:spPr bwMode="auto">
            <a:xfrm>
              <a:off x="382" y="1544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3527" name="Rectangle 39"/>
            <p:cNvSpPr>
              <a:spLocks noChangeArrowheads="1"/>
            </p:cNvSpPr>
            <p:nvPr/>
          </p:nvSpPr>
          <p:spPr bwMode="auto">
            <a:xfrm>
              <a:off x="450" y="159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3270" y="3119"/>
              <a:ext cx="2417" cy="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Rectangle 41"/>
            <p:cNvSpPr>
              <a:spLocks noChangeArrowheads="1"/>
            </p:cNvSpPr>
            <p:nvPr/>
          </p:nvSpPr>
          <p:spPr bwMode="auto">
            <a:xfrm>
              <a:off x="3270" y="3119"/>
              <a:ext cx="2431" cy="113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0" name="Rectangle 42"/>
            <p:cNvSpPr>
              <a:spLocks noChangeArrowheads="1"/>
            </p:cNvSpPr>
            <p:nvPr/>
          </p:nvSpPr>
          <p:spPr bwMode="auto">
            <a:xfrm>
              <a:off x="1794" y="2880"/>
              <a:ext cx="3893" cy="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1" name="Rectangle 43"/>
            <p:cNvSpPr>
              <a:spLocks noChangeArrowheads="1"/>
            </p:cNvSpPr>
            <p:nvPr/>
          </p:nvSpPr>
          <p:spPr bwMode="auto">
            <a:xfrm>
              <a:off x="1794" y="2880"/>
              <a:ext cx="3907" cy="113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Rectangle 44"/>
            <p:cNvSpPr>
              <a:spLocks noChangeArrowheads="1"/>
            </p:cNvSpPr>
            <p:nvPr/>
          </p:nvSpPr>
          <p:spPr bwMode="auto">
            <a:xfrm>
              <a:off x="2722" y="2473"/>
              <a:ext cx="2009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Rectangle 45"/>
            <p:cNvSpPr>
              <a:spLocks noChangeArrowheads="1"/>
            </p:cNvSpPr>
            <p:nvPr/>
          </p:nvSpPr>
          <p:spPr bwMode="auto">
            <a:xfrm>
              <a:off x="2722" y="2473"/>
              <a:ext cx="2023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4" name="Rectangle 46"/>
            <p:cNvSpPr>
              <a:spLocks noChangeArrowheads="1"/>
            </p:cNvSpPr>
            <p:nvPr/>
          </p:nvSpPr>
          <p:spPr bwMode="auto">
            <a:xfrm>
              <a:off x="4577" y="2473"/>
              <a:ext cx="646" cy="9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5" name="Rectangle 47"/>
            <p:cNvSpPr>
              <a:spLocks noChangeArrowheads="1"/>
            </p:cNvSpPr>
            <p:nvPr/>
          </p:nvSpPr>
          <p:spPr bwMode="auto">
            <a:xfrm>
              <a:off x="4577" y="2473"/>
              <a:ext cx="660" cy="112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2490" y="2472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3537" name="Rectangle 49"/>
            <p:cNvSpPr>
              <a:spLocks noChangeArrowheads="1"/>
            </p:cNvSpPr>
            <p:nvPr/>
          </p:nvSpPr>
          <p:spPr bwMode="auto">
            <a:xfrm>
              <a:off x="2558" y="2514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v</a:t>
              </a:r>
              <a:endParaRPr lang="en-GB"/>
            </a:p>
          </p:txBody>
        </p:sp>
        <p:sp>
          <p:nvSpPr>
            <p:cNvPr id="63538" name="Rectangle 50"/>
            <p:cNvSpPr>
              <a:spLocks noChangeArrowheads="1"/>
            </p:cNvSpPr>
            <p:nvPr/>
          </p:nvSpPr>
          <p:spPr bwMode="auto">
            <a:xfrm>
              <a:off x="663" y="2373"/>
              <a:ext cx="58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Transaction</a:t>
              </a:r>
              <a:endParaRPr lang="en-GB"/>
            </a:p>
          </p:txBody>
        </p:sp>
        <p:sp>
          <p:nvSpPr>
            <p:cNvPr id="63539" name="Rectangle 51"/>
            <p:cNvSpPr>
              <a:spLocks noChangeArrowheads="1"/>
            </p:cNvSpPr>
            <p:nvPr/>
          </p:nvSpPr>
          <p:spPr bwMode="auto">
            <a:xfrm>
              <a:off x="663" y="2514"/>
              <a:ext cx="7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being validated</a:t>
              </a:r>
              <a:endParaRPr lang="en-GB"/>
            </a:p>
          </p:txBody>
        </p:sp>
        <p:sp>
          <p:nvSpPr>
            <p:cNvPr id="63540" name="Rectangle 52"/>
            <p:cNvSpPr>
              <a:spLocks noChangeArrowheads="1"/>
            </p:cNvSpPr>
            <p:nvPr/>
          </p:nvSpPr>
          <p:spPr bwMode="auto">
            <a:xfrm>
              <a:off x="1120" y="1883"/>
              <a:ext cx="1728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Rectangle 53"/>
            <p:cNvSpPr>
              <a:spLocks noChangeArrowheads="1"/>
            </p:cNvSpPr>
            <p:nvPr/>
          </p:nvSpPr>
          <p:spPr bwMode="auto">
            <a:xfrm>
              <a:off x="1120" y="1883"/>
              <a:ext cx="1742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2" name="Rectangle 54"/>
            <p:cNvSpPr>
              <a:spLocks noChangeArrowheads="1"/>
            </p:cNvSpPr>
            <p:nvPr/>
          </p:nvSpPr>
          <p:spPr bwMode="auto">
            <a:xfrm>
              <a:off x="2848" y="1883"/>
              <a:ext cx="647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Rectangle 55"/>
            <p:cNvSpPr>
              <a:spLocks noChangeArrowheads="1"/>
            </p:cNvSpPr>
            <p:nvPr/>
          </p:nvSpPr>
          <p:spPr bwMode="auto">
            <a:xfrm>
              <a:off x="3481" y="1883"/>
              <a:ext cx="337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4" name="Rectangle 56"/>
            <p:cNvSpPr>
              <a:spLocks noChangeArrowheads="1"/>
            </p:cNvSpPr>
            <p:nvPr/>
          </p:nvSpPr>
          <p:spPr bwMode="auto">
            <a:xfrm>
              <a:off x="902" y="183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3545" name="Rectangle 57"/>
            <p:cNvSpPr>
              <a:spLocks noChangeArrowheads="1"/>
            </p:cNvSpPr>
            <p:nvPr/>
          </p:nvSpPr>
          <p:spPr bwMode="auto">
            <a:xfrm>
              <a:off x="970" y="189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63546" name="Rectangle 58"/>
            <p:cNvSpPr>
              <a:spLocks noChangeArrowheads="1"/>
            </p:cNvSpPr>
            <p:nvPr/>
          </p:nvSpPr>
          <p:spPr bwMode="auto">
            <a:xfrm>
              <a:off x="1780" y="2178"/>
              <a:ext cx="1588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7" name="Rectangle 59"/>
            <p:cNvSpPr>
              <a:spLocks noChangeArrowheads="1"/>
            </p:cNvSpPr>
            <p:nvPr/>
          </p:nvSpPr>
          <p:spPr bwMode="auto">
            <a:xfrm>
              <a:off x="1780" y="2178"/>
              <a:ext cx="1602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8" name="Rectangle 60"/>
            <p:cNvSpPr>
              <a:spLocks noChangeArrowheads="1"/>
            </p:cNvSpPr>
            <p:nvPr/>
          </p:nvSpPr>
          <p:spPr bwMode="auto">
            <a:xfrm>
              <a:off x="4029" y="2178"/>
              <a:ext cx="323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Rectangle 61"/>
            <p:cNvSpPr>
              <a:spLocks noChangeArrowheads="1"/>
            </p:cNvSpPr>
            <p:nvPr/>
          </p:nvSpPr>
          <p:spPr bwMode="auto">
            <a:xfrm>
              <a:off x="1548" y="2134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3550" name="Rectangle 62"/>
            <p:cNvSpPr>
              <a:spLocks noChangeArrowheads="1"/>
            </p:cNvSpPr>
            <p:nvPr/>
          </p:nvSpPr>
          <p:spPr bwMode="auto">
            <a:xfrm>
              <a:off x="1617" y="218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1626" y="2515"/>
              <a:ext cx="71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Rectangle 64"/>
            <p:cNvSpPr>
              <a:spLocks noChangeArrowheads="1"/>
            </p:cNvSpPr>
            <p:nvPr/>
          </p:nvSpPr>
          <p:spPr bwMode="auto">
            <a:xfrm>
              <a:off x="613" y="3042"/>
              <a:ext cx="5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Later active</a:t>
              </a:r>
              <a:endParaRPr lang="en-GB"/>
            </a:p>
          </p:txBody>
        </p:sp>
        <p:sp>
          <p:nvSpPr>
            <p:cNvPr id="63553" name="Rectangle 65"/>
            <p:cNvSpPr>
              <a:spLocks noChangeArrowheads="1"/>
            </p:cNvSpPr>
            <p:nvPr/>
          </p:nvSpPr>
          <p:spPr bwMode="auto">
            <a:xfrm>
              <a:off x="613" y="3182"/>
              <a:ext cx="6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transactions</a:t>
              </a:r>
              <a:endParaRPr lang="en-GB"/>
            </a:p>
          </p:txBody>
        </p:sp>
        <p:sp>
          <p:nvSpPr>
            <p:cNvPr id="63554" name="Line 66"/>
            <p:cNvSpPr>
              <a:spLocks noChangeShapeType="1"/>
            </p:cNvSpPr>
            <p:nvPr/>
          </p:nvSpPr>
          <p:spPr bwMode="auto">
            <a:xfrm>
              <a:off x="3186" y="1616"/>
              <a:ext cx="1531" cy="8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5" name="Line 67"/>
            <p:cNvSpPr>
              <a:spLocks noChangeShapeType="1"/>
            </p:cNvSpPr>
            <p:nvPr/>
          </p:nvSpPr>
          <p:spPr bwMode="auto">
            <a:xfrm flipV="1">
              <a:off x="4282" y="1784"/>
              <a:ext cx="435" cy="11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6" name="Line 68"/>
            <p:cNvSpPr>
              <a:spLocks noChangeShapeType="1"/>
            </p:cNvSpPr>
            <p:nvPr/>
          </p:nvSpPr>
          <p:spPr bwMode="auto">
            <a:xfrm flipV="1">
              <a:off x="4774" y="1868"/>
              <a:ext cx="168" cy="23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7" name="Line 69"/>
            <p:cNvSpPr>
              <a:spLocks noChangeShapeType="1"/>
            </p:cNvSpPr>
            <p:nvPr/>
          </p:nvSpPr>
          <p:spPr bwMode="auto">
            <a:xfrm flipV="1">
              <a:off x="1218" y="3035"/>
              <a:ext cx="295" cy="9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8" name="Line 70"/>
            <p:cNvSpPr>
              <a:spLocks noChangeShapeType="1"/>
            </p:cNvSpPr>
            <p:nvPr/>
          </p:nvSpPr>
          <p:spPr bwMode="auto">
            <a:xfrm flipV="1">
              <a:off x="1302" y="3176"/>
              <a:ext cx="1504" cy="5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9" name="Rectangle 71"/>
            <p:cNvSpPr>
              <a:spLocks noChangeArrowheads="1"/>
            </p:cNvSpPr>
            <p:nvPr/>
          </p:nvSpPr>
          <p:spPr bwMode="auto">
            <a:xfrm>
              <a:off x="1393" y="2865"/>
              <a:ext cx="2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active</a:t>
              </a:r>
              <a:endParaRPr lang="en-GB"/>
            </a:p>
          </p:txBody>
        </p:sp>
        <p:sp>
          <p:nvSpPr>
            <p:cNvPr id="63560" name="Rectangle 72"/>
            <p:cNvSpPr>
              <a:spLocks noChangeArrowheads="1"/>
            </p:cNvSpPr>
            <p:nvPr/>
          </p:nvSpPr>
          <p:spPr bwMode="auto">
            <a:xfrm>
              <a:off x="1687" y="2938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63561" name="Rectangle 73"/>
            <p:cNvSpPr>
              <a:spLocks noChangeArrowheads="1"/>
            </p:cNvSpPr>
            <p:nvPr/>
          </p:nvSpPr>
          <p:spPr bwMode="auto">
            <a:xfrm>
              <a:off x="2855" y="3104"/>
              <a:ext cx="2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active</a:t>
              </a:r>
              <a:endParaRPr lang="en-GB"/>
            </a:p>
          </p:txBody>
        </p:sp>
        <p:sp>
          <p:nvSpPr>
            <p:cNvPr id="63562" name="Rectangle 74"/>
            <p:cNvSpPr>
              <a:spLocks noChangeArrowheads="1"/>
            </p:cNvSpPr>
            <p:nvPr/>
          </p:nvSpPr>
          <p:spPr bwMode="auto">
            <a:xfrm>
              <a:off x="3149" y="3177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63563" name="Rectangle 75"/>
            <p:cNvSpPr>
              <a:spLocks noChangeArrowheads="1"/>
            </p:cNvSpPr>
            <p:nvPr/>
          </p:nvSpPr>
          <p:spPr bwMode="auto">
            <a:xfrm>
              <a:off x="1879" y="1545"/>
              <a:ext cx="477" cy="127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4" name="Rectangle 76"/>
            <p:cNvSpPr>
              <a:spLocks noChangeArrowheads="1"/>
            </p:cNvSpPr>
            <p:nvPr/>
          </p:nvSpPr>
          <p:spPr bwMode="auto">
            <a:xfrm>
              <a:off x="2342" y="1545"/>
              <a:ext cx="239" cy="127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5" name="Rectangle 77"/>
            <p:cNvSpPr>
              <a:spLocks noChangeArrowheads="1"/>
            </p:cNvSpPr>
            <p:nvPr/>
          </p:nvSpPr>
          <p:spPr bwMode="auto">
            <a:xfrm>
              <a:off x="3354" y="2178"/>
              <a:ext cx="675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6" name="Rectangle 78"/>
            <p:cNvSpPr>
              <a:spLocks noChangeArrowheads="1"/>
            </p:cNvSpPr>
            <p:nvPr/>
          </p:nvSpPr>
          <p:spPr bwMode="auto">
            <a:xfrm>
              <a:off x="4577" y="2473"/>
              <a:ext cx="660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7" name="Rectangle 79"/>
            <p:cNvSpPr>
              <a:spLocks noChangeArrowheads="1"/>
            </p:cNvSpPr>
            <p:nvPr/>
          </p:nvSpPr>
          <p:spPr bwMode="auto">
            <a:xfrm>
              <a:off x="5223" y="2473"/>
              <a:ext cx="323" cy="11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Page 499-500</a:t>
            </a:r>
            <a:br>
              <a:rPr lang="en-GB"/>
            </a:br>
            <a:r>
              <a:rPr lang="en-GB"/>
              <a:t>Validation of Transactions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439738" y="1462088"/>
            <a:ext cx="88265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Backward validation of transaction </a:t>
            </a:r>
            <a:r>
              <a:rPr lang="en-GB" i="1"/>
              <a:t>T</a:t>
            </a:r>
            <a:r>
              <a:rPr lang="en-GB" i="1" baseline="-25000"/>
              <a:t>v</a:t>
            </a:r>
            <a:endParaRPr lang="en-GB"/>
          </a:p>
          <a:p>
            <a:r>
              <a:rPr lang="en-GB"/>
              <a:t>	boolean valid = true;</a:t>
            </a:r>
          </a:p>
          <a:p>
            <a:r>
              <a:rPr lang="en-GB"/>
              <a:t>	for (int </a:t>
            </a:r>
            <a:r>
              <a:rPr lang="en-GB" i="1"/>
              <a:t>T</a:t>
            </a:r>
            <a:r>
              <a:rPr lang="en-GB" i="1" baseline="-25000"/>
              <a:t>i</a:t>
            </a:r>
            <a:r>
              <a:rPr lang="en-GB"/>
              <a:t>  = </a:t>
            </a:r>
            <a:r>
              <a:rPr lang="en-GB" i="1"/>
              <a:t>startTn</a:t>
            </a:r>
            <a:r>
              <a:rPr lang="en-GB"/>
              <a:t>+1; </a:t>
            </a:r>
            <a:r>
              <a:rPr lang="en-GB" i="1"/>
              <a:t>T</a:t>
            </a:r>
            <a:r>
              <a:rPr lang="en-GB" i="1" baseline="-25000"/>
              <a:t>i</a:t>
            </a:r>
            <a:r>
              <a:rPr lang="en-GB"/>
              <a:t> &lt;= </a:t>
            </a:r>
            <a:r>
              <a:rPr lang="en-GB" i="1"/>
              <a:t>finishTn</a:t>
            </a:r>
            <a:r>
              <a:rPr lang="en-GB"/>
              <a:t>; </a:t>
            </a:r>
            <a:r>
              <a:rPr lang="en-GB" i="1"/>
              <a:t>T</a:t>
            </a:r>
            <a:r>
              <a:rPr lang="en-GB" i="1" baseline="-25000"/>
              <a:t>i</a:t>
            </a:r>
            <a:r>
              <a:rPr lang="en-GB"/>
              <a:t>++){</a:t>
            </a:r>
          </a:p>
          <a:p>
            <a:r>
              <a:rPr lang="en-GB"/>
              <a:t>		if (read set of </a:t>
            </a:r>
            <a:r>
              <a:rPr lang="en-GB" i="1"/>
              <a:t>T</a:t>
            </a:r>
            <a:r>
              <a:rPr lang="en-GB" i="1" baseline="-25000"/>
              <a:t>v</a:t>
            </a:r>
            <a:r>
              <a:rPr lang="en-GB"/>
              <a:t> intersects write set of </a:t>
            </a:r>
            <a:r>
              <a:rPr lang="en-GB" i="1"/>
              <a:t>T</a:t>
            </a:r>
            <a:r>
              <a:rPr lang="en-GB" i="1" baseline="-25000"/>
              <a:t>i</a:t>
            </a:r>
            <a:r>
              <a:rPr lang="en-GB"/>
              <a:t>) valid = false;</a:t>
            </a:r>
          </a:p>
          <a:p>
            <a:r>
              <a:rPr lang="en-GB"/>
              <a:t>	}</a:t>
            </a:r>
          </a:p>
          <a:p>
            <a:endParaRPr lang="en-GB"/>
          </a:p>
          <a:p>
            <a:r>
              <a:rPr lang="en-GB"/>
              <a:t>Forward validation of transaction </a:t>
            </a:r>
            <a:r>
              <a:rPr lang="en-GB" i="1"/>
              <a:t>T</a:t>
            </a:r>
            <a:r>
              <a:rPr lang="en-GB" i="1" baseline="-25000"/>
              <a:t>v</a:t>
            </a:r>
            <a:endParaRPr lang="en-GB"/>
          </a:p>
          <a:p>
            <a:r>
              <a:rPr lang="en-GB"/>
              <a:t>	boolean valid = true;</a:t>
            </a:r>
          </a:p>
          <a:p>
            <a:r>
              <a:rPr lang="en-GB"/>
              <a:t>	for (int </a:t>
            </a:r>
            <a:r>
              <a:rPr lang="en-GB" i="1"/>
              <a:t>T</a:t>
            </a:r>
            <a:r>
              <a:rPr lang="en-GB" i="1" baseline="-25000"/>
              <a:t>id</a:t>
            </a:r>
            <a:r>
              <a:rPr lang="en-GB"/>
              <a:t> = </a:t>
            </a:r>
            <a:r>
              <a:rPr lang="en-GB" i="1"/>
              <a:t>active1</a:t>
            </a:r>
            <a:r>
              <a:rPr lang="en-GB"/>
              <a:t>; </a:t>
            </a:r>
            <a:r>
              <a:rPr lang="en-GB" i="1"/>
              <a:t>T</a:t>
            </a:r>
            <a:r>
              <a:rPr lang="en-GB" i="1" baseline="-25000"/>
              <a:t>id</a:t>
            </a:r>
            <a:r>
              <a:rPr lang="en-GB"/>
              <a:t> &lt;= </a:t>
            </a:r>
            <a:r>
              <a:rPr lang="en-GB" i="1"/>
              <a:t>activeN</a:t>
            </a:r>
            <a:r>
              <a:rPr lang="en-GB"/>
              <a:t>; </a:t>
            </a:r>
            <a:r>
              <a:rPr lang="en-GB" i="1"/>
              <a:t>T</a:t>
            </a:r>
            <a:r>
              <a:rPr lang="en-GB" i="1" baseline="-25000"/>
              <a:t>id</a:t>
            </a:r>
            <a:r>
              <a:rPr lang="en-GB"/>
              <a:t>++){</a:t>
            </a:r>
          </a:p>
          <a:p>
            <a:r>
              <a:rPr lang="en-GB"/>
              <a:t>		if (write set of </a:t>
            </a:r>
            <a:r>
              <a:rPr lang="en-GB" i="1"/>
              <a:t>T</a:t>
            </a:r>
            <a:r>
              <a:rPr lang="en-GB" i="1" baseline="-25000"/>
              <a:t>v</a:t>
            </a:r>
            <a:r>
              <a:rPr lang="en-GB"/>
              <a:t> intersects read set of </a:t>
            </a:r>
            <a:r>
              <a:rPr lang="en-GB" i="1"/>
              <a:t>T</a:t>
            </a:r>
            <a:r>
              <a:rPr lang="en-GB" i="1" baseline="-25000"/>
              <a:t>id</a:t>
            </a:r>
            <a:r>
              <a:rPr lang="en-GB"/>
              <a:t>) valid = false;</a:t>
            </a:r>
          </a:p>
          <a:p>
            <a:r>
              <a:rPr lang="en-GB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12.29</a:t>
            </a:r>
            <a:br>
              <a:rPr lang="en-GB"/>
            </a:br>
            <a:r>
              <a:rPr lang="en-GB"/>
              <a:t>Operation conflicts for timestamp ordering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1203325" y="17986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1993900" y="17986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2782888" y="17986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0" name="Rectangle 54"/>
          <p:cNvSpPr>
            <a:spLocks noChangeArrowheads="1"/>
          </p:cNvSpPr>
          <p:nvPr/>
        </p:nvSpPr>
        <p:spPr bwMode="auto">
          <a:xfrm>
            <a:off x="1203325" y="207010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3" name="Rectangle 57"/>
          <p:cNvSpPr>
            <a:spLocks noChangeArrowheads="1"/>
          </p:cNvSpPr>
          <p:nvPr/>
        </p:nvSpPr>
        <p:spPr bwMode="auto">
          <a:xfrm>
            <a:off x="1993900" y="207010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auto">
          <a:xfrm>
            <a:off x="2782888" y="2070100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49" name="Rectangle 113"/>
          <p:cNvSpPr>
            <a:spLocks noChangeArrowheads="1"/>
          </p:cNvSpPr>
          <p:nvPr/>
        </p:nvSpPr>
        <p:spPr bwMode="auto">
          <a:xfrm>
            <a:off x="1203325" y="4325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53" name="Rectangle 117"/>
          <p:cNvSpPr>
            <a:spLocks noChangeArrowheads="1"/>
          </p:cNvSpPr>
          <p:nvPr/>
        </p:nvSpPr>
        <p:spPr bwMode="auto">
          <a:xfrm>
            <a:off x="1993900" y="4325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57" name="Rectangle 121"/>
          <p:cNvSpPr>
            <a:spLocks noChangeArrowheads="1"/>
          </p:cNvSpPr>
          <p:nvPr/>
        </p:nvSpPr>
        <p:spPr bwMode="auto">
          <a:xfrm>
            <a:off x="2782888" y="4325938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5669" name="Group 133"/>
          <p:cNvGrpSpPr>
            <a:grpSpLocks/>
          </p:cNvGrpSpPr>
          <p:nvPr/>
        </p:nvGrpSpPr>
        <p:grpSpPr bwMode="auto">
          <a:xfrm>
            <a:off x="571500" y="2201863"/>
            <a:ext cx="8921750" cy="2581275"/>
            <a:chOff x="360" y="1086"/>
            <a:chExt cx="5620" cy="1626"/>
          </a:xfrm>
        </p:grpSpPr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381" y="1096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Rule</a:t>
              </a:r>
              <a:endParaRPr lang="en-GB"/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652" y="114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681" y="1140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781" y="109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281" y="1096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>
              <a:off x="360" y="1086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760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774" y="1086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1261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1275" y="1086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1760" y="1086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1774" y="1086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760" y="1133"/>
              <a:ext cx="14" cy="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1261" y="1133"/>
              <a:ext cx="14" cy="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1760" y="1133"/>
              <a:ext cx="14" cy="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381" y="1310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1.</a:t>
              </a:r>
              <a:endParaRPr lang="en-GB"/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682" y="1310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1182" y="131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1726" y="1310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1883" y="1310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must not </a:t>
              </a:r>
              <a:endParaRPr lang="en-GB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2484" y="1310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2798" y="1310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an object that has been </a:t>
              </a:r>
              <a:endParaRPr lang="en-GB"/>
            </a:p>
          </p:txBody>
        </p:sp>
        <p:sp>
          <p:nvSpPr>
            <p:cNvPr id="65578" name="Rectangle 42"/>
            <p:cNvSpPr>
              <a:spLocks noChangeArrowheads="1"/>
            </p:cNvSpPr>
            <p:nvPr/>
          </p:nvSpPr>
          <p:spPr bwMode="auto">
            <a:xfrm>
              <a:off x="4218" y="1310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65579" name="Rectangle 43"/>
            <p:cNvSpPr>
              <a:spLocks noChangeArrowheads="1"/>
            </p:cNvSpPr>
            <p:nvPr/>
          </p:nvSpPr>
          <p:spPr bwMode="auto">
            <a:xfrm>
              <a:off x="4490" y="1310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by any </a:t>
              </a:r>
              <a:endParaRPr lang="en-GB"/>
            </a:p>
          </p:txBody>
        </p:sp>
        <p:sp>
          <p:nvSpPr>
            <p:cNvPr id="65580" name="Rectangle 44"/>
            <p:cNvSpPr>
              <a:spLocks noChangeArrowheads="1"/>
            </p:cNvSpPr>
            <p:nvPr/>
          </p:nvSpPr>
          <p:spPr bwMode="auto">
            <a:xfrm>
              <a:off x="4975" y="1310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581" name="Rectangle 45"/>
            <p:cNvSpPr>
              <a:spLocks noChangeArrowheads="1"/>
            </p:cNvSpPr>
            <p:nvPr/>
          </p:nvSpPr>
          <p:spPr bwMode="auto">
            <a:xfrm>
              <a:off x="5104" y="1310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where</a:t>
              </a:r>
              <a:endParaRPr lang="en-GB"/>
            </a:p>
          </p:txBody>
        </p:sp>
        <p:sp>
          <p:nvSpPr>
            <p:cNvPr id="65585" name="Rectangle 49"/>
            <p:cNvSpPr>
              <a:spLocks noChangeArrowheads="1"/>
            </p:cNvSpPr>
            <p:nvPr/>
          </p:nvSpPr>
          <p:spPr bwMode="auto">
            <a:xfrm>
              <a:off x="1697" y="1467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this requires that </a:t>
              </a:r>
              <a:endParaRPr lang="en-GB"/>
            </a:p>
          </p:txBody>
        </p:sp>
        <p:sp>
          <p:nvSpPr>
            <p:cNvPr id="65586" name="Rectangle 50"/>
            <p:cNvSpPr>
              <a:spLocks noChangeArrowheads="1"/>
            </p:cNvSpPr>
            <p:nvPr/>
          </p:nvSpPr>
          <p:spPr bwMode="auto">
            <a:xfrm>
              <a:off x="2854" y="1467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587" name="Rectangle 51"/>
            <p:cNvSpPr>
              <a:spLocks noChangeArrowheads="1"/>
            </p:cNvSpPr>
            <p:nvPr/>
          </p:nvSpPr>
          <p:spPr bwMode="auto">
            <a:xfrm>
              <a:off x="3011" y="1467"/>
              <a:ext cx="26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≥ the maximum read timestamp of the object.</a:t>
              </a:r>
              <a:endParaRPr lang="en-GB"/>
            </a:p>
          </p:txBody>
        </p:sp>
        <p:sp>
          <p:nvSpPr>
            <p:cNvPr id="65588" name="Rectangle 52"/>
            <p:cNvSpPr>
              <a:spLocks noChangeArrowheads="1"/>
            </p:cNvSpPr>
            <p:nvPr/>
          </p:nvSpPr>
          <p:spPr bwMode="auto">
            <a:xfrm>
              <a:off x="5319" y="146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89" name="Line 53"/>
            <p:cNvSpPr>
              <a:spLocks noChangeShapeType="1"/>
            </p:cNvSpPr>
            <p:nvPr/>
          </p:nvSpPr>
          <p:spPr bwMode="auto">
            <a:xfrm>
              <a:off x="360" y="1290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1" name="Line 55"/>
            <p:cNvSpPr>
              <a:spLocks noChangeShapeType="1"/>
            </p:cNvSpPr>
            <p:nvPr/>
          </p:nvSpPr>
          <p:spPr bwMode="auto">
            <a:xfrm>
              <a:off x="760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Line 56"/>
            <p:cNvSpPr>
              <a:spLocks noChangeShapeType="1"/>
            </p:cNvSpPr>
            <p:nvPr/>
          </p:nvSpPr>
          <p:spPr bwMode="auto">
            <a:xfrm>
              <a:off x="774" y="1290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Line 58"/>
            <p:cNvSpPr>
              <a:spLocks noChangeShapeType="1"/>
            </p:cNvSpPr>
            <p:nvPr/>
          </p:nvSpPr>
          <p:spPr bwMode="auto">
            <a:xfrm>
              <a:off x="1261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Line 59"/>
            <p:cNvSpPr>
              <a:spLocks noChangeShapeType="1"/>
            </p:cNvSpPr>
            <p:nvPr/>
          </p:nvSpPr>
          <p:spPr bwMode="auto">
            <a:xfrm>
              <a:off x="1275" y="1290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Line 61"/>
            <p:cNvSpPr>
              <a:spLocks noChangeShapeType="1"/>
            </p:cNvSpPr>
            <p:nvPr/>
          </p:nvSpPr>
          <p:spPr bwMode="auto">
            <a:xfrm>
              <a:off x="1705" y="1290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Line 62"/>
            <p:cNvSpPr>
              <a:spLocks noChangeShapeType="1"/>
            </p:cNvSpPr>
            <p:nvPr/>
          </p:nvSpPr>
          <p:spPr bwMode="auto">
            <a:xfrm>
              <a:off x="1719" y="1290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Rectangle 65"/>
            <p:cNvSpPr>
              <a:spLocks noChangeArrowheads="1"/>
            </p:cNvSpPr>
            <p:nvPr/>
          </p:nvSpPr>
          <p:spPr bwMode="auto">
            <a:xfrm>
              <a:off x="661" y="1304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Rectangle 66"/>
            <p:cNvSpPr>
              <a:spLocks noChangeArrowheads="1"/>
            </p:cNvSpPr>
            <p:nvPr/>
          </p:nvSpPr>
          <p:spPr bwMode="auto">
            <a:xfrm>
              <a:off x="1162" y="1304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Rectangle 69"/>
            <p:cNvSpPr>
              <a:spLocks noChangeArrowheads="1"/>
            </p:cNvSpPr>
            <p:nvPr/>
          </p:nvSpPr>
          <p:spPr bwMode="auto">
            <a:xfrm>
              <a:off x="381" y="1779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2.</a:t>
              </a:r>
              <a:endParaRPr lang="en-GB"/>
            </a:p>
          </p:txBody>
        </p:sp>
        <p:sp>
          <p:nvSpPr>
            <p:cNvPr id="65606" name="Rectangle 70"/>
            <p:cNvSpPr>
              <a:spLocks noChangeArrowheads="1"/>
            </p:cNvSpPr>
            <p:nvPr/>
          </p:nvSpPr>
          <p:spPr bwMode="auto">
            <a:xfrm>
              <a:off x="682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607" name="Rectangle 71"/>
            <p:cNvSpPr>
              <a:spLocks noChangeArrowheads="1"/>
            </p:cNvSpPr>
            <p:nvPr/>
          </p:nvSpPr>
          <p:spPr bwMode="auto">
            <a:xfrm>
              <a:off x="1182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608" name="Rectangle 72"/>
            <p:cNvSpPr>
              <a:spLocks noChangeArrowheads="1"/>
            </p:cNvSpPr>
            <p:nvPr/>
          </p:nvSpPr>
          <p:spPr bwMode="auto">
            <a:xfrm>
              <a:off x="1726" y="1779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09" name="Rectangle 73"/>
            <p:cNvSpPr>
              <a:spLocks noChangeArrowheads="1"/>
            </p:cNvSpPr>
            <p:nvPr/>
          </p:nvSpPr>
          <p:spPr bwMode="auto">
            <a:xfrm>
              <a:off x="1883" y="1779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must not </a:t>
              </a:r>
              <a:endParaRPr lang="en-GB"/>
            </a:p>
          </p:txBody>
        </p:sp>
        <p:sp>
          <p:nvSpPr>
            <p:cNvPr id="65610" name="Rectangle 74"/>
            <p:cNvSpPr>
              <a:spLocks noChangeArrowheads="1"/>
            </p:cNvSpPr>
            <p:nvPr/>
          </p:nvSpPr>
          <p:spPr bwMode="auto">
            <a:xfrm>
              <a:off x="2484" y="1779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611" name="Rectangle 75"/>
            <p:cNvSpPr>
              <a:spLocks noChangeArrowheads="1"/>
            </p:cNvSpPr>
            <p:nvPr/>
          </p:nvSpPr>
          <p:spPr bwMode="auto">
            <a:xfrm>
              <a:off x="2798" y="1779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an object that has been </a:t>
              </a:r>
              <a:endParaRPr lang="en-GB"/>
            </a:p>
          </p:txBody>
        </p:sp>
        <p:sp>
          <p:nvSpPr>
            <p:cNvPr id="65612" name="Rectangle 76"/>
            <p:cNvSpPr>
              <a:spLocks noChangeArrowheads="1"/>
            </p:cNvSpPr>
            <p:nvPr/>
          </p:nvSpPr>
          <p:spPr bwMode="auto">
            <a:xfrm>
              <a:off x="4196" y="1779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written</a:t>
              </a:r>
              <a:endParaRPr lang="en-GB"/>
            </a:p>
          </p:txBody>
        </p:sp>
        <p:sp>
          <p:nvSpPr>
            <p:cNvPr id="65613" name="Rectangle 77"/>
            <p:cNvSpPr>
              <a:spLocks noChangeArrowheads="1"/>
            </p:cNvSpPr>
            <p:nvPr/>
          </p:nvSpPr>
          <p:spPr bwMode="auto">
            <a:xfrm>
              <a:off x="4624" y="1779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by any </a:t>
              </a:r>
              <a:endParaRPr lang="en-GB"/>
            </a:p>
          </p:txBody>
        </p:sp>
        <p:sp>
          <p:nvSpPr>
            <p:cNvPr id="65614" name="Rectangle 78"/>
            <p:cNvSpPr>
              <a:spLocks noChangeArrowheads="1"/>
            </p:cNvSpPr>
            <p:nvPr/>
          </p:nvSpPr>
          <p:spPr bwMode="auto">
            <a:xfrm>
              <a:off x="5111" y="1779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615" name="Rectangle 79"/>
            <p:cNvSpPr>
              <a:spLocks noChangeArrowheads="1"/>
            </p:cNvSpPr>
            <p:nvPr/>
          </p:nvSpPr>
          <p:spPr bwMode="auto">
            <a:xfrm>
              <a:off x="5239" y="1779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where</a:t>
              </a:r>
              <a:endParaRPr lang="en-GB"/>
            </a:p>
          </p:txBody>
        </p:sp>
        <p:sp>
          <p:nvSpPr>
            <p:cNvPr id="65616" name="Rectangle 80"/>
            <p:cNvSpPr>
              <a:spLocks noChangeArrowheads="1"/>
            </p:cNvSpPr>
            <p:nvPr/>
          </p:nvSpPr>
          <p:spPr bwMode="auto">
            <a:xfrm>
              <a:off x="5545" y="1313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617" name="Rectangle 81"/>
            <p:cNvSpPr>
              <a:spLocks noChangeArrowheads="1"/>
            </p:cNvSpPr>
            <p:nvPr/>
          </p:nvSpPr>
          <p:spPr bwMode="auto">
            <a:xfrm>
              <a:off x="5674" y="1313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&gt;</a:t>
              </a:r>
              <a:endParaRPr lang="en-GB"/>
            </a:p>
          </p:txBody>
        </p:sp>
        <p:sp>
          <p:nvSpPr>
            <p:cNvPr id="65618" name="Rectangle 82"/>
            <p:cNvSpPr>
              <a:spLocks noChangeArrowheads="1"/>
            </p:cNvSpPr>
            <p:nvPr/>
          </p:nvSpPr>
          <p:spPr bwMode="auto">
            <a:xfrm>
              <a:off x="5759" y="1313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19" name="Rectangle 83"/>
            <p:cNvSpPr>
              <a:spLocks noChangeArrowheads="1"/>
            </p:cNvSpPr>
            <p:nvPr/>
          </p:nvSpPr>
          <p:spPr bwMode="auto">
            <a:xfrm>
              <a:off x="1669" y="1936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this requires that </a:t>
              </a:r>
              <a:endParaRPr lang="en-GB"/>
            </a:p>
          </p:txBody>
        </p:sp>
        <p:sp>
          <p:nvSpPr>
            <p:cNvPr id="65620" name="Rectangle 84"/>
            <p:cNvSpPr>
              <a:spLocks noChangeArrowheads="1"/>
            </p:cNvSpPr>
            <p:nvPr/>
          </p:nvSpPr>
          <p:spPr bwMode="auto">
            <a:xfrm>
              <a:off x="2755" y="193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21" name="Rectangle 85"/>
            <p:cNvSpPr>
              <a:spLocks noChangeArrowheads="1"/>
            </p:cNvSpPr>
            <p:nvPr/>
          </p:nvSpPr>
          <p:spPr bwMode="auto">
            <a:xfrm>
              <a:off x="2912" y="1936"/>
              <a:ext cx="20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&gt; write timestamp of the committed</a:t>
              </a:r>
              <a:endParaRPr lang="en-GB"/>
            </a:p>
          </p:txBody>
        </p:sp>
        <p:sp>
          <p:nvSpPr>
            <p:cNvPr id="65622" name="Rectangle 86"/>
            <p:cNvSpPr>
              <a:spLocks noChangeArrowheads="1"/>
            </p:cNvSpPr>
            <p:nvPr/>
          </p:nvSpPr>
          <p:spPr bwMode="auto">
            <a:xfrm>
              <a:off x="5016" y="1936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object.</a:t>
              </a:r>
              <a:endParaRPr lang="en-GB"/>
            </a:p>
          </p:txBody>
        </p:sp>
        <p:sp>
          <p:nvSpPr>
            <p:cNvPr id="65624" name="Rectangle 88"/>
            <p:cNvSpPr>
              <a:spLocks noChangeArrowheads="1"/>
            </p:cNvSpPr>
            <p:nvPr/>
          </p:nvSpPr>
          <p:spPr bwMode="auto">
            <a:xfrm>
              <a:off x="661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Rectangle 89"/>
            <p:cNvSpPr>
              <a:spLocks noChangeArrowheads="1"/>
            </p:cNvSpPr>
            <p:nvPr/>
          </p:nvSpPr>
          <p:spPr bwMode="auto">
            <a:xfrm>
              <a:off x="1162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Rectangle 90"/>
            <p:cNvSpPr>
              <a:spLocks noChangeArrowheads="1"/>
            </p:cNvSpPr>
            <p:nvPr/>
          </p:nvSpPr>
          <p:spPr bwMode="auto">
            <a:xfrm>
              <a:off x="1705" y="1773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Rectangle 92"/>
            <p:cNvSpPr>
              <a:spLocks noChangeArrowheads="1"/>
            </p:cNvSpPr>
            <p:nvPr/>
          </p:nvSpPr>
          <p:spPr bwMode="auto">
            <a:xfrm>
              <a:off x="381" y="2248"/>
              <a:ext cx="1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3.</a:t>
              </a:r>
              <a:endParaRPr lang="en-GB"/>
            </a:p>
          </p:txBody>
        </p:sp>
        <p:sp>
          <p:nvSpPr>
            <p:cNvPr id="65629" name="Rectangle 93"/>
            <p:cNvSpPr>
              <a:spLocks noChangeArrowheads="1"/>
            </p:cNvSpPr>
            <p:nvPr/>
          </p:nvSpPr>
          <p:spPr bwMode="auto">
            <a:xfrm>
              <a:off x="682" y="2248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65630" name="Rectangle 94"/>
            <p:cNvSpPr>
              <a:spLocks noChangeArrowheads="1"/>
            </p:cNvSpPr>
            <p:nvPr/>
          </p:nvSpPr>
          <p:spPr bwMode="auto">
            <a:xfrm>
              <a:off x="1182" y="2248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65631" name="Rectangle 95"/>
            <p:cNvSpPr>
              <a:spLocks noChangeArrowheads="1"/>
            </p:cNvSpPr>
            <p:nvPr/>
          </p:nvSpPr>
          <p:spPr bwMode="auto">
            <a:xfrm>
              <a:off x="1726" y="2248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32" name="Rectangle 96"/>
            <p:cNvSpPr>
              <a:spLocks noChangeArrowheads="1"/>
            </p:cNvSpPr>
            <p:nvPr/>
          </p:nvSpPr>
          <p:spPr bwMode="auto">
            <a:xfrm>
              <a:off x="1883" y="2248"/>
              <a:ext cx="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must not </a:t>
              </a:r>
              <a:endParaRPr lang="en-GB"/>
            </a:p>
          </p:txBody>
        </p:sp>
        <p:sp>
          <p:nvSpPr>
            <p:cNvPr id="65633" name="Rectangle 97"/>
            <p:cNvSpPr>
              <a:spLocks noChangeArrowheads="1"/>
            </p:cNvSpPr>
            <p:nvPr/>
          </p:nvSpPr>
          <p:spPr bwMode="auto">
            <a:xfrm>
              <a:off x="2484" y="2248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read</a:t>
              </a:r>
              <a:endParaRPr lang="en-GB"/>
            </a:p>
          </p:txBody>
        </p:sp>
        <p:sp>
          <p:nvSpPr>
            <p:cNvPr id="65634" name="Rectangle 98"/>
            <p:cNvSpPr>
              <a:spLocks noChangeArrowheads="1"/>
            </p:cNvSpPr>
            <p:nvPr/>
          </p:nvSpPr>
          <p:spPr bwMode="auto">
            <a:xfrm>
              <a:off x="2755" y="2248"/>
              <a:ext cx="1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an object that has been </a:t>
              </a:r>
              <a:endParaRPr lang="en-GB"/>
            </a:p>
          </p:txBody>
        </p:sp>
        <p:sp>
          <p:nvSpPr>
            <p:cNvPr id="65635" name="Rectangle 99"/>
            <p:cNvSpPr>
              <a:spLocks noChangeArrowheads="1"/>
            </p:cNvSpPr>
            <p:nvPr/>
          </p:nvSpPr>
          <p:spPr bwMode="auto">
            <a:xfrm>
              <a:off x="4164" y="2248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written</a:t>
              </a:r>
              <a:endParaRPr lang="en-GB"/>
            </a:p>
          </p:txBody>
        </p:sp>
        <p:sp>
          <p:nvSpPr>
            <p:cNvPr id="65636" name="Rectangle 100"/>
            <p:cNvSpPr>
              <a:spLocks noChangeArrowheads="1"/>
            </p:cNvSpPr>
            <p:nvPr/>
          </p:nvSpPr>
          <p:spPr bwMode="auto">
            <a:xfrm>
              <a:off x="4593" y="2248"/>
              <a:ext cx="4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by any </a:t>
              </a:r>
              <a:endParaRPr lang="en-GB"/>
            </a:p>
          </p:txBody>
        </p:sp>
        <p:sp>
          <p:nvSpPr>
            <p:cNvPr id="65637" name="Rectangle 101"/>
            <p:cNvSpPr>
              <a:spLocks noChangeArrowheads="1"/>
            </p:cNvSpPr>
            <p:nvPr/>
          </p:nvSpPr>
          <p:spPr bwMode="auto">
            <a:xfrm>
              <a:off x="5079" y="2248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638" name="Rectangle 102"/>
            <p:cNvSpPr>
              <a:spLocks noChangeArrowheads="1"/>
            </p:cNvSpPr>
            <p:nvPr/>
          </p:nvSpPr>
          <p:spPr bwMode="auto">
            <a:xfrm>
              <a:off x="5207" y="2248"/>
              <a:ext cx="3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where</a:t>
              </a:r>
              <a:endParaRPr lang="en-GB"/>
            </a:p>
          </p:txBody>
        </p:sp>
        <p:sp>
          <p:nvSpPr>
            <p:cNvPr id="65642" name="Rectangle 106"/>
            <p:cNvSpPr>
              <a:spLocks noChangeArrowheads="1"/>
            </p:cNvSpPr>
            <p:nvPr/>
          </p:nvSpPr>
          <p:spPr bwMode="auto">
            <a:xfrm>
              <a:off x="1702" y="2405"/>
              <a:ext cx="10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this requires that </a:t>
              </a:r>
              <a:endParaRPr lang="en-GB"/>
            </a:p>
          </p:txBody>
        </p:sp>
        <p:sp>
          <p:nvSpPr>
            <p:cNvPr id="65643" name="Rectangle 107"/>
            <p:cNvSpPr>
              <a:spLocks noChangeArrowheads="1"/>
            </p:cNvSpPr>
            <p:nvPr/>
          </p:nvSpPr>
          <p:spPr bwMode="auto">
            <a:xfrm>
              <a:off x="2788" y="2405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44" name="Rectangle 108"/>
            <p:cNvSpPr>
              <a:spLocks noChangeArrowheads="1"/>
            </p:cNvSpPr>
            <p:nvPr/>
          </p:nvSpPr>
          <p:spPr bwMode="auto">
            <a:xfrm>
              <a:off x="2945" y="2405"/>
              <a:ext cx="252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 &gt; write timestamp of the committed object.</a:t>
              </a:r>
              <a:endParaRPr lang="en-GB"/>
            </a:p>
          </p:txBody>
        </p:sp>
        <p:sp>
          <p:nvSpPr>
            <p:cNvPr id="65645" name="Rectangle 109"/>
            <p:cNvSpPr>
              <a:spLocks noChangeArrowheads="1"/>
            </p:cNvSpPr>
            <p:nvPr/>
          </p:nvSpPr>
          <p:spPr bwMode="auto">
            <a:xfrm>
              <a:off x="5016" y="240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647" name="Line 111"/>
            <p:cNvSpPr>
              <a:spLocks noChangeShapeType="1"/>
            </p:cNvSpPr>
            <p:nvPr/>
          </p:nvSpPr>
          <p:spPr bwMode="auto">
            <a:xfrm>
              <a:off x="360" y="2711"/>
              <a:ext cx="38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48" name="Rectangle 112"/>
            <p:cNvSpPr>
              <a:spLocks noChangeArrowheads="1"/>
            </p:cNvSpPr>
            <p:nvPr/>
          </p:nvSpPr>
          <p:spPr bwMode="auto">
            <a:xfrm>
              <a:off x="760" y="2242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0" name="Line 114"/>
            <p:cNvSpPr>
              <a:spLocks noChangeShapeType="1"/>
            </p:cNvSpPr>
            <p:nvPr/>
          </p:nvSpPr>
          <p:spPr bwMode="auto">
            <a:xfrm>
              <a:off x="760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1" name="Line 115"/>
            <p:cNvSpPr>
              <a:spLocks noChangeShapeType="1"/>
            </p:cNvSpPr>
            <p:nvPr/>
          </p:nvSpPr>
          <p:spPr bwMode="auto">
            <a:xfrm>
              <a:off x="774" y="2711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2" name="Rectangle 116"/>
            <p:cNvSpPr>
              <a:spLocks noChangeArrowheads="1"/>
            </p:cNvSpPr>
            <p:nvPr/>
          </p:nvSpPr>
          <p:spPr bwMode="auto">
            <a:xfrm>
              <a:off x="1261" y="2242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4" name="Line 118"/>
            <p:cNvSpPr>
              <a:spLocks noChangeShapeType="1"/>
            </p:cNvSpPr>
            <p:nvPr/>
          </p:nvSpPr>
          <p:spPr bwMode="auto">
            <a:xfrm>
              <a:off x="1261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5" name="Line 119"/>
            <p:cNvSpPr>
              <a:spLocks noChangeShapeType="1"/>
            </p:cNvSpPr>
            <p:nvPr/>
          </p:nvSpPr>
          <p:spPr bwMode="auto">
            <a:xfrm>
              <a:off x="1275" y="2711"/>
              <a:ext cx="4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6" name="Rectangle 120"/>
            <p:cNvSpPr>
              <a:spLocks noChangeArrowheads="1"/>
            </p:cNvSpPr>
            <p:nvPr/>
          </p:nvSpPr>
          <p:spPr bwMode="auto">
            <a:xfrm>
              <a:off x="1760" y="2242"/>
              <a:ext cx="14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8" name="Line 122"/>
            <p:cNvSpPr>
              <a:spLocks noChangeShapeType="1"/>
            </p:cNvSpPr>
            <p:nvPr/>
          </p:nvSpPr>
          <p:spPr bwMode="auto">
            <a:xfrm>
              <a:off x="1760" y="271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9" name="Line 123"/>
            <p:cNvSpPr>
              <a:spLocks noChangeShapeType="1"/>
            </p:cNvSpPr>
            <p:nvPr/>
          </p:nvSpPr>
          <p:spPr bwMode="auto">
            <a:xfrm>
              <a:off x="1774" y="2711"/>
              <a:ext cx="410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63" name="Rectangle 127"/>
            <p:cNvSpPr>
              <a:spLocks noChangeArrowheads="1"/>
            </p:cNvSpPr>
            <p:nvPr/>
          </p:nvSpPr>
          <p:spPr bwMode="auto">
            <a:xfrm>
              <a:off x="5595" y="2242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664" name="Rectangle 128"/>
            <p:cNvSpPr>
              <a:spLocks noChangeArrowheads="1"/>
            </p:cNvSpPr>
            <p:nvPr/>
          </p:nvSpPr>
          <p:spPr bwMode="auto">
            <a:xfrm>
              <a:off x="5724" y="2242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&gt;</a:t>
              </a:r>
              <a:endParaRPr lang="en-GB"/>
            </a:p>
          </p:txBody>
        </p:sp>
        <p:sp>
          <p:nvSpPr>
            <p:cNvPr id="65665" name="Rectangle 129"/>
            <p:cNvSpPr>
              <a:spLocks noChangeArrowheads="1"/>
            </p:cNvSpPr>
            <p:nvPr/>
          </p:nvSpPr>
          <p:spPr bwMode="auto">
            <a:xfrm>
              <a:off x="5809" y="2242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65666" name="Rectangle 130"/>
            <p:cNvSpPr>
              <a:spLocks noChangeArrowheads="1"/>
            </p:cNvSpPr>
            <p:nvPr/>
          </p:nvSpPr>
          <p:spPr bwMode="auto">
            <a:xfrm>
              <a:off x="5643" y="1763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i</a:t>
              </a:r>
              <a:endParaRPr lang="en-GB"/>
            </a:p>
          </p:txBody>
        </p:sp>
        <p:sp>
          <p:nvSpPr>
            <p:cNvPr id="65667" name="Rectangle 131"/>
            <p:cNvSpPr>
              <a:spLocks noChangeArrowheads="1"/>
            </p:cNvSpPr>
            <p:nvPr/>
          </p:nvSpPr>
          <p:spPr bwMode="auto">
            <a:xfrm>
              <a:off x="5772" y="1763"/>
              <a:ext cx="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&gt;</a:t>
              </a:r>
              <a:endParaRPr lang="en-GB"/>
            </a:p>
          </p:txBody>
        </p:sp>
        <p:sp>
          <p:nvSpPr>
            <p:cNvPr id="65668" name="Rectangle 132"/>
            <p:cNvSpPr>
              <a:spLocks noChangeArrowheads="1"/>
            </p:cNvSpPr>
            <p:nvPr/>
          </p:nvSpPr>
          <p:spPr bwMode="auto">
            <a:xfrm>
              <a:off x="5857" y="1763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T</a:t>
              </a:r>
              <a:r>
                <a:rPr lang="en-GB" sz="1800" i="1" baseline="-25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12.30</a:t>
            </a:r>
            <a:br>
              <a:rPr lang="en-GB"/>
            </a:br>
            <a:r>
              <a:rPr lang="en-GB"/>
              <a:t>Write operations and timestamps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4" name="Rectangle 110"/>
          <p:cNvSpPr>
            <a:spLocks noChangeArrowheads="1"/>
          </p:cNvSpPr>
          <p:nvPr/>
        </p:nvSpPr>
        <p:spPr bwMode="auto">
          <a:xfrm>
            <a:off x="1479550" y="1425575"/>
            <a:ext cx="12700" cy="190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6" name="Rectangle 112"/>
          <p:cNvSpPr>
            <a:spLocks noChangeArrowheads="1"/>
          </p:cNvSpPr>
          <p:nvPr/>
        </p:nvSpPr>
        <p:spPr bwMode="auto">
          <a:xfrm>
            <a:off x="8796338" y="1425575"/>
            <a:ext cx="12700" cy="190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7" name="Rectangle 113"/>
          <p:cNvSpPr>
            <a:spLocks noChangeArrowheads="1"/>
          </p:cNvSpPr>
          <p:nvPr/>
        </p:nvSpPr>
        <p:spPr bwMode="auto">
          <a:xfrm>
            <a:off x="1479550" y="1616075"/>
            <a:ext cx="12700" cy="1257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9" name="Rectangle 115"/>
          <p:cNvSpPr>
            <a:spLocks noChangeArrowheads="1"/>
          </p:cNvSpPr>
          <p:nvPr/>
        </p:nvSpPr>
        <p:spPr bwMode="auto">
          <a:xfrm>
            <a:off x="8796338" y="1616075"/>
            <a:ext cx="12700" cy="1257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72" name="Rectangle 128"/>
          <p:cNvSpPr>
            <a:spLocks noChangeArrowheads="1"/>
          </p:cNvSpPr>
          <p:nvPr/>
        </p:nvSpPr>
        <p:spPr bwMode="auto">
          <a:xfrm>
            <a:off x="8796338" y="2873375"/>
            <a:ext cx="12700" cy="12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73" name="Rectangle 129"/>
          <p:cNvSpPr>
            <a:spLocks noChangeArrowheads="1"/>
          </p:cNvSpPr>
          <p:nvPr/>
        </p:nvSpPr>
        <p:spPr bwMode="auto">
          <a:xfrm>
            <a:off x="1479550" y="2886075"/>
            <a:ext cx="12700" cy="193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75" name="Rectangle 131"/>
          <p:cNvSpPr>
            <a:spLocks noChangeArrowheads="1"/>
          </p:cNvSpPr>
          <p:nvPr/>
        </p:nvSpPr>
        <p:spPr bwMode="auto">
          <a:xfrm>
            <a:off x="8796338" y="2886075"/>
            <a:ext cx="12700" cy="193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2" name="Rectangle 148"/>
          <p:cNvSpPr>
            <a:spLocks noChangeArrowheads="1"/>
          </p:cNvSpPr>
          <p:nvPr/>
        </p:nvSpPr>
        <p:spPr bwMode="auto">
          <a:xfrm>
            <a:off x="1479550" y="4816475"/>
            <a:ext cx="12700" cy="889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4" name="Rectangle 150"/>
          <p:cNvSpPr>
            <a:spLocks noChangeArrowheads="1"/>
          </p:cNvSpPr>
          <p:nvPr/>
        </p:nvSpPr>
        <p:spPr bwMode="auto">
          <a:xfrm>
            <a:off x="8796338" y="4816475"/>
            <a:ext cx="12700" cy="889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7636" name="Group 292"/>
          <p:cNvGrpSpPr>
            <a:grpSpLocks/>
          </p:cNvGrpSpPr>
          <p:nvPr/>
        </p:nvGrpSpPr>
        <p:grpSpPr bwMode="auto">
          <a:xfrm>
            <a:off x="579438" y="1311275"/>
            <a:ext cx="9247187" cy="4738688"/>
            <a:chOff x="365" y="826"/>
            <a:chExt cx="5825" cy="2985"/>
          </a:xfrm>
        </p:grpSpPr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365" y="838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(a) </a:t>
              </a:r>
              <a:endParaRPr lang="en-GB" sz="1600"/>
            </a:p>
          </p:txBody>
        </p:sp>
        <p:sp>
          <p:nvSpPr>
            <p:cNvPr id="57450" name="Rectangle 106"/>
            <p:cNvSpPr>
              <a:spLocks noChangeArrowheads="1"/>
            </p:cNvSpPr>
            <p:nvPr/>
          </p:nvSpPr>
          <p:spPr bwMode="auto">
            <a:xfrm>
              <a:off x="883" y="838"/>
              <a:ext cx="2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write</a:t>
              </a:r>
              <a:endParaRPr lang="en-GB" sz="1600"/>
            </a:p>
          </p:txBody>
        </p:sp>
        <p:sp>
          <p:nvSpPr>
            <p:cNvPr id="57453" name="Rectangle 109"/>
            <p:cNvSpPr>
              <a:spLocks noChangeArrowheads="1"/>
            </p:cNvSpPr>
            <p:nvPr/>
          </p:nvSpPr>
          <p:spPr bwMode="auto">
            <a:xfrm>
              <a:off x="2998" y="826"/>
              <a:ext cx="2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800" i="1">
                  <a:solidFill>
                    <a:srgbClr val="000000"/>
                  </a:solidFill>
                </a:rPr>
                <a:t> </a:t>
              </a:r>
              <a:r>
                <a:rPr lang="en-GB" sz="16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7458" name="Line 114"/>
            <p:cNvSpPr>
              <a:spLocks noChangeShapeType="1"/>
            </p:cNvSpPr>
            <p:nvPr/>
          </p:nvSpPr>
          <p:spPr bwMode="auto">
            <a:xfrm>
              <a:off x="2335" y="826"/>
              <a:ext cx="1" cy="9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0" name="Rectangle 116"/>
            <p:cNvSpPr>
              <a:spLocks noChangeArrowheads="1"/>
            </p:cNvSpPr>
            <p:nvPr/>
          </p:nvSpPr>
          <p:spPr bwMode="auto">
            <a:xfrm>
              <a:off x="438" y="2491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(c)</a:t>
              </a:r>
              <a:endParaRPr lang="en-GB" sz="1600"/>
            </a:p>
          </p:txBody>
        </p:sp>
        <p:sp>
          <p:nvSpPr>
            <p:cNvPr id="57461" name="Rectangle 117"/>
            <p:cNvSpPr>
              <a:spLocks noChangeArrowheads="1"/>
            </p:cNvSpPr>
            <p:nvPr/>
          </p:nvSpPr>
          <p:spPr bwMode="auto">
            <a:xfrm>
              <a:off x="746" y="2491"/>
              <a:ext cx="1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T</a:t>
              </a:r>
              <a:r>
                <a:rPr lang="en-GB" sz="1600" i="1" baseline="-25000">
                  <a:solidFill>
                    <a:srgbClr val="000000"/>
                  </a:solidFill>
                </a:rPr>
                <a:t>3</a:t>
              </a:r>
              <a:endParaRPr lang="en-GB" sz="1600"/>
            </a:p>
          </p:txBody>
        </p:sp>
        <p:sp>
          <p:nvSpPr>
            <p:cNvPr id="57464" name="Rectangle 120"/>
            <p:cNvSpPr>
              <a:spLocks noChangeArrowheads="1"/>
            </p:cNvSpPr>
            <p:nvPr/>
          </p:nvSpPr>
          <p:spPr bwMode="auto">
            <a:xfrm>
              <a:off x="1004" y="2491"/>
              <a:ext cx="2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write</a:t>
              </a:r>
              <a:endParaRPr lang="en-GB" sz="1600"/>
            </a:p>
          </p:txBody>
        </p:sp>
        <p:sp>
          <p:nvSpPr>
            <p:cNvPr id="57469" name="Line 125"/>
            <p:cNvSpPr>
              <a:spLocks noChangeShapeType="1"/>
            </p:cNvSpPr>
            <p:nvPr/>
          </p:nvSpPr>
          <p:spPr bwMode="auto">
            <a:xfrm>
              <a:off x="438" y="2415"/>
              <a:ext cx="29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0" name="Line 126"/>
            <p:cNvSpPr>
              <a:spLocks noChangeShapeType="1"/>
            </p:cNvSpPr>
            <p:nvPr/>
          </p:nvSpPr>
          <p:spPr bwMode="auto">
            <a:xfrm>
              <a:off x="3424" y="2415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1" name="Line 127"/>
            <p:cNvSpPr>
              <a:spLocks noChangeShapeType="1"/>
            </p:cNvSpPr>
            <p:nvPr/>
          </p:nvSpPr>
          <p:spPr bwMode="auto">
            <a:xfrm>
              <a:off x="3245" y="2415"/>
              <a:ext cx="14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4" name="Line 130"/>
            <p:cNvSpPr>
              <a:spLocks noChangeShapeType="1"/>
            </p:cNvSpPr>
            <p:nvPr/>
          </p:nvSpPr>
          <p:spPr bwMode="auto">
            <a:xfrm>
              <a:off x="2334" y="1802"/>
              <a:ext cx="1" cy="17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76" name="Rectangle 132"/>
            <p:cNvSpPr>
              <a:spLocks noChangeArrowheads="1"/>
            </p:cNvSpPr>
            <p:nvPr/>
          </p:nvSpPr>
          <p:spPr bwMode="auto">
            <a:xfrm>
              <a:off x="5006" y="2381"/>
              <a:ext cx="85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object produced </a:t>
              </a:r>
            </a:p>
            <a:p>
              <a:r>
                <a:rPr lang="en-GB" sz="1600">
                  <a:solidFill>
                    <a:srgbClr val="000000"/>
                  </a:solidFill>
                </a:rPr>
                <a:t>by transaction T</a:t>
              </a:r>
              <a:r>
                <a:rPr lang="en-GB" sz="1600" baseline="-25000">
                  <a:solidFill>
                    <a:srgbClr val="000000"/>
                  </a:solidFill>
                </a:rPr>
                <a:t>i</a:t>
              </a:r>
              <a:endParaRPr lang="en-GB" sz="1600"/>
            </a:p>
          </p:txBody>
        </p:sp>
        <p:sp>
          <p:nvSpPr>
            <p:cNvPr id="57478" name="Rectangle 134"/>
            <p:cNvSpPr>
              <a:spLocks noChangeArrowheads="1"/>
            </p:cNvSpPr>
            <p:nvPr/>
          </p:nvSpPr>
          <p:spPr bwMode="auto">
            <a:xfrm>
              <a:off x="5524" y="309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GB" sz="1600"/>
            </a:p>
          </p:txBody>
        </p:sp>
        <p:sp>
          <p:nvSpPr>
            <p:cNvPr id="57479" name="Rectangle 135"/>
            <p:cNvSpPr>
              <a:spLocks noChangeArrowheads="1"/>
            </p:cNvSpPr>
            <p:nvPr/>
          </p:nvSpPr>
          <p:spPr bwMode="auto">
            <a:xfrm>
              <a:off x="5540" y="308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     </a:t>
              </a:r>
              <a:endParaRPr lang="en-GB" sz="1600"/>
            </a:p>
          </p:txBody>
        </p:sp>
        <p:sp>
          <p:nvSpPr>
            <p:cNvPr id="57480" name="Rectangle 136"/>
            <p:cNvSpPr>
              <a:spLocks noChangeArrowheads="1"/>
            </p:cNvSpPr>
            <p:nvPr/>
          </p:nvSpPr>
          <p:spPr bwMode="auto">
            <a:xfrm>
              <a:off x="4846" y="2689"/>
              <a:ext cx="13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(with write timestamp T</a:t>
              </a:r>
              <a:r>
                <a:rPr lang="en-GB" sz="1600" baseline="-25000">
                  <a:solidFill>
                    <a:srgbClr val="000000"/>
                  </a:solidFill>
                </a:rPr>
                <a:t>i</a:t>
              </a:r>
              <a:r>
                <a:rPr lang="en-GB" sz="1600">
                  <a:solidFill>
                    <a:srgbClr val="000000"/>
                  </a:solidFill>
                </a:rPr>
                <a:t>)</a:t>
              </a:r>
              <a:endParaRPr lang="en-GB" sz="1600"/>
            </a:p>
          </p:txBody>
        </p:sp>
        <p:sp>
          <p:nvSpPr>
            <p:cNvPr id="57493" name="Line 149"/>
            <p:cNvSpPr>
              <a:spLocks noChangeShapeType="1"/>
            </p:cNvSpPr>
            <p:nvPr/>
          </p:nvSpPr>
          <p:spPr bwMode="auto">
            <a:xfrm>
              <a:off x="4651" y="826"/>
              <a:ext cx="0" cy="29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95" name="Rectangle 151"/>
            <p:cNvSpPr>
              <a:spLocks noChangeArrowheads="1"/>
            </p:cNvSpPr>
            <p:nvPr/>
          </p:nvSpPr>
          <p:spPr bwMode="auto">
            <a:xfrm>
              <a:off x="2643" y="826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(b) </a:t>
              </a:r>
              <a:endParaRPr lang="en-GB" sz="1600"/>
            </a:p>
          </p:txBody>
        </p:sp>
        <p:sp>
          <p:nvSpPr>
            <p:cNvPr id="57498" name="Rectangle 154"/>
            <p:cNvSpPr>
              <a:spLocks noChangeArrowheads="1"/>
            </p:cNvSpPr>
            <p:nvPr/>
          </p:nvSpPr>
          <p:spPr bwMode="auto">
            <a:xfrm>
              <a:off x="629" y="838"/>
              <a:ext cx="1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T</a:t>
              </a:r>
              <a:r>
                <a:rPr lang="en-GB" sz="1600" i="1" baseline="-25000">
                  <a:solidFill>
                    <a:srgbClr val="000000"/>
                  </a:solidFill>
                </a:rPr>
                <a:t>3</a:t>
              </a:r>
              <a:endParaRPr lang="en-GB" sz="1600"/>
            </a:p>
          </p:txBody>
        </p:sp>
        <p:sp>
          <p:nvSpPr>
            <p:cNvPr id="57499" name="Rectangle 155"/>
            <p:cNvSpPr>
              <a:spLocks noChangeArrowheads="1"/>
            </p:cNvSpPr>
            <p:nvPr/>
          </p:nvSpPr>
          <p:spPr bwMode="auto">
            <a:xfrm>
              <a:off x="2789" y="826"/>
              <a:ext cx="1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T</a:t>
              </a:r>
              <a:r>
                <a:rPr lang="en-GB" sz="1600" i="1" baseline="-25000">
                  <a:solidFill>
                    <a:srgbClr val="000000"/>
                  </a:solidFill>
                </a:rPr>
                <a:t>3</a:t>
              </a:r>
              <a:endParaRPr lang="en-GB" sz="1600"/>
            </a:p>
          </p:txBody>
        </p:sp>
        <p:sp>
          <p:nvSpPr>
            <p:cNvPr id="57500" name="Rectangle 156"/>
            <p:cNvSpPr>
              <a:spLocks noChangeArrowheads="1"/>
            </p:cNvSpPr>
            <p:nvPr/>
          </p:nvSpPr>
          <p:spPr bwMode="auto">
            <a:xfrm>
              <a:off x="2884" y="2491"/>
              <a:ext cx="2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800" i="1">
                  <a:solidFill>
                    <a:srgbClr val="000000"/>
                  </a:solidFill>
                </a:rPr>
                <a:t> </a:t>
              </a:r>
              <a:r>
                <a:rPr lang="en-GB" sz="1600" i="1">
                  <a:solidFill>
                    <a:srgbClr val="000000"/>
                  </a:solidFill>
                </a:rPr>
                <a:t>write</a:t>
              </a:r>
              <a:endParaRPr lang="en-GB"/>
            </a:p>
          </p:txBody>
        </p:sp>
        <p:sp>
          <p:nvSpPr>
            <p:cNvPr id="57501" name="Rectangle 157"/>
            <p:cNvSpPr>
              <a:spLocks noChangeArrowheads="1"/>
            </p:cNvSpPr>
            <p:nvPr/>
          </p:nvSpPr>
          <p:spPr bwMode="auto">
            <a:xfrm>
              <a:off x="2529" y="2491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(d) </a:t>
              </a:r>
              <a:endParaRPr lang="en-GB" sz="1600"/>
            </a:p>
          </p:txBody>
        </p:sp>
        <p:sp>
          <p:nvSpPr>
            <p:cNvPr id="57502" name="Rectangle 158"/>
            <p:cNvSpPr>
              <a:spLocks noChangeArrowheads="1"/>
            </p:cNvSpPr>
            <p:nvPr/>
          </p:nvSpPr>
          <p:spPr bwMode="auto">
            <a:xfrm>
              <a:off x="2675" y="2491"/>
              <a:ext cx="1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 T</a:t>
              </a:r>
              <a:r>
                <a:rPr lang="en-GB" sz="1600" i="1" baseline="-25000">
                  <a:solidFill>
                    <a:srgbClr val="000000"/>
                  </a:solidFill>
                </a:rPr>
                <a:t>3</a:t>
              </a:r>
              <a:endParaRPr lang="en-GB" sz="1600"/>
            </a:p>
          </p:txBody>
        </p:sp>
        <p:sp>
          <p:nvSpPr>
            <p:cNvPr id="57503" name="Text Box 159"/>
            <p:cNvSpPr txBox="1">
              <a:spLocks noChangeArrowheads="1"/>
            </p:cNvSpPr>
            <p:nvPr/>
          </p:nvSpPr>
          <p:spPr bwMode="auto">
            <a:xfrm>
              <a:off x="5099" y="2874"/>
              <a:ext cx="8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/>
                <a:t>T</a:t>
              </a:r>
              <a:r>
                <a:rPr lang="en-GB" sz="1600" baseline="-25000"/>
                <a:t>1</a:t>
              </a:r>
              <a:r>
                <a:rPr lang="en-GB" sz="1600"/>
                <a:t>&lt;T</a:t>
              </a:r>
              <a:r>
                <a:rPr lang="en-GB" sz="1600" baseline="-25000"/>
                <a:t>2</a:t>
              </a:r>
              <a:r>
                <a:rPr lang="en-GB" sz="1600"/>
                <a:t>&lt;T</a:t>
              </a:r>
              <a:r>
                <a:rPr lang="en-GB" sz="1600" baseline="-25000"/>
                <a:t>3</a:t>
              </a:r>
              <a:r>
                <a:rPr lang="en-GB" sz="1600"/>
                <a:t>&lt;T</a:t>
              </a:r>
              <a:r>
                <a:rPr lang="en-GB" sz="1600" baseline="-25000"/>
                <a:t>4</a:t>
              </a:r>
              <a:endParaRPr lang="en-GB"/>
            </a:p>
          </p:txBody>
        </p:sp>
        <p:sp>
          <p:nvSpPr>
            <p:cNvPr id="57509" name="Rectangle 165"/>
            <p:cNvSpPr>
              <a:spLocks noChangeArrowheads="1"/>
            </p:cNvSpPr>
            <p:nvPr/>
          </p:nvSpPr>
          <p:spPr bwMode="auto">
            <a:xfrm>
              <a:off x="895" y="1134"/>
              <a:ext cx="288" cy="36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0" name="Rectangle 166"/>
            <p:cNvSpPr>
              <a:spLocks noChangeArrowheads="1"/>
            </p:cNvSpPr>
            <p:nvPr/>
          </p:nvSpPr>
          <p:spPr bwMode="auto">
            <a:xfrm>
              <a:off x="895" y="1134"/>
              <a:ext cx="302" cy="374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1" name="Rectangle 167"/>
            <p:cNvSpPr>
              <a:spLocks noChangeArrowheads="1"/>
            </p:cNvSpPr>
            <p:nvPr/>
          </p:nvSpPr>
          <p:spPr bwMode="auto">
            <a:xfrm>
              <a:off x="909" y="1149"/>
              <a:ext cx="259" cy="34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2" name="Rectangle 168"/>
            <p:cNvSpPr>
              <a:spLocks noChangeArrowheads="1"/>
            </p:cNvSpPr>
            <p:nvPr/>
          </p:nvSpPr>
          <p:spPr bwMode="auto">
            <a:xfrm>
              <a:off x="909" y="1149"/>
              <a:ext cx="274" cy="359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3" name="Rectangle 169"/>
            <p:cNvSpPr>
              <a:spLocks noChangeArrowheads="1"/>
            </p:cNvSpPr>
            <p:nvPr/>
          </p:nvSpPr>
          <p:spPr bwMode="auto">
            <a:xfrm>
              <a:off x="1996" y="1996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57514" name="Rectangle 170"/>
            <p:cNvSpPr>
              <a:spLocks noChangeArrowheads="1"/>
            </p:cNvSpPr>
            <p:nvPr/>
          </p:nvSpPr>
          <p:spPr bwMode="auto">
            <a:xfrm>
              <a:off x="393" y="1313"/>
              <a:ext cx="38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Before</a:t>
              </a:r>
              <a:endParaRPr lang="en-GB"/>
            </a:p>
          </p:txBody>
        </p:sp>
        <p:sp>
          <p:nvSpPr>
            <p:cNvPr id="57515" name="Rectangle 171"/>
            <p:cNvSpPr>
              <a:spLocks noChangeArrowheads="1"/>
            </p:cNvSpPr>
            <p:nvPr/>
          </p:nvSpPr>
          <p:spPr bwMode="auto">
            <a:xfrm>
              <a:off x="407" y="1702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After</a:t>
              </a:r>
              <a:endParaRPr lang="en-GB"/>
            </a:p>
          </p:txBody>
        </p:sp>
        <p:sp>
          <p:nvSpPr>
            <p:cNvPr id="57516" name="Freeform 172"/>
            <p:cNvSpPr>
              <a:spLocks/>
            </p:cNvSpPr>
            <p:nvPr/>
          </p:nvSpPr>
          <p:spPr bwMode="auto">
            <a:xfrm>
              <a:off x="1830" y="2040"/>
              <a:ext cx="87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87" y="29"/>
                </a:cxn>
                <a:cxn ang="0">
                  <a:pos x="0" y="58"/>
                </a:cxn>
                <a:cxn ang="0">
                  <a:pos x="0" y="29"/>
                </a:cxn>
              </a:cxnLst>
              <a:rect l="0" t="0" r="r" b="b"/>
              <a:pathLst>
                <a:path w="87" h="58">
                  <a:moveTo>
                    <a:pt x="0" y="29"/>
                  </a:moveTo>
                  <a:lnTo>
                    <a:pt x="0" y="0"/>
                  </a:lnTo>
                  <a:lnTo>
                    <a:pt x="87" y="29"/>
                  </a:lnTo>
                  <a:lnTo>
                    <a:pt x="0" y="5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7" name="Line 173"/>
            <p:cNvSpPr>
              <a:spLocks noChangeShapeType="1"/>
            </p:cNvSpPr>
            <p:nvPr/>
          </p:nvSpPr>
          <p:spPr bwMode="auto">
            <a:xfrm>
              <a:off x="521" y="2069"/>
              <a:ext cx="129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8" name="Rectangle 174"/>
            <p:cNvSpPr>
              <a:spLocks noChangeArrowheads="1"/>
            </p:cNvSpPr>
            <p:nvPr/>
          </p:nvSpPr>
          <p:spPr bwMode="auto">
            <a:xfrm>
              <a:off x="895" y="1580"/>
              <a:ext cx="288" cy="36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19" name="Rectangle 175"/>
            <p:cNvSpPr>
              <a:spLocks noChangeArrowheads="1"/>
            </p:cNvSpPr>
            <p:nvPr/>
          </p:nvSpPr>
          <p:spPr bwMode="auto">
            <a:xfrm>
              <a:off x="895" y="1580"/>
              <a:ext cx="302" cy="374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0" name="Rectangle 176"/>
            <p:cNvSpPr>
              <a:spLocks noChangeArrowheads="1"/>
            </p:cNvSpPr>
            <p:nvPr/>
          </p:nvSpPr>
          <p:spPr bwMode="auto">
            <a:xfrm>
              <a:off x="909" y="1595"/>
              <a:ext cx="259" cy="34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1" name="Rectangle 177"/>
            <p:cNvSpPr>
              <a:spLocks noChangeArrowheads="1"/>
            </p:cNvSpPr>
            <p:nvPr/>
          </p:nvSpPr>
          <p:spPr bwMode="auto">
            <a:xfrm>
              <a:off x="909" y="1595"/>
              <a:ext cx="274" cy="359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2" name="Rectangle 178"/>
            <p:cNvSpPr>
              <a:spLocks noChangeArrowheads="1"/>
            </p:cNvSpPr>
            <p:nvPr/>
          </p:nvSpPr>
          <p:spPr bwMode="auto">
            <a:xfrm>
              <a:off x="1327" y="1580"/>
              <a:ext cx="273" cy="3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3" name="Rectangle 179"/>
            <p:cNvSpPr>
              <a:spLocks noChangeArrowheads="1"/>
            </p:cNvSpPr>
            <p:nvPr/>
          </p:nvSpPr>
          <p:spPr bwMode="auto">
            <a:xfrm>
              <a:off x="1327" y="1580"/>
              <a:ext cx="288" cy="388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4" name="Rectangle 180"/>
            <p:cNvSpPr>
              <a:spLocks noChangeArrowheads="1"/>
            </p:cNvSpPr>
            <p:nvPr/>
          </p:nvSpPr>
          <p:spPr bwMode="auto">
            <a:xfrm>
              <a:off x="1341" y="1595"/>
              <a:ext cx="259" cy="34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5" name="Rectangle 181"/>
            <p:cNvSpPr>
              <a:spLocks noChangeArrowheads="1"/>
            </p:cNvSpPr>
            <p:nvPr/>
          </p:nvSpPr>
          <p:spPr bwMode="auto">
            <a:xfrm>
              <a:off x="1341" y="1595"/>
              <a:ext cx="274" cy="359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26" name="Rectangle 182"/>
            <p:cNvSpPr>
              <a:spLocks noChangeArrowheads="1"/>
            </p:cNvSpPr>
            <p:nvPr/>
          </p:nvSpPr>
          <p:spPr bwMode="auto">
            <a:xfrm>
              <a:off x="1002" y="1270"/>
              <a:ext cx="1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27" name="Rectangle 183"/>
            <p:cNvSpPr>
              <a:spLocks noChangeArrowheads="1"/>
            </p:cNvSpPr>
            <p:nvPr/>
          </p:nvSpPr>
          <p:spPr bwMode="auto">
            <a:xfrm>
              <a:off x="1072" y="1323"/>
              <a:ext cx="9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57528" name="Rectangle 184"/>
            <p:cNvSpPr>
              <a:spLocks noChangeArrowheads="1"/>
            </p:cNvSpPr>
            <p:nvPr/>
          </p:nvSpPr>
          <p:spPr bwMode="auto">
            <a:xfrm>
              <a:off x="981" y="1687"/>
              <a:ext cx="1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29" name="Rectangle 185"/>
            <p:cNvSpPr>
              <a:spLocks noChangeArrowheads="1"/>
            </p:cNvSpPr>
            <p:nvPr/>
          </p:nvSpPr>
          <p:spPr bwMode="auto">
            <a:xfrm>
              <a:off x="1052" y="1740"/>
              <a:ext cx="9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57530" name="Rectangle 186"/>
            <p:cNvSpPr>
              <a:spLocks noChangeArrowheads="1"/>
            </p:cNvSpPr>
            <p:nvPr/>
          </p:nvSpPr>
          <p:spPr bwMode="auto">
            <a:xfrm>
              <a:off x="1403" y="1687"/>
              <a:ext cx="1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31" name="Rectangle 187"/>
            <p:cNvSpPr>
              <a:spLocks noChangeArrowheads="1"/>
            </p:cNvSpPr>
            <p:nvPr/>
          </p:nvSpPr>
          <p:spPr bwMode="auto">
            <a:xfrm>
              <a:off x="1473" y="1740"/>
              <a:ext cx="9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/>
            </a:p>
          </p:txBody>
        </p:sp>
        <p:sp>
          <p:nvSpPr>
            <p:cNvPr id="57532" name="Rectangle 188"/>
            <p:cNvSpPr>
              <a:spLocks noChangeArrowheads="1"/>
            </p:cNvSpPr>
            <p:nvPr/>
          </p:nvSpPr>
          <p:spPr bwMode="auto">
            <a:xfrm>
              <a:off x="4257" y="1988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57533" name="Rectangle 189"/>
            <p:cNvSpPr>
              <a:spLocks noChangeArrowheads="1"/>
            </p:cNvSpPr>
            <p:nvPr/>
          </p:nvSpPr>
          <p:spPr bwMode="auto">
            <a:xfrm>
              <a:off x="2531" y="1317"/>
              <a:ext cx="39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Before</a:t>
              </a:r>
              <a:endParaRPr lang="en-GB"/>
            </a:p>
          </p:txBody>
        </p:sp>
        <p:sp>
          <p:nvSpPr>
            <p:cNvPr id="57534" name="Rectangle 190"/>
            <p:cNvSpPr>
              <a:spLocks noChangeArrowheads="1"/>
            </p:cNvSpPr>
            <p:nvPr/>
          </p:nvSpPr>
          <p:spPr bwMode="auto">
            <a:xfrm>
              <a:off x="2546" y="1713"/>
              <a:ext cx="294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After</a:t>
              </a:r>
              <a:endParaRPr lang="en-GB"/>
            </a:p>
          </p:txBody>
        </p:sp>
        <p:sp>
          <p:nvSpPr>
            <p:cNvPr id="57535" name="Freeform 191"/>
            <p:cNvSpPr>
              <a:spLocks/>
            </p:cNvSpPr>
            <p:nvPr/>
          </p:nvSpPr>
          <p:spPr bwMode="auto">
            <a:xfrm>
              <a:off x="4109" y="2029"/>
              <a:ext cx="88" cy="5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88" y="29"/>
                </a:cxn>
                <a:cxn ang="0">
                  <a:pos x="0" y="58"/>
                </a:cxn>
                <a:cxn ang="0">
                  <a:pos x="0" y="29"/>
                </a:cxn>
              </a:cxnLst>
              <a:rect l="0" t="0" r="r" b="b"/>
              <a:pathLst>
                <a:path w="88" h="58">
                  <a:moveTo>
                    <a:pt x="0" y="29"/>
                  </a:moveTo>
                  <a:lnTo>
                    <a:pt x="0" y="0"/>
                  </a:lnTo>
                  <a:lnTo>
                    <a:pt x="88" y="29"/>
                  </a:lnTo>
                  <a:lnTo>
                    <a:pt x="0" y="5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6" name="Line 192"/>
            <p:cNvSpPr>
              <a:spLocks noChangeShapeType="1"/>
            </p:cNvSpPr>
            <p:nvPr/>
          </p:nvSpPr>
          <p:spPr bwMode="auto">
            <a:xfrm>
              <a:off x="2775" y="2058"/>
              <a:ext cx="131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7" name="Rectangle 193"/>
            <p:cNvSpPr>
              <a:spLocks noChangeArrowheads="1"/>
            </p:cNvSpPr>
            <p:nvPr/>
          </p:nvSpPr>
          <p:spPr bwMode="auto">
            <a:xfrm>
              <a:off x="2951" y="1135"/>
              <a:ext cx="293" cy="3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8" name="Rectangle 194"/>
            <p:cNvSpPr>
              <a:spLocks noChangeArrowheads="1"/>
            </p:cNvSpPr>
            <p:nvPr/>
          </p:nvSpPr>
          <p:spPr bwMode="auto">
            <a:xfrm>
              <a:off x="2951" y="1135"/>
              <a:ext cx="308" cy="38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9" name="Rectangle 195"/>
            <p:cNvSpPr>
              <a:spLocks noChangeArrowheads="1"/>
            </p:cNvSpPr>
            <p:nvPr/>
          </p:nvSpPr>
          <p:spPr bwMode="auto">
            <a:xfrm>
              <a:off x="2965" y="1149"/>
              <a:ext cx="264" cy="33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0" name="Rectangle 196"/>
            <p:cNvSpPr>
              <a:spLocks noChangeArrowheads="1"/>
            </p:cNvSpPr>
            <p:nvPr/>
          </p:nvSpPr>
          <p:spPr bwMode="auto">
            <a:xfrm>
              <a:off x="2965" y="1149"/>
              <a:ext cx="279" cy="352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1" name="Rectangle 197"/>
            <p:cNvSpPr>
              <a:spLocks noChangeArrowheads="1"/>
            </p:cNvSpPr>
            <p:nvPr/>
          </p:nvSpPr>
          <p:spPr bwMode="auto">
            <a:xfrm>
              <a:off x="2951" y="1574"/>
              <a:ext cx="293" cy="3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2" name="Rectangle 198"/>
            <p:cNvSpPr>
              <a:spLocks noChangeArrowheads="1"/>
            </p:cNvSpPr>
            <p:nvPr/>
          </p:nvSpPr>
          <p:spPr bwMode="auto">
            <a:xfrm>
              <a:off x="2951" y="1574"/>
              <a:ext cx="308" cy="396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3" name="Rectangle 199"/>
            <p:cNvSpPr>
              <a:spLocks noChangeArrowheads="1"/>
            </p:cNvSpPr>
            <p:nvPr/>
          </p:nvSpPr>
          <p:spPr bwMode="auto">
            <a:xfrm>
              <a:off x="2965" y="1589"/>
              <a:ext cx="264" cy="35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4" name="Rectangle 200"/>
            <p:cNvSpPr>
              <a:spLocks noChangeArrowheads="1"/>
            </p:cNvSpPr>
            <p:nvPr/>
          </p:nvSpPr>
          <p:spPr bwMode="auto">
            <a:xfrm>
              <a:off x="2965" y="1589"/>
              <a:ext cx="279" cy="366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5" name="Rectangle 201"/>
            <p:cNvSpPr>
              <a:spLocks noChangeArrowheads="1"/>
            </p:cNvSpPr>
            <p:nvPr/>
          </p:nvSpPr>
          <p:spPr bwMode="auto">
            <a:xfrm>
              <a:off x="3376" y="1135"/>
              <a:ext cx="278" cy="3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6" name="Rectangle 202"/>
            <p:cNvSpPr>
              <a:spLocks noChangeArrowheads="1"/>
            </p:cNvSpPr>
            <p:nvPr/>
          </p:nvSpPr>
          <p:spPr bwMode="auto">
            <a:xfrm>
              <a:off x="3376" y="1135"/>
              <a:ext cx="293" cy="395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7" name="Rectangle 203"/>
            <p:cNvSpPr>
              <a:spLocks noChangeArrowheads="1"/>
            </p:cNvSpPr>
            <p:nvPr/>
          </p:nvSpPr>
          <p:spPr bwMode="auto">
            <a:xfrm>
              <a:off x="3390" y="1149"/>
              <a:ext cx="250" cy="35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8" name="Rectangle 204"/>
            <p:cNvSpPr>
              <a:spLocks noChangeArrowheads="1"/>
            </p:cNvSpPr>
            <p:nvPr/>
          </p:nvSpPr>
          <p:spPr bwMode="auto">
            <a:xfrm>
              <a:off x="3390" y="1149"/>
              <a:ext cx="264" cy="367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49" name="Rectangle 205"/>
            <p:cNvSpPr>
              <a:spLocks noChangeArrowheads="1"/>
            </p:cNvSpPr>
            <p:nvPr/>
          </p:nvSpPr>
          <p:spPr bwMode="auto">
            <a:xfrm>
              <a:off x="3376" y="1574"/>
              <a:ext cx="278" cy="3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0" name="Rectangle 206"/>
            <p:cNvSpPr>
              <a:spLocks noChangeArrowheads="1"/>
            </p:cNvSpPr>
            <p:nvPr/>
          </p:nvSpPr>
          <p:spPr bwMode="auto">
            <a:xfrm>
              <a:off x="3376" y="1574"/>
              <a:ext cx="293" cy="396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1" name="Rectangle 207"/>
            <p:cNvSpPr>
              <a:spLocks noChangeArrowheads="1"/>
            </p:cNvSpPr>
            <p:nvPr/>
          </p:nvSpPr>
          <p:spPr bwMode="auto">
            <a:xfrm>
              <a:off x="3390" y="1604"/>
              <a:ext cx="250" cy="33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2" name="Rectangle 208"/>
            <p:cNvSpPr>
              <a:spLocks noChangeArrowheads="1"/>
            </p:cNvSpPr>
            <p:nvPr/>
          </p:nvSpPr>
          <p:spPr bwMode="auto">
            <a:xfrm>
              <a:off x="3390" y="1604"/>
              <a:ext cx="264" cy="351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3" name="Rectangle 209"/>
            <p:cNvSpPr>
              <a:spLocks noChangeArrowheads="1"/>
            </p:cNvSpPr>
            <p:nvPr/>
          </p:nvSpPr>
          <p:spPr bwMode="auto">
            <a:xfrm>
              <a:off x="3786" y="1589"/>
              <a:ext cx="279" cy="3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4" name="Rectangle 210"/>
            <p:cNvSpPr>
              <a:spLocks noChangeArrowheads="1"/>
            </p:cNvSpPr>
            <p:nvPr/>
          </p:nvSpPr>
          <p:spPr bwMode="auto">
            <a:xfrm>
              <a:off x="3786" y="1589"/>
              <a:ext cx="293" cy="38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5" name="Rectangle 211"/>
            <p:cNvSpPr>
              <a:spLocks noChangeArrowheads="1"/>
            </p:cNvSpPr>
            <p:nvPr/>
          </p:nvSpPr>
          <p:spPr bwMode="auto">
            <a:xfrm>
              <a:off x="3801" y="1604"/>
              <a:ext cx="249" cy="35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6" name="Rectangle 212"/>
            <p:cNvSpPr>
              <a:spLocks noChangeArrowheads="1"/>
            </p:cNvSpPr>
            <p:nvPr/>
          </p:nvSpPr>
          <p:spPr bwMode="auto">
            <a:xfrm>
              <a:off x="3801" y="1604"/>
              <a:ext cx="264" cy="366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57" name="Rectangle 213"/>
            <p:cNvSpPr>
              <a:spLocks noChangeArrowheads="1"/>
            </p:cNvSpPr>
            <p:nvPr/>
          </p:nvSpPr>
          <p:spPr bwMode="auto">
            <a:xfrm>
              <a:off x="3449" y="1288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58" name="Rectangle 214"/>
            <p:cNvSpPr>
              <a:spLocks noChangeArrowheads="1"/>
            </p:cNvSpPr>
            <p:nvPr/>
          </p:nvSpPr>
          <p:spPr bwMode="auto">
            <a:xfrm>
              <a:off x="3521" y="1342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57559" name="Rectangle 215"/>
            <p:cNvSpPr>
              <a:spLocks noChangeArrowheads="1"/>
            </p:cNvSpPr>
            <p:nvPr/>
          </p:nvSpPr>
          <p:spPr bwMode="auto">
            <a:xfrm>
              <a:off x="3459" y="1713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60" name="Rectangle 216"/>
            <p:cNvSpPr>
              <a:spLocks noChangeArrowheads="1"/>
            </p:cNvSpPr>
            <p:nvPr/>
          </p:nvSpPr>
          <p:spPr bwMode="auto">
            <a:xfrm>
              <a:off x="3531" y="1767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57561" name="Rectangle 217"/>
            <p:cNvSpPr>
              <a:spLocks noChangeArrowheads="1"/>
            </p:cNvSpPr>
            <p:nvPr/>
          </p:nvSpPr>
          <p:spPr bwMode="auto">
            <a:xfrm>
              <a:off x="3847" y="1713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62" name="Rectangle 218"/>
            <p:cNvSpPr>
              <a:spLocks noChangeArrowheads="1"/>
            </p:cNvSpPr>
            <p:nvPr/>
          </p:nvSpPr>
          <p:spPr bwMode="auto">
            <a:xfrm>
              <a:off x="3918" y="1767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/>
            </a:p>
          </p:txBody>
        </p:sp>
        <p:sp>
          <p:nvSpPr>
            <p:cNvPr id="57563" name="Rectangle 219"/>
            <p:cNvSpPr>
              <a:spLocks noChangeArrowheads="1"/>
            </p:cNvSpPr>
            <p:nvPr/>
          </p:nvSpPr>
          <p:spPr bwMode="auto">
            <a:xfrm>
              <a:off x="3041" y="1288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64" name="Rectangle 220"/>
            <p:cNvSpPr>
              <a:spLocks noChangeArrowheads="1"/>
            </p:cNvSpPr>
            <p:nvPr/>
          </p:nvSpPr>
          <p:spPr bwMode="auto">
            <a:xfrm>
              <a:off x="3112" y="1342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57565" name="Rectangle 221"/>
            <p:cNvSpPr>
              <a:spLocks noChangeArrowheads="1"/>
            </p:cNvSpPr>
            <p:nvPr/>
          </p:nvSpPr>
          <p:spPr bwMode="auto">
            <a:xfrm>
              <a:off x="3030" y="1713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66" name="Rectangle 222"/>
            <p:cNvSpPr>
              <a:spLocks noChangeArrowheads="1"/>
            </p:cNvSpPr>
            <p:nvPr/>
          </p:nvSpPr>
          <p:spPr bwMode="auto">
            <a:xfrm>
              <a:off x="3102" y="1767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57567" name="Rectangle 223"/>
            <p:cNvSpPr>
              <a:spLocks noChangeArrowheads="1"/>
            </p:cNvSpPr>
            <p:nvPr/>
          </p:nvSpPr>
          <p:spPr bwMode="auto">
            <a:xfrm>
              <a:off x="2011" y="3667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57568" name="Rectangle 224"/>
            <p:cNvSpPr>
              <a:spLocks noChangeArrowheads="1"/>
            </p:cNvSpPr>
            <p:nvPr/>
          </p:nvSpPr>
          <p:spPr bwMode="auto">
            <a:xfrm>
              <a:off x="433" y="2945"/>
              <a:ext cx="39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Before</a:t>
              </a:r>
              <a:endParaRPr lang="en-GB"/>
            </a:p>
          </p:txBody>
        </p:sp>
        <p:sp>
          <p:nvSpPr>
            <p:cNvPr id="57569" name="Rectangle 225"/>
            <p:cNvSpPr>
              <a:spLocks noChangeArrowheads="1"/>
            </p:cNvSpPr>
            <p:nvPr/>
          </p:nvSpPr>
          <p:spPr bwMode="auto">
            <a:xfrm>
              <a:off x="448" y="3328"/>
              <a:ext cx="29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After</a:t>
              </a:r>
              <a:endParaRPr lang="en-GB"/>
            </a:p>
          </p:txBody>
        </p:sp>
        <p:sp>
          <p:nvSpPr>
            <p:cNvPr id="57570" name="Freeform 226"/>
            <p:cNvSpPr>
              <a:spLocks/>
            </p:cNvSpPr>
            <p:nvPr/>
          </p:nvSpPr>
          <p:spPr bwMode="auto">
            <a:xfrm>
              <a:off x="1818" y="3690"/>
              <a:ext cx="88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88" y="29"/>
                </a:cxn>
                <a:cxn ang="0">
                  <a:pos x="0" y="59"/>
                </a:cxn>
                <a:cxn ang="0">
                  <a:pos x="0" y="29"/>
                </a:cxn>
              </a:cxnLst>
              <a:rect l="0" t="0" r="r" b="b"/>
              <a:pathLst>
                <a:path w="88" h="59">
                  <a:moveTo>
                    <a:pt x="0" y="29"/>
                  </a:moveTo>
                  <a:lnTo>
                    <a:pt x="0" y="0"/>
                  </a:lnTo>
                  <a:lnTo>
                    <a:pt x="88" y="29"/>
                  </a:lnTo>
                  <a:lnTo>
                    <a:pt x="0" y="5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1" name="Line 227"/>
            <p:cNvSpPr>
              <a:spLocks noChangeShapeType="1"/>
            </p:cNvSpPr>
            <p:nvPr/>
          </p:nvSpPr>
          <p:spPr bwMode="auto">
            <a:xfrm>
              <a:off x="476" y="3719"/>
              <a:ext cx="134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2" name="Rectangle 228"/>
            <p:cNvSpPr>
              <a:spLocks noChangeArrowheads="1"/>
            </p:cNvSpPr>
            <p:nvPr/>
          </p:nvSpPr>
          <p:spPr bwMode="auto">
            <a:xfrm>
              <a:off x="933" y="2731"/>
              <a:ext cx="295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3" name="Rectangle 229"/>
            <p:cNvSpPr>
              <a:spLocks noChangeArrowheads="1"/>
            </p:cNvSpPr>
            <p:nvPr/>
          </p:nvSpPr>
          <p:spPr bwMode="auto">
            <a:xfrm>
              <a:off x="933" y="2731"/>
              <a:ext cx="310" cy="398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4" name="Rectangle 230"/>
            <p:cNvSpPr>
              <a:spLocks noChangeArrowheads="1"/>
            </p:cNvSpPr>
            <p:nvPr/>
          </p:nvSpPr>
          <p:spPr bwMode="auto">
            <a:xfrm>
              <a:off x="948" y="2746"/>
              <a:ext cx="265" cy="354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5" name="Rectangle 231"/>
            <p:cNvSpPr>
              <a:spLocks noChangeArrowheads="1"/>
            </p:cNvSpPr>
            <p:nvPr/>
          </p:nvSpPr>
          <p:spPr bwMode="auto">
            <a:xfrm>
              <a:off x="948" y="2746"/>
              <a:ext cx="280" cy="369"/>
            </a:xfrm>
            <a:prstGeom prst="rect">
              <a:avLst/>
            </a:prstGeom>
            <a:noFill/>
            <a:ln w="34925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6" name="Rectangle 232"/>
            <p:cNvSpPr>
              <a:spLocks noChangeArrowheads="1"/>
            </p:cNvSpPr>
            <p:nvPr/>
          </p:nvSpPr>
          <p:spPr bwMode="auto">
            <a:xfrm>
              <a:off x="933" y="3218"/>
              <a:ext cx="295" cy="3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7" name="Rectangle 233"/>
            <p:cNvSpPr>
              <a:spLocks noChangeArrowheads="1"/>
            </p:cNvSpPr>
            <p:nvPr/>
          </p:nvSpPr>
          <p:spPr bwMode="auto">
            <a:xfrm>
              <a:off x="933" y="3218"/>
              <a:ext cx="310" cy="398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8" name="Rectangle 234"/>
            <p:cNvSpPr>
              <a:spLocks noChangeArrowheads="1"/>
            </p:cNvSpPr>
            <p:nvPr/>
          </p:nvSpPr>
          <p:spPr bwMode="auto">
            <a:xfrm>
              <a:off x="948" y="3233"/>
              <a:ext cx="265" cy="354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9" name="Rectangle 235"/>
            <p:cNvSpPr>
              <a:spLocks noChangeArrowheads="1"/>
            </p:cNvSpPr>
            <p:nvPr/>
          </p:nvSpPr>
          <p:spPr bwMode="auto">
            <a:xfrm>
              <a:off x="948" y="3233"/>
              <a:ext cx="280" cy="368"/>
            </a:xfrm>
            <a:prstGeom prst="rect">
              <a:avLst/>
            </a:prstGeom>
            <a:noFill/>
            <a:ln w="34925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0" name="Rectangle 236"/>
            <p:cNvSpPr>
              <a:spLocks noChangeArrowheads="1"/>
            </p:cNvSpPr>
            <p:nvPr/>
          </p:nvSpPr>
          <p:spPr bwMode="auto">
            <a:xfrm>
              <a:off x="1331" y="3203"/>
              <a:ext cx="280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1" name="Rectangle 237"/>
            <p:cNvSpPr>
              <a:spLocks noChangeArrowheads="1"/>
            </p:cNvSpPr>
            <p:nvPr/>
          </p:nvSpPr>
          <p:spPr bwMode="auto">
            <a:xfrm>
              <a:off x="1331" y="3203"/>
              <a:ext cx="295" cy="398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2" name="Rectangle 238"/>
            <p:cNvSpPr>
              <a:spLocks noChangeArrowheads="1"/>
            </p:cNvSpPr>
            <p:nvPr/>
          </p:nvSpPr>
          <p:spPr bwMode="auto">
            <a:xfrm>
              <a:off x="1346" y="3218"/>
              <a:ext cx="251" cy="3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3" name="Rectangle 239"/>
            <p:cNvSpPr>
              <a:spLocks noChangeArrowheads="1"/>
            </p:cNvSpPr>
            <p:nvPr/>
          </p:nvSpPr>
          <p:spPr bwMode="auto">
            <a:xfrm>
              <a:off x="1346" y="3218"/>
              <a:ext cx="265" cy="3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4" name="Rectangle 240"/>
            <p:cNvSpPr>
              <a:spLocks noChangeArrowheads="1"/>
            </p:cNvSpPr>
            <p:nvPr/>
          </p:nvSpPr>
          <p:spPr bwMode="auto">
            <a:xfrm>
              <a:off x="1331" y="2731"/>
              <a:ext cx="280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5" name="Rectangle 241"/>
            <p:cNvSpPr>
              <a:spLocks noChangeArrowheads="1"/>
            </p:cNvSpPr>
            <p:nvPr/>
          </p:nvSpPr>
          <p:spPr bwMode="auto">
            <a:xfrm>
              <a:off x="1331" y="2731"/>
              <a:ext cx="295" cy="398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6" name="Rectangle 242"/>
            <p:cNvSpPr>
              <a:spLocks noChangeArrowheads="1"/>
            </p:cNvSpPr>
            <p:nvPr/>
          </p:nvSpPr>
          <p:spPr bwMode="auto">
            <a:xfrm>
              <a:off x="1346" y="2746"/>
              <a:ext cx="251" cy="3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7" name="Rectangle 243"/>
            <p:cNvSpPr>
              <a:spLocks noChangeArrowheads="1"/>
            </p:cNvSpPr>
            <p:nvPr/>
          </p:nvSpPr>
          <p:spPr bwMode="auto">
            <a:xfrm>
              <a:off x="1346" y="2746"/>
              <a:ext cx="265" cy="3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8" name="Rectangle 244"/>
            <p:cNvSpPr>
              <a:spLocks noChangeArrowheads="1"/>
            </p:cNvSpPr>
            <p:nvPr/>
          </p:nvSpPr>
          <p:spPr bwMode="auto">
            <a:xfrm>
              <a:off x="1729" y="3218"/>
              <a:ext cx="295" cy="3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9" name="Rectangle 245"/>
            <p:cNvSpPr>
              <a:spLocks noChangeArrowheads="1"/>
            </p:cNvSpPr>
            <p:nvPr/>
          </p:nvSpPr>
          <p:spPr bwMode="auto">
            <a:xfrm>
              <a:off x="1729" y="3218"/>
              <a:ext cx="310" cy="398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0" name="Rectangle 246"/>
            <p:cNvSpPr>
              <a:spLocks noChangeArrowheads="1"/>
            </p:cNvSpPr>
            <p:nvPr/>
          </p:nvSpPr>
          <p:spPr bwMode="auto">
            <a:xfrm>
              <a:off x="1744" y="3233"/>
              <a:ext cx="266" cy="3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1" name="Rectangle 247"/>
            <p:cNvSpPr>
              <a:spLocks noChangeArrowheads="1"/>
            </p:cNvSpPr>
            <p:nvPr/>
          </p:nvSpPr>
          <p:spPr bwMode="auto">
            <a:xfrm>
              <a:off x="1744" y="3233"/>
              <a:ext cx="280" cy="36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2" name="Rectangle 248"/>
            <p:cNvSpPr>
              <a:spLocks noChangeArrowheads="1"/>
            </p:cNvSpPr>
            <p:nvPr/>
          </p:nvSpPr>
          <p:spPr bwMode="auto">
            <a:xfrm>
              <a:off x="1013" y="2871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93" name="Rectangle 249"/>
            <p:cNvSpPr>
              <a:spLocks noChangeArrowheads="1"/>
            </p:cNvSpPr>
            <p:nvPr/>
          </p:nvSpPr>
          <p:spPr bwMode="auto">
            <a:xfrm>
              <a:off x="1085" y="2924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57594" name="Rectangle 250"/>
            <p:cNvSpPr>
              <a:spLocks noChangeArrowheads="1"/>
            </p:cNvSpPr>
            <p:nvPr/>
          </p:nvSpPr>
          <p:spPr bwMode="auto">
            <a:xfrm>
              <a:off x="1024" y="3358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95" name="Rectangle 251"/>
            <p:cNvSpPr>
              <a:spLocks noChangeArrowheads="1"/>
            </p:cNvSpPr>
            <p:nvPr/>
          </p:nvSpPr>
          <p:spPr bwMode="auto">
            <a:xfrm>
              <a:off x="1096" y="3411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57596" name="Rectangle 252"/>
            <p:cNvSpPr>
              <a:spLocks noChangeArrowheads="1"/>
            </p:cNvSpPr>
            <p:nvPr/>
          </p:nvSpPr>
          <p:spPr bwMode="auto">
            <a:xfrm>
              <a:off x="1382" y="2871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97" name="Rectangle 253"/>
            <p:cNvSpPr>
              <a:spLocks noChangeArrowheads="1"/>
            </p:cNvSpPr>
            <p:nvPr/>
          </p:nvSpPr>
          <p:spPr bwMode="auto">
            <a:xfrm>
              <a:off x="1454" y="2924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57598" name="Rectangle 254"/>
            <p:cNvSpPr>
              <a:spLocks noChangeArrowheads="1"/>
            </p:cNvSpPr>
            <p:nvPr/>
          </p:nvSpPr>
          <p:spPr bwMode="auto">
            <a:xfrm>
              <a:off x="1413" y="3358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599" name="Rectangle 255"/>
            <p:cNvSpPr>
              <a:spLocks noChangeArrowheads="1"/>
            </p:cNvSpPr>
            <p:nvPr/>
          </p:nvSpPr>
          <p:spPr bwMode="auto">
            <a:xfrm>
              <a:off x="1485" y="3411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/>
            </a:p>
          </p:txBody>
        </p:sp>
        <p:sp>
          <p:nvSpPr>
            <p:cNvPr id="57600" name="Rectangle 256"/>
            <p:cNvSpPr>
              <a:spLocks noChangeArrowheads="1"/>
            </p:cNvSpPr>
            <p:nvPr/>
          </p:nvSpPr>
          <p:spPr bwMode="auto">
            <a:xfrm>
              <a:off x="1814" y="3358"/>
              <a:ext cx="11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601" name="Rectangle 257"/>
            <p:cNvSpPr>
              <a:spLocks noChangeArrowheads="1"/>
            </p:cNvSpPr>
            <p:nvPr/>
          </p:nvSpPr>
          <p:spPr bwMode="auto">
            <a:xfrm>
              <a:off x="1886" y="3411"/>
              <a:ext cx="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57602" name="Rectangle 258"/>
            <p:cNvSpPr>
              <a:spLocks noChangeArrowheads="1"/>
            </p:cNvSpPr>
            <p:nvPr/>
          </p:nvSpPr>
          <p:spPr bwMode="auto">
            <a:xfrm>
              <a:off x="4078" y="3630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57603" name="Rectangle 259"/>
            <p:cNvSpPr>
              <a:spLocks noChangeArrowheads="1"/>
            </p:cNvSpPr>
            <p:nvPr/>
          </p:nvSpPr>
          <p:spPr bwMode="auto">
            <a:xfrm>
              <a:off x="3597" y="2752"/>
              <a:ext cx="63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Transaction</a:t>
              </a:r>
              <a:endParaRPr lang="en-GB"/>
            </a:p>
          </p:txBody>
        </p:sp>
        <p:sp>
          <p:nvSpPr>
            <p:cNvPr id="57604" name="Rectangle 260"/>
            <p:cNvSpPr>
              <a:spLocks noChangeArrowheads="1"/>
            </p:cNvSpPr>
            <p:nvPr/>
          </p:nvSpPr>
          <p:spPr bwMode="auto">
            <a:xfrm>
              <a:off x="3597" y="2892"/>
              <a:ext cx="36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aborts</a:t>
              </a:r>
              <a:endParaRPr lang="en-GB"/>
            </a:p>
          </p:txBody>
        </p:sp>
        <p:sp>
          <p:nvSpPr>
            <p:cNvPr id="57605" name="Rectangle 261"/>
            <p:cNvSpPr>
              <a:spLocks noChangeArrowheads="1"/>
            </p:cNvSpPr>
            <p:nvPr/>
          </p:nvSpPr>
          <p:spPr bwMode="auto">
            <a:xfrm>
              <a:off x="2460" y="2962"/>
              <a:ext cx="379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Before</a:t>
              </a:r>
              <a:endParaRPr lang="en-GB"/>
            </a:p>
          </p:txBody>
        </p:sp>
        <p:sp>
          <p:nvSpPr>
            <p:cNvPr id="57606" name="Rectangle 262"/>
            <p:cNvSpPr>
              <a:spLocks noChangeArrowheads="1"/>
            </p:cNvSpPr>
            <p:nvPr/>
          </p:nvSpPr>
          <p:spPr bwMode="auto">
            <a:xfrm>
              <a:off x="2474" y="3341"/>
              <a:ext cx="28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After</a:t>
              </a:r>
              <a:endParaRPr lang="en-GB"/>
            </a:p>
          </p:txBody>
        </p:sp>
        <p:sp>
          <p:nvSpPr>
            <p:cNvPr id="57607" name="Freeform 263"/>
            <p:cNvSpPr>
              <a:spLocks/>
            </p:cNvSpPr>
            <p:nvPr/>
          </p:nvSpPr>
          <p:spPr bwMode="auto">
            <a:xfrm>
              <a:off x="3872" y="3685"/>
              <a:ext cx="84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0"/>
                </a:cxn>
                <a:cxn ang="0">
                  <a:pos x="84" y="28"/>
                </a:cxn>
                <a:cxn ang="0">
                  <a:pos x="0" y="56"/>
                </a:cxn>
                <a:cxn ang="0">
                  <a:pos x="0" y="28"/>
                </a:cxn>
              </a:cxnLst>
              <a:rect l="0" t="0" r="r" b="b"/>
              <a:pathLst>
                <a:path w="84" h="56">
                  <a:moveTo>
                    <a:pt x="0" y="28"/>
                  </a:moveTo>
                  <a:lnTo>
                    <a:pt x="0" y="0"/>
                  </a:lnTo>
                  <a:lnTo>
                    <a:pt x="84" y="28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8" name="Line 264"/>
            <p:cNvSpPr>
              <a:spLocks noChangeShapeType="1"/>
            </p:cNvSpPr>
            <p:nvPr/>
          </p:nvSpPr>
          <p:spPr bwMode="auto">
            <a:xfrm>
              <a:off x="2595" y="3713"/>
              <a:ext cx="126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9" name="Rectangle 265"/>
            <p:cNvSpPr>
              <a:spLocks noChangeArrowheads="1"/>
            </p:cNvSpPr>
            <p:nvPr/>
          </p:nvSpPr>
          <p:spPr bwMode="auto">
            <a:xfrm>
              <a:off x="2890" y="2773"/>
              <a:ext cx="280" cy="3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0" name="Rectangle 266"/>
            <p:cNvSpPr>
              <a:spLocks noChangeArrowheads="1"/>
            </p:cNvSpPr>
            <p:nvPr/>
          </p:nvSpPr>
          <p:spPr bwMode="auto">
            <a:xfrm>
              <a:off x="2890" y="2773"/>
              <a:ext cx="295" cy="379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1" name="Rectangle 267"/>
            <p:cNvSpPr>
              <a:spLocks noChangeArrowheads="1"/>
            </p:cNvSpPr>
            <p:nvPr/>
          </p:nvSpPr>
          <p:spPr bwMode="auto">
            <a:xfrm>
              <a:off x="2904" y="2787"/>
              <a:ext cx="252" cy="33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2" name="Rectangle 268"/>
            <p:cNvSpPr>
              <a:spLocks noChangeArrowheads="1"/>
            </p:cNvSpPr>
            <p:nvPr/>
          </p:nvSpPr>
          <p:spPr bwMode="auto">
            <a:xfrm>
              <a:off x="2904" y="2787"/>
              <a:ext cx="266" cy="351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3" name="Rectangle 269"/>
            <p:cNvSpPr>
              <a:spLocks noChangeArrowheads="1"/>
            </p:cNvSpPr>
            <p:nvPr/>
          </p:nvSpPr>
          <p:spPr bwMode="auto">
            <a:xfrm>
              <a:off x="2890" y="3250"/>
              <a:ext cx="280" cy="3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4" name="Rectangle 270"/>
            <p:cNvSpPr>
              <a:spLocks noChangeArrowheads="1"/>
            </p:cNvSpPr>
            <p:nvPr/>
          </p:nvSpPr>
          <p:spPr bwMode="auto">
            <a:xfrm>
              <a:off x="2890" y="3250"/>
              <a:ext cx="295" cy="379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5" name="Rectangle 271"/>
            <p:cNvSpPr>
              <a:spLocks noChangeArrowheads="1"/>
            </p:cNvSpPr>
            <p:nvPr/>
          </p:nvSpPr>
          <p:spPr bwMode="auto">
            <a:xfrm>
              <a:off x="2904" y="3264"/>
              <a:ext cx="252" cy="33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6" name="Rectangle 272"/>
            <p:cNvSpPr>
              <a:spLocks noChangeArrowheads="1"/>
            </p:cNvSpPr>
            <p:nvPr/>
          </p:nvSpPr>
          <p:spPr bwMode="auto">
            <a:xfrm>
              <a:off x="2904" y="3264"/>
              <a:ext cx="266" cy="351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7" name="Rectangle 273"/>
            <p:cNvSpPr>
              <a:spLocks noChangeArrowheads="1"/>
            </p:cNvSpPr>
            <p:nvPr/>
          </p:nvSpPr>
          <p:spPr bwMode="auto">
            <a:xfrm>
              <a:off x="2956" y="2892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618" name="Rectangle 274"/>
            <p:cNvSpPr>
              <a:spLocks noChangeArrowheads="1"/>
            </p:cNvSpPr>
            <p:nvPr/>
          </p:nvSpPr>
          <p:spPr bwMode="auto">
            <a:xfrm>
              <a:off x="3024" y="2943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57619" name="Rectangle 275"/>
            <p:cNvSpPr>
              <a:spLocks noChangeArrowheads="1"/>
            </p:cNvSpPr>
            <p:nvPr/>
          </p:nvSpPr>
          <p:spPr bwMode="auto">
            <a:xfrm>
              <a:off x="2966" y="3369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620" name="Rectangle 276"/>
            <p:cNvSpPr>
              <a:spLocks noChangeArrowheads="1"/>
            </p:cNvSpPr>
            <p:nvPr/>
          </p:nvSpPr>
          <p:spPr bwMode="auto">
            <a:xfrm>
              <a:off x="3035" y="3420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57621" name="Rectangle 277"/>
            <p:cNvSpPr>
              <a:spLocks noChangeArrowheads="1"/>
            </p:cNvSpPr>
            <p:nvPr/>
          </p:nvSpPr>
          <p:spPr bwMode="auto">
            <a:xfrm>
              <a:off x="5440" y="2117"/>
              <a:ext cx="461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Tentative</a:t>
              </a:r>
              <a:endParaRPr lang="en-GB"/>
            </a:p>
          </p:txBody>
        </p:sp>
        <p:sp>
          <p:nvSpPr>
            <p:cNvPr id="57622" name="Rectangle 278"/>
            <p:cNvSpPr>
              <a:spLocks noChangeArrowheads="1"/>
            </p:cNvSpPr>
            <p:nvPr/>
          </p:nvSpPr>
          <p:spPr bwMode="auto">
            <a:xfrm>
              <a:off x="5342" y="1604"/>
              <a:ext cx="538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Committed</a:t>
              </a:r>
              <a:endParaRPr lang="en-GB"/>
            </a:p>
          </p:txBody>
        </p:sp>
        <p:sp>
          <p:nvSpPr>
            <p:cNvPr id="57623" name="Rectangle 279"/>
            <p:cNvSpPr>
              <a:spLocks noChangeArrowheads="1"/>
            </p:cNvSpPr>
            <p:nvPr/>
          </p:nvSpPr>
          <p:spPr bwMode="auto">
            <a:xfrm>
              <a:off x="5493" y="1214"/>
              <a:ext cx="244" cy="3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4" name="Rectangle 280"/>
            <p:cNvSpPr>
              <a:spLocks noChangeArrowheads="1"/>
            </p:cNvSpPr>
            <p:nvPr/>
          </p:nvSpPr>
          <p:spPr bwMode="auto">
            <a:xfrm>
              <a:off x="5493" y="1214"/>
              <a:ext cx="257" cy="34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5" name="Rectangle 281"/>
            <p:cNvSpPr>
              <a:spLocks noChangeArrowheads="1"/>
            </p:cNvSpPr>
            <p:nvPr/>
          </p:nvSpPr>
          <p:spPr bwMode="auto">
            <a:xfrm>
              <a:off x="5506" y="1227"/>
              <a:ext cx="218" cy="30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6" name="Rectangle 282"/>
            <p:cNvSpPr>
              <a:spLocks noChangeArrowheads="1"/>
            </p:cNvSpPr>
            <p:nvPr/>
          </p:nvSpPr>
          <p:spPr bwMode="auto">
            <a:xfrm>
              <a:off x="5506" y="1227"/>
              <a:ext cx="231" cy="320"/>
            </a:xfrm>
            <a:prstGeom prst="rect">
              <a:avLst/>
            </a:prstGeom>
            <a:noFill/>
            <a:ln w="3016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7" name="Rectangle 283"/>
            <p:cNvSpPr>
              <a:spLocks noChangeArrowheads="1"/>
            </p:cNvSpPr>
            <p:nvPr/>
          </p:nvSpPr>
          <p:spPr bwMode="auto">
            <a:xfrm>
              <a:off x="5493" y="1740"/>
              <a:ext cx="244" cy="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8" name="Rectangle 284"/>
            <p:cNvSpPr>
              <a:spLocks noChangeArrowheads="1"/>
            </p:cNvSpPr>
            <p:nvPr/>
          </p:nvSpPr>
          <p:spPr bwMode="auto">
            <a:xfrm>
              <a:off x="5493" y="1740"/>
              <a:ext cx="257" cy="33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9" name="Rectangle 285"/>
            <p:cNvSpPr>
              <a:spLocks noChangeArrowheads="1"/>
            </p:cNvSpPr>
            <p:nvPr/>
          </p:nvSpPr>
          <p:spPr bwMode="auto">
            <a:xfrm>
              <a:off x="5506" y="1753"/>
              <a:ext cx="218" cy="29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30" name="Rectangle 286"/>
            <p:cNvSpPr>
              <a:spLocks noChangeArrowheads="1"/>
            </p:cNvSpPr>
            <p:nvPr/>
          </p:nvSpPr>
          <p:spPr bwMode="auto">
            <a:xfrm>
              <a:off x="5506" y="1753"/>
              <a:ext cx="231" cy="307"/>
            </a:xfrm>
            <a:prstGeom prst="rect">
              <a:avLst/>
            </a:prstGeom>
            <a:noFill/>
            <a:ln w="3016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31" name="Rectangle 287"/>
            <p:cNvSpPr>
              <a:spLocks noChangeArrowheads="1"/>
            </p:cNvSpPr>
            <p:nvPr/>
          </p:nvSpPr>
          <p:spPr bwMode="auto">
            <a:xfrm>
              <a:off x="5560" y="1335"/>
              <a:ext cx="10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632" name="Rectangle 288"/>
            <p:cNvSpPr>
              <a:spLocks noChangeArrowheads="1"/>
            </p:cNvSpPr>
            <p:nvPr/>
          </p:nvSpPr>
          <p:spPr bwMode="auto">
            <a:xfrm>
              <a:off x="5623" y="1383"/>
              <a:ext cx="5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/>
            </a:p>
          </p:txBody>
        </p:sp>
        <p:sp>
          <p:nvSpPr>
            <p:cNvPr id="57633" name="Rectangle 289"/>
            <p:cNvSpPr>
              <a:spLocks noChangeArrowheads="1"/>
            </p:cNvSpPr>
            <p:nvPr/>
          </p:nvSpPr>
          <p:spPr bwMode="auto">
            <a:xfrm>
              <a:off x="5553" y="1848"/>
              <a:ext cx="10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57634" name="Rectangle 290"/>
            <p:cNvSpPr>
              <a:spLocks noChangeArrowheads="1"/>
            </p:cNvSpPr>
            <p:nvPr/>
          </p:nvSpPr>
          <p:spPr bwMode="auto">
            <a:xfrm>
              <a:off x="5616" y="1896"/>
              <a:ext cx="5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/>
            </a:p>
          </p:txBody>
        </p:sp>
        <p:sp>
          <p:nvSpPr>
            <p:cNvPr id="57635" name="Rectangle 291"/>
            <p:cNvSpPr>
              <a:spLocks noChangeArrowheads="1"/>
            </p:cNvSpPr>
            <p:nvPr/>
          </p:nvSpPr>
          <p:spPr bwMode="auto">
            <a:xfrm>
              <a:off x="4957" y="1271"/>
              <a:ext cx="256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Key: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Page 503</a:t>
            </a:r>
            <a:br>
              <a:rPr lang="en-GB"/>
            </a:br>
            <a:r>
              <a:rPr lang="en-GB"/>
              <a:t>Timestamp ordering write rule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606425" y="2279650"/>
            <a:ext cx="88963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06425"/>
            <a:r>
              <a:rPr lang="en-GB" sz="2000"/>
              <a:t>if (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r>
              <a:rPr lang="en-GB" sz="2000"/>
              <a:t> ≥ maximum read timestamp on </a:t>
            </a:r>
            <a:r>
              <a:rPr lang="en-GB" sz="2000" i="1"/>
              <a:t>D</a:t>
            </a:r>
            <a:r>
              <a:rPr lang="en-GB" sz="2000"/>
              <a:t> &amp;&amp; </a:t>
            </a:r>
          </a:p>
          <a:p>
            <a:pPr defTabSz="606425"/>
            <a:r>
              <a:rPr lang="en-GB" sz="2000"/>
              <a:t>	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r>
              <a:rPr lang="en-GB" sz="2000"/>
              <a:t> &gt; write timestamp on committed version of </a:t>
            </a:r>
            <a:r>
              <a:rPr lang="en-GB" sz="2000" i="1"/>
              <a:t>D</a:t>
            </a:r>
            <a:r>
              <a:rPr lang="en-GB" sz="2000"/>
              <a:t>) </a:t>
            </a:r>
          </a:p>
          <a:p>
            <a:pPr defTabSz="606425"/>
            <a:r>
              <a:rPr lang="en-GB" sz="2000"/>
              <a:t>		perform write operation on tentative version of </a:t>
            </a:r>
            <a:r>
              <a:rPr lang="en-GB" sz="2000" i="1"/>
              <a:t>D</a:t>
            </a:r>
            <a:r>
              <a:rPr lang="en-GB" sz="2000"/>
              <a:t> with write timestamp 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endParaRPr lang="en-GB" sz="2000"/>
          </a:p>
          <a:p>
            <a:pPr defTabSz="606425"/>
            <a:r>
              <a:rPr lang="en-GB" sz="2000"/>
              <a:t>else /* write is too late */</a:t>
            </a:r>
          </a:p>
          <a:p>
            <a:pPr defTabSz="606425"/>
            <a:r>
              <a:rPr lang="en-GB" sz="2000"/>
              <a:t>	Abort transaction 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Page 504</a:t>
            </a:r>
            <a:br>
              <a:rPr lang="en-GB"/>
            </a:br>
            <a:r>
              <a:rPr lang="en-GB"/>
              <a:t>Timestamp ordering read rule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779463" y="2193925"/>
            <a:ext cx="84851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06425"/>
            <a:r>
              <a:rPr lang="en-GB" sz="2000"/>
              <a:t>if </a:t>
            </a:r>
            <a:r>
              <a:rPr lang="en-GB" sz="2000" i="1"/>
              <a:t>( T</a:t>
            </a:r>
            <a:r>
              <a:rPr lang="en-GB" sz="2000" i="1" baseline="-25000"/>
              <a:t>c</a:t>
            </a:r>
            <a:r>
              <a:rPr lang="en-GB" sz="2000"/>
              <a:t> &gt; write timestamp on committed version of </a:t>
            </a:r>
            <a:r>
              <a:rPr lang="en-GB" sz="2000" i="1"/>
              <a:t>D</a:t>
            </a:r>
            <a:r>
              <a:rPr lang="en-GB" sz="2000"/>
              <a:t>) {</a:t>
            </a:r>
          </a:p>
          <a:p>
            <a:pPr defTabSz="606425"/>
            <a:r>
              <a:rPr lang="en-GB" sz="2000"/>
              <a:t>	let </a:t>
            </a:r>
            <a:r>
              <a:rPr lang="en-GB" sz="2000" i="1"/>
              <a:t>D</a:t>
            </a:r>
            <a:r>
              <a:rPr lang="en-GB" sz="2000" baseline="-25000"/>
              <a:t>selected</a:t>
            </a:r>
            <a:r>
              <a:rPr lang="en-GB" sz="2000"/>
              <a:t> be the version of </a:t>
            </a:r>
            <a:r>
              <a:rPr lang="en-GB" sz="2000" i="1"/>
              <a:t>D</a:t>
            </a:r>
            <a:r>
              <a:rPr lang="en-GB" sz="2000"/>
              <a:t> with the maximum write timestamp ≤ 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endParaRPr lang="en-GB" sz="2000"/>
          </a:p>
          <a:p>
            <a:pPr defTabSz="606425"/>
            <a:r>
              <a:rPr lang="en-GB" sz="2000"/>
              <a:t>	if (D</a:t>
            </a:r>
            <a:r>
              <a:rPr lang="en-GB" sz="2000" baseline="-25000"/>
              <a:t>selected</a:t>
            </a:r>
            <a:r>
              <a:rPr lang="en-GB" sz="2000"/>
              <a:t> is committed)</a:t>
            </a:r>
          </a:p>
          <a:p>
            <a:pPr defTabSz="606425"/>
            <a:r>
              <a:rPr lang="en-GB" sz="2000"/>
              <a:t>		perform </a:t>
            </a:r>
            <a:r>
              <a:rPr lang="en-GB" sz="2000" i="1"/>
              <a:t>read</a:t>
            </a:r>
            <a:r>
              <a:rPr lang="en-GB" sz="2000"/>
              <a:t> operation on the version </a:t>
            </a:r>
            <a:r>
              <a:rPr lang="en-GB" sz="2000" i="1"/>
              <a:t>D</a:t>
            </a:r>
            <a:r>
              <a:rPr lang="en-GB" sz="2000" baseline="-25000"/>
              <a:t>selected</a:t>
            </a:r>
            <a:r>
              <a:rPr lang="en-GB" sz="2000"/>
              <a:t> </a:t>
            </a:r>
          </a:p>
          <a:p>
            <a:pPr defTabSz="606425"/>
            <a:r>
              <a:rPr lang="en-GB" sz="2000"/>
              <a:t>	else</a:t>
            </a:r>
          </a:p>
          <a:p>
            <a:pPr defTabSz="606425"/>
            <a:r>
              <a:rPr lang="en-GB" sz="2000"/>
              <a:t>		</a:t>
            </a:r>
            <a:r>
              <a:rPr lang="en-GB" sz="2000" i="1"/>
              <a:t>Wait</a:t>
            </a:r>
            <a:r>
              <a:rPr lang="en-GB" sz="2000"/>
              <a:t> until the transaction that made version </a:t>
            </a:r>
            <a:r>
              <a:rPr lang="en-GB" sz="2000" i="1"/>
              <a:t>D</a:t>
            </a:r>
            <a:r>
              <a:rPr lang="en-GB" sz="2000" baseline="-25000"/>
              <a:t>selected</a:t>
            </a:r>
            <a:r>
              <a:rPr lang="en-GB" sz="2000"/>
              <a:t> commits or aborts</a:t>
            </a:r>
          </a:p>
          <a:p>
            <a:pPr defTabSz="606425"/>
            <a:r>
              <a:rPr lang="en-GB" sz="2000"/>
              <a:t>		then reapply the </a:t>
            </a:r>
            <a:r>
              <a:rPr lang="en-GB" sz="2000" i="1"/>
              <a:t>read</a:t>
            </a:r>
            <a:r>
              <a:rPr lang="en-GB" sz="2000"/>
              <a:t> rule</a:t>
            </a:r>
          </a:p>
          <a:p>
            <a:pPr defTabSz="606425"/>
            <a:r>
              <a:rPr lang="en-GB" sz="2000"/>
              <a:t>} else</a:t>
            </a:r>
          </a:p>
          <a:p>
            <a:pPr defTabSz="606425"/>
            <a:r>
              <a:rPr lang="en-GB" sz="2000"/>
              <a:t>	Abort transaction </a:t>
            </a:r>
            <a:r>
              <a:rPr lang="en-GB" sz="2000" i="1"/>
              <a:t>T</a:t>
            </a:r>
            <a:r>
              <a:rPr lang="en-GB" sz="2000" i="1" baseline="-25000"/>
              <a:t>c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12.31</a:t>
            </a:r>
            <a:br>
              <a:rPr lang="en-GB"/>
            </a:br>
            <a:endParaRPr lang="en-GB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4002088" y="11890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(a) T</a:t>
            </a:r>
            <a:r>
              <a:rPr lang="en-GB" sz="1800" baseline="-25000"/>
              <a:t>3</a:t>
            </a:r>
            <a:r>
              <a:rPr lang="en-GB" sz="1800"/>
              <a:t> read</a:t>
            </a:r>
          </a:p>
        </p:txBody>
      </p:sp>
      <p:grpSp>
        <p:nvGrpSpPr>
          <p:cNvPr id="69736" name="Group 104"/>
          <p:cNvGrpSpPr>
            <a:grpSpLocks/>
          </p:cNvGrpSpPr>
          <p:nvPr/>
        </p:nvGrpSpPr>
        <p:grpSpPr bwMode="auto">
          <a:xfrm>
            <a:off x="571500" y="1312863"/>
            <a:ext cx="9247188" cy="4235450"/>
            <a:chOff x="360" y="827"/>
            <a:chExt cx="5825" cy="2668"/>
          </a:xfrm>
        </p:grpSpPr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2009" y="1883"/>
              <a:ext cx="3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69674" name="Rectangle 42"/>
            <p:cNvSpPr>
              <a:spLocks noChangeArrowheads="1"/>
            </p:cNvSpPr>
            <p:nvPr/>
          </p:nvSpPr>
          <p:spPr bwMode="auto">
            <a:xfrm>
              <a:off x="1057" y="1249"/>
              <a:ext cx="34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read</a:t>
              </a:r>
              <a:endParaRPr lang="en-GB"/>
            </a:p>
          </p:txBody>
        </p:sp>
        <p:sp>
          <p:nvSpPr>
            <p:cNvPr id="69675" name="Rectangle 43"/>
            <p:cNvSpPr>
              <a:spLocks noChangeArrowheads="1"/>
            </p:cNvSpPr>
            <p:nvPr/>
          </p:nvSpPr>
          <p:spPr bwMode="auto">
            <a:xfrm>
              <a:off x="1057" y="1420"/>
              <a:ext cx="6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proceeds</a:t>
              </a:r>
              <a:endParaRPr lang="en-GB"/>
            </a:p>
          </p:txBody>
        </p:sp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457" y="1798"/>
              <a:ext cx="6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Selected</a:t>
              </a:r>
              <a:endParaRPr lang="en-GB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 flipV="1">
              <a:off x="564" y="1618"/>
              <a:ext cx="1" cy="15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V="1">
              <a:off x="564" y="1361"/>
              <a:ext cx="1" cy="15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9" name="Freeform 47"/>
            <p:cNvSpPr>
              <a:spLocks/>
            </p:cNvSpPr>
            <p:nvPr/>
          </p:nvSpPr>
          <p:spPr bwMode="auto">
            <a:xfrm>
              <a:off x="1764" y="1944"/>
              <a:ext cx="120" cy="6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0"/>
                </a:cxn>
                <a:cxn ang="0">
                  <a:pos x="120" y="34"/>
                </a:cxn>
                <a:cxn ang="0">
                  <a:pos x="0" y="69"/>
                </a:cxn>
                <a:cxn ang="0">
                  <a:pos x="0" y="34"/>
                </a:cxn>
              </a:cxnLst>
              <a:rect l="0" t="0" r="r" b="b"/>
              <a:pathLst>
                <a:path w="120" h="69">
                  <a:moveTo>
                    <a:pt x="0" y="34"/>
                  </a:moveTo>
                  <a:lnTo>
                    <a:pt x="0" y="0"/>
                  </a:lnTo>
                  <a:lnTo>
                    <a:pt x="120" y="34"/>
                  </a:lnTo>
                  <a:lnTo>
                    <a:pt x="0" y="6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61" y="1978"/>
              <a:ext cx="1303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78" y="1172"/>
              <a:ext cx="326" cy="4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2" name="Rectangle 50"/>
            <p:cNvSpPr>
              <a:spLocks noChangeArrowheads="1"/>
            </p:cNvSpPr>
            <p:nvPr/>
          </p:nvSpPr>
          <p:spPr bwMode="auto">
            <a:xfrm>
              <a:off x="478" y="1172"/>
              <a:ext cx="343" cy="463"/>
            </a:xfrm>
            <a:prstGeom prst="rect">
              <a:avLst/>
            </a:prstGeom>
            <a:noFill/>
            <a:ln w="396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3" name="Rectangle 51"/>
            <p:cNvSpPr>
              <a:spLocks noChangeArrowheads="1"/>
            </p:cNvSpPr>
            <p:nvPr/>
          </p:nvSpPr>
          <p:spPr bwMode="auto">
            <a:xfrm>
              <a:off x="495" y="1189"/>
              <a:ext cx="292" cy="41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495" y="1189"/>
              <a:ext cx="309" cy="429"/>
            </a:xfrm>
            <a:prstGeom prst="rect">
              <a:avLst/>
            </a:prstGeom>
            <a:noFill/>
            <a:ln w="3968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5" name="Rectangle 53"/>
            <p:cNvSpPr>
              <a:spLocks noChangeArrowheads="1"/>
            </p:cNvSpPr>
            <p:nvPr/>
          </p:nvSpPr>
          <p:spPr bwMode="auto">
            <a:xfrm>
              <a:off x="580" y="1335"/>
              <a:ext cx="1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663" y="1398"/>
              <a:ext cx="110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69687" name="Freeform 55"/>
            <p:cNvSpPr>
              <a:spLocks/>
            </p:cNvSpPr>
            <p:nvPr/>
          </p:nvSpPr>
          <p:spPr bwMode="auto">
            <a:xfrm>
              <a:off x="4261" y="1892"/>
              <a:ext cx="94" cy="6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0"/>
                </a:cxn>
                <a:cxn ang="0">
                  <a:pos x="94" y="31"/>
                </a:cxn>
                <a:cxn ang="0">
                  <a:pos x="0" y="62"/>
                </a:cxn>
                <a:cxn ang="0">
                  <a:pos x="0" y="31"/>
                </a:cxn>
              </a:cxnLst>
              <a:rect l="0" t="0" r="r" b="b"/>
              <a:pathLst>
                <a:path w="94" h="62">
                  <a:moveTo>
                    <a:pt x="0" y="31"/>
                  </a:moveTo>
                  <a:lnTo>
                    <a:pt x="0" y="0"/>
                  </a:lnTo>
                  <a:lnTo>
                    <a:pt x="94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2665" y="1923"/>
              <a:ext cx="158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4480" y="1837"/>
              <a:ext cx="3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3667" y="1242"/>
              <a:ext cx="31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read</a:t>
              </a:r>
              <a:endParaRPr lang="en-GB"/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3667" y="1399"/>
              <a:ext cx="5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proceeds</a:t>
              </a:r>
              <a:endParaRPr lang="en-GB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2697" y="1759"/>
              <a:ext cx="54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Selected</a:t>
              </a:r>
              <a:endParaRPr lang="en-GB"/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 flipV="1">
              <a:off x="2806" y="1563"/>
              <a:ext cx="1" cy="1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4" name="Line 62"/>
            <p:cNvSpPr>
              <a:spLocks noChangeShapeType="1"/>
            </p:cNvSpPr>
            <p:nvPr/>
          </p:nvSpPr>
          <p:spPr bwMode="auto">
            <a:xfrm flipV="1">
              <a:off x="2806" y="1438"/>
              <a:ext cx="1" cy="1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2650" y="1172"/>
              <a:ext cx="312" cy="4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2650" y="1172"/>
              <a:ext cx="328" cy="42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2665" y="1188"/>
              <a:ext cx="282" cy="37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2665" y="1188"/>
              <a:ext cx="297" cy="391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3103" y="1188"/>
              <a:ext cx="297" cy="4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3103" y="1188"/>
              <a:ext cx="313" cy="42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3119" y="1203"/>
              <a:ext cx="266" cy="37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2" name="Rectangle 70"/>
            <p:cNvSpPr>
              <a:spLocks noChangeArrowheads="1"/>
            </p:cNvSpPr>
            <p:nvPr/>
          </p:nvSpPr>
          <p:spPr bwMode="auto">
            <a:xfrm>
              <a:off x="3119" y="1203"/>
              <a:ext cx="281" cy="3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2767" y="1336"/>
              <a:ext cx="1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704" name="Rectangle 72"/>
            <p:cNvSpPr>
              <a:spLocks noChangeArrowheads="1"/>
            </p:cNvSpPr>
            <p:nvPr/>
          </p:nvSpPr>
          <p:spPr bwMode="auto">
            <a:xfrm>
              <a:off x="2843" y="1394"/>
              <a:ext cx="10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69705" name="Rectangle 73"/>
            <p:cNvSpPr>
              <a:spLocks noChangeArrowheads="1"/>
            </p:cNvSpPr>
            <p:nvPr/>
          </p:nvSpPr>
          <p:spPr bwMode="auto">
            <a:xfrm>
              <a:off x="3203" y="1336"/>
              <a:ext cx="1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706" name="Rectangle 74"/>
            <p:cNvSpPr>
              <a:spLocks noChangeArrowheads="1"/>
            </p:cNvSpPr>
            <p:nvPr/>
          </p:nvSpPr>
          <p:spPr bwMode="auto">
            <a:xfrm>
              <a:off x="3279" y="1394"/>
              <a:ext cx="10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69707" name="Freeform 75"/>
            <p:cNvSpPr>
              <a:spLocks/>
            </p:cNvSpPr>
            <p:nvPr/>
          </p:nvSpPr>
          <p:spPr bwMode="auto">
            <a:xfrm>
              <a:off x="2003" y="3402"/>
              <a:ext cx="94" cy="4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4" y="16"/>
                </a:cxn>
                <a:cxn ang="0">
                  <a:pos x="0" y="47"/>
                </a:cxn>
                <a:cxn ang="0">
                  <a:pos x="0" y="16"/>
                </a:cxn>
              </a:cxnLst>
              <a:rect l="0" t="0" r="r" b="b"/>
              <a:pathLst>
                <a:path w="94" h="47">
                  <a:moveTo>
                    <a:pt x="0" y="16"/>
                  </a:moveTo>
                  <a:lnTo>
                    <a:pt x="0" y="0"/>
                  </a:lnTo>
                  <a:lnTo>
                    <a:pt x="94" y="16"/>
                  </a:lnTo>
                  <a:lnTo>
                    <a:pt x="0" y="4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>
              <a:off x="405" y="3418"/>
              <a:ext cx="158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9" name="Rectangle 77"/>
            <p:cNvSpPr>
              <a:spLocks noChangeArrowheads="1"/>
            </p:cNvSpPr>
            <p:nvPr/>
          </p:nvSpPr>
          <p:spPr bwMode="auto">
            <a:xfrm>
              <a:off x="2194" y="3347"/>
              <a:ext cx="3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69710" name="Rectangle 78"/>
            <p:cNvSpPr>
              <a:spLocks noChangeArrowheads="1"/>
            </p:cNvSpPr>
            <p:nvPr/>
          </p:nvSpPr>
          <p:spPr bwMode="auto">
            <a:xfrm>
              <a:off x="1388" y="2736"/>
              <a:ext cx="62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read waits</a:t>
              </a:r>
              <a:endParaRPr lang="en-GB"/>
            </a:p>
          </p:txBody>
        </p:sp>
        <p:sp>
          <p:nvSpPr>
            <p:cNvPr id="69711" name="Rectangle 79"/>
            <p:cNvSpPr>
              <a:spLocks noChangeArrowheads="1"/>
            </p:cNvSpPr>
            <p:nvPr/>
          </p:nvSpPr>
          <p:spPr bwMode="auto">
            <a:xfrm>
              <a:off x="871" y="3262"/>
              <a:ext cx="4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Selected</a:t>
              </a:r>
              <a:endParaRPr lang="en-GB"/>
            </a:p>
          </p:txBody>
        </p:sp>
        <p:sp>
          <p:nvSpPr>
            <p:cNvPr id="69712" name="Line 80"/>
            <p:cNvSpPr>
              <a:spLocks noChangeShapeType="1"/>
            </p:cNvSpPr>
            <p:nvPr/>
          </p:nvSpPr>
          <p:spPr bwMode="auto">
            <a:xfrm flipV="1">
              <a:off x="1000" y="3105"/>
              <a:ext cx="1" cy="1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3" name="Rectangle 81"/>
            <p:cNvSpPr>
              <a:spLocks noChangeArrowheads="1"/>
            </p:cNvSpPr>
            <p:nvPr/>
          </p:nvSpPr>
          <p:spPr bwMode="auto">
            <a:xfrm>
              <a:off x="390" y="2682"/>
              <a:ext cx="313" cy="4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4" name="Rectangle 82"/>
            <p:cNvSpPr>
              <a:spLocks noChangeArrowheads="1"/>
            </p:cNvSpPr>
            <p:nvPr/>
          </p:nvSpPr>
          <p:spPr bwMode="auto">
            <a:xfrm>
              <a:off x="390" y="2682"/>
              <a:ext cx="328" cy="42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5" name="Rectangle 83"/>
            <p:cNvSpPr>
              <a:spLocks noChangeArrowheads="1"/>
            </p:cNvSpPr>
            <p:nvPr/>
          </p:nvSpPr>
          <p:spPr bwMode="auto">
            <a:xfrm>
              <a:off x="405" y="2698"/>
              <a:ext cx="282" cy="376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6" name="Rectangle 84"/>
            <p:cNvSpPr>
              <a:spLocks noChangeArrowheads="1"/>
            </p:cNvSpPr>
            <p:nvPr/>
          </p:nvSpPr>
          <p:spPr bwMode="auto">
            <a:xfrm>
              <a:off x="405" y="2698"/>
              <a:ext cx="298" cy="391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7" name="Rectangle 85"/>
            <p:cNvSpPr>
              <a:spLocks noChangeArrowheads="1"/>
            </p:cNvSpPr>
            <p:nvPr/>
          </p:nvSpPr>
          <p:spPr bwMode="auto">
            <a:xfrm>
              <a:off x="828" y="2682"/>
              <a:ext cx="313" cy="4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8" name="Rectangle 86"/>
            <p:cNvSpPr>
              <a:spLocks noChangeArrowheads="1"/>
            </p:cNvSpPr>
            <p:nvPr/>
          </p:nvSpPr>
          <p:spPr bwMode="auto">
            <a:xfrm>
              <a:off x="828" y="2682"/>
              <a:ext cx="329" cy="42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19" name="Rectangle 87"/>
            <p:cNvSpPr>
              <a:spLocks noChangeArrowheads="1"/>
            </p:cNvSpPr>
            <p:nvPr/>
          </p:nvSpPr>
          <p:spPr bwMode="auto">
            <a:xfrm>
              <a:off x="844" y="2698"/>
              <a:ext cx="282" cy="37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0" name="Rectangle 88"/>
            <p:cNvSpPr>
              <a:spLocks noChangeArrowheads="1"/>
            </p:cNvSpPr>
            <p:nvPr/>
          </p:nvSpPr>
          <p:spPr bwMode="auto">
            <a:xfrm>
              <a:off x="844" y="2698"/>
              <a:ext cx="297" cy="3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1" name="Rectangle 89"/>
            <p:cNvSpPr>
              <a:spLocks noChangeArrowheads="1"/>
            </p:cNvSpPr>
            <p:nvPr/>
          </p:nvSpPr>
          <p:spPr bwMode="auto">
            <a:xfrm>
              <a:off x="483" y="2814"/>
              <a:ext cx="1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722" name="Rectangle 90"/>
            <p:cNvSpPr>
              <a:spLocks noChangeArrowheads="1"/>
            </p:cNvSpPr>
            <p:nvPr/>
          </p:nvSpPr>
          <p:spPr bwMode="auto">
            <a:xfrm>
              <a:off x="559" y="2872"/>
              <a:ext cx="10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/>
            </a:p>
          </p:txBody>
        </p:sp>
        <p:sp>
          <p:nvSpPr>
            <p:cNvPr id="69723" name="Rectangle 91"/>
            <p:cNvSpPr>
              <a:spLocks noChangeArrowheads="1"/>
            </p:cNvSpPr>
            <p:nvPr/>
          </p:nvSpPr>
          <p:spPr bwMode="auto">
            <a:xfrm>
              <a:off x="919" y="2814"/>
              <a:ext cx="1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724" name="Rectangle 92"/>
            <p:cNvSpPr>
              <a:spLocks noChangeArrowheads="1"/>
            </p:cNvSpPr>
            <p:nvPr/>
          </p:nvSpPr>
          <p:spPr bwMode="auto">
            <a:xfrm>
              <a:off x="995" y="2872"/>
              <a:ext cx="10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3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/>
            </a:p>
          </p:txBody>
        </p:sp>
        <p:sp>
          <p:nvSpPr>
            <p:cNvPr id="69725" name="Rectangle 93"/>
            <p:cNvSpPr>
              <a:spLocks noChangeArrowheads="1"/>
            </p:cNvSpPr>
            <p:nvPr/>
          </p:nvSpPr>
          <p:spPr bwMode="auto">
            <a:xfrm>
              <a:off x="4355" y="3313"/>
              <a:ext cx="33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/>
            </a:p>
          </p:txBody>
        </p:sp>
        <p:sp>
          <p:nvSpPr>
            <p:cNvPr id="69726" name="Rectangle 94"/>
            <p:cNvSpPr>
              <a:spLocks noChangeArrowheads="1"/>
            </p:cNvSpPr>
            <p:nvPr/>
          </p:nvSpPr>
          <p:spPr bwMode="auto">
            <a:xfrm>
              <a:off x="3347" y="2672"/>
              <a:ext cx="8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Transaction</a:t>
              </a:r>
              <a:endParaRPr lang="en-GB"/>
            </a:p>
          </p:txBody>
        </p:sp>
        <p:sp>
          <p:nvSpPr>
            <p:cNvPr id="69727" name="Rectangle 95"/>
            <p:cNvSpPr>
              <a:spLocks noChangeArrowheads="1"/>
            </p:cNvSpPr>
            <p:nvPr/>
          </p:nvSpPr>
          <p:spPr bwMode="auto">
            <a:xfrm>
              <a:off x="3347" y="2853"/>
              <a:ext cx="4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aborts</a:t>
              </a:r>
              <a:endParaRPr lang="en-GB"/>
            </a:p>
          </p:txBody>
        </p:sp>
        <p:sp>
          <p:nvSpPr>
            <p:cNvPr id="69728" name="Freeform 96"/>
            <p:cNvSpPr>
              <a:spLocks/>
            </p:cNvSpPr>
            <p:nvPr/>
          </p:nvSpPr>
          <p:spPr bwMode="auto">
            <a:xfrm>
              <a:off x="4089" y="3381"/>
              <a:ext cx="109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0"/>
                </a:cxn>
                <a:cxn ang="0">
                  <a:pos x="109" y="36"/>
                </a:cxn>
                <a:cxn ang="0">
                  <a:pos x="0" y="72"/>
                </a:cxn>
                <a:cxn ang="0">
                  <a:pos x="0" y="36"/>
                </a:cxn>
              </a:cxnLst>
              <a:rect l="0" t="0" r="r" b="b"/>
              <a:pathLst>
                <a:path w="109" h="72">
                  <a:moveTo>
                    <a:pt x="0" y="36"/>
                  </a:moveTo>
                  <a:lnTo>
                    <a:pt x="0" y="0"/>
                  </a:lnTo>
                  <a:lnTo>
                    <a:pt x="109" y="36"/>
                  </a:lnTo>
                  <a:lnTo>
                    <a:pt x="0" y="7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428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9" name="Line 97"/>
            <p:cNvSpPr>
              <a:spLocks noChangeShapeType="1"/>
            </p:cNvSpPr>
            <p:nvPr/>
          </p:nvSpPr>
          <p:spPr bwMode="auto">
            <a:xfrm>
              <a:off x="2694" y="3417"/>
              <a:ext cx="137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0" name="Rectangle 98"/>
            <p:cNvSpPr>
              <a:spLocks noChangeArrowheads="1"/>
            </p:cNvSpPr>
            <p:nvPr/>
          </p:nvSpPr>
          <p:spPr bwMode="auto">
            <a:xfrm>
              <a:off x="2657" y="2627"/>
              <a:ext cx="345" cy="4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1" name="Rectangle 99"/>
            <p:cNvSpPr>
              <a:spLocks noChangeArrowheads="1"/>
            </p:cNvSpPr>
            <p:nvPr/>
          </p:nvSpPr>
          <p:spPr bwMode="auto">
            <a:xfrm>
              <a:off x="2657" y="2627"/>
              <a:ext cx="363" cy="490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2" name="Rectangle 100"/>
            <p:cNvSpPr>
              <a:spLocks noChangeArrowheads="1"/>
            </p:cNvSpPr>
            <p:nvPr/>
          </p:nvSpPr>
          <p:spPr bwMode="auto">
            <a:xfrm>
              <a:off x="2676" y="2645"/>
              <a:ext cx="308" cy="43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3" name="Rectangle 101"/>
            <p:cNvSpPr>
              <a:spLocks noChangeArrowheads="1"/>
            </p:cNvSpPr>
            <p:nvPr/>
          </p:nvSpPr>
          <p:spPr bwMode="auto">
            <a:xfrm>
              <a:off x="2676" y="2645"/>
              <a:ext cx="326" cy="454"/>
            </a:xfrm>
            <a:prstGeom prst="rect">
              <a:avLst/>
            </a:prstGeom>
            <a:noFill/>
            <a:ln w="42863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4" name="Rectangle 102"/>
            <p:cNvSpPr>
              <a:spLocks noChangeArrowheads="1"/>
            </p:cNvSpPr>
            <p:nvPr/>
          </p:nvSpPr>
          <p:spPr bwMode="auto">
            <a:xfrm>
              <a:off x="2760" y="2781"/>
              <a:ext cx="14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735" name="Rectangle 103"/>
            <p:cNvSpPr>
              <a:spLocks noChangeArrowheads="1"/>
            </p:cNvSpPr>
            <p:nvPr/>
          </p:nvSpPr>
          <p:spPr bwMode="auto">
            <a:xfrm>
              <a:off x="2848" y="2847"/>
              <a:ext cx="11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GB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5529" y="980"/>
              <a:ext cx="24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Key:</a:t>
              </a:r>
              <a:endParaRPr lang="en-GB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5422" y="2499"/>
              <a:ext cx="4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Tentative</a:t>
              </a:r>
              <a:endParaRPr lang="en-GB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5356" y="1740"/>
              <a:ext cx="5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Committed</a:t>
              </a:r>
              <a:endParaRPr lang="en-GB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5540" y="1283"/>
              <a:ext cx="285" cy="3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5540" y="1283"/>
              <a:ext cx="300" cy="405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5555" y="1298"/>
              <a:ext cx="255" cy="360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5555" y="1298"/>
              <a:ext cx="270" cy="375"/>
            </a:xfrm>
            <a:prstGeom prst="rect">
              <a:avLst/>
            </a:prstGeom>
            <a:noFill/>
            <a:ln w="34925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5546" y="2057"/>
              <a:ext cx="285" cy="3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5546" y="2057"/>
              <a:ext cx="300" cy="405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5561" y="2072"/>
              <a:ext cx="255" cy="360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5561" y="2072"/>
              <a:ext cx="270" cy="375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5623" y="1425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5696" y="1480"/>
              <a:ext cx="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/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5624" y="2184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/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5698" y="2239"/>
              <a:ext cx="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2340" y="16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4899" y="2700"/>
              <a:ext cx="128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/>
                <a:t>object produced</a:t>
              </a:r>
            </a:p>
            <a:p>
              <a:r>
                <a:rPr lang="en-GB" sz="1400"/>
                <a:t> by transaction T</a:t>
              </a:r>
              <a:r>
                <a:rPr lang="en-GB" sz="1400" baseline="-25000"/>
                <a:t>i</a:t>
              </a:r>
              <a:r>
                <a:rPr lang="en-GB" sz="1400"/>
                <a:t> </a:t>
              </a:r>
            </a:p>
            <a:p>
              <a:r>
                <a:rPr lang="en-GB" sz="1400"/>
                <a:t> (with write timestamp T</a:t>
              </a:r>
              <a:r>
                <a:rPr lang="en-GB" sz="1400" baseline="-25000"/>
                <a:t>i</a:t>
              </a:r>
              <a:r>
                <a:rPr lang="en-GB" sz="1400"/>
                <a:t>)</a:t>
              </a:r>
            </a:p>
            <a:p>
              <a:r>
                <a:rPr lang="en-GB" sz="1400"/>
                <a:t>  T</a:t>
              </a:r>
              <a:r>
                <a:rPr lang="en-GB" sz="1400" baseline="-25000"/>
                <a:t>1</a:t>
              </a:r>
              <a:r>
                <a:rPr lang="en-GB" sz="1400"/>
                <a:t> &lt; T</a:t>
              </a:r>
              <a:r>
                <a:rPr lang="en-GB" sz="1400" baseline="-25000"/>
                <a:t>2</a:t>
              </a:r>
              <a:r>
                <a:rPr lang="en-GB" sz="1400"/>
                <a:t> &lt;  T</a:t>
              </a:r>
              <a:r>
                <a:rPr lang="en-GB" sz="1400" baseline="-25000"/>
                <a:t>3</a:t>
              </a:r>
              <a:r>
                <a:rPr lang="en-GB" sz="1400"/>
                <a:t> &lt;  T</a:t>
              </a:r>
              <a:r>
                <a:rPr lang="en-GB" sz="1400" baseline="-25000"/>
                <a:t>4</a:t>
              </a:r>
              <a:endParaRPr lang="en-GB" sz="1400"/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360" y="827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/>
                <a:t>(a) T</a:t>
              </a:r>
              <a:r>
                <a:rPr lang="en-GB" sz="1800" baseline="-25000"/>
                <a:t>3</a:t>
              </a:r>
              <a:r>
                <a:rPr lang="en-GB" sz="1800"/>
                <a:t> read</a:t>
              </a:r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375" y="2316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/>
                <a:t>(a) T</a:t>
              </a:r>
              <a:r>
                <a:rPr lang="en-GB" sz="1800" baseline="-25000"/>
                <a:t>3</a:t>
              </a:r>
              <a:r>
                <a:rPr lang="en-GB" sz="1800"/>
                <a:t> read</a:t>
              </a:r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2603" y="2268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/>
                <a:t>(a) T</a:t>
              </a:r>
              <a:r>
                <a:rPr lang="en-GB" sz="1800" baseline="-25000"/>
                <a:t>3</a:t>
              </a:r>
              <a:r>
                <a:rPr lang="en-GB" sz="1800"/>
                <a:t> read</a:t>
              </a:r>
            </a:p>
          </p:txBody>
        </p:sp>
      </p:grp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3976688" y="1189038"/>
            <a:ext cx="0" cy="447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7777163" y="1227138"/>
            <a:ext cx="0" cy="447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12.32</a:t>
            </a:r>
            <a:br>
              <a:rPr lang="en-GB"/>
            </a:br>
            <a:r>
              <a:rPr lang="en-GB"/>
              <a:t>Timestamps in transactions </a:t>
            </a:r>
            <a:r>
              <a:rPr lang="en-GB" i="1"/>
              <a:t>T</a:t>
            </a:r>
            <a:r>
              <a:rPr lang="en-GB"/>
              <a:t> and </a:t>
            </a:r>
            <a:r>
              <a:rPr lang="en-GB" i="1"/>
              <a:t>U</a:t>
            </a:r>
            <a:endParaRPr lang="en-GB"/>
          </a:p>
        </p:txBody>
      </p:sp>
      <p:sp>
        <p:nvSpPr>
          <p:cNvPr id="59493" name="Rectangle 101"/>
          <p:cNvSpPr>
            <a:spLocks noChangeArrowheads="1"/>
          </p:cNvSpPr>
          <p:nvPr/>
        </p:nvSpPr>
        <p:spPr bwMode="auto">
          <a:xfrm>
            <a:off x="5408613" y="1878013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Timestamps and versions of objects</a:t>
            </a:r>
            <a:endParaRPr lang="en-GB" sz="1600"/>
          </a:p>
        </p:txBody>
      </p:sp>
      <p:sp>
        <p:nvSpPr>
          <p:cNvPr id="59506" name="Rectangle 114"/>
          <p:cNvSpPr>
            <a:spLocks noChangeArrowheads="1"/>
          </p:cNvSpPr>
          <p:nvPr/>
        </p:nvSpPr>
        <p:spPr bwMode="auto">
          <a:xfrm>
            <a:off x="1846263" y="2170113"/>
            <a:ext cx="163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 T</a:t>
            </a:r>
            <a:endParaRPr lang="en-GB" sz="1600"/>
          </a:p>
        </p:txBody>
      </p:sp>
      <p:sp>
        <p:nvSpPr>
          <p:cNvPr id="59507" name="Rectangle 115"/>
          <p:cNvSpPr>
            <a:spLocks noChangeArrowheads="1"/>
          </p:cNvSpPr>
          <p:nvPr/>
        </p:nvSpPr>
        <p:spPr bwMode="auto">
          <a:xfrm>
            <a:off x="3911600" y="217011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U</a:t>
            </a:r>
            <a:endParaRPr lang="en-GB" sz="1600"/>
          </a:p>
        </p:txBody>
      </p:sp>
      <p:sp>
        <p:nvSpPr>
          <p:cNvPr id="59508" name="Rectangle 116"/>
          <p:cNvSpPr>
            <a:spLocks noChangeArrowheads="1"/>
          </p:cNvSpPr>
          <p:nvPr/>
        </p:nvSpPr>
        <p:spPr bwMode="auto">
          <a:xfrm>
            <a:off x="5810250" y="2170113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A</a:t>
            </a:r>
            <a:endParaRPr lang="en-GB" sz="1600"/>
          </a:p>
        </p:txBody>
      </p:sp>
      <p:sp>
        <p:nvSpPr>
          <p:cNvPr id="59509" name="Rectangle 117"/>
          <p:cNvSpPr>
            <a:spLocks noChangeArrowheads="1"/>
          </p:cNvSpPr>
          <p:nvPr/>
        </p:nvSpPr>
        <p:spPr bwMode="auto">
          <a:xfrm>
            <a:off x="6807200" y="2170113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</a:t>
            </a:r>
            <a:endParaRPr lang="en-GB" sz="1600"/>
          </a:p>
        </p:txBody>
      </p:sp>
      <p:sp>
        <p:nvSpPr>
          <p:cNvPr id="59510" name="Rectangle 118"/>
          <p:cNvSpPr>
            <a:spLocks noChangeArrowheads="1"/>
          </p:cNvSpPr>
          <p:nvPr/>
        </p:nvSpPr>
        <p:spPr bwMode="auto">
          <a:xfrm>
            <a:off x="7813675" y="2170113"/>
            <a:ext cx="134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C</a:t>
            </a:r>
            <a:endParaRPr lang="en-GB" sz="1600"/>
          </a:p>
        </p:txBody>
      </p:sp>
      <p:sp>
        <p:nvSpPr>
          <p:cNvPr id="59518" name="Rectangle 126"/>
          <p:cNvSpPr>
            <a:spLocks noChangeArrowheads="1"/>
          </p:cNvSpPr>
          <p:nvPr/>
        </p:nvSpPr>
        <p:spPr bwMode="auto">
          <a:xfrm>
            <a:off x="5408613" y="2552700"/>
            <a:ext cx="33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RTS</a:t>
            </a:r>
            <a:endParaRPr lang="en-GB" sz="1600"/>
          </a:p>
        </p:txBody>
      </p:sp>
      <p:sp>
        <p:nvSpPr>
          <p:cNvPr id="59519" name="Rectangle 127"/>
          <p:cNvSpPr>
            <a:spLocks noChangeArrowheads="1"/>
          </p:cNvSpPr>
          <p:nvPr/>
        </p:nvSpPr>
        <p:spPr bwMode="auto">
          <a:xfrm>
            <a:off x="5881688" y="2552700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WTS</a:t>
            </a:r>
            <a:endParaRPr lang="en-GB" sz="1600"/>
          </a:p>
        </p:txBody>
      </p:sp>
      <p:sp>
        <p:nvSpPr>
          <p:cNvPr id="59520" name="Rectangle 128"/>
          <p:cNvSpPr>
            <a:spLocks noChangeArrowheads="1"/>
          </p:cNvSpPr>
          <p:nvPr/>
        </p:nvSpPr>
        <p:spPr bwMode="auto">
          <a:xfrm>
            <a:off x="6550025" y="2552700"/>
            <a:ext cx="33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RTS</a:t>
            </a:r>
            <a:endParaRPr lang="en-GB" sz="1600"/>
          </a:p>
        </p:txBody>
      </p:sp>
      <p:sp>
        <p:nvSpPr>
          <p:cNvPr id="59521" name="Rectangle 129"/>
          <p:cNvSpPr>
            <a:spLocks noChangeArrowheads="1"/>
          </p:cNvSpPr>
          <p:nvPr/>
        </p:nvSpPr>
        <p:spPr bwMode="auto">
          <a:xfrm>
            <a:off x="6988175" y="2552700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WTS</a:t>
            </a:r>
            <a:endParaRPr lang="en-GB" sz="1600"/>
          </a:p>
        </p:txBody>
      </p:sp>
      <p:sp>
        <p:nvSpPr>
          <p:cNvPr id="59522" name="Rectangle 130"/>
          <p:cNvSpPr>
            <a:spLocks noChangeArrowheads="1"/>
          </p:cNvSpPr>
          <p:nvPr/>
        </p:nvSpPr>
        <p:spPr bwMode="auto">
          <a:xfrm>
            <a:off x="7551738" y="2552700"/>
            <a:ext cx="33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RTS</a:t>
            </a:r>
            <a:endParaRPr lang="en-GB" sz="1600"/>
          </a:p>
        </p:txBody>
      </p:sp>
      <p:sp>
        <p:nvSpPr>
          <p:cNvPr id="59523" name="Rectangle 131"/>
          <p:cNvSpPr>
            <a:spLocks noChangeArrowheads="1"/>
          </p:cNvSpPr>
          <p:nvPr/>
        </p:nvSpPr>
        <p:spPr bwMode="auto">
          <a:xfrm>
            <a:off x="8010525" y="2552700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WTS</a:t>
            </a:r>
            <a:endParaRPr lang="en-GB" sz="1600"/>
          </a:p>
        </p:txBody>
      </p:sp>
      <p:sp>
        <p:nvSpPr>
          <p:cNvPr id="59550" name="Rectangle 158"/>
          <p:cNvSpPr>
            <a:spLocks noChangeArrowheads="1"/>
          </p:cNvSpPr>
          <p:nvPr/>
        </p:nvSpPr>
        <p:spPr bwMode="auto">
          <a:xfrm>
            <a:off x="6529388" y="2546350"/>
            <a:ext cx="1428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51" name="Rectangle 159"/>
          <p:cNvSpPr>
            <a:spLocks noChangeArrowheads="1"/>
          </p:cNvSpPr>
          <p:nvPr/>
        </p:nvSpPr>
        <p:spPr bwMode="auto">
          <a:xfrm>
            <a:off x="6967538" y="2546350"/>
            <a:ext cx="1428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53" name="Rectangle 161"/>
          <p:cNvSpPr>
            <a:spLocks noChangeArrowheads="1"/>
          </p:cNvSpPr>
          <p:nvPr/>
        </p:nvSpPr>
        <p:spPr bwMode="auto">
          <a:xfrm>
            <a:off x="7780338" y="2546350"/>
            <a:ext cx="1428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55" name="Rectangle 163"/>
          <p:cNvSpPr>
            <a:spLocks noChangeArrowheads="1"/>
          </p:cNvSpPr>
          <p:nvPr/>
        </p:nvSpPr>
        <p:spPr bwMode="auto">
          <a:xfrm>
            <a:off x="5408613" y="2767013"/>
            <a:ext cx="193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{}</a:t>
            </a:r>
            <a:endParaRPr lang="en-GB" sz="1600"/>
          </a:p>
        </p:txBody>
      </p:sp>
      <p:sp>
        <p:nvSpPr>
          <p:cNvPr id="59556" name="Rectangle 164"/>
          <p:cNvSpPr>
            <a:spLocks noChangeArrowheads="1"/>
          </p:cNvSpPr>
          <p:nvPr/>
        </p:nvSpPr>
        <p:spPr bwMode="auto">
          <a:xfrm>
            <a:off x="5881688" y="2767013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endParaRPr lang="en-GB" sz="1600"/>
          </a:p>
        </p:txBody>
      </p:sp>
      <p:sp>
        <p:nvSpPr>
          <p:cNvPr id="59557" name="Rectangle 165"/>
          <p:cNvSpPr>
            <a:spLocks noChangeArrowheads="1"/>
          </p:cNvSpPr>
          <p:nvPr/>
        </p:nvSpPr>
        <p:spPr bwMode="auto">
          <a:xfrm>
            <a:off x="6550025" y="2767013"/>
            <a:ext cx="193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{}</a:t>
            </a:r>
            <a:endParaRPr lang="en-GB" sz="1600"/>
          </a:p>
        </p:txBody>
      </p:sp>
      <p:sp>
        <p:nvSpPr>
          <p:cNvPr id="59558" name="Rectangle 166"/>
          <p:cNvSpPr>
            <a:spLocks noChangeArrowheads="1"/>
          </p:cNvSpPr>
          <p:nvPr/>
        </p:nvSpPr>
        <p:spPr bwMode="auto">
          <a:xfrm>
            <a:off x="6988175" y="2767013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endParaRPr lang="en-GB" sz="1600"/>
          </a:p>
        </p:txBody>
      </p:sp>
      <p:sp>
        <p:nvSpPr>
          <p:cNvPr id="59559" name="Rectangle 167"/>
          <p:cNvSpPr>
            <a:spLocks noChangeArrowheads="1"/>
          </p:cNvSpPr>
          <p:nvPr/>
        </p:nvSpPr>
        <p:spPr bwMode="auto">
          <a:xfrm>
            <a:off x="7551738" y="2767013"/>
            <a:ext cx="193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{}</a:t>
            </a:r>
            <a:endParaRPr lang="en-GB" sz="1600"/>
          </a:p>
        </p:txBody>
      </p:sp>
      <p:sp>
        <p:nvSpPr>
          <p:cNvPr id="59560" name="Rectangle 168"/>
          <p:cNvSpPr>
            <a:spLocks noChangeArrowheads="1"/>
          </p:cNvSpPr>
          <p:nvPr/>
        </p:nvSpPr>
        <p:spPr bwMode="auto">
          <a:xfrm>
            <a:off x="8010525" y="2767013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endParaRPr lang="en-GB" sz="1600"/>
          </a:p>
        </p:txBody>
      </p:sp>
      <p:sp>
        <p:nvSpPr>
          <p:cNvPr id="59566" name="Rectangle 174"/>
          <p:cNvSpPr>
            <a:spLocks noChangeArrowheads="1"/>
          </p:cNvSpPr>
          <p:nvPr/>
        </p:nvSpPr>
        <p:spPr bwMode="auto">
          <a:xfrm>
            <a:off x="6967538" y="2760663"/>
            <a:ext cx="14287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70" name="Rectangle 178"/>
          <p:cNvSpPr>
            <a:spLocks noChangeArrowheads="1"/>
          </p:cNvSpPr>
          <p:nvPr/>
        </p:nvSpPr>
        <p:spPr bwMode="auto">
          <a:xfrm>
            <a:off x="1227138" y="3011488"/>
            <a:ext cx="1379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openTransaction</a:t>
            </a:r>
            <a:endParaRPr lang="en-GB" sz="1600"/>
          </a:p>
        </p:txBody>
      </p:sp>
      <p:sp>
        <p:nvSpPr>
          <p:cNvPr id="59576" name="Rectangle 184"/>
          <p:cNvSpPr>
            <a:spLocks noChangeArrowheads="1"/>
          </p:cNvSpPr>
          <p:nvPr/>
        </p:nvSpPr>
        <p:spPr bwMode="auto">
          <a:xfrm>
            <a:off x="6967538" y="2974975"/>
            <a:ext cx="14287" cy="24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80" name="Rectangle 188"/>
          <p:cNvSpPr>
            <a:spLocks noChangeArrowheads="1"/>
          </p:cNvSpPr>
          <p:nvPr/>
        </p:nvSpPr>
        <p:spPr bwMode="auto">
          <a:xfrm>
            <a:off x="1227138" y="3225800"/>
            <a:ext cx="1703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bal = b.getBalance()</a:t>
            </a:r>
            <a:endParaRPr lang="en-GB" sz="1600"/>
          </a:p>
        </p:txBody>
      </p:sp>
      <p:sp>
        <p:nvSpPr>
          <p:cNvPr id="59582" name="Rectangle 190"/>
          <p:cNvSpPr>
            <a:spLocks noChangeArrowheads="1"/>
          </p:cNvSpPr>
          <p:nvPr/>
        </p:nvSpPr>
        <p:spPr bwMode="auto">
          <a:xfrm>
            <a:off x="5465763" y="32258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 </a:t>
            </a:r>
            <a:endParaRPr lang="en-GB" sz="1600"/>
          </a:p>
        </p:txBody>
      </p:sp>
      <p:sp>
        <p:nvSpPr>
          <p:cNvPr id="59584" name="Rectangle 192"/>
          <p:cNvSpPr>
            <a:spLocks noChangeArrowheads="1"/>
          </p:cNvSpPr>
          <p:nvPr/>
        </p:nvSpPr>
        <p:spPr bwMode="auto">
          <a:xfrm>
            <a:off x="6532563" y="3225800"/>
            <a:ext cx="306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{</a:t>
            </a:r>
            <a:r>
              <a:rPr lang="en-GB" sz="1600" i="1">
                <a:solidFill>
                  <a:srgbClr val="000000"/>
                </a:solidFill>
              </a:rPr>
              <a:t>T</a:t>
            </a:r>
            <a:r>
              <a:rPr lang="en-GB" sz="1600">
                <a:solidFill>
                  <a:srgbClr val="000000"/>
                </a:solidFill>
              </a:rPr>
              <a:t>}</a:t>
            </a:r>
            <a:endParaRPr lang="en-GB" sz="1600"/>
          </a:p>
        </p:txBody>
      </p:sp>
      <p:sp>
        <p:nvSpPr>
          <p:cNvPr id="59595" name="Rectangle 203"/>
          <p:cNvSpPr>
            <a:spLocks noChangeArrowheads="1"/>
          </p:cNvSpPr>
          <p:nvPr/>
        </p:nvSpPr>
        <p:spPr bwMode="auto">
          <a:xfrm>
            <a:off x="3292475" y="3498850"/>
            <a:ext cx="1379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openTransaction</a:t>
            </a:r>
            <a:endParaRPr lang="en-GB" sz="1600"/>
          </a:p>
        </p:txBody>
      </p:sp>
      <p:sp>
        <p:nvSpPr>
          <p:cNvPr id="59605" name="Rectangle 213"/>
          <p:cNvSpPr>
            <a:spLocks noChangeArrowheads="1"/>
          </p:cNvSpPr>
          <p:nvPr/>
        </p:nvSpPr>
        <p:spPr bwMode="auto">
          <a:xfrm>
            <a:off x="1227138" y="3706813"/>
            <a:ext cx="1798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b.setBalance(bal*1.1)</a:t>
            </a:r>
            <a:endParaRPr lang="en-GB" sz="1600"/>
          </a:p>
        </p:txBody>
      </p:sp>
      <p:sp>
        <p:nvSpPr>
          <p:cNvPr id="59618" name="Rectangle 226"/>
          <p:cNvSpPr>
            <a:spLocks noChangeArrowheads="1"/>
          </p:cNvSpPr>
          <p:nvPr/>
        </p:nvSpPr>
        <p:spPr bwMode="auto">
          <a:xfrm>
            <a:off x="3292475" y="3986213"/>
            <a:ext cx="1703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bal = b.getBalance()</a:t>
            </a:r>
            <a:endParaRPr lang="en-GB" sz="1600"/>
          </a:p>
        </p:txBody>
      </p:sp>
      <p:sp>
        <p:nvSpPr>
          <p:cNvPr id="59628" name="Rectangle 236"/>
          <p:cNvSpPr>
            <a:spLocks noChangeArrowheads="1"/>
          </p:cNvSpPr>
          <p:nvPr/>
        </p:nvSpPr>
        <p:spPr bwMode="auto">
          <a:xfrm>
            <a:off x="3292475" y="4230688"/>
            <a:ext cx="803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wait for T</a:t>
            </a:r>
            <a:endParaRPr lang="en-GB" sz="1600"/>
          </a:p>
        </p:txBody>
      </p:sp>
      <p:sp>
        <p:nvSpPr>
          <p:cNvPr id="59638" name="Rectangle 246"/>
          <p:cNvSpPr>
            <a:spLocks noChangeArrowheads="1"/>
          </p:cNvSpPr>
          <p:nvPr/>
        </p:nvSpPr>
        <p:spPr bwMode="auto">
          <a:xfrm>
            <a:off x="1227138" y="4473575"/>
            <a:ext cx="162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 a.withdraw(bal/10)</a:t>
            </a:r>
            <a:endParaRPr lang="en-GB" sz="1600"/>
          </a:p>
        </p:txBody>
      </p:sp>
      <p:sp>
        <p:nvSpPr>
          <p:cNvPr id="59651" name="Rectangle 259"/>
          <p:cNvSpPr>
            <a:spLocks noChangeArrowheads="1"/>
          </p:cNvSpPr>
          <p:nvPr/>
        </p:nvSpPr>
        <p:spPr bwMode="auto">
          <a:xfrm>
            <a:off x="1227138" y="4689475"/>
            <a:ext cx="598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commit</a:t>
            </a:r>
            <a:endParaRPr lang="en-GB" sz="1600"/>
          </a:p>
        </p:txBody>
      </p:sp>
      <p:sp>
        <p:nvSpPr>
          <p:cNvPr id="59652" name="Rectangle 260"/>
          <p:cNvSpPr>
            <a:spLocks noChangeArrowheads="1"/>
          </p:cNvSpPr>
          <p:nvPr/>
        </p:nvSpPr>
        <p:spPr bwMode="auto">
          <a:xfrm>
            <a:off x="5881688" y="4689475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T</a:t>
            </a:r>
            <a:endParaRPr lang="en-GB" sz="1600"/>
          </a:p>
        </p:txBody>
      </p:sp>
      <p:sp>
        <p:nvSpPr>
          <p:cNvPr id="59653" name="Rectangle 261"/>
          <p:cNvSpPr>
            <a:spLocks noChangeArrowheads="1"/>
          </p:cNvSpPr>
          <p:nvPr/>
        </p:nvSpPr>
        <p:spPr bwMode="auto">
          <a:xfrm>
            <a:off x="6988175" y="4689475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T</a:t>
            </a:r>
            <a:endParaRPr lang="en-GB" sz="1600"/>
          </a:p>
        </p:txBody>
      </p:sp>
      <p:sp>
        <p:nvSpPr>
          <p:cNvPr id="59663" name="Rectangle 271"/>
          <p:cNvSpPr>
            <a:spLocks noChangeArrowheads="1"/>
          </p:cNvSpPr>
          <p:nvPr/>
        </p:nvSpPr>
        <p:spPr bwMode="auto">
          <a:xfrm>
            <a:off x="3292475" y="4932363"/>
            <a:ext cx="1703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bal = b.getBalance()</a:t>
            </a:r>
            <a:endParaRPr lang="en-GB" sz="1600"/>
          </a:p>
        </p:txBody>
      </p:sp>
      <p:sp>
        <p:nvSpPr>
          <p:cNvPr id="59676" name="Rectangle 284"/>
          <p:cNvSpPr>
            <a:spLocks noChangeArrowheads="1"/>
          </p:cNvSpPr>
          <p:nvPr/>
        </p:nvSpPr>
        <p:spPr bwMode="auto">
          <a:xfrm>
            <a:off x="3292475" y="5176838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b.setBalance(bal*1.1)</a:t>
            </a:r>
            <a:endParaRPr lang="en-GB" sz="1600"/>
          </a:p>
        </p:txBody>
      </p:sp>
      <p:sp>
        <p:nvSpPr>
          <p:cNvPr id="59689" name="Rectangle 297"/>
          <p:cNvSpPr>
            <a:spLocks noChangeArrowheads="1"/>
          </p:cNvSpPr>
          <p:nvPr/>
        </p:nvSpPr>
        <p:spPr bwMode="auto">
          <a:xfrm>
            <a:off x="3292475" y="5419725"/>
            <a:ext cx="156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c.withdraw(bal/10)</a:t>
            </a:r>
            <a:endParaRPr lang="en-GB" sz="1600"/>
          </a:p>
        </p:txBody>
      </p:sp>
      <p:sp>
        <p:nvSpPr>
          <p:cNvPr id="59690" name="Rectangle 298"/>
          <p:cNvSpPr>
            <a:spLocks noChangeArrowheads="1"/>
          </p:cNvSpPr>
          <p:nvPr/>
        </p:nvSpPr>
        <p:spPr bwMode="auto">
          <a:xfrm>
            <a:off x="8010525" y="5419725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r>
              <a:rPr lang="en-GB" sz="1600" i="1">
                <a:solidFill>
                  <a:srgbClr val="000000"/>
                </a:solidFill>
              </a:rPr>
              <a:t>, U</a:t>
            </a:r>
          </a:p>
        </p:txBody>
      </p:sp>
      <p:grpSp>
        <p:nvGrpSpPr>
          <p:cNvPr id="59727" name="Group 335"/>
          <p:cNvGrpSpPr>
            <a:grpSpLocks/>
          </p:cNvGrpSpPr>
          <p:nvPr/>
        </p:nvGrpSpPr>
        <p:grpSpPr bwMode="auto">
          <a:xfrm>
            <a:off x="3316288" y="4511675"/>
            <a:ext cx="382587" cy="77788"/>
            <a:chOff x="792" y="2771"/>
            <a:chExt cx="241" cy="49"/>
          </a:xfrm>
        </p:grpSpPr>
        <p:sp>
          <p:nvSpPr>
            <p:cNvPr id="59728" name="Oval 336"/>
            <p:cNvSpPr>
              <a:spLocks noChangeArrowheads="1"/>
            </p:cNvSpPr>
            <p:nvPr/>
          </p:nvSpPr>
          <p:spPr bwMode="auto">
            <a:xfrm>
              <a:off x="792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29" name="Oval 337"/>
            <p:cNvSpPr>
              <a:spLocks noChangeArrowheads="1"/>
            </p:cNvSpPr>
            <p:nvPr/>
          </p:nvSpPr>
          <p:spPr bwMode="auto">
            <a:xfrm>
              <a:off x="888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30" name="Oval 338"/>
            <p:cNvSpPr>
              <a:spLocks noChangeArrowheads="1"/>
            </p:cNvSpPr>
            <p:nvPr/>
          </p:nvSpPr>
          <p:spPr bwMode="auto">
            <a:xfrm>
              <a:off x="984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731" name="Group 339"/>
          <p:cNvGrpSpPr>
            <a:grpSpLocks/>
          </p:cNvGrpSpPr>
          <p:nvPr/>
        </p:nvGrpSpPr>
        <p:grpSpPr bwMode="auto">
          <a:xfrm>
            <a:off x="3316288" y="4743450"/>
            <a:ext cx="382587" cy="77788"/>
            <a:chOff x="792" y="2771"/>
            <a:chExt cx="241" cy="49"/>
          </a:xfrm>
        </p:grpSpPr>
        <p:sp>
          <p:nvSpPr>
            <p:cNvPr id="59732" name="Oval 340"/>
            <p:cNvSpPr>
              <a:spLocks noChangeArrowheads="1"/>
            </p:cNvSpPr>
            <p:nvPr/>
          </p:nvSpPr>
          <p:spPr bwMode="auto">
            <a:xfrm>
              <a:off x="792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33" name="Oval 341"/>
            <p:cNvSpPr>
              <a:spLocks noChangeArrowheads="1"/>
            </p:cNvSpPr>
            <p:nvPr/>
          </p:nvSpPr>
          <p:spPr bwMode="auto">
            <a:xfrm>
              <a:off x="888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34" name="Oval 342"/>
            <p:cNvSpPr>
              <a:spLocks noChangeArrowheads="1"/>
            </p:cNvSpPr>
            <p:nvPr/>
          </p:nvSpPr>
          <p:spPr bwMode="auto">
            <a:xfrm>
              <a:off x="984" y="2771"/>
              <a:ext cx="49" cy="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36" name="Line 344"/>
          <p:cNvSpPr>
            <a:spLocks noChangeShapeType="1"/>
          </p:cNvSpPr>
          <p:nvPr/>
        </p:nvSpPr>
        <p:spPr bwMode="auto">
          <a:xfrm>
            <a:off x="1244600" y="1809750"/>
            <a:ext cx="751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37" name="Line 345"/>
          <p:cNvSpPr>
            <a:spLocks noChangeShapeType="1"/>
          </p:cNvSpPr>
          <p:nvPr/>
        </p:nvSpPr>
        <p:spPr bwMode="auto">
          <a:xfrm>
            <a:off x="1244600" y="2489200"/>
            <a:ext cx="751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39" name="Line 347"/>
          <p:cNvSpPr>
            <a:spLocks noChangeShapeType="1"/>
          </p:cNvSpPr>
          <p:nvPr/>
        </p:nvSpPr>
        <p:spPr bwMode="auto">
          <a:xfrm>
            <a:off x="1244600" y="5694363"/>
            <a:ext cx="751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40" name="Line 348"/>
          <p:cNvSpPr>
            <a:spLocks noChangeShapeType="1"/>
          </p:cNvSpPr>
          <p:nvPr/>
        </p:nvSpPr>
        <p:spPr bwMode="auto">
          <a:xfrm>
            <a:off x="5368925" y="1811338"/>
            <a:ext cx="0" cy="3884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41" name="Rectangle 349"/>
          <p:cNvSpPr>
            <a:spLocks noChangeArrowheads="1"/>
          </p:cNvSpPr>
          <p:nvPr/>
        </p:nvSpPr>
        <p:spPr bwMode="auto">
          <a:xfrm>
            <a:off x="7018338" y="5156200"/>
            <a:ext cx="422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T</a:t>
            </a:r>
            <a:r>
              <a:rPr lang="en-GB" sz="1600" i="1">
                <a:solidFill>
                  <a:srgbClr val="000000"/>
                </a:solidFill>
              </a:rPr>
              <a:t>, U </a:t>
            </a:r>
          </a:p>
        </p:txBody>
      </p:sp>
      <p:sp>
        <p:nvSpPr>
          <p:cNvPr id="59742" name="Rectangle 350"/>
          <p:cNvSpPr>
            <a:spLocks noChangeArrowheads="1"/>
          </p:cNvSpPr>
          <p:nvPr/>
        </p:nvSpPr>
        <p:spPr bwMode="auto">
          <a:xfrm>
            <a:off x="7029450" y="3709988"/>
            <a:ext cx="327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r>
              <a:rPr lang="en-GB" sz="1600" i="1">
                <a:solidFill>
                  <a:srgbClr val="000000"/>
                </a:solidFill>
              </a:rPr>
              <a:t>, T</a:t>
            </a:r>
          </a:p>
        </p:txBody>
      </p:sp>
      <p:sp>
        <p:nvSpPr>
          <p:cNvPr id="59743" name="Rectangle 351"/>
          <p:cNvSpPr>
            <a:spLocks noChangeArrowheads="1"/>
          </p:cNvSpPr>
          <p:nvPr/>
        </p:nvSpPr>
        <p:spPr bwMode="auto">
          <a:xfrm>
            <a:off x="5859463" y="4414838"/>
            <a:ext cx="327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i="1">
                <a:solidFill>
                  <a:srgbClr val="000000"/>
                </a:solidFill>
              </a:rPr>
              <a:t>S</a:t>
            </a:r>
            <a:r>
              <a:rPr lang="en-GB" sz="1600" i="1">
                <a:solidFill>
                  <a:srgbClr val="000000"/>
                </a:solidFill>
              </a:rPr>
              <a:t>, T</a:t>
            </a:r>
          </a:p>
        </p:txBody>
      </p:sp>
      <p:sp>
        <p:nvSpPr>
          <p:cNvPr id="59745" name="Rectangle 353"/>
          <p:cNvSpPr>
            <a:spLocks noChangeArrowheads="1"/>
          </p:cNvSpPr>
          <p:nvPr/>
        </p:nvSpPr>
        <p:spPr bwMode="auto">
          <a:xfrm>
            <a:off x="6532563" y="494823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{</a:t>
            </a:r>
            <a:r>
              <a:rPr lang="en-GB" sz="1600" i="1">
                <a:solidFill>
                  <a:srgbClr val="000000"/>
                </a:solidFill>
              </a:rPr>
              <a:t>U</a:t>
            </a:r>
            <a:r>
              <a:rPr lang="en-GB" sz="1600">
                <a:solidFill>
                  <a:srgbClr val="000000"/>
                </a:solidFill>
              </a:rPr>
              <a:t>}</a:t>
            </a:r>
            <a:endParaRPr lang="en-GB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12.33</a:t>
            </a:r>
            <a:br>
              <a:rPr lang="en-GB"/>
            </a:br>
            <a:r>
              <a:rPr lang="en-GB"/>
              <a:t>Late </a:t>
            </a:r>
            <a:r>
              <a:rPr lang="en-GB" i="1"/>
              <a:t>write</a:t>
            </a:r>
            <a:r>
              <a:rPr lang="en-GB"/>
              <a:t> operation would invalidate a </a:t>
            </a:r>
            <a:r>
              <a:rPr lang="en-GB" i="1"/>
              <a:t>read</a:t>
            </a:r>
            <a:endParaRPr lang="en-GB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71500" y="280035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74161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626100" y="280035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761163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7920038" y="2800350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74161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467225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626100" y="49196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6761163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7920038" y="49196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5789613" y="3854450"/>
            <a:ext cx="479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Time</a:t>
            </a:r>
            <a:endParaRPr lang="en-GB"/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5921375" y="1911350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6026150" y="1990725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4 </a:t>
            </a:r>
            <a:endParaRPr lang="en-GB"/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6235700" y="1911350"/>
            <a:ext cx="515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write;</a:t>
            </a:r>
            <a:endParaRPr lang="en-GB"/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4687888" y="1911350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4819650" y="1990725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5 </a:t>
            </a:r>
            <a:endParaRPr lang="en-GB"/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5002213" y="1911350"/>
            <a:ext cx="493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read;</a:t>
            </a:r>
            <a:endParaRPr lang="en-GB"/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3375025" y="1911350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3506788" y="1990725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3 </a:t>
            </a:r>
            <a:endParaRPr lang="en-GB"/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3690938" y="1911350"/>
            <a:ext cx="5159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write;</a:t>
            </a:r>
            <a:endParaRPr lang="en-GB"/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2141538" y="1911350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2273300" y="1990725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3 </a:t>
            </a:r>
            <a:endParaRPr lang="en-GB"/>
          </a:p>
        </p:txBody>
      </p:sp>
      <p:sp>
        <p:nvSpPr>
          <p:cNvPr id="61487" name="Rectangle 47"/>
          <p:cNvSpPr>
            <a:spLocks noChangeArrowheads="1"/>
          </p:cNvSpPr>
          <p:nvPr/>
        </p:nvSpPr>
        <p:spPr bwMode="auto">
          <a:xfrm>
            <a:off x="2455863" y="1911350"/>
            <a:ext cx="493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read;</a:t>
            </a:r>
            <a:endParaRPr lang="en-GB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2611438" y="2424113"/>
            <a:ext cx="1587" cy="341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3976688" y="2241550"/>
            <a:ext cx="1128712" cy="523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0" name="Oval 50"/>
          <p:cNvSpPr>
            <a:spLocks noChangeArrowheads="1"/>
          </p:cNvSpPr>
          <p:nvPr/>
        </p:nvSpPr>
        <p:spPr bwMode="auto">
          <a:xfrm>
            <a:off x="5210175" y="3921125"/>
            <a:ext cx="25400" cy="269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1" name="Freeform 51"/>
          <p:cNvSpPr>
            <a:spLocks/>
          </p:cNvSpPr>
          <p:nvPr/>
        </p:nvSpPr>
        <p:spPr bwMode="auto">
          <a:xfrm>
            <a:off x="5235575" y="3868738"/>
            <a:ext cx="236538" cy="131762"/>
          </a:xfrm>
          <a:custGeom>
            <a:avLst/>
            <a:gdLst/>
            <a:ahLst/>
            <a:cxnLst>
              <a:cxn ang="0">
                <a:pos x="0" y="50"/>
              </a:cxn>
              <a:cxn ang="0">
                <a:pos x="0" y="0"/>
              </a:cxn>
              <a:cxn ang="0">
                <a:pos x="149" y="50"/>
              </a:cxn>
              <a:cxn ang="0">
                <a:pos x="0" y="83"/>
              </a:cxn>
              <a:cxn ang="0">
                <a:pos x="0" y="50"/>
              </a:cxn>
            </a:cxnLst>
            <a:rect l="0" t="0" r="r" b="b"/>
            <a:pathLst>
              <a:path w="149" h="83">
                <a:moveTo>
                  <a:pt x="0" y="50"/>
                </a:moveTo>
                <a:lnTo>
                  <a:pt x="0" y="0"/>
                </a:lnTo>
                <a:lnTo>
                  <a:pt x="149" y="50"/>
                </a:lnTo>
                <a:lnTo>
                  <a:pt x="0" y="83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928813" y="3948113"/>
            <a:ext cx="32813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3" name="Rectangle 53"/>
          <p:cNvSpPr>
            <a:spLocks noChangeArrowheads="1"/>
          </p:cNvSpPr>
          <p:nvPr/>
        </p:nvSpPr>
        <p:spPr bwMode="auto">
          <a:xfrm>
            <a:off x="2374900" y="2897188"/>
            <a:ext cx="525463" cy="682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2374900" y="2897188"/>
            <a:ext cx="550863" cy="7096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2401888" y="2924175"/>
            <a:ext cx="496887" cy="655638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2401888" y="2924175"/>
            <a:ext cx="498475" cy="655638"/>
          </a:xfrm>
          <a:prstGeom prst="rect">
            <a:avLst/>
          </a:prstGeom>
          <a:noFill/>
          <a:ln w="3810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3530600" y="2924175"/>
            <a:ext cx="523875" cy="655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530600" y="2924175"/>
            <a:ext cx="550863" cy="6826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3556000" y="2949575"/>
            <a:ext cx="498475" cy="630238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3556000" y="2949575"/>
            <a:ext cx="498475" cy="630238"/>
          </a:xfrm>
          <a:prstGeom prst="rect">
            <a:avLst/>
          </a:prstGeom>
          <a:noFill/>
          <a:ln w="381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1482725" y="2924175"/>
            <a:ext cx="525463" cy="682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1482725" y="2924175"/>
            <a:ext cx="550863" cy="7080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1509713" y="2949575"/>
            <a:ext cx="484187" cy="641350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1509713" y="2949575"/>
            <a:ext cx="498475" cy="657225"/>
          </a:xfrm>
          <a:prstGeom prst="rect">
            <a:avLst/>
          </a:prstGeom>
          <a:noFill/>
          <a:ln w="3810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2517775" y="2987675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46363" y="30845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2</a:t>
            </a:r>
            <a:endParaRPr lang="en-GB"/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2517775" y="3328988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2646363" y="342582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3</a:t>
            </a:r>
            <a:endParaRPr lang="en-GB"/>
          </a:p>
        </p:txBody>
      </p:sp>
      <p:sp>
        <p:nvSpPr>
          <p:cNvPr id="61509" name="Rectangle 69"/>
          <p:cNvSpPr>
            <a:spLocks noChangeArrowheads="1"/>
          </p:cNvSpPr>
          <p:nvPr/>
        </p:nvSpPr>
        <p:spPr bwMode="auto">
          <a:xfrm>
            <a:off x="3698875" y="3328988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3827463" y="342582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5</a:t>
            </a:r>
            <a:endParaRPr lang="en-GB"/>
          </a:p>
        </p:txBody>
      </p:sp>
      <p:sp>
        <p:nvSpPr>
          <p:cNvPr id="61511" name="Rectangle 71"/>
          <p:cNvSpPr>
            <a:spLocks noChangeArrowheads="1"/>
          </p:cNvSpPr>
          <p:nvPr/>
        </p:nvSpPr>
        <p:spPr bwMode="auto">
          <a:xfrm>
            <a:off x="1630363" y="3171825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1758950" y="32686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1</a:t>
            </a:r>
            <a:endParaRPr lang="en-GB"/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3698875" y="3040063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3827463" y="31369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3</a:t>
            </a:r>
            <a:endParaRPr lang="en-GB"/>
          </a:p>
        </p:txBody>
      </p:sp>
      <p:sp>
        <p:nvSpPr>
          <p:cNvPr id="61515" name="Rectangle 75"/>
          <p:cNvSpPr>
            <a:spLocks noChangeArrowheads="1"/>
          </p:cNvSpPr>
          <p:nvPr/>
        </p:nvSpPr>
        <p:spPr bwMode="auto">
          <a:xfrm>
            <a:off x="2019300" y="4117975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2147888" y="42148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1</a:t>
            </a:r>
            <a:endParaRPr lang="en-GB"/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2241550" y="4117975"/>
            <a:ext cx="3778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 &lt; T</a:t>
            </a:r>
            <a:endParaRPr lang="en-GB"/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2609850" y="42148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2</a:t>
            </a:r>
            <a:endParaRPr lang="en-GB"/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2703513" y="4117975"/>
            <a:ext cx="3778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 &lt; T</a:t>
            </a:r>
            <a:endParaRPr lang="en-GB"/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3070225" y="42148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3</a:t>
            </a:r>
            <a:endParaRPr lang="en-GB"/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3163888" y="4117975"/>
            <a:ext cx="3778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 &lt; T</a:t>
            </a:r>
            <a:endParaRPr lang="en-GB"/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3530600" y="42148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4</a:t>
            </a:r>
            <a:endParaRPr lang="en-GB"/>
          </a:p>
        </p:txBody>
      </p:sp>
      <p:sp>
        <p:nvSpPr>
          <p:cNvPr id="61523" name="Rectangle 83"/>
          <p:cNvSpPr>
            <a:spLocks noChangeArrowheads="1"/>
          </p:cNvSpPr>
          <p:nvPr/>
        </p:nvSpPr>
        <p:spPr bwMode="auto">
          <a:xfrm>
            <a:off x="3624263" y="4117975"/>
            <a:ext cx="3778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 &lt; T</a:t>
            </a:r>
            <a:endParaRPr lang="en-GB"/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3992563" y="42148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</a:rPr>
              <a:t>5</a:t>
            </a:r>
            <a:endParaRPr lang="en-GB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46400" y="5148263"/>
            <a:ext cx="433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Key:</a:t>
            </a:r>
            <a:endParaRPr lang="en-GB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214938" y="5767388"/>
            <a:ext cx="8905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Tentative</a:t>
            </a:r>
            <a:endParaRPr lang="en-GB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3794125" y="5767388"/>
            <a:ext cx="10445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Committed</a:t>
            </a:r>
            <a:endParaRPr lang="en-GB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092575" y="5006975"/>
            <a:ext cx="515938" cy="646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4092575" y="5006975"/>
            <a:ext cx="541338" cy="6715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4117975" y="5032375"/>
            <a:ext cx="503238" cy="630238"/>
          </a:xfrm>
          <a:prstGeom prst="rect">
            <a:avLst/>
          </a:prstGeom>
          <a:solidFill>
            <a:srgbClr val="D9AA7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4130675" y="5057775"/>
            <a:ext cx="490538" cy="595313"/>
          </a:xfrm>
          <a:prstGeom prst="rect">
            <a:avLst/>
          </a:prstGeom>
          <a:noFill/>
          <a:ln w="3810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5408613" y="5006975"/>
            <a:ext cx="517525" cy="6715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5408613" y="5006975"/>
            <a:ext cx="542925" cy="6969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5435600" y="5032375"/>
            <a:ext cx="488950" cy="646113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5435600" y="5032375"/>
            <a:ext cx="490538" cy="646113"/>
          </a:xfrm>
          <a:prstGeom prst="rect">
            <a:avLst/>
          </a:prstGeom>
          <a:noFill/>
          <a:ln w="38100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4252913" y="5072063"/>
            <a:ext cx="1317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4379913" y="5165725"/>
            <a:ext cx="365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300" i="1">
                <a:solidFill>
                  <a:srgbClr val="000000"/>
                </a:solidFill>
                <a:latin typeface="Arial" charset="0"/>
              </a:rPr>
              <a:t>i</a:t>
            </a:r>
            <a:endParaRPr lang="en-GB" i="1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5562600" y="5122863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5688013" y="5224463"/>
            <a:ext cx="603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 i="1">
                <a:solidFill>
                  <a:srgbClr val="000000"/>
                </a:solidFill>
              </a:rPr>
              <a:t>i</a:t>
            </a:r>
            <a:endParaRPr lang="en-GB"/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4227513" y="5356225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4354513" y="5457825"/>
            <a:ext cx="952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 i="1">
                <a:solidFill>
                  <a:srgbClr val="000000"/>
                </a:solidFill>
              </a:rPr>
              <a:t>k</a:t>
            </a:r>
            <a:endParaRPr lang="en-GB"/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5545138" y="5405438"/>
            <a:ext cx="1317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>
                <a:solidFill>
                  <a:srgbClr val="000000"/>
                </a:solidFill>
                <a:latin typeface="Arial" charset="0"/>
              </a:rPr>
              <a:t>T</a:t>
            </a:r>
            <a:endParaRPr lang="en-GB"/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5672138" y="5483225"/>
            <a:ext cx="952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700" i="1">
                <a:solidFill>
                  <a:srgbClr val="000000"/>
                </a:solidFill>
              </a:rPr>
              <a:t>k</a:t>
            </a:r>
            <a:endParaRPr lang="en-GB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484938" y="5162550"/>
            <a:ext cx="28971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object produced by transaction T</a:t>
            </a:r>
            <a:r>
              <a:rPr lang="en-GB" sz="1600" baseline="-25000"/>
              <a:t>i</a:t>
            </a:r>
            <a:r>
              <a:rPr lang="en-GB" sz="1600"/>
              <a:t> (with write timestamp T</a:t>
            </a:r>
            <a:r>
              <a:rPr lang="en-GB" sz="1600" baseline="-25000"/>
              <a:t>i </a:t>
            </a:r>
            <a:r>
              <a:rPr lang="en-GB" sz="1600"/>
              <a:t>and read timestamp T</a:t>
            </a:r>
            <a:r>
              <a:rPr lang="en-GB" sz="1600" baseline="-25000"/>
              <a:t>k</a:t>
            </a:r>
            <a:r>
              <a:rPr lang="en-GB" sz="160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12.3</a:t>
            </a:r>
            <a:br>
              <a:rPr lang="en-GB"/>
            </a:br>
            <a:r>
              <a:rPr lang="en-GB"/>
              <a:t>Operations in </a:t>
            </a:r>
            <a:r>
              <a:rPr lang="en-GB" i="1"/>
              <a:t>Coordinator</a:t>
            </a:r>
            <a:r>
              <a:rPr lang="en-GB"/>
              <a:t> interface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81063" y="1606550"/>
            <a:ext cx="838993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i="1"/>
              <a:t>openTransaction() -&gt; trans;</a:t>
            </a:r>
            <a:endParaRPr lang="en-GB"/>
          </a:p>
          <a:p>
            <a:pPr lvl="1"/>
            <a:r>
              <a:rPr lang="en-GB"/>
              <a:t>starts a new transaction and delivers a unique TID </a:t>
            </a:r>
            <a:r>
              <a:rPr lang="en-GB" i="1"/>
              <a:t>trans</a:t>
            </a:r>
            <a:r>
              <a:rPr lang="en-GB"/>
              <a:t>. This identifier will be used in the other operations in the transaction.</a:t>
            </a:r>
          </a:p>
          <a:p>
            <a:r>
              <a:rPr lang="en-GB" i="1"/>
              <a:t>closeTransaction(trans) -&gt; (commit, abort);</a:t>
            </a:r>
            <a:endParaRPr lang="en-GB"/>
          </a:p>
          <a:p>
            <a:pPr lvl="1"/>
            <a:r>
              <a:rPr lang="en-GB"/>
              <a:t>ends a transaction: a </a:t>
            </a:r>
            <a:r>
              <a:rPr lang="en-GB" i="1"/>
              <a:t>commit</a:t>
            </a:r>
            <a:r>
              <a:rPr lang="en-GB"/>
              <a:t> return value indicates that the transaction has  committed; an </a:t>
            </a:r>
            <a:r>
              <a:rPr lang="en-GB" i="1"/>
              <a:t>abort</a:t>
            </a:r>
            <a:r>
              <a:rPr lang="en-GB"/>
              <a:t> return value indicates that it has aborted.</a:t>
            </a:r>
          </a:p>
          <a:p>
            <a:r>
              <a:rPr lang="en-GB" i="1"/>
              <a:t>abortTransaction(trans);</a:t>
            </a:r>
            <a:endParaRPr lang="en-GB"/>
          </a:p>
          <a:p>
            <a:pPr lvl="1"/>
            <a:r>
              <a:rPr lang="en-GB"/>
              <a:t>aborts the transaction.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981075" y="5299075"/>
            <a:ext cx="7773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9814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12.4</a:t>
            </a:r>
            <a:br>
              <a:rPr lang="en-GB"/>
            </a:br>
            <a:r>
              <a:rPr lang="en-GB"/>
              <a:t>Transaction life histories</a:t>
            </a:r>
          </a:p>
        </p:txBody>
      </p:sp>
      <p:grpSp>
        <p:nvGrpSpPr>
          <p:cNvPr id="29822" name="Group 126"/>
          <p:cNvGrpSpPr>
            <a:grpSpLocks/>
          </p:cNvGrpSpPr>
          <p:nvPr/>
        </p:nvGrpSpPr>
        <p:grpSpPr bwMode="auto">
          <a:xfrm>
            <a:off x="604838" y="2112963"/>
            <a:ext cx="8626475" cy="2427287"/>
            <a:chOff x="341" y="1331"/>
            <a:chExt cx="5434" cy="1529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697" y="1359"/>
              <a:ext cx="639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Successful</a:t>
              </a:r>
              <a:endParaRPr lang="en-GB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879" y="1359"/>
              <a:ext cx="109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Aborted by client</a:t>
              </a:r>
              <a:endParaRPr lang="en-GB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3952" y="1359"/>
              <a:ext cx="113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Aborted by server</a:t>
              </a:r>
              <a:endParaRPr lang="en-GB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047" y="1359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086" y="1359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97" y="1562"/>
              <a:ext cx="105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openTransaction</a:t>
              </a:r>
              <a:endParaRPr lang="en-GB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792" y="1562"/>
              <a:ext cx="105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openTransaction</a:t>
              </a:r>
              <a:endParaRPr lang="en-GB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4582" y="1562"/>
              <a:ext cx="105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openTransaction</a:t>
              </a:r>
              <a:endParaRPr lang="en-GB"/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397" y="1707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792" y="1707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82" y="1707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5173" y="1707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212" y="1707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397" y="1853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1792" y="1853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4582" y="1853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5173" y="1853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5212" y="1853"/>
              <a:ext cx="4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New York" charset="0"/>
                </a:rPr>
                <a:t> </a:t>
              </a:r>
              <a:endParaRPr lang="en-GB"/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3109" y="1998"/>
              <a:ext cx="82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New York" charset="0"/>
                </a:rPr>
                <a:t>server aborts</a:t>
              </a:r>
              <a:endParaRPr lang="en-GB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109" y="2163"/>
              <a:ext cx="70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New York" charset="0"/>
                </a:rPr>
                <a:t>transaction</a:t>
              </a:r>
              <a:endParaRPr lang="en-GB"/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397" y="2327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1792" y="2327"/>
              <a:ext cx="60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</a:t>
              </a:r>
              <a:endParaRPr lang="en-GB"/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4582" y="2347"/>
              <a:ext cx="106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operation ERROR</a:t>
              </a:r>
              <a:endParaRPr lang="en-GB"/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4582" y="2511"/>
              <a:ext cx="11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reported to client</a:t>
              </a:r>
              <a:endParaRPr lang="en-GB"/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397" y="2657"/>
              <a:ext cx="105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closeTransaction</a:t>
              </a:r>
              <a:endParaRPr lang="en-GB"/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1792" y="2657"/>
              <a:ext cx="107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abortTransaction</a:t>
              </a:r>
              <a:endParaRPr lang="en-GB"/>
            </a:p>
          </p:txBody>
        </p:sp>
        <p:grpSp>
          <p:nvGrpSpPr>
            <p:cNvPr id="29801" name="Group 105"/>
            <p:cNvGrpSpPr>
              <a:grpSpLocks/>
            </p:cNvGrpSpPr>
            <p:nvPr/>
          </p:nvGrpSpPr>
          <p:grpSpPr bwMode="auto">
            <a:xfrm>
              <a:off x="637" y="2089"/>
              <a:ext cx="47" cy="151"/>
              <a:chOff x="517" y="1652"/>
              <a:chExt cx="47" cy="151"/>
            </a:xfrm>
          </p:grpSpPr>
          <p:sp>
            <p:nvSpPr>
              <p:cNvPr id="29802" name="Oval 106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Oval 107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804" name="Group 108"/>
            <p:cNvGrpSpPr>
              <a:grpSpLocks/>
            </p:cNvGrpSpPr>
            <p:nvPr/>
          </p:nvGrpSpPr>
          <p:grpSpPr bwMode="auto">
            <a:xfrm>
              <a:off x="2130" y="2090"/>
              <a:ext cx="47" cy="151"/>
              <a:chOff x="517" y="1652"/>
              <a:chExt cx="47" cy="151"/>
            </a:xfrm>
          </p:grpSpPr>
          <p:sp>
            <p:nvSpPr>
              <p:cNvPr id="29805" name="Oval 109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Oval 110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807" name="Group 111"/>
            <p:cNvGrpSpPr>
              <a:grpSpLocks/>
            </p:cNvGrpSpPr>
            <p:nvPr/>
          </p:nvGrpSpPr>
          <p:grpSpPr bwMode="auto">
            <a:xfrm>
              <a:off x="4829" y="2090"/>
              <a:ext cx="47" cy="151"/>
              <a:chOff x="517" y="1652"/>
              <a:chExt cx="47" cy="151"/>
            </a:xfrm>
          </p:grpSpPr>
          <p:sp>
            <p:nvSpPr>
              <p:cNvPr id="29808" name="Oval 112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9" name="Oval 113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810" name="Line 114"/>
            <p:cNvSpPr>
              <a:spLocks noChangeShapeType="1"/>
            </p:cNvSpPr>
            <p:nvPr/>
          </p:nvSpPr>
          <p:spPr bwMode="auto">
            <a:xfrm>
              <a:off x="4016" y="224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821" name="Group 125"/>
            <p:cNvGrpSpPr>
              <a:grpSpLocks/>
            </p:cNvGrpSpPr>
            <p:nvPr/>
          </p:nvGrpSpPr>
          <p:grpSpPr bwMode="auto">
            <a:xfrm>
              <a:off x="341" y="1331"/>
              <a:ext cx="5434" cy="1529"/>
              <a:chOff x="293" y="1331"/>
              <a:chExt cx="5585" cy="1529"/>
            </a:xfrm>
          </p:grpSpPr>
          <p:sp>
            <p:nvSpPr>
              <p:cNvPr id="29815" name="Line 119"/>
              <p:cNvSpPr>
                <a:spLocks noChangeShapeType="1"/>
              </p:cNvSpPr>
              <p:nvPr/>
            </p:nvSpPr>
            <p:spPr bwMode="auto">
              <a:xfrm>
                <a:off x="293" y="1331"/>
                <a:ext cx="55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Line 120"/>
              <p:cNvSpPr>
                <a:spLocks noChangeShapeType="1"/>
              </p:cNvSpPr>
              <p:nvPr/>
            </p:nvSpPr>
            <p:spPr bwMode="auto">
              <a:xfrm>
                <a:off x="293" y="1522"/>
                <a:ext cx="55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7" name="Line 121"/>
              <p:cNvSpPr>
                <a:spLocks noChangeShapeType="1"/>
              </p:cNvSpPr>
              <p:nvPr/>
            </p:nvSpPr>
            <p:spPr bwMode="auto">
              <a:xfrm>
                <a:off x="293" y="2860"/>
                <a:ext cx="55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12.5</a:t>
            </a:r>
            <a:br>
              <a:rPr lang="en-GB"/>
            </a:br>
            <a:r>
              <a:rPr lang="en-GB"/>
              <a:t>The lost update problem</a:t>
            </a:r>
          </a:p>
        </p:txBody>
      </p:sp>
      <p:grpSp>
        <p:nvGrpSpPr>
          <p:cNvPr id="30814" name="Group 94"/>
          <p:cNvGrpSpPr>
            <a:grpSpLocks/>
          </p:cNvGrpSpPr>
          <p:nvPr/>
        </p:nvGrpSpPr>
        <p:grpSpPr bwMode="auto">
          <a:xfrm>
            <a:off x="766763" y="1860550"/>
            <a:ext cx="8274050" cy="3949700"/>
            <a:chOff x="483" y="1172"/>
            <a:chExt cx="5212" cy="2488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637" y="1217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492" y="1217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616" y="1217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496" y="121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625" y="1450"/>
              <a:ext cx="160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balance = b.getBalance();</a:t>
              </a:r>
              <a:endParaRPr lang="en-GB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625" y="1660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b.setBalance(balance*1.1);</a:t>
              </a:r>
              <a:endParaRPr lang="en-GB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625" y="1870"/>
              <a:ext cx="14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a.withdraw(balance/10)</a:t>
              </a:r>
              <a:endParaRPr lang="en-GB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3237" y="1217"/>
              <a:ext cx="8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092" y="1217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4197" y="1217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3237" y="1495"/>
              <a:ext cx="160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balance = b.getBalance();</a:t>
              </a:r>
              <a:endParaRPr lang="en-GB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237" y="1705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b.setBalance(balance*1.1);</a:t>
              </a:r>
              <a:endParaRPr lang="en-GB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3237" y="1915"/>
              <a:ext cx="14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c.withdraw(balance/10)</a:t>
              </a:r>
              <a:endParaRPr lang="en-GB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625" y="2185"/>
              <a:ext cx="16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balance =  b.getBalance();</a:t>
              </a:r>
              <a:endParaRPr lang="en-GB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516" y="2196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$200</a:t>
              </a:r>
              <a:endParaRPr lang="en-GB"/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3237" y="2441"/>
              <a:ext cx="160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balance = b.getBalance();</a:t>
              </a:r>
              <a:endParaRPr lang="en-GB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5128" y="2444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$200</a:t>
              </a:r>
              <a:endParaRPr lang="en-GB"/>
            </a:p>
          </p:txBody>
        </p:sp>
        <p:sp>
          <p:nvSpPr>
            <p:cNvPr id="30769" name="Rectangle 49"/>
            <p:cNvSpPr>
              <a:spLocks noChangeArrowheads="1"/>
            </p:cNvSpPr>
            <p:nvPr/>
          </p:nvSpPr>
          <p:spPr bwMode="auto">
            <a:xfrm>
              <a:off x="3237" y="2696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b.setBalance(balance*1.1);</a:t>
              </a:r>
              <a:endParaRPr lang="en-GB"/>
            </a:p>
          </p:txBody>
        </p: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5128" y="2707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$220</a:t>
              </a:r>
              <a:endParaRPr lang="en-GB"/>
            </a:p>
          </p:txBody>
        </p:sp>
        <p:sp>
          <p:nvSpPr>
            <p:cNvPr id="30776" name="Rectangle 56"/>
            <p:cNvSpPr>
              <a:spLocks noChangeArrowheads="1"/>
            </p:cNvSpPr>
            <p:nvPr/>
          </p:nvSpPr>
          <p:spPr bwMode="auto">
            <a:xfrm>
              <a:off x="625" y="2951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b.setBalance(balance*1.1);</a:t>
              </a:r>
              <a:endParaRPr lang="en-GB"/>
            </a:p>
          </p:txBody>
        </p:sp>
        <p:sp>
          <p:nvSpPr>
            <p:cNvPr id="30777" name="Rectangle 57"/>
            <p:cNvSpPr>
              <a:spLocks noChangeArrowheads="1"/>
            </p:cNvSpPr>
            <p:nvPr/>
          </p:nvSpPr>
          <p:spPr bwMode="auto">
            <a:xfrm>
              <a:off x="2516" y="2962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$220</a:t>
              </a:r>
              <a:endParaRPr lang="en-GB"/>
            </a:p>
          </p:txBody>
        </p:sp>
        <p:sp>
          <p:nvSpPr>
            <p:cNvPr id="30783" name="Rectangle 63"/>
            <p:cNvSpPr>
              <a:spLocks noChangeArrowheads="1"/>
            </p:cNvSpPr>
            <p:nvPr/>
          </p:nvSpPr>
          <p:spPr bwMode="auto">
            <a:xfrm>
              <a:off x="625" y="3206"/>
              <a:ext cx="14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a.withdraw(balance/10)</a:t>
              </a:r>
              <a:endParaRPr lang="en-GB"/>
            </a:p>
          </p:txBody>
        </p:sp>
        <p:sp>
          <p:nvSpPr>
            <p:cNvPr id="30784" name="Rectangle 64"/>
            <p:cNvSpPr>
              <a:spLocks noChangeArrowheads="1"/>
            </p:cNvSpPr>
            <p:nvPr/>
          </p:nvSpPr>
          <p:spPr bwMode="auto">
            <a:xfrm>
              <a:off x="2516" y="3217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 $80</a:t>
              </a:r>
              <a:endParaRPr lang="en-GB"/>
            </a:p>
          </p:txBody>
        </p:sp>
        <p:sp>
          <p:nvSpPr>
            <p:cNvPr id="30790" name="Rectangle 70"/>
            <p:cNvSpPr>
              <a:spLocks noChangeArrowheads="1"/>
            </p:cNvSpPr>
            <p:nvPr/>
          </p:nvSpPr>
          <p:spPr bwMode="auto">
            <a:xfrm>
              <a:off x="3237" y="3461"/>
              <a:ext cx="14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c.withdraw(balance/10)</a:t>
              </a:r>
              <a:endParaRPr lang="en-GB"/>
            </a:p>
          </p:txBody>
        </p:sp>
        <p:sp>
          <p:nvSpPr>
            <p:cNvPr id="30791" name="Rectangle 71"/>
            <p:cNvSpPr>
              <a:spLocks noChangeArrowheads="1"/>
            </p:cNvSpPr>
            <p:nvPr/>
          </p:nvSpPr>
          <p:spPr bwMode="auto">
            <a:xfrm>
              <a:off x="5128" y="3472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$280</a:t>
              </a:r>
              <a:endParaRPr lang="en-GB"/>
            </a:p>
          </p:txBody>
        </p:sp>
        <p:sp>
          <p:nvSpPr>
            <p:cNvPr id="30810" name="Line 90"/>
            <p:cNvSpPr>
              <a:spLocks noChangeShapeType="1"/>
            </p:cNvSpPr>
            <p:nvPr/>
          </p:nvSpPr>
          <p:spPr bwMode="auto">
            <a:xfrm>
              <a:off x="483" y="1172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1" name="Line 91"/>
            <p:cNvSpPr>
              <a:spLocks noChangeShapeType="1"/>
            </p:cNvSpPr>
            <p:nvPr/>
          </p:nvSpPr>
          <p:spPr bwMode="auto">
            <a:xfrm>
              <a:off x="483" y="2099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2" name="Line 92"/>
            <p:cNvSpPr>
              <a:spLocks noChangeShapeType="1"/>
            </p:cNvSpPr>
            <p:nvPr/>
          </p:nvSpPr>
          <p:spPr bwMode="auto">
            <a:xfrm>
              <a:off x="483" y="3660"/>
              <a:ext cx="5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3" name="Line 93"/>
            <p:cNvSpPr>
              <a:spLocks noChangeShapeType="1"/>
            </p:cNvSpPr>
            <p:nvPr/>
          </p:nvSpPr>
          <p:spPr bwMode="auto">
            <a:xfrm>
              <a:off x="3097" y="1180"/>
              <a:ext cx="0" cy="2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12.6</a:t>
            </a:r>
            <a:br>
              <a:rPr lang="en-GB"/>
            </a:br>
            <a:r>
              <a:rPr lang="en-GB"/>
              <a:t>The inconsistent retrievals problem</a:t>
            </a:r>
          </a:p>
        </p:txBody>
      </p:sp>
      <p:grpSp>
        <p:nvGrpSpPr>
          <p:cNvPr id="31829" name="Group 85"/>
          <p:cNvGrpSpPr>
            <a:grpSpLocks/>
          </p:cNvGrpSpPr>
          <p:nvPr/>
        </p:nvGrpSpPr>
        <p:grpSpPr bwMode="auto">
          <a:xfrm>
            <a:off x="468313" y="1838325"/>
            <a:ext cx="8693150" cy="3582988"/>
            <a:chOff x="295" y="1158"/>
            <a:chExt cx="5476" cy="2257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439" y="1181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273" y="1181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V</a:t>
              </a:r>
              <a:endParaRPr lang="en-GB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383" y="1181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430" y="118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444" y="1405"/>
              <a:ext cx="10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a.withdraw(100)</a:t>
              </a:r>
              <a:endParaRPr lang="en-GB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444" y="1626"/>
              <a:ext cx="9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b.deposit(100)</a:t>
              </a:r>
              <a:endParaRPr lang="en-GB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54" y="1181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853" y="1181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W</a:t>
              </a:r>
              <a:endParaRPr lang="en-GB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3995" y="1177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2954" y="1497"/>
              <a:ext cx="14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aBranch.branchTotal()</a:t>
              </a:r>
              <a:endParaRPr lang="en-GB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295" y="1158"/>
              <a:ext cx="24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2804" y="115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2820" y="1158"/>
              <a:ext cx="29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804" y="1174"/>
              <a:ext cx="1" cy="6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44" y="1954"/>
              <a:ext cx="1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a.withdraw(100);</a:t>
              </a:r>
              <a:endParaRPr lang="en-GB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2243" y="1971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95" y="1836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2220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>
              <a:off x="2236" y="1836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2804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2820" y="1836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5109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5124" y="1836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2220" y="1852"/>
              <a:ext cx="16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2804" y="1852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2954" y="2222"/>
              <a:ext cx="14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a.getBalance()</a:t>
              </a:r>
              <a:endParaRPr lang="en-GB"/>
            </a:p>
          </p:txBody>
        </p:sp>
        <p:sp>
          <p:nvSpPr>
            <p:cNvPr id="31783" name="Rectangle 39"/>
            <p:cNvSpPr>
              <a:spLocks noChangeArrowheads="1"/>
            </p:cNvSpPr>
            <p:nvPr/>
          </p:nvSpPr>
          <p:spPr bwMode="auto">
            <a:xfrm>
              <a:off x="5132" y="2231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2804" y="2120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2954" y="2491"/>
              <a:ext cx="1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total+b.getBalance()</a:t>
              </a:r>
              <a:endParaRPr lang="en-GB"/>
            </a:p>
          </p:txBody>
        </p: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5132" y="2499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$300</a:t>
              </a:r>
              <a:endParaRPr lang="en-GB"/>
            </a:p>
          </p:txBody>
        </p:sp>
        <p:sp>
          <p:nvSpPr>
            <p:cNvPr id="31793" name="Line 49"/>
            <p:cNvSpPr>
              <a:spLocks noChangeShapeType="1"/>
            </p:cNvSpPr>
            <p:nvPr/>
          </p:nvSpPr>
          <p:spPr bwMode="auto">
            <a:xfrm>
              <a:off x="2804" y="2389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2954" y="2759"/>
              <a:ext cx="1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total+c.getBalance()</a:t>
              </a:r>
              <a:endParaRPr lang="en-GB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2804" y="26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Rectangle 58"/>
            <p:cNvSpPr>
              <a:spLocks noChangeArrowheads="1"/>
            </p:cNvSpPr>
            <p:nvPr/>
          </p:nvSpPr>
          <p:spPr bwMode="auto">
            <a:xfrm>
              <a:off x="444" y="3027"/>
              <a:ext cx="9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b.deposit(100)</a:t>
              </a:r>
              <a:endParaRPr lang="en-GB"/>
            </a:p>
          </p:txBody>
        </p:sp>
        <p:sp>
          <p:nvSpPr>
            <p:cNvPr id="31803" name="Rectangle 59"/>
            <p:cNvSpPr>
              <a:spLocks noChangeArrowheads="1"/>
            </p:cNvSpPr>
            <p:nvPr/>
          </p:nvSpPr>
          <p:spPr bwMode="auto">
            <a:xfrm>
              <a:off x="2243" y="3044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$300</a:t>
              </a:r>
              <a:endParaRPr lang="en-GB"/>
            </a:p>
          </p:txBody>
        </p:sp>
        <p:sp>
          <p:nvSpPr>
            <p:cNvPr id="31806" name="Line 62"/>
            <p:cNvSpPr>
              <a:spLocks noChangeShapeType="1"/>
            </p:cNvSpPr>
            <p:nvPr/>
          </p:nvSpPr>
          <p:spPr bwMode="auto">
            <a:xfrm>
              <a:off x="2804" y="2925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0" name="Line 66"/>
            <p:cNvSpPr>
              <a:spLocks noChangeShapeType="1"/>
            </p:cNvSpPr>
            <p:nvPr/>
          </p:nvSpPr>
          <p:spPr bwMode="auto">
            <a:xfrm>
              <a:off x="295" y="3414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1" name="Rectangle 67"/>
            <p:cNvSpPr>
              <a:spLocks noChangeArrowheads="1"/>
            </p:cNvSpPr>
            <p:nvPr/>
          </p:nvSpPr>
          <p:spPr bwMode="auto">
            <a:xfrm>
              <a:off x="2220" y="3193"/>
              <a:ext cx="16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69"/>
            <p:cNvSpPr>
              <a:spLocks noChangeShapeType="1"/>
            </p:cNvSpPr>
            <p:nvPr/>
          </p:nvSpPr>
          <p:spPr bwMode="auto">
            <a:xfrm>
              <a:off x="2220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Line 70"/>
            <p:cNvSpPr>
              <a:spLocks noChangeShapeType="1"/>
            </p:cNvSpPr>
            <p:nvPr/>
          </p:nvSpPr>
          <p:spPr bwMode="auto">
            <a:xfrm>
              <a:off x="2236" y="3414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>
              <a:off x="2804" y="3193"/>
              <a:ext cx="1" cy="20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>
              <a:off x="2804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8" name="Line 74"/>
            <p:cNvSpPr>
              <a:spLocks noChangeShapeType="1"/>
            </p:cNvSpPr>
            <p:nvPr/>
          </p:nvSpPr>
          <p:spPr bwMode="auto">
            <a:xfrm>
              <a:off x="2820" y="3414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Rectangle 75"/>
            <p:cNvSpPr>
              <a:spLocks noChangeArrowheads="1"/>
            </p:cNvSpPr>
            <p:nvPr/>
          </p:nvSpPr>
          <p:spPr bwMode="auto">
            <a:xfrm>
              <a:off x="5109" y="3193"/>
              <a:ext cx="15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77"/>
            <p:cNvSpPr>
              <a:spLocks noChangeShapeType="1"/>
            </p:cNvSpPr>
            <p:nvPr/>
          </p:nvSpPr>
          <p:spPr bwMode="auto">
            <a:xfrm>
              <a:off x="5109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78"/>
            <p:cNvSpPr>
              <a:spLocks noChangeShapeType="1"/>
            </p:cNvSpPr>
            <p:nvPr/>
          </p:nvSpPr>
          <p:spPr bwMode="auto">
            <a:xfrm>
              <a:off x="5124" y="3414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25" name="Group 81"/>
            <p:cNvGrpSpPr>
              <a:grpSpLocks/>
            </p:cNvGrpSpPr>
            <p:nvPr/>
          </p:nvGrpSpPr>
          <p:grpSpPr bwMode="auto">
            <a:xfrm>
              <a:off x="3005" y="3066"/>
              <a:ext cx="47" cy="151"/>
              <a:chOff x="517" y="1652"/>
              <a:chExt cx="47" cy="151"/>
            </a:xfrm>
          </p:grpSpPr>
          <p:sp>
            <p:nvSpPr>
              <p:cNvPr id="31826" name="Oval 82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7" name="Oval 83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12.7</a:t>
            </a:r>
            <a:br>
              <a:rPr lang="en-GB"/>
            </a:br>
            <a:r>
              <a:rPr lang="en-GB"/>
              <a:t>A serially equivalent interleaving of </a:t>
            </a:r>
            <a:r>
              <a:rPr lang="en-GB" i="1"/>
              <a:t>T</a:t>
            </a:r>
            <a:r>
              <a:rPr lang="en-GB"/>
              <a:t> and </a:t>
            </a:r>
            <a:r>
              <a:rPr lang="en-GB" i="1"/>
              <a:t>U</a:t>
            </a:r>
            <a:endParaRPr lang="en-GB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3725863" y="2832100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7972425" y="2832100"/>
            <a:ext cx="23813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3725863" y="53451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9" name="Rectangle 81"/>
          <p:cNvSpPr>
            <a:spLocks noChangeArrowheads="1"/>
          </p:cNvSpPr>
          <p:nvPr/>
        </p:nvSpPr>
        <p:spPr bwMode="auto">
          <a:xfrm>
            <a:off x="4702175" y="534511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7972425" y="53451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858" name="Group 90"/>
          <p:cNvGrpSpPr>
            <a:grpSpLocks/>
          </p:cNvGrpSpPr>
          <p:nvPr/>
        </p:nvGrpSpPr>
        <p:grpSpPr bwMode="auto">
          <a:xfrm>
            <a:off x="655638" y="1793875"/>
            <a:ext cx="8466137" cy="3978275"/>
            <a:chOff x="288" y="847"/>
            <a:chExt cx="5333" cy="2506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442" y="870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19" y="87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T</a:t>
              </a:r>
              <a:endParaRPr lang="en-GB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411" y="870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1457" y="87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433" y="1098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b.getBalance()</a:t>
              </a:r>
              <a:endParaRPr lang="en-GB"/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433" y="1313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b.setBalance(balance*1.1)</a:t>
              </a:r>
              <a:endParaRPr lang="en-GB"/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433" y="1528"/>
              <a:ext cx="15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a.withdraw(balance/10)</a:t>
              </a:r>
              <a:endParaRPr lang="en-GB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3108" y="870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984" y="87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U</a:t>
              </a:r>
              <a:endParaRPr lang="en-GB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4091" y="870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4138" y="87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3108" y="1098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b.getBalance()</a:t>
              </a:r>
              <a:endParaRPr lang="en-GB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3108" y="1313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b.setBalance(balance*1.1)</a:t>
              </a:r>
              <a:endParaRPr lang="en-GB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3108" y="1528"/>
              <a:ext cx="15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c.withdraw(balance/10)</a:t>
              </a:r>
              <a:endParaRPr lang="en-GB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88" y="847"/>
              <a:ext cx="265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962" y="847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978" y="847"/>
              <a:ext cx="264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962" y="862"/>
              <a:ext cx="1" cy="89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433" y="1884"/>
              <a:ext cx="16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 b.getBalance()</a:t>
              </a:r>
              <a:endParaRPr lang="en-GB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370" y="1884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$200</a:t>
              </a:r>
              <a:endParaRPr lang="en-GB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288" y="1769"/>
              <a:ext cx="204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2363" y="1769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2962" y="152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2978" y="1770"/>
              <a:ext cx="202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5022" y="1769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5037" y="1769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2347" y="1784"/>
              <a:ext cx="16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62" y="1784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5022" y="1784"/>
              <a:ext cx="15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433" y="2145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b.setBalance(balance*1.1)</a:t>
              </a:r>
              <a:endParaRPr lang="en-GB"/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2370" y="214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$220</a:t>
              </a:r>
              <a:endParaRPr lang="en-GB"/>
            </a:p>
          </p:txBody>
        </p:sp>
        <p:sp>
          <p:nvSpPr>
            <p:cNvPr id="32813" name="Rectangle 45"/>
            <p:cNvSpPr>
              <a:spLocks noChangeArrowheads="1"/>
            </p:cNvSpPr>
            <p:nvPr/>
          </p:nvSpPr>
          <p:spPr bwMode="auto">
            <a:xfrm>
              <a:off x="2347" y="2101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2962" y="2046"/>
              <a:ext cx="1" cy="24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Rectangle 47"/>
            <p:cNvSpPr>
              <a:spLocks noChangeArrowheads="1"/>
            </p:cNvSpPr>
            <p:nvPr/>
          </p:nvSpPr>
          <p:spPr bwMode="auto">
            <a:xfrm>
              <a:off x="5022" y="2046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Rectangle 49"/>
            <p:cNvSpPr>
              <a:spLocks noChangeArrowheads="1"/>
            </p:cNvSpPr>
            <p:nvPr/>
          </p:nvSpPr>
          <p:spPr bwMode="auto">
            <a:xfrm>
              <a:off x="3108" y="2340"/>
              <a:ext cx="1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balance = b.getBalance()</a:t>
              </a:r>
              <a:endParaRPr lang="en-GB"/>
            </a:p>
          </p:txBody>
        </p:sp>
        <p:sp>
          <p:nvSpPr>
            <p:cNvPr id="32818" name="Rectangle 50"/>
            <p:cNvSpPr>
              <a:spLocks noChangeArrowheads="1"/>
            </p:cNvSpPr>
            <p:nvPr/>
          </p:nvSpPr>
          <p:spPr bwMode="auto">
            <a:xfrm>
              <a:off x="5044" y="234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$220</a:t>
              </a:r>
              <a:endParaRPr lang="en-GB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2347" y="2307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>
              <a:off x="2962" y="2307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5022" y="2307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3108" y="2602"/>
              <a:ext cx="1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b.setBalance(balance*1.1)</a:t>
              </a:r>
              <a:endParaRPr lang="en-GB"/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5044" y="260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$242</a:t>
              </a:r>
              <a:endParaRPr lang="en-GB"/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2347" y="2568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2962" y="2568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Rectangle 61"/>
            <p:cNvSpPr>
              <a:spLocks noChangeArrowheads="1"/>
            </p:cNvSpPr>
            <p:nvPr/>
          </p:nvSpPr>
          <p:spPr bwMode="auto">
            <a:xfrm>
              <a:off x="5022" y="2568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Rectangle 63"/>
            <p:cNvSpPr>
              <a:spLocks noChangeArrowheads="1"/>
            </p:cNvSpPr>
            <p:nvPr/>
          </p:nvSpPr>
          <p:spPr bwMode="auto">
            <a:xfrm>
              <a:off x="433" y="2829"/>
              <a:ext cx="15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a.withdraw(balance/10)</a:t>
              </a:r>
              <a:endParaRPr lang="en-GB"/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2370" y="2829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 $80</a:t>
              </a:r>
              <a:endParaRPr lang="en-GB"/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5044" y="288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2834" name="Rectangle 66"/>
            <p:cNvSpPr>
              <a:spLocks noChangeArrowheads="1"/>
            </p:cNvSpPr>
            <p:nvPr/>
          </p:nvSpPr>
          <p:spPr bwMode="auto">
            <a:xfrm>
              <a:off x="5090" y="2883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2836" name="Rectangle 68"/>
            <p:cNvSpPr>
              <a:spLocks noChangeArrowheads="1"/>
            </p:cNvSpPr>
            <p:nvPr/>
          </p:nvSpPr>
          <p:spPr bwMode="auto">
            <a:xfrm>
              <a:off x="2347" y="2829"/>
              <a:ext cx="16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2962" y="2829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Rectangle 70"/>
            <p:cNvSpPr>
              <a:spLocks noChangeArrowheads="1"/>
            </p:cNvSpPr>
            <p:nvPr/>
          </p:nvSpPr>
          <p:spPr bwMode="auto">
            <a:xfrm>
              <a:off x="5022" y="2829"/>
              <a:ext cx="1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3108" y="3090"/>
              <a:ext cx="15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c.withdraw(balance/10)</a:t>
              </a:r>
              <a:endParaRPr lang="en-GB"/>
            </a:p>
          </p:txBody>
        </p:sp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5044" y="309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$278</a:t>
              </a:r>
              <a:endParaRPr lang="en-GB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>
              <a:off x="288" y="3352"/>
              <a:ext cx="204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Rectangle 76"/>
            <p:cNvSpPr>
              <a:spLocks noChangeArrowheads="1"/>
            </p:cNvSpPr>
            <p:nvPr/>
          </p:nvSpPr>
          <p:spPr bwMode="auto">
            <a:xfrm>
              <a:off x="2347" y="3090"/>
              <a:ext cx="16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>
              <a:off x="2347" y="335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2363" y="3352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>
              <a:off x="2962" y="3090"/>
              <a:ext cx="1" cy="24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2962" y="335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2978" y="3352"/>
              <a:ext cx="202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Rectangle 84"/>
            <p:cNvSpPr>
              <a:spLocks noChangeArrowheads="1"/>
            </p:cNvSpPr>
            <p:nvPr/>
          </p:nvSpPr>
          <p:spPr bwMode="auto">
            <a:xfrm>
              <a:off x="5022" y="3090"/>
              <a:ext cx="15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>
              <a:off x="5037" y="3352"/>
              <a:ext cx="5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12.8</a:t>
            </a:r>
            <a:br>
              <a:rPr lang="en-GB"/>
            </a:br>
            <a:r>
              <a:rPr lang="en-GB"/>
              <a:t>A serially equivalent interleaving of </a:t>
            </a:r>
            <a:r>
              <a:rPr lang="en-GB" i="1"/>
              <a:t>V</a:t>
            </a:r>
            <a:r>
              <a:rPr lang="en-GB"/>
              <a:t> and </a:t>
            </a:r>
            <a:r>
              <a:rPr lang="en-GB" i="1"/>
              <a:t>W</a:t>
            </a:r>
            <a:endParaRPr lang="en-GB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698875" y="2822575"/>
            <a:ext cx="25400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8237538" y="282257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3698875" y="53768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4616450" y="5376863"/>
            <a:ext cx="25400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8237538" y="53768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674688" y="1731963"/>
            <a:ext cx="8604250" cy="3621087"/>
            <a:chOff x="425" y="1091"/>
            <a:chExt cx="5420" cy="2281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547" y="1113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437" y="1113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V</a:t>
              </a:r>
              <a:endParaRPr lang="en-GB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546" y="1113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593" y="111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573" y="1302"/>
              <a:ext cx="1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a.withdraw(100);</a:t>
              </a:r>
              <a:endParaRPr lang="en-GB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573" y="1521"/>
              <a:ext cx="9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b.deposit(100)</a:t>
              </a:r>
              <a:endParaRPr lang="en-GB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056" y="1113"/>
              <a:ext cx="8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Transaction </a:t>
              </a:r>
              <a:endParaRPr lang="en-GB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947" y="1113"/>
              <a:ext cx="1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 i="1">
                  <a:solidFill>
                    <a:srgbClr val="000000"/>
                  </a:solidFill>
                </a:rPr>
                <a:t>W</a:t>
              </a:r>
              <a:endParaRPr lang="en-GB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4087" y="1113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b="1">
                  <a:solidFill>
                    <a:srgbClr val="000000"/>
                  </a:solidFill>
                </a:rPr>
                <a:t>:</a:t>
              </a:r>
              <a:endParaRPr lang="en-GB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3056" y="1426"/>
              <a:ext cx="14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aBranch.branchTotal()</a:t>
              </a:r>
              <a:endParaRPr lang="en-GB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573" y="1879"/>
              <a:ext cx="11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a.withdraw(100);</a:t>
              </a:r>
              <a:endParaRPr lang="en-GB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353" y="1832"/>
              <a:ext cx="39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573" y="2144"/>
              <a:ext cx="96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b.deposit(100)</a:t>
              </a:r>
              <a:endParaRPr lang="en-GB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2353" y="2097"/>
              <a:ext cx="39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$300</a:t>
              </a:r>
              <a:endParaRPr lang="en-GB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3056" y="2410"/>
              <a:ext cx="14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a.getBalance()</a:t>
              </a:r>
              <a:endParaRPr lang="en-GB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5212" y="2363"/>
              <a:ext cx="39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$100</a:t>
              </a:r>
              <a:endParaRPr lang="en-GB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3056" y="2675"/>
              <a:ext cx="1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total+b.getBalance()</a:t>
              </a:r>
              <a:endParaRPr lang="en-GB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5212" y="2629"/>
              <a:ext cx="39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$400</a:t>
              </a:r>
              <a:endParaRPr lang="en-GB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56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3056" y="2941"/>
              <a:ext cx="1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total = total+c.getBalance()</a:t>
              </a:r>
              <a:endParaRPr lang="en-GB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3056" y="3140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...</a:t>
              </a:r>
              <a:endParaRPr lang="en-GB"/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>
              <a:off x="2908" y="310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75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78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79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8 slides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33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B900"/>
      </a:accent6>
      <a:hlink>
        <a:srgbClr val="663300"/>
      </a:hlink>
      <a:folHlink>
        <a:srgbClr val="808000"/>
      </a:folHlink>
    </a:clrScheme>
    <a:fontScheme name="Chapter 8 slides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apter 8 slides.pp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8 slides.pp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8 slides.pp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8 slides.pp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8 slides.pp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8 slides.pp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8 slides.pp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George's iMac HD:Files:Current Work:DSBook e3 material:Web pages:Masters:PPT slide production:updated PPT slides:Chapter 8 slides.ppt</Template>
  <TotalTime>799</TotalTime>
  <Words>2263</Words>
  <Application>Microsoft PowerPoint</Application>
  <PresentationFormat>A4 Paper (210x297 mm)</PresentationFormat>
  <Paragraphs>962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</vt:lpstr>
      <vt:lpstr>Arial</vt:lpstr>
      <vt:lpstr>Times New Roman</vt:lpstr>
      <vt:lpstr>Monotype Sorts</vt:lpstr>
      <vt:lpstr>Arial Black</vt:lpstr>
      <vt:lpstr>New York</vt:lpstr>
      <vt:lpstr>Helvetica</vt:lpstr>
      <vt:lpstr>Chapter 8 slides.ppt</vt:lpstr>
      <vt:lpstr> Slides for Chapter 12:  Transactions and Concurrency Control</vt:lpstr>
      <vt:lpstr>Figure 12.1 Operations of the Account interface</vt:lpstr>
      <vt:lpstr>Figure 12.2 A client’s banking transaction</vt:lpstr>
      <vt:lpstr>Figure 12.3 Operations in Coordinator interface</vt:lpstr>
      <vt:lpstr>Figure 12.4 Transaction life histories</vt:lpstr>
      <vt:lpstr>Figure 12.5 The lost update problem</vt:lpstr>
      <vt:lpstr>Figure 12.6 The inconsistent retrievals problem</vt:lpstr>
      <vt:lpstr>Figure 12.7 A serially equivalent interleaving of T and U</vt:lpstr>
      <vt:lpstr>Figure 12.8 A serially equivalent interleaving of V and W</vt:lpstr>
      <vt:lpstr>Figure 12.9 Read and write operation conflict rules</vt:lpstr>
      <vt:lpstr>Figure 12.10 A non-serially equivalent interleaving of operations of transactions T and U</vt:lpstr>
      <vt:lpstr>Figure 12.11 A dirty read when transaction T aborts</vt:lpstr>
      <vt:lpstr>Figure 12.12 Overwriting uncommitted values</vt:lpstr>
      <vt:lpstr>Figure 12.13 Nested transactions</vt:lpstr>
      <vt:lpstr>Figure 12.14 Transactions T and U with exclusive locks</vt:lpstr>
      <vt:lpstr>Figure 12.15 Lock compatibility</vt:lpstr>
      <vt:lpstr>Figure 12.16 Use of locks in strict two-phase locking</vt:lpstr>
      <vt:lpstr>Figure 12.17 Lock class</vt:lpstr>
      <vt:lpstr>Figure 12.17 continued</vt:lpstr>
      <vt:lpstr>Figure 12.18  LockManager class</vt:lpstr>
      <vt:lpstr>Figure 12.19 Deadlock with write locks</vt:lpstr>
      <vt:lpstr>Figure 12.20 The wait-for graph for Figure 12.19</vt:lpstr>
      <vt:lpstr>Figure 12.21 A cycle in a wait-for graph</vt:lpstr>
      <vt:lpstr>Figure 12.22 Another wait-for graph</vt:lpstr>
      <vt:lpstr>Figure 12.23 Resolution of the deadlock in Figure 15.19</vt:lpstr>
      <vt:lpstr>Figure 12.24 Lock compatibility (read, write and commit locks)</vt:lpstr>
      <vt:lpstr>Figure 12.25 Lock hierarchy for the banking example</vt:lpstr>
      <vt:lpstr>Figure 12.26 Lock hierarchy for a diary</vt:lpstr>
      <vt:lpstr>Figure 12.27 Lock compatibility table for hierarchic locks</vt:lpstr>
      <vt:lpstr>Table on page 498  Serializability of transaction T with respect to transaction Ti</vt:lpstr>
      <vt:lpstr>Figure 12.28 Validation of transactions</vt:lpstr>
      <vt:lpstr>Page 499-500 Validation of Transactions</vt:lpstr>
      <vt:lpstr>Figure 12.29 Operation conflicts for timestamp ordering</vt:lpstr>
      <vt:lpstr>Figure 12.30 Write operations and timestamps</vt:lpstr>
      <vt:lpstr>Page 503 Timestamp ordering write rule</vt:lpstr>
      <vt:lpstr>Page 504 Timestamp ordering read rule</vt:lpstr>
      <vt:lpstr>Figure 12.31 </vt:lpstr>
      <vt:lpstr>Figure 12.32 Timestamps in transactions T and U</vt:lpstr>
      <vt:lpstr>Figure 12.33 Late write operation would invalidate a read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Admin</cp:lastModifiedBy>
  <cp:revision>108</cp:revision>
  <cp:lastPrinted>2000-11-12T21:05:10Z</cp:lastPrinted>
  <dcterms:created xsi:type="dcterms:W3CDTF">2000-06-18T21:59:47Z</dcterms:created>
  <dcterms:modified xsi:type="dcterms:W3CDTF">2016-06-13T05:01:29Z</dcterms:modified>
</cp:coreProperties>
</file>