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AD30-4E6A-4082-A832-1BA730A236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71A2-ED83-4AB5-A4F3-3B971231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Service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SUN 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NFS server module resides in the kernel on each computer that acts as an </a:t>
            </a:r>
            <a:r>
              <a:rPr lang="en-US" sz="2400" i="1" dirty="0" smtClean="0"/>
              <a:t>NFS </a:t>
            </a:r>
            <a:r>
              <a:rPr lang="en-US" sz="2400" dirty="0" smtClean="0"/>
              <a:t>server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Requests </a:t>
            </a:r>
            <a:r>
              <a:rPr lang="en-US" sz="2400" dirty="0"/>
              <a:t>referring to files in a remote file system are translated by </a:t>
            </a: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client module </a:t>
            </a:r>
            <a:r>
              <a:rPr lang="en-US" sz="2400" dirty="0"/>
              <a:t>to NFS protocol operations and then passed to the NFS server module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NFS client and server modules communicate using remote procedure calls.</a:t>
            </a:r>
          </a:p>
          <a:p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port </a:t>
            </a:r>
            <a:r>
              <a:rPr lang="en-US" sz="2400" dirty="0" err="1">
                <a:solidFill>
                  <a:srgbClr val="FF0000"/>
                </a:solidFill>
              </a:rPr>
              <a:t>mapper</a:t>
            </a:r>
            <a:r>
              <a:rPr lang="en-US" sz="2400" dirty="0">
                <a:solidFill>
                  <a:srgbClr val="FF0000"/>
                </a:solidFill>
              </a:rPr>
              <a:t> service </a:t>
            </a:r>
            <a:r>
              <a:rPr lang="en-US" sz="2400" dirty="0"/>
              <a:t>is included to enable clients to bind to services in a given host </a:t>
            </a:r>
            <a:r>
              <a:rPr lang="en-US" sz="2400" dirty="0" smtClean="0"/>
              <a:t>by name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The RPC interface to the NFS server is open: any process can send requests to an NFS server; if the requests are valid and they include valid user credentials, they will be acted upon. </a:t>
            </a:r>
          </a:p>
          <a:p>
            <a:r>
              <a:rPr lang="en-US" dirty="0" smtClean="0"/>
              <a:t>The submission of signed user credentials can be required as an optional security feature, as can the encryption of data for privacy and integrity.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virtual file system (VFS) module, </a:t>
            </a:r>
            <a:r>
              <a:rPr lang="en-US" dirty="0" smtClean="0"/>
              <a:t>has been added </a:t>
            </a:r>
            <a:r>
              <a:rPr lang="en-US" dirty="0"/>
              <a:t>to the UNIX </a:t>
            </a:r>
            <a:r>
              <a:rPr lang="en-US" dirty="0" smtClean="0"/>
              <a:t>kernel.</a:t>
            </a:r>
          </a:p>
          <a:p>
            <a:pPr lvl="1"/>
            <a:r>
              <a:rPr lang="en-US" dirty="0" smtClean="0"/>
              <a:t>It is used to </a:t>
            </a:r>
            <a:r>
              <a:rPr lang="en-US" dirty="0"/>
              <a:t>distinguish between local and remote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translate between </a:t>
            </a:r>
            <a:r>
              <a:rPr lang="en-US" dirty="0"/>
              <a:t>the UNIX-independent </a:t>
            </a:r>
            <a:r>
              <a:rPr lang="en-US" dirty="0" smtClean="0"/>
              <a:t>file identifiers </a:t>
            </a:r>
            <a:r>
              <a:rPr lang="en-US" dirty="0"/>
              <a:t>used by NFS and the internal </a:t>
            </a:r>
            <a:r>
              <a:rPr lang="en-US" dirty="0" smtClean="0"/>
              <a:t>file identifiers </a:t>
            </a:r>
            <a:r>
              <a:rPr lang="en-US" dirty="0"/>
              <a:t>normally used in UNIX and other file systems. </a:t>
            </a:r>
            <a:endParaRPr lang="en-US" dirty="0" smtClean="0"/>
          </a:p>
          <a:p>
            <a:pPr lvl="1"/>
            <a:r>
              <a:rPr lang="en-US" dirty="0" smtClean="0"/>
              <a:t>It keeps </a:t>
            </a:r>
            <a:r>
              <a:rPr lang="en-US" dirty="0" smtClean="0"/>
              <a:t>track of </a:t>
            </a:r>
            <a:r>
              <a:rPr lang="en-US" dirty="0"/>
              <a:t>the </a:t>
            </a:r>
            <a:r>
              <a:rPr lang="en-US" dirty="0" smtClean="0"/>
              <a:t>file systems </a:t>
            </a:r>
            <a:r>
              <a:rPr lang="en-US" dirty="0"/>
              <a:t>that are currently available both locally and </a:t>
            </a:r>
            <a:r>
              <a:rPr lang="en-US" dirty="0" smtClean="0"/>
              <a:t>remotely.</a:t>
            </a:r>
          </a:p>
          <a:p>
            <a:pPr lvl="1"/>
            <a:r>
              <a:rPr lang="en-US" dirty="0" smtClean="0"/>
              <a:t>It passes each </a:t>
            </a:r>
            <a:r>
              <a:rPr lang="en-US" dirty="0"/>
              <a:t>request to the appropriate local system </a:t>
            </a:r>
            <a:r>
              <a:rPr lang="en-US" dirty="0" smtClean="0"/>
              <a:t>module.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file identifiers used in NFS are called </a:t>
            </a:r>
            <a:r>
              <a:rPr lang="en-US" dirty="0">
                <a:solidFill>
                  <a:srgbClr val="FF0000"/>
                </a:solidFill>
              </a:rPr>
              <a:t>file handles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i="1" dirty="0" smtClean="0"/>
              <a:t> </a:t>
            </a:r>
            <a:r>
              <a:rPr lang="en-US" i="1" dirty="0"/>
              <a:t>A file handle </a:t>
            </a:r>
            <a:r>
              <a:rPr lang="en-US" dirty="0" smtClean="0"/>
              <a:t>contains </a:t>
            </a:r>
            <a:r>
              <a:rPr lang="en-US" dirty="0"/>
              <a:t>whatever information the server needs to distinguish an </a:t>
            </a:r>
            <a:r>
              <a:rPr lang="en-US" dirty="0" smtClean="0"/>
              <a:t>individual file.</a:t>
            </a:r>
          </a:p>
          <a:p>
            <a:r>
              <a:rPr lang="en-US" dirty="0" smtClean="0"/>
              <a:t> </a:t>
            </a:r>
            <a:r>
              <a:rPr lang="en-US" dirty="0"/>
              <a:t>In UNIX implementations of NFS, the file handle is derived from the file’s </a:t>
            </a:r>
            <a:r>
              <a:rPr lang="en-US" i="1" dirty="0" err="1" smtClean="0"/>
              <a:t>i</a:t>
            </a:r>
            <a:r>
              <a:rPr lang="en-US" i="1" dirty="0" smtClean="0"/>
              <a:t>-node number </a:t>
            </a:r>
            <a:r>
              <a:rPr lang="en-US" i="1" dirty="0"/>
              <a:t>by adding two extra </a:t>
            </a:r>
            <a:r>
              <a:rPr lang="en-US" i="1" dirty="0" smtClean="0"/>
              <a:t>fields.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Filesystem</a:t>
            </a:r>
            <a:r>
              <a:rPr lang="en-US" i="1" dirty="0" smtClean="0">
                <a:solidFill>
                  <a:srgbClr val="FF0000"/>
                </a:solidFill>
              </a:rPr>
              <a:t> identifier: 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 </a:t>
            </a:r>
            <a:r>
              <a:rPr lang="en-US" dirty="0"/>
              <a:t>a unique number that is allocated </a:t>
            </a:r>
            <a:r>
              <a:rPr lang="en-US" dirty="0" smtClean="0"/>
              <a:t>to each </a:t>
            </a:r>
            <a:r>
              <a:rPr lang="en-US" dirty="0" err="1"/>
              <a:t>filesystem</a:t>
            </a:r>
            <a:r>
              <a:rPr lang="en-US" dirty="0"/>
              <a:t> when it is </a:t>
            </a:r>
            <a:r>
              <a:rPr lang="en-US" dirty="0" smtClean="0"/>
              <a:t>created.</a:t>
            </a:r>
            <a:endParaRPr lang="en-US" i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-node </a:t>
            </a:r>
            <a:r>
              <a:rPr lang="en-US" i="1" dirty="0" smtClean="0">
                <a:solidFill>
                  <a:srgbClr val="FF0000"/>
                </a:solidFill>
              </a:rPr>
              <a:t>number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file: </a:t>
            </a:r>
          </a:p>
          <a:p>
            <a:pPr>
              <a:buNone/>
            </a:pPr>
            <a:r>
              <a:rPr lang="en-US" i="1" dirty="0" smtClean="0"/>
              <a:t>		 </a:t>
            </a:r>
            <a:r>
              <a:rPr lang="en-US" i="1" dirty="0" smtClean="0"/>
              <a:t>a </a:t>
            </a:r>
            <a:r>
              <a:rPr lang="en-US" dirty="0" smtClean="0"/>
              <a:t>number that serves to identify and locate the file within the file system in which the file is stored.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-node </a:t>
            </a:r>
            <a:r>
              <a:rPr lang="en-US" dirty="0" smtClean="0">
                <a:solidFill>
                  <a:srgbClr val="FF0000"/>
                </a:solidFill>
              </a:rPr>
              <a:t>generation number: 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-node </a:t>
            </a:r>
            <a:r>
              <a:rPr lang="en-US" dirty="0"/>
              <a:t>numbers are reused after a file is removed. </a:t>
            </a:r>
            <a:endParaRPr lang="en-US" dirty="0" smtClean="0"/>
          </a:p>
          <a:p>
            <a:pPr lvl="1"/>
            <a:r>
              <a:rPr lang="en-US" dirty="0" smtClean="0"/>
              <a:t>In the VFS </a:t>
            </a:r>
            <a:r>
              <a:rPr lang="en-US" dirty="0"/>
              <a:t>extensions to the UNIX file system, a generation number is stored with each </a:t>
            </a:r>
            <a:r>
              <a:rPr lang="en-US" dirty="0" smtClean="0"/>
              <a:t>file and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incremented each time the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-node number is </a:t>
            </a:r>
            <a:r>
              <a:rPr lang="en-US" dirty="0" smtClean="0">
                <a:solidFill>
                  <a:srgbClr val="FF0000"/>
                </a:solidFill>
              </a:rPr>
              <a:t>reused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The NFS client module </a:t>
            </a:r>
            <a:r>
              <a:rPr lang="en-US" dirty="0" smtClean="0"/>
              <a:t>supplying an interface suitable for use by conventional </a:t>
            </a:r>
            <a:r>
              <a:rPr lang="en-US" dirty="0"/>
              <a:t>application programs.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integrated with the kernel and not supplied as a library for </a:t>
            </a:r>
            <a:r>
              <a:rPr lang="en-US" dirty="0" smtClean="0"/>
              <a:t>loading into </a:t>
            </a:r>
            <a:r>
              <a:rPr lang="en-US" dirty="0"/>
              <a:t>client processes so that: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programs can access files via UNIX system calls without recompilation </a:t>
            </a:r>
            <a:r>
              <a:rPr lang="en-US" dirty="0" smtClean="0"/>
              <a:t>or reloading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client module serves all of the user-level processes, with a shared </a:t>
            </a:r>
            <a:r>
              <a:rPr lang="en-US" dirty="0" smtClean="0"/>
              <a:t>cache of </a:t>
            </a:r>
            <a:r>
              <a:rPr lang="en-US" dirty="0"/>
              <a:t>recently used blocks </a:t>
            </a:r>
          </a:p>
          <a:p>
            <a:pPr lvl="1"/>
            <a:r>
              <a:rPr lang="en-US" dirty="0"/>
              <a:t>the encryption key used to authenticate user IDs passed to the server </a:t>
            </a:r>
            <a:r>
              <a:rPr lang="en-US" dirty="0" smtClean="0"/>
              <a:t>can </a:t>
            </a:r>
            <a:r>
              <a:rPr lang="en-US" dirty="0"/>
              <a:t>be retained in the kernel, preventing impersonation by user-level clients.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control and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NFS </a:t>
            </a:r>
            <a:r>
              <a:rPr lang="en-US" dirty="0" smtClean="0"/>
              <a:t>server </a:t>
            </a:r>
            <a:r>
              <a:rPr lang="en-US" dirty="0" smtClean="0"/>
              <a:t>is stateless and does not keep files open on behalf of its clients.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server </a:t>
            </a:r>
            <a:r>
              <a:rPr lang="en-US" dirty="0" smtClean="0"/>
              <a:t>must check </a:t>
            </a:r>
            <a:r>
              <a:rPr lang="en-US" dirty="0" smtClean="0"/>
              <a:t>the user’s identity against the file’s access permission attributes </a:t>
            </a:r>
            <a:r>
              <a:rPr lang="en-US" dirty="0" smtClean="0"/>
              <a:t>on each request.</a:t>
            </a:r>
            <a:endParaRPr lang="en-US" dirty="0" smtClean="0"/>
          </a:p>
          <a:p>
            <a:r>
              <a:rPr lang="en-US" dirty="0" smtClean="0"/>
              <a:t>The Sun RPC protocol requires clients to send user authentication </a:t>
            </a:r>
            <a:r>
              <a:rPr lang="en-US" dirty="0" smtClean="0"/>
              <a:t>with </a:t>
            </a:r>
            <a:r>
              <a:rPr lang="en-US" dirty="0" smtClean="0"/>
              <a:t>each request and </a:t>
            </a:r>
            <a:r>
              <a:rPr lang="en-US" dirty="0" smtClean="0"/>
              <a:t>this is </a:t>
            </a:r>
            <a:r>
              <a:rPr lang="en-US" dirty="0" smtClean="0"/>
              <a:t>checked against the access permission in the file attributes.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service have three components:</a:t>
            </a:r>
          </a:p>
          <a:p>
            <a:pPr lvl="1"/>
            <a:r>
              <a:rPr lang="en-US" i="1" dirty="0" smtClean="0"/>
              <a:t>flat </a:t>
            </a:r>
            <a:r>
              <a:rPr lang="en-US" i="1" dirty="0"/>
              <a:t>file service,</a:t>
            </a:r>
          </a:p>
          <a:p>
            <a:pPr lvl="1"/>
            <a:r>
              <a:rPr lang="en-US" i="1" dirty="0" smtClean="0"/>
              <a:t>directory </a:t>
            </a:r>
            <a:r>
              <a:rPr lang="en-US" i="1" dirty="0"/>
              <a:t>service </a:t>
            </a:r>
            <a:endParaRPr lang="en-US" i="1" dirty="0" smtClean="0"/>
          </a:p>
          <a:p>
            <a:pPr lvl="1"/>
            <a:r>
              <a:rPr lang="en-US" i="1" dirty="0" smtClean="0"/>
              <a:t>client module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Service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153399" cy="341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Flat File service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flat file service is concerned with implementing operations on </a:t>
            </a:r>
            <a:r>
              <a:rPr lang="en-US" dirty="0" smtClean="0"/>
              <a:t>the contents </a:t>
            </a:r>
            <a:r>
              <a:rPr lang="en-US" dirty="0"/>
              <a:t>of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Unique file identifiers (UFIDs) are used to refer to files in all </a:t>
            </a:r>
            <a:r>
              <a:rPr lang="en-US" i="1" dirty="0" smtClean="0"/>
              <a:t>requests </a:t>
            </a:r>
            <a:r>
              <a:rPr lang="en-US" dirty="0" smtClean="0"/>
              <a:t>for </a:t>
            </a:r>
            <a:r>
              <a:rPr lang="en-US" dirty="0"/>
              <a:t>flat file service operations. </a:t>
            </a:r>
            <a:endParaRPr lang="en-US" dirty="0" smtClean="0"/>
          </a:p>
          <a:p>
            <a:r>
              <a:rPr lang="en-US" dirty="0" smtClean="0"/>
              <a:t>UFIDs are unique </a:t>
            </a:r>
            <a:r>
              <a:rPr lang="en-US" dirty="0"/>
              <a:t>long sequences </a:t>
            </a:r>
            <a:r>
              <a:rPr lang="en-US" dirty="0" smtClean="0"/>
              <a:t>of bits chosen. </a:t>
            </a:r>
          </a:p>
          <a:p>
            <a:r>
              <a:rPr lang="en-US" dirty="0" smtClean="0"/>
              <a:t>When </a:t>
            </a:r>
            <a:r>
              <a:rPr lang="en-US" dirty="0"/>
              <a:t>the flat file service receives a request to create a file, </a:t>
            </a:r>
            <a:r>
              <a:rPr lang="en-US" dirty="0" smtClean="0"/>
              <a:t>it generates </a:t>
            </a:r>
            <a:r>
              <a:rPr lang="en-US" dirty="0"/>
              <a:t>a new UFID for it and returns the UFID to the requester.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Directory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directory service provides a mapping between </a:t>
            </a:r>
            <a:r>
              <a:rPr lang="en-US" i="1" dirty="0"/>
              <a:t>text names </a:t>
            </a:r>
            <a:r>
              <a:rPr lang="en-US" i="1" dirty="0" smtClean="0"/>
              <a:t>for </a:t>
            </a:r>
            <a:r>
              <a:rPr lang="en-US" dirty="0" smtClean="0"/>
              <a:t>files </a:t>
            </a:r>
            <a:r>
              <a:rPr lang="en-US" dirty="0"/>
              <a:t>and their UFIDs. </a:t>
            </a: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may obtain the UFID of a file by quoting its text name </a:t>
            </a:r>
            <a:r>
              <a:rPr lang="en-US" dirty="0" smtClean="0"/>
              <a:t>to the </a:t>
            </a:r>
            <a:r>
              <a:rPr lang="en-US" dirty="0"/>
              <a:t>directory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directory service provides the functions needed to </a:t>
            </a:r>
            <a:r>
              <a:rPr lang="en-US" dirty="0" smtClean="0"/>
              <a:t>generate directories</a:t>
            </a:r>
            <a:r>
              <a:rPr lang="en-US" dirty="0"/>
              <a:t>, to add new file names to directories and to obtain UFIDs from directories. </a:t>
            </a:r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/>
              <a:t>a client of the flat file </a:t>
            </a:r>
            <a:r>
              <a:rPr lang="en-US" dirty="0" smtClean="0"/>
              <a:t>service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client module runs in each client computer, integrating </a:t>
            </a:r>
            <a:r>
              <a:rPr lang="en-US" dirty="0" smtClean="0"/>
              <a:t>and extending </a:t>
            </a:r>
            <a:r>
              <a:rPr lang="en-US" dirty="0"/>
              <a:t>the operations of the flat file service and the directory service under a </a:t>
            </a:r>
            <a:r>
              <a:rPr lang="en-US" dirty="0" smtClean="0"/>
              <a:t>single application </a:t>
            </a:r>
            <a:r>
              <a:rPr lang="en-US" dirty="0"/>
              <a:t>programming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client module also holds </a:t>
            </a:r>
            <a:r>
              <a:rPr lang="en-US" dirty="0" smtClean="0">
                <a:solidFill>
                  <a:srgbClr val="FF0000"/>
                </a:solidFill>
              </a:rPr>
              <a:t>information about </a:t>
            </a:r>
            <a:r>
              <a:rPr lang="en-US" dirty="0">
                <a:solidFill>
                  <a:srgbClr val="FF0000"/>
                </a:solidFill>
              </a:rPr>
              <a:t>the network locations of the flat file server and directory server</a:t>
            </a:r>
            <a:r>
              <a:rPr lang="en-US" dirty="0"/>
              <a:t>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Finally</a:t>
            </a:r>
            <a:r>
              <a:rPr lang="en-US" dirty="0" smtClean="0"/>
              <a:t>, the </a:t>
            </a:r>
            <a:r>
              <a:rPr lang="en-US" dirty="0"/>
              <a:t>client module can play an important role in achieving satisfactory </a:t>
            </a:r>
            <a:r>
              <a:rPr lang="en-US" dirty="0" smtClean="0"/>
              <a:t>performance through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implementation of a cache of recently used file blocks</a:t>
            </a:r>
            <a:r>
              <a:rPr lang="en-US" dirty="0"/>
              <a:t> at the client.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 err="1"/>
              <a:t>FileId</a:t>
            </a:r>
            <a:r>
              <a:rPr lang="en-US" i="1" dirty="0"/>
              <a:t> is invalid </a:t>
            </a:r>
            <a:r>
              <a:rPr lang="en-US" i="1" dirty="0" smtClean="0"/>
              <a:t>if,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the file that it refers to is not present in </a:t>
            </a:r>
            <a:r>
              <a:rPr lang="en-US" i="1" dirty="0" smtClean="0"/>
              <a:t>the </a:t>
            </a:r>
            <a:r>
              <a:rPr lang="en-US" dirty="0" smtClean="0"/>
              <a:t>server </a:t>
            </a:r>
            <a:r>
              <a:rPr lang="en-US" dirty="0"/>
              <a:t>processing the request 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access permissions are inappropriate for </a:t>
            </a:r>
            <a:r>
              <a:rPr lang="en-US" dirty="0" smtClean="0"/>
              <a:t>the operation </a:t>
            </a:r>
            <a:r>
              <a:rPr lang="en-US" dirty="0"/>
              <a:t>requested.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 procedures in the </a:t>
            </a:r>
            <a:r>
              <a:rPr lang="en-US" dirty="0">
                <a:solidFill>
                  <a:srgbClr val="FF0000"/>
                </a:solidFill>
              </a:rPr>
              <a:t>interface except </a:t>
            </a:r>
            <a:r>
              <a:rPr lang="en-US" i="1" dirty="0">
                <a:solidFill>
                  <a:srgbClr val="FF0000"/>
                </a:solidFill>
              </a:rPr>
              <a:t>Create </a:t>
            </a:r>
            <a:r>
              <a:rPr lang="en-US" i="1" dirty="0" smtClean="0">
                <a:solidFill>
                  <a:srgbClr val="FF0000"/>
                </a:solidFill>
              </a:rPr>
              <a:t>throw </a:t>
            </a:r>
            <a:r>
              <a:rPr lang="en-US" dirty="0" smtClean="0">
                <a:solidFill>
                  <a:srgbClr val="FF0000"/>
                </a:solidFill>
              </a:rPr>
              <a:t>exceptions</a:t>
            </a:r>
            <a:r>
              <a:rPr lang="en-US" dirty="0" smtClean="0"/>
              <a:t> </a:t>
            </a:r>
            <a:r>
              <a:rPr lang="en-US" dirty="0"/>
              <a:t>if the </a:t>
            </a:r>
            <a:r>
              <a:rPr lang="en-US" i="1" dirty="0" err="1"/>
              <a:t>FileId</a:t>
            </a:r>
            <a:r>
              <a:rPr lang="en-US" i="1" dirty="0"/>
              <a:t> argument contains an invalid UFID or the user doesn’t </a:t>
            </a:r>
            <a:r>
              <a:rPr lang="en-US" i="1" dirty="0" smtClean="0"/>
              <a:t>have </a:t>
            </a:r>
            <a:r>
              <a:rPr lang="en-US" dirty="0" smtClean="0"/>
              <a:t>sufficient </a:t>
            </a:r>
            <a:r>
              <a:rPr lang="en-US" dirty="0"/>
              <a:t>access </a:t>
            </a:r>
            <a:r>
              <a:rPr lang="en-US" dirty="0" smtClean="0"/>
              <a:t>rights.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Service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Write </a:t>
            </a:r>
            <a:r>
              <a:rPr lang="en-US" i="1" dirty="0"/>
              <a:t>operation require a parameter </a:t>
            </a:r>
            <a:r>
              <a:rPr lang="en-US" i="1" dirty="0" err="1"/>
              <a:t>i</a:t>
            </a:r>
            <a:r>
              <a:rPr lang="en-US" i="1" dirty="0"/>
              <a:t> specifying a position in the file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/>
              <a:t>The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Read </a:t>
            </a:r>
            <a:r>
              <a:rPr lang="en-US" dirty="0" smtClean="0"/>
              <a:t>operation </a:t>
            </a:r>
            <a:r>
              <a:rPr lang="en-US" dirty="0"/>
              <a:t>copies the sequence of </a:t>
            </a:r>
            <a:r>
              <a:rPr lang="en-US" i="1" dirty="0"/>
              <a:t>n data items beginning at item </a:t>
            </a:r>
            <a:r>
              <a:rPr lang="en-US" i="1" dirty="0" err="1"/>
              <a:t>i</a:t>
            </a:r>
            <a:r>
              <a:rPr lang="en-US" i="1" dirty="0"/>
              <a:t> from the specified </a:t>
            </a:r>
            <a:r>
              <a:rPr lang="en-US" i="1" dirty="0" smtClean="0"/>
              <a:t>file</a:t>
            </a:r>
            <a:r>
              <a:rPr lang="en-US" dirty="0" smtClean="0"/>
              <a:t> into </a:t>
            </a:r>
            <a:r>
              <a:rPr lang="en-US" i="1" dirty="0" smtClean="0"/>
              <a:t>Data, then returned to the client. </a:t>
            </a:r>
          </a:p>
          <a:p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Write</a:t>
            </a:r>
            <a:r>
              <a:rPr lang="en-US" i="1" dirty="0" smtClean="0"/>
              <a:t> operation copies the sequence </a:t>
            </a:r>
            <a:r>
              <a:rPr lang="en-US" dirty="0" smtClean="0"/>
              <a:t>of data items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Data into the specified file beginning at item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replacing </a:t>
            </a:r>
            <a:r>
              <a:rPr lang="en-US" i="1" dirty="0" smtClean="0"/>
              <a:t>the previous </a:t>
            </a:r>
            <a:r>
              <a:rPr lang="en-US" dirty="0" smtClean="0"/>
              <a:t>contents of the file at the corresponding </a:t>
            </a:r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Extending </a:t>
            </a:r>
            <a:r>
              <a:rPr lang="en-US" dirty="0" smtClean="0"/>
              <a:t>the file if necessary.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Create</a:t>
            </a:r>
            <a:r>
              <a:rPr lang="en-US" i="1" dirty="0" smtClean="0"/>
              <a:t> </a:t>
            </a:r>
            <a:r>
              <a:rPr lang="en-US" i="1" dirty="0"/>
              <a:t>creates a new, empty file and returns the UFID that is generated. </a:t>
            </a:r>
            <a:endParaRPr lang="en-US" i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Delete</a:t>
            </a:r>
            <a:r>
              <a:rPr lang="en-US" i="1" dirty="0" smtClean="0"/>
              <a:t> </a:t>
            </a:r>
            <a:r>
              <a:rPr lang="en-US" dirty="0" smtClean="0"/>
              <a:t>removes </a:t>
            </a:r>
            <a:r>
              <a:rPr lang="en-US" dirty="0"/>
              <a:t>the specified file.</a:t>
            </a:r>
          </a:p>
          <a:p>
            <a:r>
              <a:rPr lang="en-US" i="1" dirty="0" err="1"/>
              <a:t>GetAttributes</a:t>
            </a:r>
            <a:r>
              <a:rPr lang="en-US" i="1" dirty="0"/>
              <a:t> and </a:t>
            </a:r>
            <a:r>
              <a:rPr lang="en-US" i="1" dirty="0" err="1"/>
              <a:t>SetAttributes</a:t>
            </a:r>
            <a:r>
              <a:rPr lang="en-US" i="1" dirty="0"/>
              <a:t> enable clients to access the attribute record.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GetAttributes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is normally available to any client that is allowed to read the file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Access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SetAttributes</a:t>
            </a:r>
            <a:r>
              <a:rPr lang="en-US" i="1" dirty="0"/>
              <a:t> operation would normally be restricted to the directory service </a:t>
            </a:r>
            <a:r>
              <a:rPr lang="en-US" i="1" dirty="0" smtClean="0"/>
              <a:t>that </a:t>
            </a:r>
            <a:r>
              <a:rPr lang="en-US" dirty="0" smtClean="0"/>
              <a:t>provides </a:t>
            </a:r>
            <a:r>
              <a:rPr lang="en-US" dirty="0"/>
              <a:t>access to the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values of the </a:t>
            </a:r>
            <a:r>
              <a:rPr lang="en-US" dirty="0">
                <a:solidFill>
                  <a:srgbClr val="FF0000"/>
                </a:solidFill>
              </a:rPr>
              <a:t>length and timestamp </a:t>
            </a:r>
            <a:r>
              <a:rPr lang="en-US" dirty="0"/>
              <a:t>portions of </a:t>
            </a:r>
            <a:r>
              <a:rPr lang="en-US" dirty="0" smtClean="0"/>
              <a:t>the attribute </a:t>
            </a:r>
            <a:r>
              <a:rPr lang="en-US" dirty="0"/>
              <a:t>record </a:t>
            </a:r>
            <a:r>
              <a:rPr lang="en-US" dirty="0">
                <a:solidFill>
                  <a:srgbClr val="FF0000"/>
                </a:solidFill>
              </a:rPr>
              <a:t>are not affected by </a:t>
            </a:r>
            <a:r>
              <a:rPr lang="en-US" i="1" dirty="0" err="1">
                <a:solidFill>
                  <a:srgbClr val="FF0000"/>
                </a:solidFill>
              </a:rPr>
              <a:t>SetAttributes</a:t>
            </a:r>
            <a:r>
              <a:rPr lang="en-US" i="1" dirty="0"/>
              <a:t>; they are maintained separately by </a:t>
            </a:r>
            <a:r>
              <a:rPr lang="en-US" i="1" dirty="0" smtClean="0"/>
              <a:t>the </a:t>
            </a:r>
            <a:r>
              <a:rPr lang="en-US" dirty="0" smtClean="0"/>
              <a:t>flat </a:t>
            </a:r>
            <a:r>
              <a:rPr lang="en-US" dirty="0"/>
              <a:t>file service itself.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940</Words>
  <Application>Microsoft Office PowerPoint</Application>
  <PresentationFormat>On-screen Show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File Service Architecture</vt:lpstr>
      <vt:lpstr>Slide 2</vt:lpstr>
      <vt:lpstr>File Service Architecture</vt:lpstr>
      <vt:lpstr>Flat File service </vt:lpstr>
      <vt:lpstr>Directory service</vt:lpstr>
      <vt:lpstr>Client module</vt:lpstr>
      <vt:lpstr>Flat File Service Interface</vt:lpstr>
      <vt:lpstr>File Service Operations</vt:lpstr>
      <vt:lpstr>Slide 9</vt:lpstr>
      <vt:lpstr>Slide 10</vt:lpstr>
      <vt:lpstr>SUN NFS</vt:lpstr>
      <vt:lpstr>Slide 12</vt:lpstr>
      <vt:lpstr>Virtual File System</vt:lpstr>
      <vt:lpstr>File Handles</vt:lpstr>
      <vt:lpstr>File Handle fields</vt:lpstr>
      <vt:lpstr>Client Integration</vt:lpstr>
      <vt:lpstr>Access control and authentication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Service Architecture</dc:title>
  <dc:creator>VIT-Laptop</dc:creator>
  <cp:lastModifiedBy>VIT-Laptop</cp:lastModifiedBy>
  <cp:revision>11</cp:revision>
  <dcterms:created xsi:type="dcterms:W3CDTF">2016-02-01T06:23:43Z</dcterms:created>
  <dcterms:modified xsi:type="dcterms:W3CDTF">2016-02-02T09:07:29Z</dcterms:modified>
</cp:coreProperties>
</file>