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E8F-6FD7-49B0-A8AC-0633AEF38055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DDC-05AA-41C1-B551-F23F2D0A8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E8F-6FD7-49B0-A8AC-0633AEF38055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DDC-05AA-41C1-B551-F23F2D0A8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E8F-6FD7-49B0-A8AC-0633AEF38055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DDC-05AA-41C1-B551-F23F2D0A8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E8F-6FD7-49B0-A8AC-0633AEF38055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DDC-05AA-41C1-B551-F23F2D0A8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E8F-6FD7-49B0-A8AC-0633AEF38055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DDC-05AA-41C1-B551-F23F2D0A8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E8F-6FD7-49B0-A8AC-0633AEF38055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DDC-05AA-41C1-B551-F23F2D0A8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E8F-6FD7-49B0-A8AC-0633AEF38055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DDC-05AA-41C1-B551-F23F2D0A8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E8F-6FD7-49B0-A8AC-0633AEF38055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DDC-05AA-41C1-B551-F23F2D0A8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E8F-6FD7-49B0-A8AC-0633AEF38055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DDC-05AA-41C1-B551-F23F2D0A8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E8F-6FD7-49B0-A8AC-0633AEF38055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DDC-05AA-41C1-B551-F23F2D0A8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E8F-6FD7-49B0-A8AC-0633AEF38055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DDDC-05AA-41C1-B551-F23F2D0A8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2E8F-6FD7-49B0-A8AC-0633AEF38055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6DDDC-05AA-41C1-B551-F23F2D0A8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If, however, the received identifier is that of the receiver itself, then this </a:t>
            </a:r>
            <a:r>
              <a:rPr lang="en-US" dirty="0" smtClean="0"/>
              <a:t>process’s identifier </a:t>
            </a:r>
            <a:r>
              <a:rPr lang="en-US" dirty="0"/>
              <a:t>must be the greatest, and it becomes the coordinator.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coordinator </a:t>
            </a:r>
            <a:r>
              <a:rPr lang="en-US" dirty="0" smtClean="0"/>
              <a:t>marks itself </a:t>
            </a:r>
            <a:r>
              <a:rPr lang="en-US" dirty="0"/>
              <a:t>as a </a:t>
            </a:r>
            <a:r>
              <a:rPr lang="en-US" i="1" dirty="0"/>
              <a:t>non-participant once more and sends an elected message to its </a:t>
            </a:r>
            <a:r>
              <a:rPr lang="en-US" i="1" dirty="0" err="1"/>
              <a:t>neighbour</a:t>
            </a:r>
            <a:r>
              <a:rPr lang="en-US" i="1" dirty="0" smtClean="0"/>
              <a:t>, </a:t>
            </a:r>
            <a:r>
              <a:rPr lang="en-US" dirty="0" smtClean="0"/>
              <a:t>announcing </a:t>
            </a:r>
            <a:r>
              <a:rPr lang="en-US" dirty="0"/>
              <a:t>its election and enclosing its identity.</a:t>
            </a:r>
          </a:p>
          <a:p>
            <a:r>
              <a:rPr lang="en-US" dirty="0"/>
              <a:t>When a process </a:t>
            </a:r>
            <a:r>
              <a:rPr lang="en-US" i="1" dirty="0" smtClean="0"/>
              <a:t>p</a:t>
            </a:r>
            <a:r>
              <a:rPr lang="en-US" i="1" baseline="-25000" dirty="0" smtClean="0"/>
              <a:t>i </a:t>
            </a:r>
            <a:r>
              <a:rPr lang="en-US" i="1" dirty="0"/>
              <a:t>receives an elected message, it </a:t>
            </a:r>
            <a:r>
              <a:rPr lang="en-US" i="1" dirty="0" smtClean="0"/>
              <a:t>marks </a:t>
            </a:r>
            <a:r>
              <a:rPr lang="en-US" i="1" dirty="0"/>
              <a:t>itself as a nonparticipant</a:t>
            </a:r>
            <a:r>
              <a:rPr lang="en-US" i="1" dirty="0" smtClean="0"/>
              <a:t>, </a:t>
            </a:r>
            <a:r>
              <a:rPr lang="en-US" dirty="0" smtClean="0"/>
              <a:t>sets </a:t>
            </a:r>
            <a:r>
              <a:rPr lang="en-US" dirty="0"/>
              <a:t>its variable </a:t>
            </a:r>
            <a:r>
              <a:rPr lang="en-US" i="1" dirty="0" err="1"/>
              <a:t>elected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to the identifier in the message and, unless it is </a:t>
            </a:r>
            <a:r>
              <a:rPr lang="en-US" i="1" dirty="0" smtClean="0"/>
              <a:t>the </a:t>
            </a:r>
            <a:r>
              <a:rPr lang="en-US" dirty="0" smtClean="0"/>
              <a:t>new </a:t>
            </a:r>
            <a:r>
              <a:rPr lang="en-US" dirty="0"/>
              <a:t>coordinator, forwards the message to its </a:t>
            </a:r>
            <a:r>
              <a:rPr lang="en-US" dirty="0" err="1"/>
              <a:t>neighbour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7010400" cy="343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Unlike the ring-based algorithm, this algorithm assumes that the system </a:t>
            </a:r>
            <a:r>
              <a:rPr lang="en-US" dirty="0" smtClean="0"/>
              <a:t>is synchronous.</a:t>
            </a:r>
          </a:p>
          <a:p>
            <a:r>
              <a:rPr lang="en-US" dirty="0" smtClean="0"/>
              <a:t>It </a:t>
            </a:r>
            <a:r>
              <a:rPr lang="en-US" dirty="0"/>
              <a:t>uses timeouts to detect a process failure. </a:t>
            </a:r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difference is that </a:t>
            </a:r>
            <a:r>
              <a:rPr lang="en-US" dirty="0" smtClean="0"/>
              <a:t>the ring-based </a:t>
            </a:r>
            <a:r>
              <a:rPr lang="en-US" dirty="0"/>
              <a:t>algorithm assumed that processes have </a:t>
            </a:r>
            <a:r>
              <a:rPr lang="en-US" i="1" dirty="0" smtClean="0"/>
              <a:t>a minimal </a:t>
            </a:r>
            <a:r>
              <a:rPr lang="en-US" i="1" dirty="0"/>
              <a:t>priori knowledge of </a:t>
            </a:r>
            <a:r>
              <a:rPr lang="en-US" i="1" dirty="0" smtClean="0"/>
              <a:t>one </a:t>
            </a:r>
            <a:r>
              <a:rPr lang="en-US" dirty="0" smtClean="0"/>
              <a:t>another.</a:t>
            </a:r>
          </a:p>
          <a:p>
            <a:r>
              <a:rPr lang="en-US" dirty="0" smtClean="0"/>
              <a:t>Each </a:t>
            </a:r>
            <a:r>
              <a:rPr lang="en-US" dirty="0"/>
              <a:t>knows only how to communicate with its </a:t>
            </a:r>
            <a:r>
              <a:rPr lang="en-US" dirty="0" err="1"/>
              <a:t>neighbour</a:t>
            </a:r>
            <a:r>
              <a:rPr lang="en-US" dirty="0"/>
              <a:t>, and none knows </a:t>
            </a:r>
            <a:r>
              <a:rPr lang="en-US" dirty="0" smtClean="0"/>
              <a:t>the identifiers </a:t>
            </a:r>
            <a:r>
              <a:rPr lang="en-US" dirty="0"/>
              <a:t>of the other processes.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bully algorithm, on the other hand, assumes </a:t>
            </a:r>
            <a:r>
              <a:rPr lang="en-US" dirty="0" smtClean="0"/>
              <a:t>that each </a:t>
            </a:r>
            <a:r>
              <a:rPr lang="en-US" dirty="0"/>
              <a:t>process knows which processes have higher identifiers, and that it </a:t>
            </a:r>
            <a:r>
              <a:rPr lang="en-US" dirty="0" smtClean="0"/>
              <a:t>can communicate </a:t>
            </a:r>
            <a:r>
              <a:rPr lang="en-US" dirty="0"/>
              <a:t>with all such processes.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three types of message in this algorithm: 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Election </a:t>
            </a:r>
            <a:r>
              <a:rPr lang="en-US" i="1" dirty="0">
                <a:solidFill>
                  <a:srgbClr val="FF0000"/>
                </a:solidFill>
              </a:rPr>
              <a:t>message </a:t>
            </a:r>
            <a:r>
              <a:rPr lang="en-US" i="1" dirty="0"/>
              <a:t>is sent </a:t>
            </a:r>
            <a:r>
              <a:rPr lang="en-US" i="1" dirty="0" smtClean="0"/>
              <a:t>to </a:t>
            </a:r>
            <a:r>
              <a:rPr lang="en-US" dirty="0" smtClean="0"/>
              <a:t>announce </a:t>
            </a:r>
            <a:r>
              <a:rPr lang="en-US" dirty="0"/>
              <a:t>an </a:t>
            </a:r>
            <a:r>
              <a:rPr lang="en-US" dirty="0" smtClean="0"/>
              <a:t>election.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Answer </a:t>
            </a:r>
            <a:r>
              <a:rPr lang="en-US" i="1" dirty="0">
                <a:solidFill>
                  <a:srgbClr val="FF0000"/>
                </a:solidFill>
              </a:rPr>
              <a:t>message </a:t>
            </a:r>
            <a:r>
              <a:rPr lang="en-US" i="1" dirty="0"/>
              <a:t>is sent in response to an election </a:t>
            </a:r>
            <a:r>
              <a:rPr lang="en-US" i="1" dirty="0" smtClean="0"/>
              <a:t>message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 coordinator </a:t>
            </a:r>
            <a:r>
              <a:rPr lang="en-US" i="1" dirty="0">
                <a:solidFill>
                  <a:srgbClr val="FF0000"/>
                </a:solidFill>
              </a:rPr>
              <a:t>message </a:t>
            </a:r>
            <a:r>
              <a:rPr lang="en-US" i="1" dirty="0"/>
              <a:t>is sent to announce the identity of the elected process – the </a:t>
            </a:r>
            <a:r>
              <a:rPr lang="en-US" i="1" dirty="0" err="1" smtClean="0"/>
              <a:t>new</a:t>
            </a:r>
            <a:r>
              <a:rPr lang="en-US" dirty="0" err="1"/>
              <a:t>‘coordinator</a:t>
            </a:r>
            <a:r>
              <a:rPr lang="en-US" dirty="0"/>
              <a:t>’.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begins an election when it notices, through timeouts, that </a:t>
            </a:r>
            <a:r>
              <a:rPr lang="en-US" dirty="0" smtClean="0"/>
              <a:t>the coordinator </a:t>
            </a:r>
            <a:r>
              <a:rPr lang="en-US" dirty="0"/>
              <a:t>has failed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Several processes may discover this concurrently.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can construct a reliable failure detector.</a:t>
            </a:r>
          </a:p>
          <a:p>
            <a:r>
              <a:rPr lang="en-US" dirty="0"/>
              <a:t>There is a maximum message transmission delay, </a:t>
            </a:r>
            <a:r>
              <a:rPr lang="en-US" i="1" dirty="0" err="1"/>
              <a:t>T</a:t>
            </a:r>
            <a:r>
              <a:rPr lang="en-US" i="1" baseline="-25000" dirty="0" err="1"/>
              <a:t>trans</a:t>
            </a:r>
            <a:r>
              <a:rPr lang="en-US" i="1" baseline="-25000" dirty="0"/>
              <a:t> </a:t>
            </a:r>
            <a:r>
              <a:rPr lang="en-US" i="1" baseline="-25000" dirty="0"/>
              <a:t>.</a:t>
            </a:r>
            <a:r>
              <a:rPr lang="en-US" i="1" dirty="0" smtClean="0"/>
              <a:t> </a:t>
            </a:r>
            <a:r>
              <a:rPr lang="en-US" i="1" dirty="0"/>
              <a:t>and a maximum delay </a:t>
            </a:r>
            <a:r>
              <a:rPr lang="en-US" i="1" dirty="0" smtClean="0"/>
              <a:t>for </a:t>
            </a:r>
            <a:r>
              <a:rPr lang="en-US" dirty="0" smtClean="0"/>
              <a:t>processing </a:t>
            </a:r>
            <a:r>
              <a:rPr lang="en-US" dirty="0"/>
              <a:t>a message </a:t>
            </a:r>
            <a:r>
              <a:rPr lang="en-US" i="1" dirty="0" err="1"/>
              <a:t>T</a:t>
            </a:r>
            <a:r>
              <a:rPr lang="en-US" i="1" baseline="-25000" dirty="0" err="1"/>
              <a:t>process</a:t>
            </a:r>
            <a:r>
              <a:rPr lang="en-US" i="1" dirty="0"/>
              <a:t> </a:t>
            </a:r>
            <a:endParaRPr lang="en-US" i="1" dirty="0" smtClean="0"/>
          </a:p>
          <a:p>
            <a:r>
              <a:rPr lang="en-US" i="1" dirty="0" smtClean="0"/>
              <a:t> </a:t>
            </a:r>
            <a:r>
              <a:rPr lang="en-US" i="1" dirty="0"/>
              <a:t>Therefore, we can calculate a </a:t>
            </a:r>
            <a:r>
              <a:rPr lang="en-US" i="1" dirty="0" smtClean="0"/>
              <a:t>time T </a:t>
            </a:r>
            <a:r>
              <a:rPr lang="en-US" i="1" dirty="0"/>
              <a:t>= 2T</a:t>
            </a:r>
            <a:r>
              <a:rPr lang="en-US" i="1" baseline="-25000" dirty="0"/>
              <a:t>trans</a:t>
            </a:r>
            <a:r>
              <a:rPr lang="en-US" i="1" dirty="0"/>
              <a:t> + </a:t>
            </a:r>
            <a:r>
              <a:rPr lang="en-US" i="1" dirty="0" err="1"/>
              <a:t>T</a:t>
            </a:r>
            <a:r>
              <a:rPr lang="en-US" i="1" baseline="-25000" dirty="0" err="1"/>
              <a:t>process</a:t>
            </a:r>
            <a:r>
              <a:rPr lang="en-US" i="1" dirty="0"/>
              <a:t> 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This </a:t>
            </a:r>
            <a:r>
              <a:rPr lang="en-US" i="1" dirty="0"/>
              <a:t>is an upper bound on the time that can elapse </a:t>
            </a:r>
            <a:r>
              <a:rPr lang="en-US" i="1" dirty="0" smtClean="0"/>
              <a:t>between </a:t>
            </a:r>
            <a:r>
              <a:rPr lang="en-US" dirty="0" smtClean="0"/>
              <a:t>sending </a:t>
            </a:r>
            <a:r>
              <a:rPr lang="en-US" dirty="0"/>
              <a:t>a message to another process and receiving a response.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no response </a:t>
            </a:r>
            <a:r>
              <a:rPr lang="en-US" dirty="0" smtClean="0"/>
              <a:t>arrives within </a:t>
            </a:r>
            <a:r>
              <a:rPr lang="en-US" dirty="0"/>
              <a:t>time </a:t>
            </a:r>
            <a:r>
              <a:rPr lang="en-US" i="1" dirty="0"/>
              <a:t>T, then the local failure detector can report that the intended recipient of </a:t>
            </a:r>
            <a:r>
              <a:rPr lang="en-US" i="1" dirty="0" smtClean="0"/>
              <a:t>the </a:t>
            </a:r>
            <a:r>
              <a:rPr lang="en-US" dirty="0" smtClean="0"/>
              <a:t>request </a:t>
            </a:r>
            <a:r>
              <a:rPr lang="en-US" dirty="0"/>
              <a:t>has failed.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process that knows it has the highest identifier can elect itself as </a:t>
            </a:r>
            <a:r>
              <a:rPr lang="en-US" dirty="0" smtClean="0"/>
              <a:t>the coordinator </a:t>
            </a:r>
            <a:r>
              <a:rPr lang="en-US" dirty="0"/>
              <a:t>simply by sending a </a:t>
            </a:r>
            <a:r>
              <a:rPr lang="en-US" i="1" dirty="0"/>
              <a:t>coordinator message to all processes with </a:t>
            </a:r>
            <a:r>
              <a:rPr lang="en-US" i="1" dirty="0" smtClean="0"/>
              <a:t>lower </a:t>
            </a:r>
            <a:r>
              <a:rPr lang="en-US" dirty="0" smtClean="0"/>
              <a:t>identifiers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other hand, a process with a lower identifier can begin an election </a:t>
            </a:r>
            <a:r>
              <a:rPr lang="en-US" dirty="0" smtClean="0"/>
              <a:t>by sending </a:t>
            </a:r>
            <a:r>
              <a:rPr lang="en-US" dirty="0"/>
              <a:t>an </a:t>
            </a:r>
            <a:r>
              <a:rPr lang="en-US" i="1" dirty="0"/>
              <a:t>election message to those processes that have a higher identifier and </a:t>
            </a:r>
            <a:r>
              <a:rPr lang="en-US" i="1" dirty="0" smtClean="0"/>
              <a:t>awaiting answer </a:t>
            </a:r>
            <a:r>
              <a:rPr lang="en-US" i="1" dirty="0"/>
              <a:t>messages in response. </a:t>
            </a:r>
            <a:endParaRPr lang="en-US" i="1" dirty="0" smtClean="0"/>
          </a:p>
          <a:p>
            <a:r>
              <a:rPr lang="en-US" i="1" dirty="0" smtClean="0"/>
              <a:t>If </a:t>
            </a:r>
            <a:r>
              <a:rPr lang="en-US" i="1" dirty="0"/>
              <a:t>none arrives within time T, the process considers </a:t>
            </a:r>
            <a:r>
              <a:rPr lang="en-US" i="1" dirty="0" smtClean="0"/>
              <a:t>itself </a:t>
            </a:r>
            <a:r>
              <a:rPr lang="en-US" dirty="0" smtClean="0"/>
              <a:t>the </a:t>
            </a:r>
            <a:r>
              <a:rPr lang="en-US" dirty="0"/>
              <a:t>coordinator and sends a </a:t>
            </a:r>
            <a:r>
              <a:rPr lang="en-US" i="1" dirty="0"/>
              <a:t>coordinator message to all processes with lower </a:t>
            </a:r>
            <a:r>
              <a:rPr lang="en-US" i="1" dirty="0" smtClean="0"/>
              <a:t>identifiers </a:t>
            </a:r>
            <a:r>
              <a:rPr lang="en-US" dirty="0" smtClean="0"/>
              <a:t>announcing </a:t>
            </a:r>
            <a:r>
              <a:rPr lang="en-US" dirty="0"/>
              <a:t>this. </a:t>
            </a:r>
            <a:endParaRPr lang="en-US" dirty="0" smtClean="0"/>
          </a:p>
          <a:p>
            <a:r>
              <a:rPr lang="en-US" dirty="0" smtClean="0"/>
              <a:t>Otherwise</a:t>
            </a:r>
            <a:r>
              <a:rPr lang="en-US" dirty="0"/>
              <a:t>, the process waits a further period </a:t>
            </a:r>
            <a:r>
              <a:rPr lang="en-US" i="1" dirty="0" smtClean="0"/>
              <a:t>T, </a:t>
            </a:r>
            <a:r>
              <a:rPr lang="en-US" i="1" dirty="0"/>
              <a:t>for a </a:t>
            </a:r>
            <a:r>
              <a:rPr lang="en-US" i="1" dirty="0" smtClean="0"/>
              <a:t>coordinator </a:t>
            </a:r>
            <a:r>
              <a:rPr lang="en-US" i="1" dirty="0" smtClean="0"/>
              <a:t> </a:t>
            </a:r>
            <a:r>
              <a:rPr lang="en-US" dirty="0" smtClean="0"/>
              <a:t>message </a:t>
            </a:r>
            <a:r>
              <a:rPr lang="en-US" dirty="0"/>
              <a:t>to arrive from the new coordinator. If none arrives, it begins another election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 a process </a:t>
            </a:r>
            <a:r>
              <a:rPr lang="en-US" i="1" dirty="0"/>
              <a:t>p</a:t>
            </a:r>
            <a:r>
              <a:rPr lang="en-US" i="1" baseline="-25000" dirty="0"/>
              <a:t>i </a:t>
            </a:r>
            <a:r>
              <a:rPr lang="en-US" i="1" dirty="0"/>
              <a:t>receives a coordinator message, it sets its variable </a:t>
            </a:r>
            <a:r>
              <a:rPr lang="en-US" i="1" dirty="0" err="1"/>
              <a:t>elected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to </a:t>
            </a:r>
            <a:r>
              <a:rPr lang="en-US" i="1" dirty="0" smtClean="0"/>
              <a:t>the </a:t>
            </a:r>
            <a:r>
              <a:rPr lang="en-US" dirty="0" smtClean="0"/>
              <a:t>identifier </a:t>
            </a:r>
            <a:r>
              <a:rPr lang="en-US" dirty="0"/>
              <a:t>of the coordinator contained within it and treats that process as the coordinator.</a:t>
            </a:r>
          </a:p>
          <a:p>
            <a:r>
              <a:rPr lang="en-US" dirty="0"/>
              <a:t>If a process receives an </a:t>
            </a:r>
            <a:r>
              <a:rPr lang="en-US" i="1" dirty="0"/>
              <a:t>election message, it sends back an answer </a:t>
            </a:r>
            <a:r>
              <a:rPr lang="en-US" i="1" dirty="0" smtClean="0"/>
              <a:t> message and </a:t>
            </a:r>
            <a:r>
              <a:rPr lang="en-US" dirty="0" smtClean="0"/>
              <a:t>begins </a:t>
            </a:r>
            <a:r>
              <a:rPr lang="en-US" dirty="0"/>
              <a:t>another election – unless it has begun one already.</a:t>
            </a:r>
          </a:p>
          <a:p>
            <a:r>
              <a:rPr lang="en-US" dirty="0"/>
              <a:t>When a process is started to replace a crashed process, it begins an election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 smtClean="0"/>
              <a:t>it has </a:t>
            </a:r>
            <a:r>
              <a:rPr lang="en-US" dirty="0"/>
              <a:t>the highest process identifier, then it will decide that it is the coordinator </a:t>
            </a:r>
            <a:r>
              <a:rPr lang="en-US" dirty="0" smtClean="0"/>
              <a:t>and announce </a:t>
            </a:r>
            <a:r>
              <a:rPr lang="en-US" dirty="0"/>
              <a:t>this to the other processes. 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it will become the coordinator, even </a:t>
            </a:r>
            <a:r>
              <a:rPr lang="en-US" dirty="0" smtClean="0"/>
              <a:t>though the </a:t>
            </a:r>
            <a:r>
              <a:rPr lang="en-US" dirty="0"/>
              <a:t>current coordinator is functioning. It is for this reason that the algorithm is called </a:t>
            </a:r>
            <a:r>
              <a:rPr lang="en-US" dirty="0" smtClean="0"/>
              <a:t>the ‘</a:t>
            </a:r>
            <a:r>
              <a:rPr lang="en-US" dirty="0"/>
              <a:t>bully’ algorithm.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5925" y="1767681"/>
            <a:ext cx="57721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for choosing a unique process to play a particular role is called an </a:t>
            </a:r>
            <a:r>
              <a:rPr lang="en-US" i="1" dirty="0" smtClean="0"/>
              <a:t>election algorithm.</a:t>
            </a:r>
          </a:p>
          <a:p>
            <a:r>
              <a:rPr lang="en-US" dirty="0" smtClean="0"/>
              <a:t>If </a:t>
            </a:r>
            <a:r>
              <a:rPr lang="en-US" dirty="0"/>
              <a:t>the process that </a:t>
            </a:r>
            <a:r>
              <a:rPr lang="en-US" dirty="0" smtClean="0"/>
              <a:t>plays the </a:t>
            </a:r>
            <a:r>
              <a:rPr lang="en-US" dirty="0"/>
              <a:t>role of server wishes to retire then another election is required to choose </a:t>
            </a:r>
            <a:r>
              <a:rPr lang="en-US" dirty="0" smtClean="0"/>
              <a:t>a replacement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individual process does not call more </a:t>
            </a:r>
            <a:r>
              <a:rPr lang="en-US" dirty="0" smtClean="0"/>
              <a:t>than one </a:t>
            </a:r>
            <a:r>
              <a:rPr lang="en-US" dirty="0"/>
              <a:t>election at a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But </a:t>
            </a:r>
            <a:r>
              <a:rPr lang="en-US" dirty="0"/>
              <a:t>the </a:t>
            </a:r>
            <a:r>
              <a:rPr lang="en-US" i="1" dirty="0"/>
              <a:t>N processes could call N concurrent elections.</a:t>
            </a:r>
          </a:p>
          <a:p>
            <a:r>
              <a:rPr lang="en-US" dirty="0"/>
              <a:t>At any point in time, a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is either a </a:t>
            </a:r>
            <a:r>
              <a:rPr lang="en-US" i="1" dirty="0" smtClean="0"/>
              <a:t>	participant (engaged </a:t>
            </a:r>
            <a:r>
              <a:rPr lang="en-US" i="1" dirty="0" smtClean="0"/>
              <a:t>in </a:t>
            </a:r>
            <a:r>
              <a:rPr lang="en-US" dirty="0" smtClean="0"/>
              <a:t>election algorithm) 	 </a:t>
            </a:r>
            <a:r>
              <a:rPr lang="en-US" i="1" dirty="0"/>
              <a:t>non-participant </a:t>
            </a:r>
            <a:r>
              <a:rPr lang="en-US" i="1" dirty="0" smtClean="0"/>
              <a:t> </a:t>
            </a:r>
            <a:r>
              <a:rPr lang="en-US" i="1" dirty="0" smtClean="0"/>
              <a:t>(</a:t>
            </a:r>
            <a:r>
              <a:rPr lang="en-US" i="1" dirty="0" smtClean="0"/>
              <a:t>not </a:t>
            </a:r>
            <a:r>
              <a:rPr lang="en-US" dirty="0" smtClean="0"/>
              <a:t>currently </a:t>
            </a:r>
            <a:r>
              <a:rPr lang="en-US" dirty="0"/>
              <a:t>engaged in </a:t>
            </a:r>
            <a:r>
              <a:rPr lang="en-US" dirty="0" smtClean="0"/>
              <a:t>				any election)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elected process be chosen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the largest identifier.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 smtClean="0"/>
              <a:t>the </a:t>
            </a:r>
            <a:r>
              <a:rPr lang="en-US" dirty="0"/>
              <a:t>lowest computational load by having each process use &lt;1 </a:t>
            </a:r>
            <a:r>
              <a:rPr lang="en-US" dirty="0" smtClean="0"/>
              <a:t>/ </a:t>
            </a:r>
            <a:r>
              <a:rPr lang="en-US" i="1" dirty="0"/>
              <a:t>load , </a:t>
            </a:r>
            <a:r>
              <a:rPr lang="en-US" i="1" dirty="0" err="1"/>
              <a:t>i</a:t>
            </a:r>
            <a:r>
              <a:rPr lang="en-US" i="1" dirty="0"/>
              <a:t> &gt; as its identifier,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where </a:t>
            </a:r>
            <a:r>
              <a:rPr lang="en-US" i="1" dirty="0"/>
              <a:t>load &gt; 0 and the process index </a:t>
            </a:r>
            <a:r>
              <a:rPr lang="en-US" i="1" dirty="0" err="1"/>
              <a:t>i</a:t>
            </a:r>
            <a:r>
              <a:rPr lang="en-US" i="1" dirty="0"/>
              <a:t> is used to order identifiers with the same load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(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i="1" dirty="0" smtClean="0"/>
              <a:t>1,2….N </a:t>
            </a:r>
            <a:r>
              <a:rPr lang="en-US" i="1" dirty="0"/>
              <a:t>) has a variable </a:t>
            </a:r>
            <a:r>
              <a:rPr lang="en-US" i="1" dirty="0" err="1"/>
              <a:t>elected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, which will contain </a:t>
            </a:r>
            <a:r>
              <a:rPr lang="en-US" i="1" dirty="0" smtClean="0"/>
              <a:t>the </a:t>
            </a:r>
            <a:r>
              <a:rPr lang="en-US" dirty="0" smtClean="0"/>
              <a:t>identifier </a:t>
            </a:r>
            <a:r>
              <a:rPr lang="en-US" dirty="0"/>
              <a:t>of the elected process.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process first becomes a participant in </a:t>
            </a:r>
            <a:r>
              <a:rPr lang="en-US" dirty="0" smtClean="0"/>
              <a:t>an election </a:t>
            </a:r>
            <a:r>
              <a:rPr lang="en-US" dirty="0"/>
              <a:t>it sets this variable to the special value ‘ </a:t>
            </a:r>
            <a:r>
              <a:rPr lang="en-US" dirty="0" smtClean="0"/>
              <a:t> </a:t>
            </a:r>
            <a:r>
              <a:rPr lang="en-US" dirty="0"/>
              <a:t>’ to denote that it is not yet defined.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943100" y="43815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05000" y="4495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1"/>
            <a:ext cx="7315200" cy="264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performance of an election </a:t>
            </a:r>
            <a:r>
              <a:rPr lang="en-US" dirty="0" smtClean="0"/>
              <a:t>algorithm is measured by </a:t>
            </a:r>
            <a:r>
              <a:rPr lang="en-US" dirty="0"/>
              <a:t>its </a:t>
            </a:r>
            <a:r>
              <a:rPr lang="en-US" i="1" dirty="0">
                <a:solidFill>
                  <a:srgbClr val="FF0000"/>
                </a:solidFill>
              </a:rPr>
              <a:t>total </a:t>
            </a:r>
            <a:r>
              <a:rPr lang="en-US" i="1" dirty="0" smtClean="0">
                <a:solidFill>
                  <a:srgbClr val="FF0000"/>
                </a:solidFill>
              </a:rPr>
              <a:t>network bandwidth </a:t>
            </a:r>
            <a:r>
              <a:rPr lang="en-US" i="1" dirty="0">
                <a:solidFill>
                  <a:srgbClr val="FF0000"/>
                </a:solidFill>
              </a:rPr>
              <a:t>utilization</a:t>
            </a:r>
            <a:r>
              <a:rPr lang="en-US" i="1" dirty="0"/>
              <a:t> </a:t>
            </a:r>
            <a:r>
              <a:rPr lang="en-US" dirty="0"/>
              <a:t>(which is proportional to the total number of messages </a:t>
            </a:r>
            <a:r>
              <a:rPr lang="en-US" dirty="0" smtClean="0"/>
              <a:t>sent)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Turnaround </a:t>
            </a:r>
            <a:r>
              <a:rPr lang="en-US" i="1" dirty="0">
                <a:solidFill>
                  <a:srgbClr val="FF0000"/>
                </a:solidFill>
              </a:rPr>
              <a:t>time for the algorithm</a:t>
            </a:r>
            <a:r>
              <a:rPr lang="en-US" i="1" dirty="0"/>
              <a:t>: </a:t>
            </a:r>
            <a:r>
              <a:rPr lang="en-US" dirty="0"/>
              <a:t>the number of serialized message </a:t>
            </a:r>
            <a:r>
              <a:rPr lang="en-US" dirty="0" smtClean="0"/>
              <a:t>transmission times </a:t>
            </a:r>
            <a:r>
              <a:rPr lang="en-US" dirty="0"/>
              <a:t>between the initiation and termination of a single run.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based election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Each process </a:t>
            </a:r>
            <a:r>
              <a:rPr lang="en-US" i="1" dirty="0"/>
              <a:t>p</a:t>
            </a:r>
            <a:r>
              <a:rPr lang="en-US" i="1" baseline="-25000" dirty="0"/>
              <a:t>i </a:t>
            </a:r>
            <a:r>
              <a:rPr lang="en-US" i="1" dirty="0"/>
              <a:t>has </a:t>
            </a:r>
            <a:r>
              <a:rPr lang="en-US" i="1" dirty="0" smtClean="0"/>
              <a:t>a </a:t>
            </a:r>
            <a:r>
              <a:rPr lang="en-US" dirty="0" smtClean="0"/>
              <a:t>communication </a:t>
            </a:r>
            <a:r>
              <a:rPr lang="en-US" dirty="0"/>
              <a:t>channel to the next process in the ring, 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i="1" baseline="-25000" dirty="0" smtClean="0"/>
              <a:t>i </a:t>
            </a:r>
            <a:r>
              <a:rPr lang="en-US" i="1" baseline="-25000" dirty="0"/>
              <a:t>+ </a:t>
            </a:r>
            <a:r>
              <a:rPr lang="en-US" i="1" baseline="-25000" dirty="0" smtClean="0"/>
              <a:t>1</a:t>
            </a:r>
            <a:r>
              <a:rPr lang="en-US" i="1" dirty="0" smtClean="0"/>
              <a:t>mod N) </a:t>
            </a:r>
            <a:r>
              <a:rPr lang="en-US" i="1" dirty="0"/>
              <a:t>, and all </a:t>
            </a:r>
            <a:r>
              <a:rPr lang="en-US" i="1" dirty="0" smtClean="0"/>
              <a:t>messages </a:t>
            </a:r>
            <a:r>
              <a:rPr lang="en-US" dirty="0" smtClean="0"/>
              <a:t>are </a:t>
            </a:r>
            <a:r>
              <a:rPr lang="en-US" dirty="0"/>
              <a:t>sent clockwise around the ring</a:t>
            </a:r>
            <a:r>
              <a:rPr lang="en-US" dirty="0" smtClean="0"/>
              <a:t>.</a:t>
            </a:r>
          </a:p>
          <a:p>
            <a:r>
              <a:rPr lang="en-US" dirty="0"/>
              <a:t>The goal of this algorithm is to elect a single process called </a:t>
            </a:r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coordinator</a:t>
            </a:r>
            <a:r>
              <a:rPr lang="en-US" i="1" dirty="0"/>
              <a:t>, which is </a:t>
            </a:r>
            <a:r>
              <a:rPr lang="en-US" i="1" dirty="0">
                <a:solidFill>
                  <a:srgbClr val="FF0000"/>
                </a:solidFill>
              </a:rPr>
              <a:t>the process with the largest identifier.</a:t>
            </a:r>
          </a:p>
          <a:p>
            <a:r>
              <a:rPr lang="en-US" dirty="0"/>
              <a:t>Initially, every process is marked as a </a:t>
            </a:r>
            <a:r>
              <a:rPr lang="en-US" i="1" dirty="0"/>
              <a:t>non-participant in an election. </a:t>
            </a:r>
            <a:endParaRPr lang="en-US" i="1" dirty="0" smtClean="0"/>
          </a:p>
          <a:p>
            <a:r>
              <a:rPr lang="en-US" i="1" dirty="0" smtClean="0"/>
              <a:t>Any process </a:t>
            </a:r>
            <a:r>
              <a:rPr lang="en-US" dirty="0" smtClean="0"/>
              <a:t>can </a:t>
            </a:r>
            <a:r>
              <a:rPr lang="en-US" dirty="0"/>
              <a:t>begin an election. It proceeds by marking itself as a </a:t>
            </a:r>
            <a:r>
              <a:rPr lang="en-US" i="1" dirty="0" smtClean="0"/>
              <a:t>participant and </a:t>
            </a:r>
            <a:r>
              <a:rPr lang="en-US" i="1" dirty="0"/>
              <a:t>placing its </a:t>
            </a:r>
            <a:r>
              <a:rPr lang="en-US" i="1" dirty="0" smtClean="0"/>
              <a:t>identifier </a:t>
            </a:r>
            <a:r>
              <a:rPr lang="en-US" dirty="0" smtClean="0"/>
              <a:t>in </a:t>
            </a:r>
            <a:r>
              <a:rPr lang="en-US" dirty="0"/>
              <a:t>an </a:t>
            </a:r>
            <a:r>
              <a:rPr lang="en-US" i="1" dirty="0"/>
              <a:t>election message and sending it to its clockwise </a:t>
            </a:r>
            <a:r>
              <a:rPr lang="en-US" i="1" dirty="0" err="1" smtClean="0"/>
              <a:t>neighbour</a:t>
            </a:r>
            <a:r>
              <a:rPr lang="en-US" i="1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a process receives an </a:t>
            </a:r>
            <a:r>
              <a:rPr lang="en-US" i="1" dirty="0"/>
              <a:t>election message, it compares the identifier in </a:t>
            </a:r>
            <a:r>
              <a:rPr lang="en-US" i="1" dirty="0" smtClean="0"/>
              <a:t>the </a:t>
            </a:r>
            <a:r>
              <a:rPr lang="en-US" dirty="0" smtClean="0"/>
              <a:t>message </a:t>
            </a:r>
            <a:r>
              <a:rPr lang="en-US" dirty="0"/>
              <a:t>with its own.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arrived identifier is greater, then it forwards the message </a:t>
            </a:r>
            <a:r>
              <a:rPr lang="en-US" dirty="0" smtClean="0"/>
              <a:t>to its </a:t>
            </a:r>
            <a:r>
              <a:rPr lang="en-US" dirty="0" err="1"/>
              <a:t>neighbour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the arrived identifier is smaller and the receiver is not a </a:t>
            </a:r>
            <a:r>
              <a:rPr lang="en-US" i="1" dirty="0"/>
              <a:t>participant, </a:t>
            </a:r>
            <a:r>
              <a:rPr lang="en-US" i="1" dirty="0" smtClean="0"/>
              <a:t>then </a:t>
            </a:r>
            <a:r>
              <a:rPr lang="en-US" dirty="0" smtClean="0"/>
              <a:t>it </a:t>
            </a:r>
            <a:r>
              <a:rPr lang="en-US" dirty="0"/>
              <a:t>substitutes its own identifier in the message and forwards it;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it does not </a:t>
            </a:r>
            <a:r>
              <a:rPr lang="en-US" dirty="0" smtClean="0"/>
              <a:t>forward the </a:t>
            </a:r>
            <a:r>
              <a:rPr lang="en-US" dirty="0"/>
              <a:t>message if it is already a </a:t>
            </a:r>
            <a:r>
              <a:rPr lang="en-US" i="1" dirty="0" smtClean="0"/>
              <a:t>participant.</a:t>
            </a:r>
            <a:endParaRPr lang="en-US" i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993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Elections</vt:lpstr>
      <vt:lpstr>Slide 2</vt:lpstr>
      <vt:lpstr>Slide 3</vt:lpstr>
      <vt:lpstr>Slide 4</vt:lpstr>
      <vt:lpstr>Slide 5</vt:lpstr>
      <vt:lpstr>Slide 6</vt:lpstr>
      <vt:lpstr>Slide 7</vt:lpstr>
      <vt:lpstr>Ring based election algorithm</vt:lpstr>
      <vt:lpstr>Slide 9</vt:lpstr>
      <vt:lpstr>Slide 10</vt:lpstr>
      <vt:lpstr>Slide 11</vt:lpstr>
      <vt:lpstr>Bully algorithm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Elections</dc:title>
  <dc:creator>VIT-Laptop</dc:creator>
  <cp:lastModifiedBy>VIT-Laptop</cp:lastModifiedBy>
  <cp:revision>13</cp:revision>
  <dcterms:created xsi:type="dcterms:W3CDTF">2016-03-22T16:44:28Z</dcterms:created>
  <dcterms:modified xsi:type="dcterms:W3CDTF">2016-03-23T08:23:07Z</dcterms:modified>
</cp:coreProperties>
</file>