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091E-40A3-4145-9976-83B81E8B6286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A78D-7CAA-463E-AA5C-8119B6C80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k5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services and Domain Name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locating naming data from more than one name server in order </a:t>
            </a:r>
            <a:r>
              <a:rPr lang="en-US" dirty="0" smtClean="0"/>
              <a:t>to resolve </a:t>
            </a:r>
            <a:r>
              <a:rPr lang="en-US" dirty="0"/>
              <a:t>a name is called </a:t>
            </a:r>
            <a:r>
              <a:rPr lang="en-US" i="1" dirty="0">
                <a:solidFill>
                  <a:srgbClr val="FF0000"/>
                </a:solidFill>
              </a:rPr>
              <a:t>navigation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>
                <a:solidFill>
                  <a:srgbClr val="FF0000"/>
                </a:solidFill>
              </a:rPr>
              <a:t>client name resolution software </a:t>
            </a:r>
            <a:r>
              <a:rPr lang="en-US" i="1" dirty="0"/>
              <a:t>carries </a:t>
            </a:r>
            <a:r>
              <a:rPr lang="en-US" i="1" dirty="0" smtClean="0"/>
              <a:t>out </a:t>
            </a:r>
            <a:r>
              <a:rPr lang="en-US" dirty="0" smtClean="0"/>
              <a:t>navigation </a:t>
            </a:r>
            <a:r>
              <a:rPr lang="en-US" dirty="0"/>
              <a:t>on behalf of the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communicates with name servers as necessary </a:t>
            </a:r>
            <a:r>
              <a:rPr lang="en-US" dirty="0" smtClean="0"/>
              <a:t>to resolve </a:t>
            </a:r>
            <a:r>
              <a:rPr lang="en-US" dirty="0"/>
              <a:t>a </a:t>
            </a:r>
            <a:r>
              <a:rPr lang="en-US" dirty="0" smtClean="0"/>
              <a:t>name.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One navigation model that DNS supports is known as </a:t>
            </a:r>
            <a:r>
              <a:rPr lang="en-US" i="1" dirty="0">
                <a:solidFill>
                  <a:srgbClr val="FF0000"/>
                </a:solidFill>
              </a:rPr>
              <a:t>iterative navigation 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resolve a name, a client presents the name to the local name </a:t>
            </a:r>
            <a:r>
              <a:rPr lang="en-US" dirty="0" smtClean="0"/>
              <a:t>server, which </a:t>
            </a:r>
            <a:r>
              <a:rPr lang="en-US" dirty="0"/>
              <a:t>attempts to resolve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local name server has the name, it returns the </a:t>
            </a:r>
            <a:r>
              <a:rPr lang="en-US" dirty="0" smtClean="0"/>
              <a:t>result immediately.</a:t>
            </a:r>
          </a:p>
          <a:p>
            <a:r>
              <a:rPr lang="en-US" dirty="0" smtClean="0"/>
              <a:t> </a:t>
            </a:r>
            <a:r>
              <a:rPr lang="en-US" dirty="0"/>
              <a:t>If it does not, it will suggest another server that will be able to help.</a:t>
            </a:r>
          </a:p>
          <a:p>
            <a:r>
              <a:rPr lang="en-US" dirty="0"/>
              <a:t>Resolution proceeds at the new server, with further navigation as necessary until </a:t>
            </a:r>
            <a:r>
              <a:rPr lang="en-US" dirty="0" smtClean="0"/>
              <a:t>the name </a:t>
            </a:r>
            <a:r>
              <a:rPr lang="en-US" dirty="0"/>
              <a:t>is located or is discovered to be unbound.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>
                <a:solidFill>
                  <a:srgbClr val="FF0000"/>
                </a:solidFill>
              </a:rPr>
              <a:t>multicast navigation</a:t>
            </a:r>
            <a:r>
              <a:rPr lang="en-US" i="1" dirty="0"/>
              <a:t>, a client multicasts the name to be resolved and </a:t>
            </a:r>
            <a:r>
              <a:rPr lang="en-US" i="1" dirty="0" smtClean="0"/>
              <a:t>the </a:t>
            </a:r>
            <a:r>
              <a:rPr lang="en-US" dirty="0" smtClean="0"/>
              <a:t>required </a:t>
            </a:r>
            <a:r>
              <a:rPr lang="en-US" dirty="0"/>
              <a:t>object type to the group of name servers.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the server that holds the </a:t>
            </a:r>
            <a:r>
              <a:rPr lang="en-US" dirty="0" smtClean="0"/>
              <a:t>named attributes </a:t>
            </a:r>
            <a:r>
              <a:rPr lang="en-US" dirty="0"/>
              <a:t>responds to the request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non-recursive server controlled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name server may </a:t>
            </a:r>
            <a:r>
              <a:rPr lang="en-US" dirty="0" smtClean="0"/>
              <a:t>be chosen </a:t>
            </a:r>
            <a:r>
              <a:rPr lang="en-US" dirty="0"/>
              <a:t>by the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server communicates by multicast or iteratively with its peers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server-controlled</a:t>
            </a:r>
            <a:br>
              <a:rPr lang="en-US" dirty="0" smtClean="0"/>
            </a:b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</a:t>
            </a:r>
            <a:r>
              <a:rPr lang="en-US" dirty="0"/>
              <a:t>once more contacts a single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this server does not store </a:t>
            </a:r>
            <a:r>
              <a:rPr lang="en-US" dirty="0" smtClean="0"/>
              <a:t>the name</a:t>
            </a:r>
            <a:r>
              <a:rPr lang="en-US" dirty="0"/>
              <a:t>, the server contacts a peer storing a (larger) prefix of the name, which in </a:t>
            </a:r>
            <a:r>
              <a:rPr lang="en-US" dirty="0" smtClean="0"/>
              <a:t>turn attempts </a:t>
            </a:r>
            <a:r>
              <a:rPr lang="en-US" dirty="0"/>
              <a:t>to resolve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procedure continues recursively until the name is resolved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1"/>
            <a:ext cx="6781800" cy="341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Caching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In DNS and other name services, client name resolution software and </a:t>
            </a:r>
            <a:r>
              <a:rPr lang="en-US" dirty="0" smtClean="0"/>
              <a:t>servers </a:t>
            </a:r>
            <a:r>
              <a:rPr lang="en-US" dirty="0" smtClean="0">
                <a:solidFill>
                  <a:srgbClr val="FF0000"/>
                </a:solidFill>
              </a:rPr>
              <a:t>maintain </a:t>
            </a:r>
            <a:r>
              <a:rPr lang="en-US" dirty="0">
                <a:solidFill>
                  <a:srgbClr val="FF0000"/>
                </a:solidFill>
              </a:rPr>
              <a:t>a cache of the results of previous name resolutions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client requests </a:t>
            </a:r>
            <a:r>
              <a:rPr lang="en-US" dirty="0" smtClean="0"/>
              <a:t>a name </a:t>
            </a:r>
            <a:r>
              <a:rPr lang="en-US" dirty="0"/>
              <a:t>lookup, the name resolution software consults its cache.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holds a recent </a:t>
            </a:r>
            <a:r>
              <a:rPr lang="en-US" dirty="0" smtClean="0"/>
              <a:t>result from </a:t>
            </a:r>
            <a:r>
              <a:rPr lang="en-US" dirty="0"/>
              <a:t>a previous lookup for the name, it returns it to the client;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it sets </a:t>
            </a:r>
            <a:r>
              <a:rPr lang="en-US" dirty="0" smtClean="0"/>
              <a:t>about finding </a:t>
            </a:r>
            <a:r>
              <a:rPr lang="en-US" dirty="0"/>
              <a:t>it from a server. That server, in turn, may return data cached from other servers.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name service stores information about a collection of textual names, in the form </a:t>
            </a:r>
            <a:r>
              <a:rPr lang="en-US" i="1" dirty="0" smtClean="0"/>
              <a:t>of </a:t>
            </a:r>
            <a:r>
              <a:rPr lang="en-US" dirty="0" smtClean="0"/>
              <a:t>bindings </a:t>
            </a:r>
            <a:r>
              <a:rPr lang="en-US" dirty="0"/>
              <a:t>between the names and the attributes of the entities </a:t>
            </a:r>
            <a:r>
              <a:rPr lang="en-US" dirty="0" smtClean="0"/>
              <a:t>such </a:t>
            </a:r>
            <a:r>
              <a:rPr lang="en-US" dirty="0"/>
              <a:t>as users</a:t>
            </a:r>
            <a:r>
              <a:rPr lang="en-US" dirty="0" smtClean="0"/>
              <a:t>, computers</a:t>
            </a:r>
            <a:r>
              <a:rPr lang="en-US" dirty="0"/>
              <a:t>, services and objects.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collection is often subdivided into one or </a:t>
            </a:r>
            <a:r>
              <a:rPr lang="en-US" dirty="0" smtClean="0"/>
              <a:t>more </a:t>
            </a:r>
            <a:r>
              <a:rPr lang="en-US" dirty="0" smtClean="0">
                <a:solidFill>
                  <a:srgbClr val="FF0000"/>
                </a:solidFill>
              </a:rPr>
              <a:t>naming </a:t>
            </a:r>
            <a:r>
              <a:rPr lang="en-US" i="1" dirty="0" smtClean="0">
                <a:solidFill>
                  <a:srgbClr val="FF0000"/>
                </a:solidFill>
              </a:rPr>
              <a:t>contexts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</a:t>
            </a:r>
            <a:r>
              <a:rPr lang="en-US" i="1" dirty="0" smtClean="0"/>
              <a:t> </a:t>
            </a:r>
            <a:r>
              <a:rPr lang="en-US" i="1" dirty="0"/>
              <a:t>individual subsets of the bindings that are managed as a </a:t>
            </a:r>
            <a:r>
              <a:rPr lang="en-US" i="1" dirty="0" smtClean="0"/>
              <a:t>unit).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The </a:t>
            </a:r>
            <a:r>
              <a:rPr lang="en-US" dirty="0" smtClean="0"/>
              <a:t>major </a:t>
            </a:r>
            <a:r>
              <a:rPr lang="en-US" dirty="0"/>
              <a:t>operation that a name service supports is to </a:t>
            </a:r>
            <a:r>
              <a:rPr lang="en-US" dirty="0">
                <a:solidFill>
                  <a:srgbClr val="FF0000"/>
                </a:solidFill>
              </a:rPr>
              <a:t>resolve a name </a:t>
            </a:r>
            <a:r>
              <a:rPr lang="en-US" dirty="0"/>
              <a:t>– that is, to look </a:t>
            </a:r>
            <a:r>
              <a:rPr lang="en-US" dirty="0" smtClean="0"/>
              <a:t>up attributes </a:t>
            </a:r>
            <a:r>
              <a:rPr lang="en-US" dirty="0"/>
              <a:t>from a given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name space </a:t>
            </a:r>
            <a:r>
              <a:rPr lang="en-US" i="1" dirty="0"/>
              <a:t>is the collection of all valid names recognized by a particular service. 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dirty="0" smtClean="0"/>
              <a:t>service </a:t>
            </a:r>
            <a:r>
              <a:rPr lang="en-US" dirty="0"/>
              <a:t>will attempt to look up a valid </a:t>
            </a:r>
            <a:r>
              <a:rPr lang="en-US" dirty="0" smtClean="0"/>
              <a:t>name .</a:t>
            </a:r>
          </a:p>
          <a:p>
            <a:r>
              <a:rPr lang="en-US" dirty="0"/>
              <a:t>Name spaces require a </a:t>
            </a:r>
            <a:r>
              <a:rPr lang="en-US" dirty="0" smtClean="0"/>
              <a:t>syntactic definition </a:t>
            </a:r>
            <a:r>
              <a:rPr lang="en-US" dirty="0"/>
              <a:t>to separate valid names from invalid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‘...’ is </a:t>
            </a:r>
            <a:r>
              <a:rPr lang="en-US" dirty="0" smtClean="0"/>
              <a:t>not acceptable </a:t>
            </a:r>
            <a:r>
              <a:rPr lang="en-US" dirty="0"/>
              <a:t>as the DNS name of a computer, whereas </a:t>
            </a:r>
            <a:r>
              <a:rPr lang="en-US" i="1" dirty="0"/>
              <a:t>www.cdk99.net is valid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DNS names are strings called </a:t>
            </a:r>
            <a:r>
              <a:rPr lang="en-US" i="1" dirty="0"/>
              <a:t>domain names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/>
              <a:t>Some examples are </a:t>
            </a:r>
            <a:r>
              <a:rPr lang="en-US" i="1" dirty="0" smtClean="0">
                <a:hlinkClick r:id="rId2"/>
              </a:rPr>
              <a:t>www.cdk5.net</a:t>
            </a:r>
            <a:r>
              <a:rPr lang="en-US" i="1" dirty="0" smtClean="0"/>
              <a:t> </a:t>
            </a:r>
            <a:r>
              <a:rPr lang="en-US" i="1" dirty="0" smtClean="0"/>
              <a:t>,net</a:t>
            </a:r>
            <a:r>
              <a:rPr lang="en-US" i="1" dirty="0"/>
              <a:t>, com and </a:t>
            </a:r>
            <a:r>
              <a:rPr lang="en-US" i="1" dirty="0" smtClean="0"/>
              <a:t>ac.uk</a:t>
            </a:r>
          </a:p>
          <a:p>
            <a:r>
              <a:rPr lang="en-US" dirty="0"/>
              <a:t>The DNS name space has a hierarchic structure: a domain name consists of one </a:t>
            </a:r>
            <a:r>
              <a:rPr lang="en-US" dirty="0" smtClean="0"/>
              <a:t>or more </a:t>
            </a:r>
            <a:r>
              <a:rPr lang="en-US" dirty="0"/>
              <a:t>strings called </a:t>
            </a:r>
            <a:r>
              <a:rPr lang="en-US" i="1" dirty="0"/>
              <a:t>name components or labels, separated by the delimiter ‘.’. </a:t>
            </a:r>
            <a:endParaRPr lang="en-US" i="1" dirty="0" smtClean="0"/>
          </a:p>
          <a:p>
            <a:r>
              <a:rPr lang="en-US" i="1" dirty="0" smtClean="0"/>
              <a:t>There is </a:t>
            </a:r>
            <a:r>
              <a:rPr lang="en-US" dirty="0" smtClean="0"/>
              <a:t>no </a:t>
            </a:r>
            <a:r>
              <a:rPr lang="en-US" dirty="0"/>
              <a:t>delimiter at the beginning or end of a domain name, although the root of the </a:t>
            </a:r>
            <a:r>
              <a:rPr lang="en-US" dirty="0" smtClean="0"/>
              <a:t>DNS name </a:t>
            </a:r>
            <a:r>
              <a:rPr lang="en-US" dirty="0"/>
              <a:t>space is sometimes referred to as ‘.’ for administrative </a:t>
            </a:r>
            <a:r>
              <a:rPr lang="en-US" dirty="0" smtClean="0"/>
              <a:t>purpose.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alias is a name defined </a:t>
            </a:r>
            <a:r>
              <a:rPr lang="en-US" i="1" dirty="0">
                <a:solidFill>
                  <a:srgbClr val="FF0000"/>
                </a:solidFill>
              </a:rPr>
              <a:t>to denote the same information as another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endParaRPr lang="en-US" i="1" dirty="0"/>
          </a:p>
          <a:p>
            <a:r>
              <a:rPr lang="en-US" dirty="0" smtClean="0"/>
              <a:t>Aliases </a:t>
            </a:r>
            <a:r>
              <a:rPr lang="en-US" dirty="0"/>
              <a:t>allow more </a:t>
            </a:r>
            <a:r>
              <a:rPr lang="en-US" dirty="0" smtClean="0"/>
              <a:t>convenient names </a:t>
            </a:r>
            <a:r>
              <a:rPr lang="en-US" dirty="0"/>
              <a:t>to be substituted for relatively complicated </a:t>
            </a:r>
            <a:r>
              <a:rPr lang="en-US" dirty="0" smtClean="0"/>
              <a:t>ones.</a:t>
            </a:r>
          </a:p>
          <a:p>
            <a:r>
              <a:rPr lang="en-US" dirty="0" smtClean="0"/>
              <a:t>This allows </a:t>
            </a:r>
            <a:r>
              <a:rPr lang="en-US" dirty="0"/>
              <a:t>alternative names </a:t>
            </a:r>
            <a:r>
              <a:rPr lang="en-US" dirty="0" smtClean="0"/>
              <a:t>to be </a:t>
            </a:r>
            <a:r>
              <a:rPr lang="en-US" dirty="0"/>
              <a:t>used by different people for the same </a:t>
            </a:r>
            <a:r>
              <a:rPr lang="en-US" dirty="0" smtClean="0"/>
              <a:t>entity.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the common case of hierarchic name spaces, name resolution is an iterative </a:t>
            </a:r>
            <a:r>
              <a:rPr lang="en-US" dirty="0" smtClean="0"/>
              <a:t>or recursive process.</a:t>
            </a:r>
          </a:p>
          <a:p>
            <a:r>
              <a:rPr lang="en-US" dirty="0" smtClean="0"/>
              <a:t>A </a:t>
            </a:r>
            <a:r>
              <a:rPr lang="en-US" dirty="0"/>
              <a:t>name is </a:t>
            </a:r>
            <a:r>
              <a:rPr lang="en-US" dirty="0" smtClean="0"/>
              <a:t> repeatedly </a:t>
            </a:r>
            <a:r>
              <a:rPr lang="en-US" dirty="0"/>
              <a:t>presented to naming contexts in </a:t>
            </a:r>
            <a:r>
              <a:rPr lang="en-US" dirty="0" smtClean="0"/>
              <a:t>order to </a:t>
            </a:r>
            <a:r>
              <a:rPr lang="en-US" dirty="0"/>
              <a:t>look up the attributes to which it refers</a:t>
            </a:r>
            <a:r>
              <a:rPr lang="en-US" dirty="0" smtClean="0"/>
              <a:t>.</a:t>
            </a:r>
          </a:p>
          <a:p>
            <a:r>
              <a:rPr lang="en-US" dirty="0"/>
              <a:t>A naming context either maps a given </a:t>
            </a:r>
            <a:r>
              <a:rPr lang="en-US" dirty="0" smtClean="0"/>
              <a:t>name onto </a:t>
            </a:r>
            <a:r>
              <a:rPr lang="en-US" dirty="0"/>
              <a:t>a set of primitive attributes (such as those of a user) </a:t>
            </a:r>
            <a:r>
              <a:rPr lang="en-US" dirty="0" smtClean="0"/>
              <a:t>directly.</a:t>
            </a:r>
          </a:p>
          <a:p>
            <a:r>
              <a:rPr lang="en-US" dirty="0" smtClean="0"/>
              <a:t>Or maps </a:t>
            </a:r>
            <a:r>
              <a:rPr lang="en-US" dirty="0"/>
              <a:t>it onto </a:t>
            </a:r>
            <a:r>
              <a:rPr lang="en-US" dirty="0" smtClean="0"/>
              <a:t>a further </a:t>
            </a:r>
            <a:r>
              <a:rPr lang="en-US" dirty="0"/>
              <a:t>naming context and a derived name to be presented to that </a:t>
            </a:r>
            <a:r>
              <a:rPr lang="en-US" dirty="0" smtClean="0"/>
              <a:t>context.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resolve </a:t>
            </a:r>
            <a:r>
              <a:rPr lang="en-US" dirty="0" smtClean="0"/>
              <a:t>a name</a:t>
            </a:r>
            <a:r>
              <a:rPr lang="en-US" dirty="0"/>
              <a:t>, it is first presented to some initial naming context; resolution iterates as long </a:t>
            </a:r>
            <a:r>
              <a:rPr lang="en-US" dirty="0" smtClean="0"/>
              <a:t>as further </a:t>
            </a:r>
            <a:r>
              <a:rPr lang="en-US" dirty="0"/>
              <a:t>contexts and derived names are output.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name service, such as DNS, that stores a very </a:t>
            </a:r>
            <a:r>
              <a:rPr lang="en-US" dirty="0" smtClean="0"/>
              <a:t>large database </a:t>
            </a:r>
            <a:r>
              <a:rPr lang="en-US" dirty="0"/>
              <a:t>and is used by a large population will not store all of its naming information </a:t>
            </a:r>
            <a:r>
              <a:rPr lang="en-US" dirty="0" smtClean="0"/>
              <a:t>on a </a:t>
            </a:r>
            <a:r>
              <a:rPr lang="en-US" dirty="0"/>
              <a:t>single server computer</a:t>
            </a:r>
            <a:r>
              <a:rPr lang="en-US" dirty="0" smtClean="0"/>
              <a:t>.</a:t>
            </a:r>
          </a:p>
          <a:p>
            <a:r>
              <a:rPr lang="en-US" dirty="0"/>
              <a:t>DNS specifies that each </a:t>
            </a:r>
            <a:r>
              <a:rPr lang="en-US" dirty="0">
                <a:solidFill>
                  <a:srgbClr val="FF0000"/>
                </a:solidFill>
              </a:rPr>
              <a:t>subset of its database is </a:t>
            </a:r>
            <a:r>
              <a:rPr lang="en-US" dirty="0" smtClean="0">
                <a:solidFill>
                  <a:srgbClr val="FF0000"/>
                </a:solidFill>
              </a:rPr>
              <a:t>replicated in </a:t>
            </a:r>
            <a:r>
              <a:rPr lang="en-US" dirty="0">
                <a:solidFill>
                  <a:srgbClr val="FF0000"/>
                </a:solidFill>
              </a:rPr>
              <a:t>at least two failure-independent </a:t>
            </a:r>
            <a:r>
              <a:rPr lang="en-US" dirty="0" smtClean="0">
                <a:solidFill>
                  <a:srgbClr val="FF0000"/>
                </a:solidFill>
              </a:rPr>
              <a:t>servers.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mentioned above that the data belonging to a naming domain is usually </a:t>
            </a:r>
            <a:r>
              <a:rPr lang="en-US" dirty="0" smtClean="0">
                <a:solidFill>
                  <a:srgbClr val="FF0000"/>
                </a:solidFill>
              </a:rPr>
              <a:t>stored by </a:t>
            </a:r>
            <a:r>
              <a:rPr lang="en-US" dirty="0">
                <a:solidFill>
                  <a:srgbClr val="FF0000"/>
                </a:solidFill>
              </a:rPr>
              <a:t>a local name server managed by the authority </a:t>
            </a:r>
            <a:r>
              <a:rPr lang="en-US" dirty="0"/>
              <a:t>responsible for that domain. </a:t>
            </a:r>
            <a:endParaRPr lang="en-US" dirty="0" smtClean="0"/>
          </a:p>
          <a:p>
            <a:r>
              <a:rPr lang="en-US" dirty="0" smtClean="0"/>
              <a:t>Although, in </a:t>
            </a:r>
            <a:r>
              <a:rPr lang="en-US" dirty="0"/>
              <a:t>some cases, a name server may store data for more than one domain, it is </a:t>
            </a:r>
            <a:r>
              <a:rPr lang="en-US" dirty="0" smtClean="0"/>
              <a:t>generally true </a:t>
            </a:r>
            <a:r>
              <a:rPr lang="en-US" dirty="0"/>
              <a:t>to say that data is partitioned into servers according to its domain.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851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Name services and Domain Name Systems</vt:lpstr>
      <vt:lpstr>Slide 2</vt:lpstr>
      <vt:lpstr>Slide 3</vt:lpstr>
      <vt:lpstr>DNS</vt:lpstr>
      <vt:lpstr>Alias</vt:lpstr>
      <vt:lpstr>Name Resolution</vt:lpstr>
      <vt:lpstr>Slide 7</vt:lpstr>
      <vt:lpstr>Name servers and navigation</vt:lpstr>
      <vt:lpstr>Slide 9</vt:lpstr>
      <vt:lpstr>Slide 10</vt:lpstr>
      <vt:lpstr>Slide 11</vt:lpstr>
      <vt:lpstr>Slide 12</vt:lpstr>
      <vt:lpstr>Slide 13</vt:lpstr>
      <vt:lpstr>non-recursive server controlled navigation</vt:lpstr>
      <vt:lpstr>recursive server-controlled navigation</vt:lpstr>
      <vt:lpstr>Slide 16</vt:lpstr>
      <vt:lpstr>Caching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services and Domain Name Systems</dc:title>
  <dc:creator>VIT-Laptop</dc:creator>
  <cp:lastModifiedBy>VIT-Laptop</cp:lastModifiedBy>
  <cp:revision>13</cp:revision>
  <dcterms:created xsi:type="dcterms:W3CDTF">2016-03-09T07:55:24Z</dcterms:created>
  <dcterms:modified xsi:type="dcterms:W3CDTF">2016-03-15T06:01:30Z</dcterms:modified>
</cp:coreProperties>
</file>