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173B-EDB7-4F51-B340-ADBBF66BA08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9298-71B5-4468-AFB6-06B4FF576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in the coordinator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openTransaction</a:t>
            </a:r>
            <a:r>
              <a:rPr lang="en-US" i="1" dirty="0" smtClean="0">
                <a:solidFill>
                  <a:srgbClr val="FF0000"/>
                </a:solidFill>
              </a:rPr>
              <a:t>() -&gt; trans;</a:t>
            </a:r>
          </a:p>
          <a:p>
            <a:pPr lvl="1"/>
            <a:r>
              <a:rPr lang="en-US" dirty="0" smtClean="0"/>
              <a:t>Starts a new transaction and delivers a unique TID </a:t>
            </a:r>
            <a:r>
              <a:rPr lang="en-US" i="1" dirty="0" smtClean="0"/>
              <a:t>trans. This identifier will be used </a:t>
            </a:r>
            <a:r>
              <a:rPr lang="en-US" dirty="0" smtClean="0"/>
              <a:t>in the other operations in the transaction.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closeTransaction</a:t>
            </a:r>
            <a:r>
              <a:rPr lang="en-US" i="1" dirty="0" smtClean="0">
                <a:solidFill>
                  <a:srgbClr val="FF0000"/>
                </a:solidFill>
              </a:rPr>
              <a:t>(trans) - &gt; (commit, abort);</a:t>
            </a:r>
          </a:p>
          <a:p>
            <a:pPr lvl="1"/>
            <a:r>
              <a:rPr lang="en-US" dirty="0" smtClean="0"/>
              <a:t>Ends a transaction: a </a:t>
            </a:r>
            <a:r>
              <a:rPr lang="en-US" i="1" dirty="0" smtClean="0"/>
              <a:t>commit return value indicates that the transaction has </a:t>
            </a:r>
            <a:r>
              <a:rPr lang="en-US" dirty="0" smtClean="0"/>
              <a:t>committed; 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abort return value indicates that it has aborted.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abortTransaction</a:t>
            </a:r>
            <a:r>
              <a:rPr lang="en-US" i="1" dirty="0" smtClean="0">
                <a:solidFill>
                  <a:srgbClr val="FF0000"/>
                </a:solidFill>
              </a:rPr>
              <a:t>(trans);</a:t>
            </a:r>
          </a:p>
          <a:p>
            <a:pPr lvl="1"/>
            <a:r>
              <a:rPr lang="en-US" dirty="0" smtClean="0"/>
              <a:t>Aborts the transaction.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Service actions related to process crashes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a server process </a:t>
            </a:r>
            <a:r>
              <a:rPr lang="en-US" dirty="0" smtClean="0"/>
              <a:t>crashes it is replaced.</a:t>
            </a:r>
          </a:p>
          <a:p>
            <a:r>
              <a:rPr lang="en-US" dirty="0" smtClean="0"/>
              <a:t> </a:t>
            </a:r>
            <a:r>
              <a:rPr lang="en-US" dirty="0"/>
              <a:t>The new server process aborts any uncommitted </a:t>
            </a:r>
            <a:r>
              <a:rPr lang="en-US" dirty="0" smtClean="0"/>
              <a:t>transactions.</a:t>
            </a:r>
          </a:p>
          <a:p>
            <a:r>
              <a:rPr lang="en-US" dirty="0" smtClean="0"/>
              <a:t>A recovery procedure used to </a:t>
            </a:r>
            <a:r>
              <a:rPr lang="en-US" dirty="0"/>
              <a:t>restore the values of the objects to the values produced </a:t>
            </a:r>
            <a:r>
              <a:rPr lang="en-US" dirty="0" smtClean="0"/>
              <a:t>by the </a:t>
            </a:r>
            <a:r>
              <a:rPr lang="en-US" dirty="0"/>
              <a:t>most recently committed transaction.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deal with a client that </a:t>
            </a:r>
            <a:r>
              <a:rPr lang="en-US" dirty="0" smtClean="0"/>
              <a:t>crashes during </a:t>
            </a:r>
            <a:r>
              <a:rPr lang="en-US" dirty="0"/>
              <a:t>a transaction, servers can give each transaction an expiry time and abort </a:t>
            </a:r>
            <a:r>
              <a:rPr lang="en-US" dirty="0" smtClean="0"/>
              <a:t>any transaction </a:t>
            </a:r>
            <a:r>
              <a:rPr lang="en-US" dirty="0"/>
              <a:t>that has not completed before its expiry time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Client actions related to server process crashes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 will become aware of this when one of the operations returns an exception after a timeout. </a:t>
            </a:r>
          </a:p>
          <a:p>
            <a:r>
              <a:rPr lang="en-US" dirty="0" smtClean="0"/>
              <a:t>If a server crashes and is then replaced during the progress of a transaction, the transaction will no longer be valid and the client must be informed via an exception to the next operation.</a:t>
            </a:r>
          </a:p>
          <a:p>
            <a:r>
              <a:rPr lang="en-US" dirty="0" smtClean="0"/>
              <a:t>In both the cases, the client need to decide by consulting with user of the transaction whether to complete or abandonment the part of the transaction.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lost update </a:t>
            </a:r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Consider transactions </a:t>
            </a:r>
            <a:r>
              <a:rPr lang="en-US" dirty="0"/>
              <a:t>on bank accounts </a:t>
            </a:r>
            <a:r>
              <a:rPr lang="en-US" i="1" dirty="0"/>
              <a:t>A, B and C, whose initial balances are $100, $200 </a:t>
            </a:r>
            <a:r>
              <a:rPr lang="en-US" i="1" dirty="0" smtClean="0"/>
              <a:t>and </a:t>
            </a:r>
            <a:r>
              <a:rPr lang="en-US" dirty="0" smtClean="0"/>
              <a:t>$</a:t>
            </a:r>
            <a:r>
              <a:rPr lang="en-US" dirty="0"/>
              <a:t>300, respectively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Transaction </a:t>
            </a:r>
            <a:r>
              <a:rPr lang="en-US" i="1" dirty="0"/>
              <a:t>T transfers an amount from account A to account B.</a:t>
            </a:r>
          </a:p>
          <a:p>
            <a:pPr lvl="1"/>
            <a:r>
              <a:rPr lang="en-US" dirty="0"/>
              <a:t>Transaction </a:t>
            </a:r>
            <a:r>
              <a:rPr lang="en-US" i="1" dirty="0"/>
              <a:t>U transfers an amount from account C to account B</a:t>
            </a:r>
            <a:r>
              <a:rPr lang="en-US" i="1" dirty="0" smtClean="0"/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update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Transaction </a:t>
            </a:r>
            <a:r>
              <a:rPr lang="en-US" b="1" i="1" dirty="0"/>
              <a:t>T</a:t>
            </a:r>
            <a:r>
              <a:rPr lang="en-US" b="1" i="1" dirty="0" smtClean="0"/>
              <a:t>:</a:t>
            </a:r>
            <a:endParaRPr lang="en-US" b="1" i="1" dirty="0"/>
          </a:p>
          <a:p>
            <a:r>
              <a:rPr lang="en-US" i="1" dirty="0"/>
              <a:t>balance = </a:t>
            </a:r>
            <a:r>
              <a:rPr lang="en-US" i="1" dirty="0" err="1"/>
              <a:t>b.getBalance</a:t>
            </a:r>
            <a:r>
              <a:rPr lang="en-US" i="1" dirty="0"/>
              <a:t>();</a:t>
            </a:r>
          </a:p>
          <a:p>
            <a:r>
              <a:rPr lang="en-US" i="1" dirty="0" err="1"/>
              <a:t>b.setBalance</a:t>
            </a:r>
            <a:r>
              <a:rPr lang="en-US" i="1" dirty="0"/>
              <a:t>(balance*1.1);</a:t>
            </a:r>
          </a:p>
          <a:p>
            <a:r>
              <a:rPr lang="en-US" i="1" dirty="0" err="1"/>
              <a:t>a.withdraw</a:t>
            </a:r>
            <a:r>
              <a:rPr lang="en-US" i="1" dirty="0"/>
              <a:t>(balance/10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b="1" i="1" dirty="0" smtClean="0"/>
              <a:t>Transaction U:</a:t>
            </a:r>
            <a:endParaRPr lang="en-US" i="1" dirty="0"/>
          </a:p>
          <a:p>
            <a:r>
              <a:rPr lang="en-US" i="1" dirty="0"/>
              <a:t>balance = </a:t>
            </a:r>
            <a:r>
              <a:rPr lang="en-US" i="1" dirty="0" err="1"/>
              <a:t>b.getBalance</a:t>
            </a:r>
            <a:r>
              <a:rPr lang="en-US" i="1" dirty="0"/>
              <a:t>();</a:t>
            </a:r>
          </a:p>
          <a:p>
            <a:r>
              <a:rPr lang="en-US" i="1" dirty="0" err="1"/>
              <a:t>b.setBalance</a:t>
            </a:r>
            <a:r>
              <a:rPr lang="en-US" i="1" dirty="0"/>
              <a:t>(balance*1.1);</a:t>
            </a:r>
          </a:p>
          <a:p>
            <a:r>
              <a:rPr lang="en-US" i="1" dirty="0" err="1"/>
              <a:t>c.withdraw</a:t>
            </a:r>
            <a:r>
              <a:rPr lang="en-US" i="1" dirty="0"/>
              <a:t>(balance/10)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lost update problem occurs when two transactions read the old value of a variable and then use it to calculate the new value. </a:t>
            </a:r>
          </a:p>
          <a:p>
            <a:r>
              <a:rPr lang="en-US" dirty="0" smtClean="0"/>
              <a:t>This cannot happen if one transaction is performed before the other, because the later transaction will read the value written by the earlier one.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Retrievals problem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2612" y="1752600"/>
            <a:ext cx="645318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inconsistent retrievals problem can occur when a retrieval transaction runs concurrently with an update transaction.</a:t>
            </a:r>
          </a:p>
          <a:p>
            <a:r>
              <a:rPr lang="en-US" dirty="0" smtClean="0"/>
              <a:t> It cannot occur if the retrieval transaction is performed before or after the update transaction.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Conflicting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pair of operations said to be </a:t>
            </a:r>
            <a:r>
              <a:rPr lang="en-US" i="1" dirty="0" smtClean="0">
                <a:solidFill>
                  <a:srgbClr val="FF0000"/>
                </a:solidFill>
              </a:rPr>
              <a:t>conflicts</a:t>
            </a:r>
            <a:r>
              <a:rPr lang="en-US" i="1" dirty="0" smtClean="0"/>
              <a:t> if </a:t>
            </a:r>
            <a:r>
              <a:rPr lang="en-US" dirty="0" smtClean="0"/>
              <a:t>their combined effect depends on the order in which they are executed.</a:t>
            </a:r>
          </a:p>
          <a:p>
            <a:r>
              <a:rPr lang="en-US" dirty="0" smtClean="0"/>
              <a:t>Consider a pair of operations, </a:t>
            </a:r>
            <a:r>
              <a:rPr lang="en-US" i="1" dirty="0" smtClean="0"/>
              <a:t>read and write. </a:t>
            </a:r>
          </a:p>
          <a:p>
            <a:r>
              <a:rPr lang="en-US" i="1" dirty="0" smtClean="0"/>
              <a:t>read accesses the value of an </a:t>
            </a:r>
            <a:r>
              <a:rPr lang="en-US" dirty="0" smtClean="0"/>
              <a:t>object and </a:t>
            </a:r>
            <a:r>
              <a:rPr lang="en-US" i="1" dirty="0" smtClean="0"/>
              <a:t>write changes its value. </a:t>
            </a:r>
          </a:p>
          <a:p>
            <a:r>
              <a:rPr lang="en-US" i="1" dirty="0" smtClean="0"/>
              <a:t>The effect of an operation refers to the value of an </a:t>
            </a:r>
            <a:r>
              <a:rPr lang="en-US" dirty="0" smtClean="0"/>
              <a:t>object set by a </a:t>
            </a:r>
            <a:r>
              <a:rPr lang="en-US" i="1" dirty="0" smtClean="0"/>
              <a:t>write operation and the result returned by a read operation.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transaction ?</a:t>
            </a:r>
          </a:p>
          <a:p>
            <a:r>
              <a:rPr lang="en-US" dirty="0" smtClean="0"/>
              <a:t>When can you say a transaction is committed?</a:t>
            </a:r>
          </a:p>
          <a:p>
            <a:r>
              <a:rPr lang="en-US" dirty="0" smtClean="0"/>
              <a:t>When can you say a transaction is aborted?</a:t>
            </a:r>
          </a:p>
          <a:p>
            <a:r>
              <a:rPr lang="en-US" dirty="0" smtClean="0"/>
              <a:t>What is all-or-nothing property?</a:t>
            </a:r>
          </a:p>
          <a:p>
            <a:r>
              <a:rPr lang="en-US" dirty="0" smtClean="0"/>
              <a:t>When you need a transaction to be rolled back?</a:t>
            </a:r>
          </a:p>
          <a:p>
            <a:r>
              <a:rPr lang="en-US" dirty="0" smtClean="0"/>
              <a:t>Properties of transaction?</a:t>
            </a:r>
          </a:p>
          <a:p>
            <a:r>
              <a:rPr lang="en-US" dirty="0" smtClean="0"/>
              <a:t>Concurrency control?</a:t>
            </a:r>
          </a:p>
          <a:p>
            <a:r>
              <a:rPr lang="en-US" dirty="0" smtClean="0"/>
              <a:t>Inconsistency problem?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Serially equivalent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transactions to be </a:t>
            </a:r>
            <a:r>
              <a:rPr lang="en-US" i="1" dirty="0" smtClean="0"/>
              <a:t>serially equivalent, it is necessary and sufficient that </a:t>
            </a:r>
            <a:r>
              <a:rPr lang="en-US" i="1" dirty="0" smtClean="0">
                <a:solidFill>
                  <a:srgbClr val="FF0000"/>
                </a:solidFill>
              </a:rPr>
              <a:t>all </a:t>
            </a:r>
            <a:r>
              <a:rPr lang="en-US" dirty="0" smtClean="0">
                <a:solidFill>
                  <a:srgbClr val="FF0000"/>
                </a:solidFill>
              </a:rPr>
              <a:t>pairs of conflicting operations of the two transactions be executed in the same order at all of the objects they both access.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676400"/>
            <a:ext cx="6781800" cy="316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Transactions </a:t>
            </a:r>
            <a:r>
              <a:rPr lang="en-US" i="1" dirty="0" smtClean="0"/>
              <a:t>T and U, defined as follows:</a:t>
            </a:r>
          </a:p>
          <a:p>
            <a:pPr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	T: x = read(</a:t>
            </a:r>
            <a:r>
              <a:rPr lang="en-US" sz="4000" i="1" dirty="0" err="1" smtClean="0">
                <a:solidFill>
                  <a:srgbClr val="FF0000"/>
                </a:solidFill>
              </a:rPr>
              <a:t>i</a:t>
            </a:r>
            <a:r>
              <a:rPr lang="en-US" sz="4000" i="1" dirty="0" smtClean="0">
                <a:solidFill>
                  <a:srgbClr val="FF0000"/>
                </a:solidFill>
              </a:rPr>
              <a:t>); write(</a:t>
            </a:r>
            <a:r>
              <a:rPr lang="en-US" sz="4000" i="1" dirty="0" err="1" smtClean="0">
                <a:solidFill>
                  <a:srgbClr val="FF0000"/>
                </a:solidFill>
              </a:rPr>
              <a:t>i</a:t>
            </a:r>
            <a:r>
              <a:rPr lang="en-US" sz="4000" i="1" dirty="0" smtClean="0">
                <a:solidFill>
                  <a:srgbClr val="FF0000"/>
                </a:solidFill>
              </a:rPr>
              <a:t>, 10); write(j, 20);</a:t>
            </a:r>
          </a:p>
          <a:p>
            <a:pPr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	U: y = read(j); write(j, 30); z = read (</a:t>
            </a:r>
            <a:r>
              <a:rPr lang="en-US" sz="4000" i="1" dirty="0" err="1" smtClean="0">
                <a:solidFill>
                  <a:srgbClr val="FF0000"/>
                </a:solidFill>
              </a:rPr>
              <a:t>i</a:t>
            </a:r>
            <a:r>
              <a:rPr lang="en-US" sz="4000" i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/>
              <a:t>Each transaction’s access to objects </a:t>
            </a:r>
            <a:r>
              <a:rPr lang="en-US" i="1" dirty="0" err="1" smtClean="0"/>
              <a:t>i</a:t>
            </a:r>
            <a:r>
              <a:rPr lang="en-US" i="1" dirty="0" smtClean="0"/>
              <a:t> and j is serialized with respect to one </a:t>
            </a:r>
            <a:r>
              <a:rPr lang="en-US" i="1" dirty="0" err="1" smtClean="0"/>
              <a:t>another,</a:t>
            </a:r>
            <a:r>
              <a:rPr lang="en-US" dirty="0" err="1" smtClean="0"/>
              <a:t>because</a:t>
            </a:r>
            <a:r>
              <a:rPr lang="en-US" dirty="0" smtClean="0"/>
              <a:t> </a:t>
            </a:r>
            <a:r>
              <a:rPr lang="en-US" i="1" dirty="0" smtClean="0"/>
              <a:t>T makes all of its accesses to </a:t>
            </a:r>
            <a:r>
              <a:rPr lang="en-US" i="1" dirty="0" err="1" smtClean="0"/>
              <a:t>i</a:t>
            </a:r>
            <a:r>
              <a:rPr lang="en-US" i="1" dirty="0" smtClean="0"/>
              <a:t> before U does and U makes all of its accesses to j before T does. </a:t>
            </a:r>
          </a:p>
          <a:p>
            <a:r>
              <a:rPr lang="en-US" i="1" dirty="0" smtClean="0"/>
              <a:t>But the ordering is not serially equivalent, because the pairs of </a:t>
            </a:r>
            <a:r>
              <a:rPr lang="en-US" dirty="0" smtClean="0"/>
              <a:t>conflicting operations are not done in the same order at both objects. </a:t>
            </a:r>
          </a:p>
          <a:p>
            <a:r>
              <a:rPr lang="en-US" dirty="0" smtClean="0"/>
              <a:t>Serially equivalent orderings require one of the following two conditions: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400" dirty="0" smtClean="0">
                <a:solidFill>
                  <a:srgbClr val="FF0000"/>
                </a:solidFill>
              </a:rPr>
              <a:t>	1. </a:t>
            </a:r>
            <a:r>
              <a:rPr lang="en-US" sz="3400" i="1" dirty="0" smtClean="0">
                <a:solidFill>
                  <a:srgbClr val="FF0000"/>
                </a:solidFill>
              </a:rPr>
              <a:t>T accesses </a:t>
            </a:r>
            <a:r>
              <a:rPr lang="en-US" sz="3400" i="1" dirty="0" err="1" smtClean="0">
                <a:solidFill>
                  <a:srgbClr val="FF0000"/>
                </a:solidFill>
              </a:rPr>
              <a:t>i</a:t>
            </a:r>
            <a:r>
              <a:rPr lang="en-US" sz="3400" i="1" dirty="0" smtClean="0">
                <a:solidFill>
                  <a:srgbClr val="FF0000"/>
                </a:solidFill>
              </a:rPr>
              <a:t> before U and T accesses j before U.</a:t>
            </a: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		2. </a:t>
            </a:r>
            <a:r>
              <a:rPr lang="en-US" sz="3400" i="1" dirty="0" smtClean="0">
                <a:solidFill>
                  <a:srgbClr val="FF0000"/>
                </a:solidFill>
              </a:rPr>
              <a:t>U accesses </a:t>
            </a:r>
            <a:r>
              <a:rPr lang="en-US" sz="3400" i="1" dirty="0" err="1" smtClean="0">
                <a:solidFill>
                  <a:srgbClr val="FF0000"/>
                </a:solidFill>
              </a:rPr>
              <a:t>i</a:t>
            </a:r>
            <a:r>
              <a:rPr lang="en-US" sz="3400" i="1" dirty="0" smtClean="0">
                <a:solidFill>
                  <a:srgbClr val="FF0000"/>
                </a:solidFill>
              </a:rPr>
              <a:t> before T and U accesses j before T.</a:t>
            </a:r>
            <a:endParaRPr 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Recoverability from aborts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The isolation property of transactions requires that transactions do not see </a:t>
            </a:r>
            <a:r>
              <a:rPr lang="en-US" dirty="0" smtClean="0"/>
              <a:t>the uncommitted state of other transactions.</a:t>
            </a:r>
          </a:p>
          <a:p>
            <a:r>
              <a:rPr lang="en-US" dirty="0" smtClean="0"/>
              <a:t> The ‘dirty read’ problem is caused by the interaction between a </a:t>
            </a:r>
            <a:r>
              <a:rPr lang="en-US" i="1" dirty="0" smtClean="0"/>
              <a:t>read operation in one transaction and an earlier write operation in </a:t>
            </a:r>
            <a:r>
              <a:rPr lang="en-US" dirty="0" smtClean="0"/>
              <a:t>another transaction on the same object. </a:t>
            </a:r>
          </a:p>
          <a:p>
            <a:r>
              <a:rPr lang="en-US" dirty="0" smtClean="0"/>
              <a:t>Consider </a:t>
            </a:r>
            <a:r>
              <a:rPr lang="en-US" i="1" dirty="0" smtClean="0"/>
              <a:t>T gets the balance of account A and sets it to $10 more.</a:t>
            </a:r>
          </a:p>
          <a:p>
            <a:r>
              <a:rPr lang="en-US" i="1" dirty="0" smtClean="0"/>
              <a:t>U gets the </a:t>
            </a:r>
            <a:r>
              <a:rPr lang="en-US" dirty="0" smtClean="0"/>
              <a:t>balance of account </a:t>
            </a:r>
            <a:r>
              <a:rPr lang="en-US" i="1" dirty="0" smtClean="0"/>
              <a:t>A and sets it to $20 more. </a:t>
            </a:r>
            <a:endParaRPr lang="en-US" dirty="0" smtClean="0"/>
          </a:p>
          <a:p>
            <a:r>
              <a:rPr lang="en-US" dirty="0" smtClean="0"/>
              <a:t>The transaction </a:t>
            </a:r>
            <a:r>
              <a:rPr lang="en-US" i="1" dirty="0" smtClean="0"/>
              <a:t>T aborts after U has committed. </a:t>
            </a:r>
          </a:p>
          <a:p>
            <a:r>
              <a:rPr lang="en-US" i="1" dirty="0" smtClean="0"/>
              <a:t>Then the </a:t>
            </a:r>
            <a:r>
              <a:rPr lang="en-US" dirty="0" smtClean="0"/>
              <a:t>transaction </a:t>
            </a:r>
            <a:r>
              <a:rPr lang="en-US" i="1" dirty="0" smtClean="0"/>
              <a:t>U will have seen a value that never existed, since A will be restored to its </a:t>
            </a:r>
            <a:r>
              <a:rPr lang="en-US" dirty="0" smtClean="0"/>
              <a:t>original value. </a:t>
            </a:r>
          </a:p>
          <a:p>
            <a:r>
              <a:rPr lang="en-US" dirty="0" smtClean="0"/>
              <a:t>We say that the transaction </a:t>
            </a:r>
            <a:r>
              <a:rPr lang="en-US" i="1" dirty="0" smtClean="0"/>
              <a:t>U has performed a dirty read. As it has</a:t>
            </a:r>
          </a:p>
          <a:p>
            <a:pPr>
              <a:buNone/>
            </a:pPr>
            <a:r>
              <a:rPr lang="en-US" dirty="0" smtClean="0"/>
              <a:t> 	committed, it cannot be undone.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696200" cy="3586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a transaction (like </a:t>
            </a:r>
            <a:r>
              <a:rPr lang="en-US" i="1" dirty="0" smtClean="0"/>
              <a:t>U) has committed after it has seen  </a:t>
            </a:r>
            <a:r>
              <a:rPr lang="en-US" dirty="0" smtClean="0"/>
              <a:t>the effects of a transaction that subsequently aborted, the situation is not recoverable.</a:t>
            </a:r>
          </a:p>
          <a:p>
            <a:r>
              <a:rPr lang="en-US" dirty="0" smtClean="0"/>
              <a:t> So any transaction (like </a:t>
            </a:r>
            <a:r>
              <a:rPr lang="en-US" i="1" dirty="0" smtClean="0"/>
              <a:t>U) that is in danger of </a:t>
            </a:r>
            <a:r>
              <a:rPr lang="en-US" dirty="0" smtClean="0"/>
              <a:t>having a dirty read </a:t>
            </a:r>
            <a:r>
              <a:rPr lang="en-US" dirty="0" smtClean="0">
                <a:solidFill>
                  <a:srgbClr val="FF0000"/>
                </a:solidFill>
              </a:rPr>
              <a:t>delays its commit operation until after the commitment of any other transaction whose uncommitted state has been observed.</a:t>
            </a:r>
          </a:p>
          <a:p>
            <a:r>
              <a:rPr lang="en-US" dirty="0" smtClean="0"/>
              <a:t> In our example, </a:t>
            </a:r>
            <a:r>
              <a:rPr lang="en-US" i="1" dirty="0" smtClean="0"/>
              <a:t>U delays its commit until after T commits. In </a:t>
            </a:r>
            <a:r>
              <a:rPr lang="en-US" dirty="0" smtClean="0"/>
              <a:t>the case that </a:t>
            </a:r>
            <a:r>
              <a:rPr lang="en-US" i="1" dirty="0" smtClean="0"/>
              <a:t>T aborts, then U must abort as well.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Cascading aborts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  must also aborts if T aborts</a:t>
            </a:r>
            <a:r>
              <a:rPr lang="en-US" i="1" dirty="0" smtClean="0"/>
              <a:t>. </a:t>
            </a:r>
          </a:p>
          <a:p>
            <a:r>
              <a:rPr lang="en-US" i="1" dirty="0" smtClean="0"/>
              <a:t>Unfortunately, if any other </a:t>
            </a:r>
            <a:r>
              <a:rPr lang="en-US" dirty="0" smtClean="0"/>
              <a:t>transactions have seen the  effects due to </a:t>
            </a:r>
            <a:r>
              <a:rPr lang="en-US" i="1" dirty="0" smtClean="0"/>
              <a:t>U, they too must be aborted. </a:t>
            </a:r>
          </a:p>
          <a:p>
            <a:r>
              <a:rPr lang="en-US" i="1" dirty="0" smtClean="0"/>
              <a:t>The aborting of </a:t>
            </a:r>
            <a:r>
              <a:rPr lang="en-US" dirty="0" smtClean="0"/>
              <a:t>these latter transactions may cause still further transactions to be aborted. Such situations are called </a:t>
            </a:r>
            <a:r>
              <a:rPr lang="en-US" i="1" dirty="0" smtClean="0">
                <a:solidFill>
                  <a:srgbClr val="FF0000"/>
                </a:solidFill>
              </a:rPr>
              <a:t>cascading aborts. </a:t>
            </a:r>
          </a:p>
          <a:p>
            <a:r>
              <a:rPr lang="en-US" i="1" dirty="0" smtClean="0"/>
              <a:t>To avoid cascading aborts, transactions are only </a:t>
            </a:r>
            <a:r>
              <a:rPr lang="en-US" dirty="0" smtClean="0"/>
              <a:t>allowed to read objects that were written by committed transactions. </a:t>
            </a:r>
          </a:p>
          <a:p>
            <a:r>
              <a:rPr lang="en-US" dirty="0" smtClean="0"/>
              <a:t>Any </a:t>
            </a:r>
            <a:r>
              <a:rPr lang="en-US" i="1" dirty="0" smtClean="0"/>
              <a:t>read operation must be delayed until other transactions that applied a write operation to the same object have committed or aborted.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Strict executions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Generally, it is required that transactions delay both their </a:t>
            </a:r>
            <a:r>
              <a:rPr lang="en-US" i="1" dirty="0" smtClean="0"/>
              <a:t>read and write operations so as to avoid both dirty reads and premature writes. </a:t>
            </a:r>
          </a:p>
          <a:p>
            <a:r>
              <a:rPr lang="en-US" i="1" dirty="0" smtClean="0"/>
              <a:t>The </a:t>
            </a:r>
            <a:r>
              <a:rPr lang="en-US" dirty="0" smtClean="0"/>
              <a:t>executions of transactions are called </a:t>
            </a:r>
            <a:r>
              <a:rPr lang="en-US" i="1" dirty="0" smtClean="0"/>
              <a:t>strict if it delays both read and write </a:t>
            </a:r>
            <a:r>
              <a:rPr lang="en-US" dirty="0" smtClean="0"/>
              <a:t>operations on an object until all transactions that previously wrote that object have either committed or aborted. </a:t>
            </a:r>
          </a:p>
          <a:p>
            <a:r>
              <a:rPr lang="en-US" dirty="0" smtClean="0"/>
              <a:t>The strict execution of transactions enforces the desired property of isolation.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Tentative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of the update operations performed during a transaction are done in </a:t>
            </a:r>
            <a:r>
              <a:rPr lang="en-US" dirty="0" smtClean="0">
                <a:solidFill>
                  <a:srgbClr val="FF0000"/>
                </a:solidFill>
              </a:rPr>
              <a:t>tentative versions </a:t>
            </a:r>
            <a:r>
              <a:rPr lang="en-US" dirty="0" smtClean="0"/>
              <a:t>of objects in </a:t>
            </a:r>
            <a:r>
              <a:rPr lang="en-US" dirty="0" smtClean="0">
                <a:solidFill>
                  <a:srgbClr val="FF0000"/>
                </a:solidFill>
              </a:rPr>
              <a:t>volatile memory. </a:t>
            </a:r>
          </a:p>
          <a:p>
            <a:r>
              <a:rPr lang="en-US" dirty="0" smtClean="0"/>
              <a:t>Each transaction is provided with its own private set of tentative versions of any objects that it has altered.</a:t>
            </a:r>
          </a:p>
          <a:p>
            <a:r>
              <a:rPr lang="en-US" dirty="0" smtClean="0"/>
              <a:t> All the update operations of a transaction store values in the transaction’s own private set.</a:t>
            </a:r>
          </a:p>
          <a:p>
            <a:r>
              <a:rPr lang="en-US" dirty="0" smtClean="0"/>
              <a:t>The tentative versions are transferred to the objects only when a transaction commits and this value also recorded in permanent storage.</a:t>
            </a:r>
          </a:p>
          <a:p>
            <a:r>
              <a:rPr lang="en-US" dirty="0" smtClean="0"/>
              <a:t>When a transaction aborts, its tentative versions are deleted.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to be composed of other transactions. That is several transactions may be started from within a transaction.</a:t>
            </a:r>
          </a:p>
          <a:p>
            <a:r>
              <a:rPr lang="en-US" dirty="0" smtClean="0"/>
              <a:t>The outermost transaction in a set of nested transactions is called the </a:t>
            </a:r>
            <a:r>
              <a:rPr lang="en-US" i="1" dirty="0" smtClean="0">
                <a:solidFill>
                  <a:srgbClr val="FF0000"/>
                </a:solidFill>
              </a:rPr>
              <a:t>top-level </a:t>
            </a:r>
            <a:r>
              <a:rPr lang="en-US" dirty="0" smtClean="0">
                <a:solidFill>
                  <a:srgbClr val="FF0000"/>
                </a:solidFill>
              </a:rPr>
              <a:t>transaction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Transactions other than the top-level  transaction are called </a:t>
            </a:r>
            <a:r>
              <a:rPr lang="en-US" i="1" dirty="0" err="1" smtClean="0">
                <a:solidFill>
                  <a:srgbClr val="FF0000"/>
                </a:solidFill>
              </a:rPr>
              <a:t>subtransactions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some </a:t>
            </a:r>
            <a:r>
              <a:rPr lang="en-US" dirty="0" smtClean="0"/>
              <a:t>cases, </a:t>
            </a:r>
            <a:r>
              <a:rPr lang="en-US" dirty="0"/>
              <a:t>clients require a sequence of separate requests to a server to </a:t>
            </a:r>
            <a:r>
              <a:rPr lang="en-US" dirty="0" smtClean="0"/>
              <a:t>be atomic:</a:t>
            </a:r>
            <a:endParaRPr lang="en-US" dirty="0"/>
          </a:p>
          <a:p>
            <a:pPr>
              <a:buNone/>
            </a:pPr>
            <a:r>
              <a:rPr lang="en-US" dirty="0" smtClean="0"/>
              <a:t>		1</a:t>
            </a:r>
            <a:r>
              <a:rPr lang="en-US" dirty="0"/>
              <a:t>. They </a:t>
            </a:r>
            <a:r>
              <a:rPr lang="en-US" dirty="0" smtClean="0"/>
              <a:t>should not be interrupted by </a:t>
            </a:r>
            <a:r>
              <a:rPr lang="en-US" dirty="0"/>
              <a:t>operations being performed on behalf of </a:t>
            </a:r>
            <a:r>
              <a:rPr lang="en-US" dirty="0" smtClean="0"/>
              <a:t>other concurrent </a:t>
            </a:r>
            <a:r>
              <a:rPr lang="en-US" dirty="0"/>
              <a:t>clients.</a:t>
            </a:r>
          </a:p>
          <a:p>
            <a:pPr>
              <a:buNone/>
            </a:pPr>
            <a:r>
              <a:rPr lang="en-US" dirty="0" smtClean="0"/>
              <a:t>		2</a:t>
            </a:r>
            <a:r>
              <a:rPr lang="en-US" dirty="0"/>
              <a:t>. Either all of the operations must be completed successfully or they must have no</a:t>
            </a:r>
          </a:p>
          <a:p>
            <a:pPr>
              <a:buNone/>
            </a:pPr>
            <a:r>
              <a:rPr lang="en-US" dirty="0" smtClean="0"/>
              <a:t>	effect </a:t>
            </a:r>
            <a:r>
              <a:rPr lang="en-US" dirty="0"/>
              <a:t>at all in the presence of server crashes.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839200" cy="410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 transactions at the same level </a:t>
            </a:r>
            <a:r>
              <a:rPr lang="en-US" i="1" dirty="0" smtClean="0"/>
              <a:t>can run </a:t>
            </a:r>
            <a:r>
              <a:rPr lang="en-US" dirty="0" smtClean="0"/>
              <a:t>concurrently, but their access to common objects is serialized.</a:t>
            </a:r>
          </a:p>
          <a:p>
            <a:r>
              <a:rPr lang="en-US" dirty="0" smtClean="0"/>
              <a:t>Each sub transaction can fail independently of its parent and of the other sub transactions. </a:t>
            </a:r>
          </a:p>
          <a:p>
            <a:r>
              <a:rPr lang="en-US" dirty="0" smtClean="0"/>
              <a:t>When a sub transaction aborts, the parent transaction can sometimes choose an alternative sub transaction to complete its task.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nested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Sub transactions at one level may run concurrently with other sub transactions at the same level in the hierarchy. </a:t>
            </a:r>
          </a:p>
          <a:p>
            <a:r>
              <a:rPr lang="en-US" dirty="0" smtClean="0"/>
              <a:t>This can allow additional concurrency in a transaction. </a:t>
            </a:r>
          </a:p>
          <a:p>
            <a:r>
              <a:rPr lang="en-US" dirty="0" smtClean="0"/>
              <a:t>When sub transactions run in different servers, they can work in parallel.</a:t>
            </a:r>
          </a:p>
          <a:p>
            <a:r>
              <a:rPr lang="en-US" dirty="0" smtClean="0"/>
              <a:t>Sub transactions can commit or abort independently.</a:t>
            </a:r>
          </a:p>
          <a:p>
            <a:r>
              <a:rPr lang="en-US" dirty="0" smtClean="0"/>
              <a:t>with a flat transaction, one transaction failure would cause the whole transaction to be restarted or cascading abort.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rules for committing of nested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transaction may commit or abort only after its child transactions have completed.</a:t>
            </a:r>
          </a:p>
          <a:p>
            <a:pPr>
              <a:buNone/>
            </a:pPr>
            <a:r>
              <a:rPr lang="en-US" dirty="0" smtClean="0"/>
              <a:t> • When a sub transaction completes, it makes an independent decision either to commit provisionally or to abort. Its decision to abort is final.</a:t>
            </a:r>
          </a:p>
          <a:p>
            <a:r>
              <a:rPr lang="en-US" dirty="0" smtClean="0"/>
              <a:t>When a parent aborts, all of its sub transactions are aborted. </a:t>
            </a:r>
          </a:p>
          <a:p>
            <a:r>
              <a:rPr lang="en-US" dirty="0" smtClean="0"/>
              <a:t>For example, if </a:t>
            </a:r>
            <a:r>
              <a:rPr lang="en-US" i="1" dirty="0" smtClean="0"/>
              <a:t>T2 </a:t>
            </a:r>
            <a:r>
              <a:rPr lang="en-US" dirty="0" smtClean="0"/>
              <a:t>aborts then </a:t>
            </a:r>
            <a:r>
              <a:rPr lang="en-US" i="1" dirty="0" smtClean="0"/>
              <a:t>T21 and T211 must also abort, even though they may have provisionally</a:t>
            </a:r>
          </a:p>
          <a:p>
            <a:pPr>
              <a:buNone/>
            </a:pPr>
            <a:r>
              <a:rPr lang="en-US" dirty="0" smtClean="0"/>
              <a:t>	committed.</a:t>
            </a:r>
          </a:p>
          <a:p>
            <a:r>
              <a:rPr lang="en-US" dirty="0" smtClean="0"/>
              <a:t>When a sub transaction aborts, the parent can decide whether to abort or not. In our example, </a:t>
            </a:r>
            <a:r>
              <a:rPr lang="en-US" i="1" dirty="0" smtClean="0"/>
              <a:t>T decides to commit although T2 has aborted.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1"/>
            <a:ext cx="8382000" cy="468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Two-phase locking:</a:t>
            </a:r>
          </a:p>
          <a:p>
            <a:pPr lvl="1"/>
            <a:r>
              <a:rPr lang="en-US" dirty="0" smtClean="0"/>
              <a:t>The first phase of each transaction is a ‘growing phase’, during which new locks are acquired. </a:t>
            </a:r>
          </a:p>
          <a:p>
            <a:pPr lvl="1"/>
            <a:r>
              <a:rPr lang="en-US" dirty="0" smtClean="0"/>
              <a:t>In the second phase, the locks are released which is called a ‘shrinking phase’.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Strict Two Phase Locking:</a:t>
            </a:r>
          </a:p>
          <a:p>
            <a:r>
              <a:rPr lang="en-US" dirty="0" smtClean="0"/>
              <a:t>Any locks applied during the progress of a transaction are </a:t>
            </a:r>
            <a:r>
              <a:rPr lang="en-US" dirty="0" smtClean="0">
                <a:solidFill>
                  <a:srgbClr val="FF0000"/>
                </a:solidFill>
              </a:rPr>
              <a:t>held until the transaction commits or aborts</a:t>
            </a:r>
            <a:r>
              <a:rPr lang="en-US" dirty="0" smtClean="0"/>
              <a:t>. This is called </a:t>
            </a:r>
            <a:r>
              <a:rPr lang="en-US" i="1" dirty="0" smtClean="0"/>
              <a:t>strict two-phase locking. </a:t>
            </a:r>
          </a:p>
          <a:p>
            <a:r>
              <a:rPr lang="en-US" i="1" dirty="0" smtClean="0"/>
              <a:t>The presence of the locks </a:t>
            </a:r>
            <a:r>
              <a:rPr lang="en-US" dirty="0" smtClean="0"/>
              <a:t>prevents other transactions reading or writing the objects.</a:t>
            </a:r>
          </a:p>
          <a:p>
            <a:r>
              <a:rPr lang="en-US" dirty="0" smtClean="0"/>
              <a:t> When a transaction commits, to ensure recoverability, the locks must be held until all the objects it updated have been written to permanent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approach proposed by Kung and Robinson Transactions are allowed to proceed as there is no possibility of conflict with other transactions until the client completes its task and issues a </a:t>
            </a:r>
            <a:r>
              <a:rPr lang="en-US" i="1" dirty="0" err="1" smtClean="0"/>
              <a:t>closeTransaction</a:t>
            </a:r>
            <a:r>
              <a:rPr lang="en-US" i="1" dirty="0" smtClean="0"/>
              <a:t> request. </a:t>
            </a:r>
          </a:p>
          <a:p>
            <a:r>
              <a:rPr lang="en-US" i="1" dirty="0" smtClean="0"/>
              <a:t>When a conflict arises, some </a:t>
            </a:r>
            <a:r>
              <a:rPr lang="en-US" dirty="0" smtClean="0"/>
              <a:t>transaction is aborted and will need to be restarted by the client.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transaction has the following phases:</a:t>
            </a:r>
          </a:p>
          <a:p>
            <a:pPr lvl="1"/>
            <a:r>
              <a:rPr lang="en-US" dirty="0" smtClean="0"/>
              <a:t>Working Phase</a:t>
            </a:r>
          </a:p>
          <a:p>
            <a:pPr lvl="1"/>
            <a:r>
              <a:rPr lang="en-US" dirty="0" smtClean="0"/>
              <a:t>Validation Phase</a:t>
            </a:r>
          </a:p>
          <a:p>
            <a:pPr lvl="1"/>
            <a:r>
              <a:rPr lang="en-US" dirty="0" smtClean="0"/>
              <a:t>Update Phase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Working Phase:</a:t>
            </a:r>
          </a:p>
          <a:p>
            <a:pPr lvl="1"/>
            <a:r>
              <a:rPr lang="en-US" dirty="0" smtClean="0"/>
              <a:t>During the working phase, each transaction has a tentative version of each of the objects that it updates. </a:t>
            </a:r>
          </a:p>
          <a:p>
            <a:pPr lvl="1"/>
            <a:r>
              <a:rPr lang="en-US" dirty="0" smtClean="0"/>
              <a:t>This is a copy of the most recently committed version of the object. </a:t>
            </a:r>
          </a:p>
          <a:p>
            <a:pPr lvl="1"/>
            <a:r>
              <a:rPr lang="en-US" dirty="0" smtClean="0"/>
              <a:t>The use of tentative versions allows the transaction to abort with no effect on the objects, during the working phase.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client’s banking transaction</a:t>
            </a:r>
          </a:p>
          <a:p>
            <a:pPr>
              <a:buNone/>
            </a:pPr>
            <a:r>
              <a:rPr lang="en-US" i="1" u="sng" dirty="0" smtClean="0"/>
              <a:t>	Transaction </a:t>
            </a:r>
            <a:r>
              <a:rPr lang="en-US" i="1" u="sng" dirty="0"/>
              <a:t>T: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a.withdraw</a:t>
            </a:r>
            <a:r>
              <a:rPr lang="en-US" i="1" dirty="0" smtClean="0"/>
              <a:t>(100</a:t>
            </a:r>
            <a:r>
              <a:rPr lang="en-US" i="1" dirty="0"/>
              <a:t>);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b.deposit</a:t>
            </a:r>
            <a:r>
              <a:rPr lang="en-US" i="1" dirty="0" smtClean="0"/>
              <a:t>(100</a:t>
            </a:r>
            <a:r>
              <a:rPr lang="en-US" i="1" dirty="0"/>
              <a:t>);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c.withdraw</a:t>
            </a:r>
            <a:r>
              <a:rPr lang="en-US" i="1" dirty="0" smtClean="0"/>
              <a:t>(200</a:t>
            </a:r>
            <a:r>
              <a:rPr lang="en-US" i="1" dirty="0"/>
              <a:t>);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b.deposit</a:t>
            </a:r>
            <a:r>
              <a:rPr lang="en-US" i="1" dirty="0" smtClean="0"/>
              <a:t>(200</a:t>
            </a:r>
            <a:r>
              <a:rPr lang="en-US" i="1" dirty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read operations are performed immediately – if </a:t>
            </a:r>
            <a:r>
              <a:rPr lang="en-US" dirty="0" smtClean="0"/>
              <a:t>a tentative version for that transaction already exists. </a:t>
            </a:r>
          </a:p>
          <a:p>
            <a:r>
              <a:rPr lang="en-US" dirty="0" smtClean="0"/>
              <a:t> otherwise it accesses the most recently committed value of the object.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write </a:t>
            </a:r>
            <a:r>
              <a:rPr lang="en-US" dirty="0" smtClean="0"/>
              <a:t>operations record the new values of the objects as tentative values which are invisible to other transactions.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Two records 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read set:  </a:t>
            </a:r>
            <a:r>
              <a:rPr lang="en-US" i="1" dirty="0" smtClean="0"/>
              <a:t>containing the </a:t>
            </a:r>
            <a:r>
              <a:rPr lang="en-US" dirty="0" smtClean="0"/>
              <a:t>objects read by the transaction.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write set :</a:t>
            </a:r>
            <a:r>
              <a:rPr lang="en-US" i="1" dirty="0" smtClean="0"/>
              <a:t>containing the objects written by the </a:t>
            </a:r>
            <a:r>
              <a:rPr lang="en-US" dirty="0" smtClean="0"/>
              <a:t>transaction. </a:t>
            </a:r>
          </a:p>
          <a:p>
            <a:r>
              <a:rPr lang="en-US" dirty="0" smtClean="0"/>
              <a:t>Note that as all </a:t>
            </a:r>
            <a:r>
              <a:rPr lang="en-US" i="1" dirty="0" smtClean="0"/>
              <a:t>read operations are performed on committed versions of </a:t>
            </a:r>
            <a:r>
              <a:rPr lang="en-US" dirty="0" smtClean="0"/>
              <a:t>the objects (or copies of them) to avoid  dirty reads.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934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i="1" u="sng" dirty="0" smtClean="0">
                <a:solidFill>
                  <a:srgbClr val="FF0000"/>
                </a:solidFill>
              </a:rPr>
              <a:t>Validation phase:</a:t>
            </a:r>
          </a:p>
          <a:p>
            <a:r>
              <a:rPr lang="en-US" sz="2400" i="1" dirty="0" smtClean="0"/>
              <a:t> When the </a:t>
            </a:r>
            <a:r>
              <a:rPr lang="en-US" sz="2400" i="1" dirty="0" err="1" smtClean="0"/>
              <a:t>closeTransaction</a:t>
            </a:r>
            <a:r>
              <a:rPr lang="en-US" sz="2400" i="1" dirty="0" smtClean="0"/>
              <a:t> request is received, the transaction is </a:t>
            </a:r>
            <a:r>
              <a:rPr lang="en-US" sz="2400" dirty="0" smtClean="0"/>
              <a:t>validated to whether  its operations conflict with operations of other transactions on the same objects.</a:t>
            </a:r>
          </a:p>
          <a:p>
            <a:r>
              <a:rPr lang="en-US" sz="2400" dirty="0" smtClean="0"/>
              <a:t> If the validation is successful, then the transaction can commit.</a:t>
            </a:r>
          </a:p>
          <a:p>
            <a:r>
              <a:rPr lang="en-US" sz="2400" dirty="0" smtClean="0"/>
              <a:t> If the validation fails, then Either the current transaction or those with which it conflicts will need to be aborted.</a:t>
            </a:r>
          </a:p>
          <a:p>
            <a:pPr>
              <a:buNone/>
            </a:pPr>
            <a:r>
              <a:rPr lang="en-US" sz="2400" b="1" i="1" u="sng" dirty="0" smtClean="0">
                <a:solidFill>
                  <a:srgbClr val="FF0000"/>
                </a:solidFill>
              </a:rPr>
              <a:t>Update phase</a:t>
            </a:r>
            <a:r>
              <a:rPr lang="en-US" sz="2400" i="1" dirty="0" smtClean="0"/>
              <a:t>: </a:t>
            </a:r>
          </a:p>
          <a:p>
            <a:r>
              <a:rPr lang="en-US" sz="2400" i="1" dirty="0" smtClean="0"/>
              <a:t>If a transaction is validated, all of the changes recorded in its tentative </a:t>
            </a:r>
            <a:r>
              <a:rPr lang="en-US" sz="2400" dirty="0" smtClean="0"/>
              <a:t>versions are made permanent. </a:t>
            </a:r>
          </a:p>
          <a:p>
            <a:r>
              <a:rPr lang="en-US" sz="2400" dirty="0" smtClean="0"/>
              <a:t>Read-only transactions can commit immediately after passing validation. </a:t>
            </a:r>
          </a:p>
          <a:p>
            <a:r>
              <a:rPr lang="en-US" sz="2400" dirty="0" smtClean="0"/>
              <a:t>Write transactions are ready to commit once the tentative versions of the objects have been recorded in permanent storage.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172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Validation uses the </a:t>
            </a:r>
            <a:r>
              <a:rPr lang="en-US" sz="2400" dirty="0" smtClean="0">
                <a:solidFill>
                  <a:srgbClr val="FF0000"/>
                </a:solidFill>
              </a:rPr>
              <a:t>read-write conflict rules </a:t>
            </a:r>
            <a:r>
              <a:rPr lang="en-US" sz="2400" dirty="0" smtClean="0"/>
              <a:t>to ensure that the scheduling of a particular transaction is serially equivalent with respect to all other </a:t>
            </a:r>
            <a:r>
              <a:rPr lang="en-US" sz="2400" i="1" dirty="0" smtClean="0"/>
              <a:t>overlapping transactions (Any transactions that had not yet committed at the time </a:t>
            </a:r>
            <a:r>
              <a:rPr lang="en-US" sz="2400" dirty="0" smtClean="0"/>
              <a:t>this transaction started)</a:t>
            </a:r>
          </a:p>
          <a:p>
            <a:r>
              <a:rPr lang="en-US" sz="2400" dirty="0" smtClean="0"/>
              <a:t>Each transaction is assigned a transaction number when it enters the validation phase.</a:t>
            </a:r>
          </a:p>
          <a:p>
            <a:r>
              <a:rPr lang="en-US" sz="2400" i="1" dirty="0" smtClean="0"/>
              <a:t>If the transaction is validated and completes successfully, it retains </a:t>
            </a:r>
            <a:r>
              <a:rPr lang="en-US" sz="2400" dirty="0" smtClean="0"/>
              <a:t>this number.</a:t>
            </a:r>
          </a:p>
          <a:p>
            <a:r>
              <a:rPr lang="en-US" sz="2400" dirty="0" smtClean="0"/>
              <a:t>If it fails the validation, or if the transaction is read only, the number is released for reassignment.</a:t>
            </a:r>
          </a:p>
          <a:p>
            <a:r>
              <a:rPr lang="en-US" sz="2400" dirty="0" smtClean="0"/>
              <a:t> Transaction numbers are integers assigned in ascending sequence.</a:t>
            </a:r>
          </a:p>
          <a:p>
            <a:r>
              <a:rPr lang="en-US" sz="2400" dirty="0" smtClean="0"/>
              <a:t>a transaction with the number </a:t>
            </a:r>
            <a:r>
              <a:rPr lang="en-US" sz="2400" i="1" dirty="0" smtClean="0"/>
              <a:t>Ti always precedes a  </a:t>
            </a:r>
            <a:r>
              <a:rPr lang="en-US" sz="2400" dirty="0" smtClean="0"/>
              <a:t>transaction with the number </a:t>
            </a:r>
            <a:r>
              <a:rPr lang="en-US" sz="2400" i="1" dirty="0" err="1" smtClean="0"/>
              <a:t>Tj</a:t>
            </a:r>
            <a:r>
              <a:rPr lang="en-US" sz="2400" i="1" dirty="0" smtClean="0"/>
              <a:t> if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&lt; j.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For a transaction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v</a:t>
            </a:r>
            <a:r>
              <a:rPr lang="en-US" sz="2800" i="1" dirty="0" smtClean="0"/>
              <a:t> to be </a:t>
            </a:r>
            <a:r>
              <a:rPr lang="en-US" sz="2800" i="1" dirty="0" err="1" smtClean="0"/>
              <a:t>serializable</a:t>
            </a:r>
            <a:r>
              <a:rPr lang="en-US" sz="2800" i="1" dirty="0" smtClean="0"/>
              <a:t> with respect to an</a:t>
            </a:r>
            <a:br>
              <a:rPr lang="en-US" sz="2800" i="1" dirty="0" smtClean="0"/>
            </a:br>
            <a:r>
              <a:rPr lang="en-US" sz="2800" dirty="0" smtClean="0"/>
              <a:t>overlapping transaction </a:t>
            </a:r>
            <a:r>
              <a:rPr lang="en-US" sz="2800" i="1" dirty="0" smtClean="0"/>
              <a:t>T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, their operations must conform to the following rules:</a:t>
            </a:r>
            <a:endParaRPr lang="en-US" sz="28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56959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ensure that only one transaction is in the validation and update phase at one time. </a:t>
            </a:r>
          </a:p>
          <a:p>
            <a:r>
              <a:rPr lang="en-US" dirty="0" smtClean="0"/>
              <a:t>When no two transactions may overlap in the update phase, rule 3 is satisfied.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forms</a:t>
            </a:r>
            <a:br>
              <a:rPr lang="en-US" dirty="0" smtClean="0"/>
            </a:br>
            <a:r>
              <a:rPr lang="en-US" dirty="0" smtClean="0"/>
              <a:t>of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Backward  validation :</a:t>
            </a:r>
          </a:p>
          <a:p>
            <a:pPr lvl="1"/>
            <a:r>
              <a:rPr lang="en-US" dirty="0" smtClean="0"/>
              <a:t>checks the transaction undergoing validation with other preceding overlapping transactions which have entered the validation phase before it.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Forward validation:</a:t>
            </a:r>
          </a:p>
          <a:p>
            <a:pPr lvl="1"/>
            <a:r>
              <a:rPr lang="en-US" dirty="0" smtClean="0"/>
              <a:t> checks the transaction undergoing validation with other later transactions, which are still active.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all the </a:t>
            </a:r>
            <a:r>
              <a:rPr lang="en-US" i="1" dirty="0" smtClean="0"/>
              <a:t>read operations of earlier overlapping transactions </a:t>
            </a:r>
            <a:r>
              <a:rPr lang="en-US" dirty="0" smtClean="0"/>
              <a:t>were performed before the validation of </a:t>
            </a:r>
            <a:r>
              <a:rPr lang="en-US" i="1" dirty="0" err="1" smtClean="0"/>
              <a:t>Tv</a:t>
            </a:r>
            <a:r>
              <a:rPr lang="en-US" i="1" dirty="0" smtClean="0"/>
              <a:t> started, they cannot be affected by the writes </a:t>
            </a:r>
            <a:r>
              <a:rPr lang="en-US" dirty="0" smtClean="0"/>
              <a:t>of the current transaction (and rule 1 is satisfied).</a:t>
            </a:r>
          </a:p>
          <a:p>
            <a:r>
              <a:rPr lang="en-US" dirty="0" smtClean="0"/>
              <a:t> The validation of transaction </a:t>
            </a:r>
            <a:r>
              <a:rPr lang="en-US" i="1" dirty="0" err="1" smtClean="0"/>
              <a:t>Tv</a:t>
            </a:r>
            <a:r>
              <a:rPr lang="en-US" i="1" dirty="0" smtClean="0"/>
              <a:t> checks </a:t>
            </a:r>
            <a:r>
              <a:rPr lang="en-US" dirty="0" smtClean="0"/>
              <a:t>whether its read set </a:t>
            </a:r>
            <a:r>
              <a:rPr lang="en-US" i="1" dirty="0" smtClean="0"/>
              <a:t>overlaps with any </a:t>
            </a:r>
            <a:r>
              <a:rPr lang="en-US" dirty="0" smtClean="0"/>
              <a:t>of the write sets of earlier overlapping transactions, </a:t>
            </a:r>
            <a:r>
              <a:rPr lang="en-US" i="1" dirty="0" smtClean="0"/>
              <a:t>Ti (rule 2). If there is any </a:t>
            </a:r>
            <a:r>
              <a:rPr lang="en-US" i="1" dirty="0" err="1" smtClean="0"/>
              <a:t>overlap,</a:t>
            </a:r>
            <a:r>
              <a:rPr lang="en-US" dirty="0" err="1" smtClean="0"/>
              <a:t>the</a:t>
            </a:r>
            <a:r>
              <a:rPr lang="en-US" dirty="0" smtClean="0"/>
              <a:t> validation fails.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methods of 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 </a:t>
            </a:r>
            <a:r>
              <a:rPr lang="en-US" b="1" dirty="0" err="1" smtClean="0">
                <a:solidFill>
                  <a:srgbClr val="FF0000"/>
                </a:solidFill>
              </a:rPr>
              <a:t>Dropbox</a:t>
            </a:r>
            <a:r>
              <a:rPr lang="en-US" b="1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b="1" dirty="0" smtClean="0"/>
              <a:t>It is a cloud service that provides file backup </a:t>
            </a:r>
            <a:r>
              <a:rPr lang="en-US" dirty="0" smtClean="0"/>
              <a:t>and enables users to share files and folders, accessing them from anywhere. </a:t>
            </a:r>
          </a:p>
          <a:p>
            <a:r>
              <a:rPr lang="en-US" dirty="0" err="1" smtClean="0"/>
              <a:t>Dropbox</a:t>
            </a:r>
            <a:r>
              <a:rPr lang="en-US" dirty="0" smtClean="0"/>
              <a:t> uses an optimistic form of concurrency control, keeping track of consistency and preventing clashes between users’ updates.</a:t>
            </a:r>
          </a:p>
          <a:p>
            <a:r>
              <a:rPr lang="en-US" dirty="0" smtClean="0"/>
              <a:t>If two users make concurrent updates to the same file, the first write will be accepted and the second rejected. 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Dropbox</a:t>
            </a:r>
            <a:r>
              <a:rPr lang="en-US" dirty="0" smtClean="0"/>
              <a:t> provides a version history to enable users to merge their updates manually or restore previous versions.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 Google apps:</a:t>
            </a:r>
          </a:p>
          <a:p>
            <a:pPr lvl="1"/>
            <a:r>
              <a:rPr lang="en-US" sz="4000" dirty="0" smtClean="0"/>
              <a:t>Provides web-based applications that allow users to collaborate with one another by means of shared documents.</a:t>
            </a:r>
          </a:p>
          <a:p>
            <a:pPr lvl="1"/>
            <a:r>
              <a:rPr lang="en-US" sz="4000" dirty="0" smtClean="0"/>
              <a:t> If several people edit the same document simultaneously, they will see each other’s changes. </a:t>
            </a:r>
          </a:p>
          <a:p>
            <a:pPr lvl="1"/>
            <a:r>
              <a:rPr lang="en-US" sz="4000" dirty="0" smtClean="0"/>
              <a:t>In the case of a word processor document, users can see one another’s cursors and updates are shown at the level of individual characters as they are typed by any participant. </a:t>
            </a:r>
          </a:p>
          <a:p>
            <a:pPr lvl="1"/>
            <a:r>
              <a:rPr lang="en-US" sz="4000" dirty="0" smtClean="0"/>
              <a:t>Users are left to resolve any conflicts that occur, but conflicts are generally avoided because users are continuously aware of each other’s activities.</a:t>
            </a:r>
          </a:p>
          <a:p>
            <a:pPr lvl="1"/>
            <a:r>
              <a:rPr lang="en-US" sz="4000" dirty="0" smtClean="0"/>
              <a:t> In the case of a spreadsheet document, users’ cursors and changes are displayed and updated at the granularity of single cells.</a:t>
            </a:r>
          </a:p>
          <a:p>
            <a:pPr lvl="1"/>
            <a:r>
              <a:rPr lang="en-US" sz="4000" dirty="0" smtClean="0"/>
              <a:t> If two users access the same cell simultaneously, the last update wins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533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aspects to atomicity: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1. All </a:t>
            </a:r>
            <a:r>
              <a:rPr lang="en-US" u="sng" dirty="0">
                <a:solidFill>
                  <a:srgbClr val="FF0000"/>
                </a:solidFill>
              </a:rPr>
              <a:t>or nothing: </a:t>
            </a:r>
            <a:endParaRPr lang="en-US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 transaction either </a:t>
            </a:r>
            <a:r>
              <a:rPr lang="en-US" dirty="0"/>
              <a:t>completes </a:t>
            </a:r>
            <a:r>
              <a:rPr lang="en-US" dirty="0" smtClean="0"/>
              <a:t>successfully and the effects of </a:t>
            </a:r>
            <a:r>
              <a:rPr lang="en-US" dirty="0"/>
              <a:t>all of its operations are recorded in the </a:t>
            </a:r>
            <a:r>
              <a:rPr lang="en-US" dirty="0" smtClean="0"/>
              <a:t>objects.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fails or is </a:t>
            </a:r>
            <a:r>
              <a:rPr lang="en-US" dirty="0" smtClean="0"/>
              <a:t>deliberately aborted </a:t>
            </a:r>
            <a:r>
              <a:rPr lang="en-US" dirty="0"/>
              <a:t>has no effect at all. </a:t>
            </a:r>
            <a:endParaRPr lang="en-US" dirty="0" smtClean="0"/>
          </a:p>
          <a:p>
            <a:pPr lvl="1"/>
            <a:r>
              <a:rPr lang="en-US" i="1" u="sng" dirty="0" smtClean="0">
                <a:solidFill>
                  <a:srgbClr val="FF0000"/>
                </a:solidFill>
              </a:rPr>
              <a:t>Failure </a:t>
            </a:r>
            <a:r>
              <a:rPr lang="en-US" i="1" u="sng" dirty="0">
                <a:solidFill>
                  <a:srgbClr val="FF0000"/>
                </a:solidFill>
              </a:rPr>
              <a:t>atomicity: </a:t>
            </a:r>
            <a:r>
              <a:rPr lang="en-US" dirty="0"/>
              <a:t>The effects are atomic even when the server crashes.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Durability: 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After </a:t>
            </a:r>
            <a:r>
              <a:rPr lang="en-US" dirty="0"/>
              <a:t>a transaction has completed successfully, all its effects </a:t>
            </a:r>
            <a:r>
              <a:rPr lang="en-US" dirty="0" smtClean="0"/>
              <a:t>are saved </a:t>
            </a:r>
            <a:r>
              <a:rPr lang="en-US" dirty="0"/>
              <a:t>in permanent storage. </a:t>
            </a:r>
            <a:r>
              <a:rPr lang="en-US" dirty="0" smtClean="0"/>
              <a:t>Data </a:t>
            </a:r>
            <a:r>
              <a:rPr lang="en-US" dirty="0"/>
              <a:t>saved in a file will survive if the</a:t>
            </a:r>
          </a:p>
          <a:p>
            <a:pPr lvl="1">
              <a:buNone/>
            </a:pPr>
            <a:r>
              <a:rPr lang="en-US" dirty="0" smtClean="0"/>
              <a:t>	server </a:t>
            </a:r>
            <a:r>
              <a:rPr lang="en-US" dirty="0"/>
              <a:t>process crashes.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Wikipedia •</a:t>
            </a:r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Concurrency control for editing is optimistic, allowing editors concurrent access to web pages in which the first write is accepted and a user making a subsequent write is shown an ‘edit conflict’ screen and asked to resolve the conflicts.</a:t>
            </a:r>
          </a:p>
          <a:p>
            <a:r>
              <a:rPr lang="en-US" b="1" dirty="0" smtClean="0"/>
              <a:t>Dynamo :</a:t>
            </a:r>
          </a:p>
          <a:p>
            <a:pPr lvl="1"/>
            <a:r>
              <a:rPr lang="en-US" dirty="0" err="1" smtClean="0"/>
              <a:t>Amazon.com’s</a:t>
            </a:r>
            <a:r>
              <a:rPr lang="en-US" dirty="0" smtClean="0"/>
              <a:t> key-value storage service uses optimistic concurrency control with conflict resolution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During the progress of a transaction, there is no communication between the coordinator and the participants apart from the participants informing the coordinator when they join the transaction.</a:t>
            </a:r>
          </a:p>
          <a:p>
            <a:r>
              <a:rPr lang="en-US" dirty="0" smtClean="0"/>
              <a:t> A client’s request to commit (or abort) a  transaction is directed to the coordinator.</a:t>
            </a:r>
          </a:p>
          <a:p>
            <a:r>
              <a:rPr lang="en-US" dirty="0" smtClean="0"/>
              <a:t> If the client requests </a:t>
            </a:r>
            <a:r>
              <a:rPr lang="en-US" i="1" dirty="0" err="1" smtClean="0"/>
              <a:t>abortTransaction</a:t>
            </a:r>
            <a:r>
              <a:rPr lang="en-US" i="1" dirty="0" smtClean="0"/>
              <a:t>, or if the transaction is aborted by </a:t>
            </a:r>
            <a:r>
              <a:rPr lang="en-US" dirty="0" smtClean="0"/>
              <a:t>one of the participants, the coordinator informs all participants immediately.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first phase of the two-phase commit protocol the coordinator asks all the participants if they are prepared to commit.</a:t>
            </a:r>
          </a:p>
          <a:p>
            <a:r>
              <a:rPr lang="en-US" dirty="0" smtClean="0"/>
              <a:t> in the second phase, it tells them to commit (or abort) the transaction. </a:t>
            </a:r>
          </a:p>
          <a:p>
            <a:r>
              <a:rPr lang="en-US" dirty="0" smtClean="0"/>
              <a:t>If a participant can commit its part of a transaction, it will agree as soon as it has recorded the changes it has made (to the objects) and its status in permanent </a:t>
            </a:r>
            <a:r>
              <a:rPr lang="en-US" dirty="0" err="1" smtClean="0"/>
              <a:t>stroage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153400" cy="416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7723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467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Concurrency control in distributed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 distributed transaction, the locks on an object are held locally (in the same server).</a:t>
            </a:r>
          </a:p>
          <a:p>
            <a:r>
              <a:rPr lang="en-US" dirty="0" smtClean="0"/>
              <a:t>The local lock manager can decide whether to grant a lock or make the requesting transaction wait.</a:t>
            </a:r>
          </a:p>
          <a:p>
            <a:r>
              <a:rPr lang="en-US" dirty="0" smtClean="0"/>
              <a:t> However, it cannot release any locks until it knows that the transaction has been committed or aborted at all the servers involved in the transaction. </a:t>
            </a:r>
          </a:p>
          <a:p>
            <a:r>
              <a:rPr lang="en-US" dirty="0" smtClean="0"/>
              <a:t>When locking is used for concurrency control, the objects remain locked and are unavailable.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Consider the following interleaving of transactions </a:t>
            </a:r>
            <a:r>
              <a:rPr lang="en-US" sz="2400" i="1" dirty="0" smtClean="0"/>
              <a:t>T and U at servers X and Y: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0"/>
            <a:ext cx="54578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transaction T locks object A at server X, and then transaction U locks object B at server Y.</a:t>
            </a:r>
          </a:p>
          <a:p>
            <a:r>
              <a:rPr lang="en-US" sz="2400" dirty="0" smtClean="0"/>
              <a:t> After that, T tries to access B at server Y and waits for U’s lock. Similarly, transaction U tries to access A at server X and has to wait for T’s lock. </a:t>
            </a:r>
          </a:p>
          <a:p>
            <a:r>
              <a:rPr lang="en-US" sz="2400" dirty="0" smtClean="0"/>
              <a:t>Therefore, we have T before U in one server and U before T in the other. </a:t>
            </a:r>
          </a:p>
          <a:p>
            <a:r>
              <a:rPr lang="en-US" sz="2400" dirty="0" smtClean="0"/>
              <a:t>These kind of cyclic dependencies between transactions leads to a distributed deadlock.</a:t>
            </a:r>
          </a:p>
          <a:p>
            <a:r>
              <a:rPr lang="en-US" sz="2400" dirty="0" smtClean="0"/>
              <a:t>When a deadlock is detected, a transaction is aborted to resolve the deadlock. </a:t>
            </a:r>
          </a:p>
          <a:p>
            <a:r>
              <a:rPr lang="en-US" sz="2400" dirty="0" smtClean="0"/>
              <a:t>In this case, the coordinator will be informed and will abort the transaction at the participants involved in the transaction.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a single server transaction, the coordinator issues a unique timestamp to each transaction when it starts.</a:t>
            </a:r>
          </a:p>
          <a:p>
            <a:r>
              <a:rPr lang="en-US" dirty="0" smtClean="0"/>
              <a:t> Serial equivalence is enforced by committing the versions of</a:t>
            </a:r>
          </a:p>
          <a:p>
            <a:r>
              <a:rPr lang="en-US" dirty="0" smtClean="0"/>
              <a:t>objects in the order of the timestamps of transactions that accessed them.</a:t>
            </a:r>
          </a:p>
          <a:p>
            <a:r>
              <a:rPr lang="en-US" dirty="0" smtClean="0"/>
              <a:t> In distributed transactions, we require that each coordinator issue globally unique timestamps. </a:t>
            </a:r>
          </a:p>
          <a:p>
            <a:r>
              <a:rPr lang="en-US" dirty="0" smtClean="0"/>
              <a:t>A globally unique transaction timestamp is issued to the client by the first coordinator accessed by a transaction. </a:t>
            </a:r>
          </a:p>
          <a:p>
            <a:r>
              <a:rPr lang="en-US" dirty="0" smtClean="0"/>
              <a:t>The transaction timestamp is passed to the coordinator at each server whose objects perform an operation in the transaction.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</a:t>
            </a:r>
            <a:r>
              <a:rPr lang="en-US" u="sng" dirty="0" smtClean="0">
                <a:solidFill>
                  <a:srgbClr val="FF0000"/>
                </a:solidFill>
              </a:rPr>
              <a:t>. </a:t>
            </a:r>
            <a:r>
              <a:rPr lang="en-US" u="sng" dirty="0">
                <a:solidFill>
                  <a:srgbClr val="FF0000"/>
                </a:solidFill>
              </a:rPr>
              <a:t>Isolation: </a:t>
            </a:r>
            <a:endParaRPr lang="en-US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Each </a:t>
            </a:r>
            <a:r>
              <a:rPr lang="en-US" dirty="0"/>
              <a:t>transaction must be performed without interference from </a:t>
            </a:r>
            <a:r>
              <a:rPr lang="en-US" dirty="0" smtClean="0"/>
              <a:t>other transactions.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intermediate effects of a transaction must not </a:t>
            </a:r>
            <a:r>
              <a:rPr lang="en-US" dirty="0" smtClean="0"/>
              <a:t>be visible </a:t>
            </a:r>
            <a:r>
              <a:rPr lang="en-US" dirty="0"/>
              <a:t>to other transactions.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consider the version of an object accessed by transaction </a:t>
            </a:r>
            <a:r>
              <a:rPr lang="en-US" i="1" dirty="0" smtClean="0"/>
              <a:t>U commits after the version accessed by T at one server.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T and U access the same object as one another at other servers they must commit them </a:t>
            </a:r>
            <a:r>
              <a:rPr lang="en-US" dirty="0" smtClean="0"/>
              <a:t>in the same order.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resolution of a conflict requires a transaction to be aborted, the coordinator will be informed and it will abort the transaction at all the participants.</a:t>
            </a:r>
          </a:p>
          <a:p>
            <a:r>
              <a:rPr lang="en-US" dirty="0" smtClean="0"/>
              <a:t> Therefore any transaction that reaches the client request to commit should always be able to commit, and participants in the two-phase commit protocol will normally agree to commit. </a:t>
            </a:r>
          </a:p>
          <a:p>
            <a:r>
              <a:rPr lang="en-US" dirty="0" smtClean="0"/>
              <a:t>The only situation in which a participant will not agree to commit is if it has crashed during the transaction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transaction is validated before it is allowed to commit. </a:t>
            </a:r>
          </a:p>
          <a:p>
            <a:r>
              <a:rPr lang="en-US" dirty="0" smtClean="0"/>
              <a:t>Transaction numbers are assigned at the start of validation and transactions are serialized according to the order of the transaction numbers.</a:t>
            </a:r>
          </a:p>
          <a:p>
            <a:r>
              <a:rPr lang="en-US" dirty="0" smtClean="0"/>
              <a:t> A distributed transaction is validated by a collection of independent servers, each of which validates transactions that access its own objects.</a:t>
            </a:r>
          </a:p>
          <a:p>
            <a:r>
              <a:rPr lang="en-US" dirty="0" smtClean="0"/>
              <a:t> This validation takes place during the first phase of the two-phase commit protocol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476999" cy="29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transactions access the objects in the order </a:t>
            </a:r>
            <a:r>
              <a:rPr lang="en-US" i="1" dirty="0" smtClean="0"/>
              <a:t>T before U at server X and in the order U before T at server Y. </a:t>
            </a:r>
          </a:p>
          <a:p>
            <a:r>
              <a:rPr lang="en-US" i="1" dirty="0" smtClean="0"/>
              <a:t>Now suppose that T and U start validation at about the same time, </a:t>
            </a:r>
            <a:r>
              <a:rPr lang="en-US" dirty="0" smtClean="0"/>
              <a:t>but server </a:t>
            </a:r>
            <a:r>
              <a:rPr lang="en-US" i="1" dirty="0" smtClean="0"/>
              <a:t>X validates T first and server Y validates U first. </a:t>
            </a:r>
          </a:p>
          <a:p>
            <a:r>
              <a:rPr lang="en-US" i="1" dirty="0" smtClean="0"/>
              <a:t>The </a:t>
            </a:r>
            <a:r>
              <a:rPr lang="en-US" dirty="0" smtClean="0"/>
              <a:t>rule says that only one transaction may perform validation and update phases at a time.</a:t>
            </a:r>
          </a:p>
          <a:p>
            <a:r>
              <a:rPr lang="en-US" dirty="0" smtClean="0"/>
              <a:t> Therefore each server will be unable to validate the other transaction until the first one has completed. This is an example of </a:t>
            </a:r>
            <a:r>
              <a:rPr lang="en-US" dirty="0" smtClean="0">
                <a:solidFill>
                  <a:srgbClr val="FF0000"/>
                </a:solidFill>
              </a:rPr>
              <a:t>commitment deadlock.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Atomicity: </a:t>
            </a:r>
            <a:r>
              <a:rPr lang="en-US" dirty="0"/>
              <a:t>a transaction must be all or </a:t>
            </a:r>
            <a:r>
              <a:rPr lang="en-US" dirty="0" smtClean="0"/>
              <a:t>nothing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Consistency: </a:t>
            </a:r>
            <a:r>
              <a:rPr lang="en-US" dirty="0"/>
              <a:t>a transaction takes the system </a:t>
            </a:r>
            <a:r>
              <a:rPr lang="en-US" dirty="0" smtClean="0"/>
              <a:t>		from </a:t>
            </a:r>
            <a:r>
              <a:rPr lang="en-US" dirty="0"/>
              <a:t>one consistent state to </a:t>
            </a:r>
            <a:r>
              <a:rPr lang="en-US" dirty="0" smtClean="0"/>
              <a:t>another 		consistent </a:t>
            </a:r>
            <a:r>
              <a:rPr lang="en-US" dirty="0"/>
              <a:t>state;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Isolation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Durability.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Transaction capabilities can be added to servers of recoverable objects. </a:t>
            </a:r>
            <a:endParaRPr lang="en-US" sz="2800" dirty="0" smtClean="0"/>
          </a:p>
          <a:p>
            <a:r>
              <a:rPr lang="en-US" sz="2800" dirty="0" smtClean="0"/>
              <a:t>Each transaction </a:t>
            </a:r>
            <a:r>
              <a:rPr lang="en-US" sz="2800" dirty="0"/>
              <a:t>is created and managed by a </a:t>
            </a:r>
            <a:r>
              <a:rPr lang="en-US" sz="2800" dirty="0" smtClean="0"/>
              <a:t>coordinator.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coordinator gives each transaction an identifier, </a:t>
            </a:r>
            <a:r>
              <a:rPr lang="en-US" sz="2800" dirty="0" smtClean="0"/>
              <a:t>or TID.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client invokes the </a:t>
            </a:r>
            <a:r>
              <a:rPr lang="en-US" sz="2800" dirty="0" err="1">
                <a:solidFill>
                  <a:srgbClr val="FF0000"/>
                </a:solidFill>
              </a:rPr>
              <a:t>openTransaction</a:t>
            </a:r>
            <a:r>
              <a:rPr lang="en-US" sz="2800" dirty="0"/>
              <a:t> method of the coordinator to introduce </a:t>
            </a:r>
            <a:r>
              <a:rPr lang="en-US" sz="2800" dirty="0" smtClean="0"/>
              <a:t>a new </a:t>
            </a:r>
            <a:r>
              <a:rPr lang="en-US" sz="2800" dirty="0"/>
              <a:t>transaction – a transaction identifier or TID is allocated and returned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At the end of a transaction, the client invokes the </a:t>
            </a:r>
            <a:r>
              <a:rPr lang="en-US" dirty="0" err="1" smtClean="0">
                <a:solidFill>
                  <a:srgbClr val="FF0000"/>
                </a:solidFill>
              </a:rPr>
              <a:t>closeTransaction</a:t>
            </a:r>
            <a:r>
              <a:rPr lang="en-US" dirty="0" smtClean="0"/>
              <a:t> method to indicate its end .</a:t>
            </a:r>
          </a:p>
          <a:p>
            <a:r>
              <a:rPr lang="en-US" dirty="0" smtClean="0"/>
              <a:t>All of the recoverable objects accessed by the transaction should be saved.</a:t>
            </a:r>
          </a:p>
          <a:p>
            <a:r>
              <a:rPr lang="en-US" dirty="0" smtClean="0"/>
              <a:t> If, for some reason, the client wants to abort a transaction, it invokes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abortTransaction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/>
              <a:t>method – all </a:t>
            </a:r>
            <a:r>
              <a:rPr lang="en-US" i="1" dirty="0" smtClean="0"/>
              <a:t>of </a:t>
            </a:r>
            <a:r>
              <a:rPr lang="en-US" dirty="0" smtClean="0"/>
              <a:t>its </a:t>
            </a:r>
            <a:r>
              <a:rPr lang="en-US" dirty="0"/>
              <a:t>effects should be removed from sight.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3385</Words>
  <Application>Microsoft Office PowerPoint</Application>
  <PresentationFormat>On-screen Show (4:3)</PresentationFormat>
  <Paragraphs>248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Transaction</vt:lpstr>
      <vt:lpstr>Slide 2</vt:lpstr>
      <vt:lpstr>Slide 3</vt:lpstr>
      <vt:lpstr>Slide 4</vt:lpstr>
      <vt:lpstr>Two aspects to atomicity: </vt:lpstr>
      <vt:lpstr>Slide 6</vt:lpstr>
      <vt:lpstr>ACID property</vt:lpstr>
      <vt:lpstr>Slide 8</vt:lpstr>
      <vt:lpstr>Slide 9</vt:lpstr>
      <vt:lpstr>Operations in the coordinator interface</vt:lpstr>
      <vt:lpstr>Service actions related to process crashes</vt:lpstr>
      <vt:lpstr>Client actions related to server process crashes</vt:lpstr>
      <vt:lpstr>Concurrency Control</vt:lpstr>
      <vt:lpstr>Lost update problem</vt:lpstr>
      <vt:lpstr>Slide 15</vt:lpstr>
      <vt:lpstr>Inconsistent Retrievals problem</vt:lpstr>
      <vt:lpstr>Slide 17</vt:lpstr>
      <vt:lpstr>Conflicting operations</vt:lpstr>
      <vt:lpstr>Slide 19</vt:lpstr>
      <vt:lpstr>Serially equivalent transactions</vt:lpstr>
      <vt:lpstr>Slide 21</vt:lpstr>
      <vt:lpstr>Slide 22</vt:lpstr>
      <vt:lpstr>Recoverability from aborts</vt:lpstr>
      <vt:lpstr>Slide 24</vt:lpstr>
      <vt:lpstr>How to recover?</vt:lpstr>
      <vt:lpstr>Cascading aborts</vt:lpstr>
      <vt:lpstr>Strict executions of transactions</vt:lpstr>
      <vt:lpstr>Tentative versions</vt:lpstr>
      <vt:lpstr>Nested Transaction</vt:lpstr>
      <vt:lpstr>Slide 30</vt:lpstr>
      <vt:lpstr>Slide 31</vt:lpstr>
      <vt:lpstr>Advantages of nested transaction</vt:lpstr>
      <vt:lpstr>The rules for committing of nested transactions</vt:lpstr>
      <vt:lpstr>Locks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Validation of Transaction</vt:lpstr>
      <vt:lpstr>For a transaction Tv to be serializable with respect to an overlapping transaction Ti, their operations must conform to the following rules:</vt:lpstr>
      <vt:lpstr>Slide 44</vt:lpstr>
      <vt:lpstr>Two forms of validation</vt:lpstr>
      <vt:lpstr>Backward Transaction</vt:lpstr>
      <vt:lpstr>Comparison of methods of concurrency control</vt:lpstr>
      <vt:lpstr>Slide 48</vt:lpstr>
      <vt:lpstr>Slide 49</vt:lpstr>
      <vt:lpstr>Slide 50</vt:lpstr>
      <vt:lpstr>Two phase Commit Protocols</vt:lpstr>
      <vt:lpstr>Slide 52</vt:lpstr>
      <vt:lpstr> </vt:lpstr>
      <vt:lpstr>Slide 54</vt:lpstr>
      <vt:lpstr>Slide 55</vt:lpstr>
      <vt:lpstr>Concurrency control in distributed transaction</vt:lpstr>
      <vt:lpstr> Consider the following interleaving of transactions T and U at servers X and Y: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</dc:title>
  <dc:creator>VIT-Laptop</dc:creator>
  <cp:lastModifiedBy>VIT-Laptop</cp:lastModifiedBy>
  <cp:revision>46</cp:revision>
  <dcterms:created xsi:type="dcterms:W3CDTF">2016-02-10T06:56:08Z</dcterms:created>
  <dcterms:modified xsi:type="dcterms:W3CDTF">2016-03-04T11:05:01Z</dcterms:modified>
</cp:coreProperties>
</file>