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35C3F-7000-417F-9D0F-616365C96B80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5907-7A86-4A60-B103-A117CAC6F6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Marshalling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uses an approach called </a:t>
            </a:r>
            <a:r>
              <a:rPr lang="en-US" i="1" dirty="0" smtClean="0"/>
              <a:t>protocol buffers to capture representations </a:t>
            </a:r>
            <a:r>
              <a:rPr lang="en-US" i="1" smtClean="0"/>
              <a:t>of </a:t>
            </a:r>
            <a:r>
              <a:rPr lang="en-US" i="1" smtClean="0"/>
              <a:t>both </a:t>
            </a:r>
            <a:r>
              <a:rPr lang="en-US" smtClean="0"/>
              <a:t>stored </a:t>
            </a:r>
            <a:r>
              <a:rPr lang="en-US" dirty="0" smtClean="0"/>
              <a:t>and </a:t>
            </a:r>
            <a:r>
              <a:rPr lang="en-US" smtClean="0"/>
              <a:t>transmitted </a:t>
            </a:r>
            <a:r>
              <a:rPr lang="en-US" smtClean="0"/>
              <a:t>data.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information in </a:t>
            </a:r>
            <a:r>
              <a:rPr lang="en-US" dirty="0" smtClean="0"/>
              <a:t>messages consists </a:t>
            </a:r>
            <a:r>
              <a:rPr lang="en-US" dirty="0"/>
              <a:t>of sequences of bytes. </a:t>
            </a:r>
            <a:endParaRPr lang="en-US" dirty="0" smtClean="0"/>
          </a:p>
          <a:p>
            <a:r>
              <a:rPr lang="en-US" dirty="0" smtClean="0"/>
              <a:t>Irrespective </a:t>
            </a:r>
            <a:r>
              <a:rPr lang="en-US" dirty="0"/>
              <a:t>of the form of communication used, the </a:t>
            </a:r>
            <a:r>
              <a:rPr lang="en-US" dirty="0" smtClean="0"/>
              <a:t>data structures </a:t>
            </a:r>
            <a:r>
              <a:rPr lang="en-US" dirty="0"/>
              <a:t>must be </a:t>
            </a:r>
            <a:r>
              <a:rPr lang="en-US" dirty="0" smtClean="0"/>
              <a:t>converted </a:t>
            </a:r>
            <a:r>
              <a:rPr lang="en-US" dirty="0"/>
              <a:t>to a sequence of </a:t>
            </a:r>
            <a:r>
              <a:rPr lang="en-US" dirty="0" smtClean="0"/>
              <a:t>bytes </a:t>
            </a:r>
            <a:r>
              <a:rPr lang="en-US" dirty="0"/>
              <a:t>before transmission and</a:t>
            </a:r>
          </a:p>
          <a:p>
            <a:r>
              <a:rPr lang="en-US" dirty="0"/>
              <a:t>rebuilt on arrival.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individual primitive data items transmitted in messages can </a:t>
            </a:r>
            <a:r>
              <a:rPr lang="en-US" dirty="0" smtClean="0"/>
              <a:t>be data </a:t>
            </a:r>
            <a:r>
              <a:rPr lang="en-US" dirty="0"/>
              <a:t>values of many different </a:t>
            </a:r>
            <a:r>
              <a:rPr lang="en-US" dirty="0" smtClean="0"/>
              <a:t>types.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variants for the ordering of </a:t>
            </a:r>
            <a:r>
              <a:rPr lang="en-US" dirty="0" smtClean="0"/>
              <a:t>integers</a:t>
            </a:r>
            <a:endParaRPr lang="en-US" dirty="0"/>
          </a:p>
          <a:p>
            <a:pPr lvl="1"/>
            <a:r>
              <a:rPr lang="en-US" i="1" dirty="0"/>
              <a:t>big-endian </a:t>
            </a:r>
            <a:r>
              <a:rPr lang="en-US" i="1" dirty="0" smtClean="0"/>
              <a:t>order: The </a:t>
            </a:r>
            <a:r>
              <a:rPr lang="en-US" i="1" dirty="0"/>
              <a:t>most significant byte comes </a:t>
            </a:r>
            <a:r>
              <a:rPr lang="en-US" i="1" dirty="0" smtClean="0"/>
              <a:t>first</a:t>
            </a:r>
          </a:p>
          <a:p>
            <a:pPr lvl="1"/>
            <a:r>
              <a:rPr lang="en-US" i="1" dirty="0" smtClean="0"/>
              <a:t> little-endian order: The most significant byte comes first</a:t>
            </a:r>
          </a:p>
          <a:p>
            <a:r>
              <a:rPr lang="en-US" dirty="0" smtClean="0"/>
              <a:t>To </a:t>
            </a:r>
            <a:r>
              <a:rPr lang="en-US" dirty="0"/>
              <a:t>represent </a:t>
            </a:r>
            <a:r>
              <a:rPr lang="en-US" dirty="0" smtClean="0"/>
              <a:t>characters</a:t>
            </a:r>
          </a:p>
          <a:p>
            <a:pPr lvl="1"/>
            <a:r>
              <a:rPr lang="en-US" dirty="0" smtClean="0"/>
              <a:t>UNIX </a:t>
            </a:r>
            <a:r>
              <a:rPr lang="en-US" dirty="0"/>
              <a:t>use ASCII </a:t>
            </a:r>
            <a:r>
              <a:rPr lang="en-US" dirty="0" smtClean="0"/>
              <a:t>character coding which takes </a:t>
            </a:r>
            <a:r>
              <a:rPr lang="en-US" dirty="0"/>
              <a:t>one byte per </a:t>
            </a:r>
            <a:r>
              <a:rPr lang="en-US" dirty="0" smtClean="0"/>
              <a:t>character.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Unicode standard allows for </a:t>
            </a:r>
            <a:r>
              <a:rPr lang="en-US" dirty="0" smtClean="0"/>
              <a:t>the representation </a:t>
            </a:r>
            <a:r>
              <a:rPr lang="en-US" dirty="0"/>
              <a:t>of texts in many different languages and takes two bytes per character.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Methods to </a:t>
            </a:r>
            <a:r>
              <a:rPr lang="en-US" dirty="0"/>
              <a:t>enable </a:t>
            </a:r>
            <a:r>
              <a:rPr lang="en-US" dirty="0" smtClean="0"/>
              <a:t> </a:t>
            </a:r>
            <a:r>
              <a:rPr lang="en-US" dirty="0"/>
              <a:t>two computers </a:t>
            </a:r>
            <a:r>
              <a:rPr lang="en-US" dirty="0" smtClean="0"/>
              <a:t>to exchange </a:t>
            </a:r>
            <a:r>
              <a:rPr lang="en-US" dirty="0"/>
              <a:t>binary data </a:t>
            </a:r>
            <a:r>
              <a:rPr lang="en-US" dirty="0" smtClean="0"/>
              <a:t>values.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values are converted to an agreed external format before transmission </a:t>
            </a:r>
            <a:endParaRPr lang="en-US" dirty="0" smtClean="0"/>
          </a:p>
          <a:p>
            <a:pPr lvl="1"/>
            <a:r>
              <a:rPr lang="en-US" dirty="0" smtClean="0"/>
              <a:t>converted </a:t>
            </a:r>
            <a:r>
              <a:rPr lang="en-US" dirty="0"/>
              <a:t>to the local form on </a:t>
            </a:r>
            <a:r>
              <a:rPr lang="en-US" dirty="0" smtClean="0"/>
              <a:t>receipt.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two computers are known to be </a:t>
            </a:r>
            <a:r>
              <a:rPr lang="en-US" dirty="0" smtClean="0"/>
              <a:t>the same </a:t>
            </a:r>
            <a:r>
              <a:rPr lang="en-US" dirty="0"/>
              <a:t>type, the conversion to external format can be omitted.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values are transmitted in the sender’s format, together with an indication </a:t>
            </a:r>
            <a:r>
              <a:rPr lang="en-US" dirty="0" smtClean="0"/>
              <a:t>of the </a:t>
            </a:r>
            <a:r>
              <a:rPr lang="en-US" dirty="0"/>
              <a:t>format used, and the recipient converts the values if necessary.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Marshalling is the process of taking a collection of data items and </a:t>
            </a:r>
            <a:r>
              <a:rPr lang="en-US" i="1" dirty="0" smtClean="0"/>
              <a:t>assembling </a:t>
            </a:r>
            <a:r>
              <a:rPr lang="en-US" dirty="0" smtClean="0"/>
              <a:t>them </a:t>
            </a:r>
            <a:r>
              <a:rPr lang="en-US" dirty="0"/>
              <a:t>into a form suitable for transmission in a message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i="1" dirty="0" err="1"/>
              <a:t>Unmarshalling</a:t>
            </a:r>
            <a:r>
              <a:rPr lang="en-US" i="1" dirty="0"/>
              <a:t> is the </a:t>
            </a:r>
            <a:r>
              <a:rPr lang="en-US" i="1" dirty="0" smtClean="0"/>
              <a:t>process </a:t>
            </a:r>
            <a:r>
              <a:rPr lang="en-US" dirty="0" smtClean="0"/>
              <a:t>of </a:t>
            </a:r>
            <a:r>
              <a:rPr lang="en-US" dirty="0"/>
              <a:t>disassembling them on arrival to produce an equivalent collection of data items at </a:t>
            </a:r>
            <a:r>
              <a:rPr lang="en-US" dirty="0" smtClean="0"/>
              <a:t>the destination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marshalling consists of the translation of structured data items </a:t>
            </a:r>
            <a:r>
              <a:rPr lang="en-US" dirty="0" smtClean="0"/>
              <a:t>and primitive </a:t>
            </a:r>
            <a:r>
              <a:rPr lang="en-US" dirty="0"/>
              <a:t>values into an external data representation.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</a:t>
            </a:r>
            <a:r>
              <a:rPr lang="en-US" dirty="0" err="1"/>
              <a:t>unmarshalling</a:t>
            </a:r>
            <a:r>
              <a:rPr lang="en-US" dirty="0"/>
              <a:t> </a:t>
            </a:r>
            <a:r>
              <a:rPr lang="en-US" dirty="0" smtClean="0"/>
              <a:t>consists of </a:t>
            </a:r>
            <a:r>
              <a:rPr lang="en-US" dirty="0"/>
              <a:t>the generation of primitive values from their external data representation and </a:t>
            </a:r>
            <a:r>
              <a:rPr lang="en-US" dirty="0" smtClean="0"/>
              <a:t>the rebuilding </a:t>
            </a:r>
            <a:r>
              <a:rPr lang="en-US" dirty="0"/>
              <a:t>of the data structures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alternative approaches to external data representation and marshalling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/>
              <a:t>CORBA’s</a:t>
            </a:r>
            <a:r>
              <a:rPr lang="en-US" sz="2000" dirty="0"/>
              <a:t> common data representation, which is concerned with an </a:t>
            </a:r>
            <a:r>
              <a:rPr lang="en-US" sz="2000" dirty="0" smtClean="0"/>
              <a:t>external representation </a:t>
            </a:r>
            <a:r>
              <a:rPr lang="en-US" sz="2000" dirty="0"/>
              <a:t>for the structured and primitive types that can be passed as </a:t>
            </a:r>
            <a:r>
              <a:rPr lang="en-US" sz="2000" dirty="0" smtClean="0"/>
              <a:t>the arguments </a:t>
            </a:r>
            <a:r>
              <a:rPr lang="en-US" sz="2000" dirty="0"/>
              <a:t>and results of remote method invocations in </a:t>
            </a:r>
            <a:r>
              <a:rPr lang="en-US" sz="2000" dirty="0" smtClean="0"/>
              <a:t>CORBA.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/>
              <a:t>Java’s </a:t>
            </a:r>
            <a:r>
              <a:rPr lang="en-US" sz="2000" dirty="0"/>
              <a:t>object serialization, which is concerned with the flattening and </a:t>
            </a:r>
            <a:r>
              <a:rPr lang="en-US" sz="2000" dirty="0" smtClean="0"/>
              <a:t>external data </a:t>
            </a:r>
            <a:r>
              <a:rPr lang="en-US" sz="2000" dirty="0"/>
              <a:t>representation of any single object or tree of objects that may need to </a:t>
            </a:r>
            <a:r>
              <a:rPr lang="en-US" sz="2000" dirty="0" smtClean="0"/>
              <a:t>be transmitted </a:t>
            </a:r>
            <a:r>
              <a:rPr lang="en-US" sz="2000" dirty="0"/>
              <a:t>in a message or stored on a disk. It is for use only by Java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/>
              <a:t>XML (Extensible Markup Language), </a:t>
            </a:r>
            <a:r>
              <a:rPr lang="en-US" sz="2000" dirty="0"/>
              <a:t>which defines a textual </a:t>
            </a:r>
            <a:r>
              <a:rPr lang="en-US" sz="2000" dirty="0" err="1"/>
              <a:t>fomat</a:t>
            </a:r>
            <a:r>
              <a:rPr lang="en-US" sz="2000" dirty="0"/>
              <a:t> </a:t>
            </a:r>
            <a:r>
              <a:rPr lang="en-US" sz="2000" dirty="0" smtClean="0"/>
              <a:t>for  representing </a:t>
            </a:r>
            <a:r>
              <a:rPr lang="en-US" sz="2000" dirty="0"/>
              <a:t>structured data. It was originally intended for documents </a:t>
            </a:r>
            <a:r>
              <a:rPr lang="en-US" sz="2000" dirty="0" smtClean="0"/>
              <a:t>containing  textual </a:t>
            </a:r>
            <a:r>
              <a:rPr lang="en-US" sz="2000" dirty="0"/>
              <a:t>self-describing structured data – for example documents accessible on </a:t>
            </a:r>
            <a:r>
              <a:rPr lang="en-US" sz="2000" dirty="0" smtClean="0"/>
              <a:t>the Web </a:t>
            </a:r>
            <a:r>
              <a:rPr lang="en-US" sz="2000" dirty="0"/>
              <a:t>– but it is now also used to represent the data sent in messages exchanged </a:t>
            </a:r>
            <a:r>
              <a:rPr lang="en-US" sz="2000" dirty="0" smtClean="0"/>
              <a:t>by 	clients </a:t>
            </a:r>
            <a:r>
              <a:rPr lang="en-US" sz="2000" dirty="0"/>
              <a:t>and servers in web </a:t>
            </a:r>
            <a:r>
              <a:rPr lang="en-US" sz="2000" dirty="0" smtClean="0"/>
              <a:t>services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first two cases, the marshalling and </a:t>
            </a:r>
            <a:r>
              <a:rPr lang="en-US" dirty="0" err="1" smtClean="0"/>
              <a:t>unmarshalling</a:t>
            </a:r>
            <a:r>
              <a:rPr lang="en-US" dirty="0" smtClean="0"/>
              <a:t> activities are intended to </a:t>
            </a:r>
            <a:r>
              <a:rPr lang="en-US" dirty="0" smtClean="0"/>
              <a:t>be carried </a:t>
            </a:r>
            <a:r>
              <a:rPr lang="en-US" dirty="0" smtClean="0"/>
              <a:t>out by a middleware layer without any involvement on the part of the </a:t>
            </a:r>
            <a:r>
              <a:rPr lang="en-US" dirty="0" smtClean="0"/>
              <a:t>application programmer.</a:t>
            </a:r>
          </a:p>
          <a:p>
            <a:r>
              <a:rPr lang="en-US" dirty="0" smtClean="0"/>
              <a:t>There are more accessible to </a:t>
            </a:r>
            <a:r>
              <a:rPr lang="en-US" dirty="0" smtClean="0"/>
              <a:t>hand-encoding</a:t>
            </a:r>
            <a:r>
              <a:rPr lang="en-US" dirty="0" smtClean="0"/>
              <a:t>  in XML</a:t>
            </a:r>
            <a:r>
              <a:rPr lang="en-US" dirty="0" smtClean="0"/>
              <a:t>, </a:t>
            </a:r>
            <a:r>
              <a:rPr lang="en-US" dirty="0" smtClean="0"/>
              <a:t>and </a:t>
            </a:r>
            <a:r>
              <a:rPr lang="en-US" dirty="0" smtClean="0"/>
              <a:t>therefore </a:t>
            </a:r>
            <a:r>
              <a:rPr lang="en-US" dirty="0" smtClean="0"/>
              <a:t>more, </a:t>
            </a:r>
            <a:r>
              <a:rPr lang="en-US" dirty="0" smtClean="0"/>
              <a:t>software for marshalling and </a:t>
            </a:r>
            <a:r>
              <a:rPr lang="en-US" dirty="0" err="1" smtClean="0"/>
              <a:t>unmarshalling</a:t>
            </a:r>
            <a:r>
              <a:rPr lang="en-US" dirty="0" smtClean="0"/>
              <a:t> is available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Because marshalling requires </a:t>
            </a:r>
            <a:r>
              <a:rPr lang="en-US" dirty="0" smtClean="0"/>
              <a:t>the consideration of all the finest details of the representation of the </a:t>
            </a:r>
            <a:r>
              <a:rPr lang="en-US" dirty="0" smtClean="0"/>
              <a:t>primitive components </a:t>
            </a:r>
            <a:r>
              <a:rPr lang="en-US" dirty="0" smtClean="0"/>
              <a:t>of composite </a:t>
            </a:r>
            <a:r>
              <a:rPr lang="en-US" dirty="0" smtClean="0"/>
              <a:t>objects.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first two approaches, the primitive data types are </a:t>
            </a:r>
            <a:r>
              <a:rPr lang="en-US" dirty="0" err="1" smtClean="0"/>
              <a:t>marshalled</a:t>
            </a:r>
            <a:r>
              <a:rPr lang="en-US" dirty="0" smtClean="0"/>
              <a:t> into a </a:t>
            </a:r>
            <a:r>
              <a:rPr lang="en-US" dirty="0" smtClean="0"/>
              <a:t>binary form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the third approach (XML), the primitive data types are represented textually.</a:t>
            </a:r>
          </a:p>
          <a:p>
            <a:r>
              <a:rPr lang="en-US" dirty="0" smtClean="0"/>
              <a:t>The textual representation of a data value </a:t>
            </a:r>
            <a:r>
              <a:rPr lang="en-US" dirty="0" smtClean="0"/>
              <a:t>is longer </a:t>
            </a:r>
            <a:r>
              <a:rPr lang="en-US" dirty="0" smtClean="0"/>
              <a:t>than the </a:t>
            </a:r>
            <a:r>
              <a:rPr lang="en-US" dirty="0" smtClean="0"/>
              <a:t>equivalent binary representation.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CORBA’s </a:t>
            </a:r>
            <a:r>
              <a:rPr lang="en-US" dirty="0" smtClean="0"/>
              <a:t>representation includes just the values of the objects transmitted</a:t>
            </a:r>
            <a:r>
              <a:rPr lang="en-US" dirty="0" smtClean="0"/>
              <a:t>, and </a:t>
            </a:r>
            <a:r>
              <a:rPr lang="en-US" dirty="0" smtClean="0"/>
              <a:t>nothing about their 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both </a:t>
            </a:r>
            <a:r>
              <a:rPr lang="en-US" dirty="0" smtClean="0"/>
              <a:t>Java serialization and XML </a:t>
            </a:r>
            <a:r>
              <a:rPr lang="en-US" dirty="0" smtClean="0"/>
              <a:t> include </a:t>
            </a:r>
            <a:r>
              <a:rPr lang="en-US" dirty="0" smtClean="0"/>
              <a:t>type </a:t>
            </a:r>
            <a:r>
              <a:rPr lang="en-US" dirty="0" smtClean="0"/>
              <a:t>information </a:t>
            </a:r>
            <a:r>
              <a:rPr lang="en-US" dirty="0" smtClean="0"/>
              <a:t>but in different ways.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 smtClean="0"/>
              <a:t>puts all of the required </a:t>
            </a:r>
            <a:r>
              <a:rPr lang="en-US" dirty="0" smtClean="0"/>
              <a:t>type information </a:t>
            </a:r>
            <a:r>
              <a:rPr lang="en-US" dirty="0" smtClean="0"/>
              <a:t>into the serialized </a:t>
            </a:r>
            <a:r>
              <a:rPr lang="en-US" dirty="0" smtClean="0"/>
              <a:t>form.</a:t>
            </a:r>
          </a:p>
          <a:p>
            <a:r>
              <a:rPr lang="en-US" dirty="0" smtClean="0"/>
              <a:t>XML </a:t>
            </a:r>
            <a:r>
              <a:rPr lang="en-US" dirty="0" smtClean="0"/>
              <a:t>documents may refer to </a:t>
            </a:r>
            <a:r>
              <a:rPr lang="en-US" dirty="0" smtClean="0"/>
              <a:t>externally defined </a:t>
            </a:r>
            <a:r>
              <a:rPr lang="en-US" dirty="0" smtClean="0"/>
              <a:t>sets of names (with types) called </a:t>
            </a:r>
            <a:r>
              <a:rPr lang="en-US" i="1" dirty="0" smtClean="0"/>
              <a:t>namespaces.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622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Marshalling</vt:lpstr>
      <vt:lpstr>Slide 2</vt:lpstr>
      <vt:lpstr>Slide 3</vt:lpstr>
      <vt:lpstr>Slide 4</vt:lpstr>
      <vt:lpstr>Slide 5</vt:lpstr>
      <vt:lpstr>Three alternative approaches to external data representation and marshalling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Marshalling</dc:title>
  <dc:creator>VIT-Laptop</dc:creator>
  <cp:lastModifiedBy>VIT-Laptop</cp:lastModifiedBy>
  <cp:revision>5</cp:revision>
  <dcterms:created xsi:type="dcterms:W3CDTF">2016-02-17T09:42:27Z</dcterms:created>
  <dcterms:modified xsi:type="dcterms:W3CDTF">2016-02-17T12:20:47Z</dcterms:modified>
</cp:coreProperties>
</file>