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4E7E-DCE6-4F43-A41E-BEF07E31B04B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540FE-A236-4694-84DA-8C57CD7B0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540FE-A236-4694-84DA-8C57CD7B09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4AFE-8620-4B61-AF47-31955300ACC2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BE57-343D-482A-9402-B5CCF389F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 Process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UDP Datagram Communication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-187569" y="1447800"/>
            <a:ext cx="9108831" cy="5105400"/>
          </a:xfrm>
        </p:spPr>
        <p:txBody>
          <a:bodyPr>
            <a:normAutofit lnSpcReduction="10000"/>
          </a:bodyPr>
          <a:lstStyle/>
          <a:p>
            <a:pPr algn="just">
              <a:buFont typeface="Monotype Sorts" pitchFamily="2" charset="2"/>
              <a:buNone/>
            </a:pPr>
            <a:r>
              <a:rPr lang="en-US" sz="2000" dirty="0" smtClean="0"/>
              <a:t>	</a:t>
            </a:r>
            <a:r>
              <a:rPr lang="en-US" sz="2800" b="1" u="sng" dirty="0" smtClean="0">
                <a:solidFill>
                  <a:srgbClr val="FF0000"/>
                </a:solidFill>
              </a:rPr>
              <a:t>Failure model </a:t>
            </a:r>
            <a:r>
              <a:rPr lang="en-US" sz="2800" dirty="0" smtClean="0"/>
              <a:t>– The failure model can be used to provide a failure model for UDP </a:t>
            </a:r>
            <a:r>
              <a:rPr lang="en-US" sz="2800" dirty="0" err="1" smtClean="0"/>
              <a:t>datagrams</a:t>
            </a:r>
            <a:r>
              <a:rPr lang="en-US" sz="2800" dirty="0" smtClean="0"/>
              <a:t>, which suffer from the following failures: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u="sng" dirty="0" smtClean="0">
                <a:solidFill>
                  <a:srgbClr val="FF0000"/>
                </a:solidFill>
              </a:rPr>
              <a:t>Omission failures: </a:t>
            </a:r>
            <a:r>
              <a:rPr lang="en-US" sz="2800" dirty="0" smtClean="0">
                <a:solidFill>
                  <a:schemeClr val="tx1"/>
                </a:solidFill>
              </a:rPr>
              <a:t>Messages may be dropped occasionally, either because of a checksum error because no buffer space is available at the source or destination. 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u="sng" dirty="0" smtClean="0">
                <a:solidFill>
                  <a:srgbClr val="FF0000"/>
                </a:solidFill>
              </a:rPr>
              <a:t>Ordering: </a:t>
            </a:r>
            <a:r>
              <a:rPr lang="en-US" sz="2800" dirty="0" smtClean="0">
                <a:solidFill>
                  <a:schemeClr val="tx1"/>
                </a:solidFill>
              </a:rPr>
              <a:t>Messages can sometimes be delivered out of sender order.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u="sng" dirty="0" smtClean="0">
                <a:solidFill>
                  <a:srgbClr val="FF0000"/>
                </a:solidFill>
              </a:rPr>
              <a:t>Use  of UDP </a:t>
            </a:r>
            <a:r>
              <a:rPr lang="en-US" sz="2800" dirty="0" smtClean="0">
                <a:solidFill>
                  <a:schemeClr val="tx1"/>
                </a:solidFill>
              </a:rPr>
              <a:t>– DNS which looks up DNS names in the Internet, is implemented over UDP.VOIP also runs over UDP.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 API for UDP </a:t>
            </a:r>
            <a:r>
              <a:rPr lang="en-US" dirty="0" err="1" smtClean="0">
                <a:solidFill>
                  <a:srgbClr val="FF0000"/>
                </a:solidFill>
              </a:rPr>
              <a:t>datagrams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Monotype Sorts" pitchFamily="2" charset="2"/>
              <a:buNone/>
            </a:pPr>
            <a:r>
              <a:rPr lang="en-US" u="sng" dirty="0" smtClean="0">
                <a:solidFill>
                  <a:schemeClr val="tx1"/>
                </a:solidFill>
              </a:rPr>
              <a:t>Two classes: 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DatagramPacket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DatagramSocket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>
              <a:buFont typeface="Monotype Sort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u="sng" dirty="0" err="1" smtClean="0">
                <a:solidFill>
                  <a:srgbClr val="FF0000"/>
                </a:solidFill>
              </a:rPr>
              <a:t>DatagramPacket</a:t>
            </a:r>
            <a:r>
              <a:rPr lang="en-US" b="1" u="sng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This class provides a constructor that makes an instance out of an array of bytes comprising a </a:t>
            </a:r>
            <a:r>
              <a:rPr lang="en-US" b="1" dirty="0" smtClean="0">
                <a:solidFill>
                  <a:schemeClr val="tx1"/>
                </a:solidFill>
              </a:rPr>
              <a:t>message, the length of the message and the Internet address and local port number of the destination socket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u="sng" dirty="0" err="1" smtClean="0">
                <a:solidFill>
                  <a:srgbClr val="FF0000"/>
                </a:solidFill>
              </a:rPr>
              <a:t>DatagramSocket</a:t>
            </a:r>
            <a:r>
              <a:rPr lang="en-US" b="1" u="sng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This class supports sockets for sending and receiving UDP </a:t>
            </a:r>
            <a:r>
              <a:rPr lang="en-US" dirty="0" err="1" smtClean="0">
                <a:solidFill>
                  <a:schemeClr val="tx1"/>
                </a:solidFill>
              </a:rPr>
              <a:t>datagrams</a:t>
            </a:r>
            <a:r>
              <a:rPr lang="en-US" dirty="0" smtClean="0">
                <a:solidFill>
                  <a:schemeClr val="tx1"/>
                </a:solidFill>
              </a:rPr>
              <a:t>. It provides a constructor that takes </a:t>
            </a:r>
            <a:r>
              <a:rPr lang="en-US" b="1" dirty="0" smtClean="0">
                <a:solidFill>
                  <a:schemeClr val="tx1"/>
                </a:solidFill>
              </a:rPr>
              <a:t>a port number as argument</a:t>
            </a:r>
            <a:r>
              <a:rPr lang="en-US" dirty="0" smtClean="0">
                <a:solidFill>
                  <a:schemeClr val="tx1"/>
                </a:solidFill>
              </a:rPr>
              <a:t>, for use by processes that need to use a particular port.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TCP Stream Communication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0" y="1447800"/>
            <a:ext cx="9108831" cy="51054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Message sizes: </a:t>
            </a:r>
            <a:r>
              <a:rPr lang="en-US" sz="1800" dirty="0" smtClean="0"/>
              <a:t>The application can choose how much data it writes to a stream or reads from it. It may deal in very small or very large sets of data.</a:t>
            </a:r>
          </a:p>
          <a:p>
            <a:pPr algn="just"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Lost messages: </a:t>
            </a:r>
            <a:r>
              <a:rPr lang="en-US" sz="1800" dirty="0" smtClean="0">
                <a:solidFill>
                  <a:schemeClr val="tx1"/>
                </a:solidFill>
              </a:rPr>
              <a:t>The TCP protocol uses an acknowledgement scheme. As an example of a simple scheme, the sending end keeps a record of each IP packet sent and the receiving end acknowledges all the arrivals. If the sender </a:t>
            </a:r>
            <a:r>
              <a:rPr lang="en-US" sz="1800" dirty="0" err="1" smtClean="0">
                <a:solidFill>
                  <a:schemeClr val="tx1"/>
                </a:solidFill>
              </a:rPr>
              <a:t>doesnot</a:t>
            </a:r>
            <a:r>
              <a:rPr lang="en-US" sz="1800" dirty="0" smtClean="0">
                <a:solidFill>
                  <a:schemeClr val="tx1"/>
                </a:solidFill>
              </a:rPr>
              <a:t> receive an acknowledgement within a timeout, it retransmits the message.</a:t>
            </a:r>
          </a:p>
          <a:p>
            <a:pPr algn="just"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Flow control: </a:t>
            </a:r>
            <a:r>
              <a:rPr lang="en-US" sz="1800" dirty="0" smtClean="0">
                <a:solidFill>
                  <a:schemeClr val="tx1"/>
                </a:solidFill>
              </a:rPr>
              <a:t>The TCP protocol attempts to match the speeds of the processes that read from and write to a stream. If the writer is too fast for the reader, then it is blocked until the reader has consumed sufficient data.</a:t>
            </a:r>
          </a:p>
          <a:p>
            <a:pPr algn="just"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Message duplication and ordering: </a:t>
            </a:r>
            <a:r>
              <a:rPr lang="en-US" sz="1800" dirty="0" smtClean="0">
                <a:solidFill>
                  <a:schemeClr val="tx1"/>
                </a:solidFill>
              </a:rPr>
              <a:t>Message identifiers are associated with each IP packet, which enables the recipient to detect and reject duplicates, or to reorder messages that do not arrive in sender order.</a:t>
            </a:r>
          </a:p>
          <a:p>
            <a:pPr algn="just"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Message destinations: </a:t>
            </a:r>
            <a:r>
              <a:rPr lang="en-US" sz="1800" dirty="0" smtClean="0">
                <a:solidFill>
                  <a:schemeClr val="tx1"/>
                </a:solidFill>
              </a:rPr>
              <a:t>A pair of communicating processes establish a connection before they can communicate over a stream. Establishing a connection involves a connect request from client and accept request from server to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related to stream </a:t>
            </a:r>
            <a:r>
              <a:rPr lang="en-US" dirty="0" smtClean="0"/>
              <a:t>communication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Monotype Sort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	Matching of data items </a:t>
            </a:r>
            <a:r>
              <a:rPr lang="en-US" dirty="0" smtClean="0">
                <a:solidFill>
                  <a:schemeClr val="tx2"/>
                </a:solidFill>
              </a:rPr>
              <a:t>– Two communicating processes need to agree as to the contents of the data transmitted over a stream. For example, if one process writes an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followed by a double to a stream, then the reader at the other end must read an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followed by a double.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Blocking </a:t>
            </a:r>
            <a:r>
              <a:rPr lang="en-US" dirty="0" smtClean="0">
                <a:solidFill>
                  <a:schemeClr val="tx2"/>
                </a:solidFill>
              </a:rPr>
              <a:t>– The data written to a stream is kept in the queue at the destination socket. When a process attempts to read data from an input channel, it will get data from the queue or it will block until data becomes available.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Threads </a:t>
            </a:r>
            <a:r>
              <a:rPr lang="en-US" dirty="0" smtClean="0">
                <a:solidFill>
                  <a:schemeClr val="tx2"/>
                </a:solidFill>
              </a:rPr>
              <a:t>– When a server accepts a connection, it generally creates a new thread in which to communicate with the new client. The advantage of using a separate thread for each client is that the server can block when waiting for input without delaying other clients.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To </a:t>
            </a:r>
            <a:r>
              <a:rPr lang="en-US" dirty="0" smtClean="0">
                <a:solidFill>
                  <a:schemeClr val="tx2"/>
                </a:solidFill>
              </a:rPr>
              <a:t>satisfy the integrity property of reliable communication, TCP streams use checksums to detect and reject corrupt packets 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Sequence </a:t>
            </a:r>
            <a:r>
              <a:rPr lang="en-US" dirty="0" smtClean="0">
                <a:solidFill>
                  <a:schemeClr val="tx2"/>
                </a:solidFill>
              </a:rPr>
              <a:t>numbers to detect and reject duplicate packets.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Congestion </a:t>
            </a:r>
            <a:r>
              <a:rPr lang="en-US" dirty="0" smtClean="0">
                <a:solidFill>
                  <a:schemeClr val="tx1"/>
                </a:solidFill>
              </a:rPr>
              <a:t>cannot be avoided.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UDP </a:t>
            </a:r>
            <a:r>
              <a:rPr lang="en-US" dirty="0" err="1" smtClean="0">
                <a:solidFill>
                  <a:schemeClr val="tx1"/>
                </a:solidFill>
              </a:rPr>
              <a:t>doesnot</a:t>
            </a:r>
            <a:r>
              <a:rPr lang="en-US" dirty="0" smtClean="0">
                <a:solidFill>
                  <a:schemeClr val="tx1"/>
                </a:solidFill>
              </a:rPr>
              <a:t> provide reliable communication because it does not guarantee to deliver messages in the face of all possible difficulties.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 smtClean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 smtClean="0">
                <a:solidFill>
                  <a:schemeClr val="tx2"/>
                </a:solidFill>
              </a:rPr>
              <a:t>processes using the connection cannot distinguish between network failure and failure of the process at the other end of the connection.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Use of TCP: </a:t>
            </a:r>
            <a:r>
              <a:rPr lang="en-US" dirty="0" smtClean="0">
                <a:solidFill>
                  <a:schemeClr val="tx2"/>
                </a:solidFill>
              </a:rPr>
              <a:t>HTTP, FTP, Telnet, SMTP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smtClean="0"/>
              <a:t>Client-Server Communication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pitchFamily="2" charset="2"/>
              <a:buNone/>
            </a:pPr>
            <a:r>
              <a:rPr lang="en-US" smtClean="0"/>
              <a:t>This form of communication is designed to support the roles and message exchanges in typical client-server interactions. 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Request-reply communication is synchronous because the reply from the server is effectively an acknowledgement to the client.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Asynchronous request-reply communication is an alternative that may be useful in situations where clients can afford to retrieve replies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Request-reply communication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5695950" y="1993901"/>
            <a:ext cx="2749062" cy="3154363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5695950" y="1993901"/>
            <a:ext cx="2772508" cy="3179763"/>
          </a:xfrm>
          <a:prstGeom prst="rect">
            <a:avLst/>
          </a:prstGeom>
          <a:noFill/>
          <a:ln w="36513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95300" y="1993901"/>
            <a:ext cx="2750527" cy="3154363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95300" y="1993901"/>
            <a:ext cx="2773974" cy="3179763"/>
          </a:xfrm>
          <a:prstGeom prst="rect">
            <a:avLst/>
          </a:prstGeom>
          <a:noFill/>
          <a:ln w="36513">
            <a:solidFill>
              <a:srgbClr val="FFDC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3966797" y="2608264"/>
            <a:ext cx="6753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Request</a:t>
            </a:r>
            <a:endParaRPr lang="en-GB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6774474" y="1731964"/>
            <a:ext cx="536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Server</a:t>
            </a:r>
            <a:endParaRPr lang="en-GB"/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1658816" y="1731964"/>
            <a:ext cx="4789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Client</a:t>
            </a:r>
            <a:endParaRPr lang="en-GB"/>
          </a:p>
        </p:txBody>
      </p:sp>
      <p:sp>
        <p:nvSpPr>
          <p:cNvPr id="35850" name="Oval 11"/>
          <p:cNvSpPr>
            <a:spLocks noChangeArrowheads="1"/>
          </p:cNvSpPr>
          <p:nvPr/>
        </p:nvSpPr>
        <p:spPr bwMode="auto">
          <a:xfrm>
            <a:off x="634512" y="2244725"/>
            <a:ext cx="2448657" cy="2628900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1387720" y="2732089"/>
            <a:ext cx="10582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doOperation</a:t>
            </a:r>
            <a:endParaRPr lang="en-GB"/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1652954" y="3559175"/>
            <a:ext cx="4834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(wait)</a:t>
            </a:r>
            <a:endParaRPr lang="en-GB"/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1312985" y="4410076"/>
            <a:ext cx="11822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(continuation)</a:t>
            </a:r>
            <a:endParaRPr lang="en-GB"/>
          </a:p>
        </p:txBody>
      </p:sp>
      <p:sp>
        <p:nvSpPr>
          <p:cNvPr id="35854" name="Rectangle 16"/>
          <p:cNvSpPr>
            <a:spLocks noChangeArrowheads="1"/>
          </p:cNvSpPr>
          <p:nvPr/>
        </p:nvSpPr>
        <p:spPr bwMode="auto">
          <a:xfrm>
            <a:off x="4012224" y="3910014"/>
            <a:ext cx="4580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Reply</a:t>
            </a:r>
            <a:endParaRPr lang="en-GB"/>
          </a:p>
        </p:txBody>
      </p:sp>
      <p:sp>
        <p:nvSpPr>
          <p:cNvPr id="35855" name="Rectangle 17"/>
          <p:cNvSpPr>
            <a:spLocks noChangeArrowheads="1"/>
          </p:cNvSpPr>
          <p:nvPr/>
        </p:nvSpPr>
        <p:spPr bwMode="auto">
          <a:xfrm>
            <a:off x="3988777" y="4184651"/>
            <a:ext cx="7212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message</a:t>
            </a:r>
            <a:endParaRPr lang="en-GB"/>
          </a:p>
        </p:txBody>
      </p:sp>
      <p:sp>
        <p:nvSpPr>
          <p:cNvPr id="35856" name="Oval 18"/>
          <p:cNvSpPr>
            <a:spLocks noChangeArrowheads="1"/>
          </p:cNvSpPr>
          <p:nvPr/>
        </p:nvSpPr>
        <p:spPr bwMode="auto">
          <a:xfrm>
            <a:off x="5880589" y="2270125"/>
            <a:ext cx="2379785" cy="2552700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Rectangle 19"/>
          <p:cNvSpPr>
            <a:spLocks noChangeArrowheads="1"/>
          </p:cNvSpPr>
          <p:nvPr/>
        </p:nvSpPr>
        <p:spPr bwMode="auto">
          <a:xfrm>
            <a:off x="6578112" y="2908301"/>
            <a:ext cx="958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getRequest</a:t>
            </a:r>
            <a:endParaRPr lang="en-GB"/>
          </a:p>
        </p:txBody>
      </p:sp>
      <p:sp>
        <p:nvSpPr>
          <p:cNvPr id="35858" name="Rectangle 20"/>
          <p:cNvSpPr>
            <a:spLocks noChangeArrowheads="1"/>
          </p:cNvSpPr>
          <p:nvPr/>
        </p:nvSpPr>
        <p:spPr bwMode="auto">
          <a:xfrm>
            <a:off x="6729046" y="3533776"/>
            <a:ext cx="648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execute</a:t>
            </a:r>
            <a:endParaRPr lang="en-GB"/>
          </a:p>
        </p:txBody>
      </p:sp>
      <p:sp>
        <p:nvSpPr>
          <p:cNvPr id="35859" name="Rectangle 21"/>
          <p:cNvSpPr>
            <a:spLocks noChangeArrowheads="1"/>
          </p:cNvSpPr>
          <p:nvPr/>
        </p:nvSpPr>
        <p:spPr bwMode="auto">
          <a:xfrm>
            <a:off x="6729046" y="3833813"/>
            <a:ext cx="6577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method</a:t>
            </a:r>
            <a:endParaRPr lang="en-GB"/>
          </a:p>
        </p:txBody>
      </p:sp>
      <p:sp>
        <p:nvSpPr>
          <p:cNvPr id="35860" name="Freeform 22"/>
          <p:cNvSpPr>
            <a:spLocks/>
          </p:cNvSpPr>
          <p:nvPr/>
        </p:nvSpPr>
        <p:spPr bwMode="auto">
          <a:xfrm>
            <a:off x="6204439" y="2921001"/>
            <a:ext cx="161192" cy="125413"/>
          </a:xfrm>
          <a:custGeom>
            <a:avLst/>
            <a:gdLst>
              <a:gd name="T0" fmla="*/ 0 w 110"/>
              <a:gd name="T1" fmla="*/ 2147483647 h 79"/>
              <a:gd name="T2" fmla="*/ 0 w 110"/>
              <a:gd name="T3" fmla="*/ 0 h 79"/>
              <a:gd name="T4" fmla="*/ 2147483647 w 110"/>
              <a:gd name="T5" fmla="*/ 2147483647 h 79"/>
              <a:gd name="T6" fmla="*/ 0 w 110"/>
              <a:gd name="T7" fmla="*/ 2147483647 h 79"/>
              <a:gd name="T8" fmla="*/ 0 w 110"/>
              <a:gd name="T9" fmla="*/ 2147483647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79"/>
              <a:gd name="T17" fmla="*/ 110 w 110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79">
                <a:moveTo>
                  <a:pt x="0" y="31"/>
                </a:moveTo>
                <a:lnTo>
                  <a:pt x="0" y="0"/>
                </a:lnTo>
                <a:lnTo>
                  <a:pt x="110" y="47"/>
                </a:lnTo>
                <a:lnTo>
                  <a:pt x="0" y="79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Line 23"/>
          <p:cNvSpPr>
            <a:spLocks noChangeShapeType="1"/>
          </p:cNvSpPr>
          <p:nvPr/>
        </p:nvSpPr>
        <p:spPr bwMode="auto">
          <a:xfrm>
            <a:off x="2552700" y="2820989"/>
            <a:ext cx="3628292" cy="14922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Freeform 24"/>
          <p:cNvSpPr>
            <a:spLocks/>
          </p:cNvSpPr>
          <p:nvPr/>
        </p:nvSpPr>
        <p:spPr bwMode="auto">
          <a:xfrm>
            <a:off x="2368062" y="4071938"/>
            <a:ext cx="184638" cy="100012"/>
          </a:xfrm>
          <a:custGeom>
            <a:avLst/>
            <a:gdLst>
              <a:gd name="T0" fmla="*/ 2147483647 w 126"/>
              <a:gd name="T1" fmla="*/ 2147483647 h 63"/>
              <a:gd name="T2" fmla="*/ 2147483647 w 126"/>
              <a:gd name="T3" fmla="*/ 2147483647 h 63"/>
              <a:gd name="T4" fmla="*/ 0 w 126"/>
              <a:gd name="T5" fmla="*/ 2147483647 h 63"/>
              <a:gd name="T6" fmla="*/ 2147483647 w 126"/>
              <a:gd name="T7" fmla="*/ 0 h 63"/>
              <a:gd name="T8" fmla="*/ 2147483647 w 126"/>
              <a:gd name="T9" fmla="*/ 2147483647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63"/>
              <a:gd name="T17" fmla="*/ 126 w 126"/>
              <a:gd name="T18" fmla="*/ 63 h 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63">
                <a:moveTo>
                  <a:pt x="126" y="32"/>
                </a:moveTo>
                <a:lnTo>
                  <a:pt x="126" y="63"/>
                </a:lnTo>
                <a:lnTo>
                  <a:pt x="0" y="32"/>
                </a:lnTo>
                <a:lnTo>
                  <a:pt x="126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Line 25"/>
          <p:cNvSpPr>
            <a:spLocks noChangeShapeType="1"/>
          </p:cNvSpPr>
          <p:nvPr/>
        </p:nvSpPr>
        <p:spPr bwMode="auto">
          <a:xfrm>
            <a:off x="2552701" y="4122738"/>
            <a:ext cx="3859823" cy="74612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4" name="Rectangle 26"/>
          <p:cNvSpPr>
            <a:spLocks noChangeArrowheads="1"/>
          </p:cNvSpPr>
          <p:nvPr/>
        </p:nvSpPr>
        <p:spPr bwMode="auto">
          <a:xfrm>
            <a:off x="3919905" y="2957514"/>
            <a:ext cx="7212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message</a:t>
            </a:r>
            <a:endParaRPr lang="en-GB"/>
          </a:p>
        </p:txBody>
      </p:sp>
      <p:sp>
        <p:nvSpPr>
          <p:cNvPr id="35865" name="Rectangle 30"/>
          <p:cNvSpPr>
            <a:spLocks noChangeArrowheads="1"/>
          </p:cNvSpPr>
          <p:nvPr/>
        </p:nvSpPr>
        <p:spPr bwMode="auto">
          <a:xfrm>
            <a:off x="6529754" y="3233739"/>
            <a:ext cx="1057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select object</a:t>
            </a:r>
            <a:endParaRPr lang="en-GB"/>
          </a:p>
        </p:txBody>
      </p:sp>
      <p:sp>
        <p:nvSpPr>
          <p:cNvPr id="35866" name="Rectangle 31"/>
          <p:cNvSpPr>
            <a:spLocks noChangeArrowheads="1"/>
          </p:cNvSpPr>
          <p:nvPr/>
        </p:nvSpPr>
        <p:spPr bwMode="auto">
          <a:xfrm>
            <a:off x="6613281" y="4135439"/>
            <a:ext cx="88362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rgbClr val="000000"/>
                </a:solidFill>
              </a:rPr>
              <a:t>sendReply</a:t>
            </a:r>
            <a:endParaRPr lang="en-GB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4404" y="3143251"/>
            <a:ext cx="68873" cy="239713"/>
            <a:chOff x="517" y="1652"/>
            <a:chExt cx="47" cy="151"/>
          </a:xfrm>
        </p:grpSpPr>
        <p:sp>
          <p:nvSpPr>
            <p:cNvPr id="35871" name="Oval 33"/>
            <p:cNvSpPr>
              <a:spLocks noChangeArrowheads="1"/>
            </p:cNvSpPr>
            <p:nvPr/>
          </p:nvSpPr>
          <p:spPr bwMode="auto">
            <a:xfrm>
              <a:off x="517" y="165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Oval 34"/>
            <p:cNvSpPr>
              <a:spLocks noChangeArrowheads="1"/>
            </p:cNvSpPr>
            <p:nvPr/>
          </p:nvSpPr>
          <p:spPr bwMode="auto">
            <a:xfrm>
              <a:off x="517" y="175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24404" y="3981451"/>
            <a:ext cx="68873" cy="239713"/>
            <a:chOff x="517" y="1652"/>
            <a:chExt cx="47" cy="151"/>
          </a:xfrm>
        </p:grpSpPr>
        <p:sp>
          <p:nvSpPr>
            <p:cNvPr id="35869" name="Oval 37"/>
            <p:cNvSpPr>
              <a:spLocks noChangeArrowheads="1"/>
            </p:cNvSpPr>
            <p:nvPr/>
          </p:nvSpPr>
          <p:spPr bwMode="auto">
            <a:xfrm>
              <a:off x="517" y="165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Oval 38"/>
            <p:cNvSpPr>
              <a:spLocks noChangeArrowheads="1"/>
            </p:cNvSpPr>
            <p:nvPr/>
          </p:nvSpPr>
          <p:spPr bwMode="auto">
            <a:xfrm>
              <a:off x="517" y="1756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characteristics of I</a:t>
            </a:r>
            <a:r>
              <a:rPr lang="en-US" dirty="0" smtClean="0"/>
              <a:t>nter </a:t>
            </a:r>
            <a:r>
              <a:rPr lang="en-US" dirty="0"/>
              <a:t>P</a:t>
            </a:r>
            <a:r>
              <a:rPr lang="en-US" dirty="0" smtClean="0"/>
              <a:t>rocess Communication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Message passing between a pair of processes can be supported by 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message communication operations: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send and 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dirty="0">
                <a:latin typeface="Arial" pitchFamily="34" charset="0"/>
                <a:cs typeface="Arial" pitchFamily="34" charset="0"/>
              </a:rPr>
              <a:t>communicate, one process sends a message (a sequence of bytes)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destination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and another process at the destination receives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message.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Synchronous communication </a:t>
            </a:r>
            <a:b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 queue is associated with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each message </a:t>
            </a:r>
            <a:r>
              <a:rPr lang="en-US" dirty="0">
                <a:latin typeface="Arial" pitchFamily="34" charset="0"/>
                <a:cs typeface="Arial" pitchFamily="34" charset="0"/>
              </a:rPr>
              <a:t>destination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Sending processes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add messages to </a:t>
            </a:r>
            <a:r>
              <a:rPr lang="en-US" dirty="0">
                <a:latin typeface="Arial" pitchFamily="34" charset="0"/>
                <a:cs typeface="Arial" pitchFamily="34" charset="0"/>
              </a:rPr>
              <a:t>remote queues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receiving </a:t>
            </a:r>
            <a:r>
              <a:rPr lang="en-US" dirty="0">
                <a:latin typeface="Arial" pitchFamily="34" charset="0"/>
                <a:cs typeface="Arial" pitchFamily="34" charset="0"/>
              </a:rPr>
              <a:t>processes remove messages from local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queues.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synchronous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 of communication,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both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send and receive are blocking operations. </a:t>
            </a:r>
            <a:endParaRPr lang="en-US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Whenever a send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is issued the sending process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blocked until the corresponding receive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issued.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Whenever a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receive is issued by a process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it blocks until 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message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arrives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Asynchronous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i="1" dirty="0"/>
              <a:t>asynchronous form of communication, the use of the send </a:t>
            </a:r>
            <a:r>
              <a:rPr lang="en-US" i="1" dirty="0">
                <a:solidFill>
                  <a:srgbClr val="FF0000"/>
                </a:solidFill>
              </a:rPr>
              <a:t>operation is </a:t>
            </a:r>
            <a:r>
              <a:rPr lang="en-US" i="1" dirty="0" err="1" smtClean="0">
                <a:solidFill>
                  <a:srgbClr val="FF0000"/>
                </a:solidFill>
              </a:rPr>
              <a:t>nonblocking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that the sending process is allowed to proceed as soon as the message </a:t>
            </a:r>
            <a:r>
              <a:rPr lang="en-US" dirty="0" smtClean="0"/>
              <a:t>has been </a:t>
            </a:r>
            <a:r>
              <a:rPr lang="en-US" dirty="0"/>
              <a:t>copied to a local </a:t>
            </a:r>
            <a:r>
              <a:rPr lang="en-US" dirty="0" smtClean="0"/>
              <a:t>buffer.</a:t>
            </a:r>
          </a:p>
          <a:p>
            <a:r>
              <a:rPr lang="en-US" dirty="0" smtClean="0"/>
              <a:t>The </a:t>
            </a:r>
            <a:r>
              <a:rPr lang="en-US" dirty="0"/>
              <a:t>transmission of the message proceeds in </a:t>
            </a:r>
            <a:r>
              <a:rPr lang="en-US" dirty="0" smtClean="0"/>
              <a:t>parallel with </a:t>
            </a:r>
            <a:r>
              <a:rPr lang="en-US" dirty="0"/>
              <a:t>the sending </a:t>
            </a:r>
            <a:r>
              <a:rPr lang="en-US" dirty="0" smtClean="0"/>
              <a:t>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Sockets and ports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08489" y="2536826"/>
            <a:ext cx="7980484" cy="2400300"/>
            <a:chOff x="347" y="1598"/>
            <a:chExt cx="5446" cy="151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67" y="1598"/>
              <a:ext cx="1441" cy="127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567" y="1598"/>
              <a:ext cx="1458" cy="1288"/>
            </a:xfrm>
            <a:prstGeom prst="rect">
              <a:avLst/>
            </a:prstGeom>
            <a:noFill/>
            <a:ln w="3968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720" y="1801"/>
              <a:ext cx="1136" cy="848"/>
            </a:xfrm>
            <a:prstGeom prst="ellipse">
              <a:avLst/>
            </a:prstGeom>
            <a:solidFill>
              <a:srgbClr val="FFFFFF"/>
            </a:solidFill>
            <a:ln w="3968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861" y="2249"/>
              <a:ext cx="52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message</a:t>
              </a:r>
              <a:endParaRPr lang="en-GB">
                <a:latin typeface="Times" charset="0"/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173" y="1775"/>
              <a:ext cx="7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agreed port</a:t>
              </a:r>
              <a:endParaRPr lang="en-GB">
                <a:latin typeface="Times" charset="0"/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4111" y="1598"/>
              <a:ext cx="1441" cy="127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111" y="1598"/>
              <a:ext cx="1458" cy="1288"/>
            </a:xfrm>
            <a:prstGeom prst="rect">
              <a:avLst/>
            </a:prstGeom>
            <a:noFill/>
            <a:ln w="39688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4263" y="1801"/>
              <a:ext cx="1136" cy="848"/>
            </a:xfrm>
            <a:prstGeom prst="ellipse">
              <a:avLst/>
            </a:prstGeom>
            <a:solidFill>
              <a:srgbClr val="FFFFFF"/>
            </a:solidFill>
            <a:ln w="3968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Arc 12"/>
            <p:cNvSpPr>
              <a:spLocks/>
            </p:cNvSpPr>
            <p:nvPr/>
          </p:nvSpPr>
          <p:spPr bwMode="auto">
            <a:xfrm>
              <a:off x="2008" y="1818"/>
              <a:ext cx="86" cy="85"/>
            </a:xfrm>
            <a:custGeom>
              <a:avLst/>
              <a:gdLst>
                <a:gd name="T0" fmla="*/ 0 w 21858"/>
                <a:gd name="T1" fmla="*/ 0 h 21600"/>
                <a:gd name="T2" fmla="*/ 0 w 21858"/>
                <a:gd name="T3" fmla="*/ 0 h 21600"/>
                <a:gd name="T4" fmla="*/ 0 w 21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8"/>
                <a:gd name="T10" fmla="*/ 0 h 21600"/>
                <a:gd name="T11" fmla="*/ 21858 w 21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8" h="21600" fill="none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</a:path>
                <a:path w="21858" h="21600" stroke="0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  <a:lnTo>
                    <a:pt x="258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Arc 13"/>
            <p:cNvSpPr>
              <a:spLocks/>
            </p:cNvSpPr>
            <p:nvPr/>
          </p:nvSpPr>
          <p:spPr bwMode="auto">
            <a:xfrm>
              <a:off x="2008" y="1903"/>
              <a:ext cx="86" cy="85"/>
            </a:xfrm>
            <a:custGeom>
              <a:avLst/>
              <a:gdLst>
                <a:gd name="T0" fmla="*/ 0 w 21858"/>
                <a:gd name="T1" fmla="*/ 0 h 21600"/>
                <a:gd name="T2" fmla="*/ 0 w 21858"/>
                <a:gd name="T3" fmla="*/ 0 h 21600"/>
                <a:gd name="T4" fmla="*/ 0 w 21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8"/>
                <a:gd name="T10" fmla="*/ 0 h 21600"/>
                <a:gd name="T11" fmla="*/ 21858 w 21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8" h="21600" fill="none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</a:path>
                <a:path w="21858" h="21600" stroke="0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1991" y="1835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rc 15"/>
            <p:cNvSpPr>
              <a:spLocks/>
            </p:cNvSpPr>
            <p:nvPr/>
          </p:nvSpPr>
          <p:spPr bwMode="auto">
            <a:xfrm>
              <a:off x="2008" y="2615"/>
              <a:ext cx="85" cy="85"/>
            </a:xfrm>
            <a:custGeom>
              <a:avLst/>
              <a:gdLst>
                <a:gd name="T0" fmla="*/ 0 w 21852"/>
                <a:gd name="T1" fmla="*/ 0 h 21600"/>
                <a:gd name="T2" fmla="*/ 0 w 21852"/>
                <a:gd name="T3" fmla="*/ 0 h 21600"/>
                <a:gd name="T4" fmla="*/ 0 w 218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2"/>
                <a:gd name="T10" fmla="*/ 0 h 21600"/>
                <a:gd name="T11" fmla="*/ 21852 w 218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2" h="21600" fill="none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</a:path>
                <a:path w="21852" h="21600" stroke="0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  <a:lnTo>
                    <a:pt x="254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Arc 16"/>
            <p:cNvSpPr>
              <a:spLocks/>
            </p:cNvSpPr>
            <p:nvPr/>
          </p:nvSpPr>
          <p:spPr bwMode="auto">
            <a:xfrm>
              <a:off x="2008" y="2699"/>
              <a:ext cx="86" cy="86"/>
            </a:xfrm>
            <a:custGeom>
              <a:avLst/>
              <a:gdLst>
                <a:gd name="T0" fmla="*/ 0 w 21860"/>
                <a:gd name="T1" fmla="*/ 0 h 21860"/>
                <a:gd name="T2" fmla="*/ 0 w 21860"/>
                <a:gd name="T3" fmla="*/ 0 h 21860"/>
                <a:gd name="T4" fmla="*/ 0 w 21860"/>
                <a:gd name="T5" fmla="*/ 0 h 21860"/>
                <a:gd name="T6" fmla="*/ 0 60000 65536"/>
                <a:gd name="T7" fmla="*/ 0 60000 65536"/>
                <a:gd name="T8" fmla="*/ 0 60000 65536"/>
                <a:gd name="T9" fmla="*/ 0 w 21860"/>
                <a:gd name="T10" fmla="*/ 0 h 21860"/>
                <a:gd name="T11" fmla="*/ 21860 w 21860"/>
                <a:gd name="T12" fmla="*/ 21860 h 218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60" h="21860" fill="none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</a:path>
                <a:path w="21860" h="21860" stroke="0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  <a:lnTo>
                    <a:pt x="260" y="26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1991" y="2632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Arc 18"/>
            <p:cNvSpPr>
              <a:spLocks/>
            </p:cNvSpPr>
            <p:nvPr/>
          </p:nvSpPr>
          <p:spPr bwMode="auto">
            <a:xfrm>
              <a:off x="4010" y="1870"/>
              <a:ext cx="84" cy="84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598"/>
                <a:gd name="T11" fmla="*/ 21598 w 21598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598" fill="none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</a:path>
                <a:path w="21598" h="21598" stroke="0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  <a:lnTo>
                    <a:pt x="21598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Arc 19"/>
            <p:cNvSpPr>
              <a:spLocks/>
            </p:cNvSpPr>
            <p:nvPr/>
          </p:nvSpPr>
          <p:spPr bwMode="auto">
            <a:xfrm>
              <a:off x="4009" y="1953"/>
              <a:ext cx="85" cy="85"/>
            </a:xfrm>
            <a:custGeom>
              <a:avLst/>
              <a:gdLst>
                <a:gd name="T0" fmla="*/ 0 w 21600"/>
                <a:gd name="T1" fmla="*/ 0 h 21852"/>
                <a:gd name="T2" fmla="*/ 0 w 21600"/>
                <a:gd name="T3" fmla="*/ 0 h 21852"/>
                <a:gd name="T4" fmla="*/ 0 w 21600"/>
                <a:gd name="T5" fmla="*/ 0 h 218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52"/>
                <a:gd name="T11" fmla="*/ 21600 w 21600"/>
                <a:gd name="T12" fmla="*/ 21852 h 218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52" fill="none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</a:path>
                <a:path w="21600" h="21852" stroke="0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  <a:lnTo>
                    <a:pt x="21600" y="254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4111" y="1886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Arc 21"/>
            <p:cNvSpPr>
              <a:spLocks/>
            </p:cNvSpPr>
            <p:nvPr/>
          </p:nvSpPr>
          <p:spPr bwMode="auto">
            <a:xfrm>
              <a:off x="4009" y="2428"/>
              <a:ext cx="85" cy="8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  <a:lnTo>
                    <a:pt x="21600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Arc 22"/>
            <p:cNvSpPr>
              <a:spLocks/>
            </p:cNvSpPr>
            <p:nvPr/>
          </p:nvSpPr>
          <p:spPr bwMode="auto">
            <a:xfrm>
              <a:off x="4009" y="2513"/>
              <a:ext cx="85" cy="8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</a:path>
                <a:path w="21600" h="21598" stroke="0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111" y="2445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Arc 24"/>
            <p:cNvSpPr>
              <a:spLocks/>
            </p:cNvSpPr>
            <p:nvPr/>
          </p:nvSpPr>
          <p:spPr bwMode="auto">
            <a:xfrm>
              <a:off x="2008" y="1598"/>
              <a:ext cx="85" cy="85"/>
            </a:xfrm>
            <a:custGeom>
              <a:avLst/>
              <a:gdLst>
                <a:gd name="T0" fmla="*/ 0 w 21852"/>
                <a:gd name="T1" fmla="*/ 0 h 21600"/>
                <a:gd name="T2" fmla="*/ 0 w 21852"/>
                <a:gd name="T3" fmla="*/ 0 h 21600"/>
                <a:gd name="T4" fmla="*/ 0 w 218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2"/>
                <a:gd name="T10" fmla="*/ 0 h 21600"/>
                <a:gd name="T11" fmla="*/ 21852 w 218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2" h="21600" fill="none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</a:path>
                <a:path w="21852" h="21600" stroke="0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  <a:lnTo>
                    <a:pt x="254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Arc 25"/>
            <p:cNvSpPr>
              <a:spLocks/>
            </p:cNvSpPr>
            <p:nvPr/>
          </p:nvSpPr>
          <p:spPr bwMode="auto">
            <a:xfrm>
              <a:off x="2008" y="1682"/>
              <a:ext cx="86" cy="86"/>
            </a:xfrm>
            <a:custGeom>
              <a:avLst/>
              <a:gdLst>
                <a:gd name="T0" fmla="*/ 0 w 21860"/>
                <a:gd name="T1" fmla="*/ 0 h 21860"/>
                <a:gd name="T2" fmla="*/ 0 w 21860"/>
                <a:gd name="T3" fmla="*/ 0 h 21860"/>
                <a:gd name="T4" fmla="*/ 0 w 21860"/>
                <a:gd name="T5" fmla="*/ 0 h 21860"/>
                <a:gd name="T6" fmla="*/ 0 60000 65536"/>
                <a:gd name="T7" fmla="*/ 0 60000 65536"/>
                <a:gd name="T8" fmla="*/ 0 60000 65536"/>
                <a:gd name="T9" fmla="*/ 0 w 21860"/>
                <a:gd name="T10" fmla="*/ 0 h 21860"/>
                <a:gd name="T11" fmla="*/ 21860 w 21860"/>
                <a:gd name="T12" fmla="*/ 21860 h 218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60" h="21860" fill="none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</a:path>
                <a:path w="21860" h="21860" stroke="0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  <a:lnTo>
                    <a:pt x="260" y="26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1991" y="1615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2008" y="2394"/>
              <a:ext cx="86" cy="85"/>
            </a:xfrm>
            <a:custGeom>
              <a:avLst/>
              <a:gdLst>
                <a:gd name="T0" fmla="*/ 0 w 21858"/>
                <a:gd name="T1" fmla="*/ 0 h 21600"/>
                <a:gd name="T2" fmla="*/ 0 w 21858"/>
                <a:gd name="T3" fmla="*/ 0 h 21600"/>
                <a:gd name="T4" fmla="*/ 0 w 21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8"/>
                <a:gd name="T10" fmla="*/ 0 h 21600"/>
                <a:gd name="T11" fmla="*/ 21858 w 21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8" h="21600" fill="none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</a:path>
                <a:path w="21858" h="21600" stroke="0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  <a:lnTo>
                    <a:pt x="258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2008" y="2479"/>
              <a:ext cx="86" cy="85"/>
            </a:xfrm>
            <a:custGeom>
              <a:avLst/>
              <a:gdLst>
                <a:gd name="T0" fmla="*/ 0 w 21858"/>
                <a:gd name="T1" fmla="*/ 0 h 21600"/>
                <a:gd name="T2" fmla="*/ 0 w 21858"/>
                <a:gd name="T3" fmla="*/ 0 h 21600"/>
                <a:gd name="T4" fmla="*/ 0 w 21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8"/>
                <a:gd name="T10" fmla="*/ 0 h 21600"/>
                <a:gd name="T11" fmla="*/ 21858 w 21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8" h="21600" fill="none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</a:path>
                <a:path w="21858" h="21600" stroke="0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1991" y="2411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009" y="1648"/>
              <a:ext cx="85" cy="8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  <a:lnTo>
                    <a:pt x="21600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Arc 31"/>
            <p:cNvSpPr>
              <a:spLocks/>
            </p:cNvSpPr>
            <p:nvPr/>
          </p:nvSpPr>
          <p:spPr bwMode="auto">
            <a:xfrm>
              <a:off x="4009" y="1733"/>
              <a:ext cx="85" cy="8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</a:path>
                <a:path w="21600" h="21598" stroke="0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4111" y="1665"/>
              <a:ext cx="1" cy="15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Arc 33"/>
            <p:cNvSpPr>
              <a:spLocks/>
            </p:cNvSpPr>
            <p:nvPr/>
          </p:nvSpPr>
          <p:spPr bwMode="auto">
            <a:xfrm>
              <a:off x="4010" y="2633"/>
              <a:ext cx="84" cy="84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598"/>
                <a:gd name="T11" fmla="*/ 21598 w 21598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598" fill="none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</a:path>
                <a:path w="21598" h="21598" stroke="0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  <a:lnTo>
                    <a:pt x="21598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Arc 34"/>
            <p:cNvSpPr>
              <a:spLocks/>
            </p:cNvSpPr>
            <p:nvPr/>
          </p:nvSpPr>
          <p:spPr bwMode="auto">
            <a:xfrm>
              <a:off x="4009" y="2716"/>
              <a:ext cx="85" cy="85"/>
            </a:xfrm>
            <a:custGeom>
              <a:avLst/>
              <a:gdLst>
                <a:gd name="T0" fmla="*/ 0 w 21600"/>
                <a:gd name="T1" fmla="*/ 0 h 21852"/>
                <a:gd name="T2" fmla="*/ 0 w 21600"/>
                <a:gd name="T3" fmla="*/ 0 h 21852"/>
                <a:gd name="T4" fmla="*/ 0 w 21600"/>
                <a:gd name="T5" fmla="*/ 0 h 218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52"/>
                <a:gd name="T11" fmla="*/ 21600 w 21600"/>
                <a:gd name="T12" fmla="*/ 21852 h 218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52" fill="none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</a:path>
                <a:path w="21600" h="21852" stroke="0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  <a:lnTo>
                    <a:pt x="21600" y="254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4111" y="2649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2387" y="1843"/>
              <a:ext cx="50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any port</a:t>
              </a:r>
              <a:endParaRPr lang="en-GB">
                <a:latin typeface="Times" charset="0"/>
              </a:endParaRPr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2059" y="1920"/>
              <a:ext cx="272" cy="220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H="1" flipV="1">
              <a:off x="3687" y="1903"/>
              <a:ext cx="356" cy="23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 flipV="1">
              <a:off x="1220" y="2068"/>
              <a:ext cx="331" cy="10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flipV="1">
              <a:off x="4535" y="2004"/>
              <a:ext cx="254" cy="18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4626" y="1910"/>
              <a:ext cx="38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socket</a:t>
              </a:r>
              <a:endParaRPr lang="en-GB">
                <a:latin typeface="Times" charset="0"/>
              </a:endParaRP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996" y="1910"/>
              <a:ext cx="38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socket</a:t>
              </a:r>
              <a:endParaRPr lang="en-GB">
                <a:latin typeface="Times" charset="0"/>
              </a:endParaRP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3795" y="2945"/>
              <a:ext cx="199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Internet address = 138.37.88.249</a:t>
              </a:r>
              <a:endParaRPr lang="en-GB">
                <a:latin typeface="Times" charset="0"/>
              </a:endParaRPr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347" y="2945"/>
              <a:ext cx="199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Internet address = 138.37.94.248</a:t>
              </a:r>
              <a:endParaRPr lang="en-GB">
                <a:latin typeface="Times" charset="0"/>
              </a:endParaRPr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2801" y="2673"/>
              <a:ext cx="68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other ports</a:t>
              </a:r>
              <a:endParaRPr lang="en-GB">
                <a:latin typeface="Times" charset="0"/>
              </a:endParaRPr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H="1" flipV="1">
              <a:off x="2127" y="2479"/>
              <a:ext cx="543" cy="18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flipH="1" flipV="1">
              <a:off x="2110" y="2700"/>
              <a:ext cx="610" cy="3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flipH="1" flipV="1">
              <a:off x="3534" y="2700"/>
              <a:ext cx="458" cy="1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3534" y="2496"/>
              <a:ext cx="509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1126" y="2453"/>
              <a:ext cx="33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client</a:t>
              </a:r>
              <a:endParaRPr lang="en-GB">
                <a:latin typeface="Times" charset="0"/>
              </a:endParaRPr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4620" y="2470"/>
              <a:ext cx="37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server</a:t>
              </a:r>
              <a:endParaRPr lang="en-GB">
                <a:latin typeface="Times" charset="0"/>
              </a:endParaRPr>
            </a:p>
          </p:txBody>
        </p:sp>
        <p:sp>
          <p:nvSpPr>
            <p:cNvPr id="7220" name="Freeform 52"/>
            <p:cNvSpPr>
              <a:spLocks/>
            </p:cNvSpPr>
            <p:nvPr/>
          </p:nvSpPr>
          <p:spPr bwMode="auto">
            <a:xfrm>
              <a:off x="1568" y="2191"/>
              <a:ext cx="152" cy="119"/>
            </a:xfrm>
            <a:custGeom>
              <a:avLst/>
              <a:gdLst>
                <a:gd name="T0" fmla="*/ 0 w 152"/>
                <a:gd name="T1" fmla="*/ 0 h 119"/>
                <a:gd name="T2" fmla="*/ 17 w 152"/>
                <a:gd name="T3" fmla="*/ 85 h 119"/>
                <a:gd name="T4" fmla="*/ 67 w 152"/>
                <a:gd name="T5" fmla="*/ 119 h 119"/>
                <a:gd name="T6" fmla="*/ 135 w 152"/>
                <a:gd name="T7" fmla="*/ 85 h 119"/>
                <a:gd name="T8" fmla="*/ 152 w 152"/>
                <a:gd name="T9" fmla="*/ 0 h 119"/>
                <a:gd name="T10" fmla="*/ 0 w 152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19"/>
                <a:gd name="T20" fmla="*/ 152 w 152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19">
                  <a:moveTo>
                    <a:pt x="0" y="0"/>
                  </a:moveTo>
                  <a:lnTo>
                    <a:pt x="17" y="85"/>
                  </a:lnTo>
                  <a:lnTo>
                    <a:pt x="67" y="119"/>
                  </a:lnTo>
                  <a:lnTo>
                    <a:pt x="135" y="85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C99"/>
            </a:solidFill>
            <a:ln w="3968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AutoShape 53"/>
            <p:cNvSpPr>
              <a:spLocks noChangeArrowheads="1"/>
            </p:cNvSpPr>
            <p:nvPr/>
          </p:nvSpPr>
          <p:spPr bwMode="auto">
            <a:xfrm>
              <a:off x="1568" y="2072"/>
              <a:ext cx="169" cy="255"/>
            </a:xfrm>
            <a:prstGeom prst="roundRect">
              <a:avLst>
                <a:gd name="adj" fmla="val 42602"/>
              </a:avLst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1568" y="2191"/>
              <a:ext cx="15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4382" y="2191"/>
              <a:ext cx="153" cy="119"/>
            </a:xfrm>
            <a:custGeom>
              <a:avLst/>
              <a:gdLst>
                <a:gd name="T0" fmla="*/ 0 w 153"/>
                <a:gd name="T1" fmla="*/ 0 h 119"/>
                <a:gd name="T2" fmla="*/ 17 w 153"/>
                <a:gd name="T3" fmla="*/ 85 h 119"/>
                <a:gd name="T4" fmla="*/ 68 w 153"/>
                <a:gd name="T5" fmla="*/ 119 h 119"/>
                <a:gd name="T6" fmla="*/ 136 w 153"/>
                <a:gd name="T7" fmla="*/ 85 h 119"/>
                <a:gd name="T8" fmla="*/ 153 w 153"/>
                <a:gd name="T9" fmla="*/ 0 h 119"/>
                <a:gd name="T10" fmla="*/ 0 w 1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19"/>
                <a:gd name="T20" fmla="*/ 153 w 1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19">
                  <a:moveTo>
                    <a:pt x="0" y="0"/>
                  </a:moveTo>
                  <a:lnTo>
                    <a:pt x="17" y="85"/>
                  </a:lnTo>
                  <a:lnTo>
                    <a:pt x="68" y="119"/>
                  </a:lnTo>
                  <a:lnTo>
                    <a:pt x="136" y="8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C99"/>
            </a:solidFill>
            <a:ln w="3968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AutoShape 56"/>
            <p:cNvSpPr>
              <a:spLocks noChangeArrowheads="1"/>
            </p:cNvSpPr>
            <p:nvPr/>
          </p:nvSpPr>
          <p:spPr bwMode="auto">
            <a:xfrm>
              <a:off x="4382" y="2072"/>
              <a:ext cx="169" cy="255"/>
            </a:xfrm>
            <a:prstGeom prst="roundRect">
              <a:avLst>
                <a:gd name="adj" fmla="val 42602"/>
              </a:avLst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>
              <a:off x="4382" y="2191"/>
              <a:ext cx="153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Arc 58"/>
            <p:cNvSpPr>
              <a:spLocks/>
            </p:cNvSpPr>
            <p:nvPr/>
          </p:nvSpPr>
          <p:spPr bwMode="auto">
            <a:xfrm>
              <a:off x="2008" y="2123"/>
              <a:ext cx="86" cy="85"/>
            </a:xfrm>
            <a:custGeom>
              <a:avLst/>
              <a:gdLst>
                <a:gd name="T0" fmla="*/ 0 w 21858"/>
                <a:gd name="T1" fmla="*/ 0 h 21600"/>
                <a:gd name="T2" fmla="*/ 0 w 21858"/>
                <a:gd name="T3" fmla="*/ 0 h 21600"/>
                <a:gd name="T4" fmla="*/ 0 w 21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8"/>
                <a:gd name="T10" fmla="*/ 0 h 21600"/>
                <a:gd name="T11" fmla="*/ 21858 w 21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8" h="21600" fill="none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</a:path>
                <a:path w="21858" h="21600" stroke="0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  <a:lnTo>
                    <a:pt x="258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Arc 59"/>
            <p:cNvSpPr>
              <a:spLocks/>
            </p:cNvSpPr>
            <p:nvPr/>
          </p:nvSpPr>
          <p:spPr bwMode="auto">
            <a:xfrm>
              <a:off x="2008" y="2208"/>
              <a:ext cx="86" cy="85"/>
            </a:xfrm>
            <a:custGeom>
              <a:avLst/>
              <a:gdLst>
                <a:gd name="T0" fmla="*/ 0 w 21858"/>
                <a:gd name="T1" fmla="*/ 0 h 21600"/>
                <a:gd name="T2" fmla="*/ 0 w 21858"/>
                <a:gd name="T3" fmla="*/ 0 h 21600"/>
                <a:gd name="T4" fmla="*/ 0 w 21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58"/>
                <a:gd name="T10" fmla="*/ 0 h 21600"/>
                <a:gd name="T11" fmla="*/ 21858 w 21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8" h="21600" fill="none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</a:path>
                <a:path w="21858" h="21600" stroke="0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>
              <a:off x="2008" y="2140"/>
              <a:ext cx="1" cy="15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Arc 61"/>
            <p:cNvSpPr>
              <a:spLocks/>
            </p:cNvSpPr>
            <p:nvPr/>
          </p:nvSpPr>
          <p:spPr bwMode="auto">
            <a:xfrm>
              <a:off x="4026" y="2123"/>
              <a:ext cx="85" cy="8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  <a:lnTo>
                    <a:pt x="21600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Arc 62"/>
            <p:cNvSpPr>
              <a:spLocks/>
            </p:cNvSpPr>
            <p:nvPr/>
          </p:nvSpPr>
          <p:spPr bwMode="auto">
            <a:xfrm>
              <a:off x="4026" y="2208"/>
              <a:ext cx="85" cy="8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</a:path>
                <a:path w="21600" h="21598" stroke="0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>
              <a:off x="4111" y="2140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4"/>
            <p:cNvSpPr>
              <a:spLocks/>
            </p:cNvSpPr>
            <p:nvPr/>
          </p:nvSpPr>
          <p:spPr bwMode="auto">
            <a:xfrm>
              <a:off x="3907" y="2174"/>
              <a:ext cx="136" cy="68"/>
            </a:xfrm>
            <a:custGeom>
              <a:avLst/>
              <a:gdLst>
                <a:gd name="T0" fmla="*/ 0 w 136"/>
                <a:gd name="T1" fmla="*/ 34 h 68"/>
                <a:gd name="T2" fmla="*/ 0 w 136"/>
                <a:gd name="T3" fmla="*/ 0 h 68"/>
                <a:gd name="T4" fmla="*/ 136 w 136"/>
                <a:gd name="T5" fmla="*/ 34 h 68"/>
                <a:gd name="T6" fmla="*/ 0 w 136"/>
                <a:gd name="T7" fmla="*/ 68 h 68"/>
                <a:gd name="T8" fmla="*/ 0 w 136"/>
                <a:gd name="T9" fmla="*/ 34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68"/>
                <a:gd name="T17" fmla="*/ 136 w 136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68">
                  <a:moveTo>
                    <a:pt x="0" y="34"/>
                  </a:moveTo>
                  <a:lnTo>
                    <a:pt x="0" y="0"/>
                  </a:lnTo>
                  <a:lnTo>
                    <a:pt x="136" y="34"/>
                  </a:lnTo>
                  <a:lnTo>
                    <a:pt x="0" y="6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H="1">
              <a:off x="2093" y="2208"/>
              <a:ext cx="1814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1873" y="2174"/>
              <a:ext cx="152" cy="85"/>
            </a:xfrm>
            <a:custGeom>
              <a:avLst/>
              <a:gdLst>
                <a:gd name="T0" fmla="*/ 0 w 152"/>
                <a:gd name="T1" fmla="*/ 51 h 85"/>
                <a:gd name="T2" fmla="*/ 0 w 152"/>
                <a:gd name="T3" fmla="*/ 0 h 85"/>
                <a:gd name="T4" fmla="*/ 152 w 152"/>
                <a:gd name="T5" fmla="*/ 17 h 85"/>
                <a:gd name="T6" fmla="*/ 17 w 152"/>
                <a:gd name="T7" fmla="*/ 85 h 85"/>
                <a:gd name="T8" fmla="*/ 0 w 152"/>
                <a:gd name="T9" fmla="*/ 51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5"/>
                <a:gd name="T17" fmla="*/ 152 w 152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5">
                  <a:moveTo>
                    <a:pt x="0" y="51"/>
                  </a:moveTo>
                  <a:lnTo>
                    <a:pt x="0" y="0"/>
                  </a:lnTo>
                  <a:lnTo>
                    <a:pt x="152" y="17"/>
                  </a:lnTo>
                  <a:lnTo>
                    <a:pt x="17" y="8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flipV="1">
              <a:off x="1669" y="2225"/>
              <a:ext cx="204" cy="34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4263" y="2174"/>
              <a:ext cx="153" cy="102"/>
            </a:xfrm>
            <a:custGeom>
              <a:avLst/>
              <a:gdLst>
                <a:gd name="T0" fmla="*/ 0 w 153"/>
                <a:gd name="T1" fmla="*/ 51 h 102"/>
                <a:gd name="T2" fmla="*/ 0 w 153"/>
                <a:gd name="T3" fmla="*/ 0 h 102"/>
                <a:gd name="T4" fmla="*/ 153 w 153"/>
                <a:gd name="T5" fmla="*/ 68 h 102"/>
                <a:gd name="T6" fmla="*/ 0 w 153"/>
                <a:gd name="T7" fmla="*/ 102 h 102"/>
                <a:gd name="T8" fmla="*/ 0 w 153"/>
                <a:gd name="T9" fmla="*/ 5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102"/>
                <a:gd name="T17" fmla="*/ 153 w 15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102">
                  <a:moveTo>
                    <a:pt x="0" y="51"/>
                  </a:moveTo>
                  <a:lnTo>
                    <a:pt x="0" y="0"/>
                  </a:lnTo>
                  <a:lnTo>
                    <a:pt x="153" y="68"/>
                  </a:lnTo>
                  <a:lnTo>
                    <a:pt x="0" y="10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H="1" flipV="1">
              <a:off x="4077" y="2191"/>
              <a:ext cx="169" cy="34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provides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endpoint for communication between </a:t>
            </a:r>
            <a:r>
              <a:rPr lang="en-US" dirty="0" smtClean="0">
                <a:solidFill>
                  <a:srgbClr val="FF0000"/>
                </a:solidFill>
              </a:rPr>
              <a:t>processes.</a:t>
            </a:r>
          </a:p>
          <a:p>
            <a:r>
              <a:rPr lang="en-US" dirty="0" smtClean="0"/>
              <a:t>Inter-process </a:t>
            </a:r>
            <a:r>
              <a:rPr lang="en-US" dirty="0"/>
              <a:t>communication consists </a:t>
            </a:r>
            <a:r>
              <a:rPr lang="en-US" dirty="0" smtClean="0"/>
              <a:t>of transmitting </a:t>
            </a:r>
            <a:r>
              <a:rPr lang="en-US" dirty="0"/>
              <a:t>a message between a socket in one process and a socket in another </a:t>
            </a:r>
            <a:r>
              <a:rPr lang="en-US" dirty="0" smtClean="0"/>
              <a:t>process.</a:t>
            </a:r>
          </a:p>
          <a:p>
            <a:r>
              <a:rPr lang="en-US" dirty="0"/>
              <a:t>For a process to receive messages, its socket must be </a:t>
            </a:r>
            <a:r>
              <a:rPr lang="en-US" dirty="0" smtClean="0"/>
              <a:t>bound to </a:t>
            </a:r>
            <a:r>
              <a:rPr lang="en-US" dirty="0"/>
              <a:t>a local port and one of the Internet addresses of the computer on which it runs.</a:t>
            </a:r>
          </a:p>
          <a:p>
            <a:r>
              <a:rPr lang="en-US" dirty="0"/>
              <a:t>Messages sent to a particular Internet address and port number can be received only </a:t>
            </a:r>
            <a:r>
              <a:rPr lang="en-US" dirty="0" smtClean="0"/>
              <a:t>by a </a:t>
            </a:r>
            <a:r>
              <a:rPr lang="en-US" dirty="0"/>
              <a:t>process whose socket is associated with that Internet address and port </a:t>
            </a:r>
            <a:r>
              <a:rPr lang="en-US" dirty="0" smtClean="0"/>
              <a:t>number.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computer has </a:t>
            </a:r>
            <a:r>
              <a:rPr lang="en-US" dirty="0"/>
              <a:t>a large number (216) of possible port numbers for use by local processes </a:t>
            </a:r>
            <a:r>
              <a:rPr lang="en-US" dirty="0" smtClean="0"/>
              <a:t>for receiving </a:t>
            </a:r>
            <a:r>
              <a:rPr lang="en-US" dirty="0"/>
              <a:t>messages.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process may make use of multiple ports to receive messages</a:t>
            </a:r>
            <a:r>
              <a:rPr lang="en-US" dirty="0" smtClean="0"/>
              <a:t>, but </a:t>
            </a:r>
            <a:r>
              <a:rPr lang="en-US" dirty="0"/>
              <a:t>a process cannot share ports with other processes on the same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UDP Datagram communication</a:t>
            </a:r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8311662" cy="5105400"/>
          </a:xfrm>
        </p:spPr>
        <p:txBody>
          <a:bodyPr>
            <a:noAutofit/>
          </a:bodyPr>
          <a:lstStyle/>
          <a:p>
            <a:r>
              <a:rPr lang="en-US" dirty="0"/>
              <a:t>A datagram sent by UDP is transmitted from a sending process to a receiving process without acknowledgement or retries. </a:t>
            </a:r>
          </a:p>
          <a:p>
            <a:r>
              <a:rPr lang="en-US" dirty="0"/>
              <a:t>To send or receive messages a process must first create a socket bound to an Internet address of the local host and a local port.</a:t>
            </a:r>
          </a:p>
          <a:p>
            <a:r>
              <a:rPr lang="en-US" dirty="0"/>
              <a:t>A server will bind its socket to a server port – one that it makes known to clients so that they can send messages to it.</a:t>
            </a:r>
          </a:p>
          <a:p>
            <a:r>
              <a:rPr lang="en-US" dirty="0"/>
              <a:t>A client binds its socket to any free local port.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Issues relating to datagram communication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Message size </a:t>
            </a:r>
            <a:r>
              <a:rPr lang="en-US" b="1" u="sng" dirty="0" smtClean="0"/>
              <a:t>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receiving process needs to specify an array of bytes of a particular size in which to receive a message.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 If the message is too big for the array, it is truncated on arrival.</a:t>
            </a:r>
          </a:p>
          <a:p>
            <a:pPr lvl="1"/>
            <a:r>
              <a:rPr lang="en-US" dirty="0"/>
              <a:t>Any application </a:t>
            </a:r>
            <a:r>
              <a:rPr lang="en-US" dirty="0" smtClean="0"/>
              <a:t>requiring messages </a:t>
            </a:r>
            <a:r>
              <a:rPr lang="en-US" dirty="0"/>
              <a:t>larger than the maximum must fragment them into chunks of that size.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Blocking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Sockets normally provide non-blocking sends and blocking receives for datagram communication.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Timeouts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 It is not appropriate that a process that has used a receive operation should wait indefinitely in situations where the potential sending process has crashed or the expected message has been lost. 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Receive from any </a:t>
            </a:r>
            <a:r>
              <a:rPr lang="en-US" dirty="0" smtClean="0">
                <a:solidFill>
                  <a:schemeClr val="tx1"/>
                </a:solidFill>
              </a:rPr>
              <a:t>– The receive method does not specify an origin for messages. Instead an invocation of receive gets a message addressed to its socket from any origin.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754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 Process Communication</vt:lpstr>
      <vt:lpstr>The characteristics of Inter Process Communication (IPC)</vt:lpstr>
      <vt:lpstr>Synchronous communication  </vt:lpstr>
      <vt:lpstr>Asynchronous communication</vt:lpstr>
      <vt:lpstr> Sockets and ports</vt:lpstr>
      <vt:lpstr>SOCKETS</vt:lpstr>
      <vt:lpstr>Slide 7</vt:lpstr>
      <vt:lpstr>UDP Datagram communication</vt:lpstr>
      <vt:lpstr> Issues relating to datagram communication </vt:lpstr>
      <vt:lpstr>UDP Datagram Communication</vt:lpstr>
      <vt:lpstr>Java API for UDP datagrams</vt:lpstr>
      <vt:lpstr>TCP Stream Communication</vt:lpstr>
      <vt:lpstr>Issues related to stream communication </vt:lpstr>
      <vt:lpstr>Failure model</vt:lpstr>
      <vt:lpstr>Client-Server Communication</vt:lpstr>
      <vt:lpstr>Request-reply 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VIT-Laptop</dc:creator>
  <cp:lastModifiedBy>VIT-Laptop</cp:lastModifiedBy>
  <cp:revision>11</cp:revision>
  <dcterms:created xsi:type="dcterms:W3CDTF">2016-01-20T06:00:12Z</dcterms:created>
  <dcterms:modified xsi:type="dcterms:W3CDTF">2016-01-20T13:12:12Z</dcterms:modified>
</cp:coreProperties>
</file>