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7" r:id="rId3"/>
    <p:sldId id="278" r:id="rId4"/>
    <p:sldId id="279" r:id="rId5"/>
    <p:sldId id="264" r:id="rId6"/>
    <p:sldId id="270" r:id="rId7"/>
    <p:sldId id="266" r:id="rId8"/>
    <p:sldId id="267" r:id="rId9"/>
    <p:sldId id="274" r:id="rId10"/>
    <p:sldId id="275" r:id="rId11"/>
    <p:sldId id="280" r:id="rId12"/>
    <p:sldId id="276" r:id="rId13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707A-041E-4070-A298-C9355FE5A8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1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AB09-A7D4-4936-98BE-1A451452D5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8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AB09-A7D4-4936-98BE-1A451452D5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624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AB09-A7D4-4936-98BE-1A451452D58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604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AB09-A7D4-4936-98BE-1A451452D5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842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AB09-A7D4-4936-98BE-1A451452D5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25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AB09-A7D4-4936-98BE-1A451452D5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976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9EDA-FD01-4AC4-971D-A68725082A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26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576-A106-42F3-987C-12388DDD4BF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21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A58-3AD7-4955-8077-D18DB9315C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2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5DFA-52B0-455F-B214-4C3A987C2C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65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6F08-7039-46E8-9CC1-93327EF2CC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84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1848-517A-4C34-A424-D6A3E1E038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67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B4B0-3446-489B-B212-1FFECB2E8F4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22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4F7D-C60F-44EB-B9E9-A8C09FBB6C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95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7A35-A38D-4198-8378-88035DBFCB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27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AF75-D8FB-49C2-A05D-5416015565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9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DAB09-A7D4-4936-98BE-1A451452D5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580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11560" y="2204864"/>
            <a:ext cx="7924800" cy="2438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8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2" charset="0"/>
              </a:rPr>
              <a:t>Suicide</a:t>
            </a:r>
            <a:br>
              <a:rPr lang="en-US" sz="8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2" charset="0"/>
              </a:rPr>
            </a:br>
            <a:r>
              <a:rPr lang="en-US" sz="8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2" charset="0"/>
              </a:rPr>
              <a:t>Prevention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48680"/>
            <a:ext cx="7772400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What Can We Do? Cont.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556792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Campus personnel who are close to the students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such as </a:t>
            </a:r>
            <a:r>
              <a:rPr kumimoji="0" lang="en-US" sz="32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student advisors</a:t>
            </a:r>
            <a:r>
              <a:rPr kumimoji="0" lang="en-US" sz="3200" b="0" i="0" u="sng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/proctors</a:t>
            </a:r>
            <a:r>
              <a:rPr kumimoji="0" lang="en-US" sz="32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faculty, and coaches, need to be informed about what to look for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as well as how to advise students on where to go for help.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en-US" dirty="0" smtClean="0"/>
              <a:t>Suicide prevention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07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 suicidal person may not ask for help, but that doesn't mean that help isn't wanted. </a:t>
            </a:r>
            <a:endParaRPr lang="en-US" sz="2800" dirty="0" smtClean="0"/>
          </a:p>
          <a:p>
            <a:pPr>
              <a:spcBef>
                <a:spcPts val="1200"/>
              </a:spcBef>
            </a:pPr>
            <a:r>
              <a:rPr lang="en-US" sz="2800" dirty="0" smtClean="0"/>
              <a:t>Most </a:t>
            </a:r>
            <a:r>
              <a:rPr lang="en-US" sz="2800" dirty="0"/>
              <a:t>people who commit suicide don't want to die—they just want to stop hurting. </a:t>
            </a:r>
            <a:endParaRPr lang="en-US" sz="2800" dirty="0" smtClean="0"/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FFFF00"/>
                </a:solidFill>
              </a:rPr>
              <a:t>Suicide </a:t>
            </a:r>
            <a:r>
              <a:rPr lang="en-US" sz="2800" dirty="0">
                <a:solidFill>
                  <a:srgbClr val="FFFF00"/>
                </a:solidFill>
              </a:rPr>
              <a:t>prevention starts with recognizing the warning signs and taking them seriously. </a:t>
            </a:r>
            <a:endParaRPr lang="en-US" sz="2800" dirty="0" smtClean="0">
              <a:solidFill>
                <a:srgbClr val="FFFF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FFFF00"/>
                </a:solidFill>
              </a:rPr>
              <a:t>Also talking </a:t>
            </a:r>
            <a:r>
              <a:rPr lang="en-US" sz="2800" dirty="0">
                <a:solidFill>
                  <a:srgbClr val="FFFF00"/>
                </a:solidFill>
              </a:rPr>
              <a:t>openly about suicidal thoughts and feelings can save a life.</a:t>
            </a:r>
          </a:p>
        </p:txBody>
      </p:sp>
    </p:spTree>
    <p:extLst>
      <p:ext uri="{BB962C8B-B14F-4D97-AF65-F5344CB8AC3E}">
        <p14:creationId xmlns:p14="http://schemas.microsoft.com/office/powerpoint/2010/main" val="299581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39825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70912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Suicide is the act of intentionally causing one’s own death.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Suicide is the act of purposely ending one’s own life.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Nearly 1 million people worldwide commit suicide each year, with anywhere from 10 million to 20 million suicide attempts annually.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Suicide is the third leading cause of death for people 10-24 years of age.</a:t>
            </a:r>
          </a:p>
        </p:txBody>
      </p:sp>
    </p:spTree>
    <p:extLst>
      <p:ext uri="{BB962C8B-B14F-4D97-AF65-F5344CB8AC3E}">
        <p14:creationId xmlns:p14="http://schemas.microsoft.com/office/powerpoint/2010/main" val="323325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Causes of Suicide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untreated mental illness</a:t>
            </a:r>
          </a:p>
          <a:p>
            <a:r>
              <a:rPr lang="en-US" sz="2400" dirty="0" smtClean="0"/>
              <a:t>Genetically predisposed </a:t>
            </a:r>
          </a:p>
          <a:p>
            <a:r>
              <a:rPr lang="en-US" sz="2400" dirty="0" smtClean="0"/>
              <a:t>Depression </a:t>
            </a:r>
          </a:p>
          <a:p>
            <a:r>
              <a:rPr lang="en-US" sz="2400" dirty="0" smtClean="0"/>
              <a:t>Fear to face the problems</a:t>
            </a:r>
          </a:p>
        </p:txBody>
      </p:sp>
    </p:spTree>
    <p:extLst>
      <p:ext uri="{BB962C8B-B14F-4D97-AF65-F5344CB8AC3E}">
        <p14:creationId xmlns:p14="http://schemas.microsoft.com/office/powerpoint/2010/main" val="21247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88050"/>
          </a:xfrm>
        </p:spPr>
        <p:txBody>
          <a:bodyPr/>
          <a:lstStyle/>
          <a:p>
            <a:r>
              <a:rPr lang="en-US" dirty="0" smtClean="0"/>
              <a:t>Other causes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4104456" cy="4195763"/>
          </a:xfrm>
        </p:spPr>
        <p:txBody>
          <a:bodyPr>
            <a:noAutofit/>
          </a:bodyPr>
          <a:lstStyle/>
          <a:p>
            <a:r>
              <a:rPr lang="en-US" dirty="0" smtClean="0"/>
              <a:t>The death of a loved one</a:t>
            </a:r>
          </a:p>
          <a:p>
            <a:r>
              <a:rPr lang="en-US" dirty="0" smtClean="0"/>
              <a:t>A divorce, separation, or breakup of a relationship</a:t>
            </a:r>
          </a:p>
          <a:p>
            <a:r>
              <a:rPr lang="en-US" dirty="0" smtClean="0"/>
              <a:t>Losing custody of children</a:t>
            </a:r>
          </a:p>
          <a:p>
            <a:r>
              <a:rPr lang="en-US" dirty="0" smtClean="0"/>
              <a:t>A serious loss, such as job, house, money</a:t>
            </a:r>
          </a:p>
          <a:p>
            <a:r>
              <a:rPr lang="en-US" dirty="0" smtClean="0"/>
              <a:t>A serious illness</a:t>
            </a:r>
          </a:p>
          <a:p>
            <a:r>
              <a:rPr lang="en-US" dirty="0" smtClean="0"/>
              <a:t>A terminal illness</a:t>
            </a:r>
          </a:p>
          <a:p>
            <a:r>
              <a:rPr lang="en-US" dirty="0" smtClean="0"/>
              <a:t>A serious accident</a:t>
            </a:r>
          </a:p>
          <a:p>
            <a:r>
              <a:rPr lang="en-US" dirty="0" smtClean="0"/>
              <a:t>Chorionic physical pain </a:t>
            </a:r>
          </a:p>
          <a:p>
            <a:r>
              <a:rPr lang="en-US" dirty="0" smtClean="0"/>
              <a:t>Intense emotional pain</a:t>
            </a:r>
          </a:p>
          <a:p>
            <a:r>
              <a:rPr lang="en-US" dirty="0" smtClean="0"/>
              <a:t>Loss of hope</a:t>
            </a:r>
          </a:p>
          <a:p>
            <a:r>
              <a:rPr lang="en-US" dirty="0" smtClean="0"/>
              <a:t>Being victimized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4048" y="1484784"/>
            <a:ext cx="4073037" cy="4888120"/>
          </a:xfrm>
        </p:spPr>
        <p:txBody>
          <a:bodyPr>
            <a:noAutofit/>
          </a:bodyPr>
          <a:lstStyle/>
          <a:p>
            <a:r>
              <a:rPr lang="en-US" dirty="0" smtClean="0"/>
              <a:t>Physical abuse</a:t>
            </a:r>
          </a:p>
          <a:p>
            <a:r>
              <a:rPr lang="en-US" dirty="0" smtClean="0"/>
              <a:t>Verbal abuse</a:t>
            </a:r>
          </a:p>
          <a:p>
            <a:r>
              <a:rPr lang="en-US" dirty="0" smtClean="0"/>
              <a:t>Sexual abuse</a:t>
            </a:r>
          </a:p>
          <a:p>
            <a:r>
              <a:rPr lang="en-US" dirty="0" smtClean="0"/>
              <a:t>Alcohol abuse</a:t>
            </a:r>
          </a:p>
          <a:p>
            <a:r>
              <a:rPr lang="en-US" dirty="0" smtClean="0"/>
              <a:t>Drug abuse</a:t>
            </a:r>
          </a:p>
          <a:p>
            <a:r>
              <a:rPr lang="en-US" dirty="0" smtClean="0"/>
              <a:t>Feeling helpless</a:t>
            </a:r>
          </a:p>
          <a:p>
            <a:r>
              <a:rPr lang="en-US" dirty="0" smtClean="0"/>
              <a:t>Inability to deal with a perceived “failure”</a:t>
            </a:r>
          </a:p>
          <a:p>
            <a:r>
              <a:rPr lang="en-US" dirty="0" smtClean="0"/>
              <a:t>A feeling of not being accepted by family, friends, society</a:t>
            </a:r>
          </a:p>
          <a:p>
            <a:r>
              <a:rPr lang="en-US" dirty="0" smtClean="0"/>
              <a:t>A horrible disappointment</a:t>
            </a:r>
          </a:p>
          <a:p>
            <a:r>
              <a:rPr lang="en-US" dirty="0" smtClean="0"/>
              <a:t>Bullying</a:t>
            </a:r>
          </a:p>
          <a:p>
            <a:r>
              <a:rPr lang="en-US" dirty="0" smtClean="0"/>
              <a:t>Low self-esteem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04664"/>
            <a:ext cx="8067358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smtClean="0"/>
              <a:t>Common Expressions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104900" y="1623864"/>
            <a:ext cx="735553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Can’t stop the pain.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Can’t think clearly-can’t get control.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Can’t make decisions.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Can’t see any way out.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Can’t sleep, eat or work.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Can’t get out of depression.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Can’t make the sadness go away.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Can’t see a future without pain.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Can’t see themselves as worthwhile.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Can’t get someone’s attention.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8640"/>
            <a:ext cx="777240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smtClean="0"/>
              <a:t>Suicidal Behavior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99728" y="1201416"/>
            <a:ext cx="8420744" cy="517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Self-inflicted injuries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such as cuts, burns, or head banging.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Reckless behavior: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unexplained accidents.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Verbal behavior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that is ambiguous or indirect.  Voices are telling them to do bad things.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Requests for euthanasia information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inappropriate joking, stories or essays on morbid themes.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32656"/>
            <a:ext cx="777240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dirty="0" smtClean="0"/>
              <a:t>How To Help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826154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 direct. Talk openly.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 willing to listen.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Allow expressions of feelings and accept the feelings.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 non-judgmental.  Don’t lecture on the value of life.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Get involved.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Become available.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Don’t dare him/her to do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88640"/>
            <a:ext cx="77724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How To Help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4800" y="133164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Don’t act shocked.  This will put distance between you.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Offer hope that alternatives are available but do not offer glib reassurance.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Take action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Remove such as guns or stockpiled pills.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Get help from persons or agencies specializing in crisis intervention and suicide prevention.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762000"/>
            <a:ext cx="7990656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/>
              <a:t>What Can We Do in College?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981200"/>
            <a:ext cx="849694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Campuses that provide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accessible resources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student services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academic assistance can </a:t>
            </a:r>
            <a:r>
              <a:rPr kumimoji="0" lang="en-US" sz="32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help to reduce these feelings of failure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or alienation.</a:t>
            </a:r>
          </a:p>
          <a:p>
            <a:pPr marL="342900" marR="0" lvl="0" indent="-342900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0" lang="en-US" sz="32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Students need to know where and from whom help is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536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Agency FB</vt:lpstr>
      <vt:lpstr>Arial</vt:lpstr>
      <vt:lpstr>Century Gothic</vt:lpstr>
      <vt:lpstr>Verdana</vt:lpstr>
      <vt:lpstr>Wingdings</vt:lpstr>
      <vt:lpstr>Wingdings 3</vt:lpstr>
      <vt:lpstr>Ion</vt:lpstr>
      <vt:lpstr>Suicide Prevention</vt:lpstr>
      <vt:lpstr>Introduction </vt:lpstr>
      <vt:lpstr>Major Causes of Suicide</vt:lpstr>
      <vt:lpstr>Other causes</vt:lpstr>
      <vt:lpstr>Common Expressions</vt:lpstr>
      <vt:lpstr>Suicidal Behavior</vt:lpstr>
      <vt:lpstr>How To Help</vt:lpstr>
      <vt:lpstr>How To Help</vt:lpstr>
      <vt:lpstr>What Can We Do in College?</vt:lpstr>
      <vt:lpstr>What Can We Do? Cont.</vt:lpstr>
      <vt:lpstr>Suicide prevention </vt:lpstr>
      <vt:lpstr>Thank you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Prevention</dc:title>
  <dc:creator>Bhuvana</dc:creator>
  <cp:lastModifiedBy>Balamurugan J</cp:lastModifiedBy>
  <cp:revision>14</cp:revision>
  <cp:lastPrinted>1601-01-01T00:00:00Z</cp:lastPrinted>
  <dcterms:created xsi:type="dcterms:W3CDTF">2012-10-08T21:43:50Z</dcterms:created>
  <dcterms:modified xsi:type="dcterms:W3CDTF">2014-06-17T17:06:21Z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TC102037611033</vt:lpwstr>
  </property>
</Properties>
</file>