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80" r:id="rId1"/>
  </p:sldMasterIdLst>
  <p:sldIdLst>
    <p:sldId id="256" r:id="rId2"/>
    <p:sldId id="260" r:id="rId3"/>
    <p:sldId id="258" r:id="rId4"/>
    <p:sldId id="278" r:id="rId5"/>
    <p:sldId id="281" r:id="rId6"/>
    <p:sldId id="280" r:id="rId7"/>
    <p:sldId id="279" r:id="rId8"/>
    <p:sldId id="259" r:id="rId9"/>
    <p:sldId id="283" r:id="rId10"/>
    <p:sldId id="285" r:id="rId11"/>
    <p:sldId id="262" r:id="rId12"/>
    <p:sldId id="261" r:id="rId13"/>
    <p:sldId id="263" r:id="rId14"/>
    <p:sldId id="264" r:id="rId15"/>
    <p:sldId id="277" r:id="rId16"/>
  </p:sldIdLst>
  <p:sldSz cx="9144000" cy="6858000" type="screen4x3"/>
  <p:notesSz cx="6858000" cy="9144000"/>
  <p:embeddedFontLst>
    <p:embeddedFont>
      <p:font typeface="Century Schoolbook" charset="0"/>
      <p:regular r:id="rId17"/>
      <p:bold r:id="rId18"/>
      <p:italic r:id="rId19"/>
      <p:boldItalic r:id="rId20"/>
    </p:embeddedFont>
    <p:embeddedFont>
      <p:font typeface="Copperplate Gothic Bold" charset="0"/>
      <p:regular r:id="rId21"/>
    </p:embeddedFont>
    <p:embeddedFont>
      <p:font typeface="Wingdings 2" pitchFamily="18" charset="2"/>
      <p:regular r:id="rId22"/>
    </p:embeddedFont>
    <p:embeddedFont>
      <p:font typeface="Harrington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F1201"/>
    <a:srgbClr val="E0109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709" autoAdjust="0"/>
  </p:normalViewPr>
  <p:slideViewPr>
    <p:cSldViewPr>
      <p:cViewPr>
        <p:scale>
          <a:sx n="66" d="100"/>
          <a:sy n="66" d="100"/>
        </p:scale>
        <p:origin x="-630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539736D-130A-4E81-BF90-8F2B139F4FBC}" type="datetimeFigureOut">
              <a:rPr lang="en-US" smtClean="0"/>
              <a:pPr/>
              <a:t>10/30/2015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E8BDD15-FD99-47A8-A2FA-8E8124AB04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736D-130A-4E81-BF90-8F2B139F4FBC}" type="datetimeFigureOut">
              <a:rPr lang="en-US" smtClean="0"/>
              <a:pPr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DD15-FD99-47A8-A2FA-8E8124AB04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736D-130A-4E81-BF90-8F2B139F4FBC}" type="datetimeFigureOut">
              <a:rPr lang="en-US" smtClean="0"/>
              <a:pPr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DD15-FD99-47A8-A2FA-8E8124AB04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539736D-130A-4E81-BF90-8F2B139F4FBC}" type="datetimeFigureOut">
              <a:rPr lang="en-US" smtClean="0"/>
              <a:pPr/>
              <a:t>10/30/2015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E8BDD15-FD99-47A8-A2FA-8E8124AB04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539736D-130A-4E81-BF90-8F2B139F4FBC}" type="datetimeFigureOut">
              <a:rPr lang="en-US" smtClean="0"/>
              <a:pPr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E8BDD15-FD99-47A8-A2FA-8E8124AB04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736D-130A-4E81-BF90-8F2B139F4FBC}" type="datetimeFigureOut">
              <a:rPr lang="en-US" smtClean="0"/>
              <a:pPr/>
              <a:t>10/30/2015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DD15-FD99-47A8-A2FA-8E8124AB04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736D-130A-4E81-BF90-8F2B139F4FBC}" type="datetimeFigureOut">
              <a:rPr lang="en-US" smtClean="0"/>
              <a:pPr/>
              <a:t>10/30/2015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DD15-FD99-47A8-A2FA-8E8124AB04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539736D-130A-4E81-BF90-8F2B139F4FBC}" type="datetimeFigureOut">
              <a:rPr lang="en-US" smtClean="0"/>
              <a:pPr/>
              <a:t>10/30/2015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E8BDD15-FD99-47A8-A2FA-8E8124AB04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736D-130A-4E81-BF90-8F2B139F4FBC}" type="datetimeFigureOut">
              <a:rPr lang="en-US" smtClean="0"/>
              <a:pPr/>
              <a:t>10/30/2015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DD15-FD99-47A8-A2FA-8E8124AB04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539736D-130A-4E81-BF90-8F2B139F4FBC}" type="datetimeFigureOut">
              <a:rPr lang="en-US" smtClean="0"/>
              <a:pPr/>
              <a:t>10/30/2015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E8BDD15-FD99-47A8-A2FA-8E8124AB04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539736D-130A-4E81-BF90-8F2B139F4FBC}" type="datetimeFigureOut">
              <a:rPr lang="en-US" smtClean="0"/>
              <a:pPr/>
              <a:t>10/30/2015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E8BDD15-FD99-47A8-A2FA-8E8124AB04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539736D-130A-4E81-BF90-8F2B139F4FBC}" type="datetimeFigureOut">
              <a:rPr lang="en-US" smtClean="0"/>
              <a:pPr/>
              <a:t>10/30/2015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E8BDD15-FD99-47A8-A2FA-8E8124AB04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nlinefreegaming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81000"/>
            <a:ext cx="9144000" cy="281940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rgbClr val="00B0F0"/>
                </a:solidFill>
              </a:rPr>
              <a:t>Addiction</a:t>
            </a:r>
            <a:br>
              <a:rPr lang="en-US" sz="4800" dirty="0" smtClean="0">
                <a:solidFill>
                  <a:srgbClr val="00B0F0"/>
                </a:solidFill>
              </a:rPr>
            </a:br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6000" dirty="0" smtClean="0">
                <a:solidFill>
                  <a:srgbClr val="FF0000"/>
                </a:solidFill>
              </a:rPr>
              <a:t>to</a:t>
            </a:r>
            <a:r>
              <a:rPr lang="en-US" sz="6000" dirty="0" smtClean="0">
                <a:solidFill>
                  <a:srgbClr val="00B0F0"/>
                </a:solidFill>
              </a:rPr>
              <a:t> </a:t>
            </a:r>
            <a:br>
              <a:rPr lang="en-US" sz="6000" dirty="0" smtClean="0">
                <a:solidFill>
                  <a:srgbClr val="00B0F0"/>
                </a:solidFill>
              </a:rPr>
            </a:br>
            <a:r>
              <a:rPr lang="en-US" sz="4800" dirty="0" smtClean="0">
                <a:solidFill>
                  <a:srgbClr val="00B0F0"/>
                </a:solidFill>
              </a:rPr>
              <a:t>Video Games </a:t>
            </a:r>
            <a:endParaRPr lang="en-US" sz="48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/>
              <a:t>Affects of Addiction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2133600"/>
            <a:ext cx="8534400" cy="4340352"/>
          </a:xfrm>
        </p:spPr>
        <p:txBody>
          <a:bodyPr>
            <a:normAutofit/>
          </a:bodyPr>
          <a:lstStyle/>
          <a:p>
            <a:pPr eaLnBrk="1" hangingPunct="1">
              <a:spcBef>
                <a:spcPts val="1200"/>
              </a:spcBef>
            </a:pPr>
            <a:r>
              <a:rPr lang="en-US" altLang="en-US" sz="3200" dirty="0" smtClean="0"/>
              <a:t>A 2004 study showed 4 common indicators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en-US" sz="2800" dirty="0" smtClean="0"/>
              <a:t>Shyness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en-US" sz="2800" dirty="0" smtClean="0"/>
              <a:t>Lack of spiritual faith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en-US" sz="2800" dirty="0" smtClean="0"/>
              <a:t>Belief of other controlling their lives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en-US" sz="2800" dirty="0" smtClean="0"/>
              <a:t>Elevated belief in chance as an influence on their lives</a:t>
            </a:r>
          </a:p>
        </p:txBody>
      </p:sp>
    </p:spTree>
    <p:extLst>
      <p:ext uri="{BB962C8B-B14F-4D97-AF65-F5344CB8AC3E}">
        <p14:creationId xmlns:p14="http://schemas.microsoft.com/office/powerpoint/2010/main" xmlns="" val="3584818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3000"/>
    </mc:Choice>
    <mc:Fallback>
      <p:transition spd="slow" advTm="13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7467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  <a:latin typeface="Copperplate Gothic Bold" pitchFamily="34" charset="0"/>
              </a:rPr>
              <a:t>Physical Consequences of Gaming Addiction</a:t>
            </a:r>
            <a:r>
              <a:rPr lang="en-US" b="1" dirty="0" smtClean="0">
                <a:latin typeface="Harrington" pitchFamily="82" charset="0"/>
              </a:rPr>
              <a:t/>
            </a:r>
            <a:br>
              <a:rPr lang="en-US" b="1" dirty="0" smtClean="0">
                <a:latin typeface="Harrington" pitchFamily="82" charset="0"/>
              </a:rPr>
            </a:br>
            <a:endParaRPr lang="en-US" dirty="0">
              <a:latin typeface="Harringto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2286000"/>
            <a:ext cx="7467600" cy="3912181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Migraines (it is type of headache)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Sleep Disturbances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Backaches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Eating Irregularities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Poor Personal Hygiene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solidFill>
                  <a:srgbClr val="00B050"/>
                </a:solidFill>
                <a:latin typeface="Copperplate Gothic Bold" pitchFamily="34" charset="0"/>
              </a:rPr>
              <a:t>Solutions For The Addiction</a:t>
            </a:r>
            <a:endParaRPr lang="en-US" sz="4000" dirty="0">
              <a:solidFill>
                <a:srgbClr val="00B050"/>
              </a:solidFill>
              <a:latin typeface="Copperplate Goth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2286000"/>
            <a:ext cx="7467600" cy="441655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Provide other activities.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Lessen the time spent playing games.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After school activities.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Sports.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Set a schedule.</a:t>
            </a:r>
          </a:p>
          <a:p>
            <a:pPr>
              <a:buNone/>
            </a:pP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7467600" cy="5407152"/>
          </a:xfrm>
        </p:spPr>
        <p:txBody>
          <a:bodyPr/>
          <a:lstStyle/>
          <a:p>
            <a:r>
              <a:rPr lang="en-US" sz="2800" dirty="0" smtClean="0"/>
              <a:t>The reality is that the computer games children play are primarily for pure entertainment, not for education. 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children-addicted-to-computer-games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6400" y="2895600"/>
            <a:ext cx="514350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457200"/>
            <a:ext cx="56092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So………………..</a:t>
            </a:r>
          </a:p>
        </p:txBody>
      </p:sp>
      <p:sp>
        <p:nvSpPr>
          <p:cNvPr id="7" name="Rectangle 6"/>
          <p:cNvSpPr/>
          <p:nvPr/>
        </p:nvSpPr>
        <p:spPr>
          <a:xfrm>
            <a:off x="-685800" y="2743200"/>
            <a:ext cx="9001182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 </a:t>
            </a:r>
          </a:p>
          <a:p>
            <a:pPr algn="ctr"/>
            <a:r>
              <a:rPr lang="en-US" sz="5400" b="1" dirty="0">
                <a:ln/>
                <a:solidFill>
                  <a:schemeClr val="accent3"/>
                </a:solidFill>
              </a:rPr>
              <a:t> </a:t>
            </a:r>
            <a:r>
              <a:rPr lang="en-US" sz="5400" b="1" dirty="0" smtClean="0">
                <a:ln/>
                <a:solidFill>
                  <a:schemeClr val="accent3"/>
                </a:solidFill>
              </a:rPr>
              <a:t>     don’t</a:t>
            </a:r>
          </a:p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 </a:t>
            </a:r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                  </a:t>
            </a:r>
            <a:r>
              <a:rPr lang="en-US" sz="5400" b="1" dirty="0" smtClean="0">
                <a:ln/>
                <a:solidFill>
                  <a:schemeClr val="accent3"/>
                </a:solidFill>
              </a:rPr>
              <a:t>A</a:t>
            </a:r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ddict2games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mgmfhmfhmghmfhmghmghmgh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404302">
            <a:off x="477306" y="1077634"/>
            <a:ext cx="5648325" cy="37930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219200"/>
            <a:ext cx="7467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Copperplate Gothic Bold" pitchFamily="34" charset="0"/>
              </a:rPr>
              <a:t>What Is Computer and Video Game Addiction?</a:t>
            </a:r>
            <a:r>
              <a:rPr lang="en-US" b="1" dirty="0" smtClean="0">
                <a:latin typeface="Copperplate Gothic Bold" pitchFamily="34" charset="0"/>
              </a:rPr>
              <a:t/>
            </a:r>
            <a:br>
              <a:rPr lang="en-US" b="1" dirty="0" smtClean="0">
                <a:latin typeface="Copperplate Gothic Bold" pitchFamily="34" charset="0"/>
              </a:rPr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Gaming becomes an addiction when it starts to interfere with a person's relationships or their pursuit of other goals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Young people, who often feel powerless in their daily lives, suddenly have the ability to command armies, drive (and crash) cars, and wreak havoc on a virtual world with no real-life consequences. This is seductive!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A shy child can suddenly became gregarious;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passive child can become aggressive.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457200"/>
            <a:ext cx="5486400" cy="12192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causes many mental disorders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is a  mental illness issue</a:t>
            </a:r>
          </a:p>
        </p:txBody>
      </p:sp>
      <p:sp>
        <p:nvSpPr>
          <p:cNvPr id="31746" name="AutoShape 2" descr="data:image/jpeg;base64,/9j/4AAQSkZJRgABAQAAAQABAAD/2wCEAAkGBxQSEhUUExQWFRUXFxgaFxcYGBwcHRcdHBcXHBsYGhwaHSghGholHBcXITEhJSkrLi4uHB8zODMsNygtLisBCgoKDg0OGxAQGiwkHyQsLCwsLCwsLCwsLCwsLCwsLCwsLCwsLCwsLCwsLCwsLCwsLCwsLCwsLCwsLCwsLCwsLP/AABEIAMMBAgMBIgACEQEDEQH/xAAcAAABBAMBAAAAAAAAAAAAAAAGAAQFBwECAwj/xABGEAABAwIEAwUFBwICBwkBAAABAgMRAAQFEiExBkFREyJhcYEHMpGhsRRCUsHR4fAjcmKCFSQzkpOy8UNEU1RjZIOioxb/xAAZAQADAQEBAAAAAAAAAAAAAAABAgMABAX/xAAlEQACAgICAgIDAAMAAAAAAAAAAQIRAyESMUFRImEEEzJCcYH/2gAMAwEAAhEDEQA/AK0x3GrdSz2TIJB0WQBPlzqHOLOzKVlHgnQVwfs3EarbWn+5JH1FcmzBBIkA7dfCgkgtstHAAXGUKWe8UgknSofibE0skAd4nl+tO8A4jYcQlsjs3JgJ5HplNDnGdisPlQBKSBB/KpKPy2Vb+OiJu7suiYiN4pkKkkDIwZGqjp5RUcKqiTNazNKKUUQCmlTiyUgKlwEpE6Dn4V1cuyonIAgHZCRsPE7nzNANDKsVsTSIogNa2SJMViKxWMXDwbeMJbQ026grCRIBGp56c6d8YXTjFsp1pIJBHKYBOp8hVNWVyW3ErG6VA/AgxV/NXaVtJJ2KQYPORUZRploytUVrhXtDWCEvIBG2ZPLxioPiTiNdyswVJb5JnfxMURY/hNuFqXlCZJMDQfAUCOlMmBAp48XtCS5LTEX15SnMrKdxJg+lc0JkgDnTq1snHlZWklagJgdBGvzrFi1LgSRrMa8vOmsVJs4qbjfl6/Osp13mP5zqUvbBYBltRA5iYA/nWo8KUBGuXWNP50oJ2NODi6ZyfAG2vWNvTma1Sqn/APo5SxmTqOnPXbQbzHKRTm14YuVuBHZKEkCVAga+e/pW5JGWOT6RHhowCCIPPp+lcXmykwf+tWja8I9jlLukAgEgwSJA/I0FY7hwDiiFagnTT0PrvU4ZlJ0XyfjtK0D5pA1lSYrWrHKbBM1tBSZEjxFaA0/sCkqAVtOtYwYcDcS51C3eTmkd1XMxrCvHx02pti3A75uldllLalZswI7oJk6E6ka+dTfDWF26VBxCRmGxjbQgx0rTibj4N5mmEkrGhWYgeXWpXv4la18g1ZsgEgZdgBt4Uqo5ePXBJJeck671mjxYOaLDwXjhm6V2TqA2TMZoKTpsT1rvjHCFq8nMlIQojRSDp8NjVQ0ScPcUqt0dmoFSCeuqfIUXH0ZSvscO8GOoWMq0kAjXUHrIFPOJMcyHs4lQA1qYdxMKRmSZBGhoBxxeZ5R/mwoK29hdRWhpcXClmSa1YRJA8esVvboCiASB56URpwdplsvKebUY7qErSozynUfATTOSQsYtkdfNpRCU5VGNQNUgnUd4gZjvtpW+FXDakradTmRlzAj3kqBGxOwInTyrjguIIS9/rAzNr7q+qeQWnxTO3SaYOpykpkbxIOhHXy50K8B5btHfEsPU0qN07pVyI3HrFcG3sgIG5EE+HOpxJLncS127q4CQJOXSBoOnj51EOWvZqUHYCkmCkEEk9CRoBRT9gkt2hYdZrcWAlJV4AE+e1Sr+EIUTp2JAJUDMeexIHjr6UYcOJtne62oMshtCnTmykrUJKSrfKNdBvQp9qZTfJ7KSyHIUonRSZhZA5Jyz4mp8m2V4Rit+QddRlMfv8xXMipS+t2iMzQUBJ31Hl1BiN6jw2ToBJ6CqpkXGmcqsbhrG1qte/rklIPUACP0oEXhzgglBAVseXyqRevChsNjTTX9aEtoy+JvjWKlZidKglGsrXNaUUqA3YTezxY+2toUYS6lxs/5kGP8A7BNTHE2BJTfKU0FBAiZTAzCdE9Uwka+dAtu6UKSpJhSSCD0IMg/GrgVxVbXlomFJQ/KM7R96UkyU/iTBnfao5U0+SOnBKLXGXsVjgjD4SXG0q00kVPN8J2qoT2DalEiVLExvpr+Wmh9eWFtKSkZUhXTvR060TWilAAlsz4EfrXHBu+zry1Z3w/AGGoQ000galWVtInz06/SnKcLbSoHKNAToAOnSutu/4EGlcuc/54100qOW30McYbSUkEdYqssdwZCllZCgQPeB5Dw6VYeJ3BI0Qs+Q/ehHFSpWcZCkZecfka55P5aOrD1sqK4su8qTECdv5yqLo44ybQlCG2P6iylJWWxmCQBsVDQqJ+AoJU0RuCPMV3422rZ5+ZJSpGlbtLg1rSpyQecM4j3YnWg3FEqDzmbfMfrp8qkOHbmFxUxxLw2tSPtDYJ074HT8QpFpj9xA2lWYpU4hrWaxSrGJfC8UKU9mduX6U3vTnV50yb3FTWAW4ceTMRPMwPp1IpXrYVt0Rr7CmzqII/nOubzqlmVRJ6AAfAaUT8QIagBptJUSr+oVEyEx7o0A35yaicDwxdy8EJElU/QmaClaseUKdIi8prdphSzCQVHoBJ+FE+C8OlT6UkFQQSVjrHKeQP608b4SfFwhbRhWadDGQgn4DSleWKGWCVAb2i2yRKkHYjUHyNcyZou45wN9tXavOpWpfL7089hBFCzVsVTyjrsKeMk1YkoNOgowXBGnLVZF42HDB7EwknLtqSSrfYJ9aHbqyU2ogwfEHTXlO013s8EfcIyNqM7GPzoswThxKSRepyIP3kkEa7zGqfhSOSj5KKDlqqITDMFeU0ruEjRQIhUxOgAOvluPWo5m2cS57pQqDAOh102OseNT3E+FNsJT9nfLkyFKSd06RIGxnmND4U+4ewpCGg4uA4MuUr2kycp11HKlc6VjLHbr0QdkXmyUulQB1CVbeY9NiKisTdzqzAQDMAdAYmini3FUOFH9NLYTPcmQkzrkjXKeh60I3V1mJ9B0AA+6kDYU8N7aEya0NalsJ4efuD3EKj8UafOiLgPgNy8XncBS2kgdJO59BOvwq+bPBWmUhCUgACBT/wCiaXspnCvZy2ogOh4dcriBp1gtGpo+zBq3JcQt1ZAK2ySmNAe6oBMk8txM8qsjE8JS4NCULGqVjdJ/MeHOmmD4gVKLDwCXU6xGix+JP5jlNK/THVdoH8NZK205DGh1gfTpXR44ghxsIcZ7A5e0UUnOnvd7KNlSnbbWn+H2fYOqa5bpPgf01HpU8GhGoFckY02dc5WRrN6oKAPM6A7x4xpPlWl/iB7XIOQk+P01imbjgU9vMGNORFNy9/reuijtPPQxU+THUF39DT/SGIqccRltw0M3Zr1JXqckgK7piJnxitvsiipKFmVrIB5QOdFhYAE7VE9rlc7QJzFMhKfxKOgHkASZqnG5KxVKouhIwdlqEJSP7RTHFeBWnvuBJ8vrRZg2Hkf1HNXFanw8BPIU+QmVE12UcXKih+K/ZutlJW2cwHLn6VWq0wYPKvYd3apWAFCRP1BH51QHtV4R+zr7dsHKo5V+B5K9efpRWhXvYC4auFg1bOE4q2hgl1QCMsEmqfZVBoifQ49bJQ3KtQSkc6WSsMHRPuWGEKJV2oEkmM5ETrSoTHCt5/5Z3/dpUa+zcvoXE+Bm1dy6lB90n6HxqGirox2wZuUd8BQ3BB+EEUB4vZobBAAjlQjOwyhXQLIFOLO5KFSOeh8j/wBBWjtc0p28acmuwkwm07ZLpQfcSAn1JPptEeJqS4cYU2glogOLJGboiJ9NQqtuD2ltIUoDQxoPz6Hf40R2JaZcWSe6Qcv9wSQU+m1cmSW2juxx0mzXDWVIccTsChIJ84n6j4VNt2jmSEKykpKTPSSADprzrN+pMgoAyqTofQVKYevMAY6fEaflXNds6H1YJMcF9sogrKiCZnUDwj0pzhvCkLLawjKlcaJG/WY8edTt3cuMvLaQhwlxAUFJGgUowe9GkAfOutjaptlKbCiVHUgyYnrP13NNb8gf0Rj1kza5iNBGY8tiNdPOhl2yVcuhxtzsxvCjt4jpU7jae0C23AQXFJQCoxAJ8dTM6+AqFub5LAbtmUS+VZAoAbZjmUeugGtaL9B462NMQwVchTis8HUmCYPOYn0mueLD+g4kjMcqSExpod/HcGjH7PKATrOhnn0PhUPjCGS/2a1KRMAKABA02IOhEbg+NNGbbFkklRWLtrCAtR0OkdI8P5zo/wCC+AEuJF44qWwlottxJK1ESFH8KdPEzyjVtjDNoyR2r7SoAgNJJJgQNJITR7wHiHa2ltlTlS7cLETMJbzET/w/nXXGTZxShGPkNcEw5LDSUga6kmIlRJUo+pJNOXq7iuDm1VI3ZrUfi2FJeAMlK0GULG6T4fptEipGuL9wlAlRgDrQYVZCB5TpyLhNwgSI0DqecA8/Dr51u5egJkkiN/DrNbvv2133c4zJMpUlUKSeqSNRTG7we5KgcyHhzXGVZ0+8B3FnxAT5GoZIPtF8c11IzadiXM6YKtdiDM68vGtMSQ32odOUKHumfH61C3HDw70KCCojMk5hqP7VJPxkV3wrhc58yf6i/wAUaJ8dZM+ZJrmpvVHa1BfLkTb9ycgAMqVoBUhgmD5e+5qrkOQH604sMLQx3lGVR7x5eA6CoriDje3tQcyxI5DeuuGPjt9nBPJy0ugqVoDTdvcUOcL8XtXye4rvTtRGkd4eRqqZGqHLu3qPqKhOIMJRcNLQsSlR1qbd2HmPqK5OpnSiBaPKvFvD67K4Ug6oJV2auoBOnmKkeDLsBYB61dHHfD6LqwuBlBWlJW0eaVJJIjzEg+decrC4KFgjrStWhunZfaL/AEGvL+c6VVb9suDqHCBy8vhWalxZS0SfA7bhtjmMpJOTWSBsR8RtUVxKY/OpLgnFG+wS0DC05ioddTrrvoah+JHpUrWdfCn/AMhX/IMumtUOkbEjyrLlc6oTQR8M8TKt1KCyVJXlknvRl8PEaHyFEls0H1B0KHZ55yp3OkTB28vCq4qf4QxtNu+kulXZHRWXWNNDHOJNRyY7Vrs6MOanUuiz8NtFAKEhSJnoRry8NaJ8MjSh/A7+3uluFgkthUCQU65Uk6HlJ50QMOtMgZzlnzP0rkUaezrlK1oIGlwKGb3Ck/bC8syleUISZIzAa6bTAmacWfENs6SG3wdCoghSdB1zARqdqcXEuABJGpSpKvIyFCN6rJWiMG4scLsm1KCylM9SJPl4Co5rhy0bUVpaAWfvSTAO4AJIA8qkH7gAwTGoGxO58NahhxAe1LabZ0kZpUrQaGNJ0M8v2rUjLka4uqMqUp0neqb4r4hLzzgSMoCyAecAx6bVb/EN+pNs68UlBS2oweRAMV58ecKiVEySSSepJk0+GCtsXPNpJGCrWre9lmLAJtGZ9xxyf8zbp+pqnxUzw3iZt3m1zASsE+Wo+hNdDOVM9VNuzrWE6ih3BMUDgTBnb6VI3+MNW7SnHVpQhO8n5eJrWGhy++EIUpRAAEk1Q3H3Hy7ham2VQ0DEj71Z4z44dv5aYKksz3uWbXT08K6IwNu1tW3OzLrqlpEJEqUdwkdAI1qc5pFceNyt9IB2Lx5lQUlS0K6yRPxqxeGPa0tpIRcJKgNMw/MUOXDq33Sty0dWNQAEmJEjUgcjOxqFfwG47ygwtIBHdiSM05YHvEaHXwNNFt9qhZxS/l2XSPa9aESfgU02ufbNbjRCVH0iqbbwK6O1u9/w1fmK7jha8P8A3dweYj60wl/QWcSe1R+4BS0OzT150F2zDly5BVJUfeUakU8HXIbK3AloA65zyCSoq0kQAk+O2lNWrRS1pSi5bUs6JA7USeQBLYHzoP6Gi1fy6JS2+14S/nSNU89SlQ5/KrU4f9qds/kS4ezWQgGdgZIIn4fGhThN5Tbi2Lt0PIW0HGyrltIBPgaCeIMPbDqyyRlkkD8o5VOM3fFlZYk48o9HqgvhQSQQRIpOq008q8v2XGF8wypoOqyHLBOpSQoHQ9NIirt4H42ZvmkIzjtwjvpOkHYx1H61WznoMGmgW45GvJeMWfYXTzW3ZurT6JUQPkK9c5oFecva/hnZYgt0FJS9CsoUMyVBKQqRuJOs+NEwwYc7qfIfSlTZl8ZRpyH0pUlDWDzLykKCkkgjYipC4vi6JO43qLrswd6cQ1crnW66meE+HV3rpQnRKEFbiuiRyH+InQftWMiFQgkwBJox4f8AZ3c3KEuSEJJ5gyByMba+dHPAnAKEuBx1E6SlJ1y66T1MRVpWlsEiAABtQ7GaSK5wvhcYahoJJVnWoLV1JjL8kqoybbCgOdSN9ZBxCkK2PunoeRFRVgCnuq0IMGuecalfs6ISuFejfsUokpSAfARP600t3f6gk1LKSIqItsOWXMy1T5D8qSV+BotNbN0Oy4SNdaehFNU2RS6FBZjmmN6knBpRinuzSa1QO8S4em5ZcZKlJC0kSkSZ5ac+9HpNeesUwxxhZS4hSe8oAlJAVlMEpJAkbfGvVFvZ6SdzHoOQ9aiuIOEmX2lBxPaK1gqJOWT9xJMJ9Byq8E0iE2pM8wgVkGjPiTgN23XCQSkzlMSD4GNjQfcWy0GFAj6fGnTTEcWghwDjR62QUjvQO4Sfd8D1Fcrh9+7lx9xSzySTpPgNhQ6KmsLu9AD5Us7S0Uw05VIcCwXmQhAlSjsP5yokw21uE3TCHCexBJSDqArLHXc094NsQ7dFcSEARPKQdaOMQw1CklKkwOR/MHrp51yvI7O1wjTiVzi3Dts4tCri9SyooV/TLLjilZXHBmGTkSD8DRp7P8OtUt5Uvl5HZN5XAMgVDtxOihIMkiD0qPcw+8Zu2Lthlq5KWltlK1ob3dcWFjOocl8p2NTHD2COpaCXEJ7ValkobUIGZx1zLm6DPyNdDmuNnEoPk0TeNWTIt3iguZg2opKdwQkkcvCov2cIbVhtut/O44oKlSp2zqAAPOABrRhYYPlbUHIUpSMsbhPdI7pVrz+VDns7tu3wa2QrQpDiT4FD7gj1gTTK6uhHV1ZpxY1bFhSShWWFlzKTmy9k5IGsSRMVXltY2Da7VYsbxvtVt9i44tGUlShlUQnlrOupFWJecOqQlQ0DagtKsm3eCu+UwIOpoeRw1dq+zoevg4zbqbUhAZhR7MgpBJOm2+tKp+9Dyhv47B1eAfaVW+UKHZMNlShPvZEwJPPn4aVA47gS2HEqUSULJgxVyW9mG0BIgAAAbkmhvjpg/ZwdD3tun7Vy/slys7McI1xK6ThSSoDkqRHpTM2j1m6l5okFJkEfTyNFuD2ufKojujYx4fvUre2CVJIiisziyksEJoK+HuL2MRbS0lag9lGdoq7NaiBrCjun+2T4U04m4DszbujsG2HcqlJd7RUhQ1kz7yZ3mqxvMDAVI06VNs8TLt7V1l7tHUkf0lZ9WlQRIzbpIMFNdCypnLP8WUU2ACLrQeVKmAPjSq1HFRpXRE1oKfm6TlACfWsEZqTV0ew7BiLd54/9t3R5IMfVR+FU6ykuLShI7yiEgeJMD616d4Ewv7LbIZiChbqf/wBFfWAfWsFE4zbhASB0P5U4Ka1d95Pr9K6DaiBnNQpleWeY5hooc+o8afGs0Gk+wqTW0QVzmAgDvAbGhNPFLiCQ4y4NSAW0hWo5GVApPpVh3Fsle+42NMXMFSoyQknrqD6x+tc08Ur0dWLNjS+SBXA8WefdILRQgCZX73qOXxNGTNrsT8P1reyw9DewHkOvXxPiaeE1THjrsnmzKT+Ko0SmK5KUSdK3VrXRCIqpAYXFkFb0HcS8HoX3kJEie7yPhpVgKFc1MAig4pjKbR544x9nzraTcMDOjdaAO8nxAA7w6x8OdBFi4EqlW1erkpymI5/Lp5UA+0P2UtvpcubIZHveUyIyOdco+6s9NiekzQrVB5U7RHezdsHO8glKMoCifjmj8OtGxWDoSYPhoarv2PYgUKU0esQfXQ+s1cdqw3uEpB8h/BUXht6L/vfbB9myJgISTyE6gTvtRFhuHhvU6rIieQHQfrTsVmaeGJR2RnlcjcGg/gA9n9ttVRLF46QP/Tdh1snzzKosJoN4iX9hv2r7Zh9Kbe66IIMsvHTYSUE8hVSYXDeoO+w7vqU3yiUnruY+VS9y7kE9KbsIlOu5MnzpJRUtMpCTjtEC+mJBTB57/pFR9/hhuk9gkZcwlTmhyoG+nU7DznlRK5cBFxkOmdvTxIJ0+dcLhBZbKkxqnbqSIHzNR/Qr7LrM/wDoDfaW2ww25CVuJUExtLZAUkeOoNdbxAjShD2gIiztFc0uuCeeoBJnrKaaYTxStSIWZIHkT40mTD5RTH+RTqRPXgjWhHH3JSR1FSGIY5PLTwg/vQ1id4VA6x9T+1DFiknsrmzx4NJkRSpUq7TyyT4esA++lsg5dSY6AfrFFmKYQ2lGVKdugj/rVhLwFltWZptKVK3IABPrUbidiPwiouWyyiqK64PwucTs0f8AuGzr0SoKPyTXqBtsCRzkn4mao7gTDQcXYP4O1WR5NqA+ah8KvFZ51WLtE2qML5Hx/UVsDrXMrmRz6dDWj7mk0wp3VWKGr/ihtswpQBrixxgyr74peSG4MLKQNRdniyFxCgakUOA0UK1R0NYy0praiAwkVmsZqxmoGNjWRWs0kmiA4vMhUg1rYOkiFbjTz8a7OnSemtcmdFeYoDeCueJsGTaYmh9AhFzKiBsHBGY/5gQfPNRtbyUhSajPaFb57cODdlwLHl7qvkon0p3gF2lbSYUDpS+R/wDEepvyn3k/CuycRSdqwpAVoRTZdtBo7BoeouQdBTfFbVDzS2nBKVpIOm3Qx4GDWUMx1rR1dazUC/C+JqcZLDhPaWzhZVOshPuGSe9A7sncoJ50XNbUCMI7LGVD7l0wF/8AyMmDHmkyfE0eoGm1ZGZH4wgEJ6yAPAmuHFDRU0kAwAtJPlqPkSD6U043ulNNNOJ2S+3m8AT+sVIXi84Qj8XyHM/AUGFeCouMrcrw+Fe8h94iPAyflVZtvkVafFzxKVNCNVvLg9FCMo9DNVMRWRp9nZy5JrkpU71rSphDNKsUqxi+sE4lReMB0DIQSFA8leB6eNMMTxQawY8emnKm9jh6La27NHIEknmqNdqqe8vnFqJUtRMnmY9BUVG2WcqRcPswBViRVyDLn/MgfnVuqO9UR7AFKVfuySQLZW55l1r96vl0VWKonJ2NHgRqPeTy/Enp59D+poP4m4yat2z3gdSBRPjF12TSl8kgn5V5jxjEFXT7quSllQ6DlPwArMKJXjK+NwUvJJg7iaGEXChspQ9TU5ZBKWsilZp6fd9Tv8K723DSHElaXIA3lSf0qfOMey36Jy2jXAeJ32VD+oSByNWngXtAQqAtUGqqGEtBUJeE+n5EVi9wd5vYEiAQU67+VbnFvTA8c4raPQtrxE2oaKHxpwccR+IV5jN9cNn3ljwNaqx24/8AFV8afZJ8T0Zf8WNIGqx8aiGvaMxnylYqgXr9xfvLUfWtG0qMkAmOgJrb9mteEer8Mxxp4ShYPkafIfBkA7GvJNlijrKpbcUnyNGWFe0d9CwFKEKCAV/g0AKgOZG8UbYKTPQpcBkDy9edJRjTn9KhMAxxl9AFsrOEgAkScvOVE7q+dTSEQPzo2K1Q3v7YONrbVspJSfURQhw1hDiEQZSQYPpRsquCUJnbWg0MpUhojtU9FU6ZKjqoR0FdkpHU1oh0K905h1G3x2NYFnC6d5D1rgrQU+LIHUU2fQlIKiZ6CgFAliIzYrh6R7yU3KleCezA+sfCjdRoI4EaNxe3l4rVKItmj5HO6R/mKdRyIo5KaKA+xhxDaB22dREkoMeY1HzAqvsO47ZcSpWaFBg5UneY/b51Z7i4Fec/aBwmbF0rbM261kI6oJBOTxETB8KzQU9HDF8aLjpUNBAAPU6kn1n5UK3fvE9TNb565OKmsgXZzrIpUpogMxSrMUqxgpb4tWUZVbxE0MPDUkczWVACuc0Ekgttll+wN8pv3Ux71sv5ONGr5atwBJEqO5OpJ/SvMns1xxFliDTzqsrULS4qCYCkEDRIJPey7CrRxj2ysT2doyt1RMBbncR5gaqPkctYy3oXtjxJXZpt0u9nm1WBGo6Hn06VULuHdmkE7b686NWkO3j5efIKjG2gAkwkDkBJ67k7k074m4ULzI7PcFPzIH51zPN8qO5fjqMbfYCYVYrc75MJJAHiegooxThxbyEtocShKEKWskak9IHIR86ML3hPs2LZLCQVoKUqzcswgqPkQPjUFx1ht3aBTqEhbS2nGnCknTOICiB0nelUnKY0uKxUuwVTwuwlCUruLdD+UFYW+pGUqGZIjsSNAROu/MUTcLYdfW2Vz+hcsZdS2suZk5oOUJSSsjXQCZFTVhf4Ql15xNwVKVAcJYU62ISE6K7IwmBvmii7g/DGUthDLmdrKVIVAAIcWpegjaVfKulqzijNxujNzhFg6cquzmJgiPqAJ8N6HMW9n+HLKkILSXQnNkStOZI/EUgzHjtRRxl/qdk/cIUlSm0SlK9iSQADB6nbntTfg+2du7Jl95DaFOJzZQNCCTlVGsSIMeNGgcijOIeGkNDOy6hxsEBSkKCwCYESknXwqPw3HlWxKWwCOeYRPj4Vf/EOElvsAlKJU+g6aTkStQ5dQKEb7BcWRbJWLi4cf0KmlpZUidJCVEnTeg0mqYym4u4jfhrF8Pvm1pdaQ2sAZiQBPLMDzoaxLAbJa1BomRyGk+XKividlSFMhppAU4taFyhJGVRUVHTyFMcSwYNALTy8tesRXJJ8JaZ340skbkceEHH7IhTDiijm2sBSCB5QQfEVaeEcVMvQFjslnTXVJPQHl60C4egJalcCZI9ai8TxhtsHUfKtHNOxZ4INei3MSxi3tyA8+02Ve6FrSkq8gTJ9KisRuHHyhVtcoaQmc6sqXc20c4TGus86qXCeIAnMsoQUqP31FAI6BRGU+UiiK34hZEZ2LtrmCjOpJ/tUyog11qTaOJwSemHKXfxqfuv8CWwlHrASk+SlHyrV3iC5BhNg4ByKnGx9CYqCtsaQ93UPqS399Ty0gxzCEf7QqO2wFEbOJMK0S8egASr4RlNYDRo1ZO3EOvrLSfutIVsOpV4+FMOJnwyzkZzFx1QaaAJkrVpMnmB84p7imOpZHeWr/hKHzKYqvr/jBv7UHlLVlaSQyJbBkyFLIVEScw5yEtnwogtlm4RhiLW2bZSAA2nUjSTuo+RJMDkIHKmtxj1sgwq5ZCuhcSD8CZqose9pDrqSht1aQdJEEx6JG/gaAbh7OoqVmJPM6n4kmiKXrj3GzDQOV5Kj/hVP0qqOKuKTdgI+6kz5nUT8DQyqOU/Kta1GbOhVWiq1pUQCpUqVYwqVKlWMKlSpVjGa72T+RxCuigab1kVqMnTsubh95KkpUnUEA/z+c6LUEKSRMSPhVD4BxG7a6DvI/CTt5HlR3hXE7t02ssIAKCMwUZOvPTYeNcMsMov6PRWaORfZbCVhwd1UnodxSK9CkxoNQrnVS8McQvW61NvBSmlKKgcxKmlE6qBVqUmZIHnVzYEkOMNuFRUVIBmd5G9UUL6ZGUuKtoiWOH2D2mVPZdoiFBIT3lGRIlJ1ykiRT/B8Iat20NyrKhKUJBPJIAEkc96lEpA0GlaqE710RjSOeUrdgV7X7dj/AEa53Qp1Sm0MjN98rGoE7hIWfSiHDrVLbbbDSiezQhBIPdTlSBHy2oa4gsU3WKWtt7zbANw8CP8AcB9QAR0cotuVKZQEWzbcD8ayn17qFE1gEJxFburIQlwKcSFx3oyKUy4ETuUmYM8tOtCtzwjiDAt1M3N2s52+1C3k5Yzd8iXTKY2ETvRE4cQz5iLTISTkSXJJPPMU/lXPHOKxbICn0lCds2YKE/4UnUnypOTXgpxT8gdit49eXjabdl1TDUpcVGXOSRmAmO6Np560S4xbDsXE5DKGlGI0kgx9DUWPatZJTu6T0S0B9VUK8Ze0kXDJatQ6jPo4teUEpiMoCSd+Z/WovHKbTaLrKoRpMEr3id5znHlUQ6+pXvEnzNcqVdKil0jllklLtju1xF1v3FqSOY5HzB0NSVpxFlHet2VGdSAUT5hBAnxioKlTC2GTHF7Q2ZuE+Dd86kHwIIOnkayOM8qyfsjGXkM7hV6uZpUaEWCJ7w0qZctkHKQCQpPXY+8MvoSIPMHwkqNiuTRvinEHbkANpZE94p7yiPFSgSfjUVeXZWtSgIBOidNAAAkeiQB6Vo8mFdfl8a1KidhR4m5WarcUdzXOacJtia7Cy6/KioNiucUMYrZLROwNSEJRqYNauX45J+NHgl2wc2+kMgyaRaPSui7tR8K4lRPOldDqzBFKlSilCKaVKsVjBVxNwuljvNrJHRW/oaFiKn+JOIlXCyQMqdo0/LSoMKmljdbGlV6NUijLCuGmEs9pcKK3Ve4wgxvsVK5AbnTad6gMAs+1eSOQ1Pp+9FXE93CEyEyNBonN8ht4Us5bpD44qrZDYjhbDYHfUVk8vdA6DmrpOlSWBYPcNFL9qciuitljoUk6iojDMOcuFiTlSCIkEacwNIozuMKuUoHYJU4BtBII8d6STa1ZWKT8EuL61u4buALa5MDfuLMboVsdfumD571ZnDzJatWEHdLSAf8AdFUTh3DN1cOFV02sJTEJVoP3qyLTEXWxAcXoBuc3/NPyoqSiwSTkg/mm15cpabW6uQhCSpR3MATAG5J2A5mKE3+JH2kZszZ80HX4KFCOI8c3d+lTAYSkIWCQhZ/qFBkAkjupSYUd9QkbE06mmRcGiwuDMNWUO3Lv+2uSVHnA5JB5pB0B5pQk1LsWpOqtPCq/b9pD7Sez/wBHOEoSEpQhQyCNAO010A/wz5UNcQ+1a+KCEMotjqMxVnUP7RAE+YNFUBplh8Y8W21j3FELeUO62Dr/AHK/Cnz35V574mx929eLjqv7Uj3UDokfnzpldLddWVrK1rXqSokqV4kmuC2yDB3pgGgrMV3aYJ0AmnyMHUd+sUaFcqImlUq/hmSZ1NNysII7gNHj7By9DKsVItlpW+lYubEDVJkRPymjwfgH7FdMj6dW7/I7fT+fma4qaIFaUvQ3Y6utFT/PKnTbaSJn5UxQmQTOxFZ7SCflqf1qkZUxJRtaJIrCdj6z+tMri9JOhrmEqVoJJ6fp1p+xgiyAevIhQ+oj50zlKWkLxjHbIxDalbU9tsIWrwqTFsWtk5vIT9NNKcrvUt+/oekeFMsUfIjzS6ijhZ4Aie+VERyEfzWKl0M2LYJKQSOozTqevP8AaoN3HBByiJqL+1KUoczOgHPyrPgugJZH2GZRavIJFuEDrMK/MUwf4blJUgctR0/n61P8OYMtaUreGVP3UDl4qPM6VOpYAWUJBB8TpGpmkdDqyt//AOePMfOlVgnBhzmfM/pSoaNT9lQ3yAlxQG1N6VKpFw94CaHYrVHeKoJ5x08qLbWybMEpBMTJ8xSpVzT7Z1Y/5RM2tsiIyjlUja6baVmlSoLOeMvqCRBj+GgVzEHO0IzmP2pUqzChljV+4EKOYyBPyon9m1g39i7XL/UUVSqTrBEc45mlSp10LLsnH2wUqkTCdPh0qnrRIdu3O072QEpB2GvTas0q0fIs/BFsLJedJMkDQ+oFRyNVnzpUqtHsjLoJMOaA5cx9BRMwymNh/BSpVZHMQ9+2JOnP6AVC4oyMu381pUqfwJHsH6f2bpQkrEZhoJAO5HJQI50qVTgdEjcagzrTFxNZpVTJ0JDs5g1kHWs0qkihsnapJYgJVzjfnzpUqrDpkp9okOHHCt4oUSpKgZBM8uR3HpW+Msg3i2zJQgwkEkwCkGJJnelSo+hPYPXh7xog4OYTKVR3s8T4RSpVNf0PL+C17BAUEg6g7/GnFw0kSoASNAY8ZpUqz7Cuju3apIBI1IBOp/WsUqVAx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48" name="AutoShape 4" descr="data:image/jpeg;base64,/9j/4AAQSkZJRgABAQAAAQABAAD/2wCEAAkGBxQSEhUUExQWFRUXFxgaFxcYGBwcHRcdHBcXHBsYGhwaHSghGholHBcXITEhJSkrLi4uHB8zODMsNygtLisBCgoKDg0OGxAQGiwkHyQsLCwsLCwsLCwsLCwsLCwsLCwsLCwsLCwsLCwsLCwsLCwsLCwsLCwsLCwsLCwsLCwsLP/AABEIAMMBAgMBIgACEQEDEQH/xAAcAAABBAMBAAAAAAAAAAAAAAAGAAQFBwECAwj/xABGEAABAwIEAwUFBwICBwkBAAABAgMRAAQFEiExBkFREyJhcYEHMpGhsRRCUsHR4fAjcmKCFSQzkpOy8UNEU1RjZIOioxb/xAAZAQADAQEBAAAAAAAAAAAAAAABAgMABAX/xAAlEQACAgICAgIDAAMAAAAAAAAAAQIRAyESMUFRImEEEzJCcYH/2gAMAwEAAhEDEQA/AK0x3GrdSz2TIJB0WQBPlzqHOLOzKVlHgnQVwfs3EarbWn+5JH1FcmzBBIkA7dfCgkgtstHAAXGUKWe8UgknSofibE0skAd4nl+tO8A4jYcQlsjs3JgJ5HplNDnGdisPlQBKSBB/KpKPy2Vb+OiJu7suiYiN4pkKkkDIwZGqjp5RUcKqiTNazNKKUUQCmlTiyUgKlwEpE6Dn4V1cuyonIAgHZCRsPE7nzNANDKsVsTSIogNa2SJMViKxWMXDwbeMJbQ026grCRIBGp56c6d8YXTjFsp1pIJBHKYBOp8hVNWVyW3ErG6VA/AgxV/NXaVtJJ2KQYPORUZRploytUVrhXtDWCEvIBG2ZPLxioPiTiNdyswVJb5JnfxMURY/hNuFqXlCZJMDQfAUCOlMmBAp48XtCS5LTEX15SnMrKdxJg+lc0JkgDnTq1snHlZWklagJgdBGvzrFi1LgSRrMa8vOmsVJs4qbjfl6/Osp13mP5zqUvbBYBltRA5iYA/nWo8KUBGuXWNP50oJ2NODi6ZyfAG2vWNvTma1Sqn/APo5SxmTqOnPXbQbzHKRTm14YuVuBHZKEkCVAga+e/pW5JGWOT6RHhowCCIPPp+lcXmykwf+tWja8I9jlLukAgEgwSJA/I0FY7hwDiiFagnTT0PrvU4ZlJ0XyfjtK0D5pA1lSYrWrHKbBM1tBSZEjxFaA0/sCkqAVtOtYwYcDcS51C3eTmkd1XMxrCvHx02pti3A75uldllLalZswI7oJk6E6ka+dTfDWF26VBxCRmGxjbQgx0rTibj4N5mmEkrGhWYgeXWpXv4la18g1ZsgEgZdgBt4Uqo5ePXBJJeck671mjxYOaLDwXjhm6V2TqA2TMZoKTpsT1rvjHCFq8nMlIQojRSDp8NjVQ0ScPcUqt0dmoFSCeuqfIUXH0ZSvscO8GOoWMq0kAjXUHrIFPOJMcyHs4lQA1qYdxMKRmSZBGhoBxxeZ5R/mwoK29hdRWhpcXClmSa1YRJA8esVvboCiASB56URpwdplsvKebUY7qErSozynUfATTOSQsYtkdfNpRCU5VGNQNUgnUd4gZjvtpW+FXDakradTmRlzAj3kqBGxOwInTyrjguIIS9/rAzNr7q+qeQWnxTO3SaYOpykpkbxIOhHXy50K8B5btHfEsPU0qN07pVyI3HrFcG3sgIG5EE+HOpxJLncS127q4CQJOXSBoOnj51EOWvZqUHYCkmCkEEk9CRoBRT9gkt2hYdZrcWAlJV4AE+e1Sr+EIUTp2JAJUDMeexIHjr6UYcOJtne62oMshtCnTmykrUJKSrfKNdBvQp9qZTfJ7KSyHIUonRSZhZA5Jyz4mp8m2V4Rit+QddRlMfv8xXMipS+t2iMzQUBJ31Hl1BiN6jw2ToBJ6CqpkXGmcqsbhrG1qte/rklIPUACP0oEXhzgglBAVseXyqRevChsNjTTX9aEtoy+JvjWKlZidKglGsrXNaUUqA3YTezxY+2toUYS6lxs/5kGP8A7BNTHE2BJTfKU0FBAiZTAzCdE9Uwka+dAtu6UKSpJhSSCD0IMg/GrgVxVbXlomFJQ/KM7R96UkyU/iTBnfao5U0+SOnBKLXGXsVjgjD4SXG0q00kVPN8J2qoT2DalEiVLExvpr+Wmh9eWFtKSkZUhXTvR060TWilAAlsz4EfrXHBu+zry1Z3w/AGGoQ000galWVtInz06/SnKcLbSoHKNAToAOnSutu/4EGlcuc/54100qOW30McYbSUkEdYqssdwZCllZCgQPeB5Dw6VYeJ3BI0Qs+Q/ehHFSpWcZCkZecfka55P5aOrD1sqK4su8qTECdv5yqLo44ybQlCG2P6iylJWWxmCQBsVDQqJ+AoJU0RuCPMV3422rZ5+ZJSpGlbtLg1rSpyQecM4j3YnWg3FEqDzmbfMfrp8qkOHbmFxUxxLw2tSPtDYJ074HT8QpFpj9xA2lWYpU4hrWaxSrGJfC8UKU9mduX6U3vTnV50yb3FTWAW4ceTMRPMwPp1IpXrYVt0Rr7CmzqII/nOubzqlmVRJ6AAfAaUT8QIagBptJUSr+oVEyEx7o0A35yaicDwxdy8EJElU/QmaClaseUKdIi8prdphSzCQVHoBJ+FE+C8OlT6UkFQQSVjrHKeQP608b4SfFwhbRhWadDGQgn4DSleWKGWCVAb2i2yRKkHYjUHyNcyZou45wN9tXavOpWpfL7089hBFCzVsVTyjrsKeMk1YkoNOgowXBGnLVZF42HDB7EwknLtqSSrfYJ9aHbqyU2ogwfEHTXlO013s8EfcIyNqM7GPzoswThxKSRepyIP3kkEa7zGqfhSOSj5KKDlqqITDMFeU0ruEjRQIhUxOgAOvluPWo5m2cS57pQqDAOh102OseNT3E+FNsJT9nfLkyFKSd06RIGxnmND4U+4ewpCGg4uA4MuUr2kycp11HKlc6VjLHbr0QdkXmyUulQB1CVbeY9NiKisTdzqzAQDMAdAYmini3FUOFH9NLYTPcmQkzrkjXKeh60I3V1mJ9B0AA+6kDYU8N7aEya0NalsJ4efuD3EKj8UafOiLgPgNy8XncBS2kgdJO59BOvwq+bPBWmUhCUgACBT/wCiaXspnCvZy2ogOh4dcriBp1gtGpo+zBq3JcQt1ZAK2ySmNAe6oBMk8txM8qsjE8JS4NCULGqVjdJ/MeHOmmD4gVKLDwCXU6xGix+JP5jlNK/THVdoH8NZK205DGh1gfTpXR44ghxsIcZ7A5e0UUnOnvd7KNlSnbbWn+H2fYOqa5bpPgf01HpU8GhGoFckY02dc5WRrN6oKAPM6A7x4xpPlWl/iB7XIOQk+P01imbjgU9vMGNORFNy9/reuijtPPQxU+THUF39DT/SGIqccRltw0M3Zr1JXqckgK7piJnxitvsiipKFmVrIB5QOdFhYAE7VE9rlc7QJzFMhKfxKOgHkASZqnG5KxVKouhIwdlqEJSP7RTHFeBWnvuBJ8vrRZg2Hkf1HNXFanw8BPIU+QmVE12UcXKih+K/ZutlJW2cwHLn6VWq0wYPKvYd3apWAFCRP1BH51QHtV4R+zr7dsHKo5V+B5K9efpRWhXvYC4auFg1bOE4q2hgl1QCMsEmqfZVBoifQ49bJQ3KtQSkc6WSsMHRPuWGEKJV2oEkmM5ETrSoTHCt5/5Z3/dpUa+zcvoXE+Bm1dy6lB90n6HxqGirox2wZuUd8BQ3BB+EEUB4vZobBAAjlQjOwyhXQLIFOLO5KFSOeh8j/wBBWjtc0p28acmuwkwm07ZLpQfcSAn1JPptEeJqS4cYU2glogOLJGboiJ9NQqtuD2ltIUoDQxoPz6Hf40R2JaZcWSe6Qcv9wSQU+m1cmSW2juxx0mzXDWVIccTsChIJ84n6j4VNt2jmSEKykpKTPSSADprzrN+pMgoAyqTofQVKYevMAY6fEaflXNds6H1YJMcF9sogrKiCZnUDwj0pzhvCkLLawjKlcaJG/WY8edTt3cuMvLaQhwlxAUFJGgUowe9GkAfOutjaptlKbCiVHUgyYnrP13NNb8gf0Rj1kza5iNBGY8tiNdPOhl2yVcuhxtzsxvCjt4jpU7jae0C23AQXFJQCoxAJ8dTM6+AqFub5LAbtmUS+VZAoAbZjmUeugGtaL9B462NMQwVchTis8HUmCYPOYn0mueLD+g4kjMcqSExpod/HcGjH7PKATrOhnn0PhUPjCGS/2a1KRMAKABA02IOhEbg+NNGbbFkklRWLtrCAtR0OkdI8P5zo/wCC+AEuJF44qWwlottxJK1ESFH8KdPEzyjVtjDNoyR2r7SoAgNJJJgQNJITR7wHiHa2ltlTlS7cLETMJbzET/w/nXXGTZxShGPkNcEw5LDSUga6kmIlRJUo+pJNOXq7iuDm1VI3ZrUfi2FJeAMlK0GULG6T4fptEipGuL9wlAlRgDrQYVZCB5TpyLhNwgSI0DqecA8/Dr51u5egJkkiN/DrNbvv2133c4zJMpUlUKSeqSNRTG7we5KgcyHhzXGVZ0+8B3FnxAT5GoZIPtF8c11IzadiXM6YKtdiDM68vGtMSQ32odOUKHumfH61C3HDw70KCCojMk5hqP7VJPxkV3wrhc58yf6i/wAUaJ8dZM+ZJrmpvVHa1BfLkTb9ycgAMqVoBUhgmD5e+5qrkOQH604sMLQx3lGVR7x5eA6CoriDje3tQcyxI5DeuuGPjt9nBPJy0ugqVoDTdvcUOcL8XtXye4rvTtRGkd4eRqqZGqHLu3qPqKhOIMJRcNLQsSlR1qbd2HmPqK5OpnSiBaPKvFvD67K4Ug6oJV2auoBOnmKkeDLsBYB61dHHfD6LqwuBlBWlJW0eaVJJIjzEg+decrC4KFgjrStWhunZfaL/AEGvL+c6VVb9suDqHCBy8vhWalxZS0SfA7bhtjmMpJOTWSBsR8RtUVxKY/OpLgnFG+wS0DC05ioddTrrvoah+JHpUrWdfCn/AMhX/IMumtUOkbEjyrLlc6oTQR8M8TKt1KCyVJXlknvRl8PEaHyFEls0H1B0KHZ55yp3OkTB28vCq4qf4QxtNu+kulXZHRWXWNNDHOJNRyY7Vrs6MOanUuiz8NtFAKEhSJnoRry8NaJ8MjSh/A7+3uluFgkthUCQU65Uk6HlJ50QMOtMgZzlnzP0rkUaezrlK1oIGlwKGb3Ck/bC8syleUISZIzAa6bTAmacWfENs6SG3wdCoghSdB1zARqdqcXEuABJGpSpKvIyFCN6rJWiMG4scLsm1KCylM9SJPl4Co5rhy0bUVpaAWfvSTAO4AJIA8qkH7gAwTGoGxO58NahhxAe1LabZ0kZpUrQaGNJ0M8v2rUjLka4uqMqUp0neqb4r4hLzzgSMoCyAecAx6bVb/EN+pNs68UlBS2oweRAMV58ecKiVEySSSepJk0+GCtsXPNpJGCrWre9lmLAJtGZ9xxyf8zbp+pqnxUzw3iZt3m1zASsE+Wo+hNdDOVM9VNuzrWE6ih3BMUDgTBnb6VI3+MNW7SnHVpQhO8n5eJrWGhy++EIUpRAAEk1Q3H3Hy7ham2VQ0DEj71Z4z44dv5aYKksz3uWbXT08K6IwNu1tW3OzLrqlpEJEqUdwkdAI1qc5pFceNyt9IB2Lx5lQUlS0K6yRPxqxeGPa0tpIRcJKgNMw/MUOXDq33Sty0dWNQAEmJEjUgcjOxqFfwG47ygwtIBHdiSM05YHvEaHXwNNFt9qhZxS/l2XSPa9aESfgU02ufbNbjRCVH0iqbbwK6O1u9/w1fmK7jha8P8A3dweYj60wl/QWcSe1R+4BS0OzT150F2zDly5BVJUfeUakU8HXIbK3AloA65zyCSoq0kQAk+O2lNWrRS1pSi5bUs6JA7USeQBLYHzoP6Gi1fy6JS2+14S/nSNU89SlQ5/KrU4f9qds/kS4ezWQgGdgZIIn4fGhThN5Tbi2Lt0PIW0HGyrltIBPgaCeIMPbDqyyRlkkD8o5VOM3fFlZYk48o9HqgvhQSQQRIpOq008q8v2XGF8wypoOqyHLBOpSQoHQ9NIirt4H42ZvmkIzjtwjvpOkHYx1H61WznoMGmgW45GvJeMWfYXTzW3ZurT6JUQPkK9c5oFecva/hnZYgt0FJS9CsoUMyVBKQqRuJOs+NEwwYc7qfIfSlTZl8ZRpyH0pUlDWDzLykKCkkgjYipC4vi6JO43qLrswd6cQ1crnW66meE+HV3rpQnRKEFbiuiRyH+InQftWMiFQgkwBJox4f8AZ3c3KEuSEJJ5gyByMba+dHPAnAKEuBx1E6SlJ1y66T1MRVpWlsEiAABtQ7GaSK5wvhcYahoJJVnWoLV1JjL8kqoybbCgOdSN9ZBxCkK2PunoeRFRVgCnuq0IMGuecalfs6ISuFejfsUokpSAfARP600t3f6gk1LKSIqItsOWXMy1T5D8qSV+BotNbN0Oy4SNdaehFNU2RS6FBZjmmN6knBpRinuzSa1QO8S4em5ZcZKlJC0kSkSZ5ac+9HpNeesUwxxhZS4hSe8oAlJAVlMEpJAkbfGvVFvZ6SdzHoOQ9aiuIOEmX2lBxPaK1gqJOWT9xJMJ9Byq8E0iE2pM8wgVkGjPiTgN23XCQSkzlMSD4GNjQfcWy0GFAj6fGnTTEcWghwDjR62QUjvQO4Sfd8D1Fcrh9+7lx9xSzySTpPgNhQ6KmsLu9AD5Us7S0Uw05VIcCwXmQhAlSjsP5yokw21uE3TCHCexBJSDqArLHXc094NsQ7dFcSEARPKQdaOMQw1CklKkwOR/MHrp51yvI7O1wjTiVzi3Dts4tCri9SyooV/TLLjilZXHBmGTkSD8DRp7P8OtUt5Uvl5HZN5XAMgVDtxOihIMkiD0qPcw+8Zu2Lthlq5KWltlK1ob3dcWFjOocl8p2NTHD2COpaCXEJ7ValkobUIGZx1zLm6DPyNdDmuNnEoPk0TeNWTIt3iguZg2opKdwQkkcvCov2cIbVhtut/O44oKlSp2zqAAPOABrRhYYPlbUHIUpSMsbhPdI7pVrz+VDns7tu3wa2QrQpDiT4FD7gj1gTTK6uhHV1ZpxY1bFhSShWWFlzKTmy9k5IGsSRMVXltY2Da7VYsbxvtVt9i44tGUlShlUQnlrOupFWJecOqQlQ0DagtKsm3eCu+UwIOpoeRw1dq+zoevg4zbqbUhAZhR7MgpBJOm2+tKp+9Dyhv47B1eAfaVW+UKHZMNlShPvZEwJPPn4aVA47gS2HEqUSULJgxVyW9mG0BIgAAAbkmhvjpg/ZwdD3tun7Vy/slys7McI1xK6ThSSoDkqRHpTM2j1m6l5okFJkEfTyNFuD2ufKojujYx4fvUre2CVJIiisziyksEJoK+HuL2MRbS0lag9lGdoq7NaiBrCjun+2T4U04m4DszbujsG2HcqlJd7RUhQ1kz7yZ3mqxvMDAVI06VNs8TLt7V1l7tHUkf0lZ9WlQRIzbpIMFNdCypnLP8WUU2ACLrQeVKmAPjSq1HFRpXRE1oKfm6TlACfWsEZqTV0ew7BiLd54/9t3R5IMfVR+FU6ykuLShI7yiEgeJMD616d4Ewv7LbIZiChbqf/wBFfWAfWsFE4zbhASB0P5U4Ka1d95Pr9K6DaiBnNQpleWeY5hooc+o8afGs0Gk+wqTW0QVzmAgDvAbGhNPFLiCQ4y4NSAW0hWo5GVApPpVh3Fsle+42NMXMFSoyQknrqD6x+tc08Ur0dWLNjS+SBXA8WefdILRQgCZX73qOXxNGTNrsT8P1reyw9DewHkOvXxPiaeE1THjrsnmzKT+Ko0SmK5KUSdK3VrXRCIqpAYXFkFb0HcS8HoX3kJEie7yPhpVgKFc1MAig4pjKbR544x9nzraTcMDOjdaAO8nxAA7w6x8OdBFi4EqlW1erkpymI5/Lp5UA+0P2UtvpcubIZHveUyIyOdco+6s9NiekzQrVB5U7RHezdsHO8glKMoCifjmj8OtGxWDoSYPhoarv2PYgUKU0esQfXQ+s1cdqw3uEpB8h/BUXht6L/vfbB9myJgISTyE6gTvtRFhuHhvU6rIieQHQfrTsVmaeGJR2RnlcjcGg/gA9n9ttVRLF46QP/Tdh1snzzKosJoN4iX9hv2r7Zh9Kbe66IIMsvHTYSUE8hVSYXDeoO+w7vqU3yiUnruY+VS9y7kE9KbsIlOu5MnzpJRUtMpCTjtEC+mJBTB57/pFR9/hhuk9gkZcwlTmhyoG+nU7DznlRK5cBFxkOmdvTxIJ0+dcLhBZbKkxqnbqSIHzNR/Qr7LrM/wDoDfaW2ww25CVuJUExtLZAUkeOoNdbxAjShD2gIiztFc0uuCeeoBJnrKaaYTxStSIWZIHkT40mTD5RTH+RTqRPXgjWhHH3JSR1FSGIY5PLTwg/vQ1id4VA6x9T+1DFiknsrmzx4NJkRSpUq7TyyT4esA++lsg5dSY6AfrFFmKYQ2lGVKdugj/rVhLwFltWZptKVK3IABPrUbidiPwiouWyyiqK64PwucTs0f8AuGzr0SoKPyTXqBtsCRzkn4mao7gTDQcXYP4O1WR5NqA+ah8KvFZ51WLtE2qML5Hx/UVsDrXMrmRz6dDWj7mk0wp3VWKGr/ihtswpQBrixxgyr74peSG4MLKQNRdniyFxCgakUOA0UK1R0NYy0praiAwkVmsZqxmoGNjWRWs0kmiA4vMhUg1rYOkiFbjTz8a7OnSemtcmdFeYoDeCueJsGTaYmh9AhFzKiBsHBGY/5gQfPNRtbyUhSajPaFb57cODdlwLHl7qvkon0p3gF2lbSYUDpS+R/wDEepvyn3k/CuycRSdqwpAVoRTZdtBo7BoeouQdBTfFbVDzS2nBKVpIOm3Qx4GDWUMx1rR1dazUC/C+JqcZLDhPaWzhZVOshPuGSe9A7sncoJ50XNbUCMI7LGVD7l0wF/8AyMmDHmkyfE0eoGm1ZGZH4wgEJ6yAPAmuHFDRU0kAwAtJPlqPkSD6U043ulNNNOJ2S+3m8AT+sVIXi84Qj8XyHM/AUGFeCouMrcrw+Fe8h94iPAyflVZtvkVafFzxKVNCNVvLg9FCMo9DNVMRWRp9nZy5JrkpU71rSphDNKsUqxi+sE4lReMB0DIQSFA8leB6eNMMTxQawY8emnKm9jh6La27NHIEknmqNdqqe8vnFqJUtRMnmY9BUVG2WcqRcPswBViRVyDLn/MgfnVuqO9UR7AFKVfuySQLZW55l1r96vl0VWKonJ2NHgRqPeTy/Enp59D+poP4m4yat2z3gdSBRPjF12TSl8kgn5V5jxjEFXT7quSllQ6DlPwArMKJXjK+NwUvJJg7iaGEXChspQ9TU5ZBKWsilZp6fd9Tv8K723DSHElaXIA3lSf0qfOMey36Jy2jXAeJ32VD+oSByNWngXtAQqAtUGqqGEtBUJeE+n5EVi9wd5vYEiAQU67+VbnFvTA8c4raPQtrxE2oaKHxpwccR+IV5jN9cNn3ljwNaqx24/8AFV8afZJ8T0Zf8WNIGqx8aiGvaMxnylYqgXr9xfvLUfWtG0qMkAmOgJrb9mteEer8Mxxp4ShYPkafIfBkA7GvJNlijrKpbcUnyNGWFe0d9CwFKEKCAV/g0AKgOZG8UbYKTPQpcBkDy9edJRjTn9KhMAxxl9AFsrOEgAkScvOVE7q+dTSEQPzo2K1Q3v7YONrbVspJSfURQhw1hDiEQZSQYPpRsquCUJnbWg0MpUhojtU9FU6ZKjqoR0FdkpHU1oh0K905h1G3x2NYFnC6d5D1rgrQU+LIHUU2fQlIKiZ6CgFAliIzYrh6R7yU3KleCezA+sfCjdRoI4EaNxe3l4rVKItmj5HO6R/mKdRyIo5KaKA+xhxDaB22dREkoMeY1HzAqvsO47ZcSpWaFBg5UneY/b51Z7i4Fec/aBwmbF0rbM261kI6oJBOTxETB8KzQU9HDF8aLjpUNBAAPU6kn1n5UK3fvE9TNb565OKmsgXZzrIpUpogMxSrMUqxgpb4tWUZVbxE0MPDUkczWVACuc0Ekgttll+wN8pv3Ux71sv5ONGr5atwBJEqO5OpJ/SvMns1xxFliDTzqsrULS4qCYCkEDRIJPey7CrRxj2ysT2doyt1RMBbncR5gaqPkctYy3oXtjxJXZpt0u9nm1WBGo6Hn06VULuHdmkE7b686NWkO3j5efIKjG2gAkwkDkBJ67k7k074m4ULzI7PcFPzIH51zPN8qO5fjqMbfYCYVYrc75MJJAHiegooxThxbyEtocShKEKWskak9IHIR86ML3hPs2LZLCQVoKUqzcswgqPkQPjUFx1ht3aBTqEhbS2nGnCknTOICiB0nelUnKY0uKxUuwVTwuwlCUruLdD+UFYW+pGUqGZIjsSNAROu/MUTcLYdfW2Vz+hcsZdS2suZk5oOUJSSsjXQCZFTVhf4Ql15xNwVKVAcJYU62ISE6K7IwmBvmii7g/DGUthDLmdrKVIVAAIcWpegjaVfKulqzijNxujNzhFg6cquzmJgiPqAJ8N6HMW9n+HLKkILSXQnNkStOZI/EUgzHjtRRxl/qdk/cIUlSm0SlK9iSQADB6nbntTfg+2du7Jl95DaFOJzZQNCCTlVGsSIMeNGgcijOIeGkNDOy6hxsEBSkKCwCYESknXwqPw3HlWxKWwCOeYRPj4Vf/EOElvsAlKJU+g6aTkStQ5dQKEb7BcWRbJWLi4cf0KmlpZUidJCVEnTeg0mqYym4u4jfhrF8Pvm1pdaQ2sAZiQBPLMDzoaxLAbJa1BomRyGk+XKividlSFMhppAU4taFyhJGVRUVHTyFMcSwYNALTy8tesRXJJ8JaZ340skbkceEHH7IhTDiijm2sBSCB5QQfEVaeEcVMvQFjslnTXVJPQHl60C4egJalcCZI9ai8TxhtsHUfKtHNOxZ4INei3MSxi3tyA8+02Ve6FrSkq8gTJ9KisRuHHyhVtcoaQmc6sqXc20c4TGus86qXCeIAnMsoQUqP31FAI6BRGU+UiiK34hZEZ2LtrmCjOpJ/tUyog11qTaOJwSemHKXfxqfuv8CWwlHrASk+SlHyrV3iC5BhNg4ByKnGx9CYqCtsaQ93UPqS399Ty0gxzCEf7QqO2wFEbOJMK0S8egASr4RlNYDRo1ZO3EOvrLSfutIVsOpV4+FMOJnwyzkZzFx1QaaAJkrVpMnmB84p7imOpZHeWr/hKHzKYqvr/jBv7UHlLVlaSQyJbBkyFLIVEScw5yEtnwogtlm4RhiLW2bZSAA2nUjSTuo+RJMDkIHKmtxj1sgwq5ZCuhcSD8CZqose9pDrqSht1aQdJEEx6JG/gaAbh7OoqVmJPM6n4kmiKXrj3GzDQOV5Kj/hVP0qqOKuKTdgI+6kz5nUT8DQyqOU/Kta1GbOhVWiq1pUQCpUqVYwqVKlWMKlSpVjGa72T+RxCuigab1kVqMnTsubh95KkpUnUEA/z+c6LUEKSRMSPhVD4BxG7a6DvI/CTt5HlR3hXE7t02ssIAKCMwUZOvPTYeNcMsMov6PRWaORfZbCVhwd1UnodxSK9CkxoNQrnVS8McQvW61NvBSmlKKgcxKmlE6qBVqUmZIHnVzYEkOMNuFRUVIBmd5G9UUL6ZGUuKtoiWOH2D2mVPZdoiFBIT3lGRIlJ1ykiRT/B8Iat20NyrKhKUJBPJIAEkc96lEpA0GlaqE710RjSOeUrdgV7X7dj/AEa53Qp1Sm0MjN98rGoE7hIWfSiHDrVLbbbDSiezQhBIPdTlSBHy2oa4gsU3WKWtt7zbANw8CP8AcB9QAR0cotuVKZQEWzbcD8ayn17qFE1gEJxFburIQlwKcSFx3oyKUy4ETuUmYM8tOtCtzwjiDAt1M3N2s52+1C3k5Yzd8iXTKY2ETvRE4cQz5iLTISTkSXJJPPMU/lXPHOKxbICn0lCds2YKE/4UnUnypOTXgpxT8gdit49eXjabdl1TDUpcVGXOSRmAmO6Np560S4xbDsXE5DKGlGI0kgx9DUWPatZJTu6T0S0B9VUK8Ze0kXDJatQ6jPo4teUEpiMoCSd+Z/WovHKbTaLrKoRpMEr3id5znHlUQ6+pXvEnzNcqVdKil0jllklLtju1xF1v3FqSOY5HzB0NSVpxFlHet2VGdSAUT5hBAnxioKlTC2GTHF7Q2ZuE+Dd86kHwIIOnkayOM8qyfsjGXkM7hV6uZpUaEWCJ7w0qZctkHKQCQpPXY+8MvoSIPMHwkqNiuTRvinEHbkANpZE94p7yiPFSgSfjUVeXZWtSgIBOidNAAAkeiQB6Vo8mFdfl8a1KidhR4m5WarcUdzXOacJtia7Cy6/KioNiucUMYrZLROwNSEJRqYNauX45J+NHgl2wc2+kMgyaRaPSui7tR8K4lRPOldDqzBFKlSilCKaVKsVjBVxNwuljvNrJHRW/oaFiKn+JOIlXCyQMqdo0/LSoMKmljdbGlV6NUijLCuGmEs9pcKK3Ve4wgxvsVK5AbnTad6gMAs+1eSOQ1Pp+9FXE93CEyEyNBonN8ht4Us5bpD44qrZDYjhbDYHfUVk8vdA6DmrpOlSWBYPcNFL9qciuitljoUk6iojDMOcuFiTlSCIkEacwNIozuMKuUoHYJU4BtBII8d6STa1ZWKT8EuL61u4buALa5MDfuLMboVsdfumD571ZnDzJatWEHdLSAf8AdFUTh3DN1cOFV02sJTEJVoP3qyLTEXWxAcXoBuc3/NPyoqSiwSTkg/mm15cpabW6uQhCSpR3MATAG5J2A5mKE3+JH2kZszZ80HX4KFCOI8c3d+lTAYSkIWCQhZ/qFBkAkjupSYUd9QkbE06mmRcGiwuDMNWUO3Lv+2uSVHnA5JB5pB0B5pQk1LsWpOqtPCq/b9pD7Sez/wBHOEoSEpQhQyCNAO010A/wz5UNcQ+1a+KCEMotjqMxVnUP7RAE+YNFUBplh8Y8W21j3FELeUO62Dr/AHK/Cnz35V574mx929eLjqv7Uj3UDokfnzpldLddWVrK1rXqSokqV4kmuC2yDB3pgGgrMV3aYJ0AmnyMHUd+sUaFcqImlUq/hmSZ1NNysII7gNHj7By9DKsVItlpW+lYubEDVJkRPymjwfgH7FdMj6dW7/I7fT+fma4qaIFaUvQ3Y6utFT/PKnTbaSJn5UxQmQTOxFZ7SCflqf1qkZUxJRtaJIrCdj6z+tMri9JOhrmEqVoJJ6fp1p+xgiyAevIhQ+oj50zlKWkLxjHbIxDalbU9tsIWrwqTFsWtk5vIT9NNKcrvUt+/oekeFMsUfIjzS6ijhZ4Aie+VERyEfzWKl0M2LYJKQSOozTqevP8AaoN3HBByiJqL+1KUoczOgHPyrPgugJZH2GZRavIJFuEDrMK/MUwf4blJUgctR0/n61P8OYMtaUreGVP3UDl4qPM6VOpYAWUJBB8TpGpmkdDqyt//AOePMfOlVgnBhzmfM/pSoaNT9lQ3yAlxQG1N6VKpFw94CaHYrVHeKoJ5x08qLbWybMEpBMTJ8xSpVzT7Z1Y/5RM2tsiIyjlUja6baVmlSoLOeMvqCRBj+GgVzEHO0IzmP2pUqzChljV+4EKOYyBPyon9m1g39i7XL/UUVSqTrBEc45mlSp10LLsnH2wUqkTCdPh0qnrRIdu3O072QEpB2GvTas0q0fIs/BFsLJedJMkDQ+oFRyNVnzpUqtHsjLoJMOaA5cx9BRMwymNh/BSpVZHMQ9+2JOnP6AVC4oyMu381pUqfwJHsH6f2bpQkrEZhoJAO5HJQI50qVTgdEjcagzrTFxNZpVTJ0JDs5g1kHWs0qkihsnapJYgJVzjfnzpUqrDpkp9okOHHCt4oUSpKgZBM8uR3HpW+Msg3i2zJQgwkEkwCkGJJnelSo+hPYPXh7xog4OYTKVR3s8T4RSpVNf0PL+C17BAUEg6g7/GnFw0kSoASNAY8ZpUqz7Cuju3apIBI1IBOp/WsUqVAx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0" name="AutoShape 6" descr="data:image/jpeg;base64,/9j/4AAQSkZJRgABAQAAAQABAAD/2wCEAAkGBxQSEhUUExQWFRUXFxgaFxcYGBwcHRcdHBcXHBsYGhwaHSghGholHBcXITEhJSkrLi4uHB8zODMsNygtLisBCgoKDg0OGxAQGiwkHyQsLCwsLCwsLCwsLCwsLCwsLCwsLCwsLCwsLCwsLCwsLCwsLCwsLCwsLCwsLCwsLCwsLP/AABEIAMMBAgMBIgACEQEDEQH/xAAcAAABBAMBAAAAAAAAAAAAAAAGAAQFBwECAwj/xABGEAABAwIEAwUFBwICBwkBAAABAgMRAAQFEiExBkFREyJhcYEHMpGhsRRCUsHR4fAjcmKCFSQzkpOy8UNEU1RjZIOioxb/xAAZAQADAQEBAAAAAAAAAAAAAAABAgMABAX/xAAlEQACAgICAgIDAAMAAAAAAAAAAQIRAyESMUFRImEEEzJCcYH/2gAMAwEAAhEDEQA/AK0x3GrdSz2TIJB0WQBPlzqHOLOzKVlHgnQVwfs3EarbWn+5JH1FcmzBBIkA7dfCgkgtstHAAXGUKWe8UgknSofibE0skAd4nl+tO8A4jYcQlsjs3JgJ5HplNDnGdisPlQBKSBB/KpKPy2Vb+OiJu7suiYiN4pkKkkDIwZGqjp5RUcKqiTNazNKKUUQCmlTiyUgKlwEpE6Dn4V1cuyonIAgHZCRsPE7nzNANDKsVsTSIogNa2SJMViKxWMXDwbeMJbQ026grCRIBGp56c6d8YXTjFsp1pIJBHKYBOp8hVNWVyW3ErG6VA/AgxV/NXaVtJJ2KQYPORUZRploytUVrhXtDWCEvIBG2ZPLxioPiTiNdyswVJb5JnfxMURY/hNuFqXlCZJMDQfAUCOlMmBAp48XtCS5LTEX15SnMrKdxJg+lc0JkgDnTq1snHlZWklagJgdBGvzrFi1LgSRrMa8vOmsVJs4qbjfl6/Osp13mP5zqUvbBYBltRA5iYA/nWo8KUBGuXWNP50oJ2NODi6ZyfAG2vWNvTma1Sqn/APo5SxmTqOnPXbQbzHKRTm14YuVuBHZKEkCVAga+e/pW5JGWOT6RHhowCCIPPp+lcXmykwf+tWja8I9jlLukAgEgwSJA/I0FY7hwDiiFagnTT0PrvU4ZlJ0XyfjtK0D5pA1lSYrWrHKbBM1tBSZEjxFaA0/sCkqAVtOtYwYcDcS51C3eTmkd1XMxrCvHx02pti3A75uldllLalZswI7oJk6E6ka+dTfDWF26VBxCRmGxjbQgx0rTibj4N5mmEkrGhWYgeXWpXv4la18g1ZsgEgZdgBt4Uqo5ePXBJJeck671mjxYOaLDwXjhm6V2TqA2TMZoKTpsT1rvjHCFq8nMlIQojRSDp8NjVQ0ScPcUqt0dmoFSCeuqfIUXH0ZSvscO8GOoWMq0kAjXUHrIFPOJMcyHs4lQA1qYdxMKRmSZBGhoBxxeZ5R/mwoK29hdRWhpcXClmSa1YRJA8esVvboCiASB56URpwdplsvKebUY7qErSozynUfATTOSQsYtkdfNpRCU5VGNQNUgnUd4gZjvtpW+FXDakradTmRlzAj3kqBGxOwInTyrjguIIS9/rAzNr7q+qeQWnxTO3SaYOpykpkbxIOhHXy50K8B5btHfEsPU0qN07pVyI3HrFcG3sgIG5EE+HOpxJLncS127q4CQJOXSBoOnj51EOWvZqUHYCkmCkEEk9CRoBRT9gkt2hYdZrcWAlJV4AE+e1Sr+EIUTp2JAJUDMeexIHjr6UYcOJtne62oMshtCnTmykrUJKSrfKNdBvQp9qZTfJ7KSyHIUonRSZhZA5Jyz4mp8m2V4Rit+QddRlMfv8xXMipS+t2iMzQUBJ31Hl1BiN6jw2ToBJ6CqpkXGmcqsbhrG1qte/rklIPUACP0oEXhzgglBAVseXyqRevChsNjTTX9aEtoy+JvjWKlZidKglGsrXNaUUqA3YTezxY+2toUYS6lxs/5kGP8A7BNTHE2BJTfKU0FBAiZTAzCdE9Uwka+dAtu6UKSpJhSSCD0IMg/GrgVxVbXlomFJQ/KM7R96UkyU/iTBnfao5U0+SOnBKLXGXsVjgjD4SXG0q00kVPN8J2qoT2DalEiVLExvpr+Wmh9eWFtKSkZUhXTvR060TWilAAlsz4EfrXHBu+zry1Z3w/AGGoQ000galWVtInz06/SnKcLbSoHKNAToAOnSutu/4EGlcuc/54100qOW30McYbSUkEdYqssdwZCllZCgQPeB5Dw6VYeJ3BI0Qs+Q/ehHFSpWcZCkZecfka55P5aOrD1sqK4su8qTECdv5yqLo44ybQlCG2P6iylJWWxmCQBsVDQqJ+AoJU0RuCPMV3422rZ5+ZJSpGlbtLg1rSpyQecM4j3YnWg3FEqDzmbfMfrp8qkOHbmFxUxxLw2tSPtDYJ074HT8QpFpj9xA2lWYpU4hrWaxSrGJfC8UKU9mduX6U3vTnV50yb3FTWAW4ceTMRPMwPp1IpXrYVt0Rr7CmzqII/nOubzqlmVRJ6AAfAaUT8QIagBptJUSr+oVEyEx7o0A35yaicDwxdy8EJElU/QmaClaseUKdIi8prdphSzCQVHoBJ+FE+C8OlT6UkFQQSVjrHKeQP608b4SfFwhbRhWadDGQgn4DSleWKGWCVAb2i2yRKkHYjUHyNcyZou45wN9tXavOpWpfL7089hBFCzVsVTyjrsKeMk1YkoNOgowXBGnLVZF42HDB7EwknLtqSSrfYJ9aHbqyU2ogwfEHTXlO013s8EfcIyNqM7GPzoswThxKSRepyIP3kkEa7zGqfhSOSj5KKDlqqITDMFeU0ruEjRQIhUxOgAOvluPWo5m2cS57pQqDAOh102OseNT3E+FNsJT9nfLkyFKSd06RIGxnmND4U+4ewpCGg4uA4MuUr2kycp11HKlc6VjLHbr0QdkXmyUulQB1CVbeY9NiKisTdzqzAQDMAdAYmini3FUOFH9NLYTPcmQkzrkjXKeh60I3V1mJ9B0AA+6kDYU8N7aEya0NalsJ4efuD3EKj8UafOiLgPgNy8XncBS2kgdJO59BOvwq+bPBWmUhCUgACBT/wCiaXspnCvZy2ogOh4dcriBp1gtGpo+zBq3JcQt1ZAK2ySmNAe6oBMk8txM8qsjE8JS4NCULGqVjdJ/MeHOmmD4gVKLDwCXU6xGix+JP5jlNK/THVdoH8NZK205DGh1gfTpXR44ghxsIcZ7A5e0UUnOnvd7KNlSnbbWn+H2fYOqa5bpPgf01HpU8GhGoFckY02dc5WRrN6oKAPM6A7x4xpPlWl/iB7XIOQk+P01imbjgU9vMGNORFNy9/reuijtPPQxU+THUF39DT/SGIqccRltw0M3Zr1JXqckgK7piJnxitvsiipKFmVrIB5QOdFhYAE7VE9rlc7QJzFMhKfxKOgHkASZqnG5KxVKouhIwdlqEJSP7RTHFeBWnvuBJ8vrRZg2Hkf1HNXFanw8BPIU+QmVE12UcXKih+K/ZutlJW2cwHLn6VWq0wYPKvYd3apWAFCRP1BH51QHtV4R+zr7dsHKo5V+B5K9efpRWhXvYC4auFg1bOE4q2hgl1QCMsEmqfZVBoifQ49bJQ3KtQSkc6WSsMHRPuWGEKJV2oEkmM5ETrSoTHCt5/5Z3/dpUa+zcvoXE+Bm1dy6lB90n6HxqGirox2wZuUd8BQ3BB+EEUB4vZobBAAjlQjOwyhXQLIFOLO5KFSOeh8j/wBBWjtc0p28acmuwkwm07ZLpQfcSAn1JPptEeJqS4cYU2glogOLJGboiJ9NQqtuD2ltIUoDQxoPz6Hf40R2JaZcWSe6Qcv9wSQU+m1cmSW2juxx0mzXDWVIccTsChIJ84n6j4VNt2jmSEKykpKTPSSADprzrN+pMgoAyqTofQVKYevMAY6fEaflXNds6H1YJMcF9sogrKiCZnUDwj0pzhvCkLLawjKlcaJG/WY8edTt3cuMvLaQhwlxAUFJGgUowe9GkAfOutjaptlKbCiVHUgyYnrP13NNb8gf0Rj1kza5iNBGY8tiNdPOhl2yVcuhxtzsxvCjt4jpU7jae0C23AQXFJQCoxAJ8dTM6+AqFub5LAbtmUS+VZAoAbZjmUeugGtaL9B462NMQwVchTis8HUmCYPOYn0mueLD+g4kjMcqSExpod/HcGjH7PKATrOhnn0PhUPjCGS/2a1KRMAKABA02IOhEbg+NNGbbFkklRWLtrCAtR0OkdI8P5zo/wCC+AEuJF44qWwlottxJK1ESFH8KdPEzyjVtjDNoyR2r7SoAgNJJJgQNJITR7wHiHa2ltlTlS7cLETMJbzET/w/nXXGTZxShGPkNcEw5LDSUga6kmIlRJUo+pJNOXq7iuDm1VI3ZrUfi2FJeAMlK0GULG6T4fptEipGuL9wlAlRgDrQYVZCB5TpyLhNwgSI0DqecA8/Dr51u5egJkkiN/DrNbvv2133c4zJMpUlUKSeqSNRTG7we5KgcyHhzXGVZ0+8B3FnxAT5GoZIPtF8c11IzadiXM6YKtdiDM68vGtMSQ32odOUKHumfH61C3HDw70KCCojMk5hqP7VJPxkV3wrhc58yf6i/wAUaJ8dZM+ZJrmpvVHa1BfLkTb9ycgAMqVoBUhgmD5e+5qrkOQH604sMLQx3lGVR7x5eA6CoriDje3tQcyxI5DeuuGPjt9nBPJy0ugqVoDTdvcUOcL8XtXye4rvTtRGkd4eRqqZGqHLu3qPqKhOIMJRcNLQsSlR1qbd2HmPqK5OpnSiBaPKvFvD67K4Ug6oJV2auoBOnmKkeDLsBYB61dHHfD6LqwuBlBWlJW0eaVJJIjzEg+decrC4KFgjrStWhunZfaL/AEGvL+c6VVb9suDqHCBy8vhWalxZS0SfA7bhtjmMpJOTWSBsR8RtUVxKY/OpLgnFG+wS0DC05ioddTrrvoah+JHpUrWdfCn/AMhX/IMumtUOkbEjyrLlc6oTQR8M8TKt1KCyVJXlknvRl8PEaHyFEls0H1B0KHZ55yp3OkTB28vCq4qf4QxtNu+kulXZHRWXWNNDHOJNRyY7Vrs6MOanUuiz8NtFAKEhSJnoRry8NaJ8MjSh/A7+3uluFgkthUCQU65Uk6HlJ50QMOtMgZzlnzP0rkUaezrlK1oIGlwKGb3Ck/bC8syleUISZIzAa6bTAmacWfENs6SG3wdCoghSdB1zARqdqcXEuABJGpSpKvIyFCN6rJWiMG4scLsm1KCylM9SJPl4Co5rhy0bUVpaAWfvSTAO4AJIA8qkH7gAwTGoGxO58NahhxAe1LabZ0kZpUrQaGNJ0M8v2rUjLka4uqMqUp0neqb4r4hLzzgSMoCyAecAx6bVb/EN+pNs68UlBS2oweRAMV58ecKiVEySSSepJk0+GCtsXPNpJGCrWre9lmLAJtGZ9xxyf8zbp+pqnxUzw3iZt3m1zASsE+Wo+hNdDOVM9VNuzrWE6ih3BMUDgTBnb6VI3+MNW7SnHVpQhO8n5eJrWGhy++EIUpRAAEk1Q3H3Hy7ham2VQ0DEj71Z4z44dv5aYKksz3uWbXT08K6IwNu1tW3OzLrqlpEJEqUdwkdAI1qc5pFceNyt9IB2Lx5lQUlS0K6yRPxqxeGPa0tpIRcJKgNMw/MUOXDq33Sty0dWNQAEmJEjUgcjOxqFfwG47ygwtIBHdiSM05YHvEaHXwNNFt9qhZxS/l2XSPa9aESfgU02ufbNbjRCVH0iqbbwK6O1u9/w1fmK7jha8P8A3dweYj60wl/QWcSe1R+4BS0OzT150F2zDly5BVJUfeUakU8HXIbK3AloA65zyCSoq0kQAk+O2lNWrRS1pSi5bUs6JA7USeQBLYHzoP6Gi1fy6JS2+14S/nSNU89SlQ5/KrU4f9qds/kS4ezWQgGdgZIIn4fGhThN5Tbi2Lt0PIW0HGyrltIBPgaCeIMPbDqyyRlkkD8o5VOM3fFlZYk48o9HqgvhQSQQRIpOq008q8v2XGF8wypoOqyHLBOpSQoHQ9NIirt4H42ZvmkIzjtwjvpOkHYx1H61WznoMGmgW45GvJeMWfYXTzW3ZurT6JUQPkK9c5oFecva/hnZYgt0FJS9CsoUMyVBKQqRuJOs+NEwwYc7qfIfSlTZl8ZRpyH0pUlDWDzLykKCkkgjYipC4vi6JO43qLrswd6cQ1crnW66meE+HV3rpQnRKEFbiuiRyH+InQftWMiFQgkwBJox4f8AZ3c3KEuSEJJ5gyByMba+dHPAnAKEuBx1E6SlJ1y66T1MRVpWlsEiAABtQ7GaSK5wvhcYahoJJVnWoLV1JjL8kqoybbCgOdSN9ZBxCkK2PunoeRFRVgCnuq0IMGuecalfs6ISuFejfsUokpSAfARP600t3f6gk1LKSIqItsOWXMy1T5D8qSV+BotNbN0Oy4SNdaehFNU2RS6FBZjmmN6knBpRinuzSa1QO8S4em5ZcZKlJC0kSkSZ5ac+9HpNeesUwxxhZS4hSe8oAlJAVlMEpJAkbfGvVFvZ6SdzHoOQ9aiuIOEmX2lBxPaK1gqJOWT9xJMJ9Byq8E0iE2pM8wgVkGjPiTgN23XCQSkzlMSD4GNjQfcWy0GFAj6fGnTTEcWghwDjR62QUjvQO4Sfd8D1Fcrh9+7lx9xSzySTpPgNhQ6KmsLu9AD5Us7S0Uw05VIcCwXmQhAlSjsP5yokw21uE3TCHCexBJSDqArLHXc094NsQ7dFcSEARPKQdaOMQw1CklKkwOR/MHrp51yvI7O1wjTiVzi3Dts4tCri9SyooV/TLLjilZXHBmGTkSD8DRp7P8OtUt5Uvl5HZN5XAMgVDtxOihIMkiD0qPcw+8Zu2Lthlq5KWltlK1ob3dcWFjOocl8p2NTHD2COpaCXEJ7ValkobUIGZx1zLm6DPyNdDmuNnEoPk0TeNWTIt3iguZg2opKdwQkkcvCov2cIbVhtut/O44oKlSp2zqAAPOABrRhYYPlbUHIUpSMsbhPdI7pVrz+VDns7tu3wa2QrQpDiT4FD7gj1gTTK6uhHV1ZpxY1bFhSShWWFlzKTmy9k5IGsSRMVXltY2Da7VYsbxvtVt9i44tGUlShlUQnlrOupFWJecOqQlQ0DagtKsm3eCu+UwIOpoeRw1dq+zoevg4zbqbUhAZhR7MgpBJOm2+tKp+9Dyhv47B1eAfaVW+UKHZMNlShPvZEwJPPn4aVA47gS2HEqUSULJgxVyW9mG0BIgAAAbkmhvjpg/ZwdD3tun7Vy/slys7McI1xK6ThSSoDkqRHpTM2j1m6l5okFJkEfTyNFuD2ufKojujYx4fvUre2CVJIiisziyksEJoK+HuL2MRbS0lag9lGdoq7NaiBrCjun+2T4U04m4DszbujsG2HcqlJd7RUhQ1kz7yZ3mqxvMDAVI06VNs8TLt7V1l7tHUkf0lZ9WlQRIzbpIMFNdCypnLP8WUU2ACLrQeVKmAPjSq1HFRpXRE1oKfm6TlACfWsEZqTV0ew7BiLd54/9t3R5IMfVR+FU6ykuLShI7yiEgeJMD616d4Ewv7LbIZiChbqf/wBFfWAfWsFE4zbhASB0P5U4Ka1d95Pr9K6DaiBnNQpleWeY5hooc+o8afGs0Gk+wqTW0QVzmAgDvAbGhNPFLiCQ4y4NSAW0hWo5GVApPpVh3Fsle+42NMXMFSoyQknrqD6x+tc08Ur0dWLNjS+SBXA8WefdILRQgCZX73qOXxNGTNrsT8P1reyw9DewHkOvXxPiaeE1THjrsnmzKT+Ko0SmK5KUSdK3VrXRCIqpAYXFkFb0HcS8HoX3kJEie7yPhpVgKFc1MAig4pjKbR544x9nzraTcMDOjdaAO8nxAA7w6x8OdBFi4EqlW1erkpymI5/Lp5UA+0P2UtvpcubIZHveUyIyOdco+6s9NiekzQrVB5U7RHezdsHO8glKMoCifjmj8OtGxWDoSYPhoarv2PYgUKU0esQfXQ+s1cdqw3uEpB8h/BUXht6L/vfbB9myJgISTyE6gTvtRFhuHhvU6rIieQHQfrTsVmaeGJR2RnlcjcGg/gA9n9ttVRLF46QP/Tdh1snzzKosJoN4iX9hv2r7Zh9Kbe66IIMsvHTYSUE8hVSYXDeoO+w7vqU3yiUnruY+VS9y7kE9KbsIlOu5MnzpJRUtMpCTjtEC+mJBTB57/pFR9/hhuk9gkZcwlTmhyoG+nU7DznlRK5cBFxkOmdvTxIJ0+dcLhBZbKkxqnbqSIHzNR/Qr7LrM/wDoDfaW2ww25CVuJUExtLZAUkeOoNdbxAjShD2gIiztFc0uuCeeoBJnrKaaYTxStSIWZIHkT40mTD5RTH+RTqRPXgjWhHH3JSR1FSGIY5PLTwg/vQ1id4VA6x9T+1DFiknsrmzx4NJkRSpUq7TyyT4esA++lsg5dSY6AfrFFmKYQ2lGVKdugj/rVhLwFltWZptKVK3IABPrUbidiPwiouWyyiqK64PwucTs0f8AuGzr0SoKPyTXqBtsCRzkn4mao7gTDQcXYP4O1WR5NqA+ah8KvFZ51WLtE2qML5Hx/UVsDrXMrmRz6dDWj7mk0wp3VWKGr/ihtswpQBrixxgyr74peSG4MLKQNRdniyFxCgakUOA0UK1R0NYy0praiAwkVmsZqxmoGNjWRWs0kmiA4vMhUg1rYOkiFbjTz8a7OnSemtcmdFeYoDeCueJsGTaYmh9AhFzKiBsHBGY/5gQfPNRtbyUhSajPaFb57cODdlwLHl7qvkon0p3gF2lbSYUDpS+R/wDEepvyn3k/CuycRSdqwpAVoRTZdtBo7BoeouQdBTfFbVDzS2nBKVpIOm3Qx4GDWUMx1rR1dazUC/C+JqcZLDhPaWzhZVOshPuGSe9A7sncoJ50XNbUCMI7LGVD7l0wF/8AyMmDHmkyfE0eoGm1ZGZH4wgEJ6yAPAmuHFDRU0kAwAtJPlqPkSD6U043ulNNNOJ2S+3m8AT+sVIXi84Qj8XyHM/AUGFeCouMrcrw+Fe8h94iPAyflVZtvkVafFzxKVNCNVvLg9FCMo9DNVMRWRp9nZy5JrkpU71rSphDNKsUqxi+sE4lReMB0DIQSFA8leB6eNMMTxQawY8emnKm9jh6La27NHIEknmqNdqqe8vnFqJUtRMnmY9BUVG2WcqRcPswBViRVyDLn/MgfnVuqO9UR7AFKVfuySQLZW55l1r96vl0VWKonJ2NHgRqPeTy/Enp59D+poP4m4yat2z3gdSBRPjF12TSl8kgn5V5jxjEFXT7quSllQ6DlPwArMKJXjK+NwUvJJg7iaGEXChspQ9TU5ZBKWsilZp6fd9Tv8K723DSHElaXIA3lSf0qfOMey36Jy2jXAeJ32VD+oSByNWngXtAQqAtUGqqGEtBUJeE+n5EVi9wd5vYEiAQU67+VbnFvTA8c4raPQtrxE2oaKHxpwccR+IV5jN9cNn3ljwNaqx24/8AFV8afZJ8T0Zf8WNIGqx8aiGvaMxnylYqgXr9xfvLUfWtG0qMkAmOgJrb9mteEer8Mxxp4ShYPkafIfBkA7GvJNlijrKpbcUnyNGWFe0d9CwFKEKCAV/g0AKgOZG8UbYKTPQpcBkDy9edJRjTn9KhMAxxl9AFsrOEgAkScvOVE7q+dTSEQPzo2K1Q3v7YONrbVspJSfURQhw1hDiEQZSQYPpRsquCUJnbWg0MpUhojtU9FU6ZKjqoR0FdkpHU1oh0K905h1G3x2NYFnC6d5D1rgrQU+LIHUU2fQlIKiZ6CgFAliIzYrh6R7yU3KleCezA+sfCjdRoI4EaNxe3l4rVKItmj5HO6R/mKdRyIo5KaKA+xhxDaB22dREkoMeY1HzAqvsO47ZcSpWaFBg5UneY/b51Z7i4Fec/aBwmbF0rbM261kI6oJBOTxETB8KzQU9HDF8aLjpUNBAAPU6kn1n5UK3fvE9TNb565OKmsgXZzrIpUpogMxSrMUqxgpb4tWUZVbxE0MPDUkczWVACuc0Ekgttll+wN8pv3Ux71sv5ONGr5atwBJEqO5OpJ/SvMns1xxFliDTzqsrULS4qCYCkEDRIJPey7CrRxj2ysT2doyt1RMBbncR5gaqPkctYy3oXtjxJXZpt0u9nm1WBGo6Hn06VULuHdmkE7b686NWkO3j5efIKjG2gAkwkDkBJ67k7k074m4ULzI7PcFPzIH51zPN8qO5fjqMbfYCYVYrc75MJJAHiegooxThxbyEtocShKEKWskak9IHIR86ML3hPs2LZLCQVoKUqzcswgqPkQPjUFx1ht3aBTqEhbS2nGnCknTOICiB0nelUnKY0uKxUuwVTwuwlCUruLdD+UFYW+pGUqGZIjsSNAROu/MUTcLYdfW2Vz+hcsZdS2suZk5oOUJSSsjXQCZFTVhf4Ql15xNwVKVAcJYU62ISE6K7IwmBvmii7g/DGUthDLmdrKVIVAAIcWpegjaVfKulqzijNxujNzhFg6cquzmJgiPqAJ8N6HMW9n+HLKkILSXQnNkStOZI/EUgzHjtRRxl/qdk/cIUlSm0SlK9iSQADB6nbntTfg+2du7Jl95DaFOJzZQNCCTlVGsSIMeNGgcijOIeGkNDOy6hxsEBSkKCwCYESknXwqPw3HlWxKWwCOeYRPj4Vf/EOElvsAlKJU+g6aTkStQ5dQKEb7BcWRbJWLi4cf0KmlpZUidJCVEnTeg0mqYym4u4jfhrF8Pvm1pdaQ2sAZiQBPLMDzoaxLAbJa1BomRyGk+XKividlSFMhppAU4taFyhJGVRUVHTyFMcSwYNALTy8tesRXJJ8JaZ340skbkceEHH7IhTDiijm2sBSCB5QQfEVaeEcVMvQFjslnTXVJPQHl60C4egJalcCZI9ai8TxhtsHUfKtHNOxZ4INei3MSxi3tyA8+02Ve6FrSkq8gTJ9KisRuHHyhVtcoaQmc6sqXc20c4TGus86qXCeIAnMsoQUqP31FAI6BRGU+UiiK34hZEZ2LtrmCjOpJ/tUyog11qTaOJwSemHKXfxqfuv8CWwlHrASk+SlHyrV3iC5BhNg4ByKnGx9CYqCtsaQ93UPqS399Ty0gxzCEf7QqO2wFEbOJMK0S8egASr4RlNYDRo1ZO3EOvrLSfutIVsOpV4+FMOJnwyzkZzFx1QaaAJkrVpMnmB84p7imOpZHeWr/hKHzKYqvr/jBv7UHlLVlaSQyJbBkyFLIVEScw5yEtnwogtlm4RhiLW2bZSAA2nUjSTuo+RJMDkIHKmtxj1sgwq5ZCuhcSD8CZqose9pDrqSht1aQdJEEx6JG/gaAbh7OoqVmJPM6n4kmiKXrj3GzDQOV5Kj/hVP0qqOKuKTdgI+6kz5nUT8DQyqOU/Kta1GbOhVWiq1pUQCpUqVYwqVKlWMKlSpVjGa72T+RxCuigab1kVqMnTsubh95KkpUnUEA/z+c6LUEKSRMSPhVD4BxG7a6DvI/CTt5HlR3hXE7t02ssIAKCMwUZOvPTYeNcMsMov6PRWaORfZbCVhwd1UnodxSK9CkxoNQrnVS8McQvW61NvBSmlKKgcxKmlE6qBVqUmZIHnVzYEkOMNuFRUVIBmd5G9UUL6ZGUuKtoiWOH2D2mVPZdoiFBIT3lGRIlJ1ykiRT/B8Iat20NyrKhKUJBPJIAEkc96lEpA0GlaqE710RjSOeUrdgV7X7dj/AEa53Qp1Sm0MjN98rGoE7hIWfSiHDrVLbbbDSiezQhBIPdTlSBHy2oa4gsU3WKWtt7zbANw8CP8AcB9QAR0cotuVKZQEWzbcD8ayn17qFE1gEJxFburIQlwKcSFx3oyKUy4ETuUmYM8tOtCtzwjiDAt1M3N2s52+1C3k5Yzd8iXTKY2ETvRE4cQz5iLTISTkSXJJPPMU/lXPHOKxbICn0lCds2YKE/4UnUnypOTXgpxT8gdit49eXjabdl1TDUpcVGXOSRmAmO6Np560S4xbDsXE5DKGlGI0kgx9DUWPatZJTu6T0S0B9VUK8Ze0kXDJatQ6jPo4teUEpiMoCSd+Z/WovHKbTaLrKoRpMEr3id5znHlUQ6+pXvEnzNcqVdKil0jllklLtju1xF1v3FqSOY5HzB0NSVpxFlHet2VGdSAUT5hBAnxioKlTC2GTHF7Q2ZuE+Dd86kHwIIOnkayOM8qyfsjGXkM7hV6uZpUaEWCJ7w0qZctkHKQCQpPXY+8MvoSIPMHwkqNiuTRvinEHbkANpZE94p7yiPFSgSfjUVeXZWtSgIBOidNAAAkeiQB6Vo8mFdfl8a1KidhR4m5WarcUdzXOacJtia7Cy6/KioNiucUMYrZLROwNSEJRqYNauX45J+NHgl2wc2+kMgyaRaPSui7tR8K4lRPOldDqzBFKlSilCKaVKsVjBVxNwuljvNrJHRW/oaFiKn+JOIlXCyQMqdo0/LSoMKmljdbGlV6NUijLCuGmEs9pcKK3Ve4wgxvsVK5AbnTad6gMAs+1eSOQ1Pp+9FXE93CEyEyNBonN8ht4Us5bpD44qrZDYjhbDYHfUVk8vdA6DmrpOlSWBYPcNFL9qciuitljoUk6iojDMOcuFiTlSCIkEacwNIozuMKuUoHYJU4BtBII8d6STa1ZWKT8EuL61u4buALa5MDfuLMboVsdfumD571ZnDzJatWEHdLSAf8AdFUTh3DN1cOFV02sJTEJVoP3qyLTEXWxAcXoBuc3/NPyoqSiwSTkg/mm15cpabW6uQhCSpR3MATAG5J2A5mKE3+JH2kZszZ80HX4KFCOI8c3d+lTAYSkIWCQhZ/qFBkAkjupSYUd9QkbE06mmRcGiwuDMNWUO3Lv+2uSVHnA5JB5pB0B5pQk1LsWpOqtPCq/b9pD7Sez/wBHOEoSEpQhQyCNAO010A/wz5UNcQ+1a+KCEMotjqMxVnUP7RAE+YNFUBplh8Y8W21j3FELeUO62Dr/AHK/Cnz35V574mx929eLjqv7Uj3UDokfnzpldLddWVrK1rXqSokqV4kmuC2yDB3pgGgrMV3aYJ0AmnyMHUd+sUaFcqImlUq/hmSZ1NNysII7gNHj7By9DKsVItlpW+lYubEDVJkRPymjwfgH7FdMj6dW7/I7fT+fma4qaIFaUvQ3Y6utFT/PKnTbaSJn5UxQmQTOxFZ7SCflqf1qkZUxJRtaJIrCdj6z+tMri9JOhrmEqVoJJ6fp1p+xgiyAevIhQ+oj50zlKWkLxjHbIxDalbU9tsIWrwqTFsWtk5vIT9NNKcrvUt+/oekeFMsUfIjzS6ijhZ4Aie+VERyEfzWKl0M2LYJKQSOozTqevP8AaoN3HBByiJqL+1KUoczOgHPyrPgugJZH2GZRavIJFuEDrMK/MUwf4blJUgctR0/n61P8OYMtaUreGVP3UDl4qPM6VOpYAWUJBB8TpGpmkdDqyt//AOePMfOlVgnBhzmfM/pSoaNT9lQ3yAlxQG1N6VKpFw94CaHYrVHeKoJ5x08qLbWybMEpBMTJ8xSpVzT7Z1Y/5RM2tsiIyjlUja6baVmlSoLOeMvqCRBj+GgVzEHO0IzmP2pUqzChljV+4EKOYyBPyon9m1g39i7XL/UUVSqTrBEc45mlSp10LLsnH2wUqkTCdPh0qnrRIdu3O072QEpB2GvTas0q0fIs/BFsLJedJMkDQ+oFRyNVnzpUqtHsjLoJMOaA5cx9BRMwymNh/BSpVZHMQ9+2JOnP6AVC4oyMu381pUqfwJHsH6f2bpQkrEZhoJAO5HJQI50qVTgdEjcagzrTFxNZpVTJ0JDs5g1kHWs0qkihsnapJYgJVzjfnzpUqrDpkp9okOHHCt4oUSpKgZBM8uR3HpW+Msg3i2zJQgwkEkwCkGJJnelSo+hPYPXh7xog4OYTKVR3s8T4RSpVNf0PL+C17BAUEg6g7/GnFw0kSoASNAY8ZpUqz7Cuju3apIBI1IBOp/WsUqVAx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fgwgsegwsegrgwergerger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1752600"/>
            <a:ext cx="5791200" cy="43770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altLang="en-US" smtClean="0"/>
          </a:p>
        </p:txBody>
      </p:sp>
      <p:pic>
        <p:nvPicPr>
          <p:cNvPr id="10243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286875" cy="6858000"/>
          </a:xfrm>
        </p:spPr>
      </p:pic>
      <p:sp>
        <p:nvSpPr>
          <p:cNvPr id="5" name="Rectangle 4"/>
          <p:cNvSpPr/>
          <p:nvPr/>
        </p:nvSpPr>
        <p:spPr>
          <a:xfrm>
            <a:off x="533400" y="5486400"/>
            <a:ext cx="7840663" cy="923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Mass panel for Xbox 360</a:t>
            </a:r>
          </a:p>
        </p:txBody>
      </p:sp>
    </p:spTree>
    <p:extLst>
      <p:ext uri="{BB962C8B-B14F-4D97-AF65-F5344CB8AC3E}">
        <p14:creationId xmlns:p14="http://schemas.microsoft.com/office/powerpoint/2010/main" xmlns="" val="327032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3000"/>
    </mc:Choice>
    <mc:Fallback>
      <p:transition spd="slow" advTm="13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altLang="en-US" smtClean="0"/>
          </a:p>
        </p:txBody>
      </p:sp>
      <p:pic>
        <p:nvPicPr>
          <p:cNvPr id="13315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8763" cy="6858000"/>
          </a:xfrm>
        </p:spPr>
      </p:pic>
    </p:spTree>
    <p:extLst>
      <p:ext uri="{BB962C8B-B14F-4D97-AF65-F5344CB8AC3E}">
        <p14:creationId xmlns:p14="http://schemas.microsoft.com/office/powerpoint/2010/main" xmlns="" val="1896605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3000"/>
    </mc:Choice>
    <mc:Fallback>
      <p:transition spd="slow" advTm="13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is Addiction?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200" dirty="0" smtClean="0"/>
              <a:t>Video game addiction is not a statistic but would be similar to any other psychological addiction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en-US" sz="3200" dirty="0" smtClean="0"/>
          </a:p>
          <a:p>
            <a:pPr eaLnBrk="1" hangingPunct="1"/>
            <a:r>
              <a:rPr lang="en-US" altLang="en-US" sz="3200" dirty="0" smtClean="0"/>
              <a:t>It is considered to be an impulse control disorder</a:t>
            </a:r>
          </a:p>
        </p:txBody>
      </p:sp>
    </p:spTree>
    <p:extLst>
      <p:ext uri="{BB962C8B-B14F-4D97-AF65-F5344CB8AC3E}">
        <p14:creationId xmlns:p14="http://schemas.microsoft.com/office/powerpoint/2010/main" xmlns="" val="3629430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3000"/>
    </mc:Choice>
    <mc:Fallback>
      <p:transition spd="slow" advTm="13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xtLst/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Forms of Gaming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200" dirty="0" smtClean="0"/>
              <a:t>There are two forms of gaming</a:t>
            </a:r>
          </a:p>
          <a:p>
            <a:pPr lvl="1" eaLnBrk="1" hangingPunct="1"/>
            <a:r>
              <a:rPr lang="en-US" altLang="en-US" sz="2800" dirty="0" smtClean="0"/>
              <a:t>Offline</a:t>
            </a:r>
          </a:p>
          <a:p>
            <a:pPr lvl="2" eaLnBrk="1" hangingPunct="1"/>
            <a:r>
              <a:rPr lang="en-US" altLang="en-US" sz="2400" dirty="0" smtClean="0"/>
              <a:t>Games like Grand Theft Auto, that is played on a computer or game console such as a Xbox</a:t>
            </a:r>
          </a:p>
          <a:p>
            <a:pPr lvl="1" eaLnBrk="1" hangingPunct="1"/>
            <a:r>
              <a:rPr lang="en-US" altLang="en-US" sz="2800" dirty="0" smtClean="0">
                <a:hlinkClick r:id="rId2"/>
              </a:rPr>
              <a:t>Online</a:t>
            </a:r>
            <a:endParaRPr lang="en-US" altLang="en-US" sz="2800" dirty="0" smtClean="0"/>
          </a:p>
          <a:p>
            <a:pPr lvl="2" eaLnBrk="1" hangingPunct="1"/>
            <a:r>
              <a:rPr lang="en-US" altLang="en-US" sz="2400" dirty="0" smtClean="0"/>
              <a:t>Games such as </a:t>
            </a:r>
            <a:r>
              <a:rPr lang="en-US" altLang="en-US" sz="2400" dirty="0" err="1" smtClean="0"/>
              <a:t>EverQuest</a:t>
            </a:r>
            <a:r>
              <a:rPr lang="en-US" altLang="en-US" sz="2400" dirty="0" smtClean="0"/>
              <a:t>, that are played with a broadband connection(preferably) that usually charges a small fee </a:t>
            </a:r>
          </a:p>
        </p:txBody>
      </p:sp>
    </p:spTree>
    <p:extLst>
      <p:ext uri="{BB962C8B-B14F-4D97-AF65-F5344CB8AC3E}">
        <p14:creationId xmlns:p14="http://schemas.microsoft.com/office/powerpoint/2010/main" xmlns="" val="848932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3000"/>
    </mc:Choice>
    <mc:Fallback>
      <p:transition spd="slow" advTm="13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 smtClean="0">
                <a:solidFill>
                  <a:srgbClr val="EF1201"/>
                </a:solidFill>
                <a:latin typeface="Copperplate Gothic Bold" pitchFamily="34" charset="0"/>
              </a:rPr>
              <a:t>Symptoms of Video Game Addiction</a:t>
            </a:r>
            <a:endParaRPr lang="en-US" sz="4000" dirty="0">
              <a:solidFill>
                <a:srgbClr val="EF120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7848600" cy="4340352"/>
          </a:xfrm>
        </p:spPr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Playing video games for 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more than 3 hours per sitting.</a:t>
            </a:r>
          </a:p>
          <a:p>
            <a:pPr>
              <a:spcAft>
                <a:spcPts val="1200"/>
              </a:spcAft>
            </a:pP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Passing up activities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that are normally enjoyed.</a:t>
            </a:r>
          </a:p>
          <a:p>
            <a:pPr>
              <a:spcAft>
                <a:spcPts val="1200"/>
              </a:spcAft>
            </a:pP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Neglecting work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play the game.</a:t>
            </a:r>
          </a:p>
          <a:p>
            <a:pPr>
              <a:spcAft>
                <a:spcPts val="1200"/>
              </a:spcAft>
            </a:pP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Getting restless or irritable if you can’t play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the game.</a:t>
            </a:r>
          </a:p>
          <a:p>
            <a:pPr>
              <a:spcAft>
                <a:spcPts val="1200"/>
              </a:spcAf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Trying 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unsuccessfully to limit or stop game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playing.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 smtClean="0"/>
              <a:t>Symptoms of Addiction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077200" cy="4949952"/>
          </a:xfrm>
        </p:spPr>
        <p:txBody>
          <a:bodyPr>
            <a:normAutofit fontScale="92500" lnSpcReduction="10000"/>
          </a:bodyPr>
          <a:lstStyle/>
          <a:p>
            <a:pPr marL="493776" indent="-457200">
              <a:spcAft>
                <a:spcPts val="1200"/>
              </a:spcAft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Persistent thoughts </a:t>
            </a:r>
            <a:r>
              <a:rPr lang="en-US" sz="2800" dirty="0" smtClean="0"/>
              <a:t>of playing the game</a:t>
            </a:r>
          </a:p>
          <a:p>
            <a:pPr marL="493776" indent="-457200">
              <a:spcAft>
                <a:spcPts val="1200"/>
              </a:spcAft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Use the game to escape problems</a:t>
            </a:r>
          </a:p>
          <a:p>
            <a:pPr marL="493776" indent="-457200">
              <a:spcAft>
                <a:spcPts val="1200"/>
              </a:spcAft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Increased time spent with game </a:t>
            </a:r>
            <a:r>
              <a:rPr lang="en-US" sz="2800" dirty="0" smtClean="0"/>
              <a:t>to receive same satisfaction</a:t>
            </a:r>
          </a:p>
          <a:p>
            <a:pPr marL="493776" indent="-457200">
              <a:spcAft>
                <a:spcPts val="1200"/>
              </a:spcAft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Inability to control, stop or diminish the behavior</a:t>
            </a:r>
          </a:p>
          <a:p>
            <a:pPr marL="493776" indent="-457200">
              <a:spcAft>
                <a:spcPts val="1200"/>
              </a:spcAft>
              <a:defRPr/>
            </a:pPr>
            <a:r>
              <a:rPr lang="en-US" altLang="en-US" sz="2800" dirty="0" smtClean="0">
                <a:solidFill>
                  <a:srgbClr val="FF0000"/>
                </a:solidFill>
              </a:rPr>
              <a:t>Irritability </a:t>
            </a:r>
            <a:r>
              <a:rPr lang="en-US" altLang="en-US" sz="2800" dirty="0">
                <a:solidFill>
                  <a:srgbClr val="FF0000"/>
                </a:solidFill>
              </a:rPr>
              <a:t>when prevented </a:t>
            </a:r>
            <a:r>
              <a:rPr lang="en-US" altLang="en-US" sz="2800" dirty="0"/>
              <a:t>from playing the </a:t>
            </a:r>
            <a:r>
              <a:rPr lang="en-US" altLang="en-US" sz="2800" dirty="0" smtClean="0"/>
              <a:t>game.</a:t>
            </a:r>
          </a:p>
          <a:p>
            <a:pPr marL="493776" indent="-457200">
              <a:spcAft>
                <a:spcPts val="1200"/>
              </a:spcAft>
              <a:defRPr/>
            </a:pPr>
            <a:r>
              <a:rPr lang="en-US" altLang="en-US" sz="2800" dirty="0" smtClean="0"/>
              <a:t>Lying </a:t>
            </a:r>
            <a:r>
              <a:rPr lang="en-US" altLang="en-US" sz="2800" dirty="0"/>
              <a:t>about extent of involvement with the </a:t>
            </a:r>
            <a:r>
              <a:rPr lang="en-US" altLang="en-US" sz="2800" dirty="0" smtClean="0"/>
              <a:t>game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198332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3000"/>
    </mc:Choice>
    <mc:Fallback>
      <p:transition spd="slow" advTm="13000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231</TotalTime>
  <Words>306</Words>
  <Application>Microsoft Office PowerPoint</Application>
  <PresentationFormat>On-screen Show (4:3)</PresentationFormat>
  <Paragraphs>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Century Schoolbook</vt:lpstr>
      <vt:lpstr>Copperplate Gothic Bold</vt:lpstr>
      <vt:lpstr>Times New Roman</vt:lpstr>
      <vt:lpstr>Wingdings</vt:lpstr>
      <vt:lpstr>Wingdings 2</vt:lpstr>
      <vt:lpstr>Harrington</vt:lpstr>
      <vt:lpstr>Oriel</vt:lpstr>
      <vt:lpstr>Addiction  to  Video Games </vt:lpstr>
      <vt:lpstr>What Is Computer and Video Game Addiction?  </vt:lpstr>
      <vt:lpstr>Slide 3</vt:lpstr>
      <vt:lpstr>Slide 4</vt:lpstr>
      <vt:lpstr>Slide 5</vt:lpstr>
      <vt:lpstr>What is Addiction?</vt:lpstr>
      <vt:lpstr>Forms of Gaming</vt:lpstr>
      <vt:lpstr>Symptoms of Video Game Addiction</vt:lpstr>
      <vt:lpstr>Symptoms of Addiction</vt:lpstr>
      <vt:lpstr>Affects of Addiction</vt:lpstr>
      <vt:lpstr>Physical Consequences of Gaming Addiction </vt:lpstr>
      <vt:lpstr>Solutions For The Addiction</vt:lpstr>
      <vt:lpstr>Slide 13</vt:lpstr>
      <vt:lpstr>Slide 14</vt:lpstr>
      <vt:lpstr>Slide 15</vt:lpstr>
    </vt:vector>
  </TitlesOfParts>
  <Company>srm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Guest</dc:creator>
  <cp:lastModifiedBy>Bala J</cp:lastModifiedBy>
  <cp:revision>20</cp:revision>
  <dcterms:created xsi:type="dcterms:W3CDTF">2014-09-14T16:21:02Z</dcterms:created>
  <dcterms:modified xsi:type="dcterms:W3CDTF">2015-10-30T03:59:51Z</dcterms:modified>
</cp:coreProperties>
</file>