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70" r:id="rId6"/>
    <p:sldId id="261" r:id="rId7"/>
    <p:sldId id="262" r:id="rId8"/>
    <p:sldId id="272" r:id="rId9"/>
    <p:sldId id="263" r:id="rId10"/>
    <p:sldId id="275" r:id="rId11"/>
    <p:sldId id="271" r:id="rId12"/>
    <p:sldId id="265" r:id="rId13"/>
    <p:sldId id="266" r:id="rId14"/>
    <p:sldId id="274" r:id="rId15"/>
    <p:sldId id="269" r:id="rId16"/>
    <p:sldId id="268" r:id="rId17"/>
    <p:sldId id="273" r:id="rId18"/>
    <p:sldId id="277" r:id="rId19"/>
    <p:sldId id="280" r:id="rId20"/>
    <p:sldId id="278" r:id="rId21"/>
    <p:sldId id="281" r:id="rId22"/>
    <p:sldId id="282" r:id="rId23"/>
    <p:sldId id="285" r:id="rId24"/>
    <p:sldId id="287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6F925-49A1-4D8B-849F-9AF4F9C5102D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CA613-C467-4C32-9B24-A3A23C805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9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cover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cover dir="ru"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6480048" cy="2301240"/>
          </a:xfrm>
        </p:spPr>
        <p:txBody>
          <a:bodyPr/>
          <a:lstStyle/>
          <a:p>
            <a:r>
              <a:rPr dirty="0" smtClean="0"/>
              <a:t>malpractices in examinations</a:t>
            </a:r>
            <a:endParaRPr lang="en-IN" dirty="0"/>
          </a:p>
        </p:txBody>
      </p:sp>
      <p:pic>
        <p:nvPicPr>
          <p:cNvPr id="3074" name="Picture 2" descr="C:\Users\SHILPU\Desktop\download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276600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7467600" cy="5821363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IN" dirty="0" smtClean="0"/>
              <a:t>Writing </a:t>
            </a:r>
            <a:r>
              <a:rPr lang="en-IN" dirty="0"/>
              <a:t>of projects, laboratory and/or field reports on </a:t>
            </a:r>
            <a:r>
              <a:rPr lang="en-IN" dirty="0">
                <a:solidFill>
                  <a:srgbClr val="FFFF00"/>
                </a:solidFill>
              </a:rPr>
              <a:t>behalf of a student by a member of staff.</a:t>
            </a:r>
          </a:p>
          <a:p>
            <a:pPr>
              <a:spcAft>
                <a:spcPts val="1200"/>
              </a:spcAft>
            </a:pPr>
            <a:r>
              <a:rPr lang="en-IN" dirty="0"/>
              <a:t>Secretly </a:t>
            </a:r>
            <a:r>
              <a:rPr lang="en-IN" dirty="0">
                <a:solidFill>
                  <a:srgbClr val="FFFF00"/>
                </a:solidFill>
              </a:rPr>
              <a:t>breaking into staff office or departmental office </a:t>
            </a:r>
            <a:r>
              <a:rPr lang="en-IN" dirty="0"/>
              <a:t>in order to obtain question papers, answer scripts or marks sheets, or substituting a fresh answer script or the original script. </a:t>
            </a:r>
            <a:endParaRPr lang="en-IN" dirty="0" smtClean="0"/>
          </a:p>
          <a:p>
            <a:pPr>
              <a:spcAft>
                <a:spcPts val="1200"/>
              </a:spcAft>
            </a:pPr>
            <a:r>
              <a:rPr lang="en-IN" dirty="0" smtClean="0"/>
              <a:t>Colluding </a:t>
            </a:r>
            <a:r>
              <a:rPr lang="en-IN" dirty="0"/>
              <a:t>with a member of staff or any other person to obtain or on his own initiative </a:t>
            </a:r>
            <a:r>
              <a:rPr lang="en-IN" dirty="0">
                <a:solidFill>
                  <a:srgbClr val="FFFF00"/>
                </a:solidFill>
              </a:rPr>
              <a:t>obtaining set questions or answers before hand.</a:t>
            </a:r>
          </a:p>
          <a:p>
            <a:pPr>
              <a:spcAft>
                <a:spcPts val="12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8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ownload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1000" y="838200"/>
            <a:ext cx="3505200" cy="5334000"/>
          </a:xfrm>
        </p:spPr>
      </p:pic>
      <p:pic>
        <p:nvPicPr>
          <p:cNvPr id="6" name="Content Placeholder 5" descr="images (4)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95800" y="1143000"/>
            <a:ext cx="3733800" cy="48768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RELATED OFFENCES: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Producing a fake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FF00"/>
                </a:solidFill>
              </a:rPr>
              <a:t>certificates</a:t>
            </a:r>
          </a:p>
          <a:p>
            <a:r>
              <a:rPr lang="en-IN" dirty="0" smtClean="0">
                <a:solidFill>
                  <a:srgbClr val="FFFF00"/>
                </a:solidFill>
              </a:rPr>
              <a:t>Assault and intimidation of the invigilator </a:t>
            </a:r>
            <a:r>
              <a:rPr lang="en-IN" dirty="0" smtClean="0"/>
              <a:t>within or outside the examination hall.</a:t>
            </a:r>
          </a:p>
          <a:p>
            <a:r>
              <a:rPr lang="en-IN" dirty="0" smtClean="0"/>
              <a:t>Attempting to destroy and/or </a:t>
            </a:r>
            <a:r>
              <a:rPr lang="en-IN" dirty="0" smtClean="0">
                <a:solidFill>
                  <a:srgbClr val="FFFF00"/>
                </a:solidFill>
              </a:rPr>
              <a:t>destroying evidence of examination malpractice.</a:t>
            </a:r>
          </a:p>
          <a:p>
            <a:r>
              <a:rPr lang="en-IN" dirty="0" smtClean="0">
                <a:solidFill>
                  <a:srgbClr val="FFFF00"/>
                </a:solidFill>
              </a:rPr>
              <a:t>Intimidation/threats</a:t>
            </a:r>
            <a:r>
              <a:rPr lang="en-IN" dirty="0" smtClean="0"/>
              <a:t> to exhort sex/money/other favours from students by members of staff in exchange for grades.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EFFECTS OF EXAM MALPRACTICES: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student who relies on cheating during examination cannot be useful to himself and the collection of people which indulge in </a:t>
            </a:r>
            <a:r>
              <a:rPr lang="en-IN" dirty="0" smtClean="0">
                <a:solidFill>
                  <a:srgbClr val="FFFF00"/>
                </a:solidFill>
              </a:rPr>
              <a:t>examination malpractices cannot in any way help the country </a:t>
            </a:r>
            <a:r>
              <a:rPr lang="en-IN" dirty="0" smtClean="0"/>
              <a:t>in addressing its infrastructural and developmental challenges. </a:t>
            </a:r>
          </a:p>
          <a:p>
            <a:r>
              <a:rPr lang="en-IN" dirty="0" smtClean="0"/>
              <a:t>Instead of being an asset, </a:t>
            </a:r>
            <a:r>
              <a:rPr lang="en-IN" dirty="0" smtClean="0">
                <a:solidFill>
                  <a:srgbClr val="FFFF00"/>
                </a:solidFill>
              </a:rPr>
              <a:t>they will end up being a liability to the country. 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PREVENTION OF EXAM MALPRACTICES FOLLOWED IN SOME COUNTRIES</a:t>
            </a:r>
            <a:endParaRPr lang="en-IN" dirty="0"/>
          </a:p>
        </p:txBody>
      </p:sp>
      <p:pic>
        <p:nvPicPr>
          <p:cNvPr id="5" name="Picture Placeholder 4" descr="download (1)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0000" r="20000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Examination </a:t>
            </a:r>
            <a:r>
              <a:rPr lang="en-IN" dirty="0" smtClean="0"/>
              <a:t>halls for students must be very spacious to </a:t>
            </a:r>
            <a:r>
              <a:rPr lang="en-IN" dirty="0" smtClean="0">
                <a:solidFill>
                  <a:srgbClr val="FFFF00"/>
                </a:solidFill>
              </a:rPr>
              <a:t>remove any form of temptation </a:t>
            </a:r>
            <a:r>
              <a:rPr lang="en-IN" dirty="0" smtClean="0"/>
              <a:t>that might arise</a:t>
            </a:r>
            <a:r>
              <a:rPr lang="en-IN" dirty="0" smtClean="0"/>
              <a:t>.</a:t>
            </a:r>
          </a:p>
          <a:p>
            <a:pPr marL="36576" indent="0">
              <a:buNone/>
            </a:pPr>
            <a:endParaRPr lang="en-IN" dirty="0" smtClean="0"/>
          </a:p>
          <a:p>
            <a:r>
              <a:rPr lang="en-IN" dirty="0" smtClean="0"/>
              <a:t>Both </a:t>
            </a:r>
            <a:r>
              <a:rPr lang="en-IN" dirty="0" smtClean="0"/>
              <a:t>government and the private sector should ensure they </a:t>
            </a:r>
            <a:r>
              <a:rPr lang="en-IN" dirty="0" smtClean="0">
                <a:solidFill>
                  <a:srgbClr val="FFFF00"/>
                </a:solidFill>
              </a:rPr>
              <a:t>employ qualified teachers</a:t>
            </a:r>
            <a:r>
              <a:rPr lang="en-IN" dirty="0" smtClean="0"/>
              <a:t> who will be saddle with imparting knowledge to the students.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They </a:t>
            </a:r>
            <a:r>
              <a:rPr lang="en-IN" dirty="0" smtClean="0"/>
              <a:t>should not promote students without the students possessing the requisite skills and knowledge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924800" cy="61722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IN" dirty="0" smtClean="0"/>
              <a:t> In addition, the government and the private sector involved in the provision of </a:t>
            </a:r>
            <a:r>
              <a:rPr lang="en-IN" dirty="0" smtClean="0">
                <a:solidFill>
                  <a:srgbClr val="FFFF00"/>
                </a:solidFill>
              </a:rPr>
              <a:t>educational services should provide adequate learning aids </a:t>
            </a:r>
            <a:r>
              <a:rPr lang="en-IN" dirty="0" smtClean="0"/>
              <a:t>which will go a long way in enhancing the performance of the students during examination.</a:t>
            </a:r>
          </a:p>
          <a:p>
            <a:r>
              <a:rPr lang="en-IN" dirty="0" smtClean="0"/>
              <a:t>The government should ensure that </a:t>
            </a:r>
            <a:r>
              <a:rPr lang="en-IN" dirty="0" smtClean="0">
                <a:solidFill>
                  <a:srgbClr val="FFFF00"/>
                </a:solidFill>
              </a:rPr>
              <a:t>those caught in examination malpractices are not allowed to go Scot free </a:t>
            </a:r>
            <a:r>
              <a:rPr lang="en-IN" dirty="0" smtClean="0"/>
              <a:t>to serve as deterrent for those who might be nursing the intention of cheating 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-CHINA-EXAMS-BLINKERS-large570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9123" r="29123"/>
          <a:stretch>
            <a:fillRect/>
          </a:stretch>
        </p:blipFill>
        <p:spPr>
          <a:xfrm>
            <a:off x="0" y="1066800"/>
            <a:ext cx="4114800" cy="4114800"/>
          </a:xfrm>
        </p:spPr>
      </p:pic>
      <p:pic>
        <p:nvPicPr>
          <p:cNvPr id="2050" name="Picture 2" descr="C:\Users\SHILPU\Desktop\students-in-china-taken-outdoor-for-a-final-exam-to-prevent-cheat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990600"/>
            <a:ext cx="4724400" cy="4191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1"/>
            <a:ext cx="9143107" cy="68572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74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1"/>
            <a:ext cx="9143107" cy="68572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345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MALPRACTICES:</a:t>
            </a:r>
            <a:br>
              <a:rPr lang="en-US" dirty="0" smtClean="0"/>
            </a:br>
            <a:r>
              <a:rPr lang="en-US" dirty="0" smtClean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077200" cy="38862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Examination malpractices may be defined as </a:t>
            </a:r>
            <a:r>
              <a:rPr lang="en-US" dirty="0" smtClean="0">
                <a:solidFill>
                  <a:srgbClr val="FFFF00"/>
                </a:solidFill>
              </a:rPr>
              <a:t>all forms of cheating that may directly or indirectly falsify the ability of the students.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Malpractices are carried out inside or outside the examination hall.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1"/>
            <a:ext cx="9143107" cy="68576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15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1"/>
            <a:ext cx="9143107" cy="68572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647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1"/>
            <a:ext cx="9143107" cy="68572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260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1"/>
            <a:ext cx="9143107" cy="68572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7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1"/>
            <a:ext cx="9143107" cy="68572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80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1"/>
            <a:ext cx="9143107" cy="68572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72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WHY DO STUDENTS INDULGE IN MALPRACTICES DURING EXAMINATIONS?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5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IN" dirty="0" smtClean="0"/>
              <a:t>What must be responsible for this first </a:t>
            </a:r>
            <a:r>
              <a:rPr lang="en-IN" dirty="0" smtClean="0">
                <a:solidFill>
                  <a:srgbClr val="FFFF00"/>
                </a:solidFill>
              </a:rPr>
              <a:t>laziness</a:t>
            </a:r>
            <a:r>
              <a:rPr lang="en-IN" dirty="0" smtClean="0"/>
              <a:t> on the part of today’s students might be a strong factor why people cheat during examination.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>
                <a:solidFill>
                  <a:srgbClr val="FFFF00"/>
                </a:solidFill>
              </a:rPr>
              <a:t>Negative peer pressure:</a:t>
            </a:r>
            <a:r>
              <a:rPr lang="en-IN" dirty="0"/>
              <a:t>Many people which have been caught cheating have attributed their actions to friends who lure them into engaging in the practice.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IN" dirty="0"/>
              <a:t>Students are not solely responsible for examination malpractices, </a:t>
            </a:r>
            <a:r>
              <a:rPr lang="en-IN" dirty="0">
                <a:solidFill>
                  <a:srgbClr val="FFFF00"/>
                </a:solidFill>
              </a:rPr>
              <a:t>ineffective and inadequate teaching</a:t>
            </a:r>
            <a:r>
              <a:rPr lang="en-IN" dirty="0"/>
              <a:t> on the part of teachers have also been adduced as a reason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848600" cy="58674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IN" dirty="0" smtClean="0">
                <a:solidFill>
                  <a:srgbClr val="FFFF00"/>
                </a:solidFill>
              </a:rPr>
              <a:t>Lack of thorough and effective invigilation </a:t>
            </a:r>
            <a:r>
              <a:rPr lang="en-IN" dirty="0" smtClean="0"/>
              <a:t>coupled with overcrowded examination halls can create room for students to cheat. 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IN" dirty="0" smtClean="0"/>
              <a:t>Not forgetting the roles of </a:t>
            </a:r>
            <a:r>
              <a:rPr lang="en-IN" dirty="0" smtClean="0">
                <a:solidFill>
                  <a:srgbClr val="FFFF00"/>
                </a:solidFill>
              </a:rPr>
              <a:t>corrupt examination officers who leak question papers </a:t>
            </a:r>
            <a:r>
              <a:rPr lang="en-IN" dirty="0" smtClean="0"/>
              <a:t>on the greasing of their palms.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IN" dirty="0" smtClean="0"/>
              <a:t>Lastly but not the least is the role of </a:t>
            </a:r>
            <a:r>
              <a:rPr lang="en-IN" dirty="0" smtClean="0">
                <a:solidFill>
                  <a:srgbClr val="FFFF00"/>
                </a:solidFill>
              </a:rPr>
              <a:t>parents who are supposed </a:t>
            </a:r>
            <a:r>
              <a:rPr lang="en-IN" dirty="0" smtClean="0"/>
              <a:t>to be the embodiment of good virtues who encourage their children to cheat at examinations by purchasing leaked examination questions for them. 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images (2)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727" r="16727"/>
          <a:stretch>
            <a:fillRect/>
          </a:stretch>
        </p:blipFill>
        <p:spPr>
          <a:xfrm>
            <a:off x="228600" y="914400"/>
            <a:ext cx="4114800" cy="4114800"/>
          </a:xfrm>
        </p:spPr>
      </p:pic>
      <p:pic>
        <p:nvPicPr>
          <p:cNvPr id="1026" name="Picture 2" descr="C:\Users\SHILPU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066800"/>
            <a:ext cx="3962400" cy="3886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CHEATING WITHIN THE EXAMINATION ROOM: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76800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FFFF00"/>
                </a:solidFill>
              </a:rPr>
              <a:t>Copying from one another</a:t>
            </a:r>
            <a:r>
              <a:rPr lang="en-US" dirty="0" smtClean="0"/>
              <a:t>, exchanging questions or answer sheets.</a:t>
            </a:r>
          </a:p>
          <a:p>
            <a:pPr>
              <a:spcAft>
                <a:spcPts val="1200"/>
              </a:spcAft>
            </a:pPr>
            <a:r>
              <a:rPr lang="en-IN" dirty="0" smtClean="0">
                <a:solidFill>
                  <a:srgbClr val="FFFF00"/>
                </a:solidFill>
              </a:rPr>
              <a:t>Bringing in prepared answers</a:t>
            </a:r>
            <a:r>
              <a:rPr lang="en-IN" dirty="0" smtClean="0"/>
              <a:t>, copying from textbooks, notebooks, laboratory specimens or other instructional aids into the examination hall.</a:t>
            </a:r>
          </a:p>
          <a:p>
            <a:pPr>
              <a:spcAft>
                <a:spcPts val="1200"/>
              </a:spcAft>
            </a:pPr>
            <a:r>
              <a:rPr lang="en-IN" dirty="0" smtClean="0">
                <a:solidFill>
                  <a:srgbClr val="FFFF00"/>
                </a:solidFill>
              </a:rPr>
              <a:t>Collaboration with an invigilator/lecturer </a:t>
            </a:r>
            <a:r>
              <a:rPr lang="en-IN" dirty="0" smtClean="0"/>
              <a:t>where it involves the lecturer providing written/oral answers to a student in the examination hall.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1"/>
            <a:ext cx="7924800" cy="5867400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IN" dirty="0" smtClean="0"/>
              <a:t> </a:t>
            </a:r>
            <a:r>
              <a:rPr lang="en-IN" dirty="0" smtClean="0">
                <a:solidFill>
                  <a:srgbClr val="FFFF00"/>
                </a:solidFill>
              </a:rPr>
              <a:t>Oral/written communication </a:t>
            </a:r>
            <a:r>
              <a:rPr lang="en-IN" dirty="0" smtClean="0"/>
              <a:t>between/amongst students.</a:t>
            </a:r>
          </a:p>
          <a:p>
            <a:pPr>
              <a:spcAft>
                <a:spcPts val="1200"/>
              </a:spcAft>
            </a:pPr>
            <a:r>
              <a:rPr lang="en-IN" dirty="0" smtClean="0"/>
              <a:t> </a:t>
            </a:r>
            <a:r>
              <a:rPr lang="en-IN" dirty="0" smtClean="0">
                <a:solidFill>
                  <a:srgbClr val="FFFF00"/>
                </a:solidFill>
              </a:rPr>
              <a:t>Refusal to stop writing </a:t>
            </a:r>
            <a:r>
              <a:rPr lang="en-IN" dirty="0" smtClean="0"/>
              <a:t>at the end of the examination.</a:t>
            </a:r>
          </a:p>
          <a:p>
            <a:pPr>
              <a:spcAft>
                <a:spcPts val="1200"/>
              </a:spcAft>
            </a:pPr>
            <a:r>
              <a:rPr lang="en-IN" dirty="0" smtClean="0">
                <a:solidFill>
                  <a:srgbClr val="FFFF00"/>
                </a:solidFill>
              </a:rPr>
              <a:t>Non-submission of answers scripts</a:t>
            </a:r>
            <a:r>
              <a:rPr lang="en-IN" dirty="0" smtClean="0"/>
              <a:t> from the examination hall.</a:t>
            </a:r>
          </a:p>
          <a:p>
            <a:pPr>
              <a:spcAft>
                <a:spcPts val="1200"/>
              </a:spcAft>
            </a:pPr>
            <a:r>
              <a:rPr lang="en-IN" dirty="0" smtClean="0"/>
              <a:t> </a:t>
            </a:r>
            <a:r>
              <a:rPr lang="en-IN" dirty="0" smtClean="0">
                <a:solidFill>
                  <a:srgbClr val="FFFF00"/>
                </a:solidFill>
              </a:rPr>
              <a:t>Illegal removal of answer scripts</a:t>
            </a:r>
            <a:r>
              <a:rPr lang="en-IN" dirty="0" smtClean="0"/>
              <a:t> from the examination hall.</a:t>
            </a:r>
          </a:p>
          <a:p>
            <a:pPr>
              <a:spcAft>
                <a:spcPts val="1200"/>
              </a:spcAft>
            </a:pPr>
            <a:r>
              <a:rPr lang="en-IN" dirty="0" smtClean="0">
                <a:solidFill>
                  <a:srgbClr val="FFFF00"/>
                </a:solidFill>
              </a:rPr>
              <a:t>Manipulation of registration forms </a:t>
            </a:r>
            <a:r>
              <a:rPr lang="en-IN" dirty="0" smtClean="0"/>
              <a:t>in order to sit for an examination for which the student is not qualified.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images (3)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5489" y="1219200"/>
            <a:ext cx="4201711" cy="4789787"/>
          </a:xfrm>
        </p:spPr>
      </p:pic>
      <p:pic>
        <p:nvPicPr>
          <p:cNvPr id="8" name="Content Placeholder 7" descr="images (6)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69176" y="1371600"/>
            <a:ext cx="4122295" cy="44196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CHEATING OUTSIDE THE EXAMINATION HALL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467600" cy="45259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IN" dirty="0" smtClean="0">
                <a:solidFill>
                  <a:srgbClr val="FFFF00"/>
                </a:solidFill>
              </a:rPr>
              <a:t>Plagiarism</a:t>
            </a:r>
            <a:r>
              <a:rPr lang="en-IN" dirty="0" smtClean="0"/>
              <a:t> is a form of examination malpractice and should be investigated and punished. </a:t>
            </a:r>
          </a:p>
          <a:p>
            <a:r>
              <a:rPr lang="en-IN" dirty="0"/>
              <a:t>Plagiarism is the use of another person’s work without appropriate acknowledgement both in the next and in the references at the end.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376</TotalTime>
  <Words>546</Words>
  <Application>Microsoft Office PowerPoint</Application>
  <PresentationFormat>On-screen Show (4:3)</PresentationFormat>
  <Paragraphs>43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Technic</vt:lpstr>
      <vt:lpstr>malpractices in examinations</vt:lpstr>
      <vt:lpstr>MALPRACTICES: DEFINITION</vt:lpstr>
      <vt:lpstr>WHY DO STUDENTS INDULGE IN MALPRACTICES DURING EXAMINATIONS? </vt:lpstr>
      <vt:lpstr>PowerPoint Presentation</vt:lpstr>
      <vt:lpstr>PowerPoint Presentation</vt:lpstr>
      <vt:lpstr>CHEATING WITHIN THE EXAMINATION ROOM:</vt:lpstr>
      <vt:lpstr>PowerPoint Presentation</vt:lpstr>
      <vt:lpstr>PowerPoint Presentation</vt:lpstr>
      <vt:lpstr>CHEATING OUTSIDE THE EXAMINATION HALL</vt:lpstr>
      <vt:lpstr>PowerPoint Presentation</vt:lpstr>
      <vt:lpstr>PowerPoint Presentation</vt:lpstr>
      <vt:lpstr>OTHER RELATED OFFENCES:</vt:lpstr>
      <vt:lpstr>EFFECTS OF EXAM MALPRACTICES:</vt:lpstr>
      <vt:lpstr>PREVENTION OF EXAM MALPRACTICES FOLLOWED IN SOME COUNTRIES</vt:lpstr>
      <vt:lpstr>PREVENTION: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Malpractices in examinations</dc:title>
  <dc:creator>SHILPU</dc:creator>
  <cp:lastModifiedBy>HP</cp:lastModifiedBy>
  <cp:revision>27</cp:revision>
  <dcterms:created xsi:type="dcterms:W3CDTF">2006-08-16T00:00:00Z</dcterms:created>
  <dcterms:modified xsi:type="dcterms:W3CDTF">2015-04-21T09:19:37Z</dcterms:modified>
</cp:coreProperties>
</file>