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5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23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3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6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2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6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6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69D3-9525-47F7-933A-040AB67F54E1}" type="datetimeFigureOut">
              <a:rPr lang="en-IN" smtClean="0"/>
              <a:t>28-03-2016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77FE-66BE-4FD6-8635-D26805EA3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4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Data Mining primitives, languages &amp; system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18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609600"/>
          </a:xfrm>
        </p:spPr>
        <p:txBody>
          <a:bodyPr/>
          <a:lstStyle/>
          <a:p>
            <a:r>
              <a:rPr lang="en-US" altLang="en-US" sz="3600" smtClean="0"/>
              <a:t>A Concept Hierarchy: Dimension (location)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029575" y="350520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CF0E30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Times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latin typeface="Times New Roman" pitchFamily="18" charset="0"/>
              </a:rPr>
              <a:t>Mexico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28600" y="1066800"/>
            <a:ext cx="8763000" cy="4648200"/>
            <a:chOff x="144" y="912"/>
            <a:chExt cx="5520" cy="2928"/>
          </a:xfrm>
        </p:grpSpPr>
        <p:sp>
          <p:nvSpPr>
            <p:cNvPr id="12294" name="Text Box 5"/>
            <p:cNvSpPr txBox="1">
              <a:spLocks noChangeArrowheads="1"/>
            </p:cNvSpPr>
            <p:nvPr/>
          </p:nvSpPr>
          <p:spPr bwMode="auto">
            <a:xfrm>
              <a:off x="3072" y="912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all</a:t>
              </a:r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2112" y="153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Europe</a:t>
              </a:r>
            </a:p>
          </p:txBody>
        </p:sp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4032" y="1536"/>
              <a:ext cx="1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North_America</a:t>
              </a:r>
            </a:p>
          </p:txBody>
        </p:sp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3744" y="2208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Canada</a:t>
              </a:r>
            </a:p>
          </p:txBody>
        </p:sp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2663" y="2208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Spain</a:t>
              </a:r>
            </a:p>
          </p:txBody>
        </p: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1392" y="2208"/>
              <a:ext cx="8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Germany</a:t>
              </a:r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3072" y="2880"/>
              <a:ext cx="9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Vancouver</a:t>
              </a:r>
            </a:p>
          </p:txBody>
        </p:sp>
        <p:sp>
          <p:nvSpPr>
            <p:cNvPr id="12301" name="Text Box 12"/>
            <p:cNvSpPr txBox="1">
              <a:spLocks noChangeArrowheads="1"/>
            </p:cNvSpPr>
            <p:nvPr/>
          </p:nvSpPr>
          <p:spPr bwMode="auto">
            <a:xfrm>
              <a:off x="3792" y="3504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M. Wind</a:t>
              </a:r>
            </a:p>
          </p:txBody>
        </p:sp>
        <p:sp>
          <p:nvSpPr>
            <p:cNvPr id="12302" name="Text Box 13"/>
            <p:cNvSpPr txBox="1">
              <a:spLocks noChangeArrowheads="1"/>
            </p:cNvSpPr>
            <p:nvPr/>
          </p:nvSpPr>
          <p:spPr bwMode="auto">
            <a:xfrm>
              <a:off x="2640" y="3504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L. Chan</a:t>
              </a:r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3360" y="153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4656" y="220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2305" name="Text Box 16"/>
            <p:cNvSpPr txBox="1">
              <a:spLocks noChangeArrowheads="1"/>
            </p:cNvSpPr>
            <p:nvPr/>
          </p:nvSpPr>
          <p:spPr bwMode="auto">
            <a:xfrm>
              <a:off x="2304" y="220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2160" y="292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230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2308" name="Text Box 19"/>
            <p:cNvSpPr txBox="1">
              <a:spLocks noChangeArrowheads="1"/>
            </p:cNvSpPr>
            <p:nvPr/>
          </p:nvSpPr>
          <p:spPr bwMode="auto">
            <a:xfrm>
              <a:off x="3456" y="350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 flipH="1">
              <a:off x="2448" y="1152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3216" y="1152"/>
              <a:ext cx="13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1" name="Line 22"/>
            <p:cNvSpPr>
              <a:spLocks noChangeShapeType="1"/>
            </p:cNvSpPr>
            <p:nvPr/>
          </p:nvSpPr>
          <p:spPr bwMode="auto">
            <a:xfrm flipH="1">
              <a:off x="1776" y="1776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2" name="Line 23"/>
            <p:cNvSpPr>
              <a:spLocks noChangeShapeType="1"/>
            </p:cNvSpPr>
            <p:nvPr/>
          </p:nvSpPr>
          <p:spPr bwMode="auto">
            <a:xfrm>
              <a:off x="2400" y="177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3" name="Line 24"/>
            <p:cNvSpPr>
              <a:spLocks noChangeShapeType="1"/>
            </p:cNvSpPr>
            <p:nvPr/>
          </p:nvSpPr>
          <p:spPr bwMode="auto">
            <a:xfrm flipH="1">
              <a:off x="4080" y="1776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4" name="Line 25"/>
            <p:cNvSpPr>
              <a:spLocks noChangeShapeType="1"/>
            </p:cNvSpPr>
            <p:nvPr/>
          </p:nvSpPr>
          <p:spPr bwMode="auto">
            <a:xfrm>
              <a:off x="4704" y="1776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5" name="Line 26"/>
            <p:cNvSpPr>
              <a:spLocks noChangeShapeType="1"/>
            </p:cNvSpPr>
            <p:nvPr/>
          </p:nvSpPr>
          <p:spPr bwMode="auto">
            <a:xfrm flipH="1">
              <a:off x="1488" y="24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6" name="Line 27"/>
            <p:cNvSpPr>
              <a:spLocks noChangeShapeType="1"/>
            </p:cNvSpPr>
            <p:nvPr/>
          </p:nvSpPr>
          <p:spPr bwMode="auto">
            <a:xfrm>
              <a:off x="1824" y="244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7" name="Line 28"/>
            <p:cNvSpPr>
              <a:spLocks noChangeShapeType="1"/>
            </p:cNvSpPr>
            <p:nvPr/>
          </p:nvSpPr>
          <p:spPr bwMode="auto">
            <a:xfrm flipH="1">
              <a:off x="2640" y="24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8" name="Line 29"/>
            <p:cNvSpPr>
              <a:spLocks noChangeShapeType="1"/>
            </p:cNvSpPr>
            <p:nvPr/>
          </p:nvSpPr>
          <p:spPr bwMode="auto">
            <a:xfrm>
              <a:off x="2880" y="24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9" name="Line 30"/>
            <p:cNvSpPr>
              <a:spLocks noChangeShapeType="1"/>
            </p:cNvSpPr>
            <p:nvPr/>
          </p:nvSpPr>
          <p:spPr bwMode="auto">
            <a:xfrm flipH="1">
              <a:off x="5184" y="24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0" name="Line 31"/>
            <p:cNvSpPr>
              <a:spLocks noChangeShapeType="1"/>
            </p:cNvSpPr>
            <p:nvPr/>
          </p:nvSpPr>
          <p:spPr bwMode="auto">
            <a:xfrm>
              <a:off x="5424" y="24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1" name="Line 32"/>
            <p:cNvSpPr>
              <a:spLocks noChangeShapeType="1"/>
            </p:cNvSpPr>
            <p:nvPr/>
          </p:nvSpPr>
          <p:spPr bwMode="auto">
            <a:xfrm flipH="1">
              <a:off x="1296" y="32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2" name="Line 33"/>
            <p:cNvSpPr>
              <a:spLocks noChangeShapeType="1"/>
            </p:cNvSpPr>
            <p:nvPr/>
          </p:nvSpPr>
          <p:spPr bwMode="auto">
            <a:xfrm>
              <a:off x="1536" y="32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3" name="Line 34"/>
            <p:cNvSpPr>
              <a:spLocks noChangeShapeType="1"/>
            </p:cNvSpPr>
            <p:nvPr/>
          </p:nvSpPr>
          <p:spPr bwMode="auto">
            <a:xfrm flipH="1">
              <a:off x="3072" y="312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4" name="Line 35"/>
            <p:cNvSpPr>
              <a:spLocks noChangeShapeType="1"/>
            </p:cNvSpPr>
            <p:nvPr/>
          </p:nvSpPr>
          <p:spPr bwMode="auto">
            <a:xfrm>
              <a:off x="3504" y="3120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5" name="Text Box 36"/>
            <p:cNvSpPr txBox="1">
              <a:spLocks noChangeArrowheads="1"/>
            </p:cNvSpPr>
            <p:nvPr/>
          </p:nvSpPr>
          <p:spPr bwMode="auto">
            <a:xfrm>
              <a:off x="192" y="960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Times New Roman" pitchFamily="18" charset="0"/>
                </a:rPr>
                <a:t>all</a:t>
              </a:r>
              <a:endParaRPr lang="en-US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26" name="Text Box 37"/>
            <p:cNvSpPr txBox="1">
              <a:spLocks noChangeArrowheads="1"/>
            </p:cNvSpPr>
            <p:nvPr/>
          </p:nvSpPr>
          <p:spPr bwMode="auto">
            <a:xfrm>
              <a:off x="144" y="1584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Times New Roman" pitchFamily="18" charset="0"/>
                </a:rPr>
                <a:t>region</a:t>
              </a:r>
              <a:endParaRPr lang="en-US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27" name="Text Box 38"/>
            <p:cNvSpPr txBox="1">
              <a:spLocks noChangeArrowheads="1"/>
            </p:cNvSpPr>
            <p:nvPr/>
          </p:nvSpPr>
          <p:spPr bwMode="auto">
            <a:xfrm>
              <a:off x="192" y="3552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Times New Roman" pitchFamily="18" charset="0"/>
                </a:rPr>
                <a:t>office</a:t>
              </a:r>
              <a:endParaRPr lang="en-US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28" name="Line 39"/>
            <p:cNvSpPr>
              <a:spLocks noChangeShapeType="1"/>
            </p:cNvSpPr>
            <p:nvPr/>
          </p:nvSpPr>
          <p:spPr bwMode="auto">
            <a:xfrm flipH="1">
              <a:off x="4608" y="31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9" name="Line 40"/>
            <p:cNvSpPr>
              <a:spLocks noChangeShapeType="1"/>
            </p:cNvSpPr>
            <p:nvPr/>
          </p:nvSpPr>
          <p:spPr bwMode="auto">
            <a:xfrm>
              <a:off x="4848" y="316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0" name="Line 41"/>
            <p:cNvSpPr>
              <a:spLocks noChangeShapeType="1"/>
            </p:cNvSpPr>
            <p:nvPr/>
          </p:nvSpPr>
          <p:spPr bwMode="auto">
            <a:xfrm flipH="1">
              <a:off x="3552" y="2448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1" name="Line 42"/>
            <p:cNvSpPr>
              <a:spLocks noChangeShapeType="1"/>
            </p:cNvSpPr>
            <p:nvPr/>
          </p:nvSpPr>
          <p:spPr bwMode="auto">
            <a:xfrm>
              <a:off x="4032" y="2448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2" name="Text Box 43"/>
            <p:cNvSpPr txBox="1">
              <a:spLocks noChangeArrowheads="1"/>
            </p:cNvSpPr>
            <p:nvPr/>
          </p:nvSpPr>
          <p:spPr bwMode="auto">
            <a:xfrm>
              <a:off x="144" y="2256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12333" name="Line 44"/>
            <p:cNvSpPr>
              <a:spLocks noChangeShapeType="1"/>
            </p:cNvSpPr>
            <p:nvPr/>
          </p:nvSpPr>
          <p:spPr bwMode="auto">
            <a:xfrm>
              <a:off x="384" y="120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4" name="Line 45"/>
            <p:cNvSpPr>
              <a:spLocks noChangeShapeType="1"/>
            </p:cNvSpPr>
            <p:nvPr/>
          </p:nvSpPr>
          <p:spPr bwMode="auto">
            <a:xfrm>
              <a:off x="384" y="18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5" name="Line 46"/>
            <p:cNvSpPr>
              <a:spLocks noChangeShapeType="1"/>
            </p:cNvSpPr>
            <p:nvPr/>
          </p:nvSpPr>
          <p:spPr bwMode="auto">
            <a:xfrm>
              <a:off x="384" y="24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6" name="Line 47"/>
            <p:cNvSpPr>
              <a:spLocks noChangeShapeType="1"/>
            </p:cNvSpPr>
            <p:nvPr/>
          </p:nvSpPr>
          <p:spPr bwMode="auto">
            <a:xfrm>
              <a:off x="384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7" name="Text Box 48"/>
            <p:cNvSpPr txBox="1">
              <a:spLocks noChangeArrowheads="1"/>
            </p:cNvSpPr>
            <p:nvPr/>
          </p:nvSpPr>
          <p:spPr bwMode="auto">
            <a:xfrm>
              <a:off x="4464" y="2928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Toronto</a:t>
              </a:r>
            </a:p>
          </p:txBody>
        </p:sp>
        <p:sp>
          <p:nvSpPr>
            <p:cNvPr id="12338" name="Text Box 49"/>
            <p:cNvSpPr txBox="1">
              <a:spLocks noChangeArrowheads="1"/>
            </p:cNvSpPr>
            <p:nvPr/>
          </p:nvSpPr>
          <p:spPr bwMode="auto">
            <a:xfrm>
              <a:off x="1152" y="2928"/>
              <a:ext cx="8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Times New Roman" pitchFamily="18" charset="0"/>
                </a:rPr>
                <a:t>Frankfurt</a:t>
              </a:r>
            </a:p>
          </p:txBody>
        </p:sp>
        <p:sp>
          <p:nvSpPr>
            <p:cNvPr id="12339" name="Text Box 50"/>
            <p:cNvSpPr txBox="1">
              <a:spLocks noChangeArrowheads="1"/>
            </p:cNvSpPr>
            <p:nvPr/>
          </p:nvSpPr>
          <p:spPr bwMode="auto">
            <a:xfrm>
              <a:off x="192" y="2928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CF0E30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CF0E30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CF0E30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CF0E30"/>
                  </a:solidFill>
                  <a:latin typeface="Times" pitchFamily="18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Times New Roman" pitchFamily="18" charset="0"/>
                </a:rPr>
                <a:t>city</a:t>
              </a:r>
              <a:endParaRPr lang="en-US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2293" name="Text Box 51"/>
          <p:cNvSpPr txBox="1">
            <a:spLocks noChangeArrowheads="1"/>
          </p:cNvSpPr>
          <p:nvPr/>
        </p:nvSpPr>
        <p:spPr bwMode="auto">
          <a:xfrm>
            <a:off x="381000" y="5715000"/>
            <a:ext cx="8610600" cy="984250"/>
          </a:xfrm>
          <a:prstGeom prst="rect">
            <a:avLst/>
          </a:prstGeom>
          <a:noFill/>
          <a:ln w="381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CF0E30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Times" pitchFamily="18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Book Antiqua" pitchFamily="18" charset="0"/>
              </a:rPr>
              <a:t>Define a sequence of mappings from a set of low level concepts to higher-level, more general concepts</a:t>
            </a:r>
          </a:p>
        </p:txBody>
      </p:sp>
    </p:spTree>
    <p:extLst>
      <p:ext uri="{BB962C8B-B14F-4D97-AF65-F5344CB8AC3E}">
        <p14:creationId xmlns:p14="http://schemas.microsoft.com/office/powerpoint/2010/main" val="27228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934200" cy="990600"/>
          </a:xfrm>
        </p:spPr>
        <p:txBody>
          <a:bodyPr/>
          <a:lstStyle/>
          <a:p>
            <a:r>
              <a:rPr lang="en-US" altLang="en-US" smtClean="0"/>
              <a:t>Background Knowledge: Concept Hierarchies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Schema hierarchy – total or partial order among attributes in the database schema, formally expresses existing semantic relationships between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Table address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create table address (street char (50), city char (30), province_or_state char (30), country char (40)); 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Concept hierarchy location 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street &lt; city &lt; province_or_state &lt; country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Set-grouping hierarchy – organizes values for a given attribute or dimension into groups or constant range values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{young, middle_aged, senior} subset of all(age)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{20-39} = young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{40-59} = middle_aged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{60-89} = senior</a:t>
            </a:r>
          </a:p>
        </p:txBody>
      </p:sp>
    </p:spTree>
    <p:extLst>
      <p:ext uri="{BB962C8B-B14F-4D97-AF65-F5344CB8AC3E}">
        <p14:creationId xmlns:p14="http://schemas.microsoft.com/office/powerpoint/2010/main" val="2117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934200" cy="990600"/>
          </a:xfrm>
        </p:spPr>
        <p:txBody>
          <a:bodyPr/>
          <a:lstStyle/>
          <a:p>
            <a:r>
              <a:rPr lang="en-US" altLang="en-US" smtClean="0"/>
              <a:t>Background Knowledge: Concept Hierarchies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Operation-derived hierarchy – based on operations specified by users, experts, or the data mining system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email address or a URL contains hierarchy info relating departments, universities (or companies) and countries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E-mail address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 dmbook@cs.sfu.ca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Partial concept hierarchy 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login-name &lt; department &lt; university &lt; country</a:t>
            </a:r>
          </a:p>
        </p:txBody>
      </p:sp>
    </p:spTree>
    <p:extLst>
      <p:ext uri="{BB962C8B-B14F-4D97-AF65-F5344CB8AC3E}">
        <p14:creationId xmlns:p14="http://schemas.microsoft.com/office/powerpoint/2010/main" val="7536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934200" cy="990600"/>
          </a:xfrm>
        </p:spPr>
        <p:txBody>
          <a:bodyPr/>
          <a:lstStyle/>
          <a:p>
            <a:r>
              <a:rPr lang="en-US" altLang="en-US" smtClean="0"/>
              <a:t>Background Knowledge: Concept Hierarchies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Rule-based hierarchy – either a whole concept hierarchy or a portion of it is defined by a set of rules and is evaluated dynamically based on the current data and rule definition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Following rules used to categorize items as low profit margin, medium profit margin and high profit margin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Low profit margin - &lt; $50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Medium profit margin – between $50 &amp; $250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High profit margin - &gt; $250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Rule based concept hierarchy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low_profit_margin (X) &lt;= price(X, P1) and cost (X, P2) and (P1 - P2) &lt; $50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medium_profit_margin (X) &lt;= price(X, P1) and cost (X, P2) and (P1 - P2) &gt;= $50 and (P1 – P2) &lt;= $250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/>
              <a:t>high_profit_margin (X) &lt;= price(X, P1) and cost (X, P2) and (P1 - P2) &gt; $250</a:t>
            </a:r>
          </a:p>
        </p:txBody>
      </p:sp>
    </p:spTree>
    <p:extLst>
      <p:ext uri="{BB962C8B-B14F-4D97-AF65-F5344CB8AC3E}">
        <p14:creationId xmlns:p14="http://schemas.microsoft.com/office/powerpoint/2010/main" val="19909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867400" cy="990600"/>
          </a:xfrm>
        </p:spPr>
        <p:txBody>
          <a:bodyPr/>
          <a:lstStyle/>
          <a:p>
            <a:r>
              <a:rPr lang="en-US" altLang="en-US" smtClean="0"/>
              <a:t>Measurements of Pattern Interestingness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After specification of task relevant data and kind of knowledge to be mined, data mining process may still generate a large number of patterns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Typically, only a small portion of these patterns will actually be of interest to a user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user needs to further confine the number of uninteresting patterns returned by the data mining process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Utilize interesting measures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Four types: simplicity, certainty, utility, novelty</a:t>
            </a:r>
          </a:p>
        </p:txBody>
      </p:sp>
    </p:spTree>
    <p:extLst>
      <p:ext uri="{BB962C8B-B14F-4D97-AF65-F5344CB8AC3E}">
        <p14:creationId xmlns:p14="http://schemas.microsoft.com/office/powerpoint/2010/main" val="42470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867400" cy="990600"/>
          </a:xfrm>
        </p:spPr>
        <p:txBody>
          <a:bodyPr/>
          <a:lstStyle/>
          <a:p>
            <a:r>
              <a:rPr lang="en-US" altLang="en-US" smtClean="0"/>
              <a:t>Measurements of Pattern Interestingness (continued)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Simplicity – A factor contributing to interestingness of pattern is overall simplicity for comprehension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Objective measures viewed as functions of the pattern structure or number of attributes or operators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More complex a rule, more difficult it is to interpret, thus less interesting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Example measures: rule length or number of leaves in a decision tree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Certainty – Measure of certainty associated with pattern that assesses validity or trustworthiness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Confidence (A=&gt;B) = # tuples containing both A &amp; B/ #tuples containing A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Confidence of 85% for association rule buys (X, computer) =&gt; buys (X, software) means 85% of all customers who bought a computer bought software also</a:t>
            </a:r>
          </a:p>
        </p:txBody>
      </p:sp>
    </p:spTree>
    <p:extLst>
      <p:ext uri="{BB962C8B-B14F-4D97-AF65-F5344CB8AC3E}">
        <p14:creationId xmlns:p14="http://schemas.microsoft.com/office/powerpoint/2010/main" val="19859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867400" cy="990600"/>
          </a:xfrm>
        </p:spPr>
        <p:txBody>
          <a:bodyPr/>
          <a:lstStyle/>
          <a:p>
            <a:r>
              <a:rPr lang="en-US" altLang="en-US" smtClean="0"/>
              <a:t>Measurements of Pattern Interestingness (continued)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876800"/>
          </a:xfrm>
        </p:spPr>
        <p:txBody>
          <a:bodyPr/>
          <a:lstStyle/>
          <a:p>
            <a:r>
              <a:rPr lang="en-US" altLang="en-US" smtClean="0"/>
              <a:t>Utility – potential usefulness of a pattern is a factor determining its interestingness</a:t>
            </a:r>
          </a:p>
          <a:p>
            <a:pPr lvl="1"/>
            <a:r>
              <a:rPr lang="en-US" altLang="en-US" smtClean="0"/>
              <a:t>Estimated by a utility function such as support – percentage of task relevant data tuples for which pattern is true</a:t>
            </a:r>
          </a:p>
          <a:p>
            <a:pPr lvl="2"/>
            <a:r>
              <a:rPr lang="en-US" altLang="en-US" smtClean="0"/>
              <a:t>Support (A=&gt;B) = # tuples containing both A &amp; B/ total # of tuples</a:t>
            </a:r>
          </a:p>
          <a:p>
            <a:r>
              <a:rPr lang="en-US" altLang="en-US" smtClean="0"/>
              <a:t>Novelty – those patterns that contribute new information or increased performance to the pattern set</a:t>
            </a:r>
          </a:p>
          <a:p>
            <a:pPr lvl="1"/>
            <a:r>
              <a:rPr lang="en-US" altLang="en-US" smtClean="0"/>
              <a:t>not previously known, surprising</a:t>
            </a:r>
          </a:p>
        </p:txBody>
      </p:sp>
    </p:spTree>
    <p:extLst>
      <p:ext uri="{BB962C8B-B14F-4D97-AF65-F5344CB8AC3E}">
        <p14:creationId xmlns:p14="http://schemas.microsoft.com/office/powerpoint/2010/main" val="29092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Visualization of Discovered Patterns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smtClean="0"/>
              <a:t>Different backgrounds/usages may require </a:t>
            </a:r>
            <a:r>
              <a:rPr lang="en-US" altLang="en-US" sz="2400" smtClean="0">
                <a:solidFill>
                  <a:schemeClr val="hlink"/>
                </a:solidFill>
              </a:rPr>
              <a:t>different forms of representation</a:t>
            </a:r>
          </a:p>
          <a:p>
            <a:pPr lvl="1">
              <a:lnSpc>
                <a:spcPct val="120000"/>
              </a:lnSpc>
            </a:pPr>
            <a:r>
              <a:rPr lang="en-US" altLang="en-US" sz="2000" smtClean="0"/>
              <a:t>E.g.,  rules, tables, crosstabs, pie/bar chart etc.</a:t>
            </a:r>
          </a:p>
          <a:p>
            <a:pPr>
              <a:lnSpc>
                <a:spcPct val="12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Concept hierarchy</a:t>
            </a:r>
            <a:r>
              <a:rPr lang="en-US" altLang="en-US" sz="2400" smtClean="0"/>
              <a:t> is also important </a:t>
            </a:r>
          </a:p>
          <a:p>
            <a:pPr lvl="1">
              <a:lnSpc>
                <a:spcPct val="120000"/>
              </a:lnSpc>
            </a:pPr>
            <a:r>
              <a:rPr lang="en-US" altLang="en-US" sz="2000" smtClean="0"/>
              <a:t>Discovered knowledge might be more understandable when represented at </a:t>
            </a:r>
            <a:r>
              <a:rPr lang="en-US" altLang="en-US" sz="2000" smtClean="0">
                <a:solidFill>
                  <a:schemeClr val="hlink"/>
                </a:solidFill>
              </a:rPr>
              <a:t>high level of abstraction</a:t>
            </a:r>
            <a:r>
              <a:rPr lang="en-US" altLang="en-US" sz="200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2000" smtClean="0"/>
              <a:t>Interactive </a:t>
            </a:r>
            <a:r>
              <a:rPr lang="en-US" altLang="en-US" sz="2000" smtClean="0">
                <a:solidFill>
                  <a:schemeClr val="hlink"/>
                </a:solidFill>
              </a:rPr>
              <a:t>drill up/down, pivoting, slicing and dicing</a:t>
            </a:r>
            <a:r>
              <a:rPr lang="en-US" altLang="en-US" sz="2000" smtClean="0"/>
              <a:t> provide different perspective to data</a:t>
            </a:r>
          </a:p>
          <a:p>
            <a:pPr>
              <a:lnSpc>
                <a:spcPct val="120000"/>
              </a:lnSpc>
            </a:pPr>
            <a:r>
              <a:rPr lang="en-US" altLang="en-US" sz="2400" smtClean="0"/>
              <a:t>Different kinds of </a:t>
            </a:r>
            <a:r>
              <a:rPr lang="en-US" altLang="en-US" sz="2400" smtClean="0">
                <a:solidFill>
                  <a:schemeClr val="hlink"/>
                </a:solidFill>
              </a:rPr>
              <a:t>knowledge</a:t>
            </a:r>
            <a:r>
              <a:rPr lang="en-US" altLang="en-US" sz="2400" smtClean="0"/>
              <a:t> require different representation: association, classification, clustering, etc.</a:t>
            </a:r>
          </a:p>
        </p:txBody>
      </p:sp>
    </p:spTree>
    <p:extLst>
      <p:ext uri="{BB962C8B-B14F-4D97-AF65-F5344CB8AC3E}">
        <p14:creationId xmlns:p14="http://schemas.microsoft.com/office/powerpoint/2010/main" val="9572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705600" cy="1066800"/>
          </a:xfrm>
        </p:spPr>
        <p:txBody>
          <a:bodyPr/>
          <a:lstStyle/>
          <a:p>
            <a:r>
              <a:rPr lang="en-US" altLang="en-US" smtClean="0"/>
              <a:t>A Data Mining Query Language (DMQL)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752600"/>
            <a:ext cx="77089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smtClean="0"/>
              <a:t>Motivation</a:t>
            </a:r>
          </a:p>
          <a:p>
            <a:pPr lvl="1">
              <a:lnSpc>
                <a:spcPct val="120000"/>
              </a:lnSpc>
            </a:pPr>
            <a:r>
              <a:rPr lang="en-US" altLang="en-US" sz="2000" smtClean="0"/>
              <a:t>A DMQL can provide the ability to </a:t>
            </a:r>
            <a:r>
              <a:rPr lang="en-US" altLang="en-US" sz="2000" smtClean="0">
                <a:solidFill>
                  <a:schemeClr val="hlink"/>
                </a:solidFill>
              </a:rPr>
              <a:t>support ad-hoc and interactive data mining</a:t>
            </a:r>
          </a:p>
          <a:p>
            <a:pPr lvl="1">
              <a:lnSpc>
                <a:spcPct val="120000"/>
              </a:lnSpc>
            </a:pPr>
            <a:r>
              <a:rPr lang="en-US" altLang="en-US" sz="2000" smtClean="0"/>
              <a:t>By providing a </a:t>
            </a:r>
            <a:r>
              <a:rPr lang="en-US" altLang="en-US" sz="2000" smtClean="0">
                <a:solidFill>
                  <a:schemeClr val="hlink"/>
                </a:solidFill>
              </a:rPr>
              <a:t>standardized language</a:t>
            </a:r>
            <a:r>
              <a:rPr lang="en-US" altLang="en-US" sz="2000" smtClean="0"/>
              <a:t> like SQL</a:t>
            </a:r>
          </a:p>
          <a:p>
            <a:pPr lvl="2">
              <a:lnSpc>
                <a:spcPct val="120000"/>
              </a:lnSpc>
            </a:pPr>
            <a:r>
              <a:rPr lang="en-US" altLang="en-US" sz="1800" smtClean="0"/>
              <a:t>Hope to achieve a similar effect like that SQL has on relational database</a:t>
            </a:r>
          </a:p>
          <a:p>
            <a:pPr lvl="2">
              <a:lnSpc>
                <a:spcPct val="120000"/>
              </a:lnSpc>
            </a:pPr>
            <a:r>
              <a:rPr lang="en-US" altLang="en-US" sz="1800" smtClean="0"/>
              <a:t>Foundation for system development and evolution</a:t>
            </a:r>
          </a:p>
          <a:p>
            <a:pPr lvl="2">
              <a:lnSpc>
                <a:spcPct val="120000"/>
              </a:lnSpc>
            </a:pPr>
            <a:r>
              <a:rPr lang="en-US" altLang="en-US" sz="1800" smtClean="0"/>
              <a:t>Facilitate information exchange, technology transfer, commercialization and wide acceptance</a:t>
            </a:r>
          </a:p>
          <a:p>
            <a:pPr>
              <a:lnSpc>
                <a:spcPct val="120000"/>
              </a:lnSpc>
            </a:pPr>
            <a:r>
              <a:rPr lang="en-US" altLang="en-US" sz="2400" smtClean="0"/>
              <a:t>Design</a:t>
            </a:r>
          </a:p>
          <a:p>
            <a:pPr lvl="1">
              <a:lnSpc>
                <a:spcPct val="120000"/>
              </a:lnSpc>
            </a:pPr>
            <a:r>
              <a:rPr lang="en-US" altLang="en-US" sz="2000" smtClean="0"/>
              <a:t>DMQL is designed with the</a:t>
            </a:r>
            <a:r>
              <a:rPr lang="en-US" altLang="en-US" sz="2000" smtClean="0">
                <a:solidFill>
                  <a:schemeClr val="hlink"/>
                </a:solidFill>
              </a:rPr>
              <a:t> primitives </a:t>
            </a:r>
            <a:r>
              <a:rPr lang="en-US" altLang="en-US" sz="2000" smtClean="0"/>
              <a:t>described earlier</a:t>
            </a:r>
          </a:p>
        </p:txBody>
      </p:sp>
    </p:spTree>
    <p:extLst>
      <p:ext uri="{BB962C8B-B14F-4D97-AF65-F5344CB8AC3E}">
        <p14:creationId xmlns:p14="http://schemas.microsoft.com/office/powerpoint/2010/main" val="36922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6477000" cy="762000"/>
          </a:xfrm>
        </p:spPr>
        <p:txBody>
          <a:bodyPr/>
          <a:lstStyle/>
          <a:p>
            <a:r>
              <a:rPr lang="en-US" altLang="en-US" smtClean="0"/>
              <a:t>Syntax for DMQL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752600"/>
            <a:ext cx="7708900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Syntax for specification of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task-relevant data 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the kind of knowledge to be mined 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concept hierarchy specification 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interestingness measure 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pattern presentation and visualization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Putting it all together — a DMQL query</a:t>
            </a:r>
            <a:r>
              <a:rPr lang="en-US" altLang="en-US" sz="26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42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Data Mining primitives: </a:t>
            </a:r>
            <a:endParaRPr lang="en-IN" dirty="0" smtClean="0"/>
          </a:p>
          <a:p>
            <a:pPr lvl="1"/>
            <a:r>
              <a:rPr lang="en-IN" dirty="0" smtClean="0"/>
              <a:t>Task relevant data </a:t>
            </a:r>
          </a:p>
          <a:p>
            <a:pPr lvl="1"/>
            <a:r>
              <a:rPr lang="en-IN" dirty="0" smtClean="0"/>
              <a:t>kind </a:t>
            </a:r>
            <a:r>
              <a:rPr lang="en-IN" dirty="0"/>
              <a:t>of knowledge to be mined </a:t>
            </a:r>
            <a:endParaRPr lang="en-IN" dirty="0" smtClean="0"/>
          </a:p>
          <a:p>
            <a:pPr lvl="1"/>
            <a:r>
              <a:rPr lang="en-IN" dirty="0" smtClean="0"/>
              <a:t>Background </a:t>
            </a:r>
            <a:r>
              <a:rPr lang="en-IN" dirty="0"/>
              <a:t>knowledge </a:t>
            </a:r>
            <a:endParaRPr lang="en-IN" dirty="0" smtClean="0"/>
          </a:p>
          <a:p>
            <a:pPr lvl="1"/>
            <a:r>
              <a:rPr lang="en-IN" dirty="0" smtClean="0"/>
              <a:t>Interestingness measures</a:t>
            </a:r>
          </a:p>
          <a:p>
            <a:pPr lvl="1"/>
            <a:r>
              <a:rPr lang="en-IN" dirty="0" smtClean="0"/>
              <a:t>presentation </a:t>
            </a:r>
            <a:r>
              <a:rPr lang="en-IN" dirty="0"/>
              <a:t>&amp; visualization of discovered pattern </a:t>
            </a:r>
            <a:r>
              <a:rPr lang="en-IN" dirty="0" smtClean="0"/>
              <a:t>-</a:t>
            </a:r>
            <a:endParaRPr lang="en-IN" dirty="0"/>
          </a:p>
          <a:p>
            <a:r>
              <a:rPr lang="en-IN" dirty="0" smtClean="0"/>
              <a:t>Data Mining Query language</a:t>
            </a:r>
          </a:p>
          <a:p>
            <a:pPr lvl="1"/>
            <a:r>
              <a:rPr lang="en-IN" smtClean="0"/>
              <a:t> </a:t>
            </a:r>
            <a:r>
              <a:rPr lang="en-IN" dirty="0"/>
              <a:t>Designing Graphical User interfaces based on </a:t>
            </a:r>
            <a:r>
              <a:rPr lang="en-IN"/>
              <a:t>DMQL </a:t>
            </a:r>
            <a:endParaRPr lang="en-IN" smtClean="0"/>
          </a:p>
          <a:p>
            <a:pPr lvl="1"/>
            <a:r>
              <a:rPr lang="en-IN" smtClean="0"/>
              <a:t>Architecture </a:t>
            </a:r>
            <a:r>
              <a:rPr lang="en-IN" dirty="0"/>
              <a:t>of Data mining</a:t>
            </a:r>
          </a:p>
        </p:txBody>
      </p:sp>
    </p:spTree>
    <p:extLst>
      <p:ext uri="{BB962C8B-B14F-4D97-AF65-F5344CB8AC3E}">
        <p14:creationId xmlns:p14="http://schemas.microsoft.com/office/powerpoint/2010/main" val="320071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162800" cy="990600"/>
          </a:xfrm>
        </p:spPr>
        <p:txBody>
          <a:bodyPr/>
          <a:lstStyle/>
          <a:p>
            <a:r>
              <a:rPr lang="en-US" altLang="en-US" smtClean="0"/>
              <a:t>Syntax for task-relevant data specification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i="1" smtClean="0">
                <a:solidFill>
                  <a:schemeClr val="folHlink"/>
                </a:solidFill>
              </a:rPr>
              <a:t>use database</a:t>
            </a:r>
            <a:r>
              <a:rPr lang="en-US" altLang="en-US" sz="2400" smtClean="0">
                <a:solidFill>
                  <a:schemeClr val="folHlink"/>
                </a:solidFill>
              </a:rPr>
              <a:t> </a:t>
            </a:r>
            <a:r>
              <a:rPr lang="en-US" altLang="en-US" sz="2400" smtClean="0"/>
              <a:t>database_name, or </a:t>
            </a:r>
            <a:r>
              <a:rPr lang="en-US" altLang="en-US" sz="2400" i="1" smtClean="0"/>
              <a:t>use data warehouse</a:t>
            </a:r>
            <a:r>
              <a:rPr lang="en-US" altLang="en-US" sz="2400" smtClean="0"/>
              <a:t> data_warehouse_name</a:t>
            </a:r>
          </a:p>
          <a:p>
            <a:pPr lvl="1">
              <a:lnSpc>
                <a:spcPct val="130000"/>
              </a:lnSpc>
            </a:pPr>
            <a:r>
              <a:rPr lang="en-US" altLang="en-US" sz="2000" smtClean="0"/>
              <a:t>directs the data mining task to the database or data warehouse specified</a:t>
            </a:r>
          </a:p>
          <a:p>
            <a:pPr>
              <a:lnSpc>
                <a:spcPct val="130000"/>
              </a:lnSpc>
            </a:pPr>
            <a:r>
              <a:rPr lang="en-US" altLang="en-US" sz="2400" i="1" smtClean="0">
                <a:solidFill>
                  <a:schemeClr val="folHlink"/>
                </a:solidFill>
              </a:rPr>
              <a:t>from relation</a:t>
            </a:r>
            <a:r>
              <a:rPr lang="en-US" altLang="en-US" sz="2400" smtClean="0"/>
              <a:t>(s)/cube(s) [</a:t>
            </a:r>
            <a:r>
              <a:rPr lang="en-US" altLang="en-US" sz="2400" i="1" smtClean="0"/>
              <a:t>where</a:t>
            </a:r>
            <a:r>
              <a:rPr lang="en-US" altLang="en-US" sz="2400" smtClean="0"/>
              <a:t> condition]</a:t>
            </a:r>
          </a:p>
          <a:p>
            <a:pPr lvl="1">
              <a:lnSpc>
                <a:spcPct val="130000"/>
              </a:lnSpc>
            </a:pPr>
            <a:r>
              <a:rPr lang="en-US" altLang="en-US" sz="2000" smtClean="0"/>
              <a:t>specify the database tables or data cubes involved and the conditions defining the data to be retrieved</a:t>
            </a:r>
          </a:p>
          <a:p>
            <a:pPr>
              <a:lnSpc>
                <a:spcPct val="130000"/>
              </a:lnSpc>
            </a:pPr>
            <a:r>
              <a:rPr lang="en-US" altLang="en-US" sz="2400" i="1" smtClean="0">
                <a:solidFill>
                  <a:schemeClr val="folHlink"/>
                </a:solidFill>
              </a:rPr>
              <a:t>in relevance</a:t>
            </a:r>
            <a:r>
              <a:rPr lang="en-US" altLang="en-US" sz="2400" i="1" smtClean="0"/>
              <a:t> to</a:t>
            </a:r>
            <a:r>
              <a:rPr lang="en-US" altLang="en-US" sz="2400" smtClean="0"/>
              <a:t> att_or_dim_list</a:t>
            </a:r>
          </a:p>
          <a:p>
            <a:pPr lvl="1">
              <a:lnSpc>
                <a:spcPct val="130000"/>
              </a:lnSpc>
            </a:pPr>
            <a:r>
              <a:rPr lang="en-US" altLang="en-US" sz="2000" smtClean="0"/>
              <a:t>Lists attributes or dimensions for exploration</a:t>
            </a:r>
          </a:p>
        </p:txBody>
      </p:sp>
    </p:spTree>
    <p:extLst>
      <p:ext uri="{BB962C8B-B14F-4D97-AF65-F5344CB8AC3E}">
        <p14:creationId xmlns:p14="http://schemas.microsoft.com/office/powerpoint/2010/main" val="188356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162800" cy="990600"/>
          </a:xfrm>
        </p:spPr>
        <p:txBody>
          <a:bodyPr/>
          <a:lstStyle/>
          <a:p>
            <a:r>
              <a:rPr lang="en-US" altLang="en-US" smtClean="0"/>
              <a:t>Syntax for task-relevant data specification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i="1" smtClean="0">
                <a:solidFill>
                  <a:schemeClr val="folHlink"/>
                </a:solidFill>
              </a:rPr>
              <a:t>order by</a:t>
            </a:r>
            <a:r>
              <a:rPr lang="en-US" altLang="en-US" smtClean="0"/>
              <a:t> order_list </a:t>
            </a:r>
          </a:p>
          <a:p>
            <a:pPr lvl="1">
              <a:lnSpc>
                <a:spcPct val="130000"/>
              </a:lnSpc>
            </a:pPr>
            <a:r>
              <a:rPr lang="en-US" altLang="en-US" smtClean="0"/>
              <a:t>Specifies the sorting order of the task relevant data</a:t>
            </a:r>
          </a:p>
          <a:p>
            <a:pPr>
              <a:lnSpc>
                <a:spcPct val="130000"/>
              </a:lnSpc>
            </a:pPr>
            <a:r>
              <a:rPr lang="en-US" altLang="en-US" i="1" smtClean="0">
                <a:solidFill>
                  <a:schemeClr val="folHlink"/>
                </a:solidFill>
              </a:rPr>
              <a:t>group by</a:t>
            </a:r>
            <a:r>
              <a:rPr lang="en-US" altLang="en-US" smtClean="0"/>
              <a:t> grouping_list</a:t>
            </a:r>
          </a:p>
          <a:p>
            <a:pPr lvl="1">
              <a:lnSpc>
                <a:spcPct val="130000"/>
              </a:lnSpc>
            </a:pPr>
            <a:r>
              <a:rPr lang="en-US" altLang="en-US" smtClean="0"/>
              <a:t>Specifies criteria for grouping the data</a:t>
            </a:r>
          </a:p>
          <a:p>
            <a:pPr>
              <a:lnSpc>
                <a:spcPct val="130000"/>
              </a:lnSpc>
            </a:pPr>
            <a:r>
              <a:rPr lang="en-US" altLang="en-US" i="1" smtClean="0">
                <a:solidFill>
                  <a:schemeClr val="folHlink"/>
                </a:solidFill>
              </a:rPr>
              <a:t>having</a:t>
            </a:r>
            <a:r>
              <a:rPr lang="en-US" altLang="en-US" smtClean="0"/>
              <a:t> condition</a:t>
            </a:r>
          </a:p>
          <a:p>
            <a:pPr lvl="1">
              <a:lnSpc>
                <a:spcPct val="130000"/>
              </a:lnSpc>
            </a:pPr>
            <a:r>
              <a:rPr lang="en-US" altLang="en-US" smtClean="0"/>
              <a:t>Specifies the condition by which groups of data are considered relevant</a:t>
            </a:r>
          </a:p>
        </p:txBody>
      </p:sp>
    </p:spTree>
    <p:extLst>
      <p:ext uri="{BB962C8B-B14F-4D97-AF65-F5344CB8AC3E}">
        <p14:creationId xmlns:p14="http://schemas.microsoft.com/office/powerpoint/2010/main" val="4269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162800" cy="990600"/>
          </a:xfrm>
        </p:spPr>
        <p:txBody>
          <a:bodyPr/>
          <a:lstStyle/>
          <a:p>
            <a:r>
              <a:rPr lang="en-US" altLang="en-US" smtClean="0"/>
              <a:t>Top Level Syntax of DMQL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72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i="1" smtClean="0"/>
              <a:t>(DMQL) ::= (DMQL_Statement);{(DMQL_Statement)</a:t>
            </a:r>
          </a:p>
          <a:p>
            <a:pPr>
              <a:lnSpc>
                <a:spcPct val="130000"/>
              </a:lnSpc>
            </a:pPr>
            <a:r>
              <a:rPr lang="en-US" altLang="en-US" sz="2400" i="1" smtClean="0"/>
              <a:t>(DMQL_Statement) ::= (Data_Mining_Statement)               | (Concept_Hierarchy_Definition_Statement)                        | (Visualization_and_Presentation)</a:t>
            </a:r>
          </a:p>
        </p:txBody>
      </p:sp>
    </p:spTree>
    <p:extLst>
      <p:ext uri="{BB962C8B-B14F-4D97-AF65-F5344CB8AC3E}">
        <p14:creationId xmlns:p14="http://schemas.microsoft.com/office/powerpoint/2010/main" val="162838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162800" cy="990600"/>
          </a:xfrm>
        </p:spPr>
        <p:txBody>
          <a:bodyPr/>
          <a:lstStyle/>
          <a:p>
            <a:r>
              <a:rPr lang="en-US" altLang="en-US" smtClean="0"/>
              <a:t>Top Level Syntax of DMQL</a:t>
            </a:r>
            <a:br>
              <a:rPr lang="en-US" altLang="en-US" smtClean="0"/>
            </a:br>
            <a:r>
              <a:rPr lang="en-US" altLang="en-US" smtClean="0"/>
              <a:t>(continued)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000" i="1" smtClean="0"/>
              <a:t>(Data_Mining_Statement) ::=  </a:t>
            </a:r>
            <a:r>
              <a:rPr lang="en-US" altLang="en-US" sz="2000" b="1" i="1" smtClean="0"/>
              <a:t>use database</a:t>
            </a:r>
            <a:r>
              <a:rPr lang="en-US" altLang="en-US" sz="2000" i="1" smtClean="0"/>
              <a:t> (database_name)                  | </a:t>
            </a:r>
            <a:r>
              <a:rPr lang="en-US" altLang="en-US" sz="2000" b="1" i="1" smtClean="0"/>
              <a:t>use data warehouse</a:t>
            </a:r>
            <a:r>
              <a:rPr lang="en-US" altLang="en-US" sz="2000" i="1" smtClean="0"/>
              <a:t> (data_warehouse_name)                                      {</a:t>
            </a:r>
            <a:r>
              <a:rPr lang="en-US" altLang="en-US" sz="2000" b="1" i="1" smtClean="0"/>
              <a:t>use hierarchy</a:t>
            </a:r>
            <a:r>
              <a:rPr lang="en-US" altLang="en-US" sz="2000" i="1" smtClean="0"/>
              <a:t> (hierarchy_name) </a:t>
            </a:r>
            <a:r>
              <a:rPr lang="en-US" altLang="en-US" sz="2000" b="1" i="1" smtClean="0"/>
              <a:t>for</a:t>
            </a:r>
            <a:r>
              <a:rPr lang="en-US" altLang="en-US" sz="2000" i="1" smtClean="0"/>
              <a:t> (attribute_or_dimension)}     (Mine_Knowledge_Specification)                                                              </a:t>
            </a:r>
            <a:r>
              <a:rPr lang="en-US" altLang="en-US" sz="2000" b="1" i="1" smtClean="0"/>
              <a:t>in relevance to</a:t>
            </a:r>
            <a:r>
              <a:rPr lang="en-US" altLang="en-US" sz="2000" i="1" smtClean="0"/>
              <a:t> (attribute_or_dimension_list)                                        </a:t>
            </a:r>
            <a:r>
              <a:rPr lang="en-US" altLang="en-US" sz="2000" b="1" i="1" smtClean="0"/>
              <a:t>from</a:t>
            </a:r>
            <a:r>
              <a:rPr lang="en-US" altLang="en-US" sz="2000" i="1" smtClean="0"/>
              <a:t> (relation(s)/cube(s))                                                                     [</a:t>
            </a:r>
            <a:r>
              <a:rPr lang="en-US" altLang="en-US" sz="2000" b="1" i="1" smtClean="0"/>
              <a:t>where</a:t>
            </a:r>
            <a:r>
              <a:rPr lang="en-US" altLang="en-US" sz="2000" i="1" smtClean="0"/>
              <a:t> (condition)]                                                                               [</a:t>
            </a:r>
            <a:r>
              <a:rPr lang="en-US" altLang="en-US" sz="2000" b="1" i="1" smtClean="0"/>
              <a:t>order by</a:t>
            </a:r>
            <a:r>
              <a:rPr lang="en-US" altLang="en-US" sz="2000" i="1" smtClean="0"/>
              <a:t> (order_list)]                                                                          [</a:t>
            </a:r>
            <a:r>
              <a:rPr lang="en-US" altLang="en-US" sz="2000" b="1" i="1" smtClean="0"/>
              <a:t>group by</a:t>
            </a:r>
            <a:r>
              <a:rPr lang="en-US" altLang="en-US" sz="2000" i="1" smtClean="0"/>
              <a:t> (grouping_list)]                                                                  [</a:t>
            </a:r>
            <a:r>
              <a:rPr lang="en-US" altLang="en-US" sz="2000" b="1" i="1" smtClean="0"/>
              <a:t>having</a:t>
            </a:r>
            <a:r>
              <a:rPr lang="en-US" altLang="en-US" sz="2000" i="1" smtClean="0"/>
              <a:t> (condition)]                                                                              {</a:t>
            </a:r>
            <a:r>
              <a:rPr lang="en-US" altLang="en-US" sz="2000" b="1" i="1" smtClean="0"/>
              <a:t>with</a:t>
            </a:r>
            <a:r>
              <a:rPr lang="en-US" altLang="en-US" sz="2000" i="1" smtClean="0"/>
              <a:t> [(interest_measure_name)] </a:t>
            </a:r>
            <a:r>
              <a:rPr lang="en-US" altLang="en-US" sz="2000" b="1" i="1" smtClean="0"/>
              <a:t>threshold</a:t>
            </a:r>
            <a:r>
              <a:rPr lang="en-US" altLang="en-US" sz="2000" i="1" smtClean="0"/>
              <a:t> = (threshold_value)            [</a:t>
            </a:r>
            <a:r>
              <a:rPr lang="en-US" altLang="en-US" sz="2000" b="1" i="1" smtClean="0"/>
              <a:t>for </a:t>
            </a:r>
            <a:r>
              <a:rPr lang="en-US" altLang="en-US" sz="2000" i="1" smtClean="0"/>
              <a:t>(attribute(s))]}</a:t>
            </a:r>
          </a:p>
        </p:txBody>
      </p:sp>
    </p:spTree>
    <p:extLst>
      <p:ext uri="{BB962C8B-B14F-4D97-AF65-F5344CB8AC3E}">
        <p14:creationId xmlns:p14="http://schemas.microsoft.com/office/powerpoint/2010/main" val="428623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162800" cy="990600"/>
          </a:xfrm>
        </p:spPr>
        <p:txBody>
          <a:bodyPr/>
          <a:lstStyle/>
          <a:p>
            <a:r>
              <a:rPr lang="en-US" altLang="en-US" smtClean="0"/>
              <a:t>Top Level Syntax of DMQL</a:t>
            </a:r>
            <a:br>
              <a:rPr lang="en-US" altLang="en-US" smtClean="0"/>
            </a:br>
            <a:r>
              <a:rPr lang="en-US" altLang="en-US" smtClean="0"/>
              <a:t>(continued)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i="1" smtClean="0"/>
              <a:t>(Mine_Knowledge_Specification) ::= (Mine_Char) | (Mine_Desc) | (Mine_Assoc) | (Mine_Class)</a:t>
            </a:r>
          </a:p>
          <a:p>
            <a:pPr>
              <a:lnSpc>
                <a:spcPct val="130000"/>
              </a:lnSpc>
            </a:pPr>
            <a:r>
              <a:rPr lang="en-US" altLang="en-US" sz="2400" i="1" smtClean="0"/>
              <a:t>(Mine_Char) ::= </a:t>
            </a:r>
            <a:r>
              <a:rPr lang="en-US" altLang="en-US" sz="2400" b="1" i="1" smtClean="0"/>
              <a:t>mine characteristics</a:t>
            </a:r>
            <a:r>
              <a:rPr lang="en-US" altLang="en-US" sz="2400" i="1" smtClean="0"/>
              <a:t> [</a:t>
            </a:r>
            <a:r>
              <a:rPr lang="en-US" altLang="en-US" sz="2400" b="1" i="1" smtClean="0"/>
              <a:t>as</a:t>
            </a:r>
            <a:r>
              <a:rPr lang="en-US" altLang="en-US" sz="2400" i="1" smtClean="0"/>
              <a:t> (pattern_name)] </a:t>
            </a:r>
            <a:r>
              <a:rPr lang="en-US" altLang="en-US" sz="2400" b="1" i="1" smtClean="0"/>
              <a:t>analyze</a:t>
            </a:r>
            <a:r>
              <a:rPr lang="en-US" altLang="en-US" sz="2400" i="1" smtClean="0"/>
              <a:t> (measure(s))</a:t>
            </a:r>
          </a:p>
          <a:p>
            <a:pPr>
              <a:lnSpc>
                <a:spcPct val="130000"/>
              </a:lnSpc>
            </a:pPr>
            <a:r>
              <a:rPr lang="en-US" altLang="en-US" sz="2400" i="1" smtClean="0"/>
              <a:t>(Mine_Desc) ::= </a:t>
            </a:r>
            <a:r>
              <a:rPr lang="en-US" altLang="en-US" sz="2400" b="1" i="1" smtClean="0"/>
              <a:t>mine comparison</a:t>
            </a:r>
            <a:r>
              <a:rPr lang="en-US" altLang="en-US" sz="2400" i="1" smtClean="0"/>
              <a:t> [</a:t>
            </a:r>
            <a:r>
              <a:rPr lang="en-US" altLang="en-US" sz="2400" b="1" i="1" smtClean="0"/>
              <a:t>as</a:t>
            </a:r>
            <a:r>
              <a:rPr lang="en-US" altLang="en-US" sz="2400" i="1" smtClean="0"/>
              <a:t> (pattern_name)]           </a:t>
            </a:r>
            <a:r>
              <a:rPr lang="en-US" altLang="en-US" sz="2400" b="1" i="1" smtClean="0"/>
              <a:t>for</a:t>
            </a:r>
            <a:r>
              <a:rPr lang="en-US" altLang="en-US" sz="2400" i="1" smtClean="0"/>
              <a:t> (target_class) </a:t>
            </a:r>
            <a:r>
              <a:rPr lang="en-US" altLang="en-US" sz="2400" b="1" i="1" smtClean="0"/>
              <a:t>where</a:t>
            </a:r>
            <a:r>
              <a:rPr lang="en-US" altLang="en-US" sz="2400" i="1" smtClean="0"/>
              <a:t> (target_condition)                          {</a:t>
            </a:r>
            <a:r>
              <a:rPr lang="en-US" altLang="en-US" sz="2400" b="1" i="1" smtClean="0"/>
              <a:t>versus</a:t>
            </a:r>
            <a:r>
              <a:rPr lang="en-US" altLang="en-US" sz="2400" i="1" smtClean="0"/>
              <a:t> (contrast_class_i) </a:t>
            </a:r>
            <a:r>
              <a:rPr lang="en-US" altLang="en-US" sz="2400" b="1" i="1" smtClean="0"/>
              <a:t>where</a:t>
            </a:r>
            <a:r>
              <a:rPr lang="en-US" altLang="en-US" sz="2400" i="1" smtClean="0"/>
              <a:t> (contrast_condition_i)] </a:t>
            </a:r>
            <a:r>
              <a:rPr lang="en-US" altLang="en-US" sz="2400" b="1" i="1" smtClean="0"/>
              <a:t>analyze</a:t>
            </a:r>
            <a:r>
              <a:rPr lang="en-US" altLang="en-US" sz="2400" i="1" smtClean="0"/>
              <a:t> (measure(s))</a:t>
            </a:r>
          </a:p>
          <a:p>
            <a:pPr>
              <a:lnSpc>
                <a:spcPct val="130000"/>
              </a:lnSpc>
            </a:pPr>
            <a:r>
              <a:rPr lang="en-US" altLang="en-US" sz="2400" i="1" smtClean="0"/>
              <a:t>Mine_Assoc) ::= </a:t>
            </a:r>
            <a:r>
              <a:rPr lang="en-US" altLang="en-US" sz="2400" b="1" i="1" smtClean="0"/>
              <a:t>mine association</a:t>
            </a:r>
            <a:r>
              <a:rPr lang="en-US" altLang="en-US" sz="2400" i="1" smtClean="0"/>
              <a:t> [</a:t>
            </a:r>
            <a:r>
              <a:rPr lang="en-US" altLang="en-US" sz="2400" b="1" i="1" smtClean="0"/>
              <a:t>as</a:t>
            </a:r>
            <a:r>
              <a:rPr lang="en-US" altLang="en-US" sz="2400" i="1" smtClean="0"/>
              <a:t> (pattern_name)]       [</a:t>
            </a:r>
            <a:r>
              <a:rPr lang="en-US" altLang="en-US" sz="2400" b="1" i="1" smtClean="0"/>
              <a:t>matching</a:t>
            </a:r>
            <a:r>
              <a:rPr lang="en-US" altLang="en-US" sz="2400" i="1" smtClean="0"/>
              <a:t> (metapattern)]</a:t>
            </a:r>
          </a:p>
        </p:txBody>
      </p:sp>
    </p:spTree>
    <p:extLst>
      <p:ext uri="{BB962C8B-B14F-4D97-AF65-F5344CB8AC3E}">
        <p14:creationId xmlns:p14="http://schemas.microsoft.com/office/powerpoint/2010/main" val="3895491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162800" cy="990600"/>
          </a:xfrm>
        </p:spPr>
        <p:txBody>
          <a:bodyPr/>
          <a:lstStyle/>
          <a:p>
            <a:r>
              <a:rPr lang="en-US" altLang="en-US" smtClean="0"/>
              <a:t>Top Level Syntax of DMQL</a:t>
            </a:r>
            <a:br>
              <a:rPr lang="en-US" altLang="en-US" smtClean="0"/>
            </a:br>
            <a:r>
              <a:rPr lang="en-US" altLang="en-US" smtClean="0"/>
              <a:t>(continued)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i="1" smtClean="0"/>
              <a:t>(Mine_Class) ::=  </a:t>
            </a:r>
            <a:r>
              <a:rPr lang="en-US" altLang="en-US" sz="2400" b="1" i="1" smtClean="0"/>
              <a:t>mine classification</a:t>
            </a:r>
            <a:r>
              <a:rPr lang="en-US" altLang="en-US" sz="2400" i="1" smtClean="0"/>
              <a:t> [</a:t>
            </a:r>
            <a:r>
              <a:rPr lang="en-US" altLang="en-US" sz="2400" b="1" i="1" smtClean="0"/>
              <a:t>as</a:t>
            </a:r>
            <a:r>
              <a:rPr lang="en-US" altLang="en-US" sz="2400" i="1" smtClean="0"/>
              <a:t> (pattern_name)]  </a:t>
            </a:r>
            <a:r>
              <a:rPr lang="en-US" altLang="en-US" sz="2400" b="1" i="1" smtClean="0"/>
              <a:t>analyze</a:t>
            </a:r>
            <a:r>
              <a:rPr lang="en-US" altLang="en-US" sz="2400" i="1" smtClean="0"/>
              <a:t> (classifying_attribute_or_dimension)</a:t>
            </a:r>
          </a:p>
          <a:p>
            <a:pPr>
              <a:lnSpc>
                <a:spcPct val="130000"/>
              </a:lnSpc>
            </a:pPr>
            <a:r>
              <a:rPr lang="en-US" altLang="en-US" sz="2400" i="1" smtClean="0"/>
              <a:t>(Concept_Hierarchy_Definition_Statement) ::=              </a:t>
            </a:r>
            <a:r>
              <a:rPr lang="en-US" altLang="en-US" sz="2400" b="1" i="1" smtClean="0"/>
              <a:t>define hierarchy</a:t>
            </a:r>
            <a:r>
              <a:rPr lang="en-US" altLang="en-US" sz="2400" i="1" smtClean="0"/>
              <a:t> (hierarchy_name)                                          [</a:t>
            </a:r>
            <a:r>
              <a:rPr lang="en-US" altLang="en-US" sz="2400" b="1" i="1" smtClean="0"/>
              <a:t>for</a:t>
            </a:r>
            <a:r>
              <a:rPr lang="en-US" altLang="en-US" sz="2400" i="1" smtClean="0"/>
              <a:t> (attribute_or_dimension)]                                                 </a:t>
            </a:r>
            <a:r>
              <a:rPr lang="en-US" altLang="en-US" sz="2400" b="1" i="1" smtClean="0"/>
              <a:t>on </a:t>
            </a:r>
            <a:r>
              <a:rPr lang="en-US" altLang="en-US" sz="2400" i="1" smtClean="0"/>
              <a:t>(relation_or_cube_or_hierarchy)                                        </a:t>
            </a:r>
            <a:r>
              <a:rPr lang="en-US" altLang="en-US" sz="2400" b="1" i="1" smtClean="0"/>
              <a:t>as</a:t>
            </a:r>
            <a:r>
              <a:rPr lang="en-US" altLang="en-US" sz="2400" i="1" smtClean="0"/>
              <a:t> (hierarchy_description)                                                   [</a:t>
            </a:r>
            <a:r>
              <a:rPr lang="en-US" altLang="en-US" sz="2400" b="1" i="1" smtClean="0"/>
              <a:t>where</a:t>
            </a:r>
            <a:r>
              <a:rPr lang="en-US" altLang="en-US" sz="2400" i="1" smtClean="0"/>
              <a:t> (condition)]</a:t>
            </a:r>
          </a:p>
          <a:p>
            <a:pPr>
              <a:lnSpc>
                <a:spcPct val="130000"/>
              </a:lnSpc>
            </a:pPr>
            <a:r>
              <a:rPr lang="en-US" altLang="en-US" sz="2400" i="1" smtClean="0"/>
              <a:t>(Visualization_and_Presentation) ::= </a:t>
            </a:r>
            <a:r>
              <a:rPr lang="en-US" altLang="en-US" sz="2400" b="1" i="1" smtClean="0"/>
              <a:t>display as</a:t>
            </a:r>
            <a:r>
              <a:rPr lang="en-US" altLang="en-US" sz="2400" i="1" smtClean="0"/>
              <a:t> (result_form) | {(Multilevel_Manipulation)}</a:t>
            </a:r>
          </a:p>
        </p:txBody>
      </p:sp>
    </p:spTree>
    <p:extLst>
      <p:ext uri="{BB962C8B-B14F-4D97-AF65-F5344CB8AC3E}">
        <p14:creationId xmlns:p14="http://schemas.microsoft.com/office/powerpoint/2010/main" val="1174561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162800" cy="990600"/>
          </a:xfrm>
        </p:spPr>
        <p:txBody>
          <a:bodyPr/>
          <a:lstStyle/>
          <a:p>
            <a:r>
              <a:rPr lang="en-US" altLang="en-US" smtClean="0"/>
              <a:t>Top Level Syntax of DMQL</a:t>
            </a:r>
            <a:br>
              <a:rPr lang="en-US" altLang="en-US" smtClean="0"/>
            </a:br>
            <a:r>
              <a:rPr lang="en-US" altLang="en-US" smtClean="0"/>
              <a:t>(continued)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 i="1" smtClean="0"/>
              <a:t>(Multilevel_Manipulation) ::=                                              </a:t>
            </a:r>
            <a:r>
              <a:rPr lang="en-US" altLang="en-US" sz="2400" b="1" i="1" smtClean="0"/>
              <a:t>roll up on</a:t>
            </a:r>
            <a:r>
              <a:rPr lang="en-US" altLang="en-US" sz="2400" i="1" smtClean="0"/>
              <a:t> (attribute_or_dimension)                                        | </a:t>
            </a:r>
            <a:r>
              <a:rPr lang="en-US" altLang="en-US" sz="2400" b="1" i="1" smtClean="0"/>
              <a:t>drill down on</a:t>
            </a:r>
            <a:r>
              <a:rPr lang="en-US" altLang="en-US" sz="2400" i="1" smtClean="0"/>
              <a:t> (attribute_or_dimension)                              | </a:t>
            </a:r>
            <a:r>
              <a:rPr lang="en-US" altLang="en-US" sz="2400" b="1" i="1" smtClean="0"/>
              <a:t>add</a:t>
            </a:r>
            <a:r>
              <a:rPr lang="en-US" altLang="en-US" sz="2400" i="1" smtClean="0"/>
              <a:t> (attribute_or_dimension)                                              | </a:t>
            </a:r>
            <a:r>
              <a:rPr lang="en-US" altLang="en-US" sz="2400" b="1" i="1" smtClean="0"/>
              <a:t>drop</a:t>
            </a:r>
            <a:r>
              <a:rPr lang="en-US" altLang="en-US" sz="2400" i="1" smtClean="0"/>
              <a:t> (attribute_or_dimension)  </a:t>
            </a:r>
          </a:p>
        </p:txBody>
      </p:sp>
    </p:spTree>
    <p:extLst>
      <p:ext uri="{BB962C8B-B14F-4D97-AF65-F5344CB8AC3E}">
        <p14:creationId xmlns:p14="http://schemas.microsoft.com/office/powerpoint/2010/main" val="565364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467600" cy="685800"/>
          </a:xfrm>
        </p:spPr>
        <p:txBody>
          <a:bodyPr/>
          <a:lstStyle/>
          <a:p>
            <a:r>
              <a:rPr lang="en-US" altLang="en-US" smtClean="0"/>
              <a:t>Specification of task-relevant data</a:t>
            </a:r>
          </a:p>
        </p:txBody>
      </p:sp>
      <p:pic>
        <p:nvPicPr>
          <p:cNvPr id="29699" name="Picture 3" descr="\begin{example}% latex2html id marker 1065&#10;\rm This example shows how to use DMQ...&#10;...s = \lq\lq Canada'' \\&#10;\&gt; {\sf group by} P.date&#10;\end{tabbing}}&#10;\boxend&#10;\end{example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509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for specifying the kind of knowledge to be mined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191000"/>
          </a:xfrm>
        </p:spPr>
        <p:txBody>
          <a:bodyPr/>
          <a:lstStyle/>
          <a:p>
            <a:r>
              <a:rPr lang="en-US" altLang="en-US" smtClean="0"/>
              <a:t>Characterization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>
                <a:latin typeface="Arial Unicode MS" pitchFamily="34" charset="-128"/>
              </a:rPr>
              <a:t>	Mine_Knowledge_Specification</a:t>
            </a:r>
            <a:r>
              <a:rPr lang="en-US" altLang="en-US" b="1" smtClean="0">
                <a:latin typeface="Arial Unicode MS" pitchFamily="34" charset="-128"/>
              </a:rPr>
              <a:t>  ::= </a:t>
            </a:r>
            <a:br>
              <a:rPr lang="en-US" altLang="en-US" b="1" smtClean="0">
                <a:latin typeface="Arial Unicode MS" pitchFamily="34" charset="-128"/>
              </a:rPr>
            </a:br>
            <a:r>
              <a:rPr lang="en-US" altLang="en-US" b="1" smtClean="0">
                <a:latin typeface="Arial Unicode MS" pitchFamily="34" charset="-128"/>
              </a:rPr>
              <a:t>	</a:t>
            </a:r>
            <a:r>
              <a:rPr lang="en-US" altLang="en-US" b="1" i="1" smtClean="0">
                <a:latin typeface="Arial Unicode MS" pitchFamily="34" charset="-128"/>
              </a:rPr>
              <a:t>mine characteristics</a:t>
            </a:r>
            <a:r>
              <a:rPr lang="en-US" altLang="en-US" b="1" smtClean="0">
                <a:latin typeface="Arial Unicode MS" pitchFamily="34" charset="-128"/>
              </a:rPr>
              <a:t> [</a:t>
            </a:r>
            <a:r>
              <a:rPr lang="en-US" altLang="en-US" b="1" i="1" smtClean="0">
                <a:latin typeface="Arial Unicode MS" pitchFamily="34" charset="-128"/>
              </a:rPr>
              <a:t>as</a:t>
            </a:r>
            <a:r>
              <a:rPr lang="en-US" altLang="en-US" b="1" smtClean="0">
                <a:latin typeface="Arial Unicode MS" pitchFamily="34" charset="-128"/>
              </a:rPr>
              <a:t> pattern_name] </a:t>
            </a:r>
            <a:br>
              <a:rPr lang="en-US" altLang="en-US" b="1" smtClean="0">
                <a:latin typeface="Arial Unicode MS" pitchFamily="34" charset="-128"/>
              </a:rPr>
            </a:br>
            <a:r>
              <a:rPr lang="en-US" altLang="en-US" b="1" smtClean="0">
                <a:latin typeface="Arial Unicode MS" pitchFamily="34" charset="-128"/>
              </a:rPr>
              <a:t>	</a:t>
            </a:r>
            <a:r>
              <a:rPr lang="en-US" altLang="en-US" b="1" i="1" smtClean="0">
                <a:latin typeface="Arial Unicode MS" pitchFamily="34" charset="-128"/>
              </a:rPr>
              <a:t>analyze</a:t>
            </a:r>
            <a:r>
              <a:rPr lang="en-US" altLang="en-US" b="1" smtClean="0">
                <a:latin typeface="Arial Unicode MS" pitchFamily="34" charset="-128"/>
              </a:rPr>
              <a:t> measure(s) </a:t>
            </a:r>
          </a:p>
          <a:p>
            <a:pPr lvl="1"/>
            <a:r>
              <a:rPr lang="en-US" altLang="en-US" smtClean="0"/>
              <a:t>Specifies that characteristic descriptions are to be mined</a:t>
            </a:r>
          </a:p>
          <a:p>
            <a:pPr lvl="1"/>
            <a:r>
              <a:rPr lang="en-US" altLang="en-US" b="1" i="1" smtClean="0"/>
              <a:t>Analyze</a:t>
            </a:r>
            <a:r>
              <a:rPr lang="en-US" altLang="en-US" smtClean="0"/>
              <a:t> specifies aggregate measures</a:t>
            </a:r>
          </a:p>
          <a:p>
            <a:pPr lvl="1"/>
            <a:r>
              <a:rPr lang="en-US" altLang="en-US" smtClean="0"/>
              <a:t>Example: mine characteristics as customerPurchasing analyze count%</a:t>
            </a:r>
          </a:p>
        </p:txBody>
      </p:sp>
    </p:spTree>
    <p:extLst>
      <p:ext uri="{BB962C8B-B14F-4D97-AF65-F5344CB8AC3E}">
        <p14:creationId xmlns:p14="http://schemas.microsoft.com/office/powerpoint/2010/main" val="339334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for specifying the kind of knowledge to be mined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r>
              <a:rPr lang="en-US" altLang="en-US" sz="2400" smtClean="0"/>
              <a:t>Discrimination</a:t>
            </a:r>
          </a:p>
          <a:p>
            <a:pPr lvl="1">
              <a:buClrTx/>
              <a:buFont typeface="Monotype Sorts" pitchFamily="2" charset="2"/>
              <a:buNone/>
            </a:pPr>
            <a:r>
              <a:rPr lang="en-US" altLang="en-US" sz="2000" smtClean="0">
                <a:solidFill>
                  <a:srgbClr val="170981"/>
                </a:solidFill>
                <a:latin typeface="Arial Unicode MS" pitchFamily="34" charset="-128"/>
              </a:rPr>
              <a:t>	</a:t>
            </a:r>
            <a:r>
              <a:rPr lang="en-US" altLang="en-US" sz="2000" smtClean="0">
                <a:latin typeface="Arial Unicode MS" pitchFamily="34" charset="-128"/>
              </a:rPr>
              <a:t>Mine_Knowledge_Specification</a:t>
            </a:r>
            <a:r>
              <a:rPr lang="en-US" altLang="en-US" sz="2000" b="1" smtClean="0">
                <a:latin typeface="Arial Unicode MS" pitchFamily="34" charset="-128"/>
              </a:rPr>
              <a:t>  ::= </a:t>
            </a:r>
            <a:br>
              <a:rPr lang="en-US" altLang="en-US" sz="2000" b="1" smtClean="0">
                <a:latin typeface="Arial Unicode MS" pitchFamily="34" charset="-128"/>
              </a:rPr>
            </a:br>
            <a:r>
              <a:rPr lang="en-US" altLang="en-US" sz="2000" b="1" smtClean="0">
                <a:latin typeface="Arial Unicode MS" pitchFamily="34" charset="-128"/>
              </a:rPr>
              <a:t>	</a:t>
            </a:r>
            <a:r>
              <a:rPr lang="en-US" altLang="en-US" sz="2000" b="1" i="1" smtClean="0">
                <a:latin typeface="Arial Unicode MS" pitchFamily="34" charset="-128"/>
              </a:rPr>
              <a:t>mine comparison</a:t>
            </a:r>
            <a:r>
              <a:rPr lang="en-US" altLang="en-US" sz="2000" b="1" smtClean="0">
                <a:latin typeface="Arial Unicode MS" pitchFamily="34" charset="-128"/>
              </a:rPr>
              <a:t> [</a:t>
            </a:r>
            <a:r>
              <a:rPr lang="en-US" altLang="en-US" sz="2000" b="1" i="1" smtClean="0">
                <a:latin typeface="Arial Unicode MS" pitchFamily="34" charset="-128"/>
              </a:rPr>
              <a:t>as</a:t>
            </a:r>
            <a:r>
              <a:rPr lang="en-US" altLang="en-US" sz="2000" b="1" smtClean="0">
                <a:latin typeface="Arial Unicode MS" pitchFamily="34" charset="-128"/>
              </a:rPr>
              <a:t> pattern_name] </a:t>
            </a:r>
            <a:br>
              <a:rPr lang="en-US" altLang="en-US" sz="2000" b="1" smtClean="0">
                <a:latin typeface="Arial Unicode MS" pitchFamily="34" charset="-128"/>
              </a:rPr>
            </a:br>
            <a:r>
              <a:rPr lang="en-US" altLang="en-US" sz="2000" b="1" smtClean="0">
                <a:latin typeface="Arial Unicode MS" pitchFamily="34" charset="-128"/>
              </a:rPr>
              <a:t>	</a:t>
            </a:r>
            <a:r>
              <a:rPr lang="en-US" altLang="en-US" sz="2000" b="1" i="1" smtClean="0">
                <a:latin typeface="Arial Unicode MS" pitchFamily="34" charset="-128"/>
              </a:rPr>
              <a:t>for</a:t>
            </a:r>
            <a:r>
              <a:rPr lang="en-US" altLang="en-US" sz="2000" b="1" smtClean="0">
                <a:latin typeface="Arial Unicode MS" pitchFamily="34" charset="-128"/>
              </a:rPr>
              <a:t> target_class </a:t>
            </a:r>
            <a:r>
              <a:rPr lang="en-US" altLang="en-US" sz="2000" b="1" i="1" smtClean="0">
                <a:latin typeface="Arial Unicode MS" pitchFamily="34" charset="-128"/>
              </a:rPr>
              <a:t>where</a:t>
            </a:r>
            <a:r>
              <a:rPr lang="en-US" altLang="en-US" sz="2000" b="1" smtClean="0">
                <a:latin typeface="Arial Unicode MS" pitchFamily="34" charset="-128"/>
              </a:rPr>
              <a:t> target_condition  </a:t>
            </a:r>
            <a:br>
              <a:rPr lang="en-US" altLang="en-US" sz="2000" b="1" smtClean="0">
                <a:latin typeface="Arial Unicode MS" pitchFamily="34" charset="-128"/>
              </a:rPr>
            </a:br>
            <a:r>
              <a:rPr lang="en-US" altLang="en-US" sz="2000" b="1" smtClean="0">
                <a:latin typeface="Arial Unicode MS" pitchFamily="34" charset="-128"/>
              </a:rPr>
              <a:t>	{</a:t>
            </a:r>
            <a:r>
              <a:rPr lang="en-US" altLang="en-US" sz="2000" b="1" i="1" smtClean="0">
                <a:latin typeface="Arial Unicode MS" pitchFamily="34" charset="-128"/>
              </a:rPr>
              <a:t>versus </a:t>
            </a:r>
            <a:r>
              <a:rPr lang="en-US" altLang="en-US" sz="2000" b="1" smtClean="0">
                <a:latin typeface="Arial Unicode MS" pitchFamily="34" charset="-128"/>
              </a:rPr>
              <a:t>contrast_class_</a:t>
            </a:r>
            <a:r>
              <a:rPr lang="en-US" altLang="en-US" sz="2000" b="1" i="1" smtClean="0">
                <a:latin typeface="Arial Unicode MS" pitchFamily="34" charset="-128"/>
              </a:rPr>
              <a:t>i</a:t>
            </a:r>
            <a:r>
              <a:rPr lang="en-US" altLang="en-US" sz="2000" b="1" smtClean="0">
                <a:latin typeface="Arial Unicode MS" pitchFamily="34" charset="-128"/>
              </a:rPr>
              <a:t> </a:t>
            </a:r>
            <a:r>
              <a:rPr lang="en-US" altLang="en-US" sz="2000" b="1" i="1" smtClean="0">
                <a:latin typeface="Arial Unicode MS" pitchFamily="34" charset="-128"/>
              </a:rPr>
              <a:t>where</a:t>
            </a:r>
            <a:r>
              <a:rPr lang="en-US" altLang="en-US" sz="2000" b="1" smtClean="0">
                <a:latin typeface="Arial Unicode MS" pitchFamily="34" charset="-128"/>
              </a:rPr>
              <a:t> contrast_condition_</a:t>
            </a:r>
            <a:r>
              <a:rPr lang="en-US" altLang="en-US" sz="2000" b="1" i="1" smtClean="0">
                <a:latin typeface="Arial Unicode MS" pitchFamily="34" charset="-128"/>
              </a:rPr>
              <a:t>i</a:t>
            </a:r>
            <a:r>
              <a:rPr lang="en-US" altLang="en-US" sz="2000" b="1" smtClean="0">
                <a:latin typeface="Arial Unicode MS" pitchFamily="34" charset="-128"/>
              </a:rPr>
              <a:t>}  </a:t>
            </a:r>
            <a:br>
              <a:rPr lang="en-US" altLang="en-US" sz="2000" b="1" smtClean="0">
                <a:latin typeface="Arial Unicode MS" pitchFamily="34" charset="-128"/>
              </a:rPr>
            </a:br>
            <a:r>
              <a:rPr lang="en-US" altLang="en-US" sz="2000" b="1" smtClean="0">
                <a:latin typeface="Arial Unicode MS" pitchFamily="34" charset="-128"/>
              </a:rPr>
              <a:t>	</a:t>
            </a:r>
            <a:r>
              <a:rPr lang="en-US" altLang="en-US" sz="2000" b="1" i="1" smtClean="0">
                <a:latin typeface="Arial Unicode MS" pitchFamily="34" charset="-128"/>
              </a:rPr>
              <a:t>analyze</a:t>
            </a:r>
            <a:r>
              <a:rPr lang="en-US" altLang="en-US" sz="2000" b="1" smtClean="0">
                <a:latin typeface="Arial Unicode MS" pitchFamily="34" charset="-128"/>
              </a:rPr>
              <a:t> measure(s) </a:t>
            </a:r>
            <a:endParaRPr lang="en-US" altLang="en-US" sz="2000" b="1" smtClean="0"/>
          </a:p>
          <a:p>
            <a:pPr lvl="1"/>
            <a:r>
              <a:rPr lang="en-US" altLang="en-US" sz="2000" smtClean="0"/>
              <a:t>Specifies that discriminant descriptions are to be mined, compare a given target class of objects with one or more contrasting classes (thus referred to as comparison)</a:t>
            </a:r>
          </a:p>
          <a:p>
            <a:pPr lvl="1"/>
            <a:r>
              <a:rPr lang="en-US" altLang="en-US" sz="2000" b="1" i="1" smtClean="0"/>
              <a:t>Analyze</a:t>
            </a:r>
            <a:r>
              <a:rPr lang="en-US" altLang="en-US" sz="2000" smtClean="0"/>
              <a:t> specifies aggregate measures</a:t>
            </a:r>
          </a:p>
          <a:p>
            <a:pPr lvl="1"/>
            <a:r>
              <a:rPr lang="en-US" altLang="en-US" sz="2000" smtClean="0"/>
              <a:t>Example: mine comparison as purchaseGroups for bigSpenders where avg(I.price) &gt;= $100 versus budgetSpenders where avg(I.price) &lt; $100 analyze count</a:t>
            </a:r>
          </a:p>
        </p:txBody>
      </p:sp>
    </p:spTree>
    <p:extLst>
      <p:ext uri="{BB962C8B-B14F-4D97-AF65-F5344CB8AC3E}">
        <p14:creationId xmlns:p14="http://schemas.microsoft.com/office/powerpoint/2010/main" val="391966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Defines a Data Mining Task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66900"/>
            <a:ext cx="7772400" cy="4076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Task-relevant data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Typically interested in only a subset of the entire database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Specify 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the name of database/data warehouse (AllElectronics_db)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names of tables/data cubes containing relevant data (item, customer, purchases, items_sold)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conditions for selecting the relevant data (purchases made in Canada for relevant year)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relevant attributes or dimensions (name and price from item, income and age from customer)</a:t>
            </a:r>
          </a:p>
        </p:txBody>
      </p:sp>
    </p:spTree>
    <p:extLst>
      <p:ext uri="{BB962C8B-B14F-4D97-AF65-F5344CB8AC3E}">
        <p14:creationId xmlns:p14="http://schemas.microsoft.com/office/powerpoint/2010/main" val="10831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for specifying the kind of knowledge to be mined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r>
              <a:rPr lang="en-US" altLang="en-US" smtClean="0"/>
              <a:t>Association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>
                <a:latin typeface="Arial Unicode MS" pitchFamily="34" charset="-128"/>
              </a:rPr>
              <a:t>	 Mine_Knowledge_Specification  </a:t>
            </a:r>
            <a:r>
              <a:rPr lang="en-US" altLang="en-US" b="1" smtClean="0">
                <a:latin typeface="Arial Unicode MS" pitchFamily="34" charset="-128"/>
              </a:rPr>
              <a:t>::= </a:t>
            </a:r>
            <a:br>
              <a:rPr lang="en-US" altLang="en-US" b="1" smtClean="0">
                <a:latin typeface="Arial Unicode MS" pitchFamily="34" charset="-128"/>
              </a:rPr>
            </a:br>
            <a:r>
              <a:rPr lang="en-US" altLang="en-US" b="1" smtClean="0">
                <a:latin typeface="Arial Unicode MS" pitchFamily="34" charset="-128"/>
              </a:rPr>
              <a:t>	mine associations [as pattern_name]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smtClean="0">
                <a:latin typeface="Arial Unicode MS" pitchFamily="34" charset="-128"/>
              </a:rPr>
              <a:t>		[matching (metapattern)] </a:t>
            </a:r>
          </a:p>
          <a:p>
            <a:pPr lvl="1"/>
            <a:r>
              <a:rPr lang="en-US" altLang="en-US" smtClean="0"/>
              <a:t>Specifies the mining of patterns of association</a:t>
            </a:r>
          </a:p>
          <a:p>
            <a:pPr lvl="1"/>
            <a:r>
              <a:rPr lang="en-US" altLang="en-US" smtClean="0"/>
              <a:t>Can provide templates (metapattern) with the matching clause</a:t>
            </a:r>
          </a:p>
          <a:p>
            <a:pPr lvl="1"/>
            <a:r>
              <a:rPr lang="en-US" altLang="en-US" smtClean="0"/>
              <a:t>Example: mine associations as buyingHabits matching P(X: customer, W) and Q(X, Y) =&gt; buys (X,Z)</a:t>
            </a:r>
          </a:p>
        </p:txBody>
      </p:sp>
    </p:spTree>
    <p:extLst>
      <p:ext uri="{BB962C8B-B14F-4D97-AF65-F5344CB8AC3E}">
        <p14:creationId xmlns:p14="http://schemas.microsoft.com/office/powerpoint/2010/main" val="739044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for specifying the kind of knowledge to be mined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5029200"/>
          </a:xfrm>
        </p:spPr>
        <p:txBody>
          <a:bodyPr/>
          <a:lstStyle/>
          <a:p>
            <a:pPr lvl="1">
              <a:lnSpc>
                <a:spcPct val="90000"/>
              </a:lnSpc>
              <a:buClrTx/>
              <a:buFont typeface="Monotype Sorts" pitchFamily="2" charset="2"/>
              <a:buChar char="v"/>
            </a:pPr>
            <a:r>
              <a:rPr lang="en-US" altLang="en-US" smtClean="0"/>
              <a:t>Classification</a:t>
            </a:r>
          </a:p>
          <a:p>
            <a:pPr lvl="1">
              <a:buClrTx/>
              <a:buFont typeface="Monotype Sorts" pitchFamily="2" charset="2"/>
              <a:buNone/>
            </a:pPr>
            <a:r>
              <a:rPr lang="en-US" altLang="en-US" smtClean="0">
                <a:latin typeface="Arial Unicode MS" pitchFamily="34" charset="-128"/>
              </a:rPr>
              <a:t>	Mine_Knowledge_Specification  ::= </a:t>
            </a:r>
            <a:br>
              <a:rPr lang="en-US" altLang="en-US" smtClean="0">
                <a:latin typeface="Arial Unicode MS" pitchFamily="34" charset="-128"/>
              </a:rPr>
            </a:br>
            <a:r>
              <a:rPr lang="en-US" altLang="en-US" smtClean="0">
                <a:latin typeface="Arial Unicode MS" pitchFamily="34" charset="-128"/>
              </a:rPr>
              <a:t>	</a:t>
            </a:r>
            <a:r>
              <a:rPr lang="en-US" altLang="en-US" i="1" smtClean="0">
                <a:latin typeface="Arial Unicode MS" pitchFamily="34" charset="-128"/>
              </a:rPr>
              <a:t>mine classification</a:t>
            </a:r>
            <a:r>
              <a:rPr lang="en-US" altLang="en-US" smtClean="0">
                <a:latin typeface="Arial Unicode MS" pitchFamily="34" charset="-128"/>
              </a:rPr>
              <a:t> [</a:t>
            </a:r>
            <a:r>
              <a:rPr lang="en-US" altLang="en-US" i="1" smtClean="0">
                <a:latin typeface="Arial Unicode MS" pitchFamily="34" charset="-128"/>
              </a:rPr>
              <a:t>as</a:t>
            </a:r>
            <a:r>
              <a:rPr lang="en-US" altLang="en-US" smtClean="0">
                <a:latin typeface="Arial Unicode MS" pitchFamily="34" charset="-128"/>
              </a:rPr>
              <a:t> pattern_name] </a:t>
            </a:r>
            <a:br>
              <a:rPr lang="en-US" altLang="en-US" smtClean="0">
                <a:latin typeface="Arial Unicode MS" pitchFamily="34" charset="-128"/>
              </a:rPr>
            </a:br>
            <a:r>
              <a:rPr lang="en-US" altLang="en-US" smtClean="0">
                <a:latin typeface="Arial Unicode MS" pitchFamily="34" charset="-128"/>
              </a:rPr>
              <a:t>	</a:t>
            </a:r>
            <a:r>
              <a:rPr lang="en-US" altLang="en-US" i="1" smtClean="0">
                <a:latin typeface="Arial Unicode MS" pitchFamily="34" charset="-128"/>
              </a:rPr>
              <a:t>analyze</a:t>
            </a:r>
            <a:r>
              <a:rPr lang="en-US" altLang="en-US" smtClean="0">
                <a:latin typeface="Arial Unicode MS" pitchFamily="34" charset="-128"/>
              </a:rPr>
              <a:t> classifying_attribute_or_dimension</a:t>
            </a:r>
          </a:p>
          <a:p>
            <a:pPr lvl="2">
              <a:buClrTx/>
              <a:buSzPct val="75000"/>
              <a:buFont typeface="Times New Roman" pitchFamily="18" charset="0"/>
              <a:buChar char="–"/>
            </a:pPr>
            <a:r>
              <a:rPr lang="en-US" altLang="en-US" smtClean="0"/>
              <a:t>Specifies that patterns for data classification are to be mined</a:t>
            </a:r>
          </a:p>
          <a:p>
            <a:pPr lvl="2">
              <a:buClrTx/>
              <a:buSzPct val="75000"/>
              <a:buFont typeface="Times New Roman" pitchFamily="18" charset="0"/>
              <a:buChar char="–"/>
            </a:pPr>
            <a:r>
              <a:rPr lang="en-US" altLang="en-US" smtClean="0"/>
              <a:t>Analyze clause specifies that classification is performed according to the values of (</a:t>
            </a:r>
            <a:r>
              <a:rPr lang="en-US" altLang="en-US" smtClean="0">
                <a:latin typeface="Arial Unicode MS" pitchFamily="34" charset="-128"/>
              </a:rPr>
              <a:t>classifying_attribute_or_dimension)</a:t>
            </a:r>
            <a:endParaRPr lang="en-US" altLang="en-US" smtClean="0"/>
          </a:p>
          <a:p>
            <a:pPr lvl="2">
              <a:buClrTx/>
              <a:buSzPct val="75000"/>
              <a:buFont typeface="Times New Roman" pitchFamily="18" charset="0"/>
              <a:buChar char="–"/>
            </a:pPr>
            <a:r>
              <a:rPr lang="en-US" altLang="en-US" smtClean="0"/>
              <a:t>For categorical attributes or dimensions, each value represents a class (such as low-risk, medium risk, high risk)</a:t>
            </a:r>
          </a:p>
          <a:p>
            <a:pPr lvl="2">
              <a:buClrTx/>
              <a:buSzPct val="75000"/>
              <a:buFont typeface="Times New Roman" pitchFamily="18" charset="0"/>
              <a:buChar char="–"/>
            </a:pPr>
            <a:r>
              <a:rPr lang="en-US" altLang="en-US" smtClean="0"/>
              <a:t>For numeric attributes, each class defined by a range (such as 20-39, 40-59, 60-89 for age)</a:t>
            </a:r>
          </a:p>
          <a:p>
            <a:pPr lvl="2">
              <a:buClrTx/>
              <a:buSzPct val="75000"/>
              <a:buFont typeface="Times New Roman" pitchFamily="18" charset="0"/>
              <a:buChar char="–"/>
            </a:pPr>
            <a:r>
              <a:rPr lang="en-US" altLang="en-US" smtClean="0"/>
              <a:t>Example: mine classifications as classifyCustomerCreditRating analyze credit_rating</a:t>
            </a:r>
          </a:p>
        </p:txBody>
      </p:sp>
    </p:spTree>
    <p:extLst>
      <p:ext uri="{BB962C8B-B14F-4D97-AF65-F5344CB8AC3E}">
        <p14:creationId xmlns:p14="http://schemas.microsoft.com/office/powerpoint/2010/main" val="1324101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for concept hierarchy specification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To specify what concept hierarchies to use</a:t>
            </a:r>
          </a:p>
          <a:p>
            <a:pPr lvl="1">
              <a:buFontTx/>
              <a:buNone/>
            </a:pPr>
            <a:r>
              <a:rPr lang="en-US" altLang="en-US" sz="1800" smtClean="0"/>
              <a:t>use hierarchy </a:t>
            </a:r>
            <a:r>
              <a:rPr lang="en-US" altLang="en-US" sz="1800" b="1" smtClean="0"/>
              <a:t>&lt;hierarchy&gt;</a:t>
            </a:r>
            <a:r>
              <a:rPr lang="en-US" altLang="en-US" sz="1800" smtClean="0"/>
              <a:t> for </a:t>
            </a:r>
            <a:r>
              <a:rPr lang="en-US" altLang="en-US" sz="1800" b="1" smtClean="0"/>
              <a:t>&lt;attribute_or_dimension&gt;</a:t>
            </a:r>
          </a:p>
          <a:p>
            <a:r>
              <a:rPr lang="en-US" altLang="en-US" sz="2000" smtClean="0"/>
              <a:t>We use different syntax to define different type of hierarchies</a:t>
            </a:r>
          </a:p>
          <a:p>
            <a:pPr lvl="1"/>
            <a:r>
              <a:rPr lang="en-US" altLang="en-US" sz="1800" smtClean="0"/>
              <a:t>schema hierarchies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800" smtClean="0"/>
              <a:t>define hierarchy </a:t>
            </a:r>
            <a:r>
              <a:rPr lang="en-US" altLang="en-US" sz="1800" b="1" smtClean="0"/>
              <a:t>time_hierarchy</a:t>
            </a:r>
            <a:r>
              <a:rPr lang="en-US" altLang="en-US" sz="1800" smtClean="0"/>
              <a:t> on </a:t>
            </a:r>
            <a:r>
              <a:rPr lang="en-US" altLang="en-US" sz="1800" b="1" smtClean="0"/>
              <a:t>date</a:t>
            </a:r>
            <a:r>
              <a:rPr lang="en-US" altLang="en-US" sz="1800" smtClean="0"/>
              <a:t> as </a:t>
            </a:r>
            <a:r>
              <a:rPr lang="en-US" altLang="en-US" sz="1800" b="1" smtClean="0"/>
              <a:t>[date,month quarter,year]</a:t>
            </a:r>
          </a:p>
          <a:p>
            <a:pPr lvl="1"/>
            <a:r>
              <a:rPr lang="en-US" altLang="en-US" sz="1800" smtClean="0"/>
              <a:t>set-grouping hierarchies</a:t>
            </a:r>
          </a:p>
          <a:p>
            <a:pPr lvl="1">
              <a:buFontTx/>
              <a:buNone/>
            </a:pPr>
            <a:r>
              <a:rPr lang="en-US" altLang="en-US" sz="1800" smtClean="0"/>
              <a:t>		define hierarchy </a:t>
            </a:r>
            <a:r>
              <a:rPr lang="en-US" altLang="en-US" sz="1800" b="1" smtClean="0"/>
              <a:t>age_hierarchy</a:t>
            </a:r>
            <a:r>
              <a:rPr lang="en-US" altLang="en-US" sz="1800" smtClean="0"/>
              <a:t> for </a:t>
            </a:r>
            <a:r>
              <a:rPr lang="en-US" altLang="en-US" sz="1800" b="1" smtClean="0"/>
              <a:t>age</a:t>
            </a:r>
            <a:r>
              <a:rPr lang="en-US" altLang="en-US" sz="1800" smtClean="0"/>
              <a:t> on </a:t>
            </a:r>
            <a:r>
              <a:rPr lang="en-US" altLang="en-US" sz="1800" b="1" smtClean="0"/>
              <a:t>customer</a:t>
            </a:r>
            <a:r>
              <a:rPr lang="en-US" altLang="en-US" sz="1800" smtClean="0"/>
              <a:t> as</a:t>
            </a:r>
          </a:p>
          <a:p>
            <a:pPr lvl="1">
              <a:buFontTx/>
              <a:buNone/>
            </a:pPr>
            <a:r>
              <a:rPr lang="en-US" altLang="en-US" sz="1800" smtClean="0"/>
              <a:t>			</a:t>
            </a:r>
            <a:r>
              <a:rPr lang="en-US" altLang="en-US" sz="1800" b="1" smtClean="0"/>
              <a:t>level1: {</a:t>
            </a:r>
            <a:r>
              <a:rPr lang="en-US" altLang="en-US" sz="1800" b="1" i="1" smtClean="0"/>
              <a:t>young, middle_aged, senior</a:t>
            </a:r>
            <a:r>
              <a:rPr lang="en-US" altLang="en-US" sz="1800" b="1" smtClean="0"/>
              <a:t>} &lt; level0: </a:t>
            </a:r>
            <a:r>
              <a:rPr lang="en-US" altLang="en-US" sz="1800" smtClean="0"/>
              <a:t>all</a:t>
            </a:r>
          </a:p>
          <a:p>
            <a:pPr lvl="1">
              <a:buFontTx/>
              <a:buNone/>
            </a:pPr>
            <a:r>
              <a:rPr lang="en-US" altLang="en-US" sz="1800" b="1" smtClean="0"/>
              <a:t>			level2: {20, ..., 39} &lt; level1:</a:t>
            </a:r>
            <a:r>
              <a:rPr lang="en-US" altLang="en-US" sz="1800" b="1" i="1" smtClean="0"/>
              <a:t> young</a:t>
            </a:r>
          </a:p>
          <a:p>
            <a:pPr lvl="1">
              <a:buFontTx/>
              <a:buNone/>
            </a:pPr>
            <a:r>
              <a:rPr lang="en-US" altLang="en-US" sz="1800" b="1" smtClean="0"/>
              <a:t>			level2: {40, ..., 59} &lt; level1: </a:t>
            </a:r>
            <a:r>
              <a:rPr lang="en-US" altLang="en-US" sz="1800" b="1" i="1" smtClean="0"/>
              <a:t>middle_aged</a:t>
            </a:r>
          </a:p>
          <a:p>
            <a:pPr lvl="1">
              <a:buFontTx/>
              <a:buNone/>
            </a:pPr>
            <a:r>
              <a:rPr lang="en-US" altLang="en-US" sz="1800" b="1" smtClean="0"/>
              <a:t>			level2: {60, ..., 89} &lt; level1: </a:t>
            </a:r>
            <a:r>
              <a:rPr lang="en-US" altLang="en-US" sz="1800" b="1" i="1" smtClean="0"/>
              <a:t>senior</a:t>
            </a:r>
            <a:endParaRPr lang="en-US" altLang="en-US" sz="1600" b="1" i="1" smtClean="0"/>
          </a:p>
        </p:txBody>
      </p:sp>
    </p:spTree>
    <p:extLst>
      <p:ext uri="{BB962C8B-B14F-4D97-AF65-F5344CB8AC3E}">
        <p14:creationId xmlns:p14="http://schemas.microsoft.com/office/powerpoint/2010/main" val="3171737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for concept hierarchy specification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95800"/>
          </a:xfrm>
        </p:spPr>
        <p:txBody>
          <a:bodyPr/>
          <a:lstStyle/>
          <a:p>
            <a:pPr lvl="1"/>
            <a:r>
              <a:rPr lang="en-US" altLang="en-US" sz="2000" smtClean="0"/>
              <a:t>operation-derived hierarchies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mtClean="0"/>
              <a:t>define</a:t>
            </a:r>
            <a:r>
              <a:rPr lang="en-US" altLang="en-US" b="1" smtClean="0"/>
              <a:t> </a:t>
            </a:r>
            <a:r>
              <a:rPr lang="en-US" altLang="en-US" smtClean="0"/>
              <a:t>hierarchy</a:t>
            </a:r>
            <a:r>
              <a:rPr lang="en-US" altLang="en-US" b="1" smtClean="0"/>
              <a:t> age_hierarchy </a:t>
            </a:r>
            <a:r>
              <a:rPr lang="en-US" altLang="en-US" smtClean="0"/>
              <a:t> for</a:t>
            </a:r>
            <a:r>
              <a:rPr lang="en-US" altLang="en-US" b="1" smtClean="0"/>
              <a:t> age  </a:t>
            </a:r>
            <a:r>
              <a:rPr lang="en-US" altLang="en-US" smtClean="0"/>
              <a:t>on</a:t>
            </a:r>
            <a:r>
              <a:rPr lang="en-US" altLang="en-US" b="1" smtClean="0"/>
              <a:t> customer  </a:t>
            </a:r>
            <a:r>
              <a:rPr lang="en-US" altLang="en-US" smtClean="0"/>
              <a:t>as 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smtClean="0"/>
              <a:t>  {age_category(1), ..., age_category(5)} := cluster(default, age, 5) &lt; </a:t>
            </a:r>
            <a:r>
              <a:rPr lang="en-US" altLang="en-US" smtClean="0"/>
              <a:t>all</a:t>
            </a:r>
            <a:r>
              <a:rPr lang="en-US" altLang="en-US" b="1" smtClean="0"/>
              <a:t>(age)</a:t>
            </a:r>
          </a:p>
          <a:p>
            <a:pPr lvl="1"/>
            <a:r>
              <a:rPr lang="en-US" altLang="en-US" sz="2000" smtClean="0"/>
              <a:t>rule-based hierarchies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mtClean="0"/>
              <a:t>define hierarchy</a:t>
            </a:r>
            <a:r>
              <a:rPr lang="en-US" altLang="en-US" b="1" smtClean="0"/>
              <a:t> profit_margin_hierarchy  </a:t>
            </a:r>
            <a:r>
              <a:rPr lang="en-US" altLang="en-US" smtClean="0"/>
              <a:t>on</a:t>
            </a:r>
            <a:r>
              <a:rPr lang="en-US" altLang="en-US" b="1" smtClean="0"/>
              <a:t> item </a:t>
            </a:r>
            <a:r>
              <a:rPr lang="en-US" altLang="en-US" smtClean="0"/>
              <a:t> as 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smtClean="0"/>
              <a:t>  level_1: low_profit_margin &lt; level_0:  </a:t>
            </a:r>
            <a:r>
              <a:rPr lang="en-US" altLang="en-US" smtClean="0"/>
              <a:t>all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smtClean="0"/>
              <a:t>    	if (price - cost)&lt; $50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smtClean="0"/>
              <a:t>  level_1:  medium-profit_margin &lt; level_0:  </a:t>
            </a:r>
            <a:r>
              <a:rPr lang="en-US" altLang="en-US" smtClean="0"/>
              <a:t>all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smtClean="0"/>
              <a:t>    	 if ((price - cost) &gt; $50)  and ((price - cost) &lt;= $250))  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smtClean="0"/>
              <a:t>  level_1:  high_profit_margin &lt; level_0: </a:t>
            </a:r>
            <a:r>
              <a:rPr lang="en-US" altLang="en-US" smtClean="0"/>
              <a:t> all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smtClean="0"/>
              <a:t>    	if (price - cost) &gt; $250</a:t>
            </a:r>
          </a:p>
        </p:txBody>
      </p:sp>
    </p:spTree>
    <p:extLst>
      <p:ext uri="{BB962C8B-B14F-4D97-AF65-F5344CB8AC3E}">
        <p14:creationId xmlns:p14="http://schemas.microsoft.com/office/powerpoint/2010/main" val="197879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for interestingness measure specification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smtClean="0"/>
              <a:t>Interestingness measures and thresholds can be specified by the user with the statement: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smtClean="0">
                <a:latin typeface="Arial Unicode MS" pitchFamily="34" charset="-128"/>
              </a:rPr>
              <a:t>with </a:t>
            </a:r>
            <a:r>
              <a:rPr lang="en-US" altLang="en-US" sz="2000" b="1" smtClean="0">
                <a:latin typeface="Arial Unicode MS" pitchFamily="34" charset="-128"/>
              </a:rPr>
              <a:t>&lt;interest_measure_name&gt;</a:t>
            </a:r>
            <a:r>
              <a:rPr lang="en-US" altLang="en-US" sz="2000" smtClean="0">
                <a:latin typeface="Arial Unicode MS" pitchFamily="34" charset="-128"/>
              </a:rPr>
              <a:t>  threshold = </a:t>
            </a:r>
            <a:r>
              <a:rPr lang="en-US" altLang="en-US" sz="2000" b="1" smtClean="0">
                <a:latin typeface="Arial Unicode MS" pitchFamily="34" charset="-128"/>
              </a:rPr>
              <a:t>threshold_value</a:t>
            </a:r>
          </a:p>
          <a:p>
            <a:pPr>
              <a:lnSpc>
                <a:spcPct val="120000"/>
              </a:lnSpc>
            </a:pPr>
            <a:r>
              <a:rPr lang="en-US" altLang="en-US" sz="2400" b="1" smtClean="0">
                <a:latin typeface="Arial Unicode MS" pitchFamily="34" charset="-128"/>
              </a:rPr>
              <a:t>Example: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b="1" smtClean="0">
                <a:latin typeface="Arial Unicode MS" pitchFamily="34" charset="-128"/>
              </a:rPr>
              <a:t>with support </a:t>
            </a:r>
            <a:r>
              <a:rPr lang="en-US" altLang="en-US" sz="2000" smtClean="0">
                <a:latin typeface="Arial Unicode MS" pitchFamily="34" charset="-128"/>
              </a:rPr>
              <a:t>threshold</a:t>
            </a:r>
            <a:r>
              <a:rPr lang="en-US" altLang="en-US" sz="2000" b="1" smtClean="0">
                <a:latin typeface="Arial Unicode MS" pitchFamily="34" charset="-128"/>
              </a:rPr>
              <a:t> = 0.05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b="1" smtClean="0">
                <a:latin typeface="Arial Unicode MS" pitchFamily="34" charset="-128"/>
              </a:rPr>
              <a:t>with confidence </a:t>
            </a:r>
            <a:r>
              <a:rPr lang="en-US" altLang="en-US" sz="2000" smtClean="0">
                <a:latin typeface="Arial Unicode MS" pitchFamily="34" charset="-128"/>
              </a:rPr>
              <a:t>threshold </a:t>
            </a:r>
            <a:r>
              <a:rPr lang="en-US" altLang="en-US" sz="2000" b="1" smtClean="0">
                <a:latin typeface="Arial Unicode MS" pitchFamily="34" charset="-128"/>
              </a:rPr>
              <a:t>= 0.7 </a:t>
            </a:r>
            <a:r>
              <a:rPr lang="en-US" altLang="en-US" sz="2000" smtClean="0">
                <a:latin typeface="Arial Unicode MS" pitchFamily="34" charset="-128"/>
              </a:rPr>
              <a:t> 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844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for pattern presentation and visualization specification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We have syntax which allows users to specify the display of discovered patterns in one or more forms</a:t>
            </a:r>
            <a:r>
              <a:rPr lang="en-US" altLang="en-US" sz="2400" i="1" smtClean="0">
                <a:latin typeface="Arial Unicode MS" pitchFamily="34" charset="-128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Arial Unicode MS" pitchFamily="34" charset="-128"/>
              </a:rPr>
              <a:t>			display as &lt;</a:t>
            </a:r>
            <a:r>
              <a:rPr lang="en-US" altLang="en-US" sz="2000" b="1" smtClean="0">
                <a:latin typeface="Arial Unicode MS" pitchFamily="34" charset="-128"/>
              </a:rPr>
              <a:t>result_form&gt;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Arial Unicode MS" pitchFamily="34" charset="-128"/>
              </a:rPr>
              <a:t>Result_form = Rules, tables, crosstabs, pie or bar charts, decision trees, cubes, curves, or surfaces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 To facilitate interactive viewing at different concept level, the following syntax is defined: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smtClean="0"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Arial Unicode MS" pitchFamily="34" charset="-128"/>
              </a:rPr>
              <a:t>Multilevel_Manipulation  ::=   </a:t>
            </a:r>
            <a:r>
              <a:rPr lang="en-US" altLang="en-US" sz="2000" i="1" smtClean="0">
                <a:latin typeface="Arial Unicode MS" pitchFamily="34" charset="-128"/>
              </a:rPr>
              <a:t>roll up on</a:t>
            </a:r>
            <a:r>
              <a:rPr lang="en-US" altLang="en-US" sz="2000" smtClean="0">
                <a:latin typeface="Arial Unicode MS" pitchFamily="34" charset="-128"/>
              </a:rPr>
              <a:t> attribute_or_dimension </a:t>
            </a:r>
            <a:br>
              <a:rPr lang="en-US" altLang="en-US" sz="2000" smtClean="0">
                <a:latin typeface="Arial Unicode MS" pitchFamily="34" charset="-128"/>
              </a:rPr>
            </a:br>
            <a:r>
              <a:rPr lang="en-US" altLang="en-US" sz="2000" smtClean="0">
                <a:latin typeface="Arial Unicode MS" pitchFamily="34" charset="-128"/>
              </a:rPr>
              <a:t>				| </a:t>
            </a:r>
            <a:r>
              <a:rPr lang="en-US" altLang="en-US" sz="2000" i="1" smtClean="0">
                <a:latin typeface="Arial Unicode MS" pitchFamily="34" charset="-128"/>
              </a:rPr>
              <a:t>drill down on</a:t>
            </a:r>
            <a:r>
              <a:rPr lang="en-US" altLang="en-US" sz="2000" smtClean="0">
                <a:latin typeface="Arial Unicode MS" pitchFamily="34" charset="-128"/>
              </a:rPr>
              <a:t> attribute_or_dimension </a:t>
            </a:r>
            <a:br>
              <a:rPr lang="en-US" altLang="en-US" sz="2000" smtClean="0">
                <a:latin typeface="Arial Unicode MS" pitchFamily="34" charset="-128"/>
              </a:rPr>
            </a:br>
            <a:r>
              <a:rPr lang="en-US" altLang="en-US" sz="2000" smtClean="0">
                <a:latin typeface="Arial Unicode MS" pitchFamily="34" charset="-128"/>
              </a:rPr>
              <a:t>				| </a:t>
            </a:r>
            <a:r>
              <a:rPr lang="en-US" altLang="en-US" sz="2000" i="1" smtClean="0">
                <a:latin typeface="Arial Unicode MS" pitchFamily="34" charset="-128"/>
              </a:rPr>
              <a:t>add</a:t>
            </a:r>
            <a:r>
              <a:rPr lang="en-US" altLang="en-US" sz="2000" smtClean="0">
                <a:latin typeface="Arial Unicode MS" pitchFamily="34" charset="-128"/>
              </a:rPr>
              <a:t> attribute_or_dimension 					| </a:t>
            </a:r>
            <a:r>
              <a:rPr lang="en-US" altLang="en-US" sz="2000" i="1" smtClean="0">
                <a:latin typeface="Arial Unicode MS" pitchFamily="34" charset="-128"/>
              </a:rPr>
              <a:t>drop</a:t>
            </a:r>
            <a:r>
              <a:rPr lang="en-US" altLang="en-US" sz="2000" smtClean="0">
                <a:latin typeface="Arial Unicode MS" pitchFamily="34" charset="-128"/>
              </a:rPr>
              <a:t> attribute_or_dimension 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194440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Putting it all together: </a:t>
            </a:r>
            <a:r>
              <a:rPr lang="en-US" altLang="en-US" sz="3600" smtClean="0"/>
              <a:t>the full specification of a DMQL query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534400" cy="4876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000" smtClean="0"/>
              <a:t>use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database</a:t>
            </a:r>
            <a:r>
              <a:rPr lang="en-US" altLang="en-US" sz="2000" b="1" smtClean="0"/>
              <a:t> AllElectronics_db </a:t>
            </a:r>
          </a:p>
          <a:p>
            <a:pPr lvl="1">
              <a:buFontTx/>
              <a:buNone/>
            </a:pPr>
            <a:r>
              <a:rPr lang="en-US" altLang="en-US" sz="2000" smtClean="0"/>
              <a:t>use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hierarchy</a:t>
            </a:r>
            <a:r>
              <a:rPr lang="en-US" altLang="en-US" sz="2000" b="1" smtClean="0"/>
              <a:t> location_hierarchy  for B.address</a:t>
            </a:r>
          </a:p>
          <a:p>
            <a:pPr lvl="1">
              <a:buFontTx/>
              <a:buNone/>
            </a:pPr>
            <a:r>
              <a:rPr lang="en-US" altLang="en-US" sz="2000" smtClean="0"/>
              <a:t>mine characteristics as</a:t>
            </a:r>
            <a:r>
              <a:rPr lang="en-US" altLang="en-US" sz="2000" b="1" smtClean="0"/>
              <a:t>  customerPurchasing </a:t>
            </a:r>
          </a:p>
          <a:p>
            <a:pPr lvl="1">
              <a:buFontTx/>
              <a:buNone/>
            </a:pPr>
            <a:r>
              <a:rPr lang="en-US" altLang="en-US" sz="2000" smtClean="0"/>
              <a:t>analyze</a:t>
            </a:r>
            <a:r>
              <a:rPr lang="en-US" altLang="en-US" sz="2000" b="1" smtClean="0"/>
              <a:t>  count% </a:t>
            </a:r>
          </a:p>
          <a:p>
            <a:pPr lvl="1">
              <a:buFontTx/>
              <a:buNone/>
            </a:pPr>
            <a:r>
              <a:rPr lang="en-US" altLang="en-US" sz="2000" smtClean="0"/>
              <a:t>in relevance to</a:t>
            </a:r>
            <a:r>
              <a:rPr lang="en-US" altLang="en-US" sz="2000" b="1" smtClean="0"/>
              <a:t> C.age, I.type, I.place_made </a:t>
            </a:r>
          </a:p>
          <a:p>
            <a:pPr lvl="1">
              <a:buFontTx/>
              <a:buNone/>
            </a:pPr>
            <a:r>
              <a:rPr lang="en-US" altLang="en-US" sz="2000" smtClean="0"/>
              <a:t>from  </a:t>
            </a:r>
            <a:r>
              <a:rPr lang="en-US" altLang="en-US" sz="2000" b="1" smtClean="0"/>
              <a:t>customer C,  item I, purchases P, items_sold S, works_at W, branch</a:t>
            </a:r>
          </a:p>
          <a:p>
            <a:pPr lvl="1">
              <a:buFontTx/>
              <a:buNone/>
            </a:pPr>
            <a:r>
              <a:rPr lang="en-US" altLang="en-US" sz="2000" smtClean="0"/>
              <a:t>where</a:t>
            </a:r>
            <a:r>
              <a:rPr lang="en-US" altLang="en-US" sz="2000" b="1" smtClean="0"/>
              <a:t> I.item_ID = S.item_ID  and S.trans_ID = P.trans_ID 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smtClean="0"/>
              <a:t>	and P.cust_ID = C.cust_ID and P.method_paid = ``AmEx''  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smtClean="0"/>
              <a:t>	and P.empl_ID = W.empl_ID and W.branch_ID = B.branch_ID and B.address = ``Canada"  and I.price &gt;= 100</a:t>
            </a:r>
          </a:p>
          <a:p>
            <a:pPr lvl="1">
              <a:buFontTx/>
              <a:buNone/>
            </a:pPr>
            <a:r>
              <a:rPr lang="en-US" altLang="en-US" sz="2000" smtClean="0"/>
              <a:t>with</a:t>
            </a:r>
            <a:r>
              <a:rPr lang="en-US" altLang="en-US" sz="2000" b="1" smtClean="0"/>
              <a:t> noise </a:t>
            </a:r>
            <a:r>
              <a:rPr lang="en-US" altLang="en-US" sz="2000" smtClean="0"/>
              <a:t>threshold</a:t>
            </a:r>
            <a:r>
              <a:rPr lang="en-US" altLang="en-US" sz="2000" b="1" smtClean="0"/>
              <a:t> = 0.05 </a:t>
            </a:r>
          </a:p>
          <a:p>
            <a:pPr lvl="1">
              <a:buFontTx/>
              <a:buNone/>
            </a:pPr>
            <a:r>
              <a:rPr lang="en-US" altLang="en-US" sz="2000" smtClean="0"/>
              <a:t>display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as</a:t>
            </a:r>
            <a:r>
              <a:rPr lang="en-US" altLang="en-US" sz="2000" b="1" smtClean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200903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838200"/>
          </a:xfrm>
          <a:noFill/>
        </p:spPr>
        <p:txBody>
          <a:bodyPr/>
          <a:lstStyle/>
          <a:p>
            <a:r>
              <a:rPr lang="en-US" altLang="en-US" smtClean="0"/>
              <a:t>Other Data Mining Languages &amp; Standardization Efforts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80060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smtClean="0"/>
              <a:t>Association rule language specifications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MSQL (Imielinski &amp; Virmani’99)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MineRule (Meo Psaila and Ceri’96) 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Query flocks based on Datalog syntax (Tsur et al’98)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OLEDB for DM (Microsoft’2000)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Based on OLE, OLE DB, OLE DB for OLAP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Integrating DBMS, data warehouse and data mining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CRISP-DM (CRoss-Industry Standard Process for Data Mining)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Providing a platform and process structure for effective data mining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Emphasizing on deploying data mining technology to solve 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3201223465"/>
      </p:ext>
    </p:extLst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20000" cy="1219200"/>
          </a:xfrm>
          <a:noFill/>
        </p:spPr>
        <p:txBody>
          <a:bodyPr/>
          <a:lstStyle/>
          <a:p>
            <a:r>
              <a:rPr lang="en-US" altLang="en-US" sz="3600" smtClean="0"/>
              <a:t>Designing Graphical User Interfaces based on a data mining query language</a:t>
            </a:r>
          </a:p>
        </p:txBody>
      </p:sp>
      <p:sp>
        <p:nvSpPr>
          <p:cNvPr id="4096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4495800"/>
          </a:xfrm>
          <a:noFill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What tasks should be considered in the design GUIs based on a data mining query language?</a:t>
            </a:r>
          </a:p>
          <a:p>
            <a:pPr lvl="1">
              <a:lnSpc>
                <a:spcPct val="130000"/>
              </a:lnSpc>
            </a:pPr>
            <a:r>
              <a:rPr lang="en-US" altLang="en-US" smtClean="0"/>
              <a:t>Data collection and data mining query composition </a:t>
            </a:r>
          </a:p>
          <a:p>
            <a:pPr lvl="1">
              <a:lnSpc>
                <a:spcPct val="130000"/>
              </a:lnSpc>
            </a:pPr>
            <a:r>
              <a:rPr lang="en-US" altLang="en-US" smtClean="0"/>
              <a:t>Presentation of discovered patterns</a:t>
            </a:r>
          </a:p>
          <a:p>
            <a:pPr lvl="1">
              <a:lnSpc>
                <a:spcPct val="130000"/>
              </a:lnSpc>
            </a:pPr>
            <a:r>
              <a:rPr lang="en-US" altLang="en-US" smtClean="0"/>
              <a:t>Hierarchy specification and manipulation</a:t>
            </a:r>
          </a:p>
          <a:p>
            <a:pPr lvl="1">
              <a:lnSpc>
                <a:spcPct val="130000"/>
              </a:lnSpc>
            </a:pPr>
            <a:r>
              <a:rPr lang="en-US" altLang="en-US" smtClean="0"/>
              <a:t>Manipulation of data mining primitives</a:t>
            </a:r>
          </a:p>
          <a:p>
            <a:pPr lvl="1">
              <a:lnSpc>
                <a:spcPct val="130000"/>
              </a:lnSpc>
            </a:pPr>
            <a:r>
              <a:rPr lang="en-US" altLang="en-US" smtClean="0"/>
              <a:t>Interactive multilevel mining</a:t>
            </a:r>
          </a:p>
          <a:p>
            <a:pPr lvl="1">
              <a:lnSpc>
                <a:spcPct val="130000"/>
              </a:lnSpc>
            </a:pPr>
            <a:r>
              <a:rPr lang="en-US" altLang="en-US" smtClean="0"/>
              <a:t>Other miscellaneous information</a:t>
            </a:r>
          </a:p>
        </p:txBody>
      </p:sp>
    </p:spTree>
    <p:extLst>
      <p:ext uri="{BB962C8B-B14F-4D97-AF65-F5344CB8AC3E}">
        <p14:creationId xmlns:p14="http://schemas.microsoft.com/office/powerpoint/2010/main" val="2428276917"/>
      </p:ext>
    </p:extLst>
  </p:cSld>
  <p:clrMapOvr>
    <a:masterClrMapping/>
  </p:clrMapOvr>
  <p:transition>
    <p:blind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914400"/>
          </a:xfrm>
          <a:noFill/>
        </p:spPr>
        <p:txBody>
          <a:bodyPr/>
          <a:lstStyle/>
          <a:p>
            <a:r>
              <a:rPr lang="en-US" altLang="en-US" smtClean="0"/>
              <a:t>Data Mining System Architectures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953000"/>
          </a:xfrm>
          <a:noFill/>
        </p:spPr>
        <p:txBody>
          <a:bodyPr/>
          <a:lstStyle/>
          <a:p>
            <a:r>
              <a:rPr lang="en-US" altLang="en-US" sz="2400" smtClean="0"/>
              <a:t>Coupling data mining system with DB/DW system</a:t>
            </a:r>
          </a:p>
          <a:p>
            <a:pPr lvl="1"/>
            <a:r>
              <a:rPr lang="en-US" altLang="en-US" sz="2000" smtClean="0"/>
              <a:t>No coupling</a:t>
            </a:r>
            <a:r>
              <a:rPr lang="en-US" altLang="en-US" sz="2000" smtClean="0">
                <a:cs typeface="Tahoma" pitchFamily="34" charset="0"/>
              </a:rPr>
              <a:t>—flat file processing, not recommended</a:t>
            </a:r>
            <a:endParaRPr lang="en-US" altLang="en-US" sz="2000" smtClean="0"/>
          </a:p>
          <a:p>
            <a:pPr lvl="1"/>
            <a:r>
              <a:rPr lang="en-US" altLang="en-US" sz="2000" smtClean="0"/>
              <a:t>Loose coupling</a:t>
            </a:r>
          </a:p>
          <a:p>
            <a:pPr lvl="2"/>
            <a:r>
              <a:rPr lang="en-US" altLang="en-US" sz="1800" smtClean="0"/>
              <a:t>Fetching data from DB/DW</a:t>
            </a:r>
          </a:p>
          <a:p>
            <a:pPr lvl="1"/>
            <a:r>
              <a:rPr lang="en-US" altLang="en-US" sz="2000" smtClean="0"/>
              <a:t>Semi-tight coupling</a:t>
            </a:r>
            <a:r>
              <a:rPr lang="en-US" altLang="en-US" sz="2000" smtClean="0">
                <a:cs typeface="Tahoma" pitchFamily="34" charset="0"/>
              </a:rPr>
              <a:t>—enhanced DM performance</a:t>
            </a:r>
            <a:endParaRPr lang="en-US" altLang="en-US" sz="2000" smtClean="0"/>
          </a:p>
          <a:p>
            <a:pPr lvl="2"/>
            <a:r>
              <a:rPr lang="en-US" altLang="en-US" sz="1800" smtClean="0"/>
              <a:t>Provide efficient implement a few data mining primitives in a DB/DW system, e.g., sorting, indexing, aggregation, histogram analysis, multiway join, precomputation of some stat functions</a:t>
            </a:r>
          </a:p>
          <a:p>
            <a:pPr lvl="1"/>
            <a:r>
              <a:rPr lang="en-US" altLang="en-US" sz="2000" smtClean="0"/>
              <a:t>Tight coupling</a:t>
            </a:r>
            <a:r>
              <a:rPr lang="en-US" altLang="en-US" sz="2000" smtClean="0">
                <a:cs typeface="Tahoma" pitchFamily="34" charset="0"/>
              </a:rPr>
              <a:t>—A uniform information processing environment</a:t>
            </a:r>
            <a:endParaRPr lang="en-US" altLang="en-US" sz="2000" smtClean="0"/>
          </a:p>
          <a:p>
            <a:pPr lvl="2"/>
            <a:r>
              <a:rPr lang="en-US" altLang="en-US" sz="1800" smtClean="0"/>
              <a:t>DM is smoothly integrated into a DB/DW system, mining query is optimized based on mining query, indexing, query processing methods, etc.</a:t>
            </a:r>
          </a:p>
        </p:txBody>
      </p:sp>
    </p:spTree>
    <p:extLst>
      <p:ext uri="{BB962C8B-B14F-4D97-AF65-F5344CB8AC3E}">
        <p14:creationId xmlns:p14="http://schemas.microsoft.com/office/powerpoint/2010/main" val="647381406"/>
      </p:ext>
    </p:extLst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What Defines a Data Mining Task ?</a:t>
            </a:r>
            <a:br>
              <a:rPr lang="en-US" altLang="en-US" smtClean="0"/>
            </a:br>
            <a:r>
              <a:rPr lang="en-US" altLang="en-US" smtClean="0"/>
              <a:t>(continued)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0700"/>
            <a:ext cx="7772400" cy="4076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Type of knowledge to be mined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Concept description, association, classification, prediction, clustering, and evolution analysis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Studying buying habits of customers, mine associations between customer profile and the items they like to buy</a:t>
            </a:r>
          </a:p>
          <a:p>
            <a:pPr lvl="3">
              <a:lnSpc>
                <a:spcPct val="90000"/>
              </a:lnSpc>
            </a:pPr>
            <a:r>
              <a:rPr lang="en-US" altLang="en-US" smtClean="0"/>
              <a:t>Use this info to recommend items to put on sale to increase revenue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Studying real estate transactions, mine clusters to determine house characteristics that make for fast sales</a:t>
            </a:r>
          </a:p>
          <a:p>
            <a:pPr lvl="3">
              <a:lnSpc>
                <a:spcPct val="90000"/>
              </a:lnSpc>
            </a:pPr>
            <a:r>
              <a:rPr lang="en-US" altLang="en-US" smtClean="0"/>
              <a:t>Use this info to make recommendations to house sellers who want/need to sell their house quickly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Study relationship between individual’s sport statistics and salary</a:t>
            </a:r>
            <a:r>
              <a:rPr lang="en-US" altLang="en-US" sz="1800" smtClean="0"/>
              <a:t> </a:t>
            </a:r>
          </a:p>
          <a:p>
            <a:pPr lvl="3">
              <a:lnSpc>
                <a:spcPct val="90000"/>
              </a:lnSpc>
            </a:pPr>
            <a:r>
              <a:rPr lang="en-US" altLang="en-US" smtClean="0"/>
              <a:t>Use this info to help sports agents and sports team owners negotiate an individual’s salary</a:t>
            </a:r>
          </a:p>
        </p:txBody>
      </p:sp>
    </p:spTree>
    <p:extLst>
      <p:ext uri="{BB962C8B-B14F-4D97-AF65-F5344CB8AC3E}">
        <p14:creationId xmlns:p14="http://schemas.microsoft.com/office/powerpoint/2010/main" val="30112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3505200" cy="609600"/>
          </a:xfrm>
        </p:spPr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648200"/>
          </a:xfrm>
        </p:spPr>
        <p:txBody>
          <a:bodyPr/>
          <a:lstStyle/>
          <a:p>
            <a:r>
              <a:rPr lang="en-US" altLang="en-US" sz="2400" smtClean="0"/>
              <a:t>Five primitives for specification of a data mining task</a:t>
            </a:r>
          </a:p>
          <a:p>
            <a:pPr lvl="1"/>
            <a:r>
              <a:rPr lang="en-US" altLang="en-US" sz="2000" smtClean="0"/>
              <a:t>task-relevant data</a:t>
            </a:r>
          </a:p>
          <a:p>
            <a:pPr lvl="1"/>
            <a:r>
              <a:rPr lang="en-US" altLang="en-US" sz="2000" smtClean="0"/>
              <a:t>kind of knowledge to be mined</a:t>
            </a:r>
          </a:p>
          <a:p>
            <a:pPr lvl="1"/>
            <a:r>
              <a:rPr lang="en-US" altLang="en-US" sz="2000" smtClean="0"/>
              <a:t>background knowledge</a:t>
            </a:r>
          </a:p>
          <a:p>
            <a:pPr lvl="1"/>
            <a:r>
              <a:rPr lang="en-US" altLang="en-US" sz="2000" smtClean="0"/>
              <a:t>interestingness measures</a:t>
            </a:r>
          </a:p>
          <a:p>
            <a:pPr lvl="1"/>
            <a:r>
              <a:rPr lang="en-US" altLang="en-US" sz="2000" smtClean="0"/>
              <a:t>knowledge presentation and visualization techniques to be used for displaying the discovered patterns</a:t>
            </a:r>
          </a:p>
          <a:p>
            <a:r>
              <a:rPr lang="en-US" altLang="en-US" sz="2400" smtClean="0"/>
              <a:t>Data mining query languages</a:t>
            </a:r>
          </a:p>
          <a:p>
            <a:pPr lvl="1"/>
            <a:r>
              <a:rPr lang="en-US" altLang="en-US" sz="2000" smtClean="0"/>
              <a:t>DMQL, MS/OLEDB for DM, etc.</a:t>
            </a:r>
          </a:p>
          <a:p>
            <a:r>
              <a:rPr lang="en-US" altLang="en-US" sz="2400" smtClean="0"/>
              <a:t>Data mining system architecture</a:t>
            </a:r>
          </a:p>
          <a:p>
            <a:pPr lvl="1"/>
            <a:r>
              <a:rPr lang="en-US" altLang="en-US" sz="2000" smtClean="0"/>
              <a:t>No coupling, loose coupling, semi-tight coupling, tight coupling</a:t>
            </a:r>
          </a:p>
        </p:txBody>
      </p:sp>
    </p:spTree>
    <p:extLst>
      <p:ext uri="{BB962C8B-B14F-4D97-AF65-F5344CB8AC3E}">
        <p14:creationId xmlns:p14="http://schemas.microsoft.com/office/powerpoint/2010/main" val="150850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What Defines a Data Mining Task ?</a:t>
            </a:r>
            <a:br>
              <a:rPr lang="en-US" altLang="en-US" smtClean="0"/>
            </a:br>
            <a:r>
              <a:rPr lang="en-US" altLang="en-US" smtClean="0"/>
              <a:t>(continued)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0700"/>
            <a:ext cx="7772400" cy="40767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Type of knowledge to be mined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Pattern templates that all discovered patterns must match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P(X:Customer, W) and Q(X, Y) =&gt; buys(X, Z)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X is key of customer relation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P &amp; Q are predicate variables, instantiated to relevant attributes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W &amp; Z are object variables that can take on the value of their respective predicates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Search for association rules is confined to those matching some set of rules, such as: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Age(X, “30..39”) &amp; income (X, “40K..49K”) =&gt; buys (X, “VCR”)       [2.2%, 60%]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Customers in their thirties, with an annual income of 40-49K, are likely (with 60% confidence) to purchase a VCR, and such cases represent about 2.2% of the total number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28919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Defines a Data Mining Task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076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en-US" smtClean="0"/>
              <a:t>Task-relevant data</a:t>
            </a:r>
          </a:p>
          <a:p>
            <a:pPr>
              <a:lnSpc>
                <a:spcPct val="170000"/>
              </a:lnSpc>
            </a:pPr>
            <a:r>
              <a:rPr lang="en-US" altLang="en-US" smtClean="0"/>
              <a:t>Type of knowledge to be mined</a:t>
            </a:r>
          </a:p>
          <a:p>
            <a:pPr>
              <a:lnSpc>
                <a:spcPct val="170000"/>
              </a:lnSpc>
            </a:pPr>
            <a:r>
              <a:rPr lang="en-US" altLang="en-US" smtClean="0"/>
              <a:t>Background knowledge</a:t>
            </a:r>
          </a:p>
          <a:p>
            <a:pPr>
              <a:lnSpc>
                <a:spcPct val="170000"/>
              </a:lnSpc>
            </a:pPr>
            <a:r>
              <a:rPr lang="en-US" altLang="en-US" smtClean="0"/>
              <a:t>Pattern interestingness measurements</a:t>
            </a:r>
          </a:p>
          <a:p>
            <a:pPr>
              <a:lnSpc>
                <a:spcPct val="170000"/>
              </a:lnSpc>
            </a:pPr>
            <a:r>
              <a:rPr lang="en-US" altLang="en-US" smtClean="0"/>
              <a:t>Visualization of discovered patterns</a:t>
            </a:r>
          </a:p>
        </p:txBody>
      </p:sp>
    </p:spTree>
    <p:extLst>
      <p:ext uri="{BB962C8B-B14F-4D97-AF65-F5344CB8AC3E}">
        <p14:creationId xmlns:p14="http://schemas.microsoft.com/office/powerpoint/2010/main" val="14204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Task-Relevant Data (Minable View)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altLang="en-US" sz="2400" smtClean="0"/>
              <a:t>Database or data warehouse name</a:t>
            </a:r>
          </a:p>
          <a:p>
            <a:pPr>
              <a:lnSpc>
                <a:spcPct val="180000"/>
              </a:lnSpc>
            </a:pPr>
            <a:r>
              <a:rPr lang="en-US" altLang="en-US" sz="2400" smtClean="0"/>
              <a:t>Database tables or data warehouse cubes</a:t>
            </a:r>
          </a:p>
          <a:p>
            <a:pPr>
              <a:lnSpc>
                <a:spcPct val="180000"/>
              </a:lnSpc>
            </a:pPr>
            <a:r>
              <a:rPr lang="en-US" altLang="en-US" sz="2400" smtClean="0"/>
              <a:t>Condition for data selection</a:t>
            </a:r>
          </a:p>
          <a:p>
            <a:pPr>
              <a:lnSpc>
                <a:spcPct val="180000"/>
              </a:lnSpc>
            </a:pPr>
            <a:r>
              <a:rPr lang="en-US" altLang="en-US" sz="2400" smtClean="0"/>
              <a:t>Relevant attributes or dimensions</a:t>
            </a:r>
          </a:p>
          <a:p>
            <a:pPr>
              <a:lnSpc>
                <a:spcPct val="180000"/>
              </a:lnSpc>
            </a:pPr>
            <a:r>
              <a:rPr lang="en-US" altLang="en-US" sz="2400" smtClean="0"/>
              <a:t>Data grouping criteria</a:t>
            </a:r>
          </a:p>
        </p:txBody>
      </p:sp>
    </p:spTree>
    <p:extLst>
      <p:ext uri="{BB962C8B-B14F-4D97-AF65-F5344CB8AC3E}">
        <p14:creationId xmlns:p14="http://schemas.microsoft.com/office/powerpoint/2010/main" val="9254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knowledge to be mined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400" smtClean="0"/>
              <a:t>Characterization</a:t>
            </a:r>
          </a:p>
          <a:p>
            <a:pPr>
              <a:lnSpc>
                <a:spcPct val="140000"/>
              </a:lnSpc>
            </a:pPr>
            <a:r>
              <a:rPr lang="en-US" altLang="en-US" sz="2400" smtClean="0"/>
              <a:t>Discrimination</a:t>
            </a:r>
          </a:p>
          <a:p>
            <a:pPr>
              <a:lnSpc>
                <a:spcPct val="140000"/>
              </a:lnSpc>
            </a:pPr>
            <a:r>
              <a:rPr lang="en-US" altLang="en-US" sz="2400" smtClean="0"/>
              <a:t>Association</a:t>
            </a:r>
          </a:p>
          <a:p>
            <a:pPr>
              <a:lnSpc>
                <a:spcPct val="140000"/>
              </a:lnSpc>
            </a:pPr>
            <a:r>
              <a:rPr lang="en-US" altLang="en-US" sz="2400" smtClean="0"/>
              <a:t>Classification/prediction</a:t>
            </a:r>
          </a:p>
          <a:p>
            <a:pPr>
              <a:lnSpc>
                <a:spcPct val="140000"/>
              </a:lnSpc>
            </a:pPr>
            <a:r>
              <a:rPr lang="en-US" altLang="en-US" sz="2400" smtClean="0"/>
              <a:t>Clustering</a:t>
            </a:r>
          </a:p>
          <a:p>
            <a:pPr>
              <a:lnSpc>
                <a:spcPct val="140000"/>
              </a:lnSpc>
            </a:pPr>
            <a:r>
              <a:rPr lang="en-US" altLang="en-US" sz="2400" smtClean="0"/>
              <a:t>Outlier analysis</a:t>
            </a:r>
          </a:p>
          <a:p>
            <a:pPr>
              <a:lnSpc>
                <a:spcPct val="140000"/>
              </a:lnSpc>
            </a:pPr>
            <a:r>
              <a:rPr lang="en-US" altLang="en-US" sz="2400" smtClean="0"/>
              <a:t>Other data mining tasks</a:t>
            </a:r>
          </a:p>
        </p:txBody>
      </p:sp>
    </p:spTree>
    <p:extLst>
      <p:ext uri="{BB962C8B-B14F-4D97-AF65-F5344CB8AC3E}">
        <p14:creationId xmlns:p14="http://schemas.microsoft.com/office/powerpoint/2010/main" val="19289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934200" cy="990600"/>
          </a:xfrm>
        </p:spPr>
        <p:txBody>
          <a:bodyPr/>
          <a:lstStyle/>
          <a:p>
            <a:r>
              <a:rPr lang="en-US" altLang="en-US" smtClean="0"/>
              <a:t>Background Knowledge: Concept Hierarchies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Allow discovery of knowledge at multiple levels of abstraction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Represented as a set of nodes organized in a tree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Each node represents a concept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Special node, all, reserved for root of tree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Concept hierarchies allow raw data to be handled at a higher, more generalized level of abstraction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Four major types of concept hierarchies, schema, set-grouping, operation derived, rule based</a:t>
            </a:r>
          </a:p>
          <a:p>
            <a:pPr lvl="1">
              <a:lnSpc>
                <a:spcPct val="80000"/>
              </a:lnSpc>
            </a:pP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9552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2254</Words>
  <Application>Microsoft Office PowerPoint</Application>
  <PresentationFormat>On-screen Show (4:3)</PresentationFormat>
  <Paragraphs>308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UNIT III</vt:lpstr>
      <vt:lpstr>PowerPoint Presentation</vt:lpstr>
      <vt:lpstr>What Defines a Data Mining Task ?</vt:lpstr>
      <vt:lpstr>What Defines a Data Mining Task ? (continued)</vt:lpstr>
      <vt:lpstr>What Defines a Data Mining Task ? (continued)</vt:lpstr>
      <vt:lpstr>What Defines a Data Mining Task ?</vt:lpstr>
      <vt:lpstr>Task-Relevant Data (Minable View)</vt:lpstr>
      <vt:lpstr>Types of knowledge to be mined</vt:lpstr>
      <vt:lpstr>Background Knowledge: Concept Hierarchies</vt:lpstr>
      <vt:lpstr>A Concept Hierarchy: Dimension (location)</vt:lpstr>
      <vt:lpstr>Background Knowledge: Concept Hierarchies</vt:lpstr>
      <vt:lpstr>Background Knowledge: Concept Hierarchies</vt:lpstr>
      <vt:lpstr>Background Knowledge: Concept Hierarchies</vt:lpstr>
      <vt:lpstr>Measurements of Pattern Interestingness </vt:lpstr>
      <vt:lpstr>Measurements of Pattern Interestingness (continued)</vt:lpstr>
      <vt:lpstr>Measurements of Pattern Interestingness (continued)</vt:lpstr>
      <vt:lpstr>Visualization of Discovered Patterns</vt:lpstr>
      <vt:lpstr>A Data Mining Query Language (DMQL)</vt:lpstr>
      <vt:lpstr>Syntax for DMQL</vt:lpstr>
      <vt:lpstr>Syntax for task-relevant data specification </vt:lpstr>
      <vt:lpstr>Syntax for task-relevant data specification </vt:lpstr>
      <vt:lpstr>Top Level Syntax of DMQL</vt:lpstr>
      <vt:lpstr>Top Level Syntax of DMQL (continued)</vt:lpstr>
      <vt:lpstr>Top Level Syntax of DMQL (continued)</vt:lpstr>
      <vt:lpstr>Top Level Syntax of DMQL (continued)</vt:lpstr>
      <vt:lpstr>Top Level Syntax of DMQL (continued)</vt:lpstr>
      <vt:lpstr>Specification of task-relevant data</vt:lpstr>
      <vt:lpstr>Syntax for specifying the kind of knowledge to be mined </vt:lpstr>
      <vt:lpstr>Syntax for specifying the kind of knowledge to be mined </vt:lpstr>
      <vt:lpstr>Syntax for specifying the kind of knowledge to be mined </vt:lpstr>
      <vt:lpstr>Syntax for specifying the kind of knowledge to be mined (cont.)</vt:lpstr>
      <vt:lpstr>Syntax for concept hierarchy specification </vt:lpstr>
      <vt:lpstr>Syntax for concept hierarchy specification (Cont.)</vt:lpstr>
      <vt:lpstr>Syntax for interestingness measure specification </vt:lpstr>
      <vt:lpstr>Syntax for pattern presentation and visualization specification </vt:lpstr>
      <vt:lpstr>Putting it all together: the full specification of a DMQL query</vt:lpstr>
      <vt:lpstr>Other Data Mining Languages &amp; Standardization Efforts</vt:lpstr>
      <vt:lpstr>Designing Graphical User Interfaces based on a data mining query language</vt:lpstr>
      <vt:lpstr>Data Mining System Architectures </vt:lpstr>
      <vt:lpstr>Summary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HP</dc:creator>
  <cp:lastModifiedBy>HP</cp:lastModifiedBy>
  <cp:revision>3</cp:revision>
  <dcterms:created xsi:type="dcterms:W3CDTF">2016-03-22T04:36:34Z</dcterms:created>
  <dcterms:modified xsi:type="dcterms:W3CDTF">2016-03-28T05:17:53Z</dcterms:modified>
</cp:coreProperties>
</file>