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0"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4" d="100"/>
          <a:sy n="84" d="100"/>
        </p:scale>
        <p:origin x="-72" y="-6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7DB66-F197-4EB9-8893-411EEFC52937}" type="datetimeFigureOut">
              <a:rPr lang="en-US" smtClean="0"/>
              <a:t>10/13/2011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8E2CA-CD67-4ABD-B349-8EB49E5AF3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55D48E-7280-42D4-A75A-38D828B297B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81C0F0-C675-4130-B911-68F05BA13A4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CAC3D6-CBBA-4ABE-8613-E5446DC372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CAC3D6-CBBA-4ABE-8613-E5446DC372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CAC3D6-CBBA-4ABE-8613-E5446DC372A4}"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81C0F0-C675-4130-B911-68F05BA13A4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81C0F0-C675-4130-B911-68F05BA13A40}"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55D48E-7280-42D4-A75A-38D828B297BE}"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A55D48E-7280-42D4-A75A-38D828B297BE}"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6B0699-B4C0-4404-950D-63FAC015DB78}" type="datetimeFigureOut">
              <a:rPr lang="en-US" smtClean="0"/>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B0699-B4C0-4404-950D-63FAC015DB78}" type="datetimeFigureOut">
              <a:rPr lang="en-US" smtClean="0"/>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B0699-B4C0-4404-950D-63FAC015DB78}" type="datetimeFigureOut">
              <a:rPr lang="en-US" smtClean="0"/>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179388" y="981075"/>
            <a:ext cx="4316412" cy="53482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981075"/>
            <a:ext cx="4316413" cy="53482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B0699-B4C0-4404-950D-63FAC015DB78}" type="datetimeFigureOut">
              <a:rPr lang="en-US" smtClean="0"/>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6B0699-B4C0-4404-950D-63FAC015DB78}" type="datetimeFigureOut">
              <a:rPr lang="en-US" smtClean="0"/>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6B0699-B4C0-4404-950D-63FAC015DB78}" type="datetimeFigureOut">
              <a:rPr lang="en-US" smtClean="0"/>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6B0699-B4C0-4404-950D-63FAC015DB78}" type="datetimeFigureOut">
              <a:rPr lang="en-US" smtClean="0"/>
              <a:t>10/13/2011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6B0699-B4C0-4404-950D-63FAC015DB78}" type="datetimeFigureOut">
              <a:rPr lang="en-US" smtClean="0"/>
              <a:t>10/13/2011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B0699-B4C0-4404-950D-63FAC015DB78}" type="datetimeFigureOut">
              <a:rPr lang="en-US" smtClean="0"/>
              <a:t>10/13/2011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B0699-B4C0-4404-950D-63FAC015DB78}" type="datetimeFigureOut">
              <a:rPr lang="en-US" smtClean="0"/>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B0699-B4C0-4404-950D-63FAC015DB78}" type="datetimeFigureOut">
              <a:rPr lang="en-US" smtClean="0"/>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726B9-881C-4188-8562-E79699CF42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B0699-B4C0-4404-950D-63FAC015DB78}" type="datetimeFigureOut">
              <a:rPr lang="en-US" smtClean="0"/>
              <a:t>10/13/2011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726B9-881C-4188-8562-E79699CF42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rfc-editor.org/cgi-bin/rfcdoctype.pl?loc=RFC&amp;letsgo=6342&amp;type=http&amp;file_format=txt" TargetMode="External"/><Relationship Id="rId2" Type="http://schemas.openxmlformats.org/officeDocument/2006/relationships/hyperlink" Target="http://www.rfc-editor.org/cgi-bin/rfcdoctype.pl?loc=RFC&amp;letsgo=5944&amp;type=http&amp;file_format=tx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proquest.safaribooksonline.com.ezproxy.libraries.wright.edu:2048/book/networking/network-management/978013139053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Control Bits"/><Relationship Id="rId13" Type="http://schemas.openxmlformats.org/officeDocument/2006/relationships/hyperlink" Target="#Data"/><Relationship Id="rId3" Type="http://schemas.openxmlformats.org/officeDocument/2006/relationships/hyperlink" Target="#Destination Port"/><Relationship Id="rId7" Type="http://schemas.openxmlformats.org/officeDocument/2006/relationships/hyperlink" Target="#ECN"/><Relationship Id="rId12" Type="http://schemas.openxmlformats.org/officeDocument/2006/relationships/hyperlink" Target="#Options"/><Relationship Id="rId2" Type="http://schemas.openxmlformats.org/officeDocument/2006/relationships/hyperlink" Target="#Source Port"/><Relationship Id="rId1" Type="http://schemas.openxmlformats.org/officeDocument/2006/relationships/slideLayout" Target="../slideLayouts/slideLayout6.xml"/><Relationship Id="rId6" Type="http://schemas.openxmlformats.org/officeDocument/2006/relationships/hyperlink" Target="#Data Offset"/><Relationship Id="rId11" Type="http://schemas.openxmlformats.org/officeDocument/2006/relationships/hyperlink" Target="#Urgent Pointer"/><Relationship Id="rId5" Type="http://schemas.openxmlformats.org/officeDocument/2006/relationships/hyperlink" Target="#Acknowledgment Number"/><Relationship Id="rId10" Type="http://schemas.openxmlformats.org/officeDocument/2006/relationships/hyperlink" Target="#Checksum"/><Relationship Id="rId4" Type="http://schemas.openxmlformats.org/officeDocument/2006/relationships/hyperlink" Target="#Sequence Number"/><Relationship Id="rId9" Type="http://schemas.openxmlformats.org/officeDocument/2006/relationships/hyperlink" Target="#Window"/></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Mobile TCP</a:t>
            </a:r>
            <a:endParaRPr lang="en-US" dirty="0"/>
          </a:p>
        </p:txBody>
      </p:sp>
      <p:sp>
        <p:nvSpPr>
          <p:cNvPr id="8" name="Subtitle 7"/>
          <p:cNvSpPr>
            <a:spLocks noGrp="1"/>
          </p:cNvSpPr>
          <p:nvPr>
            <p:ph type="subTitle" idx="1"/>
          </p:nvPr>
        </p:nvSpPr>
        <p:spPr/>
        <p:txBody>
          <a:bodyPr/>
          <a:lstStyle/>
          <a:p>
            <a:r>
              <a:rPr lang="en-US" dirty="0" smtClean="0"/>
              <a:t>CEG436: Mobile Computing</a:t>
            </a:r>
            <a:br>
              <a:rPr lang="en-US" dirty="0" smtClean="0"/>
            </a:br>
            <a:r>
              <a:rPr lang="en-US" dirty="0" err="1" smtClean="0"/>
              <a:t>Prabhaker</a:t>
            </a:r>
            <a:r>
              <a:rPr lang="en-US" dirty="0" smtClean="0"/>
              <a:t> </a:t>
            </a:r>
            <a:r>
              <a:rPr lang="en-US" dirty="0" err="1" smtClean="0"/>
              <a:t>Mateti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dirty="0"/>
              <a:t>TCP Flow </a:t>
            </a:r>
            <a:r>
              <a:rPr lang="en-US" dirty="0" smtClean="0"/>
              <a:t>Control</a:t>
            </a:r>
            <a:endParaRPr lang="en-US" dirty="0"/>
          </a:p>
        </p:txBody>
      </p:sp>
      <p:sp>
        <p:nvSpPr>
          <p:cNvPr id="27" name="Content Placeholder 26"/>
          <p:cNvSpPr>
            <a:spLocks noGrp="1"/>
          </p:cNvSpPr>
          <p:nvPr>
            <p:ph sz="half" idx="2"/>
          </p:nvPr>
        </p:nvSpPr>
        <p:spPr/>
        <p:txBody>
          <a:bodyPr/>
          <a:lstStyle/>
          <a:p>
            <a:r>
              <a:rPr lang="en-US" dirty="0" smtClean="0"/>
              <a:t>Flow Control Can Limit Throughput</a:t>
            </a:r>
          </a:p>
          <a:p>
            <a:pPr marL="342900" lvl="1" indent="-342900">
              <a:buFont typeface="Arial" pitchFamily="34" charset="0"/>
              <a:buChar char="•"/>
            </a:pPr>
            <a:r>
              <a:rPr lang="en-US" dirty="0" smtClean="0">
                <a:sym typeface="Symbol" pitchFamily="18" charset="2"/>
              </a:rPr>
              <a:t>Throughput is </a:t>
            </a:r>
            <a:r>
              <a:rPr lang="en-US" i="1" dirty="0" err="1" smtClean="0">
                <a:sym typeface="Symbol" pitchFamily="18" charset="2"/>
              </a:rPr>
              <a:t>wnd</a:t>
            </a:r>
            <a:r>
              <a:rPr lang="en-US" dirty="0" smtClean="0">
                <a:sym typeface="Symbol" pitchFamily="18" charset="2"/>
              </a:rPr>
              <a:t>/</a:t>
            </a:r>
            <a:r>
              <a:rPr lang="en-US" i="1" dirty="0" err="1" smtClean="0">
                <a:sym typeface="Symbol" pitchFamily="18" charset="2"/>
              </a:rPr>
              <a:t>rtt</a:t>
            </a:r>
            <a:endParaRPr lang="en-US" dirty="0" smtClean="0"/>
          </a:p>
          <a:p>
            <a:endParaRPr lang="en-US" dirty="0" smtClean="0"/>
          </a:p>
          <a:p>
            <a:endParaRPr lang="en-US" dirty="0" smtClean="0"/>
          </a:p>
          <a:p>
            <a:endParaRPr lang="en-US" dirty="0"/>
          </a:p>
        </p:txBody>
      </p:sp>
      <p:sp>
        <p:nvSpPr>
          <p:cNvPr id="21" name="Footer Placeholder 2"/>
          <p:cNvSpPr>
            <a:spLocks noGrp="1"/>
          </p:cNvSpPr>
          <p:nvPr>
            <p:ph type="ftr" sz="quarter" idx="11"/>
          </p:nvPr>
        </p:nvSpPr>
        <p:spPr/>
        <p:txBody>
          <a:bodyPr/>
          <a:lstStyle/>
          <a:p>
            <a:endParaRPr lang="en-US"/>
          </a:p>
        </p:txBody>
      </p:sp>
      <p:grpSp>
        <p:nvGrpSpPr>
          <p:cNvPr id="2" name="Content Placeholder 27"/>
          <p:cNvGrpSpPr>
            <a:grpSpLocks noGrp="1"/>
          </p:cNvGrpSpPr>
          <p:nvPr>
            <p:ph sz="half" idx="1"/>
          </p:nvPr>
        </p:nvGrpSpPr>
        <p:grpSpPr>
          <a:xfrm>
            <a:off x="457200" y="1600200"/>
            <a:ext cx="4038600" cy="4525963"/>
            <a:chOff x="2854004" y="1447800"/>
            <a:chExt cx="3550479" cy="4648200"/>
          </a:xfrm>
        </p:grpSpPr>
        <p:sp>
          <p:nvSpPr>
            <p:cNvPr id="29" name="Text Box 5"/>
            <p:cNvSpPr txBox="1">
              <a:spLocks noChangeArrowheads="1"/>
            </p:cNvSpPr>
            <p:nvPr/>
          </p:nvSpPr>
          <p:spPr bwMode="auto">
            <a:xfrm>
              <a:off x="2854004" y="1447800"/>
              <a:ext cx="815031" cy="338554"/>
            </a:xfrm>
            <a:prstGeom prst="rect">
              <a:avLst/>
            </a:prstGeom>
            <a:noFill/>
            <a:ln w="38100">
              <a:noFill/>
              <a:miter lim="800000"/>
              <a:headEnd/>
              <a:tailEnd/>
            </a:ln>
            <a:effectLst/>
          </p:spPr>
          <p:txBody>
            <a:bodyPr wrap="none">
              <a:spAutoFit/>
            </a:bodyPr>
            <a:lstStyle/>
            <a:p>
              <a:pPr algn="ctr">
                <a:buNone/>
              </a:pPr>
              <a:r>
                <a:rPr lang="en-US" i="0" dirty="0" smtClean="0"/>
                <a:t>Sender</a:t>
              </a:r>
              <a:endParaRPr lang="en-US" i="0" dirty="0"/>
            </a:p>
          </p:txBody>
        </p:sp>
        <p:sp>
          <p:nvSpPr>
            <p:cNvPr id="30" name="Text Box 7"/>
            <p:cNvSpPr txBox="1">
              <a:spLocks noChangeArrowheads="1"/>
            </p:cNvSpPr>
            <p:nvPr/>
          </p:nvSpPr>
          <p:spPr bwMode="auto">
            <a:xfrm>
              <a:off x="5458903" y="1447800"/>
              <a:ext cx="945580" cy="338554"/>
            </a:xfrm>
            <a:prstGeom prst="rect">
              <a:avLst/>
            </a:prstGeom>
            <a:noFill/>
            <a:ln w="38100">
              <a:noFill/>
              <a:miter lim="800000"/>
              <a:headEnd/>
              <a:tailEnd/>
            </a:ln>
            <a:effectLst/>
          </p:spPr>
          <p:txBody>
            <a:bodyPr wrap="none">
              <a:spAutoFit/>
            </a:bodyPr>
            <a:lstStyle/>
            <a:p>
              <a:pPr algn="ctr">
                <a:buNone/>
              </a:pPr>
              <a:r>
                <a:rPr lang="en-US" i="0"/>
                <a:t>Receiver</a:t>
              </a:r>
            </a:p>
          </p:txBody>
        </p:sp>
        <p:sp>
          <p:nvSpPr>
            <p:cNvPr id="31" name="Line 8"/>
            <p:cNvSpPr>
              <a:spLocks noChangeShapeType="1"/>
            </p:cNvSpPr>
            <p:nvPr/>
          </p:nvSpPr>
          <p:spPr bwMode="auto">
            <a:xfrm flipH="1">
              <a:off x="3255963" y="20462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32" name="Text Box 10"/>
            <p:cNvSpPr txBox="1">
              <a:spLocks noChangeArrowheads="1"/>
            </p:cNvSpPr>
            <p:nvPr/>
          </p:nvSpPr>
          <p:spPr bwMode="auto">
            <a:xfrm>
              <a:off x="3916312" y="1665288"/>
              <a:ext cx="1290738" cy="338554"/>
            </a:xfrm>
            <a:prstGeom prst="rect">
              <a:avLst/>
            </a:prstGeom>
            <a:noFill/>
            <a:ln w="38100">
              <a:noFill/>
              <a:miter lim="800000"/>
              <a:headEnd/>
              <a:tailEnd/>
            </a:ln>
            <a:effectLst/>
          </p:spPr>
          <p:txBody>
            <a:bodyPr wrap="none">
              <a:spAutoFit/>
            </a:bodyPr>
            <a:lstStyle/>
            <a:p>
              <a:pPr algn="ctr">
                <a:buNone/>
              </a:pPr>
              <a:r>
                <a:rPr lang="en-US"/>
                <a:t>wnd</a:t>
              </a:r>
              <a:r>
                <a:rPr lang="en-US" i="0"/>
                <a:t> = 1200</a:t>
              </a:r>
            </a:p>
          </p:txBody>
        </p:sp>
        <p:sp>
          <p:nvSpPr>
            <p:cNvPr id="33" name="Line 9"/>
            <p:cNvSpPr>
              <a:spLocks noChangeShapeType="1"/>
            </p:cNvSpPr>
            <p:nvPr/>
          </p:nvSpPr>
          <p:spPr bwMode="auto">
            <a:xfrm>
              <a:off x="3255963" y="27320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34" name="Text Box 11"/>
            <p:cNvSpPr txBox="1">
              <a:spLocks noChangeArrowheads="1"/>
            </p:cNvSpPr>
            <p:nvPr/>
          </p:nvSpPr>
          <p:spPr bwMode="auto">
            <a:xfrm>
              <a:off x="4031874" y="2351088"/>
              <a:ext cx="1069139" cy="338554"/>
            </a:xfrm>
            <a:prstGeom prst="rect">
              <a:avLst/>
            </a:prstGeom>
            <a:noFill/>
            <a:ln w="38100">
              <a:noFill/>
              <a:miter lim="800000"/>
              <a:headEnd/>
              <a:tailEnd/>
            </a:ln>
            <a:effectLst/>
          </p:spPr>
          <p:txBody>
            <a:bodyPr wrap="none">
              <a:spAutoFit/>
            </a:bodyPr>
            <a:lstStyle/>
            <a:p>
              <a:pPr algn="ctr">
                <a:buNone/>
              </a:pPr>
              <a:r>
                <a:rPr lang="en-US"/>
                <a:t>500 bytes</a:t>
              </a:r>
              <a:endParaRPr lang="en-US" i="0"/>
            </a:p>
          </p:txBody>
        </p:sp>
        <p:sp>
          <p:nvSpPr>
            <p:cNvPr id="35" name="Line 12"/>
            <p:cNvSpPr>
              <a:spLocks noChangeShapeType="1"/>
            </p:cNvSpPr>
            <p:nvPr/>
          </p:nvSpPr>
          <p:spPr bwMode="auto">
            <a:xfrm>
              <a:off x="3255963" y="32654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36" name="Text Box 13"/>
            <p:cNvSpPr txBox="1">
              <a:spLocks noChangeArrowheads="1"/>
            </p:cNvSpPr>
            <p:nvPr/>
          </p:nvSpPr>
          <p:spPr bwMode="auto">
            <a:xfrm>
              <a:off x="4031874" y="2884488"/>
              <a:ext cx="1069139" cy="338554"/>
            </a:xfrm>
            <a:prstGeom prst="rect">
              <a:avLst/>
            </a:prstGeom>
            <a:noFill/>
            <a:ln w="38100">
              <a:noFill/>
              <a:miter lim="800000"/>
              <a:headEnd/>
              <a:tailEnd/>
            </a:ln>
            <a:effectLst/>
          </p:spPr>
          <p:txBody>
            <a:bodyPr wrap="none">
              <a:spAutoFit/>
            </a:bodyPr>
            <a:lstStyle/>
            <a:p>
              <a:pPr algn="ctr">
                <a:buNone/>
              </a:pPr>
              <a:r>
                <a:rPr lang="en-US"/>
                <a:t>500 bytes</a:t>
              </a:r>
              <a:endParaRPr lang="en-US" i="0"/>
            </a:p>
          </p:txBody>
        </p:sp>
        <p:sp>
          <p:nvSpPr>
            <p:cNvPr id="37" name="Line 14"/>
            <p:cNvSpPr>
              <a:spLocks noChangeShapeType="1"/>
            </p:cNvSpPr>
            <p:nvPr/>
          </p:nvSpPr>
          <p:spPr bwMode="auto">
            <a:xfrm flipH="1">
              <a:off x="3255963" y="38750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38" name="Text Box 15"/>
            <p:cNvSpPr txBox="1">
              <a:spLocks noChangeArrowheads="1"/>
            </p:cNvSpPr>
            <p:nvPr/>
          </p:nvSpPr>
          <p:spPr bwMode="auto">
            <a:xfrm>
              <a:off x="3971624" y="3494088"/>
              <a:ext cx="1178528" cy="338554"/>
            </a:xfrm>
            <a:prstGeom prst="rect">
              <a:avLst/>
            </a:prstGeom>
            <a:noFill/>
            <a:ln w="38100">
              <a:noFill/>
              <a:miter lim="800000"/>
              <a:headEnd/>
              <a:tailEnd/>
            </a:ln>
            <a:effectLst/>
          </p:spPr>
          <p:txBody>
            <a:bodyPr wrap="none">
              <a:spAutoFit/>
            </a:bodyPr>
            <a:lstStyle/>
            <a:p>
              <a:pPr algn="ctr">
                <a:buNone/>
              </a:pPr>
              <a:r>
                <a:rPr lang="en-US"/>
                <a:t>wnd</a:t>
              </a:r>
              <a:r>
                <a:rPr lang="en-US" i="0"/>
                <a:t> = 200</a:t>
              </a:r>
            </a:p>
          </p:txBody>
        </p:sp>
        <p:sp>
          <p:nvSpPr>
            <p:cNvPr id="39" name="Line 16"/>
            <p:cNvSpPr>
              <a:spLocks noChangeShapeType="1"/>
            </p:cNvSpPr>
            <p:nvPr/>
          </p:nvSpPr>
          <p:spPr bwMode="auto">
            <a:xfrm>
              <a:off x="3255963" y="45608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40" name="Text Box 17"/>
            <p:cNvSpPr txBox="1">
              <a:spLocks noChangeArrowheads="1"/>
            </p:cNvSpPr>
            <p:nvPr/>
          </p:nvSpPr>
          <p:spPr bwMode="auto">
            <a:xfrm>
              <a:off x="4031874" y="4179888"/>
              <a:ext cx="1069139" cy="338554"/>
            </a:xfrm>
            <a:prstGeom prst="rect">
              <a:avLst/>
            </a:prstGeom>
            <a:noFill/>
            <a:ln w="38100">
              <a:noFill/>
              <a:miter lim="800000"/>
              <a:headEnd/>
              <a:tailEnd/>
            </a:ln>
            <a:effectLst/>
          </p:spPr>
          <p:txBody>
            <a:bodyPr wrap="none">
              <a:spAutoFit/>
            </a:bodyPr>
            <a:lstStyle/>
            <a:p>
              <a:pPr algn="ctr">
                <a:buNone/>
              </a:pPr>
              <a:r>
                <a:rPr lang="en-US"/>
                <a:t>200 bytes</a:t>
              </a:r>
              <a:endParaRPr lang="en-US" i="0"/>
            </a:p>
          </p:txBody>
        </p:sp>
        <p:sp>
          <p:nvSpPr>
            <p:cNvPr id="41" name="Line 18"/>
            <p:cNvSpPr>
              <a:spLocks noChangeShapeType="1"/>
            </p:cNvSpPr>
            <p:nvPr/>
          </p:nvSpPr>
          <p:spPr bwMode="auto">
            <a:xfrm flipH="1">
              <a:off x="3255963" y="5170488"/>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42" name="Text Box 19"/>
            <p:cNvSpPr txBox="1">
              <a:spLocks noChangeArrowheads="1"/>
            </p:cNvSpPr>
            <p:nvPr/>
          </p:nvSpPr>
          <p:spPr bwMode="auto">
            <a:xfrm>
              <a:off x="3973211" y="4789488"/>
              <a:ext cx="1178528" cy="338554"/>
            </a:xfrm>
            <a:prstGeom prst="rect">
              <a:avLst/>
            </a:prstGeom>
            <a:noFill/>
            <a:ln w="38100">
              <a:noFill/>
              <a:miter lim="800000"/>
              <a:headEnd/>
              <a:tailEnd/>
            </a:ln>
            <a:effectLst/>
          </p:spPr>
          <p:txBody>
            <a:bodyPr wrap="none">
              <a:spAutoFit/>
            </a:bodyPr>
            <a:lstStyle/>
            <a:p>
              <a:pPr algn="ctr">
                <a:buNone/>
              </a:pPr>
              <a:r>
                <a:rPr lang="en-US"/>
                <a:t>wnd</a:t>
              </a:r>
              <a:r>
                <a:rPr lang="en-US" i="0"/>
                <a:t> = 500</a:t>
              </a:r>
            </a:p>
          </p:txBody>
        </p:sp>
        <p:sp>
          <p:nvSpPr>
            <p:cNvPr id="43" name="Line 20"/>
            <p:cNvSpPr>
              <a:spLocks noChangeShapeType="1"/>
            </p:cNvSpPr>
            <p:nvPr/>
          </p:nvSpPr>
          <p:spPr bwMode="auto">
            <a:xfrm>
              <a:off x="3255963" y="5791200"/>
              <a:ext cx="2667000" cy="762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44" name="Text Box 21"/>
            <p:cNvSpPr txBox="1">
              <a:spLocks noChangeArrowheads="1"/>
            </p:cNvSpPr>
            <p:nvPr/>
          </p:nvSpPr>
          <p:spPr bwMode="auto">
            <a:xfrm>
              <a:off x="4031874" y="5410200"/>
              <a:ext cx="1069139" cy="338554"/>
            </a:xfrm>
            <a:prstGeom prst="rect">
              <a:avLst/>
            </a:prstGeom>
            <a:noFill/>
            <a:ln w="38100">
              <a:noFill/>
              <a:miter lim="800000"/>
              <a:headEnd/>
              <a:tailEnd/>
            </a:ln>
            <a:effectLst/>
          </p:spPr>
          <p:txBody>
            <a:bodyPr wrap="none">
              <a:spAutoFit/>
            </a:bodyPr>
            <a:lstStyle/>
            <a:p>
              <a:pPr algn="ctr">
                <a:buNone/>
              </a:pPr>
              <a:r>
                <a:rPr lang="en-US"/>
                <a:t>500 bytes</a:t>
              </a:r>
              <a:endParaRPr lang="en-US" i="0"/>
            </a:p>
          </p:txBody>
        </p:sp>
        <p:sp>
          <p:nvSpPr>
            <p:cNvPr id="45" name="Line 4"/>
            <p:cNvSpPr>
              <a:spLocks noChangeShapeType="1"/>
            </p:cNvSpPr>
            <p:nvPr/>
          </p:nvSpPr>
          <p:spPr bwMode="auto">
            <a:xfrm>
              <a:off x="3255963" y="1893888"/>
              <a:ext cx="0" cy="4202112"/>
            </a:xfrm>
            <a:prstGeom prst="line">
              <a:avLst/>
            </a:prstGeom>
            <a:noFill/>
            <a:ln w="76200">
              <a:solidFill>
                <a:schemeClr val="tx1"/>
              </a:solidFill>
              <a:round/>
              <a:headEnd/>
              <a:tailEnd/>
            </a:ln>
            <a:effectLst/>
          </p:spPr>
          <p:txBody>
            <a:bodyPr wrap="none" anchor="ctr"/>
            <a:lstStyle/>
            <a:p>
              <a:pPr>
                <a:buNone/>
              </a:pPr>
              <a:endParaRPr lang="en-US"/>
            </a:p>
          </p:txBody>
        </p:sp>
        <p:sp>
          <p:nvSpPr>
            <p:cNvPr id="46" name="Line 6"/>
            <p:cNvSpPr>
              <a:spLocks noChangeShapeType="1"/>
            </p:cNvSpPr>
            <p:nvPr/>
          </p:nvSpPr>
          <p:spPr bwMode="auto">
            <a:xfrm>
              <a:off x="5922963" y="1893888"/>
              <a:ext cx="0" cy="4202112"/>
            </a:xfrm>
            <a:prstGeom prst="line">
              <a:avLst/>
            </a:prstGeom>
            <a:noFill/>
            <a:ln w="76200">
              <a:solidFill>
                <a:schemeClr val="tx1"/>
              </a:solidFill>
              <a:round/>
              <a:headEnd/>
              <a:tailEnd/>
            </a:ln>
            <a:effectLst/>
          </p:spPr>
          <p:txBody>
            <a:bodyPr wrap="none" anchor="ctr"/>
            <a:lstStyle/>
            <a:p>
              <a:pPr>
                <a:buNone/>
              </a:pPr>
              <a:endParaRPr lang="en-US"/>
            </a:p>
          </p:txBody>
        </p:sp>
      </p:grpSp>
      <p:grpSp>
        <p:nvGrpSpPr>
          <p:cNvPr id="3" name="Group 46"/>
          <p:cNvGrpSpPr/>
          <p:nvPr/>
        </p:nvGrpSpPr>
        <p:grpSpPr>
          <a:xfrm>
            <a:off x="5181600" y="4038600"/>
            <a:ext cx="2971800" cy="1905000"/>
            <a:chOff x="1530350" y="3505200"/>
            <a:chExt cx="4874134" cy="2743200"/>
          </a:xfrm>
        </p:grpSpPr>
        <p:sp>
          <p:nvSpPr>
            <p:cNvPr id="48" name="Line 39"/>
            <p:cNvSpPr>
              <a:spLocks noChangeShapeType="1"/>
            </p:cNvSpPr>
            <p:nvPr/>
          </p:nvSpPr>
          <p:spPr bwMode="auto">
            <a:xfrm>
              <a:off x="3255963" y="4267200"/>
              <a:ext cx="2611437" cy="7620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49" name="Text Box 40"/>
            <p:cNvSpPr txBox="1">
              <a:spLocks noChangeArrowheads="1"/>
            </p:cNvSpPr>
            <p:nvPr/>
          </p:nvSpPr>
          <p:spPr bwMode="auto">
            <a:xfrm>
              <a:off x="2854004" y="3505200"/>
              <a:ext cx="815030" cy="338554"/>
            </a:xfrm>
            <a:prstGeom prst="rect">
              <a:avLst/>
            </a:prstGeom>
            <a:noFill/>
            <a:ln w="38100">
              <a:noFill/>
              <a:miter lim="800000"/>
              <a:headEnd/>
              <a:tailEnd/>
            </a:ln>
            <a:effectLst/>
          </p:spPr>
          <p:txBody>
            <a:bodyPr wrap="none">
              <a:spAutoFit/>
            </a:bodyPr>
            <a:lstStyle/>
            <a:p>
              <a:pPr algn="ctr">
                <a:buNone/>
              </a:pPr>
              <a:r>
                <a:rPr lang="en-US" i="0" dirty="0"/>
                <a:t>Sender</a:t>
              </a:r>
            </a:p>
          </p:txBody>
        </p:sp>
        <p:sp>
          <p:nvSpPr>
            <p:cNvPr id="50" name="Text Box 41"/>
            <p:cNvSpPr txBox="1">
              <a:spLocks noChangeArrowheads="1"/>
            </p:cNvSpPr>
            <p:nvPr/>
          </p:nvSpPr>
          <p:spPr bwMode="auto">
            <a:xfrm>
              <a:off x="5458904" y="3505200"/>
              <a:ext cx="945580" cy="338554"/>
            </a:xfrm>
            <a:prstGeom prst="rect">
              <a:avLst/>
            </a:prstGeom>
            <a:noFill/>
            <a:ln w="38100">
              <a:noFill/>
              <a:miter lim="800000"/>
              <a:headEnd/>
              <a:tailEnd/>
            </a:ln>
            <a:effectLst/>
          </p:spPr>
          <p:txBody>
            <a:bodyPr wrap="none">
              <a:spAutoFit/>
            </a:bodyPr>
            <a:lstStyle/>
            <a:p>
              <a:pPr algn="ctr">
                <a:buNone/>
              </a:pPr>
              <a:r>
                <a:rPr lang="en-US" i="0"/>
                <a:t>Receiver</a:t>
              </a:r>
            </a:p>
          </p:txBody>
        </p:sp>
        <p:sp>
          <p:nvSpPr>
            <p:cNvPr id="51" name="Line 42"/>
            <p:cNvSpPr>
              <a:spLocks noChangeShapeType="1"/>
            </p:cNvSpPr>
            <p:nvPr/>
          </p:nvSpPr>
          <p:spPr bwMode="auto">
            <a:xfrm flipH="1">
              <a:off x="3255963" y="5105400"/>
              <a:ext cx="2611437" cy="762000"/>
            </a:xfrm>
            <a:prstGeom prst="line">
              <a:avLst/>
            </a:prstGeom>
            <a:noFill/>
            <a:ln w="38100">
              <a:solidFill>
                <a:schemeClr val="tx1"/>
              </a:solidFill>
              <a:round/>
              <a:headEnd/>
              <a:tailEnd type="arrow" w="med" len="med"/>
            </a:ln>
            <a:effectLst/>
          </p:spPr>
          <p:txBody>
            <a:bodyPr wrap="none" anchor="ctr"/>
            <a:lstStyle/>
            <a:p>
              <a:pPr>
                <a:buNone/>
              </a:pPr>
              <a:endParaRPr lang="en-US"/>
            </a:p>
          </p:txBody>
        </p:sp>
        <p:sp>
          <p:nvSpPr>
            <p:cNvPr id="52" name="Line 43"/>
            <p:cNvSpPr>
              <a:spLocks noChangeShapeType="1"/>
            </p:cNvSpPr>
            <p:nvPr/>
          </p:nvSpPr>
          <p:spPr bwMode="auto">
            <a:xfrm flipH="1">
              <a:off x="2667000" y="4953000"/>
              <a:ext cx="304800" cy="0"/>
            </a:xfrm>
            <a:prstGeom prst="line">
              <a:avLst/>
            </a:prstGeom>
            <a:noFill/>
            <a:ln w="28575">
              <a:solidFill>
                <a:schemeClr val="tx1"/>
              </a:solidFill>
              <a:round/>
              <a:headEnd/>
              <a:tailEnd/>
            </a:ln>
            <a:effectLst/>
          </p:spPr>
          <p:txBody>
            <a:bodyPr wrap="none" anchor="ctr"/>
            <a:lstStyle/>
            <a:p>
              <a:pPr>
                <a:buNone/>
              </a:pPr>
              <a:endParaRPr lang="en-US"/>
            </a:p>
          </p:txBody>
        </p:sp>
        <p:sp>
          <p:nvSpPr>
            <p:cNvPr id="53" name="Line 44"/>
            <p:cNvSpPr>
              <a:spLocks noChangeShapeType="1"/>
            </p:cNvSpPr>
            <p:nvPr/>
          </p:nvSpPr>
          <p:spPr bwMode="auto">
            <a:xfrm flipH="1" flipV="1">
              <a:off x="2819400" y="4267200"/>
              <a:ext cx="0" cy="685800"/>
            </a:xfrm>
            <a:prstGeom prst="line">
              <a:avLst/>
            </a:prstGeom>
            <a:noFill/>
            <a:ln w="28575">
              <a:solidFill>
                <a:schemeClr val="tx1"/>
              </a:solidFill>
              <a:round/>
              <a:headEnd type="triangle" w="med" len="med"/>
              <a:tailEnd type="triangle" w="med" len="med"/>
            </a:ln>
            <a:effectLst/>
          </p:spPr>
          <p:txBody>
            <a:bodyPr wrap="none" anchor="ctr"/>
            <a:lstStyle/>
            <a:p>
              <a:pPr>
                <a:buNone/>
              </a:pPr>
              <a:endParaRPr lang="en-US"/>
            </a:p>
          </p:txBody>
        </p:sp>
        <p:sp>
          <p:nvSpPr>
            <p:cNvPr id="54" name="Text Box 45"/>
            <p:cNvSpPr txBox="1">
              <a:spLocks noChangeArrowheads="1"/>
            </p:cNvSpPr>
            <p:nvPr/>
          </p:nvSpPr>
          <p:spPr bwMode="auto">
            <a:xfrm>
              <a:off x="2438400" y="4419600"/>
              <a:ext cx="253596" cy="338554"/>
            </a:xfrm>
            <a:prstGeom prst="rect">
              <a:avLst/>
            </a:prstGeom>
            <a:noFill/>
            <a:ln w="38100">
              <a:noFill/>
              <a:miter lim="800000"/>
              <a:headEnd/>
              <a:tailEnd/>
            </a:ln>
            <a:effectLst/>
          </p:spPr>
          <p:txBody>
            <a:bodyPr wrap="none">
              <a:spAutoFit/>
            </a:bodyPr>
            <a:lstStyle/>
            <a:p>
              <a:pPr>
                <a:buNone/>
              </a:pPr>
              <a:r>
                <a:rPr lang="en-US"/>
                <a:t>t</a:t>
              </a:r>
            </a:p>
          </p:txBody>
        </p:sp>
        <p:sp>
          <p:nvSpPr>
            <p:cNvPr id="55" name="Line 46"/>
            <p:cNvSpPr>
              <a:spLocks noChangeShapeType="1"/>
            </p:cNvSpPr>
            <p:nvPr/>
          </p:nvSpPr>
          <p:spPr bwMode="auto">
            <a:xfrm flipH="1">
              <a:off x="1828800" y="5867400"/>
              <a:ext cx="1295400" cy="0"/>
            </a:xfrm>
            <a:prstGeom prst="line">
              <a:avLst/>
            </a:prstGeom>
            <a:noFill/>
            <a:ln w="28575">
              <a:solidFill>
                <a:schemeClr val="tx1"/>
              </a:solidFill>
              <a:round/>
              <a:headEnd/>
              <a:tailEnd/>
            </a:ln>
            <a:effectLst/>
          </p:spPr>
          <p:txBody>
            <a:bodyPr wrap="none" anchor="ctr"/>
            <a:lstStyle/>
            <a:p>
              <a:pPr>
                <a:buNone/>
              </a:pPr>
              <a:endParaRPr lang="en-US"/>
            </a:p>
          </p:txBody>
        </p:sp>
        <p:sp>
          <p:nvSpPr>
            <p:cNvPr id="56" name="Line 47"/>
            <p:cNvSpPr>
              <a:spLocks noChangeShapeType="1"/>
            </p:cNvSpPr>
            <p:nvPr/>
          </p:nvSpPr>
          <p:spPr bwMode="auto">
            <a:xfrm flipH="1" flipV="1">
              <a:off x="1981200" y="4267200"/>
              <a:ext cx="0" cy="1600200"/>
            </a:xfrm>
            <a:prstGeom prst="line">
              <a:avLst/>
            </a:prstGeom>
            <a:noFill/>
            <a:ln w="28575">
              <a:solidFill>
                <a:schemeClr val="tx1"/>
              </a:solidFill>
              <a:round/>
              <a:headEnd type="triangle" w="med" len="med"/>
              <a:tailEnd type="triangle" w="med" len="med"/>
            </a:ln>
            <a:effectLst/>
          </p:spPr>
          <p:txBody>
            <a:bodyPr wrap="none" anchor="ctr"/>
            <a:lstStyle/>
            <a:p>
              <a:pPr>
                <a:buNone/>
              </a:pPr>
              <a:endParaRPr lang="en-US"/>
            </a:p>
          </p:txBody>
        </p:sp>
        <p:sp>
          <p:nvSpPr>
            <p:cNvPr id="57" name="Text Box 48"/>
            <p:cNvSpPr txBox="1">
              <a:spLocks noChangeArrowheads="1"/>
            </p:cNvSpPr>
            <p:nvPr/>
          </p:nvSpPr>
          <p:spPr bwMode="auto">
            <a:xfrm>
              <a:off x="1530350" y="4800600"/>
              <a:ext cx="394660" cy="338554"/>
            </a:xfrm>
            <a:prstGeom prst="rect">
              <a:avLst/>
            </a:prstGeom>
            <a:noFill/>
            <a:ln w="38100">
              <a:noFill/>
              <a:miter lim="800000"/>
              <a:headEnd/>
              <a:tailEnd/>
            </a:ln>
            <a:effectLst/>
          </p:spPr>
          <p:txBody>
            <a:bodyPr wrap="none">
              <a:spAutoFit/>
            </a:bodyPr>
            <a:lstStyle/>
            <a:p>
              <a:pPr>
                <a:buNone/>
              </a:pPr>
              <a:r>
                <a:rPr lang="en-US"/>
                <a:t>rtt</a:t>
              </a:r>
            </a:p>
          </p:txBody>
        </p:sp>
        <p:sp>
          <p:nvSpPr>
            <p:cNvPr id="58" name="AutoShape 49"/>
            <p:cNvSpPr>
              <a:spLocks/>
            </p:cNvSpPr>
            <p:nvPr/>
          </p:nvSpPr>
          <p:spPr bwMode="auto">
            <a:xfrm>
              <a:off x="3352800" y="4267200"/>
              <a:ext cx="304800" cy="685800"/>
            </a:xfrm>
            <a:prstGeom prst="rightBrace">
              <a:avLst>
                <a:gd name="adj1" fmla="val 18750"/>
                <a:gd name="adj2" fmla="val 50000"/>
              </a:avLst>
            </a:prstGeom>
            <a:noFill/>
            <a:ln w="28575">
              <a:solidFill>
                <a:schemeClr val="tx1"/>
              </a:solidFill>
              <a:round/>
              <a:headEnd/>
              <a:tailEnd/>
            </a:ln>
            <a:effectLst/>
          </p:spPr>
          <p:txBody>
            <a:bodyPr wrap="none" anchor="ctr"/>
            <a:lstStyle/>
            <a:p>
              <a:pPr>
                <a:buNone/>
              </a:pPr>
              <a:endParaRPr lang="en-US"/>
            </a:p>
          </p:txBody>
        </p:sp>
        <p:sp>
          <p:nvSpPr>
            <p:cNvPr id="59" name="Text Box 50"/>
            <p:cNvSpPr txBox="1">
              <a:spLocks noChangeArrowheads="1"/>
            </p:cNvSpPr>
            <p:nvPr/>
          </p:nvSpPr>
          <p:spPr bwMode="auto">
            <a:xfrm>
              <a:off x="3505200" y="4572000"/>
              <a:ext cx="668388" cy="584775"/>
            </a:xfrm>
            <a:prstGeom prst="rect">
              <a:avLst/>
            </a:prstGeom>
            <a:noFill/>
            <a:ln w="38100">
              <a:noFill/>
              <a:miter lim="800000"/>
              <a:headEnd/>
              <a:tailEnd/>
            </a:ln>
            <a:effectLst/>
          </p:spPr>
          <p:txBody>
            <a:bodyPr wrap="none">
              <a:spAutoFit/>
            </a:bodyPr>
            <a:lstStyle/>
            <a:p>
              <a:pPr>
                <a:buNone/>
              </a:pPr>
              <a:r>
                <a:rPr lang="en-US"/>
                <a:t>wnd</a:t>
              </a:r>
              <a:r>
                <a:rPr lang="en-US" i="0"/>
                <a:t/>
              </a:r>
              <a:br>
                <a:rPr lang="en-US" i="0"/>
              </a:br>
              <a:r>
                <a:rPr lang="en-US" i="0"/>
                <a:t>bytes</a:t>
              </a:r>
            </a:p>
          </p:txBody>
        </p:sp>
        <p:sp>
          <p:nvSpPr>
            <p:cNvPr id="60" name="Rectangle 51"/>
            <p:cNvSpPr>
              <a:spLocks noChangeArrowheads="1"/>
            </p:cNvSpPr>
            <p:nvPr/>
          </p:nvSpPr>
          <p:spPr bwMode="auto">
            <a:xfrm>
              <a:off x="3048000" y="4267200"/>
              <a:ext cx="228600" cy="685800"/>
            </a:xfrm>
            <a:prstGeom prst="rect">
              <a:avLst/>
            </a:prstGeom>
            <a:solidFill>
              <a:srgbClr val="969696"/>
            </a:solidFill>
            <a:ln w="19050">
              <a:solidFill>
                <a:schemeClr val="tx1"/>
              </a:solidFill>
              <a:miter lim="800000"/>
              <a:headEnd/>
              <a:tailEnd/>
            </a:ln>
            <a:effectLst/>
          </p:spPr>
          <p:txBody>
            <a:bodyPr wrap="none" anchor="ctr"/>
            <a:lstStyle/>
            <a:p>
              <a:pPr>
                <a:buNone/>
              </a:pPr>
              <a:endParaRPr lang="en-US"/>
            </a:p>
          </p:txBody>
        </p:sp>
        <p:sp>
          <p:nvSpPr>
            <p:cNvPr id="61" name="Line 52"/>
            <p:cNvSpPr>
              <a:spLocks noChangeShapeType="1"/>
            </p:cNvSpPr>
            <p:nvPr/>
          </p:nvSpPr>
          <p:spPr bwMode="auto">
            <a:xfrm>
              <a:off x="3255963" y="3886200"/>
              <a:ext cx="0" cy="2362200"/>
            </a:xfrm>
            <a:prstGeom prst="line">
              <a:avLst/>
            </a:prstGeom>
            <a:noFill/>
            <a:ln w="76200">
              <a:solidFill>
                <a:schemeClr val="tx1"/>
              </a:solidFill>
              <a:round/>
              <a:headEnd/>
              <a:tailEnd/>
            </a:ln>
            <a:effectLst/>
          </p:spPr>
          <p:txBody>
            <a:bodyPr wrap="none" anchor="ctr"/>
            <a:lstStyle/>
            <a:p>
              <a:pPr>
                <a:buNone/>
              </a:pPr>
              <a:endParaRPr lang="en-US"/>
            </a:p>
          </p:txBody>
        </p:sp>
        <p:sp>
          <p:nvSpPr>
            <p:cNvPr id="62" name="Line 53"/>
            <p:cNvSpPr>
              <a:spLocks noChangeShapeType="1"/>
            </p:cNvSpPr>
            <p:nvPr/>
          </p:nvSpPr>
          <p:spPr bwMode="auto">
            <a:xfrm>
              <a:off x="5922963" y="3886200"/>
              <a:ext cx="0" cy="2362200"/>
            </a:xfrm>
            <a:prstGeom prst="line">
              <a:avLst/>
            </a:prstGeom>
            <a:noFill/>
            <a:ln w="76200">
              <a:solidFill>
                <a:schemeClr val="tx1"/>
              </a:solidFill>
              <a:round/>
              <a:headEnd/>
              <a:tailEnd/>
            </a:ln>
            <a:effectLst/>
          </p:spPr>
          <p:txBody>
            <a:bodyPr wrap="none" anchor="ctr"/>
            <a:lstStyle/>
            <a:p>
              <a:pPr>
                <a:buNone/>
              </a:pPr>
              <a:endParaRPr lang="en-US"/>
            </a:p>
          </p:txBody>
        </p:sp>
        <p:sp>
          <p:nvSpPr>
            <p:cNvPr id="63" name="Line 54"/>
            <p:cNvSpPr>
              <a:spLocks noChangeShapeType="1"/>
            </p:cNvSpPr>
            <p:nvPr/>
          </p:nvSpPr>
          <p:spPr bwMode="auto">
            <a:xfrm flipH="1">
              <a:off x="1828800" y="4267200"/>
              <a:ext cx="1295400" cy="0"/>
            </a:xfrm>
            <a:prstGeom prst="line">
              <a:avLst/>
            </a:prstGeom>
            <a:noFill/>
            <a:ln w="28575">
              <a:solidFill>
                <a:schemeClr val="tx1"/>
              </a:solidFill>
              <a:round/>
              <a:headEnd/>
              <a:tailEnd/>
            </a:ln>
            <a:effectLst/>
          </p:spPr>
          <p:txBody>
            <a:bodyPr wrap="none" anchor="ctr"/>
            <a:lstStyle/>
            <a:p>
              <a:pPr>
                <a:buNone/>
              </a:pPr>
              <a:endParaRPr lang="en-US"/>
            </a:p>
          </p:txBody>
        </p:sp>
      </p:grpSp>
      <p:sp>
        <p:nvSpPr>
          <p:cNvPr id="64" name="Date Placeholder 63"/>
          <p:cNvSpPr>
            <a:spLocks noGrp="1"/>
          </p:cNvSpPr>
          <p:nvPr>
            <p:ph type="dt" sz="half" idx="10"/>
          </p:nvPr>
        </p:nvSpPr>
        <p:spPr/>
        <p:txBody>
          <a:bodyPr/>
          <a:lstStyle/>
          <a:p>
            <a:r>
              <a:rPr lang="en-US" smtClean="0"/>
              <a:t>CEG436: Mobile Computing (PM)</a:t>
            </a:r>
            <a:endParaRPr lang="en-US" dirty="0" smtClean="0"/>
          </a:p>
        </p:txBody>
      </p:sp>
      <p:sp>
        <p:nvSpPr>
          <p:cNvPr id="65" name="Slide Number Placeholder 64"/>
          <p:cNvSpPr>
            <a:spLocks noGrp="1"/>
          </p:cNvSpPr>
          <p:nvPr>
            <p:ph type="sldNum" sz="quarter" idx="12"/>
          </p:nvPr>
        </p:nvSpPr>
        <p:spPr/>
        <p:txBody>
          <a:bodyPr/>
          <a:lstStyle/>
          <a:p>
            <a:pPr>
              <a:buFontTx/>
              <a:buNone/>
            </a:pPr>
            <a:fld id="{85A6C208-032C-4356-98A3-34EA10E2468A}" type="slidenum">
              <a:rPr lang="en-US" smtClean="0"/>
              <a:pPr>
                <a:buFontTx/>
                <a:buNone/>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TCP Congestion Control</a:t>
            </a:r>
            <a:endParaRPr lang="en-US" dirty="0"/>
          </a:p>
        </p:txBody>
      </p:sp>
      <p:sp>
        <p:nvSpPr>
          <p:cNvPr id="200707" name="Rectangle 3"/>
          <p:cNvSpPr>
            <a:spLocks noGrp="1" noChangeArrowheads="1"/>
          </p:cNvSpPr>
          <p:nvPr>
            <p:ph type="body" sz="half" idx="1"/>
          </p:nvPr>
        </p:nvSpPr>
        <p:spPr/>
        <p:txBody>
          <a:bodyPr>
            <a:normAutofit fontScale="85000" lnSpcReduction="10000"/>
          </a:bodyPr>
          <a:lstStyle/>
          <a:p>
            <a:r>
              <a:rPr lang="en-US" dirty="0" smtClean="0"/>
              <a:t>“too many sources sending too much data too fast for network to handle”</a:t>
            </a:r>
          </a:p>
          <a:p>
            <a:r>
              <a:rPr lang="en-US" dirty="0" smtClean="0"/>
              <a:t>Congestion is about network</a:t>
            </a:r>
          </a:p>
          <a:p>
            <a:pPr lvl="1"/>
            <a:r>
              <a:rPr lang="en-US" dirty="0" smtClean="0"/>
              <a:t>Flow control is between sender/receiver only.</a:t>
            </a:r>
          </a:p>
          <a:p>
            <a:r>
              <a:rPr lang="en-US" dirty="0" smtClean="0"/>
              <a:t>Congestion manifestations</a:t>
            </a:r>
          </a:p>
          <a:p>
            <a:pPr lvl="1"/>
            <a:r>
              <a:rPr lang="en-US" dirty="0" smtClean="0"/>
              <a:t>lost packets (buffers full at routers)</a:t>
            </a:r>
          </a:p>
          <a:p>
            <a:pPr lvl="1"/>
            <a:r>
              <a:rPr lang="en-US" dirty="0" smtClean="0"/>
              <a:t>long delays (queuing in router buffers)</a:t>
            </a:r>
          </a:p>
        </p:txBody>
      </p:sp>
      <p:sp>
        <p:nvSpPr>
          <p:cNvPr id="10" name="Content Placeholder 9"/>
          <p:cNvSpPr>
            <a:spLocks noGrp="1"/>
          </p:cNvSpPr>
          <p:nvPr>
            <p:ph sz="half" idx="2"/>
          </p:nvPr>
        </p:nvSpPr>
        <p:spPr/>
        <p:txBody>
          <a:bodyPr>
            <a:normAutofit fontScale="85000" lnSpcReduction="10000"/>
          </a:bodyPr>
          <a:lstStyle/>
          <a:p>
            <a:r>
              <a:rPr lang="en-US" dirty="0" smtClean="0"/>
              <a:t>End-end congestion control</a:t>
            </a:r>
          </a:p>
          <a:p>
            <a:pPr lvl="1"/>
            <a:r>
              <a:rPr lang="en-US" dirty="0" smtClean="0"/>
              <a:t>no explicit feedback from network</a:t>
            </a:r>
          </a:p>
          <a:p>
            <a:pPr lvl="1"/>
            <a:r>
              <a:rPr lang="en-US" dirty="0" smtClean="0"/>
              <a:t>congestion inferred from end-system observed loss, delay</a:t>
            </a:r>
          </a:p>
          <a:p>
            <a:r>
              <a:rPr lang="en-US" dirty="0" smtClean="0"/>
              <a:t>Network-assisted control</a:t>
            </a:r>
          </a:p>
          <a:p>
            <a:pPr lvl="1"/>
            <a:r>
              <a:rPr lang="en-US" dirty="0" smtClean="0"/>
              <a:t>routers provide feedback to end systems</a:t>
            </a:r>
          </a:p>
          <a:p>
            <a:pPr lvl="1"/>
            <a:r>
              <a:rPr lang="en-US" dirty="0" smtClean="0"/>
              <a:t>single bit indicating congestion (SNA, </a:t>
            </a:r>
            <a:r>
              <a:rPr lang="en-US" dirty="0" err="1" smtClean="0"/>
              <a:t>DECbit</a:t>
            </a:r>
            <a:r>
              <a:rPr lang="en-US" dirty="0" smtClean="0"/>
              <a:t>, TCP/IP ECN, ATM)</a:t>
            </a:r>
          </a:p>
          <a:p>
            <a:pPr lvl="1"/>
            <a:r>
              <a:rPr lang="en-US" dirty="0" smtClean="0"/>
              <a:t>explicit rate sender should send at</a:t>
            </a:r>
          </a:p>
          <a:p>
            <a:endParaRPr lang="en-US" dirty="0" smtClean="0"/>
          </a:p>
          <a:p>
            <a:endParaRPr lang="en-US" dirty="0"/>
          </a:p>
        </p:txBody>
      </p:sp>
      <p:sp>
        <p:nvSpPr>
          <p:cNvPr id="4" name="Footer Placeholder 5"/>
          <p:cNvSpPr>
            <a:spLocks noGrp="1"/>
          </p:cNvSpPr>
          <p:nvPr>
            <p:ph type="ftr" sz="quarter" idx="11"/>
          </p:nvPr>
        </p:nvSpPr>
        <p:spPr/>
        <p:txBody>
          <a:bodyPr/>
          <a:lstStyle/>
          <a:p>
            <a:endParaRPr lang="en-US"/>
          </a:p>
        </p:txBody>
      </p:sp>
      <p:sp>
        <p:nvSpPr>
          <p:cNvPr id="5" name="Slide Number Placeholder 6"/>
          <p:cNvSpPr>
            <a:spLocks noGrp="1"/>
          </p:cNvSpPr>
          <p:nvPr>
            <p:ph type="sldNum" sz="quarter" idx="12"/>
          </p:nvPr>
        </p:nvSpPr>
        <p:spPr/>
        <p:txBody>
          <a:bodyPr/>
          <a:lstStyle/>
          <a:p>
            <a:r>
              <a:rPr lang="en-US" smtClean="0"/>
              <a:t>3-</a:t>
            </a:r>
            <a:fld id="{9DF4058D-7F81-4C4C-927C-14CBD77B9E91}" type="slidenum">
              <a:rPr lang="en-US" smtClean="0"/>
              <a:pPr/>
              <a:t>11</a:t>
            </a:fld>
            <a:endParaRPr lang="en-US"/>
          </a:p>
        </p:txBody>
      </p:sp>
      <p:sp>
        <p:nvSpPr>
          <p:cNvPr id="7" name="Date Placeholder 6"/>
          <p:cNvSpPr>
            <a:spLocks noGrp="1"/>
          </p:cNvSpPr>
          <p:nvPr>
            <p:ph type="dt" sz="half" idx="10"/>
          </p:nvPr>
        </p:nvSpPr>
        <p:spPr/>
        <p:txBody>
          <a:bodyPr/>
          <a:lstStyle/>
          <a:p>
            <a:r>
              <a:rPr lang="en-US" smtClean="0"/>
              <a:t>CEG436: Mobile Computing (PM)</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packet loss in fixed networks typically due to (temporary) overload situations </a:t>
            </a:r>
          </a:p>
          <a:p>
            <a:r>
              <a:rPr lang="en-US" dirty="0" smtClean="0"/>
              <a:t>routers have to discard packets when the buffers are full </a:t>
            </a:r>
          </a:p>
          <a:p>
            <a:r>
              <a:rPr lang="en-US" dirty="0" smtClean="0"/>
              <a:t>TCP recognizes congestion only indirectly via missing acknowledgements, retransmits unwisely,  contributes to further congestion</a:t>
            </a:r>
          </a:p>
          <a:p>
            <a:r>
              <a:rPr lang="en-US" dirty="0" smtClean="0"/>
              <a:t>slow-start algorithm as reaction</a:t>
            </a:r>
            <a:endParaRPr lang="en-US" dirty="0"/>
          </a:p>
        </p:txBody>
      </p:sp>
      <p:sp>
        <p:nvSpPr>
          <p:cNvPr id="4" name="Content Placeholder 3"/>
          <p:cNvSpPr>
            <a:spLocks noGrp="1"/>
          </p:cNvSpPr>
          <p:nvPr>
            <p:ph sz="half" idx="2"/>
          </p:nvPr>
        </p:nvSpPr>
        <p:spPr/>
        <p:txBody>
          <a:bodyPr>
            <a:normAutofit fontScale="77500" lnSpcReduction="20000"/>
          </a:bodyPr>
          <a:lstStyle/>
          <a:p>
            <a:endParaRPr lang="en-US"/>
          </a:p>
        </p:txBody>
      </p:sp>
      <p:sp>
        <p:nvSpPr>
          <p:cNvPr id="5" name="Date Placeholder 4"/>
          <p:cNvSpPr>
            <a:spLocks noGrp="1"/>
          </p:cNvSpPr>
          <p:nvPr>
            <p:ph type="dt" sz="half" idx="10"/>
          </p:nvPr>
        </p:nvSpPr>
        <p:spPr/>
        <p:txBody>
          <a:bodyPr/>
          <a:lstStyle/>
          <a:p>
            <a:r>
              <a:rPr lang="en-US" smtClean="0"/>
              <a:t>CEG436: Mobile Computing (PM)</a:t>
            </a:r>
            <a:endParaRPr lang="en-US" dirty="0"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FontTx/>
              <a:buNone/>
            </a:pPr>
            <a:fld id="{85A6C208-032C-4356-98A3-34EA10E2468A}" type="slidenum">
              <a:rPr lang="en-US" smtClean="0"/>
              <a:pPr>
                <a:buFontTx/>
                <a:buNone/>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914" name="Rectangle 18"/>
          <p:cNvSpPr>
            <a:spLocks noGrp="1" noChangeArrowheads="1"/>
          </p:cNvSpPr>
          <p:nvPr>
            <p:ph type="title"/>
          </p:nvPr>
        </p:nvSpPr>
        <p:spPr/>
        <p:txBody>
          <a:bodyPr/>
          <a:lstStyle/>
          <a:p>
            <a:r>
              <a:rPr lang="en-US" smtClean="0"/>
              <a:t>Congestion Avoidance</a:t>
            </a:r>
            <a:endParaRPr lang="en-US" dirty="0"/>
          </a:p>
        </p:txBody>
      </p:sp>
      <p:sp>
        <p:nvSpPr>
          <p:cNvPr id="1360915" name="Rectangle 19"/>
          <p:cNvSpPr>
            <a:spLocks noGrp="1" noChangeArrowheads="1"/>
          </p:cNvSpPr>
          <p:nvPr>
            <p:ph type="body" idx="1"/>
          </p:nvPr>
        </p:nvSpPr>
        <p:spPr/>
        <p:txBody>
          <a:bodyPr>
            <a:normAutofit fontScale="85000" lnSpcReduction="20000"/>
          </a:bodyPr>
          <a:lstStyle/>
          <a:p>
            <a:r>
              <a:rPr lang="en-US" dirty="0" smtClean="0"/>
              <a:t>Congestion avoidance (flow control) was added to TCP in an attempt to reduce congestion inside the network</a:t>
            </a:r>
          </a:p>
          <a:p>
            <a:pPr lvl="1"/>
            <a:r>
              <a:rPr lang="en-US" dirty="0" smtClean="0"/>
              <a:t>Requires the cooperation of multiple senders</a:t>
            </a:r>
          </a:p>
          <a:p>
            <a:pPr lvl="1"/>
            <a:r>
              <a:rPr lang="en-US" dirty="0" smtClean="0"/>
              <a:t>Must rely on indirect measures of congestion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Implemented at sender</a:t>
            </a:r>
            <a:endParaRPr lang="en-US" dirty="0"/>
          </a:p>
        </p:txBody>
      </p:sp>
      <p:sp>
        <p:nvSpPr>
          <p:cNvPr id="15" name="Footer Placeholder 3"/>
          <p:cNvSpPr>
            <a:spLocks noGrp="1"/>
          </p:cNvSpPr>
          <p:nvPr>
            <p:ph type="ftr" sz="quarter" idx="4294967295"/>
          </p:nvPr>
        </p:nvSpPr>
        <p:spPr>
          <a:xfrm>
            <a:off x="457200" y="6356350"/>
            <a:ext cx="2514600" cy="365125"/>
          </a:xfrm>
          <a:prstGeom prst="rect">
            <a:avLst/>
          </a:prstGeom>
        </p:spPr>
        <p:txBody>
          <a:bodyPr/>
          <a:lstStyle/>
          <a:p>
            <a:endParaRPr lang="en-US"/>
          </a:p>
        </p:txBody>
      </p:sp>
      <p:grpSp>
        <p:nvGrpSpPr>
          <p:cNvPr id="2" name="Group 15"/>
          <p:cNvGrpSpPr/>
          <p:nvPr/>
        </p:nvGrpSpPr>
        <p:grpSpPr>
          <a:xfrm>
            <a:off x="1676400" y="3581400"/>
            <a:ext cx="5413931" cy="2110522"/>
            <a:chOff x="1525588" y="3962400"/>
            <a:chExt cx="5413931" cy="2110522"/>
          </a:xfrm>
        </p:grpSpPr>
        <p:sp>
          <p:nvSpPr>
            <p:cNvPr id="1360902" name="Cloud"/>
            <p:cNvSpPr>
              <a:spLocks noChangeAspect="1" noEditPoints="1" noChangeArrowheads="1"/>
            </p:cNvSpPr>
            <p:nvPr/>
          </p:nvSpPr>
          <p:spPr bwMode="auto">
            <a:xfrm>
              <a:off x="2592388" y="4251325"/>
              <a:ext cx="1981200" cy="13271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chemeClr val="tx1"/>
              </a:solidFill>
              <a:miter lim="800000"/>
              <a:headEnd/>
              <a:tailEnd/>
            </a:ln>
            <a:effectLst/>
          </p:spPr>
          <p:txBody>
            <a:bodyPr/>
            <a:lstStyle/>
            <a:p>
              <a:pPr>
                <a:buNone/>
              </a:pPr>
              <a:endParaRPr lang="en-US" i="0">
                <a:solidFill>
                  <a:srgbClr val="000066"/>
                </a:solidFill>
              </a:endParaRPr>
            </a:p>
          </p:txBody>
        </p:sp>
        <p:sp>
          <p:nvSpPr>
            <p:cNvPr id="1360901" name="Line 5"/>
            <p:cNvSpPr>
              <a:spLocks noChangeShapeType="1"/>
            </p:cNvSpPr>
            <p:nvPr/>
          </p:nvSpPr>
          <p:spPr bwMode="auto">
            <a:xfrm>
              <a:off x="1906588" y="4784725"/>
              <a:ext cx="1217612" cy="0"/>
            </a:xfrm>
            <a:prstGeom prst="line">
              <a:avLst/>
            </a:prstGeom>
            <a:noFill/>
            <a:ln w="57150">
              <a:solidFill>
                <a:schemeClr val="tx1"/>
              </a:solidFill>
              <a:round/>
              <a:headEnd/>
              <a:tailEnd type="arrow" w="med" len="med"/>
            </a:ln>
            <a:effectLst/>
          </p:spPr>
          <p:txBody>
            <a:bodyPr wrap="none" anchor="ctr"/>
            <a:lstStyle/>
            <a:p>
              <a:pPr>
                <a:buNone/>
              </a:pPr>
              <a:endParaRPr lang="en-US"/>
            </a:p>
          </p:txBody>
        </p:sp>
        <p:sp>
          <p:nvSpPr>
            <p:cNvPr id="1360903" name="Rectangle 7"/>
            <p:cNvSpPr>
              <a:spLocks noChangeArrowheads="1"/>
            </p:cNvSpPr>
            <p:nvPr/>
          </p:nvSpPr>
          <p:spPr bwMode="auto">
            <a:xfrm>
              <a:off x="1525588" y="4403725"/>
              <a:ext cx="762000" cy="762000"/>
            </a:xfrm>
            <a:prstGeom prst="rect">
              <a:avLst/>
            </a:prstGeom>
            <a:solidFill>
              <a:srgbClr val="EAEAEA"/>
            </a:solidFill>
            <a:ln w="19050">
              <a:solidFill>
                <a:schemeClr val="tx1"/>
              </a:solidFill>
              <a:miter lim="800000"/>
              <a:headEnd/>
              <a:tailEnd/>
            </a:ln>
            <a:effectLst/>
          </p:spPr>
          <p:txBody>
            <a:bodyPr wrap="none" anchor="ctr"/>
            <a:lstStyle/>
            <a:p>
              <a:pPr algn="ctr">
                <a:buNone/>
              </a:pPr>
              <a:r>
                <a:rPr lang="en-US" i="0"/>
                <a:t>Src</a:t>
              </a:r>
            </a:p>
          </p:txBody>
        </p:sp>
        <p:sp>
          <p:nvSpPr>
            <p:cNvPr id="1360904" name="Rectangle 8"/>
            <p:cNvSpPr>
              <a:spLocks noChangeArrowheads="1"/>
            </p:cNvSpPr>
            <p:nvPr/>
          </p:nvSpPr>
          <p:spPr bwMode="auto">
            <a:xfrm>
              <a:off x="5183188" y="4403725"/>
              <a:ext cx="762000" cy="762000"/>
            </a:xfrm>
            <a:prstGeom prst="rect">
              <a:avLst/>
            </a:prstGeom>
            <a:solidFill>
              <a:srgbClr val="EAEAEA"/>
            </a:solidFill>
            <a:ln w="19050">
              <a:solidFill>
                <a:schemeClr val="tx1"/>
              </a:solidFill>
              <a:miter lim="800000"/>
              <a:headEnd/>
              <a:tailEnd/>
            </a:ln>
            <a:effectLst/>
          </p:spPr>
          <p:txBody>
            <a:bodyPr wrap="none" anchor="ctr"/>
            <a:lstStyle/>
            <a:p>
              <a:pPr algn="ctr">
                <a:buNone/>
              </a:pPr>
              <a:r>
                <a:rPr lang="en-US" i="0" dirty="0" err="1"/>
                <a:t>Dest</a:t>
              </a:r>
              <a:endParaRPr lang="en-US" i="0" dirty="0"/>
            </a:p>
          </p:txBody>
        </p:sp>
        <p:sp>
          <p:nvSpPr>
            <p:cNvPr id="1360906" name="Text Box 10"/>
            <p:cNvSpPr txBox="1">
              <a:spLocks noChangeArrowheads="1"/>
            </p:cNvSpPr>
            <p:nvPr/>
          </p:nvSpPr>
          <p:spPr bwMode="auto">
            <a:xfrm>
              <a:off x="4800600" y="5241925"/>
              <a:ext cx="2138919" cy="830997"/>
            </a:xfrm>
            <a:prstGeom prst="rect">
              <a:avLst/>
            </a:prstGeom>
            <a:noFill/>
            <a:ln w="38100">
              <a:noFill/>
              <a:miter lim="800000"/>
              <a:headEnd/>
              <a:tailEnd/>
            </a:ln>
            <a:effectLst/>
          </p:spPr>
          <p:txBody>
            <a:bodyPr wrap="none">
              <a:spAutoFit/>
            </a:bodyPr>
            <a:lstStyle/>
            <a:p>
              <a:pPr>
                <a:buNone/>
              </a:pPr>
              <a:r>
                <a:rPr lang="en-US" i="0"/>
                <a:t>Attempts to reduce</a:t>
              </a:r>
              <a:br>
                <a:rPr lang="en-US" i="0"/>
              </a:br>
              <a:r>
                <a:rPr lang="en-US" i="0"/>
                <a:t>buffer overflow inside</a:t>
              </a:r>
              <a:br>
                <a:rPr lang="en-US" i="0"/>
              </a:br>
              <a:r>
                <a:rPr lang="en-US" i="0"/>
                <a:t>the network</a:t>
              </a:r>
            </a:p>
          </p:txBody>
        </p:sp>
        <p:sp>
          <p:nvSpPr>
            <p:cNvPr id="1360907" name="Line 11"/>
            <p:cNvSpPr>
              <a:spLocks noChangeShapeType="1"/>
            </p:cNvSpPr>
            <p:nvPr/>
          </p:nvSpPr>
          <p:spPr bwMode="auto">
            <a:xfrm>
              <a:off x="3657600" y="4800600"/>
              <a:ext cx="990600" cy="0"/>
            </a:xfrm>
            <a:prstGeom prst="line">
              <a:avLst/>
            </a:prstGeom>
            <a:noFill/>
            <a:ln w="57150">
              <a:solidFill>
                <a:schemeClr val="tx1"/>
              </a:solidFill>
              <a:prstDash val="dash"/>
              <a:round/>
              <a:headEnd/>
              <a:tailEnd/>
            </a:ln>
            <a:effectLst/>
          </p:spPr>
          <p:txBody>
            <a:bodyPr wrap="none" anchor="ctr"/>
            <a:lstStyle/>
            <a:p>
              <a:pPr>
                <a:buNone/>
              </a:pPr>
              <a:endParaRPr lang="en-US"/>
            </a:p>
          </p:txBody>
        </p:sp>
        <p:sp>
          <p:nvSpPr>
            <p:cNvPr id="1360908" name="Oval 12"/>
            <p:cNvSpPr>
              <a:spLocks noChangeArrowheads="1"/>
            </p:cNvSpPr>
            <p:nvPr/>
          </p:nvSpPr>
          <p:spPr bwMode="auto">
            <a:xfrm>
              <a:off x="3124200" y="4572000"/>
              <a:ext cx="457200" cy="457200"/>
            </a:xfrm>
            <a:prstGeom prst="ellipse">
              <a:avLst/>
            </a:prstGeom>
            <a:solidFill>
              <a:srgbClr val="969696"/>
            </a:solidFill>
            <a:ln w="19050">
              <a:solidFill>
                <a:schemeClr val="tx1"/>
              </a:solidFill>
              <a:round/>
              <a:headEnd/>
              <a:tailEnd/>
            </a:ln>
            <a:effectLst/>
          </p:spPr>
          <p:txBody>
            <a:bodyPr wrap="none" anchor="ctr"/>
            <a:lstStyle/>
            <a:p>
              <a:pPr>
                <a:buNone/>
              </a:pPr>
              <a:endParaRPr lang="en-US"/>
            </a:p>
          </p:txBody>
        </p:sp>
        <p:sp>
          <p:nvSpPr>
            <p:cNvPr id="1360909" name="Line 13"/>
            <p:cNvSpPr>
              <a:spLocks noChangeShapeType="1"/>
            </p:cNvSpPr>
            <p:nvPr/>
          </p:nvSpPr>
          <p:spPr bwMode="auto">
            <a:xfrm>
              <a:off x="2514600" y="3962400"/>
              <a:ext cx="685800" cy="609600"/>
            </a:xfrm>
            <a:prstGeom prst="line">
              <a:avLst/>
            </a:prstGeom>
            <a:noFill/>
            <a:ln w="57150">
              <a:solidFill>
                <a:schemeClr val="tx1"/>
              </a:solidFill>
              <a:round/>
              <a:headEnd/>
              <a:tailEnd type="arrow" w="med" len="med"/>
            </a:ln>
            <a:effectLst/>
          </p:spPr>
          <p:txBody>
            <a:bodyPr wrap="none" anchor="ctr"/>
            <a:lstStyle/>
            <a:p>
              <a:pPr>
                <a:buNone/>
              </a:pPr>
              <a:endParaRPr lang="en-US"/>
            </a:p>
          </p:txBody>
        </p:sp>
        <p:sp>
          <p:nvSpPr>
            <p:cNvPr id="1360910" name="Line 14"/>
            <p:cNvSpPr>
              <a:spLocks noChangeShapeType="1"/>
            </p:cNvSpPr>
            <p:nvPr/>
          </p:nvSpPr>
          <p:spPr bwMode="auto">
            <a:xfrm>
              <a:off x="4495800" y="4800600"/>
              <a:ext cx="685800" cy="0"/>
            </a:xfrm>
            <a:prstGeom prst="line">
              <a:avLst/>
            </a:prstGeom>
            <a:noFill/>
            <a:ln w="57150">
              <a:solidFill>
                <a:schemeClr val="tx1"/>
              </a:solidFill>
              <a:round/>
              <a:headEnd/>
              <a:tailEnd type="arrow" w="med" len="med"/>
            </a:ln>
            <a:effectLst/>
          </p:spPr>
          <p:txBody>
            <a:bodyPr wrap="none" anchor="ctr"/>
            <a:lstStyle/>
            <a:p>
              <a:pPr>
                <a:buNone/>
              </a:pPr>
              <a:endParaRPr lang="en-US"/>
            </a:p>
          </p:txBody>
        </p:sp>
        <p:sp>
          <p:nvSpPr>
            <p:cNvPr id="1360911" name="Line 15"/>
            <p:cNvSpPr>
              <a:spLocks noChangeShapeType="1"/>
            </p:cNvSpPr>
            <p:nvPr/>
          </p:nvSpPr>
          <p:spPr bwMode="auto">
            <a:xfrm flipV="1">
              <a:off x="2514600" y="5029200"/>
              <a:ext cx="685800" cy="609600"/>
            </a:xfrm>
            <a:prstGeom prst="line">
              <a:avLst/>
            </a:prstGeom>
            <a:noFill/>
            <a:ln w="57150">
              <a:solidFill>
                <a:schemeClr val="tx1"/>
              </a:solidFill>
              <a:round/>
              <a:headEnd/>
              <a:tailEnd type="arrow" w="med" len="med"/>
            </a:ln>
            <a:effectLst/>
          </p:spPr>
          <p:txBody>
            <a:bodyPr wrap="none" anchor="ctr"/>
            <a:lstStyle/>
            <a:p>
              <a:pPr>
                <a:buNone/>
              </a:pPr>
              <a:endParaRPr lang="en-US"/>
            </a:p>
          </p:txBody>
        </p:sp>
        <p:sp>
          <p:nvSpPr>
            <p:cNvPr id="1360912" name="Freeform 16"/>
            <p:cNvSpPr>
              <a:spLocks/>
            </p:cNvSpPr>
            <p:nvPr/>
          </p:nvSpPr>
          <p:spPr bwMode="auto">
            <a:xfrm>
              <a:off x="3475038" y="4951413"/>
              <a:ext cx="1249362" cy="915987"/>
            </a:xfrm>
            <a:custGeom>
              <a:avLst/>
              <a:gdLst/>
              <a:ahLst/>
              <a:cxnLst>
                <a:cxn ang="0">
                  <a:pos x="0" y="0"/>
                </a:cxn>
                <a:cxn ang="0">
                  <a:pos x="67" y="241"/>
                </a:cxn>
                <a:cxn ang="0">
                  <a:pos x="307" y="529"/>
                </a:cxn>
                <a:cxn ang="0">
                  <a:pos x="787" y="529"/>
                </a:cxn>
              </a:cxnLst>
              <a:rect l="0" t="0" r="r" b="b"/>
              <a:pathLst>
                <a:path w="787" h="577">
                  <a:moveTo>
                    <a:pt x="0" y="0"/>
                  </a:moveTo>
                  <a:cubicBezTo>
                    <a:pt x="12" y="40"/>
                    <a:pt x="16" y="153"/>
                    <a:pt x="67" y="241"/>
                  </a:cubicBezTo>
                  <a:cubicBezTo>
                    <a:pt x="118" y="329"/>
                    <a:pt x="187" y="481"/>
                    <a:pt x="307" y="529"/>
                  </a:cubicBezTo>
                  <a:cubicBezTo>
                    <a:pt x="427" y="577"/>
                    <a:pt x="607" y="553"/>
                    <a:pt x="787" y="529"/>
                  </a:cubicBezTo>
                </a:path>
              </a:pathLst>
            </a:custGeom>
            <a:noFill/>
            <a:ln w="28575" cap="flat" cmpd="sng">
              <a:solidFill>
                <a:schemeClr val="tx1"/>
              </a:solidFill>
              <a:prstDash val="solid"/>
              <a:round/>
              <a:headEnd type="oval" w="med" len="med"/>
              <a:tailEnd type="oval" w="med" len="med"/>
            </a:ln>
            <a:effectLst/>
          </p:spPr>
          <p:txBody>
            <a:bodyPr wrap="none" anchor="ctr"/>
            <a:lstStyle/>
            <a:p>
              <a:pPr>
                <a:buNone/>
              </a:pPr>
              <a:endParaRPr lang="en-US"/>
            </a:p>
          </p:txBody>
        </p:sp>
      </p:grpSp>
      <p:sp>
        <p:nvSpPr>
          <p:cNvPr id="17" name="Date Placeholder 16"/>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18" name="Slide Number Placeholder 17"/>
          <p:cNvSpPr>
            <a:spLocks noGrp="1"/>
          </p:cNvSpPr>
          <p:nvPr>
            <p:ph type="sldNum" sz="quarter" idx="4294967295"/>
          </p:nvPr>
        </p:nvSpPr>
        <p:spPr>
          <a:xfrm>
            <a:off x="6553200" y="6356350"/>
            <a:ext cx="2133600" cy="365125"/>
          </a:xfrm>
          <a:prstGeom prst="rect">
            <a:avLst/>
          </a:prstGeom>
        </p:spPr>
        <p:txBody>
          <a:bodyPr/>
          <a:lstStyle/>
          <a:p>
            <a:pPr>
              <a:buFontTx/>
              <a:buNone/>
            </a:pPr>
            <a:fld id="{85A6C208-032C-4356-98A3-34EA10E2468A}" type="slidenum">
              <a:rPr lang="en-US" smtClean="0"/>
              <a:pPr>
                <a:buFontTx/>
                <a:buNone/>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smtClean="0"/>
              <a:t>Slow Start: Exponential Increase </a:t>
            </a:r>
            <a:endParaRPr lang="en-US" dirty="0"/>
          </a:p>
        </p:txBody>
      </p:sp>
      <p:sp>
        <p:nvSpPr>
          <p:cNvPr id="1375235" name="Rectangle 3"/>
          <p:cNvSpPr>
            <a:spLocks noGrp="1" noChangeArrowheads="1"/>
          </p:cNvSpPr>
          <p:nvPr>
            <p:ph type="body" idx="1"/>
          </p:nvPr>
        </p:nvSpPr>
        <p:spPr/>
        <p:txBody>
          <a:bodyPr>
            <a:normAutofit fontScale="77500" lnSpcReduction="20000"/>
          </a:bodyPr>
          <a:lstStyle/>
          <a:p>
            <a:r>
              <a:rPr lang="en-US" dirty="0" smtClean="0"/>
              <a:t>The goal of the slow start mechanism is to detect and avoid congestion as a connection begins or after a timeout</a:t>
            </a:r>
          </a:p>
          <a:p>
            <a:r>
              <a:rPr lang="en-US" dirty="0" smtClean="0"/>
              <a:t>start with a congestion window </a:t>
            </a:r>
            <a:r>
              <a:rPr lang="en-US" dirty="0" err="1" smtClean="0"/>
              <a:t>cwnd</a:t>
            </a:r>
            <a:r>
              <a:rPr lang="en-US" dirty="0" smtClean="0"/>
              <a:t>, size equal to one segment</a:t>
            </a:r>
          </a:p>
          <a:p>
            <a:r>
              <a:rPr lang="en-US" dirty="0" smtClean="0"/>
              <a:t>doubles </a:t>
            </a:r>
            <a:r>
              <a:rPr lang="en-US" dirty="0" err="1" smtClean="0"/>
              <a:t>cwnd</a:t>
            </a:r>
            <a:r>
              <a:rPr lang="en-US" dirty="0" smtClean="0"/>
              <a:t>, if no loss occurs, up to the congestion threshold, then linear increase</a:t>
            </a:r>
          </a:p>
          <a:p>
            <a:pPr lvl="1"/>
            <a:r>
              <a:rPr lang="en-US" dirty="0" smtClean="0"/>
              <a:t>TCP Reno every round-trip time</a:t>
            </a:r>
          </a:p>
          <a:p>
            <a:pPr lvl="1"/>
            <a:r>
              <a:rPr lang="en-US" dirty="0" smtClean="0"/>
              <a:t>TCP Vegas every other round-trip time</a:t>
            </a:r>
          </a:p>
          <a:p>
            <a:r>
              <a:rPr lang="en-US" dirty="0" smtClean="0"/>
              <a:t>missing ACK causes</a:t>
            </a:r>
          </a:p>
          <a:p>
            <a:pPr lvl="1"/>
            <a:r>
              <a:rPr lang="en-US" dirty="0" smtClean="0"/>
              <a:t>congestion threshold set to one half of the </a:t>
            </a:r>
            <a:r>
              <a:rPr lang="en-US" dirty="0" err="1" smtClean="0"/>
              <a:t>cwnd</a:t>
            </a:r>
            <a:endParaRPr lang="en-US" dirty="0" smtClean="0"/>
          </a:p>
          <a:p>
            <a:pPr lvl="1"/>
            <a:r>
              <a:rPr lang="en-US" dirty="0" err="1" smtClean="0"/>
              <a:t>cwnd</a:t>
            </a:r>
            <a:r>
              <a:rPr lang="en-US" dirty="0" smtClean="0"/>
              <a:t> starts again with one segment</a:t>
            </a:r>
          </a:p>
          <a:p>
            <a:r>
              <a:rPr lang="en-US" dirty="0" smtClean="0"/>
              <a:t>Slow start is active if </a:t>
            </a:r>
            <a:r>
              <a:rPr lang="en-US" dirty="0" err="1" smtClean="0"/>
              <a:t>cwnd</a:t>
            </a:r>
            <a:r>
              <a:rPr lang="en-US" dirty="0" smtClean="0"/>
              <a:t> </a:t>
            </a:r>
            <a:r>
              <a:rPr lang="en-US" dirty="0" smtClean="0">
                <a:sym typeface="Symbol" pitchFamily="18" charset="2"/>
              </a:rPr>
              <a:t> </a:t>
            </a:r>
            <a:r>
              <a:rPr lang="en-US" dirty="0" err="1" smtClean="0">
                <a:sym typeface="Symbol" pitchFamily="18" charset="2"/>
              </a:rPr>
              <a:t>ssthresh</a:t>
            </a:r>
            <a:endParaRPr lang="en-US" dirty="0" smtClean="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85A6C208-032C-4356-98A3-34EA10E2468A}"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Retransmission Upon Timeout</a:t>
            </a:r>
            <a:endParaRPr lang="en-US" dirty="0"/>
          </a:p>
        </p:txBody>
      </p:sp>
      <p:sp>
        <p:nvSpPr>
          <p:cNvPr id="3" name="Content Placeholder 2"/>
          <p:cNvSpPr>
            <a:spLocks noGrp="1"/>
          </p:cNvSpPr>
          <p:nvPr>
            <p:ph idx="1"/>
          </p:nvPr>
        </p:nvSpPr>
        <p:spPr/>
        <p:txBody>
          <a:bodyPr/>
          <a:lstStyle/>
          <a:p>
            <a:r>
              <a:rPr lang="en-US" dirty="0" smtClean="0"/>
              <a:t>RTO == retransmission time-out timer for each segment</a:t>
            </a:r>
          </a:p>
          <a:p>
            <a:pPr lvl="1"/>
            <a:r>
              <a:rPr lang="en-US" dirty="0" smtClean="0"/>
              <a:t>Dynamically updated based on RTT</a:t>
            </a:r>
          </a:p>
          <a:p>
            <a:r>
              <a:rPr lang="en-US" dirty="0" smtClean="0"/>
              <a:t>When timed out: either got corrupted or lost</a:t>
            </a:r>
          </a:p>
          <a:p>
            <a:r>
              <a:rPr lang="en-US" dirty="0" smtClean="0"/>
              <a:t>Segment is retransmitted</a:t>
            </a:r>
          </a:p>
          <a:p>
            <a:r>
              <a:rPr lang="en-US" dirty="0" smtClean="0"/>
              <a:t>Three dup ACK rule:</a:t>
            </a:r>
          </a:p>
          <a:p>
            <a:pPr lvl="1"/>
            <a:r>
              <a:rPr lang="en-US" dirty="0" smtClean="0"/>
              <a:t>Retransmit missing segment immediately</a:t>
            </a:r>
          </a:p>
          <a:p>
            <a:pPr lvl="1"/>
            <a:r>
              <a:rPr lang="en-US" dirty="0" smtClean="0"/>
              <a:t>“fast retransmission”</a:t>
            </a:r>
            <a:endParaRPr lang="en-US" dirty="0"/>
          </a:p>
        </p:txBody>
      </p:sp>
      <p:sp>
        <p:nvSpPr>
          <p:cNvPr id="4" name="Date Placeholder 3"/>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pPr>
              <a:buFontTx/>
              <a:buNone/>
            </a:pPr>
            <a:fld id="{85A6C208-032C-4356-98A3-34EA10E2468A}" type="slidenum">
              <a:rPr lang="en-US" smtClean="0"/>
              <a:pPr>
                <a:buFontTx/>
                <a:buNone/>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lstStyle/>
          <a:p>
            <a:r>
              <a:rPr lang="en-US" smtClean="0"/>
              <a:t>TCP Problems with Wireless</a:t>
            </a:r>
            <a:endParaRPr lang="en-US"/>
          </a:p>
        </p:txBody>
      </p:sp>
      <p:sp>
        <p:nvSpPr>
          <p:cNvPr id="1379331" name="Rectangle 3"/>
          <p:cNvSpPr>
            <a:spLocks noGrp="1" noChangeArrowheads="1"/>
          </p:cNvSpPr>
          <p:nvPr>
            <p:ph sz="half" idx="1"/>
          </p:nvPr>
        </p:nvSpPr>
        <p:spPr/>
        <p:txBody>
          <a:bodyPr>
            <a:normAutofit fontScale="55000" lnSpcReduction="20000"/>
          </a:bodyPr>
          <a:lstStyle/>
          <a:p>
            <a:r>
              <a:rPr lang="en-US" smtClean="0"/>
              <a:t>Packet loss typically due to</a:t>
            </a:r>
          </a:p>
          <a:p>
            <a:pPr lvl="1"/>
            <a:r>
              <a:rPr lang="en-US" smtClean="0"/>
              <a:t>Bit errors due to wireless channel impairments</a:t>
            </a:r>
          </a:p>
          <a:p>
            <a:pPr lvl="1"/>
            <a:r>
              <a:rPr lang="en-US" smtClean="0"/>
              <a:t>Handoffs can cause packet loss</a:t>
            </a:r>
          </a:p>
          <a:p>
            <a:pPr lvl="1"/>
            <a:r>
              <a:rPr lang="en-US" smtClean="0"/>
              <a:t>Possibly congestion, but not often</a:t>
            </a:r>
          </a:p>
          <a:p>
            <a:r>
              <a:rPr lang="en-US" smtClean="0"/>
              <a:t>Bursts of errors due to low signal strength or longer periods of noise</a:t>
            </a:r>
          </a:p>
          <a:p>
            <a:pPr lvl="1"/>
            <a:r>
              <a:rPr lang="en-US" smtClean="0"/>
              <a:t>More than one packet lost in TCP</a:t>
            </a:r>
          </a:p>
          <a:p>
            <a:pPr lvl="1"/>
            <a:r>
              <a:rPr lang="en-US" smtClean="0"/>
              <a:t>More likely to be detected as a timeout </a:t>
            </a:r>
            <a:r>
              <a:rPr lang="en-US" smtClean="0">
                <a:sym typeface="Symbol" pitchFamily="18" charset="2"/>
              </a:rPr>
              <a:t> enter slow start!</a:t>
            </a:r>
            <a:endParaRPr lang="en-US" smtClean="0"/>
          </a:p>
          <a:p>
            <a:r>
              <a:rPr lang="en-US" smtClean="0"/>
              <a:t>Delay is often very long</a:t>
            </a:r>
          </a:p>
          <a:p>
            <a:pPr lvl="1"/>
            <a:r>
              <a:rPr lang="en-US" smtClean="0"/>
              <a:t>Round-trip time can be very long and variable</a:t>
            </a:r>
          </a:p>
          <a:p>
            <a:pPr lvl="1"/>
            <a:r>
              <a:rPr lang="en-US" smtClean="0"/>
              <a:t>Timeout mechanisms may not work well</a:t>
            </a:r>
          </a:p>
          <a:p>
            <a:pPr lvl="1"/>
            <a:r>
              <a:rPr lang="en-US" smtClean="0"/>
              <a:t>Problem exacerbated by link-level retransmission</a:t>
            </a:r>
          </a:p>
          <a:p>
            <a:r>
              <a:rPr lang="en-US" smtClean="0"/>
              <a:t>Links may be asymmetric</a:t>
            </a:r>
          </a:p>
          <a:p>
            <a:pPr lvl="1"/>
            <a:r>
              <a:rPr lang="en-US" smtClean="0"/>
              <a:t>Delayed ACKs in the slow direction can limit throughput in the fast direction</a:t>
            </a:r>
            <a:endParaRPr lang="en-US" dirty="0" smtClean="0"/>
          </a:p>
        </p:txBody>
      </p:sp>
      <p:sp>
        <p:nvSpPr>
          <p:cNvPr id="7" name="Content Placeholder 6"/>
          <p:cNvSpPr>
            <a:spLocks noGrp="1"/>
          </p:cNvSpPr>
          <p:nvPr>
            <p:ph sz="half" idx="2"/>
          </p:nvPr>
        </p:nvSpPr>
        <p:spPr/>
        <p:txBody>
          <a:bodyPr>
            <a:normAutofit fontScale="55000" lnSpcReduction="20000"/>
          </a:bodyPr>
          <a:lstStyle/>
          <a:p>
            <a:r>
              <a:rPr lang="en-US" smtClean="0"/>
              <a:t>TCP originally designed for fixed end-systems and fixed/wired networks</a:t>
            </a:r>
          </a:p>
          <a:p>
            <a:r>
              <a:rPr lang="en-US" smtClean="0"/>
              <a:t>TCP assumes packet loss is due to</a:t>
            </a:r>
          </a:p>
          <a:p>
            <a:pPr lvl="1"/>
            <a:r>
              <a:rPr lang="en-US" smtClean="0"/>
              <a:t>Congestion in the network</a:t>
            </a:r>
          </a:p>
          <a:p>
            <a:pPr lvl="1"/>
            <a:r>
              <a:rPr lang="en-US" smtClean="0"/>
              <a:t>Packet reordering, but not often </a:t>
            </a:r>
          </a:p>
          <a:p>
            <a:pPr lvl="1"/>
            <a:r>
              <a:rPr lang="en-US" smtClean="0"/>
              <a:t>TCP’s mechanisms do not respond well to packet loss due to bit errors or handoffs</a:t>
            </a:r>
          </a:p>
          <a:p>
            <a:r>
              <a:rPr lang="en-US" smtClean="0"/>
              <a:t>TCP assumes congestion if packets are dropped</a:t>
            </a:r>
          </a:p>
          <a:p>
            <a:pPr lvl="1"/>
            <a:r>
              <a:rPr lang="en-US" smtClean="0"/>
              <a:t>typically wrong in wireless networks, here we often have packet loss due to transmission errors</a:t>
            </a:r>
          </a:p>
          <a:p>
            <a:r>
              <a:rPr lang="en-US" smtClean="0"/>
              <a:t>The performance of an unchanged TCP degrades severely</a:t>
            </a:r>
          </a:p>
          <a:p>
            <a:pPr lvl="1"/>
            <a:r>
              <a:rPr lang="en-US" smtClean="0"/>
              <a:t>however, TCP cannot be changed fundamentally due to the large base of installations in the fixed network, TCP for mobility has to remain compatible</a:t>
            </a:r>
          </a:p>
          <a:p>
            <a:pPr lvl="1"/>
            <a:r>
              <a:rPr lang="en-US" smtClean="0"/>
              <a:t>the basic TCP mechanisms keep the whole Internet together</a:t>
            </a:r>
            <a:endParaRPr lang="en-US" dirty="0" smtClean="0"/>
          </a:p>
        </p:txBody>
      </p:sp>
      <p:sp>
        <p:nvSpPr>
          <p:cNvPr id="5" name="Date Placeholder 4"/>
          <p:cNvSpPr>
            <a:spLocks noGrp="1"/>
          </p:cNvSpPr>
          <p:nvPr>
            <p:ph type="dt" sz="half" idx="10"/>
          </p:nvPr>
        </p:nvSpPr>
        <p:spPr/>
        <p:txBody>
          <a:bodyPr/>
          <a:lstStyle/>
          <a:p>
            <a:r>
              <a:rPr lang="en-US" smtClean="0"/>
              <a:t>CEG436: Mobile Computing (PM)</a:t>
            </a:r>
            <a:endParaRPr lang="en-US" dirty="0"/>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6C208-032C-4356-98A3-34EA10E2468A}"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Example Hand-Off Procedure</a:t>
            </a:r>
            <a:endParaRPr lang="en-US" dirty="0"/>
          </a:p>
        </p:txBody>
      </p:sp>
      <p:sp>
        <p:nvSpPr>
          <p:cNvPr id="8" name="Content Placeholder 7"/>
          <p:cNvSpPr>
            <a:spLocks noGrp="1"/>
          </p:cNvSpPr>
          <p:nvPr>
            <p:ph idx="1"/>
          </p:nvPr>
        </p:nvSpPr>
        <p:spPr/>
        <p:txBody>
          <a:bodyPr>
            <a:normAutofit fontScale="77500" lnSpcReduction="20000"/>
          </a:bodyPr>
          <a:lstStyle/>
          <a:p>
            <a:r>
              <a:rPr lang="en-US" smtClean="0"/>
              <a:t>Each base station periodically transmits beacon</a:t>
            </a:r>
          </a:p>
          <a:p>
            <a:r>
              <a:rPr lang="en-US" smtClean="0"/>
              <a:t>Mobile host, on hearing stronger beacon from a new BS, sends it a greeting</a:t>
            </a:r>
          </a:p>
          <a:p>
            <a:pPr lvl="1"/>
            <a:r>
              <a:rPr lang="en-US" smtClean="0"/>
              <a:t>changes routing tables to make new BS its default gateway</a:t>
            </a:r>
          </a:p>
          <a:p>
            <a:pPr lvl="1"/>
            <a:r>
              <a:rPr lang="en-US" smtClean="0"/>
              <a:t>sends new BS identity of the old BS</a:t>
            </a:r>
          </a:p>
          <a:p>
            <a:r>
              <a:rPr lang="en-US" smtClean="0"/>
              <a:t>New BS acknowledges the greeting, and begins to route the MH’s packets</a:t>
            </a:r>
          </a:p>
          <a:p>
            <a:r>
              <a:rPr lang="en-US" smtClean="0"/>
              <a:t>New BS informs old BS</a:t>
            </a:r>
          </a:p>
          <a:p>
            <a:r>
              <a:rPr lang="en-US" smtClean="0"/>
              <a:t>Old BS changes routing table, to forward any packets for the MH to the new BS</a:t>
            </a:r>
          </a:p>
          <a:p>
            <a:r>
              <a:rPr lang="en-US" smtClean="0"/>
              <a:t>Old BS sends an ack to new BS</a:t>
            </a:r>
          </a:p>
          <a:p>
            <a:r>
              <a:rPr lang="en-US" smtClean="0"/>
              <a:t>New BS sends handoff-completion message to MH</a:t>
            </a:r>
            <a:endParaRPr lang="en-US" dirty="0" smtClean="0"/>
          </a:p>
        </p:txBody>
      </p:sp>
      <p:sp>
        <p:nvSpPr>
          <p:cNvPr id="4" name="Date Placeholder 3"/>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85A6C208-032C-4356-98A3-34EA10E2468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Hand-off</a:t>
            </a:r>
          </a:p>
        </p:txBody>
      </p:sp>
      <p:sp>
        <p:nvSpPr>
          <p:cNvPr id="26629" name="Rectangle 3"/>
          <p:cNvSpPr>
            <a:spLocks noGrp="1" noChangeArrowheads="1"/>
          </p:cNvSpPr>
          <p:nvPr>
            <p:ph sz="half" idx="1"/>
          </p:nvPr>
        </p:nvSpPr>
        <p:spPr/>
        <p:txBody>
          <a:bodyPr>
            <a:normAutofit fontScale="62500" lnSpcReduction="20000"/>
          </a:bodyPr>
          <a:lstStyle/>
          <a:p>
            <a:r>
              <a:rPr lang="en-US" dirty="0" smtClean="0"/>
              <a:t>Hand-offs may result in temporary loss of route to MH</a:t>
            </a:r>
          </a:p>
          <a:p>
            <a:pPr lvl="1"/>
            <a:r>
              <a:rPr lang="en-US" dirty="0" smtClean="0"/>
              <a:t>with non-overlapping cells, it may be a while before the mobile host receives a beacon from the new FA/BS</a:t>
            </a:r>
          </a:p>
          <a:p>
            <a:r>
              <a:rPr lang="en-US" dirty="0" smtClean="0"/>
              <a:t>While routes are being reestablished during handoff, MH and old FA/BS may attempt to send packets to each other, resulting in loss of packets</a:t>
            </a:r>
          </a:p>
          <a:p>
            <a:pPr lvl="1"/>
            <a:endParaRPr lang="en-US" dirty="0" smtClean="0"/>
          </a:p>
          <a:p>
            <a:endParaRPr lang="en-US" dirty="0" smtClean="0"/>
          </a:p>
        </p:txBody>
      </p:sp>
      <p:sp>
        <p:nvSpPr>
          <p:cNvPr id="7" name="Content Placeholder 6"/>
          <p:cNvSpPr>
            <a:spLocks noGrp="1"/>
          </p:cNvSpPr>
          <p:nvPr>
            <p:ph sz="half" idx="2"/>
          </p:nvPr>
        </p:nvSpPr>
        <p:spPr/>
        <p:txBody>
          <a:bodyPr>
            <a:normAutofit fontScale="62500" lnSpcReduction="20000"/>
          </a:bodyPr>
          <a:lstStyle/>
          <a:p>
            <a:r>
              <a:rPr lang="en-US" dirty="0" smtClean="0"/>
              <a:t>Frequent handoffs a problem for schemes that rely on significant amount of hard/soft state at base stations</a:t>
            </a:r>
          </a:p>
          <a:p>
            <a:pPr lvl="1"/>
            <a:r>
              <a:rPr lang="en-US" dirty="0" smtClean="0"/>
              <a:t>hard state should not be lost</a:t>
            </a:r>
          </a:p>
          <a:p>
            <a:pPr lvl="1"/>
            <a:r>
              <a:rPr lang="en-US" dirty="0" smtClean="0"/>
              <a:t>soft state needs to be recreated to benefit performance</a:t>
            </a:r>
          </a:p>
          <a:p>
            <a:r>
              <a:rPr lang="en-US" dirty="0" smtClean="0"/>
              <a:t>If link layer performs hand-offs and guarantees reliability despite handoff, then TCP will not be aware of the handoff</a:t>
            </a:r>
          </a:p>
          <a:p>
            <a:pPr lvl="1"/>
            <a:r>
              <a:rPr lang="en-US" dirty="0" smtClean="0"/>
              <a:t>except for potential delays during handoff</a:t>
            </a:r>
          </a:p>
          <a:p>
            <a:r>
              <a:rPr lang="en-US" dirty="0" smtClean="0"/>
              <a:t>If hand-off visible to IP</a:t>
            </a:r>
          </a:p>
          <a:p>
            <a:pPr lvl="1"/>
            <a:r>
              <a:rPr lang="en-US" dirty="0" smtClean="0"/>
              <a:t>Need Mobile IP</a:t>
            </a:r>
          </a:p>
          <a:p>
            <a:pPr lvl="1"/>
            <a:r>
              <a:rPr lang="en-US" dirty="0" smtClean="0"/>
              <a:t>packets may be lost while a new route is being established reliably despite handoff</a:t>
            </a:r>
          </a:p>
          <a:p>
            <a:endParaRPr lang="en-US" dirty="0"/>
          </a:p>
        </p:txBody>
      </p:sp>
      <p:sp>
        <p:nvSpPr>
          <p:cNvPr id="4" name="Date Placeholder 3"/>
          <p:cNvSpPr>
            <a:spLocks noGrp="1"/>
          </p:cNvSpPr>
          <p:nvPr>
            <p:ph type="dt" sz="half" idx="10"/>
          </p:nvPr>
        </p:nvSpPr>
        <p:spPr/>
        <p:txBody>
          <a:bodyPr/>
          <a:lstStyle/>
          <a:p>
            <a:r>
              <a:rPr lang="en-US" smtClean="0"/>
              <a:t>CEG436: Mobile Computing (PM)</a:t>
            </a:r>
            <a:endParaRPr lang="en-US" dirty="0"/>
          </a:p>
        </p:txBody>
      </p:sp>
      <p:sp>
        <p:nvSpPr>
          <p:cNvPr id="6" name="Footer Placeholder 5"/>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buFontTx/>
              <a:buNone/>
            </a:pPr>
            <a:fld id="{85A6C208-032C-4356-98A3-34EA10E2468A}" type="slidenum">
              <a:rPr lang="en-US" smtClean="0"/>
              <a:pPr>
                <a:buFontTx/>
                <a:buNone/>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TCP”</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Mobile IPv4: More than 30 RFCs</a:t>
            </a:r>
          </a:p>
          <a:p>
            <a:pPr lvl="1"/>
            <a:r>
              <a:rPr lang="en-US" dirty="0" smtClean="0">
                <a:hlinkClick r:id="rId2" action="ppaction://hlinkfile"/>
              </a:rPr>
              <a:t>RFC5944</a:t>
            </a:r>
            <a:r>
              <a:rPr lang="en-US" dirty="0" smtClean="0"/>
              <a:t> IP Mobility Support for IPv4, Nov 2010</a:t>
            </a:r>
          </a:p>
          <a:p>
            <a:r>
              <a:rPr lang="en-US" dirty="0" smtClean="0"/>
              <a:t>Mobile IPv6: More than 40 RFCs</a:t>
            </a:r>
          </a:p>
          <a:p>
            <a:pPr lvl="1"/>
            <a:r>
              <a:rPr lang="en-US" dirty="0" smtClean="0">
                <a:hlinkClick r:id="rId3" action="ppaction://hlinkfile"/>
              </a:rPr>
              <a:t>RFC6342</a:t>
            </a:r>
            <a:r>
              <a:rPr lang="en-US" dirty="0" smtClean="0"/>
              <a:t> Mobile Networks … for IPv6  Aug 2011</a:t>
            </a:r>
          </a:p>
          <a:p>
            <a:r>
              <a:rPr lang="en-US" dirty="0" smtClean="0"/>
              <a:t>There are no “Mobile TCP” RFCs.</a:t>
            </a:r>
          </a:p>
          <a:p>
            <a:r>
              <a:rPr lang="en-US" dirty="0" smtClean="0"/>
              <a:t>There are many RFCs that modify TCP based on mobility issues</a:t>
            </a:r>
            <a:endParaRPr lang="en-US" dirty="0"/>
          </a:p>
        </p:txBody>
      </p:sp>
      <p:sp>
        <p:nvSpPr>
          <p:cNvPr id="7" name="Content Placeholder 6"/>
          <p:cNvSpPr>
            <a:spLocks noGrp="1"/>
          </p:cNvSpPr>
          <p:nvPr>
            <p:ph sz="half" idx="2"/>
          </p:nvPr>
        </p:nvSpPr>
        <p:spPr/>
        <p:txBody>
          <a:bodyPr>
            <a:normAutofit fontScale="92500" lnSpcReduction="20000"/>
          </a:bodyPr>
          <a:lstStyle/>
          <a:p>
            <a:r>
              <a:rPr lang="en-US" dirty="0" smtClean="0"/>
              <a:t>Solution Approaches</a:t>
            </a:r>
          </a:p>
          <a:p>
            <a:pPr lvl="1"/>
            <a:r>
              <a:rPr lang="en-US" dirty="0" smtClean="0"/>
              <a:t>Link-layer approaches</a:t>
            </a:r>
          </a:p>
          <a:p>
            <a:pPr lvl="1"/>
            <a:r>
              <a:rPr lang="en-US" dirty="0" smtClean="0"/>
              <a:t>Split-connection approaches</a:t>
            </a:r>
          </a:p>
          <a:p>
            <a:pPr lvl="1"/>
            <a:r>
              <a:rPr lang="en-US" dirty="0" smtClean="0"/>
              <a:t>End-to-end approaches</a:t>
            </a:r>
          </a:p>
          <a:p>
            <a:r>
              <a:rPr lang="en-US" dirty="0" smtClean="0"/>
              <a:t>Indirect TCP</a:t>
            </a:r>
          </a:p>
          <a:p>
            <a:r>
              <a:rPr lang="en-US" dirty="0" smtClean="0"/>
              <a:t>Snoop TCP</a:t>
            </a:r>
          </a:p>
          <a:p>
            <a:r>
              <a:rPr lang="en-US" dirty="0" smtClean="0"/>
              <a:t>M-TCP</a:t>
            </a:r>
          </a:p>
          <a:p>
            <a:r>
              <a:rPr lang="en-US" dirty="0" smtClean="0"/>
              <a:t>T/TCP,  SACK, </a:t>
            </a:r>
          </a:p>
          <a:p>
            <a:r>
              <a:rPr lang="en-US" dirty="0" smtClean="0"/>
              <a:t>Transmission/time-out freezing, …</a:t>
            </a:r>
          </a:p>
          <a:p>
            <a:endParaRPr lang="en-US" dirty="0"/>
          </a:p>
        </p:txBody>
      </p:sp>
      <p:sp>
        <p:nvSpPr>
          <p:cNvPr id="4" name="Date Placeholder 3"/>
          <p:cNvSpPr>
            <a:spLocks noGrp="1"/>
          </p:cNvSpPr>
          <p:nvPr>
            <p:ph type="dt" sz="half" idx="10"/>
          </p:nvPr>
        </p:nvSpPr>
        <p:spPr/>
        <p:txBody>
          <a:bodyPr/>
          <a:lstStyle/>
          <a:p>
            <a:r>
              <a:rPr lang="en-US" smtClean="0"/>
              <a:t>CEG436: Mobile Computing (PM)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6C208-032C-4356-98A3-34EA10E2468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ormAutofit fontScale="90000"/>
          </a:bodyPr>
          <a:lstStyle/>
          <a:p>
            <a:r>
              <a:rPr lang="en-US" dirty="0" smtClean="0"/>
              <a:t>TCP RFCs: 793, 1122, 1323, 2018, 2581</a:t>
            </a:r>
            <a:endParaRPr lang="en-US" dirty="0"/>
          </a:p>
        </p:txBody>
      </p:sp>
      <p:sp>
        <p:nvSpPr>
          <p:cNvPr id="185347" name="Rectangle 3"/>
          <p:cNvSpPr>
            <a:spLocks noGrp="1" noChangeArrowheads="1"/>
          </p:cNvSpPr>
          <p:nvPr>
            <p:ph type="body" sz="half" idx="1"/>
          </p:nvPr>
        </p:nvSpPr>
        <p:spPr/>
        <p:txBody>
          <a:bodyPr>
            <a:normAutofit fontScale="85000" lnSpcReduction="20000"/>
          </a:bodyPr>
          <a:lstStyle/>
          <a:p>
            <a:r>
              <a:rPr lang="en-US" dirty="0" smtClean="0"/>
              <a:t>Connection-oriented</a:t>
            </a:r>
          </a:p>
          <a:p>
            <a:r>
              <a:rPr lang="en-US" dirty="0" smtClean="0"/>
              <a:t>Point-to-point: one sender, one receiver processes</a:t>
            </a:r>
          </a:p>
          <a:p>
            <a:r>
              <a:rPr lang="en-US" dirty="0" smtClean="0"/>
              <a:t>send &amp; receive buffers</a:t>
            </a:r>
          </a:p>
          <a:p>
            <a:endParaRPr lang="en-US" dirty="0" smtClean="0"/>
          </a:p>
          <a:p>
            <a:endParaRPr lang="en-US" dirty="0" smtClean="0"/>
          </a:p>
          <a:p>
            <a:endParaRPr lang="en-US" dirty="0" smtClean="0"/>
          </a:p>
          <a:p>
            <a:r>
              <a:rPr lang="en-US" dirty="0" smtClean="0"/>
              <a:t>Flow control: Do not flood the receiver’s buffer</a:t>
            </a:r>
          </a:p>
          <a:p>
            <a:r>
              <a:rPr lang="en-US" dirty="0" smtClean="0"/>
              <a:t>Congestion control: Do not stress the network by sending too much too fast</a:t>
            </a:r>
          </a:p>
          <a:p>
            <a:endParaRPr lang="en-US" dirty="0" smtClean="0"/>
          </a:p>
          <a:p>
            <a:endParaRPr lang="en-US" dirty="0" smtClean="0"/>
          </a:p>
          <a:p>
            <a:endParaRPr lang="en-US" dirty="0" smtClean="0"/>
          </a:p>
          <a:p>
            <a:endParaRPr lang="en-US" dirty="0" smtClean="0"/>
          </a:p>
          <a:p>
            <a:endParaRPr lang="en-US" dirty="0"/>
          </a:p>
        </p:txBody>
      </p:sp>
      <p:sp>
        <p:nvSpPr>
          <p:cNvPr id="185348" name="Rectangle 4"/>
          <p:cNvSpPr>
            <a:spLocks noGrp="1" noChangeArrowheads="1"/>
          </p:cNvSpPr>
          <p:nvPr>
            <p:ph type="body" sz="half" idx="2"/>
          </p:nvPr>
        </p:nvSpPr>
        <p:spPr/>
        <p:txBody>
          <a:bodyPr>
            <a:normAutofit fontScale="92500" lnSpcReduction="10000"/>
          </a:bodyPr>
          <a:lstStyle/>
          <a:p>
            <a:r>
              <a:rPr lang="en-US" dirty="0" smtClean="0"/>
              <a:t>Full-duplex Byte-Stream</a:t>
            </a:r>
          </a:p>
          <a:p>
            <a:pPr lvl="1"/>
            <a:r>
              <a:rPr lang="en-US" dirty="0" smtClean="0"/>
              <a:t>transport in both directions.</a:t>
            </a:r>
          </a:p>
          <a:p>
            <a:pPr lvl="1"/>
            <a:r>
              <a:rPr lang="en-US" dirty="0" smtClean="0"/>
              <a:t>To an application these appear as two unrelated data streams, although TCP does piggyback control and data (such as an ACK).</a:t>
            </a:r>
          </a:p>
          <a:p>
            <a:r>
              <a:rPr lang="en-US" dirty="0" smtClean="0"/>
              <a:t>reliable, in-order byte steam:  no “message boundaries”</a:t>
            </a:r>
          </a:p>
          <a:p>
            <a:r>
              <a:rPr lang="en-US" dirty="0" smtClean="0"/>
              <a:t>Kurose and Ross, Ch 3</a:t>
            </a:r>
          </a:p>
          <a:p>
            <a:endParaRPr lang="en-US" dirty="0" smtClean="0"/>
          </a:p>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3-</a:t>
            </a:r>
            <a:fld id="{E3A91CC2-4B88-454E-90A5-066398FDF50A}" type="slidenum">
              <a:rPr lang="en-US" smtClean="0"/>
              <a:pPr/>
              <a:t>2</a:t>
            </a:fld>
            <a:endParaRPr lang="en-US"/>
          </a:p>
        </p:txBody>
      </p:sp>
      <p:graphicFrame>
        <p:nvGraphicFramePr>
          <p:cNvPr id="185349" name="Object 5"/>
          <p:cNvGraphicFramePr>
            <a:graphicFrameLocks noChangeAspect="1"/>
          </p:cNvGraphicFramePr>
          <p:nvPr/>
        </p:nvGraphicFramePr>
        <p:xfrm>
          <a:off x="381000" y="2971800"/>
          <a:ext cx="4267201" cy="1023937"/>
        </p:xfrm>
        <a:graphic>
          <a:graphicData uri="http://schemas.openxmlformats.org/presentationml/2006/ole">
            <p:oleObj spid="_x0000_s1026" name="VISIO" r:id="rId4" imgW="6602400" imgH="1122840" progId="">
              <p:embed/>
            </p:oleObj>
          </a:graphicData>
        </a:graphic>
      </p:graphicFrame>
      <p:sp>
        <p:nvSpPr>
          <p:cNvPr id="8" name="Date Placeholder 7"/>
          <p:cNvSpPr>
            <a:spLocks noGrp="1"/>
          </p:cNvSpPr>
          <p:nvPr>
            <p:ph type="dt" sz="half" idx="10"/>
          </p:nvPr>
        </p:nvSpPr>
        <p:spPr/>
        <p:txBody>
          <a:bodyPr/>
          <a:lstStyle/>
          <a:p>
            <a:r>
              <a:rPr lang="en-US" smtClean="0"/>
              <a:t>CEG436: Mobile Computing (PM)</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
          <p:cNvSpPr>
            <a:spLocks noGrp="1" noChangeArrowheads="1"/>
          </p:cNvSpPr>
          <p:nvPr>
            <p:ph type="ctrTitle"/>
          </p:nvPr>
        </p:nvSpPr>
        <p:spPr/>
        <p:txBody>
          <a:bodyPr>
            <a:normAutofit fontScale="90000"/>
          </a:bodyPr>
          <a:lstStyle/>
          <a:p>
            <a:pPr eaLnBrk="1" hangingPunct="1"/>
            <a:r>
              <a:rPr lang="en-US" dirty="0" smtClean="0"/>
              <a:t>Schiller Mobile </a:t>
            </a:r>
            <a:r>
              <a:rPr lang="en-US" dirty="0" smtClean="0"/>
              <a:t>Communications </a:t>
            </a:r>
            <a:br>
              <a:rPr lang="en-US" dirty="0" smtClean="0"/>
            </a:br>
            <a:r>
              <a:rPr lang="en-US" dirty="0" smtClean="0"/>
              <a:t>Chapter 9: Mobile Transport Layer</a:t>
            </a:r>
          </a:p>
        </p:txBody>
      </p:sp>
      <p:sp>
        <p:nvSpPr>
          <p:cNvPr id="9220" name="Rectangle 11"/>
          <p:cNvSpPr>
            <a:spLocks noGrp="1" noChangeArrowheads="1"/>
          </p:cNvSpPr>
          <p:nvPr>
            <p:ph type="subTitle" idx="1"/>
          </p:nvPr>
        </p:nvSpPr>
        <p:spPr/>
        <p:txBody>
          <a:bodyPr/>
          <a:lstStyle/>
          <a:p>
            <a:pPr marL="257175" indent="-257175" eaLnBrk="1" hangingPunct="1">
              <a:lnSpc>
                <a:spcPct val="80000"/>
              </a:lnSpc>
              <a:buFontTx/>
              <a:buChar char="•"/>
            </a:pPr>
            <a:r>
              <a:rPr lang="en-US" sz="1500" smtClean="0"/>
              <a:t>Motivation, TCP-mechanisms</a:t>
            </a:r>
          </a:p>
          <a:p>
            <a:pPr marL="257175" indent="-257175" eaLnBrk="1" hangingPunct="1">
              <a:lnSpc>
                <a:spcPct val="80000"/>
              </a:lnSpc>
              <a:buFontTx/>
              <a:buChar char="•"/>
            </a:pPr>
            <a:r>
              <a:rPr lang="en-US" sz="1500" smtClean="0"/>
              <a:t>Classical approaches (Indirect TCP, Snooping TCP, Mobile TCP)</a:t>
            </a:r>
          </a:p>
          <a:p>
            <a:pPr marL="257175" indent="-257175" eaLnBrk="1" hangingPunct="1">
              <a:lnSpc>
                <a:spcPct val="80000"/>
              </a:lnSpc>
              <a:buFontTx/>
              <a:buChar char="•"/>
            </a:pPr>
            <a:r>
              <a:rPr lang="en-US" sz="1500" smtClean="0"/>
              <a:t>PEPs in general</a:t>
            </a:r>
          </a:p>
          <a:p>
            <a:pPr marL="257175" indent="-257175" eaLnBrk="1" hangingPunct="1">
              <a:lnSpc>
                <a:spcPct val="80000"/>
              </a:lnSpc>
              <a:buFontTx/>
              <a:buChar char="•"/>
            </a:pPr>
            <a:r>
              <a:rPr lang="en-US" sz="1500" smtClean="0"/>
              <a:t>Additional optimizations (Fast retransmit/recovery, Transmission freezing, Selective retransmission, Transaction oriented TCP)</a:t>
            </a:r>
          </a:p>
          <a:p>
            <a:pPr marL="257175" indent="-257175" eaLnBrk="1" hangingPunct="1">
              <a:lnSpc>
                <a:spcPct val="80000"/>
              </a:lnSpc>
              <a:buFontTx/>
              <a:buChar char="•"/>
            </a:pPr>
            <a:r>
              <a:rPr lang="en-US" sz="1500" smtClean="0"/>
              <a:t>TCP for 2.5G/3G wireless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Transport Layer</a:t>
            </a:r>
          </a:p>
        </p:txBody>
      </p:sp>
      <p:sp>
        <p:nvSpPr>
          <p:cNvPr id="10244" name="Rectangle 3"/>
          <p:cNvSpPr>
            <a:spLocks noGrp="1" noChangeArrowheads="1"/>
          </p:cNvSpPr>
          <p:nvPr>
            <p:ph sz="half" idx="1"/>
          </p:nvPr>
        </p:nvSpPr>
        <p:spPr/>
        <p:txBody>
          <a:bodyPr>
            <a:normAutofit lnSpcReduction="10000"/>
          </a:bodyPr>
          <a:lstStyle/>
          <a:p>
            <a:pPr eaLnBrk="1" hangingPunct="1"/>
            <a:r>
              <a:rPr lang="en-US" sz="1800" smtClean="0"/>
              <a:t>E.g. HTTP (used by web services) typically uses TCP</a:t>
            </a:r>
          </a:p>
          <a:p>
            <a:pPr lvl="1" eaLnBrk="1" hangingPunct="1"/>
            <a:r>
              <a:rPr lang="en-US" sz="1600" smtClean="0"/>
              <a:t>Reliable transport between client and server required</a:t>
            </a:r>
          </a:p>
          <a:p>
            <a:pPr eaLnBrk="1" hangingPunct="1"/>
            <a:r>
              <a:rPr lang="en-US" sz="1800" smtClean="0"/>
              <a:t>TCP</a:t>
            </a:r>
          </a:p>
          <a:p>
            <a:pPr lvl="1" eaLnBrk="1" hangingPunct="1"/>
            <a:r>
              <a:rPr lang="en-US" sz="1600" smtClean="0"/>
              <a:t>Steam oriented, not transaction oriented</a:t>
            </a:r>
          </a:p>
          <a:p>
            <a:pPr lvl="1" eaLnBrk="1" hangingPunct="1"/>
            <a:r>
              <a:rPr lang="en-US" sz="1600" smtClean="0"/>
              <a:t>Network friendly: time-out </a:t>
            </a:r>
            <a:br>
              <a:rPr lang="en-US" sz="1600" smtClean="0"/>
            </a:br>
            <a:r>
              <a:rPr lang="en-US" sz="1600" smtClean="0">
                <a:sym typeface="Wingdings" pitchFamily="2" charset="2"/>
              </a:rPr>
              <a:t></a:t>
            </a:r>
            <a:r>
              <a:rPr lang="en-US" sz="1600" smtClean="0"/>
              <a:t> congestion </a:t>
            </a:r>
            <a:br>
              <a:rPr lang="en-US" sz="1600" smtClean="0"/>
            </a:br>
            <a:r>
              <a:rPr lang="en-US" sz="1600" smtClean="0">
                <a:sym typeface="Wingdings" pitchFamily="2" charset="2"/>
              </a:rPr>
              <a:t></a:t>
            </a:r>
            <a:r>
              <a:rPr lang="en-US" sz="1600" smtClean="0"/>
              <a:t> slow down transmission</a:t>
            </a:r>
          </a:p>
          <a:p>
            <a:pPr eaLnBrk="1" hangingPunct="1"/>
            <a:r>
              <a:rPr lang="en-US" sz="1800" smtClean="0"/>
              <a:t>Well known – TCP guesses quite often wrong in wireless and mobile networks</a:t>
            </a:r>
          </a:p>
          <a:p>
            <a:pPr lvl="1" eaLnBrk="1" hangingPunct="1"/>
            <a:r>
              <a:rPr lang="en-US" sz="1600" smtClean="0"/>
              <a:t>Packet loss due to transmission errors</a:t>
            </a:r>
          </a:p>
          <a:p>
            <a:pPr lvl="1" eaLnBrk="1" hangingPunct="1"/>
            <a:r>
              <a:rPr lang="en-US" sz="1600" smtClean="0"/>
              <a:t>Packet loss due to change of network</a:t>
            </a:r>
          </a:p>
          <a:p>
            <a:pPr eaLnBrk="1" hangingPunct="1"/>
            <a:r>
              <a:rPr lang="en-US" sz="1800" smtClean="0"/>
              <a:t>Result</a:t>
            </a:r>
          </a:p>
          <a:p>
            <a:pPr lvl="1" eaLnBrk="1" hangingPunct="1"/>
            <a:r>
              <a:rPr lang="en-US" sz="1600" smtClean="0"/>
              <a:t>Severe performance degradation</a:t>
            </a:r>
          </a:p>
        </p:txBody>
      </p:sp>
      <p:sp>
        <p:nvSpPr>
          <p:cNvPr id="33" name="Content Placeholder 32"/>
          <p:cNvSpPr>
            <a:spLocks noGrp="1"/>
          </p:cNvSpPr>
          <p:nvPr>
            <p:ph sz="half" idx="2"/>
          </p:nvPr>
        </p:nvSpPr>
        <p:spPr/>
        <p:txBody>
          <a:bodyPr>
            <a:normAutofit lnSpcReduction="10000"/>
          </a:bodyPr>
          <a:lstStyle/>
          <a:p>
            <a:endParaRPr lang="en-US"/>
          </a:p>
        </p:txBody>
      </p:sp>
      <p:sp>
        <p:nvSpPr>
          <p:cNvPr id="10242" name="Fußzeilenplatzhalter 4"/>
          <p:cNvSpPr>
            <a:spLocks noGrp="1"/>
          </p:cNvSpPr>
          <p:nvPr>
            <p:ph type="ftr" sz="quarter" idx="11"/>
          </p:nvPr>
        </p:nvSpPr>
        <p:spPr>
          <a:prstGeom prst="rect">
            <a:avLst/>
          </a:prstGeom>
          <a:noFill/>
        </p:spPr>
        <p:txBody>
          <a:bodyPr/>
          <a:lstStyle/>
          <a:p>
            <a:endParaRPr lang="en-US"/>
          </a:p>
        </p:txBody>
      </p:sp>
      <p:sp>
        <p:nvSpPr>
          <p:cNvPr id="10245" name="Text Box 4"/>
          <p:cNvSpPr txBox="1">
            <a:spLocks noChangeArrowheads="1"/>
          </p:cNvSpPr>
          <p:nvPr/>
        </p:nvSpPr>
        <p:spPr bwMode="auto">
          <a:xfrm>
            <a:off x="4484688" y="1338263"/>
            <a:ext cx="768350" cy="366712"/>
          </a:xfrm>
          <a:prstGeom prst="rect">
            <a:avLst/>
          </a:prstGeom>
          <a:noFill/>
          <a:ln w="25400">
            <a:noFill/>
            <a:miter lim="800000"/>
            <a:headEnd/>
            <a:tailEnd/>
          </a:ln>
        </p:spPr>
        <p:txBody>
          <a:bodyPr wrap="none">
            <a:spAutoFit/>
          </a:bodyPr>
          <a:lstStyle/>
          <a:p>
            <a:pPr algn="l" eaLnBrk="0" hangingPunct="0"/>
            <a:r>
              <a:rPr lang="de-DE">
                <a:latin typeface="Arial" charset="0"/>
              </a:rPr>
              <a:t>Client</a:t>
            </a:r>
            <a:endParaRPr lang="en-US">
              <a:latin typeface="Arial" charset="0"/>
            </a:endParaRPr>
          </a:p>
        </p:txBody>
      </p:sp>
      <p:sp>
        <p:nvSpPr>
          <p:cNvPr id="10246" name="Text Box 5"/>
          <p:cNvSpPr txBox="1">
            <a:spLocks noChangeArrowheads="1"/>
          </p:cNvSpPr>
          <p:nvPr/>
        </p:nvSpPr>
        <p:spPr bwMode="auto">
          <a:xfrm>
            <a:off x="7213600" y="1338263"/>
            <a:ext cx="855663" cy="366712"/>
          </a:xfrm>
          <a:prstGeom prst="rect">
            <a:avLst/>
          </a:prstGeom>
          <a:noFill/>
          <a:ln w="25400">
            <a:noFill/>
            <a:miter lim="800000"/>
            <a:headEnd/>
            <a:tailEnd/>
          </a:ln>
        </p:spPr>
        <p:txBody>
          <a:bodyPr wrap="none">
            <a:spAutoFit/>
          </a:bodyPr>
          <a:lstStyle/>
          <a:p>
            <a:pPr algn="l" eaLnBrk="0" hangingPunct="0"/>
            <a:r>
              <a:rPr lang="de-DE">
                <a:latin typeface="Arial" charset="0"/>
              </a:rPr>
              <a:t>Server</a:t>
            </a:r>
            <a:endParaRPr lang="en-US">
              <a:latin typeface="Arial" charset="0"/>
            </a:endParaRPr>
          </a:p>
        </p:txBody>
      </p:sp>
      <p:sp>
        <p:nvSpPr>
          <p:cNvPr id="10247" name="AutoShape 6"/>
          <p:cNvSpPr>
            <a:spLocks/>
          </p:cNvSpPr>
          <p:nvPr/>
        </p:nvSpPr>
        <p:spPr bwMode="auto">
          <a:xfrm>
            <a:off x="7694613" y="1771650"/>
            <a:ext cx="241300" cy="1223963"/>
          </a:xfrm>
          <a:prstGeom prst="rightBrace">
            <a:avLst>
              <a:gd name="adj1" fmla="val 42270"/>
              <a:gd name="adj2" fmla="val 50000"/>
            </a:avLst>
          </a:prstGeom>
          <a:noFill/>
          <a:ln w="25400">
            <a:solidFill>
              <a:schemeClr val="tx1"/>
            </a:solidFill>
            <a:round/>
            <a:headEnd/>
            <a:tailEnd/>
          </a:ln>
        </p:spPr>
        <p:txBody>
          <a:bodyPr wrap="none" anchor="ctr"/>
          <a:lstStyle/>
          <a:p>
            <a:endParaRPr lang="en-US"/>
          </a:p>
        </p:txBody>
      </p:sp>
      <p:sp>
        <p:nvSpPr>
          <p:cNvPr id="10248" name="Text Box 7"/>
          <p:cNvSpPr txBox="1">
            <a:spLocks noChangeArrowheads="1"/>
          </p:cNvSpPr>
          <p:nvPr/>
        </p:nvSpPr>
        <p:spPr bwMode="auto">
          <a:xfrm>
            <a:off x="7856538" y="2058988"/>
            <a:ext cx="1209675" cy="581025"/>
          </a:xfrm>
          <a:prstGeom prst="rect">
            <a:avLst/>
          </a:prstGeom>
          <a:noFill/>
          <a:ln w="25400">
            <a:noFill/>
            <a:miter lim="800000"/>
            <a:headEnd/>
            <a:tailEnd/>
          </a:ln>
        </p:spPr>
        <p:txBody>
          <a:bodyPr wrap="none">
            <a:spAutoFit/>
          </a:bodyPr>
          <a:lstStyle/>
          <a:p>
            <a:pPr algn="l" eaLnBrk="0" hangingPunct="0"/>
            <a:r>
              <a:rPr lang="de-DE" sz="1600">
                <a:latin typeface="Arial" charset="0"/>
              </a:rPr>
              <a:t>Connection</a:t>
            </a:r>
          </a:p>
          <a:p>
            <a:pPr algn="l" eaLnBrk="0" hangingPunct="0"/>
            <a:r>
              <a:rPr lang="de-DE" sz="1600">
                <a:latin typeface="Arial" charset="0"/>
              </a:rPr>
              <a:t>setup</a:t>
            </a:r>
            <a:endParaRPr lang="en-US" sz="1600">
              <a:latin typeface="Arial" charset="0"/>
            </a:endParaRPr>
          </a:p>
        </p:txBody>
      </p:sp>
      <p:sp>
        <p:nvSpPr>
          <p:cNvPr id="10249" name="AutoShape 8"/>
          <p:cNvSpPr>
            <a:spLocks/>
          </p:cNvSpPr>
          <p:nvPr/>
        </p:nvSpPr>
        <p:spPr bwMode="auto">
          <a:xfrm>
            <a:off x="7694613" y="3068638"/>
            <a:ext cx="241300" cy="935037"/>
          </a:xfrm>
          <a:prstGeom prst="rightBrace">
            <a:avLst>
              <a:gd name="adj1" fmla="val 32292"/>
              <a:gd name="adj2" fmla="val 50000"/>
            </a:avLst>
          </a:prstGeom>
          <a:noFill/>
          <a:ln w="25400">
            <a:solidFill>
              <a:schemeClr val="tx1"/>
            </a:solidFill>
            <a:round/>
            <a:headEnd/>
            <a:tailEnd/>
          </a:ln>
        </p:spPr>
        <p:txBody>
          <a:bodyPr wrap="none" anchor="ctr"/>
          <a:lstStyle/>
          <a:p>
            <a:endParaRPr lang="en-US"/>
          </a:p>
        </p:txBody>
      </p:sp>
      <p:sp>
        <p:nvSpPr>
          <p:cNvPr id="10250" name="Text Box 9"/>
          <p:cNvSpPr txBox="1">
            <a:spLocks noChangeArrowheads="1"/>
          </p:cNvSpPr>
          <p:nvPr/>
        </p:nvSpPr>
        <p:spPr bwMode="auto">
          <a:xfrm>
            <a:off x="7856538" y="3282950"/>
            <a:ext cx="1323975" cy="581025"/>
          </a:xfrm>
          <a:prstGeom prst="rect">
            <a:avLst/>
          </a:prstGeom>
          <a:noFill/>
          <a:ln w="25400">
            <a:noFill/>
            <a:miter lim="800000"/>
            <a:headEnd/>
            <a:tailEnd/>
          </a:ln>
        </p:spPr>
        <p:txBody>
          <a:bodyPr wrap="none">
            <a:spAutoFit/>
          </a:bodyPr>
          <a:lstStyle/>
          <a:p>
            <a:pPr algn="l" eaLnBrk="0" hangingPunct="0"/>
            <a:r>
              <a:rPr lang="de-DE" sz="1600">
                <a:latin typeface="Arial" charset="0"/>
              </a:rPr>
              <a:t>Data</a:t>
            </a:r>
          </a:p>
          <a:p>
            <a:pPr algn="l" eaLnBrk="0" hangingPunct="0"/>
            <a:r>
              <a:rPr lang="de-DE" sz="1600">
                <a:latin typeface="Arial" charset="0"/>
              </a:rPr>
              <a:t>transmission</a:t>
            </a:r>
            <a:endParaRPr lang="en-US" sz="1600">
              <a:latin typeface="Arial" charset="0"/>
            </a:endParaRPr>
          </a:p>
        </p:txBody>
      </p:sp>
      <p:sp>
        <p:nvSpPr>
          <p:cNvPr id="10251" name="Text Box 10"/>
          <p:cNvSpPr txBox="1">
            <a:spLocks noChangeArrowheads="1"/>
          </p:cNvSpPr>
          <p:nvPr/>
        </p:nvSpPr>
        <p:spPr bwMode="auto">
          <a:xfrm>
            <a:off x="7869238" y="4581525"/>
            <a:ext cx="1209675" cy="581025"/>
          </a:xfrm>
          <a:prstGeom prst="rect">
            <a:avLst/>
          </a:prstGeom>
          <a:noFill/>
          <a:ln w="25400">
            <a:noFill/>
            <a:miter lim="800000"/>
            <a:headEnd/>
            <a:tailEnd/>
          </a:ln>
        </p:spPr>
        <p:txBody>
          <a:bodyPr wrap="none">
            <a:spAutoFit/>
          </a:bodyPr>
          <a:lstStyle/>
          <a:p>
            <a:pPr algn="l" eaLnBrk="0" hangingPunct="0"/>
            <a:r>
              <a:rPr lang="de-DE" sz="1600">
                <a:latin typeface="Arial" charset="0"/>
              </a:rPr>
              <a:t>Connection</a:t>
            </a:r>
          </a:p>
          <a:p>
            <a:pPr algn="l" eaLnBrk="0" hangingPunct="0"/>
            <a:r>
              <a:rPr lang="de-DE" sz="1600">
                <a:latin typeface="Arial" charset="0"/>
              </a:rPr>
              <a:t>release</a:t>
            </a:r>
            <a:endParaRPr lang="en-US" sz="1600">
              <a:latin typeface="Arial" charset="0"/>
            </a:endParaRPr>
          </a:p>
        </p:txBody>
      </p:sp>
      <p:sp>
        <p:nvSpPr>
          <p:cNvPr id="10252" name="Line 11"/>
          <p:cNvSpPr>
            <a:spLocks noChangeShapeType="1"/>
          </p:cNvSpPr>
          <p:nvPr/>
        </p:nvSpPr>
        <p:spPr bwMode="auto">
          <a:xfrm>
            <a:off x="4827588" y="1771650"/>
            <a:ext cx="0" cy="3457575"/>
          </a:xfrm>
          <a:prstGeom prst="line">
            <a:avLst/>
          </a:prstGeom>
          <a:noFill/>
          <a:ln w="25400">
            <a:solidFill>
              <a:schemeClr val="tx1"/>
            </a:solidFill>
            <a:round/>
            <a:headEnd/>
            <a:tailEnd type="triangle" w="med" len="med"/>
          </a:ln>
        </p:spPr>
        <p:txBody>
          <a:bodyPr/>
          <a:lstStyle/>
          <a:p>
            <a:endParaRPr lang="en-US"/>
          </a:p>
        </p:txBody>
      </p:sp>
      <p:sp>
        <p:nvSpPr>
          <p:cNvPr id="10253" name="Line 12"/>
          <p:cNvSpPr>
            <a:spLocks noChangeShapeType="1"/>
          </p:cNvSpPr>
          <p:nvPr/>
        </p:nvSpPr>
        <p:spPr bwMode="auto">
          <a:xfrm>
            <a:off x="7602538" y="1771650"/>
            <a:ext cx="0" cy="3457575"/>
          </a:xfrm>
          <a:prstGeom prst="line">
            <a:avLst/>
          </a:prstGeom>
          <a:noFill/>
          <a:ln w="25400">
            <a:solidFill>
              <a:schemeClr val="tx1"/>
            </a:solidFill>
            <a:round/>
            <a:headEnd/>
            <a:tailEnd type="triangle" w="med" len="med"/>
          </a:ln>
        </p:spPr>
        <p:txBody>
          <a:bodyPr/>
          <a:lstStyle/>
          <a:p>
            <a:endParaRPr lang="en-US"/>
          </a:p>
        </p:txBody>
      </p:sp>
      <p:sp>
        <p:nvSpPr>
          <p:cNvPr id="10254" name="Line 13"/>
          <p:cNvSpPr>
            <a:spLocks noChangeShapeType="1"/>
          </p:cNvSpPr>
          <p:nvPr/>
        </p:nvSpPr>
        <p:spPr bwMode="auto">
          <a:xfrm>
            <a:off x="4827588" y="1844675"/>
            <a:ext cx="2774950" cy="71438"/>
          </a:xfrm>
          <a:prstGeom prst="line">
            <a:avLst/>
          </a:prstGeom>
          <a:noFill/>
          <a:ln w="25400">
            <a:solidFill>
              <a:schemeClr val="tx1"/>
            </a:solidFill>
            <a:round/>
            <a:headEnd/>
            <a:tailEnd type="triangle" w="med" len="med"/>
          </a:ln>
        </p:spPr>
        <p:txBody>
          <a:bodyPr/>
          <a:lstStyle/>
          <a:p>
            <a:endParaRPr lang="en-US"/>
          </a:p>
        </p:txBody>
      </p:sp>
      <p:sp>
        <p:nvSpPr>
          <p:cNvPr id="10255" name="Line 14"/>
          <p:cNvSpPr>
            <a:spLocks noChangeShapeType="1"/>
          </p:cNvSpPr>
          <p:nvPr/>
        </p:nvSpPr>
        <p:spPr bwMode="auto">
          <a:xfrm flipH="1">
            <a:off x="4827588" y="2276475"/>
            <a:ext cx="2774950" cy="144463"/>
          </a:xfrm>
          <a:prstGeom prst="line">
            <a:avLst/>
          </a:prstGeom>
          <a:noFill/>
          <a:ln w="25400">
            <a:solidFill>
              <a:schemeClr val="tx1"/>
            </a:solidFill>
            <a:round/>
            <a:headEnd/>
            <a:tailEnd type="triangle" w="med" len="med"/>
          </a:ln>
        </p:spPr>
        <p:txBody>
          <a:bodyPr/>
          <a:lstStyle/>
          <a:p>
            <a:endParaRPr lang="en-US"/>
          </a:p>
        </p:txBody>
      </p:sp>
      <p:sp>
        <p:nvSpPr>
          <p:cNvPr id="10256" name="Text Box 15"/>
          <p:cNvSpPr txBox="1">
            <a:spLocks noChangeArrowheads="1"/>
          </p:cNvSpPr>
          <p:nvPr/>
        </p:nvSpPr>
        <p:spPr bwMode="auto">
          <a:xfrm>
            <a:off x="5637213" y="1554163"/>
            <a:ext cx="1062037" cy="336550"/>
          </a:xfrm>
          <a:prstGeom prst="rect">
            <a:avLst/>
          </a:prstGeom>
          <a:noFill/>
          <a:ln w="25400">
            <a:noFill/>
            <a:miter lim="800000"/>
            <a:headEnd/>
            <a:tailEnd/>
          </a:ln>
        </p:spPr>
        <p:txBody>
          <a:bodyPr wrap="none">
            <a:spAutoFit/>
          </a:bodyPr>
          <a:lstStyle/>
          <a:p>
            <a:pPr algn="l" eaLnBrk="0" hangingPunct="0"/>
            <a:r>
              <a:rPr lang="de-DE" sz="1600">
                <a:latin typeface="Arial" charset="0"/>
              </a:rPr>
              <a:t>TCP SYN</a:t>
            </a:r>
            <a:endParaRPr lang="en-US" sz="1600">
              <a:latin typeface="Arial" charset="0"/>
            </a:endParaRPr>
          </a:p>
        </p:txBody>
      </p:sp>
      <p:sp>
        <p:nvSpPr>
          <p:cNvPr id="10257" name="Text Box 16"/>
          <p:cNvSpPr txBox="1">
            <a:spLocks noChangeArrowheads="1"/>
          </p:cNvSpPr>
          <p:nvPr/>
        </p:nvSpPr>
        <p:spPr bwMode="auto">
          <a:xfrm>
            <a:off x="5421313" y="1985963"/>
            <a:ext cx="1535112" cy="336550"/>
          </a:xfrm>
          <a:prstGeom prst="rect">
            <a:avLst/>
          </a:prstGeom>
          <a:noFill/>
          <a:ln w="25400">
            <a:noFill/>
            <a:miter lim="800000"/>
            <a:headEnd/>
            <a:tailEnd/>
          </a:ln>
        </p:spPr>
        <p:txBody>
          <a:bodyPr wrap="none">
            <a:spAutoFit/>
          </a:bodyPr>
          <a:lstStyle/>
          <a:p>
            <a:pPr algn="l" eaLnBrk="0" hangingPunct="0"/>
            <a:r>
              <a:rPr lang="de-DE" sz="1600">
                <a:latin typeface="Arial" charset="0"/>
              </a:rPr>
              <a:t>TCP SYN/ACK</a:t>
            </a:r>
            <a:endParaRPr lang="en-US" sz="1600">
              <a:latin typeface="Arial" charset="0"/>
            </a:endParaRPr>
          </a:p>
        </p:txBody>
      </p:sp>
      <p:sp>
        <p:nvSpPr>
          <p:cNvPr id="10258" name="Text Box 17"/>
          <p:cNvSpPr txBox="1">
            <a:spLocks noChangeArrowheads="1"/>
          </p:cNvSpPr>
          <p:nvPr/>
        </p:nvSpPr>
        <p:spPr bwMode="auto">
          <a:xfrm>
            <a:off x="5708650" y="2562225"/>
            <a:ext cx="1062038" cy="336550"/>
          </a:xfrm>
          <a:prstGeom prst="rect">
            <a:avLst/>
          </a:prstGeom>
          <a:noFill/>
          <a:ln w="25400">
            <a:noFill/>
            <a:miter lim="800000"/>
            <a:headEnd/>
            <a:tailEnd/>
          </a:ln>
        </p:spPr>
        <p:txBody>
          <a:bodyPr wrap="none">
            <a:spAutoFit/>
          </a:bodyPr>
          <a:lstStyle/>
          <a:p>
            <a:pPr algn="l" eaLnBrk="0" hangingPunct="0"/>
            <a:r>
              <a:rPr lang="de-DE" sz="1600">
                <a:latin typeface="Arial" charset="0"/>
              </a:rPr>
              <a:t>TCP ACK</a:t>
            </a:r>
            <a:endParaRPr lang="en-US" sz="1600">
              <a:latin typeface="Arial" charset="0"/>
            </a:endParaRPr>
          </a:p>
        </p:txBody>
      </p:sp>
      <p:sp>
        <p:nvSpPr>
          <p:cNvPr id="10259" name="Line 18"/>
          <p:cNvSpPr>
            <a:spLocks noChangeShapeType="1"/>
          </p:cNvSpPr>
          <p:nvPr/>
        </p:nvSpPr>
        <p:spPr bwMode="auto">
          <a:xfrm>
            <a:off x="4827588" y="2852738"/>
            <a:ext cx="2774950" cy="71437"/>
          </a:xfrm>
          <a:prstGeom prst="line">
            <a:avLst/>
          </a:prstGeom>
          <a:noFill/>
          <a:ln w="25400">
            <a:solidFill>
              <a:schemeClr val="tx1"/>
            </a:solidFill>
            <a:round/>
            <a:headEnd/>
            <a:tailEnd type="triangle" w="med" len="med"/>
          </a:ln>
        </p:spPr>
        <p:txBody>
          <a:bodyPr/>
          <a:lstStyle/>
          <a:p>
            <a:endParaRPr lang="en-US"/>
          </a:p>
        </p:txBody>
      </p:sp>
      <p:sp>
        <p:nvSpPr>
          <p:cNvPr id="10260" name="Line 19"/>
          <p:cNvSpPr>
            <a:spLocks noChangeShapeType="1"/>
          </p:cNvSpPr>
          <p:nvPr/>
        </p:nvSpPr>
        <p:spPr bwMode="auto">
          <a:xfrm>
            <a:off x="4827588" y="3287713"/>
            <a:ext cx="2774950" cy="71437"/>
          </a:xfrm>
          <a:prstGeom prst="line">
            <a:avLst/>
          </a:prstGeom>
          <a:noFill/>
          <a:ln w="25400">
            <a:solidFill>
              <a:schemeClr val="tx1"/>
            </a:solidFill>
            <a:round/>
            <a:headEnd/>
            <a:tailEnd type="triangle" w="med" len="med"/>
          </a:ln>
        </p:spPr>
        <p:txBody>
          <a:bodyPr/>
          <a:lstStyle/>
          <a:p>
            <a:endParaRPr lang="en-US"/>
          </a:p>
        </p:txBody>
      </p:sp>
      <p:sp>
        <p:nvSpPr>
          <p:cNvPr id="10261" name="Line 20"/>
          <p:cNvSpPr>
            <a:spLocks noChangeShapeType="1"/>
          </p:cNvSpPr>
          <p:nvPr/>
        </p:nvSpPr>
        <p:spPr bwMode="auto">
          <a:xfrm flipH="1">
            <a:off x="4827588" y="3719513"/>
            <a:ext cx="2774950" cy="144462"/>
          </a:xfrm>
          <a:prstGeom prst="line">
            <a:avLst/>
          </a:prstGeom>
          <a:noFill/>
          <a:ln w="25400">
            <a:solidFill>
              <a:schemeClr val="tx1"/>
            </a:solidFill>
            <a:round/>
            <a:headEnd/>
            <a:tailEnd type="triangle" w="med" len="med"/>
          </a:ln>
        </p:spPr>
        <p:txBody>
          <a:bodyPr/>
          <a:lstStyle/>
          <a:p>
            <a:endParaRPr lang="en-US"/>
          </a:p>
        </p:txBody>
      </p:sp>
      <p:sp>
        <p:nvSpPr>
          <p:cNvPr id="10262" name="Text Box 21"/>
          <p:cNvSpPr txBox="1">
            <a:spLocks noChangeArrowheads="1"/>
          </p:cNvSpPr>
          <p:nvPr/>
        </p:nvSpPr>
        <p:spPr bwMode="auto">
          <a:xfrm>
            <a:off x="5492750" y="2925763"/>
            <a:ext cx="1447800" cy="336550"/>
          </a:xfrm>
          <a:prstGeom prst="rect">
            <a:avLst/>
          </a:prstGeom>
          <a:noFill/>
          <a:ln w="25400">
            <a:noFill/>
            <a:miter lim="800000"/>
            <a:headEnd/>
            <a:tailEnd/>
          </a:ln>
        </p:spPr>
        <p:txBody>
          <a:bodyPr wrap="none">
            <a:spAutoFit/>
          </a:bodyPr>
          <a:lstStyle/>
          <a:p>
            <a:pPr algn="l" eaLnBrk="0" hangingPunct="0"/>
            <a:r>
              <a:rPr lang="de-DE" sz="1600">
                <a:latin typeface="Arial" charset="0"/>
              </a:rPr>
              <a:t>HTTP request</a:t>
            </a:r>
            <a:endParaRPr lang="en-US" sz="1600">
              <a:latin typeface="Arial" charset="0"/>
            </a:endParaRPr>
          </a:p>
        </p:txBody>
      </p:sp>
      <p:sp>
        <p:nvSpPr>
          <p:cNvPr id="10263" name="Text Box 22"/>
          <p:cNvSpPr txBox="1">
            <a:spLocks noChangeArrowheads="1"/>
          </p:cNvSpPr>
          <p:nvPr/>
        </p:nvSpPr>
        <p:spPr bwMode="auto">
          <a:xfrm>
            <a:off x="5472113" y="3430588"/>
            <a:ext cx="1604962" cy="336550"/>
          </a:xfrm>
          <a:prstGeom prst="rect">
            <a:avLst/>
          </a:prstGeom>
          <a:noFill/>
          <a:ln w="25400">
            <a:noFill/>
            <a:miter lim="800000"/>
            <a:headEnd/>
            <a:tailEnd/>
          </a:ln>
        </p:spPr>
        <p:txBody>
          <a:bodyPr wrap="none">
            <a:spAutoFit/>
          </a:bodyPr>
          <a:lstStyle/>
          <a:p>
            <a:pPr algn="l" eaLnBrk="0" hangingPunct="0"/>
            <a:r>
              <a:rPr lang="de-DE" sz="1600">
                <a:latin typeface="Arial" charset="0"/>
              </a:rPr>
              <a:t>HTTP response</a:t>
            </a:r>
            <a:endParaRPr lang="en-US" sz="1600">
              <a:latin typeface="Arial" charset="0"/>
            </a:endParaRPr>
          </a:p>
        </p:txBody>
      </p:sp>
      <p:sp>
        <p:nvSpPr>
          <p:cNvPr id="10264" name="Rectangle 23"/>
          <p:cNvSpPr>
            <a:spLocks noChangeArrowheads="1"/>
          </p:cNvSpPr>
          <p:nvPr/>
        </p:nvSpPr>
        <p:spPr bwMode="auto">
          <a:xfrm>
            <a:off x="7439025" y="4148138"/>
            <a:ext cx="325438" cy="144462"/>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10265" name="Line 24"/>
          <p:cNvSpPr>
            <a:spLocks noChangeShapeType="1"/>
          </p:cNvSpPr>
          <p:nvPr/>
        </p:nvSpPr>
        <p:spPr bwMode="auto">
          <a:xfrm flipV="1">
            <a:off x="7519988" y="4184650"/>
            <a:ext cx="163512" cy="36513"/>
          </a:xfrm>
          <a:prstGeom prst="line">
            <a:avLst/>
          </a:prstGeom>
          <a:noFill/>
          <a:ln w="12700">
            <a:solidFill>
              <a:schemeClr val="tx1"/>
            </a:solidFill>
            <a:round/>
            <a:headEnd/>
            <a:tailEnd/>
          </a:ln>
        </p:spPr>
        <p:txBody>
          <a:bodyPr/>
          <a:lstStyle/>
          <a:p>
            <a:endParaRPr lang="en-US"/>
          </a:p>
        </p:txBody>
      </p:sp>
      <p:sp>
        <p:nvSpPr>
          <p:cNvPr id="10266" name="Line 25"/>
          <p:cNvSpPr>
            <a:spLocks noChangeShapeType="1"/>
          </p:cNvSpPr>
          <p:nvPr/>
        </p:nvSpPr>
        <p:spPr bwMode="auto">
          <a:xfrm flipV="1">
            <a:off x="7519988" y="4221163"/>
            <a:ext cx="163512" cy="34925"/>
          </a:xfrm>
          <a:prstGeom prst="line">
            <a:avLst/>
          </a:prstGeom>
          <a:noFill/>
          <a:ln w="12700">
            <a:solidFill>
              <a:schemeClr val="tx1"/>
            </a:solidFill>
            <a:round/>
            <a:headEnd/>
            <a:tailEnd/>
          </a:ln>
        </p:spPr>
        <p:txBody>
          <a:bodyPr/>
          <a:lstStyle/>
          <a:p>
            <a:endParaRPr lang="en-US"/>
          </a:p>
        </p:txBody>
      </p:sp>
      <p:sp>
        <p:nvSpPr>
          <p:cNvPr id="10267" name="Rectangle 26"/>
          <p:cNvSpPr>
            <a:spLocks noChangeArrowheads="1"/>
          </p:cNvSpPr>
          <p:nvPr/>
        </p:nvSpPr>
        <p:spPr bwMode="auto">
          <a:xfrm>
            <a:off x="4665663" y="4148138"/>
            <a:ext cx="325437" cy="144462"/>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10268" name="Line 27"/>
          <p:cNvSpPr>
            <a:spLocks noChangeShapeType="1"/>
          </p:cNvSpPr>
          <p:nvPr/>
        </p:nvSpPr>
        <p:spPr bwMode="auto">
          <a:xfrm flipV="1">
            <a:off x="4746625" y="4184650"/>
            <a:ext cx="163513" cy="36513"/>
          </a:xfrm>
          <a:prstGeom prst="line">
            <a:avLst/>
          </a:prstGeom>
          <a:noFill/>
          <a:ln w="12700">
            <a:solidFill>
              <a:schemeClr val="tx1"/>
            </a:solidFill>
            <a:round/>
            <a:headEnd/>
            <a:tailEnd/>
          </a:ln>
        </p:spPr>
        <p:txBody>
          <a:bodyPr/>
          <a:lstStyle/>
          <a:p>
            <a:endParaRPr lang="en-US"/>
          </a:p>
        </p:txBody>
      </p:sp>
      <p:sp>
        <p:nvSpPr>
          <p:cNvPr id="10269" name="Line 28"/>
          <p:cNvSpPr>
            <a:spLocks noChangeShapeType="1"/>
          </p:cNvSpPr>
          <p:nvPr/>
        </p:nvSpPr>
        <p:spPr bwMode="auto">
          <a:xfrm flipV="1">
            <a:off x="4746625" y="4221163"/>
            <a:ext cx="163513" cy="34925"/>
          </a:xfrm>
          <a:prstGeom prst="line">
            <a:avLst/>
          </a:prstGeom>
          <a:noFill/>
          <a:ln w="12700">
            <a:solidFill>
              <a:schemeClr val="tx1"/>
            </a:solidFill>
            <a:round/>
            <a:headEnd/>
            <a:tailEnd/>
          </a:ln>
        </p:spPr>
        <p:txBody>
          <a:bodyPr/>
          <a:lstStyle/>
          <a:p>
            <a:endParaRPr lang="en-US"/>
          </a:p>
        </p:txBody>
      </p:sp>
      <p:sp>
        <p:nvSpPr>
          <p:cNvPr id="10270" name="AutoShape 29"/>
          <p:cNvSpPr>
            <a:spLocks noChangeArrowheads="1"/>
          </p:cNvSpPr>
          <p:nvPr/>
        </p:nvSpPr>
        <p:spPr bwMode="auto">
          <a:xfrm>
            <a:off x="5205413" y="4510088"/>
            <a:ext cx="2016125" cy="503237"/>
          </a:xfrm>
          <a:prstGeom prst="leftRightArrow">
            <a:avLst>
              <a:gd name="adj1" fmla="val 50000"/>
              <a:gd name="adj2" fmla="val 80126"/>
            </a:avLst>
          </a:prstGeom>
          <a:solidFill>
            <a:srgbClr val="FF9900"/>
          </a:solidFill>
          <a:ln w="9525">
            <a:solidFill>
              <a:schemeClr val="tx1"/>
            </a:solidFill>
            <a:miter lim="800000"/>
            <a:headEnd/>
            <a:tailEnd/>
          </a:ln>
        </p:spPr>
        <p:txBody>
          <a:bodyPr wrap="none" anchor="ctr"/>
          <a:lstStyle/>
          <a:p>
            <a:pPr eaLnBrk="0" hangingPunct="0"/>
            <a:r>
              <a:rPr lang="en-US" sz="1600">
                <a:latin typeface="Arial" charset="0"/>
              </a:rPr>
              <a:t>GPRS: 500ms!</a:t>
            </a:r>
          </a:p>
        </p:txBody>
      </p:sp>
      <p:sp>
        <p:nvSpPr>
          <p:cNvPr id="10271" name="Line 30"/>
          <p:cNvSpPr>
            <a:spLocks noChangeShapeType="1"/>
          </p:cNvSpPr>
          <p:nvPr/>
        </p:nvSpPr>
        <p:spPr bwMode="auto">
          <a:xfrm>
            <a:off x="8085138" y="4005263"/>
            <a:ext cx="0" cy="576262"/>
          </a:xfrm>
          <a:prstGeom prst="line">
            <a:avLst/>
          </a:prstGeom>
          <a:noFill/>
          <a:ln w="9525">
            <a:solidFill>
              <a:schemeClr val="tx1"/>
            </a:solidFill>
            <a:miter lim="800000"/>
            <a:headEnd/>
            <a:tailEnd type="triangle" w="med" len="med"/>
          </a:ln>
        </p:spPr>
        <p:txBody>
          <a:bodyPr wrap="none"/>
          <a:lstStyle/>
          <a:p>
            <a:endParaRPr lang="en-US"/>
          </a:p>
        </p:txBody>
      </p:sp>
      <p:sp>
        <p:nvSpPr>
          <p:cNvPr id="10272" name="Text Box 31"/>
          <p:cNvSpPr txBox="1">
            <a:spLocks noChangeArrowheads="1"/>
          </p:cNvSpPr>
          <p:nvPr/>
        </p:nvSpPr>
        <p:spPr bwMode="auto">
          <a:xfrm>
            <a:off x="8085138" y="4005263"/>
            <a:ext cx="862012" cy="581025"/>
          </a:xfrm>
          <a:prstGeom prst="rect">
            <a:avLst/>
          </a:prstGeom>
          <a:noFill/>
          <a:ln w="9525">
            <a:noFill/>
            <a:miter lim="800000"/>
            <a:headEnd/>
            <a:tailEnd/>
          </a:ln>
        </p:spPr>
        <p:txBody>
          <a:bodyPr wrap="none">
            <a:spAutoFit/>
          </a:bodyPr>
          <a:lstStyle/>
          <a:p>
            <a:pPr algn="l" eaLnBrk="0" hangingPunct="0"/>
            <a:r>
              <a:rPr lang="en-US" sz="1600">
                <a:latin typeface="Arial" charset="0"/>
              </a:rPr>
              <a:t>&gt;15 s</a:t>
            </a:r>
          </a:p>
          <a:p>
            <a:pPr algn="l" eaLnBrk="0" hangingPunct="0"/>
            <a:r>
              <a:rPr lang="en-US" sz="1600">
                <a:latin typeface="Arial" charset="0"/>
              </a:rPr>
              <a:t>no data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1267" name="Rectangle 2"/>
          <p:cNvSpPr>
            <a:spLocks noGrp="1" noChangeArrowheads="1"/>
          </p:cNvSpPr>
          <p:nvPr>
            <p:ph type="title"/>
          </p:nvPr>
        </p:nvSpPr>
        <p:spPr/>
        <p:txBody>
          <a:bodyPr/>
          <a:lstStyle/>
          <a:p>
            <a:pPr eaLnBrk="1" hangingPunct="1"/>
            <a:r>
              <a:rPr lang="en-US" dirty="0" smtClean="0"/>
              <a:t>TCP Reconsidered</a:t>
            </a:r>
            <a:endParaRPr lang="en-US" dirty="0" smtClean="0"/>
          </a:p>
        </p:txBody>
      </p:sp>
      <p:sp>
        <p:nvSpPr>
          <p:cNvPr id="11268" name="Rectangle 3"/>
          <p:cNvSpPr>
            <a:spLocks noGrp="1" noChangeArrowheads="1"/>
          </p:cNvSpPr>
          <p:nvPr>
            <p:ph type="body" idx="1"/>
          </p:nvPr>
        </p:nvSpPr>
        <p:spPr/>
        <p:txBody>
          <a:bodyPr>
            <a:normAutofit fontScale="70000" lnSpcReduction="20000"/>
          </a:bodyPr>
          <a:lstStyle/>
          <a:p>
            <a:pPr eaLnBrk="1" hangingPunct="1"/>
            <a:r>
              <a:rPr lang="en-US" dirty="0" smtClean="0"/>
              <a:t>TCP originally </a:t>
            </a:r>
            <a:r>
              <a:rPr lang="en-US" dirty="0" smtClean="0"/>
              <a:t>designed for</a:t>
            </a:r>
          </a:p>
          <a:p>
            <a:pPr lvl="1" eaLnBrk="1" hangingPunct="1"/>
            <a:r>
              <a:rPr lang="en-US" dirty="0" smtClean="0"/>
              <a:t>Fixed end-systems</a:t>
            </a:r>
          </a:p>
          <a:p>
            <a:pPr lvl="1" eaLnBrk="1" hangingPunct="1"/>
            <a:r>
              <a:rPr lang="en-US" dirty="0" smtClean="0"/>
              <a:t>Fixed, wired networks</a:t>
            </a:r>
          </a:p>
          <a:p>
            <a:pPr eaLnBrk="1" hangingPunct="1"/>
            <a:r>
              <a:rPr lang="en-US" dirty="0" smtClean="0"/>
              <a:t>Research activities</a:t>
            </a:r>
          </a:p>
          <a:p>
            <a:pPr lvl="1" eaLnBrk="1" hangingPunct="1"/>
            <a:r>
              <a:rPr lang="en-US" dirty="0" smtClean="0"/>
              <a:t>Performance</a:t>
            </a:r>
          </a:p>
          <a:p>
            <a:pPr lvl="1" eaLnBrk="1" hangingPunct="1"/>
            <a:r>
              <a:rPr lang="en-US" dirty="0" smtClean="0"/>
              <a:t>Congestion control</a:t>
            </a:r>
          </a:p>
          <a:p>
            <a:pPr lvl="1" eaLnBrk="1" hangingPunct="1"/>
            <a:r>
              <a:rPr lang="en-US" dirty="0" smtClean="0"/>
              <a:t>Efficient retransmissions</a:t>
            </a:r>
          </a:p>
          <a:p>
            <a:pPr eaLnBrk="1" hangingPunct="1"/>
            <a:r>
              <a:rPr lang="en-US" dirty="0" smtClean="0"/>
              <a:t>TCP congestion control</a:t>
            </a:r>
          </a:p>
          <a:p>
            <a:pPr lvl="1" eaLnBrk="1" hangingPunct="1"/>
            <a:r>
              <a:rPr lang="en-US" dirty="0" smtClean="0"/>
              <a:t>packet loss in fixed networks typically due to (temporary) overload situations </a:t>
            </a:r>
          </a:p>
          <a:p>
            <a:pPr lvl="1" eaLnBrk="1" hangingPunct="1"/>
            <a:r>
              <a:rPr lang="en-US" dirty="0" smtClean="0"/>
              <a:t>router have to discard packets as soon as the buffers are full </a:t>
            </a:r>
          </a:p>
          <a:p>
            <a:pPr lvl="1" eaLnBrk="1" hangingPunct="1"/>
            <a:r>
              <a:rPr lang="en-US" dirty="0" smtClean="0"/>
              <a:t>TCP recognizes congestion only indirect via missing acknowledgements, retransmissions unwise, they would only contribute to the congestion and make it even worse</a:t>
            </a:r>
          </a:p>
          <a:p>
            <a:pPr lvl="1" eaLnBrk="1" hangingPunct="1"/>
            <a:r>
              <a:rPr lang="en-US" dirty="0" smtClean="0"/>
              <a:t>slow-start algorithm as reaction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2291" name="Rectangle 2"/>
          <p:cNvSpPr>
            <a:spLocks noGrp="1" noChangeArrowheads="1"/>
          </p:cNvSpPr>
          <p:nvPr>
            <p:ph type="title"/>
          </p:nvPr>
        </p:nvSpPr>
        <p:spPr/>
        <p:txBody>
          <a:bodyPr/>
          <a:lstStyle/>
          <a:p>
            <a:r>
              <a:rPr lang="en-US" dirty="0" smtClean="0"/>
              <a:t>TCP Reconsidered</a:t>
            </a:r>
            <a:endParaRPr lang="en-US" dirty="0" smtClean="0"/>
          </a:p>
        </p:txBody>
      </p:sp>
      <p:sp>
        <p:nvSpPr>
          <p:cNvPr id="12292" name="Rectangle 3"/>
          <p:cNvSpPr>
            <a:spLocks noGrp="1" noChangeArrowheads="1"/>
          </p:cNvSpPr>
          <p:nvPr>
            <p:ph type="body" idx="1"/>
          </p:nvPr>
        </p:nvSpPr>
        <p:spPr/>
        <p:txBody>
          <a:bodyPr>
            <a:normAutofit fontScale="92500" lnSpcReduction="10000"/>
          </a:bodyPr>
          <a:lstStyle/>
          <a:p>
            <a:pPr eaLnBrk="1" hangingPunct="1"/>
            <a:r>
              <a:rPr lang="en-US" sz="2000" smtClean="0"/>
              <a:t>TCP slow-start algorithm</a:t>
            </a:r>
          </a:p>
          <a:p>
            <a:pPr lvl="1" eaLnBrk="1" hangingPunct="1"/>
            <a:r>
              <a:rPr lang="en-US" sz="1800" smtClean="0"/>
              <a:t>sender calculates a congestion window for a receiver</a:t>
            </a:r>
          </a:p>
          <a:p>
            <a:pPr lvl="1" eaLnBrk="1" hangingPunct="1"/>
            <a:r>
              <a:rPr lang="en-US" sz="1800" smtClean="0"/>
              <a:t>start with a congestion window size equal to one segment</a:t>
            </a:r>
          </a:p>
          <a:p>
            <a:pPr lvl="1" eaLnBrk="1" hangingPunct="1"/>
            <a:r>
              <a:rPr lang="en-US" sz="1800" smtClean="0"/>
              <a:t>exponential increase of the congestion window up to the congestion threshold, then linear increase</a:t>
            </a:r>
          </a:p>
          <a:p>
            <a:pPr lvl="1" eaLnBrk="1" hangingPunct="1"/>
            <a:r>
              <a:rPr lang="en-US" sz="1800" smtClean="0"/>
              <a:t>missing acknowledgement causes the reduction of the congestion threshold to one half of the current congestion window </a:t>
            </a:r>
          </a:p>
          <a:p>
            <a:pPr lvl="1" eaLnBrk="1" hangingPunct="1"/>
            <a:r>
              <a:rPr lang="en-US" sz="1800" smtClean="0"/>
              <a:t>congestion window starts again with one segment</a:t>
            </a:r>
          </a:p>
          <a:p>
            <a:pPr eaLnBrk="1" hangingPunct="1"/>
            <a:r>
              <a:rPr lang="en-US" sz="2000" smtClean="0"/>
              <a:t>TCP fast retransmit/fast recovery</a:t>
            </a:r>
          </a:p>
          <a:p>
            <a:pPr lvl="1" eaLnBrk="1" hangingPunct="1"/>
            <a:r>
              <a:rPr lang="en-US" sz="1800" smtClean="0"/>
              <a:t>TCP sends an acknowledgement only after receiving a packet</a:t>
            </a:r>
          </a:p>
          <a:p>
            <a:pPr lvl="1" eaLnBrk="1" hangingPunct="1"/>
            <a:r>
              <a:rPr lang="en-US" sz="1800" smtClean="0"/>
              <a:t>if a sender receives several acknowledgements for the same packet, this is due to a gap in received packets at the receiver</a:t>
            </a:r>
          </a:p>
          <a:p>
            <a:pPr lvl="1" eaLnBrk="1" hangingPunct="1"/>
            <a:r>
              <a:rPr lang="en-US" sz="1800" smtClean="0"/>
              <a:t>however, the receiver got all packets up to the gap and is actually receiving packets</a:t>
            </a:r>
          </a:p>
          <a:p>
            <a:pPr lvl="1" eaLnBrk="1" hangingPunct="1"/>
            <a:r>
              <a:rPr lang="en-US" sz="1800" smtClean="0"/>
              <a:t>therefore, packet loss is not due to congestion, continue with current congestion window (do not use slow-start)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3315" name="Rectangle 2"/>
          <p:cNvSpPr>
            <a:spLocks noGrp="1" noChangeArrowheads="1"/>
          </p:cNvSpPr>
          <p:nvPr>
            <p:ph type="title"/>
          </p:nvPr>
        </p:nvSpPr>
        <p:spPr/>
        <p:txBody>
          <a:bodyPr>
            <a:normAutofit/>
          </a:bodyPr>
          <a:lstStyle/>
          <a:p>
            <a:pPr eaLnBrk="1" hangingPunct="1"/>
            <a:r>
              <a:rPr lang="en-US" dirty="0" smtClean="0"/>
              <a:t>Mobility </a:t>
            </a:r>
            <a:r>
              <a:rPr lang="en-US" dirty="0" smtClean="0"/>
              <a:t>on </a:t>
            </a:r>
            <a:r>
              <a:rPr lang="en-US" dirty="0" smtClean="0"/>
              <a:t>TCP mechanisms</a:t>
            </a:r>
            <a:endParaRPr lang="en-US" dirty="0" smtClean="0"/>
          </a:p>
        </p:txBody>
      </p:sp>
      <p:sp>
        <p:nvSpPr>
          <p:cNvPr id="13316" name="Rectangle 3"/>
          <p:cNvSpPr>
            <a:spLocks noGrp="1" noChangeArrowheads="1"/>
          </p:cNvSpPr>
          <p:nvPr>
            <p:ph type="body" idx="1"/>
          </p:nvPr>
        </p:nvSpPr>
        <p:spPr/>
        <p:txBody>
          <a:bodyPr>
            <a:normAutofit fontScale="77500" lnSpcReduction="20000"/>
          </a:bodyPr>
          <a:lstStyle/>
          <a:p>
            <a:pPr eaLnBrk="1" hangingPunct="1"/>
            <a:r>
              <a:rPr lang="en-US" smtClean="0"/>
              <a:t>TCP assumes congestion if packets are dropped</a:t>
            </a:r>
          </a:p>
          <a:p>
            <a:pPr lvl="1" eaLnBrk="1" hangingPunct="1"/>
            <a:r>
              <a:rPr lang="en-US" smtClean="0"/>
              <a:t>typically wrong in wireless networks, here we often have packet loss due to </a:t>
            </a:r>
            <a:r>
              <a:rPr lang="en-US" i="1" smtClean="0"/>
              <a:t>transmission errors</a:t>
            </a:r>
            <a:endParaRPr lang="en-US" smtClean="0"/>
          </a:p>
          <a:p>
            <a:pPr lvl="1" eaLnBrk="1" hangingPunct="1"/>
            <a:r>
              <a:rPr lang="en-US" smtClean="0"/>
              <a:t>furthermore, </a:t>
            </a:r>
            <a:r>
              <a:rPr lang="en-US" i="1" smtClean="0"/>
              <a:t>mobility</a:t>
            </a:r>
            <a:r>
              <a:rPr lang="en-US" smtClean="0"/>
              <a:t> itself can cause packet loss, if e.g. a mobile node roams from one access point (e.g. foreign agent in Mobile IP) to another while there are still packets in transit to the wrong access point and forwarding is not possible</a:t>
            </a:r>
          </a:p>
          <a:p>
            <a:pPr eaLnBrk="1" hangingPunct="1"/>
            <a:endParaRPr lang="en-US" smtClean="0"/>
          </a:p>
          <a:p>
            <a:pPr eaLnBrk="1" hangingPunct="1"/>
            <a:r>
              <a:rPr lang="en-US" smtClean="0"/>
              <a:t>The performance of an unchanged TCP degrades severely</a:t>
            </a:r>
          </a:p>
          <a:p>
            <a:pPr lvl="1" eaLnBrk="1" hangingPunct="1"/>
            <a:r>
              <a:rPr lang="en-US" smtClean="0"/>
              <a:t>however, TCP cannot be changed fundamentally due to the large base of installation in the fixed network, TCP for mobility has to remain compatible</a:t>
            </a:r>
          </a:p>
          <a:p>
            <a:pPr lvl="1" eaLnBrk="1" hangingPunct="1"/>
            <a:r>
              <a:rPr lang="en-US" smtClean="0"/>
              <a:t>the basic TCP mechanisms keep the whole Internet together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Indirect TCP I</a:t>
            </a:r>
            <a:endParaRPr lang="en-US" dirty="0" smtClean="0"/>
          </a:p>
        </p:txBody>
      </p:sp>
      <p:sp>
        <p:nvSpPr>
          <p:cNvPr id="1029" name="Rectangle 3"/>
          <p:cNvSpPr>
            <a:spLocks noGrp="1" noChangeArrowheads="1"/>
          </p:cNvSpPr>
          <p:nvPr>
            <p:ph type="body" idx="1"/>
          </p:nvPr>
        </p:nvSpPr>
        <p:spPr/>
        <p:txBody>
          <a:bodyPr>
            <a:normAutofit fontScale="62500" lnSpcReduction="20000"/>
          </a:bodyPr>
          <a:lstStyle/>
          <a:p>
            <a:r>
              <a:rPr lang="en-US" dirty="0" smtClean="0"/>
              <a:t>Indirect TCP or I-TCP segments the connection</a:t>
            </a:r>
          </a:p>
          <a:p>
            <a:r>
              <a:rPr lang="en-US" dirty="0" smtClean="0"/>
              <a:t>no changes to the TCP protocol for hosts connected to the wired Internet, millions of computers use (variants of) this protocol</a:t>
            </a:r>
          </a:p>
          <a:p>
            <a:r>
              <a:rPr lang="en-US" dirty="0" smtClean="0"/>
              <a:t>optimized TCP protocol for mobile hosts</a:t>
            </a:r>
          </a:p>
          <a:p>
            <a:r>
              <a:rPr lang="en-US" dirty="0" smtClean="0"/>
              <a:t>splitting of the TCP connection at, e.g., the foreign agent into 2 TCP connections, no real end-to-end connection any longer</a:t>
            </a:r>
          </a:p>
          <a:p>
            <a:r>
              <a:rPr lang="en-US" dirty="0" smtClean="0"/>
              <a:t>hosts in the fixed part of the net do not notice the characteristics of the wireless part</a:t>
            </a:r>
          </a:p>
          <a:p>
            <a:endParaRPr lang="en-US" dirty="0"/>
          </a:p>
          <a:p>
            <a:endParaRPr lang="en-US" dirty="0" smtClean="0"/>
          </a:p>
          <a:p>
            <a:endParaRPr lang="en-US" dirty="0"/>
          </a:p>
          <a:p>
            <a:endParaRPr lang="en-US" dirty="0" smtClean="0"/>
          </a:p>
          <a:p>
            <a:endParaRPr lang="en-US" dirty="0"/>
          </a:p>
          <a:p>
            <a:endParaRPr lang="en-US" dirty="0" smtClean="0"/>
          </a:p>
          <a:p>
            <a:r>
              <a:rPr lang="en-US" dirty="0"/>
              <a:t>.</a:t>
            </a:r>
            <a:endParaRPr lang="en-US" dirty="0" smtClean="0"/>
          </a:p>
        </p:txBody>
      </p:sp>
      <p:sp>
        <p:nvSpPr>
          <p:cNvPr id="1027" name="Fußzeilenplatzhalter 3"/>
          <p:cNvSpPr>
            <a:spLocks noGrp="1"/>
          </p:cNvSpPr>
          <p:nvPr>
            <p:ph type="ftr" sz="quarter" idx="11"/>
          </p:nvPr>
        </p:nvSpPr>
        <p:spPr/>
        <p:txBody>
          <a:bodyPr/>
          <a:lstStyle/>
          <a:p>
            <a:endParaRPr lang="en-US"/>
          </a:p>
        </p:txBody>
      </p:sp>
      <p:grpSp>
        <p:nvGrpSpPr>
          <p:cNvPr id="2" name="Group 7"/>
          <p:cNvGrpSpPr>
            <a:grpSpLocks/>
          </p:cNvGrpSpPr>
          <p:nvPr/>
        </p:nvGrpSpPr>
        <p:grpSpPr bwMode="auto">
          <a:xfrm rot="1022352">
            <a:off x="2438400" y="5207000"/>
            <a:ext cx="1066800" cy="609600"/>
            <a:chOff x="1248" y="2736"/>
            <a:chExt cx="240" cy="192"/>
          </a:xfrm>
        </p:grpSpPr>
        <p:sp>
          <p:nvSpPr>
            <p:cNvPr id="1043" name="Line 8"/>
            <p:cNvSpPr>
              <a:spLocks noChangeShapeType="1"/>
            </p:cNvSpPr>
            <p:nvPr/>
          </p:nvSpPr>
          <p:spPr bwMode="auto">
            <a:xfrm flipV="1">
              <a:off x="1296" y="2736"/>
              <a:ext cx="192" cy="96"/>
            </a:xfrm>
            <a:prstGeom prst="line">
              <a:avLst/>
            </a:prstGeom>
            <a:noFill/>
            <a:ln w="38100">
              <a:solidFill>
                <a:schemeClr val="tx1"/>
              </a:solidFill>
              <a:round/>
              <a:headEnd/>
              <a:tailEnd type="triangle" w="med" len="med"/>
            </a:ln>
          </p:spPr>
          <p:txBody>
            <a:bodyPr wrap="none" anchor="ctr"/>
            <a:lstStyle/>
            <a:p>
              <a:endParaRPr lang="en-US"/>
            </a:p>
          </p:txBody>
        </p:sp>
        <p:sp>
          <p:nvSpPr>
            <p:cNvPr id="1044" name="Line 9"/>
            <p:cNvSpPr>
              <a:spLocks noChangeShapeType="1"/>
            </p:cNvSpPr>
            <p:nvPr/>
          </p:nvSpPr>
          <p:spPr bwMode="auto">
            <a:xfrm flipH="1">
              <a:off x="1248" y="2832"/>
              <a:ext cx="192" cy="96"/>
            </a:xfrm>
            <a:prstGeom prst="line">
              <a:avLst/>
            </a:prstGeom>
            <a:noFill/>
            <a:ln w="38100">
              <a:solidFill>
                <a:schemeClr val="tx1"/>
              </a:solidFill>
              <a:round/>
              <a:headEnd/>
              <a:tailEnd type="triangle" w="med" len="med"/>
            </a:ln>
          </p:spPr>
          <p:txBody>
            <a:bodyPr wrap="none" anchor="ctr"/>
            <a:lstStyle/>
            <a:p>
              <a:endParaRPr lang="en-US"/>
            </a:p>
          </p:txBody>
        </p:sp>
        <p:sp>
          <p:nvSpPr>
            <p:cNvPr id="1045" name="Line 10"/>
            <p:cNvSpPr>
              <a:spLocks noChangeShapeType="1"/>
            </p:cNvSpPr>
            <p:nvPr/>
          </p:nvSpPr>
          <p:spPr bwMode="auto">
            <a:xfrm>
              <a:off x="1296" y="2832"/>
              <a:ext cx="144" cy="0"/>
            </a:xfrm>
            <a:prstGeom prst="line">
              <a:avLst/>
            </a:prstGeom>
            <a:noFill/>
            <a:ln w="38100">
              <a:solidFill>
                <a:schemeClr val="tx1"/>
              </a:solidFill>
              <a:round/>
              <a:headEnd/>
              <a:tailEnd/>
            </a:ln>
          </p:spPr>
          <p:txBody>
            <a:bodyPr wrap="none" anchor="ctr"/>
            <a:lstStyle/>
            <a:p>
              <a:endParaRPr lang="en-US"/>
            </a:p>
          </p:txBody>
        </p:sp>
      </p:grpSp>
      <p:graphicFrame>
        <p:nvGraphicFramePr>
          <p:cNvPr id="1026" name="Object 11"/>
          <p:cNvGraphicFramePr>
            <a:graphicFrameLocks noChangeAspect="1"/>
          </p:cNvGraphicFramePr>
          <p:nvPr/>
        </p:nvGraphicFramePr>
        <p:xfrm>
          <a:off x="3962400" y="5740400"/>
          <a:ext cx="979488" cy="368300"/>
        </p:xfrm>
        <a:graphic>
          <a:graphicData uri="http://schemas.openxmlformats.org/presentationml/2006/ole">
            <p:oleObj spid="_x0000_s2050" name="Clip" r:id="rId3" imgW="4395600" imgH="1652040" progId="">
              <p:embed/>
            </p:oleObj>
          </a:graphicData>
        </a:graphic>
      </p:graphicFrame>
      <p:sp>
        <p:nvSpPr>
          <p:cNvPr id="1031" name="Line 12"/>
          <p:cNvSpPr>
            <a:spLocks noChangeShapeType="1"/>
          </p:cNvSpPr>
          <p:nvPr/>
        </p:nvSpPr>
        <p:spPr bwMode="auto">
          <a:xfrm flipV="1">
            <a:off x="4114800" y="5207000"/>
            <a:ext cx="0" cy="533400"/>
          </a:xfrm>
          <a:prstGeom prst="line">
            <a:avLst/>
          </a:prstGeom>
          <a:noFill/>
          <a:ln w="19050">
            <a:solidFill>
              <a:schemeClr val="tx1"/>
            </a:solidFill>
            <a:round/>
            <a:headEnd/>
            <a:tailEnd/>
          </a:ln>
        </p:spPr>
        <p:txBody>
          <a:bodyPr wrap="none" anchor="ctr"/>
          <a:lstStyle/>
          <a:p>
            <a:endParaRPr lang="en-US"/>
          </a:p>
        </p:txBody>
      </p:sp>
      <p:sp>
        <p:nvSpPr>
          <p:cNvPr id="1032" name="Line 14"/>
          <p:cNvSpPr>
            <a:spLocks noChangeShapeType="1"/>
          </p:cNvSpPr>
          <p:nvPr/>
        </p:nvSpPr>
        <p:spPr bwMode="auto">
          <a:xfrm flipV="1">
            <a:off x="4572000" y="5130800"/>
            <a:ext cx="457200" cy="609600"/>
          </a:xfrm>
          <a:prstGeom prst="line">
            <a:avLst/>
          </a:prstGeom>
          <a:noFill/>
          <a:ln w="9525">
            <a:solidFill>
              <a:schemeClr val="tx1"/>
            </a:solidFill>
            <a:round/>
            <a:headEnd/>
            <a:tailEnd/>
          </a:ln>
        </p:spPr>
        <p:txBody>
          <a:bodyPr wrap="none" anchor="ctr"/>
          <a:lstStyle/>
          <a:p>
            <a:endParaRPr lang="en-US"/>
          </a:p>
        </p:txBody>
      </p:sp>
      <p:sp>
        <p:nvSpPr>
          <p:cNvPr id="1033" name="Line 16"/>
          <p:cNvSpPr>
            <a:spLocks noChangeShapeType="1"/>
          </p:cNvSpPr>
          <p:nvPr/>
        </p:nvSpPr>
        <p:spPr bwMode="auto">
          <a:xfrm flipV="1">
            <a:off x="7543800" y="4673600"/>
            <a:ext cx="762000" cy="304800"/>
          </a:xfrm>
          <a:prstGeom prst="line">
            <a:avLst/>
          </a:prstGeom>
          <a:noFill/>
          <a:ln w="9525">
            <a:solidFill>
              <a:schemeClr val="tx1"/>
            </a:solidFill>
            <a:round/>
            <a:headEnd/>
            <a:tailEnd/>
          </a:ln>
        </p:spPr>
        <p:txBody>
          <a:bodyPr wrap="none" anchor="ctr"/>
          <a:lstStyle/>
          <a:p>
            <a:endParaRPr lang="en-US"/>
          </a:p>
        </p:txBody>
      </p:sp>
      <p:sp>
        <p:nvSpPr>
          <p:cNvPr id="1034" name="Text Box 575"/>
          <p:cNvSpPr txBox="1">
            <a:spLocks noChangeArrowheads="1"/>
          </p:cNvSpPr>
          <p:nvPr/>
        </p:nvSpPr>
        <p:spPr bwMode="auto">
          <a:xfrm>
            <a:off x="725488" y="4368800"/>
            <a:ext cx="1222375" cy="336550"/>
          </a:xfrm>
          <a:prstGeom prst="rect">
            <a:avLst/>
          </a:prstGeom>
          <a:noFill/>
          <a:ln w="9525">
            <a:noFill/>
            <a:miter lim="800000"/>
            <a:headEnd/>
            <a:tailEnd/>
          </a:ln>
        </p:spPr>
        <p:txBody>
          <a:bodyPr wrap="none">
            <a:spAutoFit/>
          </a:bodyPr>
          <a:lstStyle/>
          <a:p>
            <a:pPr eaLnBrk="0" hangingPunct="0"/>
            <a:r>
              <a:rPr lang="en-US" sz="1600">
                <a:latin typeface="Arial" charset="0"/>
              </a:rPr>
              <a:t>mobile host</a:t>
            </a:r>
          </a:p>
        </p:txBody>
      </p:sp>
      <p:sp>
        <p:nvSpPr>
          <p:cNvPr id="1035" name="Text Box 576"/>
          <p:cNvSpPr txBox="1">
            <a:spLocks noChangeArrowheads="1"/>
          </p:cNvSpPr>
          <p:nvPr/>
        </p:nvSpPr>
        <p:spPr bwMode="auto">
          <a:xfrm>
            <a:off x="3505200" y="4597400"/>
            <a:ext cx="1506538" cy="581025"/>
          </a:xfrm>
          <a:prstGeom prst="rect">
            <a:avLst/>
          </a:prstGeom>
          <a:noFill/>
          <a:ln w="9525">
            <a:noFill/>
            <a:miter lim="800000"/>
            <a:headEnd/>
            <a:tailEnd/>
          </a:ln>
        </p:spPr>
        <p:txBody>
          <a:bodyPr wrap="none">
            <a:spAutoFit/>
          </a:bodyPr>
          <a:lstStyle/>
          <a:p>
            <a:pPr algn="l" eaLnBrk="0" hangingPunct="0"/>
            <a:r>
              <a:rPr lang="en-US" sz="1600">
                <a:latin typeface="Arial" charset="0"/>
              </a:rPr>
              <a:t>access point </a:t>
            </a:r>
          </a:p>
          <a:p>
            <a:pPr algn="l" eaLnBrk="0" hangingPunct="0"/>
            <a:r>
              <a:rPr lang="en-US" sz="1600">
                <a:latin typeface="Arial" charset="0"/>
              </a:rPr>
              <a:t>(foreign agent)</a:t>
            </a:r>
          </a:p>
        </p:txBody>
      </p:sp>
      <p:sp>
        <p:nvSpPr>
          <p:cNvPr id="1036" name="Oval 580"/>
          <p:cNvSpPr>
            <a:spLocks noChangeArrowheads="1"/>
          </p:cNvSpPr>
          <p:nvPr/>
        </p:nvSpPr>
        <p:spPr bwMode="auto">
          <a:xfrm>
            <a:off x="4953000" y="4521200"/>
            <a:ext cx="2590800" cy="914400"/>
          </a:xfrm>
          <a:prstGeom prst="ellipse">
            <a:avLst/>
          </a:prstGeom>
          <a:solidFill>
            <a:srgbClr val="DADAF6"/>
          </a:solidFill>
          <a:ln w="9525">
            <a:solidFill>
              <a:schemeClr val="tx1"/>
            </a:solidFill>
            <a:round/>
            <a:headEnd/>
            <a:tailEnd/>
          </a:ln>
        </p:spPr>
        <p:txBody>
          <a:bodyPr wrap="none" anchor="ctr"/>
          <a:lstStyle/>
          <a:p>
            <a:pPr eaLnBrk="0" hangingPunct="0"/>
            <a:r>
              <a:rPr lang="en-US" sz="1600">
                <a:latin typeface="Arial" charset="0"/>
              </a:rPr>
              <a:t>„wired“ Internet</a:t>
            </a:r>
          </a:p>
        </p:txBody>
      </p:sp>
      <p:sp>
        <p:nvSpPr>
          <p:cNvPr id="1037" name="Line 581"/>
          <p:cNvSpPr>
            <a:spLocks noChangeShapeType="1"/>
          </p:cNvSpPr>
          <p:nvPr/>
        </p:nvSpPr>
        <p:spPr bwMode="auto">
          <a:xfrm flipV="1">
            <a:off x="2057400" y="5816600"/>
            <a:ext cx="1752600" cy="228600"/>
          </a:xfrm>
          <a:prstGeom prst="line">
            <a:avLst/>
          </a:prstGeom>
          <a:noFill/>
          <a:ln w="76200">
            <a:solidFill>
              <a:srgbClr val="FF0000"/>
            </a:solidFill>
            <a:round/>
            <a:headEnd type="triangle" w="med" len="med"/>
            <a:tailEnd type="triangle" w="med" len="med"/>
          </a:ln>
        </p:spPr>
        <p:txBody>
          <a:bodyPr wrap="none" anchor="ctr"/>
          <a:lstStyle/>
          <a:p>
            <a:endParaRPr lang="en-US"/>
          </a:p>
        </p:txBody>
      </p:sp>
      <p:sp>
        <p:nvSpPr>
          <p:cNvPr id="1038" name="Text Box 582"/>
          <p:cNvSpPr txBox="1">
            <a:spLocks noChangeArrowheads="1"/>
          </p:cNvSpPr>
          <p:nvPr/>
        </p:nvSpPr>
        <p:spPr bwMode="auto">
          <a:xfrm>
            <a:off x="2209800" y="6045200"/>
            <a:ext cx="1652588" cy="336550"/>
          </a:xfrm>
          <a:prstGeom prst="rect">
            <a:avLst/>
          </a:prstGeom>
          <a:noFill/>
          <a:ln w="9525">
            <a:noFill/>
            <a:miter lim="800000"/>
            <a:headEnd/>
            <a:tailEnd/>
          </a:ln>
        </p:spPr>
        <p:txBody>
          <a:bodyPr wrap="none">
            <a:spAutoFit/>
          </a:bodyPr>
          <a:lstStyle/>
          <a:p>
            <a:pPr algn="l" eaLnBrk="0" hangingPunct="0"/>
            <a:r>
              <a:rPr lang="en-US" sz="1600" b="1">
                <a:latin typeface="Arial" charset="0"/>
              </a:rPr>
              <a:t>„wireless“ TCP</a:t>
            </a:r>
            <a:endParaRPr lang="en-US" sz="1600">
              <a:latin typeface="Arial" charset="0"/>
            </a:endParaRPr>
          </a:p>
        </p:txBody>
      </p:sp>
      <p:sp>
        <p:nvSpPr>
          <p:cNvPr id="1039" name="Freeform 583"/>
          <p:cNvSpPr>
            <a:spLocks/>
          </p:cNvSpPr>
          <p:nvPr/>
        </p:nvSpPr>
        <p:spPr bwMode="auto">
          <a:xfrm>
            <a:off x="5029200" y="4749800"/>
            <a:ext cx="3200400" cy="1333500"/>
          </a:xfrm>
          <a:custGeom>
            <a:avLst/>
            <a:gdLst>
              <a:gd name="T0" fmla="*/ 0 w 2016"/>
              <a:gd name="T1" fmla="*/ 720 h 840"/>
              <a:gd name="T2" fmla="*/ 1200 w 2016"/>
              <a:gd name="T3" fmla="*/ 720 h 840"/>
              <a:gd name="T4" fmla="*/ 2016 w 2016"/>
              <a:gd name="T5" fmla="*/ 0 h 840"/>
              <a:gd name="T6" fmla="*/ 0 60000 65536"/>
              <a:gd name="T7" fmla="*/ 0 60000 65536"/>
              <a:gd name="T8" fmla="*/ 0 60000 65536"/>
              <a:gd name="T9" fmla="*/ 0 w 2016"/>
              <a:gd name="T10" fmla="*/ 0 h 840"/>
              <a:gd name="T11" fmla="*/ 2016 w 2016"/>
              <a:gd name="T12" fmla="*/ 840 h 840"/>
            </a:gdLst>
            <a:ahLst/>
            <a:cxnLst>
              <a:cxn ang="T6">
                <a:pos x="T0" y="T1"/>
              </a:cxn>
              <a:cxn ang="T7">
                <a:pos x="T2" y="T3"/>
              </a:cxn>
              <a:cxn ang="T8">
                <a:pos x="T4" y="T5"/>
              </a:cxn>
            </a:cxnLst>
            <a:rect l="T9" t="T10" r="T11" b="T12"/>
            <a:pathLst>
              <a:path w="2016" h="840">
                <a:moveTo>
                  <a:pt x="0" y="720"/>
                </a:moveTo>
                <a:cubicBezTo>
                  <a:pt x="432" y="780"/>
                  <a:pt x="864" y="840"/>
                  <a:pt x="1200" y="720"/>
                </a:cubicBezTo>
                <a:cubicBezTo>
                  <a:pt x="1536" y="600"/>
                  <a:pt x="1880" y="120"/>
                  <a:pt x="2016" y="0"/>
                </a:cubicBezTo>
              </a:path>
            </a:pathLst>
          </a:custGeom>
          <a:noFill/>
          <a:ln w="57150">
            <a:solidFill>
              <a:srgbClr val="01FFBC"/>
            </a:solidFill>
            <a:round/>
            <a:headEnd type="triangle" w="med" len="med"/>
            <a:tailEnd type="triangle" w="med" len="med"/>
          </a:ln>
        </p:spPr>
        <p:txBody>
          <a:bodyPr wrap="none" anchor="ctr"/>
          <a:lstStyle/>
          <a:p>
            <a:endParaRPr lang="en-US"/>
          </a:p>
        </p:txBody>
      </p:sp>
      <p:sp>
        <p:nvSpPr>
          <p:cNvPr id="1040" name="Text Box 584"/>
          <p:cNvSpPr txBox="1">
            <a:spLocks noChangeArrowheads="1"/>
          </p:cNvSpPr>
          <p:nvPr/>
        </p:nvSpPr>
        <p:spPr bwMode="auto">
          <a:xfrm>
            <a:off x="5562600" y="5969000"/>
            <a:ext cx="1503363" cy="336550"/>
          </a:xfrm>
          <a:prstGeom prst="rect">
            <a:avLst/>
          </a:prstGeom>
          <a:noFill/>
          <a:ln w="9525">
            <a:noFill/>
            <a:miter lim="800000"/>
            <a:headEnd/>
            <a:tailEnd/>
          </a:ln>
        </p:spPr>
        <p:txBody>
          <a:bodyPr wrap="none">
            <a:spAutoFit/>
          </a:bodyPr>
          <a:lstStyle/>
          <a:p>
            <a:pPr algn="l" eaLnBrk="0" hangingPunct="0"/>
            <a:r>
              <a:rPr lang="en-US" sz="1600" b="1">
                <a:latin typeface="Arial" charset="0"/>
              </a:rPr>
              <a:t>standard TCP</a:t>
            </a:r>
          </a:p>
        </p:txBody>
      </p:sp>
      <p:pic>
        <p:nvPicPr>
          <p:cNvPr id="1041" name="Picture 1143" descr="j0235962"/>
          <p:cNvPicPr>
            <a:picLocks noChangeAspect="1" noChangeArrowheads="1"/>
          </p:cNvPicPr>
          <p:nvPr/>
        </p:nvPicPr>
        <p:blipFill>
          <a:blip r:embed="rId4" cstate="print"/>
          <a:srcRect/>
          <a:stretch>
            <a:fillRect/>
          </a:stretch>
        </p:blipFill>
        <p:spPr bwMode="auto">
          <a:xfrm>
            <a:off x="914400" y="5207000"/>
            <a:ext cx="1071563" cy="1081088"/>
          </a:xfrm>
          <a:prstGeom prst="rect">
            <a:avLst/>
          </a:prstGeom>
          <a:noFill/>
          <a:ln w="9525">
            <a:noFill/>
            <a:miter lim="800000"/>
            <a:headEnd/>
            <a:tailEnd/>
          </a:ln>
        </p:spPr>
      </p:pic>
      <p:pic>
        <p:nvPicPr>
          <p:cNvPr id="1042" name="Picture 1144" descr="j0285750"/>
          <p:cNvPicPr>
            <a:picLocks noChangeAspect="1" noChangeArrowheads="1"/>
          </p:cNvPicPr>
          <p:nvPr/>
        </p:nvPicPr>
        <p:blipFill>
          <a:blip r:embed="rId5" cstate="print"/>
          <a:srcRect/>
          <a:stretch>
            <a:fillRect/>
          </a:stretch>
        </p:blipFill>
        <p:spPr bwMode="auto">
          <a:xfrm>
            <a:off x="7775575" y="3835400"/>
            <a:ext cx="1368425"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ußzeilenplatzhalter 2"/>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2053" name="Rectangle 2"/>
          <p:cNvSpPr>
            <a:spLocks noGrp="1" noChangeArrowheads="1"/>
          </p:cNvSpPr>
          <p:nvPr>
            <p:ph type="title"/>
          </p:nvPr>
        </p:nvSpPr>
        <p:spPr/>
        <p:txBody>
          <a:bodyPr/>
          <a:lstStyle/>
          <a:p>
            <a:pPr eaLnBrk="1" hangingPunct="1"/>
            <a:r>
              <a:rPr lang="de-DE" smtClean="0"/>
              <a:t>I-TCP socket and state migration</a:t>
            </a:r>
          </a:p>
        </p:txBody>
      </p:sp>
      <p:graphicFrame>
        <p:nvGraphicFramePr>
          <p:cNvPr id="2050" name="Object 11"/>
          <p:cNvGraphicFramePr>
            <a:graphicFrameLocks noChangeAspect="1"/>
          </p:cNvGraphicFramePr>
          <p:nvPr/>
        </p:nvGraphicFramePr>
        <p:xfrm>
          <a:off x="4038600" y="4267200"/>
          <a:ext cx="979488" cy="368300"/>
        </p:xfrm>
        <a:graphic>
          <a:graphicData uri="http://schemas.openxmlformats.org/presentationml/2006/ole">
            <p:oleObj spid="_x0000_s3074" name="Clip" r:id="rId3" imgW="4395600" imgH="1652040" progId="">
              <p:embed/>
            </p:oleObj>
          </a:graphicData>
        </a:graphic>
      </p:graphicFrame>
      <p:sp>
        <p:nvSpPr>
          <p:cNvPr id="2054" name="Line 12"/>
          <p:cNvSpPr>
            <a:spLocks noChangeShapeType="1"/>
          </p:cNvSpPr>
          <p:nvPr/>
        </p:nvSpPr>
        <p:spPr bwMode="auto">
          <a:xfrm flipV="1">
            <a:off x="4191000" y="3733800"/>
            <a:ext cx="0" cy="533400"/>
          </a:xfrm>
          <a:prstGeom prst="line">
            <a:avLst/>
          </a:prstGeom>
          <a:noFill/>
          <a:ln w="19050">
            <a:solidFill>
              <a:schemeClr val="tx1"/>
            </a:solidFill>
            <a:round/>
            <a:headEnd/>
            <a:tailEnd/>
          </a:ln>
        </p:spPr>
        <p:txBody>
          <a:bodyPr wrap="none" anchor="ctr"/>
          <a:lstStyle/>
          <a:p>
            <a:endParaRPr lang="en-US"/>
          </a:p>
        </p:txBody>
      </p:sp>
      <p:sp>
        <p:nvSpPr>
          <p:cNvPr id="2055" name="Line 14"/>
          <p:cNvSpPr>
            <a:spLocks noChangeShapeType="1"/>
          </p:cNvSpPr>
          <p:nvPr/>
        </p:nvSpPr>
        <p:spPr bwMode="auto">
          <a:xfrm flipV="1">
            <a:off x="7315200" y="3276600"/>
            <a:ext cx="457200" cy="381000"/>
          </a:xfrm>
          <a:prstGeom prst="line">
            <a:avLst/>
          </a:prstGeom>
          <a:noFill/>
          <a:ln w="9525">
            <a:solidFill>
              <a:schemeClr val="tx1"/>
            </a:solidFill>
            <a:round/>
            <a:headEnd/>
            <a:tailEnd/>
          </a:ln>
        </p:spPr>
        <p:txBody>
          <a:bodyPr wrap="none" anchor="ctr"/>
          <a:lstStyle/>
          <a:p>
            <a:endParaRPr lang="en-US"/>
          </a:p>
        </p:txBody>
      </p:sp>
      <p:sp>
        <p:nvSpPr>
          <p:cNvPr id="2056" name="Text Box 572"/>
          <p:cNvSpPr txBox="1">
            <a:spLocks noChangeArrowheads="1"/>
          </p:cNvSpPr>
          <p:nvPr/>
        </p:nvSpPr>
        <p:spPr bwMode="auto">
          <a:xfrm>
            <a:off x="533400" y="4953000"/>
            <a:ext cx="1222375" cy="336550"/>
          </a:xfrm>
          <a:prstGeom prst="rect">
            <a:avLst/>
          </a:prstGeom>
          <a:noFill/>
          <a:ln w="9525">
            <a:noFill/>
            <a:miter lim="800000"/>
            <a:headEnd/>
            <a:tailEnd/>
          </a:ln>
        </p:spPr>
        <p:txBody>
          <a:bodyPr wrap="none">
            <a:spAutoFit/>
          </a:bodyPr>
          <a:lstStyle/>
          <a:p>
            <a:pPr eaLnBrk="0" hangingPunct="0"/>
            <a:r>
              <a:rPr lang="en-US" sz="1600">
                <a:latin typeface="Arial" charset="0"/>
              </a:rPr>
              <a:t>mobile host</a:t>
            </a:r>
          </a:p>
        </p:txBody>
      </p:sp>
      <p:sp>
        <p:nvSpPr>
          <p:cNvPr id="2057" name="Text Box 573"/>
          <p:cNvSpPr txBox="1">
            <a:spLocks noChangeArrowheads="1"/>
          </p:cNvSpPr>
          <p:nvPr/>
        </p:nvSpPr>
        <p:spPr bwMode="auto">
          <a:xfrm>
            <a:off x="3962400" y="4648200"/>
            <a:ext cx="1447800" cy="336550"/>
          </a:xfrm>
          <a:prstGeom prst="rect">
            <a:avLst/>
          </a:prstGeom>
          <a:noFill/>
          <a:ln w="9525">
            <a:noFill/>
            <a:miter lim="800000"/>
            <a:headEnd/>
            <a:tailEnd/>
          </a:ln>
        </p:spPr>
        <p:txBody>
          <a:bodyPr wrap="none">
            <a:spAutoFit/>
          </a:bodyPr>
          <a:lstStyle/>
          <a:p>
            <a:pPr algn="l" eaLnBrk="0" hangingPunct="0"/>
            <a:r>
              <a:rPr lang="en-US" sz="1600">
                <a:latin typeface="Arial" charset="0"/>
              </a:rPr>
              <a:t>access point</a:t>
            </a:r>
            <a:r>
              <a:rPr lang="en-US" sz="1600" baseline="-25000">
                <a:latin typeface="Arial" charset="0"/>
              </a:rPr>
              <a:t>2</a:t>
            </a:r>
            <a:r>
              <a:rPr lang="en-US" sz="1600">
                <a:latin typeface="Arial" charset="0"/>
              </a:rPr>
              <a:t> </a:t>
            </a:r>
          </a:p>
        </p:txBody>
      </p:sp>
      <p:sp>
        <p:nvSpPr>
          <p:cNvPr id="2058" name="Oval 574"/>
          <p:cNvSpPr>
            <a:spLocks noChangeArrowheads="1"/>
          </p:cNvSpPr>
          <p:nvPr/>
        </p:nvSpPr>
        <p:spPr bwMode="auto">
          <a:xfrm>
            <a:off x="4724400" y="3200400"/>
            <a:ext cx="2590800" cy="914400"/>
          </a:xfrm>
          <a:prstGeom prst="ellipse">
            <a:avLst/>
          </a:prstGeom>
          <a:solidFill>
            <a:srgbClr val="DADAF6"/>
          </a:solidFill>
          <a:ln w="9525">
            <a:solidFill>
              <a:schemeClr val="tx1"/>
            </a:solidFill>
            <a:round/>
            <a:headEnd/>
            <a:tailEnd/>
          </a:ln>
        </p:spPr>
        <p:txBody>
          <a:bodyPr wrap="none" anchor="ctr"/>
          <a:lstStyle/>
          <a:p>
            <a:pPr eaLnBrk="0" hangingPunct="0"/>
            <a:r>
              <a:rPr lang="en-US" sz="1600">
                <a:latin typeface="Arial" charset="0"/>
              </a:rPr>
              <a:t>Internet</a:t>
            </a:r>
          </a:p>
        </p:txBody>
      </p:sp>
      <p:sp>
        <p:nvSpPr>
          <p:cNvPr id="2059" name="Line 575"/>
          <p:cNvSpPr>
            <a:spLocks noChangeShapeType="1"/>
          </p:cNvSpPr>
          <p:nvPr/>
        </p:nvSpPr>
        <p:spPr bwMode="auto">
          <a:xfrm flipV="1">
            <a:off x="1828800" y="4495800"/>
            <a:ext cx="2133600" cy="228600"/>
          </a:xfrm>
          <a:prstGeom prst="line">
            <a:avLst/>
          </a:prstGeom>
          <a:noFill/>
          <a:ln w="57150">
            <a:solidFill>
              <a:srgbClr val="FF0000"/>
            </a:solidFill>
            <a:round/>
            <a:headEnd type="triangle" w="med" len="med"/>
            <a:tailEnd type="triangle" w="med" len="med"/>
          </a:ln>
        </p:spPr>
        <p:txBody>
          <a:bodyPr wrap="none" anchor="ctr"/>
          <a:lstStyle/>
          <a:p>
            <a:endParaRPr lang="en-US"/>
          </a:p>
        </p:txBody>
      </p:sp>
      <p:sp>
        <p:nvSpPr>
          <p:cNvPr id="2060" name="Freeform 577"/>
          <p:cNvSpPr>
            <a:spLocks/>
          </p:cNvSpPr>
          <p:nvPr/>
        </p:nvSpPr>
        <p:spPr bwMode="auto">
          <a:xfrm>
            <a:off x="5080000" y="3340100"/>
            <a:ext cx="2789238" cy="1160463"/>
          </a:xfrm>
          <a:custGeom>
            <a:avLst/>
            <a:gdLst>
              <a:gd name="T0" fmla="*/ 0 w 1757"/>
              <a:gd name="T1" fmla="*/ 731 h 731"/>
              <a:gd name="T2" fmla="*/ 1131 w 1757"/>
              <a:gd name="T3" fmla="*/ 391 h 731"/>
              <a:gd name="T4" fmla="*/ 1757 w 1757"/>
              <a:gd name="T5" fmla="*/ 0 h 731"/>
              <a:gd name="T6" fmla="*/ 0 60000 65536"/>
              <a:gd name="T7" fmla="*/ 0 60000 65536"/>
              <a:gd name="T8" fmla="*/ 0 60000 65536"/>
              <a:gd name="T9" fmla="*/ 0 w 1757"/>
              <a:gd name="T10" fmla="*/ 0 h 731"/>
              <a:gd name="T11" fmla="*/ 1757 w 1757"/>
              <a:gd name="T12" fmla="*/ 731 h 731"/>
            </a:gdLst>
            <a:ahLst/>
            <a:cxnLst>
              <a:cxn ang="T6">
                <a:pos x="T0" y="T1"/>
              </a:cxn>
              <a:cxn ang="T7">
                <a:pos x="T2" y="T3"/>
              </a:cxn>
              <a:cxn ang="T8">
                <a:pos x="T4" y="T5"/>
              </a:cxn>
            </a:cxnLst>
            <a:rect l="T9" t="T10" r="T11" b="T12"/>
            <a:pathLst>
              <a:path w="1757" h="731">
                <a:moveTo>
                  <a:pt x="0" y="731"/>
                </a:moveTo>
                <a:cubicBezTo>
                  <a:pt x="188" y="674"/>
                  <a:pt x="838" y="513"/>
                  <a:pt x="1131" y="391"/>
                </a:cubicBezTo>
                <a:cubicBezTo>
                  <a:pt x="1424" y="269"/>
                  <a:pt x="1627" y="82"/>
                  <a:pt x="1757" y="0"/>
                </a:cubicBezTo>
              </a:path>
            </a:pathLst>
          </a:custGeom>
          <a:noFill/>
          <a:ln w="57150">
            <a:solidFill>
              <a:srgbClr val="01FFBC"/>
            </a:solidFill>
            <a:round/>
            <a:headEnd type="triangle" w="med" len="med"/>
            <a:tailEnd type="triangle" w="med" len="med"/>
          </a:ln>
        </p:spPr>
        <p:txBody>
          <a:bodyPr wrap="none" anchor="ctr"/>
          <a:lstStyle/>
          <a:p>
            <a:endParaRPr lang="en-US"/>
          </a:p>
        </p:txBody>
      </p:sp>
      <p:graphicFrame>
        <p:nvGraphicFramePr>
          <p:cNvPr id="2051" name="Object 579"/>
          <p:cNvGraphicFramePr>
            <a:graphicFrameLocks noChangeAspect="1"/>
          </p:cNvGraphicFramePr>
          <p:nvPr/>
        </p:nvGraphicFramePr>
        <p:xfrm>
          <a:off x="4267200" y="2667000"/>
          <a:ext cx="979488" cy="368300"/>
        </p:xfrm>
        <a:graphic>
          <a:graphicData uri="http://schemas.openxmlformats.org/presentationml/2006/ole">
            <p:oleObj spid="_x0000_s3075" name="Clip" r:id="rId4" imgW="4395600" imgH="1652040" progId="">
              <p:embed/>
            </p:oleObj>
          </a:graphicData>
        </a:graphic>
      </p:graphicFrame>
      <p:sp>
        <p:nvSpPr>
          <p:cNvPr id="2061" name="Line 580"/>
          <p:cNvSpPr>
            <a:spLocks noChangeShapeType="1"/>
          </p:cNvSpPr>
          <p:nvPr/>
        </p:nvSpPr>
        <p:spPr bwMode="auto">
          <a:xfrm flipV="1">
            <a:off x="4419600" y="2133600"/>
            <a:ext cx="0" cy="533400"/>
          </a:xfrm>
          <a:prstGeom prst="line">
            <a:avLst/>
          </a:prstGeom>
          <a:noFill/>
          <a:ln w="19050">
            <a:solidFill>
              <a:schemeClr val="tx1"/>
            </a:solidFill>
            <a:round/>
            <a:headEnd/>
            <a:tailEnd/>
          </a:ln>
        </p:spPr>
        <p:txBody>
          <a:bodyPr wrap="none" anchor="ctr"/>
          <a:lstStyle/>
          <a:p>
            <a:endParaRPr lang="en-US"/>
          </a:p>
        </p:txBody>
      </p:sp>
      <p:sp>
        <p:nvSpPr>
          <p:cNvPr id="2062" name="Text Box 582"/>
          <p:cNvSpPr txBox="1">
            <a:spLocks noChangeArrowheads="1"/>
          </p:cNvSpPr>
          <p:nvPr/>
        </p:nvSpPr>
        <p:spPr bwMode="auto">
          <a:xfrm>
            <a:off x="4495800" y="2286000"/>
            <a:ext cx="1447800" cy="336550"/>
          </a:xfrm>
          <a:prstGeom prst="rect">
            <a:avLst/>
          </a:prstGeom>
          <a:noFill/>
          <a:ln w="9525">
            <a:noFill/>
            <a:miter lim="800000"/>
            <a:headEnd/>
            <a:tailEnd/>
          </a:ln>
        </p:spPr>
        <p:txBody>
          <a:bodyPr wrap="none">
            <a:spAutoFit/>
          </a:bodyPr>
          <a:lstStyle/>
          <a:p>
            <a:pPr algn="l" eaLnBrk="0" hangingPunct="0"/>
            <a:r>
              <a:rPr lang="en-US" sz="1600">
                <a:latin typeface="Arial" charset="0"/>
              </a:rPr>
              <a:t>access point</a:t>
            </a:r>
            <a:r>
              <a:rPr lang="en-US" sz="1600" baseline="-25000">
                <a:latin typeface="Arial" charset="0"/>
              </a:rPr>
              <a:t>1</a:t>
            </a:r>
            <a:r>
              <a:rPr lang="en-US" sz="1600">
                <a:latin typeface="Arial" charset="0"/>
              </a:rPr>
              <a:t> </a:t>
            </a:r>
          </a:p>
        </p:txBody>
      </p:sp>
      <p:sp>
        <p:nvSpPr>
          <p:cNvPr id="2063" name="Line 587"/>
          <p:cNvSpPr>
            <a:spLocks noChangeShapeType="1"/>
          </p:cNvSpPr>
          <p:nvPr/>
        </p:nvSpPr>
        <p:spPr bwMode="auto">
          <a:xfrm>
            <a:off x="1828800" y="2514600"/>
            <a:ext cx="2286000" cy="304800"/>
          </a:xfrm>
          <a:prstGeom prst="line">
            <a:avLst/>
          </a:prstGeom>
          <a:noFill/>
          <a:ln w="57150">
            <a:solidFill>
              <a:srgbClr val="FF0000"/>
            </a:solidFill>
            <a:round/>
            <a:headEnd type="triangle" w="med" len="med"/>
            <a:tailEnd type="triangle" w="med" len="med"/>
          </a:ln>
        </p:spPr>
        <p:txBody>
          <a:bodyPr wrap="none" anchor="ctr"/>
          <a:lstStyle/>
          <a:p>
            <a:endParaRPr lang="en-US"/>
          </a:p>
        </p:txBody>
      </p:sp>
      <p:sp>
        <p:nvSpPr>
          <p:cNvPr id="2064" name="AutoShape 588"/>
          <p:cNvSpPr>
            <a:spLocks noChangeArrowheads="1"/>
          </p:cNvSpPr>
          <p:nvPr/>
        </p:nvSpPr>
        <p:spPr bwMode="auto">
          <a:xfrm>
            <a:off x="1219200" y="2895600"/>
            <a:ext cx="381000" cy="1066800"/>
          </a:xfrm>
          <a:prstGeom prst="upArrow">
            <a:avLst>
              <a:gd name="adj1" fmla="val 50000"/>
              <a:gd name="adj2" fmla="val 70000"/>
            </a:avLst>
          </a:prstGeom>
          <a:solidFill>
            <a:srgbClr val="DADAF6"/>
          </a:solidFill>
          <a:ln w="9525">
            <a:solidFill>
              <a:schemeClr val="tx1"/>
            </a:solidFill>
            <a:miter lim="800000"/>
            <a:headEnd/>
            <a:tailEnd/>
          </a:ln>
        </p:spPr>
        <p:txBody>
          <a:bodyPr wrap="none" anchor="ctr"/>
          <a:lstStyle/>
          <a:p>
            <a:endParaRPr lang="en-US"/>
          </a:p>
        </p:txBody>
      </p:sp>
      <p:sp>
        <p:nvSpPr>
          <p:cNvPr id="2065" name="Text Box 590"/>
          <p:cNvSpPr txBox="1">
            <a:spLocks noChangeArrowheads="1"/>
          </p:cNvSpPr>
          <p:nvPr/>
        </p:nvSpPr>
        <p:spPr bwMode="auto">
          <a:xfrm>
            <a:off x="2895600" y="3200400"/>
            <a:ext cx="1768475" cy="581025"/>
          </a:xfrm>
          <a:prstGeom prst="rect">
            <a:avLst/>
          </a:prstGeom>
          <a:noFill/>
          <a:ln w="9525">
            <a:noFill/>
            <a:miter lim="800000"/>
            <a:headEnd/>
            <a:tailEnd/>
          </a:ln>
        </p:spPr>
        <p:txBody>
          <a:bodyPr wrap="none">
            <a:spAutoFit/>
          </a:bodyPr>
          <a:lstStyle/>
          <a:p>
            <a:pPr algn="l" eaLnBrk="0" hangingPunct="0"/>
            <a:r>
              <a:rPr lang="de-DE" sz="1600">
                <a:latin typeface="Arial" charset="0"/>
              </a:rPr>
              <a:t>socket migration</a:t>
            </a:r>
          </a:p>
          <a:p>
            <a:pPr algn="l" eaLnBrk="0" hangingPunct="0"/>
            <a:r>
              <a:rPr lang="de-DE" sz="1600">
                <a:latin typeface="Arial" charset="0"/>
              </a:rPr>
              <a:t>and state transfer</a:t>
            </a:r>
          </a:p>
        </p:txBody>
      </p:sp>
      <p:cxnSp>
        <p:nvCxnSpPr>
          <p:cNvPr id="2066" name="AutoShape 591"/>
          <p:cNvCxnSpPr>
            <a:cxnSpLocks noChangeShapeType="1"/>
            <a:endCxn id="2058" idx="4"/>
          </p:cNvCxnSpPr>
          <p:nvPr/>
        </p:nvCxnSpPr>
        <p:spPr bwMode="auto">
          <a:xfrm flipV="1">
            <a:off x="5018088" y="4114800"/>
            <a:ext cx="1001712" cy="336550"/>
          </a:xfrm>
          <a:prstGeom prst="straightConnector1">
            <a:avLst/>
          </a:prstGeom>
          <a:noFill/>
          <a:ln w="9525">
            <a:solidFill>
              <a:schemeClr val="tx1"/>
            </a:solidFill>
            <a:round/>
            <a:headEnd/>
            <a:tailEnd/>
          </a:ln>
        </p:spPr>
      </p:cxnSp>
      <p:cxnSp>
        <p:nvCxnSpPr>
          <p:cNvPr id="2067" name="AutoShape 592"/>
          <p:cNvCxnSpPr>
            <a:cxnSpLocks noChangeShapeType="1"/>
            <a:endCxn id="2058" idx="0"/>
          </p:cNvCxnSpPr>
          <p:nvPr/>
        </p:nvCxnSpPr>
        <p:spPr bwMode="auto">
          <a:xfrm>
            <a:off x="5246688" y="2851150"/>
            <a:ext cx="773112" cy="349250"/>
          </a:xfrm>
          <a:prstGeom prst="straightConnector1">
            <a:avLst/>
          </a:prstGeom>
          <a:noFill/>
          <a:ln w="9525">
            <a:solidFill>
              <a:schemeClr val="tx1"/>
            </a:solidFill>
            <a:round/>
            <a:headEnd/>
            <a:tailEnd/>
          </a:ln>
        </p:spPr>
      </p:cxnSp>
      <p:sp>
        <p:nvSpPr>
          <p:cNvPr id="2068" name="Freeform 593"/>
          <p:cNvSpPr>
            <a:spLocks/>
          </p:cNvSpPr>
          <p:nvPr/>
        </p:nvSpPr>
        <p:spPr bwMode="auto">
          <a:xfrm>
            <a:off x="5029200" y="2971800"/>
            <a:ext cx="1104900" cy="1371600"/>
          </a:xfrm>
          <a:custGeom>
            <a:avLst/>
            <a:gdLst>
              <a:gd name="T0" fmla="*/ 0 w 696"/>
              <a:gd name="T1" fmla="*/ 864 h 864"/>
              <a:gd name="T2" fmla="*/ 672 w 696"/>
              <a:gd name="T3" fmla="*/ 480 h 864"/>
              <a:gd name="T4" fmla="*/ 144 w 696"/>
              <a:gd name="T5" fmla="*/ 0 h 864"/>
              <a:gd name="T6" fmla="*/ 0 60000 65536"/>
              <a:gd name="T7" fmla="*/ 0 60000 65536"/>
              <a:gd name="T8" fmla="*/ 0 60000 65536"/>
              <a:gd name="T9" fmla="*/ 0 w 696"/>
              <a:gd name="T10" fmla="*/ 0 h 864"/>
              <a:gd name="T11" fmla="*/ 696 w 696"/>
              <a:gd name="T12" fmla="*/ 864 h 864"/>
            </a:gdLst>
            <a:ahLst/>
            <a:cxnLst>
              <a:cxn ang="T6">
                <a:pos x="T0" y="T1"/>
              </a:cxn>
              <a:cxn ang="T7">
                <a:pos x="T2" y="T3"/>
              </a:cxn>
              <a:cxn ang="T8">
                <a:pos x="T4" y="T5"/>
              </a:cxn>
            </a:cxnLst>
            <a:rect l="T9" t="T10" r="T11" b="T12"/>
            <a:pathLst>
              <a:path w="696" h="864">
                <a:moveTo>
                  <a:pt x="0" y="864"/>
                </a:moveTo>
                <a:cubicBezTo>
                  <a:pt x="324" y="744"/>
                  <a:pt x="648" y="624"/>
                  <a:pt x="672" y="480"/>
                </a:cubicBezTo>
                <a:cubicBezTo>
                  <a:pt x="696" y="336"/>
                  <a:pt x="420" y="168"/>
                  <a:pt x="144" y="0"/>
                </a:cubicBezTo>
              </a:path>
            </a:pathLst>
          </a:custGeom>
          <a:noFill/>
          <a:ln w="38100">
            <a:solidFill>
              <a:schemeClr val="tx1"/>
            </a:solidFill>
            <a:round/>
            <a:headEnd/>
            <a:tailEnd type="triangle" w="med" len="med"/>
          </a:ln>
        </p:spPr>
        <p:txBody>
          <a:bodyPr wrap="none" anchor="ctr"/>
          <a:lstStyle/>
          <a:p>
            <a:endParaRPr lang="en-US"/>
          </a:p>
        </p:txBody>
      </p:sp>
      <p:sp>
        <p:nvSpPr>
          <p:cNvPr id="2069" name="Freeform 594"/>
          <p:cNvSpPr>
            <a:spLocks/>
          </p:cNvSpPr>
          <p:nvPr/>
        </p:nvSpPr>
        <p:spPr bwMode="auto">
          <a:xfrm>
            <a:off x="5343525" y="2787650"/>
            <a:ext cx="2235200" cy="846138"/>
          </a:xfrm>
          <a:custGeom>
            <a:avLst/>
            <a:gdLst>
              <a:gd name="T0" fmla="*/ 0 w 1408"/>
              <a:gd name="T1" fmla="*/ 0 h 533"/>
              <a:gd name="T2" fmla="*/ 1052 w 1408"/>
              <a:gd name="T3" fmla="*/ 479 h 533"/>
              <a:gd name="T4" fmla="*/ 1408 w 1408"/>
              <a:gd name="T5" fmla="*/ 322 h 533"/>
              <a:gd name="T6" fmla="*/ 0 60000 65536"/>
              <a:gd name="T7" fmla="*/ 0 60000 65536"/>
              <a:gd name="T8" fmla="*/ 0 60000 65536"/>
              <a:gd name="T9" fmla="*/ 0 w 1408"/>
              <a:gd name="T10" fmla="*/ 0 h 533"/>
              <a:gd name="T11" fmla="*/ 1408 w 1408"/>
              <a:gd name="T12" fmla="*/ 533 h 533"/>
            </a:gdLst>
            <a:ahLst/>
            <a:cxnLst>
              <a:cxn ang="T6">
                <a:pos x="T0" y="T1"/>
              </a:cxn>
              <a:cxn ang="T7">
                <a:pos x="T2" y="T3"/>
              </a:cxn>
              <a:cxn ang="T8">
                <a:pos x="T4" y="T5"/>
              </a:cxn>
            </a:cxnLst>
            <a:rect l="T9" t="T10" r="T11" b="T12"/>
            <a:pathLst>
              <a:path w="1408" h="533">
                <a:moveTo>
                  <a:pt x="0" y="0"/>
                </a:moveTo>
                <a:cubicBezTo>
                  <a:pt x="175" y="80"/>
                  <a:pt x="817" y="425"/>
                  <a:pt x="1052" y="479"/>
                </a:cubicBezTo>
                <a:cubicBezTo>
                  <a:pt x="1287" y="533"/>
                  <a:pt x="1334" y="355"/>
                  <a:pt x="1408" y="322"/>
                </a:cubicBezTo>
              </a:path>
            </a:pathLst>
          </a:custGeom>
          <a:noFill/>
          <a:ln w="57150">
            <a:solidFill>
              <a:srgbClr val="01FFBC"/>
            </a:solidFill>
            <a:round/>
            <a:headEnd type="triangle" w="med" len="med"/>
            <a:tailEnd type="triangle" w="med" len="med"/>
          </a:ln>
        </p:spPr>
        <p:txBody>
          <a:bodyPr wrap="none" anchor="ctr"/>
          <a:lstStyle/>
          <a:p>
            <a:endParaRPr lang="en-US"/>
          </a:p>
        </p:txBody>
      </p:sp>
      <p:pic>
        <p:nvPicPr>
          <p:cNvPr id="2070" name="Picture 596" descr="j0285750"/>
          <p:cNvPicPr>
            <a:picLocks noChangeAspect="1" noChangeArrowheads="1"/>
          </p:cNvPicPr>
          <p:nvPr/>
        </p:nvPicPr>
        <p:blipFill>
          <a:blip r:embed="rId5" cstate="print"/>
          <a:srcRect/>
          <a:stretch>
            <a:fillRect/>
          </a:stretch>
        </p:blipFill>
        <p:spPr bwMode="auto">
          <a:xfrm>
            <a:off x="7162800" y="2438400"/>
            <a:ext cx="1368425" cy="839788"/>
          </a:xfrm>
          <a:prstGeom prst="rect">
            <a:avLst/>
          </a:prstGeom>
          <a:noFill/>
          <a:ln w="9525">
            <a:noFill/>
            <a:miter lim="800000"/>
            <a:headEnd/>
            <a:tailEnd/>
          </a:ln>
        </p:spPr>
      </p:pic>
      <p:pic>
        <p:nvPicPr>
          <p:cNvPr id="2071" name="Picture 597" descr="j0235962"/>
          <p:cNvPicPr>
            <a:picLocks noChangeAspect="1" noChangeArrowheads="1"/>
          </p:cNvPicPr>
          <p:nvPr/>
        </p:nvPicPr>
        <p:blipFill>
          <a:blip r:embed="rId6" cstate="print"/>
          <a:srcRect/>
          <a:stretch>
            <a:fillRect/>
          </a:stretch>
        </p:blipFill>
        <p:spPr bwMode="auto">
          <a:xfrm>
            <a:off x="762000" y="3886200"/>
            <a:ext cx="1071563" cy="1081088"/>
          </a:xfrm>
          <a:prstGeom prst="rect">
            <a:avLst/>
          </a:prstGeom>
          <a:noFill/>
          <a:ln w="9525">
            <a:noFill/>
            <a:miter lim="800000"/>
            <a:headEnd/>
            <a:tailEnd/>
          </a:ln>
        </p:spPr>
      </p:pic>
      <p:pic>
        <p:nvPicPr>
          <p:cNvPr id="2072" name="Picture 598" descr="j0235962"/>
          <p:cNvPicPr>
            <a:picLocks noChangeAspect="1" noChangeArrowheads="1"/>
          </p:cNvPicPr>
          <p:nvPr/>
        </p:nvPicPr>
        <p:blipFill>
          <a:blip r:embed="rId6" cstate="print"/>
          <a:srcRect/>
          <a:stretch>
            <a:fillRect/>
          </a:stretch>
        </p:blipFill>
        <p:spPr bwMode="auto">
          <a:xfrm>
            <a:off x="685800" y="1752600"/>
            <a:ext cx="1071563" cy="108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4339" name="Rectangle 5"/>
          <p:cNvSpPr>
            <a:spLocks noGrp="1" noChangeArrowheads="1"/>
          </p:cNvSpPr>
          <p:nvPr>
            <p:ph type="title"/>
          </p:nvPr>
        </p:nvSpPr>
        <p:spPr/>
        <p:txBody>
          <a:bodyPr/>
          <a:lstStyle/>
          <a:p>
            <a:pPr eaLnBrk="1" hangingPunct="1"/>
            <a:r>
              <a:rPr lang="en-US" smtClean="0"/>
              <a:t>Indirect TCP II</a:t>
            </a:r>
          </a:p>
        </p:txBody>
      </p:sp>
      <p:sp>
        <p:nvSpPr>
          <p:cNvPr id="14340" name="Rectangle 6"/>
          <p:cNvSpPr>
            <a:spLocks noGrp="1" noChangeArrowheads="1"/>
          </p:cNvSpPr>
          <p:nvPr>
            <p:ph type="body" idx="1"/>
          </p:nvPr>
        </p:nvSpPr>
        <p:spPr/>
        <p:txBody>
          <a:bodyPr>
            <a:normAutofit fontScale="77500" lnSpcReduction="20000"/>
          </a:bodyPr>
          <a:lstStyle/>
          <a:p>
            <a:pPr eaLnBrk="1" hangingPunct="1">
              <a:lnSpc>
                <a:spcPct val="90000"/>
              </a:lnSpc>
            </a:pPr>
            <a:r>
              <a:rPr lang="en-US" smtClean="0"/>
              <a:t>Advantages</a:t>
            </a:r>
          </a:p>
          <a:p>
            <a:pPr lvl="1" eaLnBrk="1" hangingPunct="1">
              <a:lnSpc>
                <a:spcPct val="90000"/>
              </a:lnSpc>
            </a:pPr>
            <a:r>
              <a:rPr lang="en-US" smtClean="0"/>
              <a:t>no changes in the fixed network necessary, no changes for the hosts (TCP protocol) necessary, all current optimizations to TCP still work</a:t>
            </a:r>
          </a:p>
          <a:p>
            <a:pPr lvl="1" eaLnBrk="1" hangingPunct="1">
              <a:lnSpc>
                <a:spcPct val="90000"/>
              </a:lnSpc>
            </a:pPr>
            <a:r>
              <a:rPr lang="en-US" smtClean="0"/>
              <a:t>transmission errors on the wireless link do not propagate into the fixed network</a:t>
            </a:r>
          </a:p>
          <a:p>
            <a:pPr lvl="1" eaLnBrk="1" hangingPunct="1">
              <a:lnSpc>
                <a:spcPct val="90000"/>
              </a:lnSpc>
            </a:pPr>
            <a:r>
              <a:rPr lang="en-US" smtClean="0"/>
              <a:t>simple to control, mobile TCP is used only for one hop between, e.g., a foreign agent and mobile host</a:t>
            </a:r>
          </a:p>
          <a:p>
            <a:pPr lvl="1" eaLnBrk="1" hangingPunct="1">
              <a:lnSpc>
                <a:spcPct val="90000"/>
              </a:lnSpc>
            </a:pPr>
            <a:r>
              <a:rPr lang="en-US" smtClean="0"/>
              <a:t>therefore, a very fast retransmission of packets is possible, the short delay on the mobile hop is known</a:t>
            </a:r>
          </a:p>
          <a:p>
            <a:pPr eaLnBrk="1" hangingPunct="1">
              <a:lnSpc>
                <a:spcPct val="90000"/>
              </a:lnSpc>
            </a:pPr>
            <a:r>
              <a:rPr lang="en-US" smtClean="0"/>
              <a:t>Disadvantages</a:t>
            </a:r>
          </a:p>
          <a:p>
            <a:pPr lvl="1" eaLnBrk="1" hangingPunct="1">
              <a:lnSpc>
                <a:spcPct val="90000"/>
              </a:lnSpc>
            </a:pPr>
            <a:r>
              <a:rPr lang="en-US" smtClean="0"/>
              <a:t>loss of end-to-end semantics, an acknowledgement to a sender does now not any longer mean that a receiver really got a packet, foreign agents might crash</a:t>
            </a:r>
          </a:p>
          <a:p>
            <a:pPr lvl="1" eaLnBrk="1" hangingPunct="1">
              <a:lnSpc>
                <a:spcPct val="90000"/>
              </a:lnSpc>
            </a:pPr>
            <a:r>
              <a:rPr lang="en-US" smtClean="0"/>
              <a:t>higher latency possible due to buffering of data within the foreign agent and forwarding to a new foreign agent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3076" name="Rectangle 2"/>
          <p:cNvSpPr>
            <a:spLocks noGrp="1" noChangeArrowheads="1"/>
          </p:cNvSpPr>
          <p:nvPr>
            <p:ph type="title"/>
          </p:nvPr>
        </p:nvSpPr>
        <p:spPr/>
        <p:txBody>
          <a:bodyPr/>
          <a:lstStyle/>
          <a:p>
            <a:pPr eaLnBrk="1" hangingPunct="1"/>
            <a:r>
              <a:rPr lang="en-US" dirty="0" smtClean="0"/>
              <a:t>Snooping </a:t>
            </a:r>
            <a:r>
              <a:rPr lang="en-US" dirty="0" smtClean="0"/>
              <a:t>TCP I</a:t>
            </a:r>
          </a:p>
        </p:txBody>
      </p:sp>
      <p:sp>
        <p:nvSpPr>
          <p:cNvPr id="3077" name="Rectangle 3"/>
          <p:cNvSpPr>
            <a:spLocks noGrp="1" noChangeArrowheads="1"/>
          </p:cNvSpPr>
          <p:nvPr>
            <p:ph type="body" idx="1"/>
          </p:nvPr>
        </p:nvSpPr>
        <p:spPr/>
        <p:txBody>
          <a:bodyPr>
            <a:normAutofit fontScale="62500" lnSpcReduction="20000"/>
          </a:bodyPr>
          <a:lstStyle/>
          <a:p>
            <a:pPr eaLnBrk="1" hangingPunct="1"/>
            <a:r>
              <a:rPr lang="en-US" dirty="0" smtClean="0"/>
              <a:t>“Transparent” extension of TCP within the foreign agent</a:t>
            </a:r>
          </a:p>
          <a:p>
            <a:pPr lvl="1" eaLnBrk="1" hangingPunct="1"/>
            <a:r>
              <a:rPr lang="en-US" dirty="0" smtClean="0"/>
              <a:t>buffering of packets sent to the mobile host</a:t>
            </a:r>
          </a:p>
          <a:p>
            <a:pPr lvl="1" eaLnBrk="1" hangingPunct="1"/>
            <a:r>
              <a:rPr lang="en-US" dirty="0" smtClean="0"/>
              <a:t>lost packets on the wireless link (both directions!) will be retransmitted immediately by the mobile host or foreign agent, respectively (so called “local” retransmission)</a:t>
            </a:r>
          </a:p>
          <a:p>
            <a:pPr lvl="1" eaLnBrk="1" hangingPunct="1"/>
            <a:r>
              <a:rPr lang="en-US" dirty="0" smtClean="0"/>
              <a:t>the foreign agent therefore “snoops” the packet flow and recognizes acknowledgements in both directions, it also filters ACKs</a:t>
            </a:r>
          </a:p>
          <a:p>
            <a:pPr lvl="1" eaLnBrk="1" hangingPunct="1"/>
            <a:r>
              <a:rPr lang="en-US" dirty="0" smtClean="0"/>
              <a:t>changes of TCP only within the foreign </a:t>
            </a:r>
            <a:r>
              <a:rPr lang="en-US" dirty="0" smtClean="0"/>
              <a:t>agent</a:t>
            </a:r>
          </a:p>
          <a:p>
            <a:pPr lvl="1" eaLnBrk="1" hangingPunct="1"/>
            <a:endParaRPr lang="en-US" dirty="0"/>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smtClean="0"/>
          </a:p>
          <a:p>
            <a:pPr lvl="1" eaLnBrk="1" hangingPunct="1"/>
            <a:endParaRPr lang="en-US" dirty="0"/>
          </a:p>
          <a:p>
            <a:pPr lvl="1" eaLnBrk="1" hangingPunct="1"/>
            <a:endParaRPr lang="en-US" dirty="0" smtClean="0"/>
          </a:p>
          <a:p>
            <a:pPr lvl="1" eaLnBrk="1" hangingPunct="1"/>
            <a:r>
              <a:rPr lang="en-US" dirty="0"/>
              <a:t>.</a:t>
            </a:r>
            <a:endParaRPr lang="en-US" dirty="0" smtClean="0"/>
          </a:p>
        </p:txBody>
      </p:sp>
      <p:grpSp>
        <p:nvGrpSpPr>
          <p:cNvPr id="2" name="Group 7"/>
          <p:cNvGrpSpPr>
            <a:grpSpLocks/>
          </p:cNvGrpSpPr>
          <p:nvPr/>
        </p:nvGrpSpPr>
        <p:grpSpPr bwMode="auto">
          <a:xfrm rot="1022352">
            <a:off x="2133600" y="4838700"/>
            <a:ext cx="1066800" cy="609600"/>
            <a:chOff x="1248" y="2736"/>
            <a:chExt cx="240" cy="192"/>
          </a:xfrm>
        </p:grpSpPr>
        <p:sp>
          <p:nvSpPr>
            <p:cNvPr id="3096" name="Line 8"/>
            <p:cNvSpPr>
              <a:spLocks noChangeShapeType="1"/>
            </p:cNvSpPr>
            <p:nvPr/>
          </p:nvSpPr>
          <p:spPr bwMode="auto">
            <a:xfrm flipV="1">
              <a:off x="1296" y="2736"/>
              <a:ext cx="192" cy="96"/>
            </a:xfrm>
            <a:prstGeom prst="line">
              <a:avLst/>
            </a:prstGeom>
            <a:noFill/>
            <a:ln w="38100">
              <a:solidFill>
                <a:schemeClr val="tx1"/>
              </a:solidFill>
              <a:round/>
              <a:headEnd/>
              <a:tailEnd type="triangle" w="med" len="med"/>
            </a:ln>
          </p:spPr>
          <p:txBody>
            <a:bodyPr wrap="none" anchor="ctr"/>
            <a:lstStyle/>
            <a:p>
              <a:endParaRPr lang="en-US"/>
            </a:p>
          </p:txBody>
        </p:sp>
        <p:sp>
          <p:nvSpPr>
            <p:cNvPr id="3097" name="Line 9"/>
            <p:cNvSpPr>
              <a:spLocks noChangeShapeType="1"/>
            </p:cNvSpPr>
            <p:nvPr/>
          </p:nvSpPr>
          <p:spPr bwMode="auto">
            <a:xfrm flipH="1">
              <a:off x="1248" y="2832"/>
              <a:ext cx="192" cy="96"/>
            </a:xfrm>
            <a:prstGeom prst="line">
              <a:avLst/>
            </a:prstGeom>
            <a:noFill/>
            <a:ln w="38100">
              <a:solidFill>
                <a:schemeClr val="tx1"/>
              </a:solidFill>
              <a:round/>
              <a:headEnd/>
              <a:tailEnd type="triangle" w="med" len="med"/>
            </a:ln>
          </p:spPr>
          <p:txBody>
            <a:bodyPr wrap="none" anchor="ctr"/>
            <a:lstStyle/>
            <a:p>
              <a:endParaRPr lang="en-US"/>
            </a:p>
          </p:txBody>
        </p:sp>
        <p:sp>
          <p:nvSpPr>
            <p:cNvPr id="3098" name="Line 10"/>
            <p:cNvSpPr>
              <a:spLocks noChangeShapeType="1"/>
            </p:cNvSpPr>
            <p:nvPr/>
          </p:nvSpPr>
          <p:spPr bwMode="auto">
            <a:xfrm>
              <a:off x="1296" y="2832"/>
              <a:ext cx="144" cy="0"/>
            </a:xfrm>
            <a:prstGeom prst="line">
              <a:avLst/>
            </a:prstGeom>
            <a:noFill/>
            <a:ln w="38100">
              <a:solidFill>
                <a:schemeClr val="tx1"/>
              </a:solidFill>
              <a:round/>
              <a:headEnd/>
              <a:tailEnd/>
            </a:ln>
          </p:spPr>
          <p:txBody>
            <a:bodyPr wrap="none" anchor="ctr"/>
            <a:lstStyle/>
            <a:p>
              <a:endParaRPr lang="en-US"/>
            </a:p>
          </p:txBody>
        </p:sp>
      </p:grpSp>
      <p:graphicFrame>
        <p:nvGraphicFramePr>
          <p:cNvPr id="3074" name="Object 11"/>
          <p:cNvGraphicFramePr>
            <a:graphicFrameLocks noChangeAspect="1"/>
          </p:cNvGraphicFramePr>
          <p:nvPr/>
        </p:nvGraphicFramePr>
        <p:xfrm>
          <a:off x="3733800" y="5067300"/>
          <a:ext cx="979488" cy="368300"/>
        </p:xfrm>
        <a:graphic>
          <a:graphicData uri="http://schemas.openxmlformats.org/presentationml/2006/ole">
            <p:oleObj spid="_x0000_s4098" name="Clip" r:id="rId3" imgW="4395600" imgH="1652040" progId="">
              <p:embed/>
            </p:oleObj>
          </a:graphicData>
        </a:graphic>
      </p:graphicFrame>
      <p:sp>
        <p:nvSpPr>
          <p:cNvPr id="3079" name="Line 12"/>
          <p:cNvSpPr>
            <a:spLocks noChangeShapeType="1"/>
          </p:cNvSpPr>
          <p:nvPr/>
        </p:nvSpPr>
        <p:spPr bwMode="auto">
          <a:xfrm flipV="1">
            <a:off x="3886200" y="4533900"/>
            <a:ext cx="0" cy="533400"/>
          </a:xfrm>
          <a:prstGeom prst="line">
            <a:avLst/>
          </a:prstGeom>
          <a:noFill/>
          <a:ln w="19050">
            <a:solidFill>
              <a:schemeClr val="tx1"/>
            </a:solidFill>
            <a:round/>
            <a:headEnd/>
            <a:tailEnd/>
          </a:ln>
        </p:spPr>
        <p:txBody>
          <a:bodyPr wrap="none" anchor="ctr"/>
          <a:lstStyle/>
          <a:p>
            <a:endParaRPr lang="en-US"/>
          </a:p>
        </p:txBody>
      </p:sp>
      <p:sp>
        <p:nvSpPr>
          <p:cNvPr id="3080" name="Line 13"/>
          <p:cNvSpPr>
            <a:spLocks noChangeShapeType="1"/>
          </p:cNvSpPr>
          <p:nvPr/>
        </p:nvSpPr>
        <p:spPr bwMode="auto">
          <a:xfrm flipV="1">
            <a:off x="4572000" y="5067300"/>
            <a:ext cx="457200" cy="0"/>
          </a:xfrm>
          <a:prstGeom prst="line">
            <a:avLst/>
          </a:prstGeom>
          <a:noFill/>
          <a:ln w="9525">
            <a:solidFill>
              <a:schemeClr val="tx1"/>
            </a:solidFill>
            <a:round/>
            <a:headEnd/>
            <a:tailEnd/>
          </a:ln>
        </p:spPr>
        <p:txBody>
          <a:bodyPr wrap="none" anchor="ctr"/>
          <a:lstStyle/>
          <a:p>
            <a:endParaRPr lang="en-US"/>
          </a:p>
        </p:txBody>
      </p:sp>
      <p:sp>
        <p:nvSpPr>
          <p:cNvPr id="3081" name="Line 14"/>
          <p:cNvSpPr>
            <a:spLocks noChangeShapeType="1"/>
          </p:cNvSpPr>
          <p:nvPr/>
        </p:nvSpPr>
        <p:spPr bwMode="auto">
          <a:xfrm>
            <a:off x="7620000" y="5067300"/>
            <a:ext cx="533400" cy="152400"/>
          </a:xfrm>
          <a:prstGeom prst="line">
            <a:avLst/>
          </a:prstGeom>
          <a:noFill/>
          <a:ln w="9525">
            <a:solidFill>
              <a:schemeClr val="tx1"/>
            </a:solidFill>
            <a:round/>
            <a:headEnd/>
            <a:tailEnd/>
          </a:ln>
        </p:spPr>
        <p:txBody>
          <a:bodyPr wrap="none" anchor="ctr"/>
          <a:lstStyle/>
          <a:p>
            <a:endParaRPr lang="en-US"/>
          </a:p>
        </p:txBody>
      </p:sp>
      <p:sp>
        <p:nvSpPr>
          <p:cNvPr id="3082" name="Oval 574"/>
          <p:cNvSpPr>
            <a:spLocks noChangeArrowheads="1"/>
          </p:cNvSpPr>
          <p:nvPr/>
        </p:nvSpPr>
        <p:spPr bwMode="auto">
          <a:xfrm>
            <a:off x="5029200" y="4610100"/>
            <a:ext cx="2590800" cy="914400"/>
          </a:xfrm>
          <a:prstGeom prst="ellipse">
            <a:avLst/>
          </a:prstGeom>
          <a:solidFill>
            <a:srgbClr val="DADAF6"/>
          </a:solidFill>
          <a:ln w="9525">
            <a:solidFill>
              <a:schemeClr val="tx1"/>
            </a:solidFill>
            <a:round/>
            <a:headEnd/>
            <a:tailEnd/>
          </a:ln>
        </p:spPr>
        <p:txBody>
          <a:bodyPr wrap="none" anchor="ctr"/>
          <a:lstStyle/>
          <a:p>
            <a:pPr eaLnBrk="0" hangingPunct="0"/>
            <a:r>
              <a:rPr lang="en-US" sz="1600">
                <a:latin typeface="Arial" charset="0"/>
              </a:rPr>
              <a:t>„wired“ Internet</a:t>
            </a:r>
          </a:p>
        </p:txBody>
      </p:sp>
      <p:sp>
        <p:nvSpPr>
          <p:cNvPr id="3083" name="Line 575"/>
          <p:cNvSpPr>
            <a:spLocks noChangeShapeType="1"/>
          </p:cNvSpPr>
          <p:nvPr/>
        </p:nvSpPr>
        <p:spPr bwMode="auto">
          <a:xfrm flipV="1">
            <a:off x="1219200" y="6057900"/>
            <a:ext cx="6477000" cy="0"/>
          </a:xfrm>
          <a:prstGeom prst="line">
            <a:avLst/>
          </a:prstGeom>
          <a:noFill/>
          <a:ln w="76200">
            <a:solidFill>
              <a:srgbClr val="FF0000"/>
            </a:solidFill>
            <a:round/>
            <a:headEnd type="triangle" w="med" len="med"/>
            <a:tailEnd type="triangle" w="med" len="med"/>
          </a:ln>
        </p:spPr>
        <p:txBody>
          <a:bodyPr wrap="none" anchor="ctr"/>
          <a:lstStyle/>
          <a:p>
            <a:endParaRPr lang="en-US"/>
          </a:p>
        </p:txBody>
      </p:sp>
      <p:sp>
        <p:nvSpPr>
          <p:cNvPr id="3084" name="Freeform 579"/>
          <p:cNvSpPr>
            <a:spLocks/>
          </p:cNvSpPr>
          <p:nvPr/>
        </p:nvSpPr>
        <p:spPr bwMode="auto">
          <a:xfrm>
            <a:off x="4114800" y="5524500"/>
            <a:ext cx="457200" cy="533400"/>
          </a:xfrm>
          <a:custGeom>
            <a:avLst/>
            <a:gdLst>
              <a:gd name="T0" fmla="*/ 288 w 288"/>
              <a:gd name="T1" fmla="*/ 336 h 336"/>
              <a:gd name="T2" fmla="*/ 48 w 288"/>
              <a:gd name="T3" fmla="*/ 240 h 336"/>
              <a:gd name="T4" fmla="*/ 0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288" y="336"/>
                </a:moveTo>
                <a:cubicBezTo>
                  <a:pt x="192" y="316"/>
                  <a:pt x="96" y="296"/>
                  <a:pt x="48" y="240"/>
                </a:cubicBezTo>
                <a:cubicBezTo>
                  <a:pt x="0" y="184"/>
                  <a:pt x="0" y="92"/>
                  <a:pt x="0" y="0"/>
                </a:cubicBezTo>
              </a:path>
            </a:pathLst>
          </a:custGeom>
          <a:noFill/>
          <a:ln w="76200">
            <a:solidFill>
              <a:srgbClr val="FF0000"/>
            </a:solidFill>
            <a:round/>
            <a:headEnd/>
            <a:tailEnd type="triangle" w="med" len="med"/>
          </a:ln>
        </p:spPr>
        <p:txBody>
          <a:bodyPr wrap="none" anchor="ctr"/>
          <a:lstStyle/>
          <a:p>
            <a:endParaRPr lang="en-US"/>
          </a:p>
        </p:txBody>
      </p:sp>
      <p:sp>
        <p:nvSpPr>
          <p:cNvPr id="3085" name="Text Box 580"/>
          <p:cNvSpPr txBox="1">
            <a:spLocks noChangeArrowheads="1"/>
          </p:cNvSpPr>
          <p:nvPr/>
        </p:nvSpPr>
        <p:spPr bwMode="auto">
          <a:xfrm>
            <a:off x="4267200" y="5524500"/>
            <a:ext cx="1654175" cy="336550"/>
          </a:xfrm>
          <a:prstGeom prst="rect">
            <a:avLst/>
          </a:prstGeom>
          <a:noFill/>
          <a:ln w="9525">
            <a:noFill/>
            <a:miter lim="800000"/>
            <a:headEnd/>
            <a:tailEnd/>
          </a:ln>
        </p:spPr>
        <p:txBody>
          <a:bodyPr wrap="none">
            <a:spAutoFit/>
          </a:bodyPr>
          <a:lstStyle/>
          <a:p>
            <a:pPr algn="l" eaLnBrk="0" hangingPunct="0"/>
            <a:r>
              <a:rPr lang="en-US" sz="1600">
                <a:latin typeface="Arial" charset="0"/>
              </a:rPr>
              <a:t>buffering of data</a:t>
            </a:r>
          </a:p>
        </p:txBody>
      </p:sp>
      <p:sp>
        <p:nvSpPr>
          <p:cNvPr id="3086" name="Text Box 581"/>
          <p:cNvSpPr txBox="1">
            <a:spLocks noChangeArrowheads="1"/>
          </p:cNvSpPr>
          <p:nvPr/>
        </p:nvSpPr>
        <p:spPr bwMode="auto">
          <a:xfrm>
            <a:off x="3124200" y="6057900"/>
            <a:ext cx="2667000" cy="336550"/>
          </a:xfrm>
          <a:prstGeom prst="rect">
            <a:avLst/>
          </a:prstGeom>
          <a:noFill/>
          <a:ln w="9525">
            <a:noFill/>
            <a:miter lim="800000"/>
            <a:headEnd/>
            <a:tailEnd/>
          </a:ln>
        </p:spPr>
        <p:txBody>
          <a:bodyPr wrap="none">
            <a:spAutoFit/>
          </a:bodyPr>
          <a:lstStyle/>
          <a:p>
            <a:pPr algn="l" eaLnBrk="0" hangingPunct="0"/>
            <a:r>
              <a:rPr lang="en-US" sz="1600">
                <a:latin typeface="Arial" charset="0"/>
              </a:rPr>
              <a:t>end-to-end TCP connection</a:t>
            </a:r>
          </a:p>
        </p:txBody>
      </p:sp>
      <p:sp>
        <p:nvSpPr>
          <p:cNvPr id="3087" name="Line 582"/>
          <p:cNvSpPr>
            <a:spLocks noChangeShapeType="1"/>
          </p:cNvSpPr>
          <p:nvPr/>
        </p:nvSpPr>
        <p:spPr bwMode="auto">
          <a:xfrm flipH="1">
            <a:off x="2057400" y="4533900"/>
            <a:ext cx="1524000" cy="0"/>
          </a:xfrm>
          <a:prstGeom prst="line">
            <a:avLst/>
          </a:prstGeom>
          <a:noFill/>
          <a:ln w="57150">
            <a:solidFill>
              <a:srgbClr val="01FFBC"/>
            </a:solidFill>
            <a:round/>
            <a:headEnd/>
            <a:tailEnd type="triangle" w="med" len="med"/>
          </a:ln>
        </p:spPr>
        <p:txBody>
          <a:bodyPr wrap="none" anchor="ctr"/>
          <a:lstStyle/>
          <a:p>
            <a:endParaRPr lang="en-US"/>
          </a:p>
        </p:txBody>
      </p:sp>
      <p:sp>
        <p:nvSpPr>
          <p:cNvPr id="3088" name="Text Box 583"/>
          <p:cNvSpPr txBox="1">
            <a:spLocks noChangeArrowheads="1"/>
          </p:cNvSpPr>
          <p:nvPr/>
        </p:nvSpPr>
        <p:spPr bwMode="auto">
          <a:xfrm>
            <a:off x="1828800" y="4152900"/>
            <a:ext cx="1978025" cy="336550"/>
          </a:xfrm>
          <a:prstGeom prst="rect">
            <a:avLst/>
          </a:prstGeom>
          <a:noFill/>
          <a:ln w="9525">
            <a:noFill/>
            <a:miter lim="800000"/>
            <a:headEnd/>
            <a:tailEnd/>
          </a:ln>
        </p:spPr>
        <p:txBody>
          <a:bodyPr wrap="none">
            <a:spAutoFit/>
          </a:bodyPr>
          <a:lstStyle/>
          <a:p>
            <a:pPr algn="l" eaLnBrk="0" hangingPunct="0"/>
            <a:r>
              <a:rPr lang="en-US" sz="1600">
                <a:latin typeface="Arial" charset="0"/>
              </a:rPr>
              <a:t>local retransmission</a:t>
            </a:r>
          </a:p>
        </p:txBody>
      </p:sp>
      <p:sp>
        <p:nvSpPr>
          <p:cNvPr id="3089" name="Text Box 585"/>
          <p:cNvSpPr txBox="1">
            <a:spLocks noChangeArrowheads="1"/>
          </p:cNvSpPr>
          <p:nvPr/>
        </p:nvSpPr>
        <p:spPr bwMode="auto">
          <a:xfrm>
            <a:off x="7543800" y="4076700"/>
            <a:ext cx="1482725" cy="581025"/>
          </a:xfrm>
          <a:prstGeom prst="rect">
            <a:avLst/>
          </a:prstGeom>
          <a:noFill/>
          <a:ln w="9525">
            <a:noFill/>
            <a:miter lim="800000"/>
            <a:headEnd/>
            <a:tailEnd/>
          </a:ln>
        </p:spPr>
        <p:txBody>
          <a:bodyPr wrap="none">
            <a:spAutoFit/>
          </a:bodyPr>
          <a:lstStyle/>
          <a:p>
            <a:pPr algn="l" eaLnBrk="0" hangingPunct="0"/>
            <a:r>
              <a:rPr lang="en-US" sz="1600">
                <a:latin typeface="Arial" charset="0"/>
              </a:rPr>
              <a:t>correspondent</a:t>
            </a:r>
          </a:p>
          <a:p>
            <a:pPr algn="l" eaLnBrk="0" hangingPunct="0"/>
            <a:r>
              <a:rPr lang="en-US" sz="1600">
                <a:latin typeface="Arial" charset="0"/>
              </a:rPr>
              <a:t>host</a:t>
            </a:r>
          </a:p>
        </p:txBody>
      </p:sp>
      <p:sp>
        <p:nvSpPr>
          <p:cNvPr id="3090" name="Text Box 586"/>
          <p:cNvSpPr txBox="1">
            <a:spLocks noChangeArrowheads="1"/>
          </p:cNvSpPr>
          <p:nvPr/>
        </p:nvSpPr>
        <p:spPr bwMode="auto">
          <a:xfrm>
            <a:off x="4038600" y="4305300"/>
            <a:ext cx="804863" cy="581025"/>
          </a:xfrm>
          <a:prstGeom prst="rect">
            <a:avLst/>
          </a:prstGeom>
          <a:noFill/>
          <a:ln w="9525">
            <a:noFill/>
            <a:miter lim="800000"/>
            <a:headEnd/>
            <a:tailEnd/>
          </a:ln>
        </p:spPr>
        <p:txBody>
          <a:bodyPr wrap="none">
            <a:spAutoFit/>
          </a:bodyPr>
          <a:lstStyle/>
          <a:p>
            <a:pPr algn="l" eaLnBrk="0" hangingPunct="0"/>
            <a:r>
              <a:rPr lang="en-US" sz="1600">
                <a:latin typeface="Arial" charset="0"/>
              </a:rPr>
              <a:t>foreign</a:t>
            </a:r>
          </a:p>
          <a:p>
            <a:pPr algn="l" eaLnBrk="0" hangingPunct="0"/>
            <a:r>
              <a:rPr lang="en-US" sz="1600">
                <a:latin typeface="Arial" charset="0"/>
              </a:rPr>
              <a:t>agent</a:t>
            </a:r>
          </a:p>
        </p:txBody>
      </p:sp>
      <p:sp>
        <p:nvSpPr>
          <p:cNvPr id="3091" name="Text Box 587"/>
          <p:cNvSpPr txBox="1">
            <a:spLocks noChangeArrowheads="1"/>
          </p:cNvSpPr>
          <p:nvPr/>
        </p:nvSpPr>
        <p:spPr bwMode="auto">
          <a:xfrm>
            <a:off x="533400" y="5676900"/>
            <a:ext cx="781050" cy="581025"/>
          </a:xfrm>
          <a:prstGeom prst="rect">
            <a:avLst/>
          </a:prstGeom>
          <a:noFill/>
          <a:ln w="9525">
            <a:noFill/>
            <a:miter lim="800000"/>
            <a:headEnd/>
            <a:tailEnd/>
          </a:ln>
        </p:spPr>
        <p:txBody>
          <a:bodyPr wrap="none">
            <a:spAutoFit/>
          </a:bodyPr>
          <a:lstStyle/>
          <a:p>
            <a:pPr algn="l" eaLnBrk="0" hangingPunct="0"/>
            <a:r>
              <a:rPr lang="en-US" sz="1600">
                <a:latin typeface="Arial" charset="0"/>
              </a:rPr>
              <a:t>mobile</a:t>
            </a:r>
          </a:p>
          <a:p>
            <a:pPr algn="l" eaLnBrk="0" hangingPunct="0"/>
            <a:r>
              <a:rPr lang="en-US" sz="1600">
                <a:latin typeface="Arial" charset="0"/>
              </a:rPr>
              <a:t>host</a:t>
            </a:r>
          </a:p>
        </p:txBody>
      </p:sp>
      <p:sp>
        <p:nvSpPr>
          <p:cNvPr id="3092" name="Freeform 588"/>
          <p:cNvSpPr>
            <a:spLocks/>
          </p:cNvSpPr>
          <p:nvPr/>
        </p:nvSpPr>
        <p:spPr bwMode="auto">
          <a:xfrm flipH="1">
            <a:off x="3657600" y="5524500"/>
            <a:ext cx="457200" cy="533400"/>
          </a:xfrm>
          <a:custGeom>
            <a:avLst/>
            <a:gdLst>
              <a:gd name="T0" fmla="*/ 288 w 288"/>
              <a:gd name="T1" fmla="*/ 336 h 336"/>
              <a:gd name="T2" fmla="*/ 48 w 288"/>
              <a:gd name="T3" fmla="*/ 240 h 336"/>
              <a:gd name="T4" fmla="*/ 0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288" y="336"/>
                </a:moveTo>
                <a:cubicBezTo>
                  <a:pt x="192" y="316"/>
                  <a:pt x="96" y="296"/>
                  <a:pt x="48" y="240"/>
                </a:cubicBezTo>
                <a:cubicBezTo>
                  <a:pt x="0" y="184"/>
                  <a:pt x="0" y="92"/>
                  <a:pt x="0" y="0"/>
                </a:cubicBezTo>
              </a:path>
            </a:pathLst>
          </a:custGeom>
          <a:noFill/>
          <a:ln w="76200">
            <a:solidFill>
              <a:srgbClr val="FF0000"/>
            </a:solidFill>
            <a:round/>
            <a:headEnd/>
            <a:tailEnd type="triangle" w="med" len="med"/>
          </a:ln>
        </p:spPr>
        <p:txBody>
          <a:bodyPr wrap="none" anchor="ctr"/>
          <a:lstStyle/>
          <a:p>
            <a:endParaRPr lang="en-US"/>
          </a:p>
        </p:txBody>
      </p:sp>
      <p:sp>
        <p:nvSpPr>
          <p:cNvPr id="3093" name="Text Box 589"/>
          <p:cNvSpPr txBox="1">
            <a:spLocks noChangeArrowheads="1"/>
          </p:cNvSpPr>
          <p:nvPr/>
        </p:nvSpPr>
        <p:spPr bwMode="auto">
          <a:xfrm>
            <a:off x="2209800" y="5524500"/>
            <a:ext cx="1808163" cy="336550"/>
          </a:xfrm>
          <a:prstGeom prst="rect">
            <a:avLst/>
          </a:prstGeom>
          <a:noFill/>
          <a:ln w="9525">
            <a:noFill/>
            <a:miter lim="800000"/>
            <a:headEnd/>
            <a:tailEnd/>
          </a:ln>
        </p:spPr>
        <p:txBody>
          <a:bodyPr wrap="none">
            <a:spAutoFit/>
          </a:bodyPr>
          <a:lstStyle/>
          <a:p>
            <a:pPr algn="l" eaLnBrk="0" hangingPunct="0"/>
            <a:r>
              <a:rPr lang="en-US" sz="1600">
                <a:latin typeface="Arial" charset="0"/>
              </a:rPr>
              <a:t>snooping of ACKs</a:t>
            </a:r>
          </a:p>
        </p:txBody>
      </p:sp>
      <p:pic>
        <p:nvPicPr>
          <p:cNvPr id="3094" name="Picture 590" descr="j0235962"/>
          <p:cNvPicPr>
            <a:picLocks noChangeAspect="1" noChangeArrowheads="1"/>
          </p:cNvPicPr>
          <p:nvPr/>
        </p:nvPicPr>
        <p:blipFill>
          <a:blip r:embed="rId4" cstate="print"/>
          <a:srcRect/>
          <a:stretch>
            <a:fillRect/>
          </a:stretch>
        </p:blipFill>
        <p:spPr bwMode="auto">
          <a:xfrm>
            <a:off x="685800" y="4533900"/>
            <a:ext cx="1071563" cy="1081088"/>
          </a:xfrm>
          <a:prstGeom prst="rect">
            <a:avLst/>
          </a:prstGeom>
          <a:noFill/>
          <a:ln w="9525">
            <a:noFill/>
            <a:miter lim="800000"/>
            <a:headEnd/>
            <a:tailEnd/>
          </a:ln>
        </p:spPr>
      </p:pic>
      <p:pic>
        <p:nvPicPr>
          <p:cNvPr id="3095" name="Picture 591" descr="j0285750"/>
          <p:cNvPicPr>
            <a:picLocks noChangeAspect="1" noChangeArrowheads="1"/>
          </p:cNvPicPr>
          <p:nvPr/>
        </p:nvPicPr>
        <p:blipFill>
          <a:blip r:embed="rId5" cstate="print"/>
          <a:srcRect/>
          <a:stretch>
            <a:fillRect/>
          </a:stretch>
        </p:blipFill>
        <p:spPr bwMode="auto">
          <a:xfrm>
            <a:off x="7775575" y="4762500"/>
            <a:ext cx="1368425" cy="8397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5363" name="Rectangle 2"/>
          <p:cNvSpPr>
            <a:spLocks noGrp="1" noChangeArrowheads="1"/>
          </p:cNvSpPr>
          <p:nvPr>
            <p:ph type="title"/>
          </p:nvPr>
        </p:nvSpPr>
        <p:spPr/>
        <p:txBody>
          <a:bodyPr/>
          <a:lstStyle/>
          <a:p>
            <a:pPr eaLnBrk="1" hangingPunct="1"/>
            <a:r>
              <a:rPr lang="en-US" smtClean="0"/>
              <a:t>Snooping TCP II</a:t>
            </a:r>
          </a:p>
        </p:txBody>
      </p:sp>
      <p:sp>
        <p:nvSpPr>
          <p:cNvPr id="15364" name="Rectangle 3"/>
          <p:cNvSpPr>
            <a:spLocks noGrp="1" noChangeArrowheads="1"/>
          </p:cNvSpPr>
          <p:nvPr>
            <p:ph type="body" idx="1"/>
          </p:nvPr>
        </p:nvSpPr>
        <p:spPr/>
        <p:txBody>
          <a:bodyPr>
            <a:normAutofit fontScale="92500" lnSpcReduction="10000"/>
          </a:bodyPr>
          <a:lstStyle/>
          <a:p>
            <a:pPr eaLnBrk="1" hangingPunct="1"/>
            <a:r>
              <a:rPr lang="en-US" sz="2000" smtClean="0"/>
              <a:t>Data transfer to the mobile host</a:t>
            </a:r>
          </a:p>
          <a:p>
            <a:pPr lvl="1" eaLnBrk="1" hangingPunct="1"/>
            <a:r>
              <a:rPr lang="en-US" sz="1800" smtClean="0"/>
              <a:t>FA buffers data until it receives ACK of the MH, FA detects packet loss via duplicated ACKs or time-out</a:t>
            </a:r>
          </a:p>
          <a:p>
            <a:pPr lvl="1" eaLnBrk="1" hangingPunct="1"/>
            <a:r>
              <a:rPr lang="en-US" sz="1800" smtClean="0"/>
              <a:t>fast retransmission possible, transparent for the fixed network</a:t>
            </a:r>
          </a:p>
          <a:p>
            <a:pPr eaLnBrk="1" hangingPunct="1"/>
            <a:r>
              <a:rPr lang="en-US" sz="2000" smtClean="0"/>
              <a:t>Data transfer from the mobile host</a:t>
            </a:r>
          </a:p>
          <a:p>
            <a:pPr lvl="1" eaLnBrk="1" hangingPunct="1"/>
            <a:r>
              <a:rPr lang="en-US" sz="1800" smtClean="0"/>
              <a:t>FA detects packet loss on the wireless link via sequence numbers, FA answers directly with a NACK to the MH</a:t>
            </a:r>
          </a:p>
          <a:p>
            <a:pPr lvl="1" eaLnBrk="1" hangingPunct="1"/>
            <a:r>
              <a:rPr lang="en-US" sz="1800" smtClean="0"/>
              <a:t>MH can now retransmit data with only a very short delay</a:t>
            </a:r>
          </a:p>
          <a:p>
            <a:pPr eaLnBrk="1" hangingPunct="1"/>
            <a:r>
              <a:rPr lang="en-US" sz="2000" smtClean="0"/>
              <a:t>Integration of the MAC layer</a:t>
            </a:r>
          </a:p>
          <a:p>
            <a:pPr lvl="1" eaLnBrk="1" hangingPunct="1"/>
            <a:r>
              <a:rPr lang="en-US" sz="1800" smtClean="0"/>
              <a:t>MAC layer often has similar mechanisms to those of TCP</a:t>
            </a:r>
          </a:p>
          <a:p>
            <a:pPr lvl="1" eaLnBrk="1" hangingPunct="1"/>
            <a:r>
              <a:rPr lang="en-US" sz="1800" smtClean="0"/>
              <a:t>thus, the MAC layer can already detect duplicated packets due to retransmissions and discard them </a:t>
            </a:r>
          </a:p>
          <a:p>
            <a:pPr eaLnBrk="1" hangingPunct="1"/>
            <a:r>
              <a:rPr lang="en-US" sz="2000" smtClean="0"/>
              <a:t>Problems</a:t>
            </a:r>
          </a:p>
          <a:p>
            <a:pPr lvl="1" eaLnBrk="1" hangingPunct="1"/>
            <a:r>
              <a:rPr lang="en-US" sz="1800" smtClean="0"/>
              <a:t>snooping TCP does not isolate the wireless link as good as I-TCP</a:t>
            </a:r>
          </a:p>
          <a:p>
            <a:pPr lvl="1" eaLnBrk="1" hangingPunct="1"/>
            <a:r>
              <a:rPr lang="en-US" sz="1800" smtClean="0"/>
              <a:t>snooping might be useless depending on encryption schemes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smtClean="0"/>
              <a:t>TCP Connection</a:t>
            </a:r>
            <a:endParaRPr lang="en-US" dirty="0"/>
          </a:p>
        </p:txBody>
      </p:sp>
      <p:sp>
        <p:nvSpPr>
          <p:cNvPr id="156675" name="Rectangle 3"/>
          <p:cNvSpPr>
            <a:spLocks noGrp="1" noChangeArrowheads="1"/>
          </p:cNvSpPr>
          <p:nvPr>
            <p:ph idx="1"/>
          </p:nvPr>
        </p:nvSpPr>
        <p:spPr/>
        <p:txBody>
          <a:bodyPr>
            <a:normAutofit fontScale="77500" lnSpcReduction="20000"/>
          </a:bodyPr>
          <a:lstStyle/>
          <a:p>
            <a:r>
              <a:rPr lang="en-US" dirty="0" smtClean="0"/>
              <a:t>Four Numbers: Source IP Address, Source Port, Destination IP Address, Destination Port</a:t>
            </a:r>
          </a:p>
          <a:p>
            <a:r>
              <a:rPr lang="en-US" dirty="0" smtClean="0"/>
              <a:t>“Open”</a:t>
            </a:r>
          </a:p>
          <a:p>
            <a:pPr lvl="1"/>
            <a:r>
              <a:rPr lang="en-US" dirty="0" smtClean="0"/>
              <a:t>TCP three-way handshake.</a:t>
            </a:r>
          </a:p>
          <a:p>
            <a:pPr lvl="1"/>
            <a:r>
              <a:rPr lang="en-US" dirty="0" smtClean="0"/>
              <a:t>OS of both source and destination hosts begin to maintain “state information” re the connection.</a:t>
            </a:r>
          </a:p>
          <a:p>
            <a:pPr lvl="1"/>
            <a:r>
              <a:rPr lang="en-US" dirty="0" smtClean="0"/>
              <a:t>“connection is established”</a:t>
            </a:r>
          </a:p>
          <a:p>
            <a:r>
              <a:rPr lang="en-US" dirty="0" smtClean="0"/>
              <a:t>“Close”: TCP Four-Way Handshake.</a:t>
            </a:r>
          </a:p>
          <a:p>
            <a:pPr lvl="1"/>
            <a:r>
              <a:rPr lang="en-US" dirty="0" smtClean="0"/>
              <a:t>Terminates a previously established connection. </a:t>
            </a:r>
          </a:p>
          <a:p>
            <a:pPr lvl="1"/>
            <a:r>
              <a:rPr lang="en-US" dirty="0" smtClean="0"/>
              <a:t>OS of both source and destination hosts flush out “state information” re the connection.</a:t>
            </a:r>
          </a:p>
          <a:p>
            <a:pPr lvl="1"/>
            <a:r>
              <a:rPr lang="en-US" dirty="0" smtClean="0"/>
              <a:t>“connection is closed”</a:t>
            </a:r>
          </a:p>
          <a:p>
            <a:r>
              <a:rPr lang="en-US" dirty="0" smtClean="0"/>
              <a:t>Data transport only between Open and Close.</a:t>
            </a:r>
          </a:p>
          <a:p>
            <a:endParaRPr lang="en-US" dirty="0" smtClean="0"/>
          </a:p>
          <a:p>
            <a:endParaRPr lang="en-US" dirty="0" smtClean="0"/>
          </a:p>
          <a:p>
            <a:endParaRPr lang="en-US" dirty="0" smtClean="0"/>
          </a:p>
          <a:p>
            <a:endParaRPr lang="en-US" dirty="0" smtClean="0"/>
          </a:p>
          <a:p>
            <a:endParaRPr lang="en-US" dirty="0" smtClean="0"/>
          </a:p>
          <a:p>
            <a:pPr lvl="1"/>
            <a:endParaRPr lang="en-US" dirty="0" smtClean="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FBB40510-0374-4B34-92FB-2CDBBD8AD308}" type="slidenum">
              <a:rPr lang="en-US" smtClean="0"/>
              <a:pPr/>
              <a:t>3</a:t>
            </a:fld>
            <a:endParaRPr lang="en-US"/>
          </a:p>
        </p:txBody>
      </p:sp>
      <p:sp>
        <p:nvSpPr>
          <p:cNvPr id="6" name="Date Placeholder 5"/>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6387" name="Rectangle 5"/>
          <p:cNvSpPr>
            <a:spLocks noGrp="1" noChangeArrowheads="1"/>
          </p:cNvSpPr>
          <p:nvPr>
            <p:ph type="title"/>
          </p:nvPr>
        </p:nvSpPr>
        <p:spPr/>
        <p:txBody>
          <a:bodyPr/>
          <a:lstStyle/>
          <a:p>
            <a:pPr eaLnBrk="1" hangingPunct="1"/>
            <a:r>
              <a:rPr lang="en-US" dirty="0" smtClean="0"/>
              <a:t>M-TCP</a:t>
            </a:r>
            <a:endParaRPr lang="en-US" dirty="0" smtClean="0"/>
          </a:p>
        </p:txBody>
      </p:sp>
      <p:sp>
        <p:nvSpPr>
          <p:cNvPr id="16388" name="Rectangle 6"/>
          <p:cNvSpPr>
            <a:spLocks noGrp="1" noChangeArrowheads="1"/>
          </p:cNvSpPr>
          <p:nvPr>
            <p:ph type="body" idx="1"/>
          </p:nvPr>
        </p:nvSpPr>
        <p:spPr/>
        <p:txBody>
          <a:bodyPr>
            <a:normAutofit fontScale="92500" lnSpcReduction="10000"/>
          </a:bodyPr>
          <a:lstStyle/>
          <a:p>
            <a:pPr eaLnBrk="1" hangingPunct="1"/>
            <a:r>
              <a:rPr lang="en-US" sz="2000" smtClean="0"/>
              <a:t>Special handling of lengthy and/or frequent disconnections</a:t>
            </a:r>
          </a:p>
          <a:p>
            <a:pPr eaLnBrk="1" hangingPunct="1"/>
            <a:r>
              <a:rPr lang="en-US" sz="2000" smtClean="0"/>
              <a:t>M-TCP splits as I-TCP does</a:t>
            </a:r>
          </a:p>
          <a:p>
            <a:pPr lvl="1" eaLnBrk="1" hangingPunct="1"/>
            <a:r>
              <a:rPr lang="en-US" sz="1800" smtClean="0"/>
              <a:t>unmodified TCP fixed network to supervisory host (SH)</a:t>
            </a:r>
          </a:p>
          <a:p>
            <a:pPr lvl="1" eaLnBrk="1" hangingPunct="1"/>
            <a:r>
              <a:rPr lang="en-US" sz="1800" smtClean="0"/>
              <a:t>optimized TCP SH to MH</a:t>
            </a:r>
          </a:p>
          <a:p>
            <a:pPr eaLnBrk="1" hangingPunct="1"/>
            <a:r>
              <a:rPr lang="en-US" sz="2000" smtClean="0"/>
              <a:t>Supervisory host</a:t>
            </a:r>
          </a:p>
          <a:p>
            <a:pPr lvl="1" eaLnBrk="1" hangingPunct="1"/>
            <a:r>
              <a:rPr lang="en-US" sz="1800" smtClean="0"/>
              <a:t>no caching, no retransmission</a:t>
            </a:r>
          </a:p>
          <a:p>
            <a:pPr lvl="1" eaLnBrk="1" hangingPunct="1"/>
            <a:r>
              <a:rPr lang="en-US" sz="1800" smtClean="0"/>
              <a:t>monitors all packets, if disconnection detected</a:t>
            </a:r>
          </a:p>
          <a:p>
            <a:pPr lvl="2" eaLnBrk="1" hangingPunct="1"/>
            <a:r>
              <a:rPr lang="en-US" sz="1600" smtClean="0"/>
              <a:t>set sender window size to 0</a:t>
            </a:r>
          </a:p>
          <a:p>
            <a:pPr lvl="2" eaLnBrk="1" hangingPunct="1"/>
            <a:r>
              <a:rPr lang="en-US" sz="1600" smtClean="0"/>
              <a:t>sender automatically goes into persistent mode</a:t>
            </a:r>
          </a:p>
          <a:p>
            <a:pPr lvl="1" eaLnBrk="1" hangingPunct="1"/>
            <a:r>
              <a:rPr lang="en-US" sz="1800" smtClean="0"/>
              <a:t>old or new SH reopen the window</a:t>
            </a:r>
          </a:p>
          <a:p>
            <a:pPr eaLnBrk="1" hangingPunct="1"/>
            <a:r>
              <a:rPr lang="en-US" sz="2000" smtClean="0"/>
              <a:t>Advantages</a:t>
            </a:r>
          </a:p>
          <a:p>
            <a:pPr lvl="1" eaLnBrk="1" hangingPunct="1"/>
            <a:r>
              <a:rPr lang="en-US" sz="1800" smtClean="0"/>
              <a:t>maintains semantics, supports disconnection, no buffer forwarding</a:t>
            </a:r>
          </a:p>
          <a:p>
            <a:pPr eaLnBrk="1" hangingPunct="1"/>
            <a:r>
              <a:rPr lang="en-US" sz="2000" smtClean="0"/>
              <a:t>Disadvantages</a:t>
            </a:r>
          </a:p>
          <a:p>
            <a:pPr lvl="1" eaLnBrk="1" hangingPunct="1"/>
            <a:r>
              <a:rPr lang="en-US" sz="1800" smtClean="0"/>
              <a:t>loss on wireless link propagated into fixed network</a:t>
            </a:r>
          </a:p>
          <a:p>
            <a:pPr lvl="1" eaLnBrk="1" hangingPunct="1"/>
            <a:r>
              <a:rPr lang="en-US" sz="1800" smtClean="0"/>
              <a:t>adapted TCP on wireless link</a:t>
            </a:r>
          </a:p>
          <a:p>
            <a:pPr lvl="1" eaLnBrk="1" hangingPunct="1"/>
            <a:endParaRPr lang="en-US" sz="1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7411" name="Rectangle 2"/>
          <p:cNvSpPr>
            <a:spLocks noGrp="1" noChangeArrowheads="1"/>
          </p:cNvSpPr>
          <p:nvPr>
            <p:ph type="title"/>
          </p:nvPr>
        </p:nvSpPr>
        <p:spPr/>
        <p:txBody>
          <a:bodyPr/>
          <a:lstStyle/>
          <a:p>
            <a:pPr eaLnBrk="1" hangingPunct="1"/>
            <a:r>
              <a:rPr lang="en-US" smtClean="0"/>
              <a:t>Fast retransmit/fast recovery</a:t>
            </a:r>
          </a:p>
        </p:txBody>
      </p:sp>
      <p:sp>
        <p:nvSpPr>
          <p:cNvPr id="17412" name="Rectangle 3"/>
          <p:cNvSpPr>
            <a:spLocks noGrp="1" noChangeArrowheads="1"/>
          </p:cNvSpPr>
          <p:nvPr>
            <p:ph type="body" idx="1"/>
          </p:nvPr>
        </p:nvSpPr>
        <p:spPr/>
        <p:txBody>
          <a:bodyPr>
            <a:normAutofit fontScale="70000" lnSpcReduction="20000"/>
          </a:bodyPr>
          <a:lstStyle/>
          <a:p>
            <a:pPr eaLnBrk="1" hangingPunct="1"/>
            <a:r>
              <a:rPr lang="en-US" smtClean="0"/>
              <a:t>Change of foreign agent often results in packet loss </a:t>
            </a:r>
          </a:p>
          <a:p>
            <a:pPr lvl="1" eaLnBrk="1" hangingPunct="1"/>
            <a:r>
              <a:rPr lang="en-US" smtClean="0"/>
              <a:t>TCP reacts with slow-start although there is no congestion</a:t>
            </a:r>
          </a:p>
          <a:p>
            <a:pPr eaLnBrk="1" hangingPunct="1"/>
            <a:r>
              <a:rPr lang="en-US" smtClean="0"/>
              <a:t>Forced fast retransmit</a:t>
            </a:r>
          </a:p>
          <a:p>
            <a:pPr lvl="1" eaLnBrk="1" hangingPunct="1"/>
            <a:r>
              <a:rPr lang="en-US" smtClean="0"/>
              <a:t>as soon as the mobile host has registered with a new foreign agent, the MH sends duplicated acknowledgements on purpose</a:t>
            </a:r>
          </a:p>
          <a:p>
            <a:pPr lvl="1" eaLnBrk="1" hangingPunct="1"/>
            <a:r>
              <a:rPr lang="en-US" smtClean="0"/>
              <a:t>this forces the fast retransmit mode at the communication partners</a:t>
            </a:r>
          </a:p>
          <a:p>
            <a:pPr lvl="1" eaLnBrk="1" hangingPunct="1"/>
            <a:r>
              <a:rPr lang="en-US" smtClean="0"/>
              <a:t>additionally, the TCP on the MH is forced to continue sending with the actual window size and not to go into slow-start after registration</a:t>
            </a:r>
          </a:p>
          <a:p>
            <a:pPr eaLnBrk="1" hangingPunct="1"/>
            <a:r>
              <a:rPr lang="en-US" smtClean="0"/>
              <a:t>Advantage</a:t>
            </a:r>
          </a:p>
          <a:p>
            <a:pPr lvl="1" eaLnBrk="1" hangingPunct="1"/>
            <a:r>
              <a:rPr lang="en-US" smtClean="0"/>
              <a:t>simple changes result in significant higher performance </a:t>
            </a:r>
          </a:p>
          <a:p>
            <a:pPr eaLnBrk="1" hangingPunct="1"/>
            <a:r>
              <a:rPr lang="en-US" smtClean="0"/>
              <a:t>Disadvantage</a:t>
            </a:r>
          </a:p>
          <a:p>
            <a:pPr lvl="1" eaLnBrk="1" hangingPunct="1"/>
            <a:r>
              <a:rPr lang="en-US" smtClean="0"/>
              <a:t>further mix of IP and TCP, no transparent approach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8435" name="Rectangle 2"/>
          <p:cNvSpPr>
            <a:spLocks noGrp="1" noChangeArrowheads="1"/>
          </p:cNvSpPr>
          <p:nvPr>
            <p:ph type="title"/>
          </p:nvPr>
        </p:nvSpPr>
        <p:spPr/>
        <p:txBody>
          <a:bodyPr/>
          <a:lstStyle/>
          <a:p>
            <a:pPr eaLnBrk="1" hangingPunct="1"/>
            <a:r>
              <a:rPr lang="en-US" smtClean="0"/>
              <a:t>Transmission/time-out freezing</a:t>
            </a:r>
          </a:p>
        </p:txBody>
      </p:sp>
      <p:sp>
        <p:nvSpPr>
          <p:cNvPr id="18436"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smtClean="0"/>
              <a:t>Mobile hosts can be disconnected for a longer time</a:t>
            </a:r>
          </a:p>
          <a:p>
            <a:pPr lvl="1" eaLnBrk="1" hangingPunct="1">
              <a:lnSpc>
                <a:spcPct val="90000"/>
              </a:lnSpc>
            </a:pPr>
            <a:r>
              <a:rPr lang="en-US" smtClean="0"/>
              <a:t>no packet exchange possible, e.g., in a tunnel, disconnection due to overloaded cells or mux. with higher priority traffic</a:t>
            </a:r>
          </a:p>
          <a:p>
            <a:pPr lvl="1" eaLnBrk="1" hangingPunct="1">
              <a:lnSpc>
                <a:spcPct val="90000"/>
              </a:lnSpc>
            </a:pPr>
            <a:r>
              <a:rPr lang="en-US" smtClean="0"/>
              <a:t>TCP disconnects after time-out completely</a:t>
            </a:r>
          </a:p>
          <a:p>
            <a:pPr eaLnBrk="1" hangingPunct="1">
              <a:lnSpc>
                <a:spcPct val="90000"/>
              </a:lnSpc>
            </a:pPr>
            <a:r>
              <a:rPr lang="en-US" smtClean="0"/>
              <a:t>TCP freezing</a:t>
            </a:r>
          </a:p>
          <a:p>
            <a:pPr lvl="1" eaLnBrk="1" hangingPunct="1">
              <a:lnSpc>
                <a:spcPct val="90000"/>
              </a:lnSpc>
            </a:pPr>
            <a:r>
              <a:rPr lang="en-US" smtClean="0"/>
              <a:t>MAC layer is often able to detect interruption in advance</a:t>
            </a:r>
          </a:p>
          <a:p>
            <a:pPr lvl="1" eaLnBrk="1" hangingPunct="1">
              <a:lnSpc>
                <a:spcPct val="90000"/>
              </a:lnSpc>
            </a:pPr>
            <a:r>
              <a:rPr lang="en-US" smtClean="0"/>
              <a:t>MAC can inform TCP layer of upcoming loss of connection</a:t>
            </a:r>
          </a:p>
          <a:p>
            <a:pPr lvl="1" eaLnBrk="1" hangingPunct="1">
              <a:lnSpc>
                <a:spcPct val="90000"/>
              </a:lnSpc>
            </a:pPr>
            <a:r>
              <a:rPr lang="en-US" smtClean="0"/>
              <a:t>TCP stops sending, but does now not assume a congested link </a:t>
            </a:r>
          </a:p>
          <a:p>
            <a:pPr lvl="1" eaLnBrk="1" hangingPunct="1">
              <a:lnSpc>
                <a:spcPct val="90000"/>
              </a:lnSpc>
            </a:pPr>
            <a:r>
              <a:rPr lang="en-US" smtClean="0"/>
              <a:t>MAC layer signals again if reconnected </a:t>
            </a:r>
          </a:p>
          <a:p>
            <a:pPr eaLnBrk="1" hangingPunct="1">
              <a:lnSpc>
                <a:spcPct val="90000"/>
              </a:lnSpc>
            </a:pPr>
            <a:r>
              <a:rPr lang="en-US" smtClean="0"/>
              <a:t>Advantage</a:t>
            </a:r>
          </a:p>
          <a:p>
            <a:pPr lvl="1" eaLnBrk="1" hangingPunct="1">
              <a:lnSpc>
                <a:spcPct val="90000"/>
              </a:lnSpc>
            </a:pPr>
            <a:r>
              <a:rPr lang="en-US" smtClean="0"/>
              <a:t>scheme is independent of data </a:t>
            </a:r>
          </a:p>
          <a:p>
            <a:pPr eaLnBrk="1" hangingPunct="1">
              <a:lnSpc>
                <a:spcPct val="90000"/>
              </a:lnSpc>
            </a:pPr>
            <a:r>
              <a:rPr lang="en-US" smtClean="0"/>
              <a:t>Disadvantage</a:t>
            </a:r>
          </a:p>
          <a:p>
            <a:pPr lvl="1" eaLnBrk="1" hangingPunct="1">
              <a:lnSpc>
                <a:spcPct val="90000"/>
              </a:lnSpc>
            </a:pPr>
            <a:r>
              <a:rPr lang="en-US" smtClean="0"/>
              <a:t>TCP on mobile host has to be changed, mechanism depends on MAC layer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19459" name="Rectangle 2"/>
          <p:cNvSpPr>
            <a:spLocks noGrp="1" noChangeArrowheads="1"/>
          </p:cNvSpPr>
          <p:nvPr>
            <p:ph type="title"/>
          </p:nvPr>
        </p:nvSpPr>
        <p:spPr/>
        <p:txBody>
          <a:bodyPr/>
          <a:lstStyle/>
          <a:p>
            <a:pPr eaLnBrk="1" hangingPunct="1"/>
            <a:r>
              <a:rPr lang="en-US" smtClean="0"/>
              <a:t>Selective retransmission</a:t>
            </a:r>
          </a:p>
        </p:txBody>
      </p:sp>
      <p:sp>
        <p:nvSpPr>
          <p:cNvPr id="19460"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smtClean="0"/>
              <a:t>TCP acknowledgements are often cumulative</a:t>
            </a:r>
          </a:p>
          <a:p>
            <a:pPr lvl="1" eaLnBrk="1" hangingPunct="1">
              <a:lnSpc>
                <a:spcPct val="90000"/>
              </a:lnSpc>
            </a:pPr>
            <a:r>
              <a:rPr lang="en-US" smtClean="0"/>
              <a:t>ACK n acknowledges correct and in-sequence receipt of packets up to n</a:t>
            </a:r>
          </a:p>
          <a:p>
            <a:pPr lvl="1" eaLnBrk="1" hangingPunct="1">
              <a:lnSpc>
                <a:spcPct val="90000"/>
              </a:lnSpc>
            </a:pPr>
            <a:r>
              <a:rPr lang="en-US" smtClean="0"/>
              <a:t>if single packets are missing quite often a whole packet sequence beginning at the gap has to be retransmitted (go-back-n), thus wasting bandwidth</a:t>
            </a:r>
          </a:p>
          <a:p>
            <a:pPr eaLnBrk="1" hangingPunct="1">
              <a:lnSpc>
                <a:spcPct val="90000"/>
              </a:lnSpc>
            </a:pPr>
            <a:r>
              <a:rPr lang="en-US" smtClean="0"/>
              <a:t>Selective retransmission as one solution</a:t>
            </a:r>
          </a:p>
          <a:p>
            <a:pPr lvl="1" eaLnBrk="1" hangingPunct="1">
              <a:lnSpc>
                <a:spcPct val="90000"/>
              </a:lnSpc>
            </a:pPr>
            <a:r>
              <a:rPr lang="en-US" smtClean="0"/>
              <a:t>RFC2018 allows for acknowledgements of single packets, not only acknowledgements of in-sequence packet streams without gaps</a:t>
            </a:r>
          </a:p>
          <a:p>
            <a:pPr lvl="1" eaLnBrk="1" hangingPunct="1">
              <a:lnSpc>
                <a:spcPct val="90000"/>
              </a:lnSpc>
            </a:pPr>
            <a:r>
              <a:rPr lang="en-US" smtClean="0"/>
              <a:t>sender can now retransmit only the missing packets</a:t>
            </a:r>
          </a:p>
          <a:p>
            <a:pPr eaLnBrk="1" hangingPunct="1">
              <a:lnSpc>
                <a:spcPct val="90000"/>
              </a:lnSpc>
            </a:pPr>
            <a:r>
              <a:rPr lang="en-US" smtClean="0"/>
              <a:t>Advantage</a:t>
            </a:r>
          </a:p>
          <a:p>
            <a:pPr lvl="1" eaLnBrk="1" hangingPunct="1">
              <a:lnSpc>
                <a:spcPct val="90000"/>
              </a:lnSpc>
            </a:pPr>
            <a:r>
              <a:rPr lang="en-US" smtClean="0"/>
              <a:t>much higher efficiency</a:t>
            </a:r>
          </a:p>
          <a:p>
            <a:pPr eaLnBrk="1" hangingPunct="1">
              <a:lnSpc>
                <a:spcPct val="90000"/>
              </a:lnSpc>
            </a:pPr>
            <a:r>
              <a:rPr lang="en-US" smtClean="0"/>
              <a:t>Disadvantage</a:t>
            </a:r>
          </a:p>
          <a:p>
            <a:pPr lvl="1" eaLnBrk="1" hangingPunct="1">
              <a:lnSpc>
                <a:spcPct val="90000"/>
              </a:lnSpc>
            </a:pPr>
            <a:r>
              <a:rPr lang="en-US" smtClean="0"/>
              <a:t>more complex software in a receiver, more buffer needed at the receiver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20483" name="Rectangle 2"/>
          <p:cNvSpPr>
            <a:spLocks noGrp="1" noChangeArrowheads="1"/>
          </p:cNvSpPr>
          <p:nvPr>
            <p:ph type="title"/>
          </p:nvPr>
        </p:nvSpPr>
        <p:spPr/>
        <p:txBody>
          <a:bodyPr/>
          <a:lstStyle/>
          <a:p>
            <a:pPr eaLnBrk="1" hangingPunct="1"/>
            <a:r>
              <a:rPr lang="en-US" smtClean="0"/>
              <a:t>Transaction oriented TCP</a:t>
            </a:r>
          </a:p>
        </p:txBody>
      </p:sp>
      <p:sp>
        <p:nvSpPr>
          <p:cNvPr id="20484"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smtClean="0"/>
              <a:t>TCP phases</a:t>
            </a:r>
          </a:p>
          <a:p>
            <a:pPr lvl="1" eaLnBrk="1" hangingPunct="1">
              <a:lnSpc>
                <a:spcPct val="90000"/>
              </a:lnSpc>
            </a:pPr>
            <a:r>
              <a:rPr lang="en-US" smtClean="0"/>
              <a:t>connection setup, data transmission, connection release </a:t>
            </a:r>
          </a:p>
          <a:p>
            <a:pPr lvl="1" eaLnBrk="1" hangingPunct="1">
              <a:lnSpc>
                <a:spcPct val="90000"/>
              </a:lnSpc>
            </a:pPr>
            <a:r>
              <a:rPr lang="en-US" smtClean="0"/>
              <a:t>using 3-way-handshake needs 3 packets for setup and release, respectively</a:t>
            </a:r>
          </a:p>
          <a:p>
            <a:pPr lvl="1" eaLnBrk="1" hangingPunct="1">
              <a:lnSpc>
                <a:spcPct val="90000"/>
              </a:lnSpc>
            </a:pPr>
            <a:r>
              <a:rPr lang="en-US" smtClean="0"/>
              <a:t>thus, even short messages need a minimum of 7 packets!</a:t>
            </a:r>
          </a:p>
          <a:p>
            <a:pPr eaLnBrk="1" hangingPunct="1">
              <a:lnSpc>
                <a:spcPct val="90000"/>
              </a:lnSpc>
            </a:pPr>
            <a:r>
              <a:rPr lang="en-US" smtClean="0"/>
              <a:t>Transaction oriented TCP</a:t>
            </a:r>
          </a:p>
          <a:p>
            <a:pPr lvl="1" eaLnBrk="1" hangingPunct="1">
              <a:lnSpc>
                <a:spcPct val="90000"/>
              </a:lnSpc>
            </a:pPr>
            <a:r>
              <a:rPr lang="en-US" smtClean="0"/>
              <a:t>RFC1644, T-TCP, describes a TCP version to avoid this overhead</a:t>
            </a:r>
          </a:p>
          <a:p>
            <a:pPr lvl="1" eaLnBrk="1" hangingPunct="1">
              <a:lnSpc>
                <a:spcPct val="90000"/>
              </a:lnSpc>
            </a:pPr>
            <a:r>
              <a:rPr lang="en-US" smtClean="0"/>
              <a:t>connection setup, data transfer and connection release can be combined</a:t>
            </a:r>
          </a:p>
          <a:p>
            <a:pPr lvl="1" eaLnBrk="1" hangingPunct="1">
              <a:lnSpc>
                <a:spcPct val="90000"/>
              </a:lnSpc>
            </a:pPr>
            <a:r>
              <a:rPr lang="en-US" smtClean="0"/>
              <a:t>thus, only 2 or 3 packets are needed</a:t>
            </a:r>
          </a:p>
          <a:p>
            <a:pPr eaLnBrk="1" hangingPunct="1">
              <a:lnSpc>
                <a:spcPct val="90000"/>
              </a:lnSpc>
            </a:pPr>
            <a:r>
              <a:rPr lang="en-US" smtClean="0"/>
              <a:t>Advantage</a:t>
            </a:r>
          </a:p>
          <a:p>
            <a:pPr lvl="1" eaLnBrk="1" hangingPunct="1">
              <a:lnSpc>
                <a:spcPct val="90000"/>
              </a:lnSpc>
            </a:pPr>
            <a:r>
              <a:rPr lang="en-US" smtClean="0"/>
              <a:t>efficiency</a:t>
            </a:r>
          </a:p>
          <a:p>
            <a:pPr eaLnBrk="1" hangingPunct="1">
              <a:lnSpc>
                <a:spcPct val="90000"/>
              </a:lnSpc>
            </a:pPr>
            <a:r>
              <a:rPr lang="en-US" smtClean="0"/>
              <a:t>Disadvantage</a:t>
            </a:r>
          </a:p>
          <a:p>
            <a:pPr lvl="1" eaLnBrk="1" hangingPunct="1">
              <a:lnSpc>
                <a:spcPct val="90000"/>
              </a:lnSpc>
            </a:pPr>
            <a:r>
              <a:rPr lang="en-US" smtClean="0"/>
              <a:t>requires changed TCP</a:t>
            </a:r>
          </a:p>
          <a:p>
            <a:pPr lvl="1" eaLnBrk="1" hangingPunct="1">
              <a:lnSpc>
                <a:spcPct val="90000"/>
              </a:lnSpc>
            </a:pPr>
            <a:r>
              <a:rPr lang="en-US" smtClean="0"/>
              <a:t>mobility not longer transparent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smtClean="0"/>
              <a:t>TCP over 2.5/3G wireless networks</a:t>
            </a:r>
            <a:endParaRPr lang="en-US" dirty="0" smtClean="0"/>
          </a:p>
        </p:txBody>
      </p:sp>
      <p:sp>
        <p:nvSpPr>
          <p:cNvPr id="5125" name="Rectangle 3"/>
          <p:cNvSpPr>
            <a:spLocks noGrp="1" noChangeArrowheads="1"/>
          </p:cNvSpPr>
          <p:nvPr>
            <p:ph type="body" idx="1"/>
          </p:nvPr>
        </p:nvSpPr>
        <p:spPr/>
        <p:txBody>
          <a:bodyPr>
            <a:normAutofit fontScale="77500" lnSpcReduction="20000"/>
          </a:bodyPr>
          <a:lstStyle/>
          <a:p>
            <a:r>
              <a:rPr lang="en-US" dirty="0" smtClean="0"/>
              <a:t>Fine tuning today’s TCP</a:t>
            </a:r>
          </a:p>
          <a:p>
            <a:r>
              <a:rPr lang="en-US" dirty="0" smtClean="0"/>
              <a:t>Learn to live with</a:t>
            </a:r>
          </a:p>
          <a:p>
            <a:pPr lvl="1"/>
            <a:r>
              <a:rPr lang="en-US" dirty="0" smtClean="0"/>
              <a:t>Data rates: 64 </a:t>
            </a:r>
            <a:r>
              <a:rPr lang="en-US" dirty="0" err="1" smtClean="0"/>
              <a:t>kbit</a:t>
            </a:r>
            <a:r>
              <a:rPr lang="en-US" dirty="0" smtClean="0"/>
              <a:t>/s up, 115-384 </a:t>
            </a:r>
            <a:r>
              <a:rPr lang="en-US" dirty="0" err="1" smtClean="0"/>
              <a:t>kbit</a:t>
            </a:r>
            <a:r>
              <a:rPr lang="en-US" dirty="0" smtClean="0"/>
              <a:t>/s down; asymmetry: 3-6, but also up to 1000 (broadcast systems), periodic allocation/release of channels</a:t>
            </a:r>
          </a:p>
          <a:p>
            <a:pPr lvl="1"/>
            <a:r>
              <a:rPr lang="en-US" dirty="0" smtClean="0"/>
              <a:t>High latency, high jitter, packet loss</a:t>
            </a:r>
          </a:p>
          <a:p>
            <a:r>
              <a:rPr lang="en-US" dirty="0" smtClean="0"/>
              <a:t>Suggestions</a:t>
            </a:r>
          </a:p>
          <a:p>
            <a:pPr lvl="1"/>
            <a:r>
              <a:rPr lang="en-US" dirty="0" smtClean="0"/>
              <a:t>Large (initial) sending windows, large maximum transfer unit, selective acknowledgement, explicit congestion notification, time stamp, no header compression</a:t>
            </a:r>
          </a:p>
          <a:p>
            <a:r>
              <a:rPr lang="en-US" dirty="0" smtClean="0"/>
              <a:t>Widespread use</a:t>
            </a:r>
          </a:p>
          <a:p>
            <a:pPr lvl="1"/>
            <a:r>
              <a:rPr lang="en-US" dirty="0" err="1" smtClean="0"/>
              <a:t>i</a:t>
            </a:r>
            <a:r>
              <a:rPr lang="en-US" dirty="0" smtClean="0"/>
              <a:t>-mode running over FOMA</a:t>
            </a:r>
          </a:p>
          <a:p>
            <a:pPr lvl="1"/>
            <a:r>
              <a:rPr lang="en-US" dirty="0" smtClean="0"/>
              <a:t>WAP 2.0 (“TCP with wireless profile”)</a:t>
            </a:r>
            <a:endParaRPr lang="en-US" dirty="0" smtClean="0"/>
          </a:p>
        </p:txBody>
      </p:sp>
      <p:sp>
        <p:nvSpPr>
          <p:cNvPr id="5123" name="Fußzeilenplatzhalt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Performance Enhancing Proxies</a:t>
            </a:r>
            <a:endParaRPr lang="en-US" dirty="0" smtClean="0"/>
          </a:p>
        </p:txBody>
      </p:sp>
      <p:sp>
        <p:nvSpPr>
          <p:cNvPr id="21508" name="Rectangle 3"/>
          <p:cNvSpPr>
            <a:spLocks noGrp="1" noChangeArrowheads="1"/>
          </p:cNvSpPr>
          <p:nvPr>
            <p:ph type="body" idx="1"/>
          </p:nvPr>
        </p:nvSpPr>
        <p:spPr/>
        <p:txBody>
          <a:bodyPr>
            <a:normAutofit fontScale="70000" lnSpcReduction="20000"/>
          </a:bodyPr>
          <a:lstStyle/>
          <a:p>
            <a:r>
              <a:rPr lang="en-US" smtClean="0"/>
              <a:t>RFC 3135</a:t>
            </a:r>
          </a:p>
          <a:p>
            <a:pPr lvl="1"/>
            <a:r>
              <a:rPr lang="en-US" smtClean="0"/>
              <a:t>Transport layer</a:t>
            </a:r>
          </a:p>
          <a:p>
            <a:pPr lvl="2"/>
            <a:r>
              <a:rPr lang="en-US" smtClean="0"/>
              <a:t>Local retransmissions and acknowledgements</a:t>
            </a:r>
          </a:p>
          <a:p>
            <a:pPr lvl="1"/>
            <a:r>
              <a:rPr lang="en-US" smtClean="0"/>
              <a:t>Additionally on the application layer</a:t>
            </a:r>
          </a:p>
          <a:p>
            <a:pPr lvl="2"/>
            <a:r>
              <a:rPr lang="en-US" smtClean="0"/>
              <a:t>Content filtering, compression, picture downscaling</a:t>
            </a:r>
          </a:p>
          <a:p>
            <a:pPr lvl="2"/>
            <a:r>
              <a:rPr lang="en-US" smtClean="0"/>
              <a:t>E.g., Internet/WAP gateways</a:t>
            </a:r>
          </a:p>
          <a:p>
            <a:pPr lvl="2"/>
            <a:r>
              <a:rPr lang="en-US" smtClean="0"/>
              <a:t>Web service gateways?</a:t>
            </a:r>
          </a:p>
          <a:p>
            <a:pPr lvl="1"/>
            <a:r>
              <a:rPr lang="en-US" smtClean="0"/>
              <a:t>Big problem: breaks end-to-end semantics</a:t>
            </a:r>
          </a:p>
          <a:p>
            <a:pPr lvl="2"/>
            <a:r>
              <a:rPr lang="en-US" smtClean="0"/>
              <a:t>Disables use of IP security</a:t>
            </a:r>
          </a:p>
          <a:p>
            <a:pPr lvl="2"/>
            <a:r>
              <a:rPr lang="en-US" smtClean="0"/>
              <a:t>Choose between PEP and security!</a:t>
            </a:r>
          </a:p>
          <a:p>
            <a:r>
              <a:rPr lang="en-US" smtClean="0"/>
              <a:t>RFC 3150 (slow links)</a:t>
            </a:r>
          </a:p>
          <a:p>
            <a:pPr lvl="1"/>
            <a:r>
              <a:rPr lang="en-US" smtClean="0"/>
              <a:t>Recommends header compression, no timestamp</a:t>
            </a:r>
          </a:p>
          <a:p>
            <a:r>
              <a:rPr lang="en-US" smtClean="0"/>
              <a:t>RFC 3155 (links with errors)</a:t>
            </a:r>
          </a:p>
          <a:p>
            <a:pPr lvl="1"/>
            <a:r>
              <a:rPr lang="en-US" smtClean="0"/>
              <a:t>States that explicit congestion notification cannot be used</a:t>
            </a:r>
            <a:endParaRPr lang="en-US" dirty="0" smtClean="0"/>
          </a:p>
        </p:txBody>
      </p:sp>
      <p:sp>
        <p:nvSpPr>
          <p:cNvPr id="21506" name="Fußzeilenplatzhalter 3"/>
          <p:cNvSpPr>
            <a:spLocks noGrp="1"/>
          </p:cNvSpPr>
          <p:nvPr>
            <p:ph type="ftr" sz="quarter" idx="11"/>
          </p:nvPr>
        </p:nvSpPr>
        <p:spPr/>
        <p:txBody>
          <a:bodyPr/>
          <a:lstStyle/>
          <a:p>
            <a:endParaRPr lang="en-US"/>
          </a:p>
        </p:txBody>
      </p:sp>
      <p:sp>
        <p:nvSpPr>
          <p:cNvPr id="21509" name="Oval 4"/>
          <p:cNvSpPr>
            <a:spLocks noChangeArrowheads="1"/>
          </p:cNvSpPr>
          <p:nvPr/>
        </p:nvSpPr>
        <p:spPr bwMode="auto">
          <a:xfrm>
            <a:off x="7334250" y="1196975"/>
            <a:ext cx="1655763" cy="431800"/>
          </a:xfrm>
          <a:prstGeom prst="ellipse">
            <a:avLst/>
          </a:prstGeom>
          <a:solidFill>
            <a:srgbClr val="DADAF6"/>
          </a:solidFill>
          <a:ln w="9525">
            <a:solidFill>
              <a:schemeClr val="tx1"/>
            </a:solidFill>
            <a:miter lim="800000"/>
            <a:headEnd/>
            <a:tailEnd/>
          </a:ln>
        </p:spPr>
        <p:txBody>
          <a:bodyPr wrap="none" anchor="ctr"/>
          <a:lstStyle/>
          <a:p>
            <a:pPr eaLnBrk="0" hangingPunct="0"/>
            <a:r>
              <a:rPr lang="en-US" sz="1600">
                <a:latin typeface="Arial" charset="0"/>
              </a:rPr>
              <a:t>Mobile system</a:t>
            </a:r>
          </a:p>
        </p:txBody>
      </p:sp>
      <p:sp>
        <p:nvSpPr>
          <p:cNvPr id="21510" name="AutoShape 5"/>
          <p:cNvSpPr>
            <a:spLocks noChangeArrowheads="1"/>
          </p:cNvSpPr>
          <p:nvPr/>
        </p:nvSpPr>
        <p:spPr bwMode="auto">
          <a:xfrm>
            <a:off x="7729538" y="2276475"/>
            <a:ext cx="865187" cy="647700"/>
          </a:xfrm>
          <a:prstGeom prst="octagon">
            <a:avLst>
              <a:gd name="adj" fmla="val 29287"/>
            </a:avLst>
          </a:prstGeom>
          <a:solidFill>
            <a:srgbClr val="DADAF6"/>
          </a:solidFill>
          <a:ln w="9525">
            <a:solidFill>
              <a:schemeClr val="tx1"/>
            </a:solidFill>
            <a:miter lim="800000"/>
            <a:headEnd/>
            <a:tailEnd/>
          </a:ln>
        </p:spPr>
        <p:txBody>
          <a:bodyPr wrap="none" anchor="ctr"/>
          <a:lstStyle/>
          <a:p>
            <a:pPr eaLnBrk="0" hangingPunct="0"/>
            <a:r>
              <a:rPr lang="en-US" sz="1600">
                <a:latin typeface="Arial" charset="0"/>
              </a:rPr>
              <a:t>PEP</a:t>
            </a:r>
          </a:p>
        </p:txBody>
      </p:sp>
      <p:sp>
        <p:nvSpPr>
          <p:cNvPr id="21511" name="Oval 7"/>
          <p:cNvSpPr>
            <a:spLocks noChangeArrowheads="1"/>
          </p:cNvSpPr>
          <p:nvPr/>
        </p:nvSpPr>
        <p:spPr bwMode="auto">
          <a:xfrm>
            <a:off x="7334250" y="5013325"/>
            <a:ext cx="1655763" cy="431800"/>
          </a:xfrm>
          <a:prstGeom prst="ellipse">
            <a:avLst/>
          </a:prstGeom>
          <a:solidFill>
            <a:srgbClr val="DADAF6"/>
          </a:solidFill>
          <a:ln w="9525">
            <a:solidFill>
              <a:schemeClr val="tx1"/>
            </a:solidFill>
            <a:miter lim="800000"/>
            <a:headEnd/>
            <a:tailEnd/>
          </a:ln>
        </p:spPr>
        <p:txBody>
          <a:bodyPr wrap="none" anchor="ctr"/>
          <a:lstStyle/>
          <a:p>
            <a:pPr eaLnBrk="0" hangingPunct="0"/>
            <a:r>
              <a:rPr lang="en-US" sz="1600">
                <a:latin typeface="Arial" charset="0"/>
              </a:rPr>
              <a:t>Comm. partner</a:t>
            </a:r>
          </a:p>
        </p:txBody>
      </p:sp>
      <p:sp>
        <p:nvSpPr>
          <p:cNvPr id="21512" name="AutoShape 8"/>
          <p:cNvSpPr>
            <a:spLocks noChangeArrowheads="1"/>
          </p:cNvSpPr>
          <p:nvPr/>
        </p:nvSpPr>
        <p:spPr bwMode="auto">
          <a:xfrm>
            <a:off x="8018463" y="1773238"/>
            <a:ext cx="287337" cy="360362"/>
          </a:xfrm>
          <a:prstGeom prst="upDownArrow">
            <a:avLst>
              <a:gd name="adj1" fmla="val 50000"/>
              <a:gd name="adj2" fmla="val 25083"/>
            </a:avLst>
          </a:prstGeom>
          <a:solidFill>
            <a:srgbClr val="FF9900"/>
          </a:solidFill>
          <a:ln w="9525">
            <a:solidFill>
              <a:schemeClr val="tx1"/>
            </a:solidFill>
            <a:miter lim="800000"/>
            <a:headEnd/>
            <a:tailEnd/>
          </a:ln>
        </p:spPr>
        <p:txBody>
          <a:bodyPr wrap="none" anchor="ctr"/>
          <a:lstStyle/>
          <a:p>
            <a:endParaRPr lang="en-US"/>
          </a:p>
        </p:txBody>
      </p:sp>
      <p:sp>
        <p:nvSpPr>
          <p:cNvPr id="21513" name="Text Box 9"/>
          <p:cNvSpPr txBox="1">
            <a:spLocks noChangeArrowheads="1"/>
          </p:cNvSpPr>
          <p:nvPr/>
        </p:nvSpPr>
        <p:spPr bwMode="auto">
          <a:xfrm>
            <a:off x="8264525" y="1773238"/>
            <a:ext cx="915988" cy="336550"/>
          </a:xfrm>
          <a:prstGeom prst="rect">
            <a:avLst/>
          </a:prstGeom>
          <a:noFill/>
          <a:ln w="9525">
            <a:noFill/>
            <a:miter lim="800000"/>
            <a:headEnd/>
            <a:tailEnd/>
          </a:ln>
        </p:spPr>
        <p:txBody>
          <a:bodyPr wrap="none">
            <a:spAutoFit/>
          </a:bodyPr>
          <a:lstStyle/>
          <a:p>
            <a:pPr algn="l" eaLnBrk="0" hangingPunct="0"/>
            <a:r>
              <a:rPr lang="en-US" sz="1600">
                <a:latin typeface="Arial" charset="0"/>
              </a:rPr>
              <a:t>wireless</a:t>
            </a:r>
          </a:p>
        </p:txBody>
      </p:sp>
      <p:sp>
        <p:nvSpPr>
          <p:cNvPr id="21514" name="AutoShape 10"/>
          <p:cNvSpPr>
            <a:spLocks noChangeArrowheads="1"/>
          </p:cNvSpPr>
          <p:nvPr/>
        </p:nvSpPr>
        <p:spPr bwMode="auto">
          <a:xfrm>
            <a:off x="8018463" y="2997200"/>
            <a:ext cx="287337" cy="360363"/>
          </a:xfrm>
          <a:prstGeom prst="upDownArrow">
            <a:avLst>
              <a:gd name="adj1" fmla="val 50000"/>
              <a:gd name="adj2" fmla="val 25083"/>
            </a:avLst>
          </a:prstGeom>
          <a:solidFill>
            <a:schemeClr val="hlink"/>
          </a:solidFill>
          <a:ln w="9525">
            <a:solidFill>
              <a:schemeClr val="tx1"/>
            </a:solidFill>
            <a:miter lim="800000"/>
            <a:headEnd/>
            <a:tailEnd/>
          </a:ln>
        </p:spPr>
        <p:txBody>
          <a:bodyPr wrap="none" anchor="ctr"/>
          <a:lstStyle/>
          <a:p>
            <a:endParaRPr lang="en-US"/>
          </a:p>
        </p:txBody>
      </p:sp>
      <p:sp>
        <p:nvSpPr>
          <p:cNvPr id="21515" name="AutoShape 11"/>
          <p:cNvSpPr>
            <a:spLocks noChangeArrowheads="1"/>
          </p:cNvSpPr>
          <p:nvPr/>
        </p:nvSpPr>
        <p:spPr bwMode="auto">
          <a:xfrm>
            <a:off x="8018463" y="4508500"/>
            <a:ext cx="287337" cy="360363"/>
          </a:xfrm>
          <a:prstGeom prst="upDownArrow">
            <a:avLst>
              <a:gd name="adj1" fmla="val 50000"/>
              <a:gd name="adj2" fmla="val 25083"/>
            </a:avLst>
          </a:prstGeom>
          <a:solidFill>
            <a:schemeClr val="hlink"/>
          </a:solidFill>
          <a:ln w="9525">
            <a:solidFill>
              <a:schemeClr val="tx1"/>
            </a:solidFill>
            <a:miter lim="800000"/>
            <a:headEnd/>
            <a:tailEnd/>
          </a:ln>
        </p:spPr>
        <p:txBody>
          <a:bodyPr wrap="none" anchor="ctr"/>
          <a:lstStyle/>
          <a:p>
            <a:endParaRPr lang="en-US"/>
          </a:p>
        </p:txBody>
      </p:sp>
      <p:sp>
        <p:nvSpPr>
          <p:cNvPr id="21516" name="Cloud"/>
          <p:cNvSpPr>
            <a:spLocks noChangeAspect="1" noEditPoints="1" noChangeArrowheads="1"/>
          </p:cNvSpPr>
          <p:nvPr/>
        </p:nvSpPr>
        <p:spPr bwMode="auto">
          <a:xfrm>
            <a:off x="7380288" y="3357563"/>
            <a:ext cx="1584325" cy="1060450"/>
          </a:xfrm>
          <a:custGeom>
            <a:avLst/>
            <a:gdLst>
              <a:gd name="T0" fmla="*/ 4914 w 21600"/>
              <a:gd name="T1" fmla="*/ 530225 h 21600"/>
              <a:gd name="T2" fmla="*/ 792163 w 21600"/>
              <a:gd name="T3" fmla="*/ 1059321 h 21600"/>
              <a:gd name="T4" fmla="*/ 1583005 w 21600"/>
              <a:gd name="T5" fmla="*/ 530225 h 21600"/>
              <a:gd name="T6" fmla="*/ 792163 w 21600"/>
              <a:gd name="T7" fmla="*/ 6063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ADAF6"/>
          </a:solidFill>
          <a:ln w="9525" algn="ctr">
            <a:solidFill>
              <a:schemeClr val="tx1"/>
            </a:solidFill>
            <a:miter lim="800000"/>
            <a:headEnd/>
            <a:tailEnd/>
          </a:ln>
        </p:spPr>
        <p:txBody>
          <a:bodyPr wrap="none" anchor="ctr"/>
          <a:lstStyle/>
          <a:p>
            <a:pPr eaLnBrk="0" hangingPunct="0"/>
            <a:r>
              <a:rPr lang="de-DE" sz="1600">
                <a:latin typeface="Arial" charset="0"/>
              </a:rPr>
              <a:t>Internet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ußzeilenplatzhalter 2"/>
          <p:cNvSpPr>
            <a:spLocks noGrp="1"/>
          </p:cNvSpPr>
          <p:nvPr>
            <p:ph type="ftr" sz="quarter" idx="4294967295"/>
          </p:nvPr>
        </p:nvSpPr>
        <p:spPr>
          <a:xfrm>
            <a:off x="179388" y="6437313"/>
            <a:ext cx="7993062" cy="304800"/>
          </a:xfrm>
          <a:prstGeom prst="rect">
            <a:avLst/>
          </a:prstGeom>
          <a:noFill/>
        </p:spPr>
        <p:txBody>
          <a:bodyPr/>
          <a:lstStyle/>
          <a:p>
            <a:endParaRPr lang="en-US"/>
          </a:p>
        </p:txBody>
      </p:sp>
      <p:sp>
        <p:nvSpPr>
          <p:cNvPr id="4100" name="Rectangle 5"/>
          <p:cNvSpPr>
            <a:spLocks noGrp="1" noChangeArrowheads="1"/>
          </p:cNvSpPr>
          <p:nvPr>
            <p:ph type="title"/>
          </p:nvPr>
        </p:nvSpPr>
        <p:spPr/>
        <p:txBody>
          <a:bodyPr>
            <a:normAutofit/>
          </a:bodyPr>
          <a:lstStyle/>
          <a:p>
            <a:pPr eaLnBrk="1" hangingPunct="1"/>
            <a:r>
              <a:rPr lang="en-US" dirty="0" smtClean="0"/>
              <a:t>Comparison of </a:t>
            </a:r>
            <a:r>
              <a:rPr lang="en-US" dirty="0" smtClean="0"/>
              <a:t>“</a:t>
            </a:r>
            <a:r>
              <a:rPr lang="en-US" dirty="0" smtClean="0"/>
              <a:t>mobile” </a:t>
            </a:r>
            <a:r>
              <a:rPr lang="en-US" dirty="0" smtClean="0"/>
              <a:t>TCPs</a:t>
            </a:r>
            <a:endParaRPr lang="en-US" dirty="0" smtClean="0"/>
          </a:p>
        </p:txBody>
      </p:sp>
      <p:graphicFrame>
        <p:nvGraphicFramePr>
          <p:cNvPr id="4098" name="Object 3"/>
          <p:cNvGraphicFramePr>
            <a:graphicFrameLocks noChangeAspect="1"/>
          </p:cNvGraphicFramePr>
          <p:nvPr>
            <p:ph type="tbl" idx="4294967295"/>
          </p:nvPr>
        </p:nvGraphicFramePr>
        <p:xfrm>
          <a:off x="762000" y="1402744"/>
          <a:ext cx="8007350" cy="4979006"/>
        </p:xfrm>
        <a:graphic>
          <a:graphicData uri="http://schemas.openxmlformats.org/presentationml/2006/ole">
            <p:oleObj spid="_x0000_s5122" name="Dokument" r:id="rId3" imgW="8444160" imgH="5250600" progId="Word.Document.8">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a:p>
        </p:txBody>
      </p:sp>
      <p:sp>
        <p:nvSpPr>
          <p:cNvPr id="1130502" name="Rectangle 6"/>
          <p:cNvSpPr>
            <a:spLocks noGrp="1" noChangeArrowheads="1"/>
          </p:cNvSpPr>
          <p:nvPr>
            <p:ph type="title"/>
          </p:nvPr>
        </p:nvSpPr>
        <p:spPr/>
        <p:txBody>
          <a:bodyPr/>
          <a:lstStyle/>
          <a:p>
            <a:r>
              <a:rPr lang="en-US"/>
              <a:t>Summary</a:t>
            </a:r>
          </a:p>
        </p:txBody>
      </p:sp>
      <p:sp>
        <p:nvSpPr>
          <p:cNvPr id="1130503" name="Rectangle 7"/>
          <p:cNvSpPr>
            <a:spLocks noGrp="1" noChangeArrowheads="1"/>
          </p:cNvSpPr>
          <p:nvPr>
            <p:ph type="body" idx="1"/>
          </p:nvPr>
        </p:nvSpPr>
        <p:spPr/>
        <p:txBody>
          <a:bodyPr>
            <a:normAutofit fontScale="77500" lnSpcReduction="20000"/>
          </a:bodyPr>
          <a:lstStyle/>
          <a:p>
            <a:r>
              <a:rPr lang="en-US"/>
              <a:t>TCP is a complex protocol</a:t>
            </a:r>
          </a:p>
          <a:p>
            <a:pPr lvl="1"/>
            <a:r>
              <a:rPr lang="en-US"/>
              <a:t>Minimal support from underlying protocols</a:t>
            </a:r>
          </a:p>
          <a:p>
            <a:pPr lvl="1"/>
            <a:r>
              <a:rPr lang="en-US"/>
              <a:t>Indirect observation of network environment</a:t>
            </a:r>
          </a:p>
          <a:p>
            <a:pPr lvl="1"/>
            <a:r>
              <a:rPr lang="en-US"/>
              <a:t>Large number of competing flows from different hosts</a:t>
            </a:r>
          </a:p>
          <a:p>
            <a:pPr lvl="1"/>
            <a:r>
              <a:rPr lang="en-US"/>
              <a:t>Congestion avoidance is still a research issue</a:t>
            </a:r>
          </a:p>
          <a:p>
            <a:r>
              <a:rPr lang="en-US"/>
              <a:t>TCP does not perform well in a wireless environment where packets are usually lost due to bit errors, not congestion</a:t>
            </a:r>
          </a:p>
          <a:p>
            <a:r>
              <a:rPr lang="en-US"/>
              <a:t>Schemes have been proposed to address TCP performance problems</a:t>
            </a:r>
          </a:p>
          <a:p>
            <a:pPr lvl="1"/>
            <a:r>
              <a:rPr lang="en-US"/>
              <a:t>Link-level recovery</a:t>
            </a:r>
          </a:p>
          <a:p>
            <a:pPr lvl="1"/>
            <a:r>
              <a:rPr lang="en-US"/>
              <a:t>Split protocols</a:t>
            </a:r>
          </a:p>
          <a:p>
            <a:pPr lvl="1"/>
            <a:r>
              <a:rPr lang="en-US"/>
              <a:t>End-to-end protocols</a:t>
            </a:r>
          </a:p>
        </p:txBody>
      </p:sp>
      <p:sp>
        <p:nvSpPr>
          <p:cNvPr id="5" name="Date Placeholder 4"/>
          <p:cNvSpPr>
            <a:spLocks noGrp="1"/>
          </p:cNvSpPr>
          <p:nvPr>
            <p:ph type="dt" sz="half" idx="10"/>
          </p:nvPr>
        </p:nvSpPr>
        <p:spPr/>
        <p:txBody>
          <a:bodyPr/>
          <a:lstStyle/>
          <a:p>
            <a:r>
              <a:rPr lang="en-US" smtClean="0"/>
              <a:t>CEG436: Mobile Computing (PM)</a:t>
            </a:r>
            <a:endParaRPr lang="en-US" dirty="0"/>
          </a:p>
        </p:txBody>
      </p:sp>
      <p:sp>
        <p:nvSpPr>
          <p:cNvPr id="6" name="Slide Number Placeholder 5"/>
          <p:cNvSpPr>
            <a:spLocks noGrp="1"/>
          </p:cNvSpPr>
          <p:nvPr>
            <p:ph type="sldNum" sz="quarter" idx="12"/>
          </p:nvPr>
        </p:nvSpPr>
        <p:spPr/>
        <p:txBody>
          <a:bodyPr/>
          <a:lstStyle/>
          <a:p>
            <a:pPr>
              <a:buFontTx/>
              <a:buNone/>
            </a:pPr>
            <a:fld id="{85A6C208-032C-4356-98A3-34EA10E2468A}" type="slidenum">
              <a:rPr lang="en-US" smtClean="0"/>
              <a:pPr>
                <a:buFontTx/>
                <a:buNone/>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r>
              <a:rPr lang="en-US" dirty="0" err="1" smtClean="0"/>
              <a:t>Jochen</a:t>
            </a:r>
            <a:r>
              <a:rPr lang="en-US" dirty="0" smtClean="0"/>
              <a:t> Schiller, Mobile Communications, Ch 9 Mobile Transport Layer</a:t>
            </a:r>
          </a:p>
          <a:p>
            <a:r>
              <a:rPr lang="en-US" dirty="0" smtClean="0"/>
              <a:t>Mark Grayson, Kevin </a:t>
            </a:r>
            <a:r>
              <a:rPr lang="en-US" dirty="0" err="1" smtClean="0"/>
              <a:t>Shatzkamer</a:t>
            </a:r>
            <a:r>
              <a:rPr lang="en-US" dirty="0" smtClean="0"/>
              <a:t>, and </a:t>
            </a:r>
            <a:r>
              <a:rPr lang="en-US" dirty="0" err="1" smtClean="0"/>
              <a:t>Klaas</a:t>
            </a:r>
            <a:r>
              <a:rPr lang="en-US" dirty="0" smtClean="0"/>
              <a:t> </a:t>
            </a:r>
            <a:r>
              <a:rPr lang="en-US" dirty="0" err="1" smtClean="0"/>
              <a:t>Wierenga</a:t>
            </a:r>
            <a:r>
              <a:rPr lang="en-US" dirty="0" smtClean="0"/>
              <a:t>, Building the Mobile Internet, Ch </a:t>
            </a:r>
            <a:r>
              <a:rPr lang="en-US" smtClean="0"/>
              <a:t>6 Transport/Session </a:t>
            </a:r>
            <a:r>
              <a:rPr lang="en-US" dirty="0" smtClean="0"/>
              <a:t>Layer Mobility </a:t>
            </a:r>
            <a:r>
              <a:rPr lang="en-US" dirty="0" err="1" smtClean="0">
                <a:hlinkClick r:id="rId2"/>
              </a:rPr>
              <a:t>safaribooksonline</a:t>
            </a:r>
            <a:r>
              <a:rPr lang="en-US" dirty="0" smtClean="0">
                <a:hlinkClick r:id="rId2"/>
              </a:rPr>
              <a:t>…</a:t>
            </a:r>
            <a:endParaRPr lang="en-US" dirty="0" smtClean="0"/>
          </a:p>
          <a:p>
            <a:endParaRPr lang="en-US" dirty="0"/>
          </a:p>
        </p:txBody>
      </p:sp>
      <p:sp>
        <p:nvSpPr>
          <p:cNvPr id="3" name="Date Placeholder 2"/>
          <p:cNvSpPr>
            <a:spLocks noGrp="1"/>
          </p:cNvSpPr>
          <p:nvPr>
            <p:ph type="dt" sz="half" idx="10"/>
          </p:nvPr>
        </p:nvSpPr>
        <p:spPr/>
        <p:txBody>
          <a:bodyPr/>
          <a:lstStyle/>
          <a:p>
            <a:pPr>
              <a:buFontTx/>
              <a:buNone/>
            </a:pPr>
            <a:r>
              <a:rPr lang="en-US" smtClean="0"/>
              <a:t>CEG436: Mobile Computing (PM)</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buFontTx/>
              <a:buNone/>
            </a:pPr>
            <a:fld id="{E2523328-5748-4325-AE1F-4444A2A13363}" type="slidenum">
              <a:rPr lang="en-US" smtClean="0"/>
              <a:pPr>
                <a:buFontTx/>
                <a:buNone/>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a:t>TCP State Diagram</a:t>
            </a:r>
          </a:p>
        </p:txBody>
      </p:sp>
      <p:pic>
        <p:nvPicPr>
          <p:cNvPr id="243717" name="Picture 5" descr="state-diagFig5"/>
          <p:cNvPicPr>
            <a:picLocks noGrp="1" noChangeAspect="1" noChangeArrowheads="1"/>
          </p:cNvPicPr>
          <p:nvPr>
            <p:ph idx="1"/>
          </p:nvPr>
        </p:nvPicPr>
        <p:blipFill>
          <a:blip r:embed="rId3" cstate="print"/>
          <a:srcRect/>
          <a:stretch>
            <a:fillRect/>
          </a:stretch>
        </p:blipFill>
        <p:spPr>
          <a:xfrm>
            <a:off x="1066800" y="1905000"/>
            <a:ext cx="7239000" cy="4343400"/>
          </a:xfrm>
          <a:noFill/>
          <a:ln/>
        </p:spPr>
      </p:pic>
      <p:sp>
        <p:nvSpPr>
          <p:cNvPr id="6" name="Date Placeholder 5"/>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7" name="Footer Placeholder 6"/>
          <p:cNvSpPr>
            <a:spLocks noGrp="1"/>
          </p:cNvSpPr>
          <p:nvPr>
            <p:ph type="ftr" sz="quarter" idx="4294967295"/>
          </p:nvPr>
        </p:nvSpPr>
        <p:spPr>
          <a:xfrm>
            <a:off x="3581400" y="6324600"/>
            <a:ext cx="2895600" cy="365125"/>
          </a:xfrm>
          <a:prstGeom prst="rect">
            <a:avLst/>
          </a:prstGeom>
        </p:spPr>
        <p:txBody>
          <a:bodyPr/>
          <a:lstStyle/>
          <a:p>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pPr>
              <a:buFontTx/>
              <a:buNone/>
            </a:pPr>
            <a:fld id="{85A6C208-032C-4356-98A3-34EA10E2468A}" type="slidenum">
              <a:rPr lang="en-US" smtClean="0"/>
              <a:pPr>
                <a:buFontTx/>
                <a:buNone/>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TCP States</a:t>
            </a:r>
            <a:endParaRPr lang="en-US" dirty="0"/>
          </a:p>
        </p:txBody>
      </p:sp>
      <p:sp>
        <p:nvSpPr>
          <p:cNvPr id="4" name="Date Placeholder 3"/>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pPr>
              <a:buFontTx/>
              <a:buNone/>
            </a:pPr>
            <a:fld id="{85A6C208-032C-4356-98A3-34EA10E2468A}" type="slidenum">
              <a:rPr lang="en-US" smtClean="0"/>
              <a:pPr>
                <a:buFontTx/>
                <a:buNone/>
              </a:pPr>
              <a:t>5</a:t>
            </a:fld>
            <a:endParaRPr lang="en-US" dirty="0"/>
          </a:p>
        </p:txBody>
      </p:sp>
      <p:graphicFrame>
        <p:nvGraphicFramePr>
          <p:cNvPr id="8" name="Table 7"/>
          <p:cNvGraphicFramePr>
            <a:graphicFrameLocks noGrp="1"/>
          </p:cNvGraphicFramePr>
          <p:nvPr/>
        </p:nvGraphicFramePr>
        <p:xfrm>
          <a:off x="457200" y="1828800"/>
          <a:ext cx="8229600" cy="3991281"/>
        </p:xfrm>
        <a:graphic>
          <a:graphicData uri="http://schemas.openxmlformats.org/drawingml/2006/table">
            <a:tbl>
              <a:tblPr/>
              <a:tblGrid>
                <a:gridCol w="914400"/>
                <a:gridCol w="7315200"/>
              </a:tblGrid>
              <a:tr h="255597">
                <a:tc>
                  <a:txBody>
                    <a:bodyPr/>
                    <a:lstStyle/>
                    <a:p>
                      <a:r>
                        <a:rPr lang="en-US" sz="1200" dirty="0"/>
                        <a:t>CLOSE-WAIT</a:t>
                      </a:r>
                    </a:p>
                  </a:txBody>
                  <a:tcPr marL="25560" marR="25560" marT="12780" marB="12780" anchor="ctr">
                    <a:lnL>
                      <a:noFill/>
                    </a:lnL>
                    <a:lnR>
                      <a:noFill/>
                    </a:lnR>
                    <a:lnT>
                      <a:noFill/>
                    </a:lnT>
                    <a:lnB>
                      <a:noFill/>
                    </a:lnB>
                  </a:tcPr>
                </a:tc>
                <a:tc>
                  <a:txBody>
                    <a:bodyPr/>
                    <a:lstStyle/>
                    <a:p>
                      <a:r>
                        <a:rPr lang="en-US" sz="1200" dirty="0"/>
                        <a:t>Waits for a connection termination request from the remote host.</a:t>
                      </a:r>
                    </a:p>
                  </a:txBody>
                  <a:tcPr marL="25560" marR="25560" marT="12780" marB="12780" anchor="ctr">
                    <a:lnL>
                      <a:noFill/>
                    </a:lnL>
                    <a:lnR>
                      <a:noFill/>
                    </a:lnR>
                    <a:lnT>
                      <a:noFill/>
                    </a:lnT>
                    <a:lnB>
                      <a:noFill/>
                    </a:lnB>
                  </a:tcPr>
                </a:tc>
              </a:tr>
              <a:tr h="178918">
                <a:tc>
                  <a:txBody>
                    <a:bodyPr/>
                    <a:lstStyle/>
                    <a:p>
                      <a:r>
                        <a:rPr lang="en-US" sz="1200"/>
                        <a:t>CLOSED</a:t>
                      </a:r>
                    </a:p>
                  </a:txBody>
                  <a:tcPr marL="25560" marR="25560" marT="12780" marB="12780" anchor="ctr">
                    <a:lnL>
                      <a:noFill/>
                    </a:lnL>
                    <a:lnR>
                      <a:noFill/>
                    </a:lnR>
                    <a:lnT>
                      <a:noFill/>
                    </a:lnT>
                    <a:lnB>
                      <a:noFill/>
                    </a:lnB>
                  </a:tcPr>
                </a:tc>
                <a:tc>
                  <a:txBody>
                    <a:bodyPr/>
                    <a:lstStyle/>
                    <a:p>
                      <a:r>
                        <a:rPr lang="en-US" sz="1200" dirty="0"/>
                        <a:t>Represents no connection state at all.</a:t>
                      </a:r>
                    </a:p>
                  </a:txBody>
                  <a:tcPr marL="25560" marR="25560" marT="12780" marB="12780" anchor="ctr">
                    <a:lnL>
                      <a:noFill/>
                    </a:lnL>
                    <a:lnR>
                      <a:noFill/>
                    </a:lnR>
                    <a:lnT>
                      <a:noFill/>
                    </a:lnT>
                    <a:lnB>
                      <a:noFill/>
                    </a:lnB>
                  </a:tcPr>
                </a:tc>
              </a:tr>
              <a:tr h="332277">
                <a:tc>
                  <a:txBody>
                    <a:bodyPr/>
                    <a:lstStyle/>
                    <a:p>
                      <a:r>
                        <a:rPr lang="en-US" sz="1200"/>
                        <a:t>CLOSING</a:t>
                      </a:r>
                    </a:p>
                  </a:txBody>
                  <a:tcPr marL="25560" marR="25560" marT="12780" marB="12780" anchor="ctr">
                    <a:lnL>
                      <a:noFill/>
                    </a:lnL>
                    <a:lnR>
                      <a:noFill/>
                    </a:lnR>
                    <a:lnT>
                      <a:noFill/>
                    </a:lnT>
                    <a:lnB>
                      <a:noFill/>
                    </a:lnB>
                  </a:tcPr>
                </a:tc>
                <a:tc>
                  <a:txBody>
                    <a:bodyPr/>
                    <a:lstStyle/>
                    <a:p>
                      <a:r>
                        <a:rPr lang="en-US" sz="1200" dirty="0"/>
                        <a:t>Waits for a connection termination request acknowledgment from the remote host.</a:t>
                      </a:r>
                    </a:p>
                  </a:txBody>
                  <a:tcPr marL="25560" marR="25560" marT="12780" marB="12780" anchor="ctr">
                    <a:lnL>
                      <a:noFill/>
                    </a:lnL>
                    <a:lnR>
                      <a:noFill/>
                    </a:lnR>
                    <a:lnT>
                      <a:noFill/>
                    </a:lnT>
                    <a:lnB>
                      <a:noFill/>
                    </a:lnB>
                  </a:tcPr>
                </a:tc>
              </a:tr>
              <a:tr h="485635">
                <a:tc>
                  <a:txBody>
                    <a:bodyPr/>
                    <a:lstStyle/>
                    <a:p>
                      <a:r>
                        <a:rPr lang="en-US" sz="1200"/>
                        <a:t>ESTABLISHED</a:t>
                      </a:r>
                    </a:p>
                  </a:txBody>
                  <a:tcPr marL="25560" marR="25560" marT="12780" marB="12780" anchor="ctr">
                    <a:lnL>
                      <a:noFill/>
                    </a:lnL>
                    <a:lnR>
                      <a:noFill/>
                    </a:lnR>
                    <a:lnT>
                      <a:noFill/>
                    </a:lnT>
                    <a:lnB>
                      <a:noFill/>
                    </a:lnB>
                  </a:tcPr>
                </a:tc>
                <a:tc>
                  <a:txBody>
                    <a:bodyPr/>
                    <a:lstStyle/>
                    <a:p>
                      <a:r>
                        <a:rPr lang="en-US" sz="1200" dirty="0" smtClean="0"/>
                        <a:t>Connection is ready, </a:t>
                      </a:r>
                      <a:r>
                        <a:rPr lang="en-US" sz="1200" dirty="0"/>
                        <a:t>data received can be delivered to the </a:t>
                      </a:r>
                      <a:r>
                        <a:rPr lang="en-US" sz="1200" dirty="0" smtClean="0"/>
                        <a:t>process. </a:t>
                      </a:r>
                      <a:r>
                        <a:rPr lang="en-US" sz="1200" dirty="0"/>
                        <a:t>The normal state for </a:t>
                      </a:r>
                      <a:r>
                        <a:rPr lang="en-US" sz="1200" dirty="0" smtClean="0"/>
                        <a:t>data transfer.</a:t>
                      </a:r>
                      <a:endParaRPr lang="en-US" sz="1200" dirty="0"/>
                    </a:p>
                  </a:txBody>
                  <a:tcPr marL="25560" marR="25560" marT="12780" marB="12780" anchor="ctr">
                    <a:lnL>
                      <a:noFill/>
                    </a:lnL>
                    <a:lnR>
                      <a:noFill/>
                    </a:lnR>
                    <a:lnT>
                      <a:noFill/>
                    </a:lnT>
                    <a:lnB>
                      <a:noFill/>
                    </a:lnB>
                  </a:tcPr>
                </a:tc>
              </a:tr>
              <a:tr h="485635">
                <a:tc>
                  <a:txBody>
                    <a:bodyPr/>
                    <a:lstStyle/>
                    <a:p>
                      <a:r>
                        <a:rPr lang="en-US" sz="1200"/>
                        <a:t>FIN-WAIT-1</a:t>
                      </a:r>
                    </a:p>
                  </a:txBody>
                  <a:tcPr marL="25560" marR="25560" marT="12780" marB="12780" anchor="ctr">
                    <a:lnL>
                      <a:noFill/>
                    </a:lnL>
                    <a:lnR>
                      <a:noFill/>
                    </a:lnR>
                    <a:lnT>
                      <a:noFill/>
                    </a:lnT>
                    <a:lnB>
                      <a:noFill/>
                    </a:lnB>
                  </a:tcPr>
                </a:tc>
                <a:tc>
                  <a:txBody>
                    <a:bodyPr/>
                    <a:lstStyle/>
                    <a:p>
                      <a:r>
                        <a:rPr lang="en-US" sz="1200" dirty="0"/>
                        <a:t>Waits for a connection termination request from the remote host or an acknowledgment of the connection termination request previously sent.</a:t>
                      </a:r>
                    </a:p>
                  </a:txBody>
                  <a:tcPr marL="25560" marR="25560" marT="12780" marB="12780" anchor="ctr">
                    <a:lnL>
                      <a:noFill/>
                    </a:lnL>
                    <a:lnR>
                      <a:noFill/>
                    </a:lnR>
                    <a:lnT>
                      <a:noFill/>
                    </a:lnT>
                    <a:lnB>
                      <a:noFill/>
                    </a:lnB>
                  </a:tcPr>
                </a:tc>
              </a:tr>
              <a:tr h="255597">
                <a:tc>
                  <a:txBody>
                    <a:bodyPr/>
                    <a:lstStyle/>
                    <a:p>
                      <a:r>
                        <a:rPr lang="en-US" sz="1200"/>
                        <a:t>FIN-WAIT-2</a:t>
                      </a:r>
                    </a:p>
                  </a:txBody>
                  <a:tcPr marL="25560" marR="25560" marT="12780" marB="12780" anchor="ctr">
                    <a:lnL>
                      <a:noFill/>
                    </a:lnL>
                    <a:lnR>
                      <a:noFill/>
                    </a:lnR>
                    <a:lnT>
                      <a:noFill/>
                    </a:lnT>
                    <a:lnB>
                      <a:noFill/>
                    </a:lnB>
                  </a:tcPr>
                </a:tc>
                <a:tc>
                  <a:txBody>
                    <a:bodyPr/>
                    <a:lstStyle/>
                    <a:p>
                      <a:r>
                        <a:rPr lang="en-US" sz="1200" dirty="0"/>
                        <a:t>Waits for a connection termination request from the remote host.</a:t>
                      </a:r>
                    </a:p>
                  </a:txBody>
                  <a:tcPr marL="25560" marR="25560" marT="12780" marB="12780" anchor="ctr">
                    <a:lnL>
                      <a:noFill/>
                    </a:lnL>
                    <a:lnR>
                      <a:noFill/>
                    </a:lnR>
                    <a:lnT>
                      <a:noFill/>
                    </a:lnT>
                    <a:lnB>
                      <a:noFill/>
                    </a:lnB>
                  </a:tcPr>
                </a:tc>
              </a:tr>
              <a:tr h="562314">
                <a:tc>
                  <a:txBody>
                    <a:bodyPr/>
                    <a:lstStyle/>
                    <a:p>
                      <a:r>
                        <a:rPr lang="en-US" sz="1200"/>
                        <a:t>LAST-ACK</a:t>
                      </a:r>
                    </a:p>
                  </a:txBody>
                  <a:tcPr marL="25560" marR="25560" marT="12780" marB="12780" anchor="ctr">
                    <a:lnL>
                      <a:noFill/>
                    </a:lnL>
                    <a:lnR>
                      <a:noFill/>
                    </a:lnR>
                    <a:lnT>
                      <a:noFill/>
                    </a:lnT>
                    <a:lnB>
                      <a:noFill/>
                    </a:lnB>
                  </a:tcPr>
                </a:tc>
                <a:tc>
                  <a:txBody>
                    <a:bodyPr/>
                    <a:lstStyle/>
                    <a:p>
                      <a:r>
                        <a:rPr lang="en-US" sz="1200" dirty="0"/>
                        <a:t>Waits for an acknowledgment of the connection termination request previously sent to the remote host (which includes an acknowledgment of its connection termination request).</a:t>
                      </a:r>
                    </a:p>
                  </a:txBody>
                  <a:tcPr marL="25560" marR="25560" marT="12780" marB="12780" anchor="ctr">
                    <a:lnL>
                      <a:noFill/>
                    </a:lnL>
                    <a:lnR>
                      <a:noFill/>
                    </a:lnR>
                    <a:lnT>
                      <a:noFill/>
                    </a:lnT>
                    <a:lnB>
                      <a:noFill/>
                    </a:lnB>
                  </a:tcPr>
                </a:tc>
              </a:tr>
              <a:tr h="255597">
                <a:tc>
                  <a:txBody>
                    <a:bodyPr/>
                    <a:lstStyle/>
                    <a:p>
                      <a:r>
                        <a:rPr lang="en-US" sz="1200"/>
                        <a:t>LISTEN</a:t>
                      </a:r>
                    </a:p>
                  </a:txBody>
                  <a:tcPr marL="25560" marR="25560" marT="12780" marB="12780" anchor="ctr">
                    <a:lnL>
                      <a:noFill/>
                    </a:lnL>
                    <a:lnR>
                      <a:noFill/>
                    </a:lnR>
                    <a:lnT>
                      <a:noFill/>
                    </a:lnT>
                    <a:lnB>
                      <a:noFill/>
                    </a:lnB>
                  </a:tcPr>
                </a:tc>
                <a:tc>
                  <a:txBody>
                    <a:bodyPr/>
                    <a:lstStyle/>
                    <a:p>
                      <a:r>
                        <a:rPr lang="en-US" sz="1200" dirty="0"/>
                        <a:t>Waits for a connection request from any remote </a:t>
                      </a:r>
                      <a:r>
                        <a:rPr lang="en-US" sz="1200" dirty="0" smtClean="0"/>
                        <a:t>TCP port</a:t>
                      </a:r>
                      <a:r>
                        <a:rPr lang="en-US" sz="1200" dirty="0"/>
                        <a:t>.</a:t>
                      </a:r>
                    </a:p>
                  </a:txBody>
                  <a:tcPr marL="25560" marR="25560" marT="12780" marB="12780" anchor="ctr">
                    <a:lnL>
                      <a:noFill/>
                    </a:lnL>
                    <a:lnR>
                      <a:noFill/>
                    </a:lnR>
                    <a:lnT>
                      <a:noFill/>
                    </a:lnT>
                    <a:lnB>
                      <a:noFill/>
                    </a:lnB>
                  </a:tcPr>
                </a:tc>
              </a:tr>
              <a:tr h="408956">
                <a:tc>
                  <a:txBody>
                    <a:bodyPr/>
                    <a:lstStyle/>
                    <a:p>
                      <a:r>
                        <a:rPr lang="en-US" sz="1200"/>
                        <a:t>SYN-RECEIVED</a:t>
                      </a:r>
                    </a:p>
                  </a:txBody>
                  <a:tcPr marL="25560" marR="25560" marT="12780" marB="12780" anchor="ctr">
                    <a:lnL>
                      <a:noFill/>
                    </a:lnL>
                    <a:lnR>
                      <a:noFill/>
                    </a:lnR>
                    <a:lnT>
                      <a:noFill/>
                    </a:lnT>
                    <a:lnB>
                      <a:noFill/>
                    </a:lnB>
                  </a:tcPr>
                </a:tc>
                <a:tc>
                  <a:txBody>
                    <a:bodyPr/>
                    <a:lstStyle/>
                    <a:p>
                      <a:r>
                        <a:rPr lang="en-US" sz="1200" dirty="0"/>
                        <a:t>Waits for a confirming connection request acknowledgment after having both received and sent a connection request.</a:t>
                      </a:r>
                    </a:p>
                  </a:txBody>
                  <a:tcPr marL="25560" marR="25560" marT="12780" marB="12780" anchor="ctr">
                    <a:lnL>
                      <a:noFill/>
                    </a:lnL>
                    <a:lnR>
                      <a:noFill/>
                    </a:lnR>
                    <a:lnT>
                      <a:noFill/>
                    </a:lnT>
                    <a:lnB>
                      <a:noFill/>
                    </a:lnB>
                  </a:tcPr>
                </a:tc>
              </a:tr>
              <a:tr h="332277">
                <a:tc>
                  <a:txBody>
                    <a:bodyPr/>
                    <a:lstStyle/>
                    <a:p>
                      <a:r>
                        <a:rPr lang="en-US" sz="1200"/>
                        <a:t>SYN-SENT</a:t>
                      </a:r>
                    </a:p>
                  </a:txBody>
                  <a:tcPr marL="25560" marR="25560" marT="12780" marB="12780" anchor="ctr">
                    <a:lnL>
                      <a:noFill/>
                    </a:lnL>
                    <a:lnR>
                      <a:noFill/>
                    </a:lnR>
                    <a:lnT>
                      <a:noFill/>
                    </a:lnT>
                    <a:lnB>
                      <a:noFill/>
                    </a:lnB>
                  </a:tcPr>
                </a:tc>
                <a:tc>
                  <a:txBody>
                    <a:bodyPr/>
                    <a:lstStyle/>
                    <a:p>
                      <a:r>
                        <a:rPr lang="en-US" sz="1200" dirty="0"/>
                        <a:t>Waits for a matching connection request after having sent a connection request.</a:t>
                      </a:r>
                    </a:p>
                  </a:txBody>
                  <a:tcPr marL="25560" marR="25560" marT="12780" marB="12780" anchor="ctr">
                    <a:lnL>
                      <a:noFill/>
                    </a:lnL>
                    <a:lnR>
                      <a:noFill/>
                    </a:lnR>
                    <a:lnT>
                      <a:noFill/>
                    </a:lnT>
                    <a:lnB>
                      <a:noFill/>
                    </a:lnB>
                  </a:tcPr>
                </a:tc>
              </a:tr>
              <a:tr h="408956">
                <a:tc>
                  <a:txBody>
                    <a:bodyPr/>
                    <a:lstStyle/>
                    <a:p>
                      <a:r>
                        <a:rPr lang="en-US" sz="1200"/>
                        <a:t>TIME-WAIT</a:t>
                      </a:r>
                    </a:p>
                  </a:txBody>
                  <a:tcPr marL="25560" marR="25560" marT="12780" marB="12780" anchor="ctr">
                    <a:lnL>
                      <a:noFill/>
                    </a:lnL>
                    <a:lnR>
                      <a:noFill/>
                    </a:lnR>
                    <a:lnT>
                      <a:noFill/>
                    </a:lnT>
                    <a:lnB>
                      <a:noFill/>
                    </a:lnB>
                  </a:tcPr>
                </a:tc>
                <a:tc>
                  <a:txBody>
                    <a:bodyPr/>
                    <a:lstStyle/>
                    <a:p>
                      <a:r>
                        <a:rPr lang="en-US" sz="1200" dirty="0"/>
                        <a:t>Waits for enough time to pass to be sure the remote host received the acknowledgment of its connection termination request.</a:t>
                      </a:r>
                    </a:p>
                  </a:txBody>
                  <a:tcPr marL="25560" marR="25560" marT="12780" marB="1278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TCP Connection Management</a:t>
            </a:r>
            <a:endParaRPr lang="en-US" dirty="0"/>
          </a:p>
        </p:txBody>
      </p:sp>
      <p:sp>
        <p:nvSpPr>
          <p:cNvPr id="7" name="Content Placeholder 6"/>
          <p:cNvSpPr>
            <a:spLocks noGrp="1"/>
          </p:cNvSpPr>
          <p:nvPr>
            <p:ph sz="half" idx="1"/>
          </p:nvPr>
        </p:nvSpPr>
        <p:spPr/>
        <p:txBody>
          <a:bodyPr/>
          <a:lstStyle/>
          <a:p>
            <a:endParaRPr lang="en-US" smtClean="0"/>
          </a:p>
          <a:p>
            <a:endParaRPr lang="en-US" smtClean="0"/>
          </a:p>
          <a:p>
            <a:endParaRPr lang="en-US" dirty="0"/>
          </a:p>
        </p:txBody>
      </p:sp>
      <p:sp>
        <p:nvSpPr>
          <p:cNvPr id="3" name="Date Placeholder 2"/>
          <p:cNvSpPr>
            <a:spLocks noGrp="1"/>
          </p:cNvSpPr>
          <p:nvPr>
            <p:ph type="dt" sz="half" idx="10"/>
          </p:nvPr>
        </p:nvSpPr>
        <p:spPr/>
        <p:txBody>
          <a:bodyPr/>
          <a:lstStyle/>
          <a:p>
            <a:r>
              <a:rPr lang="en-US" smtClean="0"/>
              <a:t>CEG436: Mobile Computing (PM)</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6C208-032C-4356-98A3-34EA10E2468A}" type="slidenum">
              <a:rPr lang="en-US" smtClean="0"/>
              <a:pPr/>
              <a:t>6</a:t>
            </a:fld>
            <a:endParaRPr lang="en-US"/>
          </a:p>
        </p:txBody>
      </p:sp>
      <p:pic>
        <p:nvPicPr>
          <p:cNvPr id="16" name="Picture 3" descr="transClient"/>
          <p:cNvPicPr>
            <a:picLocks noChangeAspect="1" noChangeArrowheads="1"/>
          </p:cNvPicPr>
          <p:nvPr/>
        </p:nvPicPr>
        <p:blipFill>
          <a:blip r:embed="rId2" cstate="print"/>
          <a:srcRect/>
          <a:stretch>
            <a:fillRect/>
          </a:stretch>
        </p:blipFill>
        <p:spPr bwMode="auto">
          <a:xfrm>
            <a:off x="685800" y="2438400"/>
            <a:ext cx="3657600" cy="2605087"/>
          </a:xfrm>
          <a:prstGeom prst="rect">
            <a:avLst/>
          </a:prstGeom>
          <a:noFill/>
        </p:spPr>
      </p:pic>
      <p:sp>
        <p:nvSpPr>
          <p:cNvPr id="23" name="Rectangle 22"/>
          <p:cNvSpPr/>
          <p:nvPr/>
        </p:nvSpPr>
        <p:spPr>
          <a:xfrm>
            <a:off x="990600" y="1600200"/>
            <a:ext cx="1080232" cy="338554"/>
          </a:xfrm>
          <a:prstGeom prst="rect">
            <a:avLst/>
          </a:prstGeom>
        </p:spPr>
        <p:txBody>
          <a:bodyPr wrap="none">
            <a:spAutoFit/>
          </a:bodyPr>
          <a:lstStyle/>
          <a:p>
            <a:pPr>
              <a:buNone/>
            </a:pPr>
            <a:r>
              <a:rPr lang="en-US" dirty="0" smtClean="0"/>
              <a:t>TCP client</a:t>
            </a:r>
            <a:endParaRPr lang="en-US" dirty="0"/>
          </a:p>
        </p:txBody>
      </p:sp>
      <p:pic>
        <p:nvPicPr>
          <p:cNvPr id="24" name="Picture 4" descr="transServer2"/>
          <p:cNvPicPr>
            <a:picLocks noGrp="1" noChangeAspect="1" noChangeArrowheads="1"/>
          </p:cNvPicPr>
          <p:nvPr>
            <p:ph sz="half" idx="2"/>
          </p:nvPr>
        </p:nvPicPr>
        <p:blipFill>
          <a:blip r:embed="rId3" cstate="print"/>
          <a:srcRect/>
          <a:stretch>
            <a:fillRect/>
          </a:stretch>
        </p:blipFill>
        <p:spPr bwMode="auto">
          <a:xfrm>
            <a:off x="5105400" y="2362200"/>
            <a:ext cx="3276600" cy="2400723"/>
          </a:xfrm>
          <a:prstGeom prst="rect">
            <a:avLst/>
          </a:prstGeom>
          <a:noFill/>
        </p:spPr>
      </p:pic>
      <p:sp>
        <p:nvSpPr>
          <p:cNvPr id="25" name="Rectangle 24"/>
          <p:cNvSpPr/>
          <p:nvPr/>
        </p:nvSpPr>
        <p:spPr>
          <a:xfrm>
            <a:off x="5410200" y="1524000"/>
            <a:ext cx="1156983" cy="338554"/>
          </a:xfrm>
          <a:prstGeom prst="rect">
            <a:avLst/>
          </a:prstGeom>
        </p:spPr>
        <p:txBody>
          <a:bodyPr wrap="none">
            <a:spAutoFit/>
          </a:bodyPr>
          <a:lstStyle/>
          <a:p>
            <a:pPr>
              <a:buNone/>
            </a:pPr>
            <a:r>
              <a:rPr lang="en-US" dirty="0" smtClean="0"/>
              <a:t>TCP server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TCP Segment</a:t>
            </a:r>
            <a:endParaRPr lang="en-US" dirty="0"/>
          </a:p>
        </p:txBody>
      </p:sp>
      <p:sp>
        <p:nvSpPr>
          <p:cNvPr id="4" name="Date Placeholder 3"/>
          <p:cNvSpPr>
            <a:spLocks noGrp="1"/>
          </p:cNvSpPr>
          <p:nvPr>
            <p:ph type="dt" sz="half" idx="4294967295"/>
          </p:nvPr>
        </p:nvSpPr>
        <p:spPr>
          <a:xfrm>
            <a:off x="457200" y="6356350"/>
            <a:ext cx="2514600" cy="365125"/>
          </a:xfrm>
          <a:prstGeom prst="rect">
            <a:avLst/>
          </a:prstGeom>
        </p:spPr>
        <p:txBody>
          <a:bodyPr/>
          <a:lstStyle/>
          <a:p>
            <a:r>
              <a:rPr lang="en-US" smtClean="0"/>
              <a:t>CEG436: Mobile Computing (PM)</a:t>
            </a:r>
            <a:endParaRPr 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pPr>
              <a:buFontTx/>
              <a:buNone/>
            </a:pPr>
            <a:fld id="{85A6C208-032C-4356-98A3-34EA10E2468A}" type="slidenum">
              <a:rPr lang="en-US" smtClean="0"/>
              <a:pPr>
                <a:buFontTx/>
                <a:buNone/>
              </a:pPr>
              <a:t>7</a:t>
            </a:fld>
            <a:endParaRPr lang="en-US" dirty="0"/>
          </a:p>
        </p:txBody>
      </p:sp>
      <p:graphicFrame>
        <p:nvGraphicFramePr>
          <p:cNvPr id="9" name="Table 8"/>
          <p:cNvGraphicFramePr>
            <a:graphicFrameLocks noGrp="1"/>
          </p:cNvGraphicFramePr>
          <p:nvPr/>
        </p:nvGraphicFramePr>
        <p:xfrm>
          <a:off x="1489312" y="1880465"/>
          <a:ext cx="6165376" cy="2920135"/>
        </p:xfrm>
        <a:graphic>
          <a:graphicData uri="http://schemas.openxmlformats.org/drawingml/2006/table">
            <a:tbl>
              <a:tblPr/>
              <a:tblGrid>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gridCol w="192668"/>
              </a:tblGrid>
              <a:tr h="585439">
                <a:tc>
                  <a:txBody>
                    <a:bodyPr/>
                    <a:lstStyle/>
                    <a:p>
                      <a:r>
                        <a:rPr lang="en-US" sz="1600" dirty="0"/>
                        <a:t>00</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01</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02</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03</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04</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05</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06</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07</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08</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09</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10</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11</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12</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13</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14</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15</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16</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17</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18</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19</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20</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21</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22</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23</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24</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25</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26</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27</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28</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29</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30</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c>
                  <a:txBody>
                    <a:bodyPr/>
                    <a:lstStyle/>
                    <a:p>
                      <a:r>
                        <a:rPr lang="en-US" sz="1600" dirty="0"/>
                        <a:t>31</a:t>
                      </a:r>
                    </a:p>
                  </a:txBody>
                  <a:tcPr marL="83634" marR="83634" marT="41817" marB="41817" anchor="ctr">
                    <a:lnL>
                      <a:noFill/>
                    </a:lnL>
                    <a:lnR>
                      <a:noFill/>
                    </a:lnR>
                    <a:lnT>
                      <a:noFill/>
                    </a:lnT>
                    <a:lnB>
                      <a:noFill/>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tcPr>
                </a:tc>
              </a:tr>
              <a:tr h="334537">
                <a:tc gridSpan="16">
                  <a:txBody>
                    <a:bodyPr/>
                    <a:lstStyle/>
                    <a:p>
                      <a:r>
                        <a:rPr lang="en-US" sz="1600" dirty="0">
                          <a:hlinkClick r:id="rId2" action="ppaction://hlinkfile"/>
                        </a:rPr>
                        <a:t>Source Port</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r>
                        <a:rPr lang="en-US" sz="1600" dirty="0">
                          <a:hlinkClick r:id="rId3" action="ppaction://hlinkfile"/>
                        </a:rPr>
                        <a:t>Destination Port</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537">
                <a:tc gridSpan="32">
                  <a:txBody>
                    <a:bodyPr/>
                    <a:lstStyle/>
                    <a:p>
                      <a:r>
                        <a:rPr lang="en-US" sz="1600" dirty="0">
                          <a:hlinkClick r:id="rId4" action="ppaction://hlinkfile"/>
                        </a:rPr>
                        <a:t>Sequence Number</a:t>
                      </a:r>
                      <a:endParaRPr lang="en-US" sz="1600" dirty="0"/>
                    </a:p>
                  </a:txBody>
                  <a:tcPr marL="83634" marR="83634" marT="41817" marB="41817"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537">
                <a:tc gridSpan="32">
                  <a:txBody>
                    <a:bodyPr/>
                    <a:lstStyle/>
                    <a:p>
                      <a:r>
                        <a:rPr lang="en-US" sz="1600" dirty="0">
                          <a:hlinkClick r:id="rId5" action="ppaction://hlinkfile"/>
                        </a:rPr>
                        <a:t>Acknowledgment Number</a:t>
                      </a:r>
                      <a:endParaRPr lang="en-US" sz="1600" dirty="0"/>
                    </a:p>
                  </a:txBody>
                  <a:tcPr marL="83634" marR="83634" marT="41817" marB="41817"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gridSpan="4">
                  <a:txBody>
                    <a:bodyPr/>
                    <a:lstStyle/>
                    <a:p>
                      <a:r>
                        <a:rPr lang="en-US" sz="1600" dirty="0" err="1" smtClean="0">
                          <a:hlinkClick r:id="rId6" action="ppaction://hlinkfile"/>
                        </a:rPr>
                        <a:t>doffset</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sz="1600" dirty="0" smtClean="0"/>
                        <a:t>000</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gridSpan="3">
                  <a:txBody>
                    <a:bodyPr/>
                    <a:lstStyle/>
                    <a:p>
                      <a:r>
                        <a:rPr lang="en-US" sz="1600" dirty="0">
                          <a:hlinkClick r:id="rId7" action="ppaction://hlinkfile"/>
                        </a:rPr>
                        <a:t>ECN</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gridSpan="6">
                  <a:txBody>
                    <a:bodyPr/>
                    <a:lstStyle/>
                    <a:p>
                      <a:r>
                        <a:rPr lang="en-US" sz="1600" dirty="0">
                          <a:hlinkClick r:id="rId8" action="ppaction://hlinkfile"/>
                        </a:rPr>
                        <a:t>Control Bits</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r>
                        <a:rPr lang="en-US" sz="1600" dirty="0">
                          <a:hlinkClick r:id="rId9" action="ppaction://hlinkfile"/>
                        </a:rPr>
                        <a:t>Window</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537">
                <a:tc gridSpan="16">
                  <a:txBody>
                    <a:bodyPr/>
                    <a:lstStyle/>
                    <a:p>
                      <a:r>
                        <a:rPr lang="en-US" sz="1600" dirty="0">
                          <a:hlinkClick r:id="rId10" action="ppaction://hlinkfile"/>
                        </a:rPr>
                        <a:t>Checksum</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r>
                        <a:rPr lang="en-US" sz="1600" dirty="0">
                          <a:hlinkClick r:id="rId11" action="ppaction://hlinkfile"/>
                        </a:rPr>
                        <a:t>Urgent Pointer</a:t>
                      </a:r>
                      <a:endParaRPr lang="en-US" sz="1600" dirty="0"/>
                    </a:p>
                  </a:txBody>
                  <a:tcPr marL="83634" marR="83634" marT="41817" marB="41817"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537">
                <a:tc gridSpan="32">
                  <a:txBody>
                    <a:bodyPr/>
                    <a:lstStyle/>
                    <a:p>
                      <a:r>
                        <a:rPr lang="en-US" sz="1600" dirty="0">
                          <a:hlinkClick r:id="rId12" action="ppaction://hlinkfile"/>
                        </a:rPr>
                        <a:t>Options and padding</a:t>
                      </a:r>
                      <a:r>
                        <a:rPr lang="en-US" sz="1600" dirty="0"/>
                        <a:t> :::</a:t>
                      </a:r>
                    </a:p>
                  </a:txBody>
                  <a:tcPr marL="83634" marR="83634" marT="41817" marB="41817"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537">
                <a:tc gridSpan="32">
                  <a:txBody>
                    <a:bodyPr/>
                    <a:lstStyle/>
                    <a:p>
                      <a:r>
                        <a:rPr lang="en-US" sz="1600" dirty="0">
                          <a:hlinkClick r:id="rId13" action="ppaction://hlinkfile"/>
                        </a:rPr>
                        <a:t>Data</a:t>
                      </a:r>
                      <a:r>
                        <a:rPr lang="en-US" sz="1600" dirty="0"/>
                        <a:t> :::</a:t>
                      </a:r>
                    </a:p>
                  </a:txBody>
                  <a:tcPr marL="83634" marR="83634" marT="41817" marB="41817"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TCP Segments</a:t>
            </a:r>
            <a:endParaRPr lang="en-US"/>
          </a:p>
        </p:txBody>
      </p:sp>
      <p:sp>
        <p:nvSpPr>
          <p:cNvPr id="74755" name="Rectangle 3"/>
          <p:cNvSpPr>
            <a:spLocks noGrp="1" noChangeArrowheads="1"/>
          </p:cNvSpPr>
          <p:nvPr>
            <p:ph sz="half" idx="1"/>
          </p:nvPr>
        </p:nvSpPr>
        <p:spPr/>
        <p:txBody>
          <a:bodyPr>
            <a:normAutofit fontScale="70000" lnSpcReduction="20000"/>
          </a:bodyPr>
          <a:lstStyle/>
          <a:p>
            <a:r>
              <a:rPr lang="en-US" smtClean="0"/>
              <a:t>TCP segment = TCP Header + data payload from the byte stream</a:t>
            </a:r>
          </a:p>
          <a:p>
            <a:pPr lvl="1"/>
            <a:r>
              <a:rPr lang="en-US" smtClean="0"/>
              <a:t>TCP asks IP to deliver</a:t>
            </a:r>
          </a:p>
          <a:p>
            <a:pPr lvl="1"/>
            <a:r>
              <a:rPr lang="en-US" smtClean="0"/>
              <a:t>Does not include IP addresses</a:t>
            </a:r>
          </a:p>
          <a:p>
            <a:pPr lvl="1"/>
            <a:r>
              <a:rPr lang="en-US" smtClean="0"/>
              <a:t>Header details below</a:t>
            </a:r>
          </a:p>
          <a:p>
            <a:r>
              <a:rPr lang="en-US" smtClean="0"/>
              <a:t>Control Bits</a:t>
            </a:r>
          </a:p>
          <a:p>
            <a:pPr lvl="1"/>
            <a:r>
              <a:rPr lang="en-US" smtClean="0"/>
              <a:t>URG: Urgent “out of band”</a:t>
            </a:r>
          </a:p>
          <a:p>
            <a:pPr lvl="1"/>
            <a:r>
              <a:rPr lang="en-US" smtClean="0"/>
              <a:t>PSH: Push No-wait</a:t>
            </a:r>
          </a:p>
          <a:p>
            <a:pPr lvl="1"/>
            <a:r>
              <a:rPr lang="en-US" smtClean="0"/>
              <a:t>ACK: Ack Number Present</a:t>
            </a:r>
          </a:p>
          <a:p>
            <a:pPr lvl="1"/>
            <a:r>
              <a:rPr lang="en-US" smtClean="0"/>
              <a:t>RST: Reset the connection </a:t>
            </a:r>
          </a:p>
          <a:p>
            <a:pPr lvl="1"/>
            <a:r>
              <a:rPr lang="en-US" smtClean="0"/>
              <a:t>SYN: Start of SEQ number</a:t>
            </a:r>
          </a:p>
          <a:p>
            <a:pPr lvl="1"/>
            <a:r>
              <a:rPr lang="en-US" smtClean="0"/>
              <a:t>FIN: No more from sender </a:t>
            </a:r>
          </a:p>
          <a:p>
            <a:r>
              <a:rPr lang="en-US" smtClean="0"/>
              <a:t>Checksum: error checking</a:t>
            </a:r>
          </a:p>
          <a:p>
            <a:r>
              <a:rPr lang="fr-FR" smtClean="0"/>
              <a:t>ECN, Explicit Congestion Notification. 3 bits.</a:t>
            </a:r>
          </a:p>
          <a:p>
            <a:r>
              <a:rPr lang="en-US" smtClean="0"/>
              <a:t>Options. 0 to 40 bytes. </a:t>
            </a:r>
          </a:p>
          <a:p>
            <a:pPr lvl="1"/>
            <a:endParaRPr lang="en-US" dirty="0" smtClean="0"/>
          </a:p>
        </p:txBody>
      </p:sp>
      <p:sp>
        <p:nvSpPr>
          <p:cNvPr id="6" name="Content Placeholder 5"/>
          <p:cNvSpPr>
            <a:spLocks noGrp="1"/>
          </p:cNvSpPr>
          <p:nvPr>
            <p:ph sz="half" idx="2"/>
          </p:nvPr>
        </p:nvSpPr>
        <p:spPr/>
        <p:txBody>
          <a:bodyPr>
            <a:normAutofit fontScale="70000" lnSpcReduction="20000"/>
          </a:bodyPr>
          <a:lstStyle/>
          <a:p>
            <a:r>
              <a:rPr lang="en-US" smtClean="0"/>
              <a:t>Port Numbers</a:t>
            </a:r>
          </a:p>
          <a:p>
            <a:pPr lvl="1"/>
            <a:r>
              <a:rPr lang="en-US" smtClean="0"/>
              <a:t>A number that OS uses</a:t>
            </a:r>
          </a:p>
          <a:p>
            <a:pPr lvl="2"/>
            <a:r>
              <a:rPr lang="en-US" smtClean="0"/>
              <a:t>Reserved Ports; e.g.,</a:t>
            </a:r>
          </a:p>
          <a:p>
            <a:pPr lvl="3"/>
            <a:r>
              <a:rPr lang="en-US" smtClean="0"/>
              <a:t>22 for SSH</a:t>
            </a:r>
          </a:p>
          <a:p>
            <a:pPr lvl="3"/>
            <a:r>
              <a:rPr lang="en-US" smtClean="0"/>
              <a:t>80 for HTTP</a:t>
            </a:r>
          </a:p>
          <a:p>
            <a:pPr lvl="3"/>
            <a:r>
              <a:rPr lang="en-US" smtClean="0"/>
              <a:t>443 for HTTP/SSL</a:t>
            </a:r>
          </a:p>
          <a:p>
            <a:pPr lvl="1"/>
            <a:r>
              <a:rPr lang="en-US" smtClean="0"/>
              <a:t>Source Port Number</a:t>
            </a:r>
          </a:p>
          <a:p>
            <a:pPr lvl="1"/>
            <a:r>
              <a:rPr lang="en-US" smtClean="0"/>
              <a:t>Dest Port Number</a:t>
            </a:r>
          </a:p>
          <a:p>
            <a:r>
              <a:rPr lang="en-US" smtClean="0"/>
              <a:t>SEQuence Number</a:t>
            </a:r>
          </a:p>
          <a:p>
            <a:pPr lvl="1"/>
            <a:r>
              <a:rPr lang="en-US" smtClean="0"/>
              <a:t>The “positional” number of the first data byte in this segment</a:t>
            </a:r>
          </a:p>
          <a:p>
            <a:pPr lvl="2"/>
            <a:r>
              <a:rPr lang="en-US" smtClean="0"/>
              <a:t>except when SYN is 1.  </a:t>
            </a:r>
          </a:p>
          <a:p>
            <a:r>
              <a:rPr lang="en-US" smtClean="0"/>
              <a:t>ACK Number</a:t>
            </a:r>
          </a:p>
          <a:p>
            <a:pPr lvl="1"/>
            <a:r>
              <a:rPr lang="en-US" smtClean="0"/>
              <a:t>value of the next SEQ the sender of the segment is expecting to receive.</a:t>
            </a:r>
          </a:p>
          <a:p>
            <a:r>
              <a:rPr lang="en-US" smtClean="0"/>
              <a:t>Window size of sliding window at sender of packet</a:t>
            </a:r>
            <a:endParaRPr lang="en-US" dirty="0" smtClean="0"/>
          </a:p>
        </p:txBody>
      </p:sp>
      <p:sp>
        <p:nvSpPr>
          <p:cNvPr id="7" name="Date Placeholder 6"/>
          <p:cNvSpPr>
            <a:spLocks noGrp="1"/>
          </p:cNvSpPr>
          <p:nvPr>
            <p:ph type="dt" sz="half" idx="10"/>
          </p:nvPr>
        </p:nvSpPr>
        <p:spPr/>
        <p:txBody>
          <a:bodyPr/>
          <a:lstStyle/>
          <a:p>
            <a:r>
              <a:rPr lang="en-US" smtClean="0"/>
              <a:t>CEG436: Mobile Computing (PM)</a:t>
            </a:r>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BFFD7-A3BF-4A54-AFBA-415F6BFFE4C9}"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p:cNvSpPr>
            <a:spLocks noGrp="1" noChangeArrowheads="1"/>
          </p:cNvSpPr>
          <p:nvPr>
            <p:ph type="title"/>
          </p:nvPr>
        </p:nvSpPr>
        <p:spPr/>
        <p:txBody>
          <a:bodyPr/>
          <a:lstStyle/>
          <a:p>
            <a:r>
              <a:rPr lang="en-US" smtClean="0"/>
              <a:t>TCP Flow Control</a:t>
            </a:r>
            <a:endParaRPr lang="en-US" dirty="0"/>
          </a:p>
        </p:txBody>
      </p:sp>
      <p:sp>
        <p:nvSpPr>
          <p:cNvPr id="263171" name="Rectangle 1027"/>
          <p:cNvSpPr>
            <a:spLocks noGrp="1" noChangeArrowheads="1"/>
          </p:cNvSpPr>
          <p:nvPr>
            <p:ph type="body" sz="half" idx="1"/>
          </p:nvPr>
        </p:nvSpPr>
        <p:spPr/>
        <p:txBody>
          <a:bodyPr/>
          <a:lstStyle/>
          <a:p>
            <a:r>
              <a:rPr lang="en-US" dirty="0" smtClean="0"/>
              <a:t>Sender won’t overflow receiver’s buffer by transmitting too much, too fast</a:t>
            </a:r>
          </a:p>
        </p:txBody>
      </p:sp>
      <p:sp>
        <p:nvSpPr>
          <p:cNvPr id="263172" name="Rectangle 1028"/>
          <p:cNvSpPr>
            <a:spLocks noGrp="1" noChangeArrowheads="1"/>
          </p:cNvSpPr>
          <p:nvPr>
            <p:ph type="body" sz="half" idx="2"/>
          </p:nvPr>
        </p:nvSpPr>
        <p:spPr/>
        <p:txBody>
          <a:bodyPr>
            <a:normAutofit/>
          </a:bodyPr>
          <a:lstStyle/>
          <a:p>
            <a:r>
              <a:rPr lang="en-US" dirty="0" smtClean="0"/>
              <a:t>Sliding window</a:t>
            </a:r>
          </a:p>
          <a:p>
            <a:r>
              <a:rPr lang="en-US" dirty="0" smtClean="0"/>
              <a:t>Receiver advertises spare room by including value of </a:t>
            </a:r>
            <a:r>
              <a:rPr lang="en-US" dirty="0" err="1" smtClean="0"/>
              <a:t>RcvWindow</a:t>
            </a:r>
            <a:r>
              <a:rPr lang="en-US" dirty="0" smtClean="0"/>
              <a:t> in segments</a:t>
            </a:r>
          </a:p>
          <a:p>
            <a:r>
              <a:rPr lang="en-US" dirty="0" smtClean="0"/>
              <a:t>Sender limits </a:t>
            </a:r>
            <a:r>
              <a:rPr lang="en-US" dirty="0" err="1" smtClean="0"/>
              <a:t>unACKed</a:t>
            </a:r>
            <a:r>
              <a:rPr lang="en-US" dirty="0" smtClean="0"/>
              <a:t> data to </a:t>
            </a:r>
            <a:r>
              <a:rPr lang="en-US" dirty="0" err="1" smtClean="0"/>
              <a:t>RcvWindow</a:t>
            </a:r>
            <a:endParaRPr lang="en-US" dirty="0" smtClean="0"/>
          </a:p>
          <a:p>
            <a:pPr lvl="1"/>
            <a:r>
              <a:rPr lang="en-US" dirty="0" smtClean="0"/>
              <a:t>guarantees receive buffer doesn’t overflow</a:t>
            </a:r>
          </a:p>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3-</a:t>
            </a:r>
            <a:fld id="{059E4EDA-31D2-4CAE-928A-591132E19976}" type="slidenum">
              <a:rPr lang="en-US" smtClean="0"/>
              <a:pPr/>
              <a:t>9</a:t>
            </a:fld>
            <a:endParaRPr lang="en-US"/>
          </a:p>
        </p:txBody>
      </p:sp>
      <p:pic>
        <p:nvPicPr>
          <p:cNvPr id="263173" name="Picture 1029" descr="rcvwin"/>
          <p:cNvPicPr>
            <a:picLocks noChangeAspect="1" noChangeArrowheads="1"/>
          </p:cNvPicPr>
          <p:nvPr/>
        </p:nvPicPr>
        <p:blipFill>
          <a:blip r:embed="rId3" cstate="print"/>
          <a:srcRect/>
          <a:stretch>
            <a:fillRect/>
          </a:stretch>
        </p:blipFill>
        <p:spPr bwMode="auto">
          <a:xfrm>
            <a:off x="685800" y="4114800"/>
            <a:ext cx="3505200" cy="1752600"/>
          </a:xfrm>
          <a:prstGeom prst="rect">
            <a:avLst/>
          </a:prstGeom>
          <a:noFill/>
        </p:spPr>
      </p:pic>
      <p:sp>
        <p:nvSpPr>
          <p:cNvPr id="8" name="Date Placeholder 7"/>
          <p:cNvSpPr>
            <a:spLocks noGrp="1"/>
          </p:cNvSpPr>
          <p:nvPr>
            <p:ph type="dt" sz="half" idx="10"/>
          </p:nvPr>
        </p:nvSpPr>
        <p:spPr/>
        <p:txBody>
          <a:bodyPr/>
          <a:lstStyle/>
          <a:p>
            <a:r>
              <a:rPr lang="en-US" smtClean="0"/>
              <a:t>CEG436: Mobile Computing (PM)</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3280</Words>
  <Application>Microsoft Office PowerPoint</Application>
  <PresentationFormat>On-screen Show (4:3)</PresentationFormat>
  <Paragraphs>571</Paragraphs>
  <Slides>39</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3" baseType="lpstr">
      <vt:lpstr>Office Theme</vt:lpstr>
      <vt:lpstr>VISIO</vt:lpstr>
      <vt:lpstr>Clip</vt:lpstr>
      <vt:lpstr>Dokument</vt:lpstr>
      <vt:lpstr>Mobile TCP</vt:lpstr>
      <vt:lpstr>TCP RFCs: 793, 1122, 1323, 2018, 2581</vt:lpstr>
      <vt:lpstr>TCP Connection</vt:lpstr>
      <vt:lpstr>TCP State Diagram</vt:lpstr>
      <vt:lpstr>TCP States</vt:lpstr>
      <vt:lpstr>TCP Connection Management</vt:lpstr>
      <vt:lpstr>TCP Segment</vt:lpstr>
      <vt:lpstr>TCP Segments</vt:lpstr>
      <vt:lpstr>TCP Flow Control</vt:lpstr>
      <vt:lpstr>TCP Flow Control</vt:lpstr>
      <vt:lpstr>TCP Congestion Control</vt:lpstr>
      <vt:lpstr>TCP Congestion Control</vt:lpstr>
      <vt:lpstr>Congestion Avoidance</vt:lpstr>
      <vt:lpstr>Slow Start: Exponential Increase </vt:lpstr>
      <vt:lpstr>Retransmission Upon Timeout</vt:lpstr>
      <vt:lpstr>TCP Problems with Wireless</vt:lpstr>
      <vt:lpstr>Example Hand-Off Procedure</vt:lpstr>
      <vt:lpstr>Hand-off</vt:lpstr>
      <vt:lpstr>“Mobile TCP”</vt:lpstr>
      <vt:lpstr>Schiller Mobile Communications  Chapter 9: Mobile Transport Layer</vt:lpstr>
      <vt:lpstr>Transport Layer</vt:lpstr>
      <vt:lpstr>TCP Reconsidered</vt:lpstr>
      <vt:lpstr>TCP Reconsidered</vt:lpstr>
      <vt:lpstr>Mobility on TCP mechanisms</vt:lpstr>
      <vt:lpstr>Indirect TCP I</vt:lpstr>
      <vt:lpstr>I-TCP socket and state migration</vt:lpstr>
      <vt:lpstr>Indirect TCP II</vt:lpstr>
      <vt:lpstr>Snooping TCP I</vt:lpstr>
      <vt:lpstr>Snooping TCP II</vt:lpstr>
      <vt:lpstr>M-TCP</vt:lpstr>
      <vt:lpstr>Fast retransmit/fast recovery</vt:lpstr>
      <vt:lpstr>Transmission/time-out freezing</vt:lpstr>
      <vt:lpstr>Selective retransmission</vt:lpstr>
      <vt:lpstr>Transaction oriented TCP</vt:lpstr>
      <vt:lpstr>TCP over 2.5/3G wireless networks</vt:lpstr>
      <vt:lpstr>Performance Enhancing Proxies</vt:lpstr>
      <vt:lpstr>Comparison of “mobile” TCPs</vt:lpstr>
      <vt:lpstr>Summary</vt:lpstr>
      <vt:lpstr>References</vt:lpstr>
    </vt:vector>
  </TitlesOfParts>
  <Company>Wright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TCP</dc:title>
  <dc:creator>Prabhaker Mateti</dc:creator>
  <cp:lastModifiedBy>Prabhaker Mateti</cp:lastModifiedBy>
  <cp:revision>5</cp:revision>
  <dcterms:created xsi:type="dcterms:W3CDTF">2011-10-13T12:28:52Z</dcterms:created>
  <dcterms:modified xsi:type="dcterms:W3CDTF">2011-10-13T12:41:11Z</dcterms:modified>
</cp:coreProperties>
</file>