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media/image44.bin" ContentType="image/unknown"/>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ppt/notesSlides/notesSlide203.xml" ContentType="application/vnd.openxmlformats-officedocument.presentationml.notesSlide+xml"/>
  <Override PartName="/ppt/notesSlides/notesSlide204.xml" ContentType="application/vnd.openxmlformats-officedocument.presentationml.notesSlide+xml"/>
  <Override PartName="/ppt/notesSlides/notesSlide205.xml" ContentType="application/vnd.openxmlformats-officedocument.presentationml.notesSlide+xml"/>
  <Override PartName="/ppt/notesSlides/notesSlide206.xml" ContentType="application/vnd.openxmlformats-officedocument.presentationml.notesSlide+xml"/>
  <Override PartName="/ppt/notesSlides/notesSlide207.xml" ContentType="application/vnd.openxmlformats-officedocument.presentationml.notesSlide+xml"/>
  <Override PartName="/ppt/notesSlides/notesSlide208.xml" ContentType="application/vnd.openxmlformats-officedocument.presentationml.notesSlide+xml"/>
  <Override PartName="/ppt/notesSlides/notesSlide209.xml" ContentType="application/vnd.openxmlformats-officedocument.presentationml.notesSlide+xml"/>
  <Override PartName="/ppt/notesSlides/notesSlide210.xml" ContentType="application/vnd.openxmlformats-officedocument.presentationml.notesSlide+xml"/>
  <Override PartName="/ppt/notesSlides/notesSlide211.xml" ContentType="application/vnd.openxmlformats-officedocument.presentationml.notesSlide+xml"/>
  <Override PartName="/ppt/notesSlides/notesSlide212.xml" ContentType="application/vnd.openxmlformats-officedocument.presentationml.notesSlide+xml"/>
  <Override PartName="/ppt/notesSlides/notesSlide213.xml" ContentType="application/vnd.openxmlformats-officedocument.presentationml.notesSlide+xml"/>
  <Override PartName="/ppt/notesSlides/notesSlide214.xml" ContentType="application/vnd.openxmlformats-officedocument.presentationml.notesSlide+xml"/>
  <Override PartName="/ppt/notesSlides/notesSlide215.xml" ContentType="application/vnd.openxmlformats-officedocument.presentationml.notesSlide+xml"/>
  <Override PartName="/ppt/notesSlides/notesSlide216.xml" ContentType="application/vnd.openxmlformats-officedocument.presentationml.notesSlide+xml"/>
  <Override PartName="/ppt/notesSlides/notesSlide217.xml" ContentType="application/vnd.openxmlformats-officedocument.presentationml.notesSlide+xml"/>
  <Override PartName="/ppt/notesSlides/notesSlide218.xml" ContentType="application/vnd.openxmlformats-officedocument.presentationml.notesSlide+xml"/>
  <Override PartName="/ppt/notesSlides/notesSlide219.xml" ContentType="application/vnd.openxmlformats-officedocument.presentationml.notesSlide+xml"/>
  <Override PartName="/ppt/notesSlides/notesSlide220.xml" ContentType="application/vnd.openxmlformats-officedocument.presentationml.notesSlide+xml"/>
  <Override PartName="/ppt/notesSlides/notesSlide221.xml" ContentType="application/vnd.openxmlformats-officedocument.presentationml.notesSlide+xml"/>
  <Override PartName="/ppt/notesSlides/notesSlide222.xml" ContentType="application/vnd.openxmlformats-officedocument.presentationml.notesSlide+xml"/>
  <Override PartName="/ppt/notesSlides/notesSlide223.xml" ContentType="application/vnd.openxmlformats-officedocument.presentationml.notesSlide+xml"/>
  <Override PartName="/ppt/notesSlides/notesSlide224.xml" ContentType="application/vnd.openxmlformats-officedocument.presentationml.notesSlide+xml"/>
  <Override PartName="/ppt/notesSlides/notesSlide225.xml" ContentType="application/vnd.openxmlformats-officedocument.presentationml.notesSlide+xml"/>
  <Override PartName="/ppt/notesSlides/notesSlide226.xml" ContentType="application/vnd.openxmlformats-officedocument.presentationml.notesSlide+xml"/>
  <Override PartName="/ppt/notesSlides/notesSlide227.xml" ContentType="application/vnd.openxmlformats-officedocument.presentationml.notesSlide+xml"/>
  <Override PartName="/ppt/notesSlides/notesSlide228.xml" ContentType="application/vnd.openxmlformats-officedocument.presentationml.notesSlide+xml"/>
  <Override PartName="/ppt/notesSlides/notesSlide229.xml" ContentType="application/vnd.openxmlformats-officedocument.presentationml.notesSlide+xml"/>
  <Override PartName="/ppt/notesSlides/notesSlide230.xml" ContentType="application/vnd.openxmlformats-officedocument.presentationml.notesSlide+xml"/>
  <Override PartName="/ppt/notesSlides/notesSlide231.xml" ContentType="application/vnd.openxmlformats-officedocument.presentationml.notesSlide+xml"/>
  <Override PartName="/ppt/notesSlides/notesSlide232.xml" ContentType="application/vnd.openxmlformats-officedocument.presentationml.notesSlide+xml"/>
  <Override PartName="/ppt/notesSlides/notesSlide233.xml" ContentType="application/vnd.openxmlformats-officedocument.presentationml.notesSlide+xml"/>
  <Override PartName="/ppt/notesSlides/notesSlide234.xml" ContentType="application/vnd.openxmlformats-officedocument.presentationml.notesSlide+xml"/>
  <Override PartName="/ppt/notesSlides/notesSlide235.xml" ContentType="application/vnd.openxmlformats-officedocument.presentationml.notesSlide+xml"/>
  <Override PartName="/ppt/notesSlides/notesSlide236.xml" ContentType="application/vnd.openxmlformats-officedocument.presentationml.notesSlide+xml"/>
  <Override PartName="/ppt/notesSlides/notesSlide237.xml" ContentType="application/vnd.openxmlformats-officedocument.presentationml.notesSlide+xml"/>
  <Override PartName="/ppt/notesSlides/notesSlide238.xml" ContentType="application/vnd.openxmlformats-officedocument.presentationml.notesSlide+xml"/>
  <Override PartName="/ppt/notesSlides/notesSlide239.xml" ContentType="application/vnd.openxmlformats-officedocument.presentationml.notesSlide+xml"/>
  <Override PartName="/ppt/notesSlides/notesSlide240.xml" ContentType="application/vnd.openxmlformats-officedocument.presentationml.notesSlide+xml"/>
  <Override PartName="/ppt/notesSlides/notesSlide241.xml" ContentType="application/vnd.openxmlformats-officedocument.presentationml.notesSlide+xml"/>
  <Override PartName="/ppt/notesSlides/notesSlide242.xml" ContentType="application/vnd.openxmlformats-officedocument.presentationml.notesSlide+xml"/>
  <Override PartName="/ppt/notesSlides/notesSlide243.xml" ContentType="application/vnd.openxmlformats-officedocument.presentationml.notesSlide+xml"/>
  <Override PartName="/ppt/notesSlides/notesSlide244.xml" ContentType="application/vnd.openxmlformats-officedocument.presentationml.notesSlide+xml"/>
  <Override PartName="/ppt/notesSlides/notesSlide245.xml" ContentType="application/vnd.openxmlformats-officedocument.presentationml.notesSlide+xml"/>
  <Override PartName="/ppt/notesSlides/notesSlide246.xml" ContentType="application/vnd.openxmlformats-officedocument.presentationml.notesSlide+xml"/>
  <Override PartName="/ppt/notesSlides/notesSlide247.xml" ContentType="application/vnd.openxmlformats-officedocument.presentationml.notesSlide+xml"/>
  <Override PartName="/ppt/notesSlides/notesSlide248.xml" ContentType="application/vnd.openxmlformats-officedocument.presentationml.notesSlide+xml"/>
  <Override PartName="/ppt/notesSlides/notesSlide249.xml" ContentType="application/vnd.openxmlformats-officedocument.presentationml.notesSlide+xml"/>
  <Override PartName="/ppt/notesSlides/notesSlide250.xml" ContentType="application/vnd.openxmlformats-officedocument.presentationml.notesSlide+xml"/>
  <Override PartName="/ppt/notesSlides/notesSlide251.xml" ContentType="application/vnd.openxmlformats-officedocument.presentationml.notesSlide+xml"/>
  <Override PartName="/ppt/notesSlides/notesSlide252.xml" ContentType="application/vnd.openxmlformats-officedocument.presentationml.notesSlide+xml"/>
  <Override PartName="/ppt/notesSlides/notesSlide253.xml" ContentType="application/vnd.openxmlformats-officedocument.presentationml.notesSlide+xml"/>
  <Override PartName="/ppt/notesSlides/notesSlide254.xml" ContentType="application/vnd.openxmlformats-officedocument.presentationml.notesSlide+xml"/>
  <Override PartName="/ppt/notesSlides/notesSlide255.xml" ContentType="application/vnd.openxmlformats-officedocument.presentationml.notesSlide+xml"/>
  <Override PartName="/ppt/notesSlides/notesSlide256.xml" ContentType="application/vnd.openxmlformats-officedocument.presentationml.notesSlide+xml"/>
  <Override PartName="/ppt/notesSlides/notesSlide257.xml" ContentType="application/vnd.openxmlformats-officedocument.presentationml.notesSlide+xml"/>
  <Override PartName="/ppt/notesSlides/notesSlide258.xml" ContentType="application/vnd.openxmlformats-officedocument.presentationml.notesSlide+xml"/>
  <Override PartName="/ppt/notesSlides/notesSlide259.xml" ContentType="application/vnd.openxmlformats-officedocument.presentationml.notesSlide+xml"/>
  <Override PartName="/ppt/notesSlides/notesSlide260.xml" ContentType="application/vnd.openxmlformats-officedocument.presentationml.notesSlide+xml"/>
  <Override PartName="/ppt/notesSlides/notesSlide261.xml" ContentType="application/vnd.openxmlformats-officedocument.presentationml.notesSlide+xml"/>
  <Override PartName="/ppt/notesSlides/notesSlide262.xml" ContentType="application/vnd.openxmlformats-officedocument.presentationml.notesSlide+xml"/>
  <Override PartName="/ppt/notesSlides/notesSlide263.xml" ContentType="application/vnd.openxmlformats-officedocument.presentationml.notesSlide+xml"/>
  <Override PartName="/ppt/notesSlides/notesSlide264.xml" ContentType="application/vnd.openxmlformats-officedocument.presentationml.notesSlide+xml"/>
  <Override PartName="/ppt/notesSlides/notesSlide265.xml" ContentType="application/vnd.openxmlformats-officedocument.presentationml.notesSlide+xml"/>
  <Override PartName="/ppt/notesSlides/notesSlide266.xml" ContentType="application/vnd.openxmlformats-officedocument.presentationml.notesSlide+xml"/>
  <Override PartName="/ppt/notesSlides/notesSlide267.xml" ContentType="application/vnd.openxmlformats-officedocument.presentationml.notesSlide+xml"/>
  <Override PartName="/ppt/notesSlides/notesSlide268.xml" ContentType="application/vnd.openxmlformats-officedocument.presentationml.notesSlide+xml"/>
  <Override PartName="/ppt/notesSlides/notesSlide2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5" r:id="rId1"/>
  </p:sldMasterIdLst>
  <p:notesMasterIdLst>
    <p:notesMasterId r:id="rId275"/>
  </p:notesMasterIdLst>
  <p:handoutMasterIdLst>
    <p:handoutMasterId r:id="rId276"/>
  </p:handoutMasterIdLst>
  <p:sldIdLst>
    <p:sldId id="256" r:id="rId2"/>
    <p:sldId id="258" r:id="rId3"/>
    <p:sldId id="393" r:id="rId4"/>
    <p:sldId id="394" r:id="rId5"/>
    <p:sldId id="395" r:id="rId6"/>
    <p:sldId id="396" r:id="rId7"/>
    <p:sldId id="397" r:id="rId8"/>
    <p:sldId id="401" r:id="rId9"/>
    <p:sldId id="400" r:id="rId10"/>
    <p:sldId id="399" r:id="rId11"/>
    <p:sldId id="398" r:id="rId12"/>
    <p:sldId id="404" r:id="rId13"/>
    <p:sldId id="406" r:id="rId14"/>
    <p:sldId id="407" r:id="rId15"/>
    <p:sldId id="408" r:id="rId16"/>
    <p:sldId id="409" r:id="rId17"/>
    <p:sldId id="410" r:id="rId18"/>
    <p:sldId id="413" r:id="rId19"/>
    <p:sldId id="414" r:id="rId20"/>
    <p:sldId id="415" r:id="rId21"/>
    <p:sldId id="416" r:id="rId22"/>
    <p:sldId id="411" r:id="rId23"/>
    <p:sldId id="412" r:id="rId24"/>
    <p:sldId id="417" r:id="rId25"/>
    <p:sldId id="418" r:id="rId26"/>
    <p:sldId id="422" r:id="rId27"/>
    <p:sldId id="423" r:id="rId28"/>
    <p:sldId id="424" r:id="rId29"/>
    <p:sldId id="425" r:id="rId30"/>
    <p:sldId id="426" r:id="rId31"/>
    <p:sldId id="427" r:id="rId32"/>
    <p:sldId id="428" r:id="rId33"/>
    <p:sldId id="429" r:id="rId34"/>
    <p:sldId id="430" r:id="rId35"/>
    <p:sldId id="431" r:id="rId36"/>
    <p:sldId id="432" r:id="rId37"/>
    <p:sldId id="583" r:id="rId38"/>
    <p:sldId id="584" r:id="rId39"/>
    <p:sldId id="433" r:id="rId40"/>
    <p:sldId id="434" r:id="rId41"/>
    <p:sldId id="435" r:id="rId42"/>
    <p:sldId id="436" r:id="rId43"/>
    <p:sldId id="585" r:id="rId44"/>
    <p:sldId id="586" r:id="rId45"/>
    <p:sldId id="437" r:id="rId46"/>
    <p:sldId id="587" r:id="rId47"/>
    <p:sldId id="438" r:id="rId48"/>
    <p:sldId id="439" r:id="rId49"/>
    <p:sldId id="440" r:id="rId50"/>
    <p:sldId id="441" r:id="rId51"/>
    <p:sldId id="442" r:id="rId52"/>
    <p:sldId id="443" r:id="rId53"/>
    <p:sldId id="444" r:id="rId54"/>
    <p:sldId id="445" r:id="rId55"/>
    <p:sldId id="566" r:id="rId56"/>
    <p:sldId id="567" r:id="rId57"/>
    <p:sldId id="568" r:id="rId58"/>
    <p:sldId id="569" r:id="rId59"/>
    <p:sldId id="570" r:id="rId60"/>
    <p:sldId id="572" r:id="rId61"/>
    <p:sldId id="574" r:id="rId62"/>
    <p:sldId id="575" r:id="rId63"/>
    <p:sldId id="576" r:id="rId64"/>
    <p:sldId id="571" r:id="rId65"/>
    <p:sldId id="446" r:id="rId66"/>
    <p:sldId id="447" r:id="rId67"/>
    <p:sldId id="448" r:id="rId68"/>
    <p:sldId id="578" r:id="rId69"/>
    <p:sldId id="449" r:id="rId70"/>
    <p:sldId id="579" r:id="rId71"/>
    <p:sldId id="580" r:id="rId72"/>
    <p:sldId id="581" r:id="rId73"/>
    <p:sldId id="582" r:id="rId74"/>
    <p:sldId id="450" r:id="rId75"/>
    <p:sldId id="451" r:id="rId76"/>
    <p:sldId id="452" r:id="rId77"/>
    <p:sldId id="453" r:id="rId78"/>
    <p:sldId id="454" r:id="rId79"/>
    <p:sldId id="455" r:id="rId80"/>
    <p:sldId id="456" r:id="rId81"/>
    <p:sldId id="565" r:id="rId82"/>
    <p:sldId id="457" r:id="rId83"/>
    <p:sldId id="458" r:id="rId84"/>
    <p:sldId id="459" r:id="rId85"/>
    <p:sldId id="460" r:id="rId86"/>
    <p:sldId id="461" r:id="rId87"/>
    <p:sldId id="462" r:id="rId88"/>
    <p:sldId id="463" r:id="rId89"/>
    <p:sldId id="464" r:id="rId90"/>
    <p:sldId id="465" r:id="rId91"/>
    <p:sldId id="466" r:id="rId92"/>
    <p:sldId id="467" r:id="rId93"/>
    <p:sldId id="468" r:id="rId94"/>
    <p:sldId id="469" r:id="rId95"/>
    <p:sldId id="470" r:id="rId96"/>
    <p:sldId id="478" r:id="rId97"/>
    <p:sldId id="476" r:id="rId98"/>
    <p:sldId id="471" r:id="rId99"/>
    <p:sldId id="472" r:id="rId100"/>
    <p:sldId id="473" r:id="rId101"/>
    <p:sldId id="479" r:id="rId102"/>
    <p:sldId id="480" r:id="rId103"/>
    <p:sldId id="481" r:id="rId104"/>
    <p:sldId id="482" r:id="rId105"/>
    <p:sldId id="483" r:id="rId106"/>
    <p:sldId id="484" r:id="rId107"/>
    <p:sldId id="474" r:id="rId108"/>
    <p:sldId id="490" r:id="rId109"/>
    <p:sldId id="491" r:id="rId110"/>
    <p:sldId id="492" r:id="rId111"/>
    <p:sldId id="493" r:id="rId112"/>
    <p:sldId id="499" r:id="rId113"/>
    <p:sldId id="489" r:id="rId114"/>
    <p:sldId id="495" r:id="rId115"/>
    <p:sldId id="500" r:id="rId116"/>
    <p:sldId id="501" r:id="rId117"/>
    <p:sldId id="494" r:id="rId118"/>
    <p:sldId id="504" r:id="rId119"/>
    <p:sldId id="505" r:id="rId120"/>
    <p:sldId id="506" r:id="rId121"/>
    <p:sldId id="507" r:id="rId122"/>
    <p:sldId id="510" r:id="rId123"/>
    <p:sldId id="511" r:id="rId124"/>
    <p:sldId id="508" r:id="rId125"/>
    <p:sldId id="512" r:id="rId126"/>
    <p:sldId id="513" r:id="rId127"/>
    <p:sldId id="509" r:id="rId128"/>
    <p:sldId id="514" r:id="rId129"/>
    <p:sldId id="515" r:id="rId130"/>
    <p:sldId id="516" r:id="rId131"/>
    <p:sldId id="517" r:id="rId132"/>
    <p:sldId id="518" r:id="rId133"/>
    <p:sldId id="519" r:id="rId134"/>
    <p:sldId id="520" r:id="rId135"/>
    <p:sldId id="588" r:id="rId136"/>
    <p:sldId id="590" r:id="rId137"/>
    <p:sldId id="591" r:id="rId138"/>
    <p:sldId id="592" r:id="rId139"/>
    <p:sldId id="593" r:id="rId140"/>
    <p:sldId id="594" r:id="rId141"/>
    <p:sldId id="595" r:id="rId142"/>
    <p:sldId id="596" r:id="rId143"/>
    <p:sldId id="597" r:id="rId144"/>
    <p:sldId id="598" r:id="rId145"/>
    <p:sldId id="599" r:id="rId146"/>
    <p:sldId id="600" r:id="rId147"/>
    <p:sldId id="601" r:id="rId148"/>
    <p:sldId id="602" r:id="rId149"/>
    <p:sldId id="603" r:id="rId150"/>
    <p:sldId id="604" r:id="rId151"/>
    <p:sldId id="605" r:id="rId152"/>
    <p:sldId id="606" r:id="rId153"/>
    <p:sldId id="607" r:id="rId154"/>
    <p:sldId id="608" r:id="rId155"/>
    <p:sldId id="609" r:id="rId156"/>
    <p:sldId id="610" r:id="rId157"/>
    <p:sldId id="611" r:id="rId158"/>
    <p:sldId id="612" r:id="rId159"/>
    <p:sldId id="613" r:id="rId160"/>
    <p:sldId id="614" r:id="rId161"/>
    <p:sldId id="615" r:id="rId162"/>
    <p:sldId id="616" r:id="rId163"/>
    <p:sldId id="617" r:id="rId164"/>
    <p:sldId id="618" r:id="rId165"/>
    <p:sldId id="619" r:id="rId166"/>
    <p:sldId id="620" r:id="rId167"/>
    <p:sldId id="621" r:id="rId168"/>
    <p:sldId id="622" r:id="rId169"/>
    <p:sldId id="623" r:id="rId170"/>
    <p:sldId id="624" r:id="rId171"/>
    <p:sldId id="625" r:id="rId172"/>
    <p:sldId id="626" r:id="rId173"/>
    <p:sldId id="627" r:id="rId174"/>
    <p:sldId id="628" r:id="rId175"/>
    <p:sldId id="629" r:id="rId176"/>
    <p:sldId id="630" r:id="rId177"/>
    <p:sldId id="631" r:id="rId178"/>
    <p:sldId id="632" r:id="rId179"/>
    <p:sldId id="695" r:id="rId180"/>
    <p:sldId id="689" r:id="rId181"/>
    <p:sldId id="696" r:id="rId182"/>
    <p:sldId id="693" r:id="rId183"/>
    <p:sldId id="694" r:id="rId184"/>
    <p:sldId id="634" r:id="rId185"/>
    <p:sldId id="635" r:id="rId186"/>
    <p:sldId id="636" r:id="rId187"/>
    <p:sldId id="637" r:id="rId188"/>
    <p:sldId id="638" r:id="rId189"/>
    <p:sldId id="639" r:id="rId190"/>
    <p:sldId id="640" r:id="rId191"/>
    <p:sldId id="641" r:id="rId192"/>
    <p:sldId id="642" r:id="rId193"/>
    <p:sldId id="643" r:id="rId194"/>
    <p:sldId id="644" r:id="rId195"/>
    <p:sldId id="645" r:id="rId196"/>
    <p:sldId id="646" r:id="rId197"/>
    <p:sldId id="647" r:id="rId198"/>
    <p:sldId id="648" r:id="rId199"/>
    <p:sldId id="649" r:id="rId200"/>
    <p:sldId id="650" r:id="rId201"/>
    <p:sldId id="651" r:id="rId202"/>
    <p:sldId id="524" r:id="rId203"/>
    <p:sldId id="525" r:id="rId204"/>
    <p:sldId id="526" r:id="rId205"/>
    <p:sldId id="652" r:id="rId206"/>
    <p:sldId id="653" r:id="rId207"/>
    <p:sldId id="527" r:id="rId208"/>
    <p:sldId id="654" r:id="rId209"/>
    <p:sldId id="655" r:id="rId210"/>
    <p:sldId id="656" r:id="rId211"/>
    <p:sldId id="658" r:id="rId212"/>
    <p:sldId id="659" r:id="rId213"/>
    <p:sldId id="660" r:id="rId214"/>
    <p:sldId id="528" r:id="rId215"/>
    <p:sldId id="529" r:id="rId216"/>
    <p:sldId id="530" r:id="rId217"/>
    <p:sldId id="666" r:id="rId218"/>
    <p:sldId id="531" r:id="rId219"/>
    <p:sldId id="532" r:id="rId220"/>
    <p:sldId id="533" r:id="rId221"/>
    <p:sldId id="668" r:id="rId222"/>
    <p:sldId id="667" r:id="rId223"/>
    <p:sldId id="534" r:id="rId224"/>
    <p:sldId id="535" r:id="rId225"/>
    <p:sldId id="669" r:id="rId226"/>
    <p:sldId id="536" r:id="rId227"/>
    <p:sldId id="537" r:id="rId228"/>
    <p:sldId id="538" r:id="rId229"/>
    <p:sldId id="539" r:id="rId230"/>
    <p:sldId id="540" r:id="rId231"/>
    <p:sldId id="541" r:id="rId232"/>
    <p:sldId id="542" r:id="rId233"/>
    <p:sldId id="543" r:id="rId234"/>
    <p:sldId id="544" r:id="rId235"/>
    <p:sldId id="671" r:id="rId236"/>
    <p:sldId id="672" r:id="rId237"/>
    <p:sldId id="673" r:id="rId238"/>
    <p:sldId id="686" r:id="rId239"/>
    <p:sldId id="688" r:id="rId240"/>
    <p:sldId id="674" r:id="rId241"/>
    <p:sldId id="675" r:id="rId242"/>
    <p:sldId id="676" r:id="rId243"/>
    <p:sldId id="677" r:id="rId244"/>
    <p:sldId id="678" r:id="rId245"/>
    <p:sldId id="679" r:id="rId246"/>
    <p:sldId id="680" r:id="rId247"/>
    <p:sldId id="681" r:id="rId248"/>
    <p:sldId id="682" r:id="rId249"/>
    <p:sldId id="683" r:id="rId250"/>
    <p:sldId id="684" r:id="rId251"/>
    <p:sldId id="685" r:id="rId252"/>
    <p:sldId id="546" r:id="rId253"/>
    <p:sldId id="547" r:id="rId254"/>
    <p:sldId id="548" r:id="rId255"/>
    <p:sldId id="549" r:id="rId256"/>
    <p:sldId id="550" r:id="rId257"/>
    <p:sldId id="551" r:id="rId258"/>
    <p:sldId id="552" r:id="rId259"/>
    <p:sldId id="553" r:id="rId260"/>
    <p:sldId id="554" r:id="rId261"/>
    <p:sldId id="555" r:id="rId262"/>
    <p:sldId id="556" r:id="rId263"/>
    <p:sldId id="557" r:id="rId264"/>
    <p:sldId id="558" r:id="rId265"/>
    <p:sldId id="559" r:id="rId266"/>
    <p:sldId id="560" r:id="rId267"/>
    <p:sldId id="561" r:id="rId268"/>
    <p:sldId id="562" r:id="rId269"/>
    <p:sldId id="670" r:id="rId270"/>
    <p:sldId id="687" r:id="rId271"/>
    <p:sldId id="563" r:id="rId272"/>
    <p:sldId id="564" r:id="rId273"/>
    <p:sldId id="392" r:id="rId274"/>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94581" autoAdjust="0"/>
  </p:normalViewPr>
  <p:slideViewPr>
    <p:cSldViewPr>
      <p:cViewPr varScale="1">
        <p:scale>
          <a:sx n="70" d="100"/>
          <a:sy n="70" d="100"/>
        </p:scale>
        <p:origin x="-1356" y="-90"/>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46932"/>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theme" Target="theme/theme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tableStyles" Target="tableStyles.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slide" Target="slides/slide264.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71" Type="http://schemas.openxmlformats.org/officeDocument/2006/relationships/slide" Target="slides/slide270.xml"/><Relationship Id="rId276" Type="http://schemas.openxmlformats.org/officeDocument/2006/relationships/handoutMaster" Target="handoutMasters/handoutMaster1.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slide" Target="slides/slide265.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77" Type="http://schemas.openxmlformats.org/officeDocument/2006/relationships/presProps" Target="presProp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slide" Target="slides/slide27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viewProps" Target="viewProps.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notesMaster" Target="notesMasters/notesMaster1.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s>
</file>

<file path=ppt/_rels/viewProps.xml.rels><?xml version="1.0" encoding="UTF-8" standalone="yes"?>
<Relationships xmlns="http://schemas.openxmlformats.org/package/2006/relationships"><Relationship Id="rId3" Type="http://schemas.openxmlformats.org/officeDocument/2006/relationships/slide" Target="slides/slide112.xml"/><Relationship Id="rId2" Type="http://schemas.openxmlformats.org/officeDocument/2006/relationships/slide" Target="slides/slide2.xml"/><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4.bin"/></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5139" tIns="49472" rIns="95139" bIns="49472" numCol="1" anchor="t" anchorCtr="0" compatLnSpc="1">
            <a:prstTxWarp prst="textNoShape">
              <a:avLst/>
            </a:prstTxWarp>
          </a:bodyPr>
          <a:lstStyle>
            <a:lvl1pPr defTabSz="966788">
              <a:defRPr sz="1300"/>
            </a:lvl1pPr>
          </a:lstStyle>
          <a:p>
            <a:endParaRPr lang="en-US"/>
          </a:p>
        </p:txBody>
      </p:sp>
      <p:sp>
        <p:nvSpPr>
          <p:cNvPr id="71683"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5139" tIns="49472" rIns="95139" bIns="49472" numCol="1" anchor="t" anchorCtr="0" compatLnSpc="1">
            <a:prstTxWarp prst="textNoShape">
              <a:avLst/>
            </a:prstTxWarp>
          </a:bodyPr>
          <a:lstStyle>
            <a:lvl1pPr algn="r" defTabSz="966788">
              <a:defRPr sz="1300"/>
            </a:lvl1pPr>
          </a:lstStyle>
          <a:p>
            <a:fld id="{C603F006-3AFC-49F7-B24E-A7FC37F87CBA}" type="datetime1">
              <a:rPr lang="en-US"/>
              <a:pPr/>
              <a:t>1/16/2016</a:t>
            </a:fld>
            <a:endParaRPr lang="en-US"/>
          </a:p>
        </p:txBody>
      </p:sp>
      <p:sp>
        <p:nvSpPr>
          <p:cNvPr id="71684"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5139" tIns="49472" rIns="95139" bIns="49472" numCol="1" anchor="b" anchorCtr="0" compatLnSpc="1">
            <a:prstTxWarp prst="textNoShape">
              <a:avLst/>
            </a:prstTxWarp>
          </a:bodyPr>
          <a:lstStyle>
            <a:lvl1pPr defTabSz="966788">
              <a:defRPr sz="1300"/>
            </a:lvl1pPr>
          </a:lstStyle>
          <a:p>
            <a:r>
              <a:rPr lang="en-US"/>
              <a:t>VIT University </a:t>
            </a:r>
          </a:p>
        </p:txBody>
      </p:sp>
      <p:sp>
        <p:nvSpPr>
          <p:cNvPr id="71685"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5139" tIns="49472" rIns="95139" bIns="49472" numCol="1" anchor="b" anchorCtr="0" compatLnSpc="1">
            <a:prstTxWarp prst="textNoShape">
              <a:avLst/>
            </a:prstTxWarp>
          </a:bodyPr>
          <a:lstStyle>
            <a:lvl1pPr algn="r" defTabSz="966788">
              <a:defRPr sz="1300"/>
            </a:lvl1pPr>
          </a:lstStyle>
          <a:p>
            <a:fld id="{B8466354-CBB4-4A45-9292-4F76E37757F5}" type="slidenum">
              <a:rPr lang="en-US"/>
              <a:pPr/>
              <a:t>‹#›</a:t>
            </a:fld>
            <a:endParaRPr lang="en-US"/>
          </a:p>
        </p:txBody>
      </p:sp>
    </p:spTree>
    <p:extLst>
      <p:ext uri="{BB962C8B-B14F-4D97-AF65-F5344CB8AC3E}">
        <p14:creationId xmlns:p14="http://schemas.microsoft.com/office/powerpoint/2010/main" val="31722127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5139" tIns="49472" rIns="95139" bIns="49472" numCol="1" anchor="t" anchorCtr="0" compatLnSpc="1">
            <a:prstTxWarp prst="textNoShape">
              <a:avLst/>
            </a:prstTxWarp>
          </a:bodyPr>
          <a:lstStyle>
            <a:lvl1pPr defTabSz="966788">
              <a:defRPr sz="1300"/>
            </a:lvl1pPr>
          </a:lstStyle>
          <a:p>
            <a:endParaRPr lang="en-US"/>
          </a:p>
        </p:txBody>
      </p:sp>
      <p:sp>
        <p:nvSpPr>
          <p:cNvPr id="70659"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5139" tIns="49472" rIns="95139" bIns="49472" numCol="1" anchor="t" anchorCtr="0" compatLnSpc="1">
            <a:prstTxWarp prst="textNoShape">
              <a:avLst/>
            </a:prstTxWarp>
          </a:bodyPr>
          <a:lstStyle>
            <a:lvl1pPr algn="r" defTabSz="966788">
              <a:defRPr sz="1300"/>
            </a:lvl1pPr>
          </a:lstStyle>
          <a:p>
            <a:fld id="{47AC4AC8-7B09-455F-99AD-BB075774501F}" type="datetime1">
              <a:rPr lang="en-US"/>
              <a:pPr/>
              <a:t>1/16/2016</a:t>
            </a:fld>
            <a:endParaRPr lang="en-US"/>
          </a:p>
        </p:txBody>
      </p:sp>
      <p:sp>
        <p:nvSpPr>
          <p:cNvPr id="7066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70661"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5139" tIns="49472" rIns="95139" bIns="49472"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0662"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5139" tIns="49472" rIns="95139" bIns="49472" numCol="1" anchor="b" anchorCtr="0" compatLnSpc="1">
            <a:prstTxWarp prst="textNoShape">
              <a:avLst/>
            </a:prstTxWarp>
          </a:bodyPr>
          <a:lstStyle>
            <a:lvl1pPr defTabSz="966788">
              <a:defRPr sz="1300"/>
            </a:lvl1pPr>
          </a:lstStyle>
          <a:p>
            <a:r>
              <a:rPr lang="en-US"/>
              <a:t>VIT University </a:t>
            </a:r>
          </a:p>
        </p:txBody>
      </p:sp>
      <p:sp>
        <p:nvSpPr>
          <p:cNvPr id="70663"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5139" tIns="49472" rIns="95139" bIns="49472" numCol="1" anchor="b" anchorCtr="0" compatLnSpc="1">
            <a:prstTxWarp prst="textNoShape">
              <a:avLst/>
            </a:prstTxWarp>
          </a:bodyPr>
          <a:lstStyle>
            <a:lvl1pPr algn="r" defTabSz="966788">
              <a:defRPr sz="1300"/>
            </a:lvl1pPr>
          </a:lstStyle>
          <a:p>
            <a:fld id="{D8D2BEEA-040C-4889-AA5A-551E30FF8AF8}" type="slidenum">
              <a:rPr lang="en-US"/>
              <a:pPr/>
              <a:t>‹#›</a:t>
            </a:fld>
            <a:endParaRPr lang="en-US"/>
          </a:p>
        </p:txBody>
      </p:sp>
    </p:spTree>
    <p:extLst>
      <p:ext uri="{BB962C8B-B14F-4D97-AF65-F5344CB8AC3E}">
        <p14:creationId xmlns:p14="http://schemas.microsoft.com/office/powerpoint/2010/main" val="1143911725"/>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222.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223.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224.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225.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226.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227.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228.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229.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0.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231.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232.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233.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234.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235.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236.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237.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238.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239.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0.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241.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242.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243.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_rels/notesSlide244.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245.xml.rels><?xml version="1.0" encoding="UTF-8" standalone="yes"?>
<Relationships xmlns="http://schemas.openxmlformats.org/package/2006/relationships"><Relationship Id="rId2" Type="http://schemas.openxmlformats.org/officeDocument/2006/relationships/slide" Target="../slides/slide249.xml"/><Relationship Id="rId1" Type="http://schemas.openxmlformats.org/officeDocument/2006/relationships/notesMaster" Target="../notesMasters/notesMaster1.xml"/></Relationships>
</file>

<file path=ppt/notesSlides/_rels/notesSlide246.xml.rels><?xml version="1.0" encoding="UTF-8" standalone="yes"?>
<Relationships xmlns="http://schemas.openxmlformats.org/package/2006/relationships"><Relationship Id="rId2" Type="http://schemas.openxmlformats.org/officeDocument/2006/relationships/slide" Target="../slides/slide250.xml"/><Relationship Id="rId1" Type="http://schemas.openxmlformats.org/officeDocument/2006/relationships/notesMaster" Target="../notesMasters/notesMaster1.xml"/></Relationships>
</file>

<file path=ppt/notesSlides/_rels/notesSlide247.xml.rels><?xml version="1.0" encoding="UTF-8" standalone="yes"?>
<Relationships xmlns="http://schemas.openxmlformats.org/package/2006/relationships"><Relationship Id="rId2" Type="http://schemas.openxmlformats.org/officeDocument/2006/relationships/slide" Target="../slides/slide251.xml"/><Relationship Id="rId1" Type="http://schemas.openxmlformats.org/officeDocument/2006/relationships/notesMaster" Target="../notesMasters/notesMaster1.xml"/></Relationships>
</file>

<file path=ppt/notesSlides/_rels/notesSlide248.xml.rels><?xml version="1.0" encoding="UTF-8" standalone="yes"?>
<Relationships xmlns="http://schemas.openxmlformats.org/package/2006/relationships"><Relationship Id="rId2" Type="http://schemas.openxmlformats.org/officeDocument/2006/relationships/slide" Target="../slides/slide252.xml"/><Relationship Id="rId1" Type="http://schemas.openxmlformats.org/officeDocument/2006/relationships/notesMaster" Target="../notesMasters/notesMaster1.xml"/></Relationships>
</file>

<file path=ppt/notesSlides/_rels/notesSlide249.xml.rels><?xml version="1.0" encoding="UTF-8" standalone="yes"?>
<Relationships xmlns="http://schemas.openxmlformats.org/package/2006/relationships"><Relationship Id="rId2" Type="http://schemas.openxmlformats.org/officeDocument/2006/relationships/slide" Target="../slides/slide2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0.xml.rels><?xml version="1.0" encoding="UTF-8" standalone="yes"?>
<Relationships xmlns="http://schemas.openxmlformats.org/package/2006/relationships"><Relationship Id="rId2" Type="http://schemas.openxmlformats.org/officeDocument/2006/relationships/slide" Target="../slides/slide254.xml"/><Relationship Id="rId1" Type="http://schemas.openxmlformats.org/officeDocument/2006/relationships/notesMaster" Target="../notesMasters/notesMaster1.xml"/></Relationships>
</file>

<file path=ppt/notesSlides/_rels/notesSlide251.xml.rels><?xml version="1.0" encoding="UTF-8" standalone="yes"?>
<Relationships xmlns="http://schemas.openxmlformats.org/package/2006/relationships"><Relationship Id="rId2" Type="http://schemas.openxmlformats.org/officeDocument/2006/relationships/slide" Target="../slides/slide255.xml"/><Relationship Id="rId1" Type="http://schemas.openxmlformats.org/officeDocument/2006/relationships/notesMaster" Target="../notesMasters/notesMaster1.xml"/></Relationships>
</file>

<file path=ppt/notesSlides/_rels/notesSlide252.xml.rels><?xml version="1.0" encoding="UTF-8" standalone="yes"?>
<Relationships xmlns="http://schemas.openxmlformats.org/package/2006/relationships"><Relationship Id="rId2" Type="http://schemas.openxmlformats.org/officeDocument/2006/relationships/slide" Target="../slides/slide256.xml"/><Relationship Id="rId1" Type="http://schemas.openxmlformats.org/officeDocument/2006/relationships/notesMaster" Target="../notesMasters/notesMaster1.xml"/></Relationships>
</file>

<file path=ppt/notesSlides/_rels/notesSlide253.xml.rels><?xml version="1.0" encoding="UTF-8" standalone="yes"?>
<Relationships xmlns="http://schemas.openxmlformats.org/package/2006/relationships"><Relationship Id="rId2" Type="http://schemas.openxmlformats.org/officeDocument/2006/relationships/slide" Target="../slides/slide257.xml"/><Relationship Id="rId1" Type="http://schemas.openxmlformats.org/officeDocument/2006/relationships/notesMaster" Target="../notesMasters/notesMaster1.xml"/></Relationships>
</file>

<file path=ppt/notesSlides/_rels/notesSlide254.xml.rels><?xml version="1.0" encoding="UTF-8" standalone="yes"?>
<Relationships xmlns="http://schemas.openxmlformats.org/package/2006/relationships"><Relationship Id="rId2" Type="http://schemas.openxmlformats.org/officeDocument/2006/relationships/slide" Target="../slides/slide258.xml"/><Relationship Id="rId1" Type="http://schemas.openxmlformats.org/officeDocument/2006/relationships/notesMaster" Target="../notesMasters/notesMaster1.xml"/></Relationships>
</file>

<file path=ppt/notesSlides/_rels/notesSlide255.xml.rels><?xml version="1.0" encoding="UTF-8" standalone="yes"?>
<Relationships xmlns="http://schemas.openxmlformats.org/package/2006/relationships"><Relationship Id="rId2" Type="http://schemas.openxmlformats.org/officeDocument/2006/relationships/slide" Target="../slides/slide259.xml"/><Relationship Id="rId1" Type="http://schemas.openxmlformats.org/officeDocument/2006/relationships/notesMaster" Target="../notesMasters/notesMaster1.xml"/></Relationships>
</file>

<file path=ppt/notesSlides/_rels/notesSlide256.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257.xml.rels><?xml version="1.0" encoding="UTF-8" standalone="yes"?>
<Relationships xmlns="http://schemas.openxmlformats.org/package/2006/relationships"><Relationship Id="rId2" Type="http://schemas.openxmlformats.org/officeDocument/2006/relationships/slide" Target="../slides/slide261.xml"/><Relationship Id="rId1" Type="http://schemas.openxmlformats.org/officeDocument/2006/relationships/notesMaster" Target="../notesMasters/notesMaster1.xml"/></Relationships>
</file>

<file path=ppt/notesSlides/_rels/notesSlide258.xml.rels><?xml version="1.0" encoding="UTF-8" standalone="yes"?>
<Relationships xmlns="http://schemas.openxmlformats.org/package/2006/relationships"><Relationship Id="rId2" Type="http://schemas.openxmlformats.org/officeDocument/2006/relationships/slide" Target="../slides/slide262.xml"/><Relationship Id="rId1" Type="http://schemas.openxmlformats.org/officeDocument/2006/relationships/notesMaster" Target="../notesMasters/notesMaster1.xml"/></Relationships>
</file>

<file path=ppt/notesSlides/_rels/notesSlide259.xml.rels><?xml version="1.0" encoding="UTF-8" standalone="yes"?>
<Relationships xmlns="http://schemas.openxmlformats.org/package/2006/relationships"><Relationship Id="rId2" Type="http://schemas.openxmlformats.org/officeDocument/2006/relationships/slide" Target="../slides/slide26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0.xml.rels><?xml version="1.0" encoding="UTF-8" standalone="yes"?>
<Relationships xmlns="http://schemas.openxmlformats.org/package/2006/relationships"><Relationship Id="rId2" Type="http://schemas.openxmlformats.org/officeDocument/2006/relationships/slide" Target="../slides/slide264.xml"/><Relationship Id="rId1" Type="http://schemas.openxmlformats.org/officeDocument/2006/relationships/notesMaster" Target="../notesMasters/notesMaster1.xml"/></Relationships>
</file>

<file path=ppt/notesSlides/_rels/notesSlide261.xml.rels><?xml version="1.0" encoding="UTF-8" standalone="yes"?>
<Relationships xmlns="http://schemas.openxmlformats.org/package/2006/relationships"><Relationship Id="rId2" Type="http://schemas.openxmlformats.org/officeDocument/2006/relationships/slide" Target="../slides/slide265.xml"/><Relationship Id="rId1" Type="http://schemas.openxmlformats.org/officeDocument/2006/relationships/notesMaster" Target="../notesMasters/notesMaster1.xml"/></Relationships>
</file>

<file path=ppt/notesSlides/_rels/notesSlide262.xml.rels><?xml version="1.0" encoding="UTF-8" standalone="yes"?>
<Relationships xmlns="http://schemas.openxmlformats.org/package/2006/relationships"><Relationship Id="rId2" Type="http://schemas.openxmlformats.org/officeDocument/2006/relationships/slide" Target="../slides/slide266.xml"/><Relationship Id="rId1" Type="http://schemas.openxmlformats.org/officeDocument/2006/relationships/notesMaster" Target="../notesMasters/notesMaster1.xml"/></Relationships>
</file>

<file path=ppt/notesSlides/_rels/notesSlide263.xml.rels><?xml version="1.0" encoding="UTF-8" standalone="yes"?>
<Relationships xmlns="http://schemas.openxmlformats.org/package/2006/relationships"><Relationship Id="rId2" Type="http://schemas.openxmlformats.org/officeDocument/2006/relationships/slide" Target="../slides/slide267.xml"/><Relationship Id="rId1" Type="http://schemas.openxmlformats.org/officeDocument/2006/relationships/notesMaster" Target="../notesMasters/notesMaster1.xml"/></Relationships>
</file>

<file path=ppt/notesSlides/_rels/notesSlide264.xml.rels><?xml version="1.0" encoding="UTF-8" standalone="yes"?>
<Relationships xmlns="http://schemas.openxmlformats.org/package/2006/relationships"><Relationship Id="rId2" Type="http://schemas.openxmlformats.org/officeDocument/2006/relationships/slide" Target="../slides/slide268.xml"/><Relationship Id="rId1" Type="http://schemas.openxmlformats.org/officeDocument/2006/relationships/notesMaster" Target="../notesMasters/notesMaster1.xml"/></Relationships>
</file>

<file path=ppt/notesSlides/_rels/notesSlide265.xml.rels><?xml version="1.0" encoding="UTF-8" standalone="yes"?>
<Relationships xmlns="http://schemas.openxmlformats.org/package/2006/relationships"><Relationship Id="rId2" Type="http://schemas.openxmlformats.org/officeDocument/2006/relationships/slide" Target="../slides/slide269.xml"/><Relationship Id="rId1" Type="http://schemas.openxmlformats.org/officeDocument/2006/relationships/notesMaster" Target="../notesMasters/notesMaster1.xml"/></Relationships>
</file>

<file path=ppt/notesSlides/_rels/notesSlide266.xml.rels><?xml version="1.0" encoding="UTF-8" standalone="yes"?>
<Relationships xmlns="http://schemas.openxmlformats.org/package/2006/relationships"><Relationship Id="rId2" Type="http://schemas.openxmlformats.org/officeDocument/2006/relationships/slide" Target="../slides/slide270.xml"/><Relationship Id="rId1" Type="http://schemas.openxmlformats.org/officeDocument/2006/relationships/notesMaster" Target="../notesMasters/notesMaster1.xml"/></Relationships>
</file>

<file path=ppt/notesSlides/_rels/notesSlide267.xml.rels><?xml version="1.0" encoding="UTF-8" standalone="yes"?>
<Relationships xmlns="http://schemas.openxmlformats.org/package/2006/relationships"><Relationship Id="rId2" Type="http://schemas.openxmlformats.org/officeDocument/2006/relationships/slide" Target="../slides/slide271.xml"/><Relationship Id="rId1" Type="http://schemas.openxmlformats.org/officeDocument/2006/relationships/notesMaster" Target="../notesMasters/notesMaster1.xml"/></Relationships>
</file>

<file path=ppt/notesSlides/_rels/notesSlide268.xml.rels><?xml version="1.0" encoding="UTF-8" standalone="yes"?>
<Relationships xmlns="http://schemas.openxmlformats.org/package/2006/relationships"><Relationship Id="rId2" Type="http://schemas.openxmlformats.org/officeDocument/2006/relationships/slide" Target="../slides/slide272.xml"/><Relationship Id="rId1" Type="http://schemas.openxmlformats.org/officeDocument/2006/relationships/notesMaster" Target="../notesMasters/notesMaster1.xml"/></Relationships>
</file>

<file path=ppt/notesSlides/_rels/notesSlide269.xml.rels><?xml version="1.0" encoding="UTF-8" standalone="yes"?>
<Relationships xmlns="http://schemas.openxmlformats.org/package/2006/relationships"><Relationship Id="rId2" Type="http://schemas.openxmlformats.org/officeDocument/2006/relationships/slide" Target="../slides/slide27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BC667301-F8A8-4DB7-8420-6EA8002C5EDB}"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B272AE58-74B5-4D21-AA13-03723FF0A8B5}" type="slidenum">
              <a:rPr lang="en-US"/>
              <a:pPr/>
              <a:t>1</a:t>
            </a:fld>
            <a:endParaRPr lang="en-US"/>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p:txBody>
          <a:bodyPr/>
          <a:lstStyle/>
          <a:p>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B73F63F5-0EF5-4728-BE3E-073479D2AEF7}"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78CE6104-4D6C-4EFF-8346-2899339B872C}" type="slidenum">
              <a:rPr lang="en-US"/>
              <a:pPr/>
              <a:t>10</a:t>
            </a:fld>
            <a:endParaRPr lang="en-US"/>
          </a:p>
        </p:txBody>
      </p:sp>
      <p:sp>
        <p:nvSpPr>
          <p:cNvPr id="409602" name="Rectangle 2"/>
          <p:cNvSpPr>
            <a:spLocks noGrp="1" noRot="1" noChangeAspect="1" noChangeArrowheads="1" noTextEdit="1"/>
          </p:cNvSpPr>
          <p:nvPr>
            <p:ph type="sldImg"/>
          </p:nvPr>
        </p:nvSpPr>
        <p:spPr>
          <a:ln/>
        </p:spPr>
      </p:sp>
      <p:sp>
        <p:nvSpPr>
          <p:cNvPr id="4096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66F8BA23-03E6-4370-AA3A-E386918ECAF9}"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6ABB77BC-E491-474D-A671-80458181273C}" type="slidenum">
              <a:rPr lang="en-US"/>
              <a:pPr/>
              <a:t>100</a:t>
            </a:fld>
            <a:endParaRPr lang="en-US"/>
          </a:p>
        </p:txBody>
      </p:sp>
      <p:sp>
        <p:nvSpPr>
          <p:cNvPr id="557058" name="Rectangle 2"/>
          <p:cNvSpPr>
            <a:spLocks noGrp="1" noRot="1" noChangeAspect="1" noChangeArrowheads="1" noTextEdit="1"/>
          </p:cNvSpPr>
          <p:nvPr>
            <p:ph type="sldImg"/>
          </p:nvPr>
        </p:nvSpPr>
        <p:spPr>
          <a:ln/>
        </p:spPr>
      </p:sp>
      <p:sp>
        <p:nvSpPr>
          <p:cNvPr id="5570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E4B02DA4-032B-488A-A933-A1753400581D}"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901CE03A-3A2D-4024-84BD-B5E771DF5D57}" type="slidenum">
              <a:rPr lang="en-US"/>
              <a:pPr/>
              <a:t>101</a:t>
            </a:fld>
            <a:endParaRPr lang="en-US"/>
          </a:p>
        </p:txBody>
      </p:sp>
      <p:sp>
        <p:nvSpPr>
          <p:cNvPr id="574466" name="Rectangle 2"/>
          <p:cNvSpPr>
            <a:spLocks noGrp="1" noRot="1" noChangeAspect="1" noChangeArrowheads="1" noTextEdit="1"/>
          </p:cNvSpPr>
          <p:nvPr>
            <p:ph type="sldImg"/>
          </p:nvPr>
        </p:nvSpPr>
        <p:spPr>
          <a:ln/>
        </p:spPr>
      </p:sp>
      <p:sp>
        <p:nvSpPr>
          <p:cNvPr id="5744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4D01293D-A4DC-408E-BF09-C43458191647}"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E5966B51-3769-422C-AA2E-2E7BE98E5D23}" type="slidenum">
              <a:rPr lang="en-US"/>
              <a:pPr/>
              <a:t>102</a:t>
            </a:fld>
            <a:endParaRPr lang="en-US"/>
          </a:p>
        </p:txBody>
      </p:sp>
      <p:sp>
        <p:nvSpPr>
          <p:cNvPr id="575490" name="Rectangle 2"/>
          <p:cNvSpPr>
            <a:spLocks noGrp="1" noRot="1" noChangeAspect="1" noChangeArrowheads="1" noTextEdit="1"/>
          </p:cNvSpPr>
          <p:nvPr>
            <p:ph type="sldImg"/>
          </p:nvPr>
        </p:nvSpPr>
        <p:spPr>
          <a:ln/>
        </p:spPr>
      </p:sp>
      <p:sp>
        <p:nvSpPr>
          <p:cNvPr id="5754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1A8155A2-8E91-469E-8520-2B06538CBEE1}"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09B9F8E6-6EB9-4358-AF32-9FBE31B0FC44}" type="slidenum">
              <a:rPr lang="en-US"/>
              <a:pPr/>
              <a:t>103</a:t>
            </a:fld>
            <a:endParaRPr lang="en-US"/>
          </a:p>
        </p:txBody>
      </p:sp>
      <p:sp>
        <p:nvSpPr>
          <p:cNvPr id="576514" name="Rectangle 2"/>
          <p:cNvSpPr>
            <a:spLocks noGrp="1" noRot="1" noChangeAspect="1" noChangeArrowheads="1" noTextEdit="1"/>
          </p:cNvSpPr>
          <p:nvPr>
            <p:ph type="sldImg"/>
          </p:nvPr>
        </p:nvSpPr>
        <p:spPr>
          <a:ln/>
        </p:spPr>
      </p:sp>
      <p:sp>
        <p:nvSpPr>
          <p:cNvPr id="576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66AB6C32-2340-42E6-ACAD-A61EF4F60A1E}"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38EC1C42-0896-4FF2-943A-ECF1AF65BE6C}" type="slidenum">
              <a:rPr lang="en-US"/>
              <a:pPr/>
              <a:t>104</a:t>
            </a:fld>
            <a:endParaRPr lang="en-US"/>
          </a:p>
        </p:txBody>
      </p:sp>
      <p:sp>
        <p:nvSpPr>
          <p:cNvPr id="577538" name="Rectangle 2"/>
          <p:cNvSpPr>
            <a:spLocks noGrp="1" noRot="1" noChangeAspect="1" noChangeArrowheads="1" noTextEdit="1"/>
          </p:cNvSpPr>
          <p:nvPr>
            <p:ph type="sldImg"/>
          </p:nvPr>
        </p:nvSpPr>
        <p:spPr>
          <a:ln/>
        </p:spPr>
      </p:sp>
      <p:sp>
        <p:nvSpPr>
          <p:cNvPr id="577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45031722-6255-426F-B566-CA0CCE6B9312}"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A87B955F-4E84-4D7F-93EF-DBDDF378D6A0}" type="slidenum">
              <a:rPr lang="en-US"/>
              <a:pPr/>
              <a:t>105</a:t>
            </a:fld>
            <a:endParaRPr lang="en-US"/>
          </a:p>
        </p:txBody>
      </p:sp>
      <p:sp>
        <p:nvSpPr>
          <p:cNvPr id="578562" name="Rectangle 2"/>
          <p:cNvSpPr>
            <a:spLocks noGrp="1" noRot="1" noChangeAspect="1" noChangeArrowheads="1" noTextEdit="1"/>
          </p:cNvSpPr>
          <p:nvPr>
            <p:ph type="sldImg"/>
          </p:nvPr>
        </p:nvSpPr>
        <p:spPr>
          <a:ln/>
        </p:spPr>
      </p:sp>
      <p:sp>
        <p:nvSpPr>
          <p:cNvPr id="578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6F152494-D93B-4CB7-9496-53E9059F2C3D}"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C735D300-D937-4E8B-92D0-01AA914DAA96}" type="slidenum">
              <a:rPr lang="en-US"/>
              <a:pPr/>
              <a:t>106</a:t>
            </a:fld>
            <a:endParaRPr lang="en-US"/>
          </a:p>
        </p:txBody>
      </p:sp>
      <p:sp>
        <p:nvSpPr>
          <p:cNvPr id="579586" name="Rectangle 2"/>
          <p:cNvSpPr>
            <a:spLocks noGrp="1" noRot="1" noChangeAspect="1" noChangeArrowheads="1" noTextEdit="1"/>
          </p:cNvSpPr>
          <p:nvPr>
            <p:ph type="sldImg"/>
          </p:nvPr>
        </p:nvSpPr>
        <p:spPr>
          <a:ln/>
        </p:spPr>
      </p:sp>
      <p:sp>
        <p:nvSpPr>
          <p:cNvPr id="579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8005596B-D39B-4F3A-A8FD-2C9096035C97}"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43507E0B-66FD-47CB-949B-353F4A428F70}" type="slidenum">
              <a:rPr lang="en-US"/>
              <a:pPr/>
              <a:t>107</a:t>
            </a:fld>
            <a:endParaRPr lang="en-US"/>
          </a:p>
        </p:txBody>
      </p:sp>
      <p:sp>
        <p:nvSpPr>
          <p:cNvPr id="558082" name="Rectangle 2"/>
          <p:cNvSpPr>
            <a:spLocks noGrp="1" noRot="1" noChangeAspect="1" noChangeArrowheads="1" noTextEdit="1"/>
          </p:cNvSpPr>
          <p:nvPr>
            <p:ph type="sldImg"/>
          </p:nvPr>
        </p:nvSpPr>
        <p:spPr>
          <a:ln/>
        </p:spPr>
      </p:sp>
      <p:sp>
        <p:nvSpPr>
          <p:cNvPr id="5580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33EBAE2C-FED7-4B96-AF80-9FE6314AD8BD}"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FE646C17-E569-4799-874F-950CFAEF27B7}" type="slidenum">
              <a:rPr lang="en-US"/>
              <a:pPr/>
              <a:t>108</a:t>
            </a:fld>
            <a:endParaRPr lang="en-US"/>
          </a:p>
        </p:txBody>
      </p:sp>
      <p:sp>
        <p:nvSpPr>
          <p:cNvPr id="594946" name="Rectangle 2"/>
          <p:cNvSpPr>
            <a:spLocks noGrp="1" noRot="1" noChangeAspect="1" noChangeArrowheads="1" noTextEdit="1"/>
          </p:cNvSpPr>
          <p:nvPr>
            <p:ph type="sldImg"/>
          </p:nvPr>
        </p:nvSpPr>
        <p:spPr>
          <a:ln/>
        </p:spPr>
      </p:sp>
      <p:sp>
        <p:nvSpPr>
          <p:cNvPr id="5949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EBCBC131-7D88-4C20-A9CC-A6004D4F167C}"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4935E7D5-86EF-486E-9ACC-FD832481327B}" type="slidenum">
              <a:rPr lang="en-US"/>
              <a:pPr/>
              <a:t>109</a:t>
            </a:fld>
            <a:endParaRPr lang="en-US"/>
          </a:p>
        </p:txBody>
      </p:sp>
      <p:sp>
        <p:nvSpPr>
          <p:cNvPr id="595970" name="Rectangle 2"/>
          <p:cNvSpPr>
            <a:spLocks noGrp="1" noRot="1" noChangeAspect="1" noChangeArrowheads="1" noTextEdit="1"/>
          </p:cNvSpPr>
          <p:nvPr>
            <p:ph type="sldImg"/>
          </p:nvPr>
        </p:nvSpPr>
        <p:spPr>
          <a:ln/>
        </p:spPr>
      </p:sp>
      <p:sp>
        <p:nvSpPr>
          <p:cNvPr id="5959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14D71883-F264-4E5E-ACBB-0428252662E4}"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EC3A5AC6-458B-4DB5-B826-BF3E047DCEC0}" type="slidenum">
              <a:rPr lang="en-US"/>
              <a:pPr/>
              <a:t>11</a:t>
            </a:fld>
            <a:endParaRPr lang="en-US"/>
          </a:p>
        </p:txBody>
      </p:sp>
      <p:sp>
        <p:nvSpPr>
          <p:cNvPr id="410626" name="Rectangle 2"/>
          <p:cNvSpPr>
            <a:spLocks noGrp="1" noRot="1" noChangeAspect="1" noChangeArrowheads="1" noTextEdit="1"/>
          </p:cNvSpPr>
          <p:nvPr>
            <p:ph type="sldImg"/>
          </p:nvPr>
        </p:nvSpPr>
        <p:spPr>
          <a:ln/>
        </p:spPr>
      </p:sp>
      <p:sp>
        <p:nvSpPr>
          <p:cNvPr id="410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AF1A684C-C7BB-4B1F-BB5A-C549E9D0C457}"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28658941-5542-4EE7-8687-C1338AA25EAD}" type="slidenum">
              <a:rPr lang="en-US"/>
              <a:pPr/>
              <a:t>110</a:t>
            </a:fld>
            <a:endParaRPr lang="en-US"/>
          </a:p>
        </p:txBody>
      </p:sp>
      <p:sp>
        <p:nvSpPr>
          <p:cNvPr id="596994" name="Rectangle 2"/>
          <p:cNvSpPr>
            <a:spLocks noGrp="1" noRot="1" noChangeAspect="1" noChangeArrowheads="1" noTextEdit="1"/>
          </p:cNvSpPr>
          <p:nvPr>
            <p:ph type="sldImg"/>
          </p:nvPr>
        </p:nvSpPr>
        <p:spPr>
          <a:ln/>
        </p:spPr>
      </p:sp>
      <p:sp>
        <p:nvSpPr>
          <p:cNvPr id="5969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9816CC65-58A5-418C-918B-38F59DC50D1A}"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DC9BE27B-340B-4DA0-9C12-15BD24755DB8}" type="slidenum">
              <a:rPr lang="en-US"/>
              <a:pPr/>
              <a:t>111</a:t>
            </a:fld>
            <a:endParaRPr lang="en-US"/>
          </a:p>
        </p:txBody>
      </p:sp>
      <p:sp>
        <p:nvSpPr>
          <p:cNvPr id="598018" name="Rectangle 2"/>
          <p:cNvSpPr>
            <a:spLocks noGrp="1" noRot="1" noChangeAspect="1" noChangeArrowheads="1" noTextEdit="1"/>
          </p:cNvSpPr>
          <p:nvPr>
            <p:ph type="sldImg"/>
          </p:nvPr>
        </p:nvSpPr>
        <p:spPr>
          <a:ln/>
        </p:spPr>
      </p:sp>
      <p:sp>
        <p:nvSpPr>
          <p:cNvPr id="5980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C1711060-8175-45F3-AD40-ED0DB637C3E9}"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85A5CF04-E149-4AFB-B11B-1D2B88F9CB38}" type="slidenum">
              <a:rPr lang="en-US"/>
              <a:pPr/>
              <a:t>112</a:t>
            </a:fld>
            <a:endParaRPr lang="en-US"/>
          </a:p>
        </p:txBody>
      </p:sp>
      <p:sp>
        <p:nvSpPr>
          <p:cNvPr id="612354" name="Rectangle 2"/>
          <p:cNvSpPr>
            <a:spLocks noGrp="1" noRot="1" noChangeAspect="1" noChangeArrowheads="1" noTextEdit="1"/>
          </p:cNvSpPr>
          <p:nvPr>
            <p:ph type="sldImg"/>
          </p:nvPr>
        </p:nvSpPr>
        <p:spPr>
          <a:ln/>
        </p:spPr>
      </p:sp>
      <p:sp>
        <p:nvSpPr>
          <p:cNvPr id="6123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BF69609A-8905-406A-A364-9B5294EA45FD}"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6C7167E6-1914-406C-830E-BE06B5804D37}" type="slidenum">
              <a:rPr lang="en-US"/>
              <a:pPr/>
              <a:t>113</a:t>
            </a:fld>
            <a:endParaRPr lang="en-US"/>
          </a:p>
        </p:txBody>
      </p:sp>
      <p:sp>
        <p:nvSpPr>
          <p:cNvPr id="589826" name="Rectangle 2"/>
          <p:cNvSpPr>
            <a:spLocks noGrp="1" noRot="1" noChangeAspect="1" noChangeArrowheads="1" noTextEdit="1"/>
          </p:cNvSpPr>
          <p:nvPr>
            <p:ph type="sldImg"/>
          </p:nvPr>
        </p:nvSpPr>
        <p:spPr>
          <a:ln/>
        </p:spPr>
      </p:sp>
      <p:sp>
        <p:nvSpPr>
          <p:cNvPr id="589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9DAD0D99-C30C-4D0E-9DA7-59F48DEC8DDB}"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D261AC9F-A127-4397-93EF-937105BA4DFD}" type="slidenum">
              <a:rPr lang="en-US"/>
              <a:pPr/>
              <a:t>114</a:t>
            </a:fld>
            <a:endParaRPr lang="en-US"/>
          </a:p>
        </p:txBody>
      </p:sp>
      <p:sp>
        <p:nvSpPr>
          <p:cNvPr id="604162" name="Rectangle 2"/>
          <p:cNvSpPr>
            <a:spLocks noGrp="1" noRot="1" noChangeAspect="1" noChangeArrowheads="1" noTextEdit="1"/>
          </p:cNvSpPr>
          <p:nvPr>
            <p:ph type="sldImg"/>
          </p:nvPr>
        </p:nvSpPr>
        <p:spPr>
          <a:ln/>
        </p:spPr>
      </p:sp>
      <p:sp>
        <p:nvSpPr>
          <p:cNvPr id="6041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706F8DBE-C97E-45A0-AFA9-106FB61DDB8A}"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F3C6890E-5D26-4F86-A412-7F742C50A2BA}" type="slidenum">
              <a:rPr lang="en-US"/>
              <a:pPr/>
              <a:t>115</a:t>
            </a:fld>
            <a:endParaRPr lang="en-US"/>
          </a:p>
        </p:txBody>
      </p:sp>
      <p:sp>
        <p:nvSpPr>
          <p:cNvPr id="614402" name="Rectangle 2"/>
          <p:cNvSpPr>
            <a:spLocks noGrp="1" noRot="1" noChangeAspect="1" noChangeArrowheads="1" noTextEdit="1"/>
          </p:cNvSpPr>
          <p:nvPr>
            <p:ph type="sldImg"/>
          </p:nvPr>
        </p:nvSpPr>
        <p:spPr>
          <a:ln/>
        </p:spPr>
      </p:sp>
      <p:sp>
        <p:nvSpPr>
          <p:cNvPr id="6144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851A1F3B-D326-49D8-B24F-CB28C3F74B34}"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147A94E0-0E34-47A1-89EE-ED6F332C64CA}" type="slidenum">
              <a:rPr lang="en-US"/>
              <a:pPr/>
              <a:t>116</a:t>
            </a:fld>
            <a:endParaRPr lang="en-US"/>
          </a:p>
        </p:txBody>
      </p:sp>
      <p:sp>
        <p:nvSpPr>
          <p:cNvPr id="616450" name="Rectangle 2"/>
          <p:cNvSpPr>
            <a:spLocks noGrp="1" noRot="1" noChangeAspect="1" noChangeArrowheads="1" noTextEdit="1"/>
          </p:cNvSpPr>
          <p:nvPr>
            <p:ph type="sldImg"/>
          </p:nvPr>
        </p:nvSpPr>
        <p:spPr>
          <a:ln/>
        </p:spPr>
      </p:sp>
      <p:sp>
        <p:nvSpPr>
          <p:cNvPr id="6164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9F74EDC4-CA02-4DAA-A761-E2A29AFA0BA5}"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8F792399-1A09-437E-B0D7-F049E6392821}" type="slidenum">
              <a:rPr lang="en-US"/>
              <a:pPr/>
              <a:t>117</a:t>
            </a:fld>
            <a:endParaRPr lang="en-US"/>
          </a:p>
        </p:txBody>
      </p:sp>
      <p:sp>
        <p:nvSpPr>
          <p:cNvPr id="600066" name="Rectangle 2"/>
          <p:cNvSpPr>
            <a:spLocks noGrp="1" noRot="1" noChangeAspect="1" noChangeArrowheads="1" noTextEdit="1"/>
          </p:cNvSpPr>
          <p:nvPr>
            <p:ph type="sldImg"/>
          </p:nvPr>
        </p:nvSpPr>
        <p:spPr>
          <a:ln/>
        </p:spPr>
      </p:sp>
      <p:sp>
        <p:nvSpPr>
          <p:cNvPr id="600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36197B8F-593A-4BFC-AACF-7FE614B5E4FA}"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C81A5A5E-8657-48B3-9128-61B15C2A715F}" type="slidenum">
              <a:rPr lang="en-US"/>
              <a:pPr/>
              <a:t>118</a:t>
            </a:fld>
            <a:endParaRPr lang="en-US"/>
          </a:p>
        </p:txBody>
      </p:sp>
      <p:sp>
        <p:nvSpPr>
          <p:cNvPr id="623618" name="Rectangle 2"/>
          <p:cNvSpPr>
            <a:spLocks noGrp="1" noRot="1" noChangeAspect="1" noChangeArrowheads="1" noTextEdit="1"/>
          </p:cNvSpPr>
          <p:nvPr>
            <p:ph type="sldImg"/>
          </p:nvPr>
        </p:nvSpPr>
        <p:spPr>
          <a:ln/>
        </p:spPr>
      </p:sp>
      <p:sp>
        <p:nvSpPr>
          <p:cNvPr id="6236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A985DBC6-9863-4C7D-9384-D1CEB71A43C0}"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094BF839-6D8E-4336-B4C1-56F463849FF6}" type="slidenum">
              <a:rPr lang="en-US"/>
              <a:pPr/>
              <a:t>119</a:t>
            </a:fld>
            <a:endParaRPr lang="en-US"/>
          </a:p>
        </p:txBody>
      </p:sp>
      <p:sp>
        <p:nvSpPr>
          <p:cNvPr id="624642" name="Rectangle 2"/>
          <p:cNvSpPr>
            <a:spLocks noGrp="1" noRot="1" noChangeAspect="1" noChangeArrowheads="1" noTextEdit="1"/>
          </p:cNvSpPr>
          <p:nvPr>
            <p:ph type="sldImg"/>
          </p:nvPr>
        </p:nvSpPr>
        <p:spPr>
          <a:ln/>
        </p:spPr>
      </p:sp>
      <p:sp>
        <p:nvSpPr>
          <p:cNvPr id="6246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A4AD9F92-4449-4D69-9155-BE0858AE8E33}"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CD52A369-0B22-4B50-994D-273144C278C6}" type="slidenum">
              <a:rPr lang="en-US"/>
              <a:pPr/>
              <a:t>12</a:t>
            </a:fld>
            <a:endParaRPr lang="en-US"/>
          </a:p>
        </p:txBody>
      </p:sp>
      <p:sp>
        <p:nvSpPr>
          <p:cNvPr id="416770" name="Rectangle 2"/>
          <p:cNvSpPr>
            <a:spLocks noGrp="1" noRot="1" noChangeAspect="1" noChangeArrowheads="1" noTextEdit="1"/>
          </p:cNvSpPr>
          <p:nvPr>
            <p:ph type="sldImg"/>
          </p:nvPr>
        </p:nvSpPr>
        <p:spPr>
          <a:ln/>
        </p:spPr>
      </p:sp>
      <p:sp>
        <p:nvSpPr>
          <p:cNvPr id="416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BA0882B4-9DD5-4E18-BE59-00344F449398}"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5A3F4690-5538-4191-9389-032276D16590}" type="slidenum">
              <a:rPr lang="en-US"/>
              <a:pPr/>
              <a:t>120</a:t>
            </a:fld>
            <a:endParaRPr lang="en-US"/>
          </a:p>
        </p:txBody>
      </p:sp>
      <p:sp>
        <p:nvSpPr>
          <p:cNvPr id="625666" name="Rectangle 2"/>
          <p:cNvSpPr>
            <a:spLocks noGrp="1" noRot="1" noChangeAspect="1" noChangeArrowheads="1" noTextEdit="1"/>
          </p:cNvSpPr>
          <p:nvPr>
            <p:ph type="sldImg"/>
          </p:nvPr>
        </p:nvSpPr>
        <p:spPr>
          <a:ln/>
        </p:spPr>
      </p:sp>
      <p:sp>
        <p:nvSpPr>
          <p:cNvPr id="6256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0F048D32-3716-4B49-A145-8CA8268B3D2C}"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F4F127DB-A20B-49F8-AE00-32401D7DB6DD}" type="slidenum">
              <a:rPr lang="en-US"/>
              <a:pPr/>
              <a:t>121</a:t>
            </a:fld>
            <a:endParaRPr lang="en-US"/>
          </a:p>
        </p:txBody>
      </p:sp>
      <p:sp>
        <p:nvSpPr>
          <p:cNvPr id="626690" name="Rectangle 2"/>
          <p:cNvSpPr>
            <a:spLocks noGrp="1" noRot="1" noChangeAspect="1" noChangeArrowheads="1" noTextEdit="1"/>
          </p:cNvSpPr>
          <p:nvPr>
            <p:ph type="sldImg"/>
          </p:nvPr>
        </p:nvSpPr>
        <p:spPr>
          <a:ln/>
        </p:spPr>
      </p:sp>
      <p:sp>
        <p:nvSpPr>
          <p:cNvPr id="6266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EF28D1A8-509A-498E-B592-62DE2EFBF7FC}"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A59A12A3-EA28-4DEA-BC74-56E2CF351AD6}" type="slidenum">
              <a:rPr lang="en-US"/>
              <a:pPr/>
              <a:t>122</a:t>
            </a:fld>
            <a:endParaRPr lang="en-US"/>
          </a:p>
        </p:txBody>
      </p:sp>
      <p:sp>
        <p:nvSpPr>
          <p:cNvPr id="634882" name="Rectangle 2"/>
          <p:cNvSpPr>
            <a:spLocks noGrp="1" noRot="1" noChangeAspect="1" noChangeArrowheads="1" noTextEdit="1"/>
          </p:cNvSpPr>
          <p:nvPr>
            <p:ph type="sldImg"/>
          </p:nvPr>
        </p:nvSpPr>
        <p:spPr>
          <a:ln/>
        </p:spPr>
      </p:sp>
      <p:sp>
        <p:nvSpPr>
          <p:cNvPr id="6348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FBD9E23E-CF50-44E1-97EA-65B4B4D654E7}"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452E0DCA-9585-4905-85D3-2700B2AD6B4E}" type="slidenum">
              <a:rPr lang="en-US"/>
              <a:pPr/>
              <a:t>123</a:t>
            </a:fld>
            <a:endParaRPr lang="en-US"/>
          </a:p>
        </p:txBody>
      </p:sp>
      <p:sp>
        <p:nvSpPr>
          <p:cNvPr id="635906" name="Rectangle 2"/>
          <p:cNvSpPr>
            <a:spLocks noGrp="1" noRot="1" noChangeAspect="1" noChangeArrowheads="1" noTextEdit="1"/>
          </p:cNvSpPr>
          <p:nvPr>
            <p:ph type="sldImg"/>
          </p:nvPr>
        </p:nvSpPr>
        <p:spPr>
          <a:ln/>
        </p:spPr>
      </p:sp>
      <p:sp>
        <p:nvSpPr>
          <p:cNvPr id="6359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4257177A-6DC9-4C84-9EFB-B318AC28B17F}"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5E91A51E-AA31-499F-9CE0-E20610046727}" type="slidenum">
              <a:rPr lang="en-US"/>
              <a:pPr/>
              <a:t>124</a:t>
            </a:fld>
            <a:endParaRPr lang="en-US"/>
          </a:p>
        </p:txBody>
      </p:sp>
      <p:sp>
        <p:nvSpPr>
          <p:cNvPr id="630786" name="Rectangle 2"/>
          <p:cNvSpPr>
            <a:spLocks noGrp="1" noRot="1" noChangeAspect="1" noChangeArrowheads="1" noTextEdit="1"/>
          </p:cNvSpPr>
          <p:nvPr>
            <p:ph type="sldImg"/>
          </p:nvPr>
        </p:nvSpPr>
        <p:spPr>
          <a:ln/>
        </p:spPr>
      </p:sp>
      <p:sp>
        <p:nvSpPr>
          <p:cNvPr id="6307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210AC8A9-7AAB-41CF-861C-DD4DC2F9153F}"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43B8AA93-41AE-477C-9700-3F66230DFDEB}" type="slidenum">
              <a:rPr lang="en-US"/>
              <a:pPr/>
              <a:t>125</a:t>
            </a:fld>
            <a:endParaRPr lang="en-US"/>
          </a:p>
        </p:txBody>
      </p:sp>
      <p:sp>
        <p:nvSpPr>
          <p:cNvPr id="638978" name="Rectangle 2"/>
          <p:cNvSpPr>
            <a:spLocks noGrp="1" noRot="1" noChangeAspect="1" noChangeArrowheads="1" noTextEdit="1"/>
          </p:cNvSpPr>
          <p:nvPr>
            <p:ph type="sldImg"/>
          </p:nvPr>
        </p:nvSpPr>
        <p:spPr>
          <a:ln/>
        </p:spPr>
      </p:sp>
      <p:sp>
        <p:nvSpPr>
          <p:cNvPr id="6389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ED5F9A19-3986-47DF-9668-FA8E42638BF6}"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E76BFFA0-68DB-423D-B9DA-0EDA7A4DFF6B}" type="slidenum">
              <a:rPr lang="en-US"/>
              <a:pPr/>
              <a:t>126</a:t>
            </a:fld>
            <a:endParaRPr lang="en-US"/>
          </a:p>
        </p:txBody>
      </p:sp>
      <p:sp>
        <p:nvSpPr>
          <p:cNvPr id="645122" name="Rectangle 2"/>
          <p:cNvSpPr>
            <a:spLocks noGrp="1" noRot="1" noChangeAspect="1" noChangeArrowheads="1" noTextEdit="1"/>
          </p:cNvSpPr>
          <p:nvPr>
            <p:ph type="sldImg"/>
          </p:nvPr>
        </p:nvSpPr>
        <p:spPr>
          <a:ln/>
        </p:spPr>
      </p:sp>
      <p:sp>
        <p:nvSpPr>
          <p:cNvPr id="6451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12E9BD0E-8322-4DC3-B37C-C3E1E0B3D4DA}"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2B2273C7-835E-436F-A161-5FC2D1240785}" type="slidenum">
              <a:rPr lang="en-US"/>
              <a:pPr/>
              <a:t>127</a:t>
            </a:fld>
            <a:endParaRPr lang="en-US"/>
          </a:p>
        </p:txBody>
      </p:sp>
      <p:sp>
        <p:nvSpPr>
          <p:cNvPr id="631810" name="Rectangle 2"/>
          <p:cNvSpPr>
            <a:spLocks noGrp="1" noRot="1" noChangeAspect="1" noChangeArrowheads="1" noTextEdit="1"/>
          </p:cNvSpPr>
          <p:nvPr>
            <p:ph type="sldImg"/>
          </p:nvPr>
        </p:nvSpPr>
        <p:spPr>
          <a:ln/>
        </p:spPr>
      </p:sp>
      <p:sp>
        <p:nvSpPr>
          <p:cNvPr id="6318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0FAAFD5D-B323-4FA3-9C6B-6CE94AA8835F}"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9E82C862-77BD-4FA6-B358-30F09701739A}" type="slidenum">
              <a:rPr lang="en-US"/>
              <a:pPr/>
              <a:t>128</a:t>
            </a:fld>
            <a:endParaRPr lang="en-US"/>
          </a:p>
        </p:txBody>
      </p:sp>
      <p:sp>
        <p:nvSpPr>
          <p:cNvPr id="657410" name="Rectangle 2"/>
          <p:cNvSpPr>
            <a:spLocks noGrp="1" noRot="1" noChangeAspect="1" noChangeArrowheads="1" noTextEdit="1"/>
          </p:cNvSpPr>
          <p:nvPr>
            <p:ph type="sldImg"/>
          </p:nvPr>
        </p:nvSpPr>
        <p:spPr>
          <a:ln/>
        </p:spPr>
      </p:sp>
      <p:sp>
        <p:nvSpPr>
          <p:cNvPr id="6574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FE72D6DC-FEB4-40BA-9D0F-A1F096AC2C1E}"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3A6AAC93-FBA5-41A4-89ED-73BC0506A89B}" type="slidenum">
              <a:rPr lang="en-US"/>
              <a:pPr/>
              <a:t>129</a:t>
            </a:fld>
            <a:endParaRPr lang="en-US"/>
          </a:p>
        </p:txBody>
      </p:sp>
      <p:sp>
        <p:nvSpPr>
          <p:cNvPr id="658434" name="Rectangle 2"/>
          <p:cNvSpPr>
            <a:spLocks noGrp="1" noRot="1" noChangeAspect="1" noChangeArrowheads="1" noTextEdit="1"/>
          </p:cNvSpPr>
          <p:nvPr>
            <p:ph type="sldImg"/>
          </p:nvPr>
        </p:nvSpPr>
        <p:spPr>
          <a:ln/>
        </p:spPr>
      </p:sp>
      <p:sp>
        <p:nvSpPr>
          <p:cNvPr id="658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D81C4AED-AF10-4865-AE8C-5D5E5A075B31}"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7C3B91BA-1B41-4950-8F5E-8BA09F087E79}" type="slidenum">
              <a:rPr lang="en-US"/>
              <a:pPr/>
              <a:t>13</a:t>
            </a:fld>
            <a:endParaRPr lang="en-US"/>
          </a:p>
        </p:txBody>
      </p:sp>
      <p:sp>
        <p:nvSpPr>
          <p:cNvPr id="418818" name="Rectangle 2"/>
          <p:cNvSpPr>
            <a:spLocks noGrp="1" noRot="1" noChangeAspect="1" noChangeArrowheads="1" noTextEdit="1"/>
          </p:cNvSpPr>
          <p:nvPr>
            <p:ph type="sldImg"/>
          </p:nvPr>
        </p:nvSpPr>
        <p:spPr>
          <a:ln/>
        </p:spPr>
      </p:sp>
      <p:sp>
        <p:nvSpPr>
          <p:cNvPr id="418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DA9CCADA-B394-42B9-B4E0-42955080E519}"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24FEAA0B-21A4-456D-8C4F-95962A9BF3CA}" type="slidenum">
              <a:rPr lang="en-US"/>
              <a:pPr/>
              <a:t>130</a:t>
            </a:fld>
            <a:endParaRPr lang="en-US"/>
          </a:p>
        </p:txBody>
      </p:sp>
      <p:sp>
        <p:nvSpPr>
          <p:cNvPr id="659458" name="Rectangle 2"/>
          <p:cNvSpPr>
            <a:spLocks noGrp="1" noRot="1" noChangeAspect="1" noChangeArrowheads="1" noTextEdit="1"/>
          </p:cNvSpPr>
          <p:nvPr>
            <p:ph type="sldImg"/>
          </p:nvPr>
        </p:nvSpPr>
        <p:spPr>
          <a:ln/>
        </p:spPr>
      </p:sp>
      <p:sp>
        <p:nvSpPr>
          <p:cNvPr id="6594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AA8987C0-A34B-4C7D-9E39-9FC08A0C16C4}"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6AEA8917-826D-4CB5-96EF-539848F70FA0}" type="slidenum">
              <a:rPr lang="en-US"/>
              <a:pPr/>
              <a:t>131</a:t>
            </a:fld>
            <a:endParaRPr lang="en-US"/>
          </a:p>
        </p:txBody>
      </p:sp>
      <p:sp>
        <p:nvSpPr>
          <p:cNvPr id="660482" name="Rectangle 2"/>
          <p:cNvSpPr>
            <a:spLocks noGrp="1" noRot="1" noChangeAspect="1" noChangeArrowheads="1" noTextEdit="1"/>
          </p:cNvSpPr>
          <p:nvPr>
            <p:ph type="sldImg"/>
          </p:nvPr>
        </p:nvSpPr>
        <p:spPr>
          <a:ln/>
        </p:spPr>
      </p:sp>
      <p:sp>
        <p:nvSpPr>
          <p:cNvPr id="6604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1D61075B-E789-49A1-9B86-EFC72E03B01A}"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52A80D68-8689-4156-A653-E83270CEB8B7}" type="slidenum">
              <a:rPr lang="en-US"/>
              <a:pPr/>
              <a:t>132</a:t>
            </a:fld>
            <a:endParaRPr lang="en-US"/>
          </a:p>
        </p:txBody>
      </p:sp>
      <p:sp>
        <p:nvSpPr>
          <p:cNvPr id="661506" name="Rectangle 2"/>
          <p:cNvSpPr>
            <a:spLocks noGrp="1" noRot="1" noChangeAspect="1" noChangeArrowheads="1" noTextEdit="1"/>
          </p:cNvSpPr>
          <p:nvPr>
            <p:ph type="sldImg"/>
          </p:nvPr>
        </p:nvSpPr>
        <p:spPr>
          <a:ln/>
        </p:spPr>
      </p:sp>
      <p:sp>
        <p:nvSpPr>
          <p:cNvPr id="6615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0D66724B-FBA4-4130-9A34-5D76411548B2}"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9C3E71FF-2EE2-4B4E-AD3C-3156AA9A8CD9}" type="slidenum">
              <a:rPr lang="en-US"/>
              <a:pPr/>
              <a:t>133</a:t>
            </a:fld>
            <a:endParaRPr lang="en-US"/>
          </a:p>
        </p:txBody>
      </p:sp>
      <p:sp>
        <p:nvSpPr>
          <p:cNvPr id="662530" name="Rectangle 2"/>
          <p:cNvSpPr>
            <a:spLocks noGrp="1" noRot="1" noChangeAspect="1" noChangeArrowheads="1" noTextEdit="1"/>
          </p:cNvSpPr>
          <p:nvPr>
            <p:ph type="sldImg"/>
          </p:nvPr>
        </p:nvSpPr>
        <p:spPr>
          <a:ln/>
        </p:spPr>
      </p:sp>
      <p:sp>
        <p:nvSpPr>
          <p:cNvPr id="6625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A226D627-8AB9-4A1A-860D-685260182E57}"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7CE52519-D784-431B-8D14-F82BDB1FD0EE}" type="slidenum">
              <a:rPr lang="en-US"/>
              <a:pPr/>
              <a:t>134</a:t>
            </a:fld>
            <a:endParaRPr lang="en-US"/>
          </a:p>
        </p:txBody>
      </p:sp>
      <p:sp>
        <p:nvSpPr>
          <p:cNvPr id="663554" name="Rectangle 2"/>
          <p:cNvSpPr>
            <a:spLocks noGrp="1" noRot="1" noChangeAspect="1" noChangeArrowheads="1" noTextEdit="1"/>
          </p:cNvSpPr>
          <p:nvPr>
            <p:ph type="sldImg"/>
          </p:nvPr>
        </p:nvSpPr>
        <p:spPr>
          <a:ln/>
        </p:spPr>
      </p:sp>
      <p:sp>
        <p:nvSpPr>
          <p:cNvPr id="6635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6E180A0F-CDA2-44A5-AFA2-FEF51886E5EA}"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3CE6D6D3-CC8B-4110-B61A-65950D38A9A9}" type="slidenum">
              <a:rPr lang="en-US"/>
              <a:pPr/>
              <a:t>135</a:t>
            </a:fld>
            <a:endParaRPr lang="en-US"/>
          </a:p>
        </p:txBody>
      </p:sp>
      <p:sp>
        <p:nvSpPr>
          <p:cNvPr id="802818" name="Rectangle 2"/>
          <p:cNvSpPr>
            <a:spLocks noGrp="1" noRot="1" noChangeAspect="1" noChangeArrowheads="1" noTextEdit="1"/>
          </p:cNvSpPr>
          <p:nvPr>
            <p:ph type="sldImg"/>
          </p:nvPr>
        </p:nvSpPr>
        <p:spPr>
          <a:ln/>
        </p:spPr>
      </p:sp>
      <p:sp>
        <p:nvSpPr>
          <p:cNvPr id="802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4B4AF4D6-EB82-48C8-8FEF-96418F265283}"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88B78CF2-56B5-4D9B-9511-06014D788DC0}" type="slidenum">
              <a:rPr lang="en-US"/>
              <a:pPr/>
              <a:t>136</a:t>
            </a:fld>
            <a:endParaRPr lang="en-US"/>
          </a:p>
        </p:txBody>
      </p:sp>
      <p:sp>
        <p:nvSpPr>
          <p:cNvPr id="805890" name="Rectangle 2"/>
          <p:cNvSpPr>
            <a:spLocks noGrp="1" noRot="1" noChangeAspect="1" noChangeArrowheads="1" noTextEdit="1"/>
          </p:cNvSpPr>
          <p:nvPr>
            <p:ph type="sldImg"/>
          </p:nvPr>
        </p:nvSpPr>
        <p:spPr>
          <a:ln/>
        </p:spPr>
      </p:sp>
      <p:sp>
        <p:nvSpPr>
          <p:cNvPr id="8058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5CCAA58B-F87B-43E7-9BBA-D541971A0E3C}"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870E3BA6-0E0F-4402-B9C7-41695AE6F8E8}" type="slidenum">
              <a:rPr lang="en-US"/>
              <a:pPr/>
              <a:t>137</a:t>
            </a:fld>
            <a:endParaRPr lang="en-US"/>
          </a:p>
        </p:txBody>
      </p:sp>
      <p:sp>
        <p:nvSpPr>
          <p:cNvPr id="807938" name="Rectangle 2"/>
          <p:cNvSpPr>
            <a:spLocks noGrp="1" noRot="1" noChangeAspect="1" noChangeArrowheads="1" noTextEdit="1"/>
          </p:cNvSpPr>
          <p:nvPr>
            <p:ph type="sldImg"/>
          </p:nvPr>
        </p:nvSpPr>
        <p:spPr>
          <a:ln/>
        </p:spPr>
      </p:sp>
      <p:sp>
        <p:nvSpPr>
          <p:cNvPr id="8079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F2FC1EFB-B146-40F7-B011-450B00046992}"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2567656D-FCFC-4CC4-9917-A8B52DCF2A3E}" type="slidenum">
              <a:rPr lang="en-US"/>
              <a:pPr/>
              <a:t>138</a:t>
            </a:fld>
            <a:endParaRPr lang="en-US"/>
          </a:p>
        </p:txBody>
      </p:sp>
      <p:sp>
        <p:nvSpPr>
          <p:cNvPr id="809986" name="Rectangle 2"/>
          <p:cNvSpPr>
            <a:spLocks noGrp="1" noRot="1" noChangeAspect="1" noChangeArrowheads="1" noTextEdit="1"/>
          </p:cNvSpPr>
          <p:nvPr>
            <p:ph type="sldImg"/>
          </p:nvPr>
        </p:nvSpPr>
        <p:spPr>
          <a:ln/>
        </p:spPr>
      </p:sp>
      <p:sp>
        <p:nvSpPr>
          <p:cNvPr id="8099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F7A0AFDC-8F1B-4210-AC26-4BCFC17A4312}"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BD98D9F3-1B9A-4B04-84A1-423F43197A11}" type="slidenum">
              <a:rPr lang="en-US"/>
              <a:pPr/>
              <a:t>139</a:t>
            </a:fld>
            <a:endParaRPr lang="en-US"/>
          </a:p>
        </p:txBody>
      </p:sp>
      <p:sp>
        <p:nvSpPr>
          <p:cNvPr id="812034" name="Rectangle 2"/>
          <p:cNvSpPr>
            <a:spLocks noGrp="1" noRot="1" noChangeAspect="1" noChangeArrowheads="1" noTextEdit="1"/>
          </p:cNvSpPr>
          <p:nvPr>
            <p:ph type="sldImg"/>
          </p:nvPr>
        </p:nvSpPr>
        <p:spPr>
          <a:ln/>
        </p:spPr>
      </p:sp>
      <p:sp>
        <p:nvSpPr>
          <p:cNvPr id="8120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DAAB0F77-7336-4760-AD6C-0F8F16C6D5EC}"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B041ED71-64E3-44FC-819E-02FFE381A108}" type="slidenum">
              <a:rPr lang="en-US"/>
              <a:pPr/>
              <a:t>14</a:t>
            </a:fld>
            <a:endParaRPr lang="en-US"/>
          </a:p>
        </p:txBody>
      </p:sp>
      <p:sp>
        <p:nvSpPr>
          <p:cNvPr id="421890" name="Rectangle 2"/>
          <p:cNvSpPr>
            <a:spLocks noGrp="1" noRot="1" noChangeAspect="1" noChangeArrowheads="1" noTextEdit="1"/>
          </p:cNvSpPr>
          <p:nvPr>
            <p:ph type="sldImg"/>
          </p:nvPr>
        </p:nvSpPr>
        <p:spPr>
          <a:ln/>
        </p:spPr>
      </p:sp>
      <p:sp>
        <p:nvSpPr>
          <p:cNvPr id="4218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1DF57322-651E-472F-AE7B-C41C5A880BC5}"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4E46DD29-A02F-420B-882E-0CB89520BE34}" type="slidenum">
              <a:rPr lang="en-US"/>
              <a:pPr/>
              <a:t>140</a:t>
            </a:fld>
            <a:endParaRPr lang="en-US"/>
          </a:p>
        </p:txBody>
      </p:sp>
      <p:sp>
        <p:nvSpPr>
          <p:cNvPr id="814082" name="Rectangle 2"/>
          <p:cNvSpPr>
            <a:spLocks noGrp="1" noRot="1" noChangeAspect="1" noChangeArrowheads="1" noTextEdit="1"/>
          </p:cNvSpPr>
          <p:nvPr>
            <p:ph type="sldImg"/>
          </p:nvPr>
        </p:nvSpPr>
        <p:spPr>
          <a:ln/>
        </p:spPr>
      </p:sp>
      <p:sp>
        <p:nvSpPr>
          <p:cNvPr id="8140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1EBDFB43-BD81-4912-B477-69C6996DED66}"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D897C2F0-934C-4B24-A085-415F53C5C409}" type="slidenum">
              <a:rPr lang="en-US"/>
              <a:pPr/>
              <a:t>141</a:t>
            </a:fld>
            <a:endParaRPr lang="en-US"/>
          </a:p>
        </p:txBody>
      </p:sp>
      <p:sp>
        <p:nvSpPr>
          <p:cNvPr id="816130" name="Rectangle 2"/>
          <p:cNvSpPr>
            <a:spLocks noGrp="1" noRot="1" noChangeAspect="1" noChangeArrowheads="1" noTextEdit="1"/>
          </p:cNvSpPr>
          <p:nvPr>
            <p:ph type="sldImg"/>
          </p:nvPr>
        </p:nvSpPr>
        <p:spPr>
          <a:ln/>
        </p:spPr>
      </p:sp>
      <p:sp>
        <p:nvSpPr>
          <p:cNvPr id="8161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C1D62577-0A1A-4937-BD28-E4F65B17E00E}"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F5B04444-A73D-49E0-AF95-27CDB91625C3}" type="slidenum">
              <a:rPr lang="en-US"/>
              <a:pPr/>
              <a:t>142</a:t>
            </a:fld>
            <a:endParaRPr lang="en-US"/>
          </a:p>
        </p:txBody>
      </p:sp>
      <p:sp>
        <p:nvSpPr>
          <p:cNvPr id="818178" name="Rectangle 2"/>
          <p:cNvSpPr>
            <a:spLocks noGrp="1" noRot="1" noChangeAspect="1" noChangeArrowheads="1" noTextEdit="1"/>
          </p:cNvSpPr>
          <p:nvPr>
            <p:ph type="sldImg"/>
          </p:nvPr>
        </p:nvSpPr>
        <p:spPr>
          <a:ln/>
        </p:spPr>
      </p:sp>
      <p:sp>
        <p:nvSpPr>
          <p:cNvPr id="8181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AAE251D3-0448-41A9-A791-0FF081317661}"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67E65B4E-CF62-4345-8220-C7C4E5A6E7C3}" type="slidenum">
              <a:rPr lang="en-US"/>
              <a:pPr/>
              <a:t>143</a:t>
            </a:fld>
            <a:endParaRPr lang="en-US"/>
          </a:p>
        </p:txBody>
      </p:sp>
      <p:sp>
        <p:nvSpPr>
          <p:cNvPr id="820226" name="Rectangle 2"/>
          <p:cNvSpPr>
            <a:spLocks noGrp="1" noRot="1" noChangeAspect="1" noChangeArrowheads="1" noTextEdit="1"/>
          </p:cNvSpPr>
          <p:nvPr>
            <p:ph type="sldImg"/>
          </p:nvPr>
        </p:nvSpPr>
        <p:spPr>
          <a:ln/>
        </p:spPr>
      </p:sp>
      <p:sp>
        <p:nvSpPr>
          <p:cNvPr id="8202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49D75FD7-655A-436A-9394-E2560826A469}"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CC5595FB-E2BF-4B02-BF12-F144C59A2674}" type="slidenum">
              <a:rPr lang="en-US"/>
              <a:pPr/>
              <a:t>144</a:t>
            </a:fld>
            <a:endParaRPr lang="en-US"/>
          </a:p>
        </p:txBody>
      </p:sp>
      <p:sp>
        <p:nvSpPr>
          <p:cNvPr id="822274" name="Rectangle 2"/>
          <p:cNvSpPr>
            <a:spLocks noGrp="1" noRot="1" noChangeAspect="1" noChangeArrowheads="1" noTextEdit="1"/>
          </p:cNvSpPr>
          <p:nvPr>
            <p:ph type="sldImg"/>
          </p:nvPr>
        </p:nvSpPr>
        <p:spPr>
          <a:ln/>
        </p:spPr>
      </p:sp>
      <p:sp>
        <p:nvSpPr>
          <p:cNvPr id="8222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5F4321E8-58F4-4121-9765-3592B93423E2}"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87BCE24C-E2E9-40C6-A6B3-77C89741B0F2}" type="slidenum">
              <a:rPr lang="en-US"/>
              <a:pPr/>
              <a:t>145</a:t>
            </a:fld>
            <a:endParaRPr lang="en-US"/>
          </a:p>
        </p:txBody>
      </p:sp>
      <p:sp>
        <p:nvSpPr>
          <p:cNvPr id="824322" name="Rectangle 2"/>
          <p:cNvSpPr>
            <a:spLocks noGrp="1" noRot="1" noChangeAspect="1" noChangeArrowheads="1" noTextEdit="1"/>
          </p:cNvSpPr>
          <p:nvPr>
            <p:ph type="sldImg"/>
          </p:nvPr>
        </p:nvSpPr>
        <p:spPr>
          <a:ln/>
        </p:spPr>
      </p:sp>
      <p:sp>
        <p:nvSpPr>
          <p:cNvPr id="8243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DBCF175B-99D8-4029-B0F9-4AB1B1257A46}"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1DEB572F-D042-4709-96B0-4D82CAFCB863}" type="slidenum">
              <a:rPr lang="en-US"/>
              <a:pPr/>
              <a:t>146</a:t>
            </a:fld>
            <a:endParaRPr lang="en-US"/>
          </a:p>
        </p:txBody>
      </p:sp>
      <p:sp>
        <p:nvSpPr>
          <p:cNvPr id="826370" name="Rectangle 2"/>
          <p:cNvSpPr>
            <a:spLocks noGrp="1" noRot="1" noChangeAspect="1" noChangeArrowheads="1" noTextEdit="1"/>
          </p:cNvSpPr>
          <p:nvPr>
            <p:ph type="sldImg"/>
          </p:nvPr>
        </p:nvSpPr>
        <p:spPr>
          <a:ln/>
        </p:spPr>
      </p:sp>
      <p:sp>
        <p:nvSpPr>
          <p:cNvPr id="8263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D3B263D6-745E-48DB-8E07-43E0ACC9E5BC}"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35081169-E856-462C-A068-8BD1B7813ABB}" type="slidenum">
              <a:rPr lang="en-US"/>
              <a:pPr/>
              <a:t>147</a:t>
            </a:fld>
            <a:endParaRPr lang="en-US"/>
          </a:p>
        </p:txBody>
      </p:sp>
      <p:sp>
        <p:nvSpPr>
          <p:cNvPr id="828418" name="Rectangle 2"/>
          <p:cNvSpPr>
            <a:spLocks noGrp="1" noRot="1" noChangeAspect="1" noChangeArrowheads="1" noTextEdit="1"/>
          </p:cNvSpPr>
          <p:nvPr>
            <p:ph type="sldImg"/>
          </p:nvPr>
        </p:nvSpPr>
        <p:spPr>
          <a:ln/>
        </p:spPr>
      </p:sp>
      <p:sp>
        <p:nvSpPr>
          <p:cNvPr id="8284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125F8250-8345-40E5-A7AD-7197F1DFB187}"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3B063F31-68D7-4B00-8DB1-B6FD9F137C8C}" type="slidenum">
              <a:rPr lang="en-US"/>
              <a:pPr/>
              <a:t>148</a:t>
            </a:fld>
            <a:endParaRPr lang="en-US"/>
          </a:p>
        </p:txBody>
      </p:sp>
      <p:sp>
        <p:nvSpPr>
          <p:cNvPr id="830466" name="Rectangle 2"/>
          <p:cNvSpPr>
            <a:spLocks noGrp="1" noRot="1" noChangeAspect="1" noChangeArrowheads="1" noTextEdit="1"/>
          </p:cNvSpPr>
          <p:nvPr>
            <p:ph type="sldImg"/>
          </p:nvPr>
        </p:nvSpPr>
        <p:spPr>
          <a:ln/>
        </p:spPr>
      </p:sp>
      <p:sp>
        <p:nvSpPr>
          <p:cNvPr id="8304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38BBC9F8-C039-499F-8BB3-24EB40B58BD3}"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A3BC0F3F-838B-4577-A1A4-434755C007EB}" type="slidenum">
              <a:rPr lang="en-US"/>
              <a:pPr/>
              <a:t>149</a:t>
            </a:fld>
            <a:endParaRPr lang="en-US"/>
          </a:p>
        </p:txBody>
      </p:sp>
      <p:sp>
        <p:nvSpPr>
          <p:cNvPr id="832514" name="Rectangle 2"/>
          <p:cNvSpPr>
            <a:spLocks noGrp="1" noRot="1" noChangeAspect="1" noChangeArrowheads="1" noTextEdit="1"/>
          </p:cNvSpPr>
          <p:nvPr>
            <p:ph type="sldImg"/>
          </p:nvPr>
        </p:nvSpPr>
        <p:spPr>
          <a:ln/>
        </p:spPr>
      </p:sp>
      <p:sp>
        <p:nvSpPr>
          <p:cNvPr id="832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33226E5C-9522-4021-A8E0-5D8F244D8CBA}"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562B56E6-9A6A-427D-988D-3AB14A2E4E24}" type="slidenum">
              <a:rPr lang="en-US"/>
              <a:pPr/>
              <a:t>15</a:t>
            </a:fld>
            <a:endParaRPr lang="en-US"/>
          </a:p>
        </p:txBody>
      </p:sp>
      <p:sp>
        <p:nvSpPr>
          <p:cNvPr id="422914" name="Rectangle 2"/>
          <p:cNvSpPr>
            <a:spLocks noGrp="1" noRot="1" noChangeAspect="1" noChangeArrowheads="1" noTextEdit="1"/>
          </p:cNvSpPr>
          <p:nvPr>
            <p:ph type="sldImg"/>
          </p:nvPr>
        </p:nvSpPr>
        <p:spPr>
          <a:ln/>
        </p:spPr>
      </p:sp>
      <p:sp>
        <p:nvSpPr>
          <p:cNvPr id="422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D6561ABE-6BBE-4690-86E9-BD4EC9E1AD7D}"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91B72D7F-4E77-4884-A40D-601FDB807A48}" type="slidenum">
              <a:rPr lang="en-US"/>
              <a:pPr/>
              <a:t>150</a:t>
            </a:fld>
            <a:endParaRPr lang="en-US"/>
          </a:p>
        </p:txBody>
      </p:sp>
      <p:sp>
        <p:nvSpPr>
          <p:cNvPr id="834562" name="Rectangle 2"/>
          <p:cNvSpPr>
            <a:spLocks noGrp="1" noRot="1" noChangeAspect="1" noChangeArrowheads="1" noTextEdit="1"/>
          </p:cNvSpPr>
          <p:nvPr>
            <p:ph type="sldImg"/>
          </p:nvPr>
        </p:nvSpPr>
        <p:spPr>
          <a:ln/>
        </p:spPr>
      </p:sp>
      <p:sp>
        <p:nvSpPr>
          <p:cNvPr id="834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DA32D08F-B314-4723-8A27-121B3C707DE1}"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0B83F93A-D381-4C15-A02B-A23DB3E1A391}" type="slidenum">
              <a:rPr lang="en-US"/>
              <a:pPr/>
              <a:t>151</a:t>
            </a:fld>
            <a:endParaRPr lang="en-US"/>
          </a:p>
        </p:txBody>
      </p:sp>
      <p:sp>
        <p:nvSpPr>
          <p:cNvPr id="836610" name="Rectangle 2"/>
          <p:cNvSpPr>
            <a:spLocks noGrp="1" noRot="1" noChangeAspect="1" noChangeArrowheads="1" noTextEdit="1"/>
          </p:cNvSpPr>
          <p:nvPr>
            <p:ph type="sldImg"/>
          </p:nvPr>
        </p:nvSpPr>
        <p:spPr>
          <a:ln/>
        </p:spPr>
      </p:sp>
      <p:sp>
        <p:nvSpPr>
          <p:cNvPr id="836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3911FD99-B1FA-4425-A204-5BA87BC774AA}"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1E4F7521-CB23-447F-AB3D-582CD3F14E06}" type="slidenum">
              <a:rPr lang="en-US"/>
              <a:pPr/>
              <a:t>152</a:t>
            </a:fld>
            <a:endParaRPr lang="en-US"/>
          </a:p>
        </p:txBody>
      </p:sp>
      <p:sp>
        <p:nvSpPr>
          <p:cNvPr id="838658" name="Rectangle 2"/>
          <p:cNvSpPr>
            <a:spLocks noGrp="1" noRot="1" noChangeAspect="1" noChangeArrowheads="1" noTextEdit="1"/>
          </p:cNvSpPr>
          <p:nvPr>
            <p:ph type="sldImg"/>
          </p:nvPr>
        </p:nvSpPr>
        <p:spPr>
          <a:ln/>
        </p:spPr>
      </p:sp>
      <p:sp>
        <p:nvSpPr>
          <p:cNvPr id="8386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165FD138-0EF3-439F-8D1C-1F69C9E77B95}"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A73B2C18-0687-451A-B6BA-828641727375}" type="slidenum">
              <a:rPr lang="en-US"/>
              <a:pPr/>
              <a:t>153</a:t>
            </a:fld>
            <a:endParaRPr lang="en-US"/>
          </a:p>
        </p:txBody>
      </p:sp>
      <p:sp>
        <p:nvSpPr>
          <p:cNvPr id="840706" name="Rectangle 2"/>
          <p:cNvSpPr>
            <a:spLocks noGrp="1" noRot="1" noChangeAspect="1" noChangeArrowheads="1" noTextEdit="1"/>
          </p:cNvSpPr>
          <p:nvPr>
            <p:ph type="sldImg"/>
          </p:nvPr>
        </p:nvSpPr>
        <p:spPr>
          <a:ln/>
        </p:spPr>
      </p:sp>
      <p:sp>
        <p:nvSpPr>
          <p:cNvPr id="840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25C14F2C-6EC3-4654-92DF-C2E6D1658E3C}"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619EEDDD-7E01-4557-900A-0512AC123792}" type="slidenum">
              <a:rPr lang="en-US"/>
              <a:pPr/>
              <a:t>154</a:t>
            </a:fld>
            <a:endParaRPr lang="en-US"/>
          </a:p>
        </p:txBody>
      </p:sp>
      <p:sp>
        <p:nvSpPr>
          <p:cNvPr id="842754" name="Rectangle 2"/>
          <p:cNvSpPr>
            <a:spLocks noGrp="1" noRot="1" noChangeAspect="1" noChangeArrowheads="1" noTextEdit="1"/>
          </p:cNvSpPr>
          <p:nvPr>
            <p:ph type="sldImg"/>
          </p:nvPr>
        </p:nvSpPr>
        <p:spPr>
          <a:ln/>
        </p:spPr>
      </p:sp>
      <p:sp>
        <p:nvSpPr>
          <p:cNvPr id="842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B7C9DE45-3E0A-4C46-8D77-97DE953323F3}"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D2B8506C-9929-44AE-9CDA-925E551A82B5}" type="slidenum">
              <a:rPr lang="en-US"/>
              <a:pPr/>
              <a:t>155</a:t>
            </a:fld>
            <a:endParaRPr lang="en-US"/>
          </a:p>
        </p:txBody>
      </p:sp>
      <p:sp>
        <p:nvSpPr>
          <p:cNvPr id="844802" name="Rectangle 2"/>
          <p:cNvSpPr>
            <a:spLocks noGrp="1" noRot="1" noChangeAspect="1" noChangeArrowheads="1" noTextEdit="1"/>
          </p:cNvSpPr>
          <p:nvPr>
            <p:ph type="sldImg"/>
          </p:nvPr>
        </p:nvSpPr>
        <p:spPr>
          <a:ln/>
        </p:spPr>
      </p:sp>
      <p:sp>
        <p:nvSpPr>
          <p:cNvPr id="844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641ADA10-4F67-4444-9660-126D0B0329DA}"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5956EB49-0C6B-4D1D-857E-A38821576FA7}" type="slidenum">
              <a:rPr lang="en-US"/>
              <a:pPr/>
              <a:t>156</a:t>
            </a:fld>
            <a:endParaRPr lang="en-US"/>
          </a:p>
        </p:txBody>
      </p:sp>
      <p:sp>
        <p:nvSpPr>
          <p:cNvPr id="846850" name="Rectangle 2"/>
          <p:cNvSpPr>
            <a:spLocks noGrp="1" noRot="1" noChangeAspect="1" noChangeArrowheads="1" noTextEdit="1"/>
          </p:cNvSpPr>
          <p:nvPr>
            <p:ph type="sldImg"/>
          </p:nvPr>
        </p:nvSpPr>
        <p:spPr>
          <a:ln/>
        </p:spPr>
      </p:sp>
      <p:sp>
        <p:nvSpPr>
          <p:cNvPr id="8468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12EFA71D-1C3B-49D1-882B-2D42B8550CD7}"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9FE1E4CA-B505-4D5B-885D-76DD068B3A41}" type="slidenum">
              <a:rPr lang="en-US"/>
              <a:pPr/>
              <a:t>157</a:t>
            </a:fld>
            <a:endParaRPr lang="en-US"/>
          </a:p>
        </p:txBody>
      </p:sp>
      <p:sp>
        <p:nvSpPr>
          <p:cNvPr id="848898" name="Rectangle 2"/>
          <p:cNvSpPr>
            <a:spLocks noGrp="1" noRot="1" noChangeAspect="1" noChangeArrowheads="1" noTextEdit="1"/>
          </p:cNvSpPr>
          <p:nvPr>
            <p:ph type="sldImg"/>
          </p:nvPr>
        </p:nvSpPr>
        <p:spPr>
          <a:ln/>
        </p:spPr>
      </p:sp>
      <p:sp>
        <p:nvSpPr>
          <p:cNvPr id="8488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91A0C0F7-2C02-4CBA-B711-1B94441CDE44}" type="datetime1">
              <a:rPr lang="en-US"/>
              <a:pPr/>
              <a:t>1/16/2016</a:t>
            </a:fld>
            <a:endParaRPr lang="en-US"/>
          </a:p>
        </p:txBody>
      </p:sp>
      <p:sp>
        <p:nvSpPr>
          <p:cNvPr id="6" name="Rectangle 6"/>
          <p:cNvSpPr>
            <a:spLocks noGrp="1" noChangeArrowheads="1"/>
          </p:cNvSpPr>
          <p:nvPr>
            <p:ph type="ftr" sz="quarter" idx="4"/>
          </p:nvPr>
        </p:nvSpPr>
        <p:spPr>
          <a:ln/>
        </p:spPr>
        <p:txBody>
          <a:bodyPr/>
          <a:lstStyle/>
          <a:p>
            <a:r>
              <a:rPr lang="en-US"/>
              <a:t>VIT University </a:t>
            </a:r>
          </a:p>
        </p:txBody>
      </p:sp>
      <p:sp>
        <p:nvSpPr>
          <p:cNvPr id="7" name="Rectangle 7"/>
          <p:cNvSpPr>
            <a:spLocks noGrp="1" noChangeArrowheads="1"/>
          </p:cNvSpPr>
          <p:nvPr>
            <p:ph type="sldNum" sz="quarter" idx="5"/>
          </p:nvPr>
        </p:nvSpPr>
        <p:spPr>
          <a:ln/>
        </p:spPr>
        <p:txBody>
          <a:bodyPr/>
          <a:lstStyle/>
          <a:p>
            <a:fld id="{D499F21D-BEA0-4026-97FE-8DF5E377859A}" type="slidenum">
              <a:rPr lang="en-US"/>
              <a:pPr/>
              <a:t>158</a:t>
            </a:fld>
            <a:endParaRPr lang="en-US"/>
          </a:p>
        </p:txBody>
      </p:sp>
      <p:sp>
        <p:nvSpPr>
          <p:cNvPr id="850946" name="Slide Image Placeholder 1"/>
          <p:cNvSpPr>
            <a:spLocks noGrp="1" noRot="1" noChangeAspect="1" noTextEdit="1"/>
          </p:cNvSpPr>
          <p:nvPr>
            <p:ph type="sldImg"/>
          </p:nvPr>
        </p:nvSpPr>
        <p:spPr>
          <a:ln/>
        </p:spPr>
      </p:sp>
      <p:sp>
        <p:nvSpPr>
          <p:cNvPr id="850947" name="Notes Placeholder 2"/>
          <p:cNvSpPr>
            <a:spLocks noGrp="1"/>
          </p:cNvSpPr>
          <p:nvPr>
            <p:ph type="body" idx="1"/>
          </p:nvPr>
        </p:nvSpPr>
        <p:spPr>
          <a:xfrm>
            <a:off x="731838" y="4560888"/>
            <a:ext cx="5851525" cy="4319587"/>
          </a:xfrm>
        </p:spPr>
        <p:txBody>
          <a:bodyPr lIns="96661" tIns="48331" rIns="96661" bIns="48331"/>
          <a:lstStyle/>
          <a:p>
            <a:endParaRPr lang="en-US"/>
          </a:p>
        </p:txBody>
      </p:sp>
      <p:sp>
        <p:nvSpPr>
          <p:cNvPr id="4" name="Slide Number Placeholder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eaLnBrk="1" hangingPunct="1"/>
            <a:fld id="{59A8D6D4-06A8-4309-923B-05CE9D741B03}" type="slidenum">
              <a:rPr lang="en-US" sz="1300">
                <a:latin typeface="Calibri" pitchFamily="34" charset="0"/>
              </a:rPr>
              <a:pPr algn="r" defTabSz="966788" eaLnBrk="1" hangingPunct="1"/>
              <a:t>158</a:t>
            </a:fld>
            <a:endParaRPr lang="en-US" sz="1300">
              <a:latin typeface="Calibri" pitchFamily="34" charset="0"/>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4A593703-B525-40A1-A1E4-96AB4F017642}" type="datetime1">
              <a:rPr lang="en-US"/>
              <a:pPr/>
              <a:t>1/16/2016</a:t>
            </a:fld>
            <a:endParaRPr lang="en-US"/>
          </a:p>
        </p:txBody>
      </p:sp>
      <p:sp>
        <p:nvSpPr>
          <p:cNvPr id="6" name="Rectangle 6"/>
          <p:cNvSpPr>
            <a:spLocks noGrp="1" noChangeArrowheads="1"/>
          </p:cNvSpPr>
          <p:nvPr>
            <p:ph type="ftr" sz="quarter" idx="4"/>
          </p:nvPr>
        </p:nvSpPr>
        <p:spPr>
          <a:ln/>
        </p:spPr>
        <p:txBody>
          <a:bodyPr/>
          <a:lstStyle/>
          <a:p>
            <a:r>
              <a:rPr lang="en-US"/>
              <a:t>VIT University </a:t>
            </a:r>
          </a:p>
        </p:txBody>
      </p:sp>
      <p:sp>
        <p:nvSpPr>
          <p:cNvPr id="7" name="Rectangle 7"/>
          <p:cNvSpPr>
            <a:spLocks noGrp="1" noChangeArrowheads="1"/>
          </p:cNvSpPr>
          <p:nvPr>
            <p:ph type="sldNum" sz="quarter" idx="5"/>
          </p:nvPr>
        </p:nvSpPr>
        <p:spPr>
          <a:ln/>
        </p:spPr>
        <p:txBody>
          <a:bodyPr/>
          <a:lstStyle/>
          <a:p>
            <a:fld id="{7DCB2E4B-A0CC-4E92-A171-C365FD43AC2A}" type="slidenum">
              <a:rPr lang="en-US"/>
              <a:pPr/>
              <a:t>159</a:t>
            </a:fld>
            <a:endParaRPr lang="en-US"/>
          </a:p>
        </p:txBody>
      </p:sp>
      <p:sp>
        <p:nvSpPr>
          <p:cNvPr id="852994" name="Slide Image Placeholder 1"/>
          <p:cNvSpPr>
            <a:spLocks noGrp="1" noRot="1" noChangeAspect="1" noTextEdit="1"/>
          </p:cNvSpPr>
          <p:nvPr>
            <p:ph type="sldImg"/>
          </p:nvPr>
        </p:nvSpPr>
        <p:spPr>
          <a:ln/>
        </p:spPr>
      </p:sp>
      <p:sp>
        <p:nvSpPr>
          <p:cNvPr id="852995" name="Notes Placeholder 2"/>
          <p:cNvSpPr>
            <a:spLocks noGrp="1"/>
          </p:cNvSpPr>
          <p:nvPr>
            <p:ph type="body" idx="1"/>
          </p:nvPr>
        </p:nvSpPr>
        <p:spPr>
          <a:xfrm>
            <a:off x="731838" y="4560888"/>
            <a:ext cx="5851525" cy="4319587"/>
          </a:xfrm>
        </p:spPr>
        <p:txBody>
          <a:bodyPr lIns="96661" tIns="48331" rIns="96661" bIns="48331"/>
          <a:lstStyle/>
          <a:p>
            <a:r>
              <a:rPr lang="en-NZ" b="1"/>
              <a:t>Busy waiting </a:t>
            </a:r>
          </a:p>
          <a:p>
            <a:pPr lvl="1"/>
            <a:r>
              <a:rPr lang="en-NZ"/>
              <a:t>While a process is waiting for access to a critical section, it continues to consume processor time.</a:t>
            </a:r>
          </a:p>
          <a:p>
            <a:pPr lvl="1"/>
            <a:endParaRPr lang="en-NZ"/>
          </a:p>
          <a:p>
            <a:r>
              <a:rPr lang="en-NZ" b="1"/>
              <a:t>Starvation is possible. </a:t>
            </a:r>
          </a:p>
          <a:p>
            <a:pPr lvl="1"/>
            <a:r>
              <a:rPr lang="en-NZ"/>
              <a:t>When a process leaves a critical section and more than one process is waiting, the selection of a waiting process is arbitrary. </a:t>
            </a:r>
          </a:p>
          <a:p>
            <a:pPr lvl="1"/>
            <a:r>
              <a:rPr lang="en-NZ"/>
              <a:t>Thus, some process could indefinitely be denied access.</a:t>
            </a:r>
          </a:p>
          <a:p>
            <a:pPr lvl="1"/>
            <a:endParaRPr lang="en-NZ"/>
          </a:p>
          <a:p>
            <a:r>
              <a:rPr lang="en-NZ" b="1"/>
              <a:t>Deadlock is possible. </a:t>
            </a:r>
          </a:p>
          <a:p>
            <a:pPr lvl="1"/>
            <a:r>
              <a:rPr lang="en-NZ"/>
              <a:t>Example (on a uniprocessor).</a:t>
            </a:r>
          </a:p>
          <a:p>
            <a:pPr lvl="1">
              <a:buFontTx/>
              <a:buChar char="•"/>
            </a:pPr>
            <a:r>
              <a:rPr lang="en-NZ"/>
              <a:t> Process P1 executes the special instruction (e.g., compare&amp;swap, exchange) and enters its critical section. </a:t>
            </a:r>
          </a:p>
          <a:p>
            <a:pPr lvl="1">
              <a:buFontTx/>
              <a:buChar char="•"/>
            </a:pPr>
            <a:r>
              <a:rPr lang="en-NZ"/>
              <a:t> P1 is then interrupted to give the processor to P2, which has higher priority. </a:t>
            </a:r>
          </a:p>
          <a:p>
            <a:pPr lvl="1">
              <a:buFontTx/>
              <a:buChar char="•"/>
            </a:pPr>
            <a:r>
              <a:rPr lang="en-NZ"/>
              <a:t> If P2 now attempts to use the same resource as P1, it will be denied access because of the mutual exclusion mechanism. </a:t>
            </a:r>
          </a:p>
          <a:p>
            <a:pPr lvl="2">
              <a:buFontTx/>
              <a:buChar char="•"/>
            </a:pPr>
            <a:r>
              <a:rPr lang="en-NZ"/>
              <a:t> Thus it will go into a busy waiting loop. </a:t>
            </a:r>
          </a:p>
          <a:p>
            <a:pPr lvl="1">
              <a:buFontTx/>
              <a:buChar char="•"/>
            </a:pPr>
            <a:r>
              <a:rPr lang="en-NZ"/>
              <a:t>However, P1 will never be dispatched because it is of lower priority than another ready process, P2.</a:t>
            </a:r>
            <a:endParaRPr lang="en-US"/>
          </a:p>
        </p:txBody>
      </p:sp>
      <p:sp>
        <p:nvSpPr>
          <p:cNvPr id="4" name="Slide Number Placeholder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eaLnBrk="1" hangingPunct="1"/>
            <a:fld id="{11E84242-8432-449B-A844-02A9E9D9416A}" type="slidenum">
              <a:rPr lang="en-US" sz="1300">
                <a:latin typeface="Calibri" pitchFamily="34" charset="0"/>
              </a:rPr>
              <a:pPr algn="r" defTabSz="966788" eaLnBrk="1" hangingPunct="1"/>
              <a:t>159</a:t>
            </a:fld>
            <a:endParaRPr lang="en-US" sz="1300">
              <a:latin typeface="Calibri"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956489AB-A52A-47B4-914E-AE9F5715734B}"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0CD41827-4F7A-4204-ACF4-45B5721F941E}" type="slidenum">
              <a:rPr lang="en-US"/>
              <a:pPr/>
              <a:t>16</a:t>
            </a:fld>
            <a:endParaRPr lang="en-US"/>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4D9047AB-6492-477F-92F1-2CC5AFDE2756}"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DCF65175-9BA3-4F88-80A5-FFCF98BB506B}" type="slidenum">
              <a:rPr lang="en-US"/>
              <a:pPr/>
              <a:t>160</a:t>
            </a:fld>
            <a:endParaRPr lang="en-US"/>
          </a:p>
        </p:txBody>
      </p:sp>
      <p:sp>
        <p:nvSpPr>
          <p:cNvPr id="855042" name="Rectangle 2"/>
          <p:cNvSpPr>
            <a:spLocks noGrp="1" noRot="1" noChangeAspect="1" noChangeArrowheads="1" noTextEdit="1"/>
          </p:cNvSpPr>
          <p:nvPr>
            <p:ph type="sldImg"/>
          </p:nvPr>
        </p:nvSpPr>
        <p:spPr>
          <a:ln/>
        </p:spPr>
      </p:sp>
      <p:sp>
        <p:nvSpPr>
          <p:cNvPr id="8550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0EE1D77D-228A-4D45-B7F1-22579D4949C1}" type="datetime1">
              <a:rPr lang="en-US"/>
              <a:pPr/>
              <a:t>1/16/2016</a:t>
            </a:fld>
            <a:endParaRPr lang="en-US"/>
          </a:p>
        </p:txBody>
      </p:sp>
      <p:sp>
        <p:nvSpPr>
          <p:cNvPr id="6" name="Rectangle 6"/>
          <p:cNvSpPr>
            <a:spLocks noGrp="1" noChangeArrowheads="1"/>
          </p:cNvSpPr>
          <p:nvPr>
            <p:ph type="ftr" sz="quarter" idx="4"/>
          </p:nvPr>
        </p:nvSpPr>
        <p:spPr>
          <a:ln/>
        </p:spPr>
        <p:txBody>
          <a:bodyPr/>
          <a:lstStyle/>
          <a:p>
            <a:r>
              <a:rPr lang="en-US"/>
              <a:t>VIT University </a:t>
            </a:r>
          </a:p>
        </p:txBody>
      </p:sp>
      <p:sp>
        <p:nvSpPr>
          <p:cNvPr id="7" name="Rectangle 7"/>
          <p:cNvSpPr>
            <a:spLocks noGrp="1" noChangeArrowheads="1"/>
          </p:cNvSpPr>
          <p:nvPr>
            <p:ph type="sldNum" sz="quarter" idx="5"/>
          </p:nvPr>
        </p:nvSpPr>
        <p:spPr>
          <a:ln/>
        </p:spPr>
        <p:txBody>
          <a:bodyPr/>
          <a:lstStyle/>
          <a:p>
            <a:fld id="{51EC40DA-BAB4-4560-AE21-AD2AEDDD1450}" type="slidenum">
              <a:rPr lang="en-US"/>
              <a:pPr/>
              <a:t>161</a:t>
            </a:fld>
            <a:endParaRPr lang="en-US"/>
          </a:p>
        </p:txBody>
      </p:sp>
      <p:sp>
        <p:nvSpPr>
          <p:cNvPr id="857090" name="Slide Image Placeholder 1"/>
          <p:cNvSpPr>
            <a:spLocks noGrp="1" noRot="1" noChangeAspect="1" noTextEdit="1"/>
          </p:cNvSpPr>
          <p:nvPr>
            <p:ph type="sldImg"/>
          </p:nvPr>
        </p:nvSpPr>
        <p:spPr>
          <a:ln/>
        </p:spPr>
      </p:sp>
      <p:sp>
        <p:nvSpPr>
          <p:cNvPr id="857091" name="Notes Placeholder 2"/>
          <p:cNvSpPr>
            <a:spLocks noGrp="1"/>
          </p:cNvSpPr>
          <p:nvPr>
            <p:ph type="body" idx="1"/>
          </p:nvPr>
        </p:nvSpPr>
        <p:spPr>
          <a:xfrm>
            <a:off x="731838" y="4560888"/>
            <a:ext cx="5851525" cy="4319587"/>
          </a:xfrm>
        </p:spPr>
        <p:txBody>
          <a:bodyPr lIns="96661" tIns="48331" rIns="96661" bIns="48331"/>
          <a:lstStyle/>
          <a:p>
            <a:r>
              <a:rPr lang="en-NZ"/>
              <a:t>Complex coordination between processes can be satisfied by building a correct structure of such signals. For signalling, special values called SEMAPHORES are used.</a:t>
            </a:r>
          </a:p>
        </p:txBody>
      </p:sp>
      <p:sp>
        <p:nvSpPr>
          <p:cNvPr id="4" name="Slide Number Placeholder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eaLnBrk="1" hangingPunct="1"/>
            <a:fld id="{977D094F-E832-4336-88E1-2668739EB719}" type="slidenum">
              <a:rPr lang="en-US" sz="1300">
                <a:latin typeface="Calibri" pitchFamily="34" charset="0"/>
              </a:rPr>
              <a:pPr algn="r" defTabSz="966788" eaLnBrk="1" hangingPunct="1"/>
              <a:t>161</a:t>
            </a:fld>
            <a:endParaRPr lang="en-US" sz="1300">
              <a:latin typeface="Calibri" pitchFamily="34" charset="0"/>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63199B1A-0226-4620-A516-1BB98ECDF264}" type="datetime1">
              <a:rPr lang="en-US"/>
              <a:pPr/>
              <a:t>1/16/2016</a:t>
            </a:fld>
            <a:endParaRPr lang="en-US"/>
          </a:p>
        </p:txBody>
      </p:sp>
      <p:sp>
        <p:nvSpPr>
          <p:cNvPr id="6" name="Rectangle 6"/>
          <p:cNvSpPr>
            <a:spLocks noGrp="1" noChangeArrowheads="1"/>
          </p:cNvSpPr>
          <p:nvPr>
            <p:ph type="ftr" sz="quarter" idx="4"/>
          </p:nvPr>
        </p:nvSpPr>
        <p:spPr>
          <a:ln/>
        </p:spPr>
        <p:txBody>
          <a:bodyPr/>
          <a:lstStyle/>
          <a:p>
            <a:r>
              <a:rPr lang="en-US"/>
              <a:t>VIT University </a:t>
            </a:r>
          </a:p>
        </p:txBody>
      </p:sp>
      <p:sp>
        <p:nvSpPr>
          <p:cNvPr id="7" name="Rectangle 7"/>
          <p:cNvSpPr>
            <a:spLocks noGrp="1" noChangeArrowheads="1"/>
          </p:cNvSpPr>
          <p:nvPr>
            <p:ph type="sldNum" sz="quarter" idx="5"/>
          </p:nvPr>
        </p:nvSpPr>
        <p:spPr>
          <a:ln/>
        </p:spPr>
        <p:txBody>
          <a:bodyPr/>
          <a:lstStyle/>
          <a:p>
            <a:fld id="{D54E9DEC-24F4-4051-B2DB-3A819EBFF3A3}" type="slidenum">
              <a:rPr lang="en-US"/>
              <a:pPr/>
              <a:t>162</a:t>
            </a:fld>
            <a:endParaRPr lang="en-US"/>
          </a:p>
        </p:txBody>
      </p:sp>
      <p:sp>
        <p:nvSpPr>
          <p:cNvPr id="859138" name="Slide Image Placeholder 1"/>
          <p:cNvSpPr>
            <a:spLocks noGrp="1" noRot="1" noChangeAspect="1" noTextEdit="1"/>
          </p:cNvSpPr>
          <p:nvPr>
            <p:ph type="sldImg"/>
          </p:nvPr>
        </p:nvSpPr>
        <p:spPr>
          <a:ln/>
        </p:spPr>
      </p:sp>
      <p:sp>
        <p:nvSpPr>
          <p:cNvPr id="859139" name="Notes Placeholder 2"/>
          <p:cNvSpPr>
            <a:spLocks noGrp="1"/>
          </p:cNvSpPr>
          <p:nvPr>
            <p:ph type="body" idx="1"/>
          </p:nvPr>
        </p:nvSpPr>
        <p:spPr>
          <a:xfrm>
            <a:off x="731838" y="4560888"/>
            <a:ext cx="5851525" cy="4319587"/>
          </a:xfrm>
        </p:spPr>
        <p:txBody>
          <a:bodyPr lIns="96661" tIns="48331" rIns="96661" bIns="48331"/>
          <a:lstStyle/>
          <a:p>
            <a:r>
              <a:rPr lang="en-NZ"/>
              <a:t>1. A semaphore may be initialized to a nonnegative integer value.</a:t>
            </a:r>
          </a:p>
          <a:p>
            <a:endParaRPr lang="en-NZ"/>
          </a:p>
          <a:p>
            <a:r>
              <a:rPr lang="en-NZ"/>
              <a:t>2. The semWait operation decrements the semaphore value. </a:t>
            </a:r>
          </a:p>
          <a:p>
            <a:pPr lvl="1">
              <a:buFontTx/>
              <a:buChar char="•"/>
            </a:pPr>
            <a:r>
              <a:rPr lang="en-NZ"/>
              <a:t>If the value becomes negative, then the process executing the semWait is blocked. </a:t>
            </a:r>
          </a:p>
          <a:p>
            <a:pPr lvl="1">
              <a:buFontTx/>
              <a:buChar char="•"/>
            </a:pPr>
            <a:r>
              <a:rPr lang="en-NZ"/>
              <a:t> Otherwise, the process continues execution.</a:t>
            </a:r>
          </a:p>
          <a:p>
            <a:pPr lvl="1">
              <a:buFontTx/>
              <a:buChar char="•"/>
            </a:pPr>
            <a:endParaRPr lang="en-NZ"/>
          </a:p>
          <a:p>
            <a:r>
              <a:rPr lang="en-NZ"/>
              <a:t>3. The semSignal operation increments the semaphore value. </a:t>
            </a:r>
          </a:p>
          <a:p>
            <a:pPr lvl="1">
              <a:buFontTx/>
              <a:buChar char="•"/>
            </a:pPr>
            <a:r>
              <a:rPr lang="en-NZ"/>
              <a:t> If the resulting value is less than or equal to zero, then a process blocked by a semWait operation, if any, is unblocked.</a:t>
            </a:r>
          </a:p>
        </p:txBody>
      </p:sp>
      <p:sp>
        <p:nvSpPr>
          <p:cNvPr id="4" name="Slide Number Placeholder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eaLnBrk="1" hangingPunct="1"/>
            <a:fld id="{9D266DFB-70B6-45A9-BF4E-C81A4C612045}" type="slidenum">
              <a:rPr lang="en-US" sz="1300">
                <a:latin typeface="Calibri" pitchFamily="34" charset="0"/>
              </a:rPr>
              <a:pPr algn="r" defTabSz="966788" eaLnBrk="1" hangingPunct="1"/>
              <a:t>162</a:t>
            </a:fld>
            <a:endParaRPr lang="en-US" sz="1300">
              <a:latin typeface="Calibri" pitchFamily="34" charset="0"/>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658F26EB-7E8F-4038-9295-9B3262F2F8F8}"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153C963C-BA3B-4FCD-A184-6B6DA60CBED6}" type="slidenum">
              <a:rPr lang="en-US"/>
              <a:pPr/>
              <a:t>163</a:t>
            </a:fld>
            <a:endParaRPr lang="en-US"/>
          </a:p>
        </p:txBody>
      </p:sp>
      <p:sp>
        <p:nvSpPr>
          <p:cNvPr id="861186" name="Rectangle 2"/>
          <p:cNvSpPr>
            <a:spLocks noGrp="1" noRot="1" noChangeAspect="1" noChangeArrowheads="1" noTextEdit="1"/>
          </p:cNvSpPr>
          <p:nvPr>
            <p:ph type="sldImg"/>
          </p:nvPr>
        </p:nvSpPr>
        <p:spPr>
          <a:ln/>
        </p:spPr>
      </p:sp>
      <p:sp>
        <p:nvSpPr>
          <p:cNvPr id="861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4C51C0F1-E42E-4AA2-90CA-25E605A81A2D}"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19AF595A-F999-42ED-BEB3-16340D5D544C}" type="slidenum">
              <a:rPr lang="en-US"/>
              <a:pPr/>
              <a:t>164</a:t>
            </a:fld>
            <a:endParaRPr lang="en-US"/>
          </a:p>
        </p:txBody>
      </p:sp>
      <p:sp>
        <p:nvSpPr>
          <p:cNvPr id="863234" name="Rectangle 2"/>
          <p:cNvSpPr>
            <a:spLocks noGrp="1" noRot="1" noChangeAspect="1" noChangeArrowheads="1" noTextEdit="1"/>
          </p:cNvSpPr>
          <p:nvPr>
            <p:ph type="sldImg"/>
          </p:nvPr>
        </p:nvSpPr>
        <p:spPr>
          <a:ln/>
        </p:spPr>
      </p:sp>
      <p:sp>
        <p:nvSpPr>
          <p:cNvPr id="863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14807B5A-D674-4914-8EF9-EA97C4B7FCB6}"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E175CA8D-C64E-4FD3-B6D7-A2B0C202493B}" type="slidenum">
              <a:rPr lang="en-US"/>
              <a:pPr/>
              <a:t>165</a:t>
            </a:fld>
            <a:endParaRPr lang="en-US"/>
          </a:p>
        </p:txBody>
      </p:sp>
      <p:sp>
        <p:nvSpPr>
          <p:cNvPr id="865282" name="Rectangle 2"/>
          <p:cNvSpPr>
            <a:spLocks noGrp="1" noRot="1" noChangeAspect="1" noChangeArrowheads="1" noTextEdit="1"/>
          </p:cNvSpPr>
          <p:nvPr>
            <p:ph type="sldImg"/>
          </p:nvPr>
        </p:nvSpPr>
        <p:spPr>
          <a:ln/>
        </p:spPr>
      </p:sp>
      <p:sp>
        <p:nvSpPr>
          <p:cNvPr id="8652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F7453ED5-C54C-443A-B7B0-1643CC2C8B65}"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59783EB7-A81B-4E04-83EB-AB92E97DA588}" type="slidenum">
              <a:rPr lang="en-US"/>
              <a:pPr/>
              <a:t>166</a:t>
            </a:fld>
            <a:endParaRPr lang="en-US"/>
          </a:p>
        </p:txBody>
      </p:sp>
      <p:sp>
        <p:nvSpPr>
          <p:cNvPr id="867330" name="Rectangle 2"/>
          <p:cNvSpPr>
            <a:spLocks noGrp="1" noRot="1" noChangeAspect="1" noChangeArrowheads="1" noTextEdit="1"/>
          </p:cNvSpPr>
          <p:nvPr>
            <p:ph type="sldImg"/>
          </p:nvPr>
        </p:nvSpPr>
        <p:spPr>
          <a:ln/>
        </p:spPr>
      </p:sp>
      <p:sp>
        <p:nvSpPr>
          <p:cNvPr id="8673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C7FB6A50-BE26-496E-9EC8-98279F729707}"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8C91DAA6-B77E-4D52-9BE1-5AACD33573C4}" type="slidenum">
              <a:rPr lang="en-US"/>
              <a:pPr/>
              <a:t>167</a:t>
            </a:fld>
            <a:endParaRPr lang="en-US"/>
          </a:p>
        </p:txBody>
      </p:sp>
      <p:sp>
        <p:nvSpPr>
          <p:cNvPr id="869378" name="Rectangle 2"/>
          <p:cNvSpPr>
            <a:spLocks noGrp="1" noRot="1" noChangeAspect="1" noChangeArrowheads="1" noTextEdit="1"/>
          </p:cNvSpPr>
          <p:nvPr>
            <p:ph type="sldImg"/>
          </p:nvPr>
        </p:nvSpPr>
        <p:spPr>
          <a:ln/>
        </p:spPr>
      </p:sp>
      <p:sp>
        <p:nvSpPr>
          <p:cNvPr id="8693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57F9B6C4-6D74-45AF-87BE-FD4A0EC04703}"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C004D340-ADCA-496F-B517-B9BE57C2CA21}" type="slidenum">
              <a:rPr lang="en-US"/>
              <a:pPr/>
              <a:t>168</a:t>
            </a:fld>
            <a:endParaRPr lang="en-US"/>
          </a:p>
        </p:txBody>
      </p:sp>
      <p:sp>
        <p:nvSpPr>
          <p:cNvPr id="871426" name="Rectangle 2"/>
          <p:cNvSpPr>
            <a:spLocks noGrp="1" noRot="1" noChangeAspect="1" noChangeArrowheads="1" noTextEdit="1"/>
          </p:cNvSpPr>
          <p:nvPr>
            <p:ph type="sldImg"/>
          </p:nvPr>
        </p:nvSpPr>
        <p:spPr>
          <a:ln/>
        </p:spPr>
      </p:sp>
      <p:sp>
        <p:nvSpPr>
          <p:cNvPr id="8714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4659E9C4-AE41-4573-BF83-E897C2F2D492}"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2AD74531-AB7D-4CFA-AF28-323342F40642}" type="slidenum">
              <a:rPr lang="en-US"/>
              <a:pPr/>
              <a:t>169</a:t>
            </a:fld>
            <a:endParaRPr lang="en-US"/>
          </a:p>
        </p:txBody>
      </p:sp>
      <p:sp>
        <p:nvSpPr>
          <p:cNvPr id="873474" name="Rectangle 2"/>
          <p:cNvSpPr>
            <a:spLocks noGrp="1" noRot="1" noChangeAspect="1" noChangeArrowheads="1" noTextEdit="1"/>
          </p:cNvSpPr>
          <p:nvPr>
            <p:ph type="sldImg"/>
          </p:nvPr>
        </p:nvSpPr>
        <p:spPr>
          <a:ln/>
        </p:spPr>
      </p:sp>
      <p:sp>
        <p:nvSpPr>
          <p:cNvPr id="8734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BAA1FF51-C5CC-49A9-960A-C35E21E2A3ED}"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622E9C60-B267-423E-8571-519D3E0F8162}" type="slidenum">
              <a:rPr lang="en-US"/>
              <a:pPr/>
              <a:t>17</a:t>
            </a:fld>
            <a:endParaRPr lang="en-US"/>
          </a:p>
        </p:txBody>
      </p:sp>
      <p:sp>
        <p:nvSpPr>
          <p:cNvPr id="427010" name="Rectangle 2"/>
          <p:cNvSpPr>
            <a:spLocks noGrp="1" noRot="1" noChangeAspect="1" noChangeArrowheads="1" noTextEdit="1"/>
          </p:cNvSpPr>
          <p:nvPr>
            <p:ph type="sldImg"/>
          </p:nvPr>
        </p:nvSpPr>
        <p:spPr>
          <a:ln/>
        </p:spPr>
      </p:sp>
      <p:sp>
        <p:nvSpPr>
          <p:cNvPr id="427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7D5F4A1E-E194-451C-B270-9B9432D263FF}"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8D419165-CECA-48DC-A5F4-0F62EF2EAD83}" type="slidenum">
              <a:rPr lang="en-US"/>
              <a:pPr/>
              <a:t>170</a:t>
            </a:fld>
            <a:endParaRPr lang="en-US"/>
          </a:p>
        </p:txBody>
      </p:sp>
      <p:sp>
        <p:nvSpPr>
          <p:cNvPr id="875522" name="Rectangle 2"/>
          <p:cNvSpPr>
            <a:spLocks noGrp="1" noRot="1" noChangeAspect="1" noChangeArrowheads="1" noTextEdit="1"/>
          </p:cNvSpPr>
          <p:nvPr>
            <p:ph type="sldImg"/>
          </p:nvPr>
        </p:nvSpPr>
        <p:spPr>
          <a:ln/>
        </p:spPr>
      </p:sp>
      <p:sp>
        <p:nvSpPr>
          <p:cNvPr id="8755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29BBA6BA-3C0B-4B7A-8568-F05EC0627AAC}"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F22B50A5-B8E5-4852-970C-BC44F014FB4D}" type="slidenum">
              <a:rPr lang="en-US"/>
              <a:pPr/>
              <a:t>171</a:t>
            </a:fld>
            <a:endParaRPr lang="en-US"/>
          </a:p>
        </p:txBody>
      </p:sp>
      <p:sp>
        <p:nvSpPr>
          <p:cNvPr id="877570" name="Rectangle 2"/>
          <p:cNvSpPr>
            <a:spLocks noGrp="1" noRot="1" noChangeAspect="1" noChangeArrowheads="1" noTextEdit="1"/>
          </p:cNvSpPr>
          <p:nvPr>
            <p:ph type="sldImg"/>
          </p:nvPr>
        </p:nvSpPr>
        <p:spPr>
          <a:ln/>
        </p:spPr>
      </p:sp>
      <p:sp>
        <p:nvSpPr>
          <p:cNvPr id="8775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F43B4F34-3FC9-49E1-B817-85A501F8D15F}"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C430284C-2620-4499-B842-1255E882088D}" type="slidenum">
              <a:rPr lang="en-US"/>
              <a:pPr/>
              <a:t>172</a:t>
            </a:fld>
            <a:endParaRPr lang="en-US"/>
          </a:p>
        </p:txBody>
      </p:sp>
      <p:sp>
        <p:nvSpPr>
          <p:cNvPr id="879618" name="Rectangle 2"/>
          <p:cNvSpPr>
            <a:spLocks noGrp="1" noRot="1" noChangeAspect="1" noChangeArrowheads="1" noTextEdit="1"/>
          </p:cNvSpPr>
          <p:nvPr>
            <p:ph type="sldImg"/>
          </p:nvPr>
        </p:nvSpPr>
        <p:spPr>
          <a:ln/>
        </p:spPr>
      </p:sp>
      <p:sp>
        <p:nvSpPr>
          <p:cNvPr id="8796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75F65597-7E68-4A72-8C05-D82824F16D46}"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7CF9D0C5-C49D-4E1D-9A56-A1499FF87312}" type="slidenum">
              <a:rPr lang="en-US"/>
              <a:pPr/>
              <a:t>173</a:t>
            </a:fld>
            <a:endParaRPr lang="en-US"/>
          </a:p>
        </p:txBody>
      </p:sp>
      <p:sp>
        <p:nvSpPr>
          <p:cNvPr id="881666" name="Rectangle 2"/>
          <p:cNvSpPr>
            <a:spLocks noGrp="1" noRot="1" noChangeAspect="1" noChangeArrowheads="1" noTextEdit="1"/>
          </p:cNvSpPr>
          <p:nvPr>
            <p:ph type="sldImg"/>
          </p:nvPr>
        </p:nvSpPr>
        <p:spPr>
          <a:ln/>
        </p:spPr>
      </p:sp>
      <p:sp>
        <p:nvSpPr>
          <p:cNvPr id="8816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3A8BCAF3-442C-4A49-9787-F1834C1E8B83}"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82027091-0B3A-4A2B-BAA0-326D0C1EA1AE}" type="slidenum">
              <a:rPr lang="en-US"/>
              <a:pPr/>
              <a:t>174</a:t>
            </a:fld>
            <a:endParaRPr lang="en-US"/>
          </a:p>
        </p:txBody>
      </p:sp>
      <p:sp>
        <p:nvSpPr>
          <p:cNvPr id="883714" name="Rectangle 2"/>
          <p:cNvSpPr>
            <a:spLocks noGrp="1" noRot="1" noChangeAspect="1" noChangeArrowheads="1" noTextEdit="1"/>
          </p:cNvSpPr>
          <p:nvPr>
            <p:ph type="sldImg"/>
          </p:nvPr>
        </p:nvSpPr>
        <p:spPr>
          <a:ln/>
        </p:spPr>
      </p:sp>
      <p:sp>
        <p:nvSpPr>
          <p:cNvPr id="8837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B1B05B99-1202-4E77-8DB5-348782E7F153}"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76D8A2A4-8400-42E7-9320-CAAF952E2426}" type="slidenum">
              <a:rPr lang="en-US"/>
              <a:pPr/>
              <a:t>175</a:t>
            </a:fld>
            <a:endParaRPr lang="en-US"/>
          </a:p>
        </p:txBody>
      </p:sp>
      <p:sp>
        <p:nvSpPr>
          <p:cNvPr id="885762" name="Rectangle 2"/>
          <p:cNvSpPr>
            <a:spLocks noGrp="1" noRot="1" noChangeAspect="1" noChangeArrowheads="1" noTextEdit="1"/>
          </p:cNvSpPr>
          <p:nvPr>
            <p:ph type="sldImg"/>
          </p:nvPr>
        </p:nvSpPr>
        <p:spPr>
          <a:ln/>
        </p:spPr>
      </p:sp>
      <p:sp>
        <p:nvSpPr>
          <p:cNvPr id="8857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CCFC822D-5DF4-489A-8BB2-4C7D08473E92}"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89A01F54-EEA4-4225-9C2B-3B15BD2C4EF0}" type="slidenum">
              <a:rPr lang="en-US"/>
              <a:pPr/>
              <a:t>176</a:t>
            </a:fld>
            <a:endParaRPr lang="en-US"/>
          </a:p>
        </p:txBody>
      </p:sp>
      <p:sp>
        <p:nvSpPr>
          <p:cNvPr id="887810" name="Rectangle 2"/>
          <p:cNvSpPr>
            <a:spLocks noGrp="1" noRot="1" noChangeAspect="1" noChangeArrowheads="1" noTextEdit="1"/>
          </p:cNvSpPr>
          <p:nvPr>
            <p:ph type="sldImg"/>
          </p:nvPr>
        </p:nvSpPr>
        <p:spPr>
          <a:ln/>
        </p:spPr>
      </p:sp>
      <p:sp>
        <p:nvSpPr>
          <p:cNvPr id="8878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33A67343-AEA0-4014-B2D1-1A44FC97351E}"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5FDE0CB7-C366-41BC-A243-020B0F5C7479}" type="slidenum">
              <a:rPr lang="en-US"/>
              <a:pPr/>
              <a:t>177</a:t>
            </a:fld>
            <a:endParaRPr lang="en-US"/>
          </a:p>
        </p:txBody>
      </p:sp>
      <p:sp>
        <p:nvSpPr>
          <p:cNvPr id="889858" name="Rectangle 2"/>
          <p:cNvSpPr>
            <a:spLocks noGrp="1" noRot="1" noChangeAspect="1" noChangeArrowheads="1" noTextEdit="1"/>
          </p:cNvSpPr>
          <p:nvPr>
            <p:ph type="sldImg"/>
          </p:nvPr>
        </p:nvSpPr>
        <p:spPr>
          <a:ln/>
        </p:spPr>
      </p:sp>
      <p:sp>
        <p:nvSpPr>
          <p:cNvPr id="8898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F802603E-2CF5-4DC8-AB1C-D7A865337D99}"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71113C86-969E-40A1-B1E7-4333B9393A2E}" type="slidenum">
              <a:rPr lang="en-US"/>
              <a:pPr/>
              <a:t>178</a:t>
            </a:fld>
            <a:endParaRPr lang="en-US"/>
          </a:p>
        </p:txBody>
      </p:sp>
      <p:sp>
        <p:nvSpPr>
          <p:cNvPr id="891906" name="Rectangle 2"/>
          <p:cNvSpPr>
            <a:spLocks noGrp="1" noRot="1" noChangeAspect="1" noChangeArrowheads="1" noTextEdit="1"/>
          </p:cNvSpPr>
          <p:nvPr>
            <p:ph type="sldImg"/>
          </p:nvPr>
        </p:nvSpPr>
        <p:spPr>
          <a:ln/>
        </p:spPr>
      </p:sp>
      <p:sp>
        <p:nvSpPr>
          <p:cNvPr id="8919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CBADE55E-E004-49B4-972A-CB5667635269}"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CDE12DF5-C3C7-445D-8391-3E346C9238C1}" type="slidenum">
              <a:rPr lang="en-US"/>
              <a:pPr/>
              <a:t>181</a:t>
            </a:fld>
            <a:endParaRPr lang="en-US"/>
          </a:p>
        </p:txBody>
      </p:sp>
      <p:sp>
        <p:nvSpPr>
          <p:cNvPr id="893954" name="Rectangle 2"/>
          <p:cNvSpPr>
            <a:spLocks noGrp="1" noRot="1" noChangeAspect="1" noChangeArrowheads="1" noTextEdit="1"/>
          </p:cNvSpPr>
          <p:nvPr>
            <p:ph type="sldImg"/>
          </p:nvPr>
        </p:nvSpPr>
        <p:spPr>
          <a:ln/>
        </p:spPr>
      </p:sp>
      <p:sp>
        <p:nvSpPr>
          <p:cNvPr id="8939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BD671330-629E-4E90-BAC4-327E091E12ED}" type="datetime1">
              <a:rPr lang="en-US"/>
              <a:pPr/>
              <a:t>1/16/2016</a:t>
            </a:fld>
            <a:endParaRPr lang="en-US"/>
          </a:p>
        </p:txBody>
      </p:sp>
      <p:sp>
        <p:nvSpPr>
          <p:cNvPr id="6" name="Rectangle 6"/>
          <p:cNvSpPr>
            <a:spLocks noGrp="1" noChangeArrowheads="1"/>
          </p:cNvSpPr>
          <p:nvPr>
            <p:ph type="ftr" sz="quarter" idx="4"/>
          </p:nvPr>
        </p:nvSpPr>
        <p:spPr>
          <a:ln/>
        </p:spPr>
        <p:txBody>
          <a:bodyPr/>
          <a:lstStyle/>
          <a:p>
            <a:r>
              <a:rPr lang="en-US"/>
              <a:t>VIT University </a:t>
            </a:r>
          </a:p>
        </p:txBody>
      </p:sp>
      <p:sp>
        <p:nvSpPr>
          <p:cNvPr id="7" name="Rectangle 7"/>
          <p:cNvSpPr>
            <a:spLocks noGrp="1" noChangeArrowheads="1"/>
          </p:cNvSpPr>
          <p:nvPr>
            <p:ph type="sldNum" sz="quarter" idx="5"/>
          </p:nvPr>
        </p:nvSpPr>
        <p:spPr>
          <a:ln/>
        </p:spPr>
        <p:txBody>
          <a:bodyPr/>
          <a:lstStyle/>
          <a:p>
            <a:fld id="{869C4B89-42A2-44B3-8255-68DA8ECEC4FB}" type="slidenum">
              <a:rPr lang="en-US"/>
              <a:pPr/>
              <a:t>18</a:t>
            </a:fld>
            <a:endParaRPr lang="en-US"/>
          </a:p>
        </p:txBody>
      </p:sp>
      <p:sp>
        <p:nvSpPr>
          <p:cNvPr id="43315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a:xfrm>
            <a:off x="731838" y="4560888"/>
            <a:ext cx="5851525" cy="4319587"/>
          </a:xfrm>
        </p:spPr>
        <p:txBody>
          <a:bodyPr lIns="96661" tIns="48331" rIns="96661" bIns="48331"/>
          <a:lstStyle/>
          <a:p>
            <a:r>
              <a:rPr lang="en-NZ" sz="1100"/>
              <a:t>If all processes were always ready to execute, then the simple FIFO queuing model would suffice.</a:t>
            </a:r>
          </a:p>
          <a:p>
            <a:endParaRPr lang="en-NZ" sz="1100"/>
          </a:p>
          <a:p>
            <a:r>
              <a:rPr lang="en-NZ" sz="1100"/>
              <a:t>However, even with simple examples, this implementation is inadequate:</a:t>
            </a:r>
          </a:p>
          <a:p>
            <a:pPr lvl="1">
              <a:buFontTx/>
              <a:buChar char="•"/>
            </a:pPr>
            <a:r>
              <a:rPr lang="en-NZ" sz="1100"/>
              <a:t> some processes in the Not Running state are ready to execute,</a:t>
            </a:r>
          </a:p>
          <a:p>
            <a:pPr lvl="1">
              <a:buFontTx/>
              <a:buChar char="•"/>
            </a:pPr>
            <a:r>
              <a:rPr lang="en-NZ" sz="1100"/>
              <a:t> while others are blocked, waiting for an I/O operation to complete.</a:t>
            </a:r>
          </a:p>
          <a:p>
            <a:pPr lvl="1"/>
            <a:endParaRPr lang="en-NZ" sz="1100"/>
          </a:p>
          <a:p>
            <a:r>
              <a:rPr lang="en-NZ" sz="1100"/>
              <a:t>In a two state model, the dispatcher would have to scan the list looking for the process that is not blocked and that has been in the queue the longest.</a:t>
            </a:r>
          </a:p>
          <a:p>
            <a:endParaRPr lang="en-NZ" sz="1100"/>
          </a:p>
          <a:p>
            <a:r>
              <a:rPr lang="en-NZ" sz="1100"/>
              <a:t>But we could split the </a:t>
            </a:r>
            <a:r>
              <a:rPr lang="en-NZ" sz="1100" b="1" i="1"/>
              <a:t>Not Running </a:t>
            </a:r>
            <a:r>
              <a:rPr lang="en-NZ" sz="1100"/>
              <a:t>state into two states: </a:t>
            </a:r>
          </a:p>
          <a:p>
            <a:pPr lvl="1">
              <a:buFontTx/>
              <a:buChar char="•"/>
            </a:pPr>
            <a:r>
              <a:rPr lang="en-NZ" sz="1100"/>
              <a:t> Ready and </a:t>
            </a:r>
          </a:p>
          <a:p>
            <a:pPr lvl="1">
              <a:buFontTx/>
              <a:buChar char="•"/>
            </a:pPr>
            <a:r>
              <a:rPr lang="en-NZ" sz="1100"/>
              <a:t> Blocked. </a:t>
            </a:r>
          </a:p>
          <a:p>
            <a:pPr lvl="1">
              <a:buFontTx/>
              <a:buChar char="•"/>
            </a:pPr>
            <a:endParaRPr lang="en-NZ" sz="1100"/>
          </a:p>
          <a:p>
            <a:r>
              <a:rPr lang="en-NZ" sz="1100"/>
              <a:t>For good measure, we have added two additional states that will prove useful (new and exit)</a:t>
            </a:r>
          </a:p>
          <a:p>
            <a:endParaRPr lang="en-NZ" sz="1100"/>
          </a:p>
          <a:p>
            <a:r>
              <a:rPr lang="en-NZ" sz="1100" b="1" i="1"/>
              <a:t>Suggestion:</a:t>
            </a:r>
            <a:r>
              <a:rPr lang="en-NZ" sz="1100"/>
              <a:t> </a:t>
            </a:r>
          </a:p>
          <a:p>
            <a:pPr lvl="1">
              <a:buFontTx/>
              <a:buChar char="•"/>
            </a:pPr>
            <a:r>
              <a:rPr lang="en-NZ" sz="1100"/>
              <a:t> Mention that “Wait” and “Blocked” have the same meaning here.</a:t>
            </a:r>
          </a:p>
          <a:p>
            <a:pPr lvl="1">
              <a:buFontTx/>
              <a:buChar char="•"/>
            </a:pPr>
            <a:r>
              <a:rPr lang="en-NZ" sz="1100"/>
              <a:t> Talk through the state transitions.</a:t>
            </a:r>
            <a:endParaRPr lang="en-US" sz="1100" b="1" i="1"/>
          </a:p>
        </p:txBody>
      </p:sp>
      <p:sp>
        <p:nvSpPr>
          <p:cNvPr id="4" name="Slide Number Placeholder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eaLnBrk="1" hangingPunct="1"/>
            <a:fld id="{1CA866F5-92F1-47BB-A17E-9E39A8090355}" type="slidenum">
              <a:rPr lang="en-US" sz="1300">
                <a:latin typeface="Calibri" pitchFamily="34" charset="0"/>
              </a:rPr>
              <a:pPr algn="r" defTabSz="966788" eaLnBrk="1" hangingPunct="1"/>
              <a:t>18</a:t>
            </a:fld>
            <a:endParaRPr lang="en-US" sz="1300">
              <a:latin typeface="Calibri" pitchFamily="34" charset="0"/>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CE8FCCC5-94E9-4CD7-8BB3-8B72B5229FF2}"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2C085284-F36B-4822-8068-E4516592B143}" type="slidenum">
              <a:rPr lang="en-US"/>
              <a:pPr/>
              <a:t>184</a:t>
            </a:fld>
            <a:endParaRPr lang="en-US"/>
          </a:p>
        </p:txBody>
      </p:sp>
      <p:sp>
        <p:nvSpPr>
          <p:cNvPr id="896002" name="Rectangle 2"/>
          <p:cNvSpPr>
            <a:spLocks noGrp="1" noRot="1" noChangeAspect="1" noChangeArrowheads="1" noTextEdit="1"/>
          </p:cNvSpPr>
          <p:nvPr>
            <p:ph type="sldImg"/>
          </p:nvPr>
        </p:nvSpPr>
        <p:spPr>
          <a:ln/>
        </p:spPr>
      </p:sp>
      <p:sp>
        <p:nvSpPr>
          <p:cNvPr id="8960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A0C3BAE6-2B79-47C8-A161-D273F30E4044}"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491FF308-5A5D-4D32-8EE4-F00E9640B027}" type="slidenum">
              <a:rPr lang="en-US"/>
              <a:pPr/>
              <a:t>185</a:t>
            </a:fld>
            <a:endParaRPr lang="en-US"/>
          </a:p>
        </p:txBody>
      </p:sp>
      <p:sp>
        <p:nvSpPr>
          <p:cNvPr id="898050" name="Rectangle 2"/>
          <p:cNvSpPr>
            <a:spLocks noGrp="1" noRot="1" noChangeAspect="1" noChangeArrowheads="1" noTextEdit="1"/>
          </p:cNvSpPr>
          <p:nvPr>
            <p:ph type="sldImg"/>
          </p:nvPr>
        </p:nvSpPr>
        <p:spPr>
          <a:ln/>
        </p:spPr>
      </p:sp>
      <p:sp>
        <p:nvSpPr>
          <p:cNvPr id="8980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71FFE9FD-FEF9-4550-9C7C-568B2BD3F34E}"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C9584038-6085-4DEC-A888-D07BACB9202F}" type="slidenum">
              <a:rPr lang="en-US"/>
              <a:pPr/>
              <a:t>186</a:t>
            </a:fld>
            <a:endParaRPr lang="en-US"/>
          </a:p>
        </p:txBody>
      </p:sp>
      <p:sp>
        <p:nvSpPr>
          <p:cNvPr id="900098" name="Rectangle 2"/>
          <p:cNvSpPr>
            <a:spLocks noGrp="1" noRot="1" noChangeAspect="1" noChangeArrowheads="1" noTextEdit="1"/>
          </p:cNvSpPr>
          <p:nvPr>
            <p:ph type="sldImg"/>
          </p:nvPr>
        </p:nvSpPr>
        <p:spPr>
          <a:ln/>
        </p:spPr>
      </p:sp>
      <p:sp>
        <p:nvSpPr>
          <p:cNvPr id="9000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49EC0138-26E8-4CD8-B018-49C7647465DA}"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93B056A3-C96C-4C3C-AB13-15A4A5DDE313}" type="slidenum">
              <a:rPr lang="en-US"/>
              <a:pPr/>
              <a:t>187</a:t>
            </a:fld>
            <a:endParaRPr lang="en-US"/>
          </a:p>
        </p:txBody>
      </p:sp>
      <p:sp>
        <p:nvSpPr>
          <p:cNvPr id="902146" name="Rectangle 2"/>
          <p:cNvSpPr>
            <a:spLocks noGrp="1" noRot="1" noChangeAspect="1" noChangeArrowheads="1" noTextEdit="1"/>
          </p:cNvSpPr>
          <p:nvPr>
            <p:ph type="sldImg"/>
          </p:nvPr>
        </p:nvSpPr>
        <p:spPr>
          <a:ln/>
        </p:spPr>
      </p:sp>
      <p:sp>
        <p:nvSpPr>
          <p:cNvPr id="902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4BA39B7B-265B-45BE-84CB-51BB370AB60E}"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6AA7BC71-5E07-4BE5-9AFB-08BDDC7C4427}" type="slidenum">
              <a:rPr lang="en-US"/>
              <a:pPr/>
              <a:t>188</a:t>
            </a:fld>
            <a:endParaRPr lang="en-US"/>
          </a:p>
        </p:txBody>
      </p:sp>
      <p:sp>
        <p:nvSpPr>
          <p:cNvPr id="904194" name="Rectangle 2"/>
          <p:cNvSpPr>
            <a:spLocks noGrp="1" noRot="1" noChangeAspect="1" noChangeArrowheads="1" noTextEdit="1"/>
          </p:cNvSpPr>
          <p:nvPr>
            <p:ph type="sldImg"/>
          </p:nvPr>
        </p:nvSpPr>
        <p:spPr>
          <a:ln/>
        </p:spPr>
      </p:sp>
      <p:sp>
        <p:nvSpPr>
          <p:cNvPr id="9041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D2C9ABDC-139A-40D6-9F13-62CA2D71D88E}"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BF5F37DA-ED9C-4513-91C0-54ECDD871CB8}" type="slidenum">
              <a:rPr lang="en-US"/>
              <a:pPr/>
              <a:t>189</a:t>
            </a:fld>
            <a:endParaRPr lang="en-US"/>
          </a:p>
        </p:txBody>
      </p:sp>
      <p:sp>
        <p:nvSpPr>
          <p:cNvPr id="906242" name="Rectangle 2"/>
          <p:cNvSpPr>
            <a:spLocks noGrp="1" noRot="1" noChangeAspect="1" noChangeArrowheads="1" noTextEdit="1"/>
          </p:cNvSpPr>
          <p:nvPr>
            <p:ph type="sldImg"/>
          </p:nvPr>
        </p:nvSpPr>
        <p:spPr>
          <a:ln/>
        </p:spPr>
      </p:sp>
      <p:sp>
        <p:nvSpPr>
          <p:cNvPr id="906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C75E920D-5009-4BB0-80C3-773D564F9153}"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2120D369-4051-4ABA-874C-21DF7DDD4087}" type="slidenum">
              <a:rPr lang="en-US"/>
              <a:pPr/>
              <a:t>190</a:t>
            </a:fld>
            <a:endParaRPr lang="en-US"/>
          </a:p>
        </p:txBody>
      </p:sp>
      <p:sp>
        <p:nvSpPr>
          <p:cNvPr id="908290" name="Rectangle 2"/>
          <p:cNvSpPr>
            <a:spLocks noGrp="1" noRot="1" noChangeAspect="1" noChangeArrowheads="1" noTextEdit="1"/>
          </p:cNvSpPr>
          <p:nvPr>
            <p:ph type="sldImg"/>
          </p:nvPr>
        </p:nvSpPr>
        <p:spPr>
          <a:ln/>
        </p:spPr>
      </p:sp>
      <p:sp>
        <p:nvSpPr>
          <p:cNvPr id="908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E15C36EC-9F36-4238-830B-27CD6F62DEEE}"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A862CD4B-4AD7-4128-BCCB-05EB04D938B3}" type="slidenum">
              <a:rPr lang="en-US"/>
              <a:pPr/>
              <a:t>191</a:t>
            </a:fld>
            <a:endParaRPr lang="en-US"/>
          </a:p>
        </p:txBody>
      </p:sp>
      <p:sp>
        <p:nvSpPr>
          <p:cNvPr id="910338" name="Rectangle 2"/>
          <p:cNvSpPr>
            <a:spLocks noGrp="1" noRot="1" noChangeAspect="1" noChangeArrowheads="1" noTextEdit="1"/>
          </p:cNvSpPr>
          <p:nvPr>
            <p:ph type="sldImg"/>
          </p:nvPr>
        </p:nvSpPr>
        <p:spPr>
          <a:ln/>
        </p:spPr>
      </p:sp>
      <p:sp>
        <p:nvSpPr>
          <p:cNvPr id="910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27B43A41-4FB0-4293-9D1E-294E6BD5B903}"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8D2B5429-D6DD-420F-ACE7-CDC4C89A4B3B}" type="slidenum">
              <a:rPr lang="en-US"/>
              <a:pPr/>
              <a:t>192</a:t>
            </a:fld>
            <a:endParaRPr lang="en-US"/>
          </a:p>
        </p:txBody>
      </p:sp>
      <p:sp>
        <p:nvSpPr>
          <p:cNvPr id="912386" name="Rectangle 2"/>
          <p:cNvSpPr>
            <a:spLocks noGrp="1" noRot="1" noChangeAspect="1" noChangeArrowheads="1" noTextEdit="1"/>
          </p:cNvSpPr>
          <p:nvPr>
            <p:ph type="sldImg"/>
          </p:nvPr>
        </p:nvSpPr>
        <p:spPr>
          <a:ln/>
        </p:spPr>
      </p:sp>
      <p:sp>
        <p:nvSpPr>
          <p:cNvPr id="9123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2CB4672E-B170-42E4-8574-2A41573544CA}"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F3AFF874-911F-49AC-8CE0-23F228191FF6}" type="slidenum">
              <a:rPr lang="en-US"/>
              <a:pPr/>
              <a:t>193</a:t>
            </a:fld>
            <a:endParaRPr lang="en-US"/>
          </a:p>
        </p:txBody>
      </p:sp>
      <p:sp>
        <p:nvSpPr>
          <p:cNvPr id="914434" name="Rectangle 2"/>
          <p:cNvSpPr>
            <a:spLocks noGrp="1" noRot="1" noChangeAspect="1" noChangeArrowheads="1" noTextEdit="1"/>
          </p:cNvSpPr>
          <p:nvPr>
            <p:ph type="sldImg"/>
          </p:nvPr>
        </p:nvSpPr>
        <p:spPr>
          <a:ln/>
        </p:spPr>
      </p:sp>
      <p:sp>
        <p:nvSpPr>
          <p:cNvPr id="914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97E6668E-2BD9-4D2E-8D80-AC28377D10B2}" type="datetime1">
              <a:rPr lang="en-US"/>
              <a:pPr/>
              <a:t>1/16/2016</a:t>
            </a:fld>
            <a:endParaRPr lang="en-US"/>
          </a:p>
        </p:txBody>
      </p:sp>
      <p:sp>
        <p:nvSpPr>
          <p:cNvPr id="6" name="Rectangle 6"/>
          <p:cNvSpPr>
            <a:spLocks noGrp="1" noChangeArrowheads="1"/>
          </p:cNvSpPr>
          <p:nvPr>
            <p:ph type="ftr" sz="quarter" idx="4"/>
          </p:nvPr>
        </p:nvSpPr>
        <p:spPr>
          <a:ln/>
        </p:spPr>
        <p:txBody>
          <a:bodyPr/>
          <a:lstStyle/>
          <a:p>
            <a:r>
              <a:rPr lang="en-US"/>
              <a:t>VIT University </a:t>
            </a:r>
          </a:p>
        </p:txBody>
      </p:sp>
      <p:sp>
        <p:nvSpPr>
          <p:cNvPr id="7" name="Rectangle 7"/>
          <p:cNvSpPr>
            <a:spLocks noGrp="1" noChangeArrowheads="1"/>
          </p:cNvSpPr>
          <p:nvPr>
            <p:ph type="sldNum" sz="quarter" idx="5"/>
          </p:nvPr>
        </p:nvSpPr>
        <p:spPr>
          <a:ln/>
        </p:spPr>
        <p:txBody>
          <a:bodyPr/>
          <a:lstStyle/>
          <a:p>
            <a:fld id="{A14BB39C-8FF9-4EE0-AD2C-D50A37ABE4AF}" type="slidenum">
              <a:rPr lang="en-US"/>
              <a:pPr/>
              <a:t>19</a:t>
            </a:fld>
            <a:endParaRPr lang="en-US"/>
          </a:p>
        </p:txBody>
      </p:sp>
      <p:sp>
        <p:nvSpPr>
          <p:cNvPr id="435202" name="Slide Image Placeholder 1"/>
          <p:cNvSpPr>
            <a:spLocks noGrp="1" noRot="1" noChangeAspect="1" noTextEdit="1"/>
          </p:cNvSpPr>
          <p:nvPr>
            <p:ph type="sldImg"/>
          </p:nvPr>
        </p:nvSpPr>
        <p:spPr>
          <a:ln/>
        </p:spPr>
      </p:sp>
      <p:sp>
        <p:nvSpPr>
          <p:cNvPr id="435203" name="Notes Placeholder 2"/>
          <p:cNvSpPr>
            <a:spLocks noGrp="1"/>
          </p:cNvSpPr>
          <p:nvPr>
            <p:ph type="body" idx="1"/>
          </p:nvPr>
        </p:nvSpPr>
        <p:spPr>
          <a:xfrm>
            <a:off x="731838" y="4560888"/>
            <a:ext cx="5851525" cy="4319587"/>
          </a:xfrm>
        </p:spPr>
        <p:txBody>
          <a:bodyPr lIns="96661" tIns="48331" rIns="96661" bIns="48331"/>
          <a:lstStyle/>
          <a:p>
            <a:r>
              <a:rPr lang="en-US"/>
              <a:t>In the simplest solution, this model would require an additional queue for the blocked processes. </a:t>
            </a:r>
          </a:p>
          <a:p>
            <a:endParaRPr lang="en-US"/>
          </a:p>
          <a:p>
            <a:r>
              <a:rPr lang="en-US" b="1"/>
              <a:t>But </a:t>
            </a:r>
            <a:r>
              <a:rPr lang="en-US"/>
              <a:t>when an event occurs the dispatcher would have to cycle through the entire queue to see which process is waiting for the event.</a:t>
            </a:r>
          </a:p>
          <a:p>
            <a:pPr lvl="1"/>
            <a:r>
              <a:rPr lang="en-US"/>
              <a:t>This can cause huge overhead when their may be 100’s or 1000’s of processes</a:t>
            </a:r>
          </a:p>
        </p:txBody>
      </p:sp>
      <p:sp>
        <p:nvSpPr>
          <p:cNvPr id="4" name="Slide Number Placeholder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eaLnBrk="1" hangingPunct="1"/>
            <a:fld id="{EE944B44-1855-401B-92FF-B60438EAF581}" type="slidenum">
              <a:rPr lang="en-US" sz="1300">
                <a:latin typeface="Calibri" pitchFamily="34" charset="0"/>
              </a:rPr>
              <a:pPr algn="r" defTabSz="966788" eaLnBrk="1" hangingPunct="1"/>
              <a:t>19</a:t>
            </a:fld>
            <a:endParaRPr lang="en-US" sz="1300">
              <a:latin typeface="Calibri" pitchFamily="34" charset="0"/>
            </a:endParaRPr>
          </a:p>
        </p:txBody>
      </p:sp>
    </p:spTree>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977B674E-FF9E-4BB9-9147-24771A34DBDF}"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C2D971E7-635C-4A59-B026-FAA106017949}" type="slidenum">
              <a:rPr lang="en-US"/>
              <a:pPr/>
              <a:t>194</a:t>
            </a:fld>
            <a:endParaRPr lang="en-US"/>
          </a:p>
        </p:txBody>
      </p:sp>
      <p:sp>
        <p:nvSpPr>
          <p:cNvPr id="916482" name="Rectangle 2"/>
          <p:cNvSpPr>
            <a:spLocks noGrp="1" noRot="1" noChangeAspect="1" noChangeArrowheads="1" noTextEdit="1"/>
          </p:cNvSpPr>
          <p:nvPr>
            <p:ph type="sldImg"/>
          </p:nvPr>
        </p:nvSpPr>
        <p:spPr>
          <a:ln/>
        </p:spPr>
      </p:sp>
      <p:sp>
        <p:nvSpPr>
          <p:cNvPr id="9164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D8499A32-9FAB-4836-BB66-02E18A007DF7}"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CEB0830C-4A9C-4589-8CDD-D41102DD39D4}" type="slidenum">
              <a:rPr lang="en-US"/>
              <a:pPr/>
              <a:t>195</a:t>
            </a:fld>
            <a:endParaRPr lang="en-US"/>
          </a:p>
        </p:txBody>
      </p:sp>
      <p:sp>
        <p:nvSpPr>
          <p:cNvPr id="918530" name="Rectangle 2"/>
          <p:cNvSpPr>
            <a:spLocks noGrp="1" noRot="1" noChangeAspect="1" noChangeArrowheads="1" noTextEdit="1"/>
          </p:cNvSpPr>
          <p:nvPr>
            <p:ph type="sldImg"/>
          </p:nvPr>
        </p:nvSpPr>
        <p:spPr>
          <a:ln/>
        </p:spPr>
      </p:sp>
      <p:sp>
        <p:nvSpPr>
          <p:cNvPr id="9185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4A567618-0425-4FC6-9A01-3E9A4CFABE14}"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1D46B171-943D-4934-AA58-B4E1E32E7596}" type="slidenum">
              <a:rPr lang="en-US"/>
              <a:pPr/>
              <a:t>196</a:t>
            </a:fld>
            <a:endParaRPr lang="en-US"/>
          </a:p>
        </p:txBody>
      </p:sp>
      <p:sp>
        <p:nvSpPr>
          <p:cNvPr id="920578" name="Rectangle 2"/>
          <p:cNvSpPr>
            <a:spLocks noGrp="1" noRot="1" noChangeAspect="1" noChangeArrowheads="1" noTextEdit="1"/>
          </p:cNvSpPr>
          <p:nvPr>
            <p:ph type="sldImg"/>
          </p:nvPr>
        </p:nvSpPr>
        <p:spPr>
          <a:ln/>
        </p:spPr>
      </p:sp>
      <p:sp>
        <p:nvSpPr>
          <p:cNvPr id="920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C2CC1C49-3210-42BF-B17B-40C8DC945F08}"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CD4B846D-51EC-4E13-A78A-D218B1854348}" type="slidenum">
              <a:rPr lang="en-US"/>
              <a:pPr/>
              <a:t>197</a:t>
            </a:fld>
            <a:endParaRPr lang="en-US"/>
          </a:p>
        </p:txBody>
      </p:sp>
      <p:sp>
        <p:nvSpPr>
          <p:cNvPr id="922626" name="Rectangle 2"/>
          <p:cNvSpPr>
            <a:spLocks noGrp="1" noRot="1" noChangeAspect="1" noChangeArrowheads="1" noTextEdit="1"/>
          </p:cNvSpPr>
          <p:nvPr>
            <p:ph type="sldImg"/>
          </p:nvPr>
        </p:nvSpPr>
        <p:spPr>
          <a:ln/>
        </p:spPr>
      </p:sp>
      <p:sp>
        <p:nvSpPr>
          <p:cNvPr id="922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01921A3B-FB06-4D51-9304-E8EE87F288B7}"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F03E54A4-0F5F-4692-B9A7-4532C84FBB0E}" type="slidenum">
              <a:rPr lang="en-US"/>
              <a:pPr/>
              <a:t>198</a:t>
            </a:fld>
            <a:endParaRPr lang="en-US"/>
          </a:p>
        </p:txBody>
      </p:sp>
      <p:sp>
        <p:nvSpPr>
          <p:cNvPr id="924674" name="Rectangle 2"/>
          <p:cNvSpPr>
            <a:spLocks noGrp="1" noRot="1" noChangeAspect="1" noChangeArrowheads="1" noTextEdit="1"/>
          </p:cNvSpPr>
          <p:nvPr>
            <p:ph type="sldImg"/>
          </p:nvPr>
        </p:nvSpPr>
        <p:spPr>
          <a:ln/>
        </p:spPr>
      </p:sp>
      <p:sp>
        <p:nvSpPr>
          <p:cNvPr id="924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5DD6C5C2-AC09-4296-B4BA-F45876D0DBFD}"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B5E38C0F-71BA-4D2A-A5BB-06FE7E3C41E7}" type="slidenum">
              <a:rPr lang="en-US"/>
              <a:pPr/>
              <a:t>199</a:t>
            </a:fld>
            <a:endParaRPr lang="en-US"/>
          </a:p>
        </p:txBody>
      </p:sp>
      <p:sp>
        <p:nvSpPr>
          <p:cNvPr id="926722" name="Rectangle 2"/>
          <p:cNvSpPr>
            <a:spLocks noGrp="1" noRot="1" noChangeAspect="1" noChangeArrowheads="1" noTextEdit="1"/>
          </p:cNvSpPr>
          <p:nvPr>
            <p:ph type="sldImg"/>
          </p:nvPr>
        </p:nvSpPr>
        <p:spPr>
          <a:ln/>
        </p:spPr>
      </p:sp>
      <p:sp>
        <p:nvSpPr>
          <p:cNvPr id="926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4914F7A2-592C-4962-95F8-2CC547A2EC7A}"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294D9AB0-8B60-4309-9DDB-01FAAF9B3B66}" type="slidenum">
              <a:rPr lang="en-US"/>
              <a:pPr/>
              <a:t>200</a:t>
            </a:fld>
            <a:endParaRPr lang="en-US"/>
          </a:p>
        </p:txBody>
      </p:sp>
      <p:sp>
        <p:nvSpPr>
          <p:cNvPr id="928770" name="Rectangle 2"/>
          <p:cNvSpPr>
            <a:spLocks noGrp="1" noRot="1" noChangeAspect="1" noChangeArrowheads="1" noTextEdit="1"/>
          </p:cNvSpPr>
          <p:nvPr>
            <p:ph type="sldImg"/>
          </p:nvPr>
        </p:nvSpPr>
        <p:spPr>
          <a:ln/>
        </p:spPr>
      </p:sp>
      <p:sp>
        <p:nvSpPr>
          <p:cNvPr id="928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47E43C47-6889-4A17-9967-122A77885C0D}"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BC91F463-2BC0-49DD-832D-7D78F5830FDD}" type="slidenum">
              <a:rPr lang="en-US"/>
              <a:pPr/>
              <a:t>201</a:t>
            </a:fld>
            <a:endParaRPr lang="en-US"/>
          </a:p>
        </p:txBody>
      </p:sp>
      <p:sp>
        <p:nvSpPr>
          <p:cNvPr id="930818" name="Rectangle 2"/>
          <p:cNvSpPr>
            <a:spLocks noGrp="1" noRot="1" noChangeAspect="1" noChangeArrowheads="1" noTextEdit="1"/>
          </p:cNvSpPr>
          <p:nvPr>
            <p:ph type="sldImg"/>
          </p:nvPr>
        </p:nvSpPr>
        <p:spPr>
          <a:ln/>
        </p:spPr>
      </p:sp>
      <p:sp>
        <p:nvSpPr>
          <p:cNvPr id="930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9787F22A-E4B0-4DDD-BFBF-A21DE2A4AB6A}"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4C121D8A-67E7-4171-A5C3-407E6534FF00}" type="slidenum">
              <a:rPr lang="en-US"/>
              <a:pPr/>
              <a:t>202</a:t>
            </a:fld>
            <a:endParaRPr lang="en-US"/>
          </a:p>
        </p:txBody>
      </p:sp>
      <p:sp>
        <p:nvSpPr>
          <p:cNvPr id="709634" name="Rectangle 2"/>
          <p:cNvSpPr>
            <a:spLocks noGrp="1" noRot="1" noChangeAspect="1" noChangeArrowheads="1" noTextEdit="1"/>
          </p:cNvSpPr>
          <p:nvPr>
            <p:ph type="sldImg"/>
          </p:nvPr>
        </p:nvSpPr>
        <p:spPr>
          <a:ln/>
        </p:spPr>
      </p:sp>
      <p:sp>
        <p:nvSpPr>
          <p:cNvPr id="709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D6136C3F-46D3-4F01-A504-4EEFBD741D53}"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94107DDB-8130-42C8-8E7C-AE40561E3737}" type="slidenum">
              <a:rPr lang="en-US"/>
              <a:pPr/>
              <a:t>203</a:t>
            </a:fld>
            <a:endParaRPr lang="en-US"/>
          </a:p>
        </p:txBody>
      </p:sp>
      <p:sp>
        <p:nvSpPr>
          <p:cNvPr id="710658" name="Rectangle 2"/>
          <p:cNvSpPr>
            <a:spLocks noGrp="1" noRot="1" noChangeAspect="1" noChangeArrowheads="1" noTextEdit="1"/>
          </p:cNvSpPr>
          <p:nvPr>
            <p:ph type="sldImg"/>
          </p:nvPr>
        </p:nvSpPr>
        <p:spPr>
          <a:ln/>
        </p:spPr>
      </p:sp>
      <p:sp>
        <p:nvSpPr>
          <p:cNvPr id="7106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4EC6B9BE-7AD0-40BB-8D58-BFF2FFCBF071}"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F6D3FC72-7927-46F7-8D9B-1D301C9CBFD6}" type="slidenum">
              <a:rPr lang="en-US"/>
              <a:pPr/>
              <a:t>2</a:t>
            </a:fld>
            <a:endParaRPr lang="en-US"/>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F8699846-EFCE-4324-AD59-B10FC589F6AB}" type="datetime1">
              <a:rPr lang="en-US"/>
              <a:pPr/>
              <a:t>1/16/2016</a:t>
            </a:fld>
            <a:endParaRPr lang="en-US"/>
          </a:p>
        </p:txBody>
      </p:sp>
      <p:sp>
        <p:nvSpPr>
          <p:cNvPr id="6" name="Rectangle 6"/>
          <p:cNvSpPr>
            <a:spLocks noGrp="1" noChangeArrowheads="1"/>
          </p:cNvSpPr>
          <p:nvPr>
            <p:ph type="ftr" sz="quarter" idx="4"/>
          </p:nvPr>
        </p:nvSpPr>
        <p:spPr>
          <a:ln/>
        </p:spPr>
        <p:txBody>
          <a:bodyPr/>
          <a:lstStyle/>
          <a:p>
            <a:r>
              <a:rPr lang="en-US"/>
              <a:t>VIT University </a:t>
            </a:r>
          </a:p>
        </p:txBody>
      </p:sp>
      <p:sp>
        <p:nvSpPr>
          <p:cNvPr id="7" name="Rectangle 7"/>
          <p:cNvSpPr>
            <a:spLocks noGrp="1" noChangeArrowheads="1"/>
          </p:cNvSpPr>
          <p:nvPr>
            <p:ph type="sldNum" sz="quarter" idx="5"/>
          </p:nvPr>
        </p:nvSpPr>
        <p:spPr>
          <a:ln/>
        </p:spPr>
        <p:txBody>
          <a:bodyPr/>
          <a:lstStyle/>
          <a:p>
            <a:fld id="{146D0D53-AAC4-4412-8FCF-6A9D1C173356}" type="slidenum">
              <a:rPr lang="en-US"/>
              <a:pPr/>
              <a:t>20</a:t>
            </a:fld>
            <a:endParaRPr lang="en-US"/>
          </a:p>
        </p:txBody>
      </p:sp>
      <p:sp>
        <p:nvSpPr>
          <p:cNvPr id="437250" name="Slide Image Placeholder 1"/>
          <p:cNvSpPr>
            <a:spLocks noGrp="1" noRot="1" noChangeAspect="1" noTextEdit="1"/>
          </p:cNvSpPr>
          <p:nvPr>
            <p:ph type="sldImg"/>
          </p:nvPr>
        </p:nvSpPr>
        <p:spPr>
          <a:ln/>
        </p:spPr>
      </p:sp>
      <p:sp>
        <p:nvSpPr>
          <p:cNvPr id="437251" name="Notes Placeholder 2"/>
          <p:cNvSpPr>
            <a:spLocks noGrp="1"/>
          </p:cNvSpPr>
          <p:nvPr>
            <p:ph type="body" idx="1"/>
          </p:nvPr>
        </p:nvSpPr>
        <p:spPr>
          <a:xfrm>
            <a:off x="731838" y="4560888"/>
            <a:ext cx="5851525" cy="4319587"/>
          </a:xfrm>
        </p:spPr>
        <p:txBody>
          <a:bodyPr lIns="96661" tIns="48331" rIns="96661" bIns="48331"/>
          <a:lstStyle/>
          <a:p>
            <a:r>
              <a:rPr lang="en-US"/>
              <a:t>More efficient to have a separate ‘blocked’ queue for each type of event.</a:t>
            </a:r>
          </a:p>
        </p:txBody>
      </p:sp>
      <p:sp>
        <p:nvSpPr>
          <p:cNvPr id="4" name="Slide Number Placeholder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eaLnBrk="1" hangingPunct="1"/>
            <a:fld id="{B4AC0C56-F3F2-4C9E-BABA-57822B91327A}" type="slidenum">
              <a:rPr lang="en-US" sz="1300">
                <a:latin typeface="Calibri" pitchFamily="34" charset="0"/>
              </a:rPr>
              <a:pPr algn="r" defTabSz="966788" eaLnBrk="1" hangingPunct="1"/>
              <a:t>20</a:t>
            </a:fld>
            <a:endParaRPr lang="en-US" sz="1300">
              <a:latin typeface="Calibri" pitchFamily="34" charset="0"/>
            </a:endParaRPr>
          </a:p>
        </p:txBody>
      </p:sp>
    </p:spTree>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4FB06DBD-8DDB-4679-A1E6-9073D60D349F}"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A51CE250-6C2C-433C-9FE1-19ADB04100A4}" type="slidenum">
              <a:rPr lang="en-US"/>
              <a:pPr/>
              <a:t>204</a:t>
            </a:fld>
            <a:endParaRPr lang="en-US"/>
          </a:p>
        </p:txBody>
      </p:sp>
      <p:sp>
        <p:nvSpPr>
          <p:cNvPr id="711682" name="Rectangle 2"/>
          <p:cNvSpPr>
            <a:spLocks noGrp="1" noRot="1" noChangeAspect="1" noChangeArrowheads="1" noTextEdit="1"/>
          </p:cNvSpPr>
          <p:nvPr>
            <p:ph type="sldImg"/>
          </p:nvPr>
        </p:nvSpPr>
        <p:spPr>
          <a:ln/>
        </p:spPr>
      </p:sp>
      <p:sp>
        <p:nvSpPr>
          <p:cNvPr id="711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6071ECAB-A38F-4A5D-B913-99728C95C64F}" type="datetime1">
              <a:rPr lang="en-US"/>
              <a:pPr/>
              <a:t>1/16/2016</a:t>
            </a:fld>
            <a:endParaRPr lang="en-US"/>
          </a:p>
        </p:txBody>
      </p:sp>
      <p:sp>
        <p:nvSpPr>
          <p:cNvPr id="6" name="Rectangle 6"/>
          <p:cNvSpPr>
            <a:spLocks noGrp="1" noChangeArrowheads="1"/>
          </p:cNvSpPr>
          <p:nvPr>
            <p:ph type="ftr" sz="quarter" idx="4"/>
          </p:nvPr>
        </p:nvSpPr>
        <p:spPr>
          <a:ln/>
        </p:spPr>
        <p:txBody>
          <a:bodyPr/>
          <a:lstStyle/>
          <a:p>
            <a:r>
              <a:rPr lang="en-US"/>
              <a:t>VIT University </a:t>
            </a:r>
          </a:p>
        </p:txBody>
      </p:sp>
      <p:sp>
        <p:nvSpPr>
          <p:cNvPr id="7" name="Rectangle 7"/>
          <p:cNvSpPr>
            <a:spLocks noGrp="1" noChangeArrowheads="1"/>
          </p:cNvSpPr>
          <p:nvPr>
            <p:ph type="sldNum" sz="quarter" idx="5"/>
          </p:nvPr>
        </p:nvSpPr>
        <p:spPr>
          <a:ln/>
        </p:spPr>
        <p:txBody>
          <a:bodyPr/>
          <a:lstStyle/>
          <a:p>
            <a:fld id="{A7EFA11C-0317-40A7-9C20-0B5363DA98EE}" type="slidenum">
              <a:rPr lang="en-US"/>
              <a:pPr/>
              <a:t>205</a:t>
            </a:fld>
            <a:endParaRPr lang="en-US"/>
          </a:p>
        </p:txBody>
      </p:sp>
      <p:sp>
        <p:nvSpPr>
          <p:cNvPr id="93696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a:xfrm>
            <a:off x="731838" y="4560888"/>
            <a:ext cx="5851525" cy="4319587"/>
          </a:xfrm>
        </p:spPr>
        <p:txBody>
          <a:bodyPr lIns="96661" tIns="48331" rIns="96661" bIns="48331"/>
          <a:lstStyle/>
          <a:p>
            <a:pPr>
              <a:lnSpc>
                <a:spcPct val="90000"/>
              </a:lnSpc>
            </a:pPr>
            <a:r>
              <a:rPr lang="en-NZ" b="1"/>
              <a:t>Animated Slide</a:t>
            </a:r>
          </a:p>
          <a:p>
            <a:pPr>
              <a:lnSpc>
                <a:spcPct val="90000"/>
              </a:lnSpc>
            </a:pPr>
            <a:r>
              <a:rPr lang="en-NZ" b="1" i="1"/>
              <a:t>Click 1</a:t>
            </a:r>
            <a:r>
              <a:rPr lang="en-NZ"/>
              <a:t> Cars approach intersection</a:t>
            </a:r>
          </a:p>
          <a:p>
            <a:pPr>
              <a:lnSpc>
                <a:spcPct val="90000"/>
              </a:lnSpc>
            </a:pPr>
            <a:r>
              <a:rPr lang="en-NZ"/>
              <a:t> </a:t>
            </a:r>
            <a:r>
              <a:rPr lang="en-NZ" b="1" i="1"/>
              <a:t>Then </a:t>
            </a:r>
            <a:r>
              <a:rPr lang="en-NZ"/>
              <a:t>Cars announce their resource needs</a:t>
            </a:r>
          </a:p>
          <a:p>
            <a:pPr>
              <a:lnSpc>
                <a:spcPct val="90000"/>
              </a:lnSpc>
            </a:pPr>
            <a:endParaRPr lang="en-NZ"/>
          </a:p>
          <a:p>
            <a:pPr>
              <a:lnSpc>
                <a:spcPct val="90000"/>
              </a:lnSpc>
            </a:pPr>
            <a:r>
              <a:rPr lang="en-NZ"/>
              <a:t>All deadlocks involve conflicting needs for resources by two or more processes.   A common example is the traffic deadlock. </a:t>
            </a:r>
          </a:p>
          <a:p>
            <a:pPr>
              <a:lnSpc>
                <a:spcPct val="90000"/>
              </a:lnSpc>
            </a:pPr>
            <a:r>
              <a:rPr lang="en-NZ"/>
              <a:t>The typical rule of the road in the United States is that a car at a four-way stop should defer to a car immediately to its right.</a:t>
            </a:r>
          </a:p>
          <a:p>
            <a:pPr>
              <a:lnSpc>
                <a:spcPct val="90000"/>
              </a:lnSpc>
            </a:pPr>
            <a:endParaRPr lang="en-NZ"/>
          </a:p>
          <a:p>
            <a:pPr>
              <a:lnSpc>
                <a:spcPct val="90000"/>
              </a:lnSpc>
            </a:pPr>
            <a:r>
              <a:rPr lang="en-NZ"/>
              <a:t>This rule works if there are only two or three cars at the intersection. </a:t>
            </a:r>
          </a:p>
          <a:p>
            <a:pPr>
              <a:lnSpc>
                <a:spcPct val="90000"/>
              </a:lnSpc>
            </a:pPr>
            <a:endParaRPr lang="en-NZ"/>
          </a:p>
          <a:p>
            <a:pPr>
              <a:lnSpc>
                <a:spcPct val="90000"/>
              </a:lnSpc>
            </a:pPr>
            <a:r>
              <a:rPr lang="en-NZ"/>
              <a:t>If all four cars arrive at about the same time, each will refrain from entering the intersection, this causes a  </a:t>
            </a:r>
            <a:r>
              <a:rPr lang="en-NZ" b="1"/>
              <a:t>potential deadlock.</a:t>
            </a:r>
          </a:p>
          <a:p>
            <a:pPr lvl="1">
              <a:lnSpc>
                <a:spcPct val="90000"/>
              </a:lnSpc>
              <a:buFontTx/>
              <a:buChar char="•"/>
            </a:pPr>
            <a:r>
              <a:rPr lang="en-NZ"/>
              <a:t>The deadlock is only potential, not actual, because the necessary resources are available for any of the cars to proceed. </a:t>
            </a:r>
          </a:p>
          <a:p>
            <a:pPr lvl="1">
              <a:lnSpc>
                <a:spcPct val="90000"/>
              </a:lnSpc>
              <a:buFontTx/>
              <a:buChar char="•"/>
            </a:pPr>
            <a:r>
              <a:rPr lang="en-NZ"/>
              <a:t>If one car eventually does proceed, it can do so.</a:t>
            </a:r>
          </a:p>
        </p:txBody>
      </p:sp>
      <p:sp>
        <p:nvSpPr>
          <p:cNvPr id="4" name="Slide Number Placeholder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eaLnBrk="1" hangingPunct="1"/>
            <a:fld id="{5BE28C8B-4746-4B2B-8844-E03EB859F324}" type="slidenum">
              <a:rPr lang="en-US" sz="1300">
                <a:latin typeface="Calibri" pitchFamily="34" charset="0"/>
              </a:rPr>
              <a:pPr algn="r" defTabSz="966788" eaLnBrk="1" hangingPunct="1"/>
              <a:t>205</a:t>
            </a:fld>
            <a:endParaRPr lang="en-US" sz="1300">
              <a:latin typeface="Calibri" pitchFamily="34" charset="0"/>
            </a:endParaRPr>
          </a:p>
        </p:txBody>
      </p:sp>
    </p:spTree>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E7EEA3D4-4F27-44B6-89B1-908ED5CFE760}" type="datetime1">
              <a:rPr lang="en-US"/>
              <a:pPr/>
              <a:t>1/16/2016</a:t>
            </a:fld>
            <a:endParaRPr lang="en-US"/>
          </a:p>
        </p:txBody>
      </p:sp>
      <p:sp>
        <p:nvSpPr>
          <p:cNvPr id="6" name="Rectangle 6"/>
          <p:cNvSpPr>
            <a:spLocks noGrp="1" noChangeArrowheads="1"/>
          </p:cNvSpPr>
          <p:nvPr>
            <p:ph type="ftr" sz="quarter" idx="4"/>
          </p:nvPr>
        </p:nvSpPr>
        <p:spPr>
          <a:ln/>
        </p:spPr>
        <p:txBody>
          <a:bodyPr/>
          <a:lstStyle/>
          <a:p>
            <a:r>
              <a:rPr lang="en-US"/>
              <a:t>VIT University </a:t>
            </a:r>
          </a:p>
        </p:txBody>
      </p:sp>
      <p:sp>
        <p:nvSpPr>
          <p:cNvPr id="7" name="Rectangle 7"/>
          <p:cNvSpPr>
            <a:spLocks noGrp="1" noChangeArrowheads="1"/>
          </p:cNvSpPr>
          <p:nvPr>
            <p:ph type="sldNum" sz="quarter" idx="5"/>
          </p:nvPr>
        </p:nvSpPr>
        <p:spPr>
          <a:ln/>
        </p:spPr>
        <p:txBody>
          <a:bodyPr/>
          <a:lstStyle/>
          <a:p>
            <a:fld id="{9EAA0C42-0113-4732-8639-4A1ED9910EA4}" type="slidenum">
              <a:rPr lang="en-US"/>
              <a:pPr/>
              <a:t>206</a:t>
            </a:fld>
            <a:endParaRPr lang="en-US"/>
          </a:p>
        </p:txBody>
      </p:sp>
      <p:sp>
        <p:nvSpPr>
          <p:cNvPr id="939010" name="Slide Image Placeholder 1"/>
          <p:cNvSpPr>
            <a:spLocks noGrp="1" noRot="1" noChangeAspect="1" noTextEdit="1"/>
          </p:cNvSpPr>
          <p:nvPr>
            <p:ph type="sldImg"/>
          </p:nvPr>
        </p:nvSpPr>
        <p:spPr>
          <a:ln/>
        </p:spPr>
      </p:sp>
      <p:sp>
        <p:nvSpPr>
          <p:cNvPr id="939011" name="Notes Placeholder 2"/>
          <p:cNvSpPr>
            <a:spLocks noGrp="1"/>
          </p:cNvSpPr>
          <p:nvPr>
            <p:ph type="body" idx="1"/>
          </p:nvPr>
        </p:nvSpPr>
        <p:spPr>
          <a:xfrm>
            <a:off x="731838" y="4560888"/>
            <a:ext cx="5851525" cy="4319587"/>
          </a:xfrm>
        </p:spPr>
        <p:txBody>
          <a:bodyPr lIns="96661" tIns="48331" rIns="96661" bIns="48331"/>
          <a:lstStyle/>
          <a:p>
            <a:r>
              <a:rPr lang="en-NZ" b="1"/>
              <a:t>Animated Slide</a:t>
            </a:r>
          </a:p>
          <a:p>
            <a:r>
              <a:rPr lang="en-NZ" b="1" i="1"/>
              <a:t>Click 1</a:t>
            </a:r>
            <a:r>
              <a:rPr lang="en-NZ"/>
              <a:t> Cars move to deadlock</a:t>
            </a:r>
          </a:p>
          <a:p>
            <a:r>
              <a:rPr lang="en-NZ" b="1" i="1"/>
              <a:t>Then  </a:t>
            </a:r>
            <a:r>
              <a:rPr lang="en-NZ"/>
              <a:t>Cars announce their resource need</a:t>
            </a:r>
          </a:p>
          <a:p>
            <a:endParaRPr lang="en-NZ"/>
          </a:p>
          <a:p>
            <a:r>
              <a:rPr lang="en-NZ" b="1" i="1"/>
              <a:t>But </a:t>
            </a:r>
            <a:r>
              <a:rPr lang="en-NZ"/>
              <a:t>if all four cars ignore the rules and proceed (cautiously) into the intersection at the same time, then </a:t>
            </a:r>
            <a:r>
              <a:rPr lang="en-NZ" b="1"/>
              <a:t>each car seizes one resource </a:t>
            </a:r>
            <a:r>
              <a:rPr lang="en-NZ"/>
              <a:t>(one quadrant) but cannot proceed because the required second resource has already been seized by another car.</a:t>
            </a:r>
          </a:p>
          <a:p>
            <a:endParaRPr lang="en-NZ"/>
          </a:p>
          <a:p>
            <a:r>
              <a:rPr lang="en-NZ"/>
              <a:t>This is an actual deadlock.</a:t>
            </a:r>
          </a:p>
          <a:p>
            <a:endParaRPr lang="en-NZ"/>
          </a:p>
        </p:txBody>
      </p:sp>
      <p:sp>
        <p:nvSpPr>
          <p:cNvPr id="4" name="Slide Number Placeholder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eaLnBrk="1" hangingPunct="1"/>
            <a:fld id="{F4BBC89D-69B3-4120-B734-56933024D371}" type="slidenum">
              <a:rPr lang="en-US" sz="1300">
                <a:latin typeface="Calibri" pitchFamily="34" charset="0"/>
              </a:rPr>
              <a:pPr algn="r" defTabSz="966788" eaLnBrk="1" hangingPunct="1"/>
              <a:t>206</a:t>
            </a:fld>
            <a:endParaRPr lang="en-US" sz="1300">
              <a:latin typeface="Calibri" pitchFamily="34" charset="0"/>
            </a:endParaRPr>
          </a:p>
        </p:txBody>
      </p:sp>
    </p:spTree>
  </p:cSld>
  <p:clrMapOvr>
    <a:masterClrMapping/>
  </p:clrMapOvr>
</p:notes>
</file>

<file path=ppt/notesSlides/notesSlide2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6F04EFFE-08F8-4ACA-AEB1-A672CEA9E2A1}"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E1802BD5-A111-4D71-A1EA-BC46BD7AE2E8}" type="slidenum">
              <a:rPr lang="en-US"/>
              <a:pPr/>
              <a:t>207</a:t>
            </a:fld>
            <a:endParaRPr lang="en-US"/>
          </a:p>
        </p:txBody>
      </p:sp>
      <p:sp>
        <p:nvSpPr>
          <p:cNvPr id="712706" name="Rectangle 2"/>
          <p:cNvSpPr>
            <a:spLocks noGrp="1" noRot="1" noChangeAspect="1" noChangeArrowheads="1" noTextEdit="1"/>
          </p:cNvSpPr>
          <p:nvPr>
            <p:ph type="sldImg"/>
          </p:nvPr>
        </p:nvSpPr>
        <p:spPr>
          <a:ln/>
        </p:spPr>
      </p:sp>
      <p:sp>
        <p:nvSpPr>
          <p:cNvPr id="712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FD480733-FAAF-4BB1-BD18-2F2E4038ED32}"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DD800B5C-7CFC-4507-8F0E-225500C7BC18}" type="slidenum">
              <a:rPr lang="en-US"/>
              <a:pPr/>
              <a:t>208</a:t>
            </a:fld>
            <a:endParaRPr lang="en-US"/>
          </a:p>
        </p:txBody>
      </p:sp>
      <p:sp>
        <p:nvSpPr>
          <p:cNvPr id="962562" name="Rectangle 2"/>
          <p:cNvSpPr>
            <a:spLocks noGrp="1" noRot="1" noChangeAspect="1" noChangeArrowheads="1" noTextEdit="1"/>
          </p:cNvSpPr>
          <p:nvPr>
            <p:ph type="sldImg"/>
          </p:nvPr>
        </p:nvSpPr>
        <p:spPr>
          <a:ln/>
        </p:spPr>
      </p:sp>
      <p:sp>
        <p:nvSpPr>
          <p:cNvPr id="962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76C684C6-BA9C-4456-B96A-003A894AEE8D}" type="datetime1">
              <a:rPr lang="en-US"/>
              <a:pPr/>
              <a:t>1/16/2016</a:t>
            </a:fld>
            <a:endParaRPr lang="en-US"/>
          </a:p>
        </p:txBody>
      </p:sp>
      <p:sp>
        <p:nvSpPr>
          <p:cNvPr id="6" name="Rectangle 6"/>
          <p:cNvSpPr>
            <a:spLocks noGrp="1" noChangeArrowheads="1"/>
          </p:cNvSpPr>
          <p:nvPr>
            <p:ph type="ftr" sz="quarter" idx="4"/>
          </p:nvPr>
        </p:nvSpPr>
        <p:spPr>
          <a:ln/>
        </p:spPr>
        <p:txBody>
          <a:bodyPr/>
          <a:lstStyle/>
          <a:p>
            <a:r>
              <a:rPr lang="en-US"/>
              <a:t>VIT University </a:t>
            </a:r>
          </a:p>
        </p:txBody>
      </p:sp>
      <p:sp>
        <p:nvSpPr>
          <p:cNvPr id="7" name="Rectangle 7"/>
          <p:cNvSpPr>
            <a:spLocks noGrp="1" noChangeArrowheads="1"/>
          </p:cNvSpPr>
          <p:nvPr>
            <p:ph type="sldNum" sz="quarter" idx="5"/>
          </p:nvPr>
        </p:nvSpPr>
        <p:spPr>
          <a:ln/>
        </p:spPr>
        <p:txBody>
          <a:bodyPr/>
          <a:lstStyle/>
          <a:p>
            <a:fld id="{400B6924-A0BD-487E-98C5-777E37B8FCE9}" type="slidenum">
              <a:rPr lang="en-US"/>
              <a:pPr/>
              <a:t>209</a:t>
            </a:fld>
            <a:endParaRPr lang="en-US"/>
          </a:p>
        </p:txBody>
      </p:sp>
      <p:sp>
        <p:nvSpPr>
          <p:cNvPr id="942082" name="Slide Image Placeholder 1"/>
          <p:cNvSpPr>
            <a:spLocks noGrp="1" noRot="1" noChangeAspect="1" noTextEdit="1"/>
          </p:cNvSpPr>
          <p:nvPr>
            <p:ph type="sldImg"/>
          </p:nvPr>
        </p:nvSpPr>
        <p:spPr>
          <a:ln/>
        </p:spPr>
      </p:sp>
      <p:sp>
        <p:nvSpPr>
          <p:cNvPr id="942083" name="Notes Placeholder 2"/>
          <p:cNvSpPr>
            <a:spLocks noGrp="1"/>
          </p:cNvSpPr>
          <p:nvPr>
            <p:ph type="body" idx="1"/>
          </p:nvPr>
        </p:nvSpPr>
        <p:spPr>
          <a:xfrm>
            <a:off x="731838" y="4560888"/>
            <a:ext cx="5851525" cy="4319587"/>
          </a:xfrm>
        </p:spPr>
        <p:txBody>
          <a:bodyPr lIns="96661" tIns="48331" rIns="96661" bIns="48331"/>
          <a:lstStyle/>
          <a:p>
            <a:endParaRPr lang="en-US"/>
          </a:p>
        </p:txBody>
      </p:sp>
      <p:sp>
        <p:nvSpPr>
          <p:cNvPr id="4" name="Slide Number Placeholder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eaLnBrk="1" hangingPunct="1"/>
            <a:fld id="{73B8962C-FE7E-46C4-9C33-324D4987678D}" type="slidenum">
              <a:rPr lang="en-US" sz="1300">
                <a:latin typeface="Calibri" pitchFamily="34" charset="0"/>
              </a:rPr>
              <a:pPr algn="r" defTabSz="966788" eaLnBrk="1" hangingPunct="1"/>
              <a:t>209</a:t>
            </a:fld>
            <a:endParaRPr lang="en-US" sz="1300">
              <a:latin typeface="Calibri" pitchFamily="34" charset="0"/>
            </a:endParaRPr>
          </a:p>
        </p:txBody>
      </p:sp>
    </p:spTree>
  </p:cSld>
  <p:clrMapOvr>
    <a:masterClrMapping/>
  </p:clrMapOvr>
</p:notes>
</file>

<file path=ppt/notesSlides/notesSlide2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9929903F-6C84-40E0-A002-2EC854B0990A}"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952D04B4-A3A7-4C75-8731-05A8107CD1DB}" type="slidenum">
              <a:rPr lang="en-US"/>
              <a:pPr/>
              <a:t>210</a:t>
            </a:fld>
            <a:endParaRPr lang="en-US"/>
          </a:p>
        </p:txBody>
      </p:sp>
      <p:sp>
        <p:nvSpPr>
          <p:cNvPr id="963586" name="Rectangle 2"/>
          <p:cNvSpPr>
            <a:spLocks noGrp="1" noRot="1" noChangeAspect="1" noChangeArrowheads="1" noTextEdit="1"/>
          </p:cNvSpPr>
          <p:nvPr>
            <p:ph type="sldImg"/>
          </p:nvPr>
        </p:nvSpPr>
        <p:spPr>
          <a:ln/>
        </p:spPr>
      </p:sp>
      <p:sp>
        <p:nvSpPr>
          <p:cNvPr id="963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42BC5E39-E5B1-4C95-B5A3-E51A1156F6AB}" type="datetime1">
              <a:rPr lang="en-US"/>
              <a:pPr/>
              <a:t>1/16/2016</a:t>
            </a:fld>
            <a:endParaRPr lang="en-US"/>
          </a:p>
        </p:txBody>
      </p:sp>
      <p:sp>
        <p:nvSpPr>
          <p:cNvPr id="6" name="Rectangle 6"/>
          <p:cNvSpPr>
            <a:spLocks noGrp="1" noChangeArrowheads="1"/>
          </p:cNvSpPr>
          <p:nvPr>
            <p:ph type="ftr" sz="quarter" idx="4"/>
          </p:nvPr>
        </p:nvSpPr>
        <p:spPr>
          <a:ln/>
        </p:spPr>
        <p:txBody>
          <a:bodyPr/>
          <a:lstStyle/>
          <a:p>
            <a:r>
              <a:rPr lang="en-US"/>
              <a:t>VIT University </a:t>
            </a:r>
          </a:p>
        </p:txBody>
      </p:sp>
      <p:sp>
        <p:nvSpPr>
          <p:cNvPr id="7" name="Rectangle 7"/>
          <p:cNvSpPr>
            <a:spLocks noGrp="1" noChangeArrowheads="1"/>
          </p:cNvSpPr>
          <p:nvPr>
            <p:ph type="sldNum" sz="quarter" idx="5"/>
          </p:nvPr>
        </p:nvSpPr>
        <p:spPr>
          <a:ln/>
        </p:spPr>
        <p:txBody>
          <a:bodyPr/>
          <a:lstStyle/>
          <a:p>
            <a:fld id="{D8480EB2-094E-4764-B013-714278B81705}" type="slidenum">
              <a:rPr lang="en-US"/>
              <a:pPr/>
              <a:t>211</a:t>
            </a:fld>
            <a:endParaRPr lang="en-US"/>
          </a:p>
        </p:txBody>
      </p:sp>
      <p:sp>
        <p:nvSpPr>
          <p:cNvPr id="947202" name="Slide Image Placeholder 1"/>
          <p:cNvSpPr>
            <a:spLocks noGrp="1" noRot="1" noChangeAspect="1" noTextEdit="1"/>
          </p:cNvSpPr>
          <p:nvPr>
            <p:ph type="sldImg"/>
          </p:nvPr>
        </p:nvSpPr>
        <p:spPr>
          <a:ln/>
        </p:spPr>
      </p:sp>
      <p:sp>
        <p:nvSpPr>
          <p:cNvPr id="947203" name="Notes Placeholder 2"/>
          <p:cNvSpPr>
            <a:spLocks noGrp="1"/>
          </p:cNvSpPr>
          <p:nvPr>
            <p:ph type="body" idx="1"/>
          </p:nvPr>
        </p:nvSpPr>
        <p:spPr>
          <a:xfrm>
            <a:off x="731838" y="4560888"/>
            <a:ext cx="5851525" cy="4319587"/>
          </a:xfrm>
        </p:spPr>
        <p:txBody>
          <a:bodyPr lIns="96661" tIns="48331" rIns="96661" bIns="48331"/>
          <a:lstStyle/>
          <a:p>
            <a:r>
              <a:rPr lang="en-NZ"/>
              <a:t>If the amount of memory to be requested is not known ahead of time, it is difficult to deal with this type of deadlock by means of system design constraints. </a:t>
            </a:r>
          </a:p>
          <a:p>
            <a:endParaRPr lang="en-NZ"/>
          </a:p>
          <a:p>
            <a:r>
              <a:rPr lang="en-NZ"/>
              <a:t>The best way to deal with this particular problem is, in effect, to eliminate the possibility by using virtual memory, which is discussed later (ch 8)</a:t>
            </a:r>
            <a:endParaRPr lang="en-US"/>
          </a:p>
        </p:txBody>
      </p:sp>
      <p:sp>
        <p:nvSpPr>
          <p:cNvPr id="4" name="Slide Number Placeholder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eaLnBrk="1" hangingPunct="1"/>
            <a:fld id="{BB3DB8EC-9E13-499E-A4C8-2CB0ED058F1E}" type="slidenum">
              <a:rPr lang="en-US" sz="1300">
                <a:latin typeface="Calibri" pitchFamily="34" charset="0"/>
              </a:rPr>
              <a:pPr algn="r" defTabSz="966788" eaLnBrk="1" hangingPunct="1"/>
              <a:t>211</a:t>
            </a:fld>
            <a:endParaRPr lang="en-US" sz="1300">
              <a:latin typeface="Calibri" pitchFamily="34" charset="0"/>
            </a:endParaRPr>
          </a:p>
        </p:txBody>
      </p:sp>
    </p:spTree>
  </p:cSld>
  <p:clrMapOvr>
    <a:masterClrMapping/>
  </p:clrMapOvr>
</p:notes>
</file>

<file path=ppt/notesSlides/notesSlide2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6BEB2083-012B-4820-ADF4-15CF6FBCBE38}" type="datetime1">
              <a:rPr lang="en-US"/>
              <a:pPr/>
              <a:t>1/16/2016</a:t>
            </a:fld>
            <a:endParaRPr lang="en-US"/>
          </a:p>
        </p:txBody>
      </p:sp>
      <p:sp>
        <p:nvSpPr>
          <p:cNvPr id="6" name="Rectangle 6"/>
          <p:cNvSpPr>
            <a:spLocks noGrp="1" noChangeArrowheads="1"/>
          </p:cNvSpPr>
          <p:nvPr>
            <p:ph type="ftr" sz="quarter" idx="4"/>
          </p:nvPr>
        </p:nvSpPr>
        <p:spPr>
          <a:ln/>
        </p:spPr>
        <p:txBody>
          <a:bodyPr/>
          <a:lstStyle/>
          <a:p>
            <a:r>
              <a:rPr lang="en-US"/>
              <a:t>VIT University </a:t>
            </a:r>
          </a:p>
        </p:txBody>
      </p:sp>
      <p:sp>
        <p:nvSpPr>
          <p:cNvPr id="7" name="Rectangle 7"/>
          <p:cNvSpPr>
            <a:spLocks noGrp="1" noChangeArrowheads="1"/>
          </p:cNvSpPr>
          <p:nvPr>
            <p:ph type="sldNum" sz="quarter" idx="5"/>
          </p:nvPr>
        </p:nvSpPr>
        <p:spPr>
          <a:ln/>
        </p:spPr>
        <p:txBody>
          <a:bodyPr/>
          <a:lstStyle/>
          <a:p>
            <a:fld id="{ED0562A6-A726-45AD-AE26-9A6EE9851816}" type="slidenum">
              <a:rPr lang="en-US"/>
              <a:pPr/>
              <a:t>212</a:t>
            </a:fld>
            <a:endParaRPr lang="en-US"/>
          </a:p>
        </p:txBody>
      </p:sp>
      <p:sp>
        <p:nvSpPr>
          <p:cNvPr id="949250" name="Slide Image Placeholder 1"/>
          <p:cNvSpPr>
            <a:spLocks noGrp="1" noRot="1" noChangeAspect="1" noTextEdit="1"/>
          </p:cNvSpPr>
          <p:nvPr>
            <p:ph type="sldImg"/>
          </p:nvPr>
        </p:nvSpPr>
        <p:spPr>
          <a:ln/>
        </p:spPr>
      </p:sp>
      <p:sp>
        <p:nvSpPr>
          <p:cNvPr id="949251" name="Notes Placeholder 2"/>
          <p:cNvSpPr>
            <a:spLocks noGrp="1"/>
          </p:cNvSpPr>
          <p:nvPr>
            <p:ph type="body" idx="1"/>
          </p:nvPr>
        </p:nvSpPr>
        <p:spPr>
          <a:xfrm>
            <a:off x="731838" y="4560888"/>
            <a:ext cx="5851525" cy="4319587"/>
          </a:xfrm>
        </p:spPr>
        <p:txBody>
          <a:bodyPr lIns="96661" tIns="48331" rIns="96661" bIns="48331"/>
          <a:lstStyle/>
          <a:p>
            <a:endParaRPr lang="en-US"/>
          </a:p>
        </p:txBody>
      </p:sp>
      <p:sp>
        <p:nvSpPr>
          <p:cNvPr id="4" name="Slide Number Placeholder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eaLnBrk="1" hangingPunct="1"/>
            <a:fld id="{BA919587-B550-4B8C-AE27-FF0B23C9B641}" type="slidenum">
              <a:rPr lang="en-US" sz="1300">
                <a:latin typeface="Calibri" pitchFamily="34" charset="0"/>
              </a:rPr>
              <a:pPr algn="r" defTabSz="966788" eaLnBrk="1" hangingPunct="1"/>
              <a:t>212</a:t>
            </a:fld>
            <a:endParaRPr lang="en-US" sz="1300">
              <a:latin typeface="Calibri" pitchFamily="34" charset="0"/>
            </a:endParaRPr>
          </a:p>
        </p:txBody>
      </p:sp>
    </p:spTree>
  </p:cSld>
  <p:clrMapOvr>
    <a:masterClrMapping/>
  </p:clrMapOvr>
</p:notes>
</file>

<file path=ppt/notesSlides/notesSlide2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C2E111B4-4DBA-4216-BC46-EAD0E4A40B82}" type="datetime1">
              <a:rPr lang="en-US"/>
              <a:pPr/>
              <a:t>1/16/2016</a:t>
            </a:fld>
            <a:endParaRPr lang="en-US"/>
          </a:p>
        </p:txBody>
      </p:sp>
      <p:sp>
        <p:nvSpPr>
          <p:cNvPr id="6" name="Rectangle 6"/>
          <p:cNvSpPr>
            <a:spLocks noGrp="1" noChangeArrowheads="1"/>
          </p:cNvSpPr>
          <p:nvPr>
            <p:ph type="ftr" sz="quarter" idx="4"/>
          </p:nvPr>
        </p:nvSpPr>
        <p:spPr>
          <a:ln/>
        </p:spPr>
        <p:txBody>
          <a:bodyPr/>
          <a:lstStyle/>
          <a:p>
            <a:r>
              <a:rPr lang="en-US"/>
              <a:t>VIT University </a:t>
            </a:r>
          </a:p>
        </p:txBody>
      </p:sp>
      <p:sp>
        <p:nvSpPr>
          <p:cNvPr id="7" name="Rectangle 7"/>
          <p:cNvSpPr>
            <a:spLocks noGrp="1" noChangeArrowheads="1"/>
          </p:cNvSpPr>
          <p:nvPr>
            <p:ph type="sldNum" sz="quarter" idx="5"/>
          </p:nvPr>
        </p:nvSpPr>
        <p:spPr>
          <a:ln/>
        </p:spPr>
        <p:txBody>
          <a:bodyPr/>
          <a:lstStyle/>
          <a:p>
            <a:fld id="{F019C1DB-83F4-49EB-8D7A-B8D4B208D9D0}" type="slidenum">
              <a:rPr lang="en-US"/>
              <a:pPr/>
              <a:t>213</a:t>
            </a:fld>
            <a:endParaRPr lang="en-US"/>
          </a:p>
        </p:txBody>
      </p:sp>
      <p:sp>
        <p:nvSpPr>
          <p:cNvPr id="951298" name="Slide Image Placeholder 1"/>
          <p:cNvSpPr>
            <a:spLocks noGrp="1" noRot="1" noChangeAspect="1" noTextEdit="1"/>
          </p:cNvSpPr>
          <p:nvPr>
            <p:ph type="sldImg"/>
          </p:nvPr>
        </p:nvSpPr>
        <p:spPr>
          <a:ln/>
        </p:spPr>
      </p:sp>
      <p:sp>
        <p:nvSpPr>
          <p:cNvPr id="951299" name="Notes Placeholder 2"/>
          <p:cNvSpPr>
            <a:spLocks noGrp="1"/>
          </p:cNvSpPr>
          <p:nvPr>
            <p:ph type="body" idx="1"/>
          </p:nvPr>
        </p:nvSpPr>
        <p:spPr>
          <a:xfrm>
            <a:off x="731838" y="4560888"/>
            <a:ext cx="5851525" cy="4319587"/>
          </a:xfrm>
        </p:spPr>
        <p:txBody>
          <a:bodyPr lIns="96661" tIns="48331" rIns="96661" bIns="48331"/>
          <a:lstStyle/>
          <a:p>
            <a:r>
              <a:rPr lang="en-NZ"/>
              <a:t>Deadlock occurs if the Receive is blocking (i.e., the receiving process is blocked until the message is received). </a:t>
            </a:r>
          </a:p>
          <a:p>
            <a:endParaRPr lang="en-NZ"/>
          </a:p>
          <a:p>
            <a:r>
              <a:rPr lang="en-NZ"/>
              <a:t>A design error is the cause of the deadlock. </a:t>
            </a:r>
          </a:p>
          <a:p>
            <a:endParaRPr lang="en-NZ"/>
          </a:p>
          <a:p>
            <a:r>
              <a:rPr lang="en-NZ"/>
              <a:t>Such errors may be quite subtle and difficult to detect. </a:t>
            </a:r>
          </a:p>
          <a:p>
            <a:endParaRPr lang="en-NZ"/>
          </a:p>
          <a:p>
            <a:r>
              <a:rPr lang="en-NZ"/>
              <a:t>Furthermore, it may take a rare combination of events to cause the deadlock; thus a program could be in use for a considerable period of time, even years, before the deadlock actually occurs.</a:t>
            </a:r>
            <a:endParaRPr lang="en-US"/>
          </a:p>
        </p:txBody>
      </p:sp>
      <p:sp>
        <p:nvSpPr>
          <p:cNvPr id="4" name="Slide Number Placeholder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eaLnBrk="1" hangingPunct="1"/>
            <a:fld id="{077C3832-CCE6-4998-A4C9-63CA7A7AD62C}" type="slidenum">
              <a:rPr lang="en-US" sz="1300">
                <a:latin typeface="Calibri" pitchFamily="34" charset="0"/>
              </a:rPr>
              <a:pPr algn="r" defTabSz="966788" eaLnBrk="1" hangingPunct="1"/>
              <a:t>213</a:t>
            </a:fld>
            <a:endParaRPr lang="en-US" sz="1300">
              <a:latin typeface="Calibri"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FBB83302-E732-432F-B475-BD76A5E7B99A}" type="datetime1">
              <a:rPr lang="en-US"/>
              <a:pPr/>
              <a:t>1/16/2016</a:t>
            </a:fld>
            <a:endParaRPr lang="en-US"/>
          </a:p>
        </p:txBody>
      </p:sp>
      <p:sp>
        <p:nvSpPr>
          <p:cNvPr id="6" name="Rectangle 6"/>
          <p:cNvSpPr>
            <a:spLocks noGrp="1" noChangeArrowheads="1"/>
          </p:cNvSpPr>
          <p:nvPr>
            <p:ph type="ftr" sz="quarter" idx="4"/>
          </p:nvPr>
        </p:nvSpPr>
        <p:spPr>
          <a:ln/>
        </p:spPr>
        <p:txBody>
          <a:bodyPr/>
          <a:lstStyle/>
          <a:p>
            <a:r>
              <a:rPr lang="en-US"/>
              <a:t>VIT University </a:t>
            </a:r>
          </a:p>
        </p:txBody>
      </p:sp>
      <p:sp>
        <p:nvSpPr>
          <p:cNvPr id="7" name="Rectangle 7"/>
          <p:cNvSpPr>
            <a:spLocks noGrp="1" noChangeArrowheads="1"/>
          </p:cNvSpPr>
          <p:nvPr>
            <p:ph type="sldNum" sz="quarter" idx="5"/>
          </p:nvPr>
        </p:nvSpPr>
        <p:spPr>
          <a:ln/>
        </p:spPr>
        <p:txBody>
          <a:bodyPr/>
          <a:lstStyle/>
          <a:p>
            <a:fld id="{D8CAC7DE-DD74-4EBD-9B8F-D6CEDBC5C750}" type="slidenum">
              <a:rPr lang="en-US"/>
              <a:pPr/>
              <a:t>21</a:t>
            </a:fld>
            <a:endParaRPr lang="en-US"/>
          </a:p>
        </p:txBody>
      </p:sp>
      <p:sp>
        <p:nvSpPr>
          <p:cNvPr id="439298" name="Slide Image Placeholder 1"/>
          <p:cNvSpPr>
            <a:spLocks noGrp="1" noRot="1" noChangeAspect="1" noTextEdit="1"/>
          </p:cNvSpPr>
          <p:nvPr>
            <p:ph type="sldImg"/>
          </p:nvPr>
        </p:nvSpPr>
        <p:spPr>
          <a:ln/>
        </p:spPr>
      </p:sp>
      <p:sp>
        <p:nvSpPr>
          <p:cNvPr id="439299" name="Notes Placeholder 2"/>
          <p:cNvSpPr>
            <a:spLocks noGrp="1"/>
          </p:cNvSpPr>
          <p:nvPr>
            <p:ph type="body" idx="1"/>
          </p:nvPr>
        </p:nvSpPr>
        <p:spPr>
          <a:xfrm>
            <a:off x="731838" y="4560888"/>
            <a:ext cx="5851525" cy="4319587"/>
          </a:xfrm>
        </p:spPr>
        <p:txBody>
          <a:bodyPr lIns="96661" tIns="48331" rIns="96661" bIns="48331"/>
          <a:lstStyle/>
          <a:p>
            <a:r>
              <a:rPr lang="en-US"/>
              <a:t>Mention that the aim is to fully utilize the processor.</a:t>
            </a:r>
          </a:p>
        </p:txBody>
      </p:sp>
      <p:sp>
        <p:nvSpPr>
          <p:cNvPr id="4" name="Slide Number Placeholder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eaLnBrk="1" hangingPunct="1"/>
            <a:fld id="{274668D1-8D7F-4FC1-AF0B-52B9887E1CA4}" type="slidenum">
              <a:rPr lang="en-US" sz="1300">
                <a:latin typeface="Calibri" pitchFamily="34" charset="0"/>
              </a:rPr>
              <a:pPr algn="r" defTabSz="966788" eaLnBrk="1" hangingPunct="1"/>
              <a:t>21</a:t>
            </a:fld>
            <a:endParaRPr lang="en-US" sz="1300">
              <a:latin typeface="Calibri" pitchFamily="34" charset="0"/>
            </a:endParaRPr>
          </a:p>
        </p:txBody>
      </p:sp>
    </p:spTree>
  </p:cSld>
  <p:clrMapOvr>
    <a:masterClrMapping/>
  </p:clrMapOvr>
</p:notes>
</file>

<file path=ppt/notesSlides/notesSlide2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107EA39C-AE3A-4A3C-B8E5-6122154700F7}"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6EECA9C6-B0EC-43ED-AFA2-5FDB77B37DE6}" type="slidenum">
              <a:rPr lang="en-US"/>
              <a:pPr/>
              <a:t>214</a:t>
            </a:fld>
            <a:endParaRPr lang="en-US"/>
          </a:p>
        </p:txBody>
      </p:sp>
      <p:sp>
        <p:nvSpPr>
          <p:cNvPr id="713730" name="Rectangle 2"/>
          <p:cNvSpPr>
            <a:spLocks noGrp="1" noRot="1" noChangeAspect="1" noChangeArrowheads="1" noTextEdit="1"/>
          </p:cNvSpPr>
          <p:nvPr>
            <p:ph type="sldImg"/>
          </p:nvPr>
        </p:nvSpPr>
        <p:spPr>
          <a:ln/>
        </p:spPr>
      </p:sp>
      <p:sp>
        <p:nvSpPr>
          <p:cNvPr id="713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739A6553-35AB-4773-9B1E-B94188C1D573}"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546CEDD5-53D4-4912-A987-943E37690025}" type="slidenum">
              <a:rPr lang="en-US"/>
              <a:pPr/>
              <a:t>215</a:t>
            </a:fld>
            <a:endParaRPr lang="en-US"/>
          </a:p>
        </p:txBody>
      </p:sp>
      <p:sp>
        <p:nvSpPr>
          <p:cNvPr id="714754" name="Rectangle 2"/>
          <p:cNvSpPr>
            <a:spLocks noGrp="1" noRot="1" noChangeAspect="1" noChangeArrowheads="1" noTextEdit="1"/>
          </p:cNvSpPr>
          <p:nvPr>
            <p:ph type="sldImg"/>
          </p:nvPr>
        </p:nvSpPr>
        <p:spPr>
          <a:ln/>
        </p:spPr>
      </p:sp>
      <p:sp>
        <p:nvSpPr>
          <p:cNvPr id="714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706915A6-0A8D-4916-88C9-84A95E82786C}"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5B4FC5A3-C6E7-42EE-82BD-3D993CBF9685}" type="slidenum">
              <a:rPr lang="en-US"/>
              <a:pPr/>
              <a:t>216</a:t>
            </a:fld>
            <a:endParaRPr lang="en-US"/>
          </a:p>
        </p:txBody>
      </p:sp>
      <p:sp>
        <p:nvSpPr>
          <p:cNvPr id="715778" name="Rectangle 2"/>
          <p:cNvSpPr>
            <a:spLocks noGrp="1" noRot="1" noChangeAspect="1" noChangeArrowheads="1" noTextEdit="1"/>
          </p:cNvSpPr>
          <p:nvPr>
            <p:ph type="sldImg"/>
          </p:nvPr>
        </p:nvSpPr>
        <p:spPr>
          <a:ln/>
        </p:spPr>
      </p:sp>
      <p:sp>
        <p:nvSpPr>
          <p:cNvPr id="715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4AA98CB6-48A6-4D19-9E80-E354662E5D7F}" type="datetime1">
              <a:rPr lang="en-US"/>
              <a:pPr/>
              <a:t>1/16/2016</a:t>
            </a:fld>
            <a:endParaRPr lang="en-US"/>
          </a:p>
        </p:txBody>
      </p:sp>
      <p:sp>
        <p:nvSpPr>
          <p:cNvPr id="6" name="Rectangle 6"/>
          <p:cNvSpPr>
            <a:spLocks noGrp="1" noChangeArrowheads="1"/>
          </p:cNvSpPr>
          <p:nvPr>
            <p:ph type="ftr" sz="quarter" idx="4"/>
          </p:nvPr>
        </p:nvSpPr>
        <p:spPr>
          <a:ln/>
        </p:spPr>
        <p:txBody>
          <a:bodyPr/>
          <a:lstStyle/>
          <a:p>
            <a:r>
              <a:rPr lang="en-US"/>
              <a:t>VIT University </a:t>
            </a:r>
          </a:p>
        </p:txBody>
      </p:sp>
      <p:sp>
        <p:nvSpPr>
          <p:cNvPr id="7" name="Rectangle 7"/>
          <p:cNvSpPr>
            <a:spLocks noGrp="1" noChangeArrowheads="1"/>
          </p:cNvSpPr>
          <p:nvPr>
            <p:ph type="sldNum" sz="quarter" idx="5"/>
          </p:nvPr>
        </p:nvSpPr>
        <p:spPr>
          <a:ln/>
        </p:spPr>
        <p:txBody>
          <a:bodyPr/>
          <a:lstStyle/>
          <a:p>
            <a:fld id="{ED8BC1CB-95A3-454C-A19F-C266D19D752C}" type="slidenum">
              <a:rPr lang="en-US"/>
              <a:pPr/>
              <a:t>217</a:t>
            </a:fld>
            <a:endParaRPr lang="en-US"/>
          </a:p>
        </p:txBody>
      </p:sp>
      <p:sp>
        <p:nvSpPr>
          <p:cNvPr id="965634" name="Slide Image Placeholder 1"/>
          <p:cNvSpPr>
            <a:spLocks noGrp="1" noRot="1" noChangeAspect="1" noTextEdit="1"/>
          </p:cNvSpPr>
          <p:nvPr>
            <p:ph type="sldImg"/>
          </p:nvPr>
        </p:nvSpPr>
        <p:spPr>
          <a:ln/>
        </p:spPr>
      </p:sp>
      <p:sp>
        <p:nvSpPr>
          <p:cNvPr id="965635" name="Notes Placeholder 2"/>
          <p:cNvSpPr>
            <a:spLocks noGrp="1"/>
          </p:cNvSpPr>
          <p:nvPr>
            <p:ph type="body" idx="1"/>
          </p:nvPr>
        </p:nvSpPr>
        <p:spPr>
          <a:xfrm>
            <a:off x="731838" y="4560888"/>
            <a:ext cx="5851525" cy="4319587"/>
          </a:xfrm>
        </p:spPr>
        <p:txBody>
          <a:bodyPr lIns="96661" tIns="48331" rIns="96661" bIns="48331"/>
          <a:lstStyle/>
          <a:p>
            <a:r>
              <a:rPr lang="en-NZ"/>
              <a:t>A graph edge directed from a process to a resource indicates a resource that has been requested by the process but not yet granted.</a:t>
            </a:r>
          </a:p>
          <a:p>
            <a:endParaRPr lang="en-NZ"/>
          </a:p>
          <a:p>
            <a:r>
              <a:rPr lang="en-NZ"/>
              <a:t>Within a resource node, a dot is shown for each instance of that resource.</a:t>
            </a:r>
          </a:p>
          <a:p>
            <a:endParaRPr lang="en-NZ"/>
          </a:p>
          <a:p>
            <a:r>
              <a:rPr lang="en-NZ"/>
              <a:t>A graph edge directed from a reusable resource node dot to a process indicates a request that has been granted</a:t>
            </a:r>
            <a:endParaRPr lang="en-US"/>
          </a:p>
        </p:txBody>
      </p:sp>
      <p:sp>
        <p:nvSpPr>
          <p:cNvPr id="4" name="Slide Number Placeholder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eaLnBrk="1" hangingPunct="1"/>
            <a:fld id="{4863A916-1282-4F58-AEA2-12A162925CB1}" type="slidenum">
              <a:rPr lang="en-US" sz="1300">
                <a:latin typeface="Calibri" pitchFamily="34" charset="0"/>
              </a:rPr>
              <a:pPr algn="r" defTabSz="966788" eaLnBrk="1" hangingPunct="1"/>
              <a:t>217</a:t>
            </a:fld>
            <a:endParaRPr lang="en-US" sz="1300">
              <a:latin typeface="Calibri" pitchFamily="34" charset="0"/>
            </a:endParaRPr>
          </a:p>
        </p:txBody>
      </p:sp>
    </p:spTree>
  </p:cSld>
  <p:clrMapOvr>
    <a:masterClrMapping/>
  </p:clrMapOvr>
</p:notes>
</file>

<file path=ppt/notesSlides/notesSlide2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E918FC7C-9D12-4BDF-B075-1D7541684572}"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092E8288-73AC-442B-A917-58890B5B2FC7}" type="slidenum">
              <a:rPr lang="en-US"/>
              <a:pPr/>
              <a:t>218</a:t>
            </a:fld>
            <a:endParaRPr lang="en-US"/>
          </a:p>
        </p:txBody>
      </p:sp>
      <p:sp>
        <p:nvSpPr>
          <p:cNvPr id="716802" name="Rectangle 2"/>
          <p:cNvSpPr>
            <a:spLocks noGrp="1" noRot="1" noChangeAspect="1" noChangeArrowheads="1" noTextEdit="1"/>
          </p:cNvSpPr>
          <p:nvPr>
            <p:ph type="sldImg"/>
          </p:nvPr>
        </p:nvSpPr>
        <p:spPr>
          <a:ln/>
        </p:spPr>
      </p:sp>
      <p:sp>
        <p:nvSpPr>
          <p:cNvPr id="716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DA63FB19-6A8C-4DD8-8BCB-6FDDB77A06A9}"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2F1E1F8A-9C8C-48B8-A40C-F90C72FF6493}" type="slidenum">
              <a:rPr lang="en-US"/>
              <a:pPr/>
              <a:t>219</a:t>
            </a:fld>
            <a:endParaRPr lang="en-US"/>
          </a:p>
        </p:txBody>
      </p:sp>
      <p:sp>
        <p:nvSpPr>
          <p:cNvPr id="717826" name="Rectangle 2"/>
          <p:cNvSpPr>
            <a:spLocks noGrp="1" noRot="1" noChangeAspect="1" noChangeArrowheads="1" noTextEdit="1"/>
          </p:cNvSpPr>
          <p:nvPr>
            <p:ph type="sldImg"/>
          </p:nvPr>
        </p:nvSpPr>
        <p:spPr>
          <a:ln/>
        </p:spPr>
      </p:sp>
      <p:sp>
        <p:nvSpPr>
          <p:cNvPr id="717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253B5DC8-6061-4CF4-8027-CAC85465C333}"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22D91567-3580-4347-B1D5-B0E1175A74E9}" type="slidenum">
              <a:rPr lang="en-US"/>
              <a:pPr/>
              <a:t>220</a:t>
            </a:fld>
            <a:endParaRPr lang="en-US"/>
          </a:p>
        </p:txBody>
      </p:sp>
      <p:sp>
        <p:nvSpPr>
          <p:cNvPr id="718850" name="Rectangle 2"/>
          <p:cNvSpPr>
            <a:spLocks noGrp="1" noRot="1" noChangeAspect="1" noChangeArrowheads="1" noTextEdit="1"/>
          </p:cNvSpPr>
          <p:nvPr>
            <p:ph type="sldImg"/>
          </p:nvPr>
        </p:nvSpPr>
        <p:spPr>
          <a:ln/>
        </p:spPr>
      </p:sp>
      <p:sp>
        <p:nvSpPr>
          <p:cNvPr id="7188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FE741557-1B84-4E77-AA0D-9CC1FB065253}" type="datetime1">
              <a:rPr lang="en-US"/>
              <a:pPr/>
              <a:t>1/16/2016</a:t>
            </a:fld>
            <a:endParaRPr lang="en-US"/>
          </a:p>
        </p:txBody>
      </p:sp>
      <p:sp>
        <p:nvSpPr>
          <p:cNvPr id="6" name="Rectangle 6"/>
          <p:cNvSpPr>
            <a:spLocks noGrp="1" noChangeArrowheads="1"/>
          </p:cNvSpPr>
          <p:nvPr>
            <p:ph type="ftr" sz="quarter" idx="4"/>
          </p:nvPr>
        </p:nvSpPr>
        <p:spPr>
          <a:ln/>
        </p:spPr>
        <p:txBody>
          <a:bodyPr/>
          <a:lstStyle/>
          <a:p>
            <a:r>
              <a:rPr lang="en-US"/>
              <a:t>VIT University </a:t>
            </a:r>
          </a:p>
        </p:txBody>
      </p:sp>
      <p:sp>
        <p:nvSpPr>
          <p:cNvPr id="7" name="Rectangle 7"/>
          <p:cNvSpPr>
            <a:spLocks noGrp="1" noChangeArrowheads="1"/>
          </p:cNvSpPr>
          <p:nvPr>
            <p:ph type="sldNum" sz="quarter" idx="5"/>
          </p:nvPr>
        </p:nvSpPr>
        <p:spPr>
          <a:ln/>
        </p:spPr>
        <p:txBody>
          <a:bodyPr/>
          <a:lstStyle/>
          <a:p>
            <a:fld id="{11C4D5B3-43F5-4DEF-ABC3-3D8218C482D4}" type="slidenum">
              <a:rPr lang="en-US"/>
              <a:pPr/>
              <a:t>221</a:t>
            </a:fld>
            <a:endParaRPr lang="en-US"/>
          </a:p>
        </p:txBody>
      </p:sp>
      <p:sp>
        <p:nvSpPr>
          <p:cNvPr id="971778" name="Slide Image Placeholder 1"/>
          <p:cNvSpPr>
            <a:spLocks noGrp="1" noRot="1" noChangeAspect="1" noTextEdit="1"/>
          </p:cNvSpPr>
          <p:nvPr>
            <p:ph type="sldImg"/>
          </p:nvPr>
        </p:nvSpPr>
        <p:spPr>
          <a:ln/>
        </p:spPr>
      </p:sp>
      <p:sp>
        <p:nvSpPr>
          <p:cNvPr id="971779" name="Notes Placeholder 2"/>
          <p:cNvSpPr>
            <a:spLocks noGrp="1"/>
          </p:cNvSpPr>
          <p:nvPr>
            <p:ph type="body" idx="1"/>
          </p:nvPr>
        </p:nvSpPr>
        <p:spPr>
          <a:xfrm>
            <a:off x="731838" y="4560888"/>
            <a:ext cx="5851525" cy="4319587"/>
          </a:xfrm>
        </p:spPr>
        <p:txBody>
          <a:bodyPr lIns="96661" tIns="48331" rIns="96661" bIns="48331"/>
          <a:lstStyle/>
          <a:p>
            <a:endParaRPr lang="en-US"/>
          </a:p>
        </p:txBody>
      </p:sp>
      <p:sp>
        <p:nvSpPr>
          <p:cNvPr id="4" name="Slide Number Placeholder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eaLnBrk="1" hangingPunct="1"/>
            <a:fld id="{970F9F8B-173D-4B4D-BD92-C5DA7741E54F}" type="slidenum">
              <a:rPr lang="en-US" sz="1300">
                <a:latin typeface="Calibri" pitchFamily="34" charset="0"/>
              </a:rPr>
              <a:pPr algn="r" defTabSz="966788" eaLnBrk="1" hangingPunct="1"/>
              <a:t>221</a:t>
            </a:fld>
            <a:endParaRPr lang="en-US" sz="1300">
              <a:latin typeface="Calibri" pitchFamily="34" charset="0"/>
            </a:endParaRPr>
          </a:p>
        </p:txBody>
      </p:sp>
    </p:spTree>
  </p:cSld>
  <p:clrMapOvr>
    <a:masterClrMapping/>
  </p:clrMapOvr>
</p:notes>
</file>

<file path=ppt/notesSlides/notesSlide2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A97D0B7B-9F46-4E13-9F3F-B43F7DAA78CD}" type="datetime1">
              <a:rPr lang="en-US"/>
              <a:pPr/>
              <a:t>1/16/2016</a:t>
            </a:fld>
            <a:endParaRPr lang="en-US"/>
          </a:p>
        </p:txBody>
      </p:sp>
      <p:sp>
        <p:nvSpPr>
          <p:cNvPr id="6" name="Rectangle 6"/>
          <p:cNvSpPr>
            <a:spLocks noGrp="1" noChangeArrowheads="1"/>
          </p:cNvSpPr>
          <p:nvPr>
            <p:ph type="ftr" sz="quarter" idx="4"/>
          </p:nvPr>
        </p:nvSpPr>
        <p:spPr>
          <a:ln/>
        </p:spPr>
        <p:txBody>
          <a:bodyPr/>
          <a:lstStyle/>
          <a:p>
            <a:r>
              <a:rPr lang="en-US"/>
              <a:t>VIT University </a:t>
            </a:r>
          </a:p>
        </p:txBody>
      </p:sp>
      <p:sp>
        <p:nvSpPr>
          <p:cNvPr id="7" name="Rectangle 7"/>
          <p:cNvSpPr>
            <a:spLocks noGrp="1" noChangeArrowheads="1"/>
          </p:cNvSpPr>
          <p:nvPr>
            <p:ph type="sldNum" sz="quarter" idx="5"/>
          </p:nvPr>
        </p:nvSpPr>
        <p:spPr>
          <a:ln/>
        </p:spPr>
        <p:txBody>
          <a:bodyPr/>
          <a:lstStyle/>
          <a:p>
            <a:fld id="{858B3349-715D-4ED9-9817-07089B74E16C}" type="slidenum">
              <a:rPr lang="en-US"/>
              <a:pPr/>
              <a:t>222</a:t>
            </a:fld>
            <a:endParaRPr lang="en-US"/>
          </a:p>
        </p:txBody>
      </p:sp>
      <p:sp>
        <p:nvSpPr>
          <p:cNvPr id="967682" name="Slide Image Placeholder 1"/>
          <p:cNvSpPr>
            <a:spLocks noGrp="1" noRot="1" noChangeAspect="1" noTextEdit="1"/>
          </p:cNvSpPr>
          <p:nvPr>
            <p:ph type="sldImg"/>
          </p:nvPr>
        </p:nvSpPr>
        <p:spPr>
          <a:ln/>
        </p:spPr>
      </p:sp>
      <p:sp>
        <p:nvSpPr>
          <p:cNvPr id="967683" name="Notes Placeholder 2"/>
          <p:cNvSpPr>
            <a:spLocks noGrp="1"/>
          </p:cNvSpPr>
          <p:nvPr>
            <p:ph type="body" idx="1"/>
          </p:nvPr>
        </p:nvSpPr>
        <p:spPr>
          <a:xfrm>
            <a:off x="731838" y="4560888"/>
            <a:ext cx="5851525" cy="4319587"/>
          </a:xfrm>
        </p:spPr>
        <p:txBody>
          <a:bodyPr lIns="96661" tIns="48331" rIns="96661" bIns="48331"/>
          <a:lstStyle/>
          <a:p>
            <a:endParaRPr lang="en-US"/>
          </a:p>
        </p:txBody>
      </p:sp>
      <p:sp>
        <p:nvSpPr>
          <p:cNvPr id="4" name="Slide Number Placeholder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eaLnBrk="1" hangingPunct="1"/>
            <a:fld id="{2948F7DC-3B5A-4495-B845-9FA50D4C8300}" type="slidenum">
              <a:rPr lang="en-US" sz="1300">
                <a:latin typeface="Calibri" pitchFamily="34" charset="0"/>
              </a:rPr>
              <a:pPr algn="r" defTabSz="966788" eaLnBrk="1" hangingPunct="1"/>
              <a:t>222</a:t>
            </a:fld>
            <a:endParaRPr lang="en-US" sz="1300">
              <a:latin typeface="Calibri" pitchFamily="34" charset="0"/>
            </a:endParaRPr>
          </a:p>
        </p:txBody>
      </p:sp>
    </p:spTree>
  </p:cSld>
  <p:clrMapOvr>
    <a:masterClrMapping/>
  </p:clrMapOvr>
</p:notes>
</file>

<file path=ppt/notesSlides/notesSlide2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634156B6-63B6-4D43-B027-DCE98E3B7D67}"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F7F9A6CA-8922-4551-AE26-497BD1904CFE}" type="slidenum">
              <a:rPr lang="en-US"/>
              <a:pPr/>
              <a:t>223</a:t>
            </a:fld>
            <a:endParaRPr lang="en-US"/>
          </a:p>
        </p:txBody>
      </p:sp>
      <p:sp>
        <p:nvSpPr>
          <p:cNvPr id="719874" name="Rectangle 2"/>
          <p:cNvSpPr>
            <a:spLocks noGrp="1" noRot="1" noChangeAspect="1" noChangeArrowheads="1" noTextEdit="1"/>
          </p:cNvSpPr>
          <p:nvPr>
            <p:ph type="sldImg"/>
          </p:nvPr>
        </p:nvSpPr>
        <p:spPr>
          <a:ln/>
        </p:spPr>
      </p:sp>
      <p:sp>
        <p:nvSpPr>
          <p:cNvPr id="7198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4778AC16-8D5C-43BC-853C-E75CA6E5BED4}"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2E3D9E7B-E669-4D57-86EB-C4074E311154}" type="slidenum">
              <a:rPr lang="en-US"/>
              <a:pPr/>
              <a:t>22</a:t>
            </a:fld>
            <a:endParaRPr lang="en-US"/>
          </a:p>
        </p:txBody>
      </p:sp>
      <p:sp>
        <p:nvSpPr>
          <p:cNvPr id="430082" name="Rectangle 2"/>
          <p:cNvSpPr>
            <a:spLocks noGrp="1" noRot="1" noChangeAspect="1" noChangeArrowheads="1" noTextEdit="1"/>
          </p:cNvSpPr>
          <p:nvPr>
            <p:ph type="sldImg"/>
          </p:nvPr>
        </p:nvSpPr>
        <p:spPr>
          <a:ln/>
        </p:spPr>
      </p:sp>
      <p:sp>
        <p:nvSpPr>
          <p:cNvPr id="4300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03B71F0E-57C0-4B97-A634-EAA9791BAB61}"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5FC3BFD1-C4B6-45BD-ABBA-EB46ECEA48C1}" type="slidenum">
              <a:rPr lang="en-US"/>
              <a:pPr/>
              <a:t>224</a:t>
            </a:fld>
            <a:endParaRPr lang="en-US"/>
          </a:p>
        </p:txBody>
      </p:sp>
      <p:sp>
        <p:nvSpPr>
          <p:cNvPr id="720898" name="Rectangle 2"/>
          <p:cNvSpPr>
            <a:spLocks noGrp="1" noRot="1" noChangeAspect="1" noChangeArrowheads="1" noTextEdit="1"/>
          </p:cNvSpPr>
          <p:nvPr>
            <p:ph type="sldImg"/>
          </p:nvPr>
        </p:nvSpPr>
        <p:spPr>
          <a:ln/>
        </p:spPr>
      </p:sp>
      <p:sp>
        <p:nvSpPr>
          <p:cNvPr id="7208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FE60F712-BAF0-40F1-9FE1-03A21CCCF093}" type="datetime1">
              <a:rPr lang="en-US"/>
              <a:pPr/>
              <a:t>1/16/2016</a:t>
            </a:fld>
            <a:endParaRPr lang="en-US"/>
          </a:p>
        </p:txBody>
      </p:sp>
      <p:sp>
        <p:nvSpPr>
          <p:cNvPr id="6" name="Rectangle 6"/>
          <p:cNvSpPr>
            <a:spLocks noGrp="1" noChangeArrowheads="1"/>
          </p:cNvSpPr>
          <p:nvPr>
            <p:ph type="ftr" sz="quarter" idx="4"/>
          </p:nvPr>
        </p:nvSpPr>
        <p:spPr>
          <a:ln/>
        </p:spPr>
        <p:txBody>
          <a:bodyPr/>
          <a:lstStyle/>
          <a:p>
            <a:r>
              <a:rPr lang="en-US"/>
              <a:t>VIT University </a:t>
            </a:r>
          </a:p>
        </p:txBody>
      </p:sp>
      <p:sp>
        <p:nvSpPr>
          <p:cNvPr id="7" name="Rectangle 7"/>
          <p:cNvSpPr>
            <a:spLocks noGrp="1" noChangeArrowheads="1"/>
          </p:cNvSpPr>
          <p:nvPr>
            <p:ph type="sldNum" sz="quarter" idx="5"/>
          </p:nvPr>
        </p:nvSpPr>
        <p:spPr>
          <a:ln/>
        </p:spPr>
        <p:txBody>
          <a:bodyPr/>
          <a:lstStyle/>
          <a:p>
            <a:fld id="{6391AAC3-AF66-49AB-B345-7E4A93646708}" type="slidenum">
              <a:rPr lang="en-US"/>
              <a:pPr/>
              <a:t>225</a:t>
            </a:fld>
            <a:endParaRPr lang="en-US"/>
          </a:p>
        </p:txBody>
      </p:sp>
      <p:sp>
        <p:nvSpPr>
          <p:cNvPr id="973826" name="Slide Image Placeholder 1"/>
          <p:cNvSpPr>
            <a:spLocks noGrp="1" noRot="1" noChangeAspect="1" noTextEdit="1"/>
          </p:cNvSpPr>
          <p:nvPr>
            <p:ph type="sldImg"/>
          </p:nvPr>
        </p:nvSpPr>
        <p:spPr>
          <a:ln/>
        </p:spPr>
      </p:sp>
      <p:sp>
        <p:nvSpPr>
          <p:cNvPr id="973827" name="Notes Placeholder 2"/>
          <p:cNvSpPr>
            <a:spLocks noGrp="1"/>
          </p:cNvSpPr>
          <p:nvPr>
            <p:ph type="body" idx="1"/>
          </p:nvPr>
        </p:nvSpPr>
        <p:spPr>
          <a:xfrm>
            <a:off x="731838" y="4560888"/>
            <a:ext cx="5851525" cy="4319587"/>
          </a:xfrm>
        </p:spPr>
        <p:txBody>
          <a:bodyPr lIns="96661" tIns="48331" rIns="96661" bIns="48331"/>
          <a:lstStyle/>
          <a:p>
            <a:r>
              <a:rPr lang="en-NZ"/>
              <a:t>Deadlock prevention is strategy simply to design a system in such a way that the possibility of deadlock is excluded.</a:t>
            </a:r>
          </a:p>
          <a:p>
            <a:endParaRPr lang="en-NZ"/>
          </a:p>
          <a:p>
            <a:r>
              <a:rPr lang="en-NZ"/>
              <a:t>We can view deadlock prevention methods as falling into two classes. </a:t>
            </a:r>
          </a:p>
          <a:p>
            <a:pPr lvl="1">
              <a:buFontTx/>
              <a:buChar char="•"/>
            </a:pPr>
            <a:r>
              <a:rPr lang="en-NZ"/>
              <a:t> </a:t>
            </a:r>
            <a:r>
              <a:rPr lang="en-NZ" b="1" i="1"/>
              <a:t>indirect </a:t>
            </a:r>
            <a:r>
              <a:rPr lang="en-NZ"/>
              <a:t>method of deadlock prevention is to prevent the occurrence of one of the three necessary conditions listed previously (items 1 through 3). </a:t>
            </a:r>
          </a:p>
          <a:p>
            <a:pPr lvl="1">
              <a:buFontTx/>
              <a:buChar char="•"/>
            </a:pPr>
            <a:r>
              <a:rPr lang="en-NZ" b="1" i="1"/>
              <a:t>direct </a:t>
            </a:r>
            <a:r>
              <a:rPr lang="en-NZ"/>
              <a:t>method of deadlock prevention is to prevent the occurrence of a circular wait (item 4).</a:t>
            </a:r>
          </a:p>
          <a:p>
            <a:endParaRPr lang="en-NZ"/>
          </a:p>
          <a:p>
            <a:r>
              <a:rPr lang="en-NZ"/>
              <a:t>We now examine techniques related to each of the four</a:t>
            </a:r>
          </a:p>
          <a:p>
            <a:r>
              <a:rPr lang="en-NZ"/>
              <a:t>conditions.</a:t>
            </a:r>
            <a:endParaRPr lang="en-US"/>
          </a:p>
          <a:p>
            <a:endParaRPr lang="en-NZ"/>
          </a:p>
        </p:txBody>
      </p:sp>
      <p:sp>
        <p:nvSpPr>
          <p:cNvPr id="4" name="Slide Number Placeholder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eaLnBrk="1" hangingPunct="1"/>
            <a:fld id="{C83D8299-49CC-4F29-A3AA-55BECBD79548}" type="slidenum">
              <a:rPr lang="en-US" sz="1300">
                <a:latin typeface="Calibri" pitchFamily="34" charset="0"/>
              </a:rPr>
              <a:pPr algn="r" defTabSz="966788" eaLnBrk="1" hangingPunct="1"/>
              <a:t>225</a:t>
            </a:fld>
            <a:endParaRPr lang="en-US" sz="1300">
              <a:latin typeface="Calibri" pitchFamily="34" charset="0"/>
            </a:endParaRPr>
          </a:p>
        </p:txBody>
      </p:sp>
    </p:spTree>
  </p:cSld>
  <p:clrMapOvr>
    <a:masterClrMapping/>
  </p:clrMapOvr>
</p:notes>
</file>

<file path=ppt/notesSlides/notesSlide2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22D0EA80-226F-4F15-A693-21AEB37B7F3A}"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519AF52C-97EF-4858-BAED-3B7B8F280816}" type="slidenum">
              <a:rPr lang="en-US"/>
              <a:pPr/>
              <a:t>226</a:t>
            </a:fld>
            <a:endParaRPr lang="en-US"/>
          </a:p>
        </p:txBody>
      </p:sp>
      <p:sp>
        <p:nvSpPr>
          <p:cNvPr id="721922" name="Rectangle 2"/>
          <p:cNvSpPr>
            <a:spLocks noGrp="1" noRot="1" noChangeAspect="1" noChangeArrowheads="1" noTextEdit="1"/>
          </p:cNvSpPr>
          <p:nvPr>
            <p:ph type="sldImg"/>
          </p:nvPr>
        </p:nvSpPr>
        <p:spPr>
          <a:ln/>
        </p:spPr>
      </p:sp>
      <p:sp>
        <p:nvSpPr>
          <p:cNvPr id="7219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3AF6CED9-AABC-423C-9A80-07C7F7669361}"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596CECC7-10D5-4B2B-BEDA-E8BCB7FE33E9}" type="slidenum">
              <a:rPr lang="en-US"/>
              <a:pPr/>
              <a:t>227</a:t>
            </a:fld>
            <a:endParaRPr lang="en-US"/>
          </a:p>
        </p:txBody>
      </p:sp>
      <p:sp>
        <p:nvSpPr>
          <p:cNvPr id="722946" name="Rectangle 2"/>
          <p:cNvSpPr>
            <a:spLocks noGrp="1" noRot="1" noChangeAspect="1" noChangeArrowheads="1" noTextEdit="1"/>
          </p:cNvSpPr>
          <p:nvPr>
            <p:ph type="sldImg"/>
          </p:nvPr>
        </p:nvSpPr>
        <p:spPr>
          <a:ln/>
        </p:spPr>
      </p:sp>
      <p:sp>
        <p:nvSpPr>
          <p:cNvPr id="7229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48AD2F42-A3A8-4026-AB4E-85656EA166D8}"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C6577DA2-C0C6-408D-A9FD-23AC9D7D8A6C}" type="slidenum">
              <a:rPr lang="en-US"/>
              <a:pPr/>
              <a:t>228</a:t>
            </a:fld>
            <a:endParaRPr lang="en-US"/>
          </a:p>
        </p:txBody>
      </p:sp>
      <p:sp>
        <p:nvSpPr>
          <p:cNvPr id="723970" name="Rectangle 2"/>
          <p:cNvSpPr>
            <a:spLocks noGrp="1" noRot="1" noChangeAspect="1" noChangeArrowheads="1" noTextEdit="1"/>
          </p:cNvSpPr>
          <p:nvPr>
            <p:ph type="sldImg"/>
          </p:nvPr>
        </p:nvSpPr>
        <p:spPr>
          <a:ln/>
        </p:spPr>
      </p:sp>
      <p:sp>
        <p:nvSpPr>
          <p:cNvPr id="7239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1ED8F97B-3692-425E-8B3E-D2867D7645FD}"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2C4DF98A-5324-4A54-B137-CA52AF6E7D99}" type="slidenum">
              <a:rPr lang="en-US"/>
              <a:pPr/>
              <a:t>229</a:t>
            </a:fld>
            <a:endParaRPr lang="en-US"/>
          </a:p>
        </p:txBody>
      </p:sp>
      <p:sp>
        <p:nvSpPr>
          <p:cNvPr id="724994" name="Rectangle 2"/>
          <p:cNvSpPr>
            <a:spLocks noGrp="1" noRot="1" noChangeAspect="1" noChangeArrowheads="1" noTextEdit="1"/>
          </p:cNvSpPr>
          <p:nvPr>
            <p:ph type="sldImg"/>
          </p:nvPr>
        </p:nvSpPr>
        <p:spPr>
          <a:ln/>
        </p:spPr>
      </p:sp>
      <p:sp>
        <p:nvSpPr>
          <p:cNvPr id="7249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0B43DF42-CAE6-4B8F-AE26-DFF3312B1D9E}"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DBFBB6F5-4F90-49FE-8CAE-3F7B105D7F1C}" type="slidenum">
              <a:rPr lang="en-US"/>
              <a:pPr/>
              <a:t>230</a:t>
            </a:fld>
            <a:endParaRPr lang="en-US"/>
          </a:p>
        </p:txBody>
      </p:sp>
      <p:sp>
        <p:nvSpPr>
          <p:cNvPr id="726018" name="Rectangle 2"/>
          <p:cNvSpPr>
            <a:spLocks noGrp="1" noRot="1" noChangeAspect="1" noChangeArrowheads="1" noTextEdit="1"/>
          </p:cNvSpPr>
          <p:nvPr>
            <p:ph type="sldImg"/>
          </p:nvPr>
        </p:nvSpPr>
        <p:spPr>
          <a:ln/>
        </p:spPr>
      </p:sp>
      <p:sp>
        <p:nvSpPr>
          <p:cNvPr id="7260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83967AF5-4F98-411F-93F2-66BC7B698476}"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3D8F0FBB-B7BA-4D80-9151-06D569F4F82F}" type="slidenum">
              <a:rPr lang="en-US"/>
              <a:pPr/>
              <a:t>231</a:t>
            </a:fld>
            <a:endParaRPr lang="en-US"/>
          </a:p>
        </p:txBody>
      </p:sp>
      <p:sp>
        <p:nvSpPr>
          <p:cNvPr id="727042" name="Rectangle 2"/>
          <p:cNvSpPr>
            <a:spLocks noGrp="1" noRot="1" noChangeAspect="1" noChangeArrowheads="1" noTextEdit="1"/>
          </p:cNvSpPr>
          <p:nvPr>
            <p:ph type="sldImg"/>
          </p:nvPr>
        </p:nvSpPr>
        <p:spPr>
          <a:ln/>
        </p:spPr>
      </p:sp>
      <p:sp>
        <p:nvSpPr>
          <p:cNvPr id="7270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61484A8B-ADFD-4CD7-91FE-190B72CF79F9}"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B2CA031E-9D4B-4FA9-A464-98610BDC4175}" type="slidenum">
              <a:rPr lang="en-US"/>
              <a:pPr/>
              <a:t>232</a:t>
            </a:fld>
            <a:endParaRPr lang="en-US"/>
          </a:p>
        </p:txBody>
      </p:sp>
      <p:sp>
        <p:nvSpPr>
          <p:cNvPr id="728066" name="Rectangle 2"/>
          <p:cNvSpPr>
            <a:spLocks noGrp="1" noRot="1" noChangeAspect="1" noChangeArrowheads="1" noTextEdit="1"/>
          </p:cNvSpPr>
          <p:nvPr>
            <p:ph type="sldImg"/>
          </p:nvPr>
        </p:nvSpPr>
        <p:spPr>
          <a:ln/>
        </p:spPr>
      </p:sp>
      <p:sp>
        <p:nvSpPr>
          <p:cNvPr id="728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DFA39E3A-58BF-401B-98BC-8485BFE472F3}"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67987815-A9DA-4580-8D63-AB0B821E3BA5}" type="slidenum">
              <a:rPr lang="en-US"/>
              <a:pPr/>
              <a:t>233</a:t>
            </a:fld>
            <a:endParaRPr lang="en-US"/>
          </a:p>
        </p:txBody>
      </p:sp>
      <p:sp>
        <p:nvSpPr>
          <p:cNvPr id="729090" name="Rectangle 2"/>
          <p:cNvSpPr>
            <a:spLocks noGrp="1" noRot="1" noChangeAspect="1" noChangeArrowheads="1" noTextEdit="1"/>
          </p:cNvSpPr>
          <p:nvPr>
            <p:ph type="sldImg"/>
          </p:nvPr>
        </p:nvSpPr>
        <p:spPr>
          <a:ln/>
        </p:spPr>
      </p:sp>
      <p:sp>
        <p:nvSpPr>
          <p:cNvPr id="7290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47DAA9AC-B32B-4D0D-8953-1EDB79F9E179}"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F71CC3BA-2122-4AFD-99A5-57E3E75419B3}" type="slidenum">
              <a:rPr lang="en-US"/>
              <a:pPr/>
              <a:t>23</a:t>
            </a:fld>
            <a:endParaRPr lang="en-US"/>
          </a:p>
        </p:txBody>
      </p:sp>
      <p:sp>
        <p:nvSpPr>
          <p:cNvPr id="431106" name="Rectangle 2"/>
          <p:cNvSpPr>
            <a:spLocks noGrp="1" noRot="1" noChangeAspect="1" noChangeArrowheads="1" noTextEdit="1"/>
          </p:cNvSpPr>
          <p:nvPr>
            <p:ph type="sldImg"/>
          </p:nvPr>
        </p:nvSpPr>
        <p:spPr>
          <a:ln/>
        </p:spPr>
      </p:sp>
      <p:sp>
        <p:nvSpPr>
          <p:cNvPr id="4311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8D816B63-5C0B-4C59-A6FF-C12C8452605F}"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FAA1939C-C0C1-4E70-8CDA-C20704CAD29D}" type="slidenum">
              <a:rPr lang="en-US"/>
              <a:pPr/>
              <a:t>234</a:t>
            </a:fld>
            <a:endParaRPr lang="en-US"/>
          </a:p>
        </p:txBody>
      </p:sp>
      <p:sp>
        <p:nvSpPr>
          <p:cNvPr id="730114" name="Rectangle 2"/>
          <p:cNvSpPr>
            <a:spLocks noGrp="1" noRot="1" noChangeAspect="1" noChangeArrowheads="1" noTextEdit="1"/>
          </p:cNvSpPr>
          <p:nvPr>
            <p:ph type="sldImg"/>
          </p:nvPr>
        </p:nvSpPr>
        <p:spPr>
          <a:ln/>
        </p:spPr>
      </p:sp>
      <p:sp>
        <p:nvSpPr>
          <p:cNvPr id="7301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4F68425D-0F80-4BC5-8369-D324246F5626}" type="datetime1">
              <a:rPr lang="en-US"/>
              <a:pPr/>
              <a:t>1/16/2016</a:t>
            </a:fld>
            <a:endParaRPr lang="en-US"/>
          </a:p>
        </p:txBody>
      </p:sp>
      <p:sp>
        <p:nvSpPr>
          <p:cNvPr id="6" name="Rectangle 6"/>
          <p:cNvSpPr>
            <a:spLocks noGrp="1" noChangeArrowheads="1"/>
          </p:cNvSpPr>
          <p:nvPr>
            <p:ph type="ftr" sz="quarter" idx="4"/>
          </p:nvPr>
        </p:nvSpPr>
        <p:spPr>
          <a:ln/>
        </p:spPr>
        <p:txBody>
          <a:bodyPr/>
          <a:lstStyle/>
          <a:p>
            <a:r>
              <a:rPr lang="en-US"/>
              <a:t>VIT University </a:t>
            </a:r>
          </a:p>
        </p:txBody>
      </p:sp>
      <p:sp>
        <p:nvSpPr>
          <p:cNvPr id="7" name="Rectangle 7"/>
          <p:cNvSpPr>
            <a:spLocks noGrp="1" noChangeArrowheads="1"/>
          </p:cNvSpPr>
          <p:nvPr>
            <p:ph type="sldNum" sz="quarter" idx="5"/>
          </p:nvPr>
        </p:nvSpPr>
        <p:spPr>
          <a:ln/>
        </p:spPr>
        <p:txBody>
          <a:bodyPr/>
          <a:lstStyle/>
          <a:p>
            <a:fld id="{1B70AD60-3533-445B-9207-D539409EF868}" type="slidenum">
              <a:rPr lang="en-US"/>
              <a:pPr/>
              <a:t>235</a:t>
            </a:fld>
            <a:endParaRPr lang="en-US"/>
          </a:p>
        </p:txBody>
      </p:sp>
      <p:sp>
        <p:nvSpPr>
          <p:cNvPr id="977922" name="Slide Image Placeholder 1"/>
          <p:cNvSpPr>
            <a:spLocks noGrp="1" noRot="1" noChangeAspect="1" noTextEdit="1"/>
          </p:cNvSpPr>
          <p:nvPr>
            <p:ph type="sldImg"/>
          </p:nvPr>
        </p:nvSpPr>
        <p:spPr>
          <a:ln/>
        </p:spPr>
      </p:sp>
      <p:sp>
        <p:nvSpPr>
          <p:cNvPr id="977923" name="Notes Placeholder 2"/>
          <p:cNvSpPr>
            <a:spLocks noGrp="1"/>
          </p:cNvSpPr>
          <p:nvPr>
            <p:ph type="body" idx="1"/>
          </p:nvPr>
        </p:nvSpPr>
        <p:spPr>
          <a:xfrm>
            <a:off x="731838" y="4560888"/>
            <a:ext cx="5851525" cy="4319587"/>
          </a:xfrm>
        </p:spPr>
        <p:txBody>
          <a:bodyPr lIns="96661" tIns="48331" rIns="96661" bIns="48331"/>
          <a:lstStyle/>
          <a:p>
            <a:endParaRPr lang="en-US"/>
          </a:p>
        </p:txBody>
      </p:sp>
      <p:sp>
        <p:nvSpPr>
          <p:cNvPr id="4" name="Slide Number Placeholder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eaLnBrk="1" hangingPunct="1"/>
            <a:fld id="{62C8BD12-52FD-4E9D-9B79-0D3AE84BA4A4}" type="slidenum">
              <a:rPr lang="en-US" sz="1300">
                <a:latin typeface="Calibri" pitchFamily="34" charset="0"/>
              </a:rPr>
              <a:pPr algn="r" defTabSz="966788" eaLnBrk="1" hangingPunct="1"/>
              <a:t>235</a:t>
            </a:fld>
            <a:endParaRPr lang="en-US" sz="1300">
              <a:latin typeface="Calibri" pitchFamily="34" charset="0"/>
            </a:endParaRPr>
          </a:p>
        </p:txBody>
      </p:sp>
    </p:spTree>
  </p:cSld>
  <p:clrMapOvr>
    <a:masterClrMapping/>
  </p:clrMapOvr>
</p:notes>
</file>

<file path=ppt/notesSlides/notesSlide2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923E196B-A062-4EE5-A06F-5DE26CDD8B72}" type="datetime1">
              <a:rPr lang="en-US"/>
              <a:pPr/>
              <a:t>1/16/2016</a:t>
            </a:fld>
            <a:endParaRPr lang="en-US"/>
          </a:p>
        </p:txBody>
      </p:sp>
      <p:sp>
        <p:nvSpPr>
          <p:cNvPr id="6" name="Rectangle 6"/>
          <p:cNvSpPr>
            <a:spLocks noGrp="1" noChangeArrowheads="1"/>
          </p:cNvSpPr>
          <p:nvPr>
            <p:ph type="ftr" sz="quarter" idx="4"/>
          </p:nvPr>
        </p:nvSpPr>
        <p:spPr>
          <a:ln/>
        </p:spPr>
        <p:txBody>
          <a:bodyPr/>
          <a:lstStyle/>
          <a:p>
            <a:r>
              <a:rPr lang="en-US"/>
              <a:t>VIT University </a:t>
            </a:r>
          </a:p>
        </p:txBody>
      </p:sp>
      <p:sp>
        <p:nvSpPr>
          <p:cNvPr id="7" name="Rectangle 7"/>
          <p:cNvSpPr>
            <a:spLocks noGrp="1" noChangeArrowheads="1"/>
          </p:cNvSpPr>
          <p:nvPr>
            <p:ph type="sldNum" sz="quarter" idx="5"/>
          </p:nvPr>
        </p:nvSpPr>
        <p:spPr>
          <a:ln/>
        </p:spPr>
        <p:txBody>
          <a:bodyPr/>
          <a:lstStyle/>
          <a:p>
            <a:fld id="{27842C67-4FCD-4411-9DE7-A3C14E6735C7}" type="slidenum">
              <a:rPr lang="en-US"/>
              <a:pPr/>
              <a:t>236</a:t>
            </a:fld>
            <a:endParaRPr lang="en-US"/>
          </a:p>
        </p:txBody>
      </p:sp>
      <p:sp>
        <p:nvSpPr>
          <p:cNvPr id="979970" name="Slide Image Placeholder 1"/>
          <p:cNvSpPr>
            <a:spLocks noGrp="1" noRot="1" noChangeAspect="1" noTextEdit="1"/>
          </p:cNvSpPr>
          <p:nvPr>
            <p:ph type="sldImg"/>
          </p:nvPr>
        </p:nvSpPr>
        <p:spPr>
          <a:ln/>
        </p:spPr>
      </p:sp>
      <p:sp>
        <p:nvSpPr>
          <p:cNvPr id="979971" name="Notes Placeholder 2"/>
          <p:cNvSpPr>
            <a:spLocks noGrp="1"/>
          </p:cNvSpPr>
          <p:nvPr>
            <p:ph type="body" idx="1"/>
          </p:nvPr>
        </p:nvSpPr>
        <p:spPr>
          <a:xfrm>
            <a:off x="731838" y="4560888"/>
            <a:ext cx="5851525" cy="4319587"/>
          </a:xfrm>
        </p:spPr>
        <p:txBody>
          <a:bodyPr lIns="96661" tIns="48331" rIns="96661" bIns="48331"/>
          <a:lstStyle/>
          <a:p>
            <a:r>
              <a:rPr lang="en-NZ"/>
              <a:t>A process is only started if the maximum claim of all current processes plus those of the new process can be met.</a:t>
            </a:r>
          </a:p>
          <a:p>
            <a:r>
              <a:rPr lang="en-NZ"/>
              <a:t> </a:t>
            </a:r>
          </a:p>
          <a:p>
            <a:r>
              <a:rPr lang="en-NZ"/>
              <a:t>This strategy is hardly optimal, because it assumes the worst: </a:t>
            </a:r>
          </a:p>
          <a:p>
            <a:pPr lvl="1"/>
            <a:r>
              <a:rPr lang="en-NZ" b="1"/>
              <a:t>that all processes will make their maximum claims together.</a:t>
            </a:r>
          </a:p>
          <a:p>
            <a:endParaRPr lang="en-NZ"/>
          </a:p>
          <a:p>
            <a:endParaRPr lang="en-NZ"/>
          </a:p>
        </p:txBody>
      </p:sp>
      <p:sp>
        <p:nvSpPr>
          <p:cNvPr id="4" name="Slide Number Placeholder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eaLnBrk="1" hangingPunct="1"/>
            <a:fld id="{92E62644-7D52-4221-B52E-99981698E915}" type="slidenum">
              <a:rPr lang="en-US" sz="1300">
                <a:latin typeface="Calibri" pitchFamily="34" charset="0"/>
              </a:rPr>
              <a:pPr algn="r" defTabSz="966788" eaLnBrk="1" hangingPunct="1"/>
              <a:t>236</a:t>
            </a:fld>
            <a:endParaRPr lang="en-US" sz="1300">
              <a:latin typeface="Calibri" pitchFamily="34" charset="0"/>
            </a:endParaRPr>
          </a:p>
        </p:txBody>
      </p:sp>
    </p:spTree>
  </p:cSld>
  <p:clrMapOvr>
    <a:masterClrMapping/>
  </p:clrMapOvr>
</p:notes>
</file>

<file path=ppt/notesSlides/notesSlide2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51484F8C-0414-409A-877B-8150ECE8AE13}" type="datetime1">
              <a:rPr lang="en-US"/>
              <a:pPr/>
              <a:t>1/16/2016</a:t>
            </a:fld>
            <a:endParaRPr lang="en-US"/>
          </a:p>
        </p:txBody>
      </p:sp>
      <p:sp>
        <p:nvSpPr>
          <p:cNvPr id="6" name="Rectangle 6"/>
          <p:cNvSpPr>
            <a:spLocks noGrp="1" noChangeArrowheads="1"/>
          </p:cNvSpPr>
          <p:nvPr>
            <p:ph type="ftr" sz="quarter" idx="4"/>
          </p:nvPr>
        </p:nvSpPr>
        <p:spPr>
          <a:ln/>
        </p:spPr>
        <p:txBody>
          <a:bodyPr/>
          <a:lstStyle/>
          <a:p>
            <a:r>
              <a:rPr lang="en-US"/>
              <a:t>VIT University </a:t>
            </a:r>
          </a:p>
        </p:txBody>
      </p:sp>
      <p:sp>
        <p:nvSpPr>
          <p:cNvPr id="7" name="Rectangle 7"/>
          <p:cNvSpPr>
            <a:spLocks noGrp="1" noChangeArrowheads="1"/>
          </p:cNvSpPr>
          <p:nvPr>
            <p:ph type="sldNum" sz="quarter" idx="5"/>
          </p:nvPr>
        </p:nvSpPr>
        <p:spPr>
          <a:ln/>
        </p:spPr>
        <p:txBody>
          <a:bodyPr/>
          <a:lstStyle/>
          <a:p>
            <a:fld id="{6EBCD573-8EFE-4192-97A3-8F76208816C6}" type="slidenum">
              <a:rPr lang="en-US"/>
              <a:pPr/>
              <a:t>237</a:t>
            </a:fld>
            <a:endParaRPr lang="en-US"/>
          </a:p>
        </p:txBody>
      </p:sp>
      <p:sp>
        <p:nvSpPr>
          <p:cNvPr id="982018" name="Slide Image Placeholder 1"/>
          <p:cNvSpPr>
            <a:spLocks noGrp="1" noRot="1" noChangeAspect="1" noTextEdit="1"/>
          </p:cNvSpPr>
          <p:nvPr>
            <p:ph type="sldImg"/>
          </p:nvPr>
        </p:nvSpPr>
        <p:spPr>
          <a:ln/>
        </p:spPr>
      </p:sp>
      <p:sp>
        <p:nvSpPr>
          <p:cNvPr id="982019" name="Notes Placeholder 2"/>
          <p:cNvSpPr>
            <a:spLocks noGrp="1"/>
          </p:cNvSpPr>
          <p:nvPr>
            <p:ph type="body" idx="1"/>
          </p:nvPr>
        </p:nvSpPr>
        <p:spPr>
          <a:xfrm>
            <a:off x="731838" y="4560888"/>
            <a:ext cx="5851525" cy="4319587"/>
          </a:xfrm>
        </p:spPr>
        <p:txBody>
          <a:bodyPr lIns="96661" tIns="48331" rIns="96661" bIns="48331"/>
          <a:lstStyle/>
          <a:p>
            <a:r>
              <a:rPr lang="en-US"/>
              <a:t>Movie button goes to http://gaia.ecs.csus.edu/~zhangd/oscal/Banker/Banker.html</a:t>
            </a:r>
          </a:p>
          <a:p>
            <a:endParaRPr lang="en-US"/>
          </a:p>
        </p:txBody>
      </p:sp>
      <p:sp>
        <p:nvSpPr>
          <p:cNvPr id="4" name="Slide Number Placeholder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eaLnBrk="1" hangingPunct="1"/>
            <a:fld id="{D35939A9-9E89-4C09-BE22-6C5E4A229103}" type="slidenum">
              <a:rPr lang="en-US" sz="1300">
                <a:latin typeface="Calibri" pitchFamily="34" charset="0"/>
              </a:rPr>
              <a:pPr algn="r" defTabSz="966788" eaLnBrk="1" hangingPunct="1"/>
              <a:t>237</a:t>
            </a:fld>
            <a:endParaRPr lang="en-US" sz="1300">
              <a:latin typeface="Calibri" pitchFamily="34" charset="0"/>
            </a:endParaRPr>
          </a:p>
        </p:txBody>
      </p:sp>
    </p:spTree>
  </p:cSld>
  <p:clrMapOvr>
    <a:masterClrMapping/>
  </p:clrMapOvr>
</p:notes>
</file>

<file path=ppt/notesSlides/notesSlide2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8BD70BE3-9003-403C-8E21-DFF7F656D4A5}"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8E789B3E-A2E8-4187-A62E-13E562BE394E}" type="slidenum">
              <a:rPr lang="en-US"/>
              <a:pPr/>
              <a:t>238</a:t>
            </a:fld>
            <a:endParaRPr lang="en-US"/>
          </a:p>
        </p:txBody>
      </p:sp>
      <p:sp>
        <p:nvSpPr>
          <p:cNvPr id="1007618" name="Rectangle 2"/>
          <p:cNvSpPr>
            <a:spLocks noGrp="1" noRot="1" noChangeAspect="1" noChangeArrowheads="1" noTextEdit="1"/>
          </p:cNvSpPr>
          <p:nvPr>
            <p:ph type="sldImg"/>
          </p:nvPr>
        </p:nvSpPr>
        <p:spPr>
          <a:ln/>
        </p:spPr>
      </p:sp>
      <p:sp>
        <p:nvSpPr>
          <p:cNvPr id="10076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A5F9FAAB-9337-47A0-A75A-0A65236F301F}"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50FDE92F-E91E-4904-A31E-F061FB6BEA79}" type="slidenum">
              <a:rPr lang="en-US"/>
              <a:pPr/>
              <a:t>239</a:t>
            </a:fld>
            <a:endParaRPr lang="en-US"/>
          </a:p>
        </p:txBody>
      </p:sp>
      <p:sp>
        <p:nvSpPr>
          <p:cNvPr id="1012738" name="Rectangle 2"/>
          <p:cNvSpPr>
            <a:spLocks noGrp="1" noRot="1" noChangeAspect="1" noChangeArrowheads="1" noTextEdit="1"/>
          </p:cNvSpPr>
          <p:nvPr>
            <p:ph type="sldImg"/>
          </p:nvPr>
        </p:nvSpPr>
        <p:spPr>
          <a:ln/>
        </p:spPr>
      </p:sp>
      <p:sp>
        <p:nvSpPr>
          <p:cNvPr id="10127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047BC758-3158-494B-AA19-E7C81B89A457}" type="datetime1">
              <a:rPr lang="en-US"/>
              <a:pPr/>
              <a:t>1/16/2016</a:t>
            </a:fld>
            <a:endParaRPr lang="en-US"/>
          </a:p>
        </p:txBody>
      </p:sp>
      <p:sp>
        <p:nvSpPr>
          <p:cNvPr id="6" name="Rectangle 6"/>
          <p:cNvSpPr>
            <a:spLocks noGrp="1" noChangeArrowheads="1"/>
          </p:cNvSpPr>
          <p:nvPr>
            <p:ph type="ftr" sz="quarter" idx="4"/>
          </p:nvPr>
        </p:nvSpPr>
        <p:spPr>
          <a:ln/>
        </p:spPr>
        <p:txBody>
          <a:bodyPr/>
          <a:lstStyle/>
          <a:p>
            <a:r>
              <a:rPr lang="en-US"/>
              <a:t>VIT University </a:t>
            </a:r>
          </a:p>
        </p:txBody>
      </p:sp>
      <p:sp>
        <p:nvSpPr>
          <p:cNvPr id="7" name="Rectangle 7"/>
          <p:cNvSpPr>
            <a:spLocks noGrp="1" noChangeArrowheads="1"/>
          </p:cNvSpPr>
          <p:nvPr>
            <p:ph type="sldNum" sz="quarter" idx="5"/>
          </p:nvPr>
        </p:nvSpPr>
        <p:spPr>
          <a:ln/>
        </p:spPr>
        <p:txBody>
          <a:bodyPr/>
          <a:lstStyle/>
          <a:p>
            <a:fld id="{A6C2FF78-5DCA-48A9-A6BD-622CB3462699}" type="slidenum">
              <a:rPr lang="en-US"/>
              <a:pPr/>
              <a:t>240</a:t>
            </a:fld>
            <a:endParaRPr lang="en-US"/>
          </a:p>
        </p:txBody>
      </p:sp>
      <p:sp>
        <p:nvSpPr>
          <p:cNvPr id="984066" name="Slide Image Placeholder 1"/>
          <p:cNvSpPr>
            <a:spLocks noGrp="1" noRot="1" noChangeAspect="1" noTextEdit="1"/>
          </p:cNvSpPr>
          <p:nvPr>
            <p:ph type="sldImg"/>
          </p:nvPr>
        </p:nvSpPr>
        <p:spPr>
          <a:ln/>
        </p:spPr>
      </p:sp>
      <p:sp>
        <p:nvSpPr>
          <p:cNvPr id="984067" name="Notes Placeholder 2"/>
          <p:cNvSpPr>
            <a:spLocks noGrp="1"/>
          </p:cNvSpPr>
          <p:nvPr>
            <p:ph type="body" idx="1"/>
          </p:nvPr>
        </p:nvSpPr>
        <p:spPr>
          <a:xfrm>
            <a:off x="731838" y="4560888"/>
            <a:ext cx="5851525" cy="4319587"/>
          </a:xfrm>
        </p:spPr>
        <p:txBody>
          <a:bodyPr lIns="96661" tIns="48331" rIns="96661" bIns="48331"/>
          <a:lstStyle/>
          <a:p>
            <a:endParaRPr lang="en-US"/>
          </a:p>
        </p:txBody>
      </p:sp>
      <p:sp>
        <p:nvSpPr>
          <p:cNvPr id="4" name="Slide Number Placeholder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eaLnBrk="1" hangingPunct="1"/>
            <a:fld id="{3A61859B-432A-4F4C-9ABC-AF1EC85C691D}" type="slidenum">
              <a:rPr lang="en-US" sz="1300">
                <a:latin typeface="Calibri" pitchFamily="34" charset="0"/>
              </a:rPr>
              <a:pPr algn="r" defTabSz="966788" eaLnBrk="1" hangingPunct="1"/>
              <a:t>240</a:t>
            </a:fld>
            <a:endParaRPr lang="en-US" sz="1300">
              <a:latin typeface="Calibri" pitchFamily="34" charset="0"/>
            </a:endParaRPr>
          </a:p>
        </p:txBody>
      </p:sp>
    </p:spTree>
  </p:cSld>
  <p:clrMapOvr>
    <a:masterClrMapping/>
  </p:clrMapOvr>
</p:notes>
</file>

<file path=ppt/notesSlides/notesSlide2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45AD713E-1CA7-4D2A-9F79-133F862302E8}" type="datetime1">
              <a:rPr lang="en-US"/>
              <a:pPr/>
              <a:t>1/16/2016</a:t>
            </a:fld>
            <a:endParaRPr lang="en-US"/>
          </a:p>
        </p:txBody>
      </p:sp>
      <p:sp>
        <p:nvSpPr>
          <p:cNvPr id="6" name="Rectangle 6"/>
          <p:cNvSpPr>
            <a:spLocks noGrp="1" noChangeArrowheads="1"/>
          </p:cNvSpPr>
          <p:nvPr>
            <p:ph type="ftr" sz="quarter" idx="4"/>
          </p:nvPr>
        </p:nvSpPr>
        <p:spPr>
          <a:ln/>
        </p:spPr>
        <p:txBody>
          <a:bodyPr/>
          <a:lstStyle/>
          <a:p>
            <a:r>
              <a:rPr lang="en-US"/>
              <a:t>VIT University </a:t>
            </a:r>
          </a:p>
        </p:txBody>
      </p:sp>
      <p:sp>
        <p:nvSpPr>
          <p:cNvPr id="7" name="Rectangle 7"/>
          <p:cNvSpPr>
            <a:spLocks noGrp="1" noChangeArrowheads="1"/>
          </p:cNvSpPr>
          <p:nvPr>
            <p:ph type="sldNum" sz="quarter" idx="5"/>
          </p:nvPr>
        </p:nvSpPr>
        <p:spPr>
          <a:ln/>
        </p:spPr>
        <p:txBody>
          <a:bodyPr/>
          <a:lstStyle/>
          <a:p>
            <a:fld id="{6539E48C-AD03-4026-8B14-6931821449EA}" type="slidenum">
              <a:rPr lang="en-US"/>
              <a:pPr/>
              <a:t>241</a:t>
            </a:fld>
            <a:endParaRPr lang="en-US"/>
          </a:p>
        </p:txBody>
      </p:sp>
      <p:sp>
        <p:nvSpPr>
          <p:cNvPr id="98611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a:xfrm>
            <a:off x="731838" y="4560888"/>
            <a:ext cx="5851525" cy="4319587"/>
          </a:xfrm>
        </p:spPr>
        <p:txBody>
          <a:bodyPr lIns="96661" tIns="48331" rIns="96661" bIns="48331"/>
          <a:lstStyle/>
          <a:p>
            <a:pPr>
              <a:lnSpc>
                <a:spcPct val="90000"/>
              </a:lnSpc>
            </a:pPr>
            <a:r>
              <a:rPr lang="en-NZ" b="1"/>
              <a:t>Animation:</a:t>
            </a:r>
            <a:r>
              <a:rPr lang="en-NZ"/>
              <a:t> Callouts explain resource parts of figure</a:t>
            </a:r>
          </a:p>
          <a:p>
            <a:pPr>
              <a:lnSpc>
                <a:spcPct val="90000"/>
              </a:lnSpc>
            </a:pPr>
            <a:endParaRPr lang="en-NZ" b="1"/>
          </a:p>
          <a:p>
            <a:pPr>
              <a:lnSpc>
                <a:spcPct val="90000"/>
              </a:lnSpc>
            </a:pPr>
            <a:r>
              <a:rPr lang="en-NZ"/>
              <a:t>This figure shows the state of a system consisting of four processes and three resources. </a:t>
            </a:r>
          </a:p>
          <a:p>
            <a:pPr>
              <a:lnSpc>
                <a:spcPct val="90000"/>
              </a:lnSpc>
            </a:pPr>
            <a:endParaRPr lang="en-NZ"/>
          </a:p>
          <a:p>
            <a:pPr>
              <a:lnSpc>
                <a:spcPct val="90000"/>
              </a:lnSpc>
            </a:pPr>
            <a:r>
              <a:rPr lang="en-NZ"/>
              <a:t>Total amount of resources</a:t>
            </a:r>
          </a:p>
          <a:p>
            <a:pPr lvl="1">
              <a:lnSpc>
                <a:spcPct val="90000"/>
              </a:lnSpc>
              <a:buFontTx/>
              <a:buChar char="•"/>
            </a:pPr>
            <a:r>
              <a:rPr lang="en-NZ"/>
              <a:t> R1 = 9</a:t>
            </a:r>
          </a:p>
          <a:p>
            <a:pPr lvl="1">
              <a:lnSpc>
                <a:spcPct val="90000"/>
              </a:lnSpc>
              <a:buFontTx/>
              <a:buChar char="•"/>
            </a:pPr>
            <a:r>
              <a:rPr lang="en-NZ"/>
              <a:t> R2 = 3 </a:t>
            </a:r>
          </a:p>
          <a:p>
            <a:pPr lvl="1">
              <a:lnSpc>
                <a:spcPct val="90000"/>
              </a:lnSpc>
              <a:buFontTx/>
              <a:buChar char="•"/>
            </a:pPr>
            <a:r>
              <a:rPr lang="en-NZ"/>
              <a:t> R3 = 6</a:t>
            </a:r>
          </a:p>
          <a:p>
            <a:pPr lvl="1">
              <a:lnSpc>
                <a:spcPct val="90000"/>
              </a:lnSpc>
              <a:buFontTx/>
              <a:buChar char="•"/>
            </a:pPr>
            <a:endParaRPr lang="en-NZ"/>
          </a:p>
          <a:p>
            <a:pPr>
              <a:lnSpc>
                <a:spcPct val="90000"/>
              </a:lnSpc>
            </a:pPr>
            <a:r>
              <a:rPr lang="en-NZ"/>
              <a:t>In the current state allocations have been made to the four processes, leaving available</a:t>
            </a:r>
          </a:p>
          <a:p>
            <a:pPr lvl="1">
              <a:lnSpc>
                <a:spcPct val="90000"/>
              </a:lnSpc>
              <a:buFontTx/>
              <a:buChar char="•"/>
            </a:pPr>
            <a:r>
              <a:rPr lang="en-NZ"/>
              <a:t> 1 unit of R2 </a:t>
            </a:r>
          </a:p>
          <a:p>
            <a:pPr lvl="1">
              <a:lnSpc>
                <a:spcPct val="90000"/>
              </a:lnSpc>
              <a:buFontTx/>
              <a:buChar char="•"/>
            </a:pPr>
            <a:r>
              <a:rPr lang="en-NZ"/>
              <a:t> 1 unit of R3</a:t>
            </a:r>
          </a:p>
          <a:p>
            <a:pPr>
              <a:lnSpc>
                <a:spcPct val="90000"/>
              </a:lnSpc>
            </a:pPr>
            <a:endParaRPr lang="en-NZ"/>
          </a:p>
          <a:p>
            <a:pPr>
              <a:lnSpc>
                <a:spcPct val="90000"/>
              </a:lnSpc>
            </a:pPr>
            <a:r>
              <a:rPr lang="en-NZ" b="1"/>
              <a:t>Is this a safe state? </a:t>
            </a:r>
          </a:p>
          <a:p>
            <a:pPr>
              <a:lnSpc>
                <a:spcPct val="90000"/>
              </a:lnSpc>
            </a:pPr>
            <a:endParaRPr lang="en-NZ" b="1"/>
          </a:p>
          <a:p>
            <a:pPr>
              <a:lnSpc>
                <a:spcPct val="90000"/>
              </a:lnSpc>
            </a:pPr>
            <a:r>
              <a:rPr lang="en-NZ"/>
              <a:t>To answer this question, we ask an intermediate question:</a:t>
            </a:r>
          </a:p>
          <a:p>
            <a:pPr lvl="1">
              <a:lnSpc>
                <a:spcPct val="90000"/>
              </a:lnSpc>
              <a:buFontTx/>
              <a:buChar char="•"/>
            </a:pPr>
            <a:r>
              <a:rPr lang="en-NZ"/>
              <a:t> Can any of the four processes be run to completion with the resources available? </a:t>
            </a:r>
          </a:p>
          <a:p>
            <a:pPr lvl="1">
              <a:lnSpc>
                <a:spcPct val="90000"/>
              </a:lnSpc>
              <a:buFontTx/>
              <a:buChar char="•"/>
            </a:pPr>
            <a:r>
              <a:rPr lang="en-NZ"/>
              <a:t> That is, can the difference between the maximum requirement and current allocation for any process be met with the available resources?</a:t>
            </a:r>
            <a:endParaRPr lang="en-US"/>
          </a:p>
          <a:p>
            <a:pPr>
              <a:lnSpc>
                <a:spcPct val="90000"/>
              </a:lnSpc>
            </a:pPr>
            <a:endParaRPr lang="en-NZ"/>
          </a:p>
        </p:txBody>
      </p:sp>
      <p:sp>
        <p:nvSpPr>
          <p:cNvPr id="4" name="Slide Number Placeholder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eaLnBrk="1" hangingPunct="1"/>
            <a:fld id="{ABAB0B20-24BA-4F27-B923-88776097D999}" type="slidenum">
              <a:rPr lang="en-US" sz="1300">
                <a:latin typeface="Calibri" pitchFamily="34" charset="0"/>
              </a:rPr>
              <a:pPr algn="r" defTabSz="966788" eaLnBrk="1" hangingPunct="1"/>
              <a:t>241</a:t>
            </a:fld>
            <a:endParaRPr lang="en-US" sz="1300">
              <a:latin typeface="Calibri" pitchFamily="34" charset="0"/>
            </a:endParaRPr>
          </a:p>
        </p:txBody>
      </p:sp>
    </p:spTree>
  </p:cSld>
  <p:clrMapOvr>
    <a:masterClrMapping/>
  </p:clrMapOvr>
</p:notes>
</file>

<file path=ppt/notesSlides/notesSlide2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51C6C011-6EEB-4FA0-B975-FED75A6A7B9F}"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F18B7797-881E-42F1-B8A1-20D79E184F78}" type="slidenum">
              <a:rPr lang="en-US"/>
              <a:pPr/>
              <a:t>242</a:t>
            </a:fld>
            <a:endParaRPr lang="en-US"/>
          </a:p>
        </p:txBody>
      </p:sp>
      <p:sp>
        <p:nvSpPr>
          <p:cNvPr id="1008642" name="Rectangle 2"/>
          <p:cNvSpPr>
            <a:spLocks noGrp="1" noRot="1" noChangeAspect="1" noChangeArrowheads="1" noTextEdit="1"/>
          </p:cNvSpPr>
          <p:nvPr>
            <p:ph type="sldImg"/>
          </p:nvPr>
        </p:nvSpPr>
        <p:spPr>
          <a:ln/>
        </p:spPr>
      </p:sp>
      <p:sp>
        <p:nvSpPr>
          <p:cNvPr id="10086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B00D5ADB-B85B-4C5F-9E18-88210C9B2C22}" type="datetime1">
              <a:rPr lang="en-US"/>
              <a:pPr/>
              <a:t>1/16/2016</a:t>
            </a:fld>
            <a:endParaRPr lang="en-US"/>
          </a:p>
        </p:txBody>
      </p:sp>
      <p:sp>
        <p:nvSpPr>
          <p:cNvPr id="6" name="Rectangle 6"/>
          <p:cNvSpPr>
            <a:spLocks noGrp="1" noChangeArrowheads="1"/>
          </p:cNvSpPr>
          <p:nvPr>
            <p:ph type="ftr" sz="quarter" idx="4"/>
          </p:nvPr>
        </p:nvSpPr>
        <p:spPr>
          <a:ln/>
        </p:spPr>
        <p:txBody>
          <a:bodyPr/>
          <a:lstStyle/>
          <a:p>
            <a:r>
              <a:rPr lang="en-US"/>
              <a:t>VIT University </a:t>
            </a:r>
          </a:p>
        </p:txBody>
      </p:sp>
      <p:sp>
        <p:nvSpPr>
          <p:cNvPr id="7" name="Rectangle 7"/>
          <p:cNvSpPr>
            <a:spLocks noGrp="1" noChangeArrowheads="1"/>
          </p:cNvSpPr>
          <p:nvPr>
            <p:ph type="sldNum" sz="quarter" idx="5"/>
          </p:nvPr>
        </p:nvSpPr>
        <p:spPr>
          <a:ln/>
        </p:spPr>
        <p:txBody>
          <a:bodyPr/>
          <a:lstStyle/>
          <a:p>
            <a:fld id="{928AFA97-1B52-4A4A-BC04-D7DD7BEF4C4F}" type="slidenum">
              <a:rPr lang="en-US"/>
              <a:pPr/>
              <a:t>243</a:t>
            </a:fld>
            <a:endParaRPr lang="en-US"/>
          </a:p>
        </p:txBody>
      </p:sp>
      <p:sp>
        <p:nvSpPr>
          <p:cNvPr id="989186" name="Slide Image Placeholder 1"/>
          <p:cNvSpPr>
            <a:spLocks noGrp="1" noRot="1" noChangeAspect="1" noTextEdit="1"/>
          </p:cNvSpPr>
          <p:nvPr>
            <p:ph type="sldImg"/>
          </p:nvPr>
        </p:nvSpPr>
        <p:spPr>
          <a:ln/>
        </p:spPr>
      </p:sp>
      <p:sp>
        <p:nvSpPr>
          <p:cNvPr id="989187" name="Notes Placeholder 2"/>
          <p:cNvSpPr>
            <a:spLocks noGrp="1"/>
          </p:cNvSpPr>
          <p:nvPr>
            <p:ph type="body" idx="1"/>
          </p:nvPr>
        </p:nvSpPr>
        <p:spPr>
          <a:xfrm>
            <a:off x="731838" y="4560888"/>
            <a:ext cx="5851525" cy="4319587"/>
          </a:xfrm>
        </p:spPr>
        <p:txBody>
          <a:bodyPr lIns="96661" tIns="48331" rIns="96661" bIns="48331"/>
          <a:lstStyle/>
          <a:p>
            <a:r>
              <a:rPr lang="en-NZ"/>
              <a:t>In this case, each of the remaining processes could be completed as shown on the next slides</a:t>
            </a:r>
          </a:p>
        </p:txBody>
      </p:sp>
      <p:sp>
        <p:nvSpPr>
          <p:cNvPr id="4" name="Slide Number Placeholder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eaLnBrk="1" hangingPunct="1"/>
            <a:fld id="{EB7D64DE-D6E7-45AB-9F61-DA952933FC99}" type="slidenum">
              <a:rPr lang="en-US" sz="1300">
                <a:latin typeface="Calibri" pitchFamily="34" charset="0"/>
              </a:rPr>
              <a:pPr algn="r" defTabSz="966788" eaLnBrk="1" hangingPunct="1"/>
              <a:t>243</a:t>
            </a:fld>
            <a:endParaRPr lang="en-US" sz="1300">
              <a:latin typeface="Calibri"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B6A9B3C4-9C1A-42D8-9C43-13121FC29484}"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1F7F4D7D-40EE-4A48-A5CD-66007AD90CA5}" type="slidenum">
              <a:rPr lang="en-US"/>
              <a:pPr/>
              <a:t>24</a:t>
            </a:fld>
            <a:endParaRPr lang="en-US"/>
          </a:p>
        </p:txBody>
      </p:sp>
      <p:sp>
        <p:nvSpPr>
          <p:cNvPr id="442370" name="Rectangle 2"/>
          <p:cNvSpPr>
            <a:spLocks noGrp="1" noRot="1" noChangeAspect="1" noChangeArrowheads="1" noTextEdit="1"/>
          </p:cNvSpPr>
          <p:nvPr>
            <p:ph type="sldImg"/>
          </p:nvPr>
        </p:nvSpPr>
        <p:spPr>
          <a:ln/>
        </p:spPr>
      </p:sp>
      <p:sp>
        <p:nvSpPr>
          <p:cNvPr id="4423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EF3B9FBE-E5B4-4238-ADE3-7CF72833F8CF}" type="datetime1">
              <a:rPr lang="en-US"/>
              <a:pPr/>
              <a:t>1/16/2016</a:t>
            </a:fld>
            <a:endParaRPr lang="en-US"/>
          </a:p>
        </p:txBody>
      </p:sp>
      <p:sp>
        <p:nvSpPr>
          <p:cNvPr id="6" name="Rectangle 6"/>
          <p:cNvSpPr>
            <a:spLocks noGrp="1" noChangeArrowheads="1"/>
          </p:cNvSpPr>
          <p:nvPr>
            <p:ph type="ftr" sz="quarter" idx="4"/>
          </p:nvPr>
        </p:nvSpPr>
        <p:spPr>
          <a:ln/>
        </p:spPr>
        <p:txBody>
          <a:bodyPr/>
          <a:lstStyle/>
          <a:p>
            <a:r>
              <a:rPr lang="en-US"/>
              <a:t>VIT University </a:t>
            </a:r>
          </a:p>
        </p:txBody>
      </p:sp>
      <p:sp>
        <p:nvSpPr>
          <p:cNvPr id="7" name="Rectangle 7"/>
          <p:cNvSpPr>
            <a:spLocks noGrp="1" noChangeArrowheads="1"/>
          </p:cNvSpPr>
          <p:nvPr>
            <p:ph type="sldNum" sz="quarter" idx="5"/>
          </p:nvPr>
        </p:nvSpPr>
        <p:spPr>
          <a:ln/>
        </p:spPr>
        <p:txBody>
          <a:bodyPr/>
          <a:lstStyle/>
          <a:p>
            <a:fld id="{356A6EBF-D0E2-43DF-802E-9AAC856390A8}" type="slidenum">
              <a:rPr lang="en-US"/>
              <a:pPr/>
              <a:t>244</a:t>
            </a:fld>
            <a:endParaRPr lang="en-US"/>
          </a:p>
        </p:txBody>
      </p:sp>
      <p:sp>
        <p:nvSpPr>
          <p:cNvPr id="991234" name="Slide Image Placeholder 1"/>
          <p:cNvSpPr>
            <a:spLocks noGrp="1" noRot="1" noChangeAspect="1" noTextEdit="1"/>
          </p:cNvSpPr>
          <p:nvPr>
            <p:ph type="sldImg"/>
          </p:nvPr>
        </p:nvSpPr>
        <p:spPr>
          <a:ln/>
        </p:spPr>
      </p:sp>
      <p:sp>
        <p:nvSpPr>
          <p:cNvPr id="991235" name="Notes Placeholder 2"/>
          <p:cNvSpPr>
            <a:spLocks noGrp="1"/>
          </p:cNvSpPr>
          <p:nvPr>
            <p:ph type="body" idx="1"/>
          </p:nvPr>
        </p:nvSpPr>
        <p:spPr>
          <a:xfrm>
            <a:off x="731838" y="4560888"/>
            <a:ext cx="5851525" cy="4319587"/>
          </a:xfrm>
        </p:spPr>
        <p:txBody>
          <a:bodyPr lIns="96661" tIns="48331" rIns="96661" bIns="48331"/>
          <a:lstStyle/>
          <a:p>
            <a:r>
              <a:rPr lang="en-NZ"/>
              <a:t>Suppose we choose P1, </a:t>
            </a:r>
          </a:p>
          <a:p>
            <a:pPr lvl="1">
              <a:buFontTx/>
              <a:buChar char="•"/>
            </a:pPr>
            <a:r>
              <a:rPr lang="en-NZ"/>
              <a:t> allocate the required resources, </a:t>
            </a:r>
          </a:p>
          <a:p>
            <a:pPr lvl="1">
              <a:buFontTx/>
              <a:buChar char="•"/>
            </a:pPr>
            <a:r>
              <a:rPr lang="en-NZ"/>
              <a:t> complete P1, </a:t>
            </a:r>
          </a:p>
          <a:p>
            <a:pPr lvl="1">
              <a:buFontTx/>
              <a:buChar char="•"/>
            </a:pPr>
            <a:r>
              <a:rPr lang="en-NZ"/>
              <a:t> and return all of P1’s resources to the available pool.</a:t>
            </a:r>
          </a:p>
          <a:p>
            <a:endParaRPr lang="en-NZ"/>
          </a:p>
          <a:p>
            <a:r>
              <a:rPr lang="en-NZ"/>
              <a:t>We are left in the state shown in Figure 6.7c on this slide</a:t>
            </a:r>
            <a:endParaRPr lang="en-US"/>
          </a:p>
        </p:txBody>
      </p:sp>
      <p:sp>
        <p:nvSpPr>
          <p:cNvPr id="4" name="Slide Number Placeholder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eaLnBrk="1" hangingPunct="1"/>
            <a:fld id="{6FE8298A-601E-42E8-AADB-9CCF561FC43C}" type="slidenum">
              <a:rPr lang="en-US" sz="1300">
                <a:latin typeface="Calibri" pitchFamily="34" charset="0"/>
              </a:rPr>
              <a:pPr algn="r" defTabSz="966788" eaLnBrk="1" hangingPunct="1"/>
              <a:t>244</a:t>
            </a:fld>
            <a:endParaRPr lang="en-US" sz="1300">
              <a:latin typeface="Calibri" pitchFamily="34" charset="0"/>
            </a:endParaRPr>
          </a:p>
        </p:txBody>
      </p:sp>
    </p:spTree>
  </p:cSld>
  <p:clrMapOvr>
    <a:masterClrMapping/>
  </p:clrMapOvr>
</p:notes>
</file>

<file path=ppt/notesSlides/notesSlide2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B3D826F8-C9C1-466F-938C-79016749F7B4}" type="datetime1">
              <a:rPr lang="en-US"/>
              <a:pPr/>
              <a:t>1/16/2016</a:t>
            </a:fld>
            <a:endParaRPr lang="en-US"/>
          </a:p>
        </p:txBody>
      </p:sp>
      <p:sp>
        <p:nvSpPr>
          <p:cNvPr id="6" name="Rectangle 6"/>
          <p:cNvSpPr>
            <a:spLocks noGrp="1" noChangeArrowheads="1"/>
          </p:cNvSpPr>
          <p:nvPr>
            <p:ph type="ftr" sz="quarter" idx="4"/>
          </p:nvPr>
        </p:nvSpPr>
        <p:spPr>
          <a:ln/>
        </p:spPr>
        <p:txBody>
          <a:bodyPr/>
          <a:lstStyle/>
          <a:p>
            <a:r>
              <a:rPr lang="en-US"/>
              <a:t>VIT University </a:t>
            </a:r>
          </a:p>
        </p:txBody>
      </p:sp>
      <p:sp>
        <p:nvSpPr>
          <p:cNvPr id="7" name="Rectangle 7"/>
          <p:cNvSpPr>
            <a:spLocks noGrp="1" noChangeArrowheads="1"/>
          </p:cNvSpPr>
          <p:nvPr>
            <p:ph type="sldNum" sz="quarter" idx="5"/>
          </p:nvPr>
        </p:nvSpPr>
        <p:spPr>
          <a:ln/>
        </p:spPr>
        <p:txBody>
          <a:bodyPr/>
          <a:lstStyle/>
          <a:p>
            <a:fld id="{5EB174C9-254A-49E2-B95A-285B41B6DBEA}" type="slidenum">
              <a:rPr lang="en-US"/>
              <a:pPr/>
              <a:t>245</a:t>
            </a:fld>
            <a:endParaRPr lang="en-US"/>
          </a:p>
        </p:txBody>
      </p:sp>
      <p:sp>
        <p:nvSpPr>
          <p:cNvPr id="993282" name="Slide Image Placeholder 1"/>
          <p:cNvSpPr>
            <a:spLocks noGrp="1" noRot="1" noChangeAspect="1" noTextEdit="1"/>
          </p:cNvSpPr>
          <p:nvPr>
            <p:ph type="sldImg"/>
          </p:nvPr>
        </p:nvSpPr>
        <p:spPr>
          <a:ln/>
        </p:spPr>
      </p:sp>
      <p:sp>
        <p:nvSpPr>
          <p:cNvPr id="993283" name="Notes Placeholder 2"/>
          <p:cNvSpPr>
            <a:spLocks noGrp="1"/>
          </p:cNvSpPr>
          <p:nvPr>
            <p:ph type="body" idx="1"/>
          </p:nvPr>
        </p:nvSpPr>
        <p:spPr>
          <a:xfrm>
            <a:off x="731838" y="4560888"/>
            <a:ext cx="5851525" cy="4319587"/>
          </a:xfrm>
        </p:spPr>
        <p:txBody>
          <a:bodyPr lIns="96661" tIns="48331" rIns="96661" bIns="48331"/>
          <a:lstStyle/>
          <a:p>
            <a:r>
              <a:rPr lang="en-NZ"/>
              <a:t>P3 completes, resulting in the state of Figure 6.7d shown on this slide</a:t>
            </a:r>
          </a:p>
          <a:p>
            <a:endParaRPr lang="en-NZ"/>
          </a:p>
          <a:p>
            <a:r>
              <a:rPr lang="en-NZ"/>
              <a:t>Finally, we can complete P4. At this point, all of the processes have been run to completion. </a:t>
            </a:r>
          </a:p>
          <a:p>
            <a:endParaRPr lang="en-NZ"/>
          </a:p>
          <a:p>
            <a:r>
              <a:rPr lang="en-NZ"/>
              <a:t>Thus, the state defined by Figure 6.7a is a safe state.</a:t>
            </a:r>
            <a:endParaRPr lang="en-US"/>
          </a:p>
          <a:p>
            <a:endParaRPr lang="en-US"/>
          </a:p>
        </p:txBody>
      </p:sp>
      <p:sp>
        <p:nvSpPr>
          <p:cNvPr id="4" name="Slide Number Placeholder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eaLnBrk="1" hangingPunct="1"/>
            <a:fld id="{65D89F3D-9668-47AC-BCAF-25D1A31BD09B}" type="slidenum">
              <a:rPr lang="en-US" sz="1300">
                <a:latin typeface="Calibri" pitchFamily="34" charset="0"/>
              </a:rPr>
              <a:pPr algn="r" defTabSz="966788" eaLnBrk="1" hangingPunct="1"/>
              <a:t>245</a:t>
            </a:fld>
            <a:endParaRPr lang="en-US" sz="1300">
              <a:latin typeface="Calibri" pitchFamily="34" charset="0"/>
            </a:endParaRPr>
          </a:p>
        </p:txBody>
      </p:sp>
    </p:spTree>
  </p:cSld>
  <p:clrMapOvr>
    <a:masterClrMapping/>
  </p:clrMapOvr>
</p:notes>
</file>

<file path=ppt/notesSlides/notesSlide2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2CFC47A7-2279-48E5-AE61-240EAA7C3054}" type="datetime1">
              <a:rPr lang="en-US"/>
              <a:pPr/>
              <a:t>1/16/2016</a:t>
            </a:fld>
            <a:endParaRPr lang="en-US"/>
          </a:p>
        </p:txBody>
      </p:sp>
      <p:sp>
        <p:nvSpPr>
          <p:cNvPr id="6" name="Rectangle 6"/>
          <p:cNvSpPr>
            <a:spLocks noGrp="1" noChangeArrowheads="1"/>
          </p:cNvSpPr>
          <p:nvPr>
            <p:ph type="ftr" sz="quarter" idx="4"/>
          </p:nvPr>
        </p:nvSpPr>
        <p:spPr>
          <a:ln/>
        </p:spPr>
        <p:txBody>
          <a:bodyPr/>
          <a:lstStyle/>
          <a:p>
            <a:r>
              <a:rPr lang="en-US"/>
              <a:t>VIT University </a:t>
            </a:r>
          </a:p>
        </p:txBody>
      </p:sp>
      <p:sp>
        <p:nvSpPr>
          <p:cNvPr id="7" name="Rectangle 7"/>
          <p:cNvSpPr>
            <a:spLocks noGrp="1" noChangeArrowheads="1"/>
          </p:cNvSpPr>
          <p:nvPr>
            <p:ph type="sldNum" sz="quarter" idx="5"/>
          </p:nvPr>
        </p:nvSpPr>
        <p:spPr>
          <a:ln/>
        </p:spPr>
        <p:txBody>
          <a:bodyPr/>
          <a:lstStyle/>
          <a:p>
            <a:fld id="{1860BB06-BD69-4F8C-B484-53E4CF9CCD40}" type="slidenum">
              <a:rPr lang="en-US"/>
              <a:pPr/>
              <a:t>246</a:t>
            </a:fld>
            <a:endParaRPr lang="en-US"/>
          </a:p>
        </p:txBody>
      </p:sp>
      <p:sp>
        <p:nvSpPr>
          <p:cNvPr id="995330" name="Slide Image Placeholder 1"/>
          <p:cNvSpPr>
            <a:spLocks noGrp="1" noRot="1" noChangeAspect="1" noTextEdit="1"/>
          </p:cNvSpPr>
          <p:nvPr>
            <p:ph type="sldImg"/>
          </p:nvPr>
        </p:nvSpPr>
        <p:spPr>
          <a:ln/>
        </p:spPr>
      </p:sp>
      <p:sp>
        <p:nvSpPr>
          <p:cNvPr id="995331" name="Notes Placeholder 2"/>
          <p:cNvSpPr>
            <a:spLocks noGrp="1"/>
          </p:cNvSpPr>
          <p:nvPr>
            <p:ph type="body" idx="1"/>
          </p:nvPr>
        </p:nvSpPr>
        <p:spPr>
          <a:xfrm>
            <a:off x="731838" y="4560888"/>
            <a:ext cx="5851525" cy="4319587"/>
          </a:xfrm>
        </p:spPr>
        <p:txBody>
          <a:bodyPr lIns="96661" tIns="48331" rIns="96661" bIns="48331"/>
          <a:lstStyle/>
          <a:p>
            <a:r>
              <a:rPr lang="en-NZ"/>
              <a:t>Suppose that P1 makes the request for one additional unit each of R1 and R3; if we assume that the request is granted,</a:t>
            </a:r>
          </a:p>
          <a:p>
            <a:endParaRPr lang="en-NZ"/>
          </a:p>
          <a:p>
            <a:r>
              <a:rPr lang="en-NZ"/>
              <a:t>Is this a safe state? </a:t>
            </a:r>
          </a:p>
          <a:p>
            <a:pPr lvl="1">
              <a:buFontTx/>
              <a:buChar char="•"/>
            </a:pPr>
            <a:r>
              <a:rPr lang="en-NZ"/>
              <a:t> No, </a:t>
            </a:r>
          </a:p>
          <a:p>
            <a:pPr lvl="1">
              <a:buFontTx/>
              <a:buChar char="•"/>
            </a:pPr>
            <a:r>
              <a:rPr lang="en-NZ"/>
              <a:t> because each process will need at least one additional unit of R1, and there are none available.</a:t>
            </a:r>
          </a:p>
          <a:p>
            <a:endParaRPr lang="en-NZ"/>
          </a:p>
          <a:p>
            <a:r>
              <a:rPr lang="en-NZ"/>
              <a:t>Thus, on the basis of deadlock avoidance, the request by P1 should be denied and P1 should be blocked.</a:t>
            </a:r>
          </a:p>
          <a:p>
            <a:endParaRPr lang="en-NZ"/>
          </a:p>
          <a:p>
            <a:r>
              <a:rPr lang="en-NZ" b="1"/>
              <a:t>NOTE: </a:t>
            </a:r>
            <a:r>
              <a:rPr lang="en-NZ"/>
              <a:t>This is </a:t>
            </a:r>
            <a:r>
              <a:rPr lang="en-NZ" b="1" i="1"/>
              <a:t>not </a:t>
            </a:r>
            <a:r>
              <a:rPr lang="en-NZ"/>
              <a:t>a deadlocked state. </a:t>
            </a:r>
          </a:p>
          <a:p>
            <a:pPr lvl="1"/>
            <a:r>
              <a:rPr lang="en-NZ"/>
              <a:t>It merely has the potential for deadlock. </a:t>
            </a:r>
          </a:p>
          <a:p>
            <a:endParaRPr lang="en-NZ"/>
          </a:p>
          <a:p>
            <a:r>
              <a:rPr lang="en-NZ"/>
              <a:t>It is possible, for example, that if P1 were run from this state it would subsequently release one unit of R1 and one unit of R3 prior to needing these resources again. </a:t>
            </a:r>
          </a:p>
          <a:p>
            <a:pPr lvl="1">
              <a:buFontTx/>
              <a:buChar char="•"/>
            </a:pPr>
            <a:r>
              <a:rPr lang="en-NZ"/>
              <a:t>If that happened, the system would return to a safe state. </a:t>
            </a:r>
          </a:p>
          <a:p>
            <a:pPr lvl="1">
              <a:buFontTx/>
              <a:buChar char="•"/>
            </a:pPr>
            <a:r>
              <a:rPr lang="en-NZ"/>
              <a:t>Thus, the deadlock avoidance strategy does not predict deadlock with certainty; it merely anticipates the possibility of deadlock and assures that there is never such a possibility.</a:t>
            </a:r>
            <a:endParaRPr lang="en-US"/>
          </a:p>
        </p:txBody>
      </p:sp>
      <p:sp>
        <p:nvSpPr>
          <p:cNvPr id="4" name="Slide Number Placeholder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eaLnBrk="1" hangingPunct="1"/>
            <a:fld id="{6EB39E6F-76C1-41B5-9D23-1589C429AFE3}" type="slidenum">
              <a:rPr lang="en-US" sz="1300">
                <a:latin typeface="Calibri" pitchFamily="34" charset="0"/>
              </a:rPr>
              <a:pPr algn="r" defTabSz="966788" eaLnBrk="1" hangingPunct="1"/>
              <a:t>246</a:t>
            </a:fld>
            <a:endParaRPr lang="en-US" sz="1300">
              <a:latin typeface="Calibri" pitchFamily="34" charset="0"/>
            </a:endParaRPr>
          </a:p>
        </p:txBody>
      </p:sp>
    </p:spTree>
  </p:cSld>
  <p:clrMapOvr>
    <a:masterClrMapping/>
  </p:clrMapOvr>
</p:notes>
</file>

<file path=ppt/notesSlides/notesSlide2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5BE6ABCA-7297-441F-A30D-0AE4F452C1EB}" type="datetime1">
              <a:rPr lang="en-US"/>
              <a:pPr/>
              <a:t>1/16/2016</a:t>
            </a:fld>
            <a:endParaRPr lang="en-US"/>
          </a:p>
        </p:txBody>
      </p:sp>
      <p:sp>
        <p:nvSpPr>
          <p:cNvPr id="6" name="Rectangle 6"/>
          <p:cNvSpPr>
            <a:spLocks noGrp="1" noChangeArrowheads="1"/>
          </p:cNvSpPr>
          <p:nvPr>
            <p:ph type="ftr" sz="quarter" idx="4"/>
          </p:nvPr>
        </p:nvSpPr>
        <p:spPr>
          <a:ln/>
        </p:spPr>
        <p:txBody>
          <a:bodyPr/>
          <a:lstStyle/>
          <a:p>
            <a:r>
              <a:rPr lang="en-US"/>
              <a:t>VIT University </a:t>
            </a:r>
          </a:p>
        </p:txBody>
      </p:sp>
      <p:sp>
        <p:nvSpPr>
          <p:cNvPr id="7" name="Rectangle 7"/>
          <p:cNvSpPr>
            <a:spLocks noGrp="1" noChangeArrowheads="1"/>
          </p:cNvSpPr>
          <p:nvPr>
            <p:ph type="sldNum" sz="quarter" idx="5"/>
          </p:nvPr>
        </p:nvSpPr>
        <p:spPr>
          <a:ln/>
        </p:spPr>
        <p:txBody>
          <a:bodyPr/>
          <a:lstStyle/>
          <a:p>
            <a:fld id="{F8544209-C00F-472F-B116-C28775ABBC94}" type="slidenum">
              <a:rPr lang="en-US"/>
              <a:pPr/>
              <a:t>247</a:t>
            </a:fld>
            <a:endParaRPr lang="en-US"/>
          </a:p>
        </p:txBody>
      </p:sp>
      <p:sp>
        <p:nvSpPr>
          <p:cNvPr id="997378" name="Slide Image Placeholder 1"/>
          <p:cNvSpPr>
            <a:spLocks noGrp="1" noRot="1" noChangeAspect="1" noTextEdit="1"/>
          </p:cNvSpPr>
          <p:nvPr>
            <p:ph type="sldImg"/>
          </p:nvPr>
        </p:nvSpPr>
        <p:spPr>
          <a:ln/>
        </p:spPr>
      </p:sp>
      <p:sp>
        <p:nvSpPr>
          <p:cNvPr id="997379" name="Notes Placeholder 2"/>
          <p:cNvSpPr>
            <a:spLocks noGrp="1"/>
          </p:cNvSpPr>
          <p:nvPr>
            <p:ph type="body" idx="1"/>
          </p:nvPr>
        </p:nvSpPr>
        <p:spPr>
          <a:xfrm>
            <a:off x="731838" y="4560888"/>
            <a:ext cx="5851525" cy="4319587"/>
          </a:xfrm>
        </p:spPr>
        <p:txBody>
          <a:bodyPr lIns="96661" tIns="48331" rIns="96661" bIns="48331"/>
          <a:lstStyle/>
          <a:p>
            <a:r>
              <a:rPr lang="en-NZ"/>
              <a:t>This suggests the following deadlock avoidance strategy, </a:t>
            </a:r>
          </a:p>
          <a:p>
            <a:pPr lvl="1"/>
            <a:r>
              <a:rPr lang="en-NZ"/>
              <a:t>which ensures that the system of processes and resources is always in a safe state. </a:t>
            </a:r>
          </a:p>
          <a:p>
            <a:pPr lvl="1"/>
            <a:endParaRPr lang="en-NZ"/>
          </a:p>
          <a:p>
            <a:r>
              <a:rPr lang="en-NZ"/>
              <a:t>When a process makes a request for a set of resources, assume that the request is granted, update</a:t>
            </a:r>
          </a:p>
          <a:p>
            <a:r>
              <a:rPr lang="en-NZ"/>
              <a:t>the system state accordingly, and then determine if the result is a safe state. If so,</a:t>
            </a:r>
          </a:p>
          <a:p>
            <a:r>
              <a:rPr lang="en-NZ"/>
              <a:t>grant the request and, if not, block the process until it is safe to grant the request.</a:t>
            </a:r>
          </a:p>
        </p:txBody>
      </p:sp>
      <p:sp>
        <p:nvSpPr>
          <p:cNvPr id="4" name="Slide Number Placeholder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eaLnBrk="1" hangingPunct="1"/>
            <a:fld id="{9DB6C328-7D10-4C5D-9D8A-4CAAC7185786}" type="slidenum">
              <a:rPr lang="en-US" sz="1300">
                <a:latin typeface="Calibri" pitchFamily="34" charset="0"/>
              </a:rPr>
              <a:pPr algn="r" defTabSz="966788" eaLnBrk="1" hangingPunct="1"/>
              <a:t>247</a:t>
            </a:fld>
            <a:endParaRPr lang="en-US" sz="1300">
              <a:latin typeface="Calibri" pitchFamily="34" charset="0"/>
            </a:endParaRPr>
          </a:p>
        </p:txBody>
      </p:sp>
    </p:spTree>
  </p:cSld>
  <p:clrMapOvr>
    <a:masterClrMapping/>
  </p:clrMapOvr>
</p:notes>
</file>

<file path=ppt/notesSlides/notesSlide2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156FFA5F-FD63-4D31-95C5-9F78A7674CB3}" type="datetime1">
              <a:rPr lang="en-US"/>
              <a:pPr/>
              <a:t>1/16/2016</a:t>
            </a:fld>
            <a:endParaRPr lang="en-US"/>
          </a:p>
        </p:txBody>
      </p:sp>
      <p:sp>
        <p:nvSpPr>
          <p:cNvPr id="6" name="Rectangle 6"/>
          <p:cNvSpPr>
            <a:spLocks noGrp="1" noChangeArrowheads="1"/>
          </p:cNvSpPr>
          <p:nvPr>
            <p:ph type="ftr" sz="quarter" idx="4"/>
          </p:nvPr>
        </p:nvSpPr>
        <p:spPr>
          <a:ln/>
        </p:spPr>
        <p:txBody>
          <a:bodyPr/>
          <a:lstStyle/>
          <a:p>
            <a:r>
              <a:rPr lang="en-US"/>
              <a:t>VIT University </a:t>
            </a:r>
          </a:p>
        </p:txBody>
      </p:sp>
      <p:sp>
        <p:nvSpPr>
          <p:cNvPr id="7" name="Rectangle 7"/>
          <p:cNvSpPr>
            <a:spLocks noGrp="1" noChangeArrowheads="1"/>
          </p:cNvSpPr>
          <p:nvPr>
            <p:ph type="sldNum" sz="quarter" idx="5"/>
          </p:nvPr>
        </p:nvSpPr>
        <p:spPr>
          <a:ln/>
        </p:spPr>
        <p:txBody>
          <a:bodyPr/>
          <a:lstStyle/>
          <a:p>
            <a:fld id="{5CF6F02C-519E-46BE-888C-44F7AD5F551B}" type="slidenum">
              <a:rPr lang="en-US"/>
              <a:pPr/>
              <a:t>248</a:t>
            </a:fld>
            <a:endParaRPr lang="en-US"/>
          </a:p>
        </p:txBody>
      </p:sp>
      <p:sp>
        <p:nvSpPr>
          <p:cNvPr id="999426" name="Slide Image Placeholder 1"/>
          <p:cNvSpPr>
            <a:spLocks noGrp="1" noRot="1" noChangeAspect="1" noTextEdit="1"/>
          </p:cNvSpPr>
          <p:nvPr>
            <p:ph type="sldImg"/>
          </p:nvPr>
        </p:nvSpPr>
        <p:spPr>
          <a:ln/>
        </p:spPr>
      </p:sp>
      <p:sp>
        <p:nvSpPr>
          <p:cNvPr id="999427" name="Notes Placeholder 2"/>
          <p:cNvSpPr>
            <a:spLocks noGrp="1"/>
          </p:cNvSpPr>
          <p:nvPr>
            <p:ph type="body" idx="1"/>
          </p:nvPr>
        </p:nvSpPr>
        <p:spPr>
          <a:xfrm>
            <a:off x="731838" y="4560888"/>
            <a:ext cx="5851525" cy="4319587"/>
          </a:xfrm>
        </p:spPr>
        <p:txBody>
          <a:bodyPr lIns="96661" tIns="48331" rIns="96661" bIns="48331"/>
          <a:lstStyle/>
          <a:p>
            <a:r>
              <a:rPr lang="en-NZ"/>
              <a:t>This slide gives an abstract version of the deadlock avoidance logic. </a:t>
            </a:r>
          </a:p>
          <a:p>
            <a:pPr lvl="1"/>
            <a:r>
              <a:rPr lang="en-NZ"/>
              <a:t>The main algorithm is shown in part (b).</a:t>
            </a:r>
          </a:p>
          <a:p>
            <a:endParaRPr lang="en-NZ"/>
          </a:p>
          <a:p>
            <a:r>
              <a:rPr lang="en-NZ"/>
              <a:t>With the state of the system defined by the data structure state, request[*] is a vector defining the resources requested by process i.</a:t>
            </a:r>
          </a:p>
          <a:p>
            <a:endParaRPr lang="en-NZ"/>
          </a:p>
          <a:p>
            <a:r>
              <a:rPr lang="en-NZ"/>
              <a:t>First, a check is made to assure that the request does not exceed the original claim of the process. </a:t>
            </a:r>
          </a:p>
          <a:p>
            <a:pPr lvl="1">
              <a:buFontTx/>
              <a:buChar char="•"/>
            </a:pPr>
            <a:r>
              <a:rPr lang="en-NZ"/>
              <a:t> If the request is valid, the next step is to determine if it is possible to fulfill the request (i.e., there are sufficient resources available). </a:t>
            </a:r>
          </a:p>
          <a:p>
            <a:pPr lvl="2">
              <a:buFontTx/>
              <a:buChar char="•"/>
            </a:pPr>
            <a:r>
              <a:rPr lang="en-NZ"/>
              <a:t> If it is not possible, then the process is suspended. </a:t>
            </a:r>
          </a:p>
          <a:p>
            <a:pPr lvl="2">
              <a:buFontTx/>
              <a:buChar char="•"/>
            </a:pPr>
            <a:r>
              <a:rPr lang="en-NZ"/>
              <a:t> If it is possible, the final step is to determine if it is safe to fulfill the request. To do this, the resources are tentatively assigned to process i to form newstate.</a:t>
            </a:r>
            <a:endParaRPr lang="en-US"/>
          </a:p>
        </p:txBody>
      </p:sp>
      <p:sp>
        <p:nvSpPr>
          <p:cNvPr id="4" name="Slide Number Placeholder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eaLnBrk="1" hangingPunct="1"/>
            <a:fld id="{A6824B2A-3E85-433A-9067-150FCBB30946}" type="slidenum">
              <a:rPr lang="en-US" sz="1300">
                <a:latin typeface="Calibri" pitchFamily="34" charset="0"/>
              </a:rPr>
              <a:pPr algn="r" defTabSz="966788" eaLnBrk="1" hangingPunct="1"/>
              <a:t>248</a:t>
            </a:fld>
            <a:endParaRPr lang="en-US" sz="1300">
              <a:latin typeface="Calibri" pitchFamily="34" charset="0"/>
            </a:endParaRPr>
          </a:p>
        </p:txBody>
      </p:sp>
    </p:spTree>
  </p:cSld>
  <p:clrMapOvr>
    <a:masterClrMapping/>
  </p:clrMapOvr>
</p:notes>
</file>

<file path=ppt/notesSlides/notesSlide2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3CD02CC2-BDBD-487F-A9E9-014D12D26D7E}" type="datetime1">
              <a:rPr lang="en-US"/>
              <a:pPr/>
              <a:t>1/16/2016</a:t>
            </a:fld>
            <a:endParaRPr lang="en-US"/>
          </a:p>
        </p:txBody>
      </p:sp>
      <p:sp>
        <p:nvSpPr>
          <p:cNvPr id="6" name="Rectangle 6"/>
          <p:cNvSpPr>
            <a:spLocks noGrp="1" noChangeArrowheads="1"/>
          </p:cNvSpPr>
          <p:nvPr>
            <p:ph type="ftr" sz="quarter" idx="4"/>
          </p:nvPr>
        </p:nvSpPr>
        <p:spPr>
          <a:ln/>
        </p:spPr>
        <p:txBody>
          <a:bodyPr/>
          <a:lstStyle/>
          <a:p>
            <a:r>
              <a:rPr lang="en-US"/>
              <a:t>VIT University </a:t>
            </a:r>
          </a:p>
        </p:txBody>
      </p:sp>
      <p:sp>
        <p:nvSpPr>
          <p:cNvPr id="7" name="Rectangle 7"/>
          <p:cNvSpPr>
            <a:spLocks noGrp="1" noChangeArrowheads="1"/>
          </p:cNvSpPr>
          <p:nvPr>
            <p:ph type="sldNum" sz="quarter" idx="5"/>
          </p:nvPr>
        </p:nvSpPr>
        <p:spPr>
          <a:ln/>
        </p:spPr>
        <p:txBody>
          <a:bodyPr/>
          <a:lstStyle/>
          <a:p>
            <a:fld id="{97BDBFF7-34FC-411E-BAA1-7E538289215B}" type="slidenum">
              <a:rPr lang="en-US"/>
              <a:pPr/>
              <a:t>249</a:t>
            </a:fld>
            <a:endParaRPr lang="en-US"/>
          </a:p>
        </p:txBody>
      </p:sp>
      <p:sp>
        <p:nvSpPr>
          <p:cNvPr id="1001474" name="Slide Image Placeholder 1"/>
          <p:cNvSpPr>
            <a:spLocks noGrp="1" noRot="1" noChangeAspect="1" noTextEdit="1"/>
          </p:cNvSpPr>
          <p:nvPr>
            <p:ph type="sldImg"/>
          </p:nvPr>
        </p:nvSpPr>
        <p:spPr>
          <a:ln/>
        </p:spPr>
      </p:sp>
      <p:sp>
        <p:nvSpPr>
          <p:cNvPr id="1001475" name="Notes Placeholder 2"/>
          <p:cNvSpPr>
            <a:spLocks noGrp="1"/>
          </p:cNvSpPr>
          <p:nvPr>
            <p:ph type="body" idx="1"/>
          </p:nvPr>
        </p:nvSpPr>
        <p:spPr>
          <a:xfrm>
            <a:off x="731838" y="4560888"/>
            <a:ext cx="5851525" cy="4319587"/>
          </a:xfrm>
        </p:spPr>
        <p:txBody>
          <a:bodyPr lIns="96661" tIns="48331" rIns="96661" bIns="48331"/>
          <a:lstStyle/>
          <a:p>
            <a:r>
              <a:rPr lang="en-NZ"/>
              <a:t>Then a test for safety is made using the algorithm in Figure 6.9c.</a:t>
            </a:r>
            <a:endParaRPr lang="en-US"/>
          </a:p>
        </p:txBody>
      </p:sp>
      <p:sp>
        <p:nvSpPr>
          <p:cNvPr id="4" name="Slide Number Placeholder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eaLnBrk="1" hangingPunct="1"/>
            <a:fld id="{735FDE75-6801-4AE7-BDC2-D03D2AD30C39}" type="slidenum">
              <a:rPr lang="en-US" sz="1300">
                <a:latin typeface="Calibri" pitchFamily="34" charset="0"/>
              </a:rPr>
              <a:pPr algn="r" defTabSz="966788" eaLnBrk="1" hangingPunct="1"/>
              <a:t>249</a:t>
            </a:fld>
            <a:endParaRPr lang="en-US" sz="1300">
              <a:latin typeface="Calibri" pitchFamily="34" charset="0"/>
            </a:endParaRPr>
          </a:p>
        </p:txBody>
      </p:sp>
    </p:spTree>
  </p:cSld>
  <p:clrMapOvr>
    <a:masterClrMapping/>
  </p:clrMapOvr>
</p:notes>
</file>

<file path=ppt/notesSlides/notesSlide2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CACA198D-1AB6-40A5-A87A-858996BB41D8}" type="datetime1">
              <a:rPr lang="en-US"/>
              <a:pPr/>
              <a:t>1/16/2016</a:t>
            </a:fld>
            <a:endParaRPr lang="en-US"/>
          </a:p>
        </p:txBody>
      </p:sp>
      <p:sp>
        <p:nvSpPr>
          <p:cNvPr id="6" name="Rectangle 6"/>
          <p:cNvSpPr>
            <a:spLocks noGrp="1" noChangeArrowheads="1"/>
          </p:cNvSpPr>
          <p:nvPr>
            <p:ph type="ftr" sz="quarter" idx="4"/>
          </p:nvPr>
        </p:nvSpPr>
        <p:spPr>
          <a:ln/>
        </p:spPr>
        <p:txBody>
          <a:bodyPr/>
          <a:lstStyle/>
          <a:p>
            <a:r>
              <a:rPr lang="en-US"/>
              <a:t>VIT University </a:t>
            </a:r>
          </a:p>
        </p:txBody>
      </p:sp>
      <p:sp>
        <p:nvSpPr>
          <p:cNvPr id="7" name="Rectangle 7"/>
          <p:cNvSpPr>
            <a:spLocks noGrp="1" noChangeArrowheads="1"/>
          </p:cNvSpPr>
          <p:nvPr>
            <p:ph type="sldNum" sz="quarter" idx="5"/>
          </p:nvPr>
        </p:nvSpPr>
        <p:spPr>
          <a:ln/>
        </p:spPr>
        <p:txBody>
          <a:bodyPr/>
          <a:lstStyle/>
          <a:p>
            <a:fld id="{453233BD-B3FC-4ADE-A263-899C42EAD385}" type="slidenum">
              <a:rPr lang="en-US"/>
              <a:pPr/>
              <a:t>250</a:t>
            </a:fld>
            <a:endParaRPr lang="en-US"/>
          </a:p>
        </p:txBody>
      </p:sp>
      <p:sp>
        <p:nvSpPr>
          <p:cNvPr id="1003522" name="Slide Image Placeholder 1"/>
          <p:cNvSpPr>
            <a:spLocks noGrp="1" noRot="1" noChangeAspect="1" noTextEdit="1"/>
          </p:cNvSpPr>
          <p:nvPr>
            <p:ph type="sldImg"/>
          </p:nvPr>
        </p:nvSpPr>
        <p:spPr>
          <a:ln/>
        </p:spPr>
      </p:sp>
      <p:sp>
        <p:nvSpPr>
          <p:cNvPr id="1003523" name="Notes Placeholder 2"/>
          <p:cNvSpPr>
            <a:spLocks noGrp="1"/>
          </p:cNvSpPr>
          <p:nvPr>
            <p:ph type="body" idx="1"/>
          </p:nvPr>
        </p:nvSpPr>
        <p:spPr>
          <a:xfrm>
            <a:off x="731838" y="4560888"/>
            <a:ext cx="5851525" cy="4319587"/>
          </a:xfrm>
        </p:spPr>
        <p:txBody>
          <a:bodyPr lIns="96661" tIns="48331" rIns="96661" bIns="48331"/>
          <a:lstStyle/>
          <a:p>
            <a:r>
              <a:rPr lang="en-NZ"/>
              <a:t>Deadlock avoidance has the advantage that it is not necessary to preempt and</a:t>
            </a:r>
          </a:p>
          <a:p>
            <a:r>
              <a:rPr lang="en-NZ"/>
              <a:t>rollback processes, as in deadlock detection, and is less restrictive than deadlock</a:t>
            </a:r>
          </a:p>
          <a:p>
            <a:r>
              <a:rPr lang="en-NZ"/>
              <a:t>prevention. </a:t>
            </a:r>
            <a:endParaRPr lang="en-US"/>
          </a:p>
        </p:txBody>
      </p:sp>
      <p:sp>
        <p:nvSpPr>
          <p:cNvPr id="4" name="Slide Number Placeholder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eaLnBrk="1" hangingPunct="1"/>
            <a:fld id="{219708E1-B80A-4D0B-89B6-F6D3295A6711}" type="slidenum">
              <a:rPr lang="en-US" sz="1300">
                <a:latin typeface="Calibri" pitchFamily="34" charset="0"/>
              </a:rPr>
              <a:pPr algn="r" defTabSz="966788" eaLnBrk="1" hangingPunct="1"/>
              <a:t>250</a:t>
            </a:fld>
            <a:endParaRPr lang="en-US" sz="1300">
              <a:latin typeface="Calibri" pitchFamily="34" charset="0"/>
            </a:endParaRPr>
          </a:p>
        </p:txBody>
      </p:sp>
    </p:spTree>
  </p:cSld>
  <p:clrMapOvr>
    <a:masterClrMapping/>
  </p:clrMapOvr>
</p:notes>
</file>

<file path=ppt/notesSlides/notesSlide2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8990A2DE-D589-40D6-8BE9-B051A0DDF3FD}" type="datetime1">
              <a:rPr lang="en-US"/>
              <a:pPr/>
              <a:t>1/16/2016</a:t>
            </a:fld>
            <a:endParaRPr lang="en-US"/>
          </a:p>
        </p:txBody>
      </p:sp>
      <p:sp>
        <p:nvSpPr>
          <p:cNvPr id="6" name="Rectangle 6"/>
          <p:cNvSpPr>
            <a:spLocks noGrp="1" noChangeArrowheads="1"/>
          </p:cNvSpPr>
          <p:nvPr>
            <p:ph type="ftr" sz="quarter" idx="4"/>
          </p:nvPr>
        </p:nvSpPr>
        <p:spPr>
          <a:ln/>
        </p:spPr>
        <p:txBody>
          <a:bodyPr/>
          <a:lstStyle/>
          <a:p>
            <a:r>
              <a:rPr lang="en-US"/>
              <a:t>VIT University </a:t>
            </a:r>
          </a:p>
        </p:txBody>
      </p:sp>
      <p:sp>
        <p:nvSpPr>
          <p:cNvPr id="7" name="Rectangle 7"/>
          <p:cNvSpPr>
            <a:spLocks noGrp="1" noChangeArrowheads="1"/>
          </p:cNvSpPr>
          <p:nvPr>
            <p:ph type="sldNum" sz="quarter" idx="5"/>
          </p:nvPr>
        </p:nvSpPr>
        <p:spPr>
          <a:ln/>
        </p:spPr>
        <p:txBody>
          <a:bodyPr/>
          <a:lstStyle/>
          <a:p>
            <a:fld id="{098D39F1-D39F-467C-8CE4-1ED7802C9AFC}" type="slidenum">
              <a:rPr lang="en-US"/>
              <a:pPr/>
              <a:t>251</a:t>
            </a:fld>
            <a:endParaRPr lang="en-US"/>
          </a:p>
        </p:txBody>
      </p:sp>
      <p:sp>
        <p:nvSpPr>
          <p:cNvPr id="1005570" name="Slide Image Placeholder 1"/>
          <p:cNvSpPr>
            <a:spLocks noGrp="1" noRot="1" noChangeAspect="1" noTextEdit="1"/>
          </p:cNvSpPr>
          <p:nvPr>
            <p:ph type="sldImg"/>
          </p:nvPr>
        </p:nvSpPr>
        <p:spPr>
          <a:ln/>
        </p:spPr>
      </p:sp>
      <p:sp>
        <p:nvSpPr>
          <p:cNvPr id="1005571" name="Notes Placeholder 2"/>
          <p:cNvSpPr>
            <a:spLocks noGrp="1"/>
          </p:cNvSpPr>
          <p:nvPr>
            <p:ph type="body" idx="1"/>
          </p:nvPr>
        </p:nvSpPr>
        <p:spPr>
          <a:xfrm>
            <a:off x="731838" y="4560888"/>
            <a:ext cx="5851525" cy="4319587"/>
          </a:xfrm>
        </p:spPr>
        <p:txBody>
          <a:bodyPr lIns="96661" tIns="48331" rIns="96661" bIns="48331"/>
          <a:lstStyle/>
          <a:p>
            <a:r>
              <a:rPr lang="en-NZ"/>
              <a:t>However, it does have a number of restrictions on its use:</a:t>
            </a:r>
          </a:p>
          <a:p>
            <a:r>
              <a:rPr lang="en-NZ"/>
              <a:t>• The maximum resource requirement for each process must be stated in advance.</a:t>
            </a:r>
          </a:p>
          <a:p>
            <a:r>
              <a:rPr lang="en-NZ"/>
              <a:t>• The processes under consideration must be independent; </a:t>
            </a:r>
          </a:p>
          <a:p>
            <a:pPr lvl="1"/>
            <a:r>
              <a:rPr lang="en-NZ"/>
              <a:t>that is, the order in which they execute must be unconstrained by any synchronization requirements.</a:t>
            </a:r>
          </a:p>
          <a:p>
            <a:r>
              <a:rPr lang="en-NZ"/>
              <a:t>• There must be a fixed number of resources to allocate.</a:t>
            </a:r>
          </a:p>
          <a:p>
            <a:r>
              <a:rPr lang="en-NZ"/>
              <a:t>• No process may exit while holding resources.</a:t>
            </a:r>
          </a:p>
          <a:p>
            <a:endParaRPr lang="en-US"/>
          </a:p>
        </p:txBody>
      </p:sp>
      <p:sp>
        <p:nvSpPr>
          <p:cNvPr id="4" name="Slide Number Placeholder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eaLnBrk="1" hangingPunct="1"/>
            <a:fld id="{53071A80-DF73-4136-A155-E257AA9BC732}" type="slidenum">
              <a:rPr lang="en-US" sz="1300">
                <a:latin typeface="Calibri" pitchFamily="34" charset="0"/>
              </a:rPr>
              <a:pPr algn="r" defTabSz="966788" eaLnBrk="1" hangingPunct="1"/>
              <a:t>251</a:t>
            </a:fld>
            <a:endParaRPr lang="en-US" sz="1300">
              <a:latin typeface="Calibri" pitchFamily="34" charset="0"/>
            </a:endParaRPr>
          </a:p>
        </p:txBody>
      </p:sp>
    </p:spTree>
  </p:cSld>
  <p:clrMapOvr>
    <a:masterClrMapping/>
  </p:clrMapOvr>
</p:notes>
</file>

<file path=ppt/notesSlides/notesSlide2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C425B9B5-5D5F-4754-BCBC-6C7CD75578C1}"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A72E89DB-AD20-418B-AEC6-19EDF07CD1CD}" type="slidenum">
              <a:rPr lang="en-US"/>
              <a:pPr/>
              <a:t>252</a:t>
            </a:fld>
            <a:endParaRPr lang="en-US"/>
          </a:p>
        </p:txBody>
      </p:sp>
      <p:sp>
        <p:nvSpPr>
          <p:cNvPr id="732162" name="Rectangle 2"/>
          <p:cNvSpPr>
            <a:spLocks noGrp="1" noRot="1" noChangeAspect="1" noChangeArrowheads="1" noTextEdit="1"/>
          </p:cNvSpPr>
          <p:nvPr>
            <p:ph type="sldImg"/>
          </p:nvPr>
        </p:nvSpPr>
        <p:spPr>
          <a:ln/>
        </p:spPr>
      </p:sp>
      <p:sp>
        <p:nvSpPr>
          <p:cNvPr id="7321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74BDE77A-29FF-489D-ACFF-C630629C91BB}"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9F1A0B87-E677-4058-8446-D500D881C153}" type="slidenum">
              <a:rPr lang="en-US"/>
              <a:pPr/>
              <a:t>253</a:t>
            </a:fld>
            <a:endParaRPr lang="en-US"/>
          </a:p>
        </p:txBody>
      </p:sp>
      <p:sp>
        <p:nvSpPr>
          <p:cNvPr id="733186" name="Rectangle 2"/>
          <p:cNvSpPr>
            <a:spLocks noGrp="1" noRot="1" noChangeAspect="1" noChangeArrowheads="1" noTextEdit="1"/>
          </p:cNvSpPr>
          <p:nvPr>
            <p:ph type="sldImg"/>
          </p:nvPr>
        </p:nvSpPr>
        <p:spPr>
          <a:ln/>
        </p:spPr>
      </p:sp>
      <p:sp>
        <p:nvSpPr>
          <p:cNvPr id="733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F64B3CD0-4662-4377-B152-ACD71F85AA80}"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9A4612E1-D228-4988-8FEC-CA9FD2C24211}" type="slidenum">
              <a:rPr lang="en-US"/>
              <a:pPr/>
              <a:t>25</a:t>
            </a:fld>
            <a:endParaRPr lang="en-US"/>
          </a:p>
        </p:txBody>
      </p:sp>
      <p:sp>
        <p:nvSpPr>
          <p:cNvPr id="443394" name="Rectangle 2"/>
          <p:cNvSpPr>
            <a:spLocks noGrp="1" noRot="1" noChangeAspect="1" noChangeArrowheads="1" noTextEdit="1"/>
          </p:cNvSpPr>
          <p:nvPr>
            <p:ph type="sldImg"/>
          </p:nvPr>
        </p:nvSpPr>
        <p:spPr>
          <a:ln/>
        </p:spPr>
      </p:sp>
      <p:sp>
        <p:nvSpPr>
          <p:cNvPr id="443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592BB8B9-AD55-4EAC-8662-B7FE9CD27DA6}"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37B0CA71-86C0-4197-95B5-7522F01A9E5C}" type="slidenum">
              <a:rPr lang="en-US"/>
              <a:pPr/>
              <a:t>254</a:t>
            </a:fld>
            <a:endParaRPr lang="en-US"/>
          </a:p>
        </p:txBody>
      </p:sp>
      <p:sp>
        <p:nvSpPr>
          <p:cNvPr id="734210" name="Rectangle 2"/>
          <p:cNvSpPr>
            <a:spLocks noGrp="1" noRot="1" noChangeAspect="1" noChangeArrowheads="1" noTextEdit="1"/>
          </p:cNvSpPr>
          <p:nvPr>
            <p:ph type="sldImg"/>
          </p:nvPr>
        </p:nvSpPr>
        <p:spPr>
          <a:ln/>
        </p:spPr>
      </p:sp>
      <p:sp>
        <p:nvSpPr>
          <p:cNvPr id="734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CD3A6BD8-841D-425D-A7DD-32DFAEB5A9BB}"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ADDB6CE2-97A8-4A92-901E-5245D53F737C}" type="slidenum">
              <a:rPr lang="en-US"/>
              <a:pPr/>
              <a:t>255</a:t>
            </a:fld>
            <a:endParaRPr lang="en-US"/>
          </a:p>
        </p:txBody>
      </p:sp>
      <p:sp>
        <p:nvSpPr>
          <p:cNvPr id="735234" name="Rectangle 2"/>
          <p:cNvSpPr>
            <a:spLocks noGrp="1" noRot="1" noChangeAspect="1" noChangeArrowheads="1" noTextEdit="1"/>
          </p:cNvSpPr>
          <p:nvPr>
            <p:ph type="sldImg"/>
          </p:nvPr>
        </p:nvSpPr>
        <p:spPr>
          <a:ln/>
        </p:spPr>
      </p:sp>
      <p:sp>
        <p:nvSpPr>
          <p:cNvPr id="735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2AE263E5-EA46-4384-B029-9028F5C8AC9B}"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0883D478-DBD6-49F9-8C7F-08F12753FF45}" type="slidenum">
              <a:rPr lang="en-US"/>
              <a:pPr/>
              <a:t>256</a:t>
            </a:fld>
            <a:endParaRPr lang="en-US"/>
          </a:p>
        </p:txBody>
      </p:sp>
      <p:sp>
        <p:nvSpPr>
          <p:cNvPr id="736258" name="Rectangle 2"/>
          <p:cNvSpPr>
            <a:spLocks noGrp="1" noRot="1" noChangeAspect="1" noChangeArrowheads="1" noTextEdit="1"/>
          </p:cNvSpPr>
          <p:nvPr>
            <p:ph type="sldImg"/>
          </p:nvPr>
        </p:nvSpPr>
        <p:spPr>
          <a:ln/>
        </p:spPr>
      </p:sp>
      <p:sp>
        <p:nvSpPr>
          <p:cNvPr id="7362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702696EF-B9E1-4745-B910-26662C9D9BB4}"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8C93205E-6A97-42F9-84B1-1E76F665CBC7}" type="slidenum">
              <a:rPr lang="en-US"/>
              <a:pPr/>
              <a:t>257</a:t>
            </a:fld>
            <a:endParaRPr lang="en-US"/>
          </a:p>
        </p:txBody>
      </p:sp>
      <p:sp>
        <p:nvSpPr>
          <p:cNvPr id="737282" name="Rectangle 2"/>
          <p:cNvSpPr>
            <a:spLocks noGrp="1" noRot="1" noChangeAspect="1" noChangeArrowheads="1" noTextEdit="1"/>
          </p:cNvSpPr>
          <p:nvPr>
            <p:ph type="sldImg"/>
          </p:nvPr>
        </p:nvSpPr>
        <p:spPr>
          <a:ln/>
        </p:spPr>
      </p:sp>
      <p:sp>
        <p:nvSpPr>
          <p:cNvPr id="7372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B9D6AD1C-3CFF-478F-B96B-1BE1106972F3}"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88BDD36B-848A-4155-ADF7-9FAF125562EB}" type="slidenum">
              <a:rPr lang="en-US"/>
              <a:pPr/>
              <a:t>258</a:t>
            </a:fld>
            <a:endParaRPr lang="en-US"/>
          </a:p>
        </p:txBody>
      </p:sp>
      <p:sp>
        <p:nvSpPr>
          <p:cNvPr id="738306" name="Rectangle 2"/>
          <p:cNvSpPr>
            <a:spLocks noGrp="1" noRot="1" noChangeAspect="1" noChangeArrowheads="1" noTextEdit="1"/>
          </p:cNvSpPr>
          <p:nvPr>
            <p:ph type="sldImg"/>
          </p:nvPr>
        </p:nvSpPr>
        <p:spPr>
          <a:ln/>
        </p:spPr>
      </p:sp>
      <p:sp>
        <p:nvSpPr>
          <p:cNvPr id="7383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B1E4E4C8-1B51-4A9B-A4E1-A3014DDDAE36}"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E8E9125D-201C-4E50-9A68-CDCA804D5708}" type="slidenum">
              <a:rPr lang="en-US"/>
              <a:pPr/>
              <a:t>259</a:t>
            </a:fld>
            <a:endParaRPr lang="en-US"/>
          </a:p>
        </p:txBody>
      </p:sp>
      <p:sp>
        <p:nvSpPr>
          <p:cNvPr id="739330" name="Rectangle 2"/>
          <p:cNvSpPr>
            <a:spLocks noGrp="1" noRot="1" noChangeAspect="1" noChangeArrowheads="1" noTextEdit="1"/>
          </p:cNvSpPr>
          <p:nvPr>
            <p:ph type="sldImg"/>
          </p:nvPr>
        </p:nvSpPr>
        <p:spPr>
          <a:ln/>
        </p:spPr>
      </p:sp>
      <p:sp>
        <p:nvSpPr>
          <p:cNvPr id="7393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5682DD51-1757-4129-8B4B-15BA8CA8DB10}"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9633B202-3A88-4E79-8568-C6C22A3452B6}" type="slidenum">
              <a:rPr lang="en-US"/>
              <a:pPr/>
              <a:t>260</a:t>
            </a:fld>
            <a:endParaRPr lang="en-US"/>
          </a:p>
        </p:txBody>
      </p:sp>
      <p:sp>
        <p:nvSpPr>
          <p:cNvPr id="740354" name="Rectangle 2"/>
          <p:cNvSpPr>
            <a:spLocks noGrp="1" noRot="1" noChangeAspect="1" noChangeArrowheads="1" noTextEdit="1"/>
          </p:cNvSpPr>
          <p:nvPr>
            <p:ph type="sldImg"/>
          </p:nvPr>
        </p:nvSpPr>
        <p:spPr>
          <a:ln/>
        </p:spPr>
      </p:sp>
      <p:sp>
        <p:nvSpPr>
          <p:cNvPr id="7403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B757E17E-9D79-4C1D-8ABB-1681800C211B}"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0F2D89C3-53AB-4F80-AA46-8B1805F91DC7}" type="slidenum">
              <a:rPr lang="en-US"/>
              <a:pPr/>
              <a:t>261</a:t>
            </a:fld>
            <a:endParaRPr lang="en-US"/>
          </a:p>
        </p:txBody>
      </p:sp>
      <p:sp>
        <p:nvSpPr>
          <p:cNvPr id="741378" name="Rectangle 2"/>
          <p:cNvSpPr>
            <a:spLocks noGrp="1" noRot="1" noChangeAspect="1" noChangeArrowheads="1" noTextEdit="1"/>
          </p:cNvSpPr>
          <p:nvPr>
            <p:ph type="sldImg"/>
          </p:nvPr>
        </p:nvSpPr>
        <p:spPr>
          <a:ln/>
        </p:spPr>
      </p:sp>
      <p:sp>
        <p:nvSpPr>
          <p:cNvPr id="7413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EE7A9B0A-5473-4ADB-8780-032461332851}"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BE5785F5-F0D0-4203-A5C9-261636BA8C15}" type="slidenum">
              <a:rPr lang="en-US"/>
              <a:pPr/>
              <a:t>262</a:t>
            </a:fld>
            <a:endParaRPr lang="en-US"/>
          </a:p>
        </p:txBody>
      </p:sp>
      <p:sp>
        <p:nvSpPr>
          <p:cNvPr id="742402" name="Rectangle 2"/>
          <p:cNvSpPr>
            <a:spLocks noGrp="1" noRot="1" noChangeAspect="1" noChangeArrowheads="1" noTextEdit="1"/>
          </p:cNvSpPr>
          <p:nvPr>
            <p:ph type="sldImg"/>
          </p:nvPr>
        </p:nvSpPr>
        <p:spPr>
          <a:ln/>
        </p:spPr>
      </p:sp>
      <p:sp>
        <p:nvSpPr>
          <p:cNvPr id="7424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57836876-F224-4A57-9830-1771F8E9FC1F}"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86EDB716-ED7F-4B18-89AF-42D65B026904}" type="slidenum">
              <a:rPr lang="en-US"/>
              <a:pPr/>
              <a:t>263</a:t>
            </a:fld>
            <a:endParaRPr lang="en-US"/>
          </a:p>
        </p:txBody>
      </p:sp>
      <p:sp>
        <p:nvSpPr>
          <p:cNvPr id="743426" name="Rectangle 2"/>
          <p:cNvSpPr>
            <a:spLocks noGrp="1" noRot="1" noChangeAspect="1" noChangeArrowheads="1" noTextEdit="1"/>
          </p:cNvSpPr>
          <p:nvPr>
            <p:ph type="sldImg"/>
          </p:nvPr>
        </p:nvSpPr>
        <p:spPr>
          <a:ln/>
        </p:spPr>
      </p:sp>
      <p:sp>
        <p:nvSpPr>
          <p:cNvPr id="7434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7526776C-250C-4F10-BF9B-211213A14CCC}"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F433B208-955D-407F-954A-8A49D471CA71}" type="slidenum">
              <a:rPr lang="en-US"/>
              <a:pPr/>
              <a:t>26</a:t>
            </a:fld>
            <a:endParaRPr lang="en-US"/>
          </a:p>
        </p:txBody>
      </p:sp>
      <p:sp>
        <p:nvSpPr>
          <p:cNvPr id="473090" name="Rectangle 2"/>
          <p:cNvSpPr>
            <a:spLocks noGrp="1" noRot="1" noChangeAspect="1" noChangeArrowheads="1" noTextEdit="1"/>
          </p:cNvSpPr>
          <p:nvPr>
            <p:ph type="sldImg"/>
          </p:nvPr>
        </p:nvSpPr>
        <p:spPr>
          <a:ln/>
        </p:spPr>
      </p:sp>
      <p:sp>
        <p:nvSpPr>
          <p:cNvPr id="4730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9A13462F-8FC8-4D59-91F6-09E2782E7F85}"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1B25D4DF-6F62-48AA-A6E2-40328B74D632}" type="slidenum">
              <a:rPr lang="en-US"/>
              <a:pPr/>
              <a:t>264</a:t>
            </a:fld>
            <a:endParaRPr lang="en-US"/>
          </a:p>
        </p:txBody>
      </p:sp>
      <p:sp>
        <p:nvSpPr>
          <p:cNvPr id="744450" name="Rectangle 2"/>
          <p:cNvSpPr>
            <a:spLocks noGrp="1" noRot="1" noChangeAspect="1" noChangeArrowheads="1" noTextEdit="1"/>
          </p:cNvSpPr>
          <p:nvPr>
            <p:ph type="sldImg"/>
          </p:nvPr>
        </p:nvSpPr>
        <p:spPr>
          <a:ln/>
        </p:spPr>
      </p:sp>
      <p:sp>
        <p:nvSpPr>
          <p:cNvPr id="7444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B28751E4-84A9-478F-BEA7-9AD7ADB2F9D7}"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BA548296-12BA-4124-9BBB-F64F790CE8F1}" type="slidenum">
              <a:rPr lang="en-US"/>
              <a:pPr/>
              <a:t>265</a:t>
            </a:fld>
            <a:endParaRPr lang="en-US"/>
          </a:p>
        </p:txBody>
      </p:sp>
      <p:sp>
        <p:nvSpPr>
          <p:cNvPr id="745474" name="Rectangle 2"/>
          <p:cNvSpPr>
            <a:spLocks noGrp="1" noRot="1" noChangeAspect="1" noChangeArrowheads="1" noTextEdit="1"/>
          </p:cNvSpPr>
          <p:nvPr>
            <p:ph type="sldImg"/>
          </p:nvPr>
        </p:nvSpPr>
        <p:spPr>
          <a:ln/>
        </p:spPr>
      </p:sp>
      <p:sp>
        <p:nvSpPr>
          <p:cNvPr id="7454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9537DB08-65D7-4A36-A273-807D4E3AC372}"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29AD4A3C-6AC5-4DC9-B965-BE790C4F4B61}" type="slidenum">
              <a:rPr lang="en-US"/>
              <a:pPr/>
              <a:t>266</a:t>
            </a:fld>
            <a:endParaRPr lang="en-US"/>
          </a:p>
        </p:txBody>
      </p:sp>
      <p:sp>
        <p:nvSpPr>
          <p:cNvPr id="746498" name="Rectangle 2"/>
          <p:cNvSpPr>
            <a:spLocks noGrp="1" noRot="1" noChangeAspect="1" noChangeArrowheads="1" noTextEdit="1"/>
          </p:cNvSpPr>
          <p:nvPr>
            <p:ph type="sldImg"/>
          </p:nvPr>
        </p:nvSpPr>
        <p:spPr>
          <a:ln/>
        </p:spPr>
      </p:sp>
      <p:sp>
        <p:nvSpPr>
          <p:cNvPr id="7464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D24508FC-0864-4CC1-AFF8-382D0EB6947F}"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04284643-29F3-4E5D-89DD-4851BBE8E9B2}" type="slidenum">
              <a:rPr lang="en-US"/>
              <a:pPr/>
              <a:t>267</a:t>
            </a:fld>
            <a:endParaRPr lang="en-US"/>
          </a:p>
        </p:txBody>
      </p:sp>
      <p:sp>
        <p:nvSpPr>
          <p:cNvPr id="747522" name="Rectangle 2"/>
          <p:cNvSpPr>
            <a:spLocks noGrp="1" noRot="1" noChangeAspect="1" noChangeArrowheads="1" noTextEdit="1"/>
          </p:cNvSpPr>
          <p:nvPr>
            <p:ph type="sldImg"/>
          </p:nvPr>
        </p:nvSpPr>
        <p:spPr>
          <a:ln/>
        </p:spPr>
      </p:sp>
      <p:sp>
        <p:nvSpPr>
          <p:cNvPr id="7475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355A9E7B-FB66-4E3A-9001-3A9A08317781}"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AC3E97A8-4409-4233-9DD8-CC739ADFB917}" type="slidenum">
              <a:rPr lang="en-US"/>
              <a:pPr/>
              <a:t>268</a:t>
            </a:fld>
            <a:endParaRPr lang="en-US"/>
          </a:p>
        </p:txBody>
      </p:sp>
      <p:sp>
        <p:nvSpPr>
          <p:cNvPr id="748546" name="Rectangle 2"/>
          <p:cNvSpPr>
            <a:spLocks noGrp="1" noRot="1" noChangeAspect="1" noChangeArrowheads="1" noTextEdit="1"/>
          </p:cNvSpPr>
          <p:nvPr>
            <p:ph type="sldImg"/>
          </p:nvPr>
        </p:nvSpPr>
        <p:spPr>
          <a:ln/>
        </p:spPr>
      </p:sp>
      <p:sp>
        <p:nvSpPr>
          <p:cNvPr id="7485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E03D4EEB-E83F-4F17-9317-3FFC9FDD44D6}"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5E84FCD4-AF3A-41DA-8E1E-1245908C3659}" type="slidenum">
              <a:rPr lang="en-US"/>
              <a:pPr/>
              <a:t>269</a:t>
            </a:fld>
            <a:endParaRPr lang="en-US"/>
          </a:p>
        </p:txBody>
      </p:sp>
      <p:sp>
        <p:nvSpPr>
          <p:cNvPr id="975874" name="Rectangle 2"/>
          <p:cNvSpPr>
            <a:spLocks noGrp="1" noRot="1" noChangeAspect="1" noChangeArrowheads="1" noTextEdit="1"/>
          </p:cNvSpPr>
          <p:nvPr>
            <p:ph type="sldImg"/>
          </p:nvPr>
        </p:nvSpPr>
        <p:spPr>
          <a:ln/>
        </p:spPr>
      </p:sp>
      <p:sp>
        <p:nvSpPr>
          <p:cNvPr id="9758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6265573F-5015-493F-AB84-5B03F7B65FDD}" type="datetime1">
              <a:rPr lang="en-US"/>
              <a:pPr/>
              <a:t>1/16/2016</a:t>
            </a:fld>
            <a:endParaRPr lang="en-US"/>
          </a:p>
        </p:txBody>
      </p:sp>
      <p:sp>
        <p:nvSpPr>
          <p:cNvPr id="6" name="Rectangle 6"/>
          <p:cNvSpPr>
            <a:spLocks noGrp="1" noChangeArrowheads="1"/>
          </p:cNvSpPr>
          <p:nvPr>
            <p:ph type="ftr" sz="quarter" idx="4"/>
          </p:nvPr>
        </p:nvSpPr>
        <p:spPr>
          <a:ln/>
        </p:spPr>
        <p:txBody>
          <a:bodyPr/>
          <a:lstStyle/>
          <a:p>
            <a:r>
              <a:rPr lang="en-US"/>
              <a:t>VIT University </a:t>
            </a:r>
          </a:p>
        </p:txBody>
      </p:sp>
      <p:sp>
        <p:nvSpPr>
          <p:cNvPr id="7" name="Rectangle 7"/>
          <p:cNvSpPr>
            <a:spLocks noGrp="1" noChangeArrowheads="1"/>
          </p:cNvSpPr>
          <p:nvPr>
            <p:ph type="sldNum" sz="quarter" idx="5"/>
          </p:nvPr>
        </p:nvSpPr>
        <p:spPr>
          <a:ln/>
        </p:spPr>
        <p:txBody>
          <a:bodyPr/>
          <a:lstStyle/>
          <a:p>
            <a:fld id="{3C6AC1FC-C597-45E3-B21F-BED35ECF3316}" type="slidenum">
              <a:rPr lang="en-US"/>
              <a:pPr/>
              <a:t>270</a:t>
            </a:fld>
            <a:endParaRPr lang="en-US"/>
          </a:p>
        </p:txBody>
      </p:sp>
      <p:sp>
        <p:nvSpPr>
          <p:cNvPr id="1010690" name="Slide Image Placeholder 1"/>
          <p:cNvSpPr>
            <a:spLocks noGrp="1" noRot="1" noChangeAspect="1" noTextEdit="1"/>
          </p:cNvSpPr>
          <p:nvPr>
            <p:ph type="sldImg"/>
          </p:nvPr>
        </p:nvSpPr>
        <p:spPr>
          <a:ln/>
        </p:spPr>
      </p:sp>
      <p:sp>
        <p:nvSpPr>
          <p:cNvPr id="1010691" name="Notes Placeholder 2"/>
          <p:cNvSpPr>
            <a:spLocks noGrp="1"/>
          </p:cNvSpPr>
          <p:nvPr>
            <p:ph type="body" idx="1"/>
          </p:nvPr>
        </p:nvSpPr>
        <p:spPr>
          <a:xfrm>
            <a:off x="731838" y="4560888"/>
            <a:ext cx="5851525" cy="4319587"/>
          </a:xfrm>
        </p:spPr>
        <p:txBody>
          <a:bodyPr lIns="96661" tIns="48331" rIns="96661" bIns="48331"/>
          <a:lstStyle/>
          <a:p>
            <a:r>
              <a:rPr lang="en-NZ"/>
              <a:t>There are strengths and weaknesses to all of the strategies for dealing with deadlock. </a:t>
            </a:r>
          </a:p>
          <a:p>
            <a:endParaRPr lang="en-NZ"/>
          </a:p>
          <a:p>
            <a:r>
              <a:rPr lang="en-NZ"/>
              <a:t>Rather than attempting to design an OS facility that employs only one of these strategies, it might be more efficient to use different strategies in different situations.</a:t>
            </a:r>
            <a:endParaRPr lang="en-US"/>
          </a:p>
        </p:txBody>
      </p:sp>
      <p:sp>
        <p:nvSpPr>
          <p:cNvPr id="4" name="Slide Number Placeholder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eaLnBrk="1" hangingPunct="1"/>
            <a:fld id="{8D5634CF-6439-4899-A070-E0CA5821BBE7}" type="slidenum">
              <a:rPr lang="en-US" sz="1300">
                <a:latin typeface="Calibri" pitchFamily="34" charset="0"/>
              </a:rPr>
              <a:pPr algn="r" defTabSz="966788" eaLnBrk="1" hangingPunct="1"/>
              <a:t>270</a:t>
            </a:fld>
            <a:endParaRPr lang="en-US" sz="1300">
              <a:latin typeface="Calibri" pitchFamily="34" charset="0"/>
            </a:endParaRPr>
          </a:p>
        </p:txBody>
      </p:sp>
    </p:spTree>
  </p:cSld>
  <p:clrMapOvr>
    <a:masterClrMapping/>
  </p:clrMapOvr>
</p:notes>
</file>

<file path=ppt/notesSlides/notesSlide2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BB461CCE-B448-4665-A99F-B1FBC4C29889}"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0E274B31-11D0-44AA-82BE-9B79A1DA8B2F}" type="slidenum">
              <a:rPr lang="en-US"/>
              <a:pPr/>
              <a:t>271</a:t>
            </a:fld>
            <a:endParaRPr lang="en-US"/>
          </a:p>
        </p:txBody>
      </p:sp>
      <p:sp>
        <p:nvSpPr>
          <p:cNvPr id="749570" name="Rectangle 2"/>
          <p:cNvSpPr>
            <a:spLocks noGrp="1" noRot="1" noChangeAspect="1" noChangeArrowheads="1" noTextEdit="1"/>
          </p:cNvSpPr>
          <p:nvPr>
            <p:ph type="sldImg"/>
          </p:nvPr>
        </p:nvSpPr>
        <p:spPr>
          <a:ln/>
        </p:spPr>
      </p:sp>
      <p:sp>
        <p:nvSpPr>
          <p:cNvPr id="7495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DEB901A4-1ACA-45D7-8EEC-E5754ACD1899}"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6D1209FA-4B72-4181-A026-13C5F82791E9}" type="slidenum">
              <a:rPr lang="en-US"/>
              <a:pPr/>
              <a:t>272</a:t>
            </a:fld>
            <a:endParaRPr lang="en-US"/>
          </a:p>
        </p:txBody>
      </p:sp>
      <p:sp>
        <p:nvSpPr>
          <p:cNvPr id="750594" name="Rectangle 2"/>
          <p:cNvSpPr>
            <a:spLocks noGrp="1" noRot="1" noChangeAspect="1" noChangeArrowheads="1" noTextEdit="1"/>
          </p:cNvSpPr>
          <p:nvPr>
            <p:ph type="sldImg"/>
          </p:nvPr>
        </p:nvSpPr>
        <p:spPr>
          <a:ln/>
        </p:spPr>
      </p:sp>
      <p:sp>
        <p:nvSpPr>
          <p:cNvPr id="7505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B64AF5F3-D724-4B7E-A6E0-4EFCAEC0D532}"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D58BE270-25D8-4C56-BF73-373966EDA272}" type="slidenum">
              <a:rPr lang="en-US"/>
              <a:pPr/>
              <a:t>273</a:t>
            </a:fld>
            <a:endParaRPr lang="en-US"/>
          </a:p>
        </p:txBody>
      </p:sp>
      <p:sp>
        <p:nvSpPr>
          <p:cNvPr id="390146" name="Rectangle 2"/>
          <p:cNvSpPr>
            <a:spLocks noGrp="1" noRot="1" noChangeAspect="1" noChangeArrowheads="1" noTextEdit="1"/>
          </p:cNvSpPr>
          <p:nvPr>
            <p:ph type="sldImg"/>
          </p:nvPr>
        </p:nvSpPr>
        <p:spPr>
          <a:ln/>
        </p:spPr>
      </p:sp>
      <p:sp>
        <p:nvSpPr>
          <p:cNvPr id="390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138EA078-1D86-4DEC-A438-6B71ADF3A088}"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C9D8373F-3542-4993-B4F8-2AD275FE2392}" type="slidenum">
              <a:rPr lang="en-US"/>
              <a:pPr/>
              <a:t>27</a:t>
            </a:fld>
            <a:endParaRPr lang="en-US"/>
          </a:p>
        </p:txBody>
      </p:sp>
      <p:sp>
        <p:nvSpPr>
          <p:cNvPr id="474114" name="Rectangle 2"/>
          <p:cNvSpPr>
            <a:spLocks noGrp="1" noRot="1" noChangeAspect="1" noChangeArrowheads="1" noTextEdit="1"/>
          </p:cNvSpPr>
          <p:nvPr>
            <p:ph type="sldImg"/>
          </p:nvPr>
        </p:nvSpPr>
        <p:spPr>
          <a:ln/>
        </p:spPr>
      </p:sp>
      <p:sp>
        <p:nvSpPr>
          <p:cNvPr id="4741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D5C40C76-D709-4113-8B40-347E383B84E0}"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A86DD6EC-4793-4183-8A8E-FB2AE4B87AA8}" type="slidenum">
              <a:rPr lang="en-US"/>
              <a:pPr/>
              <a:t>28</a:t>
            </a:fld>
            <a:endParaRPr lang="en-US"/>
          </a:p>
        </p:txBody>
      </p:sp>
      <p:sp>
        <p:nvSpPr>
          <p:cNvPr id="475138" name="Rectangle 2"/>
          <p:cNvSpPr>
            <a:spLocks noGrp="1" noRot="1" noChangeAspect="1" noChangeArrowheads="1" noTextEdit="1"/>
          </p:cNvSpPr>
          <p:nvPr>
            <p:ph type="sldImg"/>
          </p:nvPr>
        </p:nvSpPr>
        <p:spPr>
          <a:ln/>
        </p:spPr>
      </p:sp>
      <p:sp>
        <p:nvSpPr>
          <p:cNvPr id="475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1ECC43DC-FC77-4974-9139-85626F004FAE}"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A50B26D3-2615-4271-A337-F66FB59AAB9E}" type="slidenum">
              <a:rPr lang="en-US"/>
              <a:pPr/>
              <a:t>29</a:t>
            </a:fld>
            <a:endParaRPr lang="en-US"/>
          </a:p>
        </p:txBody>
      </p:sp>
      <p:sp>
        <p:nvSpPr>
          <p:cNvPr id="476162" name="Rectangle 2"/>
          <p:cNvSpPr>
            <a:spLocks noGrp="1" noRot="1" noChangeAspect="1" noChangeArrowheads="1" noTextEdit="1"/>
          </p:cNvSpPr>
          <p:nvPr>
            <p:ph type="sldImg"/>
          </p:nvPr>
        </p:nvSpPr>
        <p:spPr>
          <a:ln/>
        </p:spPr>
      </p:sp>
      <p:sp>
        <p:nvSpPr>
          <p:cNvPr id="4761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65582FE5-2DD0-445D-89E4-575B3BF4F53E}"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8D1FCB59-1031-421B-8704-F7BC531B3B27}" type="slidenum">
              <a:rPr lang="en-US"/>
              <a:pPr/>
              <a:t>3</a:t>
            </a:fld>
            <a:endParaRPr lang="en-US"/>
          </a:p>
        </p:txBody>
      </p:sp>
      <p:sp>
        <p:nvSpPr>
          <p:cNvPr id="395266" name="Rectangle 2"/>
          <p:cNvSpPr>
            <a:spLocks noGrp="1" noRot="1" noChangeAspect="1" noChangeArrowheads="1" noTextEdit="1"/>
          </p:cNvSpPr>
          <p:nvPr>
            <p:ph type="sldImg"/>
          </p:nvPr>
        </p:nvSpPr>
        <p:spPr>
          <a:ln/>
        </p:spPr>
      </p:sp>
      <p:sp>
        <p:nvSpPr>
          <p:cNvPr id="395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6E3BB88F-9370-4F20-B695-9E66E2FA83CD}"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3EAC5BFE-8599-44D3-BD63-D7299D4DC983}" type="slidenum">
              <a:rPr lang="en-US"/>
              <a:pPr/>
              <a:t>30</a:t>
            </a:fld>
            <a:endParaRPr lang="en-US"/>
          </a:p>
        </p:txBody>
      </p:sp>
      <p:sp>
        <p:nvSpPr>
          <p:cNvPr id="477186" name="Rectangle 2"/>
          <p:cNvSpPr>
            <a:spLocks noGrp="1" noRot="1" noChangeAspect="1" noChangeArrowheads="1" noTextEdit="1"/>
          </p:cNvSpPr>
          <p:nvPr>
            <p:ph type="sldImg"/>
          </p:nvPr>
        </p:nvSpPr>
        <p:spPr>
          <a:ln/>
        </p:spPr>
      </p:sp>
      <p:sp>
        <p:nvSpPr>
          <p:cNvPr id="477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1EC879A6-6B8C-4B55-B65F-E50A8D9D0706}"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BB6AA755-521D-4E05-A4EF-5C9D0BC561C4}" type="slidenum">
              <a:rPr lang="en-US"/>
              <a:pPr/>
              <a:t>31</a:t>
            </a:fld>
            <a:endParaRPr lang="en-US"/>
          </a:p>
        </p:txBody>
      </p:sp>
      <p:sp>
        <p:nvSpPr>
          <p:cNvPr id="478210" name="Rectangle 2"/>
          <p:cNvSpPr>
            <a:spLocks noGrp="1" noRot="1" noChangeAspect="1" noChangeArrowheads="1" noTextEdit="1"/>
          </p:cNvSpPr>
          <p:nvPr>
            <p:ph type="sldImg"/>
          </p:nvPr>
        </p:nvSpPr>
        <p:spPr>
          <a:ln/>
        </p:spPr>
      </p:sp>
      <p:sp>
        <p:nvSpPr>
          <p:cNvPr id="478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394FAABC-56F0-4A19-B53E-FED228117349}"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4BE59BDF-1013-4DDA-B35A-02DEB57D139D}" type="slidenum">
              <a:rPr lang="en-US"/>
              <a:pPr/>
              <a:t>32</a:t>
            </a:fld>
            <a:endParaRPr lang="en-US"/>
          </a:p>
        </p:txBody>
      </p:sp>
      <p:sp>
        <p:nvSpPr>
          <p:cNvPr id="479234" name="Rectangle 2"/>
          <p:cNvSpPr>
            <a:spLocks noGrp="1" noRot="1" noChangeAspect="1" noChangeArrowheads="1" noTextEdit="1"/>
          </p:cNvSpPr>
          <p:nvPr>
            <p:ph type="sldImg"/>
          </p:nvPr>
        </p:nvSpPr>
        <p:spPr>
          <a:ln/>
        </p:spPr>
      </p:sp>
      <p:sp>
        <p:nvSpPr>
          <p:cNvPr id="479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8E134955-109E-4462-8E76-1636555D65EA}"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1146854F-0DFC-4B30-A0A8-6BB8310040DD}" type="slidenum">
              <a:rPr lang="en-US"/>
              <a:pPr/>
              <a:t>33</a:t>
            </a:fld>
            <a:endParaRPr lang="en-US"/>
          </a:p>
        </p:txBody>
      </p:sp>
      <p:sp>
        <p:nvSpPr>
          <p:cNvPr id="480258" name="Rectangle 2"/>
          <p:cNvSpPr>
            <a:spLocks noGrp="1" noRot="1" noChangeAspect="1" noChangeArrowheads="1" noTextEdit="1"/>
          </p:cNvSpPr>
          <p:nvPr>
            <p:ph type="sldImg"/>
          </p:nvPr>
        </p:nvSpPr>
        <p:spPr>
          <a:ln/>
        </p:spPr>
      </p:sp>
      <p:sp>
        <p:nvSpPr>
          <p:cNvPr id="4802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F03D656B-4F4B-453B-9080-4CE28FCE09D3}"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97E4D5BD-076A-4F36-A765-EDF0DD07824E}" type="slidenum">
              <a:rPr lang="en-US"/>
              <a:pPr/>
              <a:t>34</a:t>
            </a:fld>
            <a:endParaRPr lang="en-US"/>
          </a:p>
        </p:txBody>
      </p:sp>
      <p:sp>
        <p:nvSpPr>
          <p:cNvPr id="481282" name="Rectangle 2"/>
          <p:cNvSpPr>
            <a:spLocks noGrp="1" noRot="1" noChangeAspect="1" noChangeArrowheads="1" noTextEdit="1"/>
          </p:cNvSpPr>
          <p:nvPr>
            <p:ph type="sldImg"/>
          </p:nvPr>
        </p:nvSpPr>
        <p:spPr>
          <a:ln/>
        </p:spPr>
      </p:sp>
      <p:sp>
        <p:nvSpPr>
          <p:cNvPr id="4812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98A13808-DA8D-496E-8490-2DD3218120D3}"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F832CAEB-1330-4D38-B592-315D86702D2A}" type="slidenum">
              <a:rPr lang="en-US"/>
              <a:pPr/>
              <a:t>35</a:t>
            </a:fld>
            <a:endParaRPr lang="en-US"/>
          </a:p>
        </p:txBody>
      </p:sp>
      <p:sp>
        <p:nvSpPr>
          <p:cNvPr id="482306" name="Rectangle 2"/>
          <p:cNvSpPr>
            <a:spLocks noGrp="1" noRot="1" noChangeAspect="1" noChangeArrowheads="1" noTextEdit="1"/>
          </p:cNvSpPr>
          <p:nvPr>
            <p:ph type="sldImg"/>
          </p:nvPr>
        </p:nvSpPr>
        <p:spPr>
          <a:ln/>
        </p:spPr>
      </p:sp>
      <p:sp>
        <p:nvSpPr>
          <p:cNvPr id="482307" name="Rectangle 3"/>
          <p:cNvSpPr>
            <a:spLocks noGrp="1" noChangeArrowheads="1"/>
          </p:cNvSpPr>
          <p:nvPr>
            <p:ph type="body" idx="1"/>
          </p:nvPr>
        </p:nvSpPr>
        <p:spPr/>
        <p:txBody>
          <a:bodyPr/>
          <a:lstStyle/>
          <a:p>
            <a:endParaRPr lang="en-US"/>
          </a:p>
          <a:p>
            <a:endParaRPr lang="en-US"/>
          </a:p>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2E5FBF77-B21D-471A-8B3A-46F4CA7CA5D7}"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28280F4B-75AC-4D66-A05F-B630B3CA2831}" type="slidenum">
              <a:rPr lang="en-US"/>
              <a:pPr/>
              <a:t>36</a:t>
            </a:fld>
            <a:endParaRPr lang="en-US"/>
          </a:p>
        </p:txBody>
      </p:sp>
      <p:sp>
        <p:nvSpPr>
          <p:cNvPr id="483330" name="Rectangle 2"/>
          <p:cNvSpPr>
            <a:spLocks noGrp="1" noRot="1" noChangeAspect="1" noChangeArrowheads="1" noTextEdit="1"/>
          </p:cNvSpPr>
          <p:nvPr>
            <p:ph type="sldImg"/>
          </p:nvPr>
        </p:nvSpPr>
        <p:spPr>
          <a:ln/>
        </p:spPr>
      </p:sp>
      <p:sp>
        <p:nvSpPr>
          <p:cNvPr id="4833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19627946-0184-4FE1-BABD-98333BF503A3}" type="datetime1">
              <a:rPr lang="en-US"/>
              <a:pPr/>
              <a:t>1/16/2016</a:t>
            </a:fld>
            <a:endParaRPr lang="en-US"/>
          </a:p>
        </p:txBody>
      </p:sp>
      <p:sp>
        <p:nvSpPr>
          <p:cNvPr id="6" name="Rectangle 6"/>
          <p:cNvSpPr>
            <a:spLocks noGrp="1" noChangeArrowheads="1"/>
          </p:cNvSpPr>
          <p:nvPr>
            <p:ph type="ftr" sz="quarter" idx="4"/>
          </p:nvPr>
        </p:nvSpPr>
        <p:spPr>
          <a:ln/>
        </p:spPr>
        <p:txBody>
          <a:bodyPr/>
          <a:lstStyle/>
          <a:p>
            <a:r>
              <a:rPr lang="en-US"/>
              <a:t>VIT University </a:t>
            </a:r>
          </a:p>
        </p:txBody>
      </p:sp>
      <p:sp>
        <p:nvSpPr>
          <p:cNvPr id="7" name="Rectangle 7"/>
          <p:cNvSpPr>
            <a:spLocks noGrp="1" noChangeArrowheads="1"/>
          </p:cNvSpPr>
          <p:nvPr>
            <p:ph type="sldNum" sz="quarter" idx="5"/>
          </p:nvPr>
        </p:nvSpPr>
        <p:spPr>
          <a:ln/>
        </p:spPr>
        <p:txBody>
          <a:bodyPr/>
          <a:lstStyle/>
          <a:p>
            <a:fld id="{087C97C5-87C5-49A4-8A95-4E3582B3CF0E}" type="slidenum">
              <a:rPr lang="en-US"/>
              <a:pPr/>
              <a:t>37</a:t>
            </a:fld>
            <a:endParaRPr lang="en-US"/>
          </a:p>
        </p:txBody>
      </p:sp>
      <p:sp>
        <p:nvSpPr>
          <p:cNvPr id="792578" name="Slide Image Placeholder 1"/>
          <p:cNvSpPr>
            <a:spLocks noGrp="1" noRot="1" noChangeAspect="1" noTextEdit="1"/>
          </p:cNvSpPr>
          <p:nvPr>
            <p:ph type="sldImg"/>
          </p:nvPr>
        </p:nvSpPr>
        <p:spPr>
          <a:ln/>
        </p:spPr>
      </p:sp>
      <p:sp>
        <p:nvSpPr>
          <p:cNvPr id="792579" name="Notes Placeholder 2"/>
          <p:cNvSpPr>
            <a:spLocks noGrp="1"/>
          </p:cNvSpPr>
          <p:nvPr>
            <p:ph type="body" idx="1"/>
          </p:nvPr>
        </p:nvSpPr>
        <p:spPr>
          <a:xfrm>
            <a:off x="731838" y="4560888"/>
            <a:ext cx="5851525" cy="4319587"/>
          </a:xfrm>
        </p:spPr>
        <p:txBody>
          <a:bodyPr lIns="96661" tIns="48331" rIns="96661" bIns="48331"/>
          <a:lstStyle/>
          <a:p>
            <a:r>
              <a:rPr lang="en-NZ"/>
              <a:t>it is necessary to have a way of specifying in the send primitive which process is to receive the message. </a:t>
            </a:r>
          </a:p>
          <a:p>
            <a:endParaRPr lang="en-NZ"/>
          </a:p>
          <a:p>
            <a:r>
              <a:rPr lang="en-NZ"/>
              <a:t>Similarly, most implementations allow a receiving process to indicate the source of a message to be received.</a:t>
            </a:r>
            <a:endParaRPr lang="en-US"/>
          </a:p>
        </p:txBody>
      </p:sp>
      <p:sp>
        <p:nvSpPr>
          <p:cNvPr id="4" name="Slide Number Placeholder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eaLnBrk="1" hangingPunct="1"/>
            <a:fld id="{E24BFC71-84E6-4EE0-84CA-8921D1C7E7C0}" type="slidenum">
              <a:rPr lang="en-US" sz="1300">
                <a:latin typeface="Calibri" pitchFamily="34" charset="0"/>
              </a:rPr>
              <a:pPr algn="r" defTabSz="966788" eaLnBrk="1" hangingPunct="1"/>
              <a:t>37</a:t>
            </a:fld>
            <a:endParaRPr lang="en-US" sz="1300">
              <a:latin typeface="Calibri"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24372496-E020-4B83-849E-DFD8FB467108}"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7B9FF129-6F02-467C-9920-C5FA59BB77C4}" type="slidenum">
              <a:rPr lang="en-US"/>
              <a:pPr/>
              <a:t>38</a:t>
            </a:fld>
            <a:endParaRPr lang="en-US"/>
          </a:p>
        </p:txBody>
      </p:sp>
      <p:sp>
        <p:nvSpPr>
          <p:cNvPr id="794626" name="Rectangle 2"/>
          <p:cNvSpPr>
            <a:spLocks noGrp="1" noRot="1" noChangeAspect="1" noChangeArrowheads="1" noTextEdit="1"/>
          </p:cNvSpPr>
          <p:nvPr>
            <p:ph type="sldImg"/>
          </p:nvPr>
        </p:nvSpPr>
        <p:spPr>
          <a:ln/>
        </p:spPr>
      </p:sp>
      <p:sp>
        <p:nvSpPr>
          <p:cNvPr id="794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0AE1B322-3937-46AD-BF2D-7E796FEC2EC6}"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0441F5AE-4E86-43C2-869A-142BC97A82A6}" type="slidenum">
              <a:rPr lang="en-US"/>
              <a:pPr/>
              <a:t>39</a:t>
            </a:fld>
            <a:endParaRPr lang="en-US"/>
          </a:p>
        </p:txBody>
      </p:sp>
      <p:sp>
        <p:nvSpPr>
          <p:cNvPr id="484354" name="Rectangle 2"/>
          <p:cNvSpPr>
            <a:spLocks noGrp="1" noRot="1" noChangeAspect="1" noChangeArrowheads="1" noTextEdit="1"/>
          </p:cNvSpPr>
          <p:nvPr>
            <p:ph type="sldImg"/>
          </p:nvPr>
        </p:nvSpPr>
        <p:spPr>
          <a:ln/>
        </p:spPr>
      </p:sp>
      <p:sp>
        <p:nvSpPr>
          <p:cNvPr id="4843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89D9C22E-4018-4607-8B77-E8AB23627A9F}"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286B95EA-68B2-4C49-B9BF-4FBEFCAE7158}" type="slidenum">
              <a:rPr lang="en-US"/>
              <a:pPr/>
              <a:t>4</a:t>
            </a:fld>
            <a:endParaRPr lang="en-US"/>
          </a:p>
        </p:txBody>
      </p:sp>
      <p:sp>
        <p:nvSpPr>
          <p:cNvPr id="396290" name="Rectangle 2"/>
          <p:cNvSpPr>
            <a:spLocks noGrp="1" noRot="1" noChangeAspect="1" noChangeArrowheads="1" noTextEdit="1"/>
          </p:cNvSpPr>
          <p:nvPr>
            <p:ph type="sldImg"/>
          </p:nvPr>
        </p:nvSpPr>
        <p:spPr>
          <a:ln/>
        </p:spPr>
      </p:sp>
      <p:sp>
        <p:nvSpPr>
          <p:cNvPr id="396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E631A365-A6BE-4E97-B105-502FF59093F6}"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F481B125-7EE5-4950-9DE2-55E0DA9AE45A}" type="slidenum">
              <a:rPr lang="en-US"/>
              <a:pPr/>
              <a:t>40</a:t>
            </a:fld>
            <a:endParaRPr lang="en-US"/>
          </a:p>
        </p:txBody>
      </p:sp>
      <p:sp>
        <p:nvSpPr>
          <p:cNvPr id="485378" name="Rectangle 2"/>
          <p:cNvSpPr>
            <a:spLocks noGrp="1" noRot="1" noChangeAspect="1" noChangeArrowheads="1" noTextEdit="1"/>
          </p:cNvSpPr>
          <p:nvPr>
            <p:ph type="sldImg"/>
          </p:nvPr>
        </p:nvSpPr>
        <p:spPr>
          <a:ln/>
        </p:spPr>
      </p:sp>
      <p:sp>
        <p:nvSpPr>
          <p:cNvPr id="4853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E84EE534-9F25-45EB-A93E-ED00882765A6}"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D63D0817-5C98-4888-95B9-DB5C0A334B02}" type="slidenum">
              <a:rPr lang="en-US"/>
              <a:pPr/>
              <a:t>41</a:t>
            </a:fld>
            <a:endParaRPr lang="en-US"/>
          </a:p>
        </p:txBody>
      </p:sp>
      <p:sp>
        <p:nvSpPr>
          <p:cNvPr id="486402" name="Rectangle 2"/>
          <p:cNvSpPr>
            <a:spLocks noGrp="1" noRot="1" noChangeAspect="1" noChangeArrowheads="1" noTextEdit="1"/>
          </p:cNvSpPr>
          <p:nvPr>
            <p:ph type="sldImg"/>
          </p:nvPr>
        </p:nvSpPr>
        <p:spPr>
          <a:ln/>
        </p:spPr>
      </p:sp>
      <p:sp>
        <p:nvSpPr>
          <p:cNvPr id="4864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7727C8DD-94FD-4121-9C6E-E72D962C96AD}"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2EC64997-D26A-4FB9-BC59-C8FFF0A7230C}" type="slidenum">
              <a:rPr lang="en-US"/>
              <a:pPr/>
              <a:t>42</a:t>
            </a:fld>
            <a:endParaRPr lang="en-US"/>
          </a:p>
        </p:txBody>
      </p:sp>
      <p:sp>
        <p:nvSpPr>
          <p:cNvPr id="487426" name="Rectangle 2"/>
          <p:cNvSpPr>
            <a:spLocks noGrp="1" noRot="1" noChangeAspect="1" noChangeArrowheads="1" noTextEdit="1"/>
          </p:cNvSpPr>
          <p:nvPr>
            <p:ph type="sldImg"/>
          </p:nvPr>
        </p:nvSpPr>
        <p:spPr>
          <a:ln/>
        </p:spPr>
      </p:sp>
      <p:sp>
        <p:nvSpPr>
          <p:cNvPr id="4874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D8ECD918-E380-4692-AF79-3FB0004517F6}" type="datetime1">
              <a:rPr lang="en-US"/>
              <a:pPr/>
              <a:t>1/16/2016</a:t>
            </a:fld>
            <a:endParaRPr lang="en-US"/>
          </a:p>
        </p:txBody>
      </p:sp>
      <p:sp>
        <p:nvSpPr>
          <p:cNvPr id="6" name="Rectangle 6"/>
          <p:cNvSpPr>
            <a:spLocks noGrp="1" noChangeArrowheads="1"/>
          </p:cNvSpPr>
          <p:nvPr>
            <p:ph type="ftr" sz="quarter" idx="4"/>
          </p:nvPr>
        </p:nvSpPr>
        <p:spPr>
          <a:ln/>
        </p:spPr>
        <p:txBody>
          <a:bodyPr/>
          <a:lstStyle/>
          <a:p>
            <a:r>
              <a:rPr lang="en-US"/>
              <a:t>VIT University </a:t>
            </a:r>
          </a:p>
        </p:txBody>
      </p:sp>
      <p:sp>
        <p:nvSpPr>
          <p:cNvPr id="7" name="Rectangle 7"/>
          <p:cNvSpPr>
            <a:spLocks noGrp="1" noChangeArrowheads="1"/>
          </p:cNvSpPr>
          <p:nvPr>
            <p:ph type="sldNum" sz="quarter" idx="5"/>
          </p:nvPr>
        </p:nvSpPr>
        <p:spPr>
          <a:ln/>
        </p:spPr>
        <p:txBody>
          <a:bodyPr/>
          <a:lstStyle/>
          <a:p>
            <a:fld id="{4CEB9FDA-8DC0-479C-9AAD-5B56F67470F3}" type="slidenum">
              <a:rPr lang="en-US"/>
              <a:pPr/>
              <a:t>43</a:t>
            </a:fld>
            <a:endParaRPr lang="en-US"/>
          </a:p>
        </p:txBody>
      </p:sp>
      <p:sp>
        <p:nvSpPr>
          <p:cNvPr id="796674" name="Slide Image Placeholder 1"/>
          <p:cNvSpPr>
            <a:spLocks noGrp="1" noRot="1" noChangeAspect="1" noTextEdit="1"/>
          </p:cNvSpPr>
          <p:nvPr>
            <p:ph type="sldImg"/>
          </p:nvPr>
        </p:nvSpPr>
        <p:spPr>
          <a:ln/>
        </p:spPr>
      </p:sp>
      <p:sp>
        <p:nvSpPr>
          <p:cNvPr id="796675" name="Notes Placeholder 2"/>
          <p:cNvSpPr>
            <a:spLocks noGrp="1"/>
          </p:cNvSpPr>
          <p:nvPr>
            <p:ph type="body" idx="1"/>
          </p:nvPr>
        </p:nvSpPr>
        <p:spPr>
          <a:xfrm>
            <a:off x="731838" y="4560888"/>
            <a:ext cx="5851525" cy="4319587"/>
          </a:xfrm>
        </p:spPr>
        <p:txBody>
          <a:bodyPr lIns="96661" tIns="48331" rIns="96661" bIns="48331"/>
          <a:lstStyle/>
          <a:p>
            <a:r>
              <a:rPr lang="en-NZ" b="1"/>
              <a:t>Animated Slide </a:t>
            </a:r>
            <a:r>
              <a:rPr lang="en-NZ"/>
              <a:t>– each item below is magnified for instructor to address separately</a:t>
            </a:r>
          </a:p>
          <a:p>
            <a:endParaRPr lang="en-NZ" b="1"/>
          </a:p>
          <a:p>
            <a:r>
              <a:rPr lang="en-NZ" b="1"/>
              <a:t>1) A one-to-one relationship </a:t>
            </a:r>
          </a:p>
          <a:p>
            <a:pPr lvl="1">
              <a:buFontTx/>
              <a:buChar char="•"/>
            </a:pPr>
            <a:r>
              <a:rPr lang="en-NZ" b="1"/>
              <a:t> </a:t>
            </a:r>
            <a:r>
              <a:rPr lang="en-NZ"/>
              <a:t>allows a private communications link to be set up between two processes. </a:t>
            </a:r>
          </a:p>
          <a:p>
            <a:pPr lvl="1">
              <a:buFontTx/>
              <a:buChar char="•"/>
            </a:pPr>
            <a:r>
              <a:rPr lang="en-NZ"/>
              <a:t>This insulates their interaction from erroneous interference from other processes.</a:t>
            </a:r>
          </a:p>
          <a:p>
            <a:endParaRPr lang="en-NZ"/>
          </a:p>
          <a:p>
            <a:r>
              <a:rPr lang="en-NZ" b="1"/>
              <a:t>2) A many-to-one relationship is useful for client/server interaction;</a:t>
            </a:r>
          </a:p>
          <a:p>
            <a:pPr lvl="1">
              <a:buFontTx/>
              <a:buChar char="•"/>
            </a:pPr>
            <a:r>
              <a:rPr lang="en-NZ"/>
              <a:t> one process provides service to a number of other processes. </a:t>
            </a:r>
          </a:p>
          <a:p>
            <a:pPr lvl="1">
              <a:buFontTx/>
              <a:buChar char="•"/>
            </a:pPr>
            <a:r>
              <a:rPr lang="en-NZ"/>
              <a:t> In this case, the mailbox is often referred to as a </a:t>
            </a:r>
            <a:r>
              <a:rPr lang="en-NZ" i="1"/>
              <a:t>port.</a:t>
            </a:r>
          </a:p>
          <a:p>
            <a:endParaRPr lang="en-NZ" b="1"/>
          </a:p>
          <a:p>
            <a:r>
              <a:rPr lang="en-NZ" b="1"/>
              <a:t>3) A one-to-many relationship allows for one sender and multiple receivers; </a:t>
            </a:r>
          </a:p>
          <a:p>
            <a:pPr lvl="1">
              <a:buFontTx/>
              <a:buChar char="•"/>
            </a:pPr>
            <a:r>
              <a:rPr lang="en-NZ" b="1"/>
              <a:t> </a:t>
            </a:r>
            <a:r>
              <a:rPr lang="en-NZ"/>
              <a:t>it is useful for applications where a message or some information is to be broadcast to a set of processes.</a:t>
            </a:r>
          </a:p>
          <a:p>
            <a:endParaRPr lang="en-NZ"/>
          </a:p>
          <a:p>
            <a:r>
              <a:rPr lang="en-NZ" b="1"/>
              <a:t>4) A many-to-many relationship </a:t>
            </a:r>
          </a:p>
          <a:p>
            <a:pPr lvl="1">
              <a:buFontTx/>
              <a:buChar char="•"/>
            </a:pPr>
            <a:r>
              <a:rPr lang="en-NZ"/>
              <a:t>allows multiple server processes to provide concurrent service to multiple clients.</a:t>
            </a:r>
          </a:p>
          <a:p>
            <a:endParaRPr lang="en-US"/>
          </a:p>
          <a:p>
            <a:r>
              <a:rPr lang="en-NZ"/>
              <a:t>The association of processes to mailboxes can be either static or dynamic. </a:t>
            </a:r>
          </a:p>
          <a:p>
            <a:endParaRPr lang="en-NZ"/>
          </a:p>
          <a:p>
            <a:r>
              <a:rPr lang="en-NZ"/>
              <a:t>Ports are often statically associated with a particular process; that is, the port is created and assigned to the process permanently.</a:t>
            </a:r>
          </a:p>
          <a:p>
            <a:pPr lvl="1"/>
            <a:r>
              <a:rPr lang="en-NZ"/>
              <a:t> Similarly, a one-to-one relationship  is typically defined statically and permanently. When there are many senders, the association of a sender to a mailbox may occur dynamically. Primitives such as connect and disconnect may be used for this purpose</a:t>
            </a:r>
          </a:p>
          <a:p>
            <a:endParaRPr lang="en-NZ"/>
          </a:p>
          <a:p>
            <a:endParaRPr lang="en-US"/>
          </a:p>
        </p:txBody>
      </p:sp>
      <p:sp>
        <p:nvSpPr>
          <p:cNvPr id="4" name="Slide Number Placeholder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eaLnBrk="1" hangingPunct="1"/>
            <a:fld id="{99770C61-34D3-45CE-97E3-23BE8EBDE9BD}" type="slidenum">
              <a:rPr lang="en-US" sz="1300">
                <a:latin typeface="Calibri" pitchFamily="34" charset="0"/>
              </a:rPr>
              <a:pPr algn="r" defTabSz="966788" eaLnBrk="1" hangingPunct="1"/>
              <a:t>43</a:t>
            </a:fld>
            <a:endParaRPr lang="en-US" sz="1300">
              <a:latin typeface="Calibri"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F749F034-1FE4-4633-8C90-5CE65904BB4D}" type="datetime1">
              <a:rPr lang="en-US"/>
              <a:pPr/>
              <a:t>1/16/2016</a:t>
            </a:fld>
            <a:endParaRPr lang="en-US"/>
          </a:p>
        </p:txBody>
      </p:sp>
      <p:sp>
        <p:nvSpPr>
          <p:cNvPr id="6" name="Rectangle 6"/>
          <p:cNvSpPr>
            <a:spLocks noGrp="1" noChangeArrowheads="1"/>
          </p:cNvSpPr>
          <p:nvPr>
            <p:ph type="ftr" sz="quarter" idx="4"/>
          </p:nvPr>
        </p:nvSpPr>
        <p:spPr>
          <a:ln/>
        </p:spPr>
        <p:txBody>
          <a:bodyPr/>
          <a:lstStyle/>
          <a:p>
            <a:r>
              <a:rPr lang="en-US"/>
              <a:t>VIT University </a:t>
            </a:r>
          </a:p>
        </p:txBody>
      </p:sp>
      <p:sp>
        <p:nvSpPr>
          <p:cNvPr id="7" name="Rectangle 7"/>
          <p:cNvSpPr>
            <a:spLocks noGrp="1" noChangeArrowheads="1"/>
          </p:cNvSpPr>
          <p:nvPr>
            <p:ph type="sldNum" sz="quarter" idx="5"/>
          </p:nvPr>
        </p:nvSpPr>
        <p:spPr>
          <a:ln/>
        </p:spPr>
        <p:txBody>
          <a:bodyPr/>
          <a:lstStyle/>
          <a:p>
            <a:fld id="{A359A566-A1E8-4A36-880F-510A89D8B76A}" type="slidenum">
              <a:rPr lang="en-US"/>
              <a:pPr/>
              <a:t>44</a:t>
            </a:fld>
            <a:endParaRPr lang="en-US"/>
          </a:p>
        </p:txBody>
      </p:sp>
      <p:sp>
        <p:nvSpPr>
          <p:cNvPr id="798722" name="Slide Image Placeholder 1"/>
          <p:cNvSpPr>
            <a:spLocks noGrp="1" noRot="1" noChangeAspect="1" noTextEdit="1"/>
          </p:cNvSpPr>
          <p:nvPr>
            <p:ph type="sldImg"/>
          </p:nvPr>
        </p:nvSpPr>
        <p:spPr>
          <a:ln/>
        </p:spPr>
      </p:sp>
      <p:sp>
        <p:nvSpPr>
          <p:cNvPr id="798723" name="Notes Placeholder 2"/>
          <p:cNvSpPr>
            <a:spLocks noGrp="1"/>
          </p:cNvSpPr>
          <p:nvPr>
            <p:ph type="body" idx="1"/>
          </p:nvPr>
        </p:nvSpPr>
        <p:spPr>
          <a:xfrm>
            <a:off x="731838" y="4560888"/>
            <a:ext cx="5851525" cy="4319587"/>
          </a:xfrm>
        </p:spPr>
        <p:txBody>
          <a:bodyPr lIns="96661" tIns="48331" rIns="96661" bIns="48331"/>
          <a:lstStyle/>
          <a:p>
            <a:r>
              <a:rPr lang="en-NZ"/>
              <a:t>The format of the message depends on the objectives of the messaging facility and whether the facility runs on a single computer or on a distributed system.</a:t>
            </a:r>
          </a:p>
          <a:p>
            <a:endParaRPr lang="en-NZ"/>
          </a:p>
          <a:p>
            <a:r>
              <a:rPr lang="en-NZ"/>
              <a:t>This is a typical message format for operating systems that support variable-length messages.</a:t>
            </a:r>
          </a:p>
          <a:p>
            <a:endParaRPr lang="en-NZ"/>
          </a:p>
          <a:p>
            <a:r>
              <a:rPr lang="en-NZ"/>
              <a:t>The message is divided into two parts: </a:t>
            </a:r>
          </a:p>
          <a:p>
            <a:pPr lvl="1"/>
            <a:r>
              <a:rPr lang="en-NZ" b="1"/>
              <a:t>a header</a:t>
            </a:r>
            <a:r>
              <a:rPr lang="en-NZ"/>
              <a:t>, which contains information about the message. </a:t>
            </a:r>
          </a:p>
          <a:p>
            <a:pPr lvl="2">
              <a:buFontTx/>
              <a:buChar char="•"/>
            </a:pPr>
            <a:r>
              <a:rPr lang="en-NZ"/>
              <a:t> The header may contain an identification of the source and intended destination of the message, a length field, and a type field to discriminate among various types of messages.</a:t>
            </a:r>
          </a:p>
          <a:p>
            <a:pPr lvl="2">
              <a:buFontTx/>
              <a:buChar char="•"/>
            </a:pPr>
            <a:r>
              <a:rPr lang="en-NZ"/>
              <a:t>additional control information, e.g. pointer field so a linked list of messages can be created; a sequence number, to keep track of the number and order of messages passed between source and destination; and a priority field.</a:t>
            </a:r>
          </a:p>
          <a:p>
            <a:pPr lvl="1"/>
            <a:r>
              <a:rPr lang="en-NZ" b="1"/>
              <a:t>a body</a:t>
            </a:r>
            <a:r>
              <a:rPr lang="en-NZ"/>
              <a:t>, which contains the actual contents of the message.</a:t>
            </a:r>
          </a:p>
          <a:p>
            <a:endParaRPr lang="en-US"/>
          </a:p>
        </p:txBody>
      </p:sp>
      <p:sp>
        <p:nvSpPr>
          <p:cNvPr id="4" name="Slide Number Placeholder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eaLnBrk="1" hangingPunct="1"/>
            <a:fld id="{B5FEB578-699C-44B9-9648-5D2EBC12F360}" type="slidenum">
              <a:rPr lang="en-US" sz="1300">
                <a:latin typeface="Calibri" pitchFamily="34" charset="0"/>
              </a:rPr>
              <a:pPr algn="r" defTabSz="966788" eaLnBrk="1" hangingPunct="1"/>
              <a:t>44</a:t>
            </a:fld>
            <a:endParaRPr lang="en-US" sz="1300">
              <a:latin typeface="Calibri"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55FBB167-868B-4C50-8031-AA3367356679}"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DB7BF3CE-759A-4281-9E3D-EB67ECB9DC0A}" type="slidenum">
              <a:rPr lang="en-US"/>
              <a:pPr/>
              <a:t>45</a:t>
            </a:fld>
            <a:endParaRPr lang="en-US"/>
          </a:p>
        </p:txBody>
      </p:sp>
      <p:sp>
        <p:nvSpPr>
          <p:cNvPr id="488450" name="Rectangle 2"/>
          <p:cNvSpPr>
            <a:spLocks noGrp="1" noRot="1" noChangeAspect="1" noChangeArrowheads="1" noTextEdit="1"/>
          </p:cNvSpPr>
          <p:nvPr>
            <p:ph type="sldImg"/>
          </p:nvPr>
        </p:nvSpPr>
        <p:spPr>
          <a:ln/>
        </p:spPr>
      </p:sp>
      <p:sp>
        <p:nvSpPr>
          <p:cNvPr id="4884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38548878-C7BC-4858-BEDA-41B95845B76A}"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D1382E8D-3ADB-4662-8589-164F3CF3903F}" type="slidenum">
              <a:rPr lang="en-US"/>
              <a:pPr/>
              <a:t>46</a:t>
            </a:fld>
            <a:endParaRPr lang="en-US"/>
          </a:p>
        </p:txBody>
      </p:sp>
      <p:sp>
        <p:nvSpPr>
          <p:cNvPr id="800770" name="Rectangle 2"/>
          <p:cNvSpPr>
            <a:spLocks noGrp="1" noRot="1" noChangeAspect="1" noChangeArrowheads="1" noTextEdit="1"/>
          </p:cNvSpPr>
          <p:nvPr>
            <p:ph type="sldImg"/>
          </p:nvPr>
        </p:nvSpPr>
        <p:spPr>
          <a:ln/>
        </p:spPr>
      </p:sp>
      <p:sp>
        <p:nvSpPr>
          <p:cNvPr id="800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2F2D0859-0172-4378-B6D7-95F825A98A27}"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1EE26BAC-AF03-41B2-84D8-0A95168C277C}" type="slidenum">
              <a:rPr lang="en-US"/>
              <a:pPr/>
              <a:t>47</a:t>
            </a:fld>
            <a:endParaRPr lang="en-US"/>
          </a:p>
        </p:txBody>
      </p:sp>
      <p:sp>
        <p:nvSpPr>
          <p:cNvPr id="489474" name="Rectangle 2"/>
          <p:cNvSpPr>
            <a:spLocks noGrp="1" noRot="1" noChangeAspect="1" noChangeArrowheads="1" noTextEdit="1"/>
          </p:cNvSpPr>
          <p:nvPr>
            <p:ph type="sldImg"/>
          </p:nvPr>
        </p:nvSpPr>
        <p:spPr>
          <a:ln/>
        </p:spPr>
      </p:sp>
      <p:sp>
        <p:nvSpPr>
          <p:cNvPr id="4894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FE8E8E68-65CE-4CEA-A8ED-EC0CC92754EA}"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E04DC793-E3F7-4B6A-B655-7DC7E413511D}" type="slidenum">
              <a:rPr lang="en-US"/>
              <a:pPr/>
              <a:t>48</a:t>
            </a:fld>
            <a:endParaRPr lang="en-US"/>
          </a:p>
        </p:txBody>
      </p:sp>
      <p:sp>
        <p:nvSpPr>
          <p:cNvPr id="490498" name="Rectangle 2"/>
          <p:cNvSpPr>
            <a:spLocks noGrp="1" noRot="1" noChangeAspect="1" noChangeArrowheads="1" noTextEdit="1"/>
          </p:cNvSpPr>
          <p:nvPr>
            <p:ph type="sldImg"/>
          </p:nvPr>
        </p:nvSpPr>
        <p:spPr>
          <a:ln/>
        </p:spPr>
      </p:sp>
      <p:sp>
        <p:nvSpPr>
          <p:cNvPr id="4904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A1D31AA6-E251-46EC-8679-4DFD66E4288D}"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90B4F64F-95C6-401D-A134-41F3681CF139}" type="slidenum">
              <a:rPr lang="en-US"/>
              <a:pPr/>
              <a:t>49</a:t>
            </a:fld>
            <a:endParaRPr lang="en-US"/>
          </a:p>
        </p:txBody>
      </p:sp>
      <p:sp>
        <p:nvSpPr>
          <p:cNvPr id="491522" name="Rectangle 2"/>
          <p:cNvSpPr>
            <a:spLocks noGrp="1" noRot="1" noChangeAspect="1" noChangeArrowheads="1" noTextEdit="1"/>
          </p:cNvSpPr>
          <p:nvPr>
            <p:ph type="sldImg"/>
          </p:nvPr>
        </p:nvSpPr>
        <p:spPr>
          <a:ln/>
        </p:spPr>
      </p:sp>
      <p:sp>
        <p:nvSpPr>
          <p:cNvPr id="4915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23397A82-61AD-49FD-9F09-C5967DC0EA22}"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C722C370-6845-49EE-A3E1-636DEF370FFC}" type="slidenum">
              <a:rPr lang="en-US"/>
              <a:pPr/>
              <a:t>5</a:t>
            </a:fld>
            <a:endParaRPr lang="en-US"/>
          </a:p>
        </p:txBody>
      </p:sp>
      <p:sp>
        <p:nvSpPr>
          <p:cNvPr id="400386" name="Rectangle 2"/>
          <p:cNvSpPr>
            <a:spLocks noGrp="1" noRot="1" noChangeAspect="1" noChangeArrowheads="1" noTextEdit="1"/>
          </p:cNvSpPr>
          <p:nvPr>
            <p:ph type="sldImg"/>
          </p:nvPr>
        </p:nvSpPr>
        <p:spPr>
          <a:ln/>
        </p:spPr>
      </p:sp>
      <p:sp>
        <p:nvSpPr>
          <p:cNvPr id="4003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65041842-0006-42DA-BCD0-F40560187721}"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88A598B5-2E79-45C3-B06D-1D0A2C0AAD25}" type="slidenum">
              <a:rPr lang="en-US"/>
              <a:pPr/>
              <a:t>50</a:t>
            </a:fld>
            <a:endParaRPr lang="en-US"/>
          </a:p>
        </p:txBody>
      </p:sp>
      <p:sp>
        <p:nvSpPr>
          <p:cNvPr id="492546" name="Rectangle 2"/>
          <p:cNvSpPr>
            <a:spLocks noGrp="1" noRot="1" noChangeAspect="1" noChangeArrowheads="1" noTextEdit="1"/>
          </p:cNvSpPr>
          <p:nvPr>
            <p:ph type="sldImg"/>
          </p:nvPr>
        </p:nvSpPr>
        <p:spPr>
          <a:ln/>
        </p:spPr>
      </p:sp>
      <p:sp>
        <p:nvSpPr>
          <p:cNvPr id="4925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59D2E81D-4CB6-492A-AAE4-73B9F974831F}"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FD9E62D1-9969-464E-BCFE-84CB18C452BD}" type="slidenum">
              <a:rPr lang="en-US"/>
              <a:pPr/>
              <a:t>51</a:t>
            </a:fld>
            <a:endParaRPr lang="en-US"/>
          </a:p>
        </p:txBody>
      </p:sp>
      <p:sp>
        <p:nvSpPr>
          <p:cNvPr id="493570" name="Rectangle 2"/>
          <p:cNvSpPr>
            <a:spLocks noGrp="1" noRot="1" noChangeAspect="1" noChangeArrowheads="1" noTextEdit="1"/>
          </p:cNvSpPr>
          <p:nvPr>
            <p:ph type="sldImg"/>
          </p:nvPr>
        </p:nvSpPr>
        <p:spPr>
          <a:ln/>
        </p:spPr>
      </p:sp>
      <p:sp>
        <p:nvSpPr>
          <p:cNvPr id="4935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43E46846-3EC7-4CF6-B4F8-7A35F93AD54C}"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C1FAB7DF-8B91-45EE-99B0-692393AB7EEA}" type="slidenum">
              <a:rPr lang="en-US"/>
              <a:pPr/>
              <a:t>52</a:t>
            </a:fld>
            <a:endParaRPr lang="en-US"/>
          </a:p>
        </p:txBody>
      </p:sp>
      <p:sp>
        <p:nvSpPr>
          <p:cNvPr id="494594" name="Rectangle 2"/>
          <p:cNvSpPr>
            <a:spLocks noGrp="1" noRot="1" noChangeAspect="1" noChangeArrowheads="1" noTextEdit="1"/>
          </p:cNvSpPr>
          <p:nvPr>
            <p:ph type="sldImg"/>
          </p:nvPr>
        </p:nvSpPr>
        <p:spPr>
          <a:ln/>
        </p:spPr>
      </p:sp>
      <p:sp>
        <p:nvSpPr>
          <p:cNvPr id="4945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4C851BF5-5C69-4B37-91A9-9E0D701417A7}"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B63AB1D5-B2A0-4781-B4A9-05DC32BA5FA7}" type="slidenum">
              <a:rPr lang="en-US"/>
              <a:pPr/>
              <a:t>53</a:t>
            </a:fld>
            <a:endParaRPr lang="en-US"/>
          </a:p>
        </p:txBody>
      </p:sp>
      <p:sp>
        <p:nvSpPr>
          <p:cNvPr id="495618" name="Rectangle 2"/>
          <p:cNvSpPr>
            <a:spLocks noGrp="1" noRot="1" noChangeAspect="1" noChangeArrowheads="1" noTextEdit="1"/>
          </p:cNvSpPr>
          <p:nvPr>
            <p:ph type="sldImg"/>
          </p:nvPr>
        </p:nvSpPr>
        <p:spPr>
          <a:ln/>
        </p:spPr>
      </p:sp>
      <p:sp>
        <p:nvSpPr>
          <p:cNvPr id="4956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7A501052-EE30-41A9-93F0-35E1CF6837E0}"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44EDCBDD-EB2B-4DCA-ACFB-EA208BC66ECA}" type="slidenum">
              <a:rPr lang="en-US"/>
              <a:pPr/>
              <a:t>54</a:t>
            </a:fld>
            <a:endParaRPr lang="en-US"/>
          </a:p>
        </p:txBody>
      </p:sp>
      <p:sp>
        <p:nvSpPr>
          <p:cNvPr id="472066" name="Rectangle 2"/>
          <p:cNvSpPr>
            <a:spLocks noGrp="1" noRot="1" noChangeAspect="1" noChangeArrowheads="1" noTextEdit="1"/>
          </p:cNvSpPr>
          <p:nvPr>
            <p:ph type="sldImg"/>
          </p:nvPr>
        </p:nvSpPr>
        <p:spPr>
          <a:xfrm>
            <a:off x="1211263" y="711200"/>
            <a:ext cx="4832350" cy="3624263"/>
          </a:xfrm>
          <a:ln/>
        </p:spPr>
      </p:sp>
      <p:sp>
        <p:nvSpPr>
          <p:cNvPr id="472067" name="Rectangle 3"/>
          <p:cNvSpPr>
            <a:spLocks noGrp="1" noChangeArrowheads="1"/>
          </p:cNvSpPr>
          <p:nvPr>
            <p:ph type="body" idx="1"/>
          </p:nvPr>
        </p:nvSpPr>
        <p:spPr>
          <a:xfrm>
            <a:off x="957263" y="4572000"/>
            <a:ext cx="5421312" cy="4333875"/>
          </a:xfrm>
        </p:spPr>
        <p:txBody>
          <a:bodyP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8EB23625-0283-44FE-8F61-6D3ACDE1A795}"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D4E926CC-2D3E-4855-94B1-D847D9946CFC}" type="slidenum">
              <a:rPr lang="en-US"/>
              <a:pPr/>
              <a:t>55</a:t>
            </a:fld>
            <a:endParaRPr lang="en-US"/>
          </a:p>
        </p:txBody>
      </p:sp>
      <p:sp>
        <p:nvSpPr>
          <p:cNvPr id="777218" name="Rectangle 2"/>
          <p:cNvSpPr>
            <a:spLocks noGrp="1" noRot="1" noChangeAspect="1" noChangeArrowheads="1" noTextEdit="1"/>
          </p:cNvSpPr>
          <p:nvPr>
            <p:ph type="sldImg"/>
          </p:nvPr>
        </p:nvSpPr>
        <p:spPr>
          <a:ln/>
        </p:spPr>
      </p:sp>
      <p:sp>
        <p:nvSpPr>
          <p:cNvPr id="777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91014937-7F2A-428E-B5B2-1699DE46A6B0}" type="datetime1">
              <a:rPr lang="en-US"/>
              <a:pPr/>
              <a:t>1/16/2016</a:t>
            </a:fld>
            <a:endParaRPr lang="en-US"/>
          </a:p>
        </p:txBody>
      </p:sp>
      <p:sp>
        <p:nvSpPr>
          <p:cNvPr id="6" name="Rectangle 6"/>
          <p:cNvSpPr>
            <a:spLocks noGrp="1" noChangeArrowheads="1"/>
          </p:cNvSpPr>
          <p:nvPr>
            <p:ph type="ftr" sz="quarter" idx="4"/>
          </p:nvPr>
        </p:nvSpPr>
        <p:spPr>
          <a:ln/>
        </p:spPr>
        <p:txBody>
          <a:bodyPr/>
          <a:lstStyle/>
          <a:p>
            <a:r>
              <a:rPr lang="en-US"/>
              <a:t>VIT University </a:t>
            </a:r>
          </a:p>
        </p:txBody>
      </p:sp>
      <p:sp>
        <p:nvSpPr>
          <p:cNvPr id="7" name="Rectangle 7"/>
          <p:cNvSpPr>
            <a:spLocks noGrp="1" noChangeArrowheads="1"/>
          </p:cNvSpPr>
          <p:nvPr>
            <p:ph type="sldNum" sz="quarter" idx="5"/>
          </p:nvPr>
        </p:nvSpPr>
        <p:spPr>
          <a:ln/>
        </p:spPr>
        <p:txBody>
          <a:bodyPr/>
          <a:lstStyle/>
          <a:p>
            <a:fld id="{25171A1D-0D5C-4D3F-8029-6F2600C80574}" type="slidenum">
              <a:rPr lang="en-US"/>
              <a:pPr/>
              <a:t>56</a:t>
            </a:fld>
            <a:endParaRPr lang="en-US"/>
          </a:p>
        </p:txBody>
      </p:sp>
      <p:sp>
        <p:nvSpPr>
          <p:cNvPr id="757762" name="Slide Image Placeholder 1"/>
          <p:cNvSpPr>
            <a:spLocks noGrp="1" noRot="1" noChangeAspect="1" noTextEdit="1"/>
          </p:cNvSpPr>
          <p:nvPr>
            <p:ph type="sldImg"/>
          </p:nvPr>
        </p:nvSpPr>
        <p:spPr>
          <a:ln/>
        </p:spPr>
      </p:sp>
      <p:sp>
        <p:nvSpPr>
          <p:cNvPr id="757763" name="Notes Placeholder 2"/>
          <p:cNvSpPr>
            <a:spLocks noGrp="1"/>
          </p:cNvSpPr>
          <p:nvPr>
            <p:ph type="body" idx="1"/>
          </p:nvPr>
        </p:nvSpPr>
        <p:spPr>
          <a:xfrm>
            <a:off x="731838" y="4560888"/>
            <a:ext cx="5851525" cy="4319587"/>
          </a:xfrm>
        </p:spPr>
        <p:txBody>
          <a:bodyPr lIns="96661" tIns="48331" rIns="96661" bIns="48331"/>
          <a:lstStyle/>
          <a:p>
            <a:r>
              <a:rPr lang="en-NZ"/>
              <a:t>Multithreading refers to the ability of an OS to support multiple, concurrent paths of execution within a single  process.</a:t>
            </a:r>
          </a:p>
          <a:p>
            <a:endParaRPr lang="en-NZ"/>
          </a:p>
        </p:txBody>
      </p:sp>
      <p:sp>
        <p:nvSpPr>
          <p:cNvPr id="4" name="Slide Number Placeholder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eaLnBrk="1" hangingPunct="1"/>
            <a:fld id="{3F14F964-3DFA-4C3A-9B8D-67D755B48864}" type="slidenum">
              <a:rPr lang="en-US" sz="1300">
                <a:latin typeface="Calibri" pitchFamily="34" charset="0"/>
              </a:rPr>
              <a:pPr algn="r" defTabSz="966788" eaLnBrk="1" hangingPunct="1"/>
              <a:t>56</a:t>
            </a:fld>
            <a:endParaRPr lang="en-US" sz="1300">
              <a:latin typeface="Calibri" pitchFamily="34"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96FDFB8C-4DCF-423A-AE0B-5D6ED1DA0186}" type="datetime1">
              <a:rPr lang="en-US"/>
              <a:pPr/>
              <a:t>1/16/2016</a:t>
            </a:fld>
            <a:endParaRPr lang="en-US"/>
          </a:p>
        </p:txBody>
      </p:sp>
      <p:sp>
        <p:nvSpPr>
          <p:cNvPr id="6" name="Rectangle 6"/>
          <p:cNvSpPr>
            <a:spLocks noGrp="1" noChangeArrowheads="1"/>
          </p:cNvSpPr>
          <p:nvPr>
            <p:ph type="ftr" sz="quarter" idx="4"/>
          </p:nvPr>
        </p:nvSpPr>
        <p:spPr>
          <a:ln/>
        </p:spPr>
        <p:txBody>
          <a:bodyPr/>
          <a:lstStyle/>
          <a:p>
            <a:r>
              <a:rPr lang="en-US"/>
              <a:t>VIT University </a:t>
            </a:r>
          </a:p>
        </p:txBody>
      </p:sp>
      <p:sp>
        <p:nvSpPr>
          <p:cNvPr id="7" name="Rectangle 7"/>
          <p:cNvSpPr>
            <a:spLocks noGrp="1" noChangeArrowheads="1"/>
          </p:cNvSpPr>
          <p:nvPr>
            <p:ph type="sldNum" sz="quarter" idx="5"/>
          </p:nvPr>
        </p:nvSpPr>
        <p:spPr>
          <a:ln/>
        </p:spPr>
        <p:txBody>
          <a:bodyPr/>
          <a:lstStyle/>
          <a:p>
            <a:fld id="{CE174289-A546-4BA4-A53E-79D272328D8B}" type="slidenum">
              <a:rPr lang="en-US"/>
              <a:pPr/>
              <a:t>57</a:t>
            </a:fld>
            <a:endParaRPr lang="en-US"/>
          </a:p>
        </p:txBody>
      </p:sp>
      <p:sp>
        <p:nvSpPr>
          <p:cNvPr id="75981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a:xfrm>
            <a:off x="731838" y="4560888"/>
            <a:ext cx="5851525" cy="4319587"/>
          </a:xfrm>
        </p:spPr>
        <p:txBody>
          <a:bodyPr lIns="96661" tIns="48331" rIns="96661" bIns="48331"/>
          <a:lstStyle/>
          <a:p>
            <a:pPr>
              <a:lnSpc>
                <a:spcPct val="90000"/>
              </a:lnSpc>
            </a:pPr>
            <a:r>
              <a:rPr lang="en-NZ" b="1"/>
              <a:t>Animated Slide</a:t>
            </a:r>
          </a:p>
          <a:p>
            <a:pPr>
              <a:lnSpc>
                <a:spcPct val="90000"/>
              </a:lnSpc>
            </a:pPr>
            <a:r>
              <a:rPr lang="en-NZ" b="1"/>
              <a:t>Onload</a:t>
            </a:r>
            <a:r>
              <a:rPr lang="en-NZ"/>
              <a:t> Enlarges top-left to discuss DOS</a:t>
            </a:r>
          </a:p>
          <a:p>
            <a:pPr>
              <a:lnSpc>
                <a:spcPct val="90000"/>
              </a:lnSpc>
            </a:pPr>
            <a:r>
              <a:rPr lang="en-NZ" b="1"/>
              <a:t>Click1:</a:t>
            </a:r>
            <a:r>
              <a:rPr lang="en-NZ"/>
              <a:t> Enlarges bottom-left for Unix</a:t>
            </a:r>
          </a:p>
          <a:p>
            <a:pPr>
              <a:lnSpc>
                <a:spcPct val="90000"/>
              </a:lnSpc>
            </a:pPr>
            <a:endParaRPr lang="en-NZ"/>
          </a:p>
          <a:p>
            <a:pPr>
              <a:lnSpc>
                <a:spcPct val="90000"/>
              </a:lnSpc>
            </a:pPr>
            <a:r>
              <a:rPr lang="en-NZ"/>
              <a:t>Single Threaded approach: The traditional approach of a single thread of execution per process, in which the concept of a thread is not recognized, examples are</a:t>
            </a:r>
          </a:p>
          <a:p>
            <a:pPr lvl="1">
              <a:lnSpc>
                <a:spcPct val="90000"/>
              </a:lnSpc>
              <a:buFontTx/>
              <a:buChar char="•"/>
            </a:pPr>
            <a:r>
              <a:rPr lang="en-NZ"/>
              <a:t>MS DOS (single process, single thread)</a:t>
            </a:r>
          </a:p>
          <a:p>
            <a:pPr lvl="1">
              <a:lnSpc>
                <a:spcPct val="90000"/>
              </a:lnSpc>
              <a:buFontTx/>
              <a:buChar char="•"/>
            </a:pPr>
            <a:r>
              <a:rPr lang="en-NZ"/>
              <a:t>Unix  (multiple, single threaded processes)</a:t>
            </a:r>
          </a:p>
        </p:txBody>
      </p:sp>
      <p:sp>
        <p:nvSpPr>
          <p:cNvPr id="4" name="Slide Number Placeholder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eaLnBrk="1" hangingPunct="1"/>
            <a:fld id="{0673B484-1A01-4379-9323-FD93FA5B7389}" type="slidenum">
              <a:rPr lang="en-US" sz="1300">
                <a:latin typeface="Calibri" pitchFamily="34" charset="0"/>
              </a:rPr>
              <a:pPr algn="r" defTabSz="966788" eaLnBrk="1" hangingPunct="1"/>
              <a:t>57</a:t>
            </a:fld>
            <a:endParaRPr lang="en-US" sz="1300">
              <a:latin typeface="Calibri"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BD979BEE-E26F-4F98-A8E1-69198EBC8B75}" type="datetime1">
              <a:rPr lang="en-US"/>
              <a:pPr/>
              <a:t>1/16/2016</a:t>
            </a:fld>
            <a:endParaRPr lang="en-US"/>
          </a:p>
        </p:txBody>
      </p:sp>
      <p:sp>
        <p:nvSpPr>
          <p:cNvPr id="6" name="Rectangle 6"/>
          <p:cNvSpPr>
            <a:spLocks noGrp="1" noChangeArrowheads="1"/>
          </p:cNvSpPr>
          <p:nvPr>
            <p:ph type="ftr" sz="quarter" idx="4"/>
          </p:nvPr>
        </p:nvSpPr>
        <p:spPr>
          <a:ln/>
        </p:spPr>
        <p:txBody>
          <a:bodyPr/>
          <a:lstStyle/>
          <a:p>
            <a:r>
              <a:rPr lang="en-US"/>
              <a:t>VIT University </a:t>
            </a:r>
          </a:p>
        </p:txBody>
      </p:sp>
      <p:sp>
        <p:nvSpPr>
          <p:cNvPr id="7" name="Rectangle 7"/>
          <p:cNvSpPr>
            <a:spLocks noGrp="1" noChangeArrowheads="1"/>
          </p:cNvSpPr>
          <p:nvPr>
            <p:ph type="sldNum" sz="quarter" idx="5"/>
          </p:nvPr>
        </p:nvSpPr>
        <p:spPr>
          <a:ln/>
        </p:spPr>
        <p:txBody>
          <a:bodyPr/>
          <a:lstStyle/>
          <a:p>
            <a:fld id="{D332242D-6857-4970-B2EC-4B8AF71C737E}" type="slidenum">
              <a:rPr lang="en-US"/>
              <a:pPr/>
              <a:t>58</a:t>
            </a:fld>
            <a:endParaRPr lang="en-US"/>
          </a:p>
        </p:txBody>
      </p:sp>
      <p:sp>
        <p:nvSpPr>
          <p:cNvPr id="761858" name="Slide Image Placeholder 1"/>
          <p:cNvSpPr>
            <a:spLocks noGrp="1" noRot="1" noChangeAspect="1" noTextEdit="1"/>
          </p:cNvSpPr>
          <p:nvPr>
            <p:ph type="sldImg"/>
          </p:nvPr>
        </p:nvSpPr>
        <p:spPr>
          <a:ln/>
        </p:spPr>
      </p:sp>
      <p:sp>
        <p:nvSpPr>
          <p:cNvPr id="761859" name="Notes Placeholder 2"/>
          <p:cNvSpPr>
            <a:spLocks noGrp="1"/>
          </p:cNvSpPr>
          <p:nvPr>
            <p:ph type="body" idx="1"/>
          </p:nvPr>
        </p:nvSpPr>
        <p:spPr>
          <a:xfrm>
            <a:off x="731838" y="4560888"/>
            <a:ext cx="5851525" cy="4319587"/>
          </a:xfrm>
        </p:spPr>
        <p:txBody>
          <a:bodyPr lIns="96661" tIns="48331" rIns="96661" bIns="48331"/>
          <a:lstStyle/>
          <a:p>
            <a:r>
              <a:rPr lang="en-US" b="1"/>
              <a:t>Animated Slide</a:t>
            </a:r>
          </a:p>
          <a:p>
            <a:r>
              <a:rPr lang="en-US" b="1"/>
              <a:t>Onload: </a:t>
            </a:r>
            <a:r>
              <a:rPr lang="en-US"/>
              <a:t>Emphasis on top-right and JRE (single process, multiple thread), </a:t>
            </a:r>
          </a:p>
          <a:p>
            <a:r>
              <a:rPr lang="en-US" b="1"/>
              <a:t>Click 1: </a:t>
            </a:r>
            <a:r>
              <a:rPr lang="en-US"/>
              <a:t>Emphasis on multiple processes with multiple threads – this is the main topic of this chapter</a:t>
            </a:r>
          </a:p>
          <a:p>
            <a:endParaRPr lang="en-US"/>
          </a:p>
          <a:p>
            <a:r>
              <a:rPr lang="en-NZ"/>
              <a:t>JRE  is an example of a system of one process with multiple threads. </a:t>
            </a:r>
          </a:p>
          <a:p>
            <a:endParaRPr lang="en-NZ"/>
          </a:p>
          <a:p>
            <a:r>
              <a:rPr lang="en-NZ"/>
              <a:t>Of main interest in this chapter is the use of multiple processes, each of which support multiple threads.</a:t>
            </a:r>
          </a:p>
          <a:p>
            <a:pPr lvl="1"/>
            <a:r>
              <a:rPr lang="en-NZ"/>
              <a:t>Examples include:</a:t>
            </a:r>
          </a:p>
          <a:p>
            <a:pPr lvl="2">
              <a:buFontTx/>
              <a:buChar char="•"/>
            </a:pPr>
            <a:r>
              <a:rPr lang="en-NZ"/>
              <a:t> Windows, </a:t>
            </a:r>
          </a:p>
          <a:p>
            <a:pPr lvl="2">
              <a:buFontTx/>
              <a:buChar char="•"/>
            </a:pPr>
            <a:r>
              <a:rPr lang="en-NZ"/>
              <a:t>Solaris, </a:t>
            </a:r>
          </a:p>
          <a:p>
            <a:pPr lvl="2">
              <a:buFontTx/>
              <a:buChar char="•"/>
            </a:pPr>
            <a:r>
              <a:rPr lang="en-NZ"/>
              <a:t>and many modern versions of UNIX. </a:t>
            </a:r>
          </a:p>
        </p:txBody>
      </p:sp>
      <p:sp>
        <p:nvSpPr>
          <p:cNvPr id="4" name="Slide Number Placeholder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eaLnBrk="1" hangingPunct="1"/>
            <a:fld id="{E5F315F4-1BC0-4488-80BD-B3D941960992}" type="slidenum">
              <a:rPr lang="en-US" sz="1300">
                <a:latin typeface="Calibri" pitchFamily="34" charset="0"/>
              </a:rPr>
              <a:pPr algn="r" defTabSz="966788" eaLnBrk="1" hangingPunct="1"/>
              <a:t>58</a:t>
            </a:fld>
            <a:endParaRPr lang="en-US" sz="1300">
              <a:latin typeface="Calibri" pitchFamily="34"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245D3FF4-C237-4615-9E9A-495F4142C465}" type="datetime1">
              <a:rPr lang="en-US"/>
              <a:pPr/>
              <a:t>1/16/2016</a:t>
            </a:fld>
            <a:endParaRPr lang="en-US"/>
          </a:p>
        </p:txBody>
      </p:sp>
      <p:sp>
        <p:nvSpPr>
          <p:cNvPr id="6" name="Rectangle 6"/>
          <p:cNvSpPr>
            <a:spLocks noGrp="1" noChangeArrowheads="1"/>
          </p:cNvSpPr>
          <p:nvPr>
            <p:ph type="ftr" sz="quarter" idx="4"/>
          </p:nvPr>
        </p:nvSpPr>
        <p:spPr>
          <a:ln/>
        </p:spPr>
        <p:txBody>
          <a:bodyPr/>
          <a:lstStyle/>
          <a:p>
            <a:r>
              <a:rPr lang="en-US"/>
              <a:t>VIT University </a:t>
            </a:r>
          </a:p>
        </p:txBody>
      </p:sp>
      <p:sp>
        <p:nvSpPr>
          <p:cNvPr id="7" name="Rectangle 7"/>
          <p:cNvSpPr>
            <a:spLocks noGrp="1" noChangeArrowheads="1"/>
          </p:cNvSpPr>
          <p:nvPr>
            <p:ph type="sldNum" sz="quarter" idx="5"/>
          </p:nvPr>
        </p:nvSpPr>
        <p:spPr>
          <a:ln/>
        </p:spPr>
        <p:txBody>
          <a:bodyPr/>
          <a:lstStyle/>
          <a:p>
            <a:fld id="{984A7AB5-1D87-444F-AD65-658459A991A7}" type="slidenum">
              <a:rPr lang="en-US"/>
              <a:pPr/>
              <a:t>59</a:t>
            </a:fld>
            <a:endParaRPr lang="en-US"/>
          </a:p>
        </p:txBody>
      </p:sp>
      <p:sp>
        <p:nvSpPr>
          <p:cNvPr id="763906" name="Slide Image Placeholder 1"/>
          <p:cNvSpPr>
            <a:spLocks noGrp="1" noRot="1" noChangeAspect="1" noTextEdit="1"/>
          </p:cNvSpPr>
          <p:nvPr>
            <p:ph type="sldImg"/>
          </p:nvPr>
        </p:nvSpPr>
        <p:spPr>
          <a:ln/>
        </p:spPr>
      </p:sp>
      <p:sp>
        <p:nvSpPr>
          <p:cNvPr id="763907" name="Notes Placeholder 2"/>
          <p:cNvSpPr>
            <a:spLocks noGrp="1"/>
          </p:cNvSpPr>
          <p:nvPr>
            <p:ph type="body" idx="1"/>
          </p:nvPr>
        </p:nvSpPr>
        <p:spPr>
          <a:xfrm>
            <a:off x="731838" y="4560888"/>
            <a:ext cx="5851525" cy="4319587"/>
          </a:xfrm>
        </p:spPr>
        <p:txBody>
          <a:bodyPr lIns="96661" tIns="48331" rIns="96661" bIns="48331"/>
          <a:lstStyle/>
          <a:p>
            <a:r>
              <a:rPr lang="en-NZ"/>
              <a:t>Within a process, there may be one or more threads, each with the following:</a:t>
            </a:r>
          </a:p>
          <a:p>
            <a:r>
              <a:rPr lang="en-NZ"/>
              <a:t>• A thread execution state (Running, Ready, etc.).</a:t>
            </a:r>
          </a:p>
          <a:p>
            <a:r>
              <a:rPr lang="en-NZ"/>
              <a:t>• A saved thread context when not running; </a:t>
            </a:r>
          </a:p>
          <a:p>
            <a:endParaRPr lang="en-NZ"/>
          </a:p>
          <a:p>
            <a:r>
              <a:rPr lang="en-NZ"/>
              <a:t>one way to view a thread is as an independent program counter operating within a process.</a:t>
            </a:r>
            <a:endParaRPr lang="en-US"/>
          </a:p>
        </p:txBody>
      </p:sp>
      <p:sp>
        <p:nvSpPr>
          <p:cNvPr id="4" name="Slide Number Placeholder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eaLnBrk="1" hangingPunct="1"/>
            <a:fld id="{523D525B-D9CD-493F-AA9F-24628B31104E}" type="slidenum">
              <a:rPr lang="en-US" sz="1300">
                <a:latin typeface="Calibri" pitchFamily="34" charset="0"/>
              </a:rPr>
              <a:pPr algn="r" defTabSz="966788" eaLnBrk="1" hangingPunct="1"/>
              <a:t>59</a:t>
            </a:fld>
            <a:endParaRPr lang="en-US" sz="1300">
              <a:latin typeface="Calibri"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6F2B5536-B06B-42B9-A894-E54657B649BB}"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0738C97B-ABB2-42EF-8471-23669AD220E8}" type="slidenum">
              <a:rPr lang="en-US"/>
              <a:pPr/>
              <a:t>6</a:t>
            </a:fld>
            <a:endParaRPr lang="en-US"/>
          </a:p>
        </p:txBody>
      </p:sp>
      <p:sp>
        <p:nvSpPr>
          <p:cNvPr id="401410" name="Rectangle 2"/>
          <p:cNvSpPr>
            <a:spLocks noGrp="1" noRot="1" noChangeAspect="1" noChangeArrowheads="1" noTextEdit="1"/>
          </p:cNvSpPr>
          <p:nvPr>
            <p:ph type="sldImg"/>
          </p:nvPr>
        </p:nvSpPr>
        <p:spPr>
          <a:ln/>
        </p:spPr>
      </p:sp>
      <p:sp>
        <p:nvSpPr>
          <p:cNvPr id="4014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DBEC0DCF-3AAB-4D62-B164-79C3162A0A32}" type="datetime1">
              <a:rPr lang="en-US"/>
              <a:pPr/>
              <a:t>1/16/2016</a:t>
            </a:fld>
            <a:endParaRPr lang="en-US"/>
          </a:p>
        </p:txBody>
      </p:sp>
      <p:sp>
        <p:nvSpPr>
          <p:cNvPr id="6" name="Rectangle 6"/>
          <p:cNvSpPr>
            <a:spLocks noGrp="1" noChangeArrowheads="1"/>
          </p:cNvSpPr>
          <p:nvPr>
            <p:ph type="ftr" sz="quarter" idx="4"/>
          </p:nvPr>
        </p:nvSpPr>
        <p:spPr>
          <a:ln/>
        </p:spPr>
        <p:txBody>
          <a:bodyPr/>
          <a:lstStyle/>
          <a:p>
            <a:r>
              <a:rPr lang="en-US"/>
              <a:t>VIT University </a:t>
            </a:r>
          </a:p>
        </p:txBody>
      </p:sp>
      <p:sp>
        <p:nvSpPr>
          <p:cNvPr id="7" name="Rectangle 7"/>
          <p:cNvSpPr>
            <a:spLocks noGrp="1" noChangeArrowheads="1"/>
          </p:cNvSpPr>
          <p:nvPr>
            <p:ph type="sldNum" sz="quarter" idx="5"/>
          </p:nvPr>
        </p:nvSpPr>
        <p:spPr>
          <a:ln/>
        </p:spPr>
        <p:txBody>
          <a:bodyPr/>
          <a:lstStyle/>
          <a:p>
            <a:fld id="{B5973AB5-BD7A-462A-966E-F13023949D57}" type="slidenum">
              <a:rPr lang="en-US"/>
              <a:pPr/>
              <a:t>60</a:t>
            </a:fld>
            <a:endParaRPr lang="en-US"/>
          </a:p>
        </p:txBody>
      </p:sp>
      <p:sp>
        <p:nvSpPr>
          <p:cNvPr id="766978" name="Slide Image Placeholder 1"/>
          <p:cNvSpPr>
            <a:spLocks noGrp="1" noRot="1" noChangeAspect="1" noTextEdit="1"/>
          </p:cNvSpPr>
          <p:nvPr>
            <p:ph type="sldImg"/>
          </p:nvPr>
        </p:nvSpPr>
        <p:spPr>
          <a:ln/>
        </p:spPr>
      </p:sp>
      <p:sp>
        <p:nvSpPr>
          <p:cNvPr id="766979" name="Notes Placeholder 2"/>
          <p:cNvSpPr>
            <a:spLocks noGrp="1"/>
          </p:cNvSpPr>
          <p:nvPr>
            <p:ph type="body" idx="1"/>
          </p:nvPr>
        </p:nvSpPr>
        <p:spPr>
          <a:xfrm>
            <a:off x="731838" y="4560888"/>
            <a:ext cx="5851525" cy="4319587"/>
          </a:xfrm>
        </p:spPr>
        <p:txBody>
          <a:bodyPr lIns="96661" tIns="48331" rIns="96661" bIns="48331"/>
          <a:lstStyle/>
          <a:p>
            <a:r>
              <a:rPr lang="en-NZ"/>
              <a:t>If there is an application or function that should be implemented as a set of related units of execution, </a:t>
            </a:r>
          </a:p>
          <a:p>
            <a:pPr lvl="1"/>
            <a:r>
              <a:rPr lang="en-NZ"/>
              <a:t>it is far more efficient to do so as a collection of threads -  rather than a collection of separate processes.</a:t>
            </a:r>
            <a:endParaRPr lang="en-US"/>
          </a:p>
        </p:txBody>
      </p:sp>
      <p:sp>
        <p:nvSpPr>
          <p:cNvPr id="4" name="Slide Number Placeholder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eaLnBrk="1" hangingPunct="1"/>
            <a:fld id="{789DE24C-5403-4A3B-8D6E-3E7366EA36E5}" type="slidenum">
              <a:rPr lang="en-US" sz="1300">
                <a:latin typeface="Calibri" pitchFamily="34" charset="0"/>
              </a:rPr>
              <a:pPr algn="r" defTabSz="966788" eaLnBrk="1" hangingPunct="1"/>
              <a:t>60</a:t>
            </a:fld>
            <a:endParaRPr lang="en-US" sz="1300">
              <a:latin typeface="Calibri" pitchFamily="34"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CFEE6559-3955-42C3-BBBD-10D1C3300B99}" type="datetime1">
              <a:rPr lang="en-US"/>
              <a:pPr/>
              <a:t>1/16/2016</a:t>
            </a:fld>
            <a:endParaRPr lang="en-US"/>
          </a:p>
        </p:txBody>
      </p:sp>
      <p:sp>
        <p:nvSpPr>
          <p:cNvPr id="6" name="Rectangle 6"/>
          <p:cNvSpPr>
            <a:spLocks noGrp="1" noChangeArrowheads="1"/>
          </p:cNvSpPr>
          <p:nvPr>
            <p:ph type="ftr" sz="quarter" idx="4"/>
          </p:nvPr>
        </p:nvSpPr>
        <p:spPr>
          <a:ln/>
        </p:spPr>
        <p:txBody>
          <a:bodyPr/>
          <a:lstStyle/>
          <a:p>
            <a:r>
              <a:rPr lang="en-US"/>
              <a:t>VIT University </a:t>
            </a:r>
          </a:p>
        </p:txBody>
      </p:sp>
      <p:sp>
        <p:nvSpPr>
          <p:cNvPr id="7" name="Rectangle 7"/>
          <p:cNvSpPr>
            <a:spLocks noGrp="1" noChangeArrowheads="1"/>
          </p:cNvSpPr>
          <p:nvPr>
            <p:ph type="sldNum" sz="quarter" idx="5"/>
          </p:nvPr>
        </p:nvSpPr>
        <p:spPr>
          <a:ln/>
        </p:spPr>
        <p:txBody>
          <a:bodyPr/>
          <a:lstStyle/>
          <a:p>
            <a:fld id="{6E7097F2-3612-4AC9-9B5A-A172C1E481D9}" type="slidenum">
              <a:rPr lang="en-US"/>
              <a:pPr/>
              <a:t>61</a:t>
            </a:fld>
            <a:endParaRPr lang="en-US"/>
          </a:p>
        </p:txBody>
      </p:sp>
      <p:sp>
        <p:nvSpPr>
          <p:cNvPr id="771074" name="Slide Image Placeholder 1"/>
          <p:cNvSpPr>
            <a:spLocks noGrp="1" noRot="1" noChangeAspect="1" noTextEdit="1"/>
          </p:cNvSpPr>
          <p:nvPr>
            <p:ph type="sldImg"/>
          </p:nvPr>
        </p:nvSpPr>
        <p:spPr>
          <a:ln/>
        </p:spPr>
      </p:sp>
      <p:sp>
        <p:nvSpPr>
          <p:cNvPr id="771075" name="Notes Placeholder 2"/>
          <p:cNvSpPr>
            <a:spLocks noGrp="1"/>
          </p:cNvSpPr>
          <p:nvPr>
            <p:ph type="body" idx="1"/>
          </p:nvPr>
        </p:nvSpPr>
        <p:spPr>
          <a:xfrm>
            <a:off x="731838" y="4560888"/>
            <a:ext cx="5851525" cy="4319587"/>
          </a:xfrm>
        </p:spPr>
        <p:txBody>
          <a:bodyPr lIns="96661" tIns="48331" rIns="96661" bIns="48331"/>
          <a:lstStyle/>
          <a:p>
            <a:r>
              <a:rPr lang="en-NZ"/>
              <a:t>Suspension involves swapping the address space of one process out of main memory to make room for the address space of another process. </a:t>
            </a:r>
          </a:p>
          <a:p>
            <a:pPr lvl="1"/>
            <a:r>
              <a:rPr lang="en-NZ" b="1"/>
              <a:t>Because all threads in a process share the same address space</a:t>
            </a:r>
            <a:r>
              <a:rPr lang="en-NZ"/>
              <a:t>, all threads are suspended at the same time.</a:t>
            </a:r>
          </a:p>
          <a:p>
            <a:pPr lvl="1"/>
            <a:endParaRPr lang="en-NZ"/>
          </a:p>
          <a:p>
            <a:r>
              <a:rPr lang="en-NZ"/>
              <a:t>Similarly, termination of a process terminates all threads within that process.</a:t>
            </a:r>
            <a:endParaRPr lang="en-US"/>
          </a:p>
        </p:txBody>
      </p:sp>
      <p:sp>
        <p:nvSpPr>
          <p:cNvPr id="4" name="Slide Number Placeholder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eaLnBrk="1" hangingPunct="1"/>
            <a:fld id="{24C06E86-A9EF-4743-957E-20E2B61E9E86}" type="slidenum">
              <a:rPr lang="en-US" sz="1300">
                <a:latin typeface="Calibri" pitchFamily="34" charset="0"/>
              </a:rPr>
              <a:pPr algn="r" defTabSz="966788" eaLnBrk="1" hangingPunct="1"/>
              <a:t>61</a:t>
            </a:fld>
            <a:endParaRPr lang="en-US" sz="1300">
              <a:latin typeface="Calibri" pitchFamily="34"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120438EF-24BD-43F4-B79D-CA910DC543A7}" type="datetime1">
              <a:rPr lang="en-US"/>
              <a:pPr/>
              <a:t>1/16/2016</a:t>
            </a:fld>
            <a:endParaRPr lang="en-US"/>
          </a:p>
        </p:txBody>
      </p:sp>
      <p:sp>
        <p:nvSpPr>
          <p:cNvPr id="6" name="Rectangle 6"/>
          <p:cNvSpPr>
            <a:spLocks noGrp="1" noChangeArrowheads="1"/>
          </p:cNvSpPr>
          <p:nvPr>
            <p:ph type="ftr" sz="quarter" idx="4"/>
          </p:nvPr>
        </p:nvSpPr>
        <p:spPr>
          <a:ln/>
        </p:spPr>
        <p:txBody>
          <a:bodyPr/>
          <a:lstStyle/>
          <a:p>
            <a:r>
              <a:rPr lang="en-US"/>
              <a:t>VIT University </a:t>
            </a:r>
          </a:p>
        </p:txBody>
      </p:sp>
      <p:sp>
        <p:nvSpPr>
          <p:cNvPr id="7" name="Rectangle 7"/>
          <p:cNvSpPr>
            <a:spLocks noGrp="1" noChangeArrowheads="1"/>
          </p:cNvSpPr>
          <p:nvPr>
            <p:ph type="sldNum" sz="quarter" idx="5"/>
          </p:nvPr>
        </p:nvSpPr>
        <p:spPr>
          <a:ln/>
        </p:spPr>
        <p:txBody>
          <a:bodyPr/>
          <a:lstStyle/>
          <a:p>
            <a:fld id="{81F9AD36-79A5-49B0-9A7C-07D1D9F35CEC}" type="slidenum">
              <a:rPr lang="en-US"/>
              <a:pPr/>
              <a:t>62</a:t>
            </a:fld>
            <a:endParaRPr lang="en-US"/>
          </a:p>
        </p:txBody>
      </p:sp>
      <p:sp>
        <p:nvSpPr>
          <p:cNvPr id="773122" name="Slide Image Placeholder 1"/>
          <p:cNvSpPr>
            <a:spLocks noGrp="1" noRot="1" noChangeAspect="1" noTextEdit="1"/>
          </p:cNvSpPr>
          <p:nvPr>
            <p:ph type="sldImg"/>
          </p:nvPr>
        </p:nvSpPr>
        <p:spPr>
          <a:ln/>
        </p:spPr>
      </p:sp>
      <p:sp>
        <p:nvSpPr>
          <p:cNvPr id="773123" name="Notes Placeholder 2"/>
          <p:cNvSpPr>
            <a:spLocks noGrp="1"/>
          </p:cNvSpPr>
          <p:nvPr>
            <p:ph type="body" idx="1"/>
          </p:nvPr>
        </p:nvSpPr>
        <p:spPr>
          <a:xfrm>
            <a:off x="731838" y="4560888"/>
            <a:ext cx="5851525" cy="4319587"/>
          </a:xfrm>
        </p:spPr>
        <p:txBody>
          <a:bodyPr lIns="96661" tIns="48331" rIns="96661" bIns="48331"/>
          <a:lstStyle/>
          <a:p>
            <a:endParaRPr lang="en-US"/>
          </a:p>
        </p:txBody>
      </p:sp>
      <p:sp>
        <p:nvSpPr>
          <p:cNvPr id="4" name="Slide Number Placeholder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eaLnBrk="1" hangingPunct="1"/>
            <a:fld id="{6C81E674-C35F-45D6-B1A7-FF125444179A}" type="slidenum">
              <a:rPr lang="en-US" sz="1300">
                <a:latin typeface="Calibri" pitchFamily="34" charset="0"/>
              </a:rPr>
              <a:pPr algn="r" defTabSz="966788" eaLnBrk="1" hangingPunct="1"/>
              <a:t>62</a:t>
            </a:fld>
            <a:endParaRPr lang="en-US" sz="1300">
              <a:latin typeface="Calibri" pitchFamily="34"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5A72769B-3AC5-405B-97F4-0AB9E8125017}" type="datetime1">
              <a:rPr lang="en-US"/>
              <a:pPr/>
              <a:t>1/16/2016</a:t>
            </a:fld>
            <a:endParaRPr lang="en-US"/>
          </a:p>
        </p:txBody>
      </p:sp>
      <p:sp>
        <p:nvSpPr>
          <p:cNvPr id="6" name="Rectangle 6"/>
          <p:cNvSpPr>
            <a:spLocks noGrp="1" noChangeArrowheads="1"/>
          </p:cNvSpPr>
          <p:nvPr>
            <p:ph type="ftr" sz="quarter" idx="4"/>
          </p:nvPr>
        </p:nvSpPr>
        <p:spPr>
          <a:ln/>
        </p:spPr>
        <p:txBody>
          <a:bodyPr/>
          <a:lstStyle/>
          <a:p>
            <a:r>
              <a:rPr lang="en-US"/>
              <a:t>VIT University </a:t>
            </a:r>
          </a:p>
        </p:txBody>
      </p:sp>
      <p:sp>
        <p:nvSpPr>
          <p:cNvPr id="7" name="Rectangle 7"/>
          <p:cNvSpPr>
            <a:spLocks noGrp="1" noChangeArrowheads="1"/>
          </p:cNvSpPr>
          <p:nvPr>
            <p:ph type="sldNum" sz="quarter" idx="5"/>
          </p:nvPr>
        </p:nvSpPr>
        <p:spPr>
          <a:ln/>
        </p:spPr>
        <p:txBody>
          <a:bodyPr/>
          <a:lstStyle/>
          <a:p>
            <a:fld id="{BA9F1FB3-E909-4CC4-8376-E0DB9D45618F}" type="slidenum">
              <a:rPr lang="en-US"/>
              <a:pPr/>
              <a:t>63</a:t>
            </a:fld>
            <a:endParaRPr lang="en-US"/>
          </a:p>
        </p:txBody>
      </p:sp>
      <p:sp>
        <p:nvSpPr>
          <p:cNvPr id="775170" name="Slide Image Placeholder 1"/>
          <p:cNvSpPr>
            <a:spLocks noGrp="1" noRot="1" noChangeAspect="1" noTextEdit="1"/>
          </p:cNvSpPr>
          <p:nvPr>
            <p:ph type="sldImg"/>
          </p:nvPr>
        </p:nvSpPr>
        <p:spPr>
          <a:ln/>
        </p:spPr>
      </p:sp>
      <p:sp>
        <p:nvSpPr>
          <p:cNvPr id="775171" name="Notes Placeholder 2"/>
          <p:cNvSpPr>
            <a:spLocks noGrp="1"/>
          </p:cNvSpPr>
          <p:nvPr>
            <p:ph type="body" idx="1"/>
          </p:nvPr>
        </p:nvSpPr>
        <p:spPr>
          <a:xfrm>
            <a:off x="731838" y="4560888"/>
            <a:ext cx="5851525" cy="4319587"/>
          </a:xfrm>
        </p:spPr>
        <p:txBody>
          <a:bodyPr lIns="96661" tIns="48331" rIns="96661" bIns="48331"/>
          <a:lstStyle/>
          <a:p>
            <a:r>
              <a:rPr lang="en-NZ" b="1"/>
              <a:t>A significant issue </a:t>
            </a:r>
            <a:r>
              <a:rPr lang="en-NZ"/>
              <a:t>is whether the blocking of a thread results in the blocking of the entire process. </a:t>
            </a:r>
          </a:p>
          <a:p>
            <a:pPr lvl="1"/>
            <a:r>
              <a:rPr lang="en-NZ"/>
              <a:t>If one thread in a process is blocked, does this prevent the running of any other thread in the same process even if that other thread is in a ready state? </a:t>
            </a:r>
          </a:p>
          <a:p>
            <a:endParaRPr lang="en-NZ"/>
          </a:p>
          <a:p>
            <a:r>
              <a:rPr lang="en-NZ"/>
              <a:t>Clearly, some of the flexibility and power of threads is lost if the one blocked thread blocks an entire process.</a:t>
            </a:r>
          </a:p>
        </p:txBody>
      </p:sp>
      <p:sp>
        <p:nvSpPr>
          <p:cNvPr id="4" name="Slide Number Placeholder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eaLnBrk="1" hangingPunct="1"/>
            <a:fld id="{C5609D40-FEE8-4A87-B806-683377C1C3E3}" type="slidenum">
              <a:rPr lang="en-US" sz="1300">
                <a:latin typeface="Calibri" pitchFamily="34" charset="0"/>
              </a:rPr>
              <a:pPr algn="r" defTabSz="966788" eaLnBrk="1" hangingPunct="1"/>
              <a:t>63</a:t>
            </a:fld>
            <a:endParaRPr lang="en-US" sz="1300">
              <a:latin typeface="Calibri" pitchFamily="34"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330A5BB7-E5A9-4B1B-9A6B-67F6A3587405}"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F31A34B9-DD28-4F39-A284-02A673799E28}" type="slidenum">
              <a:rPr lang="en-US"/>
              <a:pPr/>
              <a:t>64</a:t>
            </a:fld>
            <a:endParaRPr lang="en-US"/>
          </a:p>
        </p:txBody>
      </p:sp>
      <p:sp>
        <p:nvSpPr>
          <p:cNvPr id="779266" name="Rectangle 2"/>
          <p:cNvSpPr>
            <a:spLocks noGrp="1" noRot="1" noChangeAspect="1" noChangeArrowheads="1" noTextEdit="1"/>
          </p:cNvSpPr>
          <p:nvPr>
            <p:ph type="sldImg"/>
          </p:nvPr>
        </p:nvSpPr>
        <p:spPr>
          <a:ln/>
        </p:spPr>
      </p:sp>
      <p:sp>
        <p:nvSpPr>
          <p:cNvPr id="779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DA5F5A90-5E32-4188-9107-1D72DCA216EA}"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64865F73-CBD1-432C-8DB6-FAA3FFA4C8DF}" type="slidenum">
              <a:rPr lang="en-US"/>
              <a:pPr/>
              <a:t>65</a:t>
            </a:fld>
            <a:endParaRPr lang="en-US"/>
          </a:p>
        </p:txBody>
      </p:sp>
      <p:sp>
        <p:nvSpPr>
          <p:cNvPr id="518146" name="Rectangle 2"/>
          <p:cNvSpPr>
            <a:spLocks noGrp="1" noRot="1" noChangeAspect="1" noChangeArrowheads="1" noTextEdit="1"/>
          </p:cNvSpPr>
          <p:nvPr>
            <p:ph type="sldImg"/>
          </p:nvPr>
        </p:nvSpPr>
        <p:spPr>
          <a:ln/>
        </p:spPr>
      </p:sp>
      <p:sp>
        <p:nvSpPr>
          <p:cNvPr id="518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4D8CF16D-B687-444D-BA55-F549B4AB4DA8}"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9225EA16-7BD3-49D1-9D21-38DB20064645}" type="slidenum">
              <a:rPr lang="en-US"/>
              <a:pPr/>
              <a:t>66</a:t>
            </a:fld>
            <a:endParaRPr lang="en-US"/>
          </a:p>
        </p:txBody>
      </p:sp>
      <p:sp>
        <p:nvSpPr>
          <p:cNvPr id="519170" name="Rectangle 2"/>
          <p:cNvSpPr>
            <a:spLocks noGrp="1" noRot="1" noChangeAspect="1" noChangeArrowheads="1" noTextEdit="1"/>
          </p:cNvSpPr>
          <p:nvPr>
            <p:ph type="sldImg"/>
          </p:nvPr>
        </p:nvSpPr>
        <p:spPr>
          <a:ln/>
        </p:spPr>
      </p:sp>
      <p:sp>
        <p:nvSpPr>
          <p:cNvPr id="5191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CC41E117-21ED-448E-B05E-98E39744C5F2}"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076B9C00-BC65-4543-815F-90B8ABAC982E}" type="slidenum">
              <a:rPr lang="en-US"/>
              <a:pPr/>
              <a:t>67</a:t>
            </a:fld>
            <a:endParaRPr lang="en-US"/>
          </a:p>
        </p:txBody>
      </p:sp>
      <p:sp>
        <p:nvSpPr>
          <p:cNvPr id="520194" name="Rectangle 2"/>
          <p:cNvSpPr>
            <a:spLocks noGrp="1" noRot="1" noChangeAspect="1" noChangeArrowheads="1" noTextEdit="1"/>
          </p:cNvSpPr>
          <p:nvPr>
            <p:ph type="sldImg"/>
          </p:nvPr>
        </p:nvSpPr>
        <p:spPr>
          <a:ln/>
        </p:spPr>
      </p:sp>
      <p:sp>
        <p:nvSpPr>
          <p:cNvPr id="5201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70E7BE2D-E408-4328-AC29-99617233FA1B}" type="datetime1">
              <a:rPr lang="en-US"/>
              <a:pPr/>
              <a:t>1/16/2016</a:t>
            </a:fld>
            <a:endParaRPr lang="en-US"/>
          </a:p>
        </p:txBody>
      </p:sp>
      <p:sp>
        <p:nvSpPr>
          <p:cNvPr id="6" name="Rectangle 6"/>
          <p:cNvSpPr>
            <a:spLocks noGrp="1" noChangeArrowheads="1"/>
          </p:cNvSpPr>
          <p:nvPr>
            <p:ph type="ftr" sz="quarter" idx="4"/>
          </p:nvPr>
        </p:nvSpPr>
        <p:spPr>
          <a:ln/>
        </p:spPr>
        <p:txBody>
          <a:bodyPr/>
          <a:lstStyle/>
          <a:p>
            <a:r>
              <a:rPr lang="en-US"/>
              <a:t>VIT University </a:t>
            </a:r>
          </a:p>
        </p:txBody>
      </p:sp>
      <p:sp>
        <p:nvSpPr>
          <p:cNvPr id="7" name="Rectangle 7"/>
          <p:cNvSpPr>
            <a:spLocks noGrp="1" noChangeArrowheads="1"/>
          </p:cNvSpPr>
          <p:nvPr>
            <p:ph type="sldNum" sz="quarter" idx="5"/>
          </p:nvPr>
        </p:nvSpPr>
        <p:spPr>
          <a:ln/>
        </p:spPr>
        <p:txBody>
          <a:bodyPr/>
          <a:lstStyle/>
          <a:p>
            <a:fld id="{8AEBD953-FD96-412B-A48F-F1503E65A725}" type="slidenum">
              <a:rPr lang="en-US"/>
              <a:pPr/>
              <a:t>68</a:t>
            </a:fld>
            <a:endParaRPr lang="en-US"/>
          </a:p>
        </p:txBody>
      </p:sp>
      <p:sp>
        <p:nvSpPr>
          <p:cNvPr id="782338" name="Slide Image Placeholder 1"/>
          <p:cNvSpPr>
            <a:spLocks noGrp="1" noRot="1" noChangeAspect="1" noTextEdit="1"/>
          </p:cNvSpPr>
          <p:nvPr>
            <p:ph type="sldImg"/>
          </p:nvPr>
        </p:nvSpPr>
        <p:spPr>
          <a:ln/>
        </p:spPr>
      </p:sp>
      <p:sp>
        <p:nvSpPr>
          <p:cNvPr id="782339" name="Notes Placeholder 2"/>
          <p:cNvSpPr>
            <a:spLocks noGrp="1"/>
          </p:cNvSpPr>
          <p:nvPr>
            <p:ph type="body" idx="1"/>
          </p:nvPr>
        </p:nvSpPr>
        <p:spPr>
          <a:xfrm>
            <a:off x="731838" y="4560888"/>
            <a:ext cx="5851525" cy="4319587"/>
          </a:xfrm>
        </p:spPr>
        <p:txBody>
          <a:bodyPr lIns="96661" tIns="48331" rIns="96661" bIns="48331"/>
          <a:lstStyle/>
          <a:p>
            <a:endParaRPr lang="en-US"/>
          </a:p>
        </p:txBody>
      </p:sp>
      <p:sp>
        <p:nvSpPr>
          <p:cNvPr id="4" name="Slide Number Placeholder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eaLnBrk="1" hangingPunct="1"/>
            <a:fld id="{549C237A-DDBA-4283-B766-C1A02BD77FC3}" type="slidenum">
              <a:rPr lang="en-US" sz="1300">
                <a:latin typeface="Calibri" pitchFamily="34" charset="0"/>
              </a:rPr>
              <a:pPr algn="r" defTabSz="966788" eaLnBrk="1" hangingPunct="1"/>
              <a:t>68</a:t>
            </a:fld>
            <a:endParaRPr lang="en-US" sz="1300">
              <a:latin typeface="Calibri" pitchFamily="34"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DDEDA4C0-0480-43EC-8046-C41903AFBDBD}"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84EDEE2D-2FA3-4A1C-9FF8-C3F12064D126}" type="slidenum">
              <a:rPr lang="en-US"/>
              <a:pPr/>
              <a:t>69</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6D2AFBF2-E4FE-4ED4-92E0-5CE1C54D4BFD}"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4111DEFE-CDF2-48DB-A04D-D785BF75E357}" type="slidenum">
              <a:rPr lang="en-US"/>
              <a:pPr/>
              <a:t>7</a:t>
            </a:fld>
            <a:endParaRPr lang="en-US"/>
          </a:p>
        </p:txBody>
      </p:sp>
      <p:sp>
        <p:nvSpPr>
          <p:cNvPr id="402434" name="Rectangle 2"/>
          <p:cNvSpPr>
            <a:spLocks noGrp="1" noRot="1" noChangeAspect="1" noChangeArrowheads="1" noTextEdit="1"/>
          </p:cNvSpPr>
          <p:nvPr>
            <p:ph type="sldImg"/>
          </p:nvPr>
        </p:nvSpPr>
        <p:spPr>
          <a:ln/>
        </p:spPr>
      </p:sp>
      <p:sp>
        <p:nvSpPr>
          <p:cNvPr id="402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C0213EDE-34E5-4CA5-9A15-37DE5545330C}" type="datetime1">
              <a:rPr lang="en-US"/>
              <a:pPr/>
              <a:t>1/16/2016</a:t>
            </a:fld>
            <a:endParaRPr lang="en-US"/>
          </a:p>
        </p:txBody>
      </p:sp>
      <p:sp>
        <p:nvSpPr>
          <p:cNvPr id="6" name="Rectangle 6"/>
          <p:cNvSpPr>
            <a:spLocks noGrp="1" noChangeArrowheads="1"/>
          </p:cNvSpPr>
          <p:nvPr>
            <p:ph type="ftr" sz="quarter" idx="4"/>
          </p:nvPr>
        </p:nvSpPr>
        <p:spPr>
          <a:ln/>
        </p:spPr>
        <p:txBody>
          <a:bodyPr/>
          <a:lstStyle/>
          <a:p>
            <a:r>
              <a:rPr lang="en-US"/>
              <a:t>VIT University </a:t>
            </a:r>
          </a:p>
        </p:txBody>
      </p:sp>
      <p:sp>
        <p:nvSpPr>
          <p:cNvPr id="7" name="Rectangle 7"/>
          <p:cNvSpPr>
            <a:spLocks noGrp="1" noChangeArrowheads="1"/>
          </p:cNvSpPr>
          <p:nvPr>
            <p:ph type="sldNum" sz="quarter" idx="5"/>
          </p:nvPr>
        </p:nvSpPr>
        <p:spPr>
          <a:ln/>
        </p:spPr>
        <p:txBody>
          <a:bodyPr/>
          <a:lstStyle/>
          <a:p>
            <a:fld id="{C172B89D-232E-4C5D-9D73-4891E00E3EDA}" type="slidenum">
              <a:rPr lang="en-US"/>
              <a:pPr/>
              <a:t>70</a:t>
            </a:fld>
            <a:endParaRPr lang="en-US"/>
          </a:p>
        </p:txBody>
      </p:sp>
      <p:sp>
        <p:nvSpPr>
          <p:cNvPr id="784386" name="Slide Image Placeholder 1"/>
          <p:cNvSpPr>
            <a:spLocks noGrp="1" noRot="1" noChangeAspect="1" noTextEdit="1"/>
          </p:cNvSpPr>
          <p:nvPr>
            <p:ph type="sldImg"/>
          </p:nvPr>
        </p:nvSpPr>
        <p:spPr>
          <a:ln/>
        </p:spPr>
      </p:sp>
      <p:sp>
        <p:nvSpPr>
          <p:cNvPr id="784387" name="Notes Placeholder 2"/>
          <p:cNvSpPr>
            <a:spLocks noGrp="1"/>
          </p:cNvSpPr>
          <p:nvPr>
            <p:ph type="body" idx="1"/>
          </p:nvPr>
        </p:nvSpPr>
        <p:spPr>
          <a:xfrm>
            <a:off x="731838" y="4560888"/>
            <a:ext cx="5851525" cy="4319587"/>
          </a:xfrm>
        </p:spPr>
        <p:txBody>
          <a:bodyPr lIns="96661" tIns="48331" rIns="96661" bIns="48331"/>
          <a:lstStyle/>
          <a:p>
            <a:r>
              <a:rPr lang="en-NZ"/>
              <a:t>The kernel maintains context information for the process as a whole and for individual threads within the process.</a:t>
            </a:r>
          </a:p>
          <a:p>
            <a:endParaRPr lang="en-NZ"/>
          </a:p>
          <a:p>
            <a:r>
              <a:rPr lang="en-NZ"/>
              <a:t>Scheduling by the kernel is done on a thread basis. </a:t>
            </a:r>
          </a:p>
          <a:p>
            <a:pPr lvl="1"/>
            <a:r>
              <a:rPr lang="en-NZ"/>
              <a:t>-</a:t>
            </a:r>
            <a:endParaRPr lang="en-US"/>
          </a:p>
        </p:txBody>
      </p:sp>
      <p:sp>
        <p:nvSpPr>
          <p:cNvPr id="4" name="Slide Number Placeholder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eaLnBrk="1" hangingPunct="1"/>
            <a:fld id="{16983BF8-5F97-4CA7-86BC-0E0730E4752A}" type="slidenum">
              <a:rPr lang="en-US" sz="1300">
                <a:latin typeface="Calibri" pitchFamily="34" charset="0"/>
              </a:rPr>
              <a:pPr algn="r" defTabSz="966788" eaLnBrk="1" hangingPunct="1"/>
              <a:t>70</a:t>
            </a:fld>
            <a:endParaRPr lang="en-US" sz="1300">
              <a:latin typeface="Calibri" pitchFamily="34"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445B3113-950F-42A3-AF5C-DBFAE295F5F4}"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917515E0-7AC3-450E-A6AB-6B6AC6162F18}" type="slidenum">
              <a:rPr lang="en-US"/>
              <a:pPr/>
              <a:t>71</a:t>
            </a:fld>
            <a:endParaRPr lang="en-US"/>
          </a:p>
        </p:txBody>
      </p:sp>
      <p:sp>
        <p:nvSpPr>
          <p:cNvPr id="787458" name="Rectangle 2"/>
          <p:cNvSpPr>
            <a:spLocks noGrp="1" noRot="1" noChangeAspect="1" noChangeArrowheads="1" noTextEdit="1"/>
          </p:cNvSpPr>
          <p:nvPr>
            <p:ph type="sldImg"/>
          </p:nvPr>
        </p:nvSpPr>
        <p:spPr>
          <a:ln/>
        </p:spPr>
      </p:sp>
      <p:sp>
        <p:nvSpPr>
          <p:cNvPr id="7874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102A8B0A-80AF-4F1F-94C4-C0AC7698E242}"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53A6FD7D-9401-4E47-B263-F5F754FCD236}" type="slidenum">
              <a:rPr lang="en-US"/>
              <a:pPr/>
              <a:t>72</a:t>
            </a:fld>
            <a:endParaRPr lang="en-US"/>
          </a:p>
        </p:txBody>
      </p:sp>
      <p:sp>
        <p:nvSpPr>
          <p:cNvPr id="788482" name="Rectangle 2"/>
          <p:cNvSpPr>
            <a:spLocks noGrp="1" noRot="1" noChangeAspect="1" noChangeArrowheads="1" noTextEdit="1"/>
          </p:cNvSpPr>
          <p:nvPr>
            <p:ph type="sldImg"/>
          </p:nvPr>
        </p:nvSpPr>
        <p:spPr>
          <a:ln/>
        </p:spPr>
      </p:sp>
      <p:sp>
        <p:nvSpPr>
          <p:cNvPr id="7884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69E95622-1AFE-4BB5-B3C1-E130A962530A}" type="datetime1">
              <a:rPr lang="en-US"/>
              <a:pPr/>
              <a:t>1/16/2016</a:t>
            </a:fld>
            <a:endParaRPr lang="en-US"/>
          </a:p>
        </p:txBody>
      </p:sp>
      <p:sp>
        <p:nvSpPr>
          <p:cNvPr id="6" name="Rectangle 6"/>
          <p:cNvSpPr>
            <a:spLocks noGrp="1" noChangeArrowheads="1"/>
          </p:cNvSpPr>
          <p:nvPr>
            <p:ph type="ftr" sz="quarter" idx="4"/>
          </p:nvPr>
        </p:nvSpPr>
        <p:spPr>
          <a:ln/>
        </p:spPr>
        <p:txBody>
          <a:bodyPr/>
          <a:lstStyle/>
          <a:p>
            <a:r>
              <a:rPr lang="en-US"/>
              <a:t>VIT University </a:t>
            </a:r>
          </a:p>
        </p:txBody>
      </p:sp>
      <p:sp>
        <p:nvSpPr>
          <p:cNvPr id="7" name="Rectangle 7"/>
          <p:cNvSpPr>
            <a:spLocks noGrp="1" noChangeArrowheads="1"/>
          </p:cNvSpPr>
          <p:nvPr>
            <p:ph type="sldNum" sz="quarter" idx="5"/>
          </p:nvPr>
        </p:nvSpPr>
        <p:spPr>
          <a:ln/>
        </p:spPr>
        <p:txBody>
          <a:bodyPr/>
          <a:lstStyle/>
          <a:p>
            <a:fld id="{D94DBFCF-9395-4A6C-BC31-3F88939E300E}" type="slidenum">
              <a:rPr lang="en-US"/>
              <a:pPr/>
              <a:t>73</a:t>
            </a:fld>
            <a:endParaRPr lang="en-US"/>
          </a:p>
        </p:txBody>
      </p:sp>
      <p:sp>
        <p:nvSpPr>
          <p:cNvPr id="790530" name="Slide Image Placeholder 1"/>
          <p:cNvSpPr>
            <a:spLocks noGrp="1" noRot="1" noChangeAspect="1" noTextEdit="1"/>
          </p:cNvSpPr>
          <p:nvPr>
            <p:ph type="sldImg"/>
          </p:nvPr>
        </p:nvSpPr>
        <p:spPr>
          <a:ln/>
        </p:spPr>
      </p:sp>
      <p:sp>
        <p:nvSpPr>
          <p:cNvPr id="790531" name="Notes Placeholder 2"/>
          <p:cNvSpPr>
            <a:spLocks noGrp="1"/>
          </p:cNvSpPr>
          <p:nvPr>
            <p:ph type="body" idx="1"/>
          </p:nvPr>
        </p:nvSpPr>
        <p:spPr>
          <a:xfrm>
            <a:off x="731838" y="4560888"/>
            <a:ext cx="5851525" cy="4319587"/>
          </a:xfrm>
        </p:spPr>
        <p:txBody>
          <a:bodyPr lIns="96661" tIns="48331" rIns="96661" bIns="48331"/>
          <a:lstStyle/>
          <a:p>
            <a:r>
              <a:rPr lang="en-NZ"/>
              <a:t>In a combined approach, multiple threads within the same application can run in parallel on multiple processors, </a:t>
            </a:r>
          </a:p>
          <a:p>
            <a:pPr lvl="1"/>
            <a:r>
              <a:rPr lang="en-NZ"/>
              <a:t>and a blocking system call need not block the entire process. </a:t>
            </a:r>
          </a:p>
          <a:p>
            <a:endParaRPr lang="en-NZ"/>
          </a:p>
          <a:p>
            <a:r>
              <a:rPr lang="en-NZ"/>
              <a:t>If properly designed, this approach should combine the advantages of the pure ULT and KLT approaches while minimizing the disadvantages.</a:t>
            </a:r>
            <a:endParaRPr lang="en-US"/>
          </a:p>
        </p:txBody>
      </p:sp>
      <p:sp>
        <p:nvSpPr>
          <p:cNvPr id="4" name="Slide Number Placeholder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eaLnBrk="1" hangingPunct="1"/>
            <a:fld id="{63652490-B94F-4301-91E1-AAEA2BE27087}" type="slidenum">
              <a:rPr lang="en-US" sz="1300">
                <a:latin typeface="Calibri" pitchFamily="34" charset="0"/>
              </a:rPr>
              <a:pPr algn="r" defTabSz="966788" eaLnBrk="1" hangingPunct="1"/>
              <a:t>73</a:t>
            </a:fld>
            <a:endParaRPr lang="en-US" sz="1300">
              <a:latin typeface="Calibri" pitchFamily="34"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057F4AB3-0324-46A9-902F-1DE1558F5D93}"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C2A22FF2-59CD-4DE6-933C-E7CC62A39F0A}" type="slidenum">
              <a:rPr lang="en-US"/>
              <a:pPr/>
              <a:t>74</a:t>
            </a:fld>
            <a:endParaRPr lang="en-US"/>
          </a:p>
        </p:txBody>
      </p:sp>
      <p:sp>
        <p:nvSpPr>
          <p:cNvPr id="522242" name="Rectangle 2"/>
          <p:cNvSpPr>
            <a:spLocks noGrp="1" noRot="1" noChangeAspect="1" noChangeArrowheads="1" noTextEdit="1"/>
          </p:cNvSpPr>
          <p:nvPr>
            <p:ph type="sldImg"/>
          </p:nvPr>
        </p:nvSpPr>
        <p:spPr>
          <a:ln/>
        </p:spPr>
      </p:sp>
      <p:sp>
        <p:nvSpPr>
          <p:cNvPr id="522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3614E490-DD13-4C51-9EB1-CAE0C69E2B3E}"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70AA583E-6BC7-406B-BC1A-3BDF2BE7F5E0}" type="slidenum">
              <a:rPr lang="en-US"/>
              <a:pPr/>
              <a:t>75</a:t>
            </a:fld>
            <a:endParaRPr lang="en-US"/>
          </a:p>
        </p:txBody>
      </p:sp>
      <p:sp>
        <p:nvSpPr>
          <p:cNvPr id="523266" name="Rectangle 2"/>
          <p:cNvSpPr>
            <a:spLocks noGrp="1" noRot="1" noChangeAspect="1" noChangeArrowheads="1" noTextEdit="1"/>
          </p:cNvSpPr>
          <p:nvPr>
            <p:ph type="sldImg"/>
          </p:nvPr>
        </p:nvSpPr>
        <p:spPr>
          <a:ln/>
        </p:spPr>
      </p:sp>
      <p:sp>
        <p:nvSpPr>
          <p:cNvPr id="523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36A645DA-518E-445F-B923-73EC75C8BCF0}"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9C60F208-D6B8-48D2-A9BC-04708E638B82}" type="slidenum">
              <a:rPr lang="en-US"/>
              <a:pPr/>
              <a:t>76</a:t>
            </a:fld>
            <a:endParaRPr lang="en-US"/>
          </a:p>
        </p:txBody>
      </p:sp>
      <p:sp>
        <p:nvSpPr>
          <p:cNvPr id="524290" name="Rectangle 2"/>
          <p:cNvSpPr>
            <a:spLocks noGrp="1" noRot="1" noChangeAspect="1" noChangeArrowheads="1" noTextEdit="1"/>
          </p:cNvSpPr>
          <p:nvPr>
            <p:ph type="sldImg"/>
          </p:nvPr>
        </p:nvSpPr>
        <p:spPr>
          <a:ln/>
        </p:spPr>
      </p:sp>
      <p:sp>
        <p:nvSpPr>
          <p:cNvPr id="524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69287036-8485-40F5-9BE4-9034CEC17721}"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6F89F1DB-84B8-4B3C-8AA9-46FE7E7B1273}" type="slidenum">
              <a:rPr lang="en-US"/>
              <a:pPr/>
              <a:t>77</a:t>
            </a:fld>
            <a:endParaRPr lang="en-US"/>
          </a:p>
        </p:txBody>
      </p:sp>
      <p:sp>
        <p:nvSpPr>
          <p:cNvPr id="525314" name="Rectangle 2"/>
          <p:cNvSpPr>
            <a:spLocks noGrp="1" noRot="1" noChangeAspect="1" noChangeArrowheads="1" noTextEdit="1"/>
          </p:cNvSpPr>
          <p:nvPr>
            <p:ph type="sldImg"/>
          </p:nvPr>
        </p:nvSpPr>
        <p:spPr>
          <a:ln/>
        </p:spPr>
      </p:sp>
      <p:sp>
        <p:nvSpPr>
          <p:cNvPr id="5253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911980C8-109E-4EFF-8F97-410B9C7D3D11}"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37FF4B7A-8C61-413F-B2A1-35E9399F0173}" type="slidenum">
              <a:rPr lang="en-US"/>
              <a:pPr/>
              <a:t>78</a:t>
            </a:fld>
            <a:endParaRPr lang="en-US"/>
          </a:p>
        </p:txBody>
      </p:sp>
      <p:sp>
        <p:nvSpPr>
          <p:cNvPr id="526338" name="Rectangle 2"/>
          <p:cNvSpPr>
            <a:spLocks noGrp="1" noRot="1" noChangeAspect="1" noChangeArrowheads="1" noTextEdit="1"/>
          </p:cNvSpPr>
          <p:nvPr>
            <p:ph type="sldImg"/>
          </p:nvPr>
        </p:nvSpPr>
        <p:spPr>
          <a:ln/>
        </p:spPr>
      </p:sp>
      <p:sp>
        <p:nvSpPr>
          <p:cNvPr id="526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7DA17CCC-EBFC-45F1-9DFE-8A9C98A65D6E}"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69CE77F3-AA5A-418A-A322-F26C0929CA95}" type="slidenum">
              <a:rPr lang="en-US"/>
              <a:pPr/>
              <a:t>79</a:t>
            </a:fld>
            <a:endParaRPr lang="en-US"/>
          </a:p>
        </p:txBody>
      </p:sp>
      <p:sp>
        <p:nvSpPr>
          <p:cNvPr id="527362" name="Rectangle 2"/>
          <p:cNvSpPr>
            <a:spLocks noGrp="1" noRot="1" noChangeAspect="1" noChangeArrowheads="1" noTextEdit="1"/>
          </p:cNvSpPr>
          <p:nvPr>
            <p:ph type="sldImg"/>
          </p:nvPr>
        </p:nvSpPr>
        <p:spPr>
          <a:ln/>
        </p:spPr>
      </p:sp>
      <p:sp>
        <p:nvSpPr>
          <p:cNvPr id="5273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B3FCA335-A890-4BE8-BC23-0ECE3CB830AB}"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E335D50D-4450-44BB-AE52-2385FBF90B8B}" type="slidenum">
              <a:rPr lang="en-US"/>
              <a:pPr/>
              <a:t>8</a:t>
            </a:fld>
            <a:endParaRPr lang="en-US"/>
          </a:p>
        </p:txBody>
      </p:sp>
      <p:sp>
        <p:nvSpPr>
          <p:cNvPr id="407554" name="Rectangle 2"/>
          <p:cNvSpPr>
            <a:spLocks noGrp="1" noRot="1" noChangeAspect="1" noChangeArrowheads="1" noTextEdit="1"/>
          </p:cNvSpPr>
          <p:nvPr>
            <p:ph type="sldImg"/>
          </p:nvPr>
        </p:nvSpPr>
        <p:spPr>
          <a:ln/>
        </p:spPr>
      </p:sp>
      <p:sp>
        <p:nvSpPr>
          <p:cNvPr id="4075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AE8F43E8-E680-4C5A-885A-38A2A6E3B637}"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EB8954BD-9DD6-47F5-852C-948738FEF041}" type="slidenum">
              <a:rPr lang="en-US"/>
              <a:pPr/>
              <a:t>80</a:t>
            </a:fld>
            <a:endParaRPr lang="en-US"/>
          </a:p>
        </p:txBody>
      </p:sp>
      <p:sp>
        <p:nvSpPr>
          <p:cNvPr id="528386" name="Rectangle 2"/>
          <p:cNvSpPr>
            <a:spLocks noGrp="1" noRot="1" noChangeAspect="1" noChangeArrowheads="1" noTextEdit="1"/>
          </p:cNvSpPr>
          <p:nvPr>
            <p:ph type="sldImg"/>
          </p:nvPr>
        </p:nvSpPr>
        <p:spPr>
          <a:ln/>
        </p:spPr>
      </p:sp>
      <p:sp>
        <p:nvSpPr>
          <p:cNvPr id="5283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56EC1581-3244-4826-AF18-8D53AE0CCEEF}" type="datetime1">
              <a:rPr lang="en-US"/>
              <a:pPr/>
              <a:t>1/16/2016</a:t>
            </a:fld>
            <a:endParaRPr lang="en-US"/>
          </a:p>
        </p:txBody>
      </p:sp>
      <p:sp>
        <p:nvSpPr>
          <p:cNvPr id="6" name="Rectangle 6"/>
          <p:cNvSpPr>
            <a:spLocks noGrp="1" noChangeArrowheads="1"/>
          </p:cNvSpPr>
          <p:nvPr>
            <p:ph type="ftr" sz="quarter" idx="4"/>
          </p:nvPr>
        </p:nvSpPr>
        <p:spPr>
          <a:ln/>
        </p:spPr>
        <p:txBody>
          <a:bodyPr/>
          <a:lstStyle/>
          <a:p>
            <a:r>
              <a:rPr lang="en-US"/>
              <a:t>VIT University </a:t>
            </a:r>
          </a:p>
        </p:txBody>
      </p:sp>
      <p:sp>
        <p:nvSpPr>
          <p:cNvPr id="7" name="Rectangle 7"/>
          <p:cNvSpPr>
            <a:spLocks noGrp="1" noChangeArrowheads="1"/>
          </p:cNvSpPr>
          <p:nvPr>
            <p:ph type="sldNum" sz="quarter" idx="5"/>
          </p:nvPr>
        </p:nvSpPr>
        <p:spPr>
          <a:ln/>
        </p:spPr>
        <p:txBody>
          <a:bodyPr/>
          <a:lstStyle/>
          <a:p>
            <a:fld id="{CFA0100A-3152-44CA-9993-63F31BB93E71}" type="slidenum">
              <a:rPr lang="en-US"/>
              <a:pPr/>
              <a:t>81</a:t>
            </a:fld>
            <a:endParaRPr lang="en-US"/>
          </a:p>
        </p:txBody>
      </p:sp>
      <p:sp>
        <p:nvSpPr>
          <p:cNvPr id="752642" name="Rectangle 7"/>
          <p:cNvSpPr txBox="1">
            <a:spLocks noGrp="1" noChangeArrowheads="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eaLnBrk="1" hangingPunct="1"/>
            <a:fld id="{B8BC9CF3-42D4-424F-ADED-CC77EA2DE96B}" type="slidenum">
              <a:rPr lang="en-US" sz="1300">
                <a:latin typeface="Arial" charset="0"/>
                <a:cs typeface="Arial" charset="0"/>
              </a:rPr>
              <a:pPr algn="r" defTabSz="966788" eaLnBrk="1" hangingPunct="1"/>
              <a:t>81</a:t>
            </a:fld>
            <a:endParaRPr lang="en-US" sz="1300">
              <a:latin typeface="Arial" charset="0"/>
              <a:cs typeface="Arial" charset="0"/>
            </a:endParaRPr>
          </a:p>
        </p:txBody>
      </p:sp>
      <p:sp>
        <p:nvSpPr>
          <p:cNvPr id="752643" name="Rectangle 2"/>
          <p:cNvSpPr>
            <a:spLocks noGrp="1" noRot="1" noChangeAspect="1" noChangeArrowheads="1" noTextEdit="1"/>
          </p:cNvSpPr>
          <p:nvPr>
            <p:ph type="sldImg"/>
          </p:nvPr>
        </p:nvSpPr>
        <p:spPr>
          <a:ln/>
        </p:spPr>
      </p:sp>
      <p:sp>
        <p:nvSpPr>
          <p:cNvPr id="752644" name="Rectangle 3"/>
          <p:cNvSpPr>
            <a:spLocks noGrp="1" noChangeArrowheads="1"/>
          </p:cNvSpPr>
          <p:nvPr>
            <p:ph type="body" idx="1"/>
          </p:nvPr>
        </p:nvSpPr>
        <p:spPr>
          <a:xfrm>
            <a:off x="731838" y="4560888"/>
            <a:ext cx="5851525" cy="4319587"/>
          </a:xfrm>
        </p:spPr>
        <p:txBody>
          <a:bodyPr lIns="96661" tIns="48331" rIns="96661" bIns="48331"/>
          <a:lstStyle/>
          <a:p>
            <a:pPr eaLnBrk="1" hangingPunct="1"/>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7A20AB03-4F4D-4D7C-8057-523C638CA6F4}"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8A3D584D-25A5-4EF7-89A9-5AEA5E924A17}" type="slidenum">
              <a:rPr lang="en-US"/>
              <a:pPr/>
              <a:t>82</a:t>
            </a:fld>
            <a:endParaRPr lang="en-US"/>
          </a:p>
        </p:txBody>
      </p:sp>
      <p:sp>
        <p:nvSpPr>
          <p:cNvPr id="529410" name="Rectangle 2"/>
          <p:cNvSpPr>
            <a:spLocks noGrp="1" noRot="1" noChangeAspect="1" noChangeArrowheads="1" noTextEdit="1"/>
          </p:cNvSpPr>
          <p:nvPr>
            <p:ph type="sldImg"/>
          </p:nvPr>
        </p:nvSpPr>
        <p:spPr>
          <a:ln/>
        </p:spPr>
      </p:sp>
      <p:sp>
        <p:nvSpPr>
          <p:cNvPr id="5294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E91027DC-C572-4E21-A921-EEAFCF90743D}"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BBA20C59-839C-4F3E-93F1-77B787C2D1BA}" type="slidenum">
              <a:rPr lang="en-US"/>
              <a:pPr/>
              <a:t>83</a:t>
            </a:fld>
            <a:endParaRPr lang="en-US"/>
          </a:p>
        </p:txBody>
      </p:sp>
      <p:sp>
        <p:nvSpPr>
          <p:cNvPr id="530434" name="Rectangle 2"/>
          <p:cNvSpPr>
            <a:spLocks noGrp="1" noRot="1" noChangeAspect="1" noChangeArrowheads="1" noTextEdit="1"/>
          </p:cNvSpPr>
          <p:nvPr>
            <p:ph type="sldImg"/>
          </p:nvPr>
        </p:nvSpPr>
        <p:spPr>
          <a:ln/>
        </p:spPr>
      </p:sp>
      <p:sp>
        <p:nvSpPr>
          <p:cNvPr id="530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4DDA9784-8304-4507-8219-B66CE9CF48C3}"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895AC53F-9772-4F59-BC77-9885DC16CEE2}" type="slidenum">
              <a:rPr lang="en-US"/>
              <a:pPr/>
              <a:t>84</a:t>
            </a:fld>
            <a:endParaRPr lang="en-US"/>
          </a:p>
        </p:txBody>
      </p:sp>
      <p:sp>
        <p:nvSpPr>
          <p:cNvPr id="531458" name="Rectangle 2"/>
          <p:cNvSpPr>
            <a:spLocks noGrp="1" noRot="1" noChangeAspect="1" noChangeArrowheads="1" noTextEdit="1"/>
          </p:cNvSpPr>
          <p:nvPr>
            <p:ph type="sldImg"/>
          </p:nvPr>
        </p:nvSpPr>
        <p:spPr>
          <a:ln/>
        </p:spPr>
      </p:sp>
      <p:sp>
        <p:nvSpPr>
          <p:cNvPr id="5314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FC08CF50-315F-4920-9826-5A896D9AA2F3}"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BCEBF149-9C26-407F-A396-AE7E6A3207BD}" type="slidenum">
              <a:rPr lang="en-US"/>
              <a:pPr/>
              <a:t>85</a:t>
            </a:fld>
            <a:endParaRPr lang="en-US"/>
          </a:p>
        </p:txBody>
      </p:sp>
      <p:sp>
        <p:nvSpPr>
          <p:cNvPr id="532482" name="Rectangle 2"/>
          <p:cNvSpPr>
            <a:spLocks noGrp="1" noRot="1" noChangeAspect="1" noChangeArrowheads="1" noTextEdit="1"/>
          </p:cNvSpPr>
          <p:nvPr>
            <p:ph type="sldImg"/>
          </p:nvPr>
        </p:nvSpPr>
        <p:spPr>
          <a:ln/>
        </p:spPr>
      </p:sp>
      <p:sp>
        <p:nvSpPr>
          <p:cNvPr id="5324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14F59177-24B2-411B-95A7-90B527BAA2FC}"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6544DA0D-4957-44C8-84B4-A79CB1D4C581}" type="slidenum">
              <a:rPr lang="en-US"/>
              <a:pPr/>
              <a:t>86</a:t>
            </a:fld>
            <a:endParaRPr lang="en-US"/>
          </a:p>
        </p:txBody>
      </p:sp>
      <p:sp>
        <p:nvSpPr>
          <p:cNvPr id="533506" name="Rectangle 2"/>
          <p:cNvSpPr>
            <a:spLocks noGrp="1" noRot="1" noChangeAspect="1" noChangeArrowheads="1" noTextEdit="1"/>
          </p:cNvSpPr>
          <p:nvPr>
            <p:ph type="sldImg"/>
          </p:nvPr>
        </p:nvSpPr>
        <p:spPr>
          <a:ln/>
        </p:spPr>
      </p:sp>
      <p:sp>
        <p:nvSpPr>
          <p:cNvPr id="5335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D716AB3E-2DC4-4F9A-A1BC-A1B83C89B14D}"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71B3C46A-149C-439E-9761-2728981E5EDD}" type="slidenum">
              <a:rPr lang="en-US"/>
              <a:pPr/>
              <a:t>87</a:t>
            </a:fld>
            <a:endParaRPr lang="en-US"/>
          </a:p>
        </p:txBody>
      </p:sp>
      <p:sp>
        <p:nvSpPr>
          <p:cNvPr id="534530" name="Rectangle 2"/>
          <p:cNvSpPr>
            <a:spLocks noGrp="1" noRot="1" noChangeAspect="1" noChangeArrowheads="1" noTextEdit="1"/>
          </p:cNvSpPr>
          <p:nvPr>
            <p:ph type="sldImg"/>
          </p:nvPr>
        </p:nvSpPr>
        <p:spPr>
          <a:ln/>
        </p:spPr>
      </p:sp>
      <p:sp>
        <p:nvSpPr>
          <p:cNvPr id="5345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2A33BF02-CB6F-4854-B8B9-8F027E203D3A}"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6FDC4463-0D3B-4DF1-ACCF-D4D887984D13}" type="slidenum">
              <a:rPr lang="en-US"/>
              <a:pPr/>
              <a:t>88</a:t>
            </a:fld>
            <a:endParaRPr lang="en-US"/>
          </a:p>
        </p:txBody>
      </p:sp>
      <p:sp>
        <p:nvSpPr>
          <p:cNvPr id="535554" name="Rectangle 2"/>
          <p:cNvSpPr>
            <a:spLocks noGrp="1" noRot="1" noChangeAspect="1" noChangeArrowheads="1" noTextEdit="1"/>
          </p:cNvSpPr>
          <p:nvPr>
            <p:ph type="sldImg"/>
          </p:nvPr>
        </p:nvSpPr>
        <p:spPr>
          <a:ln/>
        </p:spPr>
      </p:sp>
      <p:sp>
        <p:nvSpPr>
          <p:cNvPr id="5355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BCACFD82-CE67-43A1-ADA1-D07D9D0AF529}"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7B944810-7C9A-4011-BD46-16C03166B99F}" type="slidenum">
              <a:rPr lang="en-US"/>
              <a:pPr/>
              <a:t>89</a:t>
            </a:fld>
            <a:endParaRPr lang="en-US"/>
          </a:p>
        </p:txBody>
      </p:sp>
      <p:sp>
        <p:nvSpPr>
          <p:cNvPr id="536578" name="Rectangle 2"/>
          <p:cNvSpPr>
            <a:spLocks noGrp="1" noRot="1" noChangeAspect="1" noChangeArrowheads="1" noTextEdit="1"/>
          </p:cNvSpPr>
          <p:nvPr>
            <p:ph type="sldImg"/>
          </p:nvPr>
        </p:nvSpPr>
        <p:spPr>
          <a:ln/>
        </p:spPr>
      </p:sp>
      <p:sp>
        <p:nvSpPr>
          <p:cNvPr id="536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C0BAAA21-F40E-4A05-B3F4-59DF436B9A49}"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2E860CDD-5D24-4E81-928C-75C7C2E5A1A8}" type="slidenum">
              <a:rPr lang="en-US"/>
              <a:pPr/>
              <a:t>9</a:t>
            </a:fld>
            <a:endParaRPr lang="en-US"/>
          </a:p>
        </p:txBody>
      </p:sp>
      <p:sp>
        <p:nvSpPr>
          <p:cNvPr id="408578" name="Rectangle 2"/>
          <p:cNvSpPr>
            <a:spLocks noGrp="1" noRot="1" noChangeAspect="1" noChangeArrowheads="1" noTextEdit="1"/>
          </p:cNvSpPr>
          <p:nvPr>
            <p:ph type="sldImg"/>
          </p:nvPr>
        </p:nvSpPr>
        <p:spPr>
          <a:ln/>
        </p:spPr>
      </p:sp>
      <p:sp>
        <p:nvSpPr>
          <p:cNvPr id="408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4B3CCD55-BC35-4B4A-A798-52270497F4DF}"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9F7F410E-9480-40F0-8E3F-7B057D5D4288}" type="slidenum">
              <a:rPr lang="en-US"/>
              <a:pPr/>
              <a:t>90</a:t>
            </a:fld>
            <a:endParaRPr lang="en-US"/>
          </a:p>
        </p:txBody>
      </p:sp>
      <p:sp>
        <p:nvSpPr>
          <p:cNvPr id="548866" name="Rectangle 2"/>
          <p:cNvSpPr>
            <a:spLocks noGrp="1" noRot="1" noChangeAspect="1" noChangeArrowheads="1" noTextEdit="1"/>
          </p:cNvSpPr>
          <p:nvPr>
            <p:ph type="sldImg"/>
          </p:nvPr>
        </p:nvSpPr>
        <p:spPr>
          <a:ln/>
        </p:spPr>
      </p:sp>
      <p:sp>
        <p:nvSpPr>
          <p:cNvPr id="548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A37E5069-6662-4086-A54F-AC5258EFF6DB}"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A849593D-42A8-46AA-90FB-87BE3EC9FBF2}" type="slidenum">
              <a:rPr lang="en-US"/>
              <a:pPr/>
              <a:t>91</a:t>
            </a:fld>
            <a:endParaRPr lang="en-US"/>
          </a:p>
        </p:txBody>
      </p:sp>
      <p:sp>
        <p:nvSpPr>
          <p:cNvPr id="549890" name="Rectangle 2"/>
          <p:cNvSpPr>
            <a:spLocks noGrp="1" noRot="1" noChangeAspect="1" noChangeArrowheads="1" noTextEdit="1"/>
          </p:cNvSpPr>
          <p:nvPr>
            <p:ph type="sldImg"/>
          </p:nvPr>
        </p:nvSpPr>
        <p:spPr>
          <a:ln/>
        </p:spPr>
      </p:sp>
      <p:sp>
        <p:nvSpPr>
          <p:cNvPr id="5498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90086521-BE53-4D12-88A3-73F7BF24313B}"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D74845F9-06A3-451C-B38D-46F0F5BDFE15}" type="slidenum">
              <a:rPr lang="en-US"/>
              <a:pPr/>
              <a:t>92</a:t>
            </a:fld>
            <a:endParaRPr lang="en-US"/>
          </a:p>
        </p:txBody>
      </p:sp>
      <p:sp>
        <p:nvSpPr>
          <p:cNvPr id="550914" name="Rectangle 2"/>
          <p:cNvSpPr>
            <a:spLocks noGrp="1" noRot="1" noChangeAspect="1" noChangeArrowheads="1" noTextEdit="1"/>
          </p:cNvSpPr>
          <p:nvPr>
            <p:ph type="sldImg"/>
          </p:nvPr>
        </p:nvSpPr>
        <p:spPr>
          <a:ln/>
        </p:spPr>
      </p:sp>
      <p:sp>
        <p:nvSpPr>
          <p:cNvPr id="550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6526CEE8-3CC4-41A9-9E1D-3403A097370E}"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B4D00B8D-6B9D-411A-AB59-D155CA266F35}" type="slidenum">
              <a:rPr lang="en-US"/>
              <a:pPr/>
              <a:t>93</a:t>
            </a:fld>
            <a:endParaRPr lang="en-US"/>
          </a:p>
        </p:txBody>
      </p:sp>
      <p:sp>
        <p:nvSpPr>
          <p:cNvPr id="551938" name="Rectangle 2"/>
          <p:cNvSpPr>
            <a:spLocks noGrp="1" noRot="1" noChangeAspect="1" noChangeArrowheads="1" noTextEdit="1"/>
          </p:cNvSpPr>
          <p:nvPr>
            <p:ph type="sldImg"/>
          </p:nvPr>
        </p:nvSpPr>
        <p:spPr>
          <a:ln/>
        </p:spPr>
      </p:sp>
      <p:sp>
        <p:nvSpPr>
          <p:cNvPr id="5519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9B99DD5B-7634-4E88-9D30-1496FBB6D08C}"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C3C99537-DD61-4AA9-928A-79F40F0FAED3}" type="slidenum">
              <a:rPr lang="en-US"/>
              <a:pPr/>
              <a:t>94</a:t>
            </a:fld>
            <a:endParaRPr lang="en-US"/>
          </a:p>
        </p:txBody>
      </p:sp>
      <p:sp>
        <p:nvSpPr>
          <p:cNvPr id="552962" name="Rectangle 2"/>
          <p:cNvSpPr>
            <a:spLocks noGrp="1" noRot="1" noChangeAspect="1" noChangeArrowheads="1" noTextEdit="1"/>
          </p:cNvSpPr>
          <p:nvPr>
            <p:ph type="sldImg"/>
          </p:nvPr>
        </p:nvSpPr>
        <p:spPr>
          <a:ln/>
        </p:spPr>
      </p:sp>
      <p:sp>
        <p:nvSpPr>
          <p:cNvPr id="552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F81FA034-F713-46B5-96B9-C5C852AF7F46}"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74804A20-4774-4F24-9B20-BC43F19C4432}" type="slidenum">
              <a:rPr lang="en-US"/>
              <a:pPr/>
              <a:t>95</a:t>
            </a:fld>
            <a:endParaRPr lang="en-US"/>
          </a:p>
        </p:txBody>
      </p:sp>
      <p:sp>
        <p:nvSpPr>
          <p:cNvPr id="553986" name="Rectangle 2"/>
          <p:cNvSpPr>
            <a:spLocks noGrp="1" noRot="1" noChangeAspect="1" noChangeArrowheads="1" noTextEdit="1"/>
          </p:cNvSpPr>
          <p:nvPr>
            <p:ph type="sldImg"/>
          </p:nvPr>
        </p:nvSpPr>
        <p:spPr>
          <a:ln/>
        </p:spPr>
      </p:sp>
      <p:sp>
        <p:nvSpPr>
          <p:cNvPr id="5539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48AB3FCD-A99E-4053-BFBE-0CB9741453BD}"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4ADBE57B-98B8-4AC3-B577-3F7A61356E96}" type="slidenum">
              <a:rPr lang="en-US"/>
              <a:pPr/>
              <a:t>96</a:t>
            </a:fld>
            <a:endParaRPr lang="en-US"/>
          </a:p>
        </p:txBody>
      </p:sp>
      <p:sp>
        <p:nvSpPr>
          <p:cNvPr id="563202" name="Rectangle 2"/>
          <p:cNvSpPr>
            <a:spLocks noGrp="1" noRot="1" noChangeAspect="1" noChangeArrowheads="1" noTextEdit="1"/>
          </p:cNvSpPr>
          <p:nvPr>
            <p:ph type="sldImg"/>
          </p:nvPr>
        </p:nvSpPr>
        <p:spPr>
          <a:ln/>
        </p:spPr>
      </p:sp>
      <p:sp>
        <p:nvSpPr>
          <p:cNvPr id="563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DF2E9558-012A-4012-A208-A515459378C1}"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DEBB4BF2-5525-4798-824F-E74074E562AE}" type="slidenum">
              <a:rPr lang="en-US"/>
              <a:pPr/>
              <a:t>97</a:t>
            </a:fld>
            <a:endParaRPr lang="en-US"/>
          </a:p>
        </p:txBody>
      </p:sp>
      <p:sp>
        <p:nvSpPr>
          <p:cNvPr id="564226" name="Rectangle 2"/>
          <p:cNvSpPr>
            <a:spLocks noGrp="1" noRot="1" noChangeAspect="1" noChangeArrowheads="1" noTextEdit="1"/>
          </p:cNvSpPr>
          <p:nvPr>
            <p:ph type="sldImg"/>
          </p:nvPr>
        </p:nvSpPr>
        <p:spPr>
          <a:ln/>
        </p:spPr>
      </p:sp>
      <p:sp>
        <p:nvSpPr>
          <p:cNvPr id="5642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CC071CA1-A850-4103-9AAA-CAA4A2663F77}"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DB54C470-720B-4B0F-8B71-BE7889F49018}" type="slidenum">
              <a:rPr lang="en-US"/>
              <a:pPr/>
              <a:t>98</a:t>
            </a:fld>
            <a:endParaRPr lang="en-US"/>
          </a:p>
        </p:txBody>
      </p:sp>
      <p:sp>
        <p:nvSpPr>
          <p:cNvPr id="555010" name="Rectangle 2"/>
          <p:cNvSpPr>
            <a:spLocks noGrp="1" noRot="1" noChangeAspect="1" noChangeArrowheads="1" noTextEdit="1"/>
          </p:cNvSpPr>
          <p:nvPr>
            <p:ph type="sldImg"/>
          </p:nvPr>
        </p:nvSpPr>
        <p:spPr>
          <a:ln/>
        </p:spPr>
      </p:sp>
      <p:sp>
        <p:nvSpPr>
          <p:cNvPr id="555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A5D32FBC-59B7-4539-8119-BF5402EFFB11}" type="datetime1">
              <a:rPr lang="en-US"/>
              <a:pPr/>
              <a:t>1/16/2016</a:t>
            </a:fld>
            <a:endParaRPr lang="en-US"/>
          </a:p>
        </p:txBody>
      </p:sp>
      <p:sp>
        <p:nvSpPr>
          <p:cNvPr id="5" name="Rectangle 6"/>
          <p:cNvSpPr>
            <a:spLocks noGrp="1" noChangeArrowheads="1"/>
          </p:cNvSpPr>
          <p:nvPr>
            <p:ph type="ftr" sz="quarter" idx="4"/>
          </p:nvPr>
        </p:nvSpPr>
        <p:spPr>
          <a:ln/>
        </p:spPr>
        <p:txBody>
          <a:bodyPr/>
          <a:lstStyle/>
          <a:p>
            <a:r>
              <a:rPr lang="en-US"/>
              <a:t>VIT University </a:t>
            </a:r>
          </a:p>
        </p:txBody>
      </p:sp>
      <p:sp>
        <p:nvSpPr>
          <p:cNvPr id="6" name="Rectangle 7"/>
          <p:cNvSpPr>
            <a:spLocks noGrp="1" noChangeArrowheads="1"/>
          </p:cNvSpPr>
          <p:nvPr>
            <p:ph type="sldNum" sz="quarter" idx="5"/>
          </p:nvPr>
        </p:nvSpPr>
        <p:spPr>
          <a:ln/>
        </p:spPr>
        <p:txBody>
          <a:bodyPr/>
          <a:lstStyle/>
          <a:p>
            <a:fld id="{ACA8A339-AC3C-4EA1-A6A6-1E4DF69C7F02}" type="slidenum">
              <a:rPr lang="en-US"/>
              <a:pPr/>
              <a:t>99</a:t>
            </a:fld>
            <a:endParaRPr lang="en-US"/>
          </a:p>
        </p:txBody>
      </p:sp>
      <p:sp>
        <p:nvSpPr>
          <p:cNvPr id="556034" name="Rectangle 2"/>
          <p:cNvSpPr>
            <a:spLocks noGrp="1" noRot="1" noChangeAspect="1" noChangeArrowheads="1" noTextEdit="1"/>
          </p:cNvSpPr>
          <p:nvPr>
            <p:ph type="sldImg"/>
          </p:nvPr>
        </p:nvSpPr>
        <p:spPr>
          <a:ln/>
        </p:spPr>
      </p:sp>
      <p:sp>
        <p:nvSpPr>
          <p:cNvPr id="55603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8786" name="Rectangle 2"/>
          <p:cNvSpPr>
            <a:spLocks noGrp="1" noChangeArrowheads="1"/>
          </p:cNvSpPr>
          <p:nvPr>
            <p:ph type="ctrTitle"/>
          </p:nvPr>
        </p:nvSpPr>
        <p:spPr>
          <a:xfrm>
            <a:off x="914400" y="533400"/>
            <a:ext cx="7721600" cy="1905000"/>
          </a:xfrm>
        </p:spPr>
        <p:txBody>
          <a:bodyPr/>
          <a:lstStyle>
            <a:lvl1pPr>
              <a:defRPr/>
            </a:lvl1pPr>
          </a:lstStyle>
          <a:p>
            <a:r>
              <a:rPr lang="en-GB"/>
              <a:t>Click to edit Master title style</a:t>
            </a:r>
          </a:p>
        </p:txBody>
      </p:sp>
      <p:sp>
        <p:nvSpPr>
          <p:cNvPr id="118787" name="Rectangle 3"/>
          <p:cNvSpPr>
            <a:spLocks noGrp="1" noChangeArrowheads="1"/>
          </p:cNvSpPr>
          <p:nvPr>
            <p:ph type="subTitle" idx="1"/>
          </p:nvPr>
        </p:nvSpPr>
        <p:spPr>
          <a:xfrm>
            <a:off x="914400" y="3028950"/>
            <a:ext cx="6400800" cy="1771650"/>
          </a:xfrm>
        </p:spPr>
        <p:txBody>
          <a:bodyPr/>
          <a:lstStyle>
            <a:lvl1pPr marL="0" indent="0">
              <a:buFontTx/>
              <a:buNone/>
              <a:defRPr>
                <a:latin typeface="Arial Black" pitchFamily="34" charset="0"/>
              </a:defRPr>
            </a:lvl1pPr>
          </a:lstStyle>
          <a:p>
            <a:r>
              <a:rPr lang="en-GB"/>
              <a:t>Click to edit Master subtitle style</a:t>
            </a:r>
          </a:p>
        </p:txBody>
      </p:sp>
      <p:sp>
        <p:nvSpPr>
          <p:cNvPr id="118788" name="Rectangle 4"/>
          <p:cNvSpPr>
            <a:spLocks noGrp="1" noChangeArrowheads="1"/>
          </p:cNvSpPr>
          <p:nvPr>
            <p:ph type="dt" sz="half" idx="2"/>
          </p:nvPr>
        </p:nvSpPr>
        <p:spPr bwMode="auto">
          <a:xfrm>
            <a:off x="711200" y="6229350"/>
            <a:ext cx="1930400" cy="51435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spcBef>
                <a:spcPct val="50000"/>
              </a:spcBef>
              <a:defRPr sz="1400">
                <a:solidFill>
                  <a:srgbClr val="5E574E"/>
                </a:solidFill>
                <a:latin typeface="Arial" charset="0"/>
              </a:defRPr>
            </a:lvl1pPr>
          </a:lstStyle>
          <a:p>
            <a:fld id="{BE7A07D3-11DC-4A04-8A07-0D457BD74E20}" type="datetime1">
              <a:rPr lang="en-US"/>
              <a:pPr/>
              <a:t>1/16/2016</a:t>
            </a:fld>
            <a:endParaRPr lang="en-GB"/>
          </a:p>
        </p:txBody>
      </p:sp>
      <p:sp>
        <p:nvSpPr>
          <p:cNvPr id="118789" name="Rectangle 5"/>
          <p:cNvSpPr>
            <a:spLocks noGrp="1" noChangeArrowheads="1"/>
          </p:cNvSpPr>
          <p:nvPr>
            <p:ph type="ftr" sz="quarter" idx="3"/>
          </p:nvPr>
        </p:nvSpPr>
        <p:spPr bwMode="auto">
          <a:xfrm>
            <a:off x="3149600" y="6229350"/>
            <a:ext cx="2844800" cy="51435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spcBef>
                <a:spcPct val="50000"/>
              </a:spcBef>
              <a:defRPr sz="1400">
                <a:solidFill>
                  <a:srgbClr val="5E574E"/>
                </a:solidFill>
                <a:latin typeface="Arial" charset="0"/>
              </a:defRPr>
            </a:lvl1pPr>
          </a:lstStyle>
          <a:p>
            <a:endParaRPr lang="en-GB"/>
          </a:p>
        </p:txBody>
      </p:sp>
      <p:sp>
        <p:nvSpPr>
          <p:cNvPr id="118790" name="Rectangle 6"/>
          <p:cNvSpPr>
            <a:spLocks noGrp="1" noChangeArrowheads="1"/>
          </p:cNvSpPr>
          <p:nvPr>
            <p:ph type="sldNum" sz="quarter" idx="4"/>
          </p:nvPr>
        </p:nvSpPr>
        <p:spPr bwMode="auto">
          <a:xfrm>
            <a:off x="6604000" y="6229350"/>
            <a:ext cx="1828800" cy="51435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r">
              <a:spcBef>
                <a:spcPct val="50000"/>
              </a:spcBef>
              <a:defRPr sz="1400">
                <a:solidFill>
                  <a:srgbClr val="5E574E"/>
                </a:solidFill>
                <a:latin typeface="Arial" charset="0"/>
              </a:defRPr>
            </a:lvl1pPr>
          </a:lstStyle>
          <a:p>
            <a:fld id="{55B0901B-014B-4278-AE26-434EB1A8B02F}" type="slidenum">
              <a:rPr lang="en-GB"/>
              <a:pPr/>
              <a:t>‹#›</a:t>
            </a:fld>
            <a:endParaRPr lang="en-GB"/>
          </a:p>
        </p:txBody>
      </p:sp>
      <p:sp>
        <p:nvSpPr>
          <p:cNvPr id="118791" name="Line 7"/>
          <p:cNvSpPr>
            <a:spLocks noChangeShapeType="1"/>
          </p:cNvSpPr>
          <p:nvPr/>
        </p:nvSpPr>
        <p:spPr bwMode="auto">
          <a:xfrm>
            <a:off x="457200" y="2514600"/>
            <a:ext cx="8153400" cy="0"/>
          </a:xfrm>
          <a:prstGeom prst="line">
            <a:avLst/>
          </a:prstGeom>
          <a:noFill/>
          <a:ln w="76200">
            <a:solidFill>
              <a:srgbClr val="FF0000"/>
            </a:solidFill>
            <a:round/>
            <a:headEnd/>
            <a:tailEnd/>
          </a:ln>
          <a:effectLst/>
        </p:spPr>
        <p:txBody>
          <a:bodyPr wrap="none" lIns="90000" tIns="46800" rIns="90000" bIns="46800" anchor="ct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8600" y="152400"/>
            <a:ext cx="2057400" cy="6553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06400" y="152400"/>
            <a:ext cx="6019800" cy="6553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0" y="152400"/>
            <a:ext cx="82042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066800"/>
            <a:ext cx="4013200" cy="563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2800" y="1066800"/>
            <a:ext cx="4013200" cy="563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66800"/>
            <a:ext cx="4013200" cy="563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2800" y="1066800"/>
            <a:ext cx="4013200" cy="563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bwMode="auto">
          <a:xfrm>
            <a:off x="406400" y="152400"/>
            <a:ext cx="8204200" cy="838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GB" smtClean="0"/>
              <a:t>Click to edit Master title style</a:t>
            </a:r>
          </a:p>
        </p:txBody>
      </p:sp>
      <p:sp>
        <p:nvSpPr>
          <p:cNvPr id="117763" name="Rectangle 3"/>
          <p:cNvSpPr>
            <a:spLocks noGrp="1" noChangeArrowheads="1"/>
          </p:cNvSpPr>
          <p:nvPr>
            <p:ph type="body" idx="1"/>
          </p:nvPr>
        </p:nvSpPr>
        <p:spPr bwMode="auto">
          <a:xfrm>
            <a:off x="457200" y="1066800"/>
            <a:ext cx="8178800" cy="5638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117764" name="Line 4"/>
          <p:cNvSpPr>
            <a:spLocks noChangeShapeType="1"/>
          </p:cNvSpPr>
          <p:nvPr/>
        </p:nvSpPr>
        <p:spPr bwMode="auto">
          <a:xfrm>
            <a:off x="457200" y="990600"/>
            <a:ext cx="8153400" cy="0"/>
          </a:xfrm>
          <a:prstGeom prst="line">
            <a:avLst/>
          </a:prstGeom>
          <a:noFill/>
          <a:ln w="76200">
            <a:solidFill>
              <a:srgbClr val="FF0000"/>
            </a:solidFill>
            <a:round/>
            <a:headEnd/>
            <a:tailEnd/>
          </a:ln>
          <a:effectLst/>
        </p:spPr>
        <p:txBody>
          <a:bodyPr wrap="none" lIns="90000" tIns="46800" rIns="90000" bIns="46800" anchor="ctr"/>
          <a:lstStyle/>
          <a:p>
            <a:endParaRPr lang="en-US"/>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Lst>
  <p:txStyles>
    <p:titleStyle>
      <a:lvl1pPr algn="l" rtl="0" eaLnBrk="0" fontAlgn="base" hangingPunct="0">
        <a:spcBef>
          <a:spcPct val="0"/>
        </a:spcBef>
        <a:spcAft>
          <a:spcPct val="0"/>
        </a:spcAft>
        <a:defRPr kumimoji="1" sz="2800">
          <a:solidFill>
            <a:schemeClr val="tx2"/>
          </a:solidFill>
          <a:latin typeface="+mj-lt"/>
          <a:ea typeface="+mj-ea"/>
          <a:cs typeface="+mj-cs"/>
        </a:defRPr>
      </a:lvl1pPr>
      <a:lvl2pPr algn="l" rtl="0" eaLnBrk="0" fontAlgn="base" hangingPunct="0">
        <a:spcBef>
          <a:spcPct val="0"/>
        </a:spcBef>
        <a:spcAft>
          <a:spcPct val="0"/>
        </a:spcAft>
        <a:defRPr kumimoji="1" sz="2800">
          <a:solidFill>
            <a:schemeClr val="tx2"/>
          </a:solidFill>
          <a:latin typeface="Arial Black" pitchFamily="34" charset="0"/>
        </a:defRPr>
      </a:lvl2pPr>
      <a:lvl3pPr algn="l" rtl="0" eaLnBrk="0" fontAlgn="base" hangingPunct="0">
        <a:spcBef>
          <a:spcPct val="0"/>
        </a:spcBef>
        <a:spcAft>
          <a:spcPct val="0"/>
        </a:spcAft>
        <a:defRPr kumimoji="1" sz="2800">
          <a:solidFill>
            <a:schemeClr val="tx2"/>
          </a:solidFill>
          <a:latin typeface="Arial Black" pitchFamily="34" charset="0"/>
        </a:defRPr>
      </a:lvl3pPr>
      <a:lvl4pPr algn="l" rtl="0" eaLnBrk="0" fontAlgn="base" hangingPunct="0">
        <a:spcBef>
          <a:spcPct val="0"/>
        </a:spcBef>
        <a:spcAft>
          <a:spcPct val="0"/>
        </a:spcAft>
        <a:defRPr kumimoji="1" sz="2800">
          <a:solidFill>
            <a:schemeClr val="tx2"/>
          </a:solidFill>
          <a:latin typeface="Arial Black" pitchFamily="34" charset="0"/>
        </a:defRPr>
      </a:lvl4pPr>
      <a:lvl5pPr algn="l" rtl="0" eaLnBrk="0" fontAlgn="base" hangingPunct="0">
        <a:spcBef>
          <a:spcPct val="0"/>
        </a:spcBef>
        <a:spcAft>
          <a:spcPct val="0"/>
        </a:spcAft>
        <a:defRPr kumimoji="1" sz="2800">
          <a:solidFill>
            <a:schemeClr val="tx2"/>
          </a:solidFill>
          <a:latin typeface="Arial Black" pitchFamily="34" charset="0"/>
        </a:defRPr>
      </a:lvl5pPr>
      <a:lvl6pPr marL="457200" algn="l" rtl="0" eaLnBrk="0" fontAlgn="base" hangingPunct="0">
        <a:spcBef>
          <a:spcPct val="0"/>
        </a:spcBef>
        <a:spcAft>
          <a:spcPct val="0"/>
        </a:spcAft>
        <a:defRPr kumimoji="1" sz="2800">
          <a:solidFill>
            <a:schemeClr val="tx2"/>
          </a:solidFill>
          <a:latin typeface="Arial Black" pitchFamily="34" charset="0"/>
        </a:defRPr>
      </a:lvl6pPr>
      <a:lvl7pPr marL="914400" algn="l" rtl="0" eaLnBrk="0" fontAlgn="base" hangingPunct="0">
        <a:spcBef>
          <a:spcPct val="0"/>
        </a:spcBef>
        <a:spcAft>
          <a:spcPct val="0"/>
        </a:spcAft>
        <a:defRPr kumimoji="1" sz="2800">
          <a:solidFill>
            <a:schemeClr val="tx2"/>
          </a:solidFill>
          <a:latin typeface="Arial Black" pitchFamily="34" charset="0"/>
        </a:defRPr>
      </a:lvl7pPr>
      <a:lvl8pPr marL="1371600" algn="l" rtl="0" eaLnBrk="0" fontAlgn="base" hangingPunct="0">
        <a:spcBef>
          <a:spcPct val="0"/>
        </a:spcBef>
        <a:spcAft>
          <a:spcPct val="0"/>
        </a:spcAft>
        <a:defRPr kumimoji="1" sz="2800">
          <a:solidFill>
            <a:schemeClr val="tx2"/>
          </a:solidFill>
          <a:latin typeface="Arial Black" pitchFamily="34" charset="0"/>
        </a:defRPr>
      </a:lvl8pPr>
      <a:lvl9pPr marL="1828800" algn="l" rtl="0" eaLnBrk="0" fontAlgn="base" hangingPunct="0">
        <a:spcBef>
          <a:spcPct val="0"/>
        </a:spcBef>
        <a:spcAft>
          <a:spcPct val="0"/>
        </a:spcAft>
        <a:defRPr kumimoji="1" sz="2800">
          <a:solidFill>
            <a:schemeClr val="tx2"/>
          </a:solidFill>
          <a:latin typeface="Arial Black" pitchFamily="34" charset="0"/>
        </a:defRPr>
      </a:lvl9pPr>
    </p:titleStyle>
    <p:bodyStyle>
      <a:lvl1pPr marL="342900" indent="-342900" algn="l" rtl="0" eaLnBrk="0" fontAlgn="base" hangingPunct="0">
        <a:spcBef>
          <a:spcPct val="20000"/>
        </a:spcBef>
        <a:spcAft>
          <a:spcPct val="0"/>
        </a:spcAft>
        <a:buClr>
          <a:srgbClr val="FF0000"/>
        </a:buClr>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Char char="—"/>
        <a:defRPr kumimoji="1" sz="2400">
          <a:solidFill>
            <a:schemeClr val="tx1"/>
          </a:solidFill>
          <a:latin typeface="+mn-lt"/>
        </a:defRPr>
      </a:lvl2pPr>
      <a:lvl3pPr marL="1143000" indent="-228600" algn="l" rtl="0" eaLnBrk="0" fontAlgn="base" hangingPunct="0">
        <a:spcBef>
          <a:spcPct val="20000"/>
        </a:spcBef>
        <a:spcAft>
          <a:spcPct val="0"/>
        </a:spcAft>
        <a:buClr>
          <a:srgbClr val="FF0000"/>
        </a:buClr>
        <a:buChar char="–"/>
        <a:defRPr kumimoji="1" sz="2000">
          <a:solidFill>
            <a:schemeClr val="tx1"/>
          </a:solidFill>
          <a:latin typeface="+mn-lt"/>
        </a:defRPr>
      </a:lvl3pPr>
      <a:lvl4pPr marL="1600200" indent="-228600" algn="l" rtl="0" eaLnBrk="0" fontAlgn="base" hangingPunct="0">
        <a:spcBef>
          <a:spcPct val="20000"/>
        </a:spcBef>
        <a:spcAft>
          <a:spcPct val="0"/>
        </a:spcAft>
        <a:buClr>
          <a:srgbClr val="FF0000"/>
        </a:buClr>
        <a:buChar char="+"/>
        <a:defRPr kumimoji="1">
          <a:solidFill>
            <a:schemeClr val="tx1"/>
          </a:solidFill>
          <a:latin typeface="+mn-lt"/>
        </a:defRPr>
      </a:lvl4pPr>
      <a:lvl5pPr marL="2057400" indent="-228600" algn="l" rtl="0" eaLnBrk="0" fontAlgn="base" hangingPunct="0">
        <a:spcBef>
          <a:spcPct val="20000"/>
        </a:spcBef>
        <a:spcAft>
          <a:spcPct val="0"/>
        </a:spcAft>
        <a:buClr>
          <a:srgbClr val="FF0000"/>
        </a:buClr>
        <a:buChar char="o"/>
        <a:defRPr kumimoji="1">
          <a:solidFill>
            <a:schemeClr val="tx1"/>
          </a:solidFill>
          <a:latin typeface="+mn-lt"/>
        </a:defRPr>
      </a:lvl5pPr>
      <a:lvl6pPr marL="2514600" indent="-228600" algn="l" rtl="0" eaLnBrk="0" fontAlgn="base" hangingPunct="0">
        <a:spcBef>
          <a:spcPct val="20000"/>
        </a:spcBef>
        <a:spcAft>
          <a:spcPct val="0"/>
        </a:spcAft>
        <a:buClr>
          <a:srgbClr val="FF0000"/>
        </a:buClr>
        <a:buChar char="o"/>
        <a:defRPr kumimoji="1">
          <a:solidFill>
            <a:schemeClr val="tx1"/>
          </a:solidFill>
          <a:latin typeface="+mn-lt"/>
        </a:defRPr>
      </a:lvl6pPr>
      <a:lvl7pPr marL="2971800" indent="-228600" algn="l" rtl="0" eaLnBrk="0" fontAlgn="base" hangingPunct="0">
        <a:spcBef>
          <a:spcPct val="20000"/>
        </a:spcBef>
        <a:spcAft>
          <a:spcPct val="0"/>
        </a:spcAft>
        <a:buClr>
          <a:srgbClr val="FF0000"/>
        </a:buClr>
        <a:buChar char="o"/>
        <a:defRPr kumimoji="1">
          <a:solidFill>
            <a:schemeClr val="tx1"/>
          </a:solidFill>
          <a:latin typeface="+mn-lt"/>
        </a:defRPr>
      </a:lvl7pPr>
      <a:lvl8pPr marL="3429000" indent="-228600" algn="l" rtl="0" eaLnBrk="0" fontAlgn="base" hangingPunct="0">
        <a:spcBef>
          <a:spcPct val="20000"/>
        </a:spcBef>
        <a:spcAft>
          <a:spcPct val="0"/>
        </a:spcAft>
        <a:buClr>
          <a:srgbClr val="FF0000"/>
        </a:buClr>
        <a:buChar char="o"/>
        <a:defRPr kumimoji="1">
          <a:solidFill>
            <a:schemeClr val="tx1"/>
          </a:solidFill>
          <a:latin typeface="+mn-lt"/>
        </a:defRPr>
      </a:lvl8pPr>
      <a:lvl9pPr marL="3886200" indent="-228600" algn="l" rtl="0" eaLnBrk="0" fontAlgn="base" hangingPunct="0">
        <a:spcBef>
          <a:spcPct val="20000"/>
        </a:spcBef>
        <a:spcAft>
          <a:spcPct val="0"/>
        </a:spcAft>
        <a:buClr>
          <a:srgbClr val="FF0000"/>
        </a:buClr>
        <a:buChar char="o"/>
        <a:defRPr kumimoji="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118.xml"/><Relationship Id="rId7" Type="http://schemas.openxmlformats.org/officeDocument/2006/relationships/image" Target="../media/image42.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1.wmf"/><Relationship Id="rId4" Type="http://schemas.openxmlformats.org/officeDocument/2006/relationships/oleObject" Target="../embeddings/oleObject1.bin"/></Relationships>
</file>

<file path=ppt/slides/_rels/slide1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1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notesSlide" Target="../notesSlides/notesSlide126.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4.bin"/><Relationship Id="rId4" Type="http://schemas.openxmlformats.org/officeDocument/2006/relationships/oleObject" Target="../embeddings/oleObject3.bin"/></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2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32.xml"/><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78.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3" Type="http://schemas.openxmlformats.org/officeDocument/2006/relationships/image" Target="../media/image49.wmf"/><Relationship Id="rId7" Type="http://schemas.openxmlformats.org/officeDocument/2006/relationships/image" Target="../media/image53.wmf"/><Relationship Id="rId2" Type="http://schemas.openxmlformats.org/officeDocument/2006/relationships/image" Target="../media/image48.wmf"/><Relationship Id="rId1" Type="http://schemas.openxmlformats.org/officeDocument/2006/relationships/slideLayout" Target="../slideLayouts/slideLayout6.xml"/><Relationship Id="rId6" Type="http://schemas.openxmlformats.org/officeDocument/2006/relationships/image" Target="../media/image52.wmf"/><Relationship Id="rId5" Type="http://schemas.openxmlformats.org/officeDocument/2006/relationships/image" Target="../media/image51.wmf"/><Relationship Id="rId4" Type="http://schemas.openxmlformats.org/officeDocument/2006/relationships/image" Target="../media/image50.wmf"/></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89.xml"/><Relationship Id="rId1" Type="http://schemas.openxmlformats.org/officeDocument/2006/relationships/slideLayout" Target="../slideLayouts/slideLayout6.xml"/></Relationships>
</file>

<file path=ppt/slides/_rels/slide19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90.xml"/><Relationship Id="rId1" Type="http://schemas.openxmlformats.org/officeDocument/2006/relationships/slideLayout" Target="../slideLayouts/slideLayout6.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91.xml"/><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92.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93.xml"/><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94.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9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96.xml"/><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197.xml"/><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198.xml"/><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199.xml"/><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200.xml"/><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notesSlide" Target="../notesSlides/notesSlide201.xml"/><Relationship Id="rId1" Type="http://schemas.openxmlformats.org/officeDocument/2006/relationships/slideLayout" Target="../slideLayouts/slideLayout7.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206.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notesSlide" Target="../notesSlides/notesSlide202.xml"/><Relationship Id="rId1" Type="http://schemas.openxmlformats.org/officeDocument/2006/relationships/slideLayout" Target="../slideLayouts/slideLayout7.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203.xml"/><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204.xml"/><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20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206.xml"/><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207.xml"/><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208.xml"/><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209.xml"/><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210.xml"/><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211.xml"/><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212.xml"/><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13.xml"/><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214.xml"/><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1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216.xml"/><Relationship Id="rId1" Type="http://schemas.openxmlformats.org/officeDocument/2006/relationships/slideLayout" Target="../slideLayouts/slideLayout6.xml"/></Relationships>
</file>

<file path=ppt/slides/_rels/slide22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17.xml"/><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218.xml"/><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219.xml"/><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220.xml"/><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2" Type="http://schemas.openxmlformats.org/officeDocument/2006/relationships/notesSlide" Target="../notesSlides/notesSlide221.xml"/><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222.xml"/><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223.xml"/><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224.xml"/><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22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226.xml"/><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227.xml"/><Relationship Id="rId1" Type="http://schemas.openxmlformats.org/officeDocument/2006/relationships/slideLayout" Target="../slideLayouts/slideLayout6.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228.xml"/><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229.xml"/><Relationship Id="rId1" Type="http://schemas.openxmlformats.org/officeDocument/2006/relationships/slideLayout" Target="../slideLayouts/slideLayout6.xml"/></Relationships>
</file>

<file path=ppt/slides/_rels/slide234.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230.xml"/><Relationship Id="rId1" Type="http://schemas.openxmlformats.org/officeDocument/2006/relationships/slideLayout" Target="../slideLayouts/slideLayout6.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231.xml"/><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232.xml"/><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2" Type="http://schemas.openxmlformats.org/officeDocument/2006/relationships/notesSlide" Target="../notesSlides/notesSlide233.xml"/><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234.xml"/><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2" Type="http://schemas.openxmlformats.org/officeDocument/2006/relationships/notesSlide" Target="../notesSlides/notesSlide23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2" Type="http://schemas.openxmlformats.org/officeDocument/2006/relationships/notesSlide" Target="../notesSlides/notesSlide236.xml"/><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237.xml"/><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2" Type="http://schemas.openxmlformats.org/officeDocument/2006/relationships/notesSlide" Target="../notesSlides/notesSlide238.xml"/><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239.xml"/><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240.xml"/><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241.xml"/><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242.xml"/><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2" Type="http://schemas.openxmlformats.org/officeDocument/2006/relationships/notesSlide" Target="../notesSlides/notesSlide243.xml"/><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244.xml"/><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24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2" Type="http://schemas.openxmlformats.org/officeDocument/2006/relationships/notesSlide" Target="../notesSlides/notesSlide246.xml"/><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2" Type="http://schemas.openxmlformats.org/officeDocument/2006/relationships/notesSlide" Target="../notesSlides/notesSlide247.xml"/><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2" Type="http://schemas.openxmlformats.org/officeDocument/2006/relationships/notesSlide" Target="../notesSlides/notesSlide248.xml"/><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2" Type="http://schemas.openxmlformats.org/officeDocument/2006/relationships/notesSlide" Target="../notesSlides/notesSlide249.xml"/><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2" Type="http://schemas.openxmlformats.org/officeDocument/2006/relationships/notesSlide" Target="../notesSlides/notesSlide250.xml"/><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2" Type="http://schemas.openxmlformats.org/officeDocument/2006/relationships/notesSlide" Target="../notesSlides/notesSlide251.xml"/><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2" Type="http://schemas.openxmlformats.org/officeDocument/2006/relationships/notesSlide" Target="../notesSlides/notesSlide252.xml"/><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2" Type="http://schemas.openxmlformats.org/officeDocument/2006/relationships/notesSlide" Target="../notesSlides/notesSlide253.xml"/><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2" Type="http://schemas.openxmlformats.org/officeDocument/2006/relationships/notesSlide" Target="../notesSlides/notesSlide254.xml"/><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2" Type="http://schemas.openxmlformats.org/officeDocument/2006/relationships/notesSlide" Target="../notesSlides/notesSlide25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256.xml"/><Relationship Id="rId1" Type="http://schemas.openxmlformats.org/officeDocument/2006/relationships/slideLayout" Target="../slideLayouts/slideLayout6.xml"/></Relationships>
</file>

<file path=ppt/slides/_rels/slide261.xml.rels><?xml version="1.0" encoding="UTF-8" standalone="yes"?>
<Relationships xmlns="http://schemas.openxmlformats.org/package/2006/relationships"><Relationship Id="rId2" Type="http://schemas.openxmlformats.org/officeDocument/2006/relationships/notesSlide" Target="../notesSlides/notesSlide257.xml"/><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2" Type="http://schemas.openxmlformats.org/officeDocument/2006/relationships/notesSlide" Target="../notesSlides/notesSlide258.xml"/><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2" Type="http://schemas.openxmlformats.org/officeDocument/2006/relationships/notesSlide" Target="../notesSlides/notesSlide259.xml"/><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2" Type="http://schemas.openxmlformats.org/officeDocument/2006/relationships/notesSlide" Target="../notesSlides/notesSlide260.xml"/><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2" Type="http://schemas.openxmlformats.org/officeDocument/2006/relationships/notesSlide" Target="../notesSlides/notesSlide261.xml"/><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2" Type="http://schemas.openxmlformats.org/officeDocument/2006/relationships/notesSlide" Target="../notesSlides/notesSlide262.xml"/><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2" Type="http://schemas.openxmlformats.org/officeDocument/2006/relationships/notesSlide" Target="../notesSlides/notesSlide263.xml"/><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2" Type="http://schemas.openxmlformats.org/officeDocument/2006/relationships/notesSlide" Target="../notesSlides/notesSlide264.xml"/><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265.xml"/><Relationship Id="rId1" Type="http://schemas.openxmlformats.org/officeDocument/2006/relationships/slideLayout" Target="../slideLayouts/slideLayout2.xml"/><Relationship Id="rId4" Type="http://schemas.openxmlformats.org/officeDocument/2006/relationships/image" Target="../media/image8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266.xml"/><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2" Type="http://schemas.openxmlformats.org/officeDocument/2006/relationships/notesSlide" Target="../notesSlides/notesSlide267.xml"/><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268.xml"/><Relationship Id="rId1" Type="http://schemas.openxmlformats.org/officeDocument/2006/relationships/slideLayout" Target="../slideLayouts/slideLayout6.xml"/></Relationships>
</file>

<file path=ppt/slides/_rels/slide273.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269.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43.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7.xml"/><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5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8.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4.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5.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9.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91.xml"/><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92.xml"/><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dt" sz="half" idx="2"/>
          </p:nvPr>
        </p:nvSpPr>
        <p:spPr>
          <a:ln/>
        </p:spPr>
        <p:txBody>
          <a:bodyPr/>
          <a:lstStyle/>
          <a:p>
            <a:fld id="{3F2FBF1F-D584-4B32-8DF1-CEDF5F2B6BA7}" type="datetime1">
              <a:rPr lang="en-US"/>
              <a:pPr/>
              <a:t>1/16/2016</a:t>
            </a:fld>
            <a:endParaRPr lang="en-GB"/>
          </a:p>
        </p:txBody>
      </p:sp>
      <p:sp>
        <p:nvSpPr>
          <p:cNvPr id="2050" name="Rectangle 2"/>
          <p:cNvSpPr>
            <a:spLocks noGrp="1" noChangeArrowheads="1"/>
          </p:cNvSpPr>
          <p:nvPr>
            <p:ph type="ctrTitle"/>
          </p:nvPr>
        </p:nvSpPr>
        <p:spPr>
          <a:xfrm>
            <a:off x="914400" y="533400"/>
            <a:ext cx="7239000" cy="1600200"/>
          </a:xfrm>
        </p:spPr>
        <p:txBody>
          <a:bodyPr/>
          <a:lstStyle/>
          <a:p>
            <a:r>
              <a:rPr lang="en-US" sz="5400"/>
              <a:t>Operating System</a:t>
            </a:r>
          </a:p>
        </p:txBody>
      </p:sp>
      <p:sp>
        <p:nvSpPr>
          <p:cNvPr id="2051" name="Rectangle 3"/>
          <p:cNvSpPr>
            <a:spLocks noGrp="1" noChangeArrowheads="1"/>
          </p:cNvSpPr>
          <p:nvPr>
            <p:ph type="subTitle" idx="1"/>
          </p:nvPr>
        </p:nvSpPr>
        <p:spPr/>
        <p:txBody>
          <a:bodyPr/>
          <a:lstStyle/>
          <a:p>
            <a:endParaRPr lang="en-US" dirty="0"/>
          </a:p>
          <a:p>
            <a:r>
              <a:rPr lang="en-US" sz="6000"/>
              <a:t>Unit </a:t>
            </a:r>
            <a:r>
              <a:rPr lang="en-US" sz="6000" smtClean="0"/>
              <a:t>II</a:t>
            </a:r>
            <a:endParaRPr lang="en-US" sz="6000"/>
          </a:p>
        </p:txBody>
      </p:sp>
      <p:sp>
        <p:nvSpPr>
          <p:cNvPr id="2052" name="Text Box 4"/>
          <p:cNvSpPr txBox="1">
            <a:spLocks noChangeArrowheads="1"/>
          </p:cNvSpPr>
          <p:nvPr/>
        </p:nvSpPr>
        <p:spPr bwMode="auto">
          <a:xfrm>
            <a:off x="4724400" y="3733800"/>
            <a:ext cx="3352800" cy="2100263"/>
          </a:xfrm>
          <a:prstGeom prst="rect">
            <a:avLst/>
          </a:prstGeom>
          <a:noFill/>
          <a:ln w="9525">
            <a:noFill/>
            <a:miter lim="800000"/>
            <a:headEnd/>
            <a:tailEnd/>
          </a:ln>
          <a:effectLst/>
        </p:spPr>
        <p:txBody>
          <a:bodyPr lIns="90000" tIns="46800" rIns="90000" bIns="46800">
            <a:spAutoFit/>
          </a:bodyPr>
          <a:lstStyle/>
          <a:p>
            <a:pPr>
              <a:spcBef>
                <a:spcPct val="50000"/>
              </a:spcBef>
            </a:pPr>
            <a:r>
              <a:rPr lang="en-US" b="1"/>
              <a:t>Srinivas Koppu </a:t>
            </a:r>
          </a:p>
          <a:p>
            <a:pPr>
              <a:spcBef>
                <a:spcPct val="50000"/>
              </a:spcBef>
            </a:pPr>
            <a:r>
              <a:rPr lang="en-US" b="1"/>
              <a:t>Asst.Professor</a:t>
            </a:r>
          </a:p>
          <a:p>
            <a:pPr>
              <a:spcBef>
                <a:spcPct val="50000"/>
              </a:spcBef>
            </a:pPr>
            <a:r>
              <a:rPr lang="en-US" b="1"/>
              <a:t>SITE</a:t>
            </a:r>
          </a:p>
          <a:p>
            <a:pPr>
              <a:spcBef>
                <a:spcPct val="50000"/>
              </a:spcBef>
            </a:pPr>
            <a:r>
              <a:rPr lang="en-US"/>
              <a:t> </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p:txBody>
          <a:bodyPr/>
          <a:lstStyle/>
          <a:p>
            <a:r>
              <a:rPr lang="en-NZ"/>
              <a:t>Process Creation</a:t>
            </a:r>
            <a:endParaRPr lang="en-US"/>
          </a:p>
        </p:txBody>
      </p:sp>
      <p:sp>
        <p:nvSpPr>
          <p:cNvPr id="404483" name="Rectangle 3"/>
          <p:cNvSpPr>
            <a:spLocks noGrp="1" noChangeArrowheads="1"/>
          </p:cNvSpPr>
          <p:nvPr>
            <p:ph type="body" idx="1"/>
          </p:nvPr>
        </p:nvSpPr>
        <p:spPr/>
        <p:txBody>
          <a:bodyPr/>
          <a:lstStyle/>
          <a:p>
            <a:r>
              <a:rPr lang="en-US"/>
              <a:t> </a:t>
            </a:r>
            <a:r>
              <a:rPr lang="en-NZ"/>
              <a:t>The OS builds a data structure to manage the process</a:t>
            </a:r>
          </a:p>
          <a:p>
            <a:r>
              <a:rPr lang="en-NZ"/>
              <a:t>Traditionally, the OS created all processes</a:t>
            </a:r>
          </a:p>
          <a:p>
            <a:pPr lvl="1"/>
            <a:r>
              <a:rPr lang="en-NZ"/>
              <a:t>But it can be useful to let a running process create another</a:t>
            </a:r>
          </a:p>
          <a:p>
            <a:r>
              <a:rPr lang="en-NZ"/>
              <a:t>This action is called </a:t>
            </a:r>
            <a:r>
              <a:rPr lang="en-NZ" b="1" i="1"/>
              <a:t>process spawning</a:t>
            </a:r>
          </a:p>
          <a:p>
            <a:pPr lvl="1"/>
            <a:r>
              <a:rPr lang="en-NZ" b="1" i="1"/>
              <a:t>Parent Process</a:t>
            </a:r>
            <a:r>
              <a:rPr lang="en-NZ"/>
              <a:t> is the original, creating, process</a:t>
            </a:r>
          </a:p>
          <a:p>
            <a:pPr lvl="1"/>
            <a:r>
              <a:rPr lang="en-NZ" b="1" i="1"/>
              <a:t>Child Process</a:t>
            </a:r>
            <a:r>
              <a:rPr lang="en-NZ"/>
              <a:t> is the new process</a:t>
            </a:r>
            <a:endParaRPr lang="en-US"/>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p:txBody>
          <a:bodyPr/>
          <a:lstStyle/>
          <a:p>
            <a:r>
              <a:rPr lang="en-US"/>
              <a:t>FCFS Scheduling (Cont.)</a:t>
            </a:r>
          </a:p>
        </p:txBody>
      </p:sp>
      <p:sp>
        <p:nvSpPr>
          <p:cNvPr id="545795" name="Rectangle 3"/>
          <p:cNvSpPr>
            <a:spLocks noGrp="1" noChangeArrowheads="1"/>
          </p:cNvSpPr>
          <p:nvPr>
            <p:ph type="body" idx="1"/>
          </p:nvPr>
        </p:nvSpPr>
        <p:spPr/>
        <p:txBody>
          <a:bodyPr/>
          <a:lstStyle/>
          <a:p>
            <a:pPr>
              <a:buFontTx/>
              <a:buNone/>
              <a:tabLst>
                <a:tab pos="3651250" algn="ctr"/>
              </a:tabLst>
            </a:pPr>
            <a:r>
              <a:rPr lang="en-US"/>
              <a:t>Suppose that the processes arrive in the order</a:t>
            </a:r>
          </a:p>
          <a:p>
            <a:pPr>
              <a:buFontTx/>
              <a:buNone/>
              <a:tabLst>
                <a:tab pos="3651250" algn="ctr"/>
              </a:tabLst>
            </a:pPr>
            <a:r>
              <a:rPr lang="en-US"/>
              <a:t>		 </a:t>
            </a:r>
            <a:r>
              <a:rPr lang="en-US" i="1"/>
              <a:t>P</a:t>
            </a:r>
            <a:r>
              <a:rPr lang="en-US" i="1" baseline="-25000"/>
              <a:t>2</a:t>
            </a:r>
            <a:r>
              <a:rPr lang="en-US"/>
              <a:t> , </a:t>
            </a:r>
            <a:r>
              <a:rPr lang="en-US" i="1"/>
              <a:t>P</a:t>
            </a:r>
            <a:r>
              <a:rPr lang="en-US" i="1" baseline="-25000"/>
              <a:t>3</a:t>
            </a:r>
            <a:r>
              <a:rPr lang="en-US"/>
              <a:t> , </a:t>
            </a:r>
            <a:r>
              <a:rPr lang="en-US" i="1"/>
              <a:t>P</a:t>
            </a:r>
            <a:r>
              <a:rPr lang="en-US" i="1" baseline="-25000"/>
              <a:t>1</a:t>
            </a:r>
            <a:r>
              <a:rPr lang="en-US"/>
              <a:t> .</a:t>
            </a:r>
          </a:p>
          <a:p>
            <a:pPr>
              <a:tabLst>
                <a:tab pos="3651250" algn="ctr"/>
              </a:tabLst>
            </a:pPr>
            <a:r>
              <a:rPr lang="en-US"/>
              <a:t>The Gantt chart for the schedule is:</a:t>
            </a:r>
            <a:br>
              <a:rPr lang="en-US"/>
            </a:br>
            <a:endParaRPr lang="en-US"/>
          </a:p>
          <a:p>
            <a:pPr>
              <a:buFontTx/>
              <a:buNone/>
              <a:tabLst>
                <a:tab pos="3651250" algn="ctr"/>
              </a:tabLst>
            </a:pPr>
            <a:endParaRPr lang="en-US"/>
          </a:p>
          <a:p>
            <a:pPr>
              <a:tabLst>
                <a:tab pos="3651250" algn="ctr"/>
              </a:tabLst>
            </a:pPr>
            <a:r>
              <a:rPr lang="en-US"/>
              <a:t>Waiting time for </a:t>
            </a:r>
            <a:r>
              <a:rPr lang="en-US" i="1"/>
              <a:t>P</a:t>
            </a:r>
            <a:r>
              <a:rPr lang="en-US" i="1" baseline="-25000"/>
              <a:t>1 </a:t>
            </a:r>
            <a:r>
              <a:rPr lang="en-US" i="1"/>
              <a:t>=</a:t>
            </a:r>
            <a:r>
              <a:rPr lang="en-US"/>
              <a:t> 6</a:t>
            </a:r>
            <a:r>
              <a:rPr lang="en-US" i="1"/>
              <a:t>;</a:t>
            </a:r>
            <a:r>
              <a:rPr lang="en-US" i="1" baseline="-25000"/>
              <a:t> </a:t>
            </a:r>
            <a:r>
              <a:rPr lang="en-US" i="1"/>
              <a:t>P</a:t>
            </a:r>
            <a:r>
              <a:rPr lang="en-US" i="1" baseline="-25000"/>
              <a:t>2</a:t>
            </a:r>
            <a:r>
              <a:rPr lang="en-US"/>
              <a:t> = 0</a:t>
            </a:r>
            <a:r>
              <a:rPr lang="en-US" i="1" baseline="-25000"/>
              <a:t>; </a:t>
            </a:r>
            <a:r>
              <a:rPr lang="en-US" i="1"/>
              <a:t>P</a:t>
            </a:r>
            <a:r>
              <a:rPr lang="en-US" i="1" baseline="-25000"/>
              <a:t>3 </a:t>
            </a:r>
            <a:r>
              <a:rPr lang="en-US" i="1"/>
              <a:t>= </a:t>
            </a:r>
            <a:r>
              <a:rPr lang="en-US"/>
              <a:t>3</a:t>
            </a:r>
            <a:endParaRPr lang="en-US" i="1"/>
          </a:p>
          <a:p>
            <a:pPr>
              <a:tabLst>
                <a:tab pos="3651250" algn="ctr"/>
              </a:tabLst>
            </a:pPr>
            <a:r>
              <a:rPr lang="en-US"/>
              <a:t>Average waiting time:   (6 + 0 + 3)/3 = 3</a:t>
            </a:r>
          </a:p>
          <a:p>
            <a:pPr>
              <a:tabLst>
                <a:tab pos="3651250" algn="ctr"/>
              </a:tabLst>
            </a:pPr>
            <a:r>
              <a:rPr lang="en-US"/>
              <a:t>Much better than previous case.</a:t>
            </a:r>
          </a:p>
          <a:p>
            <a:pPr>
              <a:tabLst>
                <a:tab pos="3651250" algn="ctr"/>
              </a:tabLst>
            </a:pPr>
            <a:r>
              <a:rPr lang="en-US" i="1"/>
              <a:t>Convoy effect</a:t>
            </a:r>
            <a:r>
              <a:rPr lang="en-US"/>
              <a:t> short process behind long process</a:t>
            </a:r>
          </a:p>
        </p:txBody>
      </p:sp>
      <p:grpSp>
        <p:nvGrpSpPr>
          <p:cNvPr id="545796" name="Group 4"/>
          <p:cNvGrpSpPr>
            <a:grpSpLocks/>
          </p:cNvGrpSpPr>
          <p:nvPr/>
        </p:nvGrpSpPr>
        <p:grpSpPr bwMode="auto">
          <a:xfrm>
            <a:off x="1447800" y="3048000"/>
            <a:ext cx="5575300" cy="1128713"/>
            <a:chOff x="852" y="1650"/>
            <a:chExt cx="3512" cy="711"/>
          </a:xfrm>
        </p:grpSpPr>
        <p:sp>
          <p:nvSpPr>
            <p:cNvPr id="545797" name="Rectangle 5"/>
            <p:cNvSpPr>
              <a:spLocks noChangeArrowheads="1"/>
            </p:cNvSpPr>
            <p:nvPr/>
          </p:nvSpPr>
          <p:spPr bwMode="auto">
            <a:xfrm flipH="1">
              <a:off x="948" y="1650"/>
              <a:ext cx="3312" cy="384"/>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545798" name="Text Box 6"/>
            <p:cNvSpPr txBox="1">
              <a:spLocks noChangeArrowheads="1"/>
            </p:cNvSpPr>
            <p:nvPr/>
          </p:nvSpPr>
          <p:spPr bwMode="auto">
            <a:xfrm flipH="1">
              <a:off x="3179" y="1698"/>
              <a:ext cx="265" cy="231"/>
            </a:xfrm>
            <a:prstGeom prst="rect">
              <a:avLst/>
            </a:prstGeom>
            <a:noFill/>
            <a:ln w="9525">
              <a:noFill/>
              <a:miter lim="800000"/>
              <a:headEnd/>
              <a:tailEnd/>
            </a:ln>
            <a:effectLst/>
          </p:spPr>
          <p:txBody>
            <a:bodyPr wrap="none" anchor="ctr">
              <a:spAutoFit/>
            </a:bodyPr>
            <a:lstStyle/>
            <a:p>
              <a:pPr algn="ctr">
                <a:spcBef>
                  <a:spcPct val="50000"/>
                </a:spcBef>
              </a:pPr>
              <a:r>
                <a:rPr lang="en-US" sz="1800">
                  <a:latin typeface="Helvetica" pitchFamily="34" charset="0"/>
                </a:rPr>
                <a:t>P</a:t>
              </a:r>
              <a:r>
                <a:rPr lang="en-US" sz="1800" baseline="-25000">
                  <a:latin typeface="Helvetica" pitchFamily="34" charset="0"/>
                </a:rPr>
                <a:t>1</a:t>
              </a:r>
              <a:endParaRPr lang="en-US" sz="1800">
                <a:latin typeface="Helvetica" pitchFamily="34" charset="0"/>
              </a:endParaRPr>
            </a:p>
          </p:txBody>
        </p:sp>
        <p:sp>
          <p:nvSpPr>
            <p:cNvPr id="545799" name="Text Box 7"/>
            <p:cNvSpPr txBox="1">
              <a:spLocks noChangeArrowheads="1"/>
            </p:cNvSpPr>
            <p:nvPr/>
          </p:nvSpPr>
          <p:spPr bwMode="auto">
            <a:xfrm flipH="1">
              <a:off x="1691" y="1698"/>
              <a:ext cx="265" cy="231"/>
            </a:xfrm>
            <a:prstGeom prst="rect">
              <a:avLst/>
            </a:prstGeom>
            <a:noFill/>
            <a:ln w="9525">
              <a:noFill/>
              <a:miter lim="800000"/>
              <a:headEnd/>
              <a:tailEnd/>
            </a:ln>
            <a:effectLst/>
          </p:spPr>
          <p:txBody>
            <a:bodyPr wrap="none" anchor="ctr">
              <a:spAutoFit/>
            </a:bodyPr>
            <a:lstStyle/>
            <a:p>
              <a:pPr algn="ctr">
                <a:spcBef>
                  <a:spcPct val="50000"/>
                </a:spcBef>
              </a:pPr>
              <a:r>
                <a:rPr lang="en-US" sz="1800">
                  <a:latin typeface="Helvetica" pitchFamily="34" charset="0"/>
                </a:rPr>
                <a:t>P</a:t>
              </a:r>
              <a:r>
                <a:rPr lang="en-US" sz="1800" baseline="-25000">
                  <a:latin typeface="Helvetica" pitchFamily="34" charset="0"/>
                </a:rPr>
                <a:t>3</a:t>
              </a:r>
              <a:endParaRPr lang="en-US" sz="1800">
                <a:latin typeface="Helvetica" pitchFamily="34" charset="0"/>
              </a:endParaRPr>
            </a:p>
          </p:txBody>
        </p:sp>
        <p:sp>
          <p:nvSpPr>
            <p:cNvPr id="545800" name="Text Box 8"/>
            <p:cNvSpPr txBox="1">
              <a:spLocks noChangeArrowheads="1"/>
            </p:cNvSpPr>
            <p:nvPr/>
          </p:nvSpPr>
          <p:spPr bwMode="auto">
            <a:xfrm flipH="1">
              <a:off x="1115" y="1698"/>
              <a:ext cx="265" cy="231"/>
            </a:xfrm>
            <a:prstGeom prst="rect">
              <a:avLst/>
            </a:prstGeom>
            <a:noFill/>
            <a:ln w="9525">
              <a:noFill/>
              <a:miter lim="800000"/>
              <a:headEnd/>
              <a:tailEnd/>
            </a:ln>
            <a:effectLst/>
          </p:spPr>
          <p:txBody>
            <a:bodyPr wrap="none" anchor="ctr">
              <a:spAutoFit/>
            </a:bodyPr>
            <a:lstStyle/>
            <a:p>
              <a:pPr algn="ctr">
                <a:spcBef>
                  <a:spcPct val="50000"/>
                </a:spcBef>
              </a:pPr>
              <a:r>
                <a:rPr lang="en-US" sz="1800">
                  <a:latin typeface="Helvetica" pitchFamily="34" charset="0"/>
                </a:rPr>
                <a:t>P</a:t>
              </a:r>
              <a:r>
                <a:rPr lang="en-US" sz="1800" baseline="-25000">
                  <a:latin typeface="Helvetica" pitchFamily="34" charset="0"/>
                </a:rPr>
                <a:t>2</a:t>
              </a:r>
              <a:endParaRPr lang="en-US" sz="1800">
                <a:latin typeface="Helvetica" pitchFamily="34" charset="0"/>
              </a:endParaRPr>
            </a:p>
          </p:txBody>
        </p:sp>
        <p:sp>
          <p:nvSpPr>
            <p:cNvPr id="545801" name="Line 9"/>
            <p:cNvSpPr>
              <a:spLocks noChangeShapeType="1"/>
            </p:cNvSpPr>
            <p:nvPr/>
          </p:nvSpPr>
          <p:spPr bwMode="auto">
            <a:xfrm flipH="1">
              <a:off x="4260" y="2034"/>
              <a:ext cx="0" cy="144"/>
            </a:xfrm>
            <a:prstGeom prst="line">
              <a:avLst/>
            </a:prstGeom>
            <a:noFill/>
            <a:ln w="9525">
              <a:solidFill>
                <a:schemeClr val="tx1"/>
              </a:solidFill>
              <a:round/>
              <a:headEnd/>
              <a:tailEnd/>
            </a:ln>
            <a:effectLst/>
          </p:spPr>
          <p:txBody>
            <a:bodyPr wrap="none" anchor="ctr"/>
            <a:lstStyle/>
            <a:p>
              <a:endParaRPr lang="en-US"/>
            </a:p>
          </p:txBody>
        </p:sp>
        <p:sp>
          <p:nvSpPr>
            <p:cNvPr id="545802" name="Line 10"/>
            <p:cNvSpPr>
              <a:spLocks noChangeShapeType="1"/>
            </p:cNvSpPr>
            <p:nvPr/>
          </p:nvSpPr>
          <p:spPr bwMode="auto">
            <a:xfrm flipH="1">
              <a:off x="948" y="2034"/>
              <a:ext cx="0" cy="144"/>
            </a:xfrm>
            <a:prstGeom prst="line">
              <a:avLst/>
            </a:prstGeom>
            <a:noFill/>
            <a:ln w="9525">
              <a:solidFill>
                <a:schemeClr val="tx1"/>
              </a:solidFill>
              <a:round/>
              <a:headEnd/>
              <a:tailEnd/>
            </a:ln>
            <a:effectLst/>
          </p:spPr>
          <p:txBody>
            <a:bodyPr wrap="none" anchor="ctr"/>
            <a:lstStyle/>
            <a:p>
              <a:endParaRPr lang="en-US"/>
            </a:p>
          </p:txBody>
        </p:sp>
        <p:sp>
          <p:nvSpPr>
            <p:cNvPr id="545803" name="Line 11"/>
            <p:cNvSpPr>
              <a:spLocks noChangeShapeType="1"/>
            </p:cNvSpPr>
            <p:nvPr/>
          </p:nvSpPr>
          <p:spPr bwMode="auto">
            <a:xfrm flipH="1">
              <a:off x="2148" y="1650"/>
              <a:ext cx="0" cy="384"/>
            </a:xfrm>
            <a:prstGeom prst="line">
              <a:avLst/>
            </a:prstGeom>
            <a:noFill/>
            <a:ln w="9525">
              <a:solidFill>
                <a:schemeClr val="tx1"/>
              </a:solidFill>
              <a:round/>
              <a:headEnd/>
              <a:tailEnd/>
            </a:ln>
            <a:effectLst/>
          </p:spPr>
          <p:txBody>
            <a:bodyPr wrap="none" anchor="ctr"/>
            <a:lstStyle/>
            <a:p>
              <a:endParaRPr lang="en-US"/>
            </a:p>
          </p:txBody>
        </p:sp>
        <p:sp>
          <p:nvSpPr>
            <p:cNvPr id="545804" name="Line 12"/>
            <p:cNvSpPr>
              <a:spLocks noChangeShapeType="1"/>
            </p:cNvSpPr>
            <p:nvPr/>
          </p:nvSpPr>
          <p:spPr bwMode="auto">
            <a:xfrm flipH="1">
              <a:off x="1572" y="1650"/>
              <a:ext cx="0" cy="384"/>
            </a:xfrm>
            <a:prstGeom prst="line">
              <a:avLst/>
            </a:prstGeom>
            <a:noFill/>
            <a:ln w="9525">
              <a:solidFill>
                <a:schemeClr val="tx1"/>
              </a:solidFill>
              <a:round/>
              <a:headEnd/>
              <a:tailEnd/>
            </a:ln>
            <a:effectLst/>
          </p:spPr>
          <p:txBody>
            <a:bodyPr wrap="none" anchor="ctr"/>
            <a:lstStyle/>
            <a:p>
              <a:endParaRPr lang="en-US"/>
            </a:p>
          </p:txBody>
        </p:sp>
        <p:sp>
          <p:nvSpPr>
            <p:cNvPr id="545805" name="Line 13"/>
            <p:cNvSpPr>
              <a:spLocks noChangeShapeType="1"/>
            </p:cNvSpPr>
            <p:nvPr/>
          </p:nvSpPr>
          <p:spPr bwMode="auto">
            <a:xfrm flipH="1">
              <a:off x="2148" y="2034"/>
              <a:ext cx="0" cy="144"/>
            </a:xfrm>
            <a:prstGeom prst="line">
              <a:avLst/>
            </a:prstGeom>
            <a:noFill/>
            <a:ln w="9525">
              <a:solidFill>
                <a:schemeClr val="tx1"/>
              </a:solidFill>
              <a:round/>
              <a:headEnd/>
              <a:tailEnd/>
            </a:ln>
            <a:effectLst/>
          </p:spPr>
          <p:txBody>
            <a:bodyPr wrap="none" anchor="ctr"/>
            <a:lstStyle/>
            <a:p>
              <a:endParaRPr lang="en-US"/>
            </a:p>
          </p:txBody>
        </p:sp>
        <p:sp>
          <p:nvSpPr>
            <p:cNvPr id="545806" name="Line 14"/>
            <p:cNvSpPr>
              <a:spLocks noChangeShapeType="1"/>
            </p:cNvSpPr>
            <p:nvPr/>
          </p:nvSpPr>
          <p:spPr bwMode="auto">
            <a:xfrm flipH="1">
              <a:off x="1572" y="2034"/>
              <a:ext cx="0" cy="144"/>
            </a:xfrm>
            <a:prstGeom prst="line">
              <a:avLst/>
            </a:prstGeom>
            <a:noFill/>
            <a:ln w="9525">
              <a:solidFill>
                <a:schemeClr val="tx1"/>
              </a:solidFill>
              <a:round/>
              <a:headEnd/>
              <a:tailEnd/>
            </a:ln>
            <a:effectLst/>
          </p:spPr>
          <p:txBody>
            <a:bodyPr wrap="none" anchor="ctr"/>
            <a:lstStyle/>
            <a:p>
              <a:endParaRPr lang="en-US"/>
            </a:p>
          </p:txBody>
        </p:sp>
        <p:sp>
          <p:nvSpPr>
            <p:cNvPr id="545807" name="Text Box 15"/>
            <p:cNvSpPr txBox="1">
              <a:spLocks noChangeArrowheads="1"/>
            </p:cNvSpPr>
            <p:nvPr/>
          </p:nvSpPr>
          <p:spPr bwMode="auto">
            <a:xfrm flipH="1">
              <a:off x="2056" y="2130"/>
              <a:ext cx="196" cy="231"/>
            </a:xfrm>
            <a:prstGeom prst="rect">
              <a:avLst/>
            </a:prstGeom>
            <a:noFill/>
            <a:ln w="9525">
              <a:noFill/>
              <a:miter lim="800000"/>
              <a:headEnd/>
              <a:tailEnd/>
            </a:ln>
            <a:effectLst/>
          </p:spPr>
          <p:txBody>
            <a:bodyPr wrap="none" anchor="ctr">
              <a:spAutoFit/>
            </a:bodyPr>
            <a:lstStyle/>
            <a:p>
              <a:pPr algn="ctr">
                <a:spcBef>
                  <a:spcPct val="50000"/>
                </a:spcBef>
              </a:pPr>
              <a:r>
                <a:rPr lang="en-US" sz="1800">
                  <a:latin typeface="Helvetica" pitchFamily="34" charset="0"/>
                </a:rPr>
                <a:t>6</a:t>
              </a:r>
            </a:p>
          </p:txBody>
        </p:sp>
        <p:sp>
          <p:nvSpPr>
            <p:cNvPr id="545808" name="Text Box 16"/>
            <p:cNvSpPr txBox="1">
              <a:spLocks noChangeArrowheads="1"/>
            </p:cNvSpPr>
            <p:nvPr/>
          </p:nvSpPr>
          <p:spPr bwMode="auto">
            <a:xfrm flipH="1">
              <a:off x="1480" y="2130"/>
              <a:ext cx="196" cy="231"/>
            </a:xfrm>
            <a:prstGeom prst="rect">
              <a:avLst/>
            </a:prstGeom>
            <a:noFill/>
            <a:ln w="9525">
              <a:noFill/>
              <a:miter lim="800000"/>
              <a:headEnd/>
              <a:tailEnd/>
            </a:ln>
            <a:effectLst/>
          </p:spPr>
          <p:txBody>
            <a:bodyPr wrap="none" anchor="ctr">
              <a:spAutoFit/>
            </a:bodyPr>
            <a:lstStyle/>
            <a:p>
              <a:pPr algn="ctr">
                <a:spcBef>
                  <a:spcPct val="50000"/>
                </a:spcBef>
              </a:pPr>
              <a:r>
                <a:rPr lang="en-US" sz="1800">
                  <a:latin typeface="Helvetica" pitchFamily="34" charset="0"/>
                </a:rPr>
                <a:t>3</a:t>
              </a:r>
            </a:p>
          </p:txBody>
        </p:sp>
        <p:sp>
          <p:nvSpPr>
            <p:cNvPr id="545809" name="Text Box 17"/>
            <p:cNvSpPr txBox="1">
              <a:spLocks noChangeArrowheads="1"/>
            </p:cNvSpPr>
            <p:nvPr/>
          </p:nvSpPr>
          <p:spPr bwMode="auto">
            <a:xfrm flipH="1">
              <a:off x="4088" y="2130"/>
              <a:ext cx="276" cy="231"/>
            </a:xfrm>
            <a:prstGeom prst="rect">
              <a:avLst/>
            </a:prstGeom>
            <a:noFill/>
            <a:ln w="9525">
              <a:noFill/>
              <a:miter lim="800000"/>
              <a:headEnd/>
              <a:tailEnd/>
            </a:ln>
            <a:effectLst/>
          </p:spPr>
          <p:txBody>
            <a:bodyPr wrap="none" anchor="ctr">
              <a:spAutoFit/>
            </a:bodyPr>
            <a:lstStyle/>
            <a:p>
              <a:pPr algn="ctr">
                <a:spcBef>
                  <a:spcPct val="50000"/>
                </a:spcBef>
              </a:pPr>
              <a:r>
                <a:rPr lang="en-US" sz="1800">
                  <a:latin typeface="Helvetica" pitchFamily="34" charset="0"/>
                </a:rPr>
                <a:t>30</a:t>
              </a:r>
            </a:p>
          </p:txBody>
        </p:sp>
        <p:sp>
          <p:nvSpPr>
            <p:cNvPr id="545810" name="Text Box 18"/>
            <p:cNvSpPr txBox="1">
              <a:spLocks noChangeArrowheads="1"/>
            </p:cNvSpPr>
            <p:nvPr/>
          </p:nvSpPr>
          <p:spPr bwMode="auto">
            <a:xfrm flipH="1">
              <a:off x="852" y="2130"/>
              <a:ext cx="196" cy="231"/>
            </a:xfrm>
            <a:prstGeom prst="rect">
              <a:avLst/>
            </a:prstGeom>
            <a:noFill/>
            <a:ln w="9525">
              <a:noFill/>
              <a:miter lim="800000"/>
              <a:headEnd/>
              <a:tailEnd/>
            </a:ln>
            <a:effectLst/>
          </p:spPr>
          <p:txBody>
            <a:bodyPr wrap="none" anchor="ctr">
              <a:spAutoFit/>
            </a:bodyPr>
            <a:lstStyle/>
            <a:p>
              <a:pPr algn="ctr">
                <a:spcBef>
                  <a:spcPct val="50000"/>
                </a:spcBef>
              </a:pPr>
              <a:r>
                <a:rPr lang="en-US" sz="1800">
                  <a:latin typeface="Helvetica" pitchFamily="34" charset="0"/>
                </a:rPr>
                <a:t>0</a:t>
              </a:r>
            </a:p>
          </p:txBody>
        </p:sp>
      </p:gr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Text Box 2"/>
          <p:cNvSpPr txBox="1">
            <a:spLocks noChangeArrowheads="1"/>
          </p:cNvSpPr>
          <p:nvPr/>
        </p:nvSpPr>
        <p:spPr bwMode="auto">
          <a:xfrm>
            <a:off x="3505200" y="76200"/>
            <a:ext cx="2590800" cy="457200"/>
          </a:xfrm>
          <a:prstGeom prst="rect">
            <a:avLst/>
          </a:prstGeom>
          <a:noFill/>
          <a:ln w="9525">
            <a:noFill/>
            <a:miter lim="800000"/>
            <a:headEnd/>
            <a:tailEnd/>
          </a:ln>
          <a:effectLst/>
        </p:spPr>
        <p:txBody>
          <a:bodyPr>
            <a:spAutoFit/>
          </a:bodyPr>
          <a:lstStyle/>
          <a:p>
            <a:pPr eaLnBrk="1" hangingPunct="1">
              <a:spcBef>
                <a:spcPct val="50000"/>
              </a:spcBef>
            </a:pPr>
            <a:r>
              <a:rPr lang="en-US" b="1">
                <a:latin typeface="Arial" charset="0"/>
                <a:cs typeface="Arial" charset="0"/>
              </a:rPr>
              <a:t>EXAMPLE - 1</a:t>
            </a:r>
          </a:p>
        </p:txBody>
      </p:sp>
      <p:sp>
        <p:nvSpPr>
          <p:cNvPr id="568323" name="Text Box 3"/>
          <p:cNvSpPr txBox="1">
            <a:spLocks noChangeArrowheads="1"/>
          </p:cNvSpPr>
          <p:nvPr/>
        </p:nvSpPr>
        <p:spPr bwMode="auto">
          <a:xfrm>
            <a:off x="457200" y="914400"/>
            <a:ext cx="1905000" cy="779463"/>
          </a:xfrm>
          <a:prstGeom prst="rect">
            <a:avLst/>
          </a:prstGeom>
          <a:noFill/>
          <a:ln w="9525">
            <a:noFill/>
            <a:miter lim="800000"/>
            <a:headEnd/>
            <a:tailEnd/>
          </a:ln>
          <a:effectLst/>
        </p:spPr>
        <p:txBody>
          <a:bodyPr>
            <a:spAutoFit/>
          </a:bodyPr>
          <a:lstStyle/>
          <a:p>
            <a:pPr eaLnBrk="1" hangingPunct="1">
              <a:spcBef>
                <a:spcPct val="50000"/>
              </a:spcBef>
            </a:pPr>
            <a:endParaRPr lang="en-US" sz="1800" b="1">
              <a:latin typeface="Arial" charset="0"/>
              <a:cs typeface="Arial" charset="0"/>
            </a:endParaRPr>
          </a:p>
          <a:p>
            <a:pPr eaLnBrk="1" hangingPunct="1">
              <a:spcBef>
                <a:spcPct val="50000"/>
              </a:spcBef>
            </a:pPr>
            <a:r>
              <a:rPr lang="en-US" sz="1800" b="1">
                <a:latin typeface="Arial" charset="0"/>
                <a:cs typeface="Arial" charset="0"/>
              </a:rPr>
              <a:t>Arrival Time </a:t>
            </a:r>
          </a:p>
        </p:txBody>
      </p:sp>
      <p:sp>
        <p:nvSpPr>
          <p:cNvPr id="568324" name="Text Box 4"/>
          <p:cNvSpPr txBox="1">
            <a:spLocks noChangeArrowheads="1"/>
          </p:cNvSpPr>
          <p:nvPr/>
        </p:nvSpPr>
        <p:spPr bwMode="auto">
          <a:xfrm>
            <a:off x="2438400" y="914400"/>
            <a:ext cx="1219200" cy="779463"/>
          </a:xfrm>
          <a:prstGeom prst="rect">
            <a:avLst/>
          </a:prstGeom>
          <a:noFill/>
          <a:ln w="9525">
            <a:noFill/>
            <a:miter lim="800000"/>
            <a:headEnd/>
            <a:tailEnd/>
          </a:ln>
          <a:effectLst/>
        </p:spPr>
        <p:txBody>
          <a:bodyPr>
            <a:spAutoFit/>
          </a:bodyPr>
          <a:lstStyle/>
          <a:p>
            <a:pPr eaLnBrk="1" hangingPunct="1">
              <a:spcBef>
                <a:spcPct val="50000"/>
              </a:spcBef>
            </a:pPr>
            <a:endParaRPr lang="en-US" sz="1800" b="1">
              <a:latin typeface="Arial" charset="0"/>
              <a:cs typeface="Arial" charset="0"/>
            </a:endParaRPr>
          </a:p>
          <a:p>
            <a:pPr eaLnBrk="1" hangingPunct="1">
              <a:spcBef>
                <a:spcPct val="50000"/>
              </a:spcBef>
            </a:pPr>
            <a:r>
              <a:rPr lang="en-US" sz="1800" b="1">
                <a:latin typeface="Arial" charset="0"/>
                <a:cs typeface="Arial" charset="0"/>
              </a:rPr>
              <a:t>Process</a:t>
            </a:r>
          </a:p>
        </p:txBody>
      </p:sp>
      <p:sp>
        <p:nvSpPr>
          <p:cNvPr id="568325" name="Text Box 5"/>
          <p:cNvSpPr txBox="1">
            <a:spLocks noChangeArrowheads="1"/>
          </p:cNvSpPr>
          <p:nvPr/>
        </p:nvSpPr>
        <p:spPr bwMode="auto">
          <a:xfrm>
            <a:off x="4267200" y="903288"/>
            <a:ext cx="3429000" cy="779462"/>
          </a:xfrm>
          <a:prstGeom prst="rect">
            <a:avLst/>
          </a:prstGeom>
          <a:noFill/>
          <a:ln w="9525">
            <a:noFill/>
            <a:miter lim="800000"/>
            <a:headEnd/>
            <a:tailEnd/>
          </a:ln>
          <a:effectLst/>
        </p:spPr>
        <p:txBody>
          <a:bodyPr>
            <a:spAutoFit/>
          </a:bodyPr>
          <a:lstStyle/>
          <a:p>
            <a:pPr eaLnBrk="1" hangingPunct="1">
              <a:spcBef>
                <a:spcPct val="50000"/>
              </a:spcBef>
            </a:pPr>
            <a:endParaRPr lang="en-US" sz="1800" b="1">
              <a:latin typeface="Arial" charset="0"/>
              <a:cs typeface="Arial" charset="0"/>
            </a:endParaRPr>
          </a:p>
          <a:p>
            <a:pPr eaLnBrk="1" hangingPunct="1">
              <a:spcBef>
                <a:spcPct val="50000"/>
              </a:spcBef>
            </a:pPr>
            <a:r>
              <a:rPr lang="en-US" sz="1800" b="1">
                <a:latin typeface="Arial" charset="0"/>
                <a:cs typeface="Arial" charset="0"/>
              </a:rPr>
              <a:t>CPU Time (or) Burst Time</a:t>
            </a:r>
          </a:p>
        </p:txBody>
      </p:sp>
      <p:sp>
        <p:nvSpPr>
          <p:cNvPr id="568326" name="Text Box 6"/>
          <p:cNvSpPr txBox="1">
            <a:spLocks noChangeArrowheads="1"/>
          </p:cNvSpPr>
          <p:nvPr/>
        </p:nvSpPr>
        <p:spPr bwMode="auto">
          <a:xfrm>
            <a:off x="2628900" y="1828800"/>
            <a:ext cx="609600" cy="1604963"/>
          </a:xfrm>
          <a:prstGeom prst="rect">
            <a:avLst/>
          </a:prstGeom>
          <a:noFill/>
          <a:ln w="9525">
            <a:noFill/>
            <a:miter lim="800000"/>
            <a:headEnd/>
            <a:tailEnd/>
          </a:ln>
          <a:effectLst/>
        </p:spPr>
        <p:txBody>
          <a:bodyPr>
            <a:spAutoFit/>
          </a:bodyPr>
          <a:lstStyle/>
          <a:p>
            <a:pPr eaLnBrk="1" hangingPunct="1">
              <a:spcBef>
                <a:spcPct val="50000"/>
              </a:spcBef>
            </a:pPr>
            <a:r>
              <a:rPr lang="en-US" sz="1800">
                <a:latin typeface="Arial" charset="0"/>
                <a:cs typeface="Arial" charset="0"/>
              </a:rPr>
              <a:t>P1</a:t>
            </a:r>
          </a:p>
          <a:p>
            <a:pPr eaLnBrk="1" hangingPunct="1">
              <a:spcBef>
                <a:spcPct val="50000"/>
              </a:spcBef>
            </a:pPr>
            <a:r>
              <a:rPr lang="en-US" sz="1800">
                <a:latin typeface="Arial" charset="0"/>
                <a:cs typeface="Arial" charset="0"/>
              </a:rPr>
              <a:t>P2</a:t>
            </a:r>
          </a:p>
          <a:p>
            <a:pPr eaLnBrk="1" hangingPunct="1">
              <a:spcBef>
                <a:spcPct val="50000"/>
              </a:spcBef>
            </a:pPr>
            <a:r>
              <a:rPr lang="en-US" sz="1800">
                <a:latin typeface="Arial" charset="0"/>
                <a:cs typeface="Arial" charset="0"/>
              </a:rPr>
              <a:t>P3</a:t>
            </a:r>
          </a:p>
          <a:p>
            <a:pPr eaLnBrk="1" hangingPunct="1">
              <a:spcBef>
                <a:spcPct val="50000"/>
              </a:spcBef>
            </a:pPr>
            <a:r>
              <a:rPr lang="en-US" sz="1800">
                <a:latin typeface="Arial" charset="0"/>
                <a:cs typeface="Arial" charset="0"/>
              </a:rPr>
              <a:t>P4</a:t>
            </a:r>
          </a:p>
        </p:txBody>
      </p:sp>
      <p:sp>
        <p:nvSpPr>
          <p:cNvPr id="568327" name="Text Box 7"/>
          <p:cNvSpPr txBox="1">
            <a:spLocks noChangeArrowheads="1"/>
          </p:cNvSpPr>
          <p:nvPr/>
        </p:nvSpPr>
        <p:spPr bwMode="auto">
          <a:xfrm>
            <a:off x="762000" y="1828800"/>
            <a:ext cx="609600" cy="1604963"/>
          </a:xfrm>
          <a:prstGeom prst="rect">
            <a:avLst/>
          </a:prstGeom>
          <a:noFill/>
          <a:ln w="9525">
            <a:noFill/>
            <a:miter lim="800000"/>
            <a:headEnd/>
            <a:tailEnd/>
          </a:ln>
          <a:effectLst/>
        </p:spPr>
        <p:txBody>
          <a:bodyPr>
            <a:spAutoFit/>
          </a:bodyPr>
          <a:lstStyle/>
          <a:p>
            <a:pPr eaLnBrk="1" hangingPunct="1">
              <a:spcBef>
                <a:spcPct val="50000"/>
              </a:spcBef>
            </a:pPr>
            <a:r>
              <a:rPr lang="en-US" sz="1800">
                <a:latin typeface="Arial" charset="0"/>
                <a:cs typeface="Arial" charset="0"/>
              </a:rPr>
              <a:t>0</a:t>
            </a:r>
          </a:p>
          <a:p>
            <a:pPr eaLnBrk="1" hangingPunct="1">
              <a:spcBef>
                <a:spcPct val="50000"/>
              </a:spcBef>
            </a:pPr>
            <a:r>
              <a:rPr lang="en-US" sz="1800">
                <a:latin typeface="Arial" charset="0"/>
                <a:cs typeface="Arial" charset="0"/>
              </a:rPr>
              <a:t>0</a:t>
            </a:r>
          </a:p>
          <a:p>
            <a:pPr eaLnBrk="1" hangingPunct="1">
              <a:spcBef>
                <a:spcPct val="50000"/>
              </a:spcBef>
            </a:pPr>
            <a:r>
              <a:rPr lang="en-US" sz="1800">
                <a:latin typeface="Arial" charset="0"/>
                <a:cs typeface="Arial" charset="0"/>
              </a:rPr>
              <a:t>0</a:t>
            </a:r>
          </a:p>
          <a:p>
            <a:pPr eaLnBrk="1" hangingPunct="1">
              <a:spcBef>
                <a:spcPct val="50000"/>
              </a:spcBef>
            </a:pPr>
            <a:r>
              <a:rPr lang="en-US" sz="1800">
                <a:latin typeface="Arial" charset="0"/>
                <a:cs typeface="Arial" charset="0"/>
              </a:rPr>
              <a:t>0</a:t>
            </a:r>
          </a:p>
        </p:txBody>
      </p:sp>
      <p:sp>
        <p:nvSpPr>
          <p:cNvPr id="568328" name="Text Box 8"/>
          <p:cNvSpPr txBox="1">
            <a:spLocks noChangeArrowheads="1"/>
          </p:cNvSpPr>
          <p:nvPr/>
        </p:nvSpPr>
        <p:spPr bwMode="auto">
          <a:xfrm>
            <a:off x="5105400" y="1905000"/>
            <a:ext cx="609600" cy="1604963"/>
          </a:xfrm>
          <a:prstGeom prst="rect">
            <a:avLst/>
          </a:prstGeom>
          <a:noFill/>
          <a:ln w="9525">
            <a:noFill/>
            <a:miter lim="800000"/>
            <a:headEnd/>
            <a:tailEnd/>
          </a:ln>
          <a:effectLst/>
        </p:spPr>
        <p:txBody>
          <a:bodyPr>
            <a:spAutoFit/>
          </a:bodyPr>
          <a:lstStyle/>
          <a:p>
            <a:pPr eaLnBrk="1" hangingPunct="1">
              <a:spcBef>
                <a:spcPct val="50000"/>
              </a:spcBef>
            </a:pPr>
            <a:r>
              <a:rPr lang="en-US" sz="1800">
                <a:latin typeface="Arial" charset="0"/>
                <a:cs typeface="Arial" charset="0"/>
              </a:rPr>
              <a:t>5</a:t>
            </a:r>
          </a:p>
          <a:p>
            <a:pPr eaLnBrk="1" hangingPunct="1">
              <a:spcBef>
                <a:spcPct val="50000"/>
              </a:spcBef>
            </a:pPr>
            <a:r>
              <a:rPr lang="en-US" sz="1800">
                <a:latin typeface="Arial" charset="0"/>
                <a:cs typeface="Arial" charset="0"/>
              </a:rPr>
              <a:t>10</a:t>
            </a:r>
          </a:p>
          <a:p>
            <a:pPr eaLnBrk="1" hangingPunct="1">
              <a:spcBef>
                <a:spcPct val="50000"/>
              </a:spcBef>
            </a:pPr>
            <a:r>
              <a:rPr lang="en-US" sz="1800">
                <a:latin typeface="Arial" charset="0"/>
                <a:cs typeface="Arial" charset="0"/>
              </a:rPr>
              <a:t>8</a:t>
            </a:r>
          </a:p>
          <a:p>
            <a:pPr eaLnBrk="1" hangingPunct="1">
              <a:spcBef>
                <a:spcPct val="50000"/>
              </a:spcBef>
            </a:pPr>
            <a:r>
              <a:rPr lang="en-US" sz="1800">
                <a:latin typeface="Arial" charset="0"/>
                <a:cs typeface="Arial" charset="0"/>
              </a:rPr>
              <a:t>3</a:t>
            </a:r>
          </a:p>
        </p:txBody>
      </p:sp>
      <p:sp>
        <p:nvSpPr>
          <p:cNvPr id="568329" name="Text Box 9"/>
          <p:cNvSpPr txBox="1">
            <a:spLocks noChangeArrowheads="1"/>
          </p:cNvSpPr>
          <p:nvPr/>
        </p:nvSpPr>
        <p:spPr bwMode="auto">
          <a:xfrm>
            <a:off x="6096000" y="1981200"/>
            <a:ext cx="2514600" cy="581025"/>
          </a:xfrm>
          <a:prstGeom prst="rect">
            <a:avLst/>
          </a:prstGeom>
          <a:noFill/>
          <a:ln w="9525">
            <a:noFill/>
            <a:miter lim="800000"/>
            <a:headEnd/>
            <a:tailEnd/>
          </a:ln>
          <a:effectLst/>
        </p:spPr>
        <p:txBody>
          <a:bodyPr>
            <a:spAutoFit/>
          </a:bodyPr>
          <a:lstStyle/>
          <a:p>
            <a:pPr eaLnBrk="1" hangingPunct="1">
              <a:spcBef>
                <a:spcPct val="50000"/>
              </a:spcBef>
            </a:pPr>
            <a:r>
              <a:rPr lang="en-US" sz="1600" b="1">
                <a:solidFill>
                  <a:srgbClr val="FF0000"/>
                </a:solidFill>
                <a:latin typeface="Arial" charset="0"/>
                <a:cs typeface="Arial" charset="0"/>
              </a:rPr>
              <a:t>Time required by CPU to execute job</a:t>
            </a:r>
          </a:p>
        </p:txBody>
      </p:sp>
      <p:sp>
        <p:nvSpPr>
          <p:cNvPr id="568330" name="Line 10"/>
          <p:cNvSpPr>
            <a:spLocks noChangeShapeType="1"/>
          </p:cNvSpPr>
          <p:nvPr/>
        </p:nvSpPr>
        <p:spPr bwMode="auto">
          <a:xfrm flipH="1" flipV="1">
            <a:off x="6629400" y="1600200"/>
            <a:ext cx="457200" cy="457200"/>
          </a:xfrm>
          <a:prstGeom prst="line">
            <a:avLst/>
          </a:prstGeom>
          <a:noFill/>
          <a:ln w="9525">
            <a:solidFill>
              <a:srgbClr val="FF0000"/>
            </a:solidFill>
            <a:round/>
            <a:headEnd/>
            <a:tailEnd type="triangle" w="med" len="med"/>
          </a:ln>
          <a:effectLst/>
        </p:spPr>
        <p:txBody>
          <a:bodyPr/>
          <a:lstStyle/>
          <a:p>
            <a:endParaRPr lang="en-US"/>
          </a:p>
        </p:txBody>
      </p:sp>
      <p:sp>
        <p:nvSpPr>
          <p:cNvPr id="568331" name="Text Box 11"/>
          <p:cNvSpPr txBox="1">
            <a:spLocks noChangeArrowheads="1"/>
          </p:cNvSpPr>
          <p:nvPr/>
        </p:nvSpPr>
        <p:spPr bwMode="auto">
          <a:xfrm>
            <a:off x="2603500" y="4210050"/>
            <a:ext cx="762000" cy="376238"/>
          </a:xfrm>
          <a:prstGeom prst="rect">
            <a:avLst/>
          </a:prstGeom>
          <a:solidFill>
            <a:schemeClr val="accent1"/>
          </a:solidFill>
          <a:ln w="9525">
            <a:solidFill>
              <a:schemeClr val="tx1"/>
            </a:solidFill>
            <a:miter lim="800000"/>
            <a:headEnd/>
            <a:tailEnd/>
          </a:ln>
          <a:effectLst/>
        </p:spPr>
        <p:txBody>
          <a:bodyPr>
            <a:spAutoFit/>
          </a:bodyPr>
          <a:lstStyle/>
          <a:p>
            <a:pPr algn="ctr" eaLnBrk="1" hangingPunct="1">
              <a:spcBef>
                <a:spcPct val="50000"/>
              </a:spcBef>
            </a:pPr>
            <a:r>
              <a:rPr lang="en-US" sz="1800">
                <a:latin typeface="Arial" charset="0"/>
                <a:cs typeface="Arial" charset="0"/>
              </a:rPr>
              <a:t>P1</a:t>
            </a:r>
          </a:p>
        </p:txBody>
      </p:sp>
      <p:sp>
        <p:nvSpPr>
          <p:cNvPr id="568332" name="Text Box 12"/>
          <p:cNvSpPr txBox="1">
            <a:spLocks noChangeArrowheads="1"/>
          </p:cNvSpPr>
          <p:nvPr/>
        </p:nvSpPr>
        <p:spPr bwMode="auto">
          <a:xfrm>
            <a:off x="3365500" y="4216400"/>
            <a:ext cx="762000" cy="376238"/>
          </a:xfrm>
          <a:prstGeom prst="rect">
            <a:avLst/>
          </a:prstGeom>
          <a:solidFill>
            <a:schemeClr val="accent1"/>
          </a:solidFill>
          <a:ln w="9525">
            <a:solidFill>
              <a:schemeClr val="tx1"/>
            </a:solidFill>
            <a:miter lim="800000"/>
            <a:headEnd/>
            <a:tailEnd/>
          </a:ln>
          <a:effectLst/>
        </p:spPr>
        <p:txBody>
          <a:bodyPr>
            <a:spAutoFit/>
          </a:bodyPr>
          <a:lstStyle/>
          <a:p>
            <a:pPr algn="ctr" eaLnBrk="1" hangingPunct="1">
              <a:spcBef>
                <a:spcPct val="50000"/>
              </a:spcBef>
            </a:pPr>
            <a:r>
              <a:rPr lang="en-US" sz="1800">
                <a:latin typeface="Arial" charset="0"/>
                <a:cs typeface="Arial" charset="0"/>
              </a:rPr>
              <a:t>P2</a:t>
            </a:r>
          </a:p>
        </p:txBody>
      </p:sp>
      <p:sp>
        <p:nvSpPr>
          <p:cNvPr id="568333" name="Text Box 13"/>
          <p:cNvSpPr txBox="1">
            <a:spLocks noChangeArrowheads="1"/>
          </p:cNvSpPr>
          <p:nvPr/>
        </p:nvSpPr>
        <p:spPr bwMode="auto">
          <a:xfrm>
            <a:off x="4127500" y="4210050"/>
            <a:ext cx="762000" cy="376238"/>
          </a:xfrm>
          <a:prstGeom prst="rect">
            <a:avLst/>
          </a:prstGeom>
          <a:solidFill>
            <a:schemeClr val="accent1"/>
          </a:solidFill>
          <a:ln w="9525">
            <a:solidFill>
              <a:schemeClr val="tx1"/>
            </a:solidFill>
            <a:miter lim="800000"/>
            <a:headEnd/>
            <a:tailEnd/>
          </a:ln>
          <a:effectLst/>
        </p:spPr>
        <p:txBody>
          <a:bodyPr>
            <a:spAutoFit/>
          </a:bodyPr>
          <a:lstStyle/>
          <a:p>
            <a:pPr algn="ctr" eaLnBrk="1" hangingPunct="1">
              <a:spcBef>
                <a:spcPct val="50000"/>
              </a:spcBef>
            </a:pPr>
            <a:r>
              <a:rPr lang="en-US" sz="1800">
                <a:latin typeface="Arial" charset="0"/>
                <a:cs typeface="Arial" charset="0"/>
              </a:rPr>
              <a:t>P3</a:t>
            </a:r>
          </a:p>
        </p:txBody>
      </p:sp>
      <p:sp>
        <p:nvSpPr>
          <p:cNvPr id="568334" name="Text Box 14"/>
          <p:cNvSpPr txBox="1">
            <a:spLocks noChangeArrowheads="1"/>
          </p:cNvSpPr>
          <p:nvPr/>
        </p:nvSpPr>
        <p:spPr bwMode="auto">
          <a:xfrm>
            <a:off x="4889500" y="4217988"/>
            <a:ext cx="762000" cy="376237"/>
          </a:xfrm>
          <a:prstGeom prst="rect">
            <a:avLst/>
          </a:prstGeom>
          <a:solidFill>
            <a:schemeClr val="accent1"/>
          </a:solidFill>
          <a:ln w="9525">
            <a:solidFill>
              <a:schemeClr val="tx1"/>
            </a:solidFill>
            <a:miter lim="800000"/>
            <a:headEnd/>
            <a:tailEnd/>
          </a:ln>
          <a:effectLst/>
        </p:spPr>
        <p:txBody>
          <a:bodyPr>
            <a:spAutoFit/>
          </a:bodyPr>
          <a:lstStyle/>
          <a:p>
            <a:pPr algn="ctr" eaLnBrk="1" hangingPunct="1">
              <a:spcBef>
                <a:spcPct val="50000"/>
              </a:spcBef>
            </a:pPr>
            <a:r>
              <a:rPr lang="en-US" sz="1800">
                <a:latin typeface="Arial" charset="0"/>
                <a:cs typeface="Arial" charset="0"/>
              </a:rPr>
              <a:t>P4</a:t>
            </a:r>
          </a:p>
        </p:txBody>
      </p:sp>
      <p:sp>
        <p:nvSpPr>
          <p:cNvPr id="568335" name="Text Box 15"/>
          <p:cNvSpPr txBox="1">
            <a:spLocks noChangeArrowheads="1"/>
          </p:cNvSpPr>
          <p:nvPr/>
        </p:nvSpPr>
        <p:spPr bwMode="auto">
          <a:xfrm>
            <a:off x="2451100" y="4662488"/>
            <a:ext cx="304800" cy="366712"/>
          </a:xfrm>
          <a:prstGeom prst="rect">
            <a:avLst/>
          </a:prstGeom>
          <a:noFill/>
          <a:ln w="9525">
            <a:noFill/>
            <a:miter lim="800000"/>
            <a:headEnd/>
            <a:tailEnd/>
          </a:ln>
          <a:effectLst/>
        </p:spPr>
        <p:txBody>
          <a:bodyPr>
            <a:spAutoFit/>
          </a:bodyPr>
          <a:lstStyle/>
          <a:p>
            <a:pPr eaLnBrk="1" hangingPunct="1">
              <a:spcBef>
                <a:spcPct val="50000"/>
              </a:spcBef>
            </a:pPr>
            <a:r>
              <a:rPr lang="en-US" sz="1800">
                <a:latin typeface="Arial" charset="0"/>
                <a:cs typeface="Arial" charset="0"/>
              </a:rPr>
              <a:t>0</a:t>
            </a:r>
          </a:p>
        </p:txBody>
      </p:sp>
      <p:sp>
        <p:nvSpPr>
          <p:cNvPr id="568336" name="Text Box 16"/>
          <p:cNvSpPr txBox="1">
            <a:spLocks noChangeArrowheads="1"/>
          </p:cNvSpPr>
          <p:nvPr/>
        </p:nvSpPr>
        <p:spPr bwMode="auto">
          <a:xfrm>
            <a:off x="3200400" y="4675188"/>
            <a:ext cx="304800" cy="366712"/>
          </a:xfrm>
          <a:prstGeom prst="rect">
            <a:avLst/>
          </a:prstGeom>
          <a:noFill/>
          <a:ln w="9525">
            <a:noFill/>
            <a:miter lim="800000"/>
            <a:headEnd/>
            <a:tailEnd/>
          </a:ln>
          <a:effectLst/>
        </p:spPr>
        <p:txBody>
          <a:bodyPr>
            <a:spAutoFit/>
          </a:bodyPr>
          <a:lstStyle/>
          <a:p>
            <a:pPr eaLnBrk="1" hangingPunct="1">
              <a:spcBef>
                <a:spcPct val="50000"/>
              </a:spcBef>
            </a:pPr>
            <a:r>
              <a:rPr lang="en-US" sz="1800">
                <a:latin typeface="Arial" charset="0"/>
                <a:cs typeface="Arial" charset="0"/>
              </a:rPr>
              <a:t>5</a:t>
            </a:r>
          </a:p>
        </p:txBody>
      </p:sp>
      <p:sp>
        <p:nvSpPr>
          <p:cNvPr id="568337" name="Text Box 17"/>
          <p:cNvSpPr txBox="1">
            <a:spLocks noChangeArrowheads="1"/>
          </p:cNvSpPr>
          <p:nvPr/>
        </p:nvSpPr>
        <p:spPr bwMode="auto">
          <a:xfrm>
            <a:off x="3898900" y="4662488"/>
            <a:ext cx="457200" cy="366712"/>
          </a:xfrm>
          <a:prstGeom prst="rect">
            <a:avLst/>
          </a:prstGeom>
          <a:noFill/>
          <a:ln w="9525">
            <a:noFill/>
            <a:miter lim="800000"/>
            <a:headEnd/>
            <a:tailEnd/>
          </a:ln>
          <a:effectLst/>
        </p:spPr>
        <p:txBody>
          <a:bodyPr>
            <a:spAutoFit/>
          </a:bodyPr>
          <a:lstStyle/>
          <a:p>
            <a:pPr eaLnBrk="1" hangingPunct="1">
              <a:spcBef>
                <a:spcPct val="50000"/>
              </a:spcBef>
            </a:pPr>
            <a:r>
              <a:rPr lang="en-US" sz="1800">
                <a:latin typeface="Arial" charset="0"/>
                <a:cs typeface="Arial" charset="0"/>
              </a:rPr>
              <a:t>15</a:t>
            </a:r>
          </a:p>
        </p:txBody>
      </p:sp>
      <p:sp>
        <p:nvSpPr>
          <p:cNvPr id="568338" name="Text Box 18"/>
          <p:cNvSpPr txBox="1">
            <a:spLocks noChangeArrowheads="1"/>
          </p:cNvSpPr>
          <p:nvPr/>
        </p:nvSpPr>
        <p:spPr bwMode="auto">
          <a:xfrm>
            <a:off x="4660900" y="4651375"/>
            <a:ext cx="457200" cy="366713"/>
          </a:xfrm>
          <a:prstGeom prst="rect">
            <a:avLst/>
          </a:prstGeom>
          <a:noFill/>
          <a:ln w="9525">
            <a:noFill/>
            <a:miter lim="800000"/>
            <a:headEnd/>
            <a:tailEnd/>
          </a:ln>
          <a:effectLst/>
        </p:spPr>
        <p:txBody>
          <a:bodyPr>
            <a:spAutoFit/>
          </a:bodyPr>
          <a:lstStyle/>
          <a:p>
            <a:pPr eaLnBrk="1" hangingPunct="1">
              <a:spcBef>
                <a:spcPct val="50000"/>
              </a:spcBef>
            </a:pPr>
            <a:r>
              <a:rPr lang="en-US" sz="1800">
                <a:latin typeface="Arial" charset="0"/>
                <a:cs typeface="Arial" charset="0"/>
              </a:rPr>
              <a:t>23</a:t>
            </a:r>
          </a:p>
        </p:txBody>
      </p:sp>
      <p:sp>
        <p:nvSpPr>
          <p:cNvPr id="568339" name="Text Box 19"/>
          <p:cNvSpPr txBox="1">
            <a:spLocks noChangeArrowheads="1"/>
          </p:cNvSpPr>
          <p:nvPr/>
        </p:nvSpPr>
        <p:spPr bwMode="auto">
          <a:xfrm>
            <a:off x="5410200" y="4664075"/>
            <a:ext cx="457200" cy="366713"/>
          </a:xfrm>
          <a:prstGeom prst="rect">
            <a:avLst/>
          </a:prstGeom>
          <a:noFill/>
          <a:ln w="9525">
            <a:noFill/>
            <a:miter lim="800000"/>
            <a:headEnd/>
            <a:tailEnd/>
          </a:ln>
          <a:effectLst/>
        </p:spPr>
        <p:txBody>
          <a:bodyPr>
            <a:spAutoFit/>
          </a:bodyPr>
          <a:lstStyle/>
          <a:p>
            <a:pPr eaLnBrk="1" hangingPunct="1">
              <a:spcBef>
                <a:spcPct val="50000"/>
              </a:spcBef>
            </a:pPr>
            <a:r>
              <a:rPr lang="en-US" sz="1800">
                <a:latin typeface="Arial" charset="0"/>
                <a:cs typeface="Arial" charset="0"/>
              </a:rPr>
              <a:t>26</a:t>
            </a:r>
          </a:p>
        </p:txBody>
      </p:sp>
      <p:sp>
        <p:nvSpPr>
          <p:cNvPr id="568340" name="Text Box 20"/>
          <p:cNvSpPr txBox="1">
            <a:spLocks noChangeArrowheads="1"/>
          </p:cNvSpPr>
          <p:nvPr/>
        </p:nvSpPr>
        <p:spPr bwMode="auto">
          <a:xfrm>
            <a:off x="3289300" y="5272088"/>
            <a:ext cx="1524000" cy="366712"/>
          </a:xfrm>
          <a:prstGeom prst="rect">
            <a:avLst/>
          </a:prstGeom>
          <a:noFill/>
          <a:ln w="9525">
            <a:noFill/>
            <a:miter lim="800000"/>
            <a:headEnd/>
            <a:tailEnd/>
          </a:ln>
          <a:effectLst/>
        </p:spPr>
        <p:txBody>
          <a:bodyPr>
            <a:spAutoFit/>
          </a:bodyPr>
          <a:lstStyle/>
          <a:p>
            <a:pPr eaLnBrk="1" hangingPunct="1">
              <a:spcBef>
                <a:spcPct val="50000"/>
              </a:spcBef>
            </a:pPr>
            <a:r>
              <a:rPr lang="en-US" sz="1800" b="1" u="sng">
                <a:latin typeface="Arial" charset="0"/>
                <a:cs typeface="Arial" charset="0"/>
              </a:rPr>
              <a:t>Gantt Chart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68322"/>
                                        </p:tgtEl>
                                        <p:attrNameLst>
                                          <p:attrName>style.visibility</p:attrName>
                                        </p:attrNameLst>
                                      </p:cBhvr>
                                      <p:to>
                                        <p:strVal val="visible"/>
                                      </p:to>
                                    </p:set>
                                    <p:anim calcmode="lin" valueType="num">
                                      <p:cBhvr additive="base">
                                        <p:cTn id="7" dur="500" fill="hold"/>
                                        <p:tgtEl>
                                          <p:spTgt spid="568322"/>
                                        </p:tgtEl>
                                        <p:attrNameLst>
                                          <p:attrName>ppt_x</p:attrName>
                                        </p:attrNameLst>
                                      </p:cBhvr>
                                      <p:tavLst>
                                        <p:tav tm="0">
                                          <p:val>
                                            <p:strVal val="#ppt_x"/>
                                          </p:val>
                                        </p:tav>
                                        <p:tav tm="100000">
                                          <p:val>
                                            <p:strVal val="#ppt_x"/>
                                          </p:val>
                                        </p:tav>
                                      </p:tavLst>
                                    </p:anim>
                                    <p:anim calcmode="lin" valueType="num">
                                      <p:cBhvr additive="base">
                                        <p:cTn id="8" dur="500" fill="hold"/>
                                        <p:tgtEl>
                                          <p:spTgt spid="5683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68324"/>
                                        </p:tgtEl>
                                        <p:attrNameLst>
                                          <p:attrName>style.visibility</p:attrName>
                                        </p:attrNameLst>
                                      </p:cBhvr>
                                      <p:to>
                                        <p:strVal val="visible"/>
                                      </p:to>
                                    </p:set>
                                    <p:anim calcmode="lin" valueType="num">
                                      <p:cBhvr additive="base">
                                        <p:cTn id="13" dur="500" fill="hold"/>
                                        <p:tgtEl>
                                          <p:spTgt spid="568324"/>
                                        </p:tgtEl>
                                        <p:attrNameLst>
                                          <p:attrName>ppt_x</p:attrName>
                                        </p:attrNameLst>
                                      </p:cBhvr>
                                      <p:tavLst>
                                        <p:tav tm="0">
                                          <p:val>
                                            <p:strVal val="#ppt_x"/>
                                          </p:val>
                                        </p:tav>
                                        <p:tav tm="100000">
                                          <p:val>
                                            <p:strVal val="#ppt_x"/>
                                          </p:val>
                                        </p:tav>
                                      </p:tavLst>
                                    </p:anim>
                                    <p:anim calcmode="lin" valueType="num">
                                      <p:cBhvr additive="base">
                                        <p:cTn id="14" dur="500" fill="hold"/>
                                        <p:tgtEl>
                                          <p:spTgt spid="56832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68326"/>
                                        </p:tgtEl>
                                        <p:attrNameLst>
                                          <p:attrName>style.visibility</p:attrName>
                                        </p:attrNameLst>
                                      </p:cBhvr>
                                      <p:to>
                                        <p:strVal val="visible"/>
                                      </p:to>
                                    </p:set>
                                    <p:anim calcmode="lin" valueType="num">
                                      <p:cBhvr additive="base">
                                        <p:cTn id="19" dur="500" fill="hold"/>
                                        <p:tgtEl>
                                          <p:spTgt spid="568326"/>
                                        </p:tgtEl>
                                        <p:attrNameLst>
                                          <p:attrName>ppt_x</p:attrName>
                                        </p:attrNameLst>
                                      </p:cBhvr>
                                      <p:tavLst>
                                        <p:tav tm="0">
                                          <p:val>
                                            <p:strVal val="#ppt_x"/>
                                          </p:val>
                                        </p:tav>
                                        <p:tav tm="100000">
                                          <p:val>
                                            <p:strVal val="#ppt_x"/>
                                          </p:val>
                                        </p:tav>
                                      </p:tavLst>
                                    </p:anim>
                                    <p:anim calcmode="lin" valueType="num">
                                      <p:cBhvr additive="base">
                                        <p:cTn id="20" dur="500" fill="hold"/>
                                        <p:tgtEl>
                                          <p:spTgt spid="56832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68323"/>
                                        </p:tgtEl>
                                        <p:attrNameLst>
                                          <p:attrName>style.visibility</p:attrName>
                                        </p:attrNameLst>
                                      </p:cBhvr>
                                      <p:to>
                                        <p:strVal val="visible"/>
                                      </p:to>
                                    </p:set>
                                    <p:anim calcmode="lin" valueType="num">
                                      <p:cBhvr additive="base">
                                        <p:cTn id="25" dur="500" fill="hold"/>
                                        <p:tgtEl>
                                          <p:spTgt spid="568323"/>
                                        </p:tgtEl>
                                        <p:attrNameLst>
                                          <p:attrName>ppt_x</p:attrName>
                                        </p:attrNameLst>
                                      </p:cBhvr>
                                      <p:tavLst>
                                        <p:tav tm="0">
                                          <p:val>
                                            <p:strVal val="#ppt_x"/>
                                          </p:val>
                                        </p:tav>
                                        <p:tav tm="100000">
                                          <p:val>
                                            <p:strVal val="#ppt_x"/>
                                          </p:val>
                                        </p:tav>
                                      </p:tavLst>
                                    </p:anim>
                                    <p:anim calcmode="lin" valueType="num">
                                      <p:cBhvr additive="base">
                                        <p:cTn id="26" dur="500" fill="hold"/>
                                        <p:tgtEl>
                                          <p:spTgt spid="56832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68327"/>
                                        </p:tgtEl>
                                        <p:attrNameLst>
                                          <p:attrName>style.visibility</p:attrName>
                                        </p:attrNameLst>
                                      </p:cBhvr>
                                      <p:to>
                                        <p:strVal val="visible"/>
                                      </p:to>
                                    </p:set>
                                    <p:anim calcmode="lin" valueType="num">
                                      <p:cBhvr additive="base">
                                        <p:cTn id="31" dur="500" fill="hold"/>
                                        <p:tgtEl>
                                          <p:spTgt spid="568327"/>
                                        </p:tgtEl>
                                        <p:attrNameLst>
                                          <p:attrName>ppt_x</p:attrName>
                                        </p:attrNameLst>
                                      </p:cBhvr>
                                      <p:tavLst>
                                        <p:tav tm="0">
                                          <p:val>
                                            <p:strVal val="#ppt_x"/>
                                          </p:val>
                                        </p:tav>
                                        <p:tav tm="100000">
                                          <p:val>
                                            <p:strVal val="#ppt_x"/>
                                          </p:val>
                                        </p:tav>
                                      </p:tavLst>
                                    </p:anim>
                                    <p:anim calcmode="lin" valueType="num">
                                      <p:cBhvr additive="base">
                                        <p:cTn id="32" dur="500" fill="hold"/>
                                        <p:tgtEl>
                                          <p:spTgt spid="56832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68325"/>
                                        </p:tgtEl>
                                        <p:attrNameLst>
                                          <p:attrName>style.visibility</p:attrName>
                                        </p:attrNameLst>
                                      </p:cBhvr>
                                      <p:to>
                                        <p:strVal val="visible"/>
                                      </p:to>
                                    </p:set>
                                    <p:anim calcmode="lin" valueType="num">
                                      <p:cBhvr additive="base">
                                        <p:cTn id="37" dur="500" fill="hold"/>
                                        <p:tgtEl>
                                          <p:spTgt spid="568325"/>
                                        </p:tgtEl>
                                        <p:attrNameLst>
                                          <p:attrName>ppt_x</p:attrName>
                                        </p:attrNameLst>
                                      </p:cBhvr>
                                      <p:tavLst>
                                        <p:tav tm="0">
                                          <p:val>
                                            <p:strVal val="#ppt_x"/>
                                          </p:val>
                                        </p:tav>
                                        <p:tav tm="100000">
                                          <p:val>
                                            <p:strVal val="#ppt_x"/>
                                          </p:val>
                                        </p:tav>
                                      </p:tavLst>
                                    </p:anim>
                                    <p:anim calcmode="lin" valueType="num">
                                      <p:cBhvr additive="base">
                                        <p:cTn id="38" dur="500" fill="hold"/>
                                        <p:tgtEl>
                                          <p:spTgt spid="56832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68328"/>
                                        </p:tgtEl>
                                        <p:attrNameLst>
                                          <p:attrName>style.visibility</p:attrName>
                                        </p:attrNameLst>
                                      </p:cBhvr>
                                      <p:to>
                                        <p:strVal val="visible"/>
                                      </p:to>
                                    </p:set>
                                    <p:anim calcmode="lin" valueType="num">
                                      <p:cBhvr additive="base">
                                        <p:cTn id="43" dur="500" fill="hold"/>
                                        <p:tgtEl>
                                          <p:spTgt spid="568328"/>
                                        </p:tgtEl>
                                        <p:attrNameLst>
                                          <p:attrName>ppt_x</p:attrName>
                                        </p:attrNameLst>
                                      </p:cBhvr>
                                      <p:tavLst>
                                        <p:tav tm="0">
                                          <p:val>
                                            <p:strVal val="#ppt_x"/>
                                          </p:val>
                                        </p:tav>
                                        <p:tav tm="100000">
                                          <p:val>
                                            <p:strVal val="#ppt_x"/>
                                          </p:val>
                                        </p:tav>
                                      </p:tavLst>
                                    </p:anim>
                                    <p:anim calcmode="lin" valueType="num">
                                      <p:cBhvr additive="base">
                                        <p:cTn id="44" dur="500" fill="hold"/>
                                        <p:tgtEl>
                                          <p:spTgt spid="56832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68330"/>
                                        </p:tgtEl>
                                        <p:attrNameLst>
                                          <p:attrName>style.visibility</p:attrName>
                                        </p:attrNameLst>
                                      </p:cBhvr>
                                      <p:to>
                                        <p:strVal val="visible"/>
                                      </p:to>
                                    </p:set>
                                    <p:anim calcmode="lin" valueType="num">
                                      <p:cBhvr additive="base">
                                        <p:cTn id="49" dur="500" fill="hold"/>
                                        <p:tgtEl>
                                          <p:spTgt spid="568330"/>
                                        </p:tgtEl>
                                        <p:attrNameLst>
                                          <p:attrName>ppt_x</p:attrName>
                                        </p:attrNameLst>
                                      </p:cBhvr>
                                      <p:tavLst>
                                        <p:tav tm="0">
                                          <p:val>
                                            <p:strVal val="#ppt_x"/>
                                          </p:val>
                                        </p:tav>
                                        <p:tav tm="100000">
                                          <p:val>
                                            <p:strVal val="#ppt_x"/>
                                          </p:val>
                                        </p:tav>
                                      </p:tavLst>
                                    </p:anim>
                                    <p:anim calcmode="lin" valueType="num">
                                      <p:cBhvr additive="base">
                                        <p:cTn id="50" dur="500" fill="hold"/>
                                        <p:tgtEl>
                                          <p:spTgt spid="568330"/>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568329"/>
                                        </p:tgtEl>
                                        <p:attrNameLst>
                                          <p:attrName>style.visibility</p:attrName>
                                        </p:attrNameLst>
                                      </p:cBhvr>
                                      <p:to>
                                        <p:strVal val="visible"/>
                                      </p:to>
                                    </p:set>
                                    <p:anim calcmode="lin" valueType="num">
                                      <p:cBhvr additive="base">
                                        <p:cTn id="53" dur="500" fill="hold"/>
                                        <p:tgtEl>
                                          <p:spTgt spid="568329"/>
                                        </p:tgtEl>
                                        <p:attrNameLst>
                                          <p:attrName>ppt_x</p:attrName>
                                        </p:attrNameLst>
                                      </p:cBhvr>
                                      <p:tavLst>
                                        <p:tav tm="0">
                                          <p:val>
                                            <p:strVal val="#ppt_x"/>
                                          </p:val>
                                        </p:tav>
                                        <p:tav tm="100000">
                                          <p:val>
                                            <p:strVal val="#ppt_x"/>
                                          </p:val>
                                        </p:tav>
                                      </p:tavLst>
                                    </p:anim>
                                    <p:anim calcmode="lin" valueType="num">
                                      <p:cBhvr additive="base">
                                        <p:cTn id="54" dur="500" fill="hold"/>
                                        <p:tgtEl>
                                          <p:spTgt spid="568329"/>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568340"/>
                                        </p:tgtEl>
                                        <p:attrNameLst>
                                          <p:attrName>style.visibility</p:attrName>
                                        </p:attrNameLst>
                                      </p:cBhvr>
                                      <p:to>
                                        <p:strVal val="visible"/>
                                      </p:to>
                                    </p:set>
                                    <p:anim calcmode="lin" valueType="num">
                                      <p:cBhvr additive="base">
                                        <p:cTn id="59" dur="500" fill="hold"/>
                                        <p:tgtEl>
                                          <p:spTgt spid="568340"/>
                                        </p:tgtEl>
                                        <p:attrNameLst>
                                          <p:attrName>ppt_x</p:attrName>
                                        </p:attrNameLst>
                                      </p:cBhvr>
                                      <p:tavLst>
                                        <p:tav tm="0">
                                          <p:val>
                                            <p:strVal val="#ppt_x"/>
                                          </p:val>
                                        </p:tav>
                                        <p:tav tm="100000">
                                          <p:val>
                                            <p:strVal val="#ppt_x"/>
                                          </p:val>
                                        </p:tav>
                                      </p:tavLst>
                                    </p:anim>
                                    <p:anim calcmode="lin" valueType="num">
                                      <p:cBhvr additive="base">
                                        <p:cTn id="60" dur="500" fill="hold"/>
                                        <p:tgtEl>
                                          <p:spTgt spid="568340"/>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568331"/>
                                        </p:tgtEl>
                                        <p:attrNameLst>
                                          <p:attrName>style.visibility</p:attrName>
                                        </p:attrNameLst>
                                      </p:cBhvr>
                                      <p:to>
                                        <p:strVal val="visible"/>
                                      </p:to>
                                    </p:set>
                                    <p:anim calcmode="lin" valueType="num">
                                      <p:cBhvr additive="base">
                                        <p:cTn id="65" dur="500" fill="hold"/>
                                        <p:tgtEl>
                                          <p:spTgt spid="568331"/>
                                        </p:tgtEl>
                                        <p:attrNameLst>
                                          <p:attrName>ppt_x</p:attrName>
                                        </p:attrNameLst>
                                      </p:cBhvr>
                                      <p:tavLst>
                                        <p:tav tm="0">
                                          <p:val>
                                            <p:strVal val="#ppt_x"/>
                                          </p:val>
                                        </p:tav>
                                        <p:tav tm="100000">
                                          <p:val>
                                            <p:strVal val="#ppt_x"/>
                                          </p:val>
                                        </p:tav>
                                      </p:tavLst>
                                    </p:anim>
                                    <p:anim calcmode="lin" valueType="num">
                                      <p:cBhvr additive="base">
                                        <p:cTn id="66" dur="500" fill="hold"/>
                                        <p:tgtEl>
                                          <p:spTgt spid="568331"/>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568332"/>
                                        </p:tgtEl>
                                        <p:attrNameLst>
                                          <p:attrName>style.visibility</p:attrName>
                                        </p:attrNameLst>
                                      </p:cBhvr>
                                      <p:to>
                                        <p:strVal val="visible"/>
                                      </p:to>
                                    </p:set>
                                    <p:anim calcmode="lin" valueType="num">
                                      <p:cBhvr additive="base">
                                        <p:cTn id="69" dur="500" fill="hold"/>
                                        <p:tgtEl>
                                          <p:spTgt spid="568332"/>
                                        </p:tgtEl>
                                        <p:attrNameLst>
                                          <p:attrName>ppt_x</p:attrName>
                                        </p:attrNameLst>
                                      </p:cBhvr>
                                      <p:tavLst>
                                        <p:tav tm="0">
                                          <p:val>
                                            <p:strVal val="#ppt_x"/>
                                          </p:val>
                                        </p:tav>
                                        <p:tav tm="100000">
                                          <p:val>
                                            <p:strVal val="#ppt_x"/>
                                          </p:val>
                                        </p:tav>
                                      </p:tavLst>
                                    </p:anim>
                                    <p:anim calcmode="lin" valueType="num">
                                      <p:cBhvr additive="base">
                                        <p:cTn id="70" dur="500" fill="hold"/>
                                        <p:tgtEl>
                                          <p:spTgt spid="568332"/>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568333"/>
                                        </p:tgtEl>
                                        <p:attrNameLst>
                                          <p:attrName>style.visibility</p:attrName>
                                        </p:attrNameLst>
                                      </p:cBhvr>
                                      <p:to>
                                        <p:strVal val="visible"/>
                                      </p:to>
                                    </p:set>
                                    <p:anim calcmode="lin" valueType="num">
                                      <p:cBhvr additive="base">
                                        <p:cTn id="73" dur="500" fill="hold"/>
                                        <p:tgtEl>
                                          <p:spTgt spid="568333"/>
                                        </p:tgtEl>
                                        <p:attrNameLst>
                                          <p:attrName>ppt_x</p:attrName>
                                        </p:attrNameLst>
                                      </p:cBhvr>
                                      <p:tavLst>
                                        <p:tav tm="0">
                                          <p:val>
                                            <p:strVal val="#ppt_x"/>
                                          </p:val>
                                        </p:tav>
                                        <p:tav tm="100000">
                                          <p:val>
                                            <p:strVal val="#ppt_x"/>
                                          </p:val>
                                        </p:tav>
                                      </p:tavLst>
                                    </p:anim>
                                    <p:anim calcmode="lin" valueType="num">
                                      <p:cBhvr additive="base">
                                        <p:cTn id="74" dur="500" fill="hold"/>
                                        <p:tgtEl>
                                          <p:spTgt spid="568333"/>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568334"/>
                                        </p:tgtEl>
                                        <p:attrNameLst>
                                          <p:attrName>style.visibility</p:attrName>
                                        </p:attrNameLst>
                                      </p:cBhvr>
                                      <p:to>
                                        <p:strVal val="visible"/>
                                      </p:to>
                                    </p:set>
                                    <p:anim calcmode="lin" valueType="num">
                                      <p:cBhvr additive="base">
                                        <p:cTn id="77" dur="500" fill="hold"/>
                                        <p:tgtEl>
                                          <p:spTgt spid="568334"/>
                                        </p:tgtEl>
                                        <p:attrNameLst>
                                          <p:attrName>ppt_x</p:attrName>
                                        </p:attrNameLst>
                                      </p:cBhvr>
                                      <p:tavLst>
                                        <p:tav tm="0">
                                          <p:val>
                                            <p:strVal val="#ppt_x"/>
                                          </p:val>
                                        </p:tav>
                                        <p:tav tm="100000">
                                          <p:val>
                                            <p:strVal val="#ppt_x"/>
                                          </p:val>
                                        </p:tav>
                                      </p:tavLst>
                                    </p:anim>
                                    <p:anim calcmode="lin" valueType="num">
                                      <p:cBhvr additive="base">
                                        <p:cTn id="78" dur="500" fill="hold"/>
                                        <p:tgtEl>
                                          <p:spTgt spid="568334"/>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568335"/>
                                        </p:tgtEl>
                                        <p:attrNameLst>
                                          <p:attrName>style.visibility</p:attrName>
                                        </p:attrNameLst>
                                      </p:cBhvr>
                                      <p:to>
                                        <p:strVal val="visible"/>
                                      </p:to>
                                    </p:set>
                                    <p:anim calcmode="lin" valueType="num">
                                      <p:cBhvr additive="base">
                                        <p:cTn id="81" dur="500" fill="hold"/>
                                        <p:tgtEl>
                                          <p:spTgt spid="568335"/>
                                        </p:tgtEl>
                                        <p:attrNameLst>
                                          <p:attrName>ppt_x</p:attrName>
                                        </p:attrNameLst>
                                      </p:cBhvr>
                                      <p:tavLst>
                                        <p:tav tm="0">
                                          <p:val>
                                            <p:strVal val="#ppt_x"/>
                                          </p:val>
                                        </p:tav>
                                        <p:tav tm="100000">
                                          <p:val>
                                            <p:strVal val="#ppt_x"/>
                                          </p:val>
                                        </p:tav>
                                      </p:tavLst>
                                    </p:anim>
                                    <p:anim calcmode="lin" valueType="num">
                                      <p:cBhvr additive="base">
                                        <p:cTn id="82" dur="500" fill="hold"/>
                                        <p:tgtEl>
                                          <p:spTgt spid="568335"/>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568336"/>
                                        </p:tgtEl>
                                        <p:attrNameLst>
                                          <p:attrName>style.visibility</p:attrName>
                                        </p:attrNameLst>
                                      </p:cBhvr>
                                      <p:to>
                                        <p:strVal val="visible"/>
                                      </p:to>
                                    </p:set>
                                    <p:anim calcmode="lin" valueType="num">
                                      <p:cBhvr additive="base">
                                        <p:cTn id="85" dur="500" fill="hold"/>
                                        <p:tgtEl>
                                          <p:spTgt spid="568336"/>
                                        </p:tgtEl>
                                        <p:attrNameLst>
                                          <p:attrName>ppt_x</p:attrName>
                                        </p:attrNameLst>
                                      </p:cBhvr>
                                      <p:tavLst>
                                        <p:tav tm="0">
                                          <p:val>
                                            <p:strVal val="#ppt_x"/>
                                          </p:val>
                                        </p:tav>
                                        <p:tav tm="100000">
                                          <p:val>
                                            <p:strVal val="#ppt_x"/>
                                          </p:val>
                                        </p:tav>
                                      </p:tavLst>
                                    </p:anim>
                                    <p:anim calcmode="lin" valueType="num">
                                      <p:cBhvr additive="base">
                                        <p:cTn id="86" dur="500" fill="hold"/>
                                        <p:tgtEl>
                                          <p:spTgt spid="568336"/>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568337"/>
                                        </p:tgtEl>
                                        <p:attrNameLst>
                                          <p:attrName>style.visibility</p:attrName>
                                        </p:attrNameLst>
                                      </p:cBhvr>
                                      <p:to>
                                        <p:strVal val="visible"/>
                                      </p:to>
                                    </p:set>
                                    <p:anim calcmode="lin" valueType="num">
                                      <p:cBhvr additive="base">
                                        <p:cTn id="89" dur="500" fill="hold"/>
                                        <p:tgtEl>
                                          <p:spTgt spid="568337"/>
                                        </p:tgtEl>
                                        <p:attrNameLst>
                                          <p:attrName>ppt_x</p:attrName>
                                        </p:attrNameLst>
                                      </p:cBhvr>
                                      <p:tavLst>
                                        <p:tav tm="0">
                                          <p:val>
                                            <p:strVal val="#ppt_x"/>
                                          </p:val>
                                        </p:tav>
                                        <p:tav tm="100000">
                                          <p:val>
                                            <p:strVal val="#ppt_x"/>
                                          </p:val>
                                        </p:tav>
                                      </p:tavLst>
                                    </p:anim>
                                    <p:anim calcmode="lin" valueType="num">
                                      <p:cBhvr additive="base">
                                        <p:cTn id="90" dur="500" fill="hold"/>
                                        <p:tgtEl>
                                          <p:spTgt spid="568337"/>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568338"/>
                                        </p:tgtEl>
                                        <p:attrNameLst>
                                          <p:attrName>style.visibility</p:attrName>
                                        </p:attrNameLst>
                                      </p:cBhvr>
                                      <p:to>
                                        <p:strVal val="visible"/>
                                      </p:to>
                                    </p:set>
                                    <p:anim calcmode="lin" valueType="num">
                                      <p:cBhvr additive="base">
                                        <p:cTn id="93" dur="500" fill="hold"/>
                                        <p:tgtEl>
                                          <p:spTgt spid="568338"/>
                                        </p:tgtEl>
                                        <p:attrNameLst>
                                          <p:attrName>ppt_x</p:attrName>
                                        </p:attrNameLst>
                                      </p:cBhvr>
                                      <p:tavLst>
                                        <p:tav tm="0">
                                          <p:val>
                                            <p:strVal val="#ppt_x"/>
                                          </p:val>
                                        </p:tav>
                                        <p:tav tm="100000">
                                          <p:val>
                                            <p:strVal val="#ppt_x"/>
                                          </p:val>
                                        </p:tav>
                                      </p:tavLst>
                                    </p:anim>
                                    <p:anim calcmode="lin" valueType="num">
                                      <p:cBhvr additive="base">
                                        <p:cTn id="94" dur="500" fill="hold"/>
                                        <p:tgtEl>
                                          <p:spTgt spid="568338"/>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568339"/>
                                        </p:tgtEl>
                                        <p:attrNameLst>
                                          <p:attrName>style.visibility</p:attrName>
                                        </p:attrNameLst>
                                      </p:cBhvr>
                                      <p:to>
                                        <p:strVal val="visible"/>
                                      </p:to>
                                    </p:set>
                                    <p:anim calcmode="lin" valueType="num">
                                      <p:cBhvr additive="base">
                                        <p:cTn id="97" dur="500" fill="hold"/>
                                        <p:tgtEl>
                                          <p:spTgt spid="568339"/>
                                        </p:tgtEl>
                                        <p:attrNameLst>
                                          <p:attrName>ppt_x</p:attrName>
                                        </p:attrNameLst>
                                      </p:cBhvr>
                                      <p:tavLst>
                                        <p:tav tm="0">
                                          <p:val>
                                            <p:strVal val="#ppt_x"/>
                                          </p:val>
                                        </p:tav>
                                        <p:tav tm="100000">
                                          <p:val>
                                            <p:strVal val="#ppt_x"/>
                                          </p:val>
                                        </p:tav>
                                      </p:tavLst>
                                    </p:anim>
                                    <p:anim calcmode="lin" valueType="num">
                                      <p:cBhvr additive="base">
                                        <p:cTn id="98" dur="500" fill="hold"/>
                                        <p:tgtEl>
                                          <p:spTgt spid="5683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8322" grpId="0"/>
      <p:bldP spid="568323" grpId="0"/>
      <p:bldP spid="568324" grpId="0"/>
      <p:bldP spid="568325" grpId="0"/>
      <p:bldP spid="568326" grpId="0"/>
      <p:bldP spid="568327" grpId="0"/>
      <p:bldP spid="568328" grpId="0"/>
      <p:bldP spid="568329" grpId="0"/>
      <p:bldP spid="568330" grpId="0" animBg="1"/>
      <p:bldP spid="568331" grpId="0" animBg="1"/>
      <p:bldP spid="568332" grpId="0" animBg="1"/>
      <p:bldP spid="568333" grpId="0" animBg="1"/>
      <p:bldP spid="568334" grpId="0" animBg="1"/>
      <p:bldP spid="568335" grpId="0"/>
      <p:bldP spid="568336" grpId="0"/>
      <p:bldP spid="568337" grpId="0"/>
      <p:bldP spid="568338" grpId="0"/>
      <p:bldP spid="568339" grpId="0"/>
      <p:bldP spid="568340"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Text Box 2"/>
          <p:cNvSpPr txBox="1">
            <a:spLocks noChangeArrowheads="1"/>
          </p:cNvSpPr>
          <p:nvPr/>
        </p:nvSpPr>
        <p:spPr bwMode="auto">
          <a:xfrm>
            <a:off x="228600" y="90488"/>
            <a:ext cx="3581400" cy="779462"/>
          </a:xfrm>
          <a:prstGeom prst="rect">
            <a:avLst/>
          </a:prstGeom>
          <a:noFill/>
          <a:ln w="9525">
            <a:noFill/>
            <a:miter lim="800000"/>
            <a:headEnd/>
            <a:tailEnd/>
          </a:ln>
          <a:effectLst/>
        </p:spPr>
        <p:txBody>
          <a:bodyPr>
            <a:spAutoFit/>
          </a:bodyPr>
          <a:lstStyle/>
          <a:p>
            <a:pPr eaLnBrk="1" hangingPunct="1">
              <a:spcBef>
                <a:spcPct val="50000"/>
              </a:spcBef>
            </a:pPr>
            <a:endParaRPr lang="en-US" sz="1800" b="1">
              <a:latin typeface="Arial" charset="0"/>
              <a:cs typeface="Arial" charset="0"/>
            </a:endParaRPr>
          </a:p>
          <a:p>
            <a:pPr eaLnBrk="1" hangingPunct="1">
              <a:spcBef>
                <a:spcPct val="50000"/>
              </a:spcBef>
            </a:pPr>
            <a:r>
              <a:rPr lang="en-US" sz="1800" b="1">
                <a:latin typeface="Arial" charset="0"/>
                <a:cs typeface="Arial" charset="0"/>
              </a:rPr>
              <a:t>Average Waiting Time:</a:t>
            </a:r>
          </a:p>
        </p:txBody>
      </p:sp>
      <p:sp>
        <p:nvSpPr>
          <p:cNvPr id="569347" name="Text Box 3"/>
          <p:cNvSpPr txBox="1">
            <a:spLocks noChangeArrowheads="1"/>
          </p:cNvSpPr>
          <p:nvPr/>
        </p:nvSpPr>
        <p:spPr bwMode="auto">
          <a:xfrm>
            <a:off x="2514600" y="685800"/>
            <a:ext cx="4876800" cy="1192213"/>
          </a:xfrm>
          <a:prstGeom prst="rect">
            <a:avLst/>
          </a:prstGeom>
          <a:noFill/>
          <a:ln w="9525">
            <a:noFill/>
            <a:miter lim="800000"/>
            <a:headEnd/>
            <a:tailEnd/>
          </a:ln>
          <a:effectLst/>
        </p:spPr>
        <p:txBody>
          <a:bodyPr>
            <a:spAutoFit/>
          </a:bodyPr>
          <a:lstStyle/>
          <a:p>
            <a:pPr eaLnBrk="1" hangingPunct="1">
              <a:spcBef>
                <a:spcPct val="50000"/>
              </a:spcBef>
            </a:pPr>
            <a:endParaRPr lang="en-US" sz="1800" b="1">
              <a:latin typeface="Arial" charset="0"/>
              <a:cs typeface="Arial" charset="0"/>
            </a:endParaRPr>
          </a:p>
          <a:p>
            <a:pPr eaLnBrk="1" hangingPunct="1">
              <a:spcBef>
                <a:spcPct val="50000"/>
              </a:spcBef>
            </a:pPr>
            <a:endParaRPr lang="en-US" sz="1800" b="1">
              <a:latin typeface="Arial" charset="0"/>
              <a:cs typeface="Arial" charset="0"/>
            </a:endParaRPr>
          </a:p>
          <a:p>
            <a:pPr eaLnBrk="1" hangingPunct="1">
              <a:spcBef>
                <a:spcPct val="50000"/>
              </a:spcBef>
            </a:pPr>
            <a:r>
              <a:rPr lang="en-US" sz="1800" b="1">
                <a:latin typeface="Arial" charset="0"/>
                <a:cs typeface="Arial" charset="0"/>
              </a:rPr>
              <a:t>Waiting Time</a:t>
            </a:r>
            <a:r>
              <a:rPr lang="en-US" sz="1800">
                <a:latin typeface="Arial" charset="0"/>
                <a:cs typeface="Arial" charset="0"/>
              </a:rPr>
              <a:t> = Starting Time – Arrival Time </a:t>
            </a:r>
          </a:p>
        </p:txBody>
      </p:sp>
      <p:sp>
        <p:nvSpPr>
          <p:cNvPr id="569348" name="Text Box 4"/>
          <p:cNvSpPr txBox="1">
            <a:spLocks noChangeArrowheads="1"/>
          </p:cNvSpPr>
          <p:nvPr/>
        </p:nvSpPr>
        <p:spPr bwMode="auto">
          <a:xfrm>
            <a:off x="3657600" y="2514600"/>
            <a:ext cx="2133600" cy="1604963"/>
          </a:xfrm>
          <a:prstGeom prst="rect">
            <a:avLst/>
          </a:prstGeom>
          <a:solidFill>
            <a:schemeClr val="accent1"/>
          </a:solidFill>
          <a:ln w="9525">
            <a:noFill/>
            <a:miter lim="800000"/>
            <a:headEnd/>
            <a:tailEnd/>
          </a:ln>
          <a:effectLst/>
        </p:spPr>
        <p:txBody>
          <a:bodyPr>
            <a:spAutoFit/>
          </a:bodyPr>
          <a:lstStyle/>
          <a:p>
            <a:pPr eaLnBrk="1" hangingPunct="1">
              <a:spcBef>
                <a:spcPct val="50000"/>
              </a:spcBef>
            </a:pPr>
            <a:r>
              <a:rPr lang="en-US" sz="1800">
                <a:latin typeface="Arial" charset="0"/>
                <a:cs typeface="Arial" charset="0"/>
              </a:rPr>
              <a:t>P1 =&gt; 0 – 0 = </a:t>
            </a:r>
            <a:r>
              <a:rPr lang="en-US" sz="1800" b="1">
                <a:latin typeface="Arial" charset="0"/>
                <a:cs typeface="Arial" charset="0"/>
              </a:rPr>
              <a:t>0</a:t>
            </a:r>
          </a:p>
          <a:p>
            <a:pPr eaLnBrk="1" hangingPunct="1">
              <a:spcBef>
                <a:spcPct val="50000"/>
              </a:spcBef>
            </a:pPr>
            <a:r>
              <a:rPr lang="en-US" sz="1800">
                <a:latin typeface="Arial" charset="0"/>
                <a:cs typeface="Arial" charset="0"/>
              </a:rPr>
              <a:t>P2 =&gt; 5 – 0 = </a:t>
            </a:r>
            <a:r>
              <a:rPr lang="en-US" sz="1800" b="1">
                <a:latin typeface="Arial" charset="0"/>
                <a:cs typeface="Arial" charset="0"/>
              </a:rPr>
              <a:t>5</a:t>
            </a:r>
          </a:p>
          <a:p>
            <a:pPr eaLnBrk="1" hangingPunct="1">
              <a:spcBef>
                <a:spcPct val="50000"/>
              </a:spcBef>
            </a:pPr>
            <a:r>
              <a:rPr lang="en-US" sz="1800">
                <a:latin typeface="Arial" charset="0"/>
                <a:cs typeface="Arial" charset="0"/>
              </a:rPr>
              <a:t>P3 =&gt; 15 – 0 = </a:t>
            </a:r>
            <a:r>
              <a:rPr lang="en-US" sz="1800" b="1">
                <a:latin typeface="Arial" charset="0"/>
                <a:cs typeface="Arial" charset="0"/>
              </a:rPr>
              <a:t>15</a:t>
            </a:r>
          </a:p>
          <a:p>
            <a:pPr eaLnBrk="1" hangingPunct="1">
              <a:spcBef>
                <a:spcPct val="50000"/>
              </a:spcBef>
            </a:pPr>
            <a:r>
              <a:rPr lang="en-US" sz="1800">
                <a:latin typeface="Arial" charset="0"/>
                <a:cs typeface="Arial" charset="0"/>
              </a:rPr>
              <a:t>P4 =&gt; 23 – 0 = </a:t>
            </a:r>
            <a:r>
              <a:rPr lang="en-US" sz="1800" b="1">
                <a:latin typeface="Arial" charset="0"/>
                <a:cs typeface="Arial" charset="0"/>
              </a:rPr>
              <a:t>23</a:t>
            </a:r>
            <a:r>
              <a:rPr lang="en-US" sz="1800">
                <a:latin typeface="Arial" charset="0"/>
                <a:cs typeface="Arial" charset="0"/>
              </a:rPr>
              <a:t>  </a:t>
            </a:r>
          </a:p>
        </p:txBody>
      </p:sp>
      <p:sp>
        <p:nvSpPr>
          <p:cNvPr id="569349" name="Text Box 5"/>
          <p:cNvSpPr txBox="1">
            <a:spLocks noChangeArrowheads="1"/>
          </p:cNvSpPr>
          <p:nvPr/>
        </p:nvSpPr>
        <p:spPr bwMode="auto">
          <a:xfrm>
            <a:off x="2286000" y="4724400"/>
            <a:ext cx="4953000" cy="1192213"/>
          </a:xfrm>
          <a:prstGeom prst="rect">
            <a:avLst/>
          </a:prstGeom>
          <a:solidFill>
            <a:schemeClr val="accent1"/>
          </a:solidFill>
          <a:ln w="9525">
            <a:noFill/>
            <a:miter lim="800000"/>
            <a:headEnd/>
            <a:tailEnd/>
          </a:ln>
          <a:effectLst/>
        </p:spPr>
        <p:txBody>
          <a:bodyPr>
            <a:spAutoFit/>
          </a:bodyPr>
          <a:lstStyle/>
          <a:p>
            <a:pPr eaLnBrk="1" hangingPunct="1">
              <a:spcBef>
                <a:spcPct val="50000"/>
              </a:spcBef>
            </a:pPr>
            <a:r>
              <a:rPr lang="en-US" sz="1800" b="1">
                <a:latin typeface="Arial" charset="0"/>
                <a:cs typeface="Arial" charset="0"/>
              </a:rPr>
              <a:t>Average waiting Time</a:t>
            </a:r>
            <a:r>
              <a:rPr lang="en-US" sz="1800">
                <a:latin typeface="Arial" charset="0"/>
                <a:cs typeface="Arial" charset="0"/>
              </a:rPr>
              <a:t> = 0 + 5 + 15 + 23 / 4</a:t>
            </a:r>
          </a:p>
          <a:p>
            <a:pPr eaLnBrk="1" hangingPunct="1">
              <a:spcBef>
                <a:spcPct val="50000"/>
              </a:spcBef>
            </a:pPr>
            <a:r>
              <a:rPr lang="en-US" sz="1800">
                <a:latin typeface="Arial" charset="0"/>
                <a:cs typeface="Arial" charset="0"/>
              </a:rPr>
              <a:t>		         = 43 / 4</a:t>
            </a:r>
          </a:p>
          <a:p>
            <a:pPr eaLnBrk="1" hangingPunct="1">
              <a:spcBef>
                <a:spcPct val="50000"/>
              </a:spcBef>
            </a:pPr>
            <a:r>
              <a:rPr lang="en-US" sz="1800">
                <a:latin typeface="Arial" charset="0"/>
                <a:cs typeface="Arial" charset="0"/>
              </a:rPr>
              <a:t>		         =&gt; </a:t>
            </a:r>
            <a:r>
              <a:rPr lang="en-US" sz="1800" b="1">
                <a:latin typeface="Arial" charset="0"/>
                <a:cs typeface="Arial" charset="0"/>
              </a:rPr>
              <a:t>10.75ms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69346"/>
                                        </p:tgtEl>
                                        <p:attrNameLst>
                                          <p:attrName>style.visibility</p:attrName>
                                        </p:attrNameLst>
                                      </p:cBhvr>
                                      <p:to>
                                        <p:strVal val="visible"/>
                                      </p:to>
                                    </p:set>
                                    <p:anim calcmode="lin" valueType="num">
                                      <p:cBhvr additive="base">
                                        <p:cTn id="7" dur="500" fill="hold"/>
                                        <p:tgtEl>
                                          <p:spTgt spid="569346"/>
                                        </p:tgtEl>
                                        <p:attrNameLst>
                                          <p:attrName>ppt_x</p:attrName>
                                        </p:attrNameLst>
                                      </p:cBhvr>
                                      <p:tavLst>
                                        <p:tav tm="0">
                                          <p:val>
                                            <p:strVal val="#ppt_x"/>
                                          </p:val>
                                        </p:tav>
                                        <p:tav tm="100000">
                                          <p:val>
                                            <p:strVal val="#ppt_x"/>
                                          </p:val>
                                        </p:tav>
                                      </p:tavLst>
                                    </p:anim>
                                    <p:anim calcmode="lin" valueType="num">
                                      <p:cBhvr additive="base">
                                        <p:cTn id="8" dur="500" fill="hold"/>
                                        <p:tgtEl>
                                          <p:spTgt spid="56934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69347"/>
                                        </p:tgtEl>
                                        <p:attrNameLst>
                                          <p:attrName>style.visibility</p:attrName>
                                        </p:attrNameLst>
                                      </p:cBhvr>
                                      <p:to>
                                        <p:strVal val="visible"/>
                                      </p:to>
                                    </p:set>
                                    <p:anim calcmode="lin" valueType="num">
                                      <p:cBhvr additive="base">
                                        <p:cTn id="13" dur="500" fill="hold"/>
                                        <p:tgtEl>
                                          <p:spTgt spid="569347"/>
                                        </p:tgtEl>
                                        <p:attrNameLst>
                                          <p:attrName>ppt_x</p:attrName>
                                        </p:attrNameLst>
                                      </p:cBhvr>
                                      <p:tavLst>
                                        <p:tav tm="0">
                                          <p:val>
                                            <p:strVal val="#ppt_x"/>
                                          </p:val>
                                        </p:tav>
                                        <p:tav tm="100000">
                                          <p:val>
                                            <p:strVal val="#ppt_x"/>
                                          </p:val>
                                        </p:tav>
                                      </p:tavLst>
                                    </p:anim>
                                    <p:anim calcmode="lin" valueType="num">
                                      <p:cBhvr additive="base">
                                        <p:cTn id="14" dur="500" fill="hold"/>
                                        <p:tgtEl>
                                          <p:spTgt spid="56934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69348"/>
                                        </p:tgtEl>
                                        <p:attrNameLst>
                                          <p:attrName>style.visibility</p:attrName>
                                        </p:attrNameLst>
                                      </p:cBhvr>
                                      <p:to>
                                        <p:strVal val="visible"/>
                                      </p:to>
                                    </p:set>
                                    <p:anim calcmode="lin" valueType="num">
                                      <p:cBhvr additive="base">
                                        <p:cTn id="19" dur="500" fill="hold"/>
                                        <p:tgtEl>
                                          <p:spTgt spid="569348"/>
                                        </p:tgtEl>
                                        <p:attrNameLst>
                                          <p:attrName>ppt_x</p:attrName>
                                        </p:attrNameLst>
                                      </p:cBhvr>
                                      <p:tavLst>
                                        <p:tav tm="0">
                                          <p:val>
                                            <p:strVal val="#ppt_x"/>
                                          </p:val>
                                        </p:tav>
                                        <p:tav tm="100000">
                                          <p:val>
                                            <p:strVal val="#ppt_x"/>
                                          </p:val>
                                        </p:tav>
                                      </p:tavLst>
                                    </p:anim>
                                    <p:anim calcmode="lin" valueType="num">
                                      <p:cBhvr additive="base">
                                        <p:cTn id="20" dur="500" fill="hold"/>
                                        <p:tgtEl>
                                          <p:spTgt spid="56934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69349"/>
                                        </p:tgtEl>
                                        <p:attrNameLst>
                                          <p:attrName>style.visibility</p:attrName>
                                        </p:attrNameLst>
                                      </p:cBhvr>
                                      <p:to>
                                        <p:strVal val="visible"/>
                                      </p:to>
                                    </p:set>
                                    <p:anim calcmode="lin" valueType="num">
                                      <p:cBhvr additive="base">
                                        <p:cTn id="25" dur="500" fill="hold"/>
                                        <p:tgtEl>
                                          <p:spTgt spid="569349"/>
                                        </p:tgtEl>
                                        <p:attrNameLst>
                                          <p:attrName>ppt_x</p:attrName>
                                        </p:attrNameLst>
                                      </p:cBhvr>
                                      <p:tavLst>
                                        <p:tav tm="0">
                                          <p:val>
                                            <p:strVal val="#ppt_x"/>
                                          </p:val>
                                        </p:tav>
                                        <p:tav tm="100000">
                                          <p:val>
                                            <p:strVal val="#ppt_x"/>
                                          </p:val>
                                        </p:tav>
                                      </p:tavLst>
                                    </p:anim>
                                    <p:anim calcmode="lin" valueType="num">
                                      <p:cBhvr additive="base">
                                        <p:cTn id="26" dur="500" fill="hold"/>
                                        <p:tgtEl>
                                          <p:spTgt spid="5693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9346" grpId="0"/>
      <p:bldP spid="569347" grpId="0"/>
      <p:bldP spid="569348" grpId="0" animBg="1"/>
      <p:bldP spid="569349"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Text Box 2"/>
          <p:cNvSpPr txBox="1">
            <a:spLocks noChangeArrowheads="1"/>
          </p:cNvSpPr>
          <p:nvPr/>
        </p:nvSpPr>
        <p:spPr bwMode="auto">
          <a:xfrm>
            <a:off x="304800" y="242888"/>
            <a:ext cx="3352800" cy="366712"/>
          </a:xfrm>
          <a:prstGeom prst="rect">
            <a:avLst/>
          </a:prstGeom>
          <a:noFill/>
          <a:ln w="9525">
            <a:noFill/>
            <a:miter lim="800000"/>
            <a:headEnd/>
            <a:tailEnd/>
          </a:ln>
          <a:effectLst/>
        </p:spPr>
        <p:txBody>
          <a:bodyPr>
            <a:spAutoFit/>
          </a:bodyPr>
          <a:lstStyle/>
          <a:p>
            <a:pPr eaLnBrk="1" hangingPunct="1">
              <a:spcBef>
                <a:spcPct val="50000"/>
              </a:spcBef>
            </a:pPr>
            <a:r>
              <a:rPr lang="en-US" sz="1800" b="1">
                <a:latin typeface="Arial" charset="0"/>
                <a:cs typeface="Arial" charset="0"/>
              </a:rPr>
              <a:t>Average Turn Around Time:</a:t>
            </a:r>
          </a:p>
        </p:txBody>
      </p:sp>
      <p:sp>
        <p:nvSpPr>
          <p:cNvPr id="570371" name="Text Box 3"/>
          <p:cNvSpPr txBox="1">
            <a:spLocks noChangeArrowheads="1"/>
          </p:cNvSpPr>
          <p:nvPr/>
        </p:nvSpPr>
        <p:spPr bwMode="auto">
          <a:xfrm>
            <a:off x="2743200" y="990600"/>
            <a:ext cx="5257800" cy="366713"/>
          </a:xfrm>
          <a:prstGeom prst="rect">
            <a:avLst/>
          </a:prstGeom>
          <a:noFill/>
          <a:ln w="9525">
            <a:noFill/>
            <a:miter lim="800000"/>
            <a:headEnd/>
            <a:tailEnd/>
          </a:ln>
          <a:effectLst/>
        </p:spPr>
        <p:txBody>
          <a:bodyPr>
            <a:spAutoFit/>
          </a:bodyPr>
          <a:lstStyle/>
          <a:p>
            <a:pPr eaLnBrk="1" hangingPunct="1">
              <a:spcBef>
                <a:spcPct val="50000"/>
              </a:spcBef>
            </a:pPr>
            <a:r>
              <a:rPr lang="en-US" sz="1800" b="1">
                <a:latin typeface="Arial" charset="0"/>
                <a:cs typeface="Arial" charset="0"/>
              </a:rPr>
              <a:t>Turn around time</a:t>
            </a:r>
            <a:r>
              <a:rPr lang="en-US" sz="1800">
                <a:latin typeface="Arial" charset="0"/>
                <a:cs typeface="Arial" charset="0"/>
              </a:rPr>
              <a:t> = Finished Time – Arrival Time</a:t>
            </a:r>
          </a:p>
        </p:txBody>
      </p:sp>
      <p:sp>
        <p:nvSpPr>
          <p:cNvPr id="570372" name="Text Box 4"/>
          <p:cNvSpPr txBox="1">
            <a:spLocks noChangeArrowheads="1"/>
          </p:cNvSpPr>
          <p:nvPr/>
        </p:nvSpPr>
        <p:spPr bwMode="auto">
          <a:xfrm>
            <a:off x="4343400" y="1595438"/>
            <a:ext cx="2057400" cy="1604962"/>
          </a:xfrm>
          <a:prstGeom prst="rect">
            <a:avLst/>
          </a:prstGeom>
          <a:solidFill>
            <a:schemeClr val="accent1"/>
          </a:solidFill>
          <a:ln w="9525">
            <a:noFill/>
            <a:miter lim="800000"/>
            <a:headEnd/>
            <a:tailEnd/>
          </a:ln>
          <a:effectLst/>
        </p:spPr>
        <p:txBody>
          <a:bodyPr>
            <a:spAutoFit/>
          </a:bodyPr>
          <a:lstStyle/>
          <a:p>
            <a:pPr eaLnBrk="1" hangingPunct="1">
              <a:spcBef>
                <a:spcPct val="50000"/>
              </a:spcBef>
            </a:pPr>
            <a:r>
              <a:rPr lang="en-US" sz="1800">
                <a:latin typeface="Arial" charset="0"/>
                <a:cs typeface="Arial" charset="0"/>
              </a:rPr>
              <a:t>P1 = 5 – 0 = 5</a:t>
            </a:r>
          </a:p>
          <a:p>
            <a:pPr eaLnBrk="1" hangingPunct="1">
              <a:spcBef>
                <a:spcPct val="50000"/>
              </a:spcBef>
            </a:pPr>
            <a:r>
              <a:rPr lang="en-US" sz="1800">
                <a:latin typeface="Arial" charset="0"/>
                <a:cs typeface="Arial" charset="0"/>
              </a:rPr>
              <a:t>P2 = 15 – 0 = 15 </a:t>
            </a:r>
          </a:p>
          <a:p>
            <a:pPr eaLnBrk="1" hangingPunct="1">
              <a:spcBef>
                <a:spcPct val="50000"/>
              </a:spcBef>
            </a:pPr>
            <a:r>
              <a:rPr lang="en-US" sz="1800">
                <a:latin typeface="Arial" charset="0"/>
                <a:cs typeface="Arial" charset="0"/>
              </a:rPr>
              <a:t>P3 = 23 – 0 = 23</a:t>
            </a:r>
          </a:p>
          <a:p>
            <a:pPr eaLnBrk="1" hangingPunct="1">
              <a:spcBef>
                <a:spcPct val="50000"/>
              </a:spcBef>
            </a:pPr>
            <a:r>
              <a:rPr lang="en-US" sz="1800">
                <a:latin typeface="Arial" charset="0"/>
                <a:cs typeface="Arial" charset="0"/>
              </a:rPr>
              <a:t>P4 = 26 – 0 = 26</a:t>
            </a:r>
          </a:p>
        </p:txBody>
      </p:sp>
      <p:sp>
        <p:nvSpPr>
          <p:cNvPr id="570373" name="Text Box 5"/>
          <p:cNvSpPr txBox="1">
            <a:spLocks noChangeArrowheads="1"/>
          </p:cNvSpPr>
          <p:nvPr/>
        </p:nvSpPr>
        <p:spPr bwMode="auto">
          <a:xfrm>
            <a:off x="2667000" y="3733800"/>
            <a:ext cx="5562600" cy="1192213"/>
          </a:xfrm>
          <a:prstGeom prst="rect">
            <a:avLst/>
          </a:prstGeom>
          <a:solidFill>
            <a:schemeClr val="accent1"/>
          </a:solidFill>
          <a:ln w="9525">
            <a:noFill/>
            <a:miter lim="800000"/>
            <a:headEnd/>
            <a:tailEnd/>
          </a:ln>
          <a:effectLst/>
        </p:spPr>
        <p:txBody>
          <a:bodyPr>
            <a:spAutoFit/>
          </a:bodyPr>
          <a:lstStyle/>
          <a:p>
            <a:pPr eaLnBrk="1" hangingPunct="1">
              <a:spcBef>
                <a:spcPct val="50000"/>
              </a:spcBef>
            </a:pPr>
            <a:r>
              <a:rPr lang="en-US" sz="1800" b="1">
                <a:latin typeface="Arial" charset="0"/>
                <a:cs typeface="Arial" charset="0"/>
              </a:rPr>
              <a:t>Average Turn around Time</a:t>
            </a:r>
            <a:r>
              <a:rPr lang="en-US" sz="1800">
                <a:latin typeface="Arial" charset="0"/>
                <a:cs typeface="Arial" charset="0"/>
              </a:rPr>
              <a:t> = 5 + 15 + 23 + 26 / 4 </a:t>
            </a:r>
          </a:p>
          <a:p>
            <a:pPr eaLnBrk="1" hangingPunct="1">
              <a:spcBef>
                <a:spcPct val="50000"/>
              </a:spcBef>
            </a:pPr>
            <a:r>
              <a:rPr lang="en-US" sz="1800">
                <a:latin typeface="Arial" charset="0"/>
                <a:cs typeface="Arial" charset="0"/>
              </a:rPr>
              <a:t>			 = 69 / 4 </a:t>
            </a:r>
          </a:p>
          <a:p>
            <a:pPr eaLnBrk="1" hangingPunct="1">
              <a:spcBef>
                <a:spcPct val="50000"/>
              </a:spcBef>
            </a:pPr>
            <a:r>
              <a:rPr lang="en-US" sz="1800">
                <a:latin typeface="Arial" charset="0"/>
                <a:cs typeface="Arial" charset="0"/>
              </a:rPr>
              <a:t>			 =&gt;</a:t>
            </a:r>
            <a:r>
              <a:rPr lang="en-US" sz="1800" b="1">
                <a:latin typeface="Arial" charset="0"/>
                <a:cs typeface="Arial" charset="0"/>
              </a:rPr>
              <a:t> 17.25ms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70370"/>
                                        </p:tgtEl>
                                        <p:attrNameLst>
                                          <p:attrName>style.visibility</p:attrName>
                                        </p:attrNameLst>
                                      </p:cBhvr>
                                      <p:to>
                                        <p:strVal val="visible"/>
                                      </p:to>
                                    </p:set>
                                    <p:anim calcmode="lin" valueType="num">
                                      <p:cBhvr additive="base">
                                        <p:cTn id="7" dur="500" fill="hold"/>
                                        <p:tgtEl>
                                          <p:spTgt spid="570370"/>
                                        </p:tgtEl>
                                        <p:attrNameLst>
                                          <p:attrName>ppt_x</p:attrName>
                                        </p:attrNameLst>
                                      </p:cBhvr>
                                      <p:tavLst>
                                        <p:tav tm="0">
                                          <p:val>
                                            <p:strVal val="#ppt_x"/>
                                          </p:val>
                                        </p:tav>
                                        <p:tav tm="100000">
                                          <p:val>
                                            <p:strVal val="#ppt_x"/>
                                          </p:val>
                                        </p:tav>
                                      </p:tavLst>
                                    </p:anim>
                                    <p:anim calcmode="lin" valueType="num">
                                      <p:cBhvr additive="base">
                                        <p:cTn id="8" dur="500" fill="hold"/>
                                        <p:tgtEl>
                                          <p:spTgt spid="5703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70371"/>
                                        </p:tgtEl>
                                        <p:attrNameLst>
                                          <p:attrName>style.visibility</p:attrName>
                                        </p:attrNameLst>
                                      </p:cBhvr>
                                      <p:to>
                                        <p:strVal val="visible"/>
                                      </p:to>
                                    </p:set>
                                    <p:anim calcmode="lin" valueType="num">
                                      <p:cBhvr additive="base">
                                        <p:cTn id="13" dur="500" fill="hold"/>
                                        <p:tgtEl>
                                          <p:spTgt spid="570371"/>
                                        </p:tgtEl>
                                        <p:attrNameLst>
                                          <p:attrName>ppt_x</p:attrName>
                                        </p:attrNameLst>
                                      </p:cBhvr>
                                      <p:tavLst>
                                        <p:tav tm="0">
                                          <p:val>
                                            <p:strVal val="#ppt_x"/>
                                          </p:val>
                                        </p:tav>
                                        <p:tav tm="100000">
                                          <p:val>
                                            <p:strVal val="#ppt_x"/>
                                          </p:val>
                                        </p:tav>
                                      </p:tavLst>
                                    </p:anim>
                                    <p:anim calcmode="lin" valueType="num">
                                      <p:cBhvr additive="base">
                                        <p:cTn id="14" dur="500" fill="hold"/>
                                        <p:tgtEl>
                                          <p:spTgt spid="57037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70372"/>
                                        </p:tgtEl>
                                        <p:attrNameLst>
                                          <p:attrName>style.visibility</p:attrName>
                                        </p:attrNameLst>
                                      </p:cBhvr>
                                      <p:to>
                                        <p:strVal val="visible"/>
                                      </p:to>
                                    </p:set>
                                    <p:anim calcmode="lin" valueType="num">
                                      <p:cBhvr additive="base">
                                        <p:cTn id="19" dur="500" fill="hold"/>
                                        <p:tgtEl>
                                          <p:spTgt spid="570372"/>
                                        </p:tgtEl>
                                        <p:attrNameLst>
                                          <p:attrName>ppt_x</p:attrName>
                                        </p:attrNameLst>
                                      </p:cBhvr>
                                      <p:tavLst>
                                        <p:tav tm="0">
                                          <p:val>
                                            <p:strVal val="#ppt_x"/>
                                          </p:val>
                                        </p:tav>
                                        <p:tav tm="100000">
                                          <p:val>
                                            <p:strVal val="#ppt_x"/>
                                          </p:val>
                                        </p:tav>
                                      </p:tavLst>
                                    </p:anim>
                                    <p:anim calcmode="lin" valueType="num">
                                      <p:cBhvr additive="base">
                                        <p:cTn id="20" dur="500" fill="hold"/>
                                        <p:tgtEl>
                                          <p:spTgt spid="57037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70373"/>
                                        </p:tgtEl>
                                        <p:attrNameLst>
                                          <p:attrName>style.visibility</p:attrName>
                                        </p:attrNameLst>
                                      </p:cBhvr>
                                      <p:to>
                                        <p:strVal val="visible"/>
                                      </p:to>
                                    </p:set>
                                    <p:anim calcmode="lin" valueType="num">
                                      <p:cBhvr additive="base">
                                        <p:cTn id="25" dur="500" fill="hold"/>
                                        <p:tgtEl>
                                          <p:spTgt spid="570373"/>
                                        </p:tgtEl>
                                        <p:attrNameLst>
                                          <p:attrName>ppt_x</p:attrName>
                                        </p:attrNameLst>
                                      </p:cBhvr>
                                      <p:tavLst>
                                        <p:tav tm="0">
                                          <p:val>
                                            <p:strVal val="#ppt_x"/>
                                          </p:val>
                                        </p:tav>
                                        <p:tav tm="100000">
                                          <p:val>
                                            <p:strVal val="#ppt_x"/>
                                          </p:val>
                                        </p:tav>
                                      </p:tavLst>
                                    </p:anim>
                                    <p:anim calcmode="lin" valueType="num">
                                      <p:cBhvr additive="base">
                                        <p:cTn id="26" dur="500" fill="hold"/>
                                        <p:tgtEl>
                                          <p:spTgt spid="5703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0370" grpId="0"/>
      <p:bldP spid="570371" grpId="0"/>
      <p:bldP spid="570372" grpId="0" animBg="1"/>
      <p:bldP spid="570373"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5" name="Text Box 3"/>
          <p:cNvSpPr txBox="1">
            <a:spLocks noChangeArrowheads="1"/>
          </p:cNvSpPr>
          <p:nvPr/>
        </p:nvSpPr>
        <p:spPr bwMode="auto">
          <a:xfrm>
            <a:off x="2971800" y="1004888"/>
            <a:ext cx="5715000" cy="779462"/>
          </a:xfrm>
          <a:prstGeom prst="rect">
            <a:avLst/>
          </a:prstGeom>
          <a:noFill/>
          <a:ln w="9525">
            <a:noFill/>
            <a:miter lim="800000"/>
            <a:headEnd/>
            <a:tailEnd/>
          </a:ln>
          <a:effectLst/>
        </p:spPr>
        <p:txBody>
          <a:bodyPr>
            <a:spAutoFit/>
          </a:bodyPr>
          <a:lstStyle/>
          <a:p>
            <a:pPr eaLnBrk="1" hangingPunct="1">
              <a:spcBef>
                <a:spcPct val="50000"/>
              </a:spcBef>
            </a:pPr>
            <a:r>
              <a:rPr lang="en-US" sz="1800" b="1">
                <a:latin typeface="Arial" charset="0"/>
                <a:cs typeface="Arial" charset="0"/>
              </a:rPr>
              <a:t>   </a:t>
            </a:r>
          </a:p>
          <a:p>
            <a:pPr eaLnBrk="1" hangingPunct="1">
              <a:spcBef>
                <a:spcPct val="50000"/>
              </a:spcBef>
            </a:pPr>
            <a:r>
              <a:rPr lang="en-US" sz="1800" b="1">
                <a:latin typeface="Arial" charset="0"/>
                <a:cs typeface="Arial" charset="0"/>
              </a:rPr>
              <a:t>  Response Time</a:t>
            </a:r>
            <a:r>
              <a:rPr lang="en-US" sz="1800">
                <a:latin typeface="Arial" charset="0"/>
                <a:cs typeface="Arial" charset="0"/>
              </a:rPr>
              <a:t> = First response – arrival Time </a:t>
            </a:r>
          </a:p>
        </p:txBody>
      </p:sp>
      <p:sp>
        <p:nvSpPr>
          <p:cNvPr id="571396" name="Text Box 4"/>
          <p:cNvSpPr txBox="1">
            <a:spLocks noChangeArrowheads="1"/>
          </p:cNvSpPr>
          <p:nvPr/>
        </p:nvSpPr>
        <p:spPr bwMode="auto">
          <a:xfrm>
            <a:off x="4114800" y="1981200"/>
            <a:ext cx="2133600" cy="1604963"/>
          </a:xfrm>
          <a:prstGeom prst="rect">
            <a:avLst/>
          </a:prstGeom>
          <a:solidFill>
            <a:schemeClr val="accent1"/>
          </a:solidFill>
          <a:ln w="9525">
            <a:noFill/>
            <a:miter lim="800000"/>
            <a:headEnd/>
            <a:tailEnd/>
          </a:ln>
          <a:effectLst/>
        </p:spPr>
        <p:txBody>
          <a:bodyPr>
            <a:spAutoFit/>
          </a:bodyPr>
          <a:lstStyle/>
          <a:p>
            <a:pPr eaLnBrk="1" hangingPunct="1">
              <a:spcBef>
                <a:spcPct val="50000"/>
              </a:spcBef>
            </a:pPr>
            <a:r>
              <a:rPr lang="en-US" sz="1800">
                <a:latin typeface="Arial" charset="0"/>
                <a:cs typeface="Arial" charset="0"/>
              </a:rPr>
              <a:t>P1 =&gt; 0 – 0 = </a:t>
            </a:r>
            <a:r>
              <a:rPr lang="en-US" sz="1800" b="1">
                <a:latin typeface="Arial" charset="0"/>
                <a:cs typeface="Arial" charset="0"/>
              </a:rPr>
              <a:t>0</a:t>
            </a:r>
          </a:p>
          <a:p>
            <a:pPr eaLnBrk="1" hangingPunct="1">
              <a:spcBef>
                <a:spcPct val="50000"/>
              </a:spcBef>
            </a:pPr>
            <a:r>
              <a:rPr lang="en-US" sz="1800">
                <a:latin typeface="Arial" charset="0"/>
                <a:cs typeface="Arial" charset="0"/>
              </a:rPr>
              <a:t>P2 =&gt; 5 – 0 = </a:t>
            </a:r>
            <a:r>
              <a:rPr lang="en-US" sz="1800" b="1">
                <a:latin typeface="Arial" charset="0"/>
                <a:cs typeface="Arial" charset="0"/>
              </a:rPr>
              <a:t>5</a:t>
            </a:r>
          </a:p>
          <a:p>
            <a:pPr eaLnBrk="1" hangingPunct="1">
              <a:spcBef>
                <a:spcPct val="50000"/>
              </a:spcBef>
            </a:pPr>
            <a:r>
              <a:rPr lang="en-US" sz="1800">
                <a:latin typeface="Arial" charset="0"/>
                <a:cs typeface="Arial" charset="0"/>
              </a:rPr>
              <a:t>P3 =&gt; 15 – 0 = </a:t>
            </a:r>
            <a:r>
              <a:rPr lang="en-US" sz="1800" b="1">
                <a:latin typeface="Arial" charset="0"/>
                <a:cs typeface="Arial" charset="0"/>
              </a:rPr>
              <a:t>15</a:t>
            </a:r>
          </a:p>
          <a:p>
            <a:pPr eaLnBrk="1" hangingPunct="1">
              <a:spcBef>
                <a:spcPct val="50000"/>
              </a:spcBef>
            </a:pPr>
            <a:r>
              <a:rPr lang="en-US" sz="1800">
                <a:latin typeface="Arial" charset="0"/>
                <a:cs typeface="Arial" charset="0"/>
              </a:rPr>
              <a:t>P4 =&gt; 23 – 0 = </a:t>
            </a:r>
            <a:r>
              <a:rPr lang="en-US" sz="1800" b="1">
                <a:latin typeface="Arial" charset="0"/>
                <a:cs typeface="Arial" charset="0"/>
              </a:rPr>
              <a:t>23</a:t>
            </a:r>
            <a:r>
              <a:rPr lang="en-US" sz="1800">
                <a:latin typeface="Arial" charset="0"/>
                <a:cs typeface="Arial" charset="0"/>
              </a:rPr>
              <a:t>  </a:t>
            </a:r>
          </a:p>
        </p:txBody>
      </p:sp>
      <p:sp>
        <p:nvSpPr>
          <p:cNvPr id="571397" name="Text Box 5"/>
          <p:cNvSpPr txBox="1">
            <a:spLocks noChangeArrowheads="1"/>
          </p:cNvSpPr>
          <p:nvPr/>
        </p:nvSpPr>
        <p:spPr bwMode="auto">
          <a:xfrm>
            <a:off x="2743200" y="3684588"/>
            <a:ext cx="5638800" cy="1192212"/>
          </a:xfrm>
          <a:prstGeom prst="rect">
            <a:avLst/>
          </a:prstGeom>
          <a:solidFill>
            <a:schemeClr val="accent1"/>
          </a:solidFill>
          <a:ln w="9525">
            <a:noFill/>
            <a:miter lim="800000"/>
            <a:headEnd/>
            <a:tailEnd/>
          </a:ln>
          <a:effectLst/>
        </p:spPr>
        <p:txBody>
          <a:bodyPr>
            <a:spAutoFit/>
          </a:bodyPr>
          <a:lstStyle/>
          <a:p>
            <a:pPr eaLnBrk="1" hangingPunct="1">
              <a:spcBef>
                <a:spcPct val="50000"/>
              </a:spcBef>
            </a:pPr>
            <a:r>
              <a:rPr lang="en-US" sz="1800" b="1">
                <a:latin typeface="Arial" charset="0"/>
                <a:cs typeface="Arial" charset="0"/>
              </a:rPr>
              <a:t>Average Response Time</a:t>
            </a:r>
            <a:r>
              <a:rPr lang="en-US" sz="1800">
                <a:latin typeface="Arial" charset="0"/>
                <a:cs typeface="Arial" charset="0"/>
              </a:rPr>
              <a:t> = 0 + 5 + 15 + 23 / 4</a:t>
            </a:r>
          </a:p>
          <a:p>
            <a:pPr eaLnBrk="1" hangingPunct="1">
              <a:spcBef>
                <a:spcPct val="50000"/>
              </a:spcBef>
            </a:pPr>
            <a:r>
              <a:rPr lang="en-US" sz="1800">
                <a:latin typeface="Arial" charset="0"/>
                <a:cs typeface="Arial" charset="0"/>
              </a:rPr>
              <a:t>		         = 43 / 4</a:t>
            </a:r>
          </a:p>
          <a:p>
            <a:pPr eaLnBrk="1" hangingPunct="1">
              <a:spcBef>
                <a:spcPct val="50000"/>
              </a:spcBef>
            </a:pPr>
            <a:r>
              <a:rPr lang="en-US" sz="1800">
                <a:latin typeface="Arial" charset="0"/>
                <a:cs typeface="Arial" charset="0"/>
              </a:rPr>
              <a:t>		         =&gt; </a:t>
            </a:r>
            <a:r>
              <a:rPr lang="en-US" sz="1800" b="1">
                <a:latin typeface="Arial" charset="0"/>
                <a:cs typeface="Arial" charset="0"/>
              </a:rPr>
              <a:t>10.75ms</a:t>
            </a:r>
          </a:p>
        </p:txBody>
      </p:sp>
      <p:sp>
        <p:nvSpPr>
          <p:cNvPr id="571399" name="Rectangle 7"/>
          <p:cNvSpPr>
            <a:spLocks noChangeArrowheads="1"/>
          </p:cNvSpPr>
          <p:nvPr/>
        </p:nvSpPr>
        <p:spPr bwMode="auto">
          <a:xfrm>
            <a:off x="762000" y="0"/>
            <a:ext cx="5518150" cy="457200"/>
          </a:xfrm>
          <a:prstGeom prst="rect">
            <a:avLst/>
          </a:prstGeom>
          <a:noFill/>
          <a:ln w="9525">
            <a:noFill/>
            <a:miter lim="800000"/>
            <a:headEnd/>
            <a:tailEnd/>
          </a:ln>
          <a:effectLst/>
        </p:spPr>
        <p:txBody>
          <a:bodyPr lIns="90000" tIns="46800" rIns="90000" bIns="46800">
            <a:spAutoFit/>
          </a:bodyPr>
          <a:lstStyle/>
          <a:p>
            <a:pPr eaLnBrk="1" hangingPunct="1">
              <a:spcBef>
                <a:spcPct val="50000"/>
              </a:spcBef>
            </a:pPr>
            <a:r>
              <a:rPr lang="en-US" b="1"/>
              <a:t>Average Response Time: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71395"/>
                                        </p:tgtEl>
                                        <p:attrNameLst>
                                          <p:attrName>style.visibility</p:attrName>
                                        </p:attrNameLst>
                                      </p:cBhvr>
                                      <p:to>
                                        <p:strVal val="visible"/>
                                      </p:to>
                                    </p:set>
                                    <p:anim calcmode="lin" valueType="num">
                                      <p:cBhvr additive="base">
                                        <p:cTn id="7" dur="500" fill="hold"/>
                                        <p:tgtEl>
                                          <p:spTgt spid="571395"/>
                                        </p:tgtEl>
                                        <p:attrNameLst>
                                          <p:attrName>ppt_x</p:attrName>
                                        </p:attrNameLst>
                                      </p:cBhvr>
                                      <p:tavLst>
                                        <p:tav tm="0">
                                          <p:val>
                                            <p:strVal val="#ppt_x"/>
                                          </p:val>
                                        </p:tav>
                                        <p:tav tm="100000">
                                          <p:val>
                                            <p:strVal val="#ppt_x"/>
                                          </p:val>
                                        </p:tav>
                                      </p:tavLst>
                                    </p:anim>
                                    <p:anim calcmode="lin" valueType="num">
                                      <p:cBhvr additive="base">
                                        <p:cTn id="8" dur="500" fill="hold"/>
                                        <p:tgtEl>
                                          <p:spTgt spid="57139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71396"/>
                                        </p:tgtEl>
                                        <p:attrNameLst>
                                          <p:attrName>style.visibility</p:attrName>
                                        </p:attrNameLst>
                                      </p:cBhvr>
                                      <p:to>
                                        <p:strVal val="visible"/>
                                      </p:to>
                                    </p:set>
                                    <p:anim calcmode="lin" valueType="num">
                                      <p:cBhvr additive="base">
                                        <p:cTn id="13" dur="500" fill="hold"/>
                                        <p:tgtEl>
                                          <p:spTgt spid="571396"/>
                                        </p:tgtEl>
                                        <p:attrNameLst>
                                          <p:attrName>ppt_x</p:attrName>
                                        </p:attrNameLst>
                                      </p:cBhvr>
                                      <p:tavLst>
                                        <p:tav tm="0">
                                          <p:val>
                                            <p:strVal val="#ppt_x"/>
                                          </p:val>
                                        </p:tav>
                                        <p:tav tm="100000">
                                          <p:val>
                                            <p:strVal val="#ppt_x"/>
                                          </p:val>
                                        </p:tav>
                                      </p:tavLst>
                                    </p:anim>
                                    <p:anim calcmode="lin" valueType="num">
                                      <p:cBhvr additive="base">
                                        <p:cTn id="14" dur="500" fill="hold"/>
                                        <p:tgtEl>
                                          <p:spTgt spid="57139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71397"/>
                                        </p:tgtEl>
                                        <p:attrNameLst>
                                          <p:attrName>style.visibility</p:attrName>
                                        </p:attrNameLst>
                                      </p:cBhvr>
                                      <p:to>
                                        <p:strVal val="visible"/>
                                      </p:to>
                                    </p:set>
                                    <p:anim calcmode="lin" valueType="num">
                                      <p:cBhvr additive="base">
                                        <p:cTn id="19" dur="500" fill="hold"/>
                                        <p:tgtEl>
                                          <p:spTgt spid="571397"/>
                                        </p:tgtEl>
                                        <p:attrNameLst>
                                          <p:attrName>ppt_x</p:attrName>
                                        </p:attrNameLst>
                                      </p:cBhvr>
                                      <p:tavLst>
                                        <p:tav tm="0">
                                          <p:val>
                                            <p:strVal val="#ppt_x"/>
                                          </p:val>
                                        </p:tav>
                                        <p:tav tm="100000">
                                          <p:val>
                                            <p:strVal val="#ppt_x"/>
                                          </p:val>
                                        </p:tav>
                                      </p:tavLst>
                                    </p:anim>
                                    <p:anim calcmode="lin" valueType="num">
                                      <p:cBhvr additive="base">
                                        <p:cTn id="20" dur="500" fill="hold"/>
                                        <p:tgtEl>
                                          <p:spTgt spid="5713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1395" grpId="0"/>
      <p:bldP spid="571396" grpId="0" animBg="1"/>
      <p:bldP spid="571397"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Text Box 2"/>
          <p:cNvSpPr txBox="1">
            <a:spLocks noChangeArrowheads="1"/>
          </p:cNvSpPr>
          <p:nvPr/>
        </p:nvSpPr>
        <p:spPr bwMode="auto">
          <a:xfrm>
            <a:off x="2362200" y="1524000"/>
            <a:ext cx="4114800" cy="1192213"/>
          </a:xfrm>
          <a:prstGeom prst="rect">
            <a:avLst/>
          </a:prstGeom>
          <a:solidFill>
            <a:srgbClr val="FFCC99"/>
          </a:solidFill>
          <a:ln w="9525">
            <a:noFill/>
            <a:miter lim="800000"/>
            <a:headEnd/>
            <a:tailEnd/>
          </a:ln>
          <a:effectLst/>
        </p:spPr>
        <p:txBody>
          <a:bodyPr>
            <a:spAutoFit/>
          </a:bodyPr>
          <a:lstStyle/>
          <a:p>
            <a:pPr eaLnBrk="1" hangingPunct="1">
              <a:spcBef>
                <a:spcPct val="50000"/>
              </a:spcBef>
            </a:pPr>
            <a:r>
              <a:rPr lang="en-US" sz="1800">
                <a:latin typeface="Arial" charset="0"/>
                <a:cs typeface="Arial" charset="0"/>
              </a:rPr>
              <a:t>Average Waiting Time = </a:t>
            </a:r>
            <a:r>
              <a:rPr lang="en-US" sz="1800" b="1">
                <a:latin typeface="Arial" charset="0"/>
                <a:cs typeface="Arial" charset="0"/>
              </a:rPr>
              <a:t>10.75</a:t>
            </a:r>
          </a:p>
          <a:p>
            <a:pPr eaLnBrk="1" hangingPunct="1">
              <a:spcBef>
                <a:spcPct val="50000"/>
              </a:spcBef>
            </a:pPr>
            <a:r>
              <a:rPr lang="en-US" sz="1800">
                <a:latin typeface="Arial" charset="0"/>
                <a:cs typeface="Arial" charset="0"/>
              </a:rPr>
              <a:t>Average Turn around Time = </a:t>
            </a:r>
            <a:r>
              <a:rPr lang="en-US" sz="1800" b="1">
                <a:latin typeface="Arial" charset="0"/>
                <a:cs typeface="Arial" charset="0"/>
              </a:rPr>
              <a:t>17.25</a:t>
            </a:r>
          </a:p>
          <a:p>
            <a:pPr eaLnBrk="1" hangingPunct="1">
              <a:spcBef>
                <a:spcPct val="50000"/>
              </a:spcBef>
            </a:pPr>
            <a:r>
              <a:rPr lang="en-US" sz="1800">
                <a:latin typeface="Arial" charset="0"/>
                <a:cs typeface="Arial" charset="0"/>
              </a:rPr>
              <a:t>Average Response Time = </a:t>
            </a:r>
            <a:r>
              <a:rPr lang="en-US" sz="1800" b="1">
                <a:latin typeface="Arial" charset="0"/>
                <a:cs typeface="Arial" charset="0"/>
              </a:rPr>
              <a:t>10.75</a:t>
            </a:r>
          </a:p>
        </p:txBody>
      </p:sp>
      <p:sp>
        <p:nvSpPr>
          <p:cNvPr id="572419" name="Text Box 3"/>
          <p:cNvSpPr txBox="1">
            <a:spLocks noChangeArrowheads="1"/>
          </p:cNvSpPr>
          <p:nvPr/>
        </p:nvSpPr>
        <p:spPr bwMode="auto">
          <a:xfrm>
            <a:off x="457200" y="2514600"/>
            <a:ext cx="2286000" cy="366713"/>
          </a:xfrm>
          <a:prstGeom prst="rect">
            <a:avLst/>
          </a:prstGeom>
          <a:noFill/>
          <a:ln w="9525">
            <a:noFill/>
            <a:miter lim="800000"/>
            <a:headEnd/>
            <a:tailEnd/>
          </a:ln>
          <a:effectLst/>
        </p:spPr>
        <p:txBody>
          <a:bodyPr>
            <a:spAutoFit/>
          </a:bodyPr>
          <a:lstStyle/>
          <a:p>
            <a:pPr eaLnBrk="1" hangingPunct="1">
              <a:spcBef>
                <a:spcPct val="50000"/>
              </a:spcBef>
            </a:pPr>
            <a:r>
              <a:rPr lang="en-US" sz="1800" b="1" u="sng">
                <a:latin typeface="Arial" charset="0"/>
                <a:cs typeface="Arial" charset="0"/>
              </a:rPr>
              <a:t>Cons</a:t>
            </a:r>
            <a:r>
              <a:rPr lang="en-US" sz="1800" b="1">
                <a:latin typeface="Arial" charset="0"/>
                <a:cs typeface="Arial" charset="0"/>
              </a:rPr>
              <a:t>:</a:t>
            </a:r>
          </a:p>
        </p:txBody>
      </p:sp>
      <p:sp>
        <p:nvSpPr>
          <p:cNvPr id="572420" name="Text Box 4"/>
          <p:cNvSpPr txBox="1">
            <a:spLocks noChangeArrowheads="1"/>
          </p:cNvSpPr>
          <p:nvPr/>
        </p:nvSpPr>
        <p:spPr bwMode="auto">
          <a:xfrm>
            <a:off x="914400" y="3048000"/>
            <a:ext cx="3962400" cy="366713"/>
          </a:xfrm>
          <a:prstGeom prst="rect">
            <a:avLst/>
          </a:prstGeom>
          <a:noFill/>
          <a:ln w="9525">
            <a:noFill/>
            <a:miter lim="800000"/>
            <a:headEnd/>
            <a:tailEnd/>
          </a:ln>
          <a:effectLst/>
        </p:spPr>
        <p:txBody>
          <a:bodyPr>
            <a:spAutoFit/>
          </a:bodyPr>
          <a:lstStyle/>
          <a:p>
            <a:pPr eaLnBrk="1" hangingPunct="1">
              <a:spcBef>
                <a:spcPct val="50000"/>
              </a:spcBef>
              <a:buFont typeface="Wingdings" pitchFamily="2" charset="2"/>
              <a:buChar char="§"/>
            </a:pPr>
            <a:r>
              <a:rPr lang="en-US" sz="1800">
                <a:latin typeface="Arial" charset="0"/>
                <a:cs typeface="Arial" charset="0"/>
              </a:rPr>
              <a:t> </a:t>
            </a:r>
            <a:r>
              <a:rPr lang="en-US" sz="1800" b="1">
                <a:latin typeface="Arial" charset="0"/>
                <a:cs typeface="Arial" charset="0"/>
              </a:rPr>
              <a:t>High </a:t>
            </a:r>
            <a:r>
              <a:rPr lang="en-US" sz="1800">
                <a:latin typeface="Arial" charset="0"/>
                <a:cs typeface="Arial" charset="0"/>
              </a:rPr>
              <a:t>Turn around &amp; Waiting time</a:t>
            </a:r>
          </a:p>
        </p:txBody>
      </p:sp>
      <p:sp>
        <p:nvSpPr>
          <p:cNvPr id="572421" name="Text Box 5"/>
          <p:cNvSpPr txBox="1">
            <a:spLocks noChangeArrowheads="1"/>
          </p:cNvSpPr>
          <p:nvPr/>
        </p:nvSpPr>
        <p:spPr bwMode="auto">
          <a:xfrm>
            <a:off x="914400" y="3657600"/>
            <a:ext cx="6324600" cy="366713"/>
          </a:xfrm>
          <a:prstGeom prst="rect">
            <a:avLst/>
          </a:prstGeom>
          <a:noFill/>
          <a:ln w="9525">
            <a:noFill/>
            <a:miter lim="800000"/>
            <a:headEnd/>
            <a:tailEnd/>
          </a:ln>
          <a:effectLst/>
        </p:spPr>
        <p:txBody>
          <a:bodyPr>
            <a:spAutoFit/>
          </a:bodyPr>
          <a:lstStyle/>
          <a:p>
            <a:pPr eaLnBrk="1" hangingPunct="1">
              <a:spcBef>
                <a:spcPct val="50000"/>
              </a:spcBef>
              <a:buFont typeface="Wingdings" pitchFamily="2" charset="2"/>
              <a:buChar char="§"/>
            </a:pPr>
            <a:r>
              <a:rPr lang="en-US" sz="1800">
                <a:latin typeface="Arial" charset="0"/>
                <a:cs typeface="Arial" charset="0"/>
              </a:rPr>
              <a:t> </a:t>
            </a:r>
            <a:r>
              <a:rPr lang="en-US" sz="1800" b="1">
                <a:latin typeface="Arial" charset="0"/>
                <a:cs typeface="Arial" charset="0"/>
              </a:rPr>
              <a:t>Low </a:t>
            </a:r>
            <a:r>
              <a:rPr lang="en-US" sz="1800">
                <a:latin typeface="Arial" charset="0"/>
                <a:cs typeface="Arial" charset="0"/>
              </a:rPr>
              <a:t>rate of </a:t>
            </a:r>
            <a:r>
              <a:rPr lang="en-US" sz="1800" b="1">
                <a:latin typeface="Arial" charset="0"/>
                <a:cs typeface="Arial" charset="0"/>
              </a:rPr>
              <a:t>CPU utilization</a:t>
            </a:r>
            <a:r>
              <a:rPr lang="en-US" sz="1800">
                <a:latin typeface="Arial" charset="0"/>
                <a:cs typeface="Arial" charset="0"/>
              </a:rPr>
              <a:t> { Bcs of non-preemption}</a:t>
            </a:r>
          </a:p>
        </p:txBody>
      </p:sp>
      <p:sp>
        <p:nvSpPr>
          <p:cNvPr id="572422" name="Text Box 6"/>
          <p:cNvSpPr txBox="1">
            <a:spLocks noChangeArrowheads="1"/>
          </p:cNvSpPr>
          <p:nvPr/>
        </p:nvSpPr>
        <p:spPr bwMode="auto">
          <a:xfrm>
            <a:off x="914400" y="4343400"/>
            <a:ext cx="7924800" cy="779463"/>
          </a:xfrm>
          <a:prstGeom prst="rect">
            <a:avLst/>
          </a:prstGeom>
          <a:noFill/>
          <a:ln w="9525">
            <a:noFill/>
            <a:miter lim="800000"/>
            <a:headEnd/>
            <a:tailEnd/>
          </a:ln>
          <a:effectLst/>
        </p:spPr>
        <p:txBody>
          <a:bodyPr>
            <a:spAutoFit/>
          </a:bodyPr>
          <a:lstStyle/>
          <a:p>
            <a:pPr eaLnBrk="1" hangingPunct="1">
              <a:spcBef>
                <a:spcPct val="50000"/>
              </a:spcBef>
              <a:buFont typeface="Wingdings" pitchFamily="2" charset="2"/>
              <a:buChar char="§"/>
            </a:pPr>
            <a:r>
              <a:rPr lang="en-US" sz="1800">
                <a:latin typeface="Arial" charset="0"/>
                <a:cs typeface="Arial" charset="0"/>
              </a:rPr>
              <a:t> </a:t>
            </a:r>
            <a:r>
              <a:rPr lang="en-US" sz="1800" b="1">
                <a:latin typeface="Arial" charset="0"/>
                <a:cs typeface="Arial" charset="0"/>
              </a:rPr>
              <a:t>Short job</a:t>
            </a:r>
            <a:r>
              <a:rPr lang="en-US" sz="1800">
                <a:latin typeface="Arial" charset="0"/>
                <a:cs typeface="Arial" charset="0"/>
              </a:rPr>
              <a:t> have to </a:t>
            </a:r>
            <a:r>
              <a:rPr lang="en-US" sz="1800" b="1">
                <a:latin typeface="Arial" charset="0"/>
                <a:cs typeface="Arial" charset="0"/>
              </a:rPr>
              <a:t>wait for long time</a:t>
            </a:r>
            <a:r>
              <a:rPr lang="en-US" sz="1800">
                <a:latin typeface="Arial" charset="0"/>
                <a:cs typeface="Arial" charset="0"/>
              </a:rPr>
              <a:t>, when the CPU is allocate to long </a:t>
            </a:r>
          </a:p>
          <a:p>
            <a:pPr eaLnBrk="1" hangingPunct="1">
              <a:spcBef>
                <a:spcPct val="50000"/>
              </a:spcBef>
              <a:buFont typeface="Wingdings" pitchFamily="2" charset="2"/>
              <a:buNone/>
            </a:pPr>
            <a:r>
              <a:rPr lang="en-US" sz="1800">
                <a:latin typeface="Arial" charset="0"/>
                <a:cs typeface="Arial" charset="0"/>
              </a:rPr>
              <a:t>   jobs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72418"/>
                                        </p:tgtEl>
                                        <p:attrNameLst>
                                          <p:attrName>style.visibility</p:attrName>
                                        </p:attrNameLst>
                                      </p:cBhvr>
                                      <p:to>
                                        <p:strVal val="visible"/>
                                      </p:to>
                                    </p:set>
                                    <p:anim calcmode="lin" valueType="num">
                                      <p:cBhvr additive="base">
                                        <p:cTn id="7" dur="500" fill="hold"/>
                                        <p:tgtEl>
                                          <p:spTgt spid="572418"/>
                                        </p:tgtEl>
                                        <p:attrNameLst>
                                          <p:attrName>ppt_x</p:attrName>
                                        </p:attrNameLst>
                                      </p:cBhvr>
                                      <p:tavLst>
                                        <p:tav tm="0">
                                          <p:val>
                                            <p:strVal val="#ppt_x"/>
                                          </p:val>
                                        </p:tav>
                                        <p:tav tm="100000">
                                          <p:val>
                                            <p:strVal val="#ppt_x"/>
                                          </p:val>
                                        </p:tav>
                                      </p:tavLst>
                                    </p:anim>
                                    <p:anim calcmode="lin" valueType="num">
                                      <p:cBhvr additive="base">
                                        <p:cTn id="8" dur="500" fill="hold"/>
                                        <p:tgtEl>
                                          <p:spTgt spid="5724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72419"/>
                                        </p:tgtEl>
                                        <p:attrNameLst>
                                          <p:attrName>style.visibility</p:attrName>
                                        </p:attrNameLst>
                                      </p:cBhvr>
                                      <p:to>
                                        <p:strVal val="visible"/>
                                      </p:to>
                                    </p:set>
                                    <p:anim calcmode="lin" valueType="num">
                                      <p:cBhvr additive="base">
                                        <p:cTn id="13" dur="500" fill="hold"/>
                                        <p:tgtEl>
                                          <p:spTgt spid="572419"/>
                                        </p:tgtEl>
                                        <p:attrNameLst>
                                          <p:attrName>ppt_x</p:attrName>
                                        </p:attrNameLst>
                                      </p:cBhvr>
                                      <p:tavLst>
                                        <p:tav tm="0">
                                          <p:val>
                                            <p:strVal val="#ppt_x"/>
                                          </p:val>
                                        </p:tav>
                                        <p:tav tm="100000">
                                          <p:val>
                                            <p:strVal val="#ppt_x"/>
                                          </p:val>
                                        </p:tav>
                                      </p:tavLst>
                                    </p:anim>
                                    <p:anim calcmode="lin" valueType="num">
                                      <p:cBhvr additive="base">
                                        <p:cTn id="14" dur="500" fill="hold"/>
                                        <p:tgtEl>
                                          <p:spTgt spid="57241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72420"/>
                                        </p:tgtEl>
                                        <p:attrNameLst>
                                          <p:attrName>style.visibility</p:attrName>
                                        </p:attrNameLst>
                                      </p:cBhvr>
                                      <p:to>
                                        <p:strVal val="visible"/>
                                      </p:to>
                                    </p:set>
                                    <p:anim calcmode="lin" valueType="num">
                                      <p:cBhvr additive="base">
                                        <p:cTn id="19" dur="500" fill="hold"/>
                                        <p:tgtEl>
                                          <p:spTgt spid="572420"/>
                                        </p:tgtEl>
                                        <p:attrNameLst>
                                          <p:attrName>ppt_x</p:attrName>
                                        </p:attrNameLst>
                                      </p:cBhvr>
                                      <p:tavLst>
                                        <p:tav tm="0">
                                          <p:val>
                                            <p:strVal val="#ppt_x"/>
                                          </p:val>
                                        </p:tav>
                                        <p:tav tm="100000">
                                          <p:val>
                                            <p:strVal val="#ppt_x"/>
                                          </p:val>
                                        </p:tav>
                                      </p:tavLst>
                                    </p:anim>
                                    <p:anim calcmode="lin" valueType="num">
                                      <p:cBhvr additive="base">
                                        <p:cTn id="20" dur="500" fill="hold"/>
                                        <p:tgtEl>
                                          <p:spTgt spid="57242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72421"/>
                                        </p:tgtEl>
                                        <p:attrNameLst>
                                          <p:attrName>style.visibility</p:attrName>
                                        </p:attrNameLst>
                                      </p:cBhvr>
                                      <p:to>
                                        <p:strVal val="visible"/>
                                      </p:to>
                                    </p:set>
                                    <p:anim calcmode="lin" valueType="num">
                                      <p:cBhvr additive="base">
                                        <p:cTn id="25" dur="500" fill="hold"/>
                                        <p:tgtEl>
                                          <p:spTgt spid="572421"/>
                                        </p:tgtEl>
                                        <p:attrNameLst>
                                          <p:attrName>ppt_x</p:attrName>
                                        </p:attrNameLst>
                                      </p:cBhvr>
                                      <p:tavLst>
                                        <p:tav tm="0">
                                          <p:val>
                                            <p:strVal val="#ppt_x"/>
                                          </p:val>
                                        </p:tav>
                                        <p:tav tm="100000">
                                          <p:val>
                                            <p:strVal val="#ppt_x"/>
                                          </p:val>
                                        </p:tav>
                                      </p:tavLst>
                                    </p:anim>
                                    <p:anim calcmode="lin" valueType="num">
                                      <p:cBhvr additive="base">
                                        <p:cTn id="26" dur="500" fill="hold"/>
                                        <p:tgtEl>
                                          <p:spTgt spid="57242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72422"/>
                                        </p:tgtEl>
                                        <p:attrNameLst>
                                          <p:attrName>style.visibility</p:attrName>
                                        </p:attrNameLst>
                                      </p:cBhvr>
                                      <p:to>
                                        <p:strVal val="visible"/>
                                      </p:to>
                                    </p:set>
                                    <p:anim calcmode="lin" valueType="num">
                                      <p:cBhvr additive="base">
                                        <p:cTn id="31" dur="500" fill="hold"/>
                                        <p:tgtEl>
                                          <p:spTgt spid="572422"/>
                                        </p:tgtEl>
                                        <p:attrNameLst>
                                          <p:attrName>ppt_x</p:attrName>
                                        </p:attrNameLst>
                                      </p:cBhvr>
                                      <p:tavLst>
                                        <p:tav tm="0">
                                          <p:val>
                                            <p:strVal val="#ppt_x"/>
                                          </p:val>
                                        </p:tav>
                                        <p:tav tm="100000">
                                          <p:val>
                                            <p:strVal val="#ppt_x"/>
                                          </p:val>
                                        </p:tav>
                                      </p:tavLst>
                                    </p:anim>
                                    <p:anim calcmode="lin" valueType="num">
                                      <p:cBhvr additive="base">
                                        <p:cTn id="32" dur="500" fill="hold"/>
                                        <p:tgtEl>
                                          <p:spTgt spid="5724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2418" grpId="0" animBg="1"/>
      <p:bldP spid="572419" grpId="0"/>
      <p:bldP spid="572420" grpId="0"/>
      <p:bldP spid="572421" grpId="0"/>
      <p:bldP spid="572422"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Text Box 2"/>
          <p:cNvSpPr txBox="1">
            <a:spLocks noChangeArrowheads="1"/>
          </p:cNvSpPr>
          <p:nvPr/>
        </p:nvSpPr>
        <p:spPr bwMode="auto">
          <a:xfrm>
            <a:off x="3505200" y="76200"/>
            <a:ext cx="2590800" cy="457200"/>
          </a:xfrm>
          <a:prstGeom prst="rect">
            <a:avLst/>
          </a:prstGeom>
          <a:noFill/>
          <a:ln w="9525">
            <a:noFill/>
            <a:miter lim="800000"/>
            <a:headEnd/>
            <a:tailEnd/>
          </a:ln>
          <a:effectLst/>
        </p:spPr>
        <p:txBody>
          <a:bodyPr>
            <a:spAutoFit/>
          </a:bodyPr>
          <a:lstStyle/>
          <a:p>
            <a:pPr eaLnBrk="1" hangingPunct="1">
              <a:spcBef>
                <a:spcPct val="50000"/>
              </a:spcBef>
            </a:pPr>
            <a:r>
              <a:rPr lang="en-US" b="1">
                <a:latin typeface="Arial" charset="0"/>
                <a:cs typeface="Arial" charset="0"/>
              </a:rPr>
              <a:t>EXAMPLE - 2</a:t>
            </a:r>
          </a:p>
        </p:txBody>
      </p:sp>
      <p:sp>
        <p:nvSpPr>
          <p:cNvPr id="573443" name="Text Box 3"/>
          <p:cNvSpPr txBox="1">
            <a:spLocks noChangeArrowheads="1"/>
          </p:cNvSpPr>
          <p:nvPr/>
        </p:nvSpPr>
        <p:spPr bwMode="auto">
          <a:xfrm>
            <a:off x="457200" y="914400"/>
            <a:ext cx="1905000" cy="366713"/>
          </a:xfrm>
          <a:prstGeom prst="rect">
            <a:avLst/>
          </a:prstGeom>
          <a:noFill/>
          <a:ln w="9525">
            <a:noFill/>
            <a:miter lim="800000"/>
            <a:headEnd/>
            <a:tailEnd/>
          </a:ln>
          <a:effectLst/>
        </p:spPr>
        <p:txBody>
          <a:bodyPr>
            <a:spAutoFit/>
          </a:bodyPr>
          <a:lstStyle/>
          <a:p>
            <a:pPr eaLnBrk="1" hangingPunct="1">
              <a:spcBef>
                <a:spcPct val="50000"/>
              </a:spcBef>
            </a:pPr>
            <a:r>
              <a:rPr lang="en-US" sz="1800" b="1">
                <a:latin typeface="Arial" charset="0"/>
                <a:cs typeface="Arial" charset="0"/>
              </a:rPr>
              <a:t>Arrival Time </a:t>
            </a:r>
          </a:p>
        </p:txBody>
      </p:sp>
      <p:sp>
        <p:nvSpPr>
          <p:cNvPr id="573444" name="Text Box 4"/>
          <p:cNvSpPr txBox="1">
            <a:spLocks noChangeArrowheads="1"/>
          </p:cNvSpPr>
          <p:nvPr/>
        </p:nvSpPr>
        <p:spPr bwMode="auto">
          <a:xfrm>
            <a:off x="2438400" y="914400"/>
            <a:ext cx="1219200" cy="366713"/>
          </a:xfrm>
          <a:prstGeom prst="rect">
            <a:avLst/>
          </a:prstGeom>
          <a:noFill/>
          <a:ln w="9525">
            <a:noFill/>
            <a:miter lim="800000"/>
            <a:headEnd/>
            <a:tailEnd/>
          </a:ln>
          <a:effectLst/>
        </p:spPr>
        <p:txBody>
          <a:bodyPr>
            <a:spAutoFit/>
          </a:bodyPr>
          <a:lstStyle/>
          <a:p>
            <a:pPr eaLnBrk="1" hangingPunct="1">
              <a:spcBef>
                <a:spcPct val="50000"/>
              </a:spcBef>
            </a:pPr>
            <a:r>
              <a:rPr lang="en-US" sz="1800" b="1">
                <a:latin typeface="Arial" charset="0"/>
                <a:cs typeface="Arial" charset="0"/>
              </a:rPr>
              <a:t>Process</a:t>
            </a:r>
          </a:p>
        </p:txBody>
      </p:sp>
      <p:sp>
        <p:nvSpPr>
          <p:cNvPr id="573445" name="Text Box 5"/>
          <p:cNvSpPr txBox="1">
            <a:spLocks noChangeArrowheads="1"/>
          </p:cNvSpPr>
          <p:nvPr/>
        </p:nvSpPr>
        <p:spPr bwMode="auto">
          <a:xfrm>
            <a:off x="4267200" y="903288"/>
            <a:ext cx="3429000" cy="366712"/>
          </a:xfrm>
          <a:prstGeom prst="rect">
            <a:avLst/>
          </a:prstGeom>
          <a:noFill/>
          <a:ln w="9525">
            <a:noFill/>
            <a:miter lim="800000"/>
            <a:headEnd/>
            <a:tailEnd/>
          </a:ln>
          <a:effectLst/>
        </p:spPr>
        <p:txBody>
          <a:bodyPr>
            <a:spAutoFit/>
          </a:bodyPr>
          <a:lstStyle/>
          <a:p>
            <a:pPr eaLnBrk="1" hangingPunct="1">
              <a:spcBef>
                <a:spcPct val="50000"/>
              </a:spcBef>
            </a:pPr>
            <a:r>
              <a:rPr lang="en-US" sz="1800" b="1">
                <a:latin typeface="Arial" charset="0"/>
                <a:cs typeface="Arial" charset="0"/>
              </a:rPr>
              <a:t>CPU Time (or) Burst Time</a:t>
            </a:r>
          </a:p>
        </p:txBody>
      </p:sp>
      <p:sp>
        <p:nvSpPr>
          <p:cNvPr id="573446" name="Text Box 6"/>
          <p:cNvSpPr txBox="1">
            <a:spLocks noChangeArrowheads="1"/>
          </p:cNvSpPr>
          <p:nvPr/>
        </p:nvSpPr>
        <p:spPr bwMode="auto">
          <a:xfrm>
            <a:off x="2628900" y="1600200"/>
            <a:ext cx="609600" cy="2017713"/>
          </a:xfrm>
          <a:prstGeom prst="rect">
            <a:avLst/>
          </a:prstGeom>
          <a:noFill/>
          <a:ln w="9525">
            <a:noFill/>
            <a:miter lim="800000"/>
            <a:headEnd/>
            <a:tailEnd/>
          </a:ln>
          <a:effectLst/>
        </p:spPr>
        <p:txBody>
          <a:bodyPr>
            <a:spAutoFit/>
          </a:bodyPr>
          <a:lstStyle/>
          <a:p>
            <a:pPr eaLnBrk="1" hangingPunct="1">
              <a:spcBef>
                <a:spcPct val="50000"/>
              </a:spcBef>
            </a:pPr>
            <a:r>
              <a:rPr lang="en-US" sz="1800">
                <a:latin typeface="Arial" charset="0"/>
                <a:cs typeface="Arial" charset="0"/>
              </a:rPr>
              <a:t>P1</a:t>
            </a:r>
          </a:p>
          <a:p>
            <a:pPr eaLnBrk="1" hangingPunct="1">
              <a:spcBef>
                <a:spcPct val="50000"/>
              </a:spcBef>
            </a:pPr>
            <a:r>
              <a:rPr lang="en-US" sz="1800">
                <a:latin typeface="Arial" charset="0"/>
                <a:cs typeface="Arial" charset="0"/>
              </a:rPr>
              <a:t>P2</a:t>
            </a:r>
          </a:p>
          <a:p>
            <a:pPr eaLnBrk="1" hangingPunct="1">
              <a:spcBef>
                <a:spcPct val="50000"/>
              </a:spcBef>
            </a:pPr>
            <a:r>
              <a:rPr lang="en-US" sz="1800">
                <a:latin typeface="Arial" charset="0"/>
                <a:cs typeface="Arial" charset="0"/>
              </a:rPr>
              <a:t>P3</a:t>
            </a:r>
          </a:p>
          <a:p>
            <a:pPr eaLnBrk="1" hangingPunct="1">
              <a:spcBef>
                <a:spcPct val="50000"/>
              </a:spcBef>
            </a:pPr>
            <a:r>
              <a:rPr lang="en-US" sz="1800">
                <a:latin typeface="Arial" charset="0"/>
                <a:cs typeface="Arial" charset="0"/>
              </a:rPr>
              <a:t>P4</a:t>
            </a:r>
          </a:p>
          <a:p>
            <a:pPr eaLnBrk="1" hangingPunct="1">
              <a:spcBef>
                <a:spcPct val="50000"/>
              </a:spcBef>
            </a:pPr>
            <a:r>
              <a:rPr lang="en-US" sz="1800">
                <a:latin typeface="Arial" charset="0"/>
                <a:cs typeface="Arial" charset="0"/>
              </a:rPr>
              <a:t>P5</a:t>
            </a:r>
          </a:p>
        </p:txBody>
      </p:sp>
      <p:sp>
        <p:nvSpPr>
          <p:cNvPr id="573447" name="Text Box 7"/>
          <p:cNvSpPr txBox="1">
            <a:spLocks noChangeArrowheads="1"/>
          </p:cNvSpPr>
          <p:nvPr/>
        </p:nvSpPr>
        <p:spPr bwMode="auto">
          <a:xfrm>
            <a:off x="762000" y="1600200"/>
            <a:ext cx="609600" cy="2017713"/>
          </a:xfrm>
          <a:prstGeom prst="rect">
            <a:avLst/>
          </a:prstGeom>
          <a:noFill/>
          <a:ln w="9525">
            <a:noFill/>
            <a:miter lim="800000"/>
            <a:headEnd/>
            <a:tailEnd/>
          </a:ln>
          <a:effectLst/>
        </p:spPr>
        <p:txBody>
          <a:bodyPr>
            <a:spAutoFit/>
          </a:bodyPr>
          <a:lstStyle/>
          <a:p>
            <a:pPr eaLnBrk="1" hangingPunct="1">
              <a:spcBef>
                <a:spcPct val="50000"/>
              </a:spcBef>
            </a:pPr>
            <a:r>
              <a:rPr lang="en-US" sz="1800">
                <a:latin typeface="Arial" charset="0"/>
                <a:cs typeface="Arial" charset="0"/>
              </a:rPr>
              <a:t>0</a:t>
            </a:r>
          </a:p>
          <a:p>
            <a:pPr eaLnBrk="1" hangingPunct="1">
              <a:spcBef>
                <a:spcPct val="50000"/>
              </a:spcBef>
            </a:pPr>
            <a:r>
              <a:rPr lang="en-US" sz="1800">
                <a:latin typeface="Arial" charset="0"/>
                <a:cs typeface="Arial" charset="0"/>
              </a:rPr>
              <a:t>2</a:t>
            </a:r>
          </a:p>
          <a:p>
            <a:pPr eaLnBrk="1" hangingPunct="1">
              <a:spcBef>
                <a:spcPct val="50000"/>
              </a:spcBef>
            </a:pPr>
            <a:r>
              <a:rPr lang="en-US" sz="1800">
                <a:latin typeface="Arial" charset="0"/>
                <a:cs typeface="Arial" charset="0"/>
              </a:rPr>
              <a:t>4</a:t>
            </a:r>
          </a:p>
          <a:p>
            <a:pPr eaLnBrk="1" hangingPunct="1">
              <a:spcBef>
                <a:spcPct val="50000"/>
              </a:spcBef>
            </a:pPr>
            <a:r>
              <a:rPr lang="en-US" sz="1800">
                <a:latin typeface="Arial" charset="0"/>
                <a:cs typeface="Arial" charset="0"/>
              </a:rPr>
              <a:t>6</a:t>
            </a:r>
          </a:p>
          <a:p>
            <a:pPr eaLnBrk="1" hangingPunct="1">
              <a:spcBef>
                <a:spcPct val="50000"/>
              </a:spcBef>
            </a:pPr>
            <a:r>
              <a:rPr lang="en-US" sz="1800">
                <a:latin typeface="Arial" charset="0"/>
                <a:cs typeface="Arial" charset="0"/>
              </a:rPr>
              <a:t>8</a:t>
            </a:r>
          </a:p>
        </p:txBody>
      </p:sp>
      <p:sp>
        <p:nvSpPr>
          <p:cNvPr id="573448" name="Text Box 8"/>
          <p:cNvSpPr txBox="1">
            <a:spLocks noChangeArrowheads="1"/>
          </p:cNvSpPr>
          <p:nvPr/>
        </p:nvSpPr>
        <p:spPr bwMode="auto">
          <a:xfrm>
            <a:off x="5105400" y="1600200"/>
            <a:ext cx="609600" cy="2017713"/>
          </a:xfrm>
          <a:prstGeom prst="rect">
            <a:avLst/>
          </a:prstGeom>
          <a:noFill/>
          <a:ln w="9525">
            <a:noFill/>
            <a:miter lim="800000"/>
            <a:headEnd/>
            <a:tailEnd/>
          </a:ln>
          <a:effectLst/>
        </p:spPr>
        <p:txBody>
          <a:bodyPr>
            <a:spAutoFit/>
          </a:bodyPr>
          <a:lstStyle/>
          <a:p>
            <a:pPr eaLnBrk="1" hangingPunct="1">
              <a:spcBef>
                <a:spcPct val="50000"/>
              </a:spcBef>
            </a:pPr>
            <a:r>
              <a:rPr lang="en-US" sz="1800">
                <a:latin typeface="Arial" charset="0"/>
                <a:cs typeface="Arial" charset="0"/>
              </a:rPr>
              <a:t>3</a:t>
            </a:r>
          </a:p>
          <a:p>
            <a:pPr eaLnBrk="1" hangingPunct="1">
              <a:spcBef>
                <a:spcPct val="50000"/>
              </a:spcBef>
            </a:pPr>
            <a:r>
              <a:rPr lang="en-US" sz="1800">
                <a:latin typeface="Arial" charset="0"/>
                <a:cs typeface="Arial" charset="0"/>
              </a:rPr>
              <a:t>6</a:t>
            </a:r>
          </a:p>
          <a:p>
            <a:pPr eaLnBrk="1" hangingPunct="1">
              <a:spcBef>
                <a:spcPct val="50000"/>
              </a:spcBef>
            </a:pPr>
            <a:r>
              <a:rPr lang="en-US" sz="1800">
                <a:latin typeface="Arial" charset="0"/>
                <a:cs typeface="Arial" charset="0"/>
              </a:rPr>
              <a:t>4</a:t>
            </a:r>
          </a:p>
          <a:p>
            <a:pPr eaLnBrk="1" hangingPunct="1">
              <a:spcBef>
                <a:spcPct val="50000"/>
              </a:spcBef>
            </a:pPr>
            <a:r>
              <a:rPr lang="en-US" sz="1800">
                <a:latin typeface="Arial" charset="0"/>
                <a:cs typeface="Arial" charset="0"/>
              </a:rPr>
              <a:t>5</a:t>
            </a:r>
          </a:p>
          <a:p>
            <a:pPr eaLnBrk="1" hangingPunct="1">
              <a:spcBef>
                <a:spcPct val="50000"/>
              </a:spcBef>
            </a:pPr>
            <a:r>
              <a:rPr lang="en-US" sz="1800">
                <a:latin typeface="Arial" charset="0"/>
                <a:cs typeface="Arial" charset="0"/>
              </a:rPr>
              <a:t>2</a:t>
            </a:r>
          </a:p>
        </p:txBody>
      </p:sp>
      <p:sp>
        <p:nvSpPr>
          <p:cNvPr id="573449" name="Text Box 9"/>
          <p:cNvSpPr txBox="1">
            <a:spLocks noChangeArrowheads="1"/>
          </p:cNvSpPr>
          <p:nvPr/>
        </p:nvSpPr>
        <p:spPr bwMode="auto">
          <a:xfrm>
            <a:off x="2603500" y="4210050"/>
            <a:ext cx="762000" cy="376238"/>
          </a:xfrm>
          <a:prstGeom prst="rect">
            <a:avLst/>
          </a:prstGeom>
          <a:solidFill>
            <a:schemeClr val="accent1"/>
          </a:solidFill>
          <a:ln w="9525">
            <a:solidFill>
              <a:schemeClr val="tx1"/>
            </a:solidFill>
            <a:miter lim="800000"/>
            <a:headEnd/>
            <a:tailEnd/>
          </a:ln>
          <a:effectLst/>
        </p:spPr>
        <p:txBody>
          <a:bodyPr>
            <a:spAutoFit/>
          </a:bodyPr>
          <a:lstStyle/>
          <a:p>
            <a:pPr algn="ctr" eaLnBrk="1" hangingPunct="1">
              <a:spcBef>
                <a:spcPct val="50000"/>
              </a:spcBef>
            </a:pPr>
            <a:r>
              <a:rPr lang="en-US" sz="1800">
                <a:latin typeface="Arial" charset="0"/>
                <a:cs typeface="Arial" charset="0"/>
              </a:rPr>
              <a:t>P1</a:t>
            </a:r>
          </a:p>
        </p:txBody>
      </p:sp>
      <p:sp>
        <p:nvSpPr>
          <p:cNvPr id="573450" name="Text Box 10"/>
          <p:cNvSpPr txBox="1">
            <a:spLocks noChangeArrowheads="1"/>
          </p:cNvSpPr>
          <p:nvPr/>
        </p:nvSpPr>
        <p:spPr bwMode="auto">
          <a:xfrm>
            <a:off x="3365500" y="4216400"/>
            <a:ext cx="762000" cy="376238"/>
          </a:xfrm>
          <a:prstGeom prst="rect">
            <a:avLst/>
          </a:prstGeom>
          <a:solidFill>
            <a:schemeClr val="accent1"/>
          </a:solidFill>
          <a:ln w="9525">
            <a:solidFill>
              <a:schemeClr val="tx1"/>
            </a:solidFill>
            <a:miter lim="800000"/>
            <a:headEnd/>
            <a:tailEnd/>
          </a:ln>
          <a:effectLst/>
        </p:spPr>
        <p:txBody>
          <a:bodyPr>
            <a:spAutoFit/>
          </a:bodyPr>
          <a:lstStyle/>
          <a:p>
            <a:pPr algn="ctr" eaLnBrk="1" hangingPunct="1">
              <a:spcBef>
                <a:spcPct val="50000"/>
              </a:spcBef>
            </a:pPr>
            <a:r>
              <a:rPr lang="en-US" sz="1800">
                <a:latin typeface="Arial" charset="0"/>
                <a:cs typeface="Arial" charset="0"/>
              </a:rPr>
              <a:t>P2</a:t>
            </a:r>
          </a:p>
        </p:txBody>
      </p:sp>
      <p:sp>
        <p:nvSpPr>
          <p:cNvPr id="573451" name="Text Box 11"/>
          <p:cNvSpPr txBox="1">
            <a:spLocks noChangeArrowheads="1"/>
          </p:cNvSpPr>
          <p:nvPr/>
        </p:nvSpPr>
        <p:spPr bwMode="auto">
          <a:xfrm>
            <a:off x="4127500" y="4210050"/>
            <a:ext cx="762000" cy="376238"/>
          </a:xfrm>
          <a:prstGeom prst="rect">
            <a:avLst/>
          </a:prstGeom>
          <a:solidFill>
            <a:schemeClr val="accent1"/>
          </a:solidFill>
          <a:ln w="9525">
            <a:solidFill>
              <a:schemeClr val="tx1"/>
            </a:solidFill>
            <a:miter lim="800000"/>
            <a:headEnd/>
            <a:tailEnd/>
          </a:ln>
          <a:effectLst/>
        </p:spPr>
        <p:txBody>
          <a:bodyPr>
            <a:spAutoFit/>
          </a:bodyPr>
          <a:lstStyle/>
          <a:p>
            <a:pPr algn="ctr" eaLnBrk="1" hangingPunct="1">
              <a:spcBef>
                <a:spcPct val="50000"/>
              </a:spcBef>
            </a:pPr>
            <a:r>
              <a:rPr lang="en-US" sz="1800">
                <a:latin typeface="Arial" charset="0"/>
                <a:cs typeface="Arial" charset="0"/>
              </a:rPr>
              <a:t>P3</a:t>
            </a:r>
          </a:p>
        </p:txBody>
      </p:sp>
      <p:sp>
        <p:nvSpPr>
          <p:cNvPr id="573452" name="Text Box 12"/>
          <p:cNvSpPr txBox="1">
            <a:spLocks noChangeArrowheads="1"/>
          </p:cNvSpPr>
          <p:nvPr/>
        </p:nvSpPr>
        <p:spPr bwMode="auto">
          <a:xfrm>
            <a:off x="4889500" y="4217988"/>
            <a:ext cx="762000" cy="376237"/>
          </a:xfrm>
          <a:prstGeom prst="rect">
            <a:avLst/>
          </a:prstGeom>
          <a:solidFill>
            <a:schemeClr val="accent1"/>
          </a:solidFill>
          <a:ln w="9525">
            <a:solidFill>
              <a:schemeClr val="tx1"/>
            </a:solidFill>
            <a:miter lim="800000"/>
            <a:headEnd/>
            <a:tailEnd/>
          </a:ln>
          <a:effectLst/>
        </p:spPr>
        <p:txBody>
          <a:bodyPr>
            <a:spAutoFit/>
          </a:bodyPr>
          <a:lstStyle/>
          <a:p>
            <a:pPr algn="ctr" eaLnBrk="1" hangingPunct="1">
              <a:spcBef>
                <a:spcPct val="50000"/>
              </a:spcBef>
            </a:pPr>
            <a:r>
              <a:rPr lang="en-US" sz="1800">
                <a:latin typeface="Arial" charset="0"/>
                <a:cs typeface="Arial" charset="0"/>
              </a:rPr>
              <a:t>P4</a:t>
            </a:r>
          </a:p>
        </p:txBody>
      </p:sp>
      <p:sp>
        <p:nvSpPr>
          <p:cNvPr id="573453" name="Text Box 13"/>
          <p:cNvSpPr txBox="1">
            <a:spLocks noChangeArrowheads="1"/>
          </p:cNvSpPr>
          <p:nvPr/>
        </p:nvSpPr>
        <p:spPr bwMode="auto">
          <a:xfrm>
            <a:off x="2451100" y="4662488"/>
            <a:ext cx="304800" cy="366712"/>
          </a:xfrm>
          <a:prstGeom prst="rect">
            <a:avLst/>
          </a:prstGeom>
          <a:noFill/>
          <a:ln w="9525">
            <a:noFill/>
            <a:miter lim="800000"/>
            <a:headEnd/>
            <a:tailEnd/>
          </a:ln>
          <a:effectLst/>
        </p:spPr>
        <p:txBody>
          <a:bodyPr>
            <a:spAutoFit/>
          </a:bodyPr>
          <a:lstStyle/>
          <a:p>
            <a:pPr eaLnBrk="1" hangingPunct="1">
              <a:spcBef>
                <a:spcPct val="50000"/>
              </a:spcBef>
            </a:pPr>
            <a:r>
              <a:rPr lang="en-US" sz="1800">
                <a:latin typeface="Arial" charset="0"/>
                <a:cs typeface="Arial" charset="0"/>
              </a:rPr>
              <a:t>0</a:t>
            </a:r>
          </a:p>
        </p:txBody>
      </p:sp>
      <p:sp>
        <p:nvSpPr>
          <p:cNvPr id="573454" name="Text Box 14"/>
          <p:cNvSpPr txBox="1">
            <a:spLocks noChangeArrowheads="1"/>
          </p:cNvSpPr>
          <p:nvPr/>
        </p:nvSpPr>
        <p:spPr bwMode="auto">
          <a:xfrm>
            <a:off x="3200400" y="4675188"/>
            <a:ext cx="304800" cy="366712"/>
          </a:xfrm>
          <a:prstGeom prst="rect">
            <a:avLst/>
          </a:prstGeom>
          <a:noFill/>
          <a:ln w="9525">
            <a:noFill/>
            <a:miter lim="800000"/>
            <a:headEnd/>
            <a:tailEnd/>
          </a:ln>
          <a:effectLst/>
        </p:spPr>
        <p:txBody>
          <a:bodyPr>
            <a:spAutoFit/>
          </a:bodyPr>
          <a:lstStyle/>
          <a:p>
            <a:pPr eaLnBrk="1" hangingPunct="1">
              <a:spcBef>
                <a:spcPct val="50000"/>
              </a:spcBef>
            </a:pPr>
            <a:r>
              <a:rPr lang="en-US" sz="1800">
                <a:latin typeface="Arial" charset="0"/>
                <a:cs typeface="Arial" charset="0"/>
              </a:rPr>
              <a:t>3</a:t>
            </a:r>
          </a:p>
        </p:txBody>
      </p:sp>
      <p:sp>
        <p:nvSpPr>
          <p:cNvPr id="573455" name="Text Box 15"/>
          <p:cNvSpPr txBox="1">
            <a:spLocks noChangeArrowheads="1"/>
          </p:cNvSpPr>
          <p:nvPr/>
        </p:nvSpPr>
        <p:spPr bwMode="auto">
          <a:xfrm>
            <a:off x="3898900" y="4662488"/>
            <a:ext cx="457200" cy="366712"/>
          </a:xfrm>
          <a:prstGeom prst="rect">
            <a:avLst/>
          </a:prstGeom>
          <a:noFill/>
          <a:ln w="9525">
            <a:noFill/>
            <a:miter lim="800000"/>
            <a:headEnd/>
            <a:tailEnd/>
          </a:ln>
          <a:effectLst/>
        </p:spPr>
        <p:txBody>
          <a:bodyPr>
            <a:spAutoFit/>
          </a:bodyPr>
          <a:lstStyle/>
          <a:p>
            <a:pPr eaLnBrk="1" hangingPunct="1">
              <a:spcBef>
                <a:spcPct val="50000"/>
              </a:spcBef>
            </a:pPr>
            <a:r>
              <a:rPr lang="en-US" sz="1800">
                <a:latin typeface="Arial" charset="0"/>
                <a:cs typeface="Arial" charset="0"/>
              </a:rPr>
              <a:t>9</a:t>
            </a:r>
          </a:p>
        </p:txBody>
      </p:sp>
      <p:sp>
        <p:nvSpPr>
          <p:cNvPr id="573456" name="Text Box 16"/>
          <p:cNvSpPr txBox="1">
            <a:spLocks noChangeArrowheads="1"/>
          </p:cNvSpPr>
          <p:nvPr/>
        </p:nvSpPr>
        <p:spPr bwMode="auto">
          <a:xfrm>
            <a:off x="4660900" y="4651375"/>
            <a:ext cx="457200" cy="366713"/>
          </a:xfrm>
          <a:prstGeom prst="rect">
            <a:avLst/>
          </a:prstGeom>
          <a:noFill/>
          <a:ln w="9525">
            <a:noFill/>
            <a:miter lim="800000"/>
            <a:headEnd/>
            <a:tailEnd/>
          </a:ln>
          <a:effectLst/>
        </p:spPr>
        <p:txBody>
          <a:bodyPr>
            <a:spAutoFit/>
          </a:bodyPr>
          <a:lstStyle/>
          <a:p>
            <a:pPr eaLnBrk="1" hangingPunct="1">
              <a:spcBef>
                <a:spcPct val="50000"/>
              </a:spcBef>
            </a:pPr>
            <a:r>
              <a:rPr lang="en-US" sz="1800">
                <a:latin typeface="Arial" charset="0"/>
                <a:cs typeface="Arial" charset="0"/>
              </a:rPr>
              <a:t>13</a:t>
            </a:r>
          </a:p>
        </p:txBody>
      </p:sp>
      <p:sp>
        <p:nvSpPr>
          <p:cNvPr id="573457" name="Text Box 17"/>
          <p:cNvSpPr txBox="1">
            <a:spLocks noChangeArrowheads="1"/>
          </p:cNvSpPr>
          <p:nvPr/>
        </p:nvSpPr>
        <p:spPr bwMode="auto">
          <a:xfrm>
            <a:off x="5410200" y="4664075"/>
            <a:ext cx="457200" cy="366713"/>
          </a:xfrm>
          <a:prstGeom prst="rect">
            <a:avLst/>
          </a:prstGeom>
          <a:noFill/>
          <a:ln w="9525">
            <a:noFill/>
            <a:miter lim="800000"/>
            <a:headEnd/>
            <a:tailEnd/>
          </a:ln>
          <a:effectLst/>
        </p:spPr>
        <p:txBody>
          <a:bodyPr>
            <a:spAutoFit/>
          </a:bodyPr>
          <a:lstStyle/>
          <a:p>
            <a:pPr eaLnBrk="1" hangingPunct="1">
              <a:spcBef>
                <a:spcPct val="50000"/>
              </a:spcBef>
            </a:pPr>
            <a:r>
              <a:rPr lang="en-US" sz="1800">
                <a:latin typeface="Arial" charset="0"/>
                <a:cs typeface="Arial" charset="0"/>
              </a:rPr>
              <a:t>18</a:t>
            </a:r>
          </a:p>
        </p:txBody>
      </p:sp>
      <p:sp>
        <p:nvSpPr>
          <p:cNvPr id="573458" name="Text Box 18"/>
          <p:cNvSpPr txBox="1">
            <a:spLocks noChangeArrowheads="1"/>
          </p:cNvSpPr>
          <p:nvPr/>
        </p:nvSpPr>
        <p:spPr bwMode="auto">
          <a:xfrm>
            <a:off x="3810000" y="5119688"/>
            <a:ext cx="1524000" cy="366712"/>
          </a:xfrm>
          <a:prstGeom prst="rect">
            <a:avLst/>
          </a:prstGeom>
          <a:noFill/>
          <a:ln w="9525">
            <a:noFill/>
            <a:miter lim="800000"/>
            <a:headEnd/>
            <a:tailEnd/>
          </a:ln>
          <a:effectLst/>
        </p:spPr>
        <p:txBody>
          <a:bodyPr>
            <a:spAutoFit/>
          </a:bodyPr>
          <a:lstStyle/>
          <a:p>
            <a:pPr eaLnBrk="1" hangingPunct="1">
              <a:spcBef>
                <a:spcPct val="50000"/>
              </a:spcBef>
            </a:pPr>
            <a:r>
              <a:rPr lang="en-US" sz="1800" b="1" u="sng">
                <a:latin typeface="Arial" charset="0"/>
                <a:cs typeface="Arial" charset="0"/>
              </a:rPr>
              <a:t>Gantt Chart</a:t>
            </a:r>
          </a:p>
        </p:txBody>
      </p:sp>
      <p:sp>
        <p:nvSpPr>
          <p:cNvPr id="573459" name="Text Box 19"/>
          <p:cNvSpPr txBox="1">
            <a:spLocks noChangeArrowheads="1"/>
          </p:cNvSpPr>
          <p:nvPr/>
        </p:nvSpPr>
        <p:spPr bwMode="auto">
          <a:xfrm>
            <a:off x="5638800" y="4216400"/>
            <a:ext cx="762000" cy="376238"/>
          </a:xfrm>
          <a:prstGeom prst="rect">
            <a:avLst/>
          </a:prstGeom>
          <a:solidFill>
            <a:schemeClr val="accent1"/>
          </a:solidFill>
          <a:ln w="9525">
            <a:solidFill>
              <a:schemeClr val="tx1"/>
            </a:solidFill>
            <a:miter lim="800000"/>
            <a:headEnd/>
            <a:tailEnd/>
          </a:ln>
          <a:effectLst/>
        </p:spPr>
        <p:txBody>
          <a:bodyPr>
            <a:spAutoFit/>
          </a:bodyPr>
          <a:lstStyle/>
          <a:p>
            <a:pPr algn="ctr" eaLnBrk="1" hangingPunct="1">
              <a:spcBef>
                <a:spcPct val="50000"/>
              </a:spcBef>
            </a:pPr>
            <a:r>
              <a:rPr lang="en-US" sz="1800">
                <a:latin typeface="Arial" charset="0"/>
                <a:cs typeface="Arial" charset="0"/>
              </a:rPr>
              <a:t>P5</a:t>
            </a:r>
          </a:p>
        </p:txBody>
      </p:sp>
      <p:sp>
        <p:nvSpPr>
          <p:cNvPr id="573460" name="Text Box 20"/>
          <p:cNvSpPr txBox="1">
            <a:spLocks noChangeArrowheads="1"/>
          </p:cNvSpPr>
          <p:nvPr/>
        </p:nvSpPr>
        <p:spPr bwMode="auto">
          <a:xfrm>
            <a:off x="6172200" y="4660900"/>
            <a:ext cx="457200" cy="366713"/>
          </a:xfrm>
          <a:prstGeom prst="rect">
            <a:avLst/>
          </a:prstGeom>
          <a:noFill/>
          <a:ln w="9525">
            <a:noFill/>
            <a:miter lim="800000"/>
            <a:headEnd/>
            <a:tailEnd/>
          </a:ln>
          <a:effectLst/>
        </p:spPr>
        <p:txBody>
          <a:bodyPr>
            <a:spAutoFit/>
          </a:bodyPr>
          <a:lstStyle/>
          <a:p>
            <a:pPr eaLnBrk="1" hangingPunct="1">
              <a:spcBef>
                <a:spcPct val="50000"/>
              </a:spcBef>
            </a:pPr>
            <a:r>
              <a:rPr lang="en-US" sz="1800">
                <a:latin typeface="Arial" charset="0"/>
                <a:cs typeface="Arial" charset="0"/>
              </a:rPr>
              <a:t>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73442"/>
                                        </p:tgtEl>
                                        <p:attrNameLst>
                                          <p:attrName>style.visibility</p:attrName>
                                        </p:attrNameLst>
                                      </p:cBhvr>
                                      <p:to>
                                        <p:strVal val="visible"/>
                                      </p:to>
                                    </p:set>
                                    <p:anim calcmode="lin" valueType="num">
                                      <p:cBhvr additive="base">
                                        <p:cTn id="7" dur="500" fill="hold"/>
                                        <p:tgtEl>
                                          <p:spTgt spid="573442"/>
                                        </p:tgtEl>
                                        <p:attrNameLst>
                                          <p:attrName>ppt_x</p:attrName>
                                        </p:attrNameLst>
                                      </p:cBhvr>
                                      <p:tavLst>
                                        <p:tav tm="0">
                                          <p:val>
                                            <p:strVal val="#ppt_x"/>
                                          </p:val>
                                        </p:tav>
                                        <p:tav tm="100000">
                                          <p:val>
                                            <p:strVal val="#ppt_x"/>
                                          </p:val>
                                        </p:tav>
                                      </p:tavLst>
                                    </p:anim>
                                    <p:anim calcmode="lin" valueType="num">
                                      <p:cBhvr additive="base">
                                        <p:cTn id="8" dur="500" fill="hold"/>
                                        <p:tgtEl>
                                          <p:spTgt spid="5734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73444"/>
                                        </p:tgtEl>
                                        <p:attrNameLst>
                                          <p:attrName>style.visibility</p:attrName>
                                        </p:attrNameLst>
                                      </p:cBhvr>
                                      <p:to>
                                        <p:strVal val="visible"/>
                                      </p:to>
                                    </p:set>
                                    <p:anim calcmode="lin" valueType="num">
                                      <p:cBhvr additive="base">
                                        <p:cTn id="13" dur="500" fill="hold"/>
                                        <p:tgtEl>
                                          <p:spTgt spid="573444"/>
                                        </p:tgtEl>
                                        <p:attrNameLst>
                                          <p:attrName>ppt_x</p:attrName>
                                        </p:attrNameLst>
                                      </p:cBhvr>
                                      <p:tavLst>
                                        <p:tav tm="0">
                                          <p:val>
                                            <p:strVal val="#ppt_x"/>
                                          </p:val>
                                        </p:tav>
                                        <p:tav tm="100000">
                                          <p:val>
                                            <p:strVal val="#ppt_x"/>
                                          </p:val>
                                        </p:tav>
                                      </p:tavLst>
                                    </p:anim>
                                    <p:anim calcmode="lin" valueType="num">
                                      <p:cBhvr additive="base">
                                        <p:cTn id="14" dur="500" fill="hold"/>
                                        <p:tgtEl>
                                          <p:spTgt spid="57344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73446"/>
                                        </p:tgtEl>
                                        <p:attrNameLst>
                                          <p:attrName>style.visibility</p:attrName>
                                        </p:attrNameLst>
                                      </p:cBhvr>
                                      <p:to>
                                        <p:strVal val="visible"/>
                                      </p:to>
                                    </p:set>
                                    <p:anim calcmode="lin" valueType="num">
                                      <p:cBhvr additive="base">
                                        <p:cTn id="19" dur="500" fill="hold"/>
                                        <p:tgtEl>
                                          <p:spTgt spid="573446"/>
                                        </p:tgtEl>
                                        <p:attrNameLst>
                                          <p:attrName>ppt_x</p:attrName>
                                        </p:attrNameLst>
                                      </p:cBhvr>
                                      <p:tavLst>
                                        <p:tav tm="0">
                                          <p:val>
                                            <p:strVal val="#ppt_x"/>
                                          </p:val>
                                        </p:tav>
                                        <p:tav tm="100000">
                                          <p:val>
                                            <p:strVal val="#ppt_x"/>
                                          </p:val>
                                        </p:tav>
                                      </p:tavLst>
                                    </p:anim>
                                    <p:anim calcmode="lin" valueType="num">
                                      <p:cBhvr additive="base">
                                        <p:cTn id="20" dur="500" fill="hold"/>
                                        <p:tgtEl>
                                          <p:spTgt spid="57344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73443"/>
                                        </p:tgtEl>
                                        <p:attrNameLst>
                                          <p:attrName>style.visibility</p:attrName>
                                        </p:attrNameLst>
                                      </p:cBhvr>
                                      <p:to>
                                        <p:strVal val="visible"/>
                                      </p:to>
                                    </p:set>
                                    <p:anim calcmode="lin" valueType="num">
                                      <p:cBhvr additive="base">
                                        <p:cTn id="25" dur="500" fill="hold"/>
                                        <p:tgtEl>
                                          <p:spTgt spid="573443"/>
                                        </p:tgtEl>
                                        <p:attrNameLst>
                                          <p:attrName>ppt_x</p:attrName>
                                        </p:attrNameLst>
                                      </p:cBhvr>
                                      <p:tavLst>
                                        <p:tav tm="0">
                                          <p:val>
                                            <p:strVal val="#ppt_x"/>
                                          </p:val>
                                        </p:tav>
                                        <p:tav tm="100000">
                                          <p:val>
                                            <p:strVal val="#ppt_x"/>
                                          </p:val>
                                        </p:tav>
                                      </p:tavLst>
                                    </p:anim>
                                    <p:anim calcmode="lin" valueType="num">
                                      <p:cBhvr additive="base">
                                        <p:cTn id="26" dur="500" fill="hold"/>
                                        <p:tgtEl>
                                          <p:spTgt spid="57344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73447"/>
                                        </p:tgtEl>
                                        <p:attrNameLst>
                                          <p:attrName>style.visibility</p:attrName>
                                        </p:attrNameLst>
                                      </p:cBhvr>
                                      <p:to>
                                        <p:strVal val="visible"/>
                                      </p:to>
                                    </p:set>
                                    <p:anim calcmode="lin" valueType="num">
                                      <p:cBhvr additive="base">
                                        <p:cTn id="31" dur="500" fill="hold"/>
                                        <p:tgtEl>
                                          <p:spTgt spid="573447"/>
                                        </p:tgtEl>
                                        <p:attrNameLst>
                                          <p:attrName>ppt_x</p:attrName>
                                        </p:attrNameLst>
                                      </p:cBhvr>
                                      <p:tavLst>
                                        <p:tav tm="0">
                                          <p:val>
                                            <p:strVal val="#ppt_x"/>
                                          </p:val>
                                        </p:tav>
                                        <p:tav tm="100000">
                                          <p:val>
                                            <p:strVal val="#ppt_x"/>
                                          </p:val>
                                        </p:tav>
                                      </p:tavLst>
                                    </p:anim>
                                    <p:anim calcmode="lin" valueType="num">
                                      <p:cBhvr additive="base">
                                        <p:cTn id="32" dur="500" fill="hold"/>
                                        <p:tgtEl>
                                          <p:spTgt spid="57344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73445"/>
                                        </p:tgtEl>
                                        <p:attrNameLst>
                                          <p:attrName>style.visibility</p:attrName>
                                        </p:attrNameLst>
                                      </p:cBhvr>
                                      <p:to>
                                        <p:strVal val="visible"/>
                                      </p:to>
                                    </p:set>
                                    <p:anim calcmode="lin" valueType="num">
                                      <p:cBhvr additive="base">
                                        <p:cTn id="37" dur="500" fill="hold"/>
                                        <p:tgtEl>
                                          <p:spTgt spid="573445"/>
                                        </p:tgtEl>
                                        <p:attrNameLst>
                                          <p:attrName>ppt_x</p:attrName>
                                        </p:attrNameLst>
                                      </p:cBhvr>
                                      <p:tavLst>
                                        <p:tav tm="0">
                                          <p:val>
                                            <p:strVal val="#ppt_x"/>
                                          </p:val>
                                        </p:tav>
                                        <p:tav tm="100000">
                                          <p:val>
                                            <p:strVal val="#ppt_x"/>
                                          </p:val>
                                        </p:tav>
                                      </p:tavLst>
                                    </p:anim>
                                    <p:anim calcmode="lin" valueType="num">
                                      <p:cBhvr additive="base">
                                        <p:cTn id="38" dur="500" fill="hold"/>
                                        <p:tgtEl>
                                          <p:spTgt spid="57344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73448"/>
                                        </p:tgtEl>
                                        <p:attrNameLst>
                                          <p:attrName>style.visibility</p:attrName>
                                        </p:attrNameLst>
                                      </p:cBhvr>
                                      <p:to>
                                        <p:strVal val="visible"/>
                                      </p:to>
                                    </p:set>
                                    <p:anim calcmode="lin" valueType="num">
                                      <p:cBhvr additive="base">
                                        <p:cTn id="43" dur="500" fill="hold"/>
                                        <p:tgtEl>
                                          <p:spTgt spid="573448"/>
                                        </p:tgtEl>
                                        <p:attrNameLst>
                                          <p:attrName>ppt_x</p:attrName>
                                        </p:attrNameLst>
                                      </p:cBhvr>
                                      <p:tavLst>
                                        <p:tav tm="0">
                                          <p:val>
                                            <p:strVal val="#ppt_x"/>
                                          </p:val>
                                        </p:tav>
                                        <p:tav tm="100000">
                                          <p:val>
                                            <p:strVal val="#ppt_x"/>
                                          </p:val>
                                        </p:tav>
                                      </p:tavLst>
                                    </p:anim>
                                    <p:anim calcmode="lin" valueType="num">
                                      <p:cBhvr additive="base">
                                        <p:cTn id="44" dur="500" fill="hold"/>
                                        <p:tgtEl>
                                          <p:spTgt spid="57344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73458"/>
                                        </p:tgtEl>
                                        <p:attrNameLst>
                                          <p:attrName>style.visibility</p:attrName>
                                        </p:attrNameLst>
                                      </p:cBhvr>
                                      <p:to>
                                        <p:strVal val="visible"/>
                                      </p:to>
                                    </p:set>
                                    <p:anim calcmode="lin" valueType="num">
                                      <p:cBhvr additive="base">
                                        <p:cTn id="49" dur="500" fill="hold"/>
                                        <p:tgtEl>
                                          <p:spTgt spid="573458"/>
                                        </p:tgtEl>
                                        <p:attrNameLst>
                                          <p:attrName>ppt_x</p:attrName>
                                        </p:attrNameLst>
                                      </p:cBhvr>
                                      <p:tavLst>
                                        <p:tav tm="0">
                                          <p:val>
                                            <p:strVal val="#ppt_x"/>
                                          </p:val>
                                        </p:tav>
                                        <p:tav tm="100000">
                                          <p:val>
                                            <p:strVal val="#ppt_x"/>
                                          </p:val>
                                        </p:tav>
                                      </p:tavLst>
                                    </p:anim>
                                    <p:anim calcmode="lin" valueType="num">
                                      <p:cBhvr additive="base">
                                        <p:cTn id="50" dur="500" fill="hold"/>
                                        <p:tgtEl>
                                          <p:spTgt spid="57345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73449"/>
                                        </p:tgtEl>
                                        <p:attrNameLst>
                                          <p:attrName>style.visibility</p:attrName>
                                        </p:attrNameLst>
                                      </p:cBhvr>
                                      <p:to>
                                        <p:strVal val="visible"/>
                                      </p:to>
                                    </p:set>
                                    <p:anim calcmode="lin" valueType="num">
                                      <p:cBhvr additive="base">
                                        <p:cTn id="55" dur="500" fill="hold"/>
                                        <p:tgtEl>
                                          <p:spTgt spid="573449"/>
                                        </p:tgtEl>
                                        <p:attrNameLst>
                                          <p:attrName>ppt_x</p:attrName>
                                        </p:attrNameLst>
                                      </p:cBhvr>
                                      <p:tavLst>
                                        <p:tav tm="0">
                                          <p:val>
                                            <p:strVal val="#ppt_x"/>
                                          </p:val>
                                        </p:tav>
                                        <p:tav tm="100000">
                                          <p:val>
                                            <p:strVal val="#ppt_x"/>
                                          </p:val>
                                        </p:tav>
                                      </p:tavLst>
                                    </p:anim>
                                    <p:anim calcmode="lin" valueType="num">
                                      <p:cBhvr additive="base">
                                        <p:cTn id="56" dur="500" fill="hold"/>
                                        <p:tgtEl>
                                          <p:spTgt spid="573449"/>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573450"/>
                                        </p:tgtEl>
                                        <p:attrNameLst>
                                          <p:attrName>style.visibility</p:attrName>
                                        </p:attrNameLst>
                                      </p:cBhvr>
                                      <p:to>
                                        <p:strVal val="visible"/>
                                      </p:to>
                                    </p:set>
                                    <p:anim calcmode="lin" valueType="num">
                                      <p:cBhvr additive="base">
                                        <p:cTn id="59" dur="500" fill="hold"/>
                                        <p:tgtEl>
                                          <p:spTgt spid="573450"/>
                                        </p:tgtEl>
                                        <p:attrNameLst>
                                          <p:attrName>ppt_x</p:attrName>
                                        </p:attrNameLst>
                                      </p:cBhvr>
                                      <p:tavLst>
                                        <p:tav tm="0">
                                          <p:val>
                                            <p:strVal val="#ppt_x"/>
                                          </p:val>
                                        </p:tav>
                                        <p:tav tm="100000">
                                          <p:val>
                                            <p:strVal val="#ppt_x"/>
                                          </p:val>
                                        </p:tav>
                                      </p:tavLst>
                                    </p:anim>
                                    <p:anim calcmode="lin" valueType="num">
                                      <p:cBhvr additive="base">
                                        <p:cTn id="60" dur="500" fill="hold"/>
                                        <p:tgtEl>
                                          <p:spTgt spid="573450"/>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573451"/>
                                        </p:tgtEl>
                                        <p:attrNameLst>
                                          <p:attrName>style.visibility</p:attrName>
                                        </p:attrNameLst>
                                      </p:cBhvr>
                                      <p:to>
                                        <p:strVal val="visible"/>
                                      </p:to>
                                    </p:set>
                                    <p:anim calcmode="lin" valueType="num">
                                      <p:cBhvr additive="base">
                                        <p:cTn id="63" dur="500" fill="hold"/>
                                        <p:tgtEl>
                                          <p:spTgt spid="573451"/>
                                        </p:tgtEl>
                                        <p:attrNameLst>
                                          <p:attrName>ppt_x</p:attrName>
                                        </p:attrNameLst>
                                      </p:cBhvr>
                                      <p:tavLst>
                                        <p:tav tm="0">
                                          <p:val>
                                            <p:strVal val="#ppt_x"/>
                                          </p:val>
                                        </p:tav>
                                        <p:tav tm="100000">
                                          <p:val>
                                            <p:strVal val="#ppt_x"/>
                                          </p:val>
                                        </p:tav>
                                      </p:tavLst>
                                    </p:anim>
                                    <p:anim calcmode="lin" valueType="num">
                                      <p:cBhvr additive="base">
                                        <p:cTn id="64" dur="500" fill="hold"/>
                                        <p:tgtEl>
                                          <p:spTgt spid="573451"/>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573452"/>
                                        </p:tgtEl>
                                        <p:attrNameLst>
                                          <p:attrName>style.visibility</p:attrName>
                                        </p:attrNameLst>
                                      </p:cBhvr>
                                      <p:to>
                                        <p:strVal val="visible"/>
                                      </p:to>
                                    </p:set>
                                    <p:anim calcmode="lin" valueType="num">
                                      <p:cBhvr additive="base">
                                        <p:cTn id="67" dur="500" fill="hold"/>
                                        <p:tgtEl>
                                          <p:spTgt spid="573452"/>
                                        </p:tgtEl>
                                        <p:attrNameLst>
                                          <p:attrName>ppt_x</p:attrName>
                                        </p:attrNameLst>
                                      </p:cBhvr>
                                      <p:tavLst>
                                        <p:tav tm="0">
                                          <p:val>
                                            <p:strVal val="#ppt_x"/>
                                          </p:val>
                                        </p:tav>
                                        <p:tav tm="100000">
                                          <p:val>
                                            <p:strVal val="#ppt_x"/>
                                          </p:val>
                                        </p:tav>
                                      </p:tavLst>
                                    </p:anim>
                                    <p:anim calcmode="lin" valueType="num">
                                      <p:cBhvr additive="base">
                                        <p:cTn id="68" dur="500" fill="hold"/>
                                        <p:tgtEl>
                                          <p:spTgt spid="573452"/>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573453"/>
                                        </p:tgtEl>
                                        <p:attrNameLst>
                                          <p:attrName>style.visibility</p:attrName>
                                        </p:attrNameLst>
                                      </p:cBhvr>
                                      <p:to>
                                        <p:strVal val="visible"/>
                                      </p:to>
                                    </p:set>
                                    <p:anim calcmode="lin" valueType="num">
                                      <p:cBhvr additive="base">
                                        <p:cTn id="71" dur="500" fill="hold"/>
                                        <p:tgtEl>
                                          <p:spTgt spid="573453"/>
                                        </p:tgtEl>
                                        <p:attrNameLst>
                                          <p:attrName>ppt_x</p:attrName>
                                        </p:attrNameLst>
                                      </p:cBhvr>
                                      <p:tavLst>
                                        <p:tav tm="0">
                                          <p:val>
                                            <p:strVal val="#ppt_x"/>
                                          </p:val>
                                        </p:tav>
                                        <p:tav tm="100000">
                                          <p:val>
                                            <p:strVal val="#ppt_x"/>
                                          </p:val>
                                        </p:tav>
                                      </p:tavLst>
                                    </p:anim>
                                    <p:anim calcmode="lin" valueType="num">
                                      <p:cBhvr additive="base">
                                        <p:cTn id="72" dur="500" fill="hold"/>
                                        <p:tgtEl>
                                          <p:spTgt spid="573453"/>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573454"/>
                                        </p:tgtEl>
                                        <p:attrNameLst>
                                          <p:attrName>style.visibility</p:attrName>
                                        </p:attrNameLst>
                                      </p:cBhvr>
                                      <p:to>
                                        <p:strVal val="visible"/>
                                      </p:to>
                                    </p:set>
                                    <p:anim calcmode="lin" valueType="num">
                                      <p:cBhvr additive="base">
                                        <p:cTn id="75" dur="500" fill="hold"/>
                                        <p:tgtEl>
                                          <p:spTgt spid="573454"/>
                                        </p:tgtEl>
                                        <p:attrNameLst>
                                          <p:attrName>ppt_x</p:attrName>
                                        </p:attrNameLst>
                                      </p:cBhvr>
                                      <p:tavLst>
                                        <p:tav tm="0">
                                          <p:val>
                                            <p:strVal val="#ppt_x"/>
                                          </p:val>
                                        </p:tav>
                                        <p:tav tm="100000">
                                          <p:val>
                                            <p:strVal val="#ppt_x"/>
                                          </p:val>
                                        </p:tav>
                                      </p:tavLst>
                                    </p:anim>
                                    <p:anim calcmode="lin" valueType="num">
                                      <p:cBhvr additive="base">
                                        <p:cTn id="76" dur="500" fill="hold"/>
                                        <p:tgtEl>
                                          <p:spTgt spid="573454"/>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573455"/>
                                        </p:tgtEl>
                                        <p:attrNameLst>
                                          <p:attrName>style.visibility</p:attrName>
                                        </p:attrNameLst>
                                      </p:cBhvr>
                                      <p:to>
                                        <p:strVal val="visible"/>
                                      </p:to>
                                    </p:set>
                                    <p:anim calcmode="lin" valueType="num">
                                      <p:cBhvr additive="base">
                                        <p:cTn id="79" dur="500" fill="hold"/>
                                        <p:tgtEl>
                                          <p:spTgt spid="573455"/>
                                        </p:tgtEl>
                                        <p:attrNameLst>
                                          <p:attrName>ppt_x</p:attrName>
                                        </p:attrNameLst>
                                      </p:cBhvr>
                                      <p:tavLst>
                                        <p:tav tm="0">
                                          <p:val>
                                            <p:strVal val="#ppt_x"/>
                                          </p:val>
                                        </p:tav>
                                        <p:tav tm="100000">
                                          <p:val>
                                            <p:strVal val="#ppt_x"/>
                                          </p:val>
                                        </p:tav>
                                      </p:tavLst>
                                    </p:anim>
                                    <p:anim calcmode="lin" valueType="num">
                                      <p:cBhvr additive="base">
                                        <p:cTn id="80" dur="500" fill="hold"/>
                                        <p:tgtEl>
                                          <p:spTgt spid="573455"/>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573456"/>
                                        </p:tgtEl>
                                        <p:attrNameLst>
                                          <p:attrName>style.visibility</p:attrName>
                                        </p:attrNameLst>
                                      </p:cBhvr>
                                      <p:to>
                                        <p:strVal val="visible"/>
                                      </p:to>
                                    </p:set>
                                    <p:anim calcmode="lin" valueType="num">
                                      <p:cBhvr additive="base">
                                        <p:cTn id="83" dur="500" fill="hold"/>
                                        <p:tgtEl>
                                          <p:spTgt spid="573456"/>
                                        </p:tgtEl>
                                        <p:attrNameLst>
                                          <p:attrName>ppt_x</p:attrName>
                                        </p:attrNameLst>
                                      </p:cBhvr>
                                      <p:tavLst>
                                        <p:tav tm="0">
                                          <p:val>
                                            <p:strVal val="#ppt_x"/>
                                          </p:val>
                                        </p:tav>
                                        <p:tav tm="100000">
                                          <p:val>
                                            <p:strVal val="#ppt_x"/>
                                          </p:val>
                                        </p:tav>
                                      </p:tavLst>
                                    </p:anim>
                                    <p:anim calcmode="lin" valueType="num">
                                      <p:cBhvr additive="base">
                                        <p:cTn id="84" dur="500" fill="hold"/>
                                        <p:tgtEl>
                                          <p:spTgt spid="573456"/>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573457"/>
                                        </p:tgtEl>
                                        <p:attrNameLst>
                                          <p:attrName>style.visibility</p:attrName>
                                        </p:attrNameLst>
                                      </p:cBhvr>
                                      <p:to>
                                        <p:strVal val="visible"/>
                                      </p:to>
                                    </p:set>
                                    <p:anim calcmode="lin" valueType="num">
                                      <p:cBhvr additive="base">
                                        <p:cTn id="87" dur="500" fill="hold"/>
                                        <p:tgtEl>
                                          <p:spTgt spid="573457"/>
                                        </p:tgtEl>
                                        <p:attrNameLst>
                                          <p:attrName>ppt_x</p:attrName>
                                        </p:attrNameLst>
                                      </p:cBhvr>
                                      <p:tavLst>
                                        <p:tav tm="0">
                                          <p:val>
                                            <p:strVal val="#ppt_x"/>
                                          </p:val>
                                        </p:tav>
                                        <p:tav tm="100000">
                                          <p:val>
                                            <p:strVal val="#ppt_x"/>
                                          </p:val>
                                        </p:tav>
                                      </p:tavLst>
                                    </p:anim>
                                    <p:anim calcmode="lin" valueType="num">
                                      <p:cBhvr additive="base">
                                        <p:cTn id="88" dur="500" fill="hold"/>
                                        <p:tgtEl>
                                          <p:spTgt spid="573457"/>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573459"/>
                                        </p:tgtEl>
                                        <p:attrNameLst>
                                          <p:attrName>style.visibility</p:attrName>
                                        </p:attrNameLst>
                                      </p:cBhvr>
                                      <p:to>
                                        <p:strVal val="visible"/>
                                      </p:to>
                                    </p:set>
                                    <p:anim calcmode="lin" valueType="num">
                                      <p:cBhvr additive="base">
                                        <p:cTn id="91" dur="500" fill="hold"/>
                                        <p:tgtEl>
                                          <p:spTgt spid="573459"/>
                                        </p:tgtEl>
                                        <p:attrNameLst>
                                          <p:attrName>ppt_x</p:attrName>
                                        </p:attrNameLst>
                                      </p:cBhvr>
                                      <p:tavLst>
                                        <p:tav tm="0">
                                          <p:val>
                                            <p:strVal val="#ppt_x"/>
                                          </p:val>
                                        </p:tav>
                                        <p:tav tm="100000">
                                          <p:val>
                                            <p:strVal val="#ppt_x"/>
                                          </p:val>
                                        </p:tav>
                                      </p:tavLst>
                                    </p:anim>
                                    <p:anim calcmode="lin" valueType="num">
                                      <p:cBhvr additive="base">
                                        <p:cTn id="92" dur="500" fill="hold"/>
                                        <p:tgtEl>
                                          <p:spTgt spid="573459"/>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573460"/>
                                        </p:tgtEl>
                                        <p:attrNameLst>
                                          <p:attrName>style.visibility</p:attrName>
                                        </p:attrNameLst>
                                      </p:cBhvr>
                                      <p:to>
                                        <p:strVal val="visible"/>
                                      </p:to>
                                    </p:set>
                                    <p:anim calcmode="lin" valueType="num">
                                      <p:cBhvr additive="base">
                                        <p:cTn id="95" dur="500" fill="hold"/>
                                        <p:tgtEl>
                                          <p:spTgt spid="573460"/>
                                        </p:tgtEl>
                                        <p:attrNameLst>
                                          <p:attrName>ppt_x</p:attrName>
                                        </p:attrNameLst>
                                      </p:cBhvr>
                                      <p:tavLst>
                                        <p:tav tm="0">
                                          <p:val>
                                            <p:strVal val="#ppt_x"/>
                                          </p:val>
                                        </p:tav>
                                        <p:tav tm="100000">
                                          <p:val>
                                            <p:strVal val="#ppt_x"/>
                                          </p:val>
                                        </p:tav>
                                      </p:tavLst>
                                    </p:anim>
                                    <p:anim calcmode="lin" valueType="num">
                                      <p:cBhvr additive="base">
                                        <p:cTn id="96" dur="500" fill="hold"/>
                                        <p:tgtEl>
                                          <p:spTgt spid="5734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42" grpId="0"/>
      <p:bldP spid="573443" grpId="0"/>
      <p:bldP spid="573444" grpId="0"/>
      <p:bldP spid="573445" grpId="0"/>
      <p:bldP spid="573446" grpId="0"/>
      <p:bldP spid="573447" grpId="0"/>
      <p:bldP spid="573448" grpId="0"/>
      <p:bldP spid="573449" grpId="0" animBg="1"/>
      <p:bldP spid="573450" grpId="0" animBg="1"/>
      <p:bldP spid="573451" grpId="0" animBg="1"/>
      <p:bldP spid="573452" grpId="0" animBg="1"/>
      <p:bldP spid="573453" grpId="0"/>
      <p:bldP spid="573454" grpId="0"/>
      <p:bldP spid="573455" grpId="0"/>
      <p:bldP spid="573456" grpId="0"/>
      <p:bldP spid="573457" grpId="0"/>
      <p:bldP spid="573458" grpId="0"/>
      <p:bldP spid="573459" grpId="0" animBg="1"/>
      <p:bldP spid="573460"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p:txBody>
          <a:bodyPr/>
          <a:lstStyle/>
          <a:p>
            <a:r>
              <a:rPr lang="en-US"/>
              <a:t>Shortest-Job-First (SJR) Scheduling</a:t>
            </a:r>
          </a:p>
        </p:txBody>
      </p:sp>
      <p:sp>
        <p:nvSpPr>
          <p:cNvPr id="546819" name="Rectangle 3"/>
          <p:cNvSpPr>
            <a:spLocks noGrp="1" noChangeArrowheads="1"/>
          </p:cNvSpPr>
          <p:nvPr>
            <p:ph type="body" idx="1"/>
          </p:nvPr>
        </p:nvSpPr>
        <p:spPr/>
        <p:txBody>
          <a:bodyPr/>
          <a:lstStyle/>
          <a:p>
            <a:r>
              <a:rPr lang="en-US">
                <a:latin typeface="Times New Roman" pitchFamily="18" charset="0"/>
              </a:rPr>
              <a:t>Associate with each process the length of its next CPU burst.  Use these lengths to schedule the process with the shortest time.</a:t>
            </a:r>
          </a:p>
          <a:p>
            <a:r>
              <a:rPr lang="en-US">
                <a:latin typeface="Times New Roman" pitchFamily="18" charset="0"/>
              </a:rPr>
              <a:t>Two schemes: </a:t>
            </a:r>
          </a:p>
          <a:p>
            <a:pPr lvl="1"/>
            <a:r>
              <a:rPr lang="en-US">
                <a:latin typeface="Times New Roman" pitchFamily="18" charset="0"/>
              </a:rPr>
              <a:t>nonpreemptive – once CPU given to the process it cannot be preempted until completes its CPU burst.</a:t>
            </a:r>
          </a:p>
          <a:p>
            <a:pPr lvl="1"/>
            <a:r>
              <a:rPr lang="en-US">
                <a:latin typeface="Times New Roman" pitchFamily="18" charset="0"/>
              </a:rPr>
              <a:t>preemptive – if a new process arrives with CPU burst length less than remaining time of current executing process, preempt.  This scheme is know as the </a:t>
            </a:r>
            <a:br>
              <a:rPr lang="en-US">
                <a:latin typeface="Times New Roman" pitchFamily="18" charset="0"/>
              </a:rPr>
            </a:br>
            <a:r>
              <a:rPr lang="en-US">
                <a:latin typeface="Times New Roman" pitchFamily="18" charset="0"/>
              </a:rPr>
              <a:t>Shortest-Remaining-Time-First (SRTF).</a:t>
            </a:r>
          </a:p>
          <a:p>
            <a:r>
              <a:rPr lang="en-US">
                <a:latin typeface="Times New Roman" pitchFamily="18" charset="0"/>
              </a:rPr>
              <a:t>SJF is optimal – gives minimum average waiting time for a given set of processes.</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Text Box 2"/>
          <p:cNvSpPr txBox="1">
            <a:spLocks noChangeArrowheads="1"/>
          </p:cNvSpPr>
          <p:nvPr/>
        </p:nvSpPr>
        <p:spPr bwMode="auto">
          <a:xfrm>
            <a:off x="3505200" y="76200"/>
            <a:ext cx="2590800" cy="457200"/>
          </a:xfrm>
          <a:prstGeom prst="rect">
            <a:avLst/>
          </a:prstGeom>
          <a:noFill/>
          <a:ln w="9525">
            <a:noFill/>
            <a:miter lim="800000"/>
            <a:headEnd/>
            <a:tailEnd/>
          </a:ln>
          <a:effectLst/>
        </p:spPr>
        <p:txBody>
          <a:bodyPr>
            <a:spAutoFit/>
          </a:bodyPr>
          <a:lstStyle/>
          <a:p>
            <a:pPr eaLnBrk="1" hangingPunct="1">
              <a:spcBef>
                <a:spcPct val="50000"/>
              </a:spcBef>
            </a:pPr>
            <a:r>
              <a:rPr lang="en-US" b="1">
                <a:latin typeface="Arial" charset="0"/>
                <a:cs typeface="Arial" charset="0"/>
              </a:rPr>
              <a:t>EXAMPLE - 1</a:t>
            </a:r>
          </a:p>
        </p:txBody>
      </p:sp>
      <p:sp>
        <p:nvSpPr>
          <p:cNvPr id="590851" name="Text Box 3"/>
          <p:cNvSpPr txBox="1">
            <a:spLocks noChangeArrowheads="1"/>
          </p:cNvSpPr>
          <p:nvPr/>
        </p:nvSpPr>
        <p:spPr bwMode="auto">
          <a:xfrm>
            <a:off x="457200" y="914400"/>
            <a:ext cx="1905000" cy="779463"/>
          </a:xfrm>
          <a:prstGeom prst="rect">
            <a:avLst/>
          </a:prstGeom>
          <a:noFill/>
          <a:ln w="9525">
            <a:noFill/>
            <a:miter lim="800000"/>
            <a:headEnd/>
            <a:tailEnd/>
          </a:ln>
          <a:effectLst/>
        </p:spPr>
        <p:txBody>
          <a:bodyPr>
            <a:spAutoFit/>
          </a:bodyPr>
          <a:lstStyle/>
          <a:p>
            <a:pPr eaLnBrk="1" hangingPunct="1">
              <a:spcBef>
                <a:spcPct val="50000"/>
              </a:spcBef>
            </a:pPr>
            <a:endParaRPr lang="en-US" sz="1800" b="1">
              <a:latin typeface="Arial" charset="0"/>
              <a:cs typeface="Arial" charset="0"/>
            </a:endParaRPr>
          </a:p>
          <a:p>
            <a:pPr eaLnBrk="1" hangingPunct="1">
              <a:spcBef>
                <a:spcPct val="50000"/>
              </a:spcBef>
            </a:pPr>
            <a:r>
              <a:rPr lang="en-US" sz="1800" b="1">
                <a:latin typeface="Arial" charset="0"/>
                <a:cs typeface="Arial" charset="0"/>
              </a:rPr>
              <a:t>Arrival Time </a:t>
            </a:r>
          </a:p>
        </p:txBody>
      </p:sp>
      <p:sp>
        <p:nvSpPr>
          <p:cNvPr id="590852" name="Text Box 4"/>
          <p:cNvSpPr txBox="1">
            <a:spLocks noChangeArrowheads="1"/>
          </p:cNvSpPr>
          <p:nvPr/>
        </p:nvSpPr>
        <p:spPr bwMode="auto">
          <a:xfrm>
            <a:off x="2438400" y="914400"/>
            <a:ext cx="1219200" cy="779463"/>
          </a:xfrm>
          <a:prstGeom prst="rect">
            <a:avLst/>
          </a:prstGeom>
          <a:noFill/>
          <a:ln w="9525">
            <a:noFill/>
            <a:miter lim="800000"/>
            <a:headEnd/>
            <a:tailEnd/>
          </a:ln>
          <a:effectLst/>
        </p:spPr>
        <p:txBody>
          <a:bodyPr>
            <a:spAutoFit/>
          </a:bodyPr>
          <a:lstStyle/>
          <a:p>
            <a:pPr eaLnBrk="1" hangingPunct="1">
              <a:spcBef>
                <a:spcPct val="50000"/>
              </a:spcBef>
            </a:pPr>
            <a:endParaRPr lang="en-US" sz="1800" b="1">
              <a:latin typeface="Arial" charset="0"/>
              <a:cs typeface="Arial" charset="0"/>
            </a:endParaRPr>
          </a:p>
          <a:p>
            <a:pPr eaLnBrk="1" hangingPunct="1">
              <a:spcBef>
                <a:spcPct val="50000"/>
              </a:spcBef>
            </a:pPr>
            <a:r>
              <a:rPr lang="en-US" sz="1800" b="1">
                <a:latin typeface="Arial" charset="0"/>
                <a:cs typeface="Arial" charset="0"/>
              </a:rPr>
              <a:t>Process</a:t>
            </a:r>
          </a:p>
        </p:txBody>
      </p:sp>
      <p:sp>
        <p:nvSpPr>
          <p:cNvPr id="590853" name="Text Box 5"/>
          <p:cNvSpPr txBox="1">
            <a:spLocks noChangeArrowheads="1"/>
          </p:cNvSpPr>
          <p:nvPr/>
        </p:nvSpPr>
        <p:spPr bwMode="auto">
          <a:xfrm>
            <a:off x="4267200" y="903288"/>
            <a:ext cx="3429000" cy="779462"/>
          </a:xfrm>
          <a:prstGeom prst="rect">
            <a:avLst/>
          </a:prstGeom>
          <a:noFill/>
          <a:ln w="9525">
            <a:noFill/>
            <a:miter lim="800000"/>
            <a:headEnd/>
            <a:tailEnd/>
          </a:ln>
          <a:effectLst/>
        </p:spPr>
        <p:txBody>
          <a:bodyPr>
            <a:spAutoFit/>
          </a:bodyPr>
          <a:lstStyle/>
          <a:p>
            <a:pPr eaLnBrk="1" hangingPunct="1">
              <a:spcBef>
                <a:spcPct val="50000"/>
              </a:spcBef>
            </a:pPr>
            <a:endParaRPr lang="en-US" sz="1800" b="1">
              <a:latin typeface="Arial" charset="0"/>
              <a:cs typeface="Arial" charset="0"/>
            </a:endParaRPr>
          </a:p>
          <a:p>
            <a:pPr eaLnBrk="1" hangingPunct="1">
              <a:spcBef>
                <a:spcPct val="50000"/>
              </a:spcBef>
            </a:pPr>
            <a:r>
              <a:rPr lang="en-US" sz="1800" b="1">
                <a:latin typeface="Arial" charset="0"/>
                <a:cs typeface="Arial" charset="0"/>
              </a:rPr>
              <a:t>CPU Time (or) Burst Time</a:t>
            </a:r>
          </a:p>
        </p:txBody>
      </p:sp>
      <p:sp>
        <p:nvSpPr>
          <p:cNvPr id="590854" name="Text Box 6"/>
          <p:cNvSpPr txBox="1">
            <a:spLocks noChangeArrowheads="1"/>
          </p:cNvSpPr>
          <p:nvPr/>
        </p:nvSpPr>
        <p:spPr bwMode="auto">
          <a:xfrm>
            <a:off x="2628900" y="2209800"/>
            <a:ext cx="609600" cy="1604963"/>
          </a:xfrm>
          <a:prstGeom prst="rect">
            <a:avLst/>
          </a:prstGeom>
          <a:noFill/>
          <a:ln w="9525">
            <a:noFill/>
            <a:miter lim="800000"/>
            <a:headEnd/>
            <a:tailEnd/>
          </a:ln>
          <a:effectLst/>
        </p:spPr>
        <p:txBody>
          <a:bodyPr>
            <a:spAutoFit/>
          </a:bodyPr>
          <a:lstStyle/>
          <a:p>
            <a:pPr eaLnBrk="1" hangingPunct="1">
              <a:spcBef>
                <a:spcPct val="50000"/>
              </a:spcBef>
            </a:pPr>
            <a:r>
              <a:rPr lang="en-US" sz="1800">
                <a:latin typeface="Arial" charset="0"/>
                <a:cs typeface="Arial" charset="0"/>
              </a:rPr>
              <a:t>P1</a:t>
            </a:r>
          </a:p>
          <a:p>
            <a:pPr eaLnBrk="1" hangingPunct="1">
              <a:spcBef>
                <a:spcPct val="50000"/>
              </a:spcBef>
            </a:pPr>
            <a:r>
              <a:rPr lang="en-US" sz="1800">
                <a:latin typeface="Arial" charset="0"/>
                <a:cs typeface="Arial" charset="0"/>
              </a:rPr>
              <a:t>P2</a:t>
            </a:r>
          </a:p>
          <a:p>
            <a:pPr eaLnBrk="1" hangingPunct="1">
              <a:spcBef>
                <a:spcPct val="50000"/>
              </a:spcBef>
            </a:pPr>
            <a:r>
              <a:rPr lang="en-US" sz="1800">
                <a:latin typeface="Arial" charset="0"/>
                <a:cs typeface="Arial" charset="0"/>
              </a:rPr>
              <a:t>P3</a:t>
            </a:r>
          </a:p>
          <a:p>
            <a:pPr eaLnBrk="1" hangingPunct="1">
              <a:spcBef>
                <a:spcPct val="50000"/>
              </a:spcBef>
            </a:pPr>
            <a:r>
              <a:rPr lang="en-US" sz="1800">
                <a:latin typeface="Arial" charset="0"/>
                <a:cs typeface="Arial" charset="0"/>
              </a:rPr>
              <a:t>P4</a:t>
            </a:r>
          </a:p>
        </p:txBody>
      </p:sp>
      <p:sp>
        <p:nvSpPr>
          <p:cNvPr id="590855" name="Text Box 7"/>
          <p:cNvSpPr txBox="1">
            <a:spLocks noChangeArrowheads="1"/>
          </p:cNvSpPr>
          <p:nvPr/>
        </p:nvSpPr>
        <p:spPr bwMode="auto">
          <a:xfrm>
            <a:off x="762000" y="2133600"/>
            <a:ext cx="609600" cy="1604963"/>
          </a:xfrm>
          <a:prstGeom prst="rect">
            <a:avLst/>
          </a:prstGeom>
          <a:noFill/>
          <a:ln w="9525">
            <a:noFill/>
            <a:miter lim="800000"/>
            <a:headEnd/>
            <a:tailEnd/>
          </a:ln>
          <a:effectLst/>
        </p:spPr>
        <p:txBody>
          <a:bodyPr>
            <a:spAutoFit/>
          </a:bodyPr>
          <a:lstStyle/>
          <a:p>
            <a:pPr eaLnBrk="1" hangingPunct="1">
              <a:spcBef>
                <a:spcPct val="50000"/>
              </a:spcBef>
            </a:pPr>
            <a:r>
              <a:rPr lang="en-US" sz="1800">
                <a:latin typeface="Arial" charset="0"/>
                <a:cs typeface="Arial" charset="0"/>
              </a:rPr>
              <a:t>0</a:t>
            </a:r>
          </a:p>
          <a:p>
            <a:pPr eaLnBrk="1" hangingPunct="1">
              <a:spcBef>
                <a:spcPct val="50000"/>
              </a:spcBef>
            </a:pPr>
            <a:r>
              <a:rPr lang="en-US" sz="1800">
                <a:latin typeface="Arial" charset="0"/>
                <a:cs typeface="Arial" charset="0"/>
              </a:rPr>
              <a:t>0</a:t>
            </a:r>
          </a:p>
          <a:p>
            <a:pPr eaLnBrk="1" hangingPunct="1">
              <a:spcBef>
                <a:spcPct val="50000"/>
              </a:spcBef>
            </a:pPr>
            <a:r>
              <a:rPr lang="en-US" sz="1800">
                <a:latin typeface="Arial" charset="0"/>
                <a:cs typeface="Arial" charset="0"/>
              </a:rPr>
              <a:t>0</a:t>
            </a:r>
          </a:p>
          <a:p>
            <a:pPr eaLnBrk="1" hangingPunct="1">
              <a:spcBef>
                <a:spcPct val="50000"/>
              </a:spcBef>
            </a:pPr>
            <a:r>
              <a:rPr lang="en-US" sz="1800">
                <a:latin typeface="Arial" charset="0"/>
                <a:cs typeface="Arial" charset="0"/>
              </a:rPr>
              <a:t>0</a:t>
            </a:r>
          </a:p>
        </p:txBody>
      </p:sp>
      <p:sp>
        <p:nvSpPr>
          <p:cNvPr id="590856" name="Text Box 8"/>
          <p:cNvSpPr txBox="1">
            <a:spLocks noChangeArrowheads="1"/>
          </p:cNvSpPr>
          <p:nvPr/>
        </p:nvSpPr>
        <p:spPr bwMode="auto">
          <a:xfrm>
            <a:off x="4953000" y="2133600"/>
            <a:ext cx="609600" cy="1604963"/>
          </a:xfrm>
          <a:prstGeom prst="rect">
            <a:avLst/>
          </a:prstGeom>
          <a:noFill/>
          <a:ln w="9525">
            <a:noFill/>
            <a:miter lim="800000"/>
            <a:headEnd/>
            <a:tailEnd/>
          </a:ln>
          <a:effectLst/>
        </p:spPr>
        <p:txBody>
          <a:bodyPr>
            <a:spAutoFit/>
          </a:bodyPr>
          <a:lstStyle/>
          <a:p>
            <a:pPr eaLnBrk="1" hangingPunct="1">
              <a:spcBef>
                <a:spcPct val="50000"/>
              </a:spcBef>
            </a:pPr>
            <a:r>
              <a:rPr lang="en-US" sz="1800">
                <a:latin typeface="Arial" charset="0"/>
                <a:cs typeface="Arial" charset="0"/>
              </a:rPr>
              <a:t>5</a:t>
            </a:r>
          </a:p>
          <a:p>
            <a:pPr eaLnBrk="1" hangingPunct="1">
              <a:spcBef>
                <a:spcPct val="50000"/>
              </a:spcBef>
            </a:pPr>
            <a:r>
              <a:rPr lang="en-US" sz="1800">
                <a:latin typeface="Arial" charset="0"/>
                <a:cs typeface="Arial" charset="0"/>
              </a:rPr>
              <a:t>10</a:t>
            </a:r>
          </a:p>
          <a:p>
            <a:pPr eaLnBrk="1" hangingPunct="1">
              <a:spcBef>
                <a:spcPct val="50000"/>
              </a:spcBef>
            </a:pPr>
            <a:r>
              <a:rPr lang="en-US" sz="1800">
                <a:latin typeface="Arial" charset="0"/>
                <a:cs typeface="Arial" charset="0"/>
              </a:rPr>
              <a:t>8</a:t>
            </a:r>
          </a:p>
          <a:p>
            <a:pPr eaLnBrk="1" hangingPunct="1">
              <a:spcBef>
                <a:spcPct val="50000"/>
              </a:spcBef>
            </a:pPr>
            <a:r>
              <a:rPr lang="en-US" sz="1800">
                <a:latin typeface="Arial" charset="0"/>
                <a:cs typeface="Arial" charset="0"/>
              </a:rPr>
              <a:t>3</a:t>
            </a:r>
          </a:p>
        </p:txBody>
      </p:sp>
      <p:sp>
        <p:nvSpPr>
          <p:cNvPr id="590857" name="Text Box 9"/>
          <p:cNvSpPr txBox="1">
            <a:spLocks noChangeArrowheads="1"/>
          </p:cNvSpPr>
          <p:nvPr/>
        </p:nvSpPr>
        <p:spPr bwMode="auto">
          <a:xfrm>
            <a:off x="2603500" y="4210050"/>
            <a:ext cx="762000" cy="376238"/>
          </a:xfrm>
          <a:prstGeom prst="rect">
            <a:avLst/>
          </a:prstGeom>
          <a:solidFill>
            <a:schemeClr val="accent1"/>
          </a:solidFill>
          <a:ln w="9525">
            <a:solidFill>
              <a:schemeClr val="tx1"/>
            </a:solidFill>
            <a:miter lim="800000"/>
            <a:headEnd/>
            <a:tailEnd/>
          </a:ln>
          <a:effectLst/>
        </p:spPr>
        <p:txBody>
          <a:bodyPr>
            <a:spAutoFit/>
          </a:bodyPr>
          <a:lstStyle/>
          <a:p>
            <a:pPr algn="ctr" eaLnBrk="1" hangingPunct="1">
              <a:spcBef>
                <a:spcPct val="50000"/>
              </a:spcBef>
            </a:pPr>
            <a:r>
              <a:rPr lang="en-US" sz="1800">
                <a:latin typeface="Arial" charset="0"/>
                <a:cs typeface="Arial" charset="0"/>
              </a:rPr>
              <a:t>P4</a:t>
            </a:r>
          </a:p>
        </p:txBody>
      </p:sp>
      <p:sp>
        <p:nvSpPr>
          <p:cNvPr id="590858" name="Text Box 10"/>
          <p:cNvSpPr txBox="1">
            <a:spLocks noChangeArrowheads="1"/>
          </p:cNvSpPr>
          <p:nvPr/>
        </p:nvSpPr>
        <p:spPr bwMode="auto">
          <a:xfrm>
            <a:off x="3365500" y="4216400"/>
            <a:ext cx="762000" cy="376238"/>
          </a:xfrm>
          <a:prstGeom prst="rect">
            <a:avLst/>
          </a:prstGeom>
          <a:solidFill>
            <a:schemeClr val="accent1"/>
          </a:solidFill>
          <a:ln w="9525">
            <a:solidFill>
              <a:schemeClr val="tx1"/>
            </a:solidFill>
            <a:miter lim="800000"/>
            <a:headEnd/>
            <a:tailEnd/>
          </a:ln>
          <a:effectLst/>
        </p:spPr>
        <p:txBody>
          <a:bodyPr>
            <a:spAutoFit/>
          </a:bodyPr>
          <a:lstStyle/>
          <a:p>
            <a:pPr algn="ctr" eaLnBrk="1" hangingPunct="1">
              <a:spcBef>
                <a:spcPct val="50000"/>
              </a:spcBef>
            </a:pPr>
            <a:r>
              <a:rPr lang="en-US" sz="1800">
                <a:latin typeface="Arial" charset="0"/>
                <a:cs typeface="Arial" charset="0"/>
              </a:rPr>
              <a:t>P1</a:t>
            </a:r>
          </a:p>
        </p:txBody>
      </p:sp>
      <p:sp>
        <p:nvSpPr>
          <p:cNvPr id="590859" name="Text Box 11"/>
          <p:cNvSpPr txBox="1">
            <a:spLocks noChangeArrowheads="1"/>
          </p:cNvSpPr>
          <p:nvPr/>
        </p:nvSpPr>
        <p:spPr bwMode="auto">
          <a:xfrm>
            <a:off x="4127500" y="4210050"/>
            <a:ext cx="762000" cy="376238"/>
          </a:xfrm>
          <a:prstGeom prst="rect">
            <a:avLst/>
          </a:prstGeom>
          <a:solidFill>
            <a:schemeClr val="accent1"/>
          </a:solidFill>
          <a:ln w="9525">
            <a:solidFill>
              <a:schemeClr val="tx1"/>
            </a:solidFill>
            <a:miter lim="800000"/>
            <a:headEnd/>
            <a:tailEnd/>
          </a:ln>
          <a:effectLst/>
        </p:spPr>
        <p:txBody>
          <a:bodyPr>
            <a:spAutoFit/>
          </a:bodyPr>
          <a:lstStyle/>
          <a:p>
            <a:pPr algn="ctr" eaLnBrk="1" hangingPunct="1">
              <a:spcBef>
                <a:spcPct val="50000"/>
              </a:spcBef>
            </a:pPr>
            <a:r>
              <a:rPr lang="en-US" sz="1800">
                <a:latin typeface="Arial" charset="0"/>
                <a:cs typeface="Arial" charset="0"/>
              </a:rPr>
              <a:t>P3</a:t>
            </a:r>
          </a:p>
        </p:txBody>
      </p:sp>
      <p:sp>
        <p:nvSpPr>
          <p:cNvPr id="590860" name="Text Box 12"/>
          <p:cNvSpPr txBox="1">
            <a:spLocks noChangeArrowheads="1"/>
          </p:cNvSpPr>
          <p:nvPr/>
        </p:nvSpPr>
        <p:spPr bwMode="auto">
          <a:xfrm>
            <a:off x="4889500" y="4217988"/>
            <a:ext cx="762000" cy="376237"/>
          </a:xfrm>
          <a:prstGeom prst="rect">
            <a:avLst/>
          </a:prstGeom>
          <a:solidFill>
            <a:schemeClr val="accent1"/>
          </a:solidFill>
          <a:ln w="9525">
            <a:solidFill>
              <a:schemeClr val="tx1"/>
            </a:solidFill>
            <a:miter lim="800000"/>
            <a:headEnd/>
            <a:tailEnd/>
          </a:ln>
          <a:effectLst/>
        </p:spPr>
        <p:txBody>
          <a:bodyPr>
            <a:spAutoFit/>
          </a:bodyPr>
          <a:lstStyle/>
          <a:p>
            <a:pPr algn="ctr" eaLnBrk="1" hangingPunct="1">
              <a:spcBef>
                <a:spcPct val="50000"/>
              </a:spcBef>
            </a:pPr>
            <a:r>
              <a:rPr lang="en-US" sz="1800">
                <a:latin typeface="Arial" charset="0"/>
                <a:cs typeface="Arial" charset="0"/>
              </a:rPr>
              <a:t>P2</a:t>
            </a:r>
          </a:p>
        </p:txBody>
      </p:sp>
      <p:sp>
        <p:nvSpPr>
          <p:cNvPr id="590861" name="Text Box 13"/>
          <p:cNvSpPr txBox="1">
            <a:spLocks noChangeArrowheads="1"/>
          </p:cNvSpPr>
          <p:nvPr/>
        </p:nvSpPr>
        <p:spPr bwMode="auto">
          <a:xfrm>
            <a:off x="2451100" y="4662488"/>
            <a:ext cx="304800" cy="366712"/>
          </a:xfrm>
          <a:prstGeom prst="rect">
            <a:avLst/>
          </a:prstGeom>
          <a:noFill/>
          <a:ln w="9525">
            <a:noFill/>
            <a:miter lim="800000"/>
            <a:headEnd/>
            <a:tailEnd/>
          </a:ln>
          <a:effectLst/>
        </p:spPr>
        <p:txBody>
          <a:bodyPr>
            <a:spAutoFit/>
          </a:bodyPr>
          <a:lstStyle/>
          <a:p>
            <a:pPr eaLnBrk="1" hangingPunct="1">
              <a:spcBef>
                <a:spcPct val="50000"/>
              </a:spcBef>
            </a:pPr>
            <a:r>
              <a:rPr lang="en-US" sz="1800">
                <a:latin typeface="Arial" charset="0"/>
                <a:cs typeface="Arial" charset="0"/>
              </a:rPr>
              <a:t>0</a:t>
            </a:r>
          </a:p>
        </p:txBody>
      </p:sp>
      <p:sp>
        <p:nvSpPr>
          <p:cNvPr id="590862" name="Text Box 14"/>
          <p:cNvSpPr txBox="1">
            <a:spLocks noChangeArrowheads="1"/>
          </p:cNvSpPr>
          <p:nvPr/>
        </p:nvSpPr>
        <p:spPr bwMode="auto">
          <a:xfrm>
            <a:off x="3200400" y="4675188"/>
            <a:ext cx="304800" cy="366712"/>
          </a:xfrm>
          <a:prstGeom prst="rect">
            <a:avLst/>
          </a:prstGeom>
          <a:noFill/>
          <a:ln w="9525">
            <a:noFill/>
            <a:miter lim="800000"/>
            <a:headEnd/>
            <a:tailEnd/>
          </a:ln>
          <a:effectLst/>
        </p:spPr>
        <p:txBody>
          <a:bodyPr>
            <a:spAutoFit/>
          </a:bodyPr>
          <a:lstStyle/>
          <a:p>
            <a:pPr eaLnBrk="1" hangingPunct="1">
              <a:spcBef>
                <a:spcPct val="50000"/>
              </a:spcBef>
            </a:pPr>
            <a:r>
              <a:rPr lang="en-US" sz="1800">
                <a:latin typeface="Arial" charset="0"/>
                <a:cs typeface="Arial" charset="0"/>
              </a:rPr>
              <a:t>3</a:t>
            </a:r>
          </a:p>
        </p:txBody>
      </p:sp>
      <p:sp>
        <p:nvSpPr>
          <p:cNvPr id="590863" name="Text Box 15"/>
          <p:cNvSpPr txBox="1">
            <a:spLocks noChangeArrowheads="1"/>
          </p:cNvSpPr>
          <p:nvPr/>
        </p:nvSpPr>
        <p:spPr bwMode="auto">
          <a:xfrm>
            <a:off x="3898900" y="4662488"/>
            <a:ext cx="457200" cy="366712"/>
          </a:xfrm>
          <a:prstGeom prst="rect">
            <a:avLst/>
          </a:prstGeom>
          <a:noFill/>
          <a:ln w="9525">
            <a:noFill/>
            <a:miter lim="800000"/>
            <a:headEnd/>
            <a:tailEnd/>
          </a:ln>
          <a:effectLst/>
        </p:spPr>
        <p:txBody>
          <a:bodyPr>
            <a:spAutoFit/>
          </a:bodyPr>
          <a:lstStyle/>
          <a:p>
            <a:pPr eaLnBrk="1" hangingPunct="1">
              <a:spcBef>
                <a:spcPct val="50000"/>
              </a:spcBef>
            </a:pPr>
            <a:r>
              <a:rPr lang="en-US" sz="1800">
                <a:latin typeface="Arial" charset="0"/>
                <a:cs typeface="Arial" charset="0"/>
              </a:rPr>
              <a:t>8</a:t>
            </a:r>
          </a:p>
        </p:txBody>
      </p:sp>
      <p:sp>
        <p:nvSpPr>
          <p:cNvPr id="590864" name="Text Box 16"/>
          <p:cNvSpPr txBox="1">
            <a:spLocks noChangeArrowheads="1"/>
          </p:cNvSpPr>
          <p:nvPr/>
        </p:nvSpPr>
        <p:spPr bwMode="auto">
          <a:xfrm>
            <a:off x="4660900" y="4651375"/>
            <a:ext cx="457200" cy="366713"/>
          </a:xfrm>
          <a:prstGeom prst="rect">
            <a:avLst/>
          </a:prstGeom>
          <a:noFill/>
          <a:ln w="9525">
            <a:noFill/>
            <a:miter lim="800000"/>
            <a:headEnd/>
            <a:tailEnd/>
          </a:ln>
          <a:effectLst/>
        </p:spPr>
        <p:txBody>
          <a:bodyPr>
            <a:spAutoFit/>
          </a:bodyPr>
          <a:lstStyle/>
          <a:p>
            <a:pPr eaLnBrk="1" hangingPunct="1">
              <a:spcBef>
                <a:spcPct val="50000"/>
              </a:spcBef>
            </a:pPr>
            <a:r>
              <a:rPr lang="en-US" sz="1800">
                <a:latin typeface="Arial" charset="0"/>
                <a:cs typeface="Arial" charset="0"/>
              </a:rPr>
              <a:t>16</a:t>
            </a:r>
          </a:p>
        </p:txBody>
      </p:sp>
      <p:sp>
        <p:nvSpPr>
          <p:cNvPr id="590865" name="Text Box 17"/>
          <p:cNvSpPr txBox="1">
            <a:spLocks noChangeArrowheads="1"/>
          </p:cNvSpPr>
          <p:nvPr/>
        </p:nvSpPr>
        <p:spPr bwMode="auto">
          <a:xfrm>
            <a:off x="5410200" y="4664075"/>
            <a:ext cx="457200" cy="366713"/>
          </a:xfrm>
          <a:prstGeom prst="rect">
            <a:avLst/>
          </a:prstGeom>
          <a:noFill/>
          <a:ln w="9525">
            <a:noFill/>
            <a:miter lim="800000"/>
            <a:headEnd/>
            <a:tailEnd/>
          </a:ln>
          <a:effectLst/>
        </p:spPr>
        <p:txBody>
          <a:bodyPr>
            <a:spAutoFit/>
          </a:bodyPr>
          <a:lstStyle/>
          <a:p>
            <a:pPr eaLnBrk="1" hangingPunct="1">
              <a:spcBef>
                <a:spcPct val="50000"/>
              </a:spcBef>
            </a:pPr>
            <a:r>
              <a:rPr lang="en-US" sz="1800">
                <a:latin typeface="Arial" charset="0"/>
                <a:cs typeface="Arial" charset="0"/>
              </a:rPr>
              <a:t>26</a:t>
            </a:r>
          </a:p>
        </p:txBody>
      </p:sp>
      <p:sp>
        <p:nvSpPr>
          <p:cNvPr id="590866" name="Text Box 18"/>
          <p:cNvSpPr txBox="1">
            <a:spLocks noChangeArrowheads="1"/>
          </p:cNvSpPr>
          <p:nvPr/>
        </p:nvSpPr>
        <p:spPr bwMode="auto">
          <a:xfrm>
            <a:off x="3810000" y="5119688"/>
            <a:ext cx="1524000" cy="366712"/>
          </a:xfrm>
          <a:prstGeom prst="rect">
            <a:avLst/>
          </a:prstGeom>
          <a:noFill/>
          <a:ln w="9525">
            <a:noFill/>
            <a:miter lim="800000"/>
            <a:headEnd/>
            <a:tailEnd/>
          </a:ln>
          <a:effectLst/>
        </p:spPr>
        <p:txBody>
          <a:bodyPr>
            <a:spAutoFit/>
          </a:bodyPr>
          <a:lstStyle/>
          <a:p>
            <a:pPr eaLnBrk="1" hangingPunct="1">
              <a:spcBef>
                <a:spcPct val="50000"/>
              </a:spcBef>
            </a:pPr>
            <a:r>
              <a:rPr lang="en-US" sz="1800" b="1" u="sng">
                <a:latin typeface="Arial" charset="0"/>
                <a:cs typeface="Arial" charset="0"/>
              </a:rPr>
              <a:t>Gantt Chart</a:t>
            </a:r>
          </a:p>
        </p:txBody>
      </p:sp>
      <p:sp>
        <p:nvSpPr>
          <p:cNvPr id="590867" name="Oval 19"/>
          <p:cNvSpPr>
            <a:spLocks noChangeArrowheads="1"/>
          </p:cNvSpPr>
          <p:nvPr/>
        </p:nvSpPr>
        <p:spPr bwMode="auto">
          <a:xfrm flipV="1">
            <a:off x="4876800" y="3352800"/>
            <a:ext cx="685800" cy="381000"/>
          </a:xfrm>
          <a:prstGeom prst="ellipse">
            <a:avLst/>
          </a:prstGeom>
          <a:noFill/>
          <a:ln w="9525">
            <a:solidFill>
              <a:srgbClr val="FF0000"/>
            </a:solidFill>
            <a:round/>
            <a:headEnd/>
            <a:tailEnd/>
          </a:ln>
          <a:effectLst/>
        </p:spPr>
        <p:txBody>
          <a:bodyPr wrap="none" anchor="ctr"/>
          <a:lstStyle/>
          <a:p>
            <a:endParaRPr lang="en-US"/>
          </a:p>
        </p:txBody>
      </p:sp>
      <p:sp>
        <p:nvSpPr>
          <p:cNvPr id="590868" name="Line 20"/>
          <p:cNvSpPr>
            <a:spLocks noChangeShapeType="1"/>
          </p:cNvSpPr>
          <p:nvPr/>
        </p:nvSpPr>
        <p:spPr bwMode="auto">
          <a:xfrm flipH="1">
            <a:off x="5562600" y="3505200"/>
            <a:ext cx="381000" cy="0"/>
          </a:xfrm>
          <a:prstGeom prst="line">
            <a:avLst/>
          </a:prstGeom>
          <a:noFill/>
          <a:ln w="9525">
            <a:solidFill>
              <a:srgbClr val="FF0000"/>
            </a:solidFill>
            <a:round/>
            <a:headEnd/>
            <a:tailEnd type="triangle" w="med" len="med"/>
          </a:ln>
          <a:effectLst/>
        </p:spPr>
        <p:txBody>
          <a:bodyPr/>
          <a:lstStyle/>
          <a:p>
            <a:endParaRPr lang="en-US"/>
          </a:p>
        </p:txBody>
      </p:sp>
      <p:sp>
        <p:nvSpPr>
          <p:cNvPr id="590869" name="Text Box 21"/>
          <p:cNvSpPr txBox="1">
            <a:spLocks noChangeArrowheads="1"/>
          </p:cNvSpPr>
          <p:nvPr/>
        </p:nvSpPr>
        <p:spPr bwMode="auto">
          <a:xfrm>
            <a:off x="5943600" y="3352800"/>
            <a:ext cx="2286000" cy="366713"/>
          </a:xfrm>
          <a:prstGeom prst="rect">
            <a:avLst/>
          </a:prstGeom>
          <a:noFill/>
          <a:ln w="9525">
            <a:noFill/>
            <a:miter lim="800000"/>
            <a:headEnd/>
            <a:tailEnd/>
          </a:ln>
          <a:effectLst/>
        </p:spPr>
        <p:txBody>
          <a:bodyPr>
            <a:spAutoFit/>
          </a:bodyPr>
          <a:lstStyle/>
          <a:p>
            <a:pPr eaLnBrk="1" hangingPunct="1">
              <a:spcBef>
                <a:spcPct val="50000"/>
              </a:spcBef>
            </a:pPr>
            <a:r>
              <a:rPr lang="en-US" sz="1800" b="1">
                <a:solidFill>
                  <a:srgbClr val="FF0000"/>
                </a:solidFill>
                <a:latin typeface="Arial" charset="0"/>
                <a:cs typeface="Arial" charset="0"/>
              </a:rPr>
              <a:t>Shortest CPU time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90850"/>
                                        </p:tgtEl>
                                        <p:attrNameLst>
                                          <p:attrName>style.visibility</p:attrName>
                                        </p:attrNameLst>
                                      </p:cBhvr>
                                      <p:to>
                                        <p:strVal val="visible"/>
                                      </p:to>
                                    </p:set>
                                    <p:anim calcmode="lin" valueType="num">
                                      <p:cBhvr additive="base">
                                        <p:cTn id="7" dur="500" fill="hold"/>
                                        <p:tgtEl>
                                          <p:spTgt spid="590850"/>
                                        </p:tgtEl>
                                        <p:attrNameLst>
                                          <p:attrName>ppt_x</p:attrName>
                                        </p:attrNameLst>
                                      </p:cBhvr>
                                      <p:tavLst>
                                        <p:tav tm="0">
                                          <p:val>
                                            <p:strVal val="#ppt_x"/>
                                          </p:val>
                                        </p:tav>
                                        <p:tav tm="100000">
                                          <p:val>
                                            <p:strVal val="#ppt_x"/>
                                          </p:val>
                                        </p:tav>
                                      </p:tavLst>
                                    </p:anim>
                                    <p:anim calcmode="lin" valueType="num">
                                      <p:cBhvr additive="base">
                                        <p:cTn id="8" dur="500" fill="hold"/>
                                        <p:tgtEl>
                                          <p:spTgt spid="59085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90852"/>
                                        </p:tgtEl>
                                        <p:attrNameLst>
                                          <p:attrName>style.visibility</p:attrName>
                                        </p:attrNameLst>
                                      </p:cBhvr>
                                      <p:to>
                                        <p:strVal val="visible"/>
                                      </p:to>
                                    </p:set>
                                    <p:anim calcmode="lin" valueType="num">
                                      <p:cBhvr additive="base">
                                        <p:cTn id="13" dur="500" fill="hold"/>
                                        <p:tgtEl>
                                          <p:spTgt spid="590852"/>
                                        </p:tgtEl>
                                        <p:attrNameLst>
                                          <p:attrName>ppt_x</p:attrName>
                                        </p:attrNameLst>
                                      </p:cBhvr>
                                      <p:tavLst>
                                        <p:tav tm="0">
                                          <p:val>
                                            <p:strVal val="#ppt_x"/>
                                          </p:val>
                                        </p:tav>
                                        <p:tav tm="100000">
                                          <p:val>
                                            <p:strVal val="#ppt_x"/>
                                          </p:val>
                                        </p:tav>
                                      </p:tavLst>
                                    </p:anim>
                                    <p:anim calcmode="lin" valueType="num">
                                      <p:cBhvr additive="base">
                                        <p:cTn id="14" dur="500" fill="hold"/>
                                        <p:tgtEl>
                                          <p:spTgt spid="590852"/>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590854"/>
                                        </p:tgtEl>
                                        <p:attrNameLst>
                                          <p:attrName>style.visibility</p:attrName>
                                        </p:attrNameLst>
                                      </p:cBhvr>
                                      <p:to>
                                        <p:strVal val="visible"/>
                                      </p:to>
                                    </p:set>
                                    <p:anim calcmode="lin" valueType="num">
                                      <p:cBhvr additive="base">
                                        <p:cTn id="17" dur="500" fill="hold"/>
                                        <p:tgtEl>
                                          <p:spTgt spid="590854"/>
                                        </p:tgtEl>
                                        <p:attrNameLst>
                                          <p:attrName>ppt_x</p:attrName>
                                        </p:attrNameLst>
                                      </p:cBhvr>
                                      <p:tavLst>
                                        <p:tav tm="0">
                                          <p:val>
                                            <p:strVal val="#ppt_x"/>
                                          </p:val>
                                        </p:tav>
                                        <p:tav tm="100000">
                                          <p:val>
                                            <p:strVal val="#ppt_x"/>
                                          </p:val>
                                        </p:tav>
                                      </p:tavLst>
                                    </p:anim>
                                    <p:anim calcmode="lin" valueType="num">
                                      <p:cBhvr additive="base">
                                        <p:cTn id="18" dur="500" fill="hold"/>
                                        <p:tgtEl>
                                          <p:spTgt spid="59085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90851"/>
                                        </p:tgtEl>
                                        <p:attrNameLst>
                                          <p:attrName>style.visibility</p:attrName>
                                        </p:attrNameLst>
                                      </p:cBhvr>
                                      <p:to>
                                        <p:strVal val="visible"/>
                                      </p:to>
                                    </p:set>
                                    <p:anim calcmode="lin" valueType="num">
                                      <p:cBhvr additive="base">
                                        <p:cTn id="23" dur="500" fill="hold"/>
                                        <p:tgtEl>
                                          <p:spTgt spid="590851"/>
                                        </p:tgtEl>
                                        <p:attrNameLst>
                                          <p:attrName>ppt_x</p:attrName>
                                        </p:attrNameLst>
                                      </p:cBhvr>
                                      <p:tavLst>
                                        <p:tav tm="0">
                                          <p:val>
                                            <p:strVal val="#ppt_x"/>
                                          </p:val>
                                        </p:tav>
                                        <p:tav tm="100000">
                                          <p:val>
                                            <p:strVal val="#ppt_x"/>
                                          </p:val>
                                        </p:tav>
                                      </p:tavLst>
                                    </p:anim>
                                    <p:anim calcmode="lin" valueType="num">
                                      <p:cBhvr additive="base">
                                        <p:cTn id="24" dur="500" fill="hold"/>
                                        <p:tgtEl>
                                          <p:spTgt spid="59085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90855"/>
                                        </p:tgtEl>
                                        <p:attrNameLst>
                                          <p:attrName>style.visibility</p:attrName>
                                        </p:attrNameLst>
                                      </p:cBhvr>
                                      <p:to>
                                        <p:strVal val="visible"/>
                                      </p:to>
                                    </p:set>
                                    <p:anim calcmode="lin" valueType="num">
                                      <p:cBhvr additive="base">
                                        <p:cTn id="27" dur="500" fill="hold"/>
                                        <p:tgtEl>
                                          <p:spTgt spid="590855"/>
                                        </p:tgtEl>
                                        <p:attrNameLst>
                                          <p:attrName>ppt_x</p:attrName>
                                        </p:attrNameLst>
                                      </p:cBhvr>
                                      <p:tavLst>
                                        <p:tav tm="0">
                                          <p:val>
                                            <p:strVal val="#ppt_x"/>
                                          </p:val>
                                        </p:tav>
                                        <p:tav tm="100000">
                                          <p:val>
                                            <p:strVal val="#ppt_x"/>
                                          </p:val>
                                        </p:tav>
                                      </p:tavLst>
                                    </p:anim>
                                    <p:anim calcmode="lin" valueType="num">
                                      <p:cBhvr additive="base">
                                        <p:cTn id="28" dur="500" fill="hold"/>
                                        <p:tgtEl>
                                          <p:spTgt spid="59085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590853"/>
                                        </p:tgtEl>
                                        <p:attrNameLst>
                                          <p:attrName>style.visibility</p:attrName>
                                        </p:attrNameLst>
                                      </p:cBhvr>
                                      <p:to>
                                        <p:strVal val="visible"/>
                                      </p:to>
                                    </p:set>
                                    <p:anim calcmode="lin" valueType="num">
                                      <p:cBhvr additive="base">
                                        <p:cTn id="33" dur="500" fill="hold"/>
                                        <p:tgtEl>
                                          <p:spTgt spid="590853"/>
                                        </p:tgtEl>
                                        <p:attrNameLst>
                                          <p:attrName>ppt_x</p:attrName>
                                        </p:attrNameLst>
                                      </p:cBhvr>
                                      <p:tavLst>
                                        <p:tav tm="0">
                                          <p:val>
                                            <p:strVal val="#ppt_x"/>
                                          </p:val>
                                        </p:tav>
                                        <p:tav tm="100000">
                                          <p:val>
                                            <p:strVal val="#ppt_x"/>
                                          </p:val>
                                        </p:tav>
                                      </p:tavLst>
                                    </p:anim>
                                    <p:anim calcmode="lin" valueType="num">
                                      <p:cBhvr additive="base">
                                        <p:cTn id="34" dur="500" fill="hold"/>
                                        <p:tgtEl>
                                          <p:spTgt spid="590853"/>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590856"/>
                                        </p:tgtEl>
                                        <p:attrNameLst>
                                          <p:attrName>style.visibility</p:attrName>
                                        </p:attrNameLst>
                                      </p:cBhvr>
                                      <p:to>
                                        <p:strVal val="visible"/>
                                      </p:to>
                                    </p:set>
                                    <p:anim calcmode="lin" valueType="num">
                                      <p:cBhvr additive="base">
                                        <p:cTn id="37" dur="500" fill="hold"/>
                                        <p:tgtEl>
                                          <p:spTgt spid="590856"/>
                                        </p:tgtEl>
                                        <p:attrNameLst>
                                          <p:attrName>ppt_x</p:attrName>
                                        </p:attrNameLst>
                                      </p:cBhvr>
                                      <p:tavLst>
                                        <p:tav tm="0">
                                          <p:val>
                                            <p:strVal val="#ppt_x"/>
                                          </p:val>
                                        </p:tav>
                                        <p:tav tm="100000">
                                          <p:val>
                                            <p:strVal val="#ppt_x"/>
                                          </p:val>
                                        </p:tav>
                                      </p:tavLst>
                                    </p:anim>
                                    <p:anim calcmode="lin" valueType="num">
                                      <p:cBhvr additive="base">
                                        <p:cTn id="38" dur="500" fill="hold"/>
                                        <p:tgtEl>
                                          <p:spTgt spid="59085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90867"/>
                                        </p:tgtEl>
                                        <p:attrNameLst>
                                          <p:attrName>style.visibility</p:attrName>
                                        </p:attrNameLst>
                                      </p:cBhvr>
                                      <p:to>
                                        <p:strVal val="visible"/>
                                      </p:to>
                                    </p:set>
                                    <p:anim calcmode="lin" valueType="num">
                                      <p:cBhvr additive="base">
                                        <p:cTn id="43" dur="500" fill="hold"/>
                                        <p:tgtEl>
                                          <p:spTgt spid="590867"/>
                                        </p:tgtEl>
                                        <p:attrNameLst>
                                          <p:attrName>ppt_x</p:attrName>
                                        </p:attrNameLst>
                                      </p:cBhvr>
                                      <p:tavLst>
                                        <p:tav tm="0">
                                          <p:val>
                                            <p:strVal val="#ppt_x"/>
                                          </p:val>
                                        </p:tav>
                                        <p:tav tm="100000">
                                          <p:val>
                                            <p:strVal val="#ppt_x"/>
                                          </p:val>
                                        </p:tav>
                                      </p:tavLst>
                                    </p:anim>
                                    <p:anim calcmode="lin" valueType="num">
                                      <p:cBhvr additive="base">
                                        <p:cTn id="44" dur="500" fill="hold"/>
                                        <p:tgtEl>
                                          <p:spTgt spid="590867"/>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590868"/>
                                        </p:tgtEl>
                                        <p:attrNameLst>
                                          <p:attrName>style.visibility</p:attrName>
                                        </p:attrNameLst>
                                      </p:cBhvr>
                                      <p:to>
                                        <p:strVal val="visible"/>
                                      </p:to>
                                    </p:set>
                                    <p:anim calcmode="lin" valueType="num">
                                      <p:cBhvr additive="base">
                                        <p:cTn id="47" dur="500" fill="hold"/>
                                        <p:tgtEl>
                                          <p:spTgt spid="590868"/>
                                        </p:tgtEl>
                                        <p:attrNameLst>
                                          <p:attrName>ppt_x</p:attrName>
                                        </p:attrNameLst>
                                      </p:cBhvr>
                                      <p:tavLst>
                                        <p:tav tm="0">
                                          <p:val>
                                            <p:strVal val="#ppt_x"/>
                                          </p:val>
                                        </p:tav>
                                        <p:tav tm="100000">
                                          <p:val>
                                            <p:strVal val="#ppt_x"/>
                                          </p:val>
                                        </p:tav>
                                      </p:tavLst>
                                    </p:anim>
                                    <p:anim calcmode="lin" valueType="num">
                                      <p:cBhvr additive="base">
                                        <p:cTn id="48" dur="500" fill="hold"/>
                                        <p:tgtEl>
                                          <p:spTgt spid="590868"/>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590869"/>
                                        </p:tgtEl>
                                        <p:attrNameLst>
                                          <p:attrName>style.visibility</p:attrName>
                                        </p:attrNameLst>
                                      </p:cBhvr>
                                      <p:to>
                                        <p:strVal val="visible"/>
                                      </p:to>
                                    </p:set>
                                    <p:anim calcmode="lin" valueType="num">
                                      <p:cBhvr additive="base">
                                        <p:cTn id="51" dur="500" fill="hold"/>
                                        <p:tgtEl>
                                          <p:spTgt spid="590869"/>
                                        </p:tgtEl>
                                        <p:attrNameLst>
                                          <p:attrName>ppt_x</p:attrName>
                                        </p:attrNameLst>
                                      </p:cBhvr>
                                      <p:tavLst>
                                        <p:tav tm="0">
                                          <p:val>
                                            <p:strVal val="#ppt_x"/>
                                          </p:val>
                                        </p:tav>
                                        <p:tav tm="100000">
                                          <p:val>
                                            <p:strVal val="#ppt_x"/>
                                          </p:val>
                                        </p:tav>
                                      </p:tavLst>
                                    </p:anim>
                                    <p:anim calcmode="lin" valueType="num">
                                      <p:cBhvr additive="base">
                                        <p:cTn id="52" dur="500" fill="hold"/>
                                        <p:tgtEl>
                                          <p:spTgt spid="590869"/>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590866"/>
                                        </p:tgtEl>
                                        <p:attrNameLst>
                                          <p:attrName>style.visibility</p:attrName>
                                        </p:attrNameLst>
                                      </p:cBhvr>
                                      <p:to>
                                        <p:strVal val="visible"/>
                                      </p:to>
                                    </p:set>
                                    <p:anim calcmode="lin" valueType="num">
                                      <p:cBhvr additive="base">
                                        <p:cTn id="57" dur="500" fill="hold"/>
                                        <p:tgtEl>
                                          <p:spTgt spid="590866"/>
                                        </p:tgtEl>
                                        <p:attrNameLst>
                                          <p:attrName>ppt_x</p:attrName>
                                        </p:attrNameLst>
                                      </p:cBhvr>
                                      <p:tavLst>
                                        <p:tav tm="0">
                                          <p:val>
                                            <p:strVal val="#ppt_x"/>
                                          </p:val>
                                        </p:tav>
                                        <p:tav tm="100000">
                                          <p:val>
                                            <p:strVal val="#ppt_x"/>
                                          </p:val>
                                        </p:tav>
                                      </p:tavLst>
                                    </p:anim>
                                    <p:anim calcmode="lin" valueType="num">
                                      <p:cBhvr additive="base">
                                        <p:cTn id="58" dur="500" fill="hold"/>
                                        <p:tgtEl>
                                          <p:spTgt spid="590866"/>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590857"/>
                                        </p:tgtEl>
                                        <p:attrNameLst>
                                          <p:attrName>style.visibility</p:attrName>
                                        </p:attrNameLst>
                                      </p:cBhvr>
                                      <p:to>
                                        <p:strVal val="visible"/>
                                      </p:to>
                                    </p:set>
                                    <p:anim calcmode="lin" valueType="num">
                                      <p:cBhvr additive="base">
                                        <p:cTn id="63" dur="500" fill="hold"/>
                                        <p:tgtEl>
                                          <p:spTgt spid="590857"/>
                                        </p:tgtEl>
                                        <p:attrNameLst>
                                          <p:attrName>ppt_x</p:attrName>
                                        </p:attrNameLst>
                                      </p:cBhvr>
                                      <p:tavLst>
                                        <p:tav tm="0">
                                          <p:val>
                                            <p:strVal val="#ppt_x"/>
                                          </p:val>
                                        </p:tav>
                                        <p:tav tm="100000">
                                          <p:val>
                                            <p:strVal val="#ppt_x"/>
                                          </p:val>
                                        </p:tav>
                                      </p:tavLst>
                                    </p:anim>
                                    <p:anim calcmode="lin" valueType="num">
                                      <p:cBhvr additive="base">
                                        <p:cTn id="64" dur="500" fill="hold"/>
                                        <p:tgtEl>
                                          <p:spTgt spid="590857"/>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590861"/>
                                        </p:tgtEl>
                                        <p:attrNameLst>
                                          <p:attrName>style.visibility</p:attrName>
                                        </p:attrNameLst>
                                      </p:cBhvr>
                                      <p:to>
                                        <p:strVal val="visible"/>
                                      </p:to>
                                    </p:set>
                                    <p:anim calcmode="lin" valueType="num">
                                      <p:cBhvr additive="base">
                                        <p:cTn id="67" dur="500" fill="hold"/>
                                        <p:tgtEl>
                                          <p:spTgt spid="590861"/>
                                        </p:tgtEl>
                                        <p:attrNameLst>
                                          <p:attrName>ppt_x</p:attrName>
                                        </p:attrNameLst>
                                      </p:cBhvr>
                                      <p:tavLst>
                                        <p:tav tm="0">
                                          <p:val>
                                            <p:strVal val="#ppt_x"/>
                                          </p:val>
                                        </p:tav>
                                        <p:tav tm="100000">
                                          <p:val>
                                            <p:strVal val="#ppt_x"/>
                                          </p:val>
                                        </p:tav>
                                      </p:tavLst>
                                    </p:anim>
                                    <p:anim calcmode="lin" valueType="num">
                                      <p:cBhvr additive="base">
                                        <p:cTn id="68" dur="500" fill="hold"/>
                                        <p:tgtEl>
                                          <p:spTgt spid="590861"/>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590862"/>
                                        </p:tgtEl>
                                        <p:attrNameLst>
                                          <p:attrName>style.visibility</p:attrName>
                                        </p:attrNameLst>
                                      </p:cBhvr>
                                      <p:to>
                                        <p:strVal val="visible"/>
                                      </p:to>
                                    </p:set>
                                    <p:anim calcmode="lin" valueType="num">
                                      <p:cBhvr additive="base">
                                        <p:cTn id="71" dur="500" fill="hold"/>
                                        <p:tgtEl>
                                          <p:spTgt spid="590862"/>
                                        </p:tgtEl>
                                        <p:attrNameLst>
                                          <p:attrName>ppt_x</p:attrName>
                                        </p:attrNameLst>
                                      </p:cBhvr>
                                      <p:tavLst>
                                        <p:tav tm="0">
                                          <p:val>
                                            <p:strVal val="#ppt_x"/>
                                          </p:val>
                                        </p:tav>
                                        <p:tav tm="100000">
                                          <p:val>
                                            <p:strVal val="#ppt_x"/>
                                          </p:val>
                                        </p:tav>
                                      </p:tavLst>
                                    </p:anim>
                                    <p:anim calcmode="lin" valueType="num">
                                      <p:cBhvr additive="base">
                                        <p:cTn id="72" dur="500" fill="hold"/>
                                        <p:tgtEl>
                                          <p:spTgt spid="590862"/>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590858"/>
                                        </p:tgtEl>
                                        <p:attrNameLst>
                                          <p:attrName>style.visibility</p:attrName>
                                        </p:attrNameLst>
                                      </p:cBhvr>
                                      <p:to>
                                        <p:strVal val="visible"/>
                                      </p:to>
                                    </p:set>
                                    <p:anim calcmode="lin" valueType="num">
                                      <p:cBhvr additive="base">
                                        <p:cTn id="77" dur="500" fill="hold"/>
                                        <p:tgtEl>
                                          <p:spTgt spid="590858"/>
                                        </p:tgtEl>
                                        <p:attrNameLst>
                                          <p:attrName>ppt_x</p:attrName>
                                        </p:attrNameLst>
                                      </p:cBhvr>
                                      <p:tavLst>
                                        <p:tav tm="0">
                                          <p:val>
                                            <p:strVal val="#ppt_x"/>
                                          </p:val>
                                        </p:tav>
                                        <p:tav tm="100000">
                                          <p:val>
                                            <p:strVal val="#ppt_x"/>
                                          </p:val>
                                        </p:tav>
                                      </p:tavLst>
                                    </p:anim>
                                    <p:anim calcmode="lin" valueType="num">
                                      <p:cBhvr additive="base">
                                        <p:cTn id="78" dur="500" fill="hold"/>
                                        <p:tgtEl>
                                          <p:spTgt spid="590858"/>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590863"/>
                                        </p:tgtEl>
                                        <p:attrNameLst>
                                          <p:attrName>style.visibility</p:attrName>
                                        </p:attrNameLst>
                                      </p:cBhvr>
                                      <p:to>
                                        <p:strVal val="visible"/>
                                      </p:to>
                                    </p:set>
                                    <p:anim calcmode="lin" valueType="num">
                                      <p:cBhvr additive="base">
                                        <p:cTn id="81" dur="500" fill="hold"/>
                                        <p:tgtEl>
                                          <p:spTgt spid="590863"/>
                                        </p:tgtEl>
                                        <p:attrNameLst>
                                          <p:attrName>ppt_x</p:attrName>
                                        </p:attrNameLst>
                                      </p:cBhvr>
                                      <p:tavLst>
                                        <p:tav tm="0">
                                          <p:val>
                                            <p:strVal val="#ppt_x"/>
                                          </p:val>
                                        </p:tav>
                                        <p:tav tm="100000">
                                          <p:val>
                                            <p:strVal val="#ppt_x"/>
                                          </p:val>
                                        </p:tav>
                                      </p:tavLst>
                                    </p:anim>
                                    <p:anim calcmode="lin" valueType="num">
                                      <p:cBhvr additive="base">
                                        <p:cTn id="82" dur="500" fill="hold"/>
                                        <p:tgtEl>
                                          <p:spTgt spid="590863"/>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590859"/>
                                        </p:tgtEl>
                                        <p:attrNameLst>
                                          <p:attrName>style.visibility</p:attrName>
                                        </p:attrNameLst>
                                      </p:cBhvr>
                                      <p:to>
                                        <p:strVal val="visible"/>
                                      </p:to>
                                    </p:set>
                                    <p:anim calcmode="lin" valueType="num">
                                      <p:cBhvr additive="base">
                                        <p:cTn id="87" dur="500" fill="hold"/>
                                        <p:tgtEl>
                                          <p:spTgt spid="590859"/>
                                        </p:tgtEl>
                                        <p:attrNameLst>
                                          <p:attrName>ppt_x</p:attrName>
                                        </p:attrNameLst>
                                      </p:cBhvr>
                                      <p:tavLst>
                                        <p:tav tm="0">
                                          <p:val>
                                            <p:strVal val="#ppt_x"/>
                                          </p:val>
                                        </p:tav>
                                        <p:tav tm="100000">
                                          <p:val>
                                            <p:strVal val="#ppt_x"/>
                                          </p:val>
                                        </p:tav>
                                      </p:tavLst>
                                    </p:anim>
                                    <p:anim calcmode="lin" valueType="num">
                                      <p:cBhvr additive="base">
                                        <p:cTn id="88" dur="500" fill="hold"/>
                                        <p:tgtEl>
                                          <p:spTgt spid="590859"/>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590864"/>
                                        </p:tgtEl>
                                        <p:attrNameLst>
                                          <p:attrName>style.visibility</p:attrName>
                                        </p:attrNameLst>
                                      </p:cBhvr>
                                      <p:to>
                                        <p:strVal val="visible"/>
                                      </p:to>
                                    </p:set>
                                    <p:anim calcmode="lin" valueType="num">
                                      <p:cBhvr additive="base">
                                        <p:cTn id="91" dur="500" fill="hold"/>
                                        <p:tgtEl>
                                          <p:spTgt spid="590864"/>
                                        </p:tgtEl>
                                        <p:attrNameLst>
                                          <p:attrName>ppt_x</p:attrName>
                                        </p:attrNameLst>
                                      </p:cBhvr>
                                      <p:tavLst>
                                        <p:tav tm="0">
                                          <p:val>
                                            <p:strVal val="#ppt_x"/>
                                          </p:val>
                                        </p:tav>
                                        <p:tav tm="100000">
                                          <p:val>
                                            <p:strVal val="#ppt_x"/>
                                          </p:val>
                                        </p:tav>
                                      </p:tavLst>
                                    </p:anim>
                                    <p:anim calcmode="lin" valueType="num">
                                      <p:cBhvr additive="base">
                                        <p:cTn id="92" dur="500" fill="hold"/>
                                        <p:tgtEl>
                                          <p:spTgt spid="590864"/>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590860"/>
                                        </p:tgtEl>
                                        <p:attrNameLst>
                                          <p:attrName>style.visibility</p:attrName>
                                        </p:attrNameLst>
                                      </p:cBhvr>
                                      <p:to>
                                        <p:strVal val="visible"/>
                                      </p:to>
                                    </p:set>
                                    <p:anim calcmode="lin" valueType="num">
                                      <p:cBhvr additive="base">
                                        <p:cTn id="97" dur="500" fill="hold"/>
                                        <p:tgtEl>
                                          <p:spTgt spid="590860"/>
                                        </p:tgtEl>
                                        <p:attrNameLst>
                                          <p:attrName>ppt_x</p:attrName>
                                        </p:attrNameLst>
                                      </p:cBhvr>
                                      <p:tavLst>
                                        <p:tav tm="0">
                                          <p:val>
                                            <p:strVal val="#ppt_x"/>
                                          </p:val>
                                        </p:tav>
                                        <p:tav tm="100000">
                                          <p:val>
                                            <p:strVal val="#ppt_x"/>
                                          </p:val>
                                        </p:tav>
                                      </p:tavLst>
                                    </p:anim>
                                    <p:anim calcmode="lin" valueType="num">
                                      <p:cBhvr additive="base">
                                        <p:cTn id="98" dur="500" fill="hold"/>
                                        <p:tgtEl>
                                          <p:spTgt spid="590860"/>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590865"/>
                                        </p:tgtEl>
                                        <p:attrNameLst>
                                          <p:attrName>style.visibility</p:attrName>
                                        </p:attrNameLst>
                                      </p:cBhvr>
                                      <p:to>
                                        <p:strVal val="visible"/>
                                      </p:to>
                                    </p:set>
                                    <p:anim calcmode="lin" valueType="num">
                                      <p:cBhvr additive="base">
                                        <p:cTn id="101" dur="500" fill="hold"/>
                                        <p:tgtEl>
                                          <p:spTgt spid="590865"/>
                                        </p:tgtEl>
                                        <p:attrNameLst>
                                          <p:attrName>ppt_x</p:attrName>
                                        </p:attrNameLst>
                                      </p:cBhvr>
                                      <p:tavLst>
                                        <p:tav tm="0">
                                          <p:val>
                                            <p:strVal val="#ppt_x"/>
                                          </p:val>
                                        </p:tav>
                                        <p:tav tm="100000">
                                          <p:val>
                                            <p:strVal val="#ppt_x"/>
                                          </p:val>
                                        </p:tav>
                                      </p:tavLst>
                                    </p:anim>
                                    <p:anim calcmode="lin" valueType="num">
                                      <p:cBhvr additive="base">
                                        <p:cTn id="102" dur="500" fill="hold"/>
                                        <p:tgtEl>
                                          <p:spTgt spid="5908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0850" grpId="0"/>
      <p:bldP spid="590851" grpId="0"/>
      <p:bldP spid="590852" grpId="0"/>
      <p:bldP spid="590853" grpId="0"/>
      <p:bldP spid="590854" grpId="0"/>
      <p:bldP spid="590855" grpId="0"/>
      <p:bldP spid="590856" grpId="0"/>
      <p:bldP spid="590857" grpId="0" animBg="1"/>
      <p:bldP spid="590858" grpId="0" animBg="1"/>
      <p:bldP spid="590859" grpId="0" animBg="1"/>
      <p:bldP spid="590860" grpId="0" animBg="1"/>
      <p:bldP spid="590861" grpId="0"/>
      <p:bldP spid="590862" grpId="0"/>
      <p:bldP spid="590863" grpId="0"/>
      <p:bldP spid="590864" grpId="0"/>
      <p:bldP spid="590865" grpId="0"/>
      <p:bldP spid="590866" grpId="0"/>
      <p:bldP spid="590867" grpId="0" animBg="1"/>
      <p:bldP spid="590868" grpId="0" animBg="1"/>
      <p:bldP spid="590869"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Text Box 2"/>
          <p:cNvSpPr txBox="1">
            <a:spLocks noChangeArrowheads="1"/>
          </p:cNvSpPr>
          <p:nvPr/>
        </p:nvSpPr>
        <p:spPr bwMode="auto">
          <a:xfrm>
            <a:off x="228600" y="90488"/>
            <a:ext cx="3581400" cy="779462"/>
          </a:xfrm>
          <a:prstGeom prst="rect">
            <a:avLst/>
          </a:prstGeom>
          <a:noFill/>
          <a:ln w="9525">
            <a:noFill/>
            <a:miter lim="800000"/>
            <a:headEnd/>
            <a:tailEnd/>
          </a:ln>
          <a:effectLst/>
        </p:spPr>
        <p:txBody>
          <a:bodyPr>
            <a:spAutoFit/>
          </a:bodyPr>
          <a:lstStyle/>
          <a:p>
            <a:pPr eaLnBrk="1" hangingPunct="1">
              <a:spcBef>
                <a:spcPct val="50000"/>
              </a:spcBef>
            </a:pPr>
            <a:endParaRPr lang="en-US" sz="1800" b="1">
              <a:latin typeface="Arial" charset="0"/>
              <a:cs typeface="Arial" charset="0"/>
            </a:endParaRPr>
          </a:p>
          <a:p>
            <a:pPr eaLnBrk="1" hangingPunct="1">
              <a:spcBef>
                <a:spcPct val="50000"/>
              </a:spcBef>
            </a:pPr>
            <a:r>
              <a:rPr lang="en-US" sz="1800" b="1">
                <a:latin typeface="Arial" charset="0"/>
                <a:cs typeface="Arial" charset="0"/>
              </a:rPr>
              <a:t>Average Waiting Time:</a:t>
            </a:r>
          </a:p>
        </p:txBody>
      </p:sp>
      <p:sp>
        <p:nvSpPr>
          <p:cNvPr id="591875" name="Text Box 3"/>
          <p:cNvSpPr txBox="1">
            <a:spLocks noChangeArrowheads="1"/>
          </p:cNvSpPr>
          <p:nvPr/>
        </p:nvSpPr>
        <p:spPr bwMode="auto">
          <a:xfrm>
            <a:off x="2514600" y="685800"/>
            <a:ext cx="4876800" cy="1192213"/>
          </a:xfrm>
          <a:prstGeom prst="rect">
            <a:avLst/>
          </a:prstGeom>
          <a:noFill/>
          <a:ln w="9525">
            <a:noFill/>
            <a:miter lim="800000"/>
            <a:headEnd/>
            <a:tailEnd/>
          </a:ln>
          <a:effectLst/>
        </p:spPr>
        <p:txBody>
          <a:bodyPr>
            <a:spAutoFit/>
          </a:bodyPr>
          <a:lstStyle/>
          <a:p>
            <a:pPr eaLnBrk="1" hangingPunct="1">
              <a:spcBef>
                <a:spcPct val="50000"/>
              </a:spcBef>
            </a:pPr>
            <a:endParaRPr lang="en-US" sz="1800" b="1">
              <a:latin typeface="Arial" charset="0"/>
              <a:cs typeface="Arial" charset="0"/>
            </a:endParaRPr>
          </a:p>
          <a:p>
            <a:pPr eaLnBrk="1" hangingPunct="1">
              <a:spcBef>
                <a:spcPct val="50000"/>
              </a:spcBef>
            </a:pPr>
            <a:endParaRPr lang="en-US" sz="1800" b="1">
              <a:latin typeface="Arial" charset="0"/>
              <a:cs typeface="Arial" charset="0"/>
            </a:endParaRPr>
          </a:p>
          <a:p>
            <a:pPr eaLnBrk="1" hangingPunct="1">
              <a:spcBef>
                <a:spcPct val="50000"/>
              </a:spcBef>
            </a:pPr>
            <a:r>
              <a:rPr lang="en-US" sz="1800" b="1">
                <a:latin typeface="Arial" charset="0"/>
                <a:cs typeface="Arial" charset="0"/>
              </a:rPr>
              <a:t>Waiting Time</a:t>
            </a:r>
            <a:r>
              <a:rPr lang="en-US" sz="1800">
                <a:latin typeface="Arial" charset="0"/>
                <a:cs typeface="Arial" charset="0"/>
              </a:rPr>
              <a:t> = Starting Time – Arrival Time </a:t>
            </a:r>
          </a:p>
        </p:txBody>
      </p:sp>
      <p:sp>
        <p:nvSpPr>
          <p:cNvPr id="591876" name="Text Box 4"/>
          <p:cNvSpPr txBox="1">
            <a:spLocks noChangeArrowheads="1"/>
          </p:cNvSpPr>
          <p:nvPr/>
        </p:nvSpPr>
        <p:spPr bwMode="auto">
          <a:xfrm>
            <a:off x="3657600" y="2286000"/>
            <a:ext cx="2133600" cy="1604963"/>
          </a:xfrm>
          <a:prstGeom prst="rect">
            <a:avLst/>
          </a:prstGeom>
          <a:solidFill>
            <a:schemeClr val="accent1"/>
          </a:solidFill>
          <a:ln w="9525">
            <a:noFill/>
            <a:miter lim="800000"/>
            <a:headEnd/>
            <a:tailEnd/>
          </a:ln>
          <a:effectLst/>
        </p:spPr>
        <p:txBody>
          <a:bodyPr>
            <a:spAutoFit/>
          </a:bodyPr>
          <a:lstStyle/>
          <a:p>
            <a:pPr eaLnBrk="1" hangingPunct="1">
              <a:spcBef>
                <a:spcPct val="50000"/>
              </a:spcBef>
            </a:pPr>
            <a:r>
              <a:rPr lang="en-US" sz="1800">
                <a:latin typeface="Arial" charset="0"/>
                <a:cs typeface="Arial" charset="0"/>
              </a:rPr>
              <a:t>P1 =&gt; 0 – 0 = </a:t>
            </a:r>
            <a:r>
              <a:rPr lang="en-US" sz="1800" b="1">
                <a:latin typeface="Arial" charset="0"/>
                <a:cs typeface="Arial" charset="0"/>
              </a:rPr>
              <a:t>0</a:t>
            </a:r>
          </a:p>
          <a:p>
            <a:pPr eaLnBrk="1" hangingPunct="1">
              <a:spcBef>
                <a:spcPct val="50000"/>
              </a:spcBef>
            </a:pPr>
            <a:r>
              <a:rPr lang="en-US" sz="1800">
                <a:latin typeface="Arial" charset="0"/>
                <a:cs typeface="Arial" charset="0"/>
              </a:rPr>
              <a:t>P2 =&gt; 3 – 0 = </a:t>
            </a:r>
            <a:r>
              <a:rPr lang="en-US" sz="1800" b="1">
                <a:latin typeface="Arial" charset="0"/>
                <a:cs typeface="Arial" charset="0"/>
              </a:rPr>
              <a:t>3</a:t>
            </a:r>
          </a:p>
          <a:p>
            <a:pPr eaLnBrk="1" hangingPunct="1">
              <a:spcBef>
                <a:spcPct val="50000"/>
              </a:spcBef>
            </a:pPr>
            <a:r>
              <a:rPr lang="en-US" sz="1800">
                <a:latin typeface="Arial" charset="0"/>
                <a:cs typeface="Arial" charset="0"/>
              </a:rPr>
              <a:t>P3 =&gt; 8 – 0 = </a:t>
            </a:r>
            <a:r>
              <a:rPr lang="en-US" sz="1800" b="1">
                <a:latin typeface="Arial" charset="0"/>
                <a:cs typeface="Arial" charset="0"/>
              </a:rPr>
              <a:t>8</a:t>
            </a:r>
          </a:p>
          <a:p>
            <a:pPr eaLnBrk="1" hangingPunct="1">
              <a:spcBef>
                <a:spcPct val="50000"/>
              </a:spcBef>
            </a:pPr>
            <a:r>
              <a:rPr lang="en-US" sz="1800">
                <a:latin typeface="Arial" charset="0"/>
                <a:cs typeface="Arial" charset="0"/>
              </a:rPr>
              <a:t>P4 =&gt; 16 – 0 = </a:t>
            </a:r>
            <a:r>
              <a:rPr lang="en-US" sz="1800" b="1">
                <a:latin typeface="Arial" charset="0"/>
                <a:cs typeface="Arial" charset="0"/>
              </a:rPr>
              <a:t>16</a:t>
            </a:r>
            <a:r>
              <a:rPr lang="en-US" sz="1800">
                <a:latin typeface="Arial" charset="0"/>
                <a:cs typeface="Arial" charset="0"/>
              </a:rPr>
              <a:t>  </a:t>
            </a:r>
          </a:p>
        </p:txBody>
      </p:sp>
      <p:sp>
        <p:nvSpPr>
          <p:cNvPr id="591877" name="Text Box 5"/>
          <p:cNvSpPr txBox="1">
            <a:spLocks noChangeArrowheads="1"/>
          </p:cNvSpPr>
          <p:nvPr/>
        </p:nvSpPr>
        <p:spPr bwMode="auto">
          <a:xfrm>
            <a:off x="2286000" y="4191000"/>
            <a:ext cx="4953000" cy="1192213"/>
          </a:xfrm>
          <a:prstGeom prst="rect">
            <a:avLst/>
          </a:prstGeom>
          <a:solidFill>
            <a:schemeClr val="accent1"/>
          </a:solidFill>
          <a:ln w="9525">
            <a:noFill/>
            <a:miter lim="800000"/>
            <a:headEnd/>
            <a:tailEnd/>
          </a:ln>
          <a:effectLst/>
        </p:spPr>
        <p:txBody>
          <a:bodyPr>
            <a:spAutoFit/>
          </a:bodyPr>
          <a:lstStyle/>
          <a:p>
            <a:pPr eaLnBrk="1" hangingPunct="1">
              <a:spcBef>
                <a:spcPct val="50000"/>
              </a:spcBef>
            </a:pPr>
            <a:r>
              <a:rPr lang="en-US" sz="1800" b="1">
                <a:latin typeface="Arial" charset="0"/>
                <a:cs typeface="Arial" charset="0"/>
              </a:rPr>
              <a:t>Average waiting Time</a:t>
            </a:r>
            <a:r>
              <a:rPr lang="en-US" sz="1800">
                <a:latin typeface="Arial" charset="0"/>
                <a:cs typeface="Arial" charset="0"/>
              </a:rPr>
              <a:t> = 0 + 3 + 8 + 16 / 4</a:t>
            </a:r>
          </a:p>
          <a:p>
            <a:pPr eaLnBrk="1" hangingPunct="1">
              <a:spcBef>
                <a:spcPct val="50000"/>
              </a:spcBef>
            </a:pPr>
            <a:r>
              <a:rPr lang="en-US" sz="1800">
                <a:latin typeface="Arial" charset="0"/>
                <a:cs typeface="Arial" charset="0"/>
              </a:rPr>
              <a:t>		         = 27 / 4</a:t>
            </a:r>
          </a:p>
          <a:p>
            <a:pPr eaLnBrk="1" hangingPunct="1">
              <a:spcBef>
                <a:spcPct val="50000"/>
              </a:spcBef>
            </a:pPr>
            <a:r>
              <a:rPr lang="en-US" sz="1800">
                <a:latin typeface="Arial" charset="0"/>
                <a:cs typeface="Arial" charset="0"/>
              </a:rPr>
              <a:t>		         =&gt; </a:t>
            </a:r>
            <a:r>
              <a:rPr lang="en-US" sz="1800" b="1">
                <a:latin typeface="Arial" charset="0"/>
                <a:cs typeface="Arial" charset="0"/>
              </a:rPr>
              <a:t>6.75 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91874"/>
                                        </p:tgtEl>
                                        <p:attrNameLst>
                                          <p:attrName>style.visibility</p:attrName>
                                        </p:attrNameLst>
                                      </p:cBhvr>
                                      <p:to>
                                        <p:strVal val="visible"/>
                                      </p:to>
                                    </p:set>
                                    <p:anim calcmode="lin" valueType="num">
                                      <p:cBhvr additive="base">
                                        <p:cTn id="7" dur="500" fill="hold"/>
                                        <p:tgtEl>
                                          <p:spTgt spid="591874"/>
                                        </p:tgtEl>
                                        <p:attrNameLst>
                                          <p:attrName>ppt_x</p:attrName>
                                        </p:attrNameLst>
                                      </p:cBhvr>
                                      <p:tavLst>
                                        <p:tav tm="0">
                                          <p:val>
                                            <p:strVal val="#ppt_x"/>
                                          </p:val>
                                        </p:tav>
                                        <p:tav tm="100000">
                                          <p:val>
                                            <p:strVal val="#ppt_x"/>
                                          </p:val>
                                        </p:tav>
                                      </p:tavLst>
                                    </p:anim>
                                    <p:anim calcmode="lin" valueType="num">
                                      <p:cBhvr additive="base">
                                        <p:cTn id="8" dur="500" fill="hold"/>
                                        <p:tgtEl>
                                          <p:spTgt spid="59187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91875"/>
                                        </p:tgtEl>
                                        <p:attrNameLst>
                                          <p:attrName>style.visibility</p:attrName>
                                        </p:attrNameLst>
                                      </p:cBhvr>
                                      <p:to>
                                        <p:strVal val="visible"/>
                                      </p:to>
                                    </p:set>
                                    <p:anim calcmode="lin" valueType="num">
                                      <p:cBhvr additive="base">
                                        <p:cTn id="13" dur="500" fill="hold"/>
                                        <p:tgtEl>
                                          <p:spTgt spid="591875"/>
                                        </p:tgtEl>
                                        <p:attrNameLst>
                                          <p:attrName>ppt_x</p:attrName>
                                        </p:attrNameLst>
                                      </p:cBhvr>
                                      <p:tavLst>
                                        <p:tav tm="0">
                                          <p:val>
                                            <p:strVal val="#ppt_x"/>
                                          </p:val>
                                        </p:tav>
                                        <p:tav tm="100000">
                                          <p:val>
                                            <p:strVal val="#ppt_x"/>
                                          </p:val>
                                        </p:tav>
                                      </p:tavLst>
                                    </p:anim>
                                    <p:anim calcmode="lin" valueType="num">
                                      <p:cBhvr additive="base">
                                        <p:cTn id="14" dur="500" fill="hold"/>
                                        <p:tgtEl>
                                          <p:spTgt spid="59187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91876"/>
                                        </p:tgtEl>
                                        <p:attrNameLst>
                                          <p:attrName>style.visibility</p:attrName>
                                        </p:attrNameLst>
                                      </p:cBhvr>
                                      <p:to>
                                        <p:strVal val="visible"/>
                                      </p:to>
                                    </p:set>
                                    <p:anim calcmode="lin" valueType="num">
                                      <p:cBhvr additive="base">
                                        <p:cTn id="19" dur="500" fill="hold"/>
                                        <p:tgtEl>
                                          <p:spTgt spid="591876"/>
                                        </p:tgtEl>
                                        <p:attrNameLst>
                                          <p:attrName>ppt_x</p:attrName>
                                        </p:attrNameLst>
                                      </p:cBhvr>
                                      <p:tavLst>
                                        <p:tav tm="0">
                                          <p:val>
                                            <p:strVal val="#ppt_x"/>
                                          </p:val>
                                        </p:tav>
                                        <p:tav tm="100000">
                                          <p:val>
                                            <p:strVal val="#ppt_x"/>
                                          </p:val>
                                        </p:tav>
                                      </p:tavLst>
                                    </p:anim>
                                    <p:anim calcmode="lin" valueType="num">
                                      <p:cBhvr additive="base">
                                        <p:cTn id="20" dur="500" fill="hold"/>
                                        <p:tgtEl>
                                          <p:spTgt spid="59187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91877"/>
                                        </p:tgtEl>
                                        <p:attrNameLst>
                                          <p:attrName>style.visibility</p:attrName>
                                        </p:attrNameLst>
                                      </p:cBhvr>
                                      <p:to>
                                        <p:strVal val="visible"/>
                                      </p:to>
                                    </p:set>
                                    <p:anim calcmode="lin" valueType="num">
                                      <p:cBhvr additive="base">
                                        <p:cTn id="25" dur="500" fill="hold"/>
                                        <p:tgtEl>
                                          <p:spTgt spid="591877"/>
                                        </p:tgtEl>
                                        <p:attrNameLst>
                                          <p:attrName>ppt_x</p:attrName>
                                        </p:attrNameLst>
                                      </p:cBhvr>
                                      <p:tavLst>
                                        <p:tav tm="0">
                                          <p:val>
                                            <p:strVal val="#ppt_x"/>
                                          </p:val>
                                        </p:tav>
                                        <p:tav tm="100000">
                                          <p:val>
                                            <p:strVal val="#ppt_x"/>
                                          </p:val>
                                        </p:tav>
                                      </p:tavLst>
                                    </p:anim>
                                    <p:anim calcmode="lin" valueType="num">
                                      <p:cBhvr additive="base">
                                        <p:cTn id="26" dur="500" fill="hold"/>
                                        <p:tgtEl>
                                          <p:spTgt spid="5918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1874" grpId="0"/>
      <p:bldP spid="591875" grpId="0"/>
      <p:bldP spid="591876" grpId="0" animBg="1"/>
      <p:bldP spid="59187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r>
              <a:rPr lang="en-NZ"/>
              <a:t>Process Termination</a:t>
            </a:r>
            <a:endParaRPr lang="en-US"/>
          </a:p>
        </p:txBody>
      </p:sp>
      <p:sp>
        <p:nvSpPr>
          <p:cNvPr id="403459" name="Rectangle 3"/>
          <p:cNvSpPr>
            <a:spLocks noGrp="1" noChangeArrowheads="1"/>
          </p:cNvSpPr>
          <p:nvPr>
            <p:ph type="body" idx="1"/>
          </p:nvPr>
        </p:nvSpPr>
        <p:spPr/>
        <p:txBody>
          <a:bodyPr/>
          <a:lstStyle/>
          <a:p>
            <a:r>
              <a:rPr lang="en-US"/>
              <a:t> </a:t>
            </a:r>
            <a:r>
              <a:rPr lang="en-NZ"/>
              <a:t>There must be some way that a process can indicate completion.</a:t>
            </a:r>
          </a:p>
          <a:p>
            <a:r>
              <a:rPr lang="en-NZ"/>
              <a:t>This indication may be:</a:t>
            </a:r>
          </a:p>
          <a:p>
            <a:pPr lvl="1"/>
            <a:r>
              <a:rPr lang="en-NZ"/>
              <a:t>A HALT instruction generating an interrupt alert to the OS.</a:t>
            </a:r>
          </a:p>
          <a:p>
            <a:pPr lvl="1"/>
            <a:r>
              <a:rPr lang="en-NZ"/>
              <a:t>A user action (e.g. log off, quitting an application)</a:t>
            </a:r>
          </a:p>
          <a:p>
            <a:pPr lvl="1"/>
            <a:r>
              <a:rPr lang="en-NZ"/>
              <a:t>A fault or error</a:t>
            </a:r>
          </a:p>
          <a:p>
            <a:pPr lvl="1"/>
            <a:r>
              <a:rPr lang="en-NZ"/>
              <a:t>Parent process terminating</a:t>
            </a:r>
            <a:endParaRPr lang="en-US"/>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Text Box 2"/>
          <p:cNvSpPr txBox="1">
            <a:spLocks noChangeArrowheads="1"/>
          </p:cNvSpPr>
          <p:nvPr/>
        </p:nvSpPr>
        <p:spPr bwMode="auto">
          <a:xfrm>
            <a:off x="304800" y="242888"/>
            <a:ext cx="3352800" cy="366712"/>
          </a:xfrm>
          <a:prstGeom prst="rect">
            <a:avLst/>
          </a:prstGeom>
          <a:noFill/>
          <a:ln w="9525">
            <a:noFill/>
            <a:miter lim="800000"/>
            <a:headEnd/>
            <a:tailEnd/>
          </a:ln>
          <a:effectLst/>
        </p:spPr>
        <p:txBody>
          <a:bodyPr>
            <a:spAutoFit/>
          </a:bodyPr>
          <a:lstStyle/>
          <a:p>
            <a:pPr eaLnBrk="1" hangingPunct="1">
              <a:spcBef>
                <a:spcPct val="50000"/>
              </a:spcBef>
            </a:pPr>
            <a:r>
              <a:rPr lang="en-US" sz="1800" b="1">
                <a:latin typeface="Arial" charset="0"/>
                <a:cs typeface="Arial" charset="0"/>
              </a:rPr>
              <a:t>Average Turn Around Time:</a:t>
            </a:r>
          </a:p>
        </p:txBody>
      </p:sp>
      <p:sp>
        <p:nvSpPr>
          <p:cNvPr id="592899" name="Text Box 3"/>
          <p:cNvSpPr txBox="1">
            <a:spLocks noChangeArrowheads="1"/>
          </p:cNvSpPr>
          <p:nvPr/>
        </p:nvSpPr>
        <p:spPr bwMode="auto">
          <a:xfrm>
            <a:off x="2743200" y="990600"/>
            <a:ext cx="5257800" cy="779463"/>
          </a:xfrm>
          <a:prstGeom prst="rect">
            <a:avLst/>
          </a:prstGeom>
          <a:noFill/>
          <a:ln w="9525">
            <a:noFill/>
            <a:miter lim="800000"/>
            <a:headEnd/>
            <a:tailEnd/>
          </a:ln>
          <a:effectLst/>
        </p:spPr>
        <p:txBody>
          <a:bodyPr>
            <a:spAutoFit/>
          </a:bodyPr>
          <a:lstStyle/>
          <a:p>
            <a:pPr eaLnBrk="1" hangingPunct="1">
              <a:spcBef>
                <a:spcPct val="50000"/>
              </a:spcBef>
            </a:pPr>
            <a:endParaRPr lang="en-US" sz="1800" b="1">
              <a:latin typeface="Arial" charset="0"/>
              <a:cs typeface="Arial" charset="0"/>
            </a:endParaRPr>
          </a:p>
          <a:p>
            <a:pPr eaLnBrk="1" hangingPunct="1">
              <a:spcBef>
                <a:spcPct val="50000"/>
              </a:spcBef>
            </a:pPr>
            <a:r>
              <a:rPr lang="en-US" sz="1800" b="1">
                <a:latin typeface="Arial" charset="0"/>
                <a:cs typeface="Arial" charset="0"/>
              </a:rPr>
              <a:t>Turn around time</a:t>
            </a:r>
            <a:r>
              <a:rPr lang="en-US" sz="1800">
                <a:latin typeface="Arial" charset="0"/>
                <a:cs typeface="Arial" charset="0"/>
              </a:rPr>
              <a:t> = Finished Time – Arrival Time</a:t>
            </a:r>
          </a:p>
        </p:txBody>
      </p:sp>
      <p:sp>
        <p:nvSpPr>
          <p:cNvPr id="592900" name="Text Box 4"/>
          <p:cNvSpPr txBox="1">
            <a:spLocks noChangeArrowheads="1"/>
          </p:cNvSpPr>
          <p:nvPr/>
        </p:nvSpPr>
        <p:spPr bwMode="auto">
          <a:xfrm>
            <a:off x="4343400" y="2514600"/>
            <a:ext cx="2057400" cy="1604963"/>
          </a:xfrm>
          <a:prstGeom prst="rect">
            <a:avLst/>
          </a:prstGeom>
          <a:solidFill>
            <a:schemeClr val="accent1"/>
          </a:solidFill>
          <a:ln w="9525">
            <a:noFill/>
            <a:miter lim="800000"/>
            <a:headEnd/>
            <a:tailEnd/>
          </a:ln>
          <a:effectLst/>
        </p:spPr>
        <p:txBody>
          <a:bodyPr>
            <a:spAutoFit/>
          </a:bodyPr>
          <a:lstStyle/>
          <a:p>
            <a:pPr eaLnBrk="1" hangingPunct="1">
              <a:spcBef>
                <a:spcPct val="50000"/>
              </a:spcBef>
            </a:pPr>
            <a:r>
              <a:rPr lang="en-US" sz="1800">
                <a:latin typeface="Arial" charset="0"/>
                <a:cs typeface="Arial" charset="0"/>
              </a:rPr>
              <a:t>P1 = 3 – 0 = 3</a:t>
            </a:r>
          </a:p>
          <a:p>
            <a:pPr eaLnBrk="1" hangingPunct="1">
              <a:spcBef>
                <a:spcPct val="50000"/>
              </a:spcBef>
            </a:pPr>
            <a:r>
              <a:rPr lang="en-US" sz="1800">
                <a:latin typeface="Arial" charset="0"/>
                <a:cs typeface="Arial" charset="0"/>
              </a:rPr>
              <a:t>P2 = 8 – 0 = 8 </a:t>
            </a:r>
          </a:p>
          <a:p>
            <a:pPr eaLnBrk="1" hangingPunct="1">
              <a:spcBef>
                <a:spcPct val="50000"/>
              </a:spcBef>
            </a:pPr>
            <a:r>
              <a:rPr lang="en-US" sz="1800">
                <a:latin typeface="Arial" charset="0"/>
                <a:cs typeface="Arial" charset="0"/>
              </a:rPr>
              <a:t>P3 = 16 – 0 = 16</a:t>
            </a:r>
          </a:p>
          <a:p>
            <a:pPr eaLnBrk="1" hangingPunct="1">
              <a:spcBef>
                <a:spcPct val="50000"/>
              </a:spcBef>
            </a:pPr>
            <a:r>
              <a:rPr lang="en-US" sz="1800">
                <a:latin typeface="Arial" charset="0"/>
                <a:cs typeface="Arial" charset="0"/>
              </a:rPr>
              <a:t>P4 = 26 – 0 = 26</a:t>
            </a:r>
          </a:p>
        </p:txBody>
      </p:sp>
      <p:sp>
        <p:nvSpPr>
          <p:cNvPr id="592901" name="Text Box 5"/>
          <p:cNvSpPr txBox="1">
            <a:spLocks noChangeArrowheads="1"/>
          </p:cNvSpPr>
          <p:nvPr/>
        </p:nvSpPr>
        <p:spPr bwMode="auto">
          <a:xfrm>
            <a:off x="2667000" y="4343400"/>
            <a:ext cx="5562600" cy="1192213"/>
          </a:xfrm>
          <a:prstGeom prst="rect">
            <a:avLst/>
          </a:prstGeom>
          <a:solidFill>
            <a:schemeClr val="accent1"/>
          </a:solidFill>
          <a:ln w="9525">
            <a:noFill/>
            <a:miter lim="800000"/>
            <a:headEnd/>
            <a:tailEnd/>
          </a:ln>
          <a:effectLst/>
        </p:spPr>
        <p:txBody>
          <a:bodyPr>
            <a:spAutoFit/>
          </a:bodyPr>
          <a:lstStyle/>
          <a:p>
            <a:pPr eaLnBrk="1" hangingPunct="1">
              <a:spcBef>
                <a:spcPct val="50000"/>
              </a:spcBef>
            </a:pPr>
            <a:r>
              <a:rPr lang="en-US" sz="1800" b="1">
                <a:latin typeface="Arial" charset="0"/>
                <a:cs typeface="Arial" charset="0"/>
              </a:rPr>
              <a:t>Average Turn around Time</a:t>
            </a:r>
            <a:r>
              <a:rPr lang="en-US" sz="1800">
                <a:latin typeface="Arial" charset="0"/>
                <a:cs typeface="Arial" charset="0"/>
              </a:rPr>
              <a:t> = 3 + 8 + 16 + 26 / 4 </a:t>
            </a:r>
          </a:p>
          <a:p>
            <a:pPr eaLnBrk="1" hangingPunct="1">
              <a:spcBef>
                <a:spcPct val="50000"/>
              </a:spcBef>
            </a:pPr>
            <a:r>
              <a:rPr lang="en-US" sz="1800">
                <a:latin typeface="Arial" charset="0"/>
                <a:cs typeface="Arial" charset="0"/>
              </a:rPr>
              <a:t>			 = 53 / 4 </a:t>
            </a:r>
          </a:p>
          <a:p>
            <a:pPr eaLnBrk="1" hangingPunct="1">
              <a:spcBef>
                <a:spcPct val="50000"/>
              </a:spcBef>
            </a:pPr>
            <a:r>
              <a:rPr lang="en-US" sz="1800">
                <a:latin typeface="Arial" charset="0"/>
                <a:cs typeface="Arial" charset="0"/>
              </a:rPr>
              <a:t>			 =&gt;</a:t>
            </a:r>
            <a:r>
              <a:rPr lang="en-US" sz="1800" b="1">
                <a:latin typeface="Arial" charset="0"/>
                <a:cs typeface="Arial" charset="0"/>
              </a:rPr>
              <a:t> 13.25ms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92898"/>
                                        </p:tgtEl>
                                        <p:attrNameLst>
                                          <p:attrName>style.visibility</p:attrName>
                                        </p:attrNameLst>
                                      </p:cBhvr>
                                      <p:to>
                                        <p:strVal val="visible"/>
                                      </p:to>
                                    </p:set>
                                    <p:anim calcmode="lin" valueType="num">
                                      <p:cBhvr additive="base">
                                        <p:cTn id="7" dur="500" fill="hold"/>
                                        <p:tgtEl>
                                          <p:spTgt spid="592898"/>
                                        </p:tgtEl>
                                        <p:attrNameLst>
                                          <p:attrName>ppt_x</p:attrName>
                                        </p:attrNameLst>
                                      </p:cBhvr>
                                      <p:tavLst>
                                        <p:tav tm="0">
                                          <p:val>
                                            <p:strVal val="#ppt_x"/>
                                          </p:val>
                                        </p:tav>
                                        <p:tav tm="100000">
                                          <p:val>
                                            <p:strVal val="#ppt_x"/>
                                          </p:val>
                                        </p:tav>
                                      </p:tavLst>
                                    </p:anim>
                                    <p:anim calcmode="lin" valueType="num">
                                      <p:cBhvr additive="base">
                                        <p:cTn id="8" dur="500" fill="hold"/>
                                        <p:tgtEl>
                                          <p:spTgt spid="59289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92899"/>
                                        </p:tgtEl>
                                        <p:attrNameLst>
                                          <p:attrName>style.visibility</p:attrName>
                                        </p:attrNameLst>
                                      </p:cBhvr>
                                      <p:to>
                                        <p:strVal val="visible"/>
                                      </p:to>
                                    </p:set>
                                    <p:anim calcmode="lin" valueType="num">
                                      <p:cBhvr additive="base">
                                        <p:cTn id="13" dur="500" fill="hold"/>
                                        <p:tgtEl>
                                          <p:spTgt spid="592899"/>
                                        </p:tgtEl>
                                        <p:attrNameLst>
                                          <p:attrName>ppt_x</p:attrName>
                                        </p:attrNameLst>
                                      </p:cBhvr>
                                      <p:tavLst>
                                        <p:tav tm="0">
                                          <p:val>
                                            <p:strVal val="#ppt_x"/>
                                          </p:val>
                                        </p:tav>
                                        <p:tav tm="100000">
                                          <p:val>
                                            <p:strVal val="#ppt_x"/>
                                          </p:val>
                                        </p:tav>
                                      </p:tavLst>
                                    </p:anim>
                                    <p:anim calcmode="lin" valueType="num">
                                      <p:cBhvr additive="base">
                                        <p:cTn id="14" dur="500" fill="hold"/>
                                        <p:tgtEl>
                                          <p:spTgt spid="59289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92900"/>
                                        </p:tgtEl>
                                        <p:attrNameLst>
                                          <p:attrName>style.visibility</p:attrName>
                                        </p:attrNameLst>
                                      </p:cBhvr>
                                      <p:to>
                                        <p:strVal val="visible"/>
                                      </p:to>
                                    </p:set>
                                    <p:anim calcmode="lin" valueType="num">
                                      <p:cBhvr additive="base">
                                        <p:cTn id="19" dur="500" fill="hold"/>
                                        <p:tgtEl>
                                          <p:spTgt spid="592900"/>
                                        </p:tgtEl>
                                        <p:attrNameLst>
                                          <p:attrName>ppt_x</p:attrName>
                                        </p:attrNameLst>
                                      </p:cBhvr>
                                      <p:tavLst>
                                        <p:tav tm="0">
                                          <p:val>
                                            <p:strVal val="#ppt_x"/>
                                          </p:val>
                                        </p:tav>
                                        <p:tav tm="100000">
                                          <p:val>
                                            <p:strVal val="#ppt_x"/>
                                          </p:val>
                                        </p:tav>
                                      </p:tavLst>
                                    </p:anim>
                                    <p:anim calcmode="lin" valueType="num">
                                      <p:cBhvr additive="base">
                                        <p:cTn id="20" dur="500" fill="hold"/>
                                        <p:tgtEl>
                                          <p:spTgt spid="59290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92901"/>
                                        </p:tgtEl>
                                        <p:attrNameLst>
                                          <p:attrName>style.visibility</p:attrName>
                                        </p:attrNameLst>
                                      </p:cBhvr>
                                      <p:to>
                                        <p:strVal val="visible"/>
                                      </p:to>
                                    </p:set>
                                    <p:anim calcmode="lin" valueType="num">
                                      <p:cBhvr additive="base">
                                        <p:cTn id="25" dur="500" fill="hold"/>
                                        <p:tgtEl>
                                          <p:spTgt spid="592901"/>
                                        </p:tgtEl>
                                        <p:attrNameLst>
                                          <p:attrName>ppt_x</p:attrName>
                                        </p:attrNameLst>
                                      </p:cBhvr>
                                      <p:tavLst>
                                        <p:tav tm="0">
                                          <p:val>
                                            <p:strVal val="#ppt_x"/>
                                          </p:val>
                                        </p:tav>
                                        <p:tav tm="100000">
                                          <p:val>
                                            <p:strVal val="#ppt_x"/>
                                          </p:val>
                                        </p:tav>
                                      </p:tavLst>
                                    </p:anim>
                                    <p:anim calcmode="lin" valueType="num">
                                      <p:cBhvr additive="base">
                                        <p:cTn id="26" dur="500" fill="hold"/>
                                        <p:tgtEl>
                                          <p:spTgt spid="5929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2898" grpId="0"/>
      <p:bldP spid="592899" grpId="0"/>
      <p:bldP spid="592900" grpId="0" animBg="1"/>
      <p:bldP spid="592901"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Text Box 2"/>
          <p:cNvSpPr txBox="1">
            <a:spLocks noChangeArrowheads="1"/>
          </p:cNvSpPr>
          <p:nvPr/>
        </p:nvSpPr>
        <p:spPr bwMode="auto">
          <a:xfrm>
            <a:off x="2209800" y="1524000"/>
            <a:ext cx="4114800" cy="779463"/>
          </a:xfrm>
          <a:prstGeom prst="rect">
            <a:avLst/>
          </a:prstGeom>
          <a:solidFill>
            <a:srgbClr val="FFCC99"/>
          </a:solidFill>
          <a:ln w="9525">
            <a:noFill/>
            <a:miter lim="800000"/>
            <a:headEnd/>
            <a:tailEnd/>
          </a:ln>
          <a:effectLst/>
        </p:spPr>
        <p:txBody>
          <a:bodyPr>
            <a:spAutoFit/>
          </a:bodyPr>
          <a:lstStyle/>
          <a:p>
            <a:pPr eaLnBrk="1" hangingPunct="1">
              <a:spcBef>
                <a:spcPct val="50000"/>
              </a:spcBef>
            </a:pPr>
            <a:r>
              <a:rPr lang="en-US" sz="1800">
                <a:latin typeface="Arial" charset="0"/>
                <a:cs typeface="Arial" charset="0"/>
              </a:rPr>
              <a:t>Average Waiting Time = </a:t>
            </a:r>
            <a:r>
              <a:rPr lang="en-US" sz="1800" b="1">
                <a:latin typeface="Arial" charset="0"/>
                <a:cs typeface="Arial" charset="0"/>
              </a:rPr>
              <a:t>6.75</a:t>
            </a:r>
          </a:p>
          <a:p>
            <a:pPr eaLnBrk="1" hangingPunct="1">
              <a:spcBef>
                <a:spcPct val="50000"/>
              </a:spcBef>
            </a:pPr>
            <a:r>
              <a:rPr lang="en-US" sz="1800">
                <a:latin typeface="Arial" charset="0"/>
                <a:cs typeface="Arial" charset="0"/>
              </a:rPr>
              <a:t>Average Turn around Time = </a:t>
            </a:r>
            <a:r>
              <a:rPr lang="en-US" sz="1800" b="1">
                <a:latin typeface="Arial" charset="0"/>
                <a:cs typeface="Arial" charset="0"/>
              </a:rPr>
              <a:t>13.25</a:t>
            </a:r>
          </a:p>
        </p:txBody>
      </p:sp>
      <p:sp>
        <p:nvSpPr>
          <p:cNvPr id="593923" name="Text Box 3"/>
          <p:cNvSpPr txBox="1">
            <a:spLocks noChangeArrowheads="1"/>
          </p:cNvSpPr>
          <p:nvPr/>
        </p:nvSpPr>
        <p:spPr bwMode="auto">
          <a:xfrm>
            <a:off x="457200" y="2514600"/>
            <a:ext cx="2286000" cy="366713"/>
          </a:xfrm>
          <a:prstGeom prst="rect">
            <a:avLst/>
          </a:prstGeom>
          <a:noFill/>
          <a:ln w="9525">
            <a:noFill/>
            <a:miter lim="800000"/>
            <a:headEnd/>
            <a:tailEnd/>
          </a:ln>
          <a:effectLst/>
        </p:spPr>
        <p:txBody>
          <a:bodyPr>
            <a:spAutoFit/>
          </a:bodyPr>
          <a:lstStyle/>
          <a:p>
            <a:pPr eaLnBrk="1" hangingPunct="1">
              <a:spcBef>
                <a:spcPct val="50000"/>
              </a:spcBef>
            </a:pPr>
            <a:r>
              <a:rPr lang="en-US" sz="1800" b="1" u="sng">
                <a:latin typeface="Arial" charset="0"/>
                <a:cs typeface="Arial" charset="0"/>
              </a:rPr>
              <a:t>Pros</a:t>
            </a:r>
            <a:r>
              <a:rPr lang="en-US" sz="1800" b="1">
                <a:latin typeface="Arial" charset="0"/>
                <a:cs typeface="Arial" charset="0"/>
              </a:rPr>
              <a:t>:</a:t>
            </a:r>
          </a:p>
        </p:txBody>
      </p:sp>
      <p:sp>
        <p:nvSpPr>
          <p:cNvPr id="593924" name="Text Box 4"/>
          <p:cNvSpPr txBox="1">
            <a:spLocks noChangeArrowheads="1"/>
          </p:cNvSpPr>
          <p:nvPr/>
        </p:nvSpPr>
        <p:spPr bwMode="auto">
          <a:xfrm>
            <a:off x="914400" y="3048000"/>
            <a:ext cx="7696200" cy="366713"/>
          </a:xfrm>
          <a:prstGeom prst="rect">
            <a:avLst/>
          </a:prstGeom>
          <a:noFill/>
          <a:ln w="9525">
            <a:noFill/>
            <a:miter lim="800000"/>
            <a:headEnd/>
            <a:tailEnd/>
          </a:ln>
          <a:effectLst/>
        </p:spPr>
        <p:txBody>
          <a:bodyPr>
            <a:spAutoFit/>
          </a:bodyPr>
          <a:lstStyle/>
          <a:p>
            <a:pPr eaLnBrk="1" hangingPunct="1">
              <a:spcBef>
                <a:spcPct val="50000"/>
              </a:spcBef>
              <a:buFont typeface="Wingdings" pitchFamily="2" charset="2"/>
              <a:buChar char="§"/>
            </a:pPr>
            <a:r>
              <a:rPr lang="en-US" sz="1800">
                <a:latin typeface="Arial" charset="0"/>
                <a:cs typeface="Arial" charset="0"/>
              </a:rPr>
              <a:t> Moves a shorter process for execution before a longer process</a:t>
            </a:r>
          </a:p>
        </p:txBody>
      </p:sp>
      <p:sp>
        <p:nvSpPr>
          <p:cNvPr id="593925" name="Text Box 5"/>
          <p:cNvSpPr txBox="1">
            <a:spLocks noChangeArrowheads="1"/>
          </p:cNvSpPr>
          <p:nvPr/>
        </p:nvSpPr>
        <p:spPr bwMode="auto">
          <a:xfrm>
            <a:off x="914400" y="3657600"/>
            <a:ext cx="6324600" cy="366713"/>
          </a:xfrm>
          <a:prstGeom prst="rect">
            <a:avLst/>
          </a:prstGeom>
          <a:noFill/>
          <a:ln w="9525">
            <a:noFill/>
            <a:miter lim="800000"/>
            <a:headEnd/>
            <a:tailEnd/>
          </a:ln>
          <a:effectLst/>
        </p:spPr>
        <p:txBody>
          <a:bodyPr>
            <a:spAutoFit/>
          </a:bodyPr>
          <a:lstStyle/>
          <a:p>
            <a:pPr eaLnBrk="1" hangingPunct="1">
              <a:spcBef>
                <a:spcPct val="50000"/>
              </a:spcBef>
              <a:buFont typeface="Wingdings" pitchFamily="2" charset="2"/>
              <a:buChar char="§"/>
            </a:pPr>
            <a:r>
              <a:rPr lang="en-US" sz="1800">
                <a:latin typeface="Arial" charset="0"/>
                <a:cs typeface="Arial" charset="0"/>
              </a:rPr>
              <a:t> Having Least Average waiting time and Turn around time </a:t>
            </a:r>
          </a:p>
        </p:txBody>
      </p:sp>
      <p:sp>
        <p:nvSpPr>
          <p:cNvPr id="593926" name="Text Box 6"/>
          <p:cNvSpPr txBox="1">
            <a:spLocks noChangeArrowheads="1"/>
          </p:cNvSpPr>
          <p:nvPr/>
        </p:nvSpPr>
        <p:spPr bwMode="auto">
          <a:xfrm>
            <a:off x="457200" y="4419600"/>
            <a:ext cx="2286000" cy="366713"/>
          </a:xfrm>
          <a:prstGeom prst="rect">
            <a:avLst/>
          </a:prstGeom>
          <a:noFill/>
          <a:ln w="9525">
            <a:noFill/>
            <a:miter lim="800000"/>
            <a:headEnd/>
            <a:tailEnd/>
          </a:ln>
          <a:effectLst/>
        </p:spPr>
        <p:txBody>
          <a:bodyPr>
            <a:spAutoFit/>
          </a:bodyPr>
          <a:lstStyle/>
          <a:p>
            <a:pPr eaLnBrk="1" hangingPunct="1">
              <a:spcBef>
                <a:spcPct val="50000"/>
              </a:spcBef>
            </a:pPr>
            <a:r>
              <a:rPr lang="en-US" sz="1800" b="1" u="sng">
                <a:latin typeface="Arial" charset="0"/>
                <a:cs typeface="Arial" charset="0"/>
              </a:rPr>
              <a:t>Cons</a:t>
            </a:r>
            <a:r>
              <a:rPr lang="en-US" sz="1800" b="1">
                <a:latin typeface="Arial" charset="0"/>
                <a:cs typeface="Arial" charset="0"/>
              </a:rPr>
              <a:t>:</a:t>
            </a:r>
          </a:p>
        </p:txBody>
      </p:sp>
      <p:sp>
        <p:nvSpPr>
          <p:cNvPr id="593927" name="Text Box 7"/>
          <p:cNvSpPr txBox="1">
            <a:spLocks noChangeArrowheads="1"/>
          </p:cNvSpPr>
          <p:nvPr/>
        </p:nvSpPr>
        <p:spPr bwMode="auto">
          <a:xfrm>
            <a:off x="914400" y="4891088"/>
            <a:ext cx="6324600" cy="641350"/>
          </a:xfrm>
          <a:prstGeom prst="rect">
            <a:avLst/>
          </a:prstGeom>
          <a:noFill/>
          <a:ln w="9525">
            <a:noFill/>
            <a:miter lim="800000"/>
            <a:headEnd/>
            <a:tailEnd/>
          </a:ln>
          <a:effectLst/>
        </p:spPr>
        <p:txBody>
          <a:bodyPr>
            <a:spAutoFit/>
          </a:bodyPr>
          <a:lstStyle/>
          <a:p>
            <a:pPr eaLnBrk="1" hangingPunct="1">
              <a:spcBef>
                <a:spcPct val="50000"/>
              </a:spcBef>
              <a:buFont typeface="Wingdings" pitchFamily="2" charset="2"/>
              <a:buChar char="§"/>
            </a:pPr>
            <a:r>
              <a:rPr lang="en-US" sz="1800">
                <a:latin typeface="Arial" charset="0"/>
                <a:cs typeface="Arial" charset="0"/>
              </a:rPr>
              <a:t>  The real difficulty of the SJF algorithm is knowing the </a:t>
            </a:r>
            <a:r>
              <a:rPr lang="en-US" sz="1800" b="1" i="1">
                <a:solidFill>
                  <a:schemeClr val="accent1"/>
                </a:solidFill>
                <a:latin typeface="Arial" charset="0"/>
                <a:cs typeface="Arial" charset="0"/>
              </a:rPr>
              <a:t>length of the next cpu Burst.( Request)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93922"/>
                                        </p:tgtEl>
                                        <p:attrNameLst>
                                          <p:attrName>style.visibility</p:attrName>
                                        </p:attrNameLst>
                                      </p:cBhvr>
                                      <p:to>
                                        <p:strVal val="visible"/>
                                      </p:to>
                                    </p:set>
                                    <p:anim calcmode="lin" valueType="num">
                                      <p:cBhvr additive="base">
                                        <p:cTn id="7" dur="500" fill="hold"/>
                                        <p:tgtEl>
                                          <p:spTgt spid="593922"/>
                                        </p:tgtEl>
                                        <p:attrNameLst>
                                          <p:attrName>ppt_x</p:attrName>
                                        </p:attrNameLst>
                                      </p:cBhvr>
                                      <p:tavLst>
                                        <p:tav tm="0">
                                          <p:val>
                                            <p:strVal val="#ppt_x"/>
                                          </p:val>
                                        </p:tav>
                                        <p:tav tm="100000">
                                          <p:val>
                                            <p:strVal val="#ppt_x"/>
                                          </p:val>
                                        </p:tav>
                                      </p:tavLst>
                                    </p:anim>
                                    <p:anim calcmode="lin" valueType="num">
                                      <p:cBhvr additive="base">
                                        <p:cTn id="8" dur="500" fill="hold"/>
                                        <p:tgtEl>
                                          <p:spTgt spid="5939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93923"/>
                                        </p:tgtEl>
                                        <p:attrNameLst>
                                          <p:attrName>style.visibility</p:attrName>
                                        </p:attrNameLst>
                                      </p:cBhvr>
                                      <p:to>
                                        <p:strVal val="visible"/>
                                      </p:to>
                                    </p:set>
                                    <p:anim calcmode="lin" valueType="num">
                                      <p:cBhvr additive="base">
                                        <p:cTn id="13" dur="500" fill="hold"/>
                                        <p:tgtEl>
                                          <p:spTgt spid="593923"/>
                                        </p:tgtEl>
                                        <p:attrNameLst>
                                          <p:attrName>ppt_x</p:attrName>
                                        </p:attrNameLst>
                                      </p:cBhvr>
                                      <p:tavLst>
                                        <p:tav tm="0">
                                          <p:val>
                                            <p:strVal val="#ppt_x"/>
                                          </p:val>
                                        </p:tav>
                                        <p:tav tm="100000">
                                          <p:val>
                                            <p:strVal val="#ppt_x"/>
                                          </p:val>
                                        </p:tav>
                                      </p:tavLst>
                                    </p:anim>
                                    <p:anim calcmode="lin" valueType="num">
                                      <p:cBhvr additive="base">
                                        <p:cTn id="14" dur="500" fill="hold"/>
                                        <p:tgtEl>
                                          <p:spTgt spid="5939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93924"/>
                                        </p:tgtEl>
                                        <p:attrNameLst>
                                          <p:attrName>style.visibility</p:attrName>
                                        </p:attrNameLst>
                                      </p:cBhvr>
                                      <p:to>
                                        <p:strVal val="visible"/>
                                      </p:to>
                                    </p:set>
                                    <p:anim calcmode="lin" valueType="num">
                                      <p:cBhvr additive="base">
                                        <p:cTn id="19" dur="500" fill="hold"/>
                                        <p:tgtEl>
                                          <p:spTgt spid="593924"/>
                                        </p:tgtEl>
                                        <p:attrNameLst>
                                          <p:attrName>ppt_x</p:attrName>
                                        </p:attrNameLst>
                                      </p:cBhvr>
                                      <p:tavLst>
                                        <p:tav tm="0">
                                          <p:val>
                                            <p:strVal val="#ppt_x"/>
                                          </p:val>
                                        </p:tav>
                                        <p:tav tm="100000">
                                          <p:val>
                                            <p:strVal val="#ppt_x"/>
                                          </p:val>
                                        </p:tav>
                                      </p:tavLst>
                                    </p:anim>
                                    <p:anim calcmode="lin" valueType="num">
                                      <p:cBhvr additive="base">
                                        <p:cTn id="20" dur="500" fill="hold"/>
                                        <p:tgtEl>
                                          <p:spTgt spid="59392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93925"/>
                                        </p:tgtEl>
                                        <p:attrNameLst>
                                          <p:attrName>style.visibility</p:attrName>
                                        </p:attrNameLst>
                                      </p:cBhvr>
                                      <p:to>
                                        <p:strVal val="visible"/>
                                      </p:to>
                                    </p:set>
                                    <p:anim calcmode="lin" valueType="num">
                                      <p:cBhvr additive="base">
                                        <p:cTn id="25" dur="500" fill="hold"/>
                                        <p:tgtEl>
                                          <p:spTgt spid="593925"/>
                                        </p:tgtEl>
                                        <p:attrNameLst>
                                          <p:attrName>ppt_x</p:attrName>
                                        </p:attrNameLst>
                                      </p:cBhvr>
                                      <p:tavLst>
                                        <p:tav tm="0">
                                          <p:val>
                                            <p:strVal val="#ppt_x"/>
                                          </p:val>
                                        </p:tav>
                                        <p:tav tm="100000">
                                          <p:val>
                                            <p:strVal val="#ppt_x"/>
                                          </p:val>
                                        </p:tav>
                                      </p:tavLst>
                                    </p:anim>
                                    <p:anim calcmode="lin" valueType="num">
                                      <p:cBhvr additive="base">
                                        <p:cTn id="26" dur="500" fill="hold"/>
                                        <p:tgtEl>
                                          <p:spTgt spid="59392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93926"/>
                                        </p:tgtEl>
                                        <p:attrNameLst>
                                          <p:attrName>style.visibility</p:attrName>
                                        </p:attrNameLst>
                                      </p:cBhvr>
                                      <p:to>
                                        <p:strVal val="visible"/>
                                      </p:to>
                                    </p:set>
                                    <p:anim calcmode="lin" valueType="num">
                                      <p:cBhvr additive="base">
                                        <p:cTn id="31" dur="500" fill="hold"/>
                                        <p:tgtEl>
                                          <p:spTgt spid="593926"/>
                                        </p:tgtEl>
                                        <p:attrNameLst>
                                          <p:attrName>ppt_x</p:attrName>
                                        </p:attrNameLst>
                                      </p:cBhvr>
                                      <p:tavLst>
                                        <p:tav tm="0">
                                          <p:val>
                                            <p:strVal val="#ppt_x"/>
                                          </p:val>
                                        </p:tav>
                                        <p:tav tm="100000">
                                          <p:val>
                                            <p:strVal val="#ppt_x"/>
                                          </p:val>
                                        </p:tav>
                                      </p:tavLst>
                                    </p:anim>
                                    <p:anim calcmode="lin" valueType="num">
                                      <p:cBhvr additive="base">
                                        <p:cTn id="32" dur="500" fill="hold"/>
                                        <p:tgtEl>
                                          <p:spTgt spid="59392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93927"/>
                                        </p:tgtEl>
                                        <p:attrNameLst>
                                          <p:attrName>style.visibility</p:attrName>
                                        </p:attrNameLst>
                                      </p:cBhvr>
                                      <p:to>
                                        <p:strVal val="visible"/>
                                      </p:to>
                                    </p:set>
                                    <p:anim calcmode="lin" valueType="num">
                                      <p:cBhvr additive="base">
                                        <p:cTn id="37" dur="500" fill="hold"/>
                                        <p:tgtEl>
                                          <p:spTgt spid="593927"/>
                                        </p:tgtEl>
                                        <p:attrNameLst>
                                          <p:attrName>ppt_x</p:attrName>
                                        </p:attrNameLst>
                                      </p:cBhvr>
                                      <p:tavLst>
                                        <p:tav tm="0">
                                          <p:val>
                                            <p:strVal val="#ppt_x"/>
                                          </p:val>
                                        </p:tav>
                                        <p:tav tm="100000">
                                          <p:val>
                                            <p:strVal val="#ppt_x"/>
                                          </p:val>
                                        </p:tav>
                                      </p:tavLst>
                                    </p:anim>
                                    <p:anim calcmode="lin" valueType="num">
                                      <p:cBhvr additive="base">
                                        <p:cTn id="38" dur="500" fill="hold"/>
                                        <p:tgtEl>
                                          <p:spTgt spid="5939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22" grpId="0" animBg="1"/>
      <p:bldP spid="593923" grpId="0"/>
      <p:bldP spid="593924" grpId="0"/>
      <p:bldP spid="593925" grpId="0"/>
      <p:bldP spid="593926" grpId="0"/>
      <p:bldP spid="593927"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2" name="Rectangle 2"/>
          <p:cNvSpPr>
            <a:spLocks noGrp="1" noChangeArrowheads="1"/>
          </p:cNvSpPr>
          <p:nvPr>
            <p:ph type="title" idx="4294967295"/>
          </p:nvPr>
        </p:nvSpPr>
        <p:spPr/>
        <p:txBody>
          <a:bodyPr/>
          <a:lstStyle/>
          <a:p>
            <a:pPr eaLnBrk="1" hangingPunct="1"/>
            <a:r>
              <a:rPr lang="en-US" altLang="ja-JP">
                <a:ea typeface="ＭＳ Ｐゴシック" charset="-128"/>
              </a:rPr>
              <a:t>Shortest Job First Scheduling</a:t>
            </a:r>
          </a:p>
        </p:txBody>
      </p:sp>
      <p:sp>
        <p:nvSpPr>
          <p:cNvPr id="611333" name="AutoShape 4"/>
          <p:cNvSpPr>
            <a:spLocks noGrp="1" noChangeAspect="1" noChangeArrowheads="1"/>
          </p:cNvSpPr>
          <p:nvPr>
            <p:ph type="body" idx="4294967295"/>
          </p:nvPr>
        </p:nvSpPr>
        <p:spPr>
          <a:xfrm>
            <a:off x="819150" y="1704975"/>
            <a:ext cx="8088313" cy="2387600"/>
          </a:xfrm>
          <a:noFill/>
        </p:spPr>
        <p:txBody>
          <a:bodyPr/>
          <a:lstStyle/>
          <a:p>
            <a:pPr eaLnBrk="1" hangingPunct="1">
              <a:lnSpc>
                <a:spcPct val="90000"/>
              </a:lnSpc>
            </a:pPr>
            <a:r>
              <a:rPr lang="en-US" altLang="ja-JP" sz="1600">
                <a:ea typeface="ＭＳ Ｐゴシック" charset="-128"/>
              </a:rPr>
              <a:t>Example:	</a:t>
            </a:r>
            <a:r>
              <a:rPr lang="en-US" altLang="ja-JP" sz="1600" u="sng">
                <a:ea typeface="ＭＳ Ｐゴシック" charset="-128"/>
              </a:rPr>
              <a:t>Process</a:t>
            </a:r>
            <a:r>
              <a:rPr lang="en-US" altLang="ja-JP" sz="1600">
                <a:ea typeface="ＭＳ Ｐゴシック" charset="-128"/>
              </a:rPr>
              <a:t>	</a:t>
            </a:r>
            <a:r>
              <a:rPr lang="en-US" altLang="ja-JP" sz="1600" u="sng">
                <a:ea typeface="ＭＳ Ｐゴシック" charset="-128"/>
              </a:rPr>
              <a:t>Arrival Time</a:t>
            </a:r>
            <a:r>
              <a:rPr lang="en-US" altLang="ja-JP" sz="1600">
                <a:ea typeface="ＭＳ Ｐゴシック" charset="-128"/>
              </a:rPr>
              <a:t>  </a:t>
            </a:r>
            <a:r>
              <a:rPr lang="en-US" altLang="ja-JP" sz="1600" u="sng">
                <a:ea typeface="ＭＳ Ｐゴシック" charset="-128"/>
              </a:rPr>
              <a:t>Burst Time	</a:t>
            </a:r>
          </a:p>
          <a:p>
            <a:pPr eaLnBrk="1" hangingPunct="1">
              <a:lnSpc>
                <a:spcPct val="90000"/>
              </a:lnSpc>
              <a:buFontTx/>
              <a:buNone/>
            </a:pPr>
            <a:r>
              <a:rPr lang="en-US" altLang="ja-JP" sz="1600">
                <a:ea typeface="ＭＳ Ｐゴシック" charset="-128"/>
              </a:rPr>
              <a:t>			</a:t>
            </a:r>
            <a:r>
              <a:rPr lang="en-US" altLang="ja-JP" sz="1600" i="1">
                <a:ea typeface="ＭＳ Ｐゴシック" charset="-128"/>
              </a:rPr>
              <a:t>P</a:t>
            </a:r>
            <a:r>
              <a:rPr lang="en-US" altLang="ja-JP" sz="1600" i="1" baseline="-25000">
                <a:ea typeface="ＭＳ Ｐゴシック" charset="-128"/>
              </a:rPr>
              <a:t>1</a:t>
            </a:r>
            <a:r>
              <a:rPr lang="en-US" altLang="ja-JP" sz="1600">
                <a:ea typeface="ＭＳ Ｐゴシック" charset="-128"/>
              </a:rPr>
              <a:t>	0		7</a:t>
            </a:r>
          </a:p>
          <a:p>
            <a:pPr eaLnBrk="1" hangingPunct="1">
              <a:lnSpc>
                <a:spcPct val="90000"/>
              </a:lnSpc>
              <a:buFontTx/>
              <a:buNone/>
            </a:pPr>
            <a:r>
              <a:rPr lang="en-US" altLang="ja-JP" sz="1600">
                <a:ea typeface="ＭＳ Ｐゴシック" charset="-128"/>
              </a:rPr>
              <a:t>		 	</a:t>
            </a:r>
            <a:r>
              <a:rPr lang="en-US" altLang="ja-JP" sz="1600" i="1">
                <a:ea typeface="ＭＳ Ｐゴシック" charset="-128"/>
              </a:rPr>
              <a:t>P</a:t>
            </a:r>
            <a:r>
              <a:rPr lang="en-US" altLang="ja-JP" sz="1600" i="1" baseline="-25000">
                <a:ea typeface="ＭＳ Ｐゴシック" charset="-128"/>
              </a:rPr>
              <a:t>2</a:t>
            </a:r>
            <a:r>
              <a:rPr lang="en-US" altLang="ja-JP" sz="1600">
                <a:ea typeface="ＭＳ Ｐゴシック" charset="-128"/>
              </a:rPr>
              <a:t> 	2		4</a:t>
            </a:r>
          </a:p>
          <a:p>
            <a:pPr eaLnBrk="1" hangingPunct="1">
              <a:lnSpc>
                <a:spcPct val="90000"/>
              </a:lnSpc>
              <a:buFontTx/>
              <a:buNone/>
            </a:pPr>
            <a:r>
              <a:rPr lang="en-US" altLang="ja-JP" sz="1600">
                <a:ea typeface="ＭＳ Ｐゴシック" charset="-128"/>
              </a:rPr>
              <a:t>		 	</a:t>
            </a:r>
            <a:r>
              <a:rPr lang="en-US" altLang="ja-JP" sz="1600" i="1">
                <a:ea typeface="ＭＳ Ｐゴシック" charset="-128"/>
              </a:rPr>
              <a:t>P</a:t>
            </a:r>
            <a:r>
              <a:rPr lang="en-US" altLang="ja-JP" sz="1600" i="1" baseline="-25000">
                <a:ea typeface="ＭＳ Ｐゴシック" charset="-128"/>
              </a:rPr>
              <a:t>3	</a:t>
            </a:r>
            <a:r>
              <a:rPr lang="en-US" altLang="ja-JP" sz="1600">
                <a:ea typeface="ＭＳ Ｐゴシック" charset="-128"/>
              </a:rPr>
              <a:t>4		1</a:t>
            </a:r>
            <a:endParaRPr lang="en-US" altLang="ja-JP" sz="1600" i="1" baseline="-25000">
              <a:ea typeface="ＭＳ Ｐゴシック" charset="-128"/>
            </a:endParaRPr>
          </a:p>
          <a:p>
            <a:pPr eaLnBrk="1" hangingPunct="1">
              <a:lnSpc>
                <a:spcPct val="90000"/>
              </a:lnSpc>
              <a:buFontTx/>
              <a:buNone/>
            </a:pPr>
            <a:r>
              <a:rPr lang="en-US" altLang="ja-JP" sz="1600" i="1" baseline="-25000">
                <a:ea typeface="ＭＳ Ｐゴシック" charset="-128"/>
              </a:rPr>
              <a:t>			</a:t>
            </a:r>
            <a:r>
              <a:rPr lang="en-US" altLang="ja-JP" sz="1600" i="1">
                <a:ea typeface="ＭＳ Ｐゴシック" charset="-128"/>
              </a:rPr>
              <a:t>P</a:t>
            </a:r>
            <a:r>
              <a:rPr lang="en-US" altLang="ja-JP" sz="1600" i="1" baseline="-25000">
                <a:ea typeface="ＭＳ Ｐゴシック" charset="-128"/>
              </a:rPr>
              <a:t>4	</a:t>
            </a:r>
            <a:r>
              <a:rPr lang="en-US" altLang="ja-JP" sz="1600">
                <a:ea typeface="ＭＳ Ｐゴシック" charset="-128"/>
              </a:rPr>
              <a:t>5		4</a:t>
            </a:r>
            <a:r>
              <a:rPr lang="en-US" altLang="ja-JP" sz="1600" i="1" baseline="-25000">
                <a:ea typeface="ＭＳ Ｐゴシック" charset="-128"/>
              </a:rPr>
              <a:t> </a:t>
            </a:r>
          </a:p>
          <a:p>
            <a:pPr eaLnBrk="1" hangingPunct="1">
              <a:lnSpc>
                <a:spcPct val="90000"/>
              </a:lnSpc>
            </a:pPr>
            <a:r>
              <a:rPr lang="en-US" altLang="ja-JP" sz="1600">
                <a:ea typeface="ＭＳ Ｐゴシック" charset="-128"/>
              </a:rPr>
              <a:t>Non preemptive SJF</a:t>
            </a:r>
            <a:br>
              <a:rPr lang="en-US" altLang="ja-JP" sz="1600">
                <a:ea typeface="ＭＳ Ｐゴシック" charset="-128"/>
              </a:rPr>
            </a:br>
            <a:r>
              <a:rPr lang="en-US" altLang="ja-JP" sz="1600">
                <a:ea typeface="ＭＳ Ｐゴシック" charset="-128"/>
              </a:rPr>
              <a:t/>
            </a:r>
            <a:br>
              <a:rPr lang="en-US" altLang="ja-JP" sz="1600">
                <a:ea typeface="ＭＳ Ｐゴシック" charset="-128"/>
              </a:rPr>
            </a:br>
            <a:endParaRPr lang="en-US" altLang="ja-JP" sz="1600">
              <a:ea typeface="ＭＳ Ｐゴシック" charset="-128"/>
            </a:endParaRPr>
          </a:p>
          <a:p>
            <a:pPr eaLnBrk="1" hangingPunct="1">
              <a:lnSpc>
                <a:spcPct val="90000"/>
              </a:lnSpc>
            </a:pPr>
            <a:endParaRPr lang="en-US" altLang="ja-JP" sz="1600">
              <a:ea typeface="ＭＳ Ｐゴシック" charset="-128"/>
            </a:endParaRPr>
          </a:p>
          <a:p>
            <a:pPr eaLnBrk="1" hangingPunct="1">
              <a:lnSpc>
                <a:spcPct val="90000"/>
              </a:lnSpc>
              <a:buFontTx/>
              <a:buNone/>
            </a:pPr>
            <a:endParaRPr lang="en-US" altLang="ja-JP" sz="1800">
              <a:ea typeface="ＭＳ Ｐゴシック" charset="-128"/>
            </a:endParaRPr>
          </a:p>
          <a:p>
            <a:pPr eaLnBrk="1" hangingPunct="1">
              <a:lnSpc>
                <a:spcPct val="90000"/>
              </a:lnSpc>
            </a:pPr>
            <a:endParaRPr lang="en-US" altLang="ja-JP" sz="1600">
              <a:ea typeface="ＭＳ Ｐゴシック" charset="-128"/>
            </a:endParaRPr>
          </a:p>
        </p:txBody>
      </p:sp>
      <p:sp>
        <p:nvSpPr>
          <p:cNvPr id="611334" name="Rectangle 6"/>
          <p:cNvSpPr>
            <a:spLocks noChangeArrowheads="1"/>
          </p:cNvSpPr>
          <p:nvPr/>
        </p:nvSpPr>
        <p:spPr bwMode="auto">
          <a:xfrm flipH="1">
            <a:off x="1749425" y="3630613"/>
            <a:ext cx="4348163" cy="412750"/>
          </a:xfrm>
          <a:prstGeom prst="rect">
            <a:avLst/>
          </a:prstGeom>
          <a:solidFill>
            <a:schemeClr val="bg1"/>
          </a:solidFill>
          <a:ln w="9525">
            <a:solidFill>
              <a:schemeClr val="tx1"/>
            </a:solidFill>
            <a:miter lim="800000"/>
            <a:headEnd/>
            <a:tailEnd/>
          </a:ln>
        </p:spPr>
        <p:txBody>
          <a:bodyPr wrap="none" anchor="ctr"/>
          <a:lstStyle/>
          <a:p>
            <a:pPr eaLnBrk="1" hangingPunct="1"/>
            <a:endParaRPr kumimoji="1" lang="ja-JP" altLang="en-US">
              <a:latin typeface="Tahoma" pitchFamily="34" charset="0"/>
              <a:ea typeface="ＭＳ Ｐゴシック" charset="-128"/>
            </a:endParaRPr>
          </a:p>
        </p:txBody>
      </p:sp>
      <p:sp>
        <p:nvSpPr>
          <p:cNvPr id="611335" name="Text Box 7"/>
          <p:cNvSpPr txBox="1">
            <a:spLocks noChangeArrowheads="1"/>
          </p:cNvSpPr>
          <p:nvPr/>
        </p:nvSpPr>
        <p:spPr bwMode="auto">
          <a:xfrm flipH="1">
            <a:off x="2281238" y="3624263"/>
            <a:ext cx="420687" cy="366712"/>
          </a:xfrm>
          <a:prstGeom prst="rect">
            <a:avLst/>
          </a:prstGeom>
          <a:noFill/>
          <a:ln w="9525">
            <a:noFill/>
            <a:miter lim="800000"/>
            <a:headEnd/>
            <a:tailEnd/>
          </a:ln>
        </p:spPr>
        <p:txBody>
          <a:bodyPr wrap="none" anchor="ctr">
            <a:spAutoFit/>
          </a:bodyPr>
          <a:lstStyle/>
          <a:p>
            <a:pPr algn="ctr">
              <a:spcBef>
                <a:spcPct val="50000"/>
              </a:spcBef>
            </a:pPr>
            <a:r>
              <a:rPr lang="en-US" altLang="ja-JP" sz="1800">
                <a:latin typeface="Helvetica" pitchFamily="34" charset="0"/>
                <a:ea typeface="ＭＳ Ｐゴシック" charset="-128"/>
              </a:rPr>
              <a:t>P</a:t>
            </a:r>
            <a:r>
              <a:rPr lang="en-US" altLang="ja-JP" sz="1800" baseline="-25000">
                <a:latin typeface="Helvetica" pitchFamily="34" charset="0"/>
                <a:ea typeface="ＭＳ Ｐゴシック" charset="-128"/>
              </a:rPr>
              <a:t>1</a:t>
            </a:r>
            <a:endParaRPr lang="en-US" altLang="ja-JP" sz="1800">
              <a:latin typeface="Helvetica" pitchFamily="34" charset="0"/>
              <a:ea typeface="ＭＳ Ｐゴシック" charset="-128"/>
            </a:endParaRPr>
          </a:p>
        </p:txBody>
      </p:sp>
      <p:sp>
        <p:nvSpPr>
          <p:cNvPr id="611336" name="Text Box 8"/>
          <p:cNvSpPr txBox="1">
            <a:spLocks noChangeArrowheads="1"/>
          </p:cNvSpPr>
          <p:nvPr/>
        </p:nvSpPr>
        <p:spPr bwMode="auto">
          <a:xfrm flipH="1">
            <a:off x="3605213" y="3624263"/>
            <a:ext cx="420687" cy="366712"/>
          </a:xfrm>
          <a:prstGeom prst="rect">
            <a:avLst/>
          </a:prstGeom>
          <a:noFill/>
          <a:ln w="9525">
            <a:noFill/>
            <a:miter lim="800000"/>
            <a:headEnd/>
            <a:tailEnd/>
          </a:ln>
        </p:spPr>
        <p:txBody>
          <a:bodyPr wrap="none" anchor="ctr">
            <a:spAutoFit/>
          </a:bodyPr>
          <a:lstStyle/>
          <a:p>
            <a:pPr algn="ctr">
              <a:spcBef>
                <a:spcPct val="50000"/>
              </a:spcBef>
            </a:pPr>
            <a:r>
              <a:rPr lang="en-US" altLang="ja-JP" sz="1800">
                <a:latin typeface="Helvetica" pitchFamily="34" charset="0"/>
                <a:ea typeface="ＭＳ Ｐゴシック" charset="-128"/>
              </a:rPr>
              <a:t>P</a:t>
            </a:r>
            <a:r>
              <a:rPr lang="en-US" altLang="ja-JP" sz="1800" baseline="-25000">
                <a:latin typeface="Helvetica" pitchFamily="34" charset="0"/>
                <a:ea typeface="ＭＳ Ｐゴシック" charset="-128"/>
              </a:rPr>
              <a:t>3</a:t>
            </a:r>
            <a:endParaRPr lang="en-US" altLang="ja-JP" sz="1800">
              <a:latin typeface="Helvetica" pitchFamily="34" charset="0"/>
              <a:ea typeface="ＭＳ Ｐゴシック" charset="-128"/>
            </a:endParaRPr>
          </a:p>
        </p:txBody>
      </p:sp>
      <p:sp>
        <p:nvSpPr>
          <p:cNvPr id="611337" name="Text Box 9"/>
          <p:cNvSpPr txBox="1">
            <a:spLocks noChangeArrowheads="1"/>
          </p:cNvSpPr>
          <p:nvPr/>
        </p:nvSpPr>
        <p:spPr bwMode="auto">
          <a:xfrm flipH="1">
            <a:off x="4360863" y="3624263"/>
            <a:ext cx="420687" cy="366712"/>
          </a:xfrm>
          <a:prstGeom prst="rect">
            <a:avLst/>
          </a:prstGeom>
          <a:noFill/>
          <a:ln w="9525">
            <a:noFill/>
            <a:miter lim="800000"/>
            <a:headEnd/>
            <a:tailEnd/>
          </a:ln>
        </p:spPr>
        <p:txBody>
          <a:bodyPr wrap="none" anchor="ctr">
            <a:spAutoFit/>
          </a:bodyPr>
          <a:lstStyle/>
          <a:p>
            <a:pPr algn="ctr">
              <a:spcBef>
                <a:spcPct val="50000"/>
              </a:spcBef>
            </a:pPr>
            <a:r>
              <a:rPr lang="en-US" altLang="ja-JP" sz="1800">
                <a:latin typeface="Helvetica" pitchFamily="34" charset="0"/>
                <a:ea typeface="ＭＳ Ｐゴシック" charset="-128"/>
              </a:rPr>
              <a:t>P</a:t>
            </a:r>
            <a:r>
              <a:rPr lang="en-US" altLang="ja-JP" sz="1800" baseline="-25000">
                <a:latin typeface="Helvetica" pitchFamily="34" charset="0"/>
                <a:ea typeface="ＭＳ Ｐゴシック" charset="-128"/>
              </a:rPr>
              <a:t>2</a:t>
            </a:r>
            <a:endParaRPr lang="en-US" altLang="ja-JP" sz="1800">
              <a:latin typeface="Helvetica" pitchFamily="34" charset="0"/>
              <a:ea typeface="ＭＳ Ｐゴシック" charset="-128"/>
            </a:endParaRPr>
          </a:p>
        </p:txBody>
      </p:sp>
      <p:sp>
        <p:nvSpPr>
          <p:cNvPr id="611338" name="Line 10"/>
          <p:cNvSpPr>
            <a:spLocks noChangeShapeType="1"/>
          </p:cNvSpPr>
          <p:nvPr/>
        </p:nvSpPr>
        <p:spPr bwMode="auto">
          <a:xfrm flipH="1">
            <a:off x="6097588" y="4043363"/>
            <a:ext cx="0" cy="155575"/>
          </a:xfrm>
          <a:prstGeom prst="line">
            <a:avLst/>
          </a:prstGeom>
          <a:noFill/>
          <a:ln w="9525">
            <a:solidFill>
              <a:schemeClr val="tx1"/>
            </a:solidFill>
            <a:round/>
            <a:headEnd/>
            <a:tailEnd/>
          </a:ln>
        </p:spPr>
        <p:txBody>
          <a:bodyPr wrap="none" anchor="ctr"/>
          <a:lstStyle/>
          <a:p>
            <a:endParaRPr lang="en-US"/>
          </a:p>
        </p:txBody>
      </p:sp>
      <p:sp>
        <p:nvSpPr>
          <p:cNvPr id="611339" name="Line 11"/>
          <p:cNvSpPr>
            <a:spLocks noChangeShapeType="1"/>
          </p:cNvSpPr>
          <p:nvPr/>
        </p:nvSpPr>
        <p:spPr bwMode="auto">
          <a:xfrm flipH="1">
            <a:off x="1749425" y="4043363"/>
            <a:ext cx="0" cy="155575"/>
          </a:xfrm>
          <a:prstGeom prst="line">
            <a:avLst/>
          </a:prstGeom>
          <a:noFill/>
          <a:ln w="9525">
            <a:solidFill>
              <a:schemeClr val="tx1"/>
            </a:solidFill>
            <a:round/>
            <a:headEnd/>
            <a:tailEnd/>
          </a:ln>
        </p:spPr>
        <p:txBody>
          <a:bodyPr wrap="none" anchor="ctr"/>
          <a:lstStyle/>
          <a:p>
            <a:endParaRPr lang="en-US"/>
          </a:p>
        </p:txBody>
      </p:sp>
      <p:sp>
        <p:nvSpPr>
          <p:cNvPr id="611340" name="Line 12"/>
          <p:cNvSpPr>
            <a:spLocks noChangeShapeType="1"/>
          </p:cNvSpPr>
          <p:nvPr/>
        </p:nvSpPr>
        <p:spPr bwMode="auto">
          <a:xfrm flipH="1">
            <a:off x="4017963" y="3630613"/>
            <a:ext cx="0" cy="412750"/>
          </a:xfrm>
          <a:prstGeom prst="line">
            <a:avLst/>
          </a:prstGeom>
          <a:noFill/>
          <a:ln w="9525">
            <a:solidFill>
              <a:schemeClr val="tx1"/>
            </a:solidFill>
            <a:round/>
            <a:headEnd/>
            <a:tailEnd/>
          </a:ln>
        </p:spPr>
        <p:txBody>
          <a:bodyPr wrap="none" anchor="ctr"/>
          <a:lstStyle/>
          <a:p>
            <a:endParaRPr lang="en-US"/>
          </a:p>
        </p:txBody>
      </p:sp>
      <p:sp>
        <p:nvSpPr>
          <p:cNvPr id="611341" name="Line 13"/>
          <p:cNvSpPr>
            <a:spLocks noChangeShapeType="1"/>
          </p:cNvSpPr>
          <p:nvPr/>
        </p:nvSpPr>
        <p:spPr bwMode="auto">
          <a:xfrm flipH="1">
            <a:off x="3640138" y="3630613"/>
            <a:ext cx="0" cy="412750"/>
          </a:xfrm>
          <a:prstGeom prst="line">
            <a:avLst/>
          </a:prstGeom>
          <a:noFill/>
          <a:ln w="9525">
            <a:solidFill>
              <a:schemeClr val="tx1"/>
            </a:solidFill>
            <a:round/>
            <a:headEnd/>
            <a:tailEnd/>
          </a:ln>
        </p:spPr>
        <p:txBody>
          <a:bodyPr wrap="none" anchor="ctr"/>
          <a:lstStyle/>
          <a:p>
            <a:endParaRPr lang="en-US"/>
          </a:p>
        </p:txBody>
      </p:sp>
      <p:sp>
        <p:nvSpPr>
          <p:cNvPr id="611342" name="Line 14"/>
          <p:cNvSpPr>
            <a:spLocks noChangeShapeType="1"/>
          </p:cNvSpPr>
          <p:nvPr/>
        </p:nvSpPr>
        <p:spPr bwMode="auto">
          <a:xfrm flipH="1">
            <a:off x="3640138" y="4043363"/>
            <a:ext cx="0" cy="155575"/>
          </a:xfrm>
          <a:prstGeom prst="line">
            <a:avLst/>
          </a:prstGeom>
          <a:noFill/>
          <a:ln w="9525">
            <a:solidFill>
              <a:schemeClr val="tx1"/>
            </a:solidFill>
            <a:round/>
            <a:headEnd/>
            <a:tailEnd/>
          </a:ln>
        </p:spPr>
        <p:txBody>
          <a:bodyPr wrap="none" anchor="ctr"/>
          <a:lstStyle/>
          <a:p>
            <a:endParaRPr lang="en-US"/>
          </a:p>
        </p:txBody>
      </p:sp>
      <p:sp>
        <p:nvSpPr>
          <p:cNvPr id="611343" name="Line 15"/>
          <p:cNvSpPr>
            <a:spLocks noChangeShapeType="1"/>
          </p:cNvSpPr>
          <p:nvPr/>
        </p:nvSpPr>
        <p:spPr bwMode="auto">
          <a:xfrm flipH="1">
            <a:off x="2316163" y="3967163"/>
            <a:ext cx="0" cy="155575"/>
          </a:xfrm>
          <a:prstGeom prst="line">
            <a:avLst/>
          </a:prstGeom>
          <a:noFill/>
          <a:ln w="9525">
            <a:solidFill>
              <a:schemeClr val="tx1"/>
            </a:solidFill>
            <a:round/>
            <a:headEnd/>
            <a:tailEnd/>
          </a:ln>
        </p:spPr>
        <p:txBody>
          <a:bodyPr wrap="none" anchor="ctr"/>
          <a:lstStyle/>
          <a:p>
            <a:endParaRPr lang="en-US"/>
          </a:p>
        </p:txBody>
      </p:sp>
      <p:sp>
        <p:nvSpPr>
          <p:cNvPr id="611344" name="Text Box 16"/>
          <p:cNvSpPr txBox="1">
            <a:spLocks noChangeArrowheads="1"/>
          </p:cNvSpPr>
          <p:nvPr/>
        </p:nvSpPr>
        <p:spPr bwMode="auto">
          <a:xfrm flipH="1">
            <a:off x="3486150" y="4087813"/>
            <a:ext cx="311150" cy="366712"/>
          </a:xfrm>
          <a:prstGeom prst="rect">
            <a:avLst/>
          </a:prstGeom>
          <a:noFill/>
          <a:ln w="9525">
            <a:noFill/>
            <a:miter lim="800000"/>
            <a:headEnd/>
            <a:tailEnd/>
          </a:ln>
        </p:spPr>
        <p:txBody>
          <a:bodyPr wrap="none" anchor="ctr">
            <a:spAutoFit/>
          </a:bodyPr>
          <a:lstStyle/>
          <a:p>
            <a:pPr algn="ctr">
              <a:spcBef>
                <a:spcPct val="50000"/>
              </a:spcBef>
            </a:pPr>
            <a:r>
              <a:rPr lang="en-US" altLang="ja-JP" sz="1800">
                <a:latin typeface="Helvetica" pitchFamily="34" charset="0"/>
                <a:ea typeface="ＭＳ Ｐゴシック" charset="-128"/>
              </a:rPr>
              <a:t>7</a:t>
            </a:r>
          </a:p>
        </p:txBody>
      </p:sp>
      <p:sp>
        <p:nvSpPr>
          <p:cNvPr id="611345" name="Text Box 17"/>
          <p:cNvSpPr txBox="1">
            <a:spLocks noChangeArrowheads="1"/>
          </p:cNvSpPr>
          <p:nvPr/>
        </p:nvSpPr>
        <p:spPr bwMode="auto">
          <a:xfrm flipH="1">
            <a:off x="1077913" y="4464050"/>
            <a:ext cx="700087" cy="366713"/>
          </a:xfrm>
          <a:prstGeom prst="rect">
            <a:avLst/>
          </a:prstGeom>
          <a:noFill/>
          <a:ln w="9525">
            <a:noFill/>
            <a:miter lim="800000"/>
            <a:headEnd/>
            <a:tailEnd/>
          </a:ln>
        </p:spPr>
        <p:txBody>
          <a:bodyPr wrap="none" anchor="ctr">
            <a:spAutoFit/>
          </a:bodyPr>
          <a:lstStyle/>
          <a:p>
            <a:pPr algn="ctr">
              <a:spcBef>
                <a:spcPct val="50000"/>
              </a:spcBef>
            </a:pPr>
            <a:r>
              <a:rPr lang="en-US" altLang="ja-JP" sz="1800">
                <a:latin typeface="Helvetica" pitchFamily="34" charset="0"/>
                <a:ea typeface="ＭＳ Ｐゴシック" charset="-128"/>
              </a:rPr>
              <a:t>P</a:t>
            </a:r>
            <a:r>
              <a:rPr lang="en-US" altLang="ja-JP" sz="1800" baseline="-25000">
                <a:latin typeface="Helvetica" pitchFamily="34" charset="0"/>
                <a:ea typeface="ＭＳ Ｐゴシック" charset="-128"/>
              </a:rPr>
              <a:t>1</a:t>
            </a:r>
            <a:r>
              <a:rPr lang="en-US" altLang="ja-JP" sz="1800">
                <a:latin typeface="Helvetica" pitchFamily="34" charset="0"/>
                <a:ea typeface="ＭＳ Ｐゴシック" charset="-128"/>
              </a:rPr>
              <a:t>(7)</a:t>
            </a:r>
          </a:p>
        </p:txBody>
      </p:sp>
      <p:sp>
        <p:nvSpPr>
          <p:cNvPr id="611346" name="Text Box 18"/>
          <p:cNvSpPr txBox="1">
            <a:spLocks noChangeArrowheads="1"/>
          </p:cNvSpPr>
          <p:nvPr/>
        </p:nvSpPr>
        <p:spPr bwMode="auto">
          <a:xfrm flipH="1">
            <a:off x="5834063" y="4087813"/>
            <a:ext cx="438150" cy="366712"/>
          </a:xfrm>
          <a:prstGeom prst="rect">
            <a:avLst/>
          </a:prstGeom>
          <a:noFill/>
          <a:ln w="9525">
            <a:noFill/>
            <a:miter lim="800000"/>
            <a:headEnd/>
            <a:tailEnd/>
          </a:ln>
        </p:spPr>
        <p:txBody>
          <a:bodyPr wrap="none" anchor="ctr">
            <a:spAutoFit/>
          </a:bodyPr>
          <a:lstStyle/>
          <a:p>
            <a:pPr algn="ctr">
              <a:spcBef>
                <a:spcPct val="50000"/>
              </a:spcBef>
            </a:pPr>
            <a:r>
              <a:rPr lang="en-US" altLang="ja-JP" sz="1800">
                <a:latin typeface="Helvetica" pitchFamily="34" charset="0"/>
                <a:ea typeface="ＭＳ Ｐゴシック" charset="-128"/>
              </a:rPr>
              <a:t>16</a:t>
            </a:r>
          </a:p>
        </p:txBody>
      </p:sp>
      <p:sp>
        <p:nvSpPr>
          <p:cNvPr id="611347" name="Text Box 19"/>
          <p:cNvSpPr txBox="1">
            <a:spLocks noChangeArrowheads="1"/>
          </p:cNvSpPr>
          <p:nvPr/>
        </p:nvSpPr>
        <p:spPr bwMode="auto">
          <a:xfrm flipH="1">
            <a:off x="1595438" y="4087813"/>
            <a:ext cx="311150" cy="366712"/>
          </a:xfrm>
          <a:prstGeom prst="rect">
            <a:avLst/>
          </a:prstGeom>
          <a:noFill/>
          <a:ln w="9525">
            <a:noFill/>
            <a:miter lim="800000"/>
            <a:headEnd/>
            <a:tailEnd/>
          </a:ln>
        </p:spPr>
        <p:txBody>
          <a:bodyPr wrap="none" anchor="ctr">
            <a:spAutoFit/>
          </a:bodyPr>
          <a:lstStyle/>
          <a:p>
            <a:pPr algn="ctr">
              <a:spcBef>
                <a:spcPct val="50000"/>
              </a:spcBef>
            </a:pPr>
            <a:r>
              <a:rPr lang="en-US" altLang="ja-JP" sz="1800">
                <a:latin typeface="Helvetica" pitchFamily="34" charset="0"/>
                <a:ea typeface="ＭＳ Ｐゴシック" charset="-128"/>
              </a:rPr>
              <a:t>0</a:t>
            </a:r>
          </a:p>
        </p:txBody>
      </p:sp>
      <p:sp>
        <p:nvSpPr>
          <p:cNvPr id="611348" name="Text Box 20"/>
          <p:cNvSpPr txBox="1">
            <a:spLocks noChangeArrowheads="1"/>
          </p:cNvSpPr>
          <p:nvPr/>
        </p:nvSpPr>
        <p:spPr bwMode="auto">
          <a:xfrm flipH="1">
            <a:off x="5307013" y="3624263"/>
            <a:ext cx="420687" cy="366712"/>
          </a:xfrm>
          <a:prstGeom prst="rect">
            <a:avLst/>
          </a:prstGeom>
          <a:noFill/>
          <a:ln w="9525">
            <a:noFill/>
            <a:miter lim="800000"/>
            <a:headEnd/>
            <a:tailEnd/>
          </a:ln>
        </p:spPr>
        <p:txBody>
          <a:bodyPr wrap="none" anchor="ctr">
            <a:spAutoFit/>
          </a:bodyPr>
          <a:lstStyle/>
          <a:p>
            <a:pPr algn="ctr">
              <a:spcBef>
                <a:spcPct val="50000"/>
              </a:spcBef>
            </a:pPr>
            <a:r>
              <a:rPr lang="en-US" altLang="ja-JP" sz="1800">
                <a:latin typeface="Helvetica" pitchFamily="34" charset="0"/>
                <a:ea typeface="ＭＳ Ｐゴシック" charset="-128"/>
              </a:rPr>
              <a:t>P</a:t>
            </a:r>
            <a:r>
              <a:rPr lang="en-US" altLang="ja-JP" sz="1800" baseline="-25000">
                <a:latin typeface="Helvetica" pitchFamily="34" charset="0"/>
                <a:ea typeface="ＭＳ Ｐゴシック" charset="-128"/>
              </a:rPr>
              <a:t>4</a:t>
            </a:r>
            <a:endParaRPr lang="en-US" altLang="ja-JP" sz="1800">
              <a:latin typeface="Helvetica" pitchFamily="34" charset="0"/>
              <a:ea typeface="ＭＳ Ｐゴシック" charset="-128"/>
            </a:endParaRPr>
          </a:p>
        </p:txBody>
      </p:sp>
      <p:sp>
        <p:nvSpPr>
          <p:cNvPr id="611349" name="Line 21"/>
          <p:cNvSpPr>
            <a:spLocks noChangeShapeType="1"/>
          </p:cNvSpPr>
          <p:nvPr/>
        </p:nvSpPr>
        <p:spPr bwMode="auto">
          <a:xfrm flipH="1">
            <a:off x="5026025" y="3630613"/>
            <a:ext cx="0" cy="412750"/>
          </a:xfrm>
          <a:prstGeom prst="line">
            <a:avLst/>
          </a:prstGeom>
          <a:noFill/>
          <a:ln w="9525">
            <a:solidFill>
              <a:schemeClr val="tx1"/>
            </a:solidFill>
            <a:round/>
            <a:headEnd/>
            <a:tailEnd/>
          </a:ln>
        </p:spPr>
        <p:txBody>
          <a:bodyPr wrap="none" anchor="ctr"/>
          <a:lstStyle/>
          <a:p>
            <a:endParaRPr lang="en-US"/>
          </a:p>
        </p:txBody>
      </p:sp>
      <p:sp>
        <p:nvSpPr>
          <p:cNvPr id="611350" name="Line 22"/>
          <p:cNvSpPr>
            <a:spLocks noChangeShapeType="1"/>
          </p:cNvSpPr>
          <p:nvPr/>
        </p:nvSpPr>
        <p:spPr bwMode="auto">
          <a:xfrm flipH="1">
            <a:off x="2001838" y="3967163"/>
            <a:ext cx="0" cy="155575"/>
          </a:xfrm>
          <a:prstGeom prst="line">
            <a:avLst/>
          </a:prstGeom>
          <a:noFill/>
          <a:ln w="9525">
            <a:solidFill>
              <a:schemeClr val="tx1"/>
            </a:solidFill>
            <a:round/>
            <a:headEnd/>
            <a:tailEnd/>
          </a:ln>
        </p:spPr>
        <p:txBody>
          <a:bodyPr wrap="none" anchor="ctr"/>
          <a:lstStyle/>
          <a:p>
            <a:endParaRPr lang="en-US"/>
          </a:p>
        </p:txBody>
      </p:sp>
      <p:sp>
        <p:nvSpPr>
          <p:cNvPr id="611351" name="Line 23"/>
          <p:cNvSpPr>
            <a:spLocks noChangeShapeType="1"/>
          </p:cNvSpPr>
          <p:nvPr/>
        </p:nvSpPr>
        <p:spPr bwMode="auto">
          <a:xfrm flipH="1">
            <a:off x="2632075" y="3967163"/>
            <a:ext cx="0" cy="155575"/>
          </a:xfrm>
          <a:prstGeom prst="line">
            <a:avLst/>
          </a:prstGeom>
          <a:noFill/>
          <a:ln w="9525">
            <a:solidFill>
              <a:schemeClr val="tx1"/>
            </a:solidFill>
            <a:round/>
            <a:headEnd/>
            <a:tailEnd/>
          </a:ln>
        </p:spPr>
        <p:txBody>
          <a:bodyPr wrap="none" anchor="ctr"/>
          <a:lstStyle/>
          <a:p>
            <a:endParaRPr lang="en-US"/>
          </a:p>
        </p:txBody>
      </p:sp>
      <p:sp>
        <p:nvSpPr>
          <p:cNvPr id="611352" name="Line 24"/>
          <p:cNvSpPr>
            <a:spLocks noChangeShapeType="1"/>
          </p:cNvSpPr>
          <p:nvPr/>
        </p:nvSpPr>
        <p:spPr bwMode="auto">
          <a:xfrm flipH="1">
            <a:off x="2946400" y="3967163"/>
            <a:ext cx="0" cy="155575"/>
          </a:xfrm>
          <a:prstGeom prst="line">
            <a:avLst/>
          </a:prstGeom>
          <a:noFill/>
          <a:ln w="9525">
            <a:solidFill>
              <a:schemeClr val="tx1"/>
            </a:solidFill>
            <a:round/>
            <a:headEnd/>
            <a:tailEnd/>
          </a:ln>
        </p:spPr>
        <p:txBody>
          <a:bodyPr wrap="none" anchor="ctr"/>
          <a:lstStyle/>
          <a:p>
            <a:endParaRPr lang="en-US"/>
          </a:p>
        </p:txBody>
      </p:sp>
      <p:sp>
        <p:nvSpPr>
          <p:cNvPr id="611353" name="Line 25"/>
          <p:cNvSpPr>
            <a:spLocks noChangeShapeType="1"/>
          </p:cNvSpPr>
          <p:nvPr/>
        </p:nvSpPr>
        <p:spPr bwMode="auto">
          <a:xfrm flipH="1">
            <a:off x="3198813" y="3967163"/>
            <a:ext cx="0" cy="155575"/>
          </a:xfrm>
          <a:prstGeom prst="line">
            <a:avLst/>
          </a:prstGeom>
          <a:noFill/>
          <a:ln w="9525">
            <a:solidFill>
              <a:schemeClr val="tx1"/>
            </a:solidFill>
            <a:round/>
            <a:headEnd/>
            <a:tailEnd/>
          </a:ln>
        </p:spPr>
        <p:txBody>
          <a:bodyPr wrap="none" anchor="ctr"/>
          <a:lstStyle/>
          <a:p>
            <a:endParaRPr lang="en-US"/>
          </a:p>
        </p:txBody>
      </p:sp>
      <p:sp>
        <p:nvSpPr>
          <p:cNvPr id="611354" name="Line 26"/>
          <p:cNvSpPr>
            <a:spLocks noChangeShapeType="1"/>
          </p:cNvSpPr>
          <p:nvPr/>
        </p:nvSpPr>
        <p:spPr bwMode="auto">
          <a:xfrm flipH="1">
            <a:off x="3451225" y="3967163"/>
            <a:ext cx="0" cy="155575"/>
          </a:xfrm>
          <a:prstGeom prst="line">
            <a:avLst/>
          </a:prstGeom>
          <a:noFill/>
          <a:ln w="9525">
            <a:solidFill>
              <a:schemeClr val="tx1"/>
            </a:solidFill>
            <a:round/>
            <a:headEnd/>
            <a:tailEnd/>
          </a:ln>
        </p:spPr>
        <p:txBody>
          <a:bodyPr wrap="none" anchor="ctr"/>
          <a:lstStyle/>
          <a:p>
            <a:endParaRPr lang="en-US"/>
          </a:p>
        </p:txBody>
      </p:sp>
      <p:sp>
        <p:nvSpPr>
          <p:cNvPr id="611355" name="Line 27"/>
          <p:cNvSpPr>
            <a:spLocks noChangeShapeType="1"/>
          </p:cNvSpPr>
          <p:nvPr/>
        </p:nvSpPr>
        <p:spPr bwMode="auto">
          <a:xfrm flipH="1">
            <a:off x="4017963" y="4043363"/>
            <a:ext cx="0" cy="155575"/>
          </a:xfrm>
          <a:prstGeom prst="line">
            <a:avLst/>
          </a:prstGeom>
          <a:noFill/>
          <a:ln w="9525">
            <a:solidFill>
              <a:schemeClr val="tx1"/>
            </a:solidFill>
            <a:round/>
            <a:headEnd/>
            <a:tailEnd/>
          </a:ln>
        </p:spPr>
        <p:txBody>
          <a:bodyPr wrap="none" anchor="ctr"/>
          <a:lstStyle/>
          <a:p>
            <a:endParaRPr lang="en-US"/>
          </a:p>
        </p:txBody>
      </p:sp>
      <p:sp>
        <p:nvSpPr>
          <p:cNvPr id="611356" name="Text Box 28"/>
          <p:cNvSpPr txBox="1">
            <a:spLocks noChangeArrowheads="1"/>
          </p:cNvSpPr>
          <p:nvPr/>
        </p:nvSpPr>
        <p:spPr bwMode="auto">
          <a:xfrm flipH="1">
            <a:off x="3863975" y="4087813"/>
            <a:ext cx="311150" cy="366712"/>
          </a:xfrm>
          <a:prstGeom prst="rect">
            <a:avLst/>
          </a:prstGeom>
          <a:noFill/>
          <a:ln w="9525">
            <a:noFill/>
            <a:miter lim="800000"/>
            <a:headEnd/>
            <a:tailEnd/>
          </a:ln>
        </p:spPr>
        <p:txBody>
          <a:bodyPr wrap="none" anchor="ctr">
            <a:spAutoFit/>
          </a:bodyPr>
          <a:lstStyle/>
          <a:p>
            <a:pPr algn="ctr">
              <a:spcBef>
                <a:spcPct val="50000"/>
              </a:spcBef>
            </a:pPr>
            <a:r>
              <a:rPr lang="en-US" altLang="ja-JP" sz="1800">
                <a:latin typeface="Helvetica" pitchFamily="34" charset="0"/>
                <a:ea typeface="ＭＳ Ｐゴシック" charset="-128"/>
              </a:rPr>
              <a:t>8</a:t>
            </a:r>
          </a:p>
        </p:txBody>
      </p:sp>
      <p:sp>
        <p:nvSpPr>
          <p:cNvPr id="611357" name="Line 29"/>
          <p:cNvSpPr>
            <a:spLocks noChangeShapeType="1"/>
          </p:cNvSpPr>
          <p:nvPr/>
        </p:nvSpPr>
        <p:spPr bwMode="auto">
          <a:xfrm flipH="1">
            <a:off x="4332288" y="3967163"/>
            <a:ext cx="0" cy="155575"/>
          </a:xfrm>
          <a:prstGeom prst="line">
            <a:avLst/>
          </a:prstGeom>
          <a:noFill/>
          <a:ln w="9525">
            <a:solidFill>
              <a:schemeClr val="tx1"/>
            </a:solidFill>
            <a:round/>
            <a:headEnd/>
            <a:tailEnd/>
          </a:ln>
        </p:spPr>
        <p:txBody>
          <a:bodyPr wrap="none" anchor="ctr"/>
          <a:lstStyle/>
          <a:p>
            <a:endParaRPr lang="en-US"/>
          </a:p>
        </p:txBody>
      </p:sp>
      <p:sp>
        <p:nvSpPr>
          <p:cNvPr id="611358" name="Line 30"/>
          <p:cNvSpPr>
            <a:spLocks noChangeShapeType="1"/>
          </p:cNvSpPr>
          <p:nvPr/>
        </p:nvSpPr>
        <p:spPr bwMode="auto">
          <a:xfrm flipH="1">
            <a:off x="4584700" y="3967163"/>
            <a:ext cx="0" cy="155575"/>
          </a:xfrm>
          <a:prstGeom prst="line">
            <a:avLst/>
          </a:prstGeom>
          <a:noFill/>
          <a:ln w="9525">
            <a:solidFill>
              <a:schemeClr val="tx1"/>
            </a:solidFill>
            <a:round/>
            <a:headEnd/>
            <a:tailEnd/>
          </a:ln>
        </p:spPr>
        <p:txBody>
          <a:bodyPr wrap="none" anchor="ctr"/>
          <a:lstStyle/>
          <a:p>
            <a:endParaRPr lang="en-US"/>
          </a:p>
        </p:txBody>
      </p:sp>
      <p:sp>
        <p:nvSpPr>
          <p:cNvPr id="611359" name="Line 31"/>
          <p:cNvSpPr>
            <a:spLocks noChangeShapeType="1"/>
          </p:cNvSpPr>
          <p:nvPr/>
        </p:nvSpPr>
        <p:spPr bwMode="auto">
          <a:xfrm flipH="1">
            <a:off x="4837113" y="3967163"/>
            <a:ext cx="0" cy="155575"/>
          </a:xfrm>
          <a:prstGeom prst="line">
            <a:avLst/>
          </a:prstGeom>
          <a:noFill/>
          <a:ln w="9525">
            <a:solidFill>
              <a:schemeClr val="tx1"/>
            </a:solidFill>
            <a:round/>
            <a:headEnd/>
            <a:tailEnd/>
          </a:ln>
        </p:spPr>
        <p:txBody>
          <a:bodyPr wrap="none" anchor="ctr"/>
          <a:lstStyle/>
          <a:p>
            <a:endParaRPr lang="en-US"/>
          </a:p>
        </p:txBody>
      </p:sp>
      <p:sp>
        <p:nvSpPr>
          <p:cNvPr id="611360" name="Line 32"/>
          <p:cNvSpPr>
            <a:spLocks noChangeShapeType="1"/>
          </p:cNvSpPr>
          <p:nvPr/>
        </p:nvSpPr>
        <p:spPr bwMode="auto">
          <a:xfrm flipH="1">
            <a:off x="5026025" y="4043363"/>
            <a:ext cx="0" cy="155575"/>
          </a:xfrm>
          <a:prstGeom prst="line">
            <a:avLst/>
          </a:prstGeom>
          <a:noFill/>
          <a:ln w="9525">
            <a:solidFill>
              <a:schemeClr val="tx1"/>
            </a:solidFill>
            <a:round/>
            <a:headEnd/>
            <a:tailEnd/>
          </a:ln>
        </p:spPr>
        <p:txBody>
          <a:bodyPr wrap="none" anchor="ctr"/>
          <a:lstStyle/>
          <a:p>
            <a:endParaRPr lang="en-US"/>
          </a:p>
        </p:txBody>
      </p:sp>
      <p:sp>
        <p:nvSpPr>
          <p:cNvPr id="611361" name="Text Box 33"/>
          <p:cNvSpPr txBox="1">
            <a:spLocks noChangeArrowheads="1"/>
          </p:cNvSpPr>
          <p:nvPr/>
        </p:nvSpPr>
        <p:spPr bwMode="auto">
          <a:xfrm flipH="1">
            <a:off x="4799013" y="4087813"/>
            <a:ext cx="438150" cy="366712"/>
          </a:xfrm>
          <a:prstGeom prst="rect">
            <a:avLst/>
          </a:prstGeom>
          <a:noFill/>
          <a:ln w="9525">
            <a:noFill/>
            <a:miter lim="800000"/>
            <a:headEnd/>
            <a:tailEnd/>
          </a:ln>
        </p:spPr>
        <p:txBody>
          <a:bodyPr wrap="none" anchor="ctr">
            <a:spAutoFit/>
          </a:bodyPr>
          <a:lstStyle/>
          <a:p>
            <a:pPr algn="ctr">
              <a:spcBef>
                <a:spcPct val="50000"/>
              </a:spcBef>
            </a:pPr>
            <a:r>
              <a:rPr lang="en-US" altLang="ja-JP" sz="1800">
                <a:latin typeface="Helvetica" pitchFamily="34" charset="0"/>
                <a:ea typeface="ＭＳ Ｐゴシック" charset="-128"/>
              </a:rPr>
              <a:t>12</a:t>
            </a:r>
          </a:p>
        </p:txBody>
      </p:sp>
      <p:sp>
        <p:nvSpPr>
          <p:cNvPr id="611362" name="Line 34"/>
          <p:cNvSpPr>
            <a:spLocks noChangeShapeType="1"/>
          </p:cNvSpPr>
          <p:nvPr/>
        </p:nvSpPr>
        <p:spPr bwMode="auto">
          <a:xfrm flipH="1">
            <a:off x="5341938" y="3967163"/>
            <a:ext cx="0" cy="155575"/>
          </a:xfrm>
          <a:prstGeom prst="line">
            <a:avLst/>
          </a:prstGeom>
          <a:noFill/>
          <a:ln w="9525">
            <a:solidFill>
              <a:schemeClr val="tx1"/>
            </a:solidFill>
            <a:round/>
            <a:headEnd/>
            <a:tailEnd/>
          </a:ln>
        </p:spPr>
        <p:txBody>
          <a:bodyPr wrap="none" anchor="ctr"/>
          <a:lstStyle/>
          <a:p>
            <a:endParaRPr lang="en-US"/>
          </a:p>
        </p:txBody>
      </p:sp>
      <p:sp>
        <p:nvSpPr>
          <p:cNvPr id="611363" name="Line 35"/>
          <p:cNvSpPr>
            <a:spLocks noChangeShapeType="1"/>
          </p:cNvSpPr>
          <p:nvPr/>
        </p:nvSpPr>
        <p:spPr bwMode="auto">
          <a:xfrm flipH="1">
            <a:off x="5592763" y="3967163"/>
            <a:ext cx="0" cy="155575"/>
          </a:xfrm>
          <a:prstGeom prst="line">
            <a:avLst/>
          </a:prstGeom>
          <a:noFill/>
          <a:ln w="9525">
            <a:solidFill>
              <a:schemeClr val="tx1"/>
            </a:solidFill>
            <a:round/>
            <a:headEnd/>
            <a:tailEnd/>
          </a:ln>
        </p:spPr>
        <p:txBody>
          <a:bodyPr wrap="none" anchor="ctr"/>
          <a:lstStyle/>
          <a:p>
            <a:endParaRPr lang="en-US"/>
          </a:p>
        </p:txBody>
      </p:sp>
      <p:sp>
        <p:nvSpPr>
          <p:cNvPr id="611364" name="Line 36"/>
          <p:cNvSpPr>
            <a:spLocks noChangeShapeType="1"/>
          </p:cNvSpPr>
          <p:nvPr/>
        </p:nvSpPr>
        <p:spPr bwMode="auto">
          <a:xfrm flipH="1">
            <a:off x="5845175" y="3967163"/>
            <a:ext cx="0" cy="155575"/>
          </a:xfrm>
          <a:prstGeom prst="line">
            <a:avLst/>
          </a:prstGeom>
          <a:noFill/>
          <a:ln w="9525">
            <a:solidFill>
              <a:schemeClr val="tx1"/>
            </a:solidFill>
            <a:round/>
            <a:headEnd/>
            <a:tailEnd/>
          </a:ln>
        </p:spPr>
        <p:txBody>
          <a:bodyPr wrap="none" anchor="ctr"/>
          <a:lstStyle/>
          <a:p>
            <a:endParaRPr lang="en-US"/>
          </a:p>
        </p:txBody>
      </p:sp>
      <p:sp>
        <p:nvSpPr>
          <p:cNvPr id="611365" name="Text Box 71"/>
          <p:cNvSpPr txBox="1">
            <a:spLocks noChangeArrowheads="1"/>
          </p:cNvSpPr>
          <p:nvPr/>
        </p:nvSpPr>
        <p:spPr bwMode="auto">
          <a:xfrm>
            <a:off x="4906963" y="3336925"/>
            <a:ext cx="4105275" cy="336550"/>
          </a:xfrm>
          <a:prstGeom prst="rect">
            <a:avLst/>
          </a:prstGeom>
          <a:noFill/>
          <a:ln w="9525">
            <a:noFill/>
            <a:miter lim="800000"/>
            <a:headEnd/>
            <a:tailEnd/>
          </a:ln>
        </p:spPr>
        <p:txBody>
          <a:bodyPr wrap="none">
            <a:spAutoFit/>
          </a:bodyPr>
          <a:lstStyle/>
          <a:p>
            <a:pPr eaLnBrk="1" hangingPunct="1"/>
            <a:r>
              <a:rPr lang="en-US" altLang="ja-JP" sz="1600">
                <a:latin typeface="Helvetica" pitchFamily="34" charset="0"/>
                <a:ea typeface="ＭＳ Ｐゴシック" charset="-128"/>
              </a:rPr>
              <a:t>Average waiting time = (0 + 6 + 3 + 7)/4 = 4</a:t>
            </a:r>
          </a:p>
        </p:txBody>
      </p:sp>
      <p:sp>
        <p:nvSpPr>
          <p:cNvPr id="611366" name="Line 73"/>
          <p:cNvSpPr>
            <a:spLocks noChangeShapeType="1"/>
          </p:cNvSpPr>
          <p:nvPr/>
        </p:nvSpPr>
        <p:spPr bwMode="auto">
          <a:xfrm>
            <a:off x="1739900" y="4660900"/>
            <a:ext cx="1900238" cy="0"/>
          </a:xfrm>
          <a:prstGeom prst="line">
            <a:avLst/>
          </a:prstGeom>
          <a:noFill/>
          <a:ln w="9525">
            <a:solidFill>
              <a:schemeClr val="tx1"/>
            </a:solidFill>
            <a:miter lim="800000"/>
            <a:headEnd/>
            <a:tailEnd type="triangle" w="lg" len="lg"/>
          </a:ln>
        </p:spPr>
        <p:txBody>
          <a:bodyPr wrap="none"/>
          <a:lstStyle/>
          <a:p>
            <a:endParaRPr lang="en-US"/>
          </a:p>
        </p:txBody>
      </p:sp>
      <p:sp>
        <p:nvSpPr>
          <p:cNvPr id="611367" name="Line 74"/>
          <p:cNvSpPr>
            <a:spLocks noChangeShapeType="1"/>
          </p:cNvSpPr>
          <p:nvPr/>
        </p:nvSpPr>
        <p:spPr bwMode="auto">
          <a:xfrm>
            <a:off x="2312988" y="5056188"/>
            <a:ext cx="1703387" cy="0"/>
          </a:xfrm>
          <a:prstGeom prst="line">
            <a:avLst/>
          </a:prstGeom>
          <a:noFill/>
          <a:ln w="9525">
            <a:solidFill>
              <a:schemeClr val="tx1"/>
            </a:solidFill>
            <a:prstDash val="dash"/>
            <a:miter lim="800000"/>
            <a:headEnd/>
            <a:tailEnd type="triangle" w="lg" len="lg"/>
          </a:ln>
        </p:spPr>
        <p:txBody>
          <a:bodyPr wrap="none"/>
          <a:lstStyle/>
          <a:p>
            <a:endParaRPr lang="en-US"/>
          </a:p>
        </p:txBody>
      </p:sp>
      <p:sp>
        <p:nvSpPr>
          <p:cNvPr id="611368" name="Line 75"/>
          <p:cNvSpPr>
            <a:spLocks noChangeShapeType="1"/>
          </p:cNvSpPr>
          <p:nvPr/>
        </p:nvSpPr>
        <p:spPr bwMode="auto">
          <a:xfrm>
            <a:off x="4016375" y="5038725"/>
            <a:ext cx="1022350" cy="0"/>
          </a:xfrm>
          <a:prstGeom prst="line">
            <a:avLst/>
          </a:prstGeom>
          <a:noFill/>
          <a:ln w="9525">
            <a:solidFill>
              <a:schemeClr val="tx1"/>
            </a:solidFill>
            <a:miter lim="800000"/>
            <a:headEnd/>
            <a:tailEnd type="triangle" w="lg" len="lg"/>
          </a:ln>
        </p:spPr>
        <p:txBody>
          <a:bodyPr wrap="none"/>
          <a:lstStyle/>
          <a:p>
            <a:endParaRPr lang="en-US"/>
          </a:p>
        </p:txBody>
      </p:sp>
      <p:sp>
        <p:nvSpPr>
          <p:cNvPr id="611369" name="Line 76"/>
          <p:cNvSpPr>
            <a:spLocks noChangeShapeType="1"/>
          </p:cNvSpPr>
          <p:nvPr/>
        </p:nvSpPr>
        <p:spPr bwMode="auto">
          <a:xfrm>
            <a:off x="2913063" y="5513388"/>
            <a:ext cx="700087" cy="17462"/>
          </a:xfrm>
          <a:prstGeom prst="line">
            <a:avLst/>
          </a:prstGeom>
          <a:noFill/>
          <a:ln w="9525">
            <a:solidFill>
              <a:schemeClr val="tx1"/>
            </a:solidFill>
            <a:prstDash val="dash"/>
            <a:miter lim="800000"/>
            <a:headEnd/>
            <a:tailEnd type="triangle" w="lg" len="lg"/>
          </a:ln>
        </p:spPr>
        <p:txBody>
          <a:bodyPr wrap="none"/>
          <a:lstStyle/>
          <a:p>
            <a:endParaRPr lang="en-US"/>
          </a:p>
        </p:txBody>
      </p:sp>
      <p:sp>
        <p:nvSpPr>
          <p:cNvPr id="611370" name="Line 77"/>
          <p:cNvSpPr>
            <a:spLocks noChangeShapeType="1"/>
          </p:cNvSpPr>
          <p:nvPr/>
        </p:nvSpPr>
        <p:spPr bwMode="auto">
          <a:xfrm>
            <a:off x="3630613" y="5513388"/>
            <a:ext cx="341312" cy="0"/>
          </a:xfrm>
          <a:prstGeom prst="line">
            <a:avLst/>
          </a:prstGeom>
          <a:noFill/>
          <a:ln w="9525">
            <a:solidFill>
              <a:schemeClr val="tx1"/>
            </a:solidFill>
            <a:miter lim="800000"/>
            <a:headEnd/>
            <a:tailEnd type="triangle" w="lg" len="lg"/>
          </a:ln>
        </p:spPr>
        <p:txBody>
          <a:bodyPr wrap="none"/>
          <a:lstStyle/>
          <a:p>
            <a:endParaRPr lang="en-US"/>
          </a:p>
        </p:txBody>
      </p:sp>
      <p:sp>
        <p:nvSpPr>
          <p:cNvPr id="611371" name="Line 78"/>
          <p:cNvSpPr>
            <a:spLocks noChangeShapeType="1"/>
          </p:cNvSpPr>
          <p:nvPr/>
        </p:nvSpPr>
        <p:spPr bwMode="auto">
          <a:xfrm>
            <a:off x="3200400" y="5962650"/>
            <a:ext cx="1811338" cy="0"/>
          </a:xfrm>
          <a:prstGeom prst="line">
            <a:avLst/>
          </a:prstGeom>
          <a:noFill/>
          <a:ln w="9525">
            <a:solidFill>
              <a:schemeClr val="tx1"/>
            </a:solidFill>
            <a:prstDash val="dash"/>
            <a:miter lim="800000"/>
            <a:headEnd/>
            <a:tailEnd type="triangle" w="lg" len="lg"/>
          </a:ln>
        </p:spPr>
        <p:txBody>
          <a:bodyPr wrap="none"/>
          <a:lstStyle/>
          <a:p>
            <a:endParaRPr lang="en-US"/>
          </a:p>
        </p:txBody>
      </p:sp>
      <p:sp>
        <p:nvSpPr>
          <p:cNvPr id="611372" name="Line 79"/>
          <p:cNvSpPr>
            <a:spLocks noChangeShapeType="1"/>
          </p:cNvSpPr>
          <p:nvPr/>
        </p:nvSpPr>
        <p:spPr bwMode="auto">
          <a:xfrm>
            <a:off x="5046663" y="5962650"/>
            <a:ext cx="1022350" cy="0"/>
          </a:xfrm>
          <a:prstGeom prst="line">
            <a:avLst/>
          </a:prstGeom>
          <a:noFill/>
          <a:ln w="9525">
            <a:solidFill>
              <a:schemeClr val="tx1"/>
            </a:solidFill>
            <a:miter lim="800000"/>
            <a:headEnd/>
            <a:tailEnd type="triangle" w="lg" len="lg"/>
          </a:ln>
        </p:spPr>
        <p:txBody>
          <a:bodyPr wrap="none"/>
          <a:lstStyle/>
          <a:p>
            <a:endParaRPr lang="en-US"/>
          </a:p>
        </p:txBody>
      </p:sp>
      <p:sp>
        <p:nvSpPr>
          <p:cNvPr id="611373" name="Line 80"/>
          <p:cNvSpPr>
            <a:spLocks noChangeShapeType="1"/>
          </p:cNvSpPr>
          <p:nvPr/>
        </p:nvSpPr>
        <p:spPr bwMode="auto">
          <a:xfrm>
            <a:off x="2312988" y="4070350"/>
            <a:ext cx="0" cy="985838"/>
          </a:xfrm>
          <a:prstGeom prst="line">
            <a:avLst/>
          </a:prstGeom>
          <a:noFill/>
          <a:ln w="9525" cap="rnd">
            <a:solidFill>
              <a:schemeClr val="tx1"/>
            </a:solidFill>
            <a:prstDash val="sysDot"/>
            <a:miter lim="800000"/>
            <a:headEnd/>
            <a:tailEnd/>
          </a:ln>
        </p:spPr>
        <p:txBody>
          <a:bodyPr wrap="none"/>
          <a:lstStyle/>
          <a:p>
            <a:endParaRPr lang="en-US"/>
          </a:p>
        </p:txBody>
      </p:sp>
      <p:sp>
        <p:nvSpPr>
          <p:cNvPr id="611374" name="Line 81"/>
          <p:cNvSpPr>
            <a:spLocks noChangeShapeType="1"/>
          </p:cNvSpPr>
          <p:nvPr/>
        </p:nvSpPr>
        <p:spPr bwMode="auto">
          <a:xfrm>
            <a:off x="2914650" y="4132263"/>
            <a:ext cx="0" cy="1381125"/>
          </a:xfrm>
          <a:prstGeom prst="line">
            <a:avLst/>
          </a:prstGeom>
          <a:noFill/>
          <a:ln w="9525" cap="rnd">
            <a:solidFill>
              <a:schemeClr val="tx1"/>
            </a:solidFill>
            <a:prstDash val="sysDot"/>
            <a:miter lim="800000"/>
            <a:headEnd/>
            <a:tailEnd/>
          </a:ln>
        </p:spPr>
        <p:txBody>
          <a:bodyPr wrap="none"/>
          <a:lstStyle/>
          <a:p>
            <a:endParaRPr lang="en-US"/>
          </a:p>
        </p:txBody>
      </p:sp>
      <p:sp>
        <p:nvSpPr>
          <p:cNvPr id="611375" name="Line 82"/>
          <p:cNvSpPr>
            <a:spLocks noChangeShapeType="1"/>
          </p:cNvSpPr>
          <p:nvPr/>
        </p:nvSpPr>
        <p:spPr bwMode="auto">
          <a:xfrm>
            <a:off x="3192463" y="4068763"/>
            <a:ext cx="0" cy="1936750"/>
          </a:xfrm>
          <a:prstGeom prst="line">
            <a:avLst/>
          </a:prstGeom>
          <a:noFill/>
          <a:ln w="9525" cap="rnd">
            <a:solidFill>
              <a:schemeClr val="tx1"/>
            </a:solidFill>
            <a:prstDash val="sysDot"/>
            <a:miter lim="800000"/>
            <a:headEnd/>
            <a:tailEnd/>
          </a:ln>
        </p:spPr>
        <p:txBody>
          <a:bodyPr wrap="none"/>
          <a:lstStyle/>
          <a:p>
            <a:endParaRPr lang="en-US"/>
          </a:p>
        </p:txBody>
      </p:sp>
      <p:sp>
        <p:nvSpPr>
          <p:cNvPr id="611376" name="Line 83"/>
          <p:cNvSpPr>
            <a:spLocks noChangeShapeType="1"/>
          </p:cNvSpPr>
          <p:nvPr/>
        </p:nvSpPr>
        <p:spPr bwMode="auto">
          <a:xfrm>
            <a:off x="3613150" y="4132263"/>
            <a:ext cx="0" cy="1936750"/>
          </a:xfrm>
          <a:prstGeom prst="line">
            <a:avLst/>
          </a:prstGeom>
          <a:noFill/>
          <a:ln w="9525" cap="rnd">
            <a:solidFill>
              <a:schemeClr val="tx1"/>
            </a:solidFill>
            <a:prstDash val="sysDot"/>
            <a:miter lim="800000"/>
            <a:headEnd/>
            <a:tailEnd/>
          </a:ln>
        </p:spPr>
        <p:txBody>
          <a:bodyPr wrap="none"/>
          <a:lstStyle/>
          <a:p>
            <a:endParaRPr lang="en-US"/>
          </a:p>
        </p:txBody>
      </p:sp>
      <p:sp>
        <p:nvSpPr>
          <p:cNvPr id="611377" name="Line 84"/>
          <p:cNvSpPr>
            <a:spLocks noChangeShapeType="1"/>
          </p:cNvSpPr>
          <p:nvPr/>
        </p:nvSpPr>
        <p:spPr bwMode="auto">
          <a:xfrm>
            <a:off x="3998913" y="4159250"/>
            <a:ext cx="0" cy="1936750"/>
          </a:xfrm>
          <a:prstGeom prst="line">
            <a:avLst/>
          </a:prstGeom>
          <a:noFill/>
          <a:ln w="9525" cap="rnd">
            <a:solidFill>
              <a:schemeClr val="tx1"/>
            </a:solidFill>
            <a:prstDash val="sysDot"/>
            <a:miter lim="800000"/>
            <a:headEnd/>
            <a:tailEnd/>
          </a:ln>
        </p:spPr>
        <p:txBody>
          <a:bodyPr wrap="none"/>
          <a:lstStyle/>
          <a:p>
            <a:endParaRPr lang="en-US"/>
          </a:p>
        </p:txBody>
      </p:sp>
      <p:sp>
        <p:nvSpPr>
          <p:cNvPr id="611378" name="Line 85"/>
          <p:cNvSpPr>
            <a:spLocks noChangeShapeType="1"/>
          </p:cNvSpPr>
          <p:nvPr/>
        </p:nvSpPr>
        <p:spPr bwMode="auto">
          <a:xfrm>
            <a:off x="5011738" y="4095750"/>
            <a:ext cx="0" cy="1936750"/>
          </a:xfrm>
          <a:prstGeom prst="line">
            <a:avLst/>
          </a:prstGeom>
          <a:noFill/>
          <a:ln w="9525" cap="rnd">
            <a:solidFill>
              <a:schemeClr val="tx1"/>
            </a:solidFill>
            <a:prstDash val="sysDot"/>
            <a:miter lim="800000"/>
            <a:headEnd/>
            <a:tailEnd/>
          </a:ln>
        </p:spPr>
        <p:txBody>
          <a:bodyPr wrap="none"/>
          <a:lstStyle/>
          <a:p>
            <a:endParaRPr lang="en-US"/>
          </a:p>
        </p:txBody>
      </p:sp>
      <p:sp>
        <p:nvSpPr>
          <p:cNvPr id="611379" name="Line 86"/>
          <p:cNvSpPr>
            <a:spLocks noChangeShapeType="1"/>
          </p:cNvSpPr>
          <p:nvPr/>
        </p:nvSpPr>
        <p:spPr bwMode="auto">
          <a:xfrm>
            <a:off x="6096000" y="4051300"/>
            <a:ext cx="0" cy="1936750"/>
          </a:xfrm>
          <a:prstGeom prst="line">
            <a:avLst/>
          </a:prstGeom>
          <a:noFill/>
          <a:ln w="9525" cap="rnd">
            <a:solidFill>
              <a:schemeClr val="tx1"/>
            </a:solidFill>
            <a:prstDash val="sysDot"/>
            <a:miter lim="800000"/>
            <a:headEnd/>
            <a:tailEnd/>
          </a:ln>
        </p:spPr>
        <p:txBody>
          <a:bodyPr wrap="none"/>
          <a:lstStyle/>
          <a:p>
            <a:endParaRPr lang="en-US"/>
          </a:p>
        </p:txBody>
      </p:sp>
      <p:sp>
        <p:nvSpPr>
          <p:cNvPr id="611380" name="Line 87"/>
          <p:cNvSpPr>
            <a:spLocks noChangeShapeType="1"/>
          </p:cNvSpPr>
          <p:nvPr/>
        </p:nvSpPr>
        <p:spPr bwMode="auto">
          <a:xfrm>
            <a:off x="1749425" y="4114800"/>
            <a:ext cx="0" cy="985838"/>
          </a:xfrm>
          <a:prstGeom prst="line">
            <a:avLst/>
          </a:prstGeom>
          <a:noFill/>
          <a:ln w="9525" cap="rnd">
            <a:solidFill>
              <a:schemeClr val="tx1"/>
            </a:solidFill>
            <a:prstDash val="sysDot"/>
            <a:miter lim="800000"/>
            <a:headEnd/>
            <a:tailEnd/>
          </a:ln>
        </p:spPr>
        <p:txBody>
          <a:bodyPr wrap="none"/>
          <a:lstStyle/>
          <a:p>
            <a:endParaRPr lang="en-US"/>
          </a:p>
        </p:txBody>
      </p:sp>
      <p:sp>
        <p:nvSpPr>
          <p:cNvPr id="611381" name="Text Box 88"/>
          <p:cNvSpPr txBox="1">
            <a:spLocks noChangeArrowheads="1"/>
          </p:cNvSpPr>
          <p:nvPr/>
        </p:nvSpPr>
        <p:spPr bwMode="auto">
          <a:xfrm flipH="1">
            <a:off x="2178050" y="4081463"/>
            <a:ext cx="311150" cy="366712"/>
          </a:xfrm>
          <a:prstGeom prst="rect">
            <a:avLst/>
          </a:prstGeom>
          <a:noFill/>
          <a:ln w="9525">
            <a:noFill/>
            <a:miter lim="800000"/>
            <a:headEnd/>
            <a:tailEnd/>
          </a:ln>
        </p:spPr>
        <p:txBody>
          <a:bodyPr wrap="none" anchor="ctr">
            <a:spAutoFit/>
          </a:bodyPr>
          <a:lstStyle/>
          <a:p>
            <a:pPr algn="ctr">
              <a:spcBef>
                <a:spcPct val="50000"/>
              </a:spcBef>
            </a:pPr>
            <a:r>
              <a:rPr lang="en-US" altLang="ja-JP" sz="1800">
                <a:latin typeface="Helvetica" pitchFamily="34" charset="0"/>
                <a:ea typeface="ＭＳ Ｐゴシック" charset="-128"/>
              </a:rPr>
              <a:t>2</a:t>
            </a:r>
          </a:p>
        </p:txBody>
      </p:sp>
      <p:sp>
        <p:nvSpPr>
          <p:cNvPr id="611382" name="Text Box 89"/>
          <p:cNvSpPr txBox="1">
            <a:spLocks noChangeArrowheads="1"/>
          </p:cNvSpPr>
          <p:nvPr/>
        </p:nvSpPr>
        <p:spPr bwMode="auto">
          <a:xfrm flipH="1">
            <a:off x="2797175" y="4052888"/>
            <a:ext cx="311150" cy="366712"/>
          </a:xfrm>
          <a:prstGeom prst="rect">
            <a:avLst/>
          </a:prstGeom>
          <a:noFill/>
          <a:ln w="9525">
            <a:noFill/>
            <a:miter lim="800000"/>
            <a:headEnd/>
            <a:tailEnd/>
          </a:ln>
        </p:spPr>
        <p:txBody>
          <a:bodyPr wrap="none" anchor="ctr">
            <a:spAutoFit/>
          </a:bodyPr>
          <a:lstStyle/>
          <a:p>
            <a:pPr algn="ctr">
              <a:spcBef>
                <a:spcPct val="50000"/>
              </a:spcBef>
            </a:pPr>
            <a:r>
              <a:rPr lang="en-US" altLang="ja-JP" sz="1800">
                <a:latin typeface="Helvetica" pitchFamily="34" charset="0"/>
                <a:ea typeface="ＭＳ Ｐゴシック" charset="-128"/>
              </a:rPr>
              <a:t>4</a:t>
            </a:r>
          </a:p>
        </p:txBody>
      </p:sp>
      <p:sp>
        <p:nvSpPr>
          <p:cNvPr id="611383" name="Text Box 90"/>
          <p:cNvSpPr txBox="1">
            <a:spLocks noChangeArrowheads="1"/>
          </p:cNvSpPr>
          <p:nvPr/>
        </p:nvSpPr>
        <p:spPr bwMode="auto">
          <a:xfrm flipH="1">
            <a:off x="3074988" y="4062413"/>
            <a:ext cx="311150" cy="366712"/>
          </a:xfrm>
          <a:prstGeom prst="rect">
            <a:avLst/>
          </a:prstGeom>
          <a:noFill/>
          <a:ln w="9525">
            <a:noFill/>
            <a:miter lim="800000"/>
            <a:headEnd/>
            <a:tailEnd/>
          </a:ln>
        </p:spPr>
        <p:txBody>
          <a:bodyPr wrap="none" anchor="ctr">
            <a:spAutoFit/>
          </a:bodyPr>
          <a:lstStyle/>
          <a:p>
            <a:pPr algn="ctr">
              <a:spcBef>
                <a:spcPct val="50000"/>
              </a:spcBef>
            </a:pPr>
            <a:r>
              <a:rPr lang="en-US" altLang="ja-JP" sz="1800">
                <a:latin typeface="Helvetica" pitchFamily="34" charset="0"/>
                <a:ea typeface="ＭＳ Ｐゴシック" charset="-128"/>
              </a:rPr>
              <a:t>5</a:t>
            </a:r>
          </a:p>
        </p:txBody>
      </p:sp>
      <p:sp>
        <p:nvSpPr>
          <p:cNvPr id="611384" name="Text Box 91"/>
          <p:cNvSpPr txBox="1">
            <a:spLocks noChangeArrowheads="1"/>
          </p:cNvSpPr>
          <p:nvPr/>
        </p:nvSpPr>
        <p:spPr bwMode="auto">
          <a:xfrm flipH="1">
            <a:off x="1644650" y="4795838"/>
            <a:ext cx="700088" cy="366712"/>
          </a:xfrm>
          <a:prstGeom prst="rect">
            <a:avLst/>
          </a:prstGeom>
          <a:noFill/>
          <a:ln w="9525">
            <a:noFill/>
            <a:miter lim="800000"/>
            <a:headEnd/>
            <a:tailEnd/>
          </a:ln>
        </p:spPr>
        <p:txBody>
          <a:bodyPr wrap="none" anchor="ctr">
            <a:spAutoFit/>
          </a:bodyPr>
          <a:lstStyle/>
          <a:p>
            <a:pPr algn="ctr">
              <a:spcBef>
                <a:spcPct val="50000"/>
              </a:spcBef>
            </a:pPr>
            <a:r>
              <a:rPr lang="en-US" altLang="ja-JP" sz="1800">
                <a:latin typeface="Helvetica" pitchFamily="34" charset="0"/>
                <a:ea typeface="ＭＳ Ｐゴシック" charset="-128"/>
              </a:rPr>
              <a:t>P</a:t>
            </a:r>
            <a:r>
              <a:rPr lang="en-US" altLang="ja-JP" sz="1800" baseline="-25000">
                <a:latin typeface="Helvetica" pitchFamily="34" charset="0"/>
                <a:ea typeface="ＭＳ Ｐゴシック" charset="-128"/>
              </a:rPr>
              <a:t>2</a:t>
            </a:r>
            <a:r>
              <a:rPr lang="en-US" altLang="ja-JP" sz="1800">
                <a:latin typeface="Helvetica" pitchFamily="34" charset="0"/>
                <a:ea typeface="ＭＳ Ｐゴシック" charset="-128"/>
              </a:rPr>
              <a:t>(4)</a:t>
            </a:r>
          </a:p>
        </p:txBody>
      </p:sp>
      <p:sp>
        <p:nvSpPr>
          <p:cNvPr id="611385" name="Text Box 92"/>
          <p:cNvSpPr txBox="1">
            <a:spLocks noChangeArrowheads="1"/>
          </p:cNvSpPr>
          <p:nvPr/>
        </p:nvSpPr>
        <p:spPr bwMode="auto">
          <a:xfrm flipH="1">
            <a:off x="2246313" y="5235575"/>
            <a:ext cx="700087" cy="366713"/>
          </a:xfrm>
          <a:prstGeom prst="rect">
            <a:avLst/>
          </a:prstGeom>
          <a:noFill/>
          <a:ln w="9525">
            <a:noFill/>
            <a:miter lim="800000"/>
            <a:headEnd/>
            <a:tailEnd/>
          </a:ln>
        </p:spPr>
        <p:txBody>
          <a:bodyPr wrap="none" anchor="ctr">
            <a:spAutoFit/>
          </a:bodyPr>
          <a:lstStyle/>
          <a:p>
            <a:pPr algn="ctr">
              <a:spcBef>
                <a:spcPct val="50000"/>
              </a:spcBef>
            </a:pPr>
            <a:r>
              <a:rPr lang="en-US" altLang="ja-JP" sz="1800">
                <a:latin typeface="Helvetica" pitchFamily="34" charset="0"/>
                <a:ea typeface="ＭＳ Ｐゴシック" charset="-128"/>
              </a:rPr>
              <a:t>P</a:t>
            </a:r>
            <a:r>
              <a:rPr lang="en-US" altLang="ja-JP" sz="1800" baseline="-25000">
                <a:latin typeface="Helvetica" pitchFamily="34" charset="0"/>
                <a:ea typeface="ＭＳ Ｐゴシック" charset="-128"/>
              </a:rPr>
              <a:t>3</a:t>
            </a:r>
            <a:r>
              <a:rPr lang="en-US" altLang="ja-JP" sz="1800">
                <a:latin typeface="Helvetica" pitchFamily="34" charset="0"/>
                <a:ea typeface="ＭＳ Ｐゴシック" charset="-128"/>
              </a:rPr>
              <a:t>(1)</a:t>
            </a:r>
          </a:p>
        </p:txBody>
      </p:sp>
      <p:sp>
        <p:nvSpPr>
          <p:cNvPr id="611386" name="Text Box 93"/>
          <p:cNvSpPr txBox="1">
            <a:spLocks noChangeArrowheads="1"/>
          </p:cNvSpPr>
          <p:nvPr/>
        </p:nvSpPr>
        <p:spPr bwMode="auto">
          <a:xfrm flipH="1">
            <a:off x="2490788" y="5764213"/>
            <a:ext cx="700087" cy="366712"/>
          </a:xfrm>
          <a:prstGeom prst="rect">
            <a:avLst/>
          </a:prstGeom>
          <a:noFill/>
          <a:ln w="9525">
            <a:noFill/>
            <a:miter lim="800000"/>
            <a:headEnd/>
            <a:tailEnd/>
          </a:ln>
        </p:spPr>
        <p:txBody>
          <a:bodyPr wrap="none" anchor="ctr">
            <a:spAutoFit/>
          </a:bodyPr>
          <a:lstStyle/>
          <a:p>
            <a:pPr algn="ctr">
              <a:spcBef>
                <a:spcPct val="50000"/>
              </a:spcBef>
            </a:pPr>
            <a:r>
              <a:rPr lang="en-US" altLang="ja-JP" sz="1800">
                <a:latin typeface="Helvetica" pitchFamily="34" charset="0"/>
                <a:ea typeface="ＭＳ Ｐゴシック" charset="-128"/>
              </a:rPr>
              <a:t>P</a:t>
            </a:r>
            <a:r>
              <a:rPr lang="en-US" altLang="ja-JP" sz="1800" baseline="-25000">
                <a:latin typeface="Helvetica" pitchFamily="34" charset="0"/>
                <a:ea typeface="ＭＳ Ｐゴシック" charset="-128"/>
              </a:rPr>
              <a:t>4</a:t>
            </a:r>
            <a:r>
              <a:rPr lang="en-US" altLang="ja-JP" sz="1800">
                <a:latin typeface="Helvetica" pitchFamily="34" charset="0"/>
                <a:ea typeface="ＭＳ Ｐゴシック" charset="-128"/>
              </a:rPr>
              <a:t>(4)</a:t>
            </a:r>
          </a:p>
        </p:txBody>
      </p:sp>
      <p:sp>
        <p:nvSpPr>
          <p:cNvPr id="611387" name="Text Box 94"/>
          <p:cNvSpPr txBox="1">
            <a:spLocks noChangeArrowheads="1"/>
          </p:cNvSpPr>
          <p:nvPr/>
        </p:nvSpPr>
        <p:spPr bwMode="auto">
          <a:xfrm flipH="1">
            <a:off x="6332538" y="4283075"/>
            <a:ext cx="2190750" cy="1604963"/>
          </a:xfrm>
          <a:prstGeom prst="rect">
            <a:avLst/>
          </a:prstGeom>
          <a:noFill/>
          <a:ln w="9525">
            <a:noFill/>
            <a:miter lim="800000"/>
            <a:headEnd/>
            <a:tailEnd/>
          </a:ln>
        </p:spPr>
        <p:txBody>
          <a:bodyPr wrap="none" anchor="ctr">
            <a:spAutoFit/>
          </a:bodyPr>
          <a:lstStyle/>
          <a:p>
            <a:pPr algn="ctr">
              <a:spcBef>
                <a:spcPct val="50000"/>
              </a:spcBef>
            </a:pPr>
            <a:r>
              <a:rPr lang="en-US" altLang="ja-JP" sz="1800">
                <a:latin typeface="Helvetica" pitchFamily="34" charset="0"/>
                <a:ea typeface="ＭＳ Ｐゴシック" charset="-128"/>
              </a:rPr>
              <a:t>P</a:t>
            </a:r>
            <a:r>
              <a:rPr lang="en-US" altLang="ja-JP" sz="1800" baseline="-25000">
                <a:latin typeface="Helvetica" pitchFamily="34" charset="0"/>
                <a:ea typeface="ＭＳ Ｐゴシック" charset="-128"/>
              </a:rPr>
              <a:t>1</a:t>
            </a:r>
            <a:r>
              <a:rPr lang="en-US" altLang="ja-JP" sz="1800">
                <a:latin typeface="Helvetica" pitchFamily="34" charset="0"/>
                <a:ea typeface="ＭＳ Ｐゴシック" charset="-128"/>
              </a:rPr>
              <a:t>‘s wating time = 0</a:t>
            </a:r>
          </a:p>
          <a:p>
            <a:pPr algn="ctr">
              <a:spcBef>
                <a:spcPct val="50000"/>
              </a:spcBef>
            </a:pPr>
            <a:r>
              <a:rPr lang="en-US" altLang="ja-JP" sz="1800">
                <a:latin typeface="Helvetica" pitchFamily="34" charset="0"/>
                <a:ea typeface="ＭＳ Ｐゴシック" charset="-128"/>
              </a:rPr>
              <a:t>P</a:t>
            </a:r>
            <a:r>
              <a:rPr lang="en-US" altLang="ja-JP" sz="1800" baseline="-25000">
                <a:latin typeface="Helvetica" pitchFamily="34" charset="0"/>
                <a:ea typeface="ＭＳ Ｐゴシック" charset="-128"/>
              </a:rPr>
              <a:t>2</a:t>
            </a:r>
            <a:r>
              <a:rPr lang="en-US" altLang="ja-JP" sz="1800">
                <a:latin typeface="Helvetica" pitchFamily="34" charset="0"/>
                <a:ea typeface="ＭＳ Ｐゴシック" charset="-128"/>
              </a:rPr>
              <a:t>‘s wating time = 6</a:t>
            </a:r>
          </a:p>
          <a:p>
            <a:pPr algn="ctr">
              <a:spcBef>
                <a:spcPct val="50000"/>
              </a:spcBef>
            </a:pPr>
            <a:r>
              <a:rPr lang="en-US" altLang="ja-JP" sz="1800">
                <a:latin typeface="Helvetica" pitchFamily="34" charset="0"/>
                <a:ea typeface="ＭＳ Ｐゴシック" charset="-128"/>
              </a:rPr>
              <a:t>P</a:t>
            </a:r>
            <a:r>
              <a:rPr lang="en-US" altLang="ja-JP" sz="1800" baseline="-25000">
                <a:latin typeface="Helvetica" pitchFamily="34" charset="0"/>
                <a:ea typeface="ＭＳ Ｐゴシック" charset="-128"/>
              </a:rPr>
              <a:t>3</a:t>
            </a:r>
            <a:r>
              <a:rPr lang="en-US" altLang="ja-JP" sz="1800">
                <a:latin typeface="Helvetica" pitchFamily="34" charset="0"/>
                <a:ea typeface="ＭＳ Ｐゴシック" charset="-128"/>
              </a:rPr>
              <a:t>‘s wating time = 3</a:t>
            </a:r>
          </a:p>
          <a:p>
            <a:pPr algn="ctr">
              <a:spcBef>
                <a:spcPct val="50000"/>
              </a:spcBef>
            </a:pPr>
            <a:r>
              <a:rPr lang="en-US" altLang="ja-JP" sz="1800">
                <a:latin typeface="Helvetica" pitchFamily="34" charset="0"/>
                <a:ea typeface="ＭＳ Ｐゴシック" charset="-128"/>
              </a:rPr>
              <a:t>P</a:t>
            </a:r>
            <a:r>
              <a:rPr lang="en-US" altLang="ja-JP" sz="1800" baseline="-25000">
                <a:latin typeface="Helvetica" pitchFamily="34" charset="0"/>
                <a:ea typeface="ＭＳ Ｐゴシック" charset="-128"/>
              </a:rPr>
              <a:t>4</a:t>
            </a:r>
            <a:r>
              <a:rPr lang="en-US" altLang="ja-JP" sz="1800">
                <a:latin typeface="Helvetica" pitchFamily="34" charset="0"/>
                <a:ea typeface="ＭＳ Ｐゴシック" charset="-128"/>
              </a:rPr>
              <a:t>‘s wating time = 7</a:t>
            </a: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Text Box 2"/>
          <p:cNvSpPr txBox="1">
            <a:spLocks noChangeArrowheads="1"/>
          </p:cNvSpPr>
          <p:nvPr/>
        </p:nvSpPr>
        <p:spPr bwMode="auto">
          <a:xfrm>
            <a:off x="1600200" y="76200"/>
            <a:ext cx="6019800" cy="457200"/>
          </a:xfrm>
          <a:prstGeom prst="rect">
            <a:avLst/>
          </a:prstGeom>
          <a:noFill/>
          <a:ln w="9525">
            <a:noFill/>
            <a:miter lim="800000"/>
            <a:headEnd/>
            <a:tailEnd/>
          </a:ln>
          <a:effectLst/>
        </p:spPr>
        <p:txBody>
          <a:bodyPr>
            <a:spAutoFit/>
          </a:bodyPr>
          <a:lstStyle/>
          <a:p>
            <a:pPr eaLnBrk="1" hangingPunct="1">
              <a:spcBef>
                <a:spcPct val="50000"/>
              </a:spcBef>
            </a:pPr>
            <a:r>
              <a:rPr lang="en-US" b="1">
                <a:latin typeface="Arial" charset="0"/>
                <a:cs typeface="Arial" charset="0"/>
              </a:rPr>
              <a:t>Shortest Remaining Time First [SRTF]</a:t>
            </a:r>
          </a:p>
        </p:txBody>
      </p:sp>
      <p:sp>
        <p:nvSpPr>
          <p:cNvPr id="584707" name="Text Box 3"/>
          <p:cNvSpPr txBox="1">
            <a:spLocks noChangeArrowheads="1"/>
          </p:cNvSpPr>
          <p:nvPr/>
        </p:nvSpPr>
        <p:spPr bwMode="auto">
          <a:xfrm>
            <a:off x="517525" y="1219200"/>
            <a:ext cx="4054475" cy="366713"/>
          </a:xfrm>
          <a:prstGeom prst="rect">
            <a:avLst/>
          </a:prstGeom>
          <a:noFill/>
          <a:ln w="9525">
            <a:noFill/>
            <a:miter lim="800000"/>
            <a:headEnd/>
            <a:tailEnd/>
          </a:ln>
          <a:effectLst/>
        </p:spPr>
        <p:txBody>
          <a:bodyPr>
            <a:spAutoFit/>
          </a:bodyPr>
          <a:lstStyle/>
          <a:p>
            <a:pPr eaLnBrk="1" hangingPunct="1">
              <a:buFont typeface="Wingdings" pitchFamily="2" charset="2"/>
              <a:buChar char="§"/>
            </a:pPr>
            <a:r>
              <a:rPr lang="en-US" sz="1800">
                <a:latin typeface="Arial" charset="0"/>
                <a:cs typeface="Arial" charset="0"/>
              </a:rPr>
              <a:t> Policy =&gt; </a:t>
            </a:r>
            <a:r>
              <a:rPr lang="en-US" sz="1800" b="1">
                <a:latin typeface="Arial" charset="0"/>
                <a:cs typeface="Arial" charset="0"/>
              </a:rPr>
              <a:t>Preemptive Scheduling</a:t>
            </a:r>
          </a:p>
        </p:txBody>
      </p:sp>
      <p:sp>
        <p:nvSpPr>
          <p:cNvPr id="584708" name="Text Box 4"/>
          <p:cNvSpPr txBox="1">
            <a:spLocks noChangeArrowheads="1"/>
          </p:cNvSpPr>
          <p:nvPr/>
        </p:nvSpPr>
        <p:spPr bwMode="auto">
          <a:xfrm>
            <a:off x="533400" y="3810000"/>
            <a:ext cx="8305800" cy="366713"/>
          </a:xfrm>
          <a:prstGeom prst="rect">
            <a:avLst/>
          </a:prstGeom>
          <a:noFill/>
          <a:ln w="9525">
            <a:noFill/>
            <a:miter lim="800000"/>
            <a:headEnd/>
            <a:tailEnd/>
          </a:ln>
          <a:effectLst/>
        </p:spPr>
        <p:txBody>
          <a:bodyPr>
            <a:spAutoFit/>
          </a:bodyPr>
          <a:lstStyle/>
          <a:p>
            <a:pPr eaLnBrk="1" hangingPunct="1">
              <a:spcBef>
                <a:spcPct val="50000"/>
              </a:spcBef>
              <a:buFont typeface="Wingdings" pitchFamily="2" charset="2"/>
              <a:buChar char="§"/>
            </a:pPr>
            <a:r>
              <a:rPr lang="en-US" sz="1800">
                <a:latin typeface="Arial" charset="0"/>
                <a:cs typeface="Arial" charset="0"/>
              </a:rPr>
              <a:t> Scheduler always selects the process that has </a:t>
            </a:r>
            <a:r>
              <a:rPr lang="en-US" sz="1800" b="1">
                <a:latin typeface="Arial" charset="0"/>
                <a:cs typeface="Arial" charset="0"/>
              </a:rPr>
              <a:t>Shortest Remaining Time</a:t>
            </a:r>
            <a:r>
              <a:rPr lang="en-US" sz="1800">
                <a:latin typeface="Arial" charset="0"/>
                <a:cs typeface="Arial" charset="0"/>
              </a:rPr>
              <a:t> </a:t>
            </a:r>
          </a:p>
        </p:txBody>
      </p:sp>
      <p:sp>
        <p:nvSpPr>
          <p:cNvPr id="584709" name="Text Box 5"/>
          <p:cNvSpPr txBox="1">
            <a:spLocks noChangeArrowheads="1"/>
          </p:cNvSpPr>
          <p:nvPr/>
        </p:nvSpPr>
        <p:spPr bwMode="auto">
          <a:xfrm>
            <a:off x="533400" y="2528888"/>
            <a:ext cx="8305800" cy="366712"/>
          </a:xfrm>
          <a:prstGeom prst="rect">
            <a:avLst/>
          </a:prstGeom>
          <a:noFill/>
          <a:ln w="9525">
            <a:noFill/>
            <a:miter lim="800000"/>
            <a:headEnd/>
            <a:tailEnd/>
          </a:ln>
          <a:effectLst/>
        </p:spPr>
        <p:txBody>
          <a:bodyPr>
            <a:spAutoFit/>
          </a:bodyPr>
          <a:lstStyle/>
          <a:p>
            <a:pPr eaLnBrk="1" hangingPunct="1">
              <a:spcBef>
                <a:spcPct val="50000"/>
              </a:spcBef>
              <a:buFont typeface="Wingdings" pitchFamily="2" charset="2"/>
              <a:buChar char="§"/>
            </a:pPr>
            <a:r>
              <a:rPr lang="en-US" sz="1800">
                <a:latin typeface="Arial" charset="0"/>
                <a:cs typeface="Arial" charset="0"/>
              </a:rPr>
              <a:t> Scheduler </a:t>
            </a:r>
            <a:r>
              <a:rPr lang="en-US" sz="1800" b="1">
                <a:latin typeface="Arial" charset="0"/>
                <a:cs typeface="Arial" charset="0"/>
              </a:rPr>
              <a:t>compare</a:t>
            </a:r>
            <a:r>
              <a:rPr lang="en-US" sz="1800">
                <a:latin typeface="Arial" charset="0"/>
                <a:cs typeface="Arial" charset="0"/>
              </a:rPr>
              <a:t> the </a:t>
            </a:r>
            <a:r>
              <a:rPr lang="en-US" sz="1800" b="1">
                <a:latin typeface="Arial" charset="0"/>
                <a:cs typeface="Arial" charset="0"/>
              </a:rPr>
              <a:t>remaining time</a:t>
            </a:r>
            <a:r>
              <a:rPr lang="en-US" sz="1800">
                <a:latin typeface="Arial" charset="0"/>
                <a:cs typeface="Arial" charset="0"/>
              </a:rPr>
              <a:t> of executing process &amp; new process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84706"/>
                                        </p:tgtEl>
                                        <p:attrNameLst>
                                          <p:attrName>style.visibility</p:attrName>
                                        </p:attrNameLst>
                                      </p:cBhvr>
                                      <p:to>
                                        <p:strVal val="visible"/>
                                      </p:to>
                                    </p:set>
                                    <p:anim calcmode="lin" valueType="num">
                                      <p:cBhvr additive="base">
                                        <p:cTn id="7" dur="500" fill="hold"/>
                                        <p:tgtEl>
                                          <p:spTgt spid="584706"/>
                                        </p:tgtEl>
                                        <p:attrNameLst>
                                          <p:attrName>ppt_x</p:attrName>
                                        </p:attrNameLst>
                                      </p:cBhvr>
                                      <p:tavLst>
                                        <p:tav tm="0">
                                          <p:val>
                                            <p:strVal val="#ppt_x"/>
                                          </p:val>
                                        </p:tav>
                                        <p:tav tm="100000">
                                          <p:val>
                                            <p:strVal val="#ppt_x"/>
                                          </p:val>
                                        </p:tav>
                                      </p:tavLst>
                                    </p:anim>
                                    <p:anim calcmode="lin" valueType="num">
                                      <p:cBhvr additive="base">
                                        <p:cTn id="8" dur="500" fill="hold"/>
                                        <p:tgtEl>
                                          <p:spTgt spid="58470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84707"/>
                                        </p:tgtEl>
                                        <p:attrNameLst>
                                          <p:attrName>style.visibility</p:attrName>
                                        </p:attrNameLst>
                                      </p:cBhvr>
                                      <p:to>
                                        <p:strVal val="visible"/>
                                      </p:to>
                                    </p:set>
                                    <p:anim calcmode="lin" valueType="num">
                                      <p:cBhvr additive="base">
                                        <p:cTn id="13" dur="500" fill="hold"/>
                                        <p:tgtEl>
                                          <p:spTgt spid="584707"/>
                                        </p:tgtEl>
                                        <p:attrNameLst>
                                          <p:attrName>ppt_x</p:attrName>
                                        </p:attrNameLst>
                                      </p:cBhvr>
                                      <p:tavLst>
                                        <p:tav tm="0">
                                          <p:val>
                                            <p:strVal val="#ppt_x"/>
                                          </p:val>
                                        </p:tav>
                                        <p:tav tm="100000">
                                          <p:val>
                                            <p:strVal val="#ppt_x"/>
                                          </p:val>
                                        </p:tav>
                                      </p:tavLst>
                                    </p:anim>
                                    <p:anim calcmode="lin" valueType="num">
                                      <p:cBhvr additive="base">
                                        <p:cTn id="14" dur="500" fill="hold"/>
                                        <p:tgtEl>
                                          <p:spTgt spid="58470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84709"/>
                                        </p:tgtEl>
                                        <p:attrNameLst>
                                          <p:attrName>style.visibility</p:attrName>
                                        </p:attrNameLst>
                                      </p:cBhvr>
                                      <p:to>
                                        <p:strVal val="visible"/>
                                      </p:to>
                                    </p:set>
                                    <p:anim calcmode="lin" valueType="num">
                                      <p:cBhvr additive="base">
                                        <p:cTn id="19" dur="500" fill="hold"/>
                                        <p:tgtEl>
                                          <p:spTgt spid="584709"/>
                                        </p:tgtEl>
                                        <p:attrNameLst>
                                          <p:attrName>ppt_x</p:attrName>
                                        </p:attrNameLst>
                                      </p:cBhvr>
                                      <p:tavLst>
                                        <p:tav tm="0">
                                          <p:val>
                                            <p:strVal val="#ppt_x"/>
                                          </p:val>
                                        </p:tav>
                                        <p:tav tm="100000">
                                          <p:val>
                                            <p:strVal val="#ppt_x"/>
                                          </p:val>
                                        </p:tav>
                                      </p:tavLst>
                                    </p:anim>
                                    <p:anim calcmode="lin" valueType="num">
                                      <p:cBhvr additive="base">
                                        <p:cTn id="20" dur="500" fill="hold"/>
                                        <p:tgtEl>
                                          <p:spTgt spid="58470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84708"/>
                                        </p:tgtEl>
                                        <p:attrNameLst>
                                          <p:attrName>style.visibility</p:attrName>
                                        </p:attrNameLst>
                                      </p:cBhvr>
                                      <p:to>
                                        <p:strVal val="visible"/>
                                      </p:to>
                                    </p:set>
                                    <p:anim calcmode="lin" valueType="num">
                                      <p:cBhvr additive="base">
                                        <p:cTn id="25" dur="500" fill="hold"/>
                                        <p:tgtEl>
                                          <p:spTgt spid="584708"/>
                                        </p:tgtEl>
                                        <p:attrNameLst>
                                          <p:attrName>ppt_x</p:attrName>
                                        </p:attrNameLst>
                                      </p:cBhvr>
                                      <p:tavLst>
                                        <p:tav tm="0">
                                          <p:val>
                                            <p:strVal val="#ppt_x"/>
                                          </p:val>
                                        </p:tav>
                                        <p:tav tm="100000">
                                          <p:val>
                                            <p:strVal val="#ppt_x"/>
                                          </p:val>
                                        </p:tav>
                                      </p:tavLst>
                                    </p:anim>
                                    <p:anim calcmode="lin" valueType="num">
                                      <p:cBhvr additive="base">
                                        <p:cTn id="26" dur="500" fill="hold"/>
                                        <p:tgtEl>
                                          <p:spTgt spid="5847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706" grpId="0"/>
      <p:bldP spid="584707" grpId="0"/>
      <p:bldP spid="584708" grpId="0"/>
      <p:bldP spid="584709"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p:cNvSpPr>
            <a:spLocks noGrp="1" noChangeArrowheads="1"/>
          </p:cNvSpPr>
          <p:nvPr>
            <p:ph type="title"/>
          </p:nvPr>
        </p:nvSpPr>
        <p:spPr/>
        <p:txBody>
          <a:bodyPr/>
          <a:lstStyle/>
          <a:p>
            <a:r>
              <a:rPr lang="en-US" sz="1600" b="1"/>
              <a:t>EXAMPLE 1: (</a:t>
            </a:r>
            <a:r>
              <a:rPr lang="en-US" sz="2400"/>
              <a:t>preemptive)</a:t>
            </a:r>
          </a:p>
        </p:txBody>
      </p:sp>
      <p:sp>
        <p:nvSpPr>
          <p:cNvPr id="602115" name="Rectangle 3"/>
          <p:cNvSpPr>
            <a:spLocks noGrp="1" noChangeArrowheads="1"/>
          </p:cNvSpPr>
          <p:nvPr>
            <p:ph type="body" sz="half" idx="1"/>
          </p:nvPr>
        </p:nvSpPr>
        <p:spPr>
          <a:xfrm>
            <a:off x="914400" y="1219200"/>
            <a:ext cx="7391400" cy="609600"/>
          </a:xfrm>
        </p:spPr>
        <p:txBody>
          <a:bodyPr/>
          <a:lstStyle/>
          <a:p>
            <a:r>
              <a:rPr lang="en-US" sz="2400"/>
              <a:t> </a:t>
            </a:r>
            <a:r>
              <a:rPr lang="en-US" sz="1600" b="1"/>
              <a:t>Process  Name	Arrival Time  		Service Time</a:t>
            </a:r>
          </a:p>
          <a:p>
            <a:pPr lvl="2" algn="just">
              <a:buFontTx/>
              <a:buNone/>
            </a:pPr>
            <a:endParaRPr lang="en-US" sz="1200" b="1"/>
          </a:p>
          <a:p>
            <a:pPr lvl="2" algn="just">
              <a:buFontTx/>
              <a:buNone/>
            </a:pPr>
            <a:endParaRPr lang="en-US" sz="1200" b="1"/>
          </a:p>
          <a:p>
            <a:pPr lvl="2" algn="just">
              <a:buFontTx/>
              <a:buNone/>
            </a:pPr>
            <a:endParaRPr lang="en-US" sz="1200" b="1"/>
          </a:p>
          <a:p>
            <a:pPr lvl="2" algn="just">
              <a:buFontTx/>
              <a:buNone/>
            </a:pPr>
            <a:endParaRPr lang="en-US" sz="1200" b="1"/>
          </a:p>
          <a:p>
            <a:pPr lvl="2" algn="just">
              <a:buFontTx/>
              <a:buNone/>
            </a:pPr>
            <a:endParaRPr lang="en-US" sz="1200" b="1"/>
          </a:p>
        </p:txBody>
      </p:sp>
      <p:graphicFrame>
        <p:nvGraphicFramePr>
          <p:cNvPr id="602138" name="Group 26"/>
          <p:cNvGraphicFramePr>
            <a:graphicFrameLocks noGrp="1"/>
          </p:cNvGraphicFramePr>
          <p:nvPr>
            <p:ph sz="half" idx="2"/>
          </p:nvPr>
        </p:nvGraphicFramePr>
        <p:xfrm>
          <a:off x="381000" y="1981200"/>
          <a:ext cx="8255000" cy="4572000"/>
        </p:xfrm>
        <a:graphic>
          <a:graphicData uri="http://schemas.openxmlformats.org/drawingml/2006/table">
            <a:tbl>
              <a:tblPr/>
              <a:tblGrid>
                <a:gridCol w="2751138"/>
                <a:gridCol w="2752725"/>
                <a:gridCol w="2751137"/>
              </a:tblGrid>
              <a:tr h="1143000">
                <a:tc>
                  <a:txBody>
                    <a:bodyPr/>
                    <a:lstStyle/>
                    <a:p>
                      <a:pPr marL="0" marR="0" lvl="0" indent="0" algn="l" defTabSz="914400" rtl="0" eaLnBrk="0" fontAlgn="base" latinLnBrk="0" hangingPunct="0">
                        <a:lnSpc>
                          <a:spcPct val="100000"/>
                        </a:lnSpc>
                        <a:spcBef>
                          <a:spcPct val="20000"/>
                        </a:spcBef>
                        <a:spcAft>
                          <a:spcPct val="0"/>
                        </a:spcAft>
                        <a:buClr>
                          <a:srgbClr val="FF0000"/>
                        </a:buClr>
                        <a:buSzTx/>
                        <a:buFontTx/>
                        <a:buNone/>
                        <a:tabLst/>
                      </a:pPr>
                      <a:r>
                        <a:rPr kumimoji="1" lang="en-US" sz="2400" b="0" i="0" u="none" strike="noStrike" cap="none" normalizeH="0" baseline="0" smtClean="0">
                          <a:ln>
                            <a:noFill/>
                          </a:ln>
                          <a:solidFill>
                            <a:schemeClr val="tx1"/>
                          </a:solidFill>
                          <a:effectLst/>
                          <a:latin typeface="Verdana" pitchFamily="34" charset="0"/>
                        </a:rPr>
                        <a:t> </a:t>
                      </a:r>
                    </a:p>
                    <a:p>
                      <a:pPr marL="0" marR="0" lvl="0" indent="0" algn="l" defTabSz="914400" rtl="0" eaLnBrk="0" fontAlgn="base" latinLnBrk="0" hangingPunct="0">
                        <a:lnSpc>
                          <a:spcPct val="100000"/>
                        </a:lnSpc>
                        <a:spcBef>
                          <a:spcPct val="20000"/>
                        </a:spcBef>
                        <a:spcAft>
                          <a:spcPct val="0"/>
                        </a:spcAft>
                        <a:buClr>
                          <a:srgbClr val="FF0000"/>
                        </a:buClr>
                        <a:buSzTx/>
                        <a:buFontTx/>
                        <a:buNone/>
                        <a:tabLst/>
                      </a:pPr>
                      <a:r>
                        <a:rPr kumimoji="1" lang="en-US" sz="2400" b="0" i="0" u="none" strike="noStrike" cap="none" normalizeH="0" baseline="0" smtClean="0">
                          <a:ln>
                            <a:noFill/>
                          </a:ln>
                          <a:solidFill>
                            <a:schemeClr val="tx1"/>
                          </a:solidFill>
                          <a:effectLst/>
                          <a:latin typeface="Verdana" pitchFamily="34" charset="0"/>
                        </a:rPr>
                        <a:t>         1</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FF0000"/>
                        </a:buClr>
                        <a:buSzTx/>
                        <a:buFontTx/>
                        <a:buNone/>
                        <a:tabLst/>
                      </a:pPr>
                      <a:endParaRPr kumimoji="1" lang="en-US" sz="2400" b="0" i="0" u="none" strike="noStrike" cap="none" normalizeH="0" baseline="0" smtClean="0">
                        <a:ln>
                          <a:noFill/>
                        </a:ln>
                        <a:solidFill>
                          <a:schemeClr val="tx1"/>
                        </a:solidFill>
                        <a:effectLst/>
                        <a:latin typeface="Verdana" pitchFamily="34" charset="0"/>
                      </a:endParaRPr>
                    </a:p>
                    <a:p>
                      <a:pPr marL="0" marR="0" lvl="0" indent="0" algn="l" defTabSz="914400" rtl="0" eaLnBrk="0" fontAlgn="base" latinLnBrk="0" hangingPunct="0">
                        <a:lnSpc>
                          <a:spcPct val="100000"/>
                        </a:lnSpc>
                        <a:spcBef>
                          <a:spcPct val="20000"/>
                        </a:spcBef>
                        <a:spcAft>
                          <a:spcPct val="0"/>
                        </a:spcAft>
                        <a:buClr>
                          <a:srgbClr val="FF0000"/>
                        </a:buClr>
                        <a:buSzTx/>
                        <a:buFontTx/>
                        <a:buNone/>
                        <a:tabLst/>
                      </a:pPr>
                      <a:r>
                        <a:rPr kumimoji="1" lang="en-US" sz="2400" b="0" i="0" u="none" strike="noStrike" cap="none" normalizeH="0" baseline="0" smtClean="0">
                          <a:ln>
                            <a:noFill/>
                          </a:ln>
                          <a:solidFill>
                            <a:schemeClr val="tx1"/>
                          </a:solidFill>
                          <a:effectLst/>
                          <a:latin typeface="Verdana" pitchFamily="34" charset="0"/>
                        </a:rPr>
                        <a:t>        0</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FF0000"/>
                        </a:buClr>
                        <a:buSzTx/>
                        <a:buFontTx/>
                        <a:buNone/>
                        <a:tabLst/>
                      </a:pPr>
                      <a:endParaRPr kumimoji="1" lang="en-US" sz="2400" b="0" i="0" u="none" strike="noStrike" cap="none" normalizeH="0" baseline="0" smtClean="0">
                        <a:ln>
                          <a:noFill/>
                        </a:ln>
                        <a:solidFill>
                          <a:schemeClr val="tx1"/>
                        </a:solidFill>
                        <a:effectLst/>
                        <a:latin typeface="Verdana" pitchFamily="34" charset="0"/>
                      </a:endParaRPr>
                    </a:p>
                    <a:p>
                      <a:pPr marL="0" marR="0" lvl="0" indent="0" algn="l" defTabSz="914400" rtl="0" eaLnBrk="0" fontAlgn="base" latinLnBrk="0" hangingPunct="0">
                        <a:lnSpc>
                          <a:spcPct val="100000"/>
                        </a:lnSpc>
                        <a:spcBef>
                          <a:spcPct val="20000"/>
                        </a:spcBef>
                        <a:spcAft>
                          <a:spcPct val="0"/>
                        </a:spcAft>
                        <a:buClr>
                          <a:srgbClr val="FF0000"/>
                        </a:buClr>
                        <a:buSzTx/>
                        <a:buFontTx/>
                        <a:buNone/>
                        <a:tabLst/>
                      </a:pPr>
                      <a:r>
                        <a:rPr kumimoji="1" lang="en-US" sz="2400" b="0" i="0" u="none" strike="noStrike" cap="none" normalizeH="0" baseline="0" smtClean="0">
                          <a:ln>
                            <a:noFill/>
                          </a:ln>
                          <a:solidFill>
                            <a:schemeClr val="tx1"/>
                          </a:solidFill>
                          <a:effectLst/>
                          <a:latin typeface="Verdana" pitchFamily="34" charset="0"/>
                        </a:rPr>
                        <a:t>          8</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43000">
                <a:tc>
                  <a:txBody>
                    <a:bodyPr/>
                    <a:lstStyle/>
                    <a:p>
                      <a:pPr marL="0" marR="0" lvl="0" indent="0" algn="l" defTabSz="914400" rtl="0" eaLnBrk="0" fontAlgn="base" latinLnBrk="0" hangingPunct="0">
                        <a:lnSpc>
                          <a:spcPct val="100000"/>
                        </a:lnSpc>
                        <a:spcBef>
                          <a:spcPct val="20000"/>
                        </a:spcBef>
                        <a:spcAft>
                          <a:spcPct val="0"/>
                        </a:spcAft>
                        <a:buClr>
                          <a:srgbClr val="FF0000"/>
                        </a:buClr>
                        <a:buSzTx/>
                        <a:buFontTx/>
                        <a:buNone/>
                        <a:tabLst/>
                      </a:pPr>
                      <a:endParaRPr kumimoji="1" lang="en-US" sz="2400" b="0" i="0" u="none" strike="noStrike" cap="none" normalizeH="0" baseline="0" smtClean="0">
                        <a:ln>
                          <a:noFill/>
                        </a:ln>
                        <a:solidFill>
                          <a:schemeClr val="tx1"/>
                        </a:solidFill>
                        <a:effectLst/>
                        <a:latin typeface="Verdana" pitchFamily="34" charset="0"/>
                      </a:endParaRPr>
                    </a:p>
                    <a:p>
                      <a:pPr marL="0" marR="0" lvl="0" indent="0" algn="l" defTabSz="914400" rtl="0" eaLnBrk="0" fontAlgn="base" latinLnBrk="0" hangingPunct="0">
                        <a:lnSpc>
                          <a:spcPct val="100000"/>
                        </a:lnSpc>
                        <a:spcBef>
                          <a:spcPct val="20000"/>
                        </a:spcBef>
                        <a:spcAft>
                          <a:spcPct val="0"/>
                        </a:spcAft>
                        <a:buClr>
                          <a:srgbClr val="FF0000"/>
                        </a:buClr>
                        <a:buSzTx/>
                        <a:buFontTx/>
                        <a:buNone/>
                        <a:tabLst/>
                      </a:pPr>
                      <a:r>
                        <a:rPr kumimoji="1" lang="en-US" sz="2400" b="0" i="0" u="none" strike="noStrike" cap="none" normalizeH="0" baseline="0" smtClean="0">
                          <a:ln>
                            <a:noFill/>
                          </a:ln>
                          <a:solidFill>
                            <a:schemeClr val="tx1"/>
                          </a:solidFill>
                          <a:effectLst/>
                          <a:latin typeface="Verdana" pitchFamily="34" charset="0"/>
                        </a:rPr>
                        <a:t>         2</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FF0000"/>
                        </a:buClr>
                        <a:buSzTx/>
                        <a:buFontTx/>
                        <a:buNone/>
                        <a:tabLst/>
                      </a:pPr>
                      <a:endParaRPr kumimoji="1" lang="en-US" sz="2400" b="0" i="0" u="none" strike="noStrike" cap="none" normalizeH="0" baseline="0" smtClean="0">
                        <a:ln>
                          <a:noFill/>
                        </a:ln>
                        <a:solidFill>
                          <a:schemeClr val="tx1"/>
                        </a:solidFill>
                        <a:effectLst/>
                        <a:latin typeface="Verdana" pitchFamily="34" charset="0"/>
                      </a:endParaRPr>
                    </a:p>
                    <a:p>
                      <a:pPr marL="0" marR="0" lvl="0" indent="0" algn="l" defTabSz="914400" rtl="0" eaLnBrk="0" fontAlgn="base" latinLnBrk="0" hangingPunct="0">
                        <a:lnSpc>
                          <a:spcPct val="100000"/>
                        </a:lnSpc>
                        <a:spcBef>
                          <a:spcPct val="20000"/>
                        </a:spcBef>
                        <a:spcAft>
                          <a:spcPct val="0"/>
                        </a:spcAft>
                        <a:buClr>
                          <a:srgbClr val="FF0000"/>
                        </a:buClr>
                        <a:buSzTx/>
                        <a:buFontTx/>
                        <a:buNone/>
                        <a:tabLst/>
                      </a:pPr>
                      <a:r>
                        <a:rPr kumimoji="1" lang="en-US" sz="2400" b="0" i="0" u="none" strike="noStrike" cap="none" normalizeH="0" baseline="0" smtClean="0">
                          <a:ln>
                            <a:noFill/>
                          </a:ln>
                          <a:solidFill>
                            <a:schemeClr val="tx1"/>
                          </a:solidFill>
                          <a:effectLst/>
                          <a:latin typeface="Verdana" pitchFamily="34" charset="0"/>
                        </a:rPr>
                        <a:t>        1</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FF0000"/>
                        </a:buClr>
                        <a:buSzTx/>
                        <a:buFontTx/>
                        <a:buNone/>
                        <a:tabLst/>
                      </a:pPr>
                      <a:endParaRPr kumimoji="1" lang="en-US" sz="2400" b="0" i="0" u="none" strike="noStrike" cap="none" normalizeH="0" baseline="0" smtClean="0">
                        <a:ln>
                          <a:noFill/>
                        </a:ln>
                        <a:solidFill>
                          <a:schemeClr val="tx1"/>
                        </a:solidFill>
                        <a:effectLst/>
                        <a:latin typeface="Verdana" pitchFamily="34" charset="0"/>
                      </a:endParaRPr>
                    </a:p>
                    <a:p>
                      <a:pPr marL="0" marR="0" lvl="0" indent="0" algn="l" defTabSz="914400" rtl="0" eaLnBrk="0" fontAlgn="base" latinLnBrk="0" hangingPunct="0">
                        <a:lnSpc>
                          <a:spcPct val="100000"/>
                        </a:lnSpc>
                        <a:spcBef>
                          <a:spcPct val="20000"/>
                        </a:spcBef>
                        <a:spcAft>
                          <a:spcPct val="0"/>
                        </a:spcAft>
                        <a:buClr>
                          <a:srgbClr val="FF0000"/>
                        </a:buClr>
                        <a:buSzTx/>
                        <a:buFontTx/>
                        <a:buNone/>
                        <a:tabLst/>
                      </a:pPr>
                      <a:r>
                        <a:rPr kumimoji="1" lang="en-US" sz="2400" b="0" i="0" u="none" strike="noStrike" cap="none" normalizeH="0" baseline="0" smtClean="0">
                          <a:ln>
                            <a:noFill/>
                          </a:ln>
                          <a:solidFill>
                            <a:schemeClr val="tx1"/>
                          </a:solidFill>
                          <a:effectLst/>
                          <a:latin typeface="Verdana" pitchFamily="34" charset="0"/>
                        </a:rPr>
                        <a:t>           4</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43000">
                <a:tc>
                  <a:txBody>
                    <a:bodyPr/>
                    <a:lstStyle/>
                    <a:p>
                      <a:pPr marL="0" marR="0" lvl="0" indent="0" algn="l" defTabSz="914400" rtl="0" eaLnBrk="0" fontAlgn="base" latinLnBrk="0" hangingPunct="0">
                        <a:lnSpc>
                          <a:spcPct val="100000"/>
                        </a:lnSpc>
                        <a:spcBef>
                          <a:spcPct val="20000"/>
                        </a:spcBef>
                        <a:spcAft>
                          <a:spcPct val="0"/>
                        </a:spcAft>
                        <a:buClr>
                          <a:srgbClr val="FF0000"/>
                        </a:buClr>
                        <a:buSzTx/>
                        <a:buFontTx/>
                        <a:buNone/>
                        <a:tabLst/>
                      </a:pPr>
                      <a:endParaRPr kumimoji="1" lang="en-US" sz="2400" b="0" i="0" u="none" strike="noStrike" cap="none" normalizeH="0" baseline="0" smtClean="0">
                        <a:ln>
                          <a:noFill/>
                        </a:ln>
                        <a:solidFill>
                          <a:schemeClr val="tx1"/>
                        </a:solidFill>
                        <a:effectLst/>
                        <a:latin typeface="Verdana" pitchFamily="34" charset="0"/>
                      </a:endParaRPr>
                    </a:p>
                    <a:p>
                      <a:pPr marL="0" marR="0" lvl="0" indent="0" algn="l" defTabSz="914400" rtl="0" eaLnBrk="0" fontAlgn="base" latinLnBrk="0" hangingPunct="0">
                        <a:lnSpc>
                          <a:spcPct val="100000"/>
                        </a:lnSpc>
                        <a:spcBef>
                          <a:spcPct val="20000"/>
                        </a:spcBef>
                        <a:spcAft>
                          <a:spcPct val="0"/>
                        </a:spcAft>
                        <a:buClr>
                          <a:srgbClr val="FF0000"/>
                        </a:buClr>
                        <a:buSzTx/>
                        <a:buFontTx/>
                        <a:buNone/>
                        <a:tabLst/>
                      </a:pPr>
                      <a:r>
                        <a:rPr kumimoji="1" lang="en-US" sz="2400" b="0" i="0" u="none" strike="noStrike" cap="none" normalizeH="0" baseline="0" smtClean="0">
                          <a:ln>
                            <a:noFill/>
                          </a:ln>
                          <a:solidFill>
                            <a:schemeClr val="tx1"/>
                          </a:solidFill>
                          <a:effectLst/>
                          <a:latin typeface="Verdana" pitchFamily="34" charset="0"/>
                        </a:rPr>
                        <a:t>         3</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FF0000"/>
                        </a:buClr>
                        <a:buSzTx/>
                        <a:buFontTx/>
                        <a:buNone/>
                        <a:tabLst/>
                      </a:pPr>
                      <a:endParaRPr kumimoji="1" lang="en-US" sz="2400" b="0" i="0" u="none" strike="noStrike" cap="none" normalizeH="0" baseline="0" smtClean="0">
                        <a:ln>
                          <a:noFill/>
                        </a:ln>
                        <a:solidFill>
                          <a:schemeClr val="tx1"/>
                        </a:solidFill>
                        <a:effectLst/>
                        <a:latin typeface="Verdana" pitchFamily="34" charset="0"/>
                      </a:endParaRPr>
                    </a:p>
                    <a:p>
                      <a:pPr marL="0" marR="0" lvl="0" indent="0" algn="l" defTabSz="914400" rtl="0" eaLnBrk="0" fontAlgn="base" latinLnBrk="0" hangingPunct="0">
                        <a:lnSpc>
                          <a:spcPct val="100000"/>
                        </a:lnSpc>
                        <a:spcBef>
                          <a:spcPct val="20000"/>
                        </a:spcBef>
                        <a:spcAft>
                          <a:spcPct val="0"/>
                        </a:spcAft>
                        <a:buClr>
                          <a:srgbClr val="FF0000"/>
                        </a:buClr>
                        <a:buSzTx/>
                        <a:buFontTx/>
                        <a:buNone/>
                        <a:tabLst/>
                      </a:pPr>
                      <a:r>
                        <a:rPr kumimoji="1" lang="en-US" sz="2400" b="0" i="0" u="none" strike="noStrike" cap="none" normalizeH="0" baseline="0" smtClean="0">
                          <a:ln>
                            <a:noFill/>
                          </a:ln>
                          <a:solidFill>
                            <a:schemeClr val="tx1"/>
                          </a:solidFill>
                          <a:effectLst/>
                          <a:latin typeface="Verdana" pitchFamily="34" charset="0"/>
                        </a:rPr>
                        <a:t>         2</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FF0000"/>
                        </a:buClr>
                        <a:buSzTx/>
                        <a:buFontTx/>
                        <a:buNone/>
                        <a:tabLst/>
                      </a:pPr>
                      <a:r>
                        <a:rPr kumimoji="1" lang="en-US" sz="2400" b="0" i="0" u="none" strike="noStrike" cap="none" normalizeH="0" baseline="0" smtClean="0">
                          <a:ln>
                            <a:noFill/>
                          </a:ln>
                          <a:solidFill>
                            <a:schemeClr val="tx1"/>
                          </a:solidFill>
                          <a:effectLst/>
                          <a:latin typeface="Verdana" pitchFamily="34" charset="0"/>
                        </a:rPr>
                        <a:t>       </a:t>
                      </a:r>
                    </a:p>
                    <a:p>
                      <a:pPr marL="0" marR="0" lvl="0" indent="0" algn="l" defTabSz="914400" rtl="0" eaLnBrk="0" fontAlgn="base" latinLnBrk="0" hangingPunct="0">
                        <a:lnSpc>
                          <a:spcPct val="100000"/>
                        </a:lnSpc>
                        <a:spcBef>
                          <a:spcPct val="20000"/>
                        </a:spcBef>
                        <a:spcAft>
                          <a:spcPct val="0"/>
                        </a:spcAft>
                        <a:buClr>
                          <a:srgbClr val="FF0000"/>
                        </a:buClr>
                        <a:buSzTx/>
                        <a:buFontTx/>
                        <a:buNone/>
                        <a:tabLst/>
                      </a:pPr>
                      <a:r>
                        <a:rPr kumimoji="1" lang="en-US" sz="2400" b="0" i="0" u="none" strike="noStrike" cap="none" normalizeH="0" baseline="0" smtClean="0">
                          <a:ln>
                            <a:noFill/>
                          </a:ln>
                          <a:solidFill>
                            <a:schemeClr val="tx1"/>
                          </a:solidFill>
                          <a:effectLst/>
                          <a:latin typeface="Verdana" pitchFamily="34" charset="0"/>
                        </a:rPr>
                        <a:t>           9</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43000">
                <a:tc>
                  <a:txBody>
                    <a:bodyPr/>
                    <a:lstStyle/>
                    <a:p>
                      <a:pPr marL="0" marR="0" lvl="0" indent="0" algn="l" defTabSz="914400" rtl="0" eaLnBrk="0" fontAlgn="base" latinLnBrk="0" hangingPunct="0">
                        <a:lnSpc>
                          <a:spcPct val="100000"/>
                        </a:lnSpc>
                        <a:spcBef>
                          <a:spcPct val="20000"/>
                        </a:spcBef>
                        <a:spcAft>
                          <a:spcPct val="0"/>
                        </a:spcAft>
                        <a:buClr>
                          <a:srgbClr val="FF0000"/>
                        </a:buClr>
                        <a:buSzTx/>
                        <a:buFontTx/>
                        <a:buNone/>
                        <a:tabLst/>
                      </a:pPr>
                      <a:endParaRPr kumimoji="1" lang="en-US" sz="2400" b="0" i="0" u="none" strike="noStrike" cap="none" normalizeH="0" baseline="0" smtClean="0">
                        <a:ln>
                          <a:noFill/>
                        </a:ln>
                        <a:solidFill>
                          <a:schemeClr val="tx1"/>
                        </a:solidFill>
                        <a:effectLst/>
                        <a:latin typeface="Verdana" pitchFamily="34" charset="0"/>
                      </a:endParaRPr>
                    </a:p>
                    <a:p>
                      <a:pPr marL="0" marR="0" lvl="0" indent="0" algn="l" defTabSz="914400" rtl="0" eaLnBrk="0" fontAlgn="base" latinLnBrk="0" hangingPunct="0">
                        <a:lnSpc>
                          <a:spcPct val="100000"/>
                        </a:lnSpc>
                        <a:spcBef>
                          <a:spcPct val="20000"/>
                        </a:spcBef>
                        <a:spcAft>
                          <a:spcPct val="0"/>
                        </a:spcAft>
                        <a:buClr>
                          <a:srgbClr val="FF0000"/>
                        </a:buClr>
                        <a:buSzTx/>
                        <a:buFontTx/>
                        <a:buNone/>
                        <a:tabLst/>
                      </a:pPr>
                      <a:r>
                        <a:rPr kumimoji="1" lang="en-US" sz="2400" b="0" i="0" u="none" strike="noStrike" cap="none" normalizeH="0" baseline="0" smtClean="0">
                          <a:ln>
                            <a:noFill/>
                          </a:ln>
                          <a:solidFill>
                            <a:schemeClr val="tx1"/>
                          </a:solidFill>
                          <a:effectLst/>
                          <a:latin typeface="Verdana" pitchFamily="34" charset="0"/>
                        </a:rPr>
                        <a:t>         4</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FF0000"/>
                        </a:buClr>
                        <a:buSzTx/>
                        <a:buFontTx/>
                        <a:buNone/>
                        <a:tabLst/>
                      </a:pPr>
                      <a:endParaRPr kumimoji="1" lang="en-US" sz="2400" b="0" i="0" u="none" strike="noStrike" cap="none" normalizeH="0" baseline="0" smtClean="0">
                        <a:ln>
                          <a:noFill/>
                        </a:ln>
                        <a:solidFill>
                          <a:schemeClr val="tx1"/>
                        </a:solidFill>
                        <a:effectLst/>
                        <a:latin typeface="Verdana" pitchFamily="34" charset="0"/>
                      </a:endParaRPr>
                    </a:p>
                    <a:p>
                      <a:pPr marL="0" marR="0" lvl="0" indent="0" algn="l" defTabSz="914400" rtl="0" eaLnBrk="0" fontAlgn="base" latinLnBrk="0" hangingPunct="0">
                        <a:lnSpc>
                          <a:spcPct val="100000"/>
                        </a:lnSpc>
                        <a:spcBef>
                          <a:spcPct val="20000"/>
                        </a:spcBef>
                        <a:spcAft>
                          <a:spcPct val="0"/>
                        </a:spcAft>
                        <a:buClr>
                          <a:srgbClr val="FF0000"/>
                        </a:buClr>
                        <a:buSzTx/>
                        <a:buFontTx/>
                        <a:buNone/>
                        <a:tabLst/>
                      </a:pPr>
                      <a:r>
                        <a:rPr kumimoji="1" lang="en-US" sz="2400" b="0" i="0" u="none" strike="noStrike" cap="none" normalizeH="0" baseline="0" smtClean="0">
                          <a:ln>
                            <a:noFill/>
                          </a:ln>
                          <a:solidFill>
                            <a:schemeClr val="tx1"/>
                          </a:solidFill>
                          <a:effectLst/>
                          <a:latin typeface="Verdana" pitchFamily="34" charset="0"/>
                        </a:rPr>
                        <a:t>         3</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FF0000"/>
                        </a:buClr>
                        <a:buSzTx/>
                        <a:buFontTx/>
                        <a:buNone/>
                        <a:tabLst/>
                      </a:pPr>
                      <a:endParaRPr kumimoji="1" lang="en-US" sz="2400" b="0" i="0" u="none" strike="noStrike" cap="none" normalizeH="0" baseline="0" smtClean="0">
                        <a:ln>
                          <a:noFill/>
                        </a:ln>
                        <a:solidFill>
                          <a:schemeClr val="tx1"/>
                        </a:solidFill>
                        <a:effectLst/>
                        <a:latin typeface="Verdana" pitchFamily="34" charset="0"/>
                      </a:endParaRPr>
                    </a:p>
                    <a:p>
                      <a:pPr marL="0" marR="0" lvl="0" indent="0" algn="l" defTabSz="914400" rtl="0" eaLnBrk="0" fontAlgn="base" latinLnBrk="0" hangingPunct="0">
                        <a:lnSpc>
                          <a:spcPct val="100000"/>
                        </a:lnSpc>
                        <a:spcBef>
                          <a:spcPct val="20000"/>
                        </a:spcBef>
                        <a:spcAft>
                          <a:spcPct val="0"/>
                        </a:spcAft>
                        <a:buClr>
                          <a:srgbClr val="FF0000"/>
                        </a:buClr>
                        <a:buSzTx/>
                        <a:buFontTx/>
                        <a:buNone/>
                        <a:tabLst/>
                      </a:pPr>
                      <a:r>
                        <a:rPr kumimoji="1" lang="en-US" sz="2400" b="0" i="0" u="none" strike="noStrike" cap="none" normalizeH="0" baseline="0" smtClean="0">
                          <a:ln>
                            <a:noFill/>
                          </a:ln>
                          <a:solidFill>
                            <a:schemeClr val="tx1"/>
                          </a:solidFill>
                          <a:effectLst/>
                          <a:latin typeface="Verdana" pitchFamily="34" charset="0"/>
                        </a:rPr>
                        <a:t>           5</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8" name="Rectangle 2"/>
          <p:cNvSpPr>
            <a:spLocks noGrp="1" noChangeArrowheads="1"/>
          </p:cNvSpPr>
          <p:nvPr>
            <p:ph type="title"/>
          </p:nvPr>
        </p:nvSpPr>
        <p:spPr/>
        <p:txBody>
          <a:bodyPr/>
          <a:lstStyle/>
          <a:p>
            <a:r>
              <a:rPr lang="en-US"/>
              <a:t>Example 1 Conti….</a:t>
            </a:r>
          </a:p>
        </p:txBody>
      </p:sp>
      <p:sp>
        <p:nvSpPr>
          <p:cNvPr id="613379" name="Rectangle 3"/>
          <p:cNvSpPr>
            <a:spLocks noGrp="1" noChangeArrowheads="1"/>
          </p:cNvSpPr>
          <p:nvPr>
            <p:ph type="body" idx="1"/>
          </p:nvPr>
        </p:nvSpPr>
        <p:spPr/>
        <p:txBody>
          <a:bodyPr/>
          <a:lstStyle/>
          <a:p>
            <a:r>
              <a:rPr lang="en-US"/>
              <a:t> </a:t>
            </a:r>
          </a:p>
        </p:txBody>
      </p:sp>
      <p:pic>
        <p:nvPicPr>
          <p:cNvPr id="613414" name="Picture 38"/>
          <p:cNvPicPr>
            <a:picLocks noChangeAspect="1" noChangeArrowheads="1"/>
          </p:cNvPicPr>
          <p:nvPr/>
        </p:nvPicPr>
        <p:blipFill>
          <a:blip r:embed="rId3"/>
          <a:srcRect/>
          <a:stretch>
            <a:fillRect/>
          </a:stretch>
        </p:blipFill>
        <p:spPr bwMode="auto">
          <a:xfrm>
            <a:off x="2057400" y="2514600"/>
            <a:ext cx="4953000" cy="1295400"/>
          </a:xfrm>
          <a:prstGeom prst="rect">
            <a:avLst/>
          </a:prstGeom>
          <a:noFill/>
        </p:spPr>
      </p:pic>
      <p:sp>
        <p:nvSpPr>
          <p:cNvPr id="613415" name="Text Box 39"/>
          <p:cNvSpPr txBox="1">
            <a:spLocks noChangeArrowheads="1"/>
          </p:cNvSpPr>
          <p:nvPr/>
        </p:nvSpPr>
        <p:spPr bwMode="auto">
          <a:xfrm>
            <a:off x="3048000" y="5410200"/>
            <a:ext cx="2133600" cy="457200"/>
          </a:xfrm>
          <a:prstGeom prst="rect">
            <a:avLst/>
          </a:prstGeom>
          <a:noFill/>
          <a:ln w="9525">
            <a:noFill/>
            <a:miter lim="800000"/>
            <a:headEnd/>
            <a:tailEnd/>
          </a:ln>
          <a:effectLst/>
        </p:spPr>
        <p:txBody>
          <a:bodyPr lIns="90000" tIns="46800" rIns="90000" bIns="46800">
            <a:spAutoFit/>
          </a:bodyPr>
          <a:lstStyle/>
          <a:p>
            <a:pPr>
              <a:spcBef>
                <a:spcPct val="50000"/>
              </a:spcBef>
            </a:pPr>
            <a:endParaRPr lang="en-US"/>
          </a:p>
        </p:txBody>
      </p:sp>
      <p:sp>
        <p:nvSpPr>
          <p:cNvPr id="613416" name="Text Box 40"/>
          <p:cNvSpPr txBox="1">
            <a:spLocks noChangeArrowheads="1"/>
          </p:cNvSpPr>
          <p:nvPr/>
        </p:nvSpPr>
        <p:spPr bwMode="auto">
          <a:xfrm>
            <a:off x="1143000" y="4419600"/>
            <a:ext cx="7010400" cy="457200"/>
          </a:xfrm>
          <a:prstGeom prst="rect">
            <a:avLst/>
          </a:prstGeom>
          <a:noFill/>
          <a:ln w="9525">
            <a:noFill/>
            <a:miter lim="800000"/>
            <a:headEnd/>
            <a:tailEnd/>
          </a:ln>
          <a:effectLst/>
        </p:spPr>
        <p:txBody>
          <a:bodyPr lIns="90000" tIns="46800" rIns="90000" bIns="46800">
            <a:spAutoFit/>
          </a:bodyPr>
          <a:lstStyle/>
          <a:p>
            <a:pPr>
              <a:spcBef>
                <a:spcPct val="50000"/>
              </a:spcBef>
            </a:pPr>
            <a:r>
              <a:rPr lang="en-US">
                <a:solidFill>
                  <a:srgbClr val="0000FF"/>
                </a:solidFill>
              </a:rPr>
              <a:t>Avg Waiting time (</a:t>
            </a:r>
            <a:r>
              <a:rPr lang="en-US">
                <a:solidFill>
                  <a:srgbClr val="0000FF"/>
                </a:solidFill>
                <a:sym typeface="Wingdings" pitchFamily="2" charset="2"/>
              </a:rPr>
              <a:t>( 10-1)+(1-1)+(17-2)+(5-3))/4=6.5</a:t>
            </a:r>
            <a:endParaRPr lang="en-US">
              <a:solidFill>
                <a:srgbClr val="0000FF"/>
              </a:solidFill>
            </a:endParaRP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Rectangle 2"/>
          <p:cNvSpPr>
            <a:spLocks noGrp="1" noChangeArrowheads="1"/>
          </p:cNvSpPr>
          <p:nvPr>
            <p:ph type="title"/>
          </p:nvPr>
        </p:nvSpPr>
        <p:spPr/>
        <p:txBody>
          <a:bodyPr/>
          <a:lstStyle/>
          <a:p>
            <a:r>
              <a:rPr lang="en-US"/>
              <a:t>Preemptive SJF</a:t>
            </a:r>
          </a:p>
        </p:txBody>
      </p:sp>
      <p:sp>
        <p:nvSpPr>
          <p:cNvPr id="615427" name="Rectangle 3"/>
          <p:cNvSpPr>
            <a:spLocks noGrp="1" noChangeArrowheads="1"/>
          </p:cNvSpPr>
          <p:nvPr>
            <p:ph type="body" idx="1"/>
          </p:nvPr>
        </p:nvSpPr>
        <p:spPr/>
        <p:txBody>
          <a:bodyPr/>
          <a:lstStyle/>
          <a:p>
            <a:r>
              <a:rPr lang="en-US"/>
              <a:t> </a:t>
            </a:r>
            <a:r>
              <a:rPr lang="en-US" u="sng"/>
              <a:t>Process	Arrival Time</a:t>
            </a:r>
            <a:r>
              <a:rPr lang="en-US"/>
              <a:t>	</a:t>
            </a:r>
            <a:r>
              <a:rPr lang="en-US" u="sng"/>
              <a:t>Burst Time</a:t>
            </a:r>
            <a:endParaRPr lang="en-US"/>
          </a:p>
          <a:p>
            <a:pPr>
              <a:spcBef>
                <a:spcPct val="0"/>
              </a:spcBef>
              <a:buFontTx/>
              <a:buNone/>
            </a:pPr>
            <a:r>
              <a:rPr lang="en-US"/>
              <a:t>		</a:t>
            </a:r>
            <a:r>
              <a:rPr lang="en-US" i="1"/>
              <a:t>P</a:t>
            </a:r>
            <a:r>
              <a:rPr lang="en-US" i="1" baseline="-25000"/>
              <a:t>1</a:t>
            </a:r>
            <a:r>
              <a:rPr lang="en-US"/>
              <a:t>		0.0			7</a:t>
            </a:r>
          </a:p>
          <a:p>
            <a:pPr>
              <a:spcBef>
                <a:spcPct val="0"/>
              </a:spcBef>
              <a:buFontTx/>
              <a:buNone/>
            </a:pPr>
            <a:r>
              <a:rPr lang="en-US"/>
              <a:t>		 </a:t>
            </a:r>
            <a:r>
              <a:rPr lang="en-US" i="1"/>
              <a:t>P</a:t>
            </a:r>
            <a:r>
              <a:rPr lang="en-US" i="1" baseline="-25000"/>
              <a:t>2	           </a:t>
            </a:r>
            <a:r>
              <a:rPr lang="en-US"/>
              <a:t>2.0			4</a:t>
            </a:r>
          </a:p>
          <a:p>
            <a:pPr>
              <a:spcBef>
                <a:spcPct val="0"/>
              </a:spcBef>
              <a:buFontTx/>
              <a:buNone/>
            </a:pPr>
            <a:r>
              <a:rPr lang="en-US"/>
              <a:t>		 </a:t>
            </a:r>
            <a:r>
              <a:rPr lang="en-US" i="1"/>
              <a:t>P</a:t>
            </a:r>
            <a:r>
              <a:rPr lang="en-US" i="1" baseline="-25000"/>
              <a:t>3</a:t>
            </a:r>
            <a:r>
              <a:rPr lang="en-US"/>
              <a:t>		4.0			1</a:t>
            </a:r>
          </a:p>
          <a:p>
            <a:pPr>
              <a:spcBef>
                <a:spcPct val="0"/>
              </a:spcBef>
              <a:buFontTx/>
              <a:buNone/>
            </a:pPr>
            <a:r>
              <a:rPr lang="en-US"/>
              <a:t>		 </a:t>
            </a:r>
            <a:r>
              <a:rPr lang="en-US" i="1"/>
              <a:t>P</a:t>
            </a:r>
            <a:r>
              <a:rPr lang="en-US" i="1" baseline="-25000"/>
              <a:t>4</a:t>
            </a:r>
            <a:r>
              <a:rPr lang="en-US"/>
              <a:t>		5.0			4</a:t>
            </a:r>
          </a:p>
          <a:p>
            <a:pPr>
              <a:spcBef>
                <a:spcPct val="0"/>
              </a:spcBef>
            </a:pPr>
            <a:r>
              <a:rPr lang="en-US"/>
              <a:t>SJF (preemptive)</a:t>
            </a:r>
          </a:p>
          <a:p>
            <a:pPr>
              <a:buFontTx/>
              <a:buNone/>
            </a:pPr>
            <a:endParaRPr lang="en-US"/>
          </a:p>
          <a:p>
            <a:pPr>
              <a:buFontTx/>
              <a:buNone/>
            </a:pPr>
            <a:endParaRPr lang="en-US"/>
          </a:p>
          <a:p>
            <a:pPr>
              <a:buFontTx/>
              <a:buNone/>
            </a:pPr>
            <a:endParaRPr lang="en-US"/>
          </a:p>
          <a:p>
            <a:r>
              <a:rPr lang="en-US"/>
              <a:t>Average waiting time = (9 + 1 + 0 +2)/4 - 3</a:t>
            </a:r>
            <a:endParaRPr lang="en-US" i="1" baseline="-25000"/>
          </a:p>
          <a:p>
            <a:endParaRPr lang="en-US"/>
          </a:p>
        </p:txBody>
      </p:sp>
      <p:grpSp>
        <p:nvGrpSpPr>
          <p:cNvPr id="615428" name="Group 4"/>
          <p:cNvGrpSpPr>
            <a:grpSpLocks/>
          </p:cNvGrpSpPr>
          <p:nvPr/>
        </p:nvGrpSpPr>
        <p:grpSpPr bwMode="auto">
          <a:xfrm>
            <a:off x="1466850" y="4254500"/>
            <a:ext cx="5905500" cy="1204913"/>
            <a:chOff x="868" y="2736"/>
            <a:chExt cx="3720" cy="759"/>
          </a:xfrm>
        </p:grpSpPr>
        <p:sp>
          <p:nvSpPr>
            <p:cNvPr id="615429" name="Rectangle 5"/>
            <p:cNvSpPr>
              <a:spLocks noChangeArrowheads="1"/>
            </p:cNvSpPr>
            <p:nvPr/>
          </p:nvSpPr>
          <p:spPr bwMode="auto">
            <a:xfrm flipH="1">
              <a:off x="960" y="2745"/>
              <a:ext cx="3504" cy="384"/>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615430" name="Text Box 6"/>
            <p:cNvSpPr txBox="1">
              <a:spLocks noChangeArrowheads="1"/>
            </p:cNvSpPr>
            <p:nvPr/>
          </p:nvSpPr>
          <p:spPr bwMode="auto">
            <a:xfrm flipH="1">
              <a:off x="1017" y="2784"/>
              <a:ext cx="249" cy="231"/>
            </a:xfrm>
            <a:prstGeom prst="rect">
              <a:avLst/>
            </a:prstGeom>
            <a:noFill/>
            <a:ln w="9525">
              <a:noFill/>
              <a:miter lim="800000"/>
              <a:headEnd/>
              <a:tailEnd/>
            </a:ln>
            <a:effectLst/>
          </p:spPr>
          <p:txBody>
            <a:bodyPr wrap="none" anchor="ctr">
              <a:spAutoFit/>
            </a:bodyPr>
            <a:lstStyle/>
            <a:p>
              <a:pPr algn="ctr">
                <a:spcBef>
                  <a:spcPct val="50000"/>
                </a:spcBef>
              </a:pPr>
              <a:r>
                <a:rPr lang="en-US" sz="1800">
                  <a:latin typeface="Helvetica" pitchFamily="34" charset="0"/>
                </a:rPr>
                <a:t>P</a:t>
              </a:r>
              <a:r>
                <a:rPr lang="en-US" sz="1800" baseline="-25000">
                  <a:latin typeface="Helvetica" pitchFamily="34" charset="0"/>
                </a:rPr>
                <a:t>1</a:t>
              </a:r>
              <a:endParaRPr lang="en-US" sz="1800">
                <a:latin typeface="Helvetica" pitchFamily="34" charset="0"/>
              </a:endParaRPr>
            </a:p>
          </p:txBody>
        </p:sp>
        <p:sp>
          <p:nvSpPr>
            <p:cNvPr id="615431" name="Text Box 7"/>
            <p:cNvSpPr txBox="1">
              <a:spLocks noChangeArrowheads="1"/>
            </p:cNvSpPr>
            <p:nvPr/>
          </p:nvSpPr>
          <p:spPr bwMode="auto">
            <a:xfrm flipH="1">
              <a:off x="1833" y="2784"/>
              <a:ext cx="249" cy="231"/>
            </a:xfrm>
            <a:prstGeom prst="rect">
              <a:avLst/>
            </a:prstGeom>
            <a:noFill/>
            <a:ln w="9525">
              <a:noFill/>
              <a:miter lim="800000"/>
              <a:headEnd/>
              <a:tailEnd/>
            </a:ln>
            <a:effectLst/>
          </p:spPr>
          <p:txBody>
            <a:bodyPr wrap="none" anchor="ctr">
              <a:spAutoFit/>
            </a:bodyPr>
            <a:lstStyle/>
            <a:p>
              <a:pPr algn="ctr">
                <a:spcBef>
                  <a:spcPct val="50000"/>
                </a:spcBef>
              </a:pPr>
              <a:r>
                <a:rPr lang="en-US" sz="1800">
                  <a:latin typeface="Helvetica" pitchFamily="34" charset="0"/>
                </a:rPr>
                <a:t>P</a:t>
              </a:r>
              <a:r>
                <a:rPr lang="en-US" sz="1800" baseline="-25000">
                  <a:latin typeface="Helvetica" pitchFamily="34" charset="0"/>
                </a:rPr>
                <a:t>3</a:t>
              </a:r>
              <a:endParaRPr lang="en-US" sz="1800">
                <a:latin typeface="Helvetica" pitchFamily="34" charset="0"/>
              </a:endParaRPr>
            </a:p>
          </p:txBody>
        </p:sp>
        <p:sp>
          <p:nvSpPr>
            <p:cNvPr id="615432" name="Text Box 8"/>
            <p:cNvSpPr txBox="1">
              <a:spLocks noChangeArrowheads="1"/>
            </p:cNvSpPr>
            <p:nvPr/>
          </p:nvSpPr>
          <p:spPr bwMode="auto">
            <a:xfrm flipH="1">
              <a:off x="1497" y="2784"/>
              <a:ext cx="249" cy="231"/>
            </a:xfrm>
            <a:prstGeom prst="rect">
              <a:avLst/>
            </a:prstGeom>
            <a:noFill/>
            <a:ln w="9525">
              <a:noFill/>
              <a:miter lim="800000"/>
              <a:headEnd/>
              <a:tailEnd/>
            </a:ln>
            <a:effectLst/>
          </p:spPr>
          <p:txBody>
            <a:bodyPr wrap="none" anchor="ctr">
              <a:spAutoFit/>
            </a:bodyPr>
            <a:lstStyle/>
            <a:p>
              <a:pPr algn="ctr">
                <a:spcBef>
                  <a:spcPct val="50000"/>
                </a:spcBef>
              </a:pPr>
              <a:r>
                <a:rPr lang="en-US" sz="1800">
                  <a:latin typeface="Helvetica" pitchFamily="34" charset="0"/>
                </a:rPr>
                <a:t>P</a:t>
              </a:r>
              <a:r>
                <a:rPr lang="en-US" sz="1800" baseline="-25000">
                  <a:latin typeface="Helvetica" pitchFamily="34" charset="0"/>
                </a:rPr>
                <a:t>2</a:t>
              </a:r>
              <a:endParaRPr lang="en-US" sz="1800">
                <a:latin typeface="Helvetica" pitchFamily="34" charset="0"/>
              </a:endParaRPr>
            </a:p>
          </p:txBody>
        </p:sp>
        <p:sp>
          <p:nvSpPr>
            <p:cNvPr id="615433" name="Line 9"/>
            <p:cNvSpPr>
              <a:spLocks noChangeShapeType="1"/>
            </p:cNvSpPr>
            <p:nvPr/>
          </p:nvSpPr>
          <p:spPr bwMode="auto">
            <a:xfrm flipH="1">
              <a:off x="4452" y="3120"/>
              <a:ext cx="0" cy="144"/>
            </a:xfrm>
            <a:prstGeom prst="line">
              <a:avLst/>
            </a:prstGeom>
            <a:noFill/>
            <a:ln w="9525">
              <a:solidFill>
                <a:schemeClr val="tx1"/>
              </a:solidFill>
              <a:round/>
              <a:headEnd/>
              <a:tailEnd/>
            </a:ln>
            <a:effectLst/>
          </p:spPr>
          <p:txBody>
            <a:bodyPr wrap="none" anchor="ctr"/>
            <a:lstStyle/>
            <a:p>
              <a:endParaRPr lang="en-US"/>
            </a:p>
          </p:txBody>
        </p:sp>
        <p:sp>
          <p:nvSpPr>
            <p:cNvPr id="615434" name="Line 10"/>
            <p:cNvSpPr>
              <a:spLocks noChangeShapeType="1"/>
            </p:cNvSpPr>
            <p:nvPr/>
          </p:nvSpPr>
          <p:spPr bwMode="auto">
            <a:xfrm flipH="1">
              <a:off x="960" y="3129"/>
              <a:ext cx="0" cy="144"/>
            </a:xfrm>
            <a:prstGeom prst="line">
              <a:avLst/>
            </a:prstGeom>
            <a:noFill/>
            <a:ln w="9525">
              <a:solidFill>
                <a:schemeClr val="tx1"/>
              </a:solidFill>
              <a:round/>
              <a:headEnd/>
              <a:tailEnd/>
            </a:ln>
            <a:effectLst/>
          </p:spPr>
          <p:txBody>
            <a:bodyPr wrap="none" anchor="ctr"/>
            <a:lstStyle/>
            <a:p>
              <a:endParaRPr lang="en-US"/>
            </a:p>
          </p:txBody>
        </p:sp>
        <p:sp>
          <p:nvSpPr>
            <p:cNvPr id="615435" name="Line 11"/>
            <p:cNvSpPr>
              <a:spLocks noChangeShapeType="1"/>
            </p:cNvSpPr>
            <p:nvPr/>
          </p:nvSpPr>
          <p:spPr bwMode="auto">
            <a:xfrm flipH="1">
              <a:off x="2688" y="2745"/>
              <a:ext cx="0" cy="384"/>
            </a:xfrm>
            <a:prstGeom prst="line">
              <a:avLst/>
            </a:prstGeom>
            <a:noFill/>
            <a:ln w="9525">
              <a:solidFill>
                <a:schemeClr val="tx1"/>
              </a:solidFill>
              <a:round/>
              <a:headEnd/>
              <a:tailEnd/>
            </a:ln>
            <a:effectLst/>
          </p:spPr>
          <p:txBody>
            <a:bodyPr wrap="none" anchor="ctr"/>
            <a:lstStyle/>
            <a:p>
              <a:endParaRPr lang="en-US"/>
            </a:p>
          </p:txBody>
        </p:sp>
        <p:sp>
          <p:nvSpPr>
            <p:cNvPr id="615436" name="Line 12"/>
            <p:cNvSpPr>
              <a:spLocks noChangeShapeType="1"/>
            </p:cNvSpPr>
            <p:nvPr/>
          </p:nvSpPr>
          <p:spPr bwMode="auto">
            <a:xfrm flipH="1">
              <a:off x="1344" y="2736"/>
              <a:ext cx="0" cy="576"/>
            </a:xfrm>
            <a:prstGeom prst="line">
              <a:avLst/>
            </a:prstGeom>
            <a:noFill/>
            <a:ln w="9525">
              <a:solidFill>
                <a:schemeClr val="tx1"/>
              </a:solidFill>
              <a:round/>
              <a:headEnd/>
              <a:tailEnd/>
            </a:ln>
            <a:effectLst/>
          </p:spPr>
          <p:txBody>
            <a:bodyPr wrap="none" anchor="ctr"/>
            <a:lstStyle/>
            <a:p>
              <a:endParaRPr lang="en-US"/>
            </a:p>
          </p:txBody>
        </p:sp>
        <p:sp>
          <p:nvSpPr>
            <p:cNvPr id="615437" name="Line 13"/>
            <p:cNvSpPr>
              <a:spLocks noChangeShapeType="1"/>
            </p:cNvSpPr>
            <p:nvPr/>
          </p:nvSpPr>
          <p:spPr bwMode="auto">
            <a:xfrm flipH="1">
              <a:off x="2400" y="3129"/>
              <a:ext cx="0" cy="144"/>
            </a:xfrm>
            <a:prstGeom prst="line">
              <a:avLst/>
            </a:prstGeom>
            <a:noFill/>
            <a:ln w="9525">
              <a:solidFill>
                <a:schemeClr val="tx1"/>
              </a:solidFill>
              <a:round/>
              <a:headEnd/>
              <a:tailEnd/>
            </a:ln>
            <a:effectLst/>
          </p:spPr>
          <p:txBody>
            <a:bodyPr wrap="none" anchor="ctr"/>
            <a:lstStyle/>
            <a:p>
              <a:endParaRPr lang="en-US"/>
            </a:p>
          </p:txBody>
        </p:sp>
        <p:sp>
          <p:nvSpPr>
            <p:cNvPr id="615438" name="Text Box 14"/>
            <p:cNvSpPr txBox="1">
              <a:spLocks noChangeArrowheads="1"/>
            </p:cNvSpPr>
            <p:nvPr/>
          </p:nvSpPr>
          <p:spPr bwMode="auto">
            <a:xfrm flipH="1">
              <a:off x="1732" y="3264"/>
              <a:ext cx="188" cy="231"/>
            </a:xfrm>
            <a:prstGeom prst="rect">
              <a:avLst/>
            </a:prstGeom>
            <a:noFill/>
            <a:ln w="9525">
              <a:noFill/>
              <a:miter lim="800000"/>
              <a:headEnd/>
              <a:tailEnd/>
            </a:ln>
            <a:effectLst/>
          </p:spPr>
          <p:txBody>
            <a:bodyPr wrap="none" anchor="ctr">
              <a:spAutoFit/>
            </a:bodyPr>
            <a:lstStyle/>
            <a:p>
              <a:pPr algn="ctr">
                <a:spcBef>
                  <a:spcPct val="50000"/>
                </a:spcBef>
              </a:pPr>
              <a:r>
                <a:rPr lang="en-US" sz="1800">
                  <a:latin typeface="Helvetica" pitchFamily="34" charset="0"/>
                </a:rPr>
                <a:t>4</a:t>
              </a:r>
            </a:p>
          </p:txBody>
        </p:sp>
        <p:sp>
          <p:nvSpPr>
            <p:cNvPr id="615439" name="Text Box 15"/>
            <p:cNvSpPr txBox="1">
              <a:spLocks noChangeArrowheads="1"/>
            </p:cNvSpPr>
            <p:nvPr/>
          </p:nvSpPr>
          <p:spPr bwMode="auto">
            <a:xfrm flipH="1">
              <a:off x="1252" y="3264"/>
              <a:ext cx="188" cy="231"/>
            </a:xfrm>
            <a:prstGeom prst="rect">
              <a:avLst/>
            </a:prstGeom>
            <a:noFill/>
            <a:ln w="9525">
              <a:noFill/>
              <a:miter lim="800000"/>
              <a:headEnd/>
              <a:tailEnd/>
            </a:ln>
            <a:effectLst/>
          </p:spPr>
          <p:txBody>
            <a:bodyPr wrap="none" anchor="ctr">
              <a:spAutoFit/>
            </a:bodyPr>
            <a:lstStyle/>
            <a:p>
              <a:pPr algn="ctr">
                <a:spcBef>
                  <a:spcPct val="50000"/>
                </a:spcBef>
              </a:pPr>
              <a:r>
                <a:rPr lang="en-US" sz="1800">
                  <a:latin typeface="Helvetica" pitchFamily="34" charset="0"/>
                </a:rPr>
                <a:t>2</a:t>
              </a:r>
            </a:p>
          </p:txBody>
        </p:sp>
        <p:sp>
          <p:nvSpPr>
            <p:cNvPr id="615440" name="Text Box 16"/>
            <p:cNvSpPr txBox="1">
              <a:spLocks noChangeArrowheads="1"/>
            </p:cNvSpPr>
            <p:nvPr/>
          </p:nvSpPr>
          <p:spPr bwMode="auto">
            <a:xfrm flipH="1">
              <a:off x="3320" y="3216"/>
              <a:ext cx="260" cy="231"/>
            </a:xfrm>
            <a:prstGeom prst="rect">
              <a:avLst/>
            </a:prstGeom>
            <a:noFill/>
            <a:ln w="9525">
              <a:noFill/>
              <a:miter lim="800000"/>
              <a:headEnd/>
              <a:tailEnd/>
            </a:ln>
            <a:effectLst/>
          </p:spPr>
          <p:txBody>
            <a:bodyPr wrap="none" anchor="ctr">
              <a:spAutoFit/>
            </a:bodyPr>
            <a:lstStyle/>
            <a:p>
              <a:pPr algn="ctr">
                <a:spcBef>
                  <a:spcPct val="50000"/>
                </a:spcBef>
              </a:pPr>
              <a:r>
                <a:rPr lang="en-US" sz="1800">
                  <a:latin typeface="Helvetica" pitchFamily="34" charset="0"/>
                </a:rPr>
                <a:t>11</a:t>
              </a:r>
            </a:p>
          </p:txBody>
        </p:sp>
        <p:sp>
          <p:nvSpPr>
            <p:cNvPr id="615441" name="Text Box 17"/>
            <p:cNvSpPr txBox="1">
              <a:spLocks noChangeArrowheads="1"/>
            </p:cNvSpPr>
            <p:nvPr/>
          </p:nvSpPr>
          <p:spPr bwMode="auto">
            <a:xfrm flipH="1">
              <a:off x="868" y="3225"/>
              <a:ext cx="188" cy="231"/>
            </a:xfrm>
            <a:prstGeom prst="rect">
              <a:avLst/>
            </a:prstGeom>
            <a:noFill/>
            <a:ln w="9525">
              <a:noFill/>
              <a:miter lim="800000"/>
              <a:headEnd/>
              <a:tailEnd/>
            </a:ln>
            <a:effectLst/>
          </p:spPr>
          <p:txBody>
            <a:bodyPr wrap="none" anchor="ctr">
              <a:spAutoFit/>
            </a:bodyPr>
            <a:lstStyle/>
            <a:p>
              <a:pPr algn="ctr">
                <a:spcBef>
                  <a:spcPct val="50000"/>
                </a:spcBef>
              </a:pPr>
              <a:r>
                <a:rPr lang="en-US" sz="1800">
                  <a:latin typeface="Helvetica" pitchFamily="34" charset="0"/>
                </a:rPr>
                <a:t>0</a:t>
              </a:r>
            </a:p>
          </p:txBody>
        </p:sp>
        <p:sp>
          <p:nvSpPr>
            <p:cNvPr id="615442" name="Text Box 18"/>
            <p:cNvSpPr txBox="1">
              <a:spLocks noChangeArrowheads="1"/>
            </p:cNvSpPr>
            <p:nvPr/>
          </p:nvSpPr>
          <p:spPr bwMode="auto">
            <a:xfrm flipH="1">
              <a:off x="2985" y="2784"/>
              <a:ext cx="249" cy="231"/>
            </a:xfrm>
            <a:prstGeom prst="rect">
              <a:avLst/>
            </a:prstGeom>
            <a:noFill/>
            <a:ln w="9525">
              <a:noFill/>
              <a:miter lim="800000"/>
              <a:headEnd/>
              <a:tailEnd/>
            </a:ln>
            <a:effectLst/>
          </p:spPr>
          <p:txBody>
            <a:bodyPr wrap="none" anchor="ctr">
              <a:spAutoFit/>
            </a:bodyPr>
            <a:lstStyle/>
            <a:p>
              <a:pPr algn="ctr">
                <a:spcBef>
                  <a:spcPct val="50000"/>
                </a:spcBef>
              </a:pPr>
              <a:r>
                <a:rPr lang="en-US" sz="1800">
                  <a:latin typeface="Helvetica" pitchFamily="34" charset="0"/>
                </a:rPr>
                <a:t>P</a:t>
              </a:r>
              <a:r>
                <a:rPr lang="en-US" sz="1800" baseline="-25000">
                  <a:latin typeface="Helvetica" pitchFamily="34" charset="0"/>
                </a:rPr>
                <a:t>4</a:t>
              </a:r>
              <a:endParaRPr lang="en-US" sz="1800">
                <a:latin typeface="Helvetica" pitchFamily="34" charset="0"/>
              </a:endParaRPr>
            </a:p>
          </p:txBody>
        </p:sp>
        <p:sp>
          <p:nvSpPr>
            <p:cNvPr id="615443" name="Line 19"/>
            <p:cNvSpPr>
              <a:spLocks noChangeShapeType="1"/>
            </p:cNvSpPr>
            <p:nvPr/>
          </p:nvSpPr>
          <p:spPr bwMode="auto">
            <a:xfrm flipH="1">
              <a:off x="3456" y="2745"/>
              <a:ext cx="0" cy="384"/>
            </a:xfrm>
            <a:prstGeom prst="line">
              <a:avLst/>
            </a:prstGeom>
            <a:noFill/>
            <a:ln w="9525">
              <a:solidFill>
                <a:schemeClr val="tx1"/>
              </a:solidFill>
              <a:round/>
              <a:headEnd/>
              <a:tailEnd/>
            </a:ln>
            <a:effectLst/>
          </p:spPr>
          <p:txBody>
            <a:bodyPr wrap="none" anchor="ctr"/>
            <a:lstStyle/>
            <a:p>
              <a:endParaRPr lang="en-US"/>
            </a:p>
          </p:txBody>
        </p:sp>
        <p:sp>
          <p:nvSpPr>
            <p:cNvPr id="615444" name="Line 20"/>
            <p:cNvSpPr>
              <a:spLocks noChangeShapeType="1"/>
            </p:cNvSpPr>
            <p:nvPr/>
          </p:nvSpPr>
          <p:spPr bwMode="auto">
            <a:xfrm flipH="1">
              <a:off x="1152" y="3058"/>
              <a:ext cx="0" cy="144"/>
            </a:xfrm>
            <a:prstGeom prst="line">
              <a:avLst/>
            </a:prstGeom>
            <a:noFill/>
            <a:ln w="9525">
              <a:solidFill>
                <a:schemeClr val="tx1"/>
              </a:solidFill>
              <a:round/>
              <a:headEnd/>
              <a:tailEnd/>
            </a:ln>
            <a:effectLst/>
          </p:spPr>
          <p:txBody>
            <a:bodyPr wrap="none" anchor="ctr"/>
            <a:lstStyle/>
            <a:p>
              <a:endParaRPr lang="en-US"/>
            </a:p>
          </p:txBody>
        </p:sp>
        <p:sp>
          <p:nvSpPr>
            <p:cNvPr id="615445" name="Line 21"/>
            <p:cNvSpPr>
              <a:spLocks noChangeShapeType="1"/>
            </p:cNvSpPr>
            <p:nvPr/>
          </p:nvSpPr>
          <p:spPr bwMode="auto">
            <a:xfrm flipH="1">
              <a:off x="1632" y="3058"/>
              <a:ext cx="0" cy="144"/>
            </a:xfrm>
            <a:prstGeom prst="line">
              <a:avLst/>
            </a:prstGeom>
            <a:noFill/>
            <a:ln w="9525">
              <a:solidFill>
                <a:schemeClr val="tx1"/>
              </a:solidFill>
              <a:round/>
              <a:headEnd/>
              <a:tailEnd/>
            </a:ln>
            <a:effectLst/>
          </p:spPr>
          <p:txBody>
            <a:bodyPr wrap="none" anchor="ctr"/>
            <a:lstStyle/>
            <a:p>
              <a:endParaRPr lang="en-US"/>
            </a:p>
          </p:txBody>
        </p:sp>
        <p:sp>
          <p:nvSpPr>
            <p:cNvPr id="615446" name="Line 22"/>
            <p:cNvSpPr>
              <a:spLocks noChangeShapeType="1"/>
            </p:cNvSpPr>
            <p:nvPr/>
          </p:nvSpPr>
          <p:spPr bwMode="auto">
            <a:xfrm flipH="1">
              <a:off x="2688" y="3129"/>
              <a:ext cx="0" cy="144"/>
            </a:xfrm>
            <a:prstGeom prst="line">
              <a:avLst/>
            </a:prstGeom>
            <a:noFill/>
            <a:ln w="9525">
              <a:solidFill>
                <a:schemeClr val="tx1"/>
              </a:solidFill>
              <a:round/>
              <a:headEnd/>
              <a:tailEnd/>
            </a:ln>
            <a:effectLst/>
          </p:spPr>
          <p:txBody>
            <a:bodyPr wrap="none" anchor="ctr"/>
            <a:lstStyle/>
            <a:p>
              <a:endParaRPr lang="en-US"/>
            </a:p>
          </p:txBody>
        </p:sp>
        <p:sp>
          <p:nvSpPr>
            <p:cNvPr id="615447" name="Text Box 23"/>
            <p:cNvSpPr txBox="1">
              <a:spLocks noChangeArrowheads="1"/>
            </p:cNvSpPr>
            <p:nvPr/>
          </p:nvSpPr>
          <p:spPr bwMode="auto">
            <a:xfrm flipH="1">
              <a:off x="2068" y="3264"/>
              <a:ext cx="188" cy="231"/>
            </a:xfrm>
            <a:prstGeom prst="rect">
              <a:avLst/>
            </a:prstGeom>
            <a:noFill/>
            <a:ln w="9525">
              <a:noFill/>
              <a:miter lim="800000"/>
              <a:headEnd/>
              <a:tailEnd/>
            </a:ln>
            <a:effectLst/>
          </p:spPr>
          <p:txBody>
            <a:bodyPr wrap="none" anchor="ctr">
              <a:spAutoFit/>
            </a:bodyPr>
            <a:lstStyle/>
            <a:p>
              <a:pPr algn="ctr">
                <a:spcBef>
                  <a:spcPct val="50000"/>
                </a:spcBef>
              </a:pPr>
              <a:r>
                <a:rPr lang="en-US" sz="1800">
                  <a:latin typeface="Helvetica" pitchFamily="34" charset="0"/>
                </a:rPr>
                <a:t>5</a:t>
              </a:r>
            </a:p>
          </p:txBody>
        </p:sp>
        <p:sp>
          <p:nvSpPr>
            <p:cNvPr id="615448" name="Line 24"/>
            <p:cNvSpPr>
              <a:spLocks noChangeShapeType="1"/>
            </p:cNvSpPr>
            <p:nvPr/>
          </p:nvSpPr>
          <p:spPr bwMode="auto">
            <a:xfrm flipH="1">
              <a:off x="2928" y="3058"/>
              <a:ext cx="0" cy="144"/>
            </a:xfrm>
            <a:prstGeom prst="line">
              <a:avLst/>
            </a:prstGeom>
            <a:noFill/>
            <a:ln w="9525">
              <a:solidFill>
                <a:schemeClr val="tx1"/>
              </a:solidFill>
              <a:round/>
              <a:headEnd/>
              <a:tailEnd/>
            </a:ln>
            <a:effectLst/>
          </p:spPr>
          <p:txBody>
            <a:bodyPr wrap="none" anchor="ctr"/>
            <a:lstStyle/>
            <a:p>
              <a:endParaRPr lang="en-US"/>
            </a:p>
          </p:txBody>
        </p:sp>
        <p:sp>
          <p:nvSpPr>
            <p:cNvPr id="615449" name="Line 25"/>
            <p:cNvSpPr>
              <a:spLocks noChangeShapeType="1"/>
            </p:cNvSpPr>
            <p:nvPr/>
          </p:nvSpPr>
          <p:spPr bwMode="auto">
            <a:xfrm flipH="1">
              <a:off x="3120" y="3058"/>
              <a:ext cx="0" cy="144"/>
            </a:xfrm>
            <a:prstGeom prst="line">
              <a:avLst/>
            </a:prstGeom>
            <a:noFill/>
            <a:ln w="9525">
              <a:solidFill>
                <a:schemeClr val="tx1"/>
              </a:solidFill>
              <a:round/>
              <a:headEnd/>
              <a:tailEnd/>
            </a:ln>
            <a:effectLst/>
          </p:spPr>
          <p:txBody>
            <a:bodyPr wrap="none" anchor="ctr"/>
            <a:lstStyle/>
            <a:p>
              <a:endParaRPr lang="en-US"/>
            </a:p>
          </p:txBody>
        </p:sp>
        <p:sp>
          <p:nvSpPr>
            <p:cNvPr id="615450" name="Line 26"/>
            <p:cNvSpPr>
              <a:spLocks noChangeShapeType="1"/>
            </p:cNvSpPr>
            <p:nvPr/>
          </p:nvSpPr>
          <p:spPr bwMode="auto">
            <a:xfrm flipH="1">
              <a:off x="3312" y="3058"/>
              <a:ext cx="0" cy="144"/>
            </a:xfrm>
            <a:prstGeom prst="line">
              <a:avLst/>
            </a:prstGeom>
            <a:noFill/>
            <a:ln w="9525">
              <a:solidFill>
                <a:schemeClr val="tx1"/>
              </a:solidFill>
              <a:round/>
              <a:headEnd/>
              <a:tailEnd/>
            </a:ln>
            <a:effectLst/>
          </p:spPr>
          <p:txBody>
            <a:bodyPr wrap="none" anchor="ctr"/>
            <a:lstStyle/>
            <a:p>
              <a:endParaRPr lang="en-US"/>
            </a:p>
          </p:txBody>
        </p:sp>
        <p:sp>
          <p:nvSpPr>
            <p:cNvPr id="615451" name="Line 27"/>
            <p:cNvSpPr>
              <a:spLocks noChangeShapeType="1"/>
            </p:cNvSpPr>
            <p:nvPr/>
          </p:nvSpPr>
          <p:spPr bwMode="auto">
            <a:xfrm flipH="1">
              <a:off x="3456" y="3129"/>
              <a:ext cx="0" cy="144"/>
            </a:xfrm>
            <a:prstGeom prst="line">
              <a:avLst/>
            </a:prstGeom>
            <a:noFill/>
            <a:ln w="9525">
              <a:solidFill>
                <a:schemeClr val="tx1"/>
              </a:solidFill>
              <a:round/>
              <a:headEnd/>
              <a:tailEnd/>
            </a:ln>
            <a:effectLst/>
          </p:spPr>
          <p:txBody>
            <a:bodyPr wrap="none" anchor="ctr"/>
            <a:lstStyle/>
            <a:p>
              <a:endParaRPr lang="en-US"/>
            </a:p>
          </p:txBody>
        </p:sp>
        <p:sp>
          <p:nvSpPr>
            <p:cNvPr id="615452" name="Text Box 28"/>
            <p:cNvSpPr txBox="1">
              <a:spLocks noChangeArrowheads="1"/>
            </p:cNvSpPr>
            <p:nvPr/>
          </p:nvSpPr>
          <p:spPr bwMode="auto">
            <a:xfrm flipH="1">
              <a:off x="2596" y="3264"/>
              <a:ext cx="188" cy="231"/>
            </a:xfrm>
            <a:prstGeom prst="rect">
              <a:avLst/>
            </a:prstGeom>
            <a:noFill/>
            <a:ln w="9525">
              <a:noFill/>
              <a:miter lim="800000"/>
              <a:headEnd/>
              <a:tailEnd/>
            </a:ln>
            <a:effectLst/>
          </p:spPr>
          <p:txBody>
            <a:bodyPr wrap="none" anchor="ctr">
              <a:spAutoFit/>
            </a:bodyPr>
            <a:lstStyle/>
            <a:p>
              <a:pPr algn="ctr">
                <a:spcBef>
                  <a:spcPct val="50000"/>
                </a:spcBef>
              </a:pPr>
              <a:r>
                <a:rPr lang="en-US" sz="1800">
                  <a:latin typeface="Helvetica" pitchFamily="34" charset="0"/>
                </a:rPr>
                <a:t>7</a:t>
              </a:r>
            </a:p>
          </p:txBody>
        </p:sp>
        <p:sp>
          <p:nvSpPr>
            <p:cNvPr id="615453" name="Line 29"/>
            <p:cNvSpPr>
              <a:spLocks noChangeShapeType="1"/>
            </p:cNvSpPr>
            <p:nvPr/>
          </p:nvSpPr>
          <p:spPr bwMode="auto">
            <a:xfrm flipH="1">
              <a:off x="3696" y="3058"/>
              <a:ext cx="0" cy="144"/>
            </a:xfrm>
            <a:prstGeom prst="line">
              <a:avLst/>
            </a:prstGeom>
            <a:noFill/>
            <a:ln w="9525">
              <a:solidFill>
                <a:schemeClr val="tx1"/>
              </a:solidFill>
              <a:round/>
              <a:headEnd/>
              <a:tailEnd/>
            </a:ln>
            <a:effectLst/>
          </p:spPr>
          <p:txBody>
            <a:bodyPr wrap="none" anchor="ctr"/>
            <a:lstStyle/>
            <a:p>
              <a:endParaRPr lang="en-US"/>
            </a:p>
          </p:txBody>
        </p:sp>
        <p:sp>
          <p:nvSpPr>
            <p:cNvPr id="615454" name="Line 30"/>
            <p:cNvSpPr>
              <a:spLocks noChangeShapeType="1"/>
            </p:cNvSpPr>
            <p:nvPr/>
          </p:nvSpPr>
          <p:spPr bwMode="auto">
            <a:xfrm flipH="1">
              <a:off x="3888" y="3058"/>
              <a:ext cx="0" cy="144"/>
            </a:xfrm>
            <a:prstGeom prst="line">
              <a:avLst/>
            </a:prstGeom>
            <a:noFill/>
            <a:ln w="9525">
              <a:solidFill>
                <a:schemeClr val="tx1"/>
              </a:solidFill>
              <a:round/>
              <a:headEnd/>
              <a:tailEnd/>
            </a:ln>
            <a:effectLst/>
          </p:spPr>
          <p:txBody>
            <a:bodyPr wrap="none" anchor="ctr"/>
            <a:lstStyle/>
            <a:p>
              <a:endParaRPr lang="en-US"/>
            </a:p>
          </p:txBody>
        </p:sp>
        <p:sp>
          <p:nvSpPr>
            <p:cNvPr id="615455" name="Line 31"/>
            <p:cNvSpPr>
              <a:spLocks noChangeShapeType="1"/>
            </p:cNvSpPr>
            <p:nvPr/>
          </p:nvSpPr>
          <p:spPr bwMode="auto">
            <a:xfrm flipH="1">
              <a:off x="4080" y="3058"/>
              <a:ext cx="0" cy="144"/>
            </a:xfrm>
            <a:prstGeom prst="line">
              <a:avLst/>
            </a:prstGeom>
            <a:noFill/>
            <a:ln w="9525">
              <a:solidFill>
                <a:schemeClr val="tx1"/>
              </a:solidFill>
              <a:round/>
              <a:headEnd/>
              <a:tailEnd/>
            </a:ln>
            <a:effectLst/>
          </p:spPr>
          <p:txBody>
            <a:bodyPr wrap="none" anchor="ctr"/>
            <a:lstStyle/>
            <a:p>
              <a:endParaRPr lang="en-US"/>
            </a:p>
          </p:txBody>
        </p:sp>
        <p:sp>
          <p:nvSpPr>
            <p:cNvPr id="615456" name="Line 32"/>
            <p:cNvSpPr>
              <a:spLocks noChangeShapeType="1"/>
            </p:cNvSpPr>
            <p:nvPr/>
          </p:nvSpPr>
          <p:spPr bwMode="auto">
            <a:xfrm flipH="1">
              <a:off x="1824" y="2736"/>
              <a:ext cx="0" cy="576"/>
            </a:xfrm>
            <a:prstGeom prst="line">
              <a:avLst/>
            </a:prstGeom>
            <a:noFill/>
            <a:ln w="9525">
              <a:solidFill>
                <a:schemeClr val="tx1"/>
              </a:solidFill>
              <a:round/>
              <a:headEnd/>
              <a:tailEnd/>
            </a:ln>
            <a:effectLst/>
          </p:spPr>
          <p:txBody>
            <a:bodyPr wrap="none" anchor="ctr"/>
            <a:lstStyle/>
            <a:p>
              <a:endParaRPr lang="en-US"/>
            </a:p>
          </p:txBody>
        </p:sp>
        <p:sp>
          <p:nvSpPr>
            <p:cNvPr id="615457" name="Line 33"/>
            <p:cNvSpPr>
              <a:spLocks noChangeShapeType="1"/>
            </p:cNvSpPr>
            <p:nvPr/>
          </p:nvSpPr>
          <p:spPr bwMode="auto">
            <a:xfrm flipH="1">
              <a:off x="2160" y="2736"/>
              <a:ext cx="0" cy="576"/>
            </a:xfrm>
            <a:prstGeom prst="line">
              <a:avLst/>
            </a:prstGeom>
            <a:noFill/>
            <a:ln w="9525">
              <a:solidFill>
                <a:schemeClr val="tx1"/>
              </a:solidFill>
              <a:round/>
              <a:headEnd/>
              <a:tailEnd/>
            </a:ln>
            <a:effectLst/>
          </p:spPr>
          <p:txBody>
            <a:bodyPr wrap="none" anchor="ctr"/>
            <a:lstStyle/>
            <a:p>
              <a:endParaRPr lang="en-US"/>
            </a:p>
          </p:txBody>
        </p:sp>
        <p:sp>
          <p:nvSpPr>
            <p:cNvPr id="615458" name="Text Box 34"/>
            <p:cNvSpPr txBox="1">
              <a:spLocks noChangeArrowheads="1"/>
            </p:cNvSpPr>
            <p:nvPr/>
          </p:nvSpPr>
          <p:spPr bwMode="auto">
            <a:xfrm flipH="1">
              <a:off x="2265" y="2784"/>
              <a:ext cx="249" cy="231"/>
            </a:xfrm>
            <a:prstGeom prst="rect">
              <a:avLst/>
            </a:prstGeom>
            <a:noFill/>
            <a:ln w="9525">
              <a:noFill/>
              <a:miter lim="800000"/>
              <a:headEnd/>
              <a:tailEnd/>
            </a:ln>
            <a:effectLst/>
          </p:spPr>
          <p:txBody>
            <a:bodyPr wrap="none" anchor="ctr">
              <a:spAutoFit/>
            </a:bodyPr>
            <a:lstStyle/>
            <a:p>
              <a:pPr algn="ctr">
                <a:spcBef>
                  <a:spcPct val="50000"/>
                </a:spcBef>
              </a:pPr>
              <a:r>
                <a:rPr lang="en-US" sz="1800">
                  <a:latin typeface="Helvetica" pitchFamily="34" charset="0"/>
                </a:rPr>
                <a:t>P</a:t>
              </a:r>
              <a:r>
                <a:rPr lang="en-US" sz="1800" baseline="-25000">
                  <a:latin typeface="Helvetica" pitchFamily="34" charset="0"/>
                </a:rPr>
                <a:t>2</a:t>
              </a:r>
              <a:endParaRPr lang="en-US" sz="1800">
                <a:latin typeface="Helvetica" pitchFamily="34" charset="0"/>
              </a:endParaRPr>
            </a:p>
          </p:txBody>
        </p:sp>
        <p:sp>
          <p:nvSpPr>
            <p:cNvPr id="615459" name="Text Box 35"/>
            <p:cNvSpPr txBox="1">
              <a:spLocks noChangeArrowheads="1"/>
            </p:cNvSpPr>
            <p:nvPr/>
          </p:nvSpPr>
          <p:spPr bwMode="auto">
            <a:xfrm flipH="1">
              <a:off x="3849" y="2784"/>
              <a:ext cx="249" cy="231"/>
            </a:xfrm>
            <a:prstGeom prst="rect">
              <a:avLst/>
            </a:prstGeom>
            <a:noFill/>
            <a:ln w="9525">
              <a:noFill/>
              <a:miter lim="800000"/>
              <a:headEnd/>
              <a:tailEnd/>
            </a:ln>
            <a:effectLst/>
          </p:spPr>
          <p:txBody>
            <a:bodyPr wrap="none" anchor="ctr">
              <a:spAutoFit/>
            </a:bodyPr>
            <a:lstStyle/>
            <a:p>
              <a:pPr algn="ctr">
                <a:spcBef>
                  <a:spcPct val="50000"/>
                </a:spcBef>
              </a:pPr>
              <a:r>
                <a:rPr lang="en-US" sz="1800">
                  <a:latin typeface="Helvetica" pitchFamily="34" charset="0"/>
                </a:rPr>
                <a:t>P</a:t>
              </a:r>
              <a:r>
                <a:rPr lang="en-US" sz="1800" baseline="-25000">
                  <a:latin typeface="Helvetica" pitchFamily="34" charset="0"/>
                </a:rPr>
                <a:t>1</a:t>
              </a:r>
              <a:endParaRPr lang="en-US" sz="1800">
                <a:latin typeface="Helvetica" pitchFamily="34" charset="0"/>
              </a:endParaRPr>
            </a:p>
          </p:txBody>
        </p:sp>
        <p:sp>
          <p:nvSpPr>
            <p:cNvPr id="615460" name="Line 36"/>
            <p:cNvSpPr>
              <a:spLocks noChangeShapeType="1"/>
            </p:cNvSpPr>
            <p:nvPr/>
          </p:nvSpPr>
          <p:spPr bwMode="auto">
            <a:xfrm flipH="1">
              <a:off x="4272" y="3058"/>
              <a:ext cx="0" cy="144"/>
            </a:xfrm>
            <a:prstGeom prst="line">
              <a:avLst/>
            </a:prstGeom>
            <a:noFill/>
            <a:ln w="9525">
              <a:solidFill>
                <a:schemeClr val="tx1"/>
              </a:solidFill>
              <a:round/>
              <a:headEnd/>
              <a:tailEnd/>
            </a:ln>
            <a:effectLst/>
          </p:spPr>
          <p:txBody>
            <a:bodyPr wrap="none" anchor="ctr"/>
            <a:lstStyle/>
            <a:p>
              <a:endParaRPr lang="en-US"/>
            </a:p>
          </p:txBody>
        </p:sp>
        <p:sp>
          <p:nvSpPr>
            <p:cNvPr id="615461" name="Text Box 37"/>
            <p:cNvSpPr txBox="1">
              <a:spLocks noChangeArrowheads="1"/>
            </p:cNvSpPr>
            <p:nvPr/>
          </p:nvSpPr>
          <p:spPr bwMode="auto">
            <a:xfrm flipH="1">
              <a:off x="4328" y="3216"/>
              <a:ext cx="260" cy="231"/>
            </a:xfrm>
            <a:prstGeom prst="rect">
              <a:avLst/>
            </a:prstGeom>
            <a:noFill/>
            <a:ln w="9525">
              <a:noFill/>
              <a:miter lim="800000"/>
              <a:headEnd/>
              <a:tailEnd/>
            </a:ln>
            <a:effectLst/>
          </p:spPr>
          <p:txBody>
            <a:bodyPr wrap="none" anchor="ctr">
              <a:spAutoFit/>
            </a:bodyPr>
            <a:lstStyle/>
            <a:p>
              <a:pPr algn="ctr">
                <a:spcBef>
                  <a:spcPct val="50000"/>
                </a:spcBef>
              </a:pPr>
              <a:r>
                <a:rPr lang="en-US" sz="1800">
                  <a:latin typeface="Helvetica" pitchFamily="34" charset="0"/>
                </a:rPr>
                <a:t>16</a:t>
              </a:r>
            </a:p>
          </p:txBody>
        </p:sp>
      </p:gr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Text Box 2"/>
          <p:cNvSpPr txBox="1">
            <a:spLocks noChangeArrowheads="1"/>
          </p:cNvSpPr>
          <p:nvPr/>
        </p:nvSpPr>
        <p:spPr bwMode="auto">
          <a:xfrm>
            <a:off x="3505200" y="76200"/>
            <a:ext cx="2590800" cy="457200"/>
          </a:xfrm>
          <a:prstGeom prst="rect">
            <a:avLst/>
          </a:prstGeom>
          <a:noFill/>
          <a:ln w="9525">
            <a:noFill/>
            <a:miter lim="800000"/>
            <a:headEnd/>
            <a:tailEnd/>
          </a:ln>
          <a:effectLst/>
        </p:spPr>
        <p:txBody>
          <a:bodyPr>
            <a:spAutoFit/>
          </a:bodyPr>
          <a:lstStyle/>
          <a:p>
            <a:pPr eaLnBrk="1" hangingPunct="1">
              <a:spcBef>
                <a:spcPct val="50000"/>
              </a:spcBef>
            </a:pPr>
            <a:r>
              <a:rPr lang="en-US" b="1">
                <a:latin typeface="Arial" charset="0"/>
                <a:cs typeface="Arial" charset="0"/>
              </a:rPr>
              <a:t>EXAMPLE - 3</a:t>
            </a:r>
          </a:p>
        </p:txBody>
      </p:sp>
      <p:sp>
        <p:nvSpPr>
          <p:cNvPr id="599043" name="Text Box 3"/>
          <p:cNvSpPr txBox="1">
            <a:spLocks noChangeArrowheads="1"/>
          </p:cNvSpPr>
          <p:nvPr/>
        </p:nvSpPr>
        <p:spPr bwMode="auto">
          <a:xfrm>
            <a:off x="457200" y="914400"/>
            <a:ext cx="1905000" cy="779463"/>
          </a:xfrm>
          <a:prstGeom prst="rect">
            <a:avLst/>
          </a:prstGeom>
          <a:noFill/>
          <a:ln w="9525">
            <a:noFill/>
            <a:miter lim="800000"/>
            <a:headEnd/>
            <a:tailEnd/>
          </a:ln>
          <a:effectLst/>
        </p:spPr>
        <p:txBody>
          <a:bodyPr>
            <a:spAutoFit/>
          </a:bodyPr>
          <a:lstStyle/>
          <a:p>
            <a:pPr eaLnBrk="1" hangingPunct="1">
              <a:spcBef>
                <a:spcPct val="50000"/>
              </a:spcBef>
            </a:pPr>
            <a:endParaRPr lang="en-US" sz="1800" b="1">
              <a:latin typeface="Arial" charset="0"/>
              <a:cs typeface="Arial" charset="0"/>
            </a:endParaRPr>
          </a:p>
          <a:p>
            <a:pPr eaLnBrk="1" hangingPunct="1">
              <a:spcBef>
                <a:spcPct val="50000"/>
              </a:spcBef>
            </a:pPr>
            <a:r>
              <a:rPr lang="en-US" sz="1800" b="1">
                <a:latin typeface="Arial" charset="0"/>
                <a:cs typeface="Arial" charset="0"/>
              </a:rPr>
              <a:t>Arrival Time </a:t>
            </a:r>
          </a:p>
        </p:txBody>
      </p:sp>
      <p:sp>
        <p:nvSpPr>
          <p:cNvPr id="599044" name="Text Box 4"/>
          <p:cNvSpPr txBox="1">
            <a:spLocks noChangeArrowheads="1"/>
          </p:cNvSpPr>
          <p:nvPr/>
        </p:nvSpPr>
        <p:spPr bwMode="auto">
          <a:xfrm>
            <a:off x="2438400" y="914400"/>
            <a:ext cx="1219200" cy="779463"/>
          </a:xfrm>
          <a:prstGeom prst="rect">
            <a:avLst/>
          </a:prstGeom>
          <a:noFill/>
          <a:ln w="9525">
            <a:noFill/>
            <a:miter lim="800000"/>
            <a:headEnd/>
            <a:tailEnd/>
          </a:ln>
          <a:effectLst/>
        </p:spPr>
        <p:txBody>
          <a:bodyPr>
            <a:spAutoFit/>
          </a:bodyPr>
          <a:lstStyle/>
          <a:p>
            <a:pPr eaLnBrk="1" hangingPunct="1">
              <a:spcBef>
                <a:spcPct val="50000"/>
              </a:spcBef>
            </a:pPr>
            <a:endParaRPr lang="en-US" sz="1800" b="1">
              <a:latin typeface="Arial" charset="0"/>
              <a:cs typeface="Arial" charset="0"/>
            </a:endParaRPr>
          </a:p>
          <a:p>
            <a:pPr eaLnBrk="1" hangingPunct="1">
              <a:spcBef>
                <a:spcPct val="50000"/>
              </a:spcBef>
            </a:pPr>
            <a:r>
              <a:rPr lang="en-US" sz="1800" b="1">
                <a:latin typeface="Arial" charset="0"/>
                <a:cs typeface="Arial" charset="0"/>
              </a:rPr>
              <a:t>Process</a:t>
            </a:r>
          </a:p>
        </p:txBody>
      </p:sp>
      <p:sp>
        <p:nvSpPr>
          <p:cNvPr id="599045" name="Text Box 5"/>
          <p:cNvSpPr txBox="1">
            <a:spLocks noChangeArrowheads="1"/>
          </p:cNvSpPr>
          <p:nvPr/>
        </p:nvSpPr>
        <p:spPr bwMode="auto">
          <a:xfrm>
            <a:off x="4267200" y="903288"/>
            <a:ext cx="3429000" cy="779462"/>
          </a:xfrm>
          <a:prstGeom prst="rect">
            <a:avLst/>
          </a:prstGeom>
          <a:noFill/>
          <a:ln w="9525">
            <a:noFill/>
            <a:miter lim="800000"/>
            <a:headEnd/>
            <a:tailEnd/>
          </a:ln>
          <a:effectLst/>
        </p:spPr>
        <p:txBody>
          <a:bodyPr>
            <a:spAutoFit/>
          </a:bodyPr>
          <a:lstStyle/>
          <a:p>
            <a:pPr eaLnBrk="1" hangingPunct="1">
              <a:spcBef>
                <a:spcPct val="50000"/>
              </a:spcBef>
            </a:pPr>
            <a:endParaRPr lang="en-US" sz="1800" b="1">
              <a:latin typeface="Arial" charset="0"/>
              <a:cs typeface="Arial" charset="0"/>
            </a:endParaRPr>
          </a:p>
          <a:p>
            <a:pPr eaLnBrk="1" hangingPunct="1">
              <a:spcBef>
                <a:spcPct val="50000"/>
              </a:spcBef>
            </a:pPr>
            <a:r>
              <a:rPr lang="en-US" sz="1800" b="1">
                <a:latin typeface="Arial" charset="0"/>
                <a:cs typeface="Arial" charset="0"/>
              </a:rPr>
              <a:t>CPU Time (or) Burst Time</a:t>
            </a:r>
          </a:p>
        </p:txBody>
      </p:sp>
      <p:sp>
        <p:nvSpPr>
          <p:cNvPr id="599046" name="Text Box 6"/>
          <p:cNvSpPr txBox="1">
            <a:spLocks noChangeArrowheads="1"/>
          </p:cNvSpPr>
          <p:nvPr/>
        </p:nvSpPr>
        <p:spPr bwMode="auto">
          <a:xfrm>
            <a:off x="2628900" y="1981200"/>
            <a:ext cx="609600" cy="2017713"/>
          </a:xfrm>
          <a:prstGeom prst="rect">
            <a:avLst/>
          </a:prstGeom>
          <a:noFill/>
          <a:ln w="9525">
            <a:noFill/>
            <a:miter lim="800000"/>
            <a:headEnd/>
            <a:tailEnd/>
          </a:ln>
          <a:effectLst/>
        </p:spPr>
        <p:txBody>
          <a:bodyPr>
            <a:spAutoFit/>
          </a:bodyPr>
          <a:lstStyle/>
          <a:p>
            <a:pPr eaLnBrk="1" hangingPunct="1">
              <a:spcBef>
                <a:spcPct val="50000"/>
              </a:spcBef>
            </a:pPr>
            <a:r>
              <a:rPr lang="en-US" sz="1800">
                <a:latin typeface="Arial" charset="0"/>
                <a:cs typeface="Arial" charset="0"/>
              </a:rPr>
              <a:t>P1</a:t>
            </a:r>
          </a:p>
          <a:p>
            <a:pPr eaLnBrk="1" hangingPunct="1">
              <a:spcBef>
                <a:spcPct val="50000"/>
              </a:spcBef>
            </a:pPr>
            <a:r>
              <a:rPr lang="en-US" sz="1800">
                <a:latin typeface="Arial" charset="0"/>
                <a:cs typeface="Arial" charset="0"/>
              </a:rPr>
              <a:t>P2</a:t>
            </a:r>
          </a:p>
          <a:p>
            <a:pPr eaLnBrk="1" hangingPunct="1">
              <a:spcBef>
                <a:spcPct val="50000"/>
              </a:spcBef>
            </a:pPr>
            <a:r>
              <a:rPr lang="en-US" sz="1800">
                <a:latin typeface="Arial" charset="0"/>
                <a:cs typeface="Arial" charset="0"/>
              </a:rPr>
              <a:t>P3</a:t>
            </a:r>
          </a:p>
          <a:p>
            <a:pPr eaLnBrk="1" hangingPunct="1">
              <a:spcBef>
                <a:spcPct val="50000"/>
              </a:spcBef>
            </a:pPr>
            <a:r>
              <a:rPr lang="en-US" sz="1800">
                <a:latin typeface="Arial" charset="0"/>
                <a:cs typeface="Arial" charset="0"/>
              </a:rPr>
              <a:t>P4</a:t>
            </a:r>
          </a:p>
          <a:p>
            <a:pPr eaLnBrk="1" hangingPunct="1">
              <a:spcBef>
                <a:spcPct val="50000"/>
              </a:spcBef>
            </a:pPr>
            <a:r>
              <a:rPr lang="en-US" sz="1800">
                <a:latin typeface="Arial" charset="0"/>
                <a:cs typeface="Arial" charset="0"/>
              </a:rPr>
              <a:t>P5</a:t>
            </a:r>
          </a:p>
        </p:txBody>
      </p:sp>
      <p:sp>
        <p:nvSpPr>
          <p:cNvPr id="599047" name="Text Box 7"/>
          <p:cNvSpPr txBox="1">
            <a:spLocks noChangeArrowheads="1"/>
          </p:cNvSpPr>
          <p:nvPr/>
        </p:nvSpPr>
        <p:spPr bwMode="auto">
          <a:xfrm>
            <a:off x="762000" y="1981200"/>
            <a:ext cx="609600" cy="2017713"/>
          </a:xfrm>
          <a:prstGeom prst="rect">
            <a:avLst/>
          </a:prstGeom>
          <a:noFill/>
          <a:ln w="9525">
            <a:noFill/>
            <a:miter lim="800000"/>
            <a:headEnd/>
            <a:tailEnd/>
          </a:ln>
          <a:effectLst/>
        </p:spPr>
        <p:txBody>
          <a:bodyPr>
            <a:spAutoFit/>
          </a:bodyPr>
          <a:lstStyle/>
          <a:p>
            <a:pPr eaLnBrk="1" hangingPunct="1">
              <a:spcBef>
                <a:spcPct val="50000"/>
              </a:spcBef>
            </a:pPr>
            <a:r>
              <a:rPr lang="en-US" sz="1800">
                <a:latin typeface="Arial" charset="0"/>
                <a:cs typeface="Arial" charset="0"/>
              </a:rPr>
              <a:t>0</a:t>
            </a:r>
          </a:p>
          <a:p>
            <a:pPr eaLnBrk="1" hangingPunct="1">
              <a:spcBef>
                <a:spcPct val="50000"/>
              </a:spcBef>
            </a:pPr>
            <a:r>
              <a:rPr lang="en-US" sz="1800">
                <a:latin typeface="Arial" charset="0"/>
                <a:cs typeface="Arial" charset="0"/>
              </a:rPr>
              <a:t>2</a:t>
            </a:r>
          </a:p>
          <a:p>
            <a:pPr eaLnBrk="1" hangingPunct="1">
              <a:spcBef>
                <a:spcPct val="50000"/>
              </a:spcBef>
            </a:pPr>
            <a:r>
              <a:rPr lang="en-US" sz="1800">
                <a:latin typeface="Arial" charset="0"/>
                <a:cs typeface="Arial" charset="0"/>
              </a:rPr>
              <a:t>4</a:t>
            </a:r>
          </a:p>
          <a:p>
            <a:pPr eaLnBrk="1" hangingPunct="1">
              <a:spcBef>
                <a:spcPct val="50000"/>
              </a:spcBef>
            </a:pPr>
            <a:r>
              <a:rPr lang="en-US" sz="1800">
                <a:latin typeface="Arial" charset="0"/>
                <a:cs typeface="Arial" charset="0"/>
              </a:rPr>
              <a:t>6</a:t>
            </a:r>
          </a:p>
          <a:p>
            <a:pPr eaLnBrk="1" hangingPunct="1">
              <a:spcBef>
                <a:spcPct val="50000"/>
              </a:spcBef>
            </a:pPr>
            <a:r>
              <a:rPr lang="en-US" sz="1800">
                <a:latin typeface="Arial" charset="0"/>
                <a:cs typeface="Arial" charset="0"/>
              </a:rPr>
              <a:t>8</a:t>
            </a:r>
          </a:p>
        </p:txBody>
      </p:sp>
      <p:sp>
        <p:nvSpPr>
          <p:cNvPr id="599048" name="Text Box 8"/>
          <p:cNvSpPr txBox="1">
            <a:spLocks noChangeArrowheads="1"/>
          </p:cNvSpPr>
          <p:nvPr/>
        </p:nvSpPr>
        <p:spPr bwMode="auto">
          <a:xfrm>
            <a:off x="5105400" y="1828800"/>
            <a:ext cx="609600" cy="2017713"/>
          </a:xfrm>
          <a:prstGeom prst="rect">
            <a:avLst/>
          </a:prstGeom>
          <a:noFill/>
          <a:ln w="9525">
            <a:noFill/>
            <a:miter lim="800000"/>
            <a:headEnd/>
            <a:tailEnd/>
          </a:ln>
          <a:effectLst/>
        </p:spPr>
        <p:txBody>
          <a:bodyPr>
            <a:spAutoFit/>
          </a:bodyPr>
          <a:lstStyle/>
          <a:p>
            <a:pPr eaLnBrk="1" hangingPunct="1">
              <a:spcBef>
                <a:spcPct val="50000"/>
              </a:spcBef>
            </a:pPr>
            <a:r>
              <a:rPr lang="en-US" sz="1800">
                <a:latin typeface="Arial" charset="0"/>
                <a:cs typeface="Arial" charset="0"/>
              </a:rPr>
              <a:t>3</a:t>
            </a:r>
          </a:p>
          <a:p>
            <a:pPr eaLnBrk="1" hangingPunct="1">
              <a:spcBef>
                <a:spcPct val="50000"/>
              </a:spcBef>
            </a:pPr>
            <a:r>
              <a:rPr lang="en-US" sz="1800">
                <a:latin typeface="Arial" charset="0"/>
                <a:cs typeface="Arial" charset="0"/>
              </a:rPr>
              <a:t>6</a:t>
            </a:r>
          </a:p>
          <a:p>
            <a:pPr eaLnBrk="1" hangingPunct="1">
              <a:spcBef>
                <a:spcPct val="50000"/>
              </a:spcBef>
            </a:pPr>
            <a:r>
              <a:rPr lang="en-US" sz="1800">
                <a:latin typeface="Arial" charset="0"/>
                <a:cs typeface="Arial" charset="0"/>
              </a:rPr>
              <a:t>4</a:t>
            </a:r>
          </a:p>
          <a:p>
            <a:pPr eaLnBrk="1" hangingPunct="1">
              <a:spcBef>
                <a:spcPct val="50000"/>
              </a:spcBef>
            </a:pPr>
            <a:r>
              <a:rPr lang="en-US" sz="1800">
                <a:latin typeface="Arial" charset="0"/>
                <a:cs typeface="Arial" charset="0"/>
              </a:rPr>
              <a:t>5</a:t>
            </a:r>
          </a:p>
          <a:p>
            <a:pPr eaLnBrk="1" hangingPunct="1">
              <a:spcBef>
                <a:spcPct val="50000"/>
              </a:spcBef>
            </a:pPr>
            <a:r>
              <a:rPr lang="en-US" sz="1800">
                <a:latin typeface="Arial" charset="0"/>
                <a:cs typeface="Arial" charset="0"/>
              </a:rPr>
              <a:t>2</a:t>
            </a:r>
          </a:p>
        </p:txBody>
      </p:sp>
      <p:sp>
        <p:nvSpPr>
          <p:cNvPr id="599049" name="Text Box 9"/>
          <p:cNvSpPr txBox="1">
            <a:spLocks noChangeArrowheads="1"/>
          </p:cNvSpPr>
          <p:nvPr/>
        </p:nvSpPr>
        <p:spPr bwMode="auto">
          <a:xfrm>
            <a:off x="2603500" y="4210050"/>
            <a:ext cx="762000" cy="376238"/>
          </a:xfrm>
          <a:prstGeom prst="rect">
            <a:avLst/>
          </a:prstGeom>
          <a:solidFill>
            <a:schemeClr val="accent1"/>
          </a:solidFill>
          <a:ln w="9525">
            <a:solidFill>
              <a:schemeClr val="tx1"/>
            </a:solidFill>
            <a:miter lim="800000"/>
            <a:headEnd/>
            <a:tailEnd/>
          </a:ln>
          <a:effectLst/>
        </p:spPr>
        <p:txBody>
          <a:bodyPr>
            <a:spAutoFit/>
          </a:bodyPr>
          <a:lstStyle/>
          <a:p>
            <a:pPr algn="ctr" eaLnBrk="1" hangingPunct="1">
              <a:spcBef>
                <a:spcPct val="50000"/>
              </a:spcBef>
            </a:pPr>
            <a:r>
              <a:rPr lang="en-US" sz="1800">
                <a:latin typeface="Arial" charset="0"/>
                <a:cs typeface="Arial" charset="0"/>
              </a:rPr>
              <a:t>P1</a:t>
            </a:r>
          </a:p>
        </p:txBody>
      </p:sp>
      <p:sp>
        <p:nvSpPr>
          <p:cNvPr id="599050" name="Text Box 10"/>
          <p:cNvSpPr txBox="1">
            <a:spLocks noChangeArrowheads="1"/>
          </p:cNvSpPr>
          <p:nvPr/>
        </p:nvSpPr>
        <p:spPr bwMode="auto">
          <a:xfrm>
            <a:off x="3365500" y="4216400"/>
            <a:ext cx="762000" cy="376238"/>
          </a:xfrm>
          <a:prstGeom prst="rect">
            <a:avLst/>
          </a:prstGeom>
          <a:solidFill>
            <a:schemeClr val="accent1"/>
          </a:solidFill>
          <a:ln w="9525">
            <a:solidFill>
              <a:schemeClr val="tx1"/>
            </a:solidFill>
            <a:miter lim="800000"/>
            <a:headEnd/>
            <a:tailEnd/>
          </a:ln>
          <a:effectLst/>
        </p:spPr>
        <p:txBody>
          <a:bodyPr>
            <a:spAutoFit/>
          </a:bodyPr>
          <a:lstStyle/>
          <a:p>
            <a:pPr algn="ctr" eaLnBrk="1" hangingPunct="1">
              <a:spcBef>
                <a:spcPct val="50000"/>
              </a:spcBef>
            </a:pPr>
            <a:r>
              <a:rPr lang="en-US" sz="1800">
                <a:latin typeface="Arial" charset="0"/>
                <a:cs typeface="Arial" charset="0"/>
              </a:rPr>
              <a:t>P2</a:t>
            </a:r>
          </a:p>
        </p:txBody>
      </p:sp>
      <p:sp>
        <p:nvSpPr>
          <p:cNvPr id="599051" name="Text Box 11"/>
          <p:cNvSpPr txBox="1">
            <a:spLocks noChangeArrowheads="1"/>
          </p:cNvSpPr>
          <p:nvPr/>
        </p:nvSpPr>
        <p:spPr bwMode="auto">
          <a:xfrm>
            <a:off x="4127500" y="4191000"/>
            <a:ext cx="762000" cy="376238"/>
          </a:xfrm>
          <a:prstGeom prst="rect">
            <a:avLst/>
          </a:prstGeom>
          <a:solidFill>
            <a:schemeClr val="accent1"/>
          </a:solidFill>
          <a:ln w="9525">
            <a:solidFill>
              <a:schemeClr val="tx1"/>
            </a:solidFill>
            <a:miter lim="800000"/>
            <a:headEnd/>
            <a:tailEnd/>
          </a:ln>
          <a:effectLst/>
        </p:spPr>
        <p:txBody>
          <a:bodyPr>
            <a:spAutoFit/>
          </a:bodyPr>
          <a:lstStyle/>
          <a:p>
            <a:pPr algn="ctr" eaLnBrk="1" hangingPunct="1">
              <a:spcBef>
                <a:spcPct val="50000"/>
              </a:spcBef>
            </a:pPr>
            <a:r>
              <a:rPr lang="en-US" sz="1800">
                <a:latin typeface="Arial" charset="0"/>
                <a:cs typeface="Arial" charset="0"/>
              </a:rPr>
              <a:t>P3</a:t>
            </a:r>
          </a:p>
        </p:txBody>
      </p:sp>
      <p:sp>
        <p:nvSpPr>
          <p:cNvPr id="599052" name="Text Box 12"/>
          <p:cNvSpPr txBox="1">
            <a:spLocks noChangeArrowheads="1"/>
          </p:cNvSpPr>
          <p:nvPr/>
        </p:nvSpPr>
        <p:spPr bwMode="auto">
          <a:xfrm>
            <a:off x="4889500" y="4217988"/>
            <a:ext cx="762000" cy="376237"/>
          </a:xfrm>
          <a:prstGeom prst="rect">
            <a:avLst/>
          </a:prstGeom>
          <a:solidFill>
            <a:schemeClr val="accent1"/>
          </a:solidFill>
          <a:ln w="9525">
            <a:solidFill>
              <a:schemeClr val="tx1"/>
            </a:solidFill>
            <a:miter lim="800000"/>
            <a:headEnd/>
            <a:tailEnd/>
          </a:ln>
          <a:effectLst/>
        </p:spPr>
        <p:txBody>
          <a:bodyPr>
            <a:spAutoFit/>
          </a:bodyPr>
          <a:lstStyle/>
          <a:p>
            <a:pPr algn="ctr" eaLnBrk="1" hangingPunct="1">
              <a:spcBef>
                <a:spcPct val="50000"/>
              </a:spcBef>
            </a:pPr>
            <a:r>
              <a:rPr lang="en-US" sz="1800">
                <a:latin typeface="Arial" charset="0"/>
                <a:cs typeface="Arial" charset="0"/>
              </a:rPr>
              <a:t>P5</a:t>
            </a:r>
          </a:p>
        </p:txBody>
      </p:sp>
      <p:sp>
        <p:nvSpPr>
          <p:cNvPr id="599053" name="Text Box 13"/>
          <p:cNvSpPr txBox="1">
            <a:spLocks noChangeArrowheads="1"/>
          </p:cNvSpPr>
          <p:nvPr/>
        </p:nvSpPr>
        <p:spPr bwMode="auto">
          <a:xfrm>
            <a:off x="2451100" y="4662488"/>
            <a:ext cx="304800" cy="366712"/>
          </a:xfrm>
          <a:prstGeom prst="rect">
            <a:avLst/>
          </a:prstGeom>
          <a:noFill/>
          <a:ln w="9525">
            <a:noFill/>
            <a:miter lim="800000"/>
            <a:headEnd/>
            <a:tailEnd/>
          </a:ln>
          <a:effectLst/>
        </p:spPr>
        <p:txBody>
          <a:bodyPr>
            <a:spAutoFit/>
          </a:bodyPr>
          <a:lstStyle/>
          <a:p>
            <a:pPr eaLnBrk="1" hangingPunct="1">
              <a:spcBef>
                <a:spcPct val="50000"/>
              </a:spcBef>
            </a:pPr>
            <a:r>
              <a:rPr lang="en-US" sz="1800">
                <a:latin typeface="Arial" charset="0"/>
                <a:cs typeface="Arial" charset="0"/>
              </a:rPr>
              <a:t>0</a:t>
            </a:r>
          </a:p>
        </p:txBody>
      </p:sp>
      <p:sp>
        <p:nvSpPr>
          <p:cNvPr id="599054" name="Text Box 14"/>
          <p:cNvSpPr txBox="1">
            <a:spLocks noChangeArrowheads="1"/>
          </p:cNvSpPr>
          <p:nvPr/>
        </p:nvSpPr>
        <p:spPr bwMode="auto">
          <a:xfrm>
            <a:off x="3200400" y="4675188"/>
            <a:ext cx="304800" cy="366712"/>
          </a:xfrm>
          <a:prstGeom prst="rect">
            <a:avLst/>
          </a:prstGeom>
          <a:noFill/>
          <a:ln w="9525">
            <a:noFill/>
            <a:miter lim="800000"/>
            <a:headEnd/>
            <a:tailEnd/>
          </a:ln>
          <a:effectLst/>
        </p:spPr>
        <p:txBody>
          <a:bodyPr>
            <a:spAutoFit/>
          </a:bodyPr>
          <a:lstStyle/>
          <a:p>
            <a:pPr eaLnBrk="1" hangingPunct="1">
              <a:spcBef>
                <a:spcPct val="50000"/>
              </a:spcBef>
            </a:pPr>
            <a:r>
              <a:rPr lang="en-US" sz="1800">
                <a:latin typeface="Arial" charset="0"/>
                <a:cs typeface="Arial" charset="0"/>
              </a:rPr>
              <a:t>3</a:t>
            </a:r>
          </a:p>
        </p:txBody>
      </p:sp>
      <p:sp>
        <p:nvSpPr>
          <p:cNvPr id="599055" name="Text Box 15"/>
          <p:cNvSpPr txBox="1">
            <a:spLocks noChangeArrowheads="1"/>
          </p:cNvSpPr>
          <p:nvPr/>
        </p:nvSpPr>
        <p:spPr bwMode="auto">
          <a:xfrm>
            <a:off x="3898900" y="4662488"/>
            <a:ext cx="457200" cy="366712"/>
          </a:xfrm>
          <a:prstGeom prst="rect">
            <a:avLst/>
          </a:prstGeom>
          <a:noFill/>
          <a:ln w="9525">
            <a:noFill/>
            <a:miter lim="800000"/>
            <a:headEnd/>
            <a:tailEnd/>
          </a:ln>
          <a:effectLst/>
        </p:spPr>
        <p:txBody>
          <a:bodyPr>
            <a:spAutoFit/>
          </a:bodyPr>
          <a:lstStyle/>
          <a:p>
            <a:pPr eaLnBrk="1" hangingPunct="1">
              <a:spcBef>
                <a:spcPct val="50000"/>
              </a:spcBef>
            </a:pPr>
            <a:r>
              <a:rPr lang="en-US" sz="1800">
                <a:latin typeface="Arial" charset="0"/>
                <a:cs typeface="Arial" charset="0"/>
              </a:rPr>
              <a:t>4</a:t>
            </a:r>
          </a:p>
        </p:txBody>
      </p:sp>
      <p:sp>
        <p:nvSpPr>
          <p:cNvPr id="599056" name="Text Box 16"/>
          <p:cNvSpPr txBox="1">
            <a:spLocks noChangeArrowheads="1"/>
          </p:cNvSpPr>
          <p:nvPr/>
        </p:nvSpPr>
        <p:spPr bwMode="auto">
          <a:xfrm>
            <a:off x="4660900" y="4651375"/>
            <a:ext cx="457200" cy="366713"/>
          </a:xfrm>
          <a:prstGeom prst="rect">
            <a:avLst/>
          </a:prstGeom>
          <a:noFill/>
          <a:ln w="9525">
            <a:noFill/>
            <a:miter lim="800000"/>
            <a:headEnd/>
            <a:tailEnd/>
          </a:ln>
          <a:effectLst/>
        </p:spPr>
        <p:txBody>
          <a:bodyPr>
            <a:spAutoFit/>
          </a:bodyPr>
          <a:lstStyle/>
          <a:p>
            <a:pPr eaLnBrk="1" hangingPunct="1">
              <a:spcBef>
                <a:spcPct val="50000"/>
              </a:spcBef>
            </a:pPr>
            <a:r>
              <a:rPr lang="en-US" sz="1800">
                <a:latin typeface="Arial" charset="0"/>
                <a:cs typeface="Arial" charset="0"/>
              </a:rPr>
              <a:t>8</a:t>
            </a:r>
          </a:p>
        </p:txBody>
      </p:sp>
      <p:sp>
        <p:nvSpPr>
          <p:cNvPr id="599057" name="Text Box 17"/>
          <p:cNvSpPr txBox="1">
            <a:spLocks noChangeArrowheads="1"/>
          </p:cNvSpPr>
          <p:nvPr/>
        </p:nvSpPr>
        <p:spPr bwMode="auto">
          <a:xfrm>
            <a:off x="5410200" y="4664075"/>
            <a:ext cx="457200" cy="366713"/>
          </a:xfrm>
          <a:prstGeom prst="rect">
            <a:avLst/>
          </a:prstGeom>
          <a:noFill/>
          <a:ln w="9525">
            <a:noFill/>
            <a:miter lim="800000"/>
            <a:headEnd/>
            <a:tailEnd/>
          </a:ln>
          <a:effectLst/>
        </p:spPr>
        <p:txBody>
          <a:bodyPr>
            <a:spAutoFit/>
          </a:bodyPr>
          <a:lstStyle/>
          <a:p>
            <a:pPr eaLnBrk="1" hangingPunct="1">
              <a:spcBef>
                <a:spcPct val="50000"/>
              </a:spcBef>
            </a:pPr>
            <a:r>
              <a:rPr lang="en-US" sz="1800">
                <a:latin typeface="Arial" charset="0"/>
                <a:cs typeface="Arial" charset="0"/>
              </a:rPr>
              <a:t>10</a:t>
            </a:r>
          </a:p>
        </p:txBody>
      </p:sp>
      <p:sp>
        <p:nvSpPr>
          <p:cNvPr id="599058" name="Text Box 18"/>
          <p:cNvSpPr txBox="1">
            <a:spLocks noChangeArrowheads="1"/>
          </p:cNvSpPr>
          <p:nvPr/>
        </p:nvSpPr>
        <p:spPr bwMode="auto">
          <a:xfrm>
            <a:off x="3810000" y="5334000"/>
            <a:ext cx="1524000" cy="366713"/>
          </a:xfrm>
          <a:prstGeom prst="rect">
            <a:avLst/>
          </a:prstGeom>
          <a:noFill/>
          <a:ln w="9525">
            <a:noFill/>
            <a:miter lim="800000"/>
            <a:headEnd/>
            <a:tailEnd/>
          </a:ln>
          <a:effectLst/>
        </p:spPr>
        <p:txBody>
          <a:bodyPr>
            <a:spAutoFit/>
          </a:bodyPr>
          <a:lstStyle/>
          <a:p>
            <a:pPr eaLnBrk="1" hangingPunct="1">
              <a:spcBef>
                <a:spcPct val="50000"/>
              </a:spcBef>
            </a:pPr>
            <a:r>
              <a:rPr lang="en-US" sz="1800" b="1" u="sng">
                <a:latin typeface="Arial" charset="0"/>
                <a:cs typeface="Arial" charset="0"/>
              </a:rPr>
              <a:t>Gantt Chart</a:t>
            </a:r>
          </a:p>
        </p:txBody>
      </p:sp>
      <p:sp>
        <p:nvSpPr>
          <p:cNvPr id="599059" name="Text Box 19"/>
          <p:cNvSpPr txBox="1">
            <a:spLocks noChangeArrowheads="1"/>
          </p:cNvSpPr>
          <p:nvPr/>
        </p:nvSpPr>
        <p:spPr bwMode="auto">
          <a:xfrm>
            <a:off x="5638800" y="4216400"/>
            <a:ext cx="762000" cy="376238"/>
          </a:xfrm>
          <a:prstGeom prst="rect">
            <a:avLst/>
          </a:prstGeom>
          <a:solidFill>
            <a:schemeClr val="accent1"/>
          </a:solidFill>
          <a:ln w="9525">
            <a:solidFill>
              <a:schemeClr val="tx1"/>
            </a:solidFill>
            <a:miter lim="800000"/>
            <a:headEnd/>
            <a:tailEnd/>
          </a:ln>
          <a:effectLst/>
        </p:spPr>
        <p:txBody>
          <a:bodyPr>
            <a:spAutoFit/>
          </a:bodyPr>
          <a:lstStyle/>
          <a:p>
            <a:pPr algn="ctr" eaLnBrk="1" hangingPunct="1">
              <a:spcBef>
                <a:spcPct val="50000"/>
              </a:spcBef>
            </a:pPr>
            <a:r>
              <a:rPr lang="en-US" sz="1800">
                <a:latin typeface="Arial" charset="0"/>
                <a:cs typeface="Arial" charset="0"/>
              </a:rPr>
              <a:t>P2</a:t>
            </a:r>
          </a:p>
        </p:txBody>
      </p:sp>
      <p:sp>
        <p:nvSpPr>
          <p:cNvPr id="599060" name="Text Box 20"/>
          <p:cNvSpPr txBox="1">
            <a:spLocks noChangeArrowheads="1"/>
          </p:cNvSpPr>
          <p:nvPr/>
        </p:nvSpPr>
        <p:spPr bwMode="auto">
          <a:xfrm>
            <a:off x="6172200" y="4660900"/>
            <a:ext cx="457200" cy="366713"/>
          </a:xfrm>
          <a:prstGeom prst="rect">
            <a:avLst/>
          </a:prstGeom>
          <a:noFill/>
          <a:ln w="9525">
            <a:noFill/>
            <a:miter lim="800000"/>
            <a:headEnd/>
            <a:tailEnd/>
          </a:ln>
          <a:effectLst/>
        </p:spPr>
        <p:txBody>
          <a:bodyPr>
            <a:spAutoFit/>
          </a:bodyPr>
          <a:lstStyle/>
          <a:p>
            <a:pPr eaLnBrk="1" hangingPunct="1">
              <a:spcBef>
                <a:spcPct val="50000"/>
              </a:spcBef>
            </a:pPr>
            <a:r>
              <a:rPr lang="en-US" sz="1800">
                <a:latin typeface="Arial" charset="0"/>
                <a:cs typeface="Arial" charset="0"/>
              </a:rPr>
              <a:t>15</a:t>
            </a:r>
          </a:p>
        </p:txBody>
      </p:sp>
      <p:sp>
        <p:nvSpPr>
          <p:cNvPr id="599061" name="Text Box 21"/>
          <p:cNvSpPr txBox="1">
            <a:spLocks noChangeArrowheads="1"/>
          </p:cNvSpPr>
          <p:nvPr/>
        </p:nvSpPr>
        <p:spPr bwMode="auto">
          <a:xfrm>
            <a:off x="6400800" y="4216400"/>
            <a:ext cx="762000" cy="376238"/>
          </a:xfrm>
          <a:prstGeom prst="rect">
            <a:avLst/>
          </a:prstGeom>
          <a:solidFill>
            <a:schemeClr val="accent1"/>
          </a:solidFill>
          <a:ln w="9525">
            <a:solidFill>
              <a:schemeClr val="tx1"/>
            </a:solidFill>
            <a:miter lim="800000"/>
            <a:headEnd/>
            <a:tailEnd/>
          </a:ln>
          <a:effectLst/>
        </p:spPr>
        <p:txBody>
          <a:bodyPr>
            <a:spAutoFit/>
          </a:bodyPr>
          <a:lstStyle/>
          <a:p>
            <a:pPr algn="ctr" eaLnBrk="1" hangingPunct="1">
              <a:spcBef>
                <a:spcPct val="50000"/>
              </a:spcBef>
            </a:pPr>
            <a:r>
              <a:rPr lang="en-US" sz="1800">
                <a:latin typeface="Arial" charset="0"/>
                <a:cs typeface="Arial" charset="0"/>
              </a:rPr>
              <a:t>P4</a:t>
            </a:r>
          </a:p>
        </p:txBody>
      </p:sp>
      <p:sp>
        <p:nvSpPr>
          <p:cNvPr id="599062" name="Text Box 22"/>
          <p:cNvSpPr txBox="1">
            <a:spLocks noChangeArrowheads="1"/>
          </p:cNvSpPr>
          <p:nvPr/>
        </p:nvSpPr>
        <p:spPr bwMode="auto">
          <a:xfrm>
            <a:off x="6934200" y="4660900"/>
            <a:ext cx="457200" cy="366713"/>
          </a:xfrm>
          <a:prstGeom prst="rect">
            <a:avLst/>
          </a:prstGeom>
          <a:noFill/>
          <a:ln w="9525">
            <a:noFill/>
            <a:miter lim="800000"/>
            <a:headEnd/>
            <a:tailEnd/>
          </a:ln>
          <a:effectLst/>
        </p:spPr>
        <p:txBody>
          <a:bodyPr>
            <a:spAutoFit/>
          </a:bodyPr>
          <a:lstStyle/>
          <a:p>
            <a:pPr eaLnBrk="1" hangingPunct="1">
              <a:spcBef>
                <a:spcPct val="50000"/>
              </a:spcBef>
            </a:pPr>
            <a:r>
              <a:rPr lang="en-US" sz="1800">
                <a:latin typeface="Arial" charset="0"/>
                <a:cs typeface="Arial" charset="0"/>
              </a:rPr>
              <a:t>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99042"/>
                                        </p:tgtEl>
                                        <p:attrNameLst>
                                          <p:attrName>style.visibility</p:attrName>
                                        </p:attrNameLst>
                                      </p:cBhvr>
                                      <p:to>
                                        <p:strVal val="visible"/>
                                      </p:to>
                                    </p:set>
                                    <p:anim calcmode="lin" valueType="num">
                                      <p:cBhvr additive="base">
                                        <p:cTn id="7" dur="500" fill="hold"/>
                                        <p:tgtEl>
                                          <p:spTgt spid="599042"/>
                                        </p:tgtEl>
                                        <p:attrNameLst>
                                          <p:attrName>ppt_x</p:attrName>
                                        </p:attrNameLst>
                                      </p:cBhvr>
                                      <p:tavLst>
                                        <p:tav tm="0">
                                          <p:val>
                                            <p:strVal val="#ppt_x"/>
                                          </p:val>
                                        </p:tav>
                                        <p:tav tm="100000">
                                          <p:val>
                                            <p:strVal val="#ppt_x"/>
                                          </p:val>
                                        </p:tav>
                                      </p:tavLst>
                                    </p:anim>
                                    <p:anim calcmode="lin" valueType="num">
                                      <p:cBhvr additive="base">
                                        <p:cTn id="8" dur="500" fill="hold"/>
                                        <p:tgtEl>
                                          <p:spTgt spid="5990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99044"/>
                                        </p:tgtEl>
                                        <p:attrNameLst>
                                          <p:attrName>style.visibility</p:attrName>
                                        </p:attrNameLst>
                                      </p:cBhvr>
                                      <p:to>
                                        <p:strVal val="visible"/>
                                      </p:to>
                                    </p:set>
                                    <p:anim calcmode="lin" valueType="num">
                                      <p:cBhvr additive="base">
                                        <p:cTn id="13" dur="500" fill="hold"/>
                                        <p:tgtEl>
                                          <p:spTgt spid="599044"/>
                                        </p:tgtEl>
                                        <p:attrNameLst>
                                          <p:attrName>ppt_x</p:attrName>
                                        </p:attrNameLst>
                                      </p:cBhvr>
                                      <p:tavLst>
                                        <p:tav tm="0">
                                          <p:val>
                                            <p:strVal val="#ppt_x"/>
                                          </p:val>
                                        </p:tav>
                                        <p:tav tm="100000">
                                          <p:val>
                                            <p:strVal val="#ppt_x"/>
                                          </p:val>
                                        </p:tav>
                                      </p:tavLst>
                                    </p:anim>
                                    <p:anim calcmode="lin" valueType="num">
                                      <p:cBhvr additive="base">
                                        <p:cTn id="14" dur="500" fill="hold"/>
                                        <p:tgtEl>
                                          <p:spTgt spid="59904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99046"/>
                                        </p:tgtEl>
                                        <p:attrNameLst>
                                          <p:attrName>style.visibility</p:attrName>
                                        </p:attrNameLst>
                                      </p:cBhvr>
                                      <p:to>
                                        <p:strVal val="visible"/>
                                      </p:to>
                                    </p:set>
                                    <p:anim calcmode="lin" valueType="num">
                                      <p:cBhvr additive="base">
                                        <p:cTn id="19" dur="500" fill="hold"/>
                                        <p:tgtEl>
                                          <p:spTgt spid="599046"/>
                                        </p:tgtEl>
                                        <p:attrNameLst>
                                          <p:attrName>ppt_x</p:attrName>
                                        </p:attrNameLst>
                                      </p:cBhvr>
                                      <p:tavLst>
                                        <p:tav tm="0">
                                          <p:val>
                                            <p:strVal val="#ppt_x"/>
                                          </p:val>
                                        </p:tav>
                                        <p:tav tm="100000">
                                          <p:val>
                                            <p:strVal val="#ppt_x"/>
                                          </p:val>
                                        </p:tav>
                                      </p:tavLst>
                                    </p:anim>
                                    <p:anim calcmode="lin" valueType="num">
                                      <p:cBhvr additive="base">
                                        <p:cTn id="20" dur="500" fill="hold"/>
                                        <p:tgtEl>
                                          <p:spTgt spid="59904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99043"/>
                                        </p:tgtEl>
                                        <p:attrNameLst>
                                          <p:attrName>style.visibility</p:attrName>
                                        </p:attrNameLst>
                                      </p:cBhvr>
                                      <p:to>
                                        <p:strVal val="visible"/>
                                      </p:to>
                                    </p:set>
                                    <p:anim calcmode="lin" valueType="num">
                                      <p:cBhvr additive="base">
                                        <p:cTn id="25" dur="500" fill="hold"/>
                                        <p:tgtEl>
                                          <p:spTgt spid="599043"/>
                                        </p:tgtEl>
                                        <p:attrNameLst>
                                          <p:attrName>ppt_x</p:attrName>
                                        </p:attrNameLst>
                                      </p:cBhvr>
                                      <p:tavLst>
                                        <p:tav tm="0">
                                          <p:val>
                                            <p:strVal val="#ppt_x"/>
                                          </p:val>
                                        </p:tav>
                                        <p:tav tm="100000">
                                          <p:val>
                                            <p:strVal val="#ppt_x"/>
                                          </p:val>
                                        </p:tav>
                                      </p:tavLst>
                                    </p:anim>
                                    <p:anim calcmode="lin" valueType="num">
                                      <p:cBhvr additive="base">
                                        <p:cTn id="26" dur="500" fill="hold"/>
                                        <p:tgtEl>
                                          <p:spTgt spid="59904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99047"/>
                                        </p:tgtEl>
                                        <p:attrNameLst>
                                          <p:attrName>style.visibility</p:attrName>
                                        </p:attrNameLst>
                                      </p:cBhvr>
                                      <p:to>
                                        <p:strVal val="visible"/>
                                      </p:to>
                                    </p:set>
                                    <p:anim calcmode="lin" valueType="num">
                                      <p:cBhvr additive="base">
                                        <p:cTn id="31" dur="500" fill="hold"/>
                                        <p:tgtEl>
                                          <p:spTgt spid="599047"/>
                                        </p:tgtEl>
                                        <p:attrNameLst>
                                          <p:attrName>ppt_x</p:attrName>
                                        </p:attrNameLst>
                                      </p:cBhvr>
                                      <p:tavLst>
                                        <p:tav tm="0">
                                          <p:val>
                                            <p:strVal val="#ppt_x"/>
                                          </p:val>
                                        </p:tav>
                                        <p:tav tm="100000">
                                          <p:val>
                                            <p:strVal val="#ppt_x"/>
                                          </p:val>
                                        </p:tav>
                                      </p:tavLst>
                                    </p:anim>
                                    <p:anim calcmode="lin" valueType="num">
                                      <p:cBhvr additive="base">
                                        <p:cTn id="32" dur="500" fill="hold"/>
                                        <p:tgtEl>
                                          <p:spTgt spid="59904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99045"/>
                                        </p:tgtEl>
                                        <p:attrNameLst>
                                          <p:attrName>style.visibility</p:attrName>
                                        </p:attrNameLst>
                                      </p:cBhvr>
                                      <p:to>
                                        <p:strVal val="visible"/>
                                      </p:to>
                                    </p:set>
                                    <p:anim calcmode="lin" valueType="num">
                                      <p:cBhvr additive="base">
                                        <p:cTn id="37" dur="500" fill="hold"/>
                                        <p:tgtEl>
                                          <p:spTgt spid="599045"/>
                                        </p:tgtEl>
                                        <p:attrNameLst>
                                          <p:attrName>ppt_x</p:attrName>
                                        </p:attrNameLst>
                                      </p:cBhvr>
                                      <p:tavLst>
                                        <p:tav tm="0">
                                          <p:val>
                                            <p:strVal val="#ppt_x"/>
                                          </p:val>
                                        </p:tav>
                                        <p:tav tm="100000">
                                          <p:val>
                                            <p:strVal val="#ppt_x"/>
                                          </p:val>
                                        </p:tav>
                                      </p:tavLst>
                                    </p:anim>
                                    <p:anim calcmode="lin" valueType="num">
                                      <p:cBhvr additive="base">
                                        <p:cTn id="38" dur="500" fill="hold"/>
                                        <p:tgtEl>
                                          <p:spTgt spid="59904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99048"/>
                                        </p:tgtEl>
                                        <p:attrNameLst>
                                          <p:attrName>style.visibility</p:attrName>
                                        </p:attrNameLst>
                                      </p:cBhvr>
                                      <p:to>
                                        <p:strVal val="visible"/>
                                      </p:to>
                                    </p:set>
                                    <p:anim calcmode="lin" valueType="num">
                                      <p:cBhvr additive="base">
                                        <p:cTn id="43" dur="500" fill="hold"/>
                                        <p:tgtEl>
                                          <p:spTgt spid="599048"/>
                                        </p:tgtEl>
                                        <p:attrNameLst>
                                          <p:attrName>ppt_x</p:attrName>
                                        </p:attrNameLst>
                                      </p:cBhvr>
                                      <p:tavLst>
                                        <p:tav tm="0">
                                          <p:val>
                                            <p:strVal val="#ppt_x"/>
                                          </p:val>
                                        </p:tav>
                                        <p:tav tm="100000">
                                          <p:val>
                                            <p:strVal val="#ppt_x"/>
                                          </p:val>
                                        </p:tav>
                                      </p:tavLst>
                                    </p:anim>
                                    <p:anim calcmode="lin" valueType="num">
                                      <p:cBhvr additive="base">
                                        <p:cTn id="44" dur="500" fill="hold"/>
                                        <p:tgtEl>
                                          <p:spTgt spid="59904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99058"/>
                                        </p:tgtEl>
                                        <p:attrNameLst>
                                          <p:attrName>style.visibility</p:attrName>
                                        </p:attrNameLst>
                                      </p:cBhvr>
                                      <p:to>
                                        <p:strVal val="visible"/>
                                      </p:to>
                                    </p:set>
                                    <p:anim calcmode="lin" valueType="num">
                                      <p:cBhvr additive="base">
                                        <p:cTn id="49" dur="500" fill="hold"/>
                                        <p:tgtEl>
                                          <p:spTgt spid="599058"/>
                                        </p:tgtEl>
                                        <p:attrNameLst>
                                          <p:attrName>ppt_x</p:attrName>
                                        </p:attrNameLst>
                                      </p:cBhvr>
                                      <p:tavLst>
                                        <p:tav tm="0">
                                          <p:val>
                                            <p:strVal val="#ppt_x"/>
                                          </p:val>
                                        </p:tav>
                                        <p:tav tm="100000">
                                          <p:val>
                                            <p:strVal val="#ppt_x"/>
                                          </p:val>
                                        </p:tav>
                                      </p:tavLst>
                                    </p:anim>
                                    <p:anim calcmode="lin" valueType="num">
                                      <p:cBhvr additive="base">
                                        <p:cTn id="50" dur="500" fill="hold"/>
                                        <p:tgtEl>
                                          <p:spTgt spid="59905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99049"/>
                                        </p:tgtEl>
                                        <p:attrNameLst>
                                          <p:attrName>style.visibility</p:attrName>
                                        </p:attrNameLst>
                                      </p:cBhvr>
                                      <p:to>
                                        <p:strVal val="visible"/>
                                      </p:to>
                                    </p:set>
                                    <p:anim calcmode="lin" valueType="num">
                                      <p:cBhvr additive="base">
                                        <p:cTn id="55" dur="500" fill="hold"/>
                                        <p:tgtEl>
                                          <p:spTgt spid="599049"/>
                                        </p:tgtEl>
                                        <p:attrNameLst>
                                          <p:attrName>ppt_x</p:attrName>
                                        </p:attrNameLst>
                                      </p:cBhvr>
                                      <p:tavLst>
                                        <p:tav tm="0">
                                          <p:val>
                                            <p:strVal val="#ppt_x"/>
                                          </p:val>
                                        </p:tav>
                                        <p:tav tm="100000">
                                          <p:val>
                                            <p:strVal val="#ppt_x"/>
                                          </p:val>
                                        </p:tav>
                                      </p:tavLst>
                                    </p:anim>
                                    <p:anim calcmode="lin" valueType="num">
                                      <p:cBhvr additive="base">
                                        <p:cTn id="56" dur="500" fill="hold"/>
                                        <p:tgtEl>
                                          <p:spTgt spid="599049"/>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599053"/>
                                        </p:tgtEl>
                                        <p:attrNameLst>
                                          <p:attrName>style.visibility</p:attrName>
                                        </p:attrNameLst>
                                      </p:cBhvr>
                                      <p:to>
                                        <p:strVal val="visible"/>
                                      </p:to>
                                    </p:set>
                                    <p:anim calcmode="lin" valueType="num">
                                      <p:cBhvr additive="base">
                                        <p:cTn id="59" dur="500" fill="hold"/>
                                        <p:tgtEl>
                                          <p:spTgt spid="599053"/>
                                        </p:tgtEl>
                                        <p:attrNameLst>
                                          <p:attrName>ppt_x</p:attrName>
                                        </p:attrNameLst>
                                      </p:cBhvr>
                                      <p:tavLst>
                                        <p:tav tm="0">
                                          <p:val>
                                            <p:strVal val="#ppt_x"/>
                                          </p:val>
                                        </p:tav>
                                        <p:tav tm="100000">
                                          <p:val>
                                            <p:strVal val="#ppt_x"/>
                                          </p:val>
                                        </p:tav>
                                      </p:tavLst>
                                    </p:anim>
                                    <p:anim calcmode="lin" valueType="num">
                                      <p:cBhvr additive="base">
                                        <p:cTn id="60" dur="500" fill="hold"/>
                                        <p:tgtEl>
                                          <p:spTgt spid="599053"/>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599054"/>
                                        </p:tgtEl>
                                        <p:attrNameLst>
                                          <p:attrName>style.visibility</p:attrName>
                                        </p:attrNameLst>
                                      </p:cBhvr>
                                      <p:to>
                                        <p:strVal val="visible"/>
                                      </p:to>
                                    </p:set>
                                    <p:anim calcmode="lin" valueType="num">
                                      <p:cBhvr additive="base">
                                        <p:cTn id="63" dur="500" fill="hold"/>
                                        <p:tgtEl>
                                          <p:spTgt spid="599054"/>
                                        </p:tgtEl>
                                        <p:attrNameLst>
                                          <p:attrName>ppt_x</p:attrName>
                                        </p:attrNameLst>
                                      </p:cBhvr>
                                      <p:tavLst>
                                        <p:tav tm="0">
                                          <p:val>
                                            <p:strVal val="#ppt_x"/>
                                          </p:val>
                                        </p:tav>
                                        <p:tav tm="100000">
                                          <p:val>
                                            <p:strVal val="#ppt_x"/>
                                          </p:val>
                                        </p:tav>
                                      </p:tavLst>
                                    </p:anim>
                                    <p:anim calcmode="lin" valueType="num">
                                      <p:cBhvr additive="base">
                                        <p:cTn id="64" dur="500" fill="hold"/>
                                        <p:tgtEl>
                                          <p:spTgt spid="599054"/>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599050"/>
                                        </p:tgtEl>
                                        <p:attrNameLst>
                                          <p:attrName>style.visibility</p:attrName>
                                        </p:attrNameLst>
                                      </p:cBhvr>
                                      <p:to>
                                        <p:strVal val="visible"/>
                                      </p:to>
                                    </p:set>
                                    <p:anim calcmode="lin" valueType="num">
                                      <p:cBhvr additive="base">
                                        <p:cTn id="69" dur="500" fill="hold"/>
                                        <p:tgtEl>
                                          <p:spTgt spid="599050"/>
                                        </p:tgtEl>
                                        <p:attrNameLst>
                                          <p:attrName>ppt_x</p:attrName>
                                        </p:attrNameLst>
                                      </p:cBhvr>
                                      <p:tavLst>
                                        <p:tav tm="0">
                                          <p:val>
                                            <p:strVal val="#ppt_x"/>
                                          </p:val>
                                        </p:tav>
                                        <p:tav tm="100000">
                                          <p:val>
                                            <p:strVal val="#ppt_x"/>
                                          </p:val>
                                        </p:tav>
                                      </p:tavLst>
                                    </p:anim>
                                    <p:anim calcmode="lin" valueType="num">
                                      <p:cBhvr additive="base">
                                        <p:cTn id="70" dur="500" fill="hold"/>
                                        <p:tgtEl>
                                          <p:spTgt spid="599050"/>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599055"/>
                                        </p:tgtEl>
                                        <p:attrNameLst>
                                          <p:attrName>style.visibility</p:attrName>
                                        </p:attrNameLst>
                                      </p:cBhvr>
                                      <p:to>
                                        <p:strVal val="visible"/>
                                      </p:to>
                                    </p:set>
                                    <p:anim calcmode="lin" valueType="num">
                                      <p:cBhvr additive="base">
                                        <p:cTn id="73" dur="500" fill="hold"/>
                                        <p:tgtEl>
                                          <p:spTgt spid="599055"/>
                                        </p:tgtEl>
                                        <p:attrNameLst>
                                          <p:attrName>ppt_x</p:attrName>
                                        </p:attrNameLst>
                                      </p:cBhvr>
                                      <p:tavLst>
                                        <p:tav tm="0">
                                          <p:val>
                                            <p:strVal val="#ppt_x"/>
                                          </p:val>
                                        </p:tav>
                                        <p:tav tm="100000">
                                          <p:val>
                                            <p:strVal val="#ppt_x"/>
                                          </p:val>
                                        </p:tav>
                                      </p:tavLst>
                                    </p:anim>
                                    <p:anim calcmode="lin" valueType="num">
                                      <p:cBhvr additive="base">
                                        <p:cTn id="74" dur="500" fill="hold"/>
                                        <p:tgtEl>
                                          <p:spTgt spid="599055"/>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599051"/>
                                        </p:tgtEl>
                                        <p:attrNameLst>
                                          <p:attrName>style.visibility</p:attrName>
                                        </p:attrNameLst>
                                      </p:cBhvr>
                                      <p:to>
                                        <p:strVal val="visible"/>
                                      </p:to>
                                    </p:set>
                                    <p:anim calcmode="lin" valueType="num">
                                      <p:cBhvr additive="base">
                                        <p:cTn id="79" dur="500" fill="hold"/>
                                        <p:tgtEl>
                                          <p:spTgt spid="599051"/>
                                        </p:tgtEl>
                                        <p:attrNameLst>
                                          <p:attrName>ppt_x</p:attrName>
                                        </p:attrNameLst>
                                      </p:cBhvr>
                                      <p:tavLst>
                                        <p:tav tm="0">
                                          <p:val>
                                            <p:strVal val="#ppt_x"/>
                                          </p:val>
                                        </p:tav>
                                        <p:tav tm="100000">
                                          <p:val>
                                            <p:strVal val="#ppt_x"/>
                                          </p:val>
                                        </p:tav>
                                      </p:tavLst>
                                    </p:anim>
                                    <p:anim calcmode="lin" valueType="num">
                                      <p:cBhvr additive="base">
                                        <p:cTn id="80" dur="500" fill="hold"/>
                                        <p:tgtEl>
                                          <p:spTgt spid="599051"/>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599056"/>
                                        </p:tgtEl>
                                        <p:attrNameLst>
                                          <p:attrName>style.visibility</p:attrName>
                                        </p:attrNameLst>
                                      </p:cBhvr>
                                      <p:to>
                                        <p:strVal val="visible"/>
                                      </p:to>
                                    </p:set>
                                    <p:anim calcmode="lin" valueType="num">
                                      <p:cBhvr additive="base">
                                        <p:cTn id="83" dur="500" fill="hold"/>
                                        <p:tgtEl>
                                          <p:spTgt spid="599056"/>
                                        </p:tgtEl>
                                        <p:attrNameLst>
                                          <p:attrName>ppt_x</p:attrName>
                                        </p:attrNameLst>
                                      </p:cBhvr>
                                      <p:tavLst>
                                        <p:tav tm="0">
                                          <p:val>
                                            <p:strVal val="#ppt_x"/>
                                          </p:val>
                                        </p:tav>
                                        <p:tav tm="100000">
                                          <p:val>
                                            <p:strVal val="#ppt_x"/>
                                          </p:val>
                                        </p:tav>
                                      </p:tavLst>
                                    </p:anim>
                                    <p:anim calcmode="lin" valueType="num">
                                      <p:cBhvr additive="base">
                                        <p:cTn id="84" dur="500" fill="hold"/>
                                        <p:tgtEl>
                                          <p:spTgt spid="599056"/>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599052"/>
                                        </p:tgtEl>
                                        <p:attrNameLst>
                                          <p:attrName>style.visibility</p:attrName>
                                        </p:attrNameLst>
                                      </p:cBhvr>
                                      <p:to>
                                        <p:strVal val="visible"/>
                                      </p:to>
                                    </p:set>
                                    <p:anim calcmode="lin" valueType="num">
                                      <p:cBhvr additive="base">
                                        <p:cTn id="89" dur="500" fill="hold"/>
                                        <p:tgtEl>
                                          <p:spTgt spid="599052"/>
                                        </p:tgtEl>
                                        <p:attrNameLst>
                                          <p:attrName>ppt_x</p:attrName>
                                        </p:attrNameLst>
                                      </p:cBhvr>
                                      <p:tavLst>
                                        <p:tav tm="0">
                                          <p:val>
                                            <p:strVal val="#ppt_x"/>
                                          </p:val>
                                        </p:tav>
                                        <p:tav tm="100000">
                                          <p:val>
                                            <p:strVal val="#ppt_x"/>
                                          </p:val>
                                        </p:tav>
                                      </p:tavLst>
                                    </p:anim>
                                    <p:anim calcmode="lin" valueType="num">
                                      <p:cBhvr additive="base">
                                        <p:cTn id="90" dur="500" fill="hold"/>
                                        <p:tgtEl>
                                          <p:spTgt spid="599052"/>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599057"/>
                                        </p:tgtEl>
                                        <p:attrNameLst>
                                          <p:attrName>style.visibility</p:attrName>
                                        </p:attrNameLst>
                                      </p:cBhvr>
                                      <p:to>
                                        <p:strVal val="visible"/>
                                      </p:to>
                                    </p:set>
                                    <p:anim calcmode="lin" valueType="num">
                                      <p:cBhvr additive="base">
                                        <p:cTn id="93" dur="500" fill="hold"/>
                                        <p:tgtEl>
                                          <p:spTgt spid="599057"/>
                                        </p:tgtEl>
                                        <p:attrNameLst>
                                          <p:attrName>ppt_x</p:attrName>
                                        </p:attrNameLst>
                                      </p:cBhvr>
                                      <p:tavLst>
                                        <p:tav tm="0">
                                          <p:val>
                                            <p:strVal val="#ppt_x"/>
                                          </p:val>
                                        </p:tav>
                                        <p:tav tm="100000">
                                          <p:val>
                                            <p:strVal val="#ppt_x"/>
                                          </p:val>
                                        </p:tav>
                                      </p:tavLst>
                                    </p:anim>
                                    <p:anim calcmode="lin" valueType="num">
                                      <p:cBhvr additive="base">
                                        <p:cTn id="94" dur="500" fill="hold"/>
                                        <p:tgtEl>
                                          <p:spTgt spid="599057"/>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grpId="0" nodeType="clickEffect">
                                  <p:stCondLst>
                                    <p:cond delay="0"/>
                                  </p:stCondLst>
                                  <p:childTnLst>
                                    <p:set>
                                      <p:cBhvr>
                                        <p:cTn id="98" dur="1" fill="hold">
                                          <p:stCondLst>
                                            <p:cond delay="0"/>
                                          </p:stCondLst>
                                        </p:cTn>
                                        <p:tgtEl>
                                          <p:spTgt spid="599059"/>
                                        </p:tgtEl>
                                        <p:attrNameLst>
                                          <p:attrName>style.visibility</p:attrName>
                                        </p:attrNameLst>
                                      </p:cBhvr>
                                      <p:to>
                                        <p:strVal val="visible"/>
                                      </p:to>
                                    </p:set>
                                    <p:anim calcmode="lin" valueType="num">
                                      <p:cBhvr additive="base">
                                        <p:cTn id="99" dur="500" fill="hold"/>
                                        <p:tgtEl>
                                          <p:spTgt spid="599059"/>
                                        </p:tgtEl>
                                        <p:attrNameLst>
                                          <p:attrName>ppt_x</p:attrName>
                                        </p:attrNameLst>
                                      </p:cBhvr>
                                      <p:tavLst>
                                        <p:tav tm="0">
                                          <p:val>
                                            <p:strVal val="#ppt_x"/>
                                          </p:val>
                                        </p:tav>
                                        <p:tav tm="100000">
                                          <p:val>
                                            <p:strVal val="#ppt_x"/>
                                          </p:val>
                                        </p:tav>
                                      </p:tavLst>
                                    </p:anim>
                                    <p:anim calcmode="lin" valueType="num">
                                      <p:cBhvr additive="base">
                                        <p:cTn id="100" dur="500" fill="hold"/>
                                        <p:tgtEl>
                                          <p:spTgt spid="599059"/>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599060"/>
                                        </p:tgtEl>
                                        <p:attrNameLst>
                                          <p:attrName>style.visibility</p:attrName>
                                        </p:attrNameLst>
                                      </p:cBhvr>
                                      <p:to>
                                        <p:strVal val="visible"/>
                                      </p:to>
                                    </p:set>
                                    <p:anim calcmode="lin" valueType="num">
                                      <p:cBhvr additive="base">
                                        <p:cTn id="103" dur="500" fill="hold"/>
                                        <p:tgtEl>
                                          <p:spTgt spid="599060"/>
                                        </p:tgtEl>
                                        <p:attrNameLst>
                                          <p:attrName>ppt_x</p:attrName>
                                        </p:attrNameLst>
                                      </p:cBhvr>
                                      <p:tavLst>
                                        <p:tav tm="0">
                                          <p:val>
                                            <p:strVal val="#ppt_x"/>
                                          </p:val>
                                        </p:tav>
                                        <p:tav tm="100000">
                                          <p:val>
                                            <p:strVal val="#ppt_x"/>
                                          </p:val>
                                        </p:tav>
                                      </p:tavLst>
                                    </p:anim>
                                    <p:anim calcmode="lin" valueType="num">
                                      <p:cBhvr additive="base">
                                        <p:cTn id="104" dur="500" fill="hold"/>
                                        <p:tgtEl>
                                          <p:spTgt spid="599060"/>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599061"/>
                                        </p:tgtEl>
                                        <p:attrNameLst>
                                          <p:attrName>style.visibility</p:attrName>
                                        </p:attrNameLst>
                                      </p:cBhvr>
                                      <p:to>
                                        <p:strVal val="visible"/>
                                      </p:to>
                                    </p:set>
                                    <p:anim calcmode="lin" valueType="num">
                                      <p:cBhvr additive="base">
                                        <p:cTn id="109" dur="500" fill="hold"/>
                                        <p:tgtEl>
                                          <p:spTgt spid="599061"/>
                                        </p:tgtEl>
                                        <p:attrNameLst>
                                          <p:attrName>ppt_x</p:attrName>
                                        </p:attrNameLst>
                                      </p:cBhvr>
                                      <p:tavLst>
                                        <p:tav tm="0">
                                          <p:val>
                                            <p:strVal val="#ppt_x"/>
                                          </p:val>
                                        </p:tav>
                                        <p:tav tm="100000">
                                          <p:val>
                                            <p:strVal val="#ppt_x"/>
                                          </p:val>
                                        </p:tav>
                                      </p:tavLst>
                                    </p:anim>
                                    <p:anim calcmode="lin" valueType="num">
                                      <p:cBhvr additive="base">
                                        <p:cTn id="110" dur="500" fill="hold"/>
                                        <p:tgtEl>
                                          <p:spTgt spid="599061"/>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599062"/>
                                        </p:tgtEl>
                                        <p:attrNameLst>
                                          <p:attrName>style.visibility</p:attrName>
                                        </p:attrNameLst>
                                      </p:cBhvr>
                                      <p:to>
                                        <p:strVal val="visible"/>
                                      </p:to>
                                    </p:set>
                                    <p:anim calcmode="lin" valueType="num">
                                      <p:cBhvr additive="base">
                                        <p:cTn id="113" dur="500" fill="hold"/>
                                        <p:tgtEl>
                                          <p:spTgt spid="599062"/>
                                        </p:tgtEl>
                                        <p:attrNameLst>
                                          <p:attrName>ppt_x</p:attrName>
                                        </p:attrNameLst>
                                      </p:cBhvr>
                                      <p:tavLst>
                                        <p:tav tm="0">
                                          <p:val>
                                            <p:strVal val="#ppt_x"/>
                                          </p:val>
                                        </p:tav>
                                        <p:tav tm="100000">
                                          <p:val>
                                            <p:strVal val="#ppt_x"/>
                                          </p:val>
                                        </p:tav>
                                      </p:tavLst>
                                    </p:anim>
                                    <p:anim calcmode="lin" valueType="num">
                                      <p:cBhvr additive="base">
                                        <p:cTn id="114" dur="500" fill="hold"/>
                                        <p:tgtEl>
                                          <p:spTgt spid="5990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042" grpId="0"/>
      <p:bldP spid="599043" grpId="0"/>
      <p:bldP spid="599044" grpId="0"/>
      <p:bldP spid="599045" grpId="0"/>
      <p:bldP spid="599046" grpId="0"/>
      <p:bldP spid="599047" grpId="0"/>
      <p:bldP spid="599048" grpId="0"/>
      <p:bldP spid="599049" grpId="0" animBg="1"/>
      <p:bldP spid="599050" grpId="0" animBg="1"/>
      <p:bldP spid="599051" grpId="0" animBg="1"/>
      <p:bldP spid="599052" grpId="0" animBg="1"/>
      <p:bldP spid="599053" grpId="0"/>
      <p:bldP spid="599054" grpId="0"/>
      <p:bldP spid="599055" grpId="0"/>
      <p:bldP spid="599056" grpId="0"/>
      <p:bldP spid="599057" grpId="0"/>
      <p:bldP spid="599058" grpId="0"/>
      <p:bldP spid="599059" grpId="0" animBg="1"/>
      <p:bldP spid="599060" grpId="0"/>
      <p:bldP spid="599061" grpId="0" animBg="1"/>
      <p:bldP spid="599062"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Rectangle 2"/>
          <p:cNvSpPr>
            <a:spLocks noGrp="1" noChangeArrowheads="1"/>
          </p:cNvSpPr>
          <p:nvPr>
            <p:ph type="title"/>
          </p:nvPr>
        </p:nvSpPr>
        <p:spPr>
          <a:xfrm>
            <a:off x="1076325" y="-76200"/>
            <a:ext cx="7772400" cy="844550"/>
          </a:xfrm>
        </p:spPr>
        <p:txBody>
          <a:bodyPr/>
          <a:lstStyle/>
          <a:p>
            <a:r>
              <a:rPr lang="en-US"/>
              <a:t>Determining Length of Next CPU Burst</a:t>
            </a:r>
          </a:p>
        </p:txBody>
      </p:sp>
      <p:sp>
        <p:nvSpPr>
          <p:cNvPr id="619523" name="Rectangle 3"/>
          <p:cNvSpPr>
            <a:spLocks noGrp="1" noChangeArrowheads="1"/>
          </p:cNvSpPr>
          <p:nvPr>
            <p:ph type="body" idx="1"/>
          </p:nvPr>
        </p:nvSpPr>
        <p:spPr/>
        <p:txBody>
          <a:bodyPr/>
          <a:lstStyle/>
          <a:p>
            <a:r>
              <a:rPr lang="en-US"/>
              <a:t>Can only estimate the length.</a:t>
            </a:r>
          </a:p>
          <a:p>
            <a:r>
              <a:rPr lang="en-US"/>
              <a:t>Can be done by using the length of previous CPU bursts, using exponential averaging.</a:t>
            </a:r>
          </a:p>
          <a:p>
            <a:pPr lvl="1">
              <a:buFontTx/>
              <a:buNone/>
            </a:pPr>
            <a:endParaRPr lang="en-US"/>
          </a:p>
          <a:p>
            <a:pPr lvl="1">
              <a:buFontTx/>
              <a:buNone/>
            </a:pPr>
            <a:endParaRPr lang="en-US"/>
          </a:p>
        </p:txBody>
      </p:sp>
      <p:graphicFrame>
        <p:nvGraphicFramePr>
          <p:cNvPr id="619524" name="Object 4"/>
          <p:cNvGraphicFramePr>
            <a:graphicFrameLocks noChangeAspect="1"/>
          </p:cNvGraphicFramePr>
          <p:nvPr/>
        </p:nvGraphicFramePr>
        <p:xfrm>
          <a:off x="1530350" y="2857500"/>
          <a:ext cx="4699000" cy="1333500"/>
        </p:xfrm>
        <a:graphic>
          <a:graphicData uri="http://schemas.openxmlformats.org/presentationml/2006/ole">
            <mc:AlternateContent xmlns:mc="http://schemas.openxmlformats.org/markup-compatibility/2006">
              <mc:Choice xmlns:v="urn:schemas-microsoft-com:vml" Requires="v">
                <p:oleObj spid="_x0000_s619528" name="Equation" r:id="rId4" imgW="4698720" imgH="1333440" progId="Equation.3">
                  <p:embed/>
                </p:oleObj>
              </mc:Choice>
              <mc:Fallback>
                <p:oleObj name="Equation" r:id="rId4" imgW="4698720" imgH="133344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0350" y="2857500"/>
                        <a:ext cx="4699000" cy="1333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9525" name="Object 5"/>
          <p:cNvGraphicFramePr>
            <a:graphicFrameLocks noChangeAspect="1"/>
          </p:cNvGraphicFramePr>
          <p:nvPr/>
        </p:nvGraphicFramePr>
        <p:xfrm>
          <a:off x="3016250" y="4419600"/>
          <a:ext cx="1993900" cy="290513"/>
        </p:xfrm>
        <a:graphic>
          <a:graphicData uri="http://schemas.openxmlformats.org/presentationml/2006/ole">
            <mc:AlternateContent xmlns:mc="http://schemas.openxmlformats.org/markup-compatibility/2006">
              <mc:Choice xmlns:v="urn:schemas-microsoft-com:vml" Requires="v">
                <p:oleObj spid="_x0000_s619529" name="Equation" r:id="rId6" imgW="1993680" imgH="291960" progId="Equation.3">
                  <p:embed/>
                </p:oleObj>
              </mc:Choice>
              <mc:Fallback>
                <p:oleObj name="Equation" r:id="rId6" imgW="1993680" imgH="291960" progId="Equation.3">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16250" y="4419600"/>
                        <a:ext cx="1993900" cy="290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nvPr>
        </p:nvSpPr>
        <p:spPr>
          <a:xfrm>
            <a:off x="911225" y="0"/>
            <a:ext cx="8121650" cy="844550"/>
          </a:xfrm>
        </p:spPr>
        <p:txBody>
          <a:bodyPr/>
          <a:lstStyle/>
          <a:p>
            <a:r>
              <a:rPr lang="en-US" sz="2400"/>
              <a:t>Prediction of the Length of the Next CPU Burst</a:t>
            </a:r>
          </a:p>
        </p:txBody>
      </p:sp>
      <p:pic>
        <p:nvPicPr>
          <p:cNvPr id="620547" name="Picture 3"/>
          <p:cNvPicPr>
            <a:picLocks noChangeAspect="1" noChangeArrowheads="1"/>
          </p:cNvPicPr>
          <p:nvPr/>
        </p:nvPicPr>
        <p:blipFill>
          <a:blip r:embed="rId3"/>
          <a:srcRect l="2228" t="5756" r="1439" b="8324"/>
          <a:stretch>
            <a:fillRect/>
          </a:stretch>
        </p:blipFill>
        <p:spPr bwMode="auto">
          <a:xfrm>
            <a:off x="1222375" y="1196975"/>
            <a:ext cx="6589713" cy="4408488"/>
          </a:xfrm>
          <a:prstGeom prst="rect">
            <a:avLst/>
          </a:prstGeom>
          <a:noFill/>
          <a:ln w="57150" cmpd="thickThin">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p:txBody>
          <a:bodyPr/>
          <a:lstStyle/>
          <a:p>
            <a:r>
              <a:rPr lang="en-US"/>
              <a:t>Process Control Block (PCB)</a:t>
            </a:r>
          </a:p>
        </p:txBody>
      </p:sp>
      <p:sp>
        <p:nvSpPr>
          <p:cNvPr id="413699" name="Rectangle 3"/>
          <p:cNvSpPr>
            <a:spLocks noGrp="1" noChangeArrowheads="1"/>
          </p:cNvSpPr>
          <p:nvPr>
            <p:ph type="body" idx="1"/>
          </p:nvPr>
        </p:nvSpPr>
        <p:spPr/>
        <p:txBody>
          <a:bodyPr/>
          <a:lstStyle/>
          <a:p>
            <a:r>
              <a:rPr lang="en-US"/>
              <a:t> </a:t>
            </a:r>
          </a:p>
        </p:txBody>
      </p:sp>
      <p:sp>
        <p:nvSpPr>
          <p:cNvPr id="413700" name="Rectangle 4"/>
          <p:cNvSpPr>
            <a:spLocks noChangeArrowheads="1"/>
          </p:cNvSpPr>
          <p:nvPr/>
        </p:nvSpPr>
        <p:spPr bwMode="auto">
          <a:xfrm>
            <a:off x="1143000" y="1371600"/>
            <a:ext cx="6477000" cy="3470275"/>
          </a:xfrm>
          <a:prstGeom prst="rect">
            <a:avLst/>
          </a:prstGeom>
          <a:noFill/>
          <a:ln w="9525">
            <a:noFill/>
            <a:miter lim="800000"/>
            <a:headEnd/>
            <a:tailEnd/>
          </a:ln>
          <a:effectLst/>
        </p:spPr>
        <p:txBody>
          <a:bodyPr lIns="90000" tIns="46800" rIns="90000" bIns="46800">
            <a:spAutoFit/>
          </a:bodyPr>
          <a:lstStyle/>
          <a:p>
            <a:r>
              <a:rPr kumimoji="1" lang="en-US"/>
              <a:t>Information associated with each process.</a:t>
            </a:r>
          </a:p>
          <a:p>
            <a:r>
              <a:rPr kumimoji="1" lang="en-US"/>
              <a:t>Process state</a:t>
            </a:r>
          </a:p>
          <a:p>
            <a:r>
              <a:rPr kumimoji="1" lang="en-US"/>
              <a:t>Program counter</a:t>
            </a:r>
          </a:p>
          <a:p>
            <a:r>
              <a:rPr kumimoji="1" lang="en-US"/>
              <a:t>CPU registers</a:t>
            </a:r>
          </a:p>
          <a:p>
            <a:r>
              <a:rPr kumimoji="1" lang="en-US"/>
              <a:t>CPU scheduling information</a:t>
            </a:r>
          </a:p>
          <a:p>
            <a:r>
              <a:rPr kumimoji="1" lang="en-US"/>
              <a:t>Memory-management information</a:t>
            </a:r>
          </a:p>
          <a:p>
            <a:r>
              <a:rPr kumimoji="1" lang="en-US"/>
              <a:t>Accounting information</a:t>
            </a:r>
          </a:p>
          <a:p>
            <a:r>
              <a:rPr kumimoji="1" lang="en-US"/>
              <a:t>I/O status information</a:t>
            </a:r>
          </a:p>
          <a:p>
            <a:pPr>
              <a:spcBef>
                <a:spcPct val="50000"/>
              </a:spcBef>
              <a:buClr>
                <a:schemeClr val="folHlink"/>
              </a:buClr>
              <a:buSzPct val="90000"/>
              <a:buFont typeface="Monotype Sorts" pitchFamily="2" charset="2"/>
              <a:buChar char="n"/>
            </a:pPr>
            <a:endParaRPr kumimoji="1" lang="en-US" sz="2000">
              <a:latin typeface="Helvetica" pitchFamily="34" charset="0"/>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p:cNvSpPr>
            <a:spLocks noGrp="1" noChangeArrowheads="1"/>
          </p:cNvSpPr>
          <p:nvPr>
            <p:ph type="title"/>
          </p:nvPr>
        </p:nvSpPr>
        <p:spPr/>
        <p:txBody>
          <a:bodyPr/>
          <a:lstStyle/>
          <a:p>
            <a:r>
              <a:rPr lang="en-US"/>
              <a:t>Examples of Exponential Averaging</a:t>
            </a:r>
          </a:p>
        </p:txBody>
      </p:sp>
      <p:sp>
        <p:nvSpPr>
          <p:cNvPr id="621571" name="Rectangle 3"/>
          <p:cNvSpPr>
            <a:spLocks noGrp="1" noChangeArrowheads="1"/>
          </p:cNvSpPr>
          <p:nvPr>
            <p:ph type="body" idx="1"/>
          </p:nvPr>
        </p:nvSpPr>
        <p:spPr/>
        <p:txBody>
          <a:bodyPr/>
          <a:lstStyle/>
          <a:p>
            <a:r>
              <a:rPr lang="en-US">
                <a:sym typeface="Symbol" pitchFamily="18" charset="2"/>
              </a:rPr>
              <a:t> =0</a:t>
            </a:r>
          </a:p>
          <a:p>
            <a:pPr lvl="1"/>
            <a:r>
              <a:rPr lang="en-US">
                <a:sym typeface="Symbol" pitchFamily="18" charset="2"/>
              </a:rPr>
              <a:t></a:t>
            </a:r>
            <a:r>
              <a:rPr lang="en-US" baseline="-25000">
                <a:sym typeface="Symbol" pitchFamily="18" charset="2"/>
              </a:rPr>
              <a:t>n+1</a:t>
            </a:r>
            <a:r>
              <a:rPr lang="en-US">
                <a:sym typeface="Symbol" pitchFamily="18" charset="2"/>
              </a:rPr>
              <a:t> = </a:t>
            </a:r>
            <a:r>
              <a:rPr lang="en-US" baseline="-25000">
                <a:sym typeface="Symbol" pitchFamily="18" charset="2"/>
              </a:rPr>
              <a:t>n</a:t>
            </a:r>
          </a:p>
          <a:p>
            <a:pPr lvl="1"/>
            <a:r>
              <a:rPr lang="en-US">
                <a:sym typeface="Symbol" pitchFamily="18" charset="2"/>
              </a:rPr>
              <a:t>Recent history does not count.</a:t>
            </a:r>
          </a:p>
          <a:p>
            <a:r>
              <a:rPr lang="en-US">
                <a:sym typeface="Symbol" pitchFamily="18" charset="2"/>
              </a:rPr>
              <a:t> =1</a:t>
            </a:r>
          </a:p>
          <a:p>
            <a:pPr lvl="1"/>
            <a:r>
              <a:rPr lang="en-US">
                <a:sym typeface="Symbol" pitchFamily="18" charset="2"/>
              </a:rPr>
              <a:t> </a:t>
            </a:r>
            <a:r>
              <a:rPr lang="en-US" baseline="-25000">
                <a:sym typeface="Symbol" pitchFamily="18" charset="2"/>
              </a:rPr>
              <a:t>n+1</a:t>
            </a:r>
            <a:r>
              <a:rPr lang="en-US">
                <a:sym typeface="Symbol" pitchFamily="18" charset="2"/>
              </a:rPr>
              <a:t> = </a:t>
            </a:r>
            <a:r>
              <a:rPr lang="en-US" i="1">
                <a:sym typeface="Symbol" pitchFamily="18" charset="2"/>
              </a:rPr>
              <a:t>t</a:t>
            </a:r>
            <a:r>
              <a:rPr lang="en-US" baseline="-25000">
                <a:sym typeface="Symbol" pitchFamily="18" charset="2"/>
              </a:rPr>
              <a:t>n</a:t>
            </a:r>
          </a:p>
          <a:p>
            <a:pPr lvl="1"/>
            <a:r>
              <a:rPr lang="en-US">
                <a:sym typeface="Symbol" pitchFamily="18" charset="2"/>
              </a:rPr>
              <a:t>Only the actual last CPU burst counts.</a:t>
            </a:r>
          </a:p>
          <a:p>
            <a:r>
              <a:rPr lang="en-US">
                <a:sym typeface="Symbol" pitchFamily="18" charset="2"/>
              </a:rPr>
              <a:t>If we expand the formula, we get:</a:t>
            </a:r>
          </a:p>
          <a:p>
            <a:pPr lvl="2">
              <a:buFontTx/>
              <a:buNone/>
            </a:pPr>
            <a:r>
              <a:rPr lang="en-US">
                <a:sym typeface="Symbol" pitchFamily="18" charset="2"/>
              </a:rPr>
              <a:t></a:t>
            </a:r>
            <a:r>
              <a:rPr lang="en-US" baseline="-25000">
                <a:sym typeface="Symbol" pitchFamily="18" charset="2"/>
              </a:rPr>
              <a:t>n+1</a:t>
            </a:r>
            <a:r>
              <a:rPr lang="en-US">
                <a:sym typeface="Symbol" pitchFamily="18" charset="2"/>
              </a:rPr>
              <a:t> =  t</a:t>
            </a:r>
            <a:r>
              <a:rPr lang="en-US" baseline="-25000">
                <a:sym typeface="Symbol" pitchFamily="18" charset="2"/>
              </a:rPr>
              <a:t>n</a:t>
            </a:r>
            <a:r>
              <a:rPr lang="en-US">
                <a:sym typeface="Symbol" pitchFamily="18" charset="2"/>
              </a:rPr>
              <a:t>+(</a:t>
            </a:r>
            <a:r>
              <a:rPr lang="en-US" i="1">
                <a:sym typeface="Symbol" pitchFamily="18" charset="2"/>
              </a:rPr>
              <a:t>1 - </a:t>
            </a:r>
            <a:r>
              <a:rPr lang="en-US">
                <a:sym typeface="Symbol" pitchFamily="18" charset="2"/>
              </a:rPr>
              <a:t></a:t>
            </a:r>
            <a:r>
              <a:rPr lang="en-US" i="1">
                <a:sym typeface="Symbol" pitchFamily="18" charset="2"/>
              </a:rPr>
              <a:t>) </a:t>
            </a:r>
            <a:r>
              <a:rPr lang="en-US">
                <a:sym typeface="Symbol" pitchFamily="18" charset="2"/>
              </a:rPr>
              <a:t> t</a:t>
            </a:r>
            <a:r>
              <a:rPr lang="en-US" baseline="-25000">
                <a:sym typeface="Symbol" pitchFamily="18" charset="2"/>
              </a:rPr>
              <a:t>n</a:t>
            </a:r>
            <a:r>
              <a:rPr lang="en-US">
                <a:sym typeface="Symbol" pitchFamily="18" charset="2"/>
              </a:rPr>
              <a:t> -</a:t>
            </a:r>
            <a:r>
              <a:rPr lang="en-US" i="1">
                <a:sym typeface="Symbol" pitchFamily="18" charset="2"/>
              </a:rPr>
              <a:t>1 </a:t>
            </a:r>
            <a:r>
              <a:rPr lang="en-US">
                <a:sym typeface="Symbol" pitchFamily="18" charset="2"/>
              </a:rPr>
              <a:t>+ …</a:t>
            </a:r>
          </a:p>
          <a:p>
            <a:pPr lvl="2">
              <a:buFontTx/>
              <a:buNone/>
            </a:pPr>
            <a:r>
              <a:rPr lang="en-US">
                <a:sym typeface="Symbol" pitchFamily="18" charset="2"/>
              </a:rPr>
              <a:t>            </a:t>
            </a:r>
            <a:r>
              <a:rPr lang="en-US" i="1">
                <a:sym typeface="Symbol" pitchFamily="18" charset="2"/>
              </a:rPr>
              <a:t>+(1</a:t>
            </a:r>
            <a:r>
              <a:rPr lang="en-US">
                <a:sym typeface="Symbol" pitchFamily="18" charset="2"/>
              </a:rPr>
              <a:t> -  </a:t>
            </a:r>
            <a:r>
              <a:rPr lang="en-US" i="1">
                <a:sym typeface="Symbol" pitchFamily="18" charset="2"/>
              </a:rPr>
              <a:t>)</a:t>
            </a:r>
            <a:r>
              <a:rPr lang="en-US" baseline="30000">
                <a:sym typeface="Symbol" pitchFamily="18" charset="2"/>
              </a:rPr>
              <a:t>j </a:t>
            </a:r>
            <a:r>
              <a:rPr lang="en-US">
                <a:sym typeface="Symbol" pitchFamily="18" charset="2"/>
              </a:rPr>
              <a:t> t</a:t>
            </a:r>
            <a:r>
              <a:rPr lang="en-US" baseline="-25000">
                <a:sym typeface="Symbol" pitchFamily="18" charset="2"/>
              </a:rPr>
              <a:t>n</a:t>
            </a:r>
            <a:r>
              <a:rPr lang="en-US">
                <a:sym typeface="Symbol" pitchFamily="18" charset="2"/>
              </a:rPr>
              <a:t> -</a:t>
            </a:r>
            <a:r>
              <a:rPr lang="en-US" i="1">
                <a:sym typeface="Symbol" pitchFamily="18" charset="2"/>
              </a:rPr>
              <a:t>1 </a:t>
            </a:r>
            <a:r>
              <a:rPr lang="en-US">
                <a:sym typeface="Symbol" pitchFamily="18" charset="2"/>
              </a:rPr>
              <a:t>+ …</a:t>
            </a:r>
          </a:p>
          <a:p>
            <a:pPr lvl="2">
              <a:buFontTx/>
              <a:buNone/>
            </a:pPr>
            <a:r>
              <a:rPr lang="en-US">
                <a:sym typeface="Symbol" pitchFamily="18" charset="2"/>
              </a:rPr>
              <a:t>            </a:t>
            </a:r>
            <a:r>
              <a:rPr lang="en-US" i="1">
                <a:sym typeface="Symbol" pitchFamily="18" charset="2"/>
              </a:rPr>
              <a:t>+(1</a:t>
            </a:r>
            <a:r>
              <a:rPr lang="en-US">
                <a:sym typeface="Symbol" pitchFamily="18" charset="2"/>
              </a:rPr>
              <a:t> -  </a:t>
            </a:r>
            <a:r>
              <a:rPr lang="en-US" i="1">
                <a:sym typeface="Symbol" pitchFamily="18" charset="2"/>
              </a:rPr>
              <a:t>)</a:t>
            </a:r>
            <a:r>
              <a:rPr lang="en-US" baseline="30000">
                <a:sym typeface="Symbol" pitchFamily="18" charset="2"/>
              </a:rPr>
              <a:t>n=1 </a:t>
            </a:r>
            <a:r>
              <a:rPr lang="en-US">
                <a:sym typeface="Symbol" pitchFamily="18" charset="2"/>
              </a:rPr>
              <a:t>t</a:t>
            </a:r>
            <a:r>
              <a:rPr lang="en-US" baseline="-25000">
                <a:sym typeface="Symbol" pitchFamily="18" charset="2"/>
              </a:rPr>
              <a:t>n</a:t>
            </a:r>
            <a:r>
              <a:rPr lang="en-US">
                <a:sym typeface="Symbol" pitchFamily="18" charset="2"/>
              </a:rPr>
              <a:t> </a:t>
            </a:r>
            <a:r>
              <a:rPr lang="en-US" baseline="-25000">
                <a:sym typeface="Symbol" pitchFamily="18" charset="2"/>
              </a:rPr>
              <a:t>0</a:t>
            </a:r>
          </a:p>
          <a:p>
            <a:r>
              <a:rPr lang="en-US">
                <a:sym typeface="Symbol" pitchFamily="18" charset="2"/>
              </a:rPr>
              <a:t>Since both  and (1 - ) are less than or equal to 1, each successive term has less weight than its predecessor.</a:t>
            </a: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nvPr>
        </p:nvSpPr>
        <p:spPr/>
        <p:txBody>
          <a:bodyPr/>
          <a:lstStyle/>
          <a:p>
            <a:r>
              <a:rPr lang="en-US"/>
              <a:t>Priority Scheduling</a:t>
            </a:r>
          </a:p>
        </p:txBody>
      </p:sp>
      <p:sp>
        <p:nvSpPr>
          <p:cNvPr id="622595" name="Rectangle 3"/>
          <p:cNvSpPr>
            <a:spLocks noGrp="1" noChangeArrowheads="1"/>
          </p:cNvSpPr>
          <p:nvPr>
            <p:ph type="body" idx="1"/>
          </p:nvPr>
        </p:nvSpPr>
        <p:spPr/>
        <p:txBody>
          <a:bodyPr/>
          <a:lstStyle/>
          <a:p>
            <a:r>
              <a:rPr lang="en-US" sz="2400">
                <a:latin typeface="Times New Roman" pitchFamily="18" charset="0"/>
              </a:rPr>
              <a:t>A priority number (integer) is associated with each process</a:t>
            </a:r>
          </a:p>
          <a:p>
            <a:r>
              <a:rPr lang="en-US" sz="2400">
                <a:latin typeface="Times New Roman" pitchFamily="18" charset="0"/>
              </a:rPr>
              <a:t>The CPU is allocated to the process with the highest priority (smallest integer </a:t>
            </a:r>
            <a:r>
              <a:rPr lang="en-US" sz="2400">
                <a:latin typeface="Times New Roman" pitchFamily="18" charset="0"/>
                <a:sym typeface="Symbol" pitchFamily="18" charset="2"/>
              </a:rPr>
              <a:t> highest priority).</a:t>
            </a:r>
          </a:p>
          <a:p>
            <a:pPr lvl="1"/>
            <a:r>
              <a:rPr lang="en-US">
                <a:latin typeface="Times New Roman" pitchFamily="18" charset="0"/>
              </a:rPr>
              <a:t>Preemptive</a:t>
            </a:r>
          </a:p>
          <a:p>
            <a:pPr lvl="1"/>
            <a:r>
              <a:rPr lang="en-US">
                <a:latin typeface="Times New Roman" pitchFamily="18" charset="0"/>
              </a:rPr>
              <a:t>nonpreemptive</a:t>
            </a:r>
          </a:p>
          <a:p>
            <a:r>
              <a:rPr lang="en-US" sz="2400">
                <a:latin typeface="Times New Roman" pitchFamily="18" charset="0"/>
              </a:rPr>
              <a:t>SJF is a priority scheduling where priority is the predicted next CPU burst time.</a:t>
            </a:r>
          </a:p>
          <a:p>
            <a:r>
              <a:rPr lang="en-US" sz="2400">
                <a:latin typeface="Times New Roman" pitchFamily="18" charset="0"/>
              </a:rPr>
              <a:t>Problem </a:t>
            </a:r>
            <a:r>
              <a:rPr lang="en-US" sz="2400">
                <a:latin typeface="Times New Roman" pitchFamily="18" charset="0"/>
                <a:sym typeface="Symbol" pitchFamily="18" charset="2"/>
              </a:rPr>
              <a:t> Starvation – low priority processes may never execute.</a:t>
            </a:r>
          </a:p>
          <a:p>
            <a:r>
              <a:rPr lang="en-US" sz="2400">
                <a:latin typeface="Times New Roman" pitchFamily="18" charset="0"/>
                <a:sym typeface="Symbol" pitchFamily="18" charset="2"/>
              </a:rPr>
              <a:t>Solution  Aging – as time progresses increase the priority of the process.</a:t>
            </a: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Text Box 2"/>
          <p:cNvSpPr txBox="1">
            <a:spLocks noChangeArrowheads="1"/>
          </p:cNvSpPr>
          <p:nvPr/>
        </p:nvSpPr>
        <p:spPr bwMode="auto">
          <a:xfrm>
            <a:off x="2971800" y="76200"/>
            <a:ext cx="3048000" cy="457200"/>
          </a:xfrm>
          <a:prstGeom prst="rect">
            <a:avLst/>
          </a:prstGeom>
          <a:noFill/>
          <a:ln w="9525">
            <a:noFill/>
            <a:miter lim="800000"/>
            <a:headEnd/>
            <a:tailEnd/>
          </a:ln>
          <a:effectLst/>
        </p:spPr>
        <p:txBody>
          <a:bodyPr>
            <a:spAutoFit/>
          </a:bodyPr>
          <a:lstStyle/>
          <a:p>
            <a:pPr eaLnBrk="1" hangingPunct="1">
              <a:spcBef>
                <a:spcPct val="50000"/>
              </a:spcBef>
            </a:pPr>
            <a:r>
              <a:rPr lang="en-US" b="1">
                <a:latin typeface="Arial" charset="0"/>
                <a:cs typeface="Arial" charset="0"/>
              </a:rPr>
              <a:t>Priority Scheduling</a:t>
            </a:r>
          </a:p>
        </p:txBody>
      </p:sp>
      <p:sp>
        <p:nvSpPr>
          <p:cNvPr id="632835" name="Text Box 3"/>
          <p:cNvSpPr txBox="1">
            <a:spLocks noChangeArrowheads="1"/>
          </p:cNvSpPr>
          <p:nvPr/>
        </p:nvSpPr>
        <p:spPr bwMode="auto">
          <a:xfrm>
            <a:off x="304800" y="914400"/>
            <a:ext cx="8458200" cy="779463"/>
          </a:xfrm>
          <a:prstGeom prst="rect">
            <a:avLst/>
          </a:prstGeom>
          <a:noFill/>
          <a:ln w="9525">
            <a:noFill/>
            <a:miter lim="800000"/>
            <a:headEnd/>
            <a:tailEnd/>
          </a:ln>
          <a:effectLst/>
        </p:spPr>
        <p:txBody>
          <a:bodyPr>
            <a:spAutoFit/>
          </a:bodyPr>
          <a:lstStyle/>
          <a:p>
            <a:pPr eaLnBrk="1" hangingPunct="1">
              <a:spcBef>
                <a:spcPct val="50000"/>
              </a:spcBef>
              <a:buFont typeface="Wingdings" pitchFamily="2" charset="2"/>
              <a:buNone/>
            </a:pPr>
            <a:r>
              <a:rPr lang="en-US" sz="1800">
                <a:latin typeface="Arial" charset="0"/>
                <a:cs typeface="Arial" charset="0"/>
              </a:rPr>
              <a:t> </a:t>
            </a:r>
          </a:p>
          <a:p>
            <a:pPr eaLnBrk="1" hangingPunct="1">
              <a:spcBef>
                <a:spcPct val="50000"/>
              </a:spcBef>
              <a:buFont typeface="Wingdings" pitchFamily="2" charset="2"/>
              <a:buChar char="§"/>
            </a:pPr>
            <a:r>
              <a:rPr lang="en-US" sz="1800" b="1">
                <a:latin typeface="Arial" charset="0"/>
                <a:cs typeface="Arial" charset="0"/>
              </a:rPr>
              <a:t>Priority</a:t>
            </a:r>
            <a:r>
              <a:rPr lang="en-US" sz="1800">
                <a:latin typeface="Arial" charset="0"/>
                <a:cs typeface="Arial" charset="0"/>
              </a:rPr>
              <a:t> is associated with each process</a:t>
            </a:r>
          </a:p>
        </p:txBody>
      </p:sp>
      <p:sp>
        <p:nvSpPr>
          <p:cNvPr id="632836" name="Text Box 4"/>
          <p:cNvSpPr txBox="1">
            <a:spLocks noChangeArrowheads="1"/>
          </p:cNvSpPr>
          <p:nvPr/>
        </p:nvSpPr>
        <p:spPr bwMode="auto">
          <a:xfrm>
            <a:off x="304800" y="1600200"/>
            <a:ext cx="8458200" cy="1192213"/>
          </a:xfrm>
          <a:prstGeom prst="rect">
            <a:avLst/>
          </a:prstGeom>
          <a:noFill/>
          <a:ln w="9525">
            <a:noFill/>
            <a:miter lim="800000"/>
            <a:headEnd/>
            <a:tailEnd/>
          </a:ln>
          <a:effectLst/>
        </p:spPr>
        <p:txBody>
          <a:bodyPr>
            <a:spAutoFit/>
          </a:bodyPr>
          <a:lstStyle/>
          <a:p>
            <a:pPr eaLnBrk="1" hangingPunct="1">
              <a:spcBef>
                <a:spcPct val="50000"/>
              </a:spcBef>
              <a:buFont typeface="Wingdings" pitchFamily="2" charset="2"/>
              <a:buNone/>
            </a:pPr>
            <a:r>
              <a:rPr lang="en-US" sz="1800">
                <a:latin typeface="Arial" charset="0"/>
                <a:cs typeface="Arial" charset="0"/>
              </a:rPr>
              <a:t> </a:t>
            </a:r>
          </a:p>
          <a:p>
            <a:pPr eaLnBrk="1" hangingPunct="1">
              <a:spcBef>
                <a:spcPct val="50000"/>
              </a:spcBef>
              <a:buFont typeface="Wingdings" pitchFamily="2" charset="2"/>
              <a:buChar char="§"/>
            </a:pPr>
            <a:r>
              <a:rPr lang="en-US" sz="1800">
                <a:latin typeface="Arial" charset="0"/>
                <a:cs typeface="Arial" charset="0"/>
              </a:rPr>
              <a:t>Scheduler always picks up the </a:t>
            </a:r>
            <a:r>
              <a:rPr lang="en-US" sz="1800" b="1">
                <a:latin typeface="Arial" charset="0"/>
                <a:cs typeface="Arial" charset="0"/>
              </a:rPr>
              <a:t>highest priority process</a:t>
            </a:r>
            <a:r>
              <a:rPr lang="en-US" sz="1800">
                <a:latin typeface="Arial" charset="0"/>
                <a:cs typeface="Arial" charset="0"/>
              </a:rPr>
              <a:t> for execution from  </a:t>
            </a:r>
          </a:p>
          <a:p>
            <a:pPr eaLnBrk="1" hangingPunct="1">
              <a:spcBef>
                <a:spcPct val="50000"/>
              </a:spcBef>
              <a:buFont typeface="Wingdings" pitchFamily="2" charset="2"/>
              <a:buNone/>
            </a:pPr>
            <a:r>
              <a:rPr lang="en-US" sz="1800">
                <a:latin typeface="Arial" charset="0"/>
                <a:cs typeface="Arial" charset="0"/>
              </a:rPr>
              <a:t>   Ready Queue</a:t>
            </a:r>
          </a:p>
        </p:txBody>
      </p:sp>
      <p:sp>
        <p:nvSpPr>
          <p:cNvPr id="632837" name="Text Box 5"/>
          <p:cNvSpPr txBox="1">
            <a:spLocks noChangeArrowheads="1"/>
          </p:cNvSpPr>
          <p:nvPr/>
        </p:nvSpPr>
        <p:spPr bwMode="auto">
          <a:xfrm>
            <a:off x="381000" y="2819400"/>
            <a:ext cx="7924800" cy="366713"/>
          </a:xfrm>
          <a:prstGeom prst="rect">
            <a:avLst/>
          </a:prstGeom>
          <a:noFill/>
          <a:ln w="9525">
            <a:noFill/>
            <a:miter lim="800000"/>
            <a:headEnd/>
            <a:tailEnd/>
          </a:ln>
          <a:effectLst/>
        </p:spPr>
        <p:txBody>
          <a:bodyPr>
            <a:spAutoFit/>
          </a:bodyPr>
          <a:lstStyle/>
          <a:p>
            <a:pPr eaLnBrk="1" hangingPunct="1">
              <a:spcBef>
                <a:spcPct val="50000"/>
              </a:spcBef>
              <a:buFont typeface="Wingdings" pitchFamily="2" charset="2"/>
              <a:buChar char="§"/>
            </a:pPr>
            <a:r>
              <a:rPr lang="en-US" sz="1800">
                <a:latin typeface="Arial" charset="0"/>
                <a:cs typeface="Arial" charset="0"/>
              </a:rPr>
              <a:t> Priority scheduling can be either :</a:t>
            </a:r>
          </a:p>
        </p:txBody>
      </p:sp>
      <p:sp>
        <p:nvSpPr>
          <p:cNvPr id="632838" name="Text Box 6"/>
          <p:cNvSpPr txBox="1">
            <a:spLocks noChangeArrowheads="1"/>
          </p:cNvSpPr>
          <p:nvPr/>
        </p:nvSpPr>
        <p:spPr bwMode="auto">
          <a:xfrm>
            <a:off x="1219200" y="3352800"/>
            <a:ext cx="1752600" cy="366713"/>
          </a:xfrm>
          <a:prstGeom prst="rect">
            <a:avLst/>
          </a:prstGeom>
          <a:noFill/>
          <a:ln w="9525">
            <a:noFill/>
            <a:miter lim="800000"/>
            <a:headEnd/>
            <a:tailEnd/>
          </a:ln>
          <a:effectLst/>
        </p:spPr>
        <p:txBody>
          <a:bodyPr>
            <a:spAutoFit/>
          </a:bodyPr>
          <a:lstStyle/>
          <a:p>
            <a:pPr eaLnBrk="1" hangingPunct="1">
              <a:spcBef>
                <a:spcPct val="50000"/>
              </a:spcBef>
            </a:pPr>
            <a:r>
              <a:rPr lang="en-US" sz="1800">
                <a:latin typeface="Arial" charset="0"/>
                <a:cs typeface="Arial" charset="0"/>
              </a:rPr>
              <a:t>=&gt; Preemptive </a:t>
            </a:r>
          </a:p>
        </p:txBody>
      </p:sp>
      <p:sp>
        <p:nvSpPr>
          <p:cNvPr id="632839" name="Text Box 7"/>
          <p:cNvSpPr txBox="1">
            <a:spLocks noChangeArrowheads="1"/>
          </p:cNvSpPr>
          <p:nvPr/>
        </p:nvSpPr>
        <p:spPr bwMode="auto">
          <a:xfrm>
            <a:off x="3581400" y="3352800"/>
            <a:ext cx="5029200" cy="641350"/>
          </a:xfrm>
          <a:prstGeom prst="rect">
            <a:avLst/>
          </a:prstGeom>
          <a:noFill/>
          <a:ln w="9525">
            <a:noFill/>
            <a:miter lim="800000"/>
            <a:headEnd/>
            <a:tailEnd/>
          </a:ln>
          <a:effectLst/>
        </p:spPr>
        <p:txBody>
          <a:bodyPr>
            <a:spAutoFit/>
          </a:bodyPr>
          <a:lstStyle/>
          <a:p>
            <a:pPr eaLnBrk="1" hangingPunct="1">
              <a:spcBef>
                <a:spcPct val="50000"/>
              </a:spcBef>
            </a:pPr>
            <a:r>
              <a:rPr lang="en-US" sz="1800">
                <a:solidFill>
                  <a:srgbClr val="FF0000"/>
                </a:solidFill>
                <a:latin typeface="Arial" charset="0"/>
                <a:cs typeface="Arial" charset="0"/>
              </a:rPr>
              <a:t>If newly arrived process have higher priority than running process </a:t>
            </a:r>
            <a:r>
              <a:rPr lang="en-US" sz="1800">
                <a:latin typeface="Arial" charset="0"/>
                <a:cs typeface="Arial" charset="0"/>
              </a:rPr>
              <a:t>&gt;&gt; </a:t>
            </a:r>
            <a:r>
              <a:rPr lang="en-US" sz="1800" b="1">
                <a:latin typeface="Arial" charset="0"/>
                <a:cs typeface="Arial" charset="0"/>
              </a:rPr>
              <a:t>Preempt the CPU</a:t>
            </a:r>
          </a:p>
        </p:txBody>
      </p:sp>
      <p:sp>
        <p:nvSpPr>
          <p:cNvPr id="632840" name="Line 8"/>
          <p:cNvSpPr>
            <a:spLocks noChangeShapeType="1"/>
          </p:cNvSpPr>
          <p:nvPr/>
        </p:nvSpPr>
        <p:spPr bwMode="auto">
          <a:xfrm flipH="1">
            <a:off x="2844800" y="3556000"/>
            <a:ext cx="609600" cy="0"/>
          </a:xfrm>
          <a:prstGeom prst="line">
            <a:avLst/>
          </a:prstGeom>
          <a:noFill/>
          <a:ln w="9525">
            <a:solidFill>
              <a:srgbClr val="FF0000"/>
            </a:solidFill>
            <a:round/>
            <a:headEnd/>
            <a:tailEnd type="triangle" w="med" len="med"/>
          </a:ln>
          <a:effectLst/>
        </p:spPr>
        <p:txBody>
          <a:bodyPr/>
          <a:lstStyle/>
          <a:p>
            <a:endParaRPr lang="en-US"/>
          </a:p>
        </p:txBody>
      </p:sp>
      <p:sp>
        <p:nvSpPr>
          <p:cNvPr id="632841" name="Text Box 9"/>
          <p:cNvSpPr txBox="1">
            <a:spLocks noChangeArrowheads="1"/>
          </p:cNvSpPr>
          <p:nvPr/>
        </p:nvSpPr>
        <p:spPr bwMode="auto">
          <a:xfrm>
            <a:off x="1219200" y="4510088"/>
            <a:ext cx="2819400" cy="366712"/>
          </a:xfrm>
          <a:prstGeom prst="rect">
            <a:avLst/>
          </a:prstGeom>
          <a:noFill/>
          <a:ln w="9525">
            <a:noFill/>
            <a:miter lim="800000"/>
            <a:headEnd/>
            <a:tailEnd/>
          </a:ln>
          <a:effectLst/>
        </p:spPr>
        <p:txBody>
          <a:bodyPr>
            <a:spAutoFit/>
          </a:bodyPr>
          <a:lstStyle/>
          <a:p>
            <a:pPr eaLnBrk="1" hangingPunct="1">
              <a:spcBef>
                <a:spcPct val="50000"/>
              </a:spcBef>
            </a:pPr>
            <a:r>
              <a:rPr lang="en-US" sz="1800">
                <a:latin typeface="Arial" charset="0"/>
                <a:cs typeface="Arial" charset="0"/>
              </a:rPr>
              <a:t>=&gt; Non Preemptive</a:t>
            </a:r>
          </a:p>
        </p:txBody>
      </p:sp>
      <p:sp>
        <p:nvSpPr>
          <p:cNvPr id="632842" name="Line 10"/>
          <p:cNvSpPr>
            <a:spLocks noChangeShapeType="1"/>
          </p:cNvSpPr>
          <p:nvPr/>
        </p:nvSpPr>
        <p:spPr bwMode="auto">
          <a:xfrm flipH="1">
            <a:off x="3340100" y="4724400"/>
            <a:ext cx="609600" cy="0"/>
          </a:xfrm>
          <a:prstGeom prst="line">
            <a:avLst/>
          </a:prstGeom>
          <a:noFill/>
          <a:ln w="9525">
            <a:solidFill>
              <a:srgbClr val="FF0000"/>
            </a:solidFill>
            <a:round/>
            <a:headEnd/>
            <a:tailEnd type="triangle" w="med" len="med"/>
          </a:ln>
          <a:effectLst/>
        </p:spPr>
        <p:txBody>
          <a:bodyPr/>
          <a:lstStyle/>
          <a:p>
            <a:endParaRPr lang="en-US"/>
          </a:p>
        </p:txBody>
      </p:sp>
      <p:sp>
        <p:nvSpPr>
          <p:cNvPr id="632843" name="Text Box 11"/>
          <p:cNvSpPr txBox="1">
            <a:spLocks noChangeArrowheads="1"/>
          </p:cNvSpPr>
          <p:nvPr/>
        </p:nvSpPr>
        <p:spPr bwMode="auto">
          <a:xfrm>
            <a:off x="4038600" y="4495800"/>
            <a:ext cx="4495800" cy="366713"/>
          </a:xfrm>
          <a:prstGeom prst="rect">
            <a:avLst/>
          </a:prstGeom>
          <a:noFill/>
          <a:ln w="9525">
            <a:noFill/>
            <a:miter lim="800000"/>
            <a:headEnd/>
            <a:tailEnd/>
          </a:ln>
          <a:effectLst/>
        </p:spPr>
        <p:txBody>
          <a:bodyPr>
            <a:spAutoFit/>
          </a:bodyPr>
          <a:lstStyle/>
          <a:p>
            <a:pPr eaLnBrk="1" hangingPunct="1">
              <a:spcBef>
                <a:spcPct val="50000"/>
              </a:spcBef>
            </a:pPr>
            <a:r>
              <a:rPr lang="en-US" sz="1800">
                <a:solidFill>
                  <a:srgbClr val="FF0000"/>
                </a:solidFill>
                <a:latin typeface="Arial" charset="0"/>
                <a:cs typeface="Arial" charset="0"/>
              </a:rPr>
              <a:t>Put the new process in Ready Queue</a:t>
            </a:r>
          </a:p>
        </p:txBody>
      </p:sp>
      <p:sp>
        <p:nvSpPr>
          <p:cNvPr id="632845" name="Text Box 13"/>
          <p:cNvSpPr txBox="1">
            <a:spLocks noChangeArrowheads="1"/>
          </p:cNvSpPr>
          <p:nvPr/>
        </p:nvSpPr>
        <p:spPr bwMode="auto">
          <a:xfrm>
            <a:off x="381000" y="5410200"/>
            <a:ext cx="8382000" cy="366713"/>
          </a:xfrm>
          <a:prstGeom prst="rect">
            <a:avLst/>
          </a:prstGeom>
          <a:noFill/>
          <a:ln w="9525">
            <a:noFill/>
            <a:miter lim="800000"/>
            <a:headEnd/>
            <a:tailEnd/>
          </a:ln>
          <a:effectLst/>
        </p:spPr>
        <p:txBody>
          <a:bodyPr>
            <a:spAutoFit/>
          </a:bodyPr>
          <a:lstStyle/>
          <a:p>
            <a:pPr eaLnBrk="1" hangingPunct="1">
              <a:spcBef>
                <a:spcPct val="50000"/>
              </a:spcBef>
              <a:buFont typeface="Wingdings" pitchFamily="2" charset="2"/>
              <a:buNone/>
            </a:pPr>
            <a:endParaRPr lang="en-US" sz="1800">
              <a:latin typeface="Arial"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32834"/>
                                        </p:tgtEl>
                                        <p:attrNameLst>
                                          <p:attrName>style.visibility</p:attrName>
                                        </p:attrNameLst>
                                      </p:cBhvr>
                                      <p:to>
                                        <p:strVal val="visible"/>
                                      </p:to>
                                    </p:set>
                                    <p:anim calcmode="lin" valueType="num">
                                      <p:cBhvr additive="base">
                                        <p:cTn id="7" dur="500" fill="hold"/>
                                        <p:tgtEl>
                                          <p:spTgt spid="632834"/>
                                        </p:tgtEl>
                                        <p:attrNameLst>
                                          <p:attrName>ppt_x</p:attrName>
                                        </p:attrNameLst>
                                      </p:cBhvr>
                                      <p:tavLst>
                                        <p:tav tm="0">
                                          <p:val>
                                            <p:strVal val="#ppt_x"/>
                                          </p:val>
                                        </p:tav>
                                        <p:tav tm="100000">
                                          <p:val>
                                            <p:strVal val="#ppt_x"/>
                                          </p:val>
                                        </p:tav>
                                      </p:tavLst>
                                    </p:anim>
                                    <p:anim calcmode="lin" valueType="num">
                                      <p:cBhvr additive="base">
                                        <p:cTn id="8" dur="500" fill="hold"/>
                                        <p:tgtEl>
                                          <p:spTgt spid="63283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32835"/>
                                        </p:tgtEl>
                                        <p:attrNameLst>
                                          <p:attrName>style.visibility</p:attrName>
                                        </p:attrNameLst>
                                      </p:cBhvr>
                                      <p:to>
                                        <p:strVal val="visible"/>
                                      </p:to>
                                    </p:set>
                                    <p:anim calcmode="lin" valueType="num">
                                      <p:cBhvr additive="base">
                                        <p:cTn id="13" dur="500" fill="hold"/>
                                        <p:tgtEl>
                                          <p:spTgt spid="632835"/>
                                        </p:tgtEl>
                                        <p:attrNameLst>
                                          <p:attrName>ppt_x</p:attrName>
                                        </p:attrNameLst>
                                      </p:cBhvr>
                                      <p:tavLst>
                                        <p:tav tm="0">
                                          <p:val>
                                            <p:strVal val="#ppt_x"/>
                                          </p:val>
                                        </p:tav>
                                        <p:tav tm="100000">
                                          <p:val>
                                            <p:strVal val="#ppt_x"/>
                                          </p:val>
                                        </p:tav>
                                      </p:tavLst>
                                    </p:anim>
                                    <p:anim calcmode="lin" valueType="num">
                                      <p:cBhvr additive="base">
                                        <p:cTn id="14" dur="500" fill="hold"/>
                                        <p:tgtEl>
                                          <p:spTgt spid="63283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32836"/>
                                        </p:tgtEl>
                                        <p:attrNameLst>
                                          <p:attrName>style.visibility</p:attrName>
                                        </p:attrNameLst>
                                      </p:cBhvr>
                                      <p:to>
                                        <p:strVal val="visible"/>
                                      </p:to>
                                    </p:set>
                                    <p:anim calcmode="lin" valueType="num">
                                      <p:cBhvr additive="base">
                                        <p:cTn id="19" dur="500" fill="hold"/>
                                        <p:tgtEl>
                                          <p:spTgt spid="632836"/>
                                        </p:tgtEl>
                                        <p:attrNameLst>
                                          <p:attrName>ppt_x</p:attrName>
                                        </p:attrNameLst>
                                      </p:cBhvr>
                                      <p:tavLst>
                                        <p:tav tm="0">
                                          <p:val>
                                            <p:strVal val="#ppt_x"/>
                                          </p:val>
                                        </p:tav>
                                        <p:tav tm="100000">
                                          <p:val>
                                            <p:strVal val="#ppt_x"/>
                                          </p:val>
                                        </p:tav>
                                      </p:tavLst>
                                    </p:anim>
                                    <p:anim calcmode="lin" valueType="num">
                                      <p:cBhvr additive="base">
                                        <p:cTn id="20" dur="500" fill="hold"/>
                                        <p:tgtEl>
                                          <p:spTgt spid="63283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32837"/>
                                        </p:tgtEl>
                                        <p:attrNameLst>
                                          <p:attrName>style.visibility</p:attrName>
                                        </p:attrNameLst>
                                      </p:cBhvr>
                                      <p:to>
                                        <p:strVal val="visible"/>
                                      </p:to>
                                    </p:set>
                                    <p:anim calcmode="lin" valueType="num">
                                      <p:cBhvr additive="base">
                                        <p:cTn id="25" dur="500" fill="hold"/>
                                        <p:tgtEl>
                                          <p:spTgt spid="632837"/>
                                        </p:tgtEl>
                                        <p:attrNameLst>
                                          <p:attrName>ppt_x</p:attrName>
                                        </p:attrNameLst>
                                      </p:cBhvr>
                                      <p:tavLst>
                                        <p:tav tm="0">
                                          <p:val>
                                            <p:strVal val="#ppt_x"/>
                                          </p:val>
                                        </p:tav>
                                        <p:tav tm="100000">
                                          <p:val>
                                            <p:strVal val="#ppt_x"/>
                                          </p:val>
                                        </p:tav>
                                      </p:tavLst>
                                    </p:anim>
                                    <p:anim calcmode="lin" valueType="num">
                                      <p:cBhvr additive="base">
                                        <p:cTn id="26" dur="500" fill="hold"/>
                                        <p:tgtEl>
                                          <p:spTgt spid="63283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32838"/>
                                        </p:tgtEl>
                                        <p:attrNameLst>
                                          <p:attrName>style.visibility</p:attrName>
                                        </p:attrNameLst>
                                      </p:cBhvr>
                                      <p:to>
                                        <p:strVal val="visible"/>
                                      </p:to>
                                    </p:set>
                                    <p:anim calcmode="lin" valueType="num">
                                      <p:cBhvr additive="base">
                                        <p:cTn id="31" dur="500" fill="hold"/>
                                        <p:tgtEl>
                                          <p:spTgt spid="632838"/>
                                        </p:tgtEl>
                                        <p:attrNameLst>
                                          <p:attrName>ppt_x</p:attrName>
                                        </p:attrNameLst>
                                      </p:cBhvr>
                                      <p:tavLst>
                                        <p:tav tm="0">
                                          <p:val>
                                            <p:strVal val="#ppt_x"/>
                                          </p:val>
                                        </p:tav>
                                        <p:tav tm="100000">
                                          <p:val>
                                            <p:strVal val="#ppt_x"/>
                                          </p:val>
                                        </p:tav>
                                      </p:tavLst>
                                    </p:anim>
                                    <p:anim calcmode="lin" valueType="num">
                                      <p:cBhvr additive="base">
                                        <p:cTn id="32" dur="500" fill="hold"/>
                                        <p:tgtEl>
                                          <p:spTgt spid="63283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32840"/>
                                        </p:tgtEl>
                                        <p:attrNameLst>
                                          <p:attrName>style.visibility</p:attrName>
                                        </p:attrNameLst>
                                      </p:cBhvr>
                                      <p:to>
                                        <p:strVal val="visible"/>
                                      </p:to>
                                    </p:set>
                                    <p:anim calcmode="lin" valueType="num">
                                      <p:cBhvr additive="base">
                                        <p:cTn id="37" dur="500" fill="hold"/>
                                        <p:tgtEl>
                                          <p:spTgt spid="632840"/>
                                        </p:tgtEl>
                                        <p:attrNameLst>
                                          <p:attrName>ppt_x</p:attrName>
                                        </p:attrNameLst>
                                      </p:cBhvr>
                                      <p:tavLst>
                                        <p:tav tm="0">
                                          <p:val>
                                            <p:strVal val="#ppt_x"/>
                                          </p:val>
                                        </p:tav>
                                        <p:tav tm="100000">
                                          <p:val>
                                            <p:strVal val="#ppt_x"/>
                                          </p:val>
                                        </p:tav>
                                      </p:tavLst>
                                    </p:anim>
                                    <p:anim calcmode="lin" valueType="num">
                                      <p:cBhvr additive="base">
                                        <p:cTn id="38" dur="500" fill="hold"/>
                                        <p:tgtEl>
                                          <p:spTgt spid="632840"/>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632839"/>
                                        </p:tgtEl>
                                        <p:attrNameLst>
                                          <p:attrName>style.visibility</p:attrName>
                                        </p:attrNameLst>
                                      </p:cBhvr>
                                      <p:to>
                                        <p:strVal val="visible"/>
                                      </p:to>
                                    </p:set>
                                    <p:anim calcmode="lin" valueType="num">
                                      <p:cBhvr additive="base">
                                        <p:cTn id="41" dur="500" fill="hold"/>
                                        <p:tgtEl>
                                          <p:spTgt spid="632839"/>
                                        </p:tgtEl>
                                        <p:attrNameLst>
                                          <p:attrName>ppt_x</p:attrName>
                                        </p:attrNameLst>
                                      </p:cBhvr>
                                      <p:tavLst>
                                        <p:tav tm="0">
                                          <p:val>
                                            <p:strVal val="#ppt_x"/>
                                          </p:val>
                                        </p:tav>
                                        <p:tav tm="100000">
                                          <p:val>
                                            <p:strVal val="#ppt_x"/>
                                          </p:val>
                                        </p:tav>
                                      </p:tavLst>
                                    </p:anim>
                                    <p:anim calcmode="lin" valueType="num">
                                      <p:cBhvr additive="base">
                                        <p:cTn id="42" dur="500" fill="hold"/>
                                        <p:tgtEl>
                                          <p:spTgt spid="632839"/>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632841"/>
                                        </p:tgtEl>
                                        <p:attrNameLst>
                                          <p:attrName>style.visibility</p:attrName>
                                        </p:attrNameLst>
                                      </p:cBhvr>
                                      <p:to>
                                        <p:strVal val="visible"/>
                                      </p:to>
                                    </p:set>
                                    <p:anim calcmode="lin" valueType="num">
                                      <p:cBhvr additive="base">
                                        <p:cTn id="47" dur="500" fill="hold"/>
                                        <p:tgtEl>
                                          <p:spTgt spid="632841"/>
                                        </p:tgtEl>
                                        <p:attrNameLst>
                                          <p:attrName>ppt_x</p:attrName>
                                        </p:attrNameLst>
                                      </p:cBhvr>
                                      <p:tavLst>
                                        <p:tav tm="0">
                                          <p:val>
                                            <p:strVal val="#ppt_x"/>
                                          </p:val>
                                        </p:tav>
                                        <p:tav tm="100000">
                                          <p:val>
                                            <p:strVal val="#ppt_x"/>
                                          </p:val>
                                        </p:tav>
                                      </p:tavLst>
                                    </p:anim>
                                    <p:anim calcmode="lin" valueType="num">
                                      <p:cBhvr additive="base">
                                        <p:cTn id="48" dur="500" fill="hold"/>
                                        <p:tgtEl>
                                          <p:spTgt spid="632841"/>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632842"/>
                                        </p:tgtEl>
                                        <p:attrNameLst>
                                          <p:attrName>style.visibility</p:attrName>
                                        </p:attrNameLst>
                                      </p:cBhvr>
                                      <p:to>
                                        <p:strVal val="visible"/>
                                      </p:to>
                                    </p:set>
                                    <p:anim calcmode="lin" valueType="num">
                                      <p:cBhvr additive="base">
                                        <p:cTn id="53" dur="500" fill="hold"/>
                                        <p:tgtEl>
                                          <p:spTgt spid="632842"/>
                                        </p:tgtEl>
                                        <p:attrNameLst>
                                          <p:attrName>ppt_x</p:attrName>
                                        </p:attrNameLst>
                                      </p:cBhvr>
                                      <p:tavLst>
                                        <p:tav tm="0">
                                          <p:val>
                                            <p:strVal val="#ppt_x"/>
                                          </p:val>
                                        </p:tav>
                                        <p:tav tm="100000">
                                          <p:val>
                                            <p:strVal val="#ppt_x"/>
                                          </p:val>
                                        </p:tav>
                                      </p:tavLst>
                                    </p:anim>
                                    <p:anim calcmode="lin" valueType="num">
                                      <p:cBhvr additive="base">
                                        <p:cTn id="54" dur="500" fill="hold"/>
                                        <p:tgtEl>
                                          <p:spTgt spid="632842"/>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632843"/>
                                        </p:tgtEl>
                                        <p:attrNameLst>
                                          <p:attrName>style.visibility</p:attrName>
                                        </p:attrNameLst>
                                      </p:cBhvr>
                                      <p:to>
                                        <p:strVal val="visible"/>
                                      </p:to>
                                    </p:set>
                                    <p:anim calcmode="lin" valueType="num">
                                      <p:cBhvr additive="base">
                                        <p:cTn id="57" dur="500" fill="hold"/>
                                        <p:tgtEl>
                                          <p:spTgt spid="632843"/>
                                        </p:tgtEl>
                                        <p:attrNameLst>
                                          <p:attrName>ppt_x</p:attrName>
                                        </p:attrNameLst>
                                      </p:cBhvr>
                                      <p:tavLst>
                                        <p:tav tm="0">
                                          <p:val>
                                            <p:strVal val="#ppt_x"/>
                                          </p:val>
                                        </p:tav>
                                        <p:tav tm="100000">
                                          <p:val>
                                            <p:strVal val="#ppt_x"/>
                                          </p:val>
                                        </p:tav>
                                      </p:tavLst>
                                    </p:anim>
                                    <p:anim calcmode="lin" valueType="num">
                                      <p:cBhvr additive="base">
                                        <p:cTn id="58" dur="500" fill="hold"/>
                                        <p:tgtEl>
                                          <p:spTgt spid="632843"/>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nodePh="1">
                                  <p:stCondLst>
                                    <p:cond delay="0"/>
                                  </p:stCondLst>
                                  <p:endCondLst>
                                    <p:cond evt="begin" delay="0">
                                      <p:tn val="61"/>
                                    </p:cond>
                                  </p:endCondLst>
                                  <p:childTnLst>
                                    <p:set>
                                      <p:cBhvr>
                                        <p:cTn id="62" dur="1" fill="hold">
                                          <p:stCondLst>
                                            <p:cond delay="0"/>
                                          </p:stCondLst>
                                        </p:cTn>
                                        <p:tgtEl>
                                          <p:spTgt spid="632845"/>
                                        </p:tgtEl>
                                        <p:attrNameLst>
                                          <p:attrName>style.visibility</p:attrName>
                                        </p:attrNameLst>
                                      </p:cBhvr>
                                      <p:to>
                                        <p:strVal val="visible"/>
                                      </p:to>
                                    </p:set>
                                    <p:anim calcmode="lin" valueType="num">
                                      <p:cBhvr additive="base">
                                        <p:cTn id="63" dur="500" fill="hold"/>
                                        <p:tgtEl>
                                          <p:spTgt spid="632845"/>
                                        </p:tgtEl>
                                        <p:attrNameLst>
                                          <p:attrName>ppt_x</p:attrName>
                                        </p:attrNameLst>
                                      </p:cBhvr>
                                      <p:tavLst>
                                        <p:tav tm="0">
                                          <p:val>
                                            <p:strVal val="#ppt_x"/>
                                          </p:val>
                                        </p:tav>
                                        <p:tav tm="100000">
                                          <p:val>
                                            <p:strVal val="#ppt_x"/>
                                          </p:val>
                                        </p:tav>
                                      </p:tavLst>
                                    </p:anim>
                                    <p:anim calcmode="lin" valueType="num">
                                      <p:cBhvr additive="base">
                                        <p:cTn id="64" dur="500" fill="hold"/>
                                        <p:tgtEl>
                                          <p:spTgt spid="6328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2834" grpId="0"/>
      <p:bldP spid="632835" grpId="0"/>
      <p:bldP spid="632836" grpId="0"/>
      <p:bldP spid="632837" grpId="0"/>
      <p:bldP spid="632838" grpId="0"/>
      <p:bldP spid="632839" grpId="0"/>
      <p:bldP spid="632840" grpId="0" animBg="1"/>
      <p:bldP spid="632841" grpId="0"/>
      <p:bldP spid="632842" grpId="0" animBg="1"/>
      <p:bldP spid="632843" grpId="0"/>
      <p:bldP spid="632845"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58" name="Text Box 2"/>
          <p:cNvSpPr txBox="1">
            <a:spLocks noChangeArrowheads="1"/>
          </p:cNvSpPr>
          <p:nvPr/>
        </p:nvSpPr>
        <p:spPr bwMode="auto">
          <a:xfrm>
            <a:off x="3733800" y="76200"/>
            <a:ext cx="1828800" cy="457200"/>
          </a:xfrm>
          <a:prstGeom prst="rect">
            <a:avLst/>
          </a:prstGeom>
          <a:noFill/>
          <a:ln w="9525">
            <a:noFill/>
            <a:miter lim="800000"/>
            <a:headEnd/>
            <a:tailEnd/>
          </a:ln>
          <a:effectLst/>
        </p:spPr>
        <p:txBody>
          <a:bodyPr>
            <a:spAutoFit/>
          </a:bodyPr>
          <a:lstStyle/>
          <a:p>
            <a:pPr eaLnBrk="1" hangingPunct="1">
              <a:spcBef>
                <a:spcPct val="50000"/>
              </a:spcBef>
            </a:pPr>
            <a:r>
              <a:rPr lang="en-US" b="1">
                <a:latin typeface="Arial" charset="0"/>
                <a:cs typeface="Arial" charset="0"/>
              </a:rPr>
              <a:t>EXAMPLE </a:t>
            </a:r>
          </a:p>
        </p:txBody>
      </p:sp>
      <p:sp>
        <p:nvSpPr>
          <p:cNvPr id="633859" name="Text Box 3"/>
          <p:cNvSpPr txBox="1">
            <a:spLocks noChangeArrowheads="1"/>
          </p:cNvSpPr>
          <p:nvPr/>
        </p:nvSpPr>
        <p:spPr bwMode="auto">
          <a:xfrm>
            <a:off x="457200" y="914400"/>
            <a:ext cx="1905000" cy="366713"/>
          </a:xfrm>
          <a:prstGeom prst="rect">
            <a:avLst/>
          </a:prstGeom>
          <a:noFill/>
          <a:ln w="9525">
            <a:noFill/>
            <a:miter lim="800000"/>
            <a:headEnd/>
            <a:tailEnd/>
          </a:ln>
          <a:effectLst/>
        </p:spPr>
        <p:txBody>
          <a:bodyPr>
            <a:spAutoFit/>
          </a:bodyPr>
          <a:lstStyle/>
          <a:p>
            <a:pPr eaLnBrk="1" hangingPunct="1">
              <a:spcBef>
                <a:spcPct val="50000"/>
              </a:spcBef>
            </a:pPr>
            <a:r>
              <a:rPr lang="en-US" sz="1800" b="1">
                <a:latin typeface="Arial" charset="0"/>
                <a:cs typeface="Arial" charset="0"/>
              </a:rPr>
              <a:t>Priority </a:t>
            </a:r>
          </a:p>
        </p:txBody>
      </p:sp>
      <p:sp>
        <p:nvSpPr>
          <p:cNvPr id="633860" name="Text Box 4"/>
          <p:cNvSpPr txBox="1">
            <a:spLocks noChangeArrowheads="1"/>
          </p:cNvSpPr>
          <p:nvPr/>
        </p:nvSpPr>
        <p:spPr bwMode="auto">
          <a:xfrm>
            <a:off x="2438400" y="914400"/>
            <a:ext cx="1219200" cy="366713"/>
          </a:xfrm>
          <a:prstGeom prst="rect">
            <a:avLst/>
          </a:prstGeom>
          <a:noFill/>
          <a:ln w="9525">
            <a:noFill/>
            <a:miter lim="800000"/>
            <a:headEnd/>
            <a:tailEnd/>
          </a:ln>
          <a:effectLst/>
        </p:spPr>
        <p:txBody>
          <a:bodyPr>
            <a:spAutoFit/>
          </a:bodyPr>
          <a:lstStyle/>
          <a:p>
            <a:pPr eaLnBrk="1" hangingPunct="1">
              <a:spcBef>
                <a:spcPct val="50000"/>
              </a:spcBef>
            </a:pPr>
            <a:r>
              <a:rPr lang="en-US" sz="1800" b="1">
                <a:latin typeface="Arial" charset="0"/>
                <a:cs typeface="Arial" charset="0"/>
              </a:rPr>
              <a:t>Process</a:t>
            </a:r>
          </a:p>
        </p:txBody>
      </p:sp>
      <p:sp>
        <p:nvSpPr>
          <p:cNvPr id="633861" name="Text Box 5"/>
          <p:cNvSpPr txBox="1">
            <a:spLocks noChangeArrowheads="1"/>
          </p:cNvSpPr>
          <p:nvPr/>
        </p:nvSpPr>
        <p:spPr bwMode="auto">
          <a:xfrm>
            <a:off x="4267200" y="903288"/>
            <a:ext cx="3429000" cy="366712"/>
          </a:xfrm>
          <a:prstGeom prst="rect">
            <a:avLst/>
          </a:prstGeom>
          <a:noFill/>
          <a:ln w="9525">
            <a:noFill/>
            <a:miter lim="800000"/>
            <a:headEnd/>
            <a:tailEnd/>
          </a:ln>
          <a:effectLst/>
        </p:spPr>
        <p:txBody>
          <a:bodyPr>
            <a:spAutoFit/>
          </a:bodyPr>
          <a:lstStyle/>
          <a:p>
            <a:pPr eaLnBrk="1" hangingPunct="1">
              <a:spcBef>
                <a:spcPct val="50000"/>
              </a:spcBef>
            </a:pPr>
            <a:r>
              <a:rPr lang="en-US" sz="1800" b="1">
                <a:latin typeface="Arial" charset="0"/>
                <a:cs typeface="Arial" charset="0"/>
              </a:rPr>
              <a:t>CPU Time (or) Burst Time</a:t>
            </a:r>
          </a:p>
        </p:txBody>
      </p:sp>
      <p:sp>
        <p:nvSpPr>
          <p:cNvPr id="633862" name="Text Box 6"/>
          <p:cNvSpPr txBox="1">
            <a:spLocks noChangeArrowheads="1"/>
          </p:cNvSpPr>
          <p:nvPr/>
        </p:nvSpPr>
        <p:spPr bwMode="auto">
          <a:xfrm>
            <a:off x="2628900" y="1600200"/>
            <a:ext cx="609600" cy="1604963"/>
          </a:xfrm>
          <a:prstGeom prst="rect">
            <a:avLst/>
          </a:prstGeom>
          <a:noFill/>
          <a:ln w="9525">
            <a:noFill/>
            <a:miter lim="800000"/>
            <a:headEnd/>
            <a:tailEnd/>
          </a:ln>
          <a:effectLst/>
        </p:spPr>
        <p:txBody>
          <a:bodyPr>
            <a:spAutoFit/>
          </a:bodyPr>
          <a:lstStyle/>
          <a:p>
            <a:pPr eaLnBrk="1" hangingPunct="1">
              <a:spcBef>
                <a:spcPct val="50000"/>
              </a:spcBef>
            </a:pPr>
            <a:r>
              <a:rPr lang="en-US" sz="1800">
                <a:latin typeface="Arial" charset="0"/>
                <a:cs typeface="Arial" charset="0"/>
              </a:rPr>
              <a:t>P1</a:t>
            </a:r>
          </a:p>
          <a:p>
            <a:pPr eaLnBrk="1" hangingPunct="1">
              <a:spcBef>
                <a:spcPct val="50000"/>
              </a:spcBef>
            </a:pPr>
            <a:r>
              <a:rPr lang="en-US" sz="1800">
                <a:latin typeface="Arial" charset="0"/>
                <a:cs typeface="Arial" charset="0"/>
              </a:rPr>
              <a:t>P2</a:t>
            </a:r>
          </a:p>
          <a:p>
            <a:pPr eaLnBrk="1" hangingPunct="1">
              <a:spcBef>
                <a:spcPct val="50000"/>
              </a:spcBef>
            </a:pPr>
            <a:r>
              <a:rPr lang="en-US" sz="1800">
                <a:latin typeface="Arial" charset="0"/>
                <a:cs typeface="Arial" charset="0"/>
              </a:rPr>
              <a:t>P3</a:t>
            </a:r>
          </a:p>
          <a:p>
            <a:pPr eaLnBrk="1" hangingPunct="1">
              <a:spcBef>
                <a:spcPct val="50000"/>
              </a:spcBef>
            </a:pPr>
            <a:r>
              <a:rPr lang="en-US" sz="1800">
                <a:latin typeface="Arial" charset="0"/>
                <a:cs typeface="Arial" charset="0"/>
              </a:rPr>
              <a:t>P4</a:t>
            </a:r>
          </a:p>
        </p:txBody>
      </p:sp>
      <p:sp>
        <p:nvSpPr>
          <p:cNvPr id="633863" name="Text Box 7"/>
          <p:cNvSpPr txBox="1">
            <a:spLocks noChangeArrowheads="1"/>
          </p:cNvSpPr>
          <p:nvPr/>
        </p:nvSpPr>
        <p:spPr bwMode="auto">
          <a:xfrm>
            <a:off x="762000" y="1600200"/>
            <a:ext cx="609600" cy="1604963"/>
          </a:xfrm>
          <a:prstGeom prst="rect">
            <a:avLst/>
          </a:prstGeom>
          <a:noFill/>
          <a:ln w="9525">
            <a:noFill/>
            <a:miter lim="800000"/>
            <a:headEnd/>
            <a:tailEnd/>
          </a:ln>
          <a:effectLst/>
        </p:spPr>
        <p:txBody>
          <a:bodyPr>
            <a:spAutoFit/>
          </a:bodyPr>
          <a:lstStyle/>
          <a:p>
            <a:pPr eaLnBrk="1" hangingPunct="1">
              <a:spcBef>
                <a:spcPct val="50000"/>
              </a:spcBef>
            </a:pPr>
            <a:r>
              <a:rPr lang="en-US" sz="1800">
                <a:latin typeface="Arial" charset="0"/>
                <a:cs typeface="Arial" charset="0"/>
              </a:rPr>
              <a:t>3</a:t>
            </a:r>
          </a:p>
          <a:p>
            <a:pPr eaLnBrk="1" hangingPunct="1">
              <a:spcBef>
                <a:spcPct val="50000"/>
              </a:spcBef>
            </a:pPr>
            <a:r>
              <a:rPr lang="en-US" sz="1800">
                <a:latin typeface="Arial" charset="0"/>
                <a:cs typeface="Arial" charset="0"/>
              </a:rPr>
              <a:t>2</a:t>
            </a:r>
          </a:p>
          <a:p>
            <a:pPr eaLnBrk="1" hangingPunct="1">
              <a:spcBef>
                <a:spcPct val="50000"/>
              </a:spcBef>
            </a:pPr>
            <a:r>
              <a:rPr lang="en-US" sz="1800">
                <a:latin typeface="Arial" charset="0"/>
                <a:cs typeface="Arial" charset="0"/>
              </a:rPr>
              <a:t>4</a:t>
            </a:r>
          </a:p>
          <a:p>
            <a:pPr eaLnBrk="1" hangingPunct="1">
              <a:spcBef>
                <a:spcPct val="50000"/>
              </a:spcBef>
            </a:pPr>
            <a:r>
              <a:rPr lang="en-US" sz="1800">
                <a:latin typeface="Arial" charset="0"/>
                <a:cs typeface="Arial" charset="0"/>
              </a:rPr>
              <a:t>1</a:t>
            </a:r>
          </a:p>
        </p:txBody>
      </p:sp>
      <p:sp>
        <p:nvSpPr>
          <p:cNvPr id="633864" name="Text Box 8"/>
          <p:cNvSpPr txBox="1">
            <a:spLocks noChangeArrowheads="1"/>
          </p:cNvSpPr>
          <p:nvPr/>
        </p:nvSpPr>
        <p:spPr bwMode="auto">
          <a:xfrm>
            <a:off x="5105400" y="1600200"/>
            <a:ext cx="609600" cy="1604963"/>
          </a:xfrm>
          <a:prstGeom prst="rect">
            <a:avLst/>
          </a:prstGeom>
          <a:noFill/>
          <a:ln w="9525">
            <a:noFill/>
            <a:miter lim="800000"/>
            <a:headEnd/>
            <a:tailEnd/>
          </a:ln>
          <a:effectLst/>
        </p:spPr>
        <p:txBody>
          <a:bodyPr>
            <a:spAutoFit/>
          </a:bodyPr>
          <a:lstStyle/>
          <a:p>
            <a:pPr eaLnBrk="1" hangingPunct="1">
              <a:spcBef>
                <a:spcPct val="50000"/>
              </a:spcBef>
            </a:pPr>
            <a:r>
              <a:rPr lang="en-US" sz="1800">
                <a:latin typeface="Arial" charset="0"/>
                <a:cs typeface="Arial" charset="0"/>
              </a:rPr>
              <a:t>5</a:t>
            </a:r>
          </a:p>
          <a:p>
            <a:pPr eaLnBrk="1" hangingPunct="1">
              <a:spcBef>
                <a:spcPct val="50000"/>
              </a:spcBef>
            </a:pPr>
            <a:r>
              <a:rPr lang="en-US" sz="1800">
                <a:latin typeface="Arial" charset="0"/>
                <a:cs typeface="Arial" charset="0"/>
              </a:rPr>
              <a:t>10</a:t>
            </a:r>
          </a:p>
          <a:p>
            <a:pPr eaLnBrk="1" hangingPunct="1">
              <a:spcBef>
                <a:spcPct val="50000"/>
              </a:spcBef>
            </a:pPr>
            <a:r>
              <a:rPr lang="en-US" sz="1800">
                <a:latin typeface="Arial" charset="0"/>
                <a:cs typeface="Arial" charset="0"/>
              </a:rPr>
              <a:t>8</a:t>
            </a:r>
          </a:p>
          <a:p>
            <a:pPr eaLnBrk="1" hangingPunct="1">
              <a:spcBef>
                <a:spcPct val="50000"/>
              </a:spcBef>
            </a:pPr>
            <a:r>
              <a:rPr lang="en-US" sz="1800">
                <a:latin typeface="Arial" charset="0"/>
                <a:cs typeface="Arial" charset="0"/>
              </a:rPr>
              <a:t>3</a:t>
            </a:r>
          </a:p>
        </p:txBody>
      </p:sp>
      <p:sp>
        <p:nvSpPr>
          <p:cNvPr id="633865" name="Text Box 9"/>
          <p:cNvSpPr txBox="1">
            <a:spLocks noChangeArrowheads="1"/>
          </p:cNvSpPr>
          <p:nvPr/>
        </p:nvSpPr>
        <p:spPr bwMode="auto">
          <a:xfrm>
            <a:off x="2984500" y="3968750"/>
            <a:ext cx="762000" cy="376238"/>
          </a:xfrm>
          <a:prstGeom prst="rect">
            <a:avLst/>
          </a:prstGeom>
          <a:solidFill>
            <a:schemeClr val="accent1"/>
          </a:solidFill>
          <a:ln w="9525">
            <a:solidFill>
              <a:schemeClr val="tx1"/>
            </a:solidFill>
            <a:miter lim="800000"/>
            <a:headEnd/>
            <a:tailEnd/>
          </a:ln>
          <a:effectLst/>
        </p:spPr>
        <p:txBody>
          <a:bodyPr>
            <a:spAutoFit/>
          </a:bodyPr>
          <a:lstStyle/>
          <a:p>
            <a:pPr algn="ctr" eaLnBrk="1" hangingPunct="1">
              <a:spcBef>
                <a:spcPct val="50000"/>
              </a:spcBef>
            </a:pPr>
            <a:r>
              <a:rPr lang="en-US" sz="1800">
                <a:latin typeface="Arial" charset="0"/>
                <a:cs typeface="Arial" charset="0"/>
              </a:rPr>
              <a:t>P4</a:t>
            </a:r>
          </a:p>
        </p:txBody>
      </p:sp>
      <p:sp>
        <p:nvSpPr>
          <p:cNvPr id="633866" name="Text Box 10"/>
          <p:cNvSpPr txBox="1">
            <a:spLocks noChangeArrowheads="1"/>
          </p:cNvSpPr>
          <p:nvPr/>
        </p:nvSpPr>
        <p:spPr bwMode="auto">
          <a:xfrm>
            <a:off x="3746500" y="3975100"/>
            <a:ext cx="762000" cy="376238"/>
          </a:xfrm>
          <a:prstGeom prst="rect">
            <a:avLst/>
          </a:prstGeom>
          <a:solidFill>
            <a:schemeClr val="accent1"/>
          </a:solidFill>
          <a:ln w="9525">
            <a:solidFill>
              <a:schemeClr val="tx1"/>
            </a:solidFill>
            <a:miter lim="800000"/>
            <a:headEnd/>
            <a:tailEnd/>
          </a:ln>
          <a:effectLst/>
        </p:spPr>
        <p:txBody>
          <a:bodyPr>
            <a:spAutoFit/>
          </a:bodyPr>
          <a:lstStyle/>
          <a:p>
            <a:pPr algn="ctr" eaLnBrk="1" hangingPunct="1">
              <a:spcBef>
                <a:spcPct val="50000"/>
              </a:spcBef>
            </a:pPr>
            <a:r>
              <a:rPr lang="en-US" sz="1800">
                <a:latin typeface="Arial" charset="0"/>
                <a:cs typeface="Arial" charset="0"/>
              </a:rPr>
              <a:t>P2</a:t>
            </a:r>
          </a:p>
        </p:txBody>
      </p:sp>
      <p:sp>
        <p:nvSpPr>
          <p:cNvPr id="633867" name="Text Box 11"/>
          <p:cNvSpPr txBox="1">
            <a:spLocks noChangeArrowheads="1"/>
          </p:cNvSpPr>
          <p:nvPr/>
        </p:nvSpPr>
        <p:spPr bwMode="auto">
          <a:xfrm>
            <a:off x="4508500" y="3968750"/>
            <a:ext cx="762000" cy="376238"/>
          </a:xfrm>
          <a:prstGeom prst="rect">
            <a:avLst/>
          </a:prstGeom>
          <a:solidFill>
            <a:schemeClr val="accent1"/>
          </a:solidFill>
          <a:ln w="9525">
            <a:solidFill>
              <a:schemeClr val="tx1"/>
            </a:solidFill>
            <a:miter lim="800000"/>
            <a:headEnd/>
            <a:tailEnd/>
          </a:ln>
          <a:effectLst/>
        </p:spPr>
        <p:txBody>
          <a:bodyPr>
            <a:spAutoFit/>
          </a:bodyPr>
          <a:lstStyle/>
          <a:p>
            <a:pPr algn="ctr" eaLnBrk="1" hangingPunct="1">
              <a:spcBef>
                <a:spcPct val="50000"/>
              </a:spcBef>
            </a:pPr>
            <a:r>
              <a:rPr lang="en-US" sz="1800">
                <a:latin typeface="Arial" charset="0"/>
                <a:cs typeface="Arial" charset="0"/>
              </a:rPr>
              <a:t>P1</a:t>
            </a:r>
          </a:p>
        </p:txBody>
      </p:sp>
      <p:sp>
        <p:nvSpPr>
          <p:cNvPr id="633868" name="Text Box 12"/>
          <p:cNvSpPr txBox="1">
            <a:spLocks noChangeArrowheads="1"/>
          </p:cNvSpPr>
          <p:nvPr/>
        </p:nvSpPr>
        <p:spPr bwMode="auto">
          <a:xfrm>
            <a:off x="5270500" y="3976688"/>
            <a:ext cx="762000" cy="376237"/>
          </a:xfrm>
          <a:prstGeom prst="rect">
            <a:avLst/>
          </a:prstGeom>
          <a:solidFill>
            <a:schemeClr val="accent1"/>
          </a:solidFill>
          <a:ln w="9525">
            <a:solidFill>
              <a:schemeClr val="tx1"/>
            </a:solidFill>
            <a:miter lim="800000"/>
            <a:headEnd/>
            <a:tailEnd/>
          </a:ln>
          <a:effectLst/>
        </p:spPr>
        <p:txBody>
          <a:bodyPr>
            <a:spAutoFit/>
          </a:bodyPr>
          <a:lstStyle/>
          <a:p>
            <a:pPr algn="ctr" eaLnBrk="1" hangingPunct="1">
              <a:spcBef>
                <a:spcPct val="50000"/>
              </a:spcBef>
            </a:pPr>
            <a:r>
              <a:rPr lang="en-US" sz="1800">
                <a:latin typeface="Arial" charset="0"/>
                <a:cs typeface="Arial" charset="0"/>
              </a:rPr>
              <a:t>P3</a:t>
            </a:r>
          </a:p>
        </p:txBody>
      </p:sp>
      <p:sp>
        <p:nvSpPr>
          <p:cNvPr id="633869" name="Text Box 13"/>
          <p:cNvSpPr txBox="1">
            <a:spLocks noChangeArrowheads="1"/>
          </p:cNvSpPr>
          <p:nvPr/>
        </p:nvSpPr>
        <p:spPr bwMode="auto">
          <a:xfrm>
            <a:off x="2832100" y="4421188"/>
            <a:ext cx="304800" cy="366712"/>
          </a:xfrm>
          <a:prstGeom prst="rect">
            <a:avLst/>
          </a:prstGeom>
          <a:noFill/>
          <a:ln w="9525">
            <a:noFill/>
            <a:miter lim="800000"/>
            <a:headEnd/>
            <a:tailEnd/>
          </a:ln>
          <a:effectLst/>
        </p:spPr>
        <p:txBody>
          <a:bodyPr>
            <a:spAutoFit/>
          </a:bodyPr>
          <a:lstStyle/>
          <a:p>
            <a:pPr eaLnBrk="1" hangingPunct="1">
              <a:spcBef>
                <a:spcPct val="50000"/>
              </a:spcBef>
            </a:pPr>
            <a:r>
              <a:rPr lang="en-US" sz="1800">
                <a:latin typeface="Arial" charset="0"/>
                <a:cs typeface="Arial" charset="0"/>
              </a:rPr>
              <a:t>0</a:t>
            </a:r>
          </a:p>
        </p:txBody>
      </p:sp>
      <p:sp>
        <p:nvSpPr>
          <p:cNvPr id="633870" name="Text Box 14"/>
          <p:cNvSpPr txBox="1">
            <a:spLocks noChangeArrowheads="1"/>
          </p:cNvSpPr>
          <p:nvPr/>
        </p:nvSpPr>
        <p:spPr bwMode="auto">
          <a:xfrm>
            <a:off x="3581400" y="4433888"/>
            <a:ext cx="304800" cy="366712"/>
          </a:xfrm>
          <a:prstGeom prst="rect">
            <a:avLst/>
          </a:prstGeom>
          <a:noFill/>
          <a:ln w="9525">
            <a:noFill/>
            <a:miter lim="800000"/>
            <a:headEnd/>
            <a:tailEnd/>
          </a:ln>
          <a:effectLst/>
        </p:spPr>
        <p:txBody>
          <a:bodyPr>
            <a:spAutoFit/>
          </a:bodyPr>
          <a:lstStyle/>
          <a:p>
            <a:pPr eaLnBrk="1" hangingPunct="1">
              <a:spcBef>
                <a:spcPct val="50000"/>
              </a:spcBef>
            </a:pPr>
            <a:r>
              <a:rPr lang="en-US" sz="1800">
                <a:latin typeface="Arial" charset="0"/>
                <a:cs typeface="Arial" charset="0"/>
              </a:rPr>
              <a:t>3</a:t>
            </a:r>
          </a:p>
        </p:txBody>
      </p:sp>
      <p:sp>
        <p:nvSpPr>
          <p:cNvPr id="633871" name="Text Box 15"/>
          <p:cNvSpPr txBox="1">
            <a:spLocks noChangeArrowheads="1"/>
          </p:cNvSpPr>
          <p:nvPr/>
        </p:nvSpPr>
        <p:spPr bwMode="auto">
          <a:xfrm>
            <a:off x="4279900" y="4421188"/>
            <a:ext cx="457200" cy="366712"/>
          </a:xfrm>
          <a:prstGeom prst="rect">
            <a:avLst/>
          </a:prstGeom>
          <a:noFill/>
          <a:ln w="9525">
            <a:noFill/>
            <a:miter lim="800000"/>
            <a:headEnd/>
            <a:tailEnd/>
          </a:ln>
          <a:effectLst/>
        </p:spPr>
        <p:txBody>
          <a:bodyPr>
            <a:spAutoFit/>
          </a:bodyPr>
          <a:lstStyle/>
          <a:p>
            <a:pPr eaLnBrk="1" hangingPunct="1">
              <a:spcBef>
                <a:spcPct val="50000"/>
              </a:spcBef>
            </a:pPr>
            <a:r>
              <a:rPr lang="en-US" sz="1800">
                <a:latin typeface="Arial" charset="0"/>
                <a:cs typeface="Arial" charset="0"/>
              </a:rPr>
              <a:t>13</a:t>
            </a:r>
          </a:p>
        </p:txBody>
      </p:sp>
      <p:sp>
        <p:nvSpPr>
          <p:cNvPr id="633872" name="Text Box 16"/>
          <p:cNvSpPr txBox="1">
            <a:spLocks noChangeArrowheads="1"/>
          </p:cNvSpPr>
          <p:nvPr/>
        </p:nvSpPr>
        <p:spPr bwMode="auto">
          <a:xfrm>
            <a:off x="5041900" y="4410075"/>
            <a:ext cx="457200" cy="366713"/>
          </a:xfrm>
          <a:prstGeom prst="rect">
            <a:avLst/>
          </a:prstGeom>
          <a:noFill/>
          <a:ln w="9525">
            <a:noFill/>
            <a:miter lim="800000"/>
            <a:headEnd/>
            <a:tailEnd/>
          </a:ln>
          <a:effectLst/>
        </p:spPr>
        <p:txBody>
          <a:bodyPr>
            <a:spAutoFit/>
          </a:bodyPr>
          <a:lstStyle/>
          <a:p>
            <a:pPr eaLnBrk="1" hangingPunct="1">
              <a:spcBef>
                <a:spcPct val="50000"/>
              </a:spcBef>
            </a:pPr>
            <a:r>
              <a:rPr lang="en-US" sz="1800">
                <a:latin typeface="Arial" charset="0"/>
                <a:cs typeface="Arial" charset="0"/>
              </a:rPr>
              <a:t>18</a:t>
            </a:r>
          </a:p>
        </p:txBody>
      </p:sp>
      <p:sp>
        <p:nvSpPr>
          <p:cNvPr id="633873" name="Text Box 17"/>
          <p:cNvSpPr txBox="1">
            <a:spLocks noChangeArrowheads="1"/>
          </p:cNvSpPr>
          <p:nvPr/>
        </p:nvSpPr>
        <p:spPr bwMode="auto">
          <a:xfrm>
            <a:off x="5791200" y="4422775"/>
            <a:ext cx="457200" cy="366713"/>
          </a:xfrm>
          <a:prstGeom prst="rect">
            <a:avLst/>
          </a:prstGeom>
          <a:noFill/>
          <a:ln w="9525">
            <a:noFill/>
            <a:miter lim="800000"/>
            <a:headEnd/>
            <a:tailEnd/>
          </a:ln>
          <a:effectLst/>
        </p:spPr>
        <p:txBody>
          <a:bodyPr>
            <a:spAutoFit/>
          </a:bodyPr>
          <a:lstStyle/>
          <a:p>
            <a:pPr eaLnBrk="1" hangingPunct="1">
              <a:spcBef>
                <a:spcPct val="50000"/>
              </a:spcBef>
            </a:pPr>
            <a:r>
              <a:rPr lang="en-US" sz="1800">
                <a:latin typeface="Arial" charset="0"/>
                <a:cs typeface="Arial" charset="0"/>
              </a:rPr>
              <a:t>26</a:t>
            </a:r>
          </a:p>
        </p:txBody>
      </p:sp>
      <p:sp>
        <p:nvSpPr>
          <p:cNvPr id="633874" name="Text Box 18"/>
          <p:cNvSpPr txBox="1">
            <a:spLocks noChangeArrowheads="1"/>
          </p:cNvSpPr>
          <p:nvPr/>
        </p:nvSpPr>
        <p:spPr bwMode="auto">
          <a:xfrm>
            <a:off x="3810000" y="4953000"/>
            <a:ext cx="1524000" cy="366713"/>
          </a:xfrm>
          <a:prstGeom prst="rect">
            <a:avLst/>
          </a:prstGeom>
          <a:noFill/>
          <a:ln w="9525">
            <a:noFill/>
            <a:miter lim="800000"/>
            <a:headEnd/>
            <a:tailEnd/>
          </a:ln>
          <a:effectLst/>
        </p:spPr>
        <p:txBody>
          <a:bodyPr>
            <a:spAutoFit/>
          </a:bodyPr>
          <a:lstStyle/>
          <a:p>
            <a:pPr eaLnBrk="1" hangingPunct="1">
              <a:spcBef>
                <a:spcPct val="50000"/>
              </a:spcBef>
            </a:pPr>
            <a:r>
              <a:rPr lang="en-US" sz="1800" b="1" u="sng">
                <a:latin typeface="Arial" charset="0"/>
                <a:cs typeface="Arial" charset="0"/>
              </a:rPr>
              <a:t>Gantt Chart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33858"/>
                                        </p:tgtEl>
                                        <p:attrNameLst>
                                          <p:attrName>style.visibility</p:attrName>
                                        </p:attrNameLst>
                                      </p:cBhvr>
                                      <p:to>
                                        <p:strVal val="visible"/>
                                      </p:to>
                                    </p:set>
                                    <p:anim calcmode="lin" valueType="num">
                                      <p:cBhvr additive="base">
                                        <p:cTn id="7" dur="500" fill="hold"/>
                                        <p:tgtEl>
                                          <p:spTgt spid="633858"/>
                                        </p:tgtEl>
                                        <p:attrNameLst>
                                          <p:attrName>ppt_x</p:attrName>
                                        </p:attrNameLst>
                                      </p:cBhvr>
                                      <p:tavLst>
                                        <p:tav tm="0">
                                          <p:val>
                                            <p:strVal val="#ppt_x"/>
                                          </p:val>
                                        </p:tav>
                                        <p:tav tm="100000">
                                          <p:val>
                                            <p:strVal val="#ppt_x"/>
                                          </p:val>
                                        </p:tav>
                                      </p:tavLst>
                                    </p:anim>
                                    <p:anim calcmode="lin" valueType="num">
                                      <p:cBhvr additive="base">
                                        <p:cTn id="8" dur="500" fill="hold"/>
                                        <p:tgtEl>
                                          <p:spTgt spid="63385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33860"/>
                                        </p:tgtEl>
                                        <p:attrNameLst>
                                          <p:attrName>style.visibility</p:attrName>
                                        </p:attrNameLst>
                                      </p:cBhvr>
                                      <p:to>
                                        <p:strVal val="visible"/>
                                      </p:to>
                                    </p:set>
                                    <p:anim calcmode="lin" valueType="num">
                                      <p:cBhvr additive="base">
                                        <p:cTn id="13" dur="500" fill="hold"/>
                                        <p:tgtEl>
                                          <p:spTgt spid="633860"/>
                                        </p:tgtEl>
                                        <p:attrNameLst>
                                          <p:attrName>ppt_x</p:attrName>
                                        </p:attrNameLst>
                                      </p:cBhvr>
                                      <p:tavLst>
                                        <p:tav tm="0">
                                          <p:val>
                                            <p:strVal val="#ppt_x"/>
                                          </p:val>
                                        </p:tav>
                                        <p:tav tm="100000">
                                          <p:val>
                                            <p:strVal val="#ppt_x"/>
                                          </p:val>
                                        </p:tav>
                                      </p:tavLst>
                                    </p:anim>
                                    <p:anim calcmode="lin" valueType="num">
                                      <p:cBhvr additive="base">
                                        <p:cTn id="14" dur="500" fill="hold"/>
                                        <p:tgtEl>
                                          <p:spTgt spid="63386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33862"/>
                                        </p:tgtEl>
                                        <p:attrNameLst>
                                          <p:attrName>style.visibility</p:attrName>
                                        </p:attrNameLst>
                                      </p:cBhvr>
                                      <p:to>
                                        <p:strVal val="visible"/>
                                      </p:to>
                                    </p:set>
                                    <p:anim calcmode="lin" valueType="num">
                                      <p:cBhvr additive="base">
                                        <p:cTn id="19" dur="500" fill="hold"/>
                                        <p:tgtEl>
                                          <p:spTgt spid="633862"/>
                                        </p:tgtEl>
                                        <p:attrNameLst>
                                          <p:attrName>ppt_x</p:attrName>
                                        </p:attrNameLst>
                                      </p:cBhvr>
                                      <p:tavLst>
                                        <p:tav tm="0">
                                          <p:val>
                                            <p:strVal val="#ppt_x"/>
                                          </p:val>
                                        </p:tav>
                                        <p:tav tm="100000">
                                          <p:val>
                                            <p:strVal val="#ppt_x"/>
                                          </p:val>
                                        </p:tav>
                                      </p:tavLst>
                                    </p:anim>
                                    <p:anim calcmode="lin" valueType="num">
                                      <p:cBhvr additive="base">
                                        <p:cTn id="20" dur="500" fill="hold"/>
                                        <p:tgtEl>
                                          <p:spTgt spid="63386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33859"/>
                                        </p:tgtEl>
                                        <p:attrNameLst>
                                          <p:attrName>style.visibility</p:attrName>
                                        </p:attrNameLst>
                                      </p:cBhvr>
                                      <p:to>
                                        <p:strVal val="visible"/>
                                      </p:to>
                                    </p:set>
                                    <p:anim calcmode="lin" valueType="num">
                                      <p:cBhvr additive="base">
                                        <p:cTn id="25" dur="500" fill="hold"/>
                                        <p:tgtEl>
                                          <p:spTgt spid="633859"/>
                                        </p:tgtEl>
                                        <p:attrNameLst>
                                          <p:attrName>ppt_x</p:attrName>
                                        </p:attrNameLst>
                                      </p:cBhvr>
                                      <p:tavLst>
                                        <p:tav tm="0">
                                          <p:val>
                                            <p:strVal val="#ppt_x"/>
                                          </p:val>
                                        </p:tav>
                                        <p:tav tm="100000">
                                          <p:val>
                                            <p:strVal val="#ppt_x"/>
                                          </p:val>
                                        </p:tav>
                                      </p:tavLst>
                                    </p:anim>
                                    <p:anim calcmode="lin" valueType="num">
                                      <p:cBhvr additive="base">
                                        <p:cTn id="26" dur="500" fill="hold"/>
                                        <p:tgtEl>
                                          <p:spTgt spid="63385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33863"/>
                                        </p:tgtEl>
                                        <p:attrNameLst>
                                          <p:attrName>style.visibility</p:attrName>
                                        </p:attrNameLst>
                                      </p:cBhvr>
                                      <p:to>
                                        <p:strVal val="visible"/>
                                      </p:to>
                                    </p:set>
                                    <p:anim calcmode="lin" valueType="num">
                                      <p:cBhvr additive="base">
                                        <p:cTn id="31" dur="500" fill="hold"/>
                                        <p:tgtEl>
                                          <p:spTgt spid="633863"/>
                                        </p:tgtEl>
                                        <p:attrNameLst>
                                          <p:attrName>ppt_x</p:attrName>
                                        </p:attrNameLst>
                                      </p:cBhvr>
                                      <p:tavLst>
                                        <p:tav tm="0">
                                          <p:val>
                                            <p:strVal val="#ppt_x"/>
                                          </p:val>
                                        </p:tav>
                                        <p:tav tm="100000">
                                          <p:val>
                                            <p:strVal val="#ppt_x"/>
                                          </p:val>
                                        </p:tav>
                                      </p:tavLst>
                                    </p:anim>
                                    <p:anim calcmode="lin" valueType="num">
                                      <p:cBhvr additive="base">
                                        <p:cTn id="32" dur="500" fill="hold"/>
                                        <p:tgtEl>
                                          <p:spTgt spid="63386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33861"/>
                                        </p:tgtEl>
                                        <p:attrNameLst>
                                          <p:attrName>style.visibility</p:attrName>
                                        </p:attrNameLst>
                                      </p:cBhvr>
                                      <p:to>
                                        <p:strVal val="visible"/>
                                      </p:to>
                                    </p:set>
                                    <p:anim calcmode="lin" valueType="num">
                                      <p:cBhvr additive="base">
                                        <p:cTn id="37" dur="500" fill="hold"/>
                                        <p:tgtEl>
                                          <p:spTgt spid="633861"/>
                                        </p:tgtEl>
                                        <p:attrNameLst>
                                          <p:attrName>ppt_x</p:attrName>
                                        </p:attrNameLst>
                                      </p:cBhvr>
                                      <p:tavLst>
                                        <p:tav tm="0">
                                          <p:val>
                                            <p:strVal val="#ppt_x"/>
                                          </p:val>
                                        </p:tav>
                                        <p:tav tm="100000">
                                          <p:val>
                                            <p:strVal val="#ppt_x"/>
                                          </p:val>
                                        </p:tav>
                                      </p:tavLst>
                                    </p:anim>
                                    <p:anim calcmode="lin" valueType="num">
                                      <p:cBhvr additive="base">
                                        <p:cTn id="38" dur="500" fill="hold"/>
                                        <p:tgtEl>
                                          <p:spTgt spid="63386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33864"/>
                                        </p:tgtEl>
                                        <p:attrNameLst>
                                          <p:attrName>style.visibility</p:attrName>
                                        </p:attrNameLst>
                                      </p:cBhvr>
                                      <p:to>
                                        <p:strVal val="visible"/>
                                      </p:to>
                                    </p:set>
                                    <p:anim calcmode="lin" valueType="num">
                                      <p:cBhvr additive="base">
                                        <p:cTn id="43" dur="500" fill="hold"/>
                                        <p:tgtEl>
                                          <p:spTgt spid="633864"/>
                                        </p:tgtEl>
                                        <p:attrNameLst>
                                          <p:attrName>ppt_x</p:attrName>
                                        </p:attrNameLst>
                                      </p:cBhvr>
                                      <p:tavLst>
                                        <p:tav tm="0">
                                          <p:val>
                                            <p:strVal val="#ppt_x"/>
                                          </p:val>
                                        </p:tav>
                                        <p:tav tm="100000">
                                          <p:val>
                                            <p:strVal val="#ppt_x"/>
                                          </p:val>
                                        </p:tav>
                                      </p:tavLst>
                                    </p:anim>
                                    <p:anim calcmode="lin" valueType="num">
                                      <p:cBhvr additive="base">
                                        <p:cTn id="44" dur="500" fill="hold"/>
                                        <p:tgtEl>
                                          <p:spTgt spid="63386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33874"/>
                                        </p:tgtEl>
                                        <p:attrNameLst>
                                          <p:attrName>style.visibility</p:attrName>
                                        </p:attrNameLst>
                                      </p:cBhvr>
                                      <p:to>
                                        <p:strVal val="visible"/>
                                      </p:to>
                                    </p:set>
                                    <p:anim calcmode="lin" valueType="num">
                                      <p:cBhvr additive="base">
                                        <p:cTn id="49" dur="500" fill="hold"/>
                                        <p:tgtEl>
                                          <p:spTgt spid="633874"/>
                                        </p:tgtEl>
                                        <p:attrNameLst>
                                          <p:attrName>ppt_x</p:attrName>
                                        </p:attrNameLst>
                                      </p:cBhvr>
                                      <p:tavLst>
                                        <p:tav tm="0">
                                          <p:val>
                                            <p:strVal val="#ppt_x"/>
                                          </p:val>
                                        </p:tav>
                                        <p:tav tm="100000">
                                          <p:val>
                                            <p:strVal val="#ppt_x"/>
                                          </p:val>
                                        </p:tav>
                                      </p:tavLst>
                                    </p:anim>
                                    <p:anim calcmode="lin" valueType="num">
                                      <p:cBhvr additive="base">
                                        <p:cTn id="50" dur="500" fill="hold"/>
                                        <p:tgtEl>
                                          <p:spTgt spid="63387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633865"/>
                                        </p:tgtEl>
                                        <p:attrNameLst>
                                          <p:attrName>style.visibility</p:attrName>
                                        </p:attrNameLst>
                                      </p:cBhvr>
                                      <p:to>
                                        <p:strVal val="visible"/>
                                      </p:to>
                                    </p:set>
                                    <p:anim calcmode="lin" valueType="num">
                                      <p:cBhvr additive="base">
                                        <p:cTn id="55" dur="500" fill="hold"/>
                                        <p:tgtEl>
                                          <p:spTgt spid="633865"/>
                                        </p:tgtEl>
                                        <p:attrNameLst>
                                          <p:attrName>ppt_x</p:attrName>
                                        </p:attrNameLst>
                                      </p:cBhvr>
                                      <p:tavLst>
                                        <p:tav tm="0">
                                          <p:val>
                                            <p:strVal val="#ppt_x"/>
                                          </p:val>
                                        </p:tav>
                                        <p:tav tm="100000">
                                          <p:val>
                                            <p:strVal val="#ppt_x"/>
                                          </p:val>
                                        </p:tav>
                                      </p:tavLst>
                                    </p:anim>
                                    <p:anim calcmode="lin" valueType="num">
                                      <p:cBhvr additive="base">
                                        <p:cTn id="56" dur="500" fill="hold"/>
                                        <p:tgtEl>
                                          <p:spTgt spid="63386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633869"/>
                                        </p:tgtEl>
                                        <p:attrNameLst>
                                          <p:attrName>style.visibility</p:attrName>
                                        </p:attrNameLst>
                                      </p:cBhvr>
                                      <p:to>
                                        <p:strVal val="visible"/>
                                      </p:to>
                                    </p:set>
                                    <p:anim calcmode="lin" valueType="num">
                                      <p:cBhvr additive="base">
                                        <p:cTn id="59" dur="500" fill="hold"/>
                                        <p:tgtEl>
                                          <p:spTgt spid="633869"/>
                                        </p:tgtEl>
                                        <p:attrNameLst>
                                          <p:attrName>ppt_x</p:attrName>
                                        </p:attrNameLst>
                                      </p:cBhvr>
                                      <p:tavLst>
                                        <p:tav tm="0">
                                          <p:val>
                                            <p:strVal val="#ppt_x"/>
                                          </p:val>
                                        </p:tav>
                                        <p:tav tm="100000">
                                          <p:val>
                                            <p:strVal val="#ppt_x"/>
                                          </p:val>
                                        </p:tav>
                                      </p:tavLst>
                                    </p:anim>
                                    <p:anim calcmode="lin" valueType="num">
                                      <p:cBhvr additive="base">
                                        <p:cTn id="60" dur="500" fill="hold"/>
                                        <p:tgtEl>
                                          <p:spTgt spid="633869"/>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633870"/>
                                        </p:tgtEl>
                                        <p:attrNameLst>
                                          <p:attrName>style.visibility</p:attrName>
                                        </p:attrNameLst>
                                      </p:cBhvr>
                                      <p:to>
                                        <p:strVal val="visible"/>
                                      </p:to>
                                    </p:set>
                                    <p:anim calcmode="lin" valueType="num">
                                      <p:cBhvr additive="base">
                                        <p:cTn id="63" dur="500" fill="hold"/>
                                        <p:tgtEl>
                                          <p:spTgt spid="633870"/>
                                        </p:tgtEl>
                                        <p:attrNameLst>
                                          <p:attrName>ppt_x</p:attrName>
                                        </p:attrNameLst>
                                      </p:cBhvr>
                                      <p:tavLst>
                                        <p:tav tm="0">
                                          <p:val>
                                            <p:strVal val="#ppt_x"/>
                                          </p:val>
                                        </p:tav>
                                        <p:tav tm="100000">
                                          <p:val>
                                            <p:strVal val="#ppt_x"/>
                                          </p:val>
                                        </p:tav>
                                      </p:tavLst>
                                    </p:anim>
                                    <p:anim calcmode="lin" valueType="num">
                                      <p:cBhvr additive="base">
                                        <p:cTn id="64" dur="500" fill="hold"/>
                                        <p:tgtEl>
                                          <p:spTgt spid="633870"/>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633866"/>
                                        </p:tgtEl>
                                        <p:attrNameLst>
                                          <p:attrName>style.visibility</p:attrName>
                                        </p:attrNameLst>
                                      </p:cBhvr>
                                      <p:to>
                                        <p:strVal val="visible"/>
                                      </p:to>
                                    </p:set>
                                    <p:anim calcmode="lin" valueType="num">
                                      <p:cBhvr additive="base">
                                        <p:cTn id="69" dur="500" fill="hold"/>
                                        <p:tgtEl>
                                          <p:spTgt spid="633866"/>
                                        </p:tgtEl>
                                        <p:attrNameLst>
                                          <p:attrName>ppt_x</p:attrName>
                                        </p:attrNameLst>
                                      </p:cBhvr>
                                      <p:tavLst>
                                        <p:tav tm="0">
                                          <p:val>
                                            <p:strVal val="#ppt_x"/>
                                          </p:val>
                                        </p:tav>
                                        <p:tav tm="100000">
                                          <p:val>
                                            <p:strVal val="#ppt_x"/>
                                          </p:val>
                                        </p:tav>
                                      </p:tavLst>
                                    </p:anim>
                                    <p:anim calcmode="lin" valueType="num">
                                      <p:cBhvr additive="base">
                                        <p:cTn id="70" dur="500" fill="hold"/>
                                        <p:tgtEl>
                                          <p:spTgt spid="633866"/>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633871"/>
                                        </p:tgtEl>
                                        <p:attrNameLst>
                                          <p:attrName>style.visibility</p:attrName>
                                        </p:attrNameLst>
                                      </p:cBhvr>
                                      <p:to>
                                        <p:strVal val="visible"/>
                                      </p:to>
                                    </p:set>
                                    <p:anim calcmode="lin" valueType="num">
                                      <p:cBhvr additive="base">
                                        <p:cTn id="73" dur="500" fill="hold"/>
                                        <p:tgtEl>
                                          <p:spTgt spid="633871"/>
                                        </p:tgtEl>
                                        <p:attrNameLst>
                                          <p:attrName>ppt_x</p:attrName>
                                        </p:attrNameLst>
                                      </p:cBhvr>
                                      <p:tavLst>
                                        <p:tav tm="0">
                                          <p:val>
                                            <p:strVal val="#ppt_x"/>
                                          </p:val>
                                        </p:tav>
                                        <p:tav tm="100000">
                                          <p:val>
                                            <p:strVal val="#ppt_x"/>
                                          </p:val>
                                        </p:tav>
                                      </p:tavLst>
                                    </p:anim>
                                    <p:anim calcmode="lin" valueType="num">
                                      <p:cBhvr additive="base">
                                        <p:cTn id="74" dur="500" fill="hold"/>
                                        <p:tgtEl>
                                          <p:spTgt spid="633871"/>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633867"/>
                                        </p:tgtEl>
                                        <p:attrNameLst>
                                          <p:attrName>style.visibility</p:attrName>
                                        </p:attrNameLst>
                                      </p:cBhvr>
                                      <p:to>
                                        <p:strVal val="visible"/>
                                      </p:to>
                                    </p:set>
                                    <p:anim calcmode="lin" valueType="num">
                                      <p:cBhvr additive="base">
                                        <p:cTn id="79" dur="500" fill="hold"/>
                                        <p:tgtEl>
                                          <p:spTgt spid="633867"/>
                                        </p:tgtEl>
                                        <p:attrNameLst>
                                          <p:attrName>ppt_x</p:attrName>
                                        </p:attrNameLst>
                                      </p:cBhvr>
                                      <p:tavLst>
                                        <p:tav tm="0">
                                          <p:val>
                                            <p:strVal val="#ppt_x"/>
                                          </p:val>
                                        </p:tav>
                                        <p:tav tm="100000">
                                          <p:val>
                                            <p:strVal val="#ppt_x"/>
                                          </p:val>
                                        </p:tav>
                                      </p:tavLst>
                                    </p:anim>
                                    <p:anim calcmode="lin" valueType="num">
                                      <p:cBhvr additive="base">
                                        <p:cTn id="80" dur="500" fill="hold"/>
                                        <p:tgtEl>
                                          <p:spTgt spid="633867"/>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633872"/>
                                        </p:tgtEl>
                                        <p:attrNameLst>
                                          <p:attrName>style.visibility</p:attrName>
                                        </p:attrNameLst>
                                      </p:cBhvr>
                                      <p:to>
                                        <p:strVal val="visible"/>
                                      </p:to>
                                    </p:set>
                                    <p:anim calcmode="lin" valueType="num">
                                      <p:cBhvr additive="base">
                                        <p:cTn id="83" dur="500" fill="hold"/>
                                        <p:tgtEl>
                                          <p:spTgt spid="633872"/>
                                        </p:tgtEl>
                                        <p:attrNameLst>
                                          <p:attrName>ppt_x</p:attrName>
                                        </p:attrNameLst>
                                      </p:cBhvr>
                                      <p:tavLst>
                                        <p:tav tm="0">
                                          <p:val>
                                            <p:strVal val="#ppt_x"/>
                                          </p:val>
                                        </p:tav>
                                        <p:tav tm="100000">
                                          <p:val>
                                            <p:strVal val="#ppt_x"/>
                                          </p:val>
                                        </p:tav>
                                      </p:tavLst>
                                    </p:anim>
                                    <p:anim calcmode="lin" valueType="num">
                                      <p:cBhvr additive="base">
                                        <p:cTn id="84" dur="500" fill="hold"/>
                                        <p:tgtEl>
                                          <p:spTgt spid="633872"/>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633868"/>
                                        </p:tgtEl>
                                        <p:attrNameLst>
                                          <p:attrName>style.visibility</p:attrName>
                                        </p:attrNameLst>
                                      </p:cBhvr>
                                      <p:to>
                                        <p:strVal val="visible"/>
                                      </p:to>
                                    </p:set>
                                    <p:anim calcmode="lin" valueType="num">
                                      <p:cBhvr additive="base">
                                        <p:cTn id="89" dur="500" fill="hold"/>
                                        <p:tgtEl>
                                          <p:spTgt spid="633868"/>
                                        </p:tgtEl>
                                        <p:attrNameLst>
                                          <p:attrName>ppt_x</p:attrName>
                                        </p:attrNameLst>
                                      </p:cBhvr>
                                      <p:tavLst>
                                        <p:tav tm="0">
                                          <p:val>
                                            <p:strVal val="#ppt_x"/>
                                          </p:val>
                                        </p:tav>
                                        <p:tav tm="100000">
                                          <p:val>
                                            <p:strVal val="#ppt_x"/>
                                          </p:val>
                                        </p:tav>
                                      </p:tavLst>
                                    </p:anim>
                                    <p:anim calcmode="lin" valueType="num">
                                      <p:cBhvr additive="base">
                                        <p:cTn id="90" dur="500" fill="hold"/>
                                        <p:tgtEl>
                                          <p:spTgt spid="633868"/>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633873"/>
                                        </p:tgtEl>
                                        <p:attrNameLst>
                                          <p:attrName>style.visibility</p:attrName>
                                        </p:attrNameLst>
                                      </p:cBhvr>
                                      <p:to>
                                        <p:strVal val="visible"/>
                                      </p:to>
                                    </p:set>
                                    <p:anim calcmode="lin" valueType="num">
                                      <p:cBhvr additive="base">
                                        <p:cTn id="93" dur="500" fill="hold"/>
                                        <p:tgtEl>
                                          <p:spTgt spid="633873"/>
                                        </p:tgtEl>
                                        <p:attrNameLst>
                                          <p:attrName>ppt_x</p:attrName>
                                        </p:attrNameLst>
                                      </p:cBhvr>
                                      <p:tavLst>
                                        <p:tav tm="0">
                                          <p:val>
                                            <p:strVal val="#ppt_x"/>
                                          </p:val>
                                        </p:tav>
                                        <p:tav tm="100000">
                                          <p:val>
                                            <p:strVal val="#ppt_x"/>
                                          </p:val>
                                        </p:tav>
                                      </p:tavLst>
                                    </p:anim>
                                    <p:anim calcmode="lin" valueType="num">
                                      <p:cBhvr additive="base">
                                        <p:cTn id="94" dur="500" fill="hold"/>
                                        <p:tgtEl>
                                          <p:spTgt spid="6338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3858" grpId="0"/>
      <p:bldP spid="633859" grpId="0"/>
      <p:bldP spid="633860" grpId="0"/>
      <p:bldP spid="633861" grpId="0"/>
      <p:bldP spid="633862" grpId="0"/>
      <p:bldP spid="633863" grpId="0"/>
      <p:bldP spid="633864" grpId="0"/>
      <p:bldP spid="633865" grpId="0" animBg="1"/>
      <p:bldP spid="633866" grpId="0" animBg="1"/>
      <p:bldP spid="633867" grpId="0" animBg="1"/>
      <p:bldP spid="633868" grpId="0" animBg="1"/>
      <p:bldP spid="633869" grpId="0"/>
      <p:bldP spid="633870" grpId="0"/>
      <p:bldP spid="633871" grpId="0"/>
      <p:bldP spid="633872" grpId="0"/>
      <p:bldP spid="633873" grpId="0"/>
      <p:bldP spid="633874"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8" name="Rectangle 2"/>
          <p:cNvSpPr>
            <a:spLocks noGrp="1" noChangeArrowheads="1"/>
          </p:cNvSpPr>
          <p:nvPr>
            <p:ph type="title"/>
          </p:nvPr>
        </p:nvSpPr>
        <p:spPr/>
        <p:txBody>
          <a:bodyPr/>
          <a:lstStyle/>
          <a:p>
            <a:r>
              <a:rPr lang="en-US"/>
              <a:t>Round Robin (RR)</a:t>
            </a:r>
          </a:p>
        </p:txBody>
      </p:sp>
      <p:sp>
        <p:nvSpPr>
          <p:cNvPr id="628739" name="Rectangle 3"/>
          <p:cNvSpPr>
            <a:spLocks noGrp="1" noChangeArrowheads="1"/>
          </p:cNvSpPr>
          <p:nvPr>
            <p:ph type="body" idx="1"/>
          </p:nvPr>
        </p:nvSpPr>
        <p:spPr/>
        <p:txBody>
          <a:bodyPr/>
          <a:lstStyle/>
          <a:p>
            <a:r>
              <a:rPr lang="en-US" sz="2400">
                <a:latin typeface="Times New Roman" pitchFamily="18" charset="0"/>
              </a:rPr>
              <a:t>Each process gets a small unit of CPU time (</a:t>
            </a:r>
            <a:r>
              <a:rPr lang="en-US" sz="2400" i="1">
                <a:latin typeface="Times New Roman" pitchFamily="18" charset="0"/>
              </a:rPr>
              <a:t>time quantum</a:t>
            </a:r>
            <a:r>
              <a:rPr lang="en-US" sz="2400">
                <a:latin typeface="Times New Roman" pitchFamily="18" charset="0"/>
              </a:rPr>
              <a:t>), usually 10-100 milliseconds.  After this time has elapsed, the process is preempted and added to the end of the ready queue.</a:t>
            </a:r>
          </a:p>
          <a:p>
            <a:r>
              <a:rPr lang="en-US" sz="2400">
                <a:latin typeface="Times New Roman" pitchFamily="18" charset="0"/>
              </a:rPr>
              <a:t>If there are </a:t>
            </a:r>
            <a:r>
              <a:rPr lang="en-US" sz="2400" i="1">
                <a:latin typeface="Times New Roman" pitchFamily="18" charset="0"/>
              </a:rPr>
              <a:t>n</a:t>
            </a:r>
            <a:r>
              <a:rPr lang="en-US" sz="2400">
                <a:latin typeface="Times New Roman" pitchFamily="18" charset="0"/>
              </a:rPr>
              <a:t> processes in the ready queue and the time quantum is </a:t>
            </a:r>
            <a:r>
              <a:rPr lang="en-US" sz="2400" i="1">
                <a:latin typeface="Times New Roman" pitchFamily="18" charset="0"/>
              </a:rPr>
              <a:t>q</a:t>
            </a:r>
            <a:r>
              <a:rPr lang="en-US" sz="2400">
                <a:latin typeface="Times New Roman" pitchFamily="18" charset="0"/>
              </a:rPr>
              <a:t>, then each process gets 1/</a:t>
            </a:r>
            <a:r>
              <a:rPr lang="en-US" sz="2400" i="1">
                <a:latin typeface="Times New Roman" pitchFamily="18" charset="0"/>
              </a:rPr>
              <a:t>n</a:t>
            </a:r>
            <a:r>
              <a:rPr lang="en-US" sz="2400">
                <a:latin typeface="Times New Roman" pitchFamily="18" charset="0"/>
              </a:rPr>
              <a:t> of the CPU time in chunks of at most </a:t>
            </a:r>
            <a:r>
              <a:rPr lang="en-US" sz="2400" i="1">
                <a:latin typeface="Times New Roman" pitchFamily="18" charset="0"/>
              </a:rPr>
              <a:t>q</a:t>
            </a:r>
            <a:r>
              <a:rPr lang="en-US" sz="2400">
                <a:latin typeface="Times New Roman" pitchFamily="18" charset="0"/>
              </a:rPr>
              <a:t> time units at once.  No process waits more than (</a:t>
            </a:r>
            <a:r>
              <a:rPr lang="en-US" sz="2400" i="1">
                <a:latin typeface="Times New Roman" pitchFamily="18" charset="0"/>
              </a:rPr>
              <a:t>n</a:t>
            </a:r>
            <a:r>
              <a:rPr lang="en-US" sz="2400">
                <a:latin typeface="Times New Roman" pitchFamily="18" charset="0"/>
              </a:rPr>
              <a:t>-1)</a:t>
            </a:r>
            <a:r>
              <a:rPr lang="en-US" sz="2400" i="1">
                <a:latin typeface="Times New Roman" pitchFamily="18" charset="0"/>
              </a:rPr>
              <a:t>q </a:t>
            </a:r>
            <a:r>
              <a:rPr lang="en-US" sz="2400">
                <a:latin typeface="Times New Roman" pitchFamily="18" charset="0"/>
              </a:rPr>
              <a:t>time units.</a:t>
            </a:r>
          </a:p>
          <a:p>
            <a:r>
              <a:rPr lang="en-US" sz="2400">
                <a:latin typeface="Times New Roman" pitchFamily="18" charset="0"/>
              </a:rPr>
              <a:t>Performance</a:t>
            </a:r>
          </a:p>
          <a:p>
            <a:pPr lvl="1"/>
            <a:r>
              <a:rPr lang="en-US" i="1">
                <a:latin typeface="Times New Roman" pitchFamily="18" charset="0"/>
              </a:rPr>
              <a:t>q</a:t>
            </a:r>
            <a:r>
              <a:rPr lang="en-US">
                <a:latin typeface="Times New Roman" pitchFamily="18" charset="0"/>
              </a:rPr>
              <a:t> large </a:t>
            </a:r>
            <a:r>
              <a:rPr lang="en-US">
                <a:latin typeface="Times New Roman" pitchFamily="18" charset="0"/>
                <a:sym typeface="Symbol" pitchFamily="18" charset="2"/>
              </a:rPr>
              <a:t> FIFO</a:t>
            </a:r>
          </a:p>
          <a:p>
            <a:pPr lvl="1"/>
            <a:r>
              <a:rPr lang="en-US" i="1">
                <a:latin typeface="Times New Roman" pitchFamily="18" charset="0"/>
                <a:sym typeface="Symbol" pitchFamily="18" charset="2"/>
              </a:rPr>
              <a:t>q </a:t>
            </a:r>
            <a:r>
              <a:rPr lang="en-US">
                <a:latin typeface="Times New Roman" pitchFamily="18" charset="0"/>
                <a:sym typeface="Symbol" pitchFamily="18" charset="2"/>
              </a:rPr>
              <a:t>small  </a:t>
            </a:r>
            <a:r>
              <a:rPr lang="en-US" i="1">
                <a:latin typeface="Times New Roman" pitchFamily="18" charset="0"/>
                <a:sym typeface="Symbol" pitchFamily="18" charset="2"/>
              </a:rPr>
              <a:t>q </a:t>
            </a:r>
            <a:r>
              <a:rPr lang="en-US">
                <a:latin typeface="Times New Roman" pitchFamily="18" charset="0"/>
                <a:sym typeface="Symbol" pitchFamily="18" charset="2"/>
              </a:rPr>
              <a:t>must be large with respect to context switch, otherwise overhead is too high.</a:t>
            </a: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Text Box 2"/>
          <p:cNvSpPr txBox="1">
            <a:spLocks noChangeArrowheads="1"/>
          </p:cNvSpPr>
          <p:nvPr/>
        </p:nvSpPr>
        <p:spPr bwMode="auto">
          <a:xfrm>
            <a:off x="457200" y="0"/>
            <a:ext cx="2590800" cy="822325"/>
          </a:xfrm>
          <a:prstGeom prst="rect">
            <a:avLst/>
          </a:prstGeom>
          <a:noFill/>
          <a:ln w="9525">
            <a:noFill/>
            <a:miter lim="800000"/>
            <a:headEnd/>
            <a:tailEnd/>
          </a:ln>
          <a:effectLst/>
        </p:spPr>
        <p:txBody>
          <a:bodyPr>
            <a:spAutoFit/>
          </a:bodyPr>
          <a:lstStyle/>
          <a:p>
            <a:pPr eaLnBrk="1" hangingPunct="1">
              <a:spcBef>
                <a:spcPct val="50000"/>
              </a:spcBef>
            </a:pPr>
            <a:r>
              <a:rPr lang="en-US" b="1">
                <a:latin typeface="Arial" charset="0"/>
                <a:cs typeface="Arial" charset="0"/>
              </a:rPr>
              <a:t/>
            </a:r>
            <a:br>
              <a:rPr lang="en-US" b="1">
                <a:latin typeface="Arial" charset="0"/>
                <a:cs typeface="Arial" charset="0"/>
              </a:rPr>
            </a:br>
            <a:r>
              <a:rPr lang="en-US" b="1">
                <a:latin typeface="Arial" charset="0"/>
                <a:cs typeface="Arial" charset="0"/>
              </a:rPr>
              <a:t>EXAMPLE 1</a:t>
            </a:r>
          </a:p>
        </p:txBody>
      </p:sp>
      <p:sp>
        <p:nvSpPr>
          <p:cNvPr id="636931" name="Text Box 3"/>
          <p:cNvSpPr txBox="1">
            <a:spLocks noChangeArrowheads="1"/>
          </p:cNvSpPr>
          <p:nvPr/>
        </p:nvSpPr>
        <p:spPr bwMode="auto">
          <a:xfrm>
            <a:off x="2438400" y="914400"/>
            <a:ext cx="1219200" cy="779463"/>
          </a:xfrm>
          <a:prstGeom prst="rect">
            <a:avLst/>
          </a:prstGeom>
          <a:noFill/>
          <a:ln w="9525">
            <a:noFill/>
            <a:miter lim="800000"/>
            <a:headEnd/>
            <a:tailEnd/>
          </a:ln>
          <a:effectLst/>
        </p:spPr>
        <p:txBody>
          <a:bodyPr>
            <a:spAutoFit/>
          </a:bodyPr>
          <a:lstStyle/>
          <a:p>
            <a:pPr eaLnBrk="1" hangingPunct="1">
              <a:spcBef>
                <a:spcPct val="50000"/>
              </a:spcBef>
            </a:pPr>
            <a:endParaRPr lang="en-US" sz="1800" b="1">
              <a:latin typeface="Arial" charset="0"/>
              <a:cs typeface="Arial" charset="0"/>
            </a:endParaRPr>
          </a:p>
          <a:p>
            <a:pPr eaLnBrk="1" hangingPunct="1">
              <a:spcBef>
                <a:spcPct val="50000"/>
              </a:spcBef>
            </a:pPr>
            <a:r>
              <a:rPr lang="en-US" sz="1800" b="1">
                <a:latin typeface="Arial" charset="0"/>
                <a:cs typeface="Arial" charset="0"/>
              </a:rPr>
              <a:t>Process</a:t>
            </a:r>
          </a:p>
        </p:txBody>
      </p:sp>
      <p:sp>
        <p:nvSpPr>
          <p:cNvPr id="636932" name="Text Box 4"/>
          <p:cNvSpPr txBox="1">
            <a:spLocks noChangeArrowheads="1"/>
          </p:cNvSpPr>
          <p:nvPr/>
        </p:nvSpPr>
        <p:spPr bwMode="auto">
          <a:xfrm>
            <a:off x="4267200" y="903288"/>
            <a:ext cx="3429000" cy="779462"/>
          </a:xfrm>
          <a:prstGeom prst="rect">
            <a:avLst/>
          </a:prstGeom>
          <a:noFill/>
          <a:ln w="9525">
            <a:noFill/>
            <a:miter lim="800000"/>
            <a:headEnd/>
            <a:tailEnd/>
          </a:ln>
          <a:effectLst/>
        </p:spPr>
        <p:txBody>
          <a:bodyPr>
            <a:spAutoFit/>
          </a:bodyPr>
          <a:lstStyle/>
          <a:p>
            <a:pPr eaLnBrk="1" hangingPunct="1">
              <a:spcBef>
                <a:spcPct val="50000"/>
              </a:spcBef>
            </a:pPr>
            <a:endParaRPr lang="en-US" sz="1800" b="1">
              <a:latin typeface="Arial" charset="0"/>
              <a:cs typeface="Arial" charset="0"/>
            </a:endParaRPr>
          </a:p>
          <a:p>
            <a:pPr eaLnBrk="1" hangingPunct="1">
              <a:spcBef>
                <a:spcPct val="50000"/>
              </a:spcBef>
            </a:pPr>
            <a:r>
              <a:rPr lang="en-US" sz="1800" b="1">
                <a:latin typeface="Arial" charset="0"/>
                <a:cs typeface="Arial" charset="0"/>
              </a:rPr>
              <a:t>CPU Time (or) Burst Time</a:t>
            </a:r>
          </a:p>
        </p:txBody>
      </p:sp>
      <p:sp>
        <p:nvSpPr>
          <p:cNvPr id="636933" name="Text Box 5"/>
          <p:cNvSpPr txBox="1">
            <a:spLocks noChangeArrowheads="1"/>
          </p:cNvSpPr>
          <p:nvPr/>
        </p:nvSpPr>
        <p:spPr bwMode="auto">
          <a:xfrm>
            <a:off x="2590800" y="1828800"/>
            <a:ext cx="609600" cy="1604963"/>
          </a:xfrm>
          <a:prstGeom prst="rect">
            <a:avLst/>
          </a:prstGeom>
          <a:noFill/>
          <a:ln w="9525">
            <a:noFill/>
            <a:miter lim="800000"/>
            <a:headEnd/>
            <a:tailEnd/>
          </a:ln>
          <a:effectLst/>
        </p:spPr>
        <p:txBody>
          <a:bodyPr>
            <a:spAutoFit/>
          </a:bodyPr>
          <a:lstStyle/>
          <a:p>
            <a:pPr eaLnBrk="1" hangingPunct="1">
              <a:spcBef>
                <a:spcPct val="50000"/>
              </a:spcBef>
            </a:pPr>
            <a:r>
              <a:rPr lang="en-US" sz="1800">
                <a:latin typeface="Arial" charset="0"/>
                <a:cs typeface="Arial" charset="0"/>
              </a:rPr>
              <a:t>P1</a:t>
            </a:r>
          </a:p>
          <a:p>
            <a:pPr eaLnBrk="1" hangingPunct="1">
              <a:spcBef>
                <a:spcPct val="50000"/>
              </a:spcBef>
            </a:pPr>
            <a:r>
              <a:rPr lang="en-US" sz="1800">
                <a:latin typeface="Arial" charset="0"/>
                <a:cs typeface="Arial" charset="0"/>
              </a:rPr>
              <a:t>P2</a:t>
            </a:r>
          </a:p>
          <a:p>
            <a:pPr eaLnBrk="1" hangingPunct="1">
              <a:spcBef>
                <a:spcPct val="50000"/>
              </a:spcBef>
            </a:pPr>
            <a:r>
              <a:rPr lang="en-US" sz="1800">
                <a:latin typeface="Arial" charset="0"/>
                <a:cs typeface="Arial" charset="0"/>
              </a:rPr>
              <a:t>P3</a:t>
            </a:r>
          </a:p>
          <a:p>
            <a:pPr eaLnBrk="1" hangingPunct="1">
              <a:spcBef>
                <a:spcPct val="50000"/>
              </a:spcBef>
            </a:pPr>
            <a:endParaRPr lang="en-US" sz="1800">
              <a:latin typeface="Arial" charset="0"/>
              <a:cs typeface="Arial" charset="0"/>
            </a:endParaRPr>
          </a:p>
        </p:txBody>
      </p:sp>
      <p:sp>
        <p:nvSpPr>
          <p:cNvPr id="636934" name="Text Box 6"/>
          <p:cNvSpPr txBox="1">
            <a:spLocks noChangeArrowheads="1"/>
          </p:cNvSpPr>
          <p:nvPr/>
        </p:nvSpPr>
        <p:spPr bwMode="auto">
          <a:xfrm>
            <a:off x="5105400" y="1981200"/>
            <a:ext cx="609600" cy="1192213"/>
          </a:xfrm>
          <a:prstGeom prst="rect">
            <a:avLst/>
          </a:prstGeom>
          <a:noFill/>
          <a:ln w="9525">
            <a:noFill/>
            <a:miter lim="800000"/>
            <a:headEnd/>
            <a:tailEnd/>
          </a:ln>
          <a:effectLst/>
        </p:spPr>
        <p:txBody>
          <a:bodyPr>
            <a:spAutoFit/>
          </a:bodyPr>
          <a:lstStyle/>
          <a:p>
            <a:pPr eaLnBrk="1" hangingPunct="1">
              <a:spcBef>
                <a:spcPct val="50000"/>
              </a:spcBef>
            </a:pPr>
            <a:r>
              <a:rPr lang="en-US" sz="1800">
                <a:latin typeface="Arial" charset="0"/>
                <a:cs typeface="Arial" charset="0"/>
              </a:rPr>
              <a:t>24</a:t>
            </a:r>
          </a:p>
          <a:p>
            <a:pPr eaLnBrk="1" hangingPunct="1">
              <a:spcBef>
                <a:spcPct val="50000"/>
              </a:spcBef>
            </a:pPr>
            <a:r>
              <a:rPr lang="en-US" sz="1800">
                <a:latin typeface="Arial" charset="0"/>
                <a:cs typeface="Arial" charset="0"/>
              </a:rPr>
              <a:t>3</a:t>
            </a:r>
          </a:p>
          <a:p>
            <a:pPr eaLnBrk="1" hangingPunct="1">
              <a:spcBef>
                <a:spcPct val="50000"/>
              </a:spcBef>
            </a:pPr>
            <a:r>
              <a:rPr lang="en-US" sz="1800">
                <a:latin typeface="Arial" charset="0"/>
                <a:cs typeface="Arial" charset="0"/>
              </a:rPr>
              <a:t>3</a:t>
            </a:r>
          </a:p>
        </p:txBody>
      </p:sp>
      <p:sp>
        <p:nvSpPr>
          <p:cNvPr id="636935" name="Text Box 7"/>
          <p:cNvSpPr txBox="1">
            <a:spLocks noChangeArrowheads="1"/>
          </p:cNvSpPr>
          <p:nvPr/>
        </p:nvSpPr>
        <p:spPr bwMode="auto">
          <a:xfrm>
            <a:off x="1841500" y="4724400"/>
            <a:ext cx="762000" cy="376238"/>
          </a:xfrm>
          <a:prstGeom prst="rect">
            <a:avLst/>
          </a:prstGeom>
          <a:solidFill>
            <a:schemeClr val="accent1"/>
          </a:solidFill>
          <a:ln w="9525">
            <a:solidFill>
              <a:schemeClr val="tx1"/>
            </a:solidFill>
            <a:miter lim="800000"/>
            <a:headEnd/>
            <a:tailEnd/>
          </a:ln>
          <a:effectLst/>
        </p:spPr>
        <p:txBody>
          <a:bodyPr>
            <a:spAutoFit/>
          </a:bodyPr>
          <a:lstStyle/>
          <a:p>
            <a:pPr algn="ctr" eaLnBrk="1" hangingPunct="1">
              <a:spcBef>
                <a:spcPct val="50000"/>
              </a:spcBef>
            </a:pPr>
            <a:r>
              <a:rPr lang="en-US" sz="1800">
                <a:latin typeface="Arial" charset="0"/>
                <a:cs typeface="Arial" charset="0"/>
              </a:rPr>
              <a:t>P1</a:t>
            </a:r>
          </a:p>
        </p:txBody>
      </p:sp>
      <p:sp>
        <p:nvSpPr>
          <p:cNvPr id="636936" name="Text Box 8"/>
          <p:cNvSpPr txBox="1">
            <a:spLocks noChangeArrowheads="1"/>
          </p:cNvSpPr>
          <p:nvPr/>
        </p:nvSpPr>
        <p:spPr bwMode="auto">
          <a:xfrm>
            <a:off x="2603500" y="4730750"/>
            <a:ext cx="762000" cy="376238"/>
          </a:xfrm>
          <a:prstGeom prst="rect">
            <a:avLst/>
          </a:prstGeom>
          <a:solidFill>
            <a:schemeClr val="accent1"/>
          </a:solidFill>
          <a:ln w="9525">
            <a:solidFill>
              <a:schemeClr val="tx1"/>
            </a:solidFill>
            <a:miter lim="800000"/>
            <a:headEnd/>
            <a:tailEnd/>
          </a:ln>
          <a:effectLst/>
        </p:spPr>
        <p:txBody>
          <a:bodyPr>
            <a:spAutoFit/>
          </a:bodyPr>
          <a:lstStyle/>
          <a:p>
            <a:pPr algn="ctr" eaLnBrk="1" hangingPunct="1">
              <a:spcBef>
                <a:spcPct val="50000"/>
              </a:spcBef>
            </a:pPr>
            <a:r>
              <a:rPr lang="en-US" sz="1800">
                <a:latin typeface="Arial" charset="0"/>
                <a:cs typeface="Arial" charset="0"/>
              </a:rPr>
              <a:t>P2</a:t>
            </a:r>
          </a:p>
        </p:txBody>
      </p:sp>
      <p:sp>
        <p:nvSpPr>
          <p:cNvPr id="636937" name="Text Box 9"/>
          <p:cNvSpPr txBox="1">
            <a:spLocks noChangeArrowheads="1"/>
          </p:cNvSpPr>
          <p:nvPr/>
        </p:nvSpPr>
        <p:spPr bwMode="auto">
          <a:xfrm>
            <a:off x="3365500" y="4724400"/>
            <a:ext cx="762000" cy="376238"/>
          </a:xfrm>
          <a:prstGeom prst="rect">
            <a:avLst/>
          </a:prstGeom>
          <a:solidFill>
            <a:schemeClr val="accent1"/>
          </a:solidFill>
          <a:ln w="9525">
            <a:solidFill>
              <a:schemeClr val="tx1"/>
            </a:solidFill>
            <a:miter lim="800000"/>
            <a:headEnd/>
            <a:tailEnd/>
          </a:ln>
          <a:effectLst/>
        </p:spPr>
        <p:txBody>
          <a:bodyPr>
            <a:spAutoFit/>
          </a:bodyPr>
          <a:lstStyle/>
          <a:p>
            <a:pPr algn="ctr" eaLnBrk="1" hangingPunct="1">
              <a:spcBef>
                <a:spcPct val="50000"/>
              </a:spcBef>
            </a:pPr>
            <a:r>
              <a:rPr lang="en-US" sz="1800">
                <a:latin typeface="Arial" charset="0"/>
                <a:cs typeface="Arial" charset="0"/>
              </a:rPr>
              <a:t>P3</a:t>
            </a:r>
          </a:p>
        </p:txBody>
      </p:sp>
      <p:sp>
        <p:nvSpPr>
          <p:cNvPr id="636938" name="Text Box 10"/>
          <p:cNvSpPr txBox="1">
            <a:spLocks noChangeArrowheads="1"/>
          </p:cNvSpPr>
          <p:nvPr/>
        </p:nvSpPr>
        <p:spPr bwMode="auto">
          <a:xfrm>
            <a:off x="4127500" y="4732338"/>
            <a:ext cx="762000" cy="376237"/>
          </a:xfrm>
          <a:prstGeom prst="rect">
            <a:avLst/>
          </a:prstGeom>
          <a:solidFill>
            <a:schemeClr val="accent1"/>
          </a:solidFill>
          <a:ln w="9525">
            <a:solidFill>
              <a:schemeClr val="tx1"/>
            </a:solidFill>
            <a:miter lim="800000"/>
            <a:headEnd/>
            <a:tailEnd/>
          </a:ln>
          <a:effectLst/>
        </p:spPr>
        <p:txBody>
          <a:bodyPr>
            <a:spAutoFit/>
          </a:bodyPr>
          <a:lstStyle/>
          <a:p>
            <a:pPr algn="ctr" eaLnBrk="1" hangingPunct="1">
              <a:spcBef>
                <a:spcPct val="50000"/>
              </a:spcBef>
            </a:pPr>
            <a:r>
              <a:rPr lang="en-US" sz="1800">
                <a:latin typeface="Arial" charset="0"/>
                <a:cs typeface="Arial" charset="0"/>
              </a:rPr>
              <a:t>P1</a:t>
            </a:r>
          </a:p>
        </p:txBody>
      </p:sp>
      <p:sp>
        <p:nvSpPr>
          <p:cNvPr id="636939" name="Text Box 11"/>
          <p:cNvSpPr txBox="1">
            <a:spLocks noChangeArrowheads="1"/>
          </p:cNvSpPr>
          <p:nvPr/>
        </p:nvSpPr>
        <p:spPr bwMode="auto">
          <a:xfrm>
            <a:off x="1689100" y="5176838"/>
            <a:ext cx="304800" cy="366712"/>
          </a:xfrm>
          <a:prstGeom prst="rect">
            <a:avLst/>
          </a:prstGeom>
          <a:noFill/>
          <a:ln w="9525">
            <a:noFill/>
            <a:miter lim="800000"/>
            <a:headEnd/>
            <a:tailEnd/>
          </a:ln>
          <a:effectLst/>
        </p:spPr>
        <p:txBody>
          <a:bodyPr>
            <a:spAutoFit/>
          </a:bodyPr>
          <a:lstStyle/>
          <a:p>
            <a:pPr eaLnBrk="1" hangingPunct="1">
              <a:spcBef>
                <a:spcPct val="50000"/>
              </a:spcBef>
            </a:pPr>
            <a:r>
              <a:rPr lang="en-US" sz="1800">
                <a:latin typeface="Arial" charset="0"/>
                <a:cs typeface="Arial" charset="0"/>
              </a:rPr>
              <a:t>0</a:t>
            </a:r>
          </a:p>
        </p:txBody>
      </p:sp>
      <p:sp>
        <p:nvSpPr>
          <p:cNvPr id="636940" name="Text Box 12"/>
          <p:cNvSpPr txBox="1">
            <a:spLocks noChangeArrowheads="1"/>
          </p:cNvSpPr>
          <p:nvPr/>
        </p:nvSpPr>
        <p:spPr bwMode="auto">
          <a:xfrm>
            <a:off x="2438400" y="5189538"/>
            <a:ext cx="304800" cy="366712"/>
          </a:xfrm>
          <a:prstGeom prst="rect">
            <a:avLst/>
          </a:prstGeom>
          <a:noFill/>
          <a:ln w="9525">
            <a:noFill/>
            <a:miter lim="800000"/>
            <a:headEnd/>
            <a:tailEnd/>
          </a:ln>
          <a:effectLst/>
        </p:spPr>
        <p:txBody>
          <a:bodyPr>
            <a:spAutoFit/>
          </a:bodyPr>
          <a:lstStyle/>
          <a:p>
            <a:pPr eaLnBrk="1" hangingPunct="1">
              <a:spcBef>
                <a:spcPct val="50000"/>
              </a:spcBef>
            </a:pPr>
            <a:r>
              <a:rPr lang="en-US" sz="1800">
                <a:latin typeface="Arial" charset="0"/>
                <a:cs typeface="Arial" charset="0"/>
              </a:rPr>
              <a:t>4</a:t>
            </a:r>
          </a:p>
        </p:txBody>
      </p:sp>
      <p:sp>
        <p:nvSpPr>
          <p:cNvPr id="636941" name="Text Box 13"/>
          <p:cNvSpPr txBox="1">
            <a:spLocks noChangeArrowheads="1"/>
          </p:cNvSpPr>
          <p:nvPr/>
        </p:nvSpPr>
        <p:spPr bwMode="auto">
          <a:xfrm>
            <a:off x="3136900" y="5176838"/>
            <a:ext cx="457200" cy="366712"/>
          </a:xfrm>
          <a:prstGeom prst="rect">
            <a:avLst/>
          </a:prstGeom>
          <a:noFill/>
          <a:ln w="9525">
            <a:noFill/>
            <a:miter lim="800000"/>
            <a:headEnd/>
            <a:tailEnd/>
          </a:ln>
          <a:effectLst/>
        </p:spPr>
        <p:txBody>
          <a:bodyPr>
            <a:spAutoFit/>
          </a:bodyPr>
          <a:lstStyle/>
          <a:p>
            <a:pPr eaLnBrk="1" hangingPunct="1">
              <a:spcBef>
                <a:spcPct val="50000"/>
              </a:spcBef>
            </a:pPr>
            <a:r>
              <a:rPr lang="en-US" sz="1800">
                <a:latin typeface="Arial" charset="0"/>
                <a:cs typeface="Arial" charset="0"/>
              </a:rPr>
              <a:t>7</a:t>
            </a:r>
          </a:p>
        </p:txBody>
      </p:sp>
      <p:sp>
        <p:nvSpPr>
          <p:cNvPr id="636942" name="Text Box 14"/>
          <p:cNvSpPr txBox="1">
            <a:spLocks noChangeArrowheads="1"/>
          </p:cNvSpPr>
          <p:nvPr/>
        </p:nvSpPr>
        <p:spPr bwMode="auto">
          <a:xfrm>
            <a:off x="3898900" y="5165725"/>
            <a:ext cx="457200" cy="366713"/>
          </a:xfrm>
          <a:prstGeom prst="rect">
            <a:avLst/>
          </a:prstGeom>
          <a:noFill/>
          <a:ln w="9525">
            <a:noFill/>
            <a:miter lim="800000"/>
            <a:headEnd/>
            <a:tailEnd/>
          </a:ln>
          <a:effectLst/>
        </p:spPr>
        <p:txBody>
          <a:bodyPr>
            <a:spAutoFit/>
          </a:bodyPr>
          <a:lstStyle/>
          <a:p>
            <a:pPr eaLnBrk="1" hangingPunct="1">
              <a:spcBef>
                <a:spcPct val="50000"/>
              </a:spcBef>
            </a:pPr>
            <a:r>
              <a:rPr lang="en-US" sz="1800">
                <a:latin typeface="Arial" charset="0"/>
                <a:cs typeface="Arial" charset="0"/>
              </a:rPr>
              <a:t>10</a:t>
            </a:r>
          </a:p>
        </p:txBody>
      </p:sp>
      <p:sp>
        <p:nvSpPr>
          <p:cNvPr id="636943" name="Text Box 15"/>
          <p:cNvSpPr txBox="1">
            <a:spLocks noChangeArrowheads="1"/>
          </p:cNvSpPr>
          <p:nvPr/>
        </p:nvSpPr>
        <p:spPr bwMode="auto">
          <a:xfrm>
            <a:off x="4648200" y="5178425"/>
            <a:ext cx="457200" cy="366713"/>
          </a:xfrm>
          <a:prstGeom prst="rect">
            <a:avLst/>
          </a:prstGeom>
          <a:noFill/>
          <a:ln w="9525">
            <a:noFill/>
            <a:miter lim="800000"/>
            <a:headEnd/>
            <a:tailEnd/>
          </a:ln>
          <a:effectLst/>
        </p:spPr>
        <p:txBody>
          <a:bodyPr>
            <a:spAutoFit/>
          </a:bodyPr>
          <a:lstStyle/>
          <a:p>
            <a:pPr eaLnBrk="1" hangingPunct="1">
              <a:spcBef>
                <a:spcPct val="50000"/>
              </a:spcBef>
            </a:pPr>
            <a:r>
              <a:rPr lang="en-US" sz="1800">
                <a:latin typeface="Arial" charset="0"/>
                <a:cs typeface="Arial" charset="0"/>
              </a:rPr>
              <a:t>14</a:t>
            </a:r>
          </a:p>
        </p:txBody>
      </p:sp>
      <p:sp>
        <p:nvSpPr>
          <p:cNvPr id="636944" name="Text Box 16"/>
          <p:cNvSpPr txBox="1">
            <a:spLocks noChangeArrowheads="1"/>
          </p:cNvSpPr>
          <p:nvPr/>
        </p:nvSpPr>
        <p:spPr bwMode="auto">
          <a:xfrm>
            <a:off x="3657600" y="5708650"/>
            <a:ext cx="1524000" cy="366713"/>
          </a:xfrm>
          <a:prstGeom prst="rect">
            <a:avLst/>
          </a:prstGeom>
          <a:noFill/>
          <a:ln w="9525">
            <a:noFill/>
            <a:miter lim="800000"/>
            <a:headEnd/>
            <a:tailEnd/>
          </a:ln>
          <a:effectLst/>
        </p:spPr>
        <p:txBody>
          <a:bodyPr>
            <a:spAutoFit/>
          </a:bodyPr>
          <a:lstStyle/>
          <a:p>
            <a:pPr eaLnBrk="1" hangingPunct="1">
              <a:spcBef>
                <a:spcPct val="50000"/>
              </a:spcBef>
            </a:pPr>
            <a:r>
              <a:rPr lang="en-US" sz="1800" b="1" u="sng">
                <a:latin typeface="Arial" charset="0"/>
                <a:cs typeface="Arial" charset="0"/>
              </a:rPr>
              <a:t>Gantt Chart</a:t>
            </a:r>
          </a:p>
        </p:txBody>
      </p:sp>
      <p:sp>
        <p:nvSpPr>
          <p:cNvPr id="636945" name="Text Box 17"/>
          <p:cNvSpPr txBox="1">
            <a:spLocks noChangeArrowheads="1"/>
          </p:cNvSpPr>
          <p:nvPr/>
        </p:nvSpPr>
        <p:spPr bwMode="auto">
          <a:xfrm>
            <a:off x="3048000" y="3352800"/>
            <a:ext cx="2743200" cy="396875"/>
          </a:xfrm>
          <a:prstGeom prst="rect">
            <a:avLst/>
          </a:prstGeom>
          <a:noFill/>
          <a:ln w="9525">
            <a:noFill/>
            <a:miter lim="800000"/>
            <a:headEnd/>
            <a:tailEnd/>
          </a:ln>
          <a:effectLst/>
        </p:spPr>
        <p:txBody>
          <a:bodyPr>
            <a:spAutoFit/>
          </a:bodyPr>
          <a:lstStyle/>
          <a:p>
            <a:pPr eaLnBrk="1" hangingPunct="1">
              <a:spcBef>
                <a:spcPct val="50000"/>
              </a:spcBef>
            </a:pPr>
            <a:r>
              <a:rPr lang="en-US" sz="1800">
                <a:latin typeface="Arial" charset="0"/>
                <a:cs typeface="Arial" charset="0"/>
              </a:rPr>
              <a:t>Time Quantum = </a:t>
            </a:r>
            <a:r>
              <a:rPr lang="en-US" sz="2000" b="1">
                <a:latin typeface="Arial" charset="0"/>
                <a:cs typeface="Arial" charset="0"/>
              </a:rPr>
              <a:t>4 ms</a:t>
            </a:r>
          </a:p>
        </p:txBody>
      </p:sp>
      <p:sp>
        <p:nvSpPr>
          <p:cNvPr id="636946" name="Text Box 18"/>
          <p:cNvSpPr txBox="1">
            <a:spLocks noChangeArrowheads="1"/>
          </p:cNvSpPr>
          <p:nvPr/>
        </p:nvSpPr>
        <p:spPr bwMode="auto">
          <a:xfrm>
            <a:off x="4876800" y="4729163"/>
            <a:ext cx="762000" cy="376237"/>
          </a:xfrm>
          <a:prstGeom prst="rect">
            <a:avLst/>
          </a:prstGeom>
          <a:solidFill>
            <a:schemeClr val="accent1"/>
          </a:solidFill>
          <a:ln w="9525">
            <a:solidFill>
              <a:schemeClr val="tx1"/>
            </a:solidFill>
            <a:miter lim="800000"/>
            <a:headEnd/>
            <a:tailEnd/>
          </a:ln>
          <a:effectLst/>
        </p:spPr>
        <p:txBody>
          <a:bodyPr>
            <a:spAutoFit/>
          </a:bodyPr>
          <a:lstStyle/>
          <a:p>
            <a:pPr algn="ctr" eaLnBrk="1" hangingPunct="1">
              <a:spcBef>
                <a:spcPct val="50000"/>
              </a:spcBef>
            </a:pPr>
            <a:r>
              <a:rPr lang="en-US" sz="1800">
                <a:latin typeface="Arial" charset="0"/>
                <a:cs typeface="Arial" charset="0"/>
              </a:rPr>
              <a:t>P1</a:t>
            </a:r>
          </a:p>
        </p:txBody>
      </p:sp>
      <p:sp>
        <p:nvSpPr>
          <p:cNvPr id="636947" name="Text Box 19"/>
          <p:cNvSpPr txBox="1">
            <a:spLocks noChangeArrowheads="1"/>
          </p:cNvSpPr>
          <p:nvPr/>
        </p:nvSpPr>
        <p:spPr bwMode="auto">
          <a:xfrm>
            <a:off x="5638800" y="4729163"/>
            <a:ext cx="762000" cy="376237"/>
          </a:xfrm>
          <a:prstGeom prst="rect">
            <a:avLst/>
          </a:prstGeom>
          <a:solidFill>
            <a:schemeClr val="accent1"/>
          </a:solidFill>
          <a:ln w="9525">
            <a:solidFill>
              <a:schemeClr val="tx1"/>
            </a:solidFill>
            <a:miter lim="800000"/>
            <a:headEnd/>
            <a:tailEnd/>
          </a:ln>
          <a:effectLst/>
        </p:spPr>
        <p:txBody>
          <a:bodyPr>
            <a:spAutoFit/>
          </a:bodyPr>
          <a:lstStyle/>
          <a:p>
            <a:pPr algn="ctr" eaLnBrk="1" hangingPunct="1">
              <a:spcBef>
                <a:spcPct val="50000"/>
              </a:spcBef>
            </a:pPr>
            <a:r>
              <a:rPr lang="en-US" sz="1800">
                <a:latin typeface="Arial" charset="0"/>
                <a:cs typeface="Arial" charset="0"/>
              </a:rPr>
              <a:t>P1</a:t>
            </a:r>
          </a:p>
        </p:txBody>
      </p:sp>
      <p:sp>
        <p:nvSpPr>
          <p:cNvPr id="636948" name="Text Box 20"/>
          <p:cNvSpPr txBox="1">
            <a:spLocks noChangeArrowheads="1"/>
          </p:cNvSpPr>
          <p:nvPr/>
        </p:nvSpPr>
        <p:spPr bwMode="auto">
          <a:xfrm>
            <a:off x="6400800" y="4729163"/>
            <a:ext cx="762000" cy="376237"/>
          </a:xfrm>
          <a:prstGeom prst="rect">
            <a:avLst/>
          </a:prstGeom>
          <a:solidFill>
            <a:schemeClr val="accent1"/>
          </a:solidFill>
          <a:ln w="9525">
            <a:solidFill>
              <a:schemeClr val="tx1"/>
            </a:solidFill>
            <a:miter lim="800000"/>
            <a:headEnd/>
            <a:tailEnd/>
          </a:ln>
          <a:effectLst/>
        </p:spPr>
        <p:txBody>
          <a:bodyPr>
            <a:spAutoFit/>
          </a:bodyPr>
          <a:lstStyle/>
          <a:p>
            <a:pPr algn="ctr" eaLnBrk="1" hangingPunct="1">
              <a:spcBef>
                <a:spcPct val="50000"/>
              </a:spcBef>
            </a:pPr>
            <a:r>
              <a:rPr lang="en-US" sz="1800">
                <a:latin typeface="Arial" charset="0"/>
                <a:cs typeface="Arial" charset="0"/>
              </a:rPr>
              <a:t>P1</a:t>
            </a:r>
          </a:p>
        </p:txBody>
      </p:sp>
      <p:sp>
        <p:nvSpPr>
          <p:cNvPr id="636949" name="Text Box 21"/>
          <p:cNvSpPr txBox="1">
            <a:spLocks noChangeArrowheads="1"/>
          </p:cNvSpPr>
          <p:nvPr/>
        </p:nvSpPr>
        <p:spPr bwMode="auto">
          <a:xfrm>
            <a:off x="5410200" y="5181600"/>
            <a:ext cx="457200" cy="366713"/>
          </a:xfrm>
          <a:prstGeom prst="rect">
            <a:avLst/>
          </a:prstGeom>
          <a:noFill/>
          <a:ln w="9525">
            <a:noFill/>
            <a:miter lim="800000"/>
            <a:headEnd/>
            <a:tailEnd/>
          </a:ln>
          <a:effectLst/>
        </p:spPr>
        <p:txBody>
          <a:bodyPr>
            <a:spAutoFit/>
          </a:bodyPr>
          <a:lstStyle/>
          <a:p>
            <a:pPr eaLnBrk="1" hangingPunct="1">
              <a:spcBef>
                <a:spcPct val="50000"/>
              </a:spcBef>
            </a:pPr>
            <a:r>
              <a:rPr lang="en-US" sz="1800">
                <a:latin typeface="Arial" charset="0"/>
                <a:cs typeface="Arial" charset="0"/>
              </a:rPr>
              <a:t>18</a:t>
            </a:r>
          </a:p>
        </p:txBody>
      </p:sp>
      <p:sp>
        <p:nvSpPr>
          <p:cNvPr id="636950" name="Text Box 22"/>
          <p:cNvSpPr txBox="1">
            <a:spLocks noChangeArrowheads="1"/>
          </p:cNvSpPr>
          <p:nvPr/>
        </p:nvSpPr>
        <p:spPr bwMode="auto">
          <a:xfrm>
            <a:off x="6172200" y="5181600"/>
            <a:ext cx="457200" cy="366713"/>
          </a:xfrm>
          <a:prstGeom prst="rect">
            <a:avLst/>
          </a:prstGeom>
          <a:noFill/>
          <a:ln w="9525">
            <a:noFill/>
            <a:miter lim="800000"/>
            <a:headEnd/>
            <a:tailEnd/>
          </a:ln>
          <a:effectLst/>
        </p:spPr>
        <p:txBody>
          <a:bodyPr>
            <a:spAutoFit/>
          </a:bodyPr>
          <a:lstStyle/>
          <a:p>
            <a:pPr eaLnBrk="1" hangingPunct="1">
              <a:spcBef>
                <a:spcPct val="50000"/>
              </a:spcBef>
            </a:pPr>
            <a:r>
              <a:rPr lang="en-US" sz="1800">
                <a:latin typeface="Arial" charset="0"/>
                <a:cs typeface="Arial" charset="0"/>
              </a:rPr>
              <a:t>22</a:t>
            </a:r>
          </a:p>
        </p:txBody>
      </p:sp>
      <p:sp>
        <p:nvSpPr>
          <p:cNvPr id="636951" name="Text Box 23"/>
          <p:cNvSpPr txBox="1">
            <a:spLocks noChangeArrowheads="1"/>
          </p:cNvSpPr>
          <p:nvPr/>
        </p:nvSpPr>
        <p:spPr bwMode="auto">
          <a:xfrm>
            <a:off x="6934200" y="5181600"/>
            <a:ext cx="457200" cy="366713"/>
          </a:xfrm>
          <a:prstGeom prst="rect">
            <a:avLst/>
          </a:prstGeom>
          <a:noFill/>
          <a:ln w="9525">
            <a:noFill/>
            <a:miter lim="800000"/>
            <a:headEnd/>
            <a:tailEnd/>
          </a:ln>
          <a:effectLst/>
        </p:spPr>
        <p:txBody>
          <a:bodyPr>
            <a:spAutoFit/>
          </a:bodyPr>
          <a:lstStyle/>
          <a:p>
            <a:pPr eaLnBrk="1" hangingPunct="1">
              <a:spcBef>
                <a:spcPct val="50000"/>
              </a:spcBef>
            </a:pPr>
            <a:r>
              <a:rPr lang="en-US" sz="1800">
                <a:latin typeface="Arial" charset="0"/>
                <a:cs typeface="Arial" charset="0"/>
              </a:rPr>
              <a:t>26</a:t>
            </a:r>
          </a:p>
        </p:txBody>
      </p:sp>
      <p:sp>
        <p:nvSpPr>
          <p:cNvPr id="636952" name="Text Box 24"/>
          <p:cNvSpPr txBox="1">
            <a:spLocks noChangeArrowheads="1"/>
          </p:cNvSpPr>
          <p:nvPr/>
        </p:nvSpPr>
        <p:spPr bwMode="auto">
          <a:xfrm>
            <a:off x="7162800" y="4737100"/>
            <a:ext cx="762000" cy="376238"/>
          </a:xfrm>
          <a:prstGeom prst="rect">
            <a:avLst/>
          </a:prstGeom>
          <a:solidFill>
            <a:schemeClr val="accent1"/>
          </a:solidFill>
          <a:ln w="9525">
            <a:solidFill>
              <a:schemeClr val="tx1"/>
            </a:solidFill>
            <a:miter lim="800000"/>
            <a:headEnd/>
            <a:tailEnd/>
          </a:ln>
          <a:effectLst/>
        </p:spPr>
        <p:txBody>
          <a:bodyPr>
            <a:spAutoFit/>
          </a:bodyPr>
          <a:lstStyle/>
          <a:p>
            <a:pPr algn="ctr" eaLnBrk="1" hangingPunct="1">
              <a:spcBef>
                <a:spcPct val="50000"/>
              </a:spcBef>
            </a:pPr>
            <a:r>
              <a:rPr lang="en-US" sz="1800">
                <a:latin typeface="Arial" charset="0"/>
                <a:cs typeface="Arial" charset="0"/>
              </a:rPr>
              <a:t>P1</a:t>
            </a:r>
          </a:p>
        </p:txBody>
      </p:sp>
      <p:sp>
        <p:nvSpPr>
          <p:cNvPr id="636953" name="Text Box 25"/>
          <p:cNvSpPr txBox="1">
            <a:spLocks noChangeArrowheads="1"/>
          </p:cNvSpPr>
          <p:nvPr/>
        </p:nvSpPr>
        <p:spPr bwMode="auto">
          <a:xfrm>
            <a:off x="7696200" y="5181600"/>
            <a:ext cx="457200" cy="366713"/>
          </a:xfrm>
          <a:prstGeom prst="rect">
            <a:avLst/>
          </a:prstGeom>
          <a:noFill/>
          <a:ln w="9525">
            <a:noFill/>
            <a:miter lim="800000"/>
            <a:headEnd/>
            <a:tailEnd/>
          </a:ln>
          <a:effectLst/>
        </p:spPr>
        <p:txBody>
          <a:bodyPr>
            <a:spAutoFit/>
          </a:bodyPr>
          <a:lstStyle/>
          <a:p>
            <a:pPr eaLnBrk="1" hangingPunct="1">
              <a:spcBef>
                <a:spcPct val="50000"/>
              </a:spcBef>
            </a:pPr>
            <a:r>
              <a:rPr lang="en-US" sz="1800">
                <a:latin typeface="Arial" charset="0"/>
                <a:cs typeface="Arial" charset="0"/>
              </a:rPr>
              <a:t>30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36930"/>
                                        </p:tgtEl>
                                        <p:attrNameLst>
                                          <p:attrName>style.visibility</p:attrName>
                                        </p:attrNameLst>
                                      </p:cBhvr>
                                      <p:to>
                                        <p:strVal val="visible"/>
                                      </p:to>
                                    </p:set>
                                    <p:anim calcmode="lin" valueType="num">
                                      <p:cBhvr additive="base">
                                        <p:cTn id="7" dur="500" fill="hold"/>
                                        <p:tgtEl>
                                          <p:spTgt spid="636930"/>
                                        </p:tgtEl>
                                        <p:attrNameLst>
                                          <p:attrName>ppt_x</p:attrName>
                                        </p:attrNameLst>
                                      </p:cBhvr>
                                      <p:tavLst>
                                        <p:tav tm="0">
                                          <p:val>
                                            <p:strVal val="#ppt_x"/>
                                          </p:val>
                                        </p:tav>
                                        <p:tav tm="100000">
                                          <p:val>
                                            <p:strVal val="#ppt_x"/>
                                          </p:val>
                                        </p:tav>
                                      </p:tavLst>
                                    </p:anim>
                                    <p:anim calcmode="lin" valueType="num">
                                      <p:cBhvr additive="base">
                                        <p:cTn id="8" dur="500" fill="hold"/>
                                        <p:tgtEl>
                                          <p:spTgt spid="6369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36931"/>
                                        </p:tgtEl>
                                        <p:attrNameLst>
                                          <p:attrName>style.visibility</p:attrName>
                                        </p:attrNameLst>
                                      </p:cBhvr>
                                      <p:to>
                                        <p:strVal val="visible"/>
                                      </p:to>
                                    </p:set>
                                    <p:anim calcmode="lin" valueType="num">
                                      <p:cBhvr additive="base">
                                        <p:cTn id="13" dur="500" fill="hold"/>
                                        <p:tgtEl>
                                          <p:spTgt spid="636931"/>
                                        </p:tgtEl>
                                        <p:attrNameLst>
                                          <p:attrName>ppt_x</p:attrName>
                                        </p:attrNameLst>
                                      </p:cBhvr>
                                      <p:tavLst>
                                        <p:tav tm="0">
                                          <p:val>
                                            <p:strVal val="#ppt_x"/>
                                          </p:val>
                                        </p:tav>
                                        <p:tav tm="100000">
                                          <p:val>
                                            <p:strVal val="#ppt_x"/>
                                          </p:val>
                                        </p:tav>
                                      </p:tavLst>
                                    </p:anim>
                                    <p:anim calcmode="lin" valueType="num">
                                      <p:cBhvr additive="base">
                                        <p:cTn id="14" dur="500" fill="hold"/>
                                        <p:tgtEl>
                                          <p:spTgt spid="63693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36933"/>
                                        </p:tgtEl>
                                        <p:attrNameLst>
                                          <p:attrName>style.visibility</p:attrName>
                                        </p:attrNameLst>
                                      </p:cBhvr>
                                      <p:to>
                                        <p:strVal val="visible"/>
                                      </p:to>
                                    </p:set>
                                    <p:anim calcmode="lin" valueType="num">
                                      <p:cBhvr additive="base">
                                        <p:cTn id="19" dur="500" fill="hold"/>
                                        <p:tgtEl>
                                          <p:spTgt spid="636933"/>
                                        </p:tgtEl>
                                        <p:attrNameLst>
                                          <p:attrName>ppt_x</p:attrName>
                                        </p:attrNameLst>
                                      </p:cBhvr>
                                      <p:tavLst>
                                        <p:tav tm="0">
                                          <p:val>
                                            <p:strVal val="#ppt_x"/>
                                          </p:val>
                                        </p:tav>
                                        <p:tav tm="100000">
                                          <p:val>
                                            <p:strVal val="#ppt_x"/>
                                          </p:val>
                                        </p:tav>
                                      </p:tavLst>
                                    </p:anim>
                                    <p:anim calcmode="lin" valueType="num">
                                      <p:cBhvr additive="base">
                                        <p:cTn id="20" dur="500" fill="hold"/>
                                        <p:tgtEl>
                                          <p:spTgt spid="63693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36932"/>
                                        </p:tgtEl>
                                        <p:attrNameLst>
                                          <p:attrName>style.visibility</p:attrName>
                                        </p:attrNameLst>
                                      </p:cBhvr>
                                      <p:to>
                                        <p:strVal val="visible"/>
                                      </p:to>
                                    </p:set>
                                    <p:anim calcmode="lin" valueType="num">
                                      <p:cBhvr additive="base">
                                        <p:cTn id="25" dur="500" fill="hold"/>
                                        <p:tgtEl>
                                          <p:spTgt spid="636932"/>
                                        </p:tgtEl>
                                        <p:attrNameLst>
                                          <p:attrName>ppt_x</p:attrName>
                                        </p:attrNameLst>
                                      </p:cBhvr>
                                      <p:tavLst>
                                        <p:tav tm="0">
                                          <p:val>
                                            <p:strVal val="#ppt_x"/>
                                          </p:val>
                                        </p:tav>
                                        <p:tav tm="100000">
                                          <p:val>
                                            <p:strVal val="#ppt_x"/>
                                          </p:val>
                                        </p:tav>
                                      </p:tavLst>
                                    </p:anim>
                                    <p:anim calcmode="lin" valueType="num">
                                      <p:cBhvr additive="base">
                                        <p:cTn id="26" dur="500" fill="hold"/>
                                        <p:tgtEl>
                                          <p:spTgt spid="63693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36934"/>
                                        </p:tgtEl>
                                        <p:attrNameLst>
                                          <p:attrName>style.visibility</p:attrName>
                                        </p:attrNameLst>
                                      </p:cBhvr>
                                      <p:to>
                                        <p:strVal val="visible"/>
                                      </p:to>
                                    </p:set>
                                    <p:anim calcmode="lin" valueType="num">
                                      <p:cBhvr additive="base">
                                        <p:cTn id="31" dur="500" fill="hold"/>
                                        <p:tgtEl>
                                          <p:spTgt spid="636934"/>
                                        </p:tgtEl>
                                        <p:attrNameLst>
                                          <p:attrName>ppt_x</p:attrName>
                                        </p:attrNameLst>
                                      </p:cBhvr>
                                      <p:tavLst>
                                        <p:tav tm="0">
                                          <p:val>
                                            <p:strVal val="#ppt_x"/>
                                          </p:val>
                                        </p:tav>
                                        <p:tav tm="100000">
                                          <p:val>
                                            <p:strVal val="#ppt_x"/>
                                          </p:val>
                                        </p:tav>
                                      </p:tavLst>
                                    </p:anim>
                                    <p:anim calcmode="lin" valueType="num">
                                      <p:cBhvr additive="base">
                                        <p:cTn id="32" dur="500" fill="hold"/>
                                        <p:tgtEl>
                                          <p:spTgt spid="63693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36945"/>
                                        </p:tgtEl>
                                        <p:attrNameLst>
                                          <p:attrName>style.visibility</p:attrName>
                                        </p:attrNameLst>
                                      </p:cBhvr>
                                      <p:to>
                                        <p:strVal val="visible"/>
                                      </p:to>
                                    </p:set>
                                    <p:anim calcmode="lin" valueType="num">
                                      <p:cBhvr additive="base">
                                        <p:cTn id="37" dur="500" fill="hold"/>
                                        <p:tgtEl>
                                          <p:spTgt spid="636945"/>
                                        </p:tgtEl>
                                        <p:attrNameLst>
                                          <p:attrName>ppt_x</p:attrName>
                                        </p:attrNameLst>
                                      </p:cBhvr>
                                      <p:tavLst>
                                        <p:tav tm="0">
                                          <p:val>
                                            <p:strVal val="#ppt_x"/>
                                          </p:val>
                                        </p:tav>
                                        <p:tav tm="100000">
                                          <p:val>
                                            <p:strVal val="#ppt_x"/>
                                          </p:val>
                                        </p:tav>
                                      </p:tavLst>
                                    </p:anim>
                                    <p:anim calcmode="lin" valueType="num">
                                      <p:cBhvr additive="base">
                                        <p:cTn id="38" dur="500" fill="hold"/>
                                        <p:tgtEl>
                                          <p:spTgt spid="63694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36944"/>
                                        </p:tgtEl>
                                        <p:attrNameLst>
                                          <p:attrName>style.visibility</p:attrName>
                                        </p:attrNameLst>
                                      </p:cBhvr>
                                      <p:to>
                                        <p:strVal val="visible"/>
                                      </p:to>
                                    </p:set>
                                    <p:anim calcmode="lin" valueType="num">
                                      <p:cBhvr additive="base">
                                        <p:cTn id="43" dur="500" fill="hold"/>
                                        <p:tgtEl>
                                          <p:spTgt spid="636944"/>
                                        </p:tgtEl>
                                        <p:attrNameLst>
                                          <p:attrName>ppt_x</p:attrName>
                                        </p:attrNameLst>
                                      </p:cBhvr>
                                      <p:tavLst>
                                        <p:tav tm="0">
                                          <p:val>
                                            <p:strVal val="#ppt_x"/>
                                          </p:val>
                                        </p:tav>
                                        <p:tav tm="100000">
                                          <p:val>
                                            <p:strVal val="#ppt_x"/>
                                          </p:val>
                                        </p:tav>
                                      </p:tavLst>
                                    </p:anim>
                                    <p:anim calcmode="lin" valueType="num">
                                      <p:cBhvr additive="base">
                                        <p:cTn id="44" dur="500" fill="hold"/>
                                        <p:tgtEl>
                                          <p:spTgt spid="63694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36935"/>
                                        </p:tgtEl>
                                        <p:attrNameLst>
                                          <p:attrName>style.visibility</p:attrName>
                                        </p:attrNameLst>
                                      </p:cBhvr>
                                      <p:to>
                                        <p:strVal val="visible"/>
                                      </p:to>
                                    </p:set>
                                    <p:anim calcmode="lin" valueType="num">
                                      <p:cBhvr additive="base">
                                        <p:cTn id="49" dur="500" fill="hold"/>
                                        <p:tgtEl>
                                          <p:spTgt spid="636935"/>
                                        </p:tgtEl>
                                        <p:attrNameLst>
                                          <p:attrName>ppt_x</p:attrName>
                                        </p:attrNameLst>
                                      </p:cBhvr>
                                      <p:tavLst>
                                        <p:tav tm="0">
                                          <p:val>
                                            <p:strVal val="#ppt_x"/>
                                          </p:val>
                                        </p:tav>
                                        <p:tav tm="100000">
                                          <p:val>
                                            <p:strVal val="#ppt_x"/>
                                          </p:val>
                                        </p:tav>
                                      </p:tavLst>
                                    </p:anim>
                                    <p:anim calcmode="lin" valueType="num">
                                      <p:cBhvr additive="base">
                                        <p:cTn id="50" dur="500" fill="hold"/>
                                        <p:tgtEl>
                                          <p:spTgt spid="63693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636939"/>
                                        </p:tgtEl>
                                        <p:attrNameLst>
                                          <p:attrName>style.visibility</p:attrName>
                                        </p:attrNameLst>
                                      </p:cBhvr>
                                      <p:to>
                                        <p:strVal val="visible"/>
                                      </p:to>
                                    </p:set>
                                    <p:anim calcmode="lin" valueType="num">
                                      <p:cBhvr additive="base">
                                        <p:cTn id="53" dur="500" fill="hold"/>
                                        <p:tgtEl>
                                          <p:spTgt spid="636939"/>
                                        </p:tgtEl>
                                        <p:attrNameLst>
                                          <p:attrName>ppt_x</p:attrName>
                                        </p:attrNameLst>
                                      </p:cBhvr>
                                      <p:tavLst>
                                        <p:tav tm="0">
                                          <p:val>
                                            <p:strVal val="#ppt_x"/>
                                          </p:val>
                                        </p:tav>
                                        <p:tav tm="100000">
                                          <p:val>
                                            <p:strVal val="#ppt_x"/>
                                          </p:val>
                                        </p:tav>
                                      </p:tavLst>
                                    </p:anim>
                                    <p:anim calcmode="lin" valueType="num">
                                      <p:cBhvr additive="base">
                                        <p:cTn id="54" dur="500" fill="hold"/>
                                        <p:tgtEl>
                                          <p:spTgt spid="636939"/>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636940"/>
                                        </p:tgtEl>
                                        <p:attrNameLst>
                                          <p:attrName>style.visibility</p:attrName>
                                        </p:attrNameLst>
                                      </p:cBhvr>
                                      <p:to>
                                        <p:strVal val="visible"/>
                                      </p:to>
                                    </p:set>
                                    <p:anim calcmode="lin" valueType="num">
                                      <p:cBhvr additive="base">
                                        <p:cTn id="57" dur="500" fill="hold"/>
                                        <p:tgtEl>
                                          <p:spTgt spid="636940"/>
                                        </p:tgtEl>
                                        <p:attrNameLst>
                                          <p:attrName>ppt_x</p:attrName>
                                        </p:attrNameLst>
                                      </p:cBhvr>
                                      <p:tavLst>
                                        <p:tav tm="0">
                                          <p:val>
                                            <p:strVal val="#ppt_x"/>
                                          </p:val>
                                        </p:tav>
                                        <p:tav tm="100000">
                                          <p:val>
                                            <p:strVal val="#ppt_x"/>
                                          </p:val>
                                        </p:tav>
                                      </p:tavLst>
                                    </p:anim>
                                    <p:anim calcmode="lin" valueType="num">
                                      <p:cBhvr additive="base">
                                        <p:cTn id="58" dur="500" fill="hold"/>
                                        <p:tgtEl>
                                          <p:spTgt spid="636940"/>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636936"/>
                                        </p:tgtEl>
                                        <p:attrNameLst>
                                          <p:attrName>style.visibility</p:attrName>
                                        </p:attrNameLst>
                                      </p:cBhvr>
                                      <p:to>
                                        <p:strVal val="visible"/>
                                      </p:to>
                                    </p:set>
                                    <p:anim calcmode="lin" valueType="num">
                                      <p:cBhvr additive="base">
                                        <p:cTn id="63" dur="500" fill="hold"/>
                                        <p:tgtEl>
                                          <p:spTgt spid="636936"/>
                                        </p:tgtEl>
                                        <p:attrNameLst>
                                          <p:attrName>ppt_x</p:attrName>
                                        </p:attrNameLst>
                                      </p:cBhvr>
                                      <p:tavLst>
                                        <p:tav tm="0">
                                          <p:val>
                                            <p:strVal val="#ppt_x"/>
                                          </p:val>
                                        </p:tav>
                                        <p:tav tm="100000">
                                          <p:val>
                                            <p:strVal val="#ppt_x"/>
                                          </p:val>
                                        </p:tav>
                                      </p:tavLst>
                                    </p:anim>
                                    <p:anim calcmode="lin" valueType="num">
                                      <p:cBhvr additive="base">
                                        <p:cTn id="64" dur="500" fill="hold"/>
                                        <p:tgtEl>
                                          <p:spTgt spid="636936"/>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636941"/>
                                        </p:tgtEl>
                                        <p:attrNameLst>
                                          <p:attrName>style.visibility</p:attrName>
                                        </p:attrNameLst>
                                      </p:cBhvr>
                                      <p:to>
                                        <p:strVal val="visible"/>
                                      </p:to>
                                    </p:set>
                                    <p:anim calcmode="lin" valueType="num">
                                      <p:cBhvr additive="base">
                                        <p:cTn id="67" dur="500" fill="hold"/>
                                        <p:tgtEl>
                                          <p:spTgt spid="636941"/>
                                        </p:tgtEl>
                                        <p:attrNameLst>
                                          <p:attrName>ppt_x</p:attrName>
                                        </p:attrNameLst>
                                      </p:cBhvr>
                                      <p:tavLst>
                                        <p:tav tm="0">
                                          <p:val>
                                            <p:strVal val="#ppt_x"/>
                                          </p:val>
                                        </p:tav>
                                        <p:tav tm="100000">
                                          <p:val>
                                            <p:strVal val="#ppt_x"/>
                                          </p:val>
                                        </p:tav>
                                      </p:tavLst>
                                    </p:anim>
                                    <p:anim calcmode="lin" valueType="num">
                                      <p:cBhvr additive="base">
                                        <p:cTn id="68" dur="500" fill="hold"/>
                                        <p:tgtEl>
                                          <p:spTgt spid="636941"/>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636937"/>
                                        </p:tgtEl>
                                        <p:attrNameLst>
                                          <p:attrName>style.visibility</p:attrName>
                                        </p:attrNameLst>
                                      </p:cBhvr>
                                      <p:to>
                                        <p:strVal val="visible"/>
                                      </p:to>
                                    </p:set>
                                    <p:anim calcmode="lin" valueType="num">
                                      <p:cBhvr additive="base">
                                        <p:cTn id="73" dur="500" fill="hold"/>
                                        <p:tgtEl>
                                          <p:spTgt spid="636937"/>
                                        </p:tgtEl>
                                        <p:attrNameLst>
                                          <p:attrName>ppt_x</p:attrName>
                                        </p:attrNameLst>
                                      </p:cBhvr>
                                      <p:tavLst>
                                        <p:tav tm="0">
                                          <p:val>
                                            <p:strVal val="#ppt_x"/>
                                          </p:val>
                                        </p:tav>
                                        <p:tav tm="100000">
                                          <p:val>
                                            <p:strVal val="#ppt_x"/>
                                          </p:val>
                                        </p:tav>
                                      </p:tavLst>
                                    </p:anim>
                                    <p:anim calcmode="lin" valueType="num">
                                      <p:cBhvr additive="base">
                                        <p:cTn id="74" dur="500" fill="hold"/>
                                        <p:tgtEl>
                                          <p:spTgt spid="636937"/>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636942"/>
                                        </p:tgtEl>
                                        <p:attrNameLst>
                                          <p:attrName>style.visibility</p:attrName>
                                        </p:attrNameLst>
                                      </p:cBhvr>
                                      <p:to>
                                        <p:strVal val="visible"/>
                                      </p:to>
                                    </p:set>
                                    <p:anim calcmode="lin" valueType="num">
                                      <p:cBhvr additive="base">
                                        <p:cTn id="77" dur="500" fill="hold"/>
                                        <p:tgtEl>
                                          <p:spTgt spid="636942"/>
                                        </p:tgtEl>
                                        <p:attrNameLst>
                                          <p:attrName>ppt_x</p:attrName>
                                        </p:attrNameLst>
                                      </p:cBhvr>
                                      <p:tavLst>
                                        <p:tav tm="0">
                                          <p:val>
                                            <p:strVal val="#ppt_x"/>
                                          </p:val>
                                        </p:tav>
                                        <p:tav tm="100000">
                                          <p:val>
                                            <p:strVal val="#ppt_x"/>
                                          </p:val>
                                        </p:tav>
                                      </p:tavLst>
                                    </p:anim>
                                    <p:anim calcmode="lin" valueType="num">
                                      <p:cBhvr additive="base">
                                        <p:cTn id="78" dur="500" fill="hold"/>
                                        <p:tgtEl>
                                          <p:spTgt spid="636942"/>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636938"/>
                                        </p:tgtEl>
                                        <p:attrNameLst>
                                          <p:attrName>style.visibility</p:attrName>
                                        </p:attrNameLst>
                                      </p:cBhvr>
                                      <p:to>
                                        <p:strVal val="visible"/>
                                      </p:to>
                                    </p:set>
                                    <p:anim calcmode="lin" valueType="num">
                                      <p:cBhvr additive="base">
                                        <p:cTn id="83" dur="500" fill="hold"/>
                                        <p:tgtEl>
                                          <p:spTgt spid="636938"/>
                                        </p:tgtEl>
                                        <p:attrNameLst>
                                          <p:attrName>ppt_x</p:attrName>
                                        </p:attrNameLst>
                                      </p:cBhvr>
                                      <p:tavLst>
                                        <p:tav tm="0">
                                          <p:val>
                                            <p:strVal val="#ppt_x"/>
                                          </p:val>
                                        </p:tav>
                                        <p:tav tm="100000">
                                          <p:val>
                                            <p:strVal val="#ppt_x"/>
                                          </p:val>
                                        </p:tav>
                                      </p:tavLst>
                                    </p:anim>
                                    <p:anim calcmode="lin" valueType="num">
                                      <p:cBhvr additive="base">
                                        <p:cTn id="84" dur="500" fill="hold"/>
                                        <p:tgtEl>
                                          <p:spTgt spid="636938"/>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636943"/>
                                        </p:tgtEl>
                                        <p:attrNameLst>
                                          <p:attrName>style.visibility</p:attrName>
                                        </p:attrNameLst>
                                      </p:cBhvr>
                                      <p:to>
                                        <p:strVal val="visible"/>
                                      </p:to>
                                    </p:set>
                                    <p:anim calcmode="lin" valueType="num">
                                      <p:cBhvr additive="base">
                                        <p:cTn id="87" dur="500" fill="hold"/>
                                        <p:tgtEl>
                                          <p:spTgt spid="636943"/>
                                        </p:tgtEl>
                                        <p:attrNameLst>
                                          <p:attrName>ppt_x</p:attrName>
                                        </p:attrNameLst>
                                      </p:cBhvr>
                                      <p:tavLst>
                                        <p:tav tm="0">
                                          <p:val>
                                            <p:strVal val="#ppt_x"/>
                                          </p:val>
                                        </p:tav>
                                        <p:tav tm="100000">
                                          <p:val>
                                            <p:strVal val="#ppt_x"/>
                                          </p:val>
                                        </p:tav>
                                      </p:tavLst>
                                    </p:anim>
                                    <p:anim calcmode="lin" valueType="num">
                                      <p:cBhvr additive="base">
                                        <p:cTn id="88" dur="500" fill="hold"/>
                                        <p:tgtEl>
                                          <p:spTgt spid="636943"/>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636946"/>
                                        </p:tgtEl>
                                        <p:attrNameLst>
                                          <p:attrName>style.visibility</p:attrName>
                                        </p:attrNameLst>
                                      </p:cBhvr>
                                      <p:to>
                                        <p:strVal val="visible"/>
                                      </p:to>
                                    </p:set>
                                    <p:anim calcmode="lin" valueType="num">
                                      <p:cBhvr additive="base">
                                        <p:cTn id="93" dur="500" fill="hold"/>
                                        <p:tgtEl>
                                          <p:spTgt spid="636946"/>
                                        </p:tgtEl>
                                        <p:attrNameLst>
                                          <p:attrName>ppt_x</p:attrName>
                                        </p:attrNameLst>
                                      </p:cBhvr>
                                      <p:tavLst>
                                        <p:tav tm="0">
                                          <p:val>
                                            <p:strVal val="#ppt_x"/>
                                          </p:val>
                                        </p:tav>
                                        <p:tav tm="100000">
                                          <p:val>
                                            <p:strVal val="#ppt_x"/>
                                          </p:val>
                                        </p:tav>
                                      </p:tavLst>
                                    </p:anim>
                                    <p:anim calcmode="lin" valueType="num">
                                      <p:cBhvr additive="base">
                                        <p:cTn id="94" dur="500" fill="hold"/>
                                        <p:tgtEl>
                                          <p:spTgt spid="636946"/>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636949"/>
                                        </p:tgtEl>
                                        <p:attrNameLst>
                                          <p:attrName>style.visibility</p:attrName>
                                        </p:attrNameLst>
                                      </p:cBhvr>
                                      <p:to>
                                        <p:strVal val="visible"/>
                                      </p:to>
                                    </p:set>
                                    <p:anim calcmode="lin" valueType="num">
                                      <p:cBhvr additive="base">
                                        <p:cTn id="97" dur="500" fill="hold"/>
                                        <p:tgtEl>
                                          <p:spTgt spid="636949"/>
                                        </p:tgtEl>
                                        <p:attrNameLst>
                                          <p:attrName>ppt_x</p:attrName>
                                        </p:attrNameLst>
                                      </p:cBhvr>
                                      <p:tavLst>
                                        <p:tav tm="0">
                                          <p:val>
                                            <p:strVal val="#ppt_x"/>
                                          </p:val>
                                        </p:tav>
                                        <p:tav tm="100000">
                                          <p:val>
                                            <p:strVal val="#ppt_x"/>
                                          </p:val>
                                        </p:tav>
                                      </p:tavLst>
                                    </p:anim>
                                    <p:anim calcmode="lin" valueType="num">
                                      <p:cBhvr additive="base">
                                        <p:cTn id="98" dur="500" fill="hold"/>
                                        <p:tgtEl>
                                          <p:spTgt spid="636949"/>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636947"/>
                                        </p:tgtEl>
                                        <p:attrNameLst>
                                          <p:attrName>style.visibility</p:attrName>
                                        </p:attrNameLst>
                                      </p:cBhvr>
                                      <p:to>
                                        <p:strVal val="visible"/>
                                      </p:to>
                                    </p:set>
                                    <p:anim calcmode="lin" valueType="num">
                                      <p:cBhvr additive="base">
                                        <p:cTn id="103" dur="500" fill="hold"/>
                                        <p:tgtEl>
                                          <p:spTgt spid="636947"/>
                                        </p:tgtEl>
                                        <p:attrNameLst>
                                          <p:attrName>ppt_x</p:attrName>
                                        </p:attrNameLst>
                                      </p:cBhvr>
                                      <p:tavLst>
                                        <p:tav tm="0">
                                          <p:val>
                                            <p:strVal val="#ppt_x"/>
                                          </p:val>
                                        </p:tav>
                                        <p:tav tm="100000">
                                          <p:val>
                                            <p:strVal val="#ppt_x"/>
                                          </p:val>
                                        </p:tav>
                                      </p:tavLst>
                                    </p:anim>
                                    <p:anim calcmode="lin" valueType="num">
                                      <p:cBhvr additive="base">
                                        <p:cTn id="104" dur="500" fill="hold"/>
                                        <p:tgtEl>
                                          <p:spTgt spid="636947"/>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636950"/>
                                        </p:tgtEl>
                                        <p:attrNameLst>
                                          <p:attrName>style.visibility</p:attrName>
                                        </p:attrNameLst>
                                      </p:cBhvr>
                                      <p:to>
                                        <p:strVal val="visible"/>
                                      </p:to>
                                    </p:set>
                                    <p:anim calcmode="lin" valueType="num">
                                      <p:cBhvr additive="base">
                                        <p:cTn id="107" dur="500" fill="hold"/>
                                        <p:tgtEl>
                                          <p:spTgt spid="636950"/>
                                        </p:tgtEl>
                                        <p:attrNameLst>
                                          <p:attrName>ppt_x</p:attrName>
                                        </p:attrNameLst>
                                      </p:cBhvr>
                                      <p:tavLst>
                                        <p:tav tm="0">
                                          <p:val>
                                            <p:strVal val="#ppt_x"/>
                                          </p:val>
                                        </p:tav>
                                        <p:tav tm="100000">
                                          <p:val>
                                            <p:strVal val="#ppt_x"/>
                                          </p:val>
                                        </p:tav>
                                      </p:tavLst>
                                    </p:anim>
                                    <p:anim calcmode="lin" valueType="num">
                                      <p:cBhvr additive="base">
                                        <p:cTn id="108" dur="500" fill="hold"/>
                                        <p:tgtEl>
                                          <p:spTgt spid="636950"/>
                                        </p:tgtEl>
                                        <p:attrNameLst>
                                          <p:attrName>ppt_y</p:attrName>
                                        </p:attrNameLst>
                                      </p:cBhvr>
                                      <p:tavLst>
                                        <p:tav tm="0">
                                          <p:val>
                                            <p:strVal val="1+#ppt_h/2"/>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4" fill="hold" grpId="0" nodeType="clickEffect">
                                  <p:stCondLst>
                                    <p:cond delay="0"/>
                                  </p:stCondLst>
                                  <p:childTnLst>
                                    <p:set>
                                      <p:cBhvr>
                                        <p:cTn id="112" dur="1" fill="hold">
                                          <p:stCondLst>
                                            <p:cond delay="0"/>
                                          </p:stCondLst>
                                        </p:cTn>
                                        <p:tgtEl>
                                          <p:spTgt spid="636948"/>
                                        </p:tgtEl>
                                        <p:attrNameLst>
                                          <p:attrName>style.visibility</p:attrName>
                                        </p:attrNameLst>
                                      </p:cBhvr>
                                      <p:to>
                                        <p:strVal val="visible"/>
                                      </p:to>
                                    </p:set>
                                    <p:anim calcmode="lin" valueType="num">
                                      <p:cBhvr additive="base">
                                        <p:cTn id="113" dur="500" fill="hold"/>
                                        <p:tgtEl>
                                          <p:spTgt spid="636948"/>
                                        </p:tgtEl>
                                        <p:attrNameLst>
                                          <p:attrName>ppt_x</p:attrName>
                                        </p:attrNameLst>
                                      </p:cBhvr>
                                      <p:tavLst>
                                        <p:tav tm="0">
                                          <p:val>
                                            <p:strVal val="#ppt_x"/>
                                          </p:val>
                                        </p:tav>
                                        <p:tav tm="100000">
                                          <p:val>
                                            <p:strVal val="#ppt_x"/>
                                          </p:val>
                                        </p:tav>
                                      </p:tavLst>
                                    </p:anim>
                                    <p:anim calcmode="lin" valueType="num">
                                      <p:cBhvr additive="base">
                                        <p:cTn id="114" dur="500" fill="hold"/>
                                        <p:tgtEl>
                                          <p:spTgt spid="636948"/>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636951"/>
                                        </p:tgtEl>
                                        <p:attrNameLst>
                                          <p:attrName>style.visibility</p:attrName>
                                        </p:attrNameLst>
                                      </p:cBhvr>
                                      <p:to>
                                        <p:strVal val="visible"/>
                                      </p:to>
                                    </p:set>
                                    <p:anim calcmode="lin" valueType="num">
                                      <p:cBhvr additive="base">
                                        <p:cTn id="117" dur="500" fill="hold"/>
                                        <p:tgtEl>
                                          <p:spTgt spid="636951"/>
                                        </p:tgtEl>
                                        <p:attrNameLst>
                                          <p:attrName>ppt_x</p:attrName>
                                        </p:attrNameLst>
                                      </p:cBhvr>
                                      <p:tavLst>
                                        <p:tav tm="0">
                                          <p:val>
                                            <p:strVal val="#ppt_x"/>
                                          </p:val>
                                        </p:tav>
                                        <p:tav tm="100000">
                                          <p:val>
                                            <p:strVal val="#ppt_x"/>
                                          </p:val>
                                        </p:tav>
                                      </p:tavLst>
                                    </p:anim>
                                    <p:anim calcmode="lin" valueType="num">
                                      <p:cBhvr additive="base">
                                        <p:cTn id="118" dur="500" fill="hold"/>
                                        <p:tgtEl>
                                          <p:spTgt spid="636951"/>
                                        </p:tgtEl>
                                        <p:attrNameLst>
                                          <p:attrName>ppt_y</p:attrName>
                                        </p:attrNameLst>
                                      </p:cBhvr>
                                      <p:tavLst>
                                        <p:tav tm="0">
                                          <p:val>
                                            <p:strVal val="1+#ppt_h/2"/>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2" presetClass="entr" presetSubtype="4" fill="hold" grpId="0" nodeType="clickEffect">
                                  <p:stCondLst>
                                    <p:cond delay="0"/>
                                  </p:stCondLst>
                                  <p:childTnLst>
                                    <p:set>
                                      <p:cBhvr>
                                        <p:cTn id="122" dur="1" fill="hold">
                                          <p:stCondLst>
                                            <p:cond delay="0"/>
                                          </p:stCondLst>
                                        </p:cTn>
                                        <p:tgtEl>
                                          <p:spTgt spid="636952"/>
                                        </p:tgtEl>
                                        <p:attrNameLst>
                                          <p:attrName>style.visibility</p:attrName>
                                        </p:attrNameLst>
                                      </p:cBhvr>
                                      <p:to>
                                        <p:strVal val="visible"/>
                                      </p:to>
                                    </p:set>
                                    <p:anim calcmode="lin" valueType="num">
                                      <p:cBhvr additive="base">
                                        <p:cTn id="123" dur="500" fill="hold"/>
                                        <p:tgtEl>
                                          <p:spTgt spid="636952"/>
                                        </p:tgtEl>
                                        <p:attrNameLst>
                                          <p:attrName>ppt_x</p:attrName>
                                        </p:attrNameLst>
                                      </p:cBhvr>
                                      <p:tavLst>
                                        <p:tav tm="0">
                                          <p:val>
                                            <p:strVal val="#ppt_x"/>
                                          </p:val>
                                        </p:tav>
                                        <p:tav tm="100000">
                                          <p:val>
                                            <p:strVal val="#ppt_x"/>
                                          </p:val>
                                        </p:tav>
                                      </p:tavLst>
                                    </p:anim>
                                    <p:anim calcmode="lin" valueType="num">
                                      <p:cBhvr additive="base">
                                        <p:cTn id="124" dur="500" fill="hold"/>
                                        <p:tgtEl>
                                          <p:spTgt spid="636952"/>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636953"/>
                                        </p:tgtEl>
                                        <p:attrNameLst>
                                          <p:attrName>style.visibility</p:attrName>
                                        </p:attrNameLst>
                                      </p:cBhvr>
                                      <p:to>
                                        <p:strVal val="visible"/>
                                      </p:to>
                                    </p:set>
                                    <p:anim calcmode="lin" valueType="num">
                                      <p:cBhvr additive="base">
                                        <p:cTn id="127" dur="500" fill="hold"/>
                                        <p:tgtEl>
                                          <p:spTgt spid="636953"/>
                                        </p:tgtEl>
                                        <p:attrNameLst>
                                          <p:attrName>ppt_x</p:attrName>
                                        </p:attrNameLst>
                                      </p:cBhvr>
                                      <p:tavLst>
                                        <p:tav tm="0">
                                          <p:val>
                                            <p:strVal val="#ppt_x"/>
                                          </p:val>
                                        </p:tav>
                                        <p:tav tm="100000">
                                          <p:val>
                                            <p:strVal val="#ppt_x"/>
                                          </p:val>
                                        </p:tav>
                                      </p:tavLst>
                                    </p:anim>
                                    <p:anim calcmode="lin" valueType="num">
                                      <p:cBhvr additive="base">
                                        <p:cTn id="128" dur="500" fill="hold"/>
                                        <p:tgtEl>
                                          <p:spTgt spid="6369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6930" grpId="0"/>
      <p:bldP spid="636931" grpId="0"/>
      <p:bldP spid="636932" grpId="0"/>
      <p:bldP spid="636933" grpId="0"/>
      <p:bldP spid="636934" grpId="0"/>
      <p:bldP spid="636935" grpId="0" animBg="1"/>
      <p:bldP spid="636936" grpId="0" animBg="1"/>
      <p:bldP spid="636937" grpId="0" animBg="1"/>
      <p:bldP spid="636938" grpId="0" animBg="1"/>
      <p:bldP spid="636939" grpId="0"/>
      <p:bldP spid="636940" grpId="0"/>
      <p:bldP spid="636941" grpId="0"/>
      <p:bldP spid="636942" grpId="0"/>
      <p:bldP spid="636943" grpId="0"/>
      <p:bldP spid="636944" grpId="0"/>
      <p:bldP spid="636945" grpId="0"/>
      <p:bldP spid="636946" grpId="0" animBg="1"/>
      <p:bldP spid="636947" grpId="0" animBg="1"/>
      <p:bldP spid="636948" grpId="0" animBg="1"/>
      <p:bldP spid="636949" grpId="0"/>
      <p:bldP spid="636950" grpId="0"/>
      <p:bldP spid="636951" grpId="0"/>
      <p:bldP spid="636952" grpId="0" animBg="1"/>
      <p:bldP spid="636953"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1" name="Rectangle 3"/>
          <p:cNvSpPr>
            <a:spLocks noGrp="1" noChangeArrowheads="1"/>
          </p:cNvSpPr>
          <p:nvPr>
            <p:ph type="body" idx="1"/>
          </p:nvPr>
        </p:nvSpPr>
        <p:spPr/>
        <p:txBody>
          <a:bodyPr/>
          <a:lstStyle/>
          <a:p>
            <a:r>
              <a:rPr lang="en-US"/>
              <a:t> </a:t>
            </a:r>
          </a:p>
        </p:txBody>
      </p:sp>
      <p:sp>
        <p:nvSpPr>
          <p:cNvPr id="642094" name="Rectangle 3"/>
          <p:cNvSpPr>
            <a:spLocks noChangeArrowheads="1"/>
          </p:cNvSpPr>
          <p:nvPr/>
        </p:nvSpPr>
        <p:spPr bwMode="auto">
          <a:xfrm>
            <a:off x="1905000" y="914400"/>
            <a:ext cx="5943600" cy="2819400"/>
          </a:xfrm>
          <a:prstGeom prst="rect">
            <a:avLst/>
          </a:prstGeom>
          <a:solidFill>
            <a:schemeClr val="bg1"/>
          </a:solidFill>
          <a:ln w="12700">
            <a:solidFill>
              <a:schemeClr val="tx1"/>
            </a:solidFill>
            <a:miter lim="800000"/>
            <a:headEnd/>
            <a:tailEnd/>
          </a:ln>
        </p:spPr>
        <p:txBody>
          <a:bodyPr wrap="none" anchor="ctr"/>
          <a:lstStyle/>
          <a:p>
            <a:pPr algn="r" rtl="1" eaLnBrk="1" hangingPunct="1"/>
            <a:endParaRPr lang="he-IL">
              <a:cs typeface="Arial" charset="0"/>
            </a:endParaRPr>
          </a:p>
        </p:txBody>
      </p:sp>
      <p:sp>
        <p:nvSpPr>
          <p:cNvPr id="642095" name="Line 4"/>
          <p:cNvSpPr>
            <a:spLocks noChangeShapeType="1"/>
          </p:cNvSpPr>
          <p:nvPr/>
        </p:nvSpPr>
        <p:spPr bwMode="auto">
          <a:xfrm>
            <a:off x="3505200" y="914400"/>
            <a:ext cx="0" cy="2817813"/>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642096" name="Line 5"/>
          <p:cNvSpPr>
            <a:spLocks noChangeShapeType="1"/>
          </p:cNvSpPr>
          <p:nvPr/>
        </p:nvSpPr>
        <p:spPr bwMode="auto">
          <a:xfrm>
            <a:off x="6019800" y="990600"/>
            <a:ext cx="0" cy="2817813"/>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642097" name="Line 6"/>
          <p:cNvSpPr>
            <a:spLocks noChangeShapeType="1"/>
          </p:cNvSpPr>
          <p:nvPr/>
        </p:nvSpPr>
        <p:spPr bwMode="auto">
          <a:xfrm>
            <a:off x="1906588" y="2133600"/>
            <a:ext cx="5942012"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642098" name="Line 7"/>
          <p:cNvSpPr>
            <a:spLocks noChangeShapeType="1"/>
          </p:cNvSpPr>
          <p:nvPr/>
        </p:nvSpPr>
        <p:spPr bwMode="auto">
          <a:xfrm>
            <a:off x="1906588" y="2895600"/>
            <a:ext cx="5942012"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642099" name="Line 8"/>
          <p:cNvSpPr>
            <a:spLocks noChangeShapeType="1"/>
          </p:cNvSpPr>
          <p:nvPr/>
        </p:nvSpPr>
        <p:spPr bwMode="auto">
          <a:xfrm>
            <a:off x="1906588" y="1752600"/>
            <a:ext cx="5942012"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642100" name="Line 9"/>
          <p:cNvSpPr>
            <a:spLocks noChangeShapeType="1"/>
          </p:cNvSpPr>
          <p:nvPr/>
        </p:nvSpPr>
        <p:spPr bwMode="auto">
          <a:xfrm>
            <a:off x="1906588" y="1371600"/>
            <a:ext cx="5942012"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642101" name="Line 10"/>
          <p:cNvSpPr>
            <a:spLocks noChangeShapeType="1"/>
          </p:cNvSpPr>
          <p:nvPr/>
        </p:nvSpPr>
        <p:spPr bwMode="auto">
          <a:xfrm>
            <a:off x="1906588" y="2514600"/>
            <a:ext cx="5942012"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642102" name="Rectangle 11"/>
          <p:cNvSpPr>
            <a:spLocks noChangeArrowheads="1"/>
          </p:cNvSpPr>
          <p:nvPr/>
        </p:nvSpPr>
        <p:spPr bwMode="auto">
          <a:xfrm>
            <a:off x="2286000" y="990600"/>
            <a:ext cx="758825" cy="304800"/>
          </a:xfrm>
          <a:prstGeom prst="rect">
            <a:avLst/>
          </a:prstGeom>
          <a:noFill/>
          <a:ln w="9525">
            <a:noFill/>
            <a:miter lim="800000"/>
            <a:headEnd/>
            <a:tailEnd/>
          </a:ln>
        </p:spPr>
        <p:txBody>
          <a:bodyPr wrap="none" lIns="92075" tIns="46038" rIns="92075" bIns="46038">
            <a:spAutoFit/>
          </a:bodyPr>
          <a:lstStyle/>
          <a:p>
            <a:r>
              <a:rPr lang="en-US" sz="1400" b="1">
                <a:cs typeface="Arial" charset="0"/>
              </a:rPr>
              <a:t>Process</a:t>
            </a:r>
          </a:p>
        </p:txBody>
      </p:sp>
      <p:sp>
        <p:nvSpPr>
          <p:cNvPr id="642103" name="Rectangle 12"/>
          <p:cNvSpPr>
            <a:spLocks noChangeArrowheads="1"/>
          </p:cNvSpPr>
          <p:nvPr/>
        </p:nvSpPr>
        <p:spPr bwMode="auto">
          <a:xfrm>
            <a:off x="4343400" y="762000"/>
            <a:ext cx="747713" cy="730250"/>
          </a:xfrm>
          <a:prstGeom prst="rect">
            <a:avLst/>
          </a:prstGeom>
          <a:noFill/>
          <a:ln w="9525">
            <a:noFill/>
            <a:miter lim="800000"/>
            <a:headEnd/>
            <a:tailEnd/>
          </a:ln>
        </p:spPr>
        <p:txBody>
          <a:bodyPr wrap="none" lIns="92075" tIns="46038" rIns="92075" bIns="46038">
            <a:spAutoFit/>
          </a:bodyPr>
          <a:lstStyle/>
          <a:p>
            <a:pPr algn="ctr"/>
            <a:endParaRPr lang="en-US" sz="1400" b="1">
              <a:cs typeface="Arial" charset="0"/>
            </a:endParaRPr>
          </a:p>
          <a:p>
            <a:pPr algn="ctr"/>
            <a:r>
              <a:rPr lang="en-US" sz="1400" b="1">
                <a:cs typeface="Arial" charset="0"/>
              </a:rPr>
              <a:t>Arrival</a:t>
            </a:r>
          </a:p>
          <a:p>
            <a:pPr algn="ctr"/>
            <a:r>
              <a:rPr lang="en-US" sz="1400" b="1">
                <a:cs typeface="Arial" charset="0"/>
              </a:rPr>
              <a:t>Time</a:t>
            </a:r>
          </a:p>
        </p:txBody>
      </p:sp>
      <p:sp>
        <p:nvSpPr>
          <p:cNvPr id="642104" name="Rectangle 13"/>
          <p:cNvSpPr>
            <a:spLocks noChangeArrowheads="1"/>
          </p:cNvSpPr>
          <p:nvPr/>
        </p:nvSpPr>
        <p:spPr bwMode="auto">
          <a:xfrm>
            <a:off x="6629400" y="701675"/>
            <a:ext cx="738188" cy="517525"/>
          </a:xfrm>
          <a:prstGeom prst="rect">
            <a:avLst/>
          </a:prstGeom>
          <a:noFill/>
          <a:ln w="9525">
            <a:noFill/>
            <a:miter lim="800000"/>
            <a:headEnd/>
            <a:tailEnd/>
          </a:ln>
        </p:spPr>
        <p:txBody>
          <a:bodyPr wrap="none" lIns="92075" tIns="46038" rIns="92075" bIns="46038">
            <a:spAutoFit/>
          </a:bodyPr>
          <a:lstStyle/>
          <a:p>
            <a:pPr algn="ctr"/>
            <a:r>
              <a:rPr lang="en-US" sz="1400" b="1">
                <a:cs typeface="Arial" charset="0"/>
              </a:rPr>
              <a:t>Service</a:t>
            </a:r>
          </a:p>
          <a:p>
            <a:pPr algn="ctr"/>
            <a:r>
              <a:rPr lang="en-US" sz="1400" b="1">
                <a:cs typeface="Arial" charset="0"/>
              </a:rPr>
              <a:t>Time</a:t>
            </a:r>
          </a:p>
        </p:txBody>
      </p:sp>
      <p:sp>
        <p:nvSpPr>
          <p:cNvPr id="642105" name="Rectangle 14"/>
          <p:cNvSpPr>
            <a:spLocks noChangeArrowheads="1"/>
          </p:cNvSpPr>
          <p:nvPr/>
        </p:nvSpPr>
        <p:spPr bwMode="auto">
          <a:xfrm>
            <a:off x="2514600" y="1447800"/>
            <a:ext cx="273050" cy="304800"/>
          </a:xfrm>
          <a:prstGeom prst="rect">
            <a:avLst/>
          </a:prstGeom>
          <a:noFill/>
          <a:ln w="9525">
            <a:noFill/>
            <a:miter lim="800000"/>
            <a:headEnd/>
            <a:tailEnd/>
          </a:ln>
        </p:spPr>
        <p:txBody>
          <a:bodyPr wrap="none" lIns="92075" tIns="46038" rIns="92075" bIns="46038">
            <a:spAutoFit/>
          </a:bodyPr>
          <a:lstStyle/>
          <a:p>
            <a:r>
              <a:rPr lang="en-US" sz="1400" b="1">
                <a:cs typeface="Arial" charset="0"/>
              </a:rPr>
              <a:t>1</a:t>
            </a:r>
          </a:p>
        </p:txBody>
      </p:sp>
      <p:sp>
        <p:nvSpPr>
          <p:cNvPr id="642106" name="Rectangle 15"/>
          <p:cNvSpPr>
            <a:spLocks noChangeArrowheads="1"/>
          </p:cNvSpPr>
          <p:nvPr/>
        </p:nvSpPr>
        <p:spPr bwMode="auto">
          <a:xfrm>
            <a:off x="2514600" y="1828800"/>
            <a:ext cx="273050" cy="304800"/>
          </a:xfrm>
          <a:prstGeom prst="rect">
            <a:avLst/>
          </a:prstGeom>
          <a:noFill/>
          <a:ln w="9525">
            <a:noFill/>
            <a:miter lim="800000"/>
            <a:headEnd/>
            <a:tailEnd/>
          </a:ln>
        </p:spPr>
        <p:txBody>
          <a:bodyPr wrap="none" lIns="92075" tIns="46038" rIns="92075" bIns="46038">
            <a:spAutoFit/>
          </a:bodyPr>
          <a:lstStyle/>
          <a:p>
            <a:r>
              <a:rPr lang="en-US" sz="1400" b="1">
                <a:cs typeface="Arial" charset="0"/>
              </a:rPr>
              <a:t>2</a:t>
            </a:r>
          </a:p>
        </p:txBody>
      </p:sp>
      <p:sp>
        <p:nvSpPr>
          <p:cNvPr id="642107" name="Rectangle 16"/>
          <p:cNvSpPr>
            <a:spLocks noChangeArrowheads="1"/>
          </p:cNvSpPr>
          <p:nvPr/>
        </p:nvSpPr>
        <p:spPr bwMode="auto">
          <a:xfrm>
            <a:off x="2514600" y="2209800"/>
            <a:ext cx="273050" cy="304800"/>
          </a:xfrm>
          <a:prstGeom prst="rect">
            <a:avLst/>
          </a:prstGeom>
          <a:noFill/>
          <a:ln w="9525">
            <a:noFill/>
            <a:miter lim="800000"/>
            <a:headEnd/>
            <a:tailEnd/>
          </a:ln>
        </p:spPr>
        <p:txBody>
          <a:bodyPr wrap="none" lIns="92075" tIns="46038" rIns="92075" bIns="46038">
            <a:spAutoFit/>
          </a:bodyPr>
          <a:lstStyle/>
          <a:p>
            <a:r>
              <a:rPr lang="en-US" sz="1400" b="1">
                <a:cs typeface="Arial" charset="0"/>
              </a:rPr>
              <a:t>3</a:t>
            </a:r>
          </a:p>
        </p:txBody>
      </p:sp>
      <p:sp>
        <p:nvSpPr>
          <p:cNvPr id="642108" name="Rectangle 17"/>
          <p:cNvSpPr>
            <a:spLocks noChangeArrowheads="1"/>
          </p:cNvSpPr>
          <p:nvPr/>
        </p:nvSpPr>
        <p:spPr bwMode="auto">
          <a:xfrm>
            <a:off x="2514600" y="2590800"/>
            <a:ext cx="273050" cy="304800"/>
          </a:xfrm>
          <a:prstGeom prst="rect">
            <a:avLst/>
          </a:prstGeom>
          <a:noFill/>
          <a:ln w="9525">
            <a:noFill/>
            <a:miter lim="800000"/>
            <a:headEnd/>
            <a:tailEnd/>
          </a:ln>
        </p:spPr>
        <p:txBody>
          <a:bodyPr wrap="none" lIns="92075" tIns="46038" rIns="92075" bIns="46038">
            <a:spAutoFit/>
          </a:bodyPr>
          <a:lstStyle/>
          <a:p>
            <a:r>
              <a:rPr lang="en-US" sz="1400" b="1">
                <a:cs typeface="Arial" charset="0"/>
              </a:rPr>
              <a:t>4</a:t>
            </a:r>
          </a:p>
        </p:txBody>
      </p:sp>
      <p:sp>
        <p:nvSpPr>
          <p:cNvPr id="642109" name="Rectangle 18"/>
          <p:cNvSpPr>
            <a:spLocks noChangeArrowheads="1"/>
          </p:cNvSpPr>
          <p:nvPr/>
        </p:nvSpPr>
        <p:spPr bwMode="auto">
          <a:xfrm>
            <a:off x="2514600" y="2971800"/>
            <a:ext cx="273050" cy="304800"/>
          </a:xfrm>
          <a:prstGeom prst="rect">
            <a:avLst/>
          </a:prstGeom>
          <a:noFill/>
          <a:ln w="9525">
            <a:noFill/>
            <a:miter lim="800000"/>
            <a:headEnd/>
            <a:tailEnd/>
          </a:ln>
        </p:spPr>
        <p:txBody>
          <a:bodyPr wrap="none" lIns="92075" tIns="46038" rIns="92075" bIns="46038">
            <a:spAutoFit/>
          </a:bodyPr>
          <a:lstStyle/>
          <a:p>
            <a:r>
              <a:rPr lang="en-US" sz="1400" b="1">
                <a:cs typeface="Arial" charset="0"/>
              </a:rPr>
              <a:t>5</a:t>
            </a:r>
          </a:p>
        </p:txBody>
      </p:sp>
      <p:sp>
        <p:nvSpPr>
          <p:cNvPr id="642110" name="Rectangle 19"/>
          <p:cNvSpPr>
            <a:spLocks noChangeArrowheads="1"/>
          </p:cNvSpPr>
          <p:nvPr/>
        </p:nvSpPr>
        <p:spPr bwMode="auto">
          <a:xfrm>
            <a:off x="4572000" y="1447800"/>
            <a:ext cx="273050" cy="304800"/>
          </a:xfrm>
          <a:prstGeom prst="rect">
            <a:avLst/>
          </a:prstGeom>
          <a:noFill/>
          <a:ln w="9525">
            <a:noFill/>
            <a:miter lim="800000"/>
            <a:headEnd/>
            <a:tailEnd/>
          </a:ln>
        </p:spPr>
        <p:txBody>
          <a:bodyPr wrap="none" lIns="92075" tIns="46038" rIns="92075" bIns="46038">
            <a:spAutoFit/>
          </a:bodyPr>
          <a:lstStyle/>
          <a:p>
            <a:r>
              <a:rPr lang="en-US" sz="1400" b="1">
                <a:cs typeface="Arial" charset="0"/>
              </a:rPr>
              <a:t>0</a:t>
            </a:r>
          </a:p>
        </p:txBody>
      </p:sp>
      <p:sp>
        <p:nvSpPr>
          <p:cNvPr id="642111" name="Rectangle 20"/>
          <p:cNvSpPr>
            <a:spLocks noChangeArrowheads="1"/>
          </p:cNvSpPr>
          <p:nvPr/>
        </p:nvSpPr>
        <p:spPr bwMode="auto">
          <a:xfrm>
            <a:off x="4572000" y="1828800"/>
            <a:ext cx="273050" cy="304800"/>
          </a:xfrm>
          <a:prstGeom prst="rect">
            <a:avLst/>
          </a:prstGeom>
          <a:noFill/>
          <a:ln w="9525">
            <a:noFill/>
            <a:miter lim="800000"/>
            <a:headEnd/>
            <a:tailEnd/>
          </a:ln>
        </p:spPr>
        <p:txBody>
          <a:bodyPr wrap="none" lIns="92075" tIns="46038" rIns="92075" bIns="46038">
            <a:spAutoFit/>
          </a:bodyPr>
          <a:lstStyle/>
          <a:p>
            <a:r>
              <a:rPr lang="en-US" sz="1400" b="1">
                <a:cs typeface="Arial" charset="0"/>
              </a:rPr>
              <a:t>2</a:t>
            </a:r>
          </a:p>
        </p:txBody>
      </p:sp>
      <p:sp>
        <p:nvSpPr>
          <p:cNvPr id="642112" name="Rectangle 21"/>
          <p:cNvSpPr>
            <a:spLocks noChangeArrowheads="1"/>
          </p:cNvSpPr>
          <p:nvPr/>
        </p:nvSpPr>
        <p:spPr bwMode="auto">
          <a:xfrm>
            <a:off x="4572000" y="2209800"/>
            <a:ext cx="273050" cy="304800"/>
          </a:xfrm>
          <a:prstGeom prst="rect">
            <a:avLst/>
          </a:prstGeom>
          <a:noFill/>
          <a:ln w="9525">
            <a:noFill/>
            <a:miter lim="800000"/>
            <a:headEnd/>
            <a:tailEnd/>
          </a:ln>
        </p:spPr>
        <p:txBody>
          <a:bodyPr wrap="none" lIns="92075" tIns="46038" rIns="92075" bIns="46038">
            <a:spAutoFit/>
          </a:bodyPr>
          <a:lstStyle/>
          <a:p>
            <a:r>
              <a:rPr lang="en-US" sz="1400" b="1">
                <a:cs typeface="Arial" charset="0"/>
              </a:rPr>
              <a:t>4</a:t>
            </a:r>
          </a:p>
        </p:txBody>
      </p:sp>
      <p:sp>
        <p:nvSpPr>
          <p:cNvPr id="642113" name="Rectangle 22"/>
          <p:cNvSpPr>
            <a:spLocks noChangeArrowheads="1"/>
          </p:cNvSpPr>
          <p:nvPr/>
        </p:nvSpPr>
        <p:spPr bwMode="auto">
          <a:xfrm>
            <a:off x="4572000" y="2590800"/>
            <a:ext cx="273050" cy="304800"/>
          </a:xfrm>
          <a:prstGeom prst="rect">
            <a:avLst/>
          </a:prstGeom>
          <a:noFill/>
          <a:ln w="9525">
            <a:noFill/>
            <a:miter lim="800000"/>
            <a:headEnd/>
            <a:tailEnd/>
          </a:ln>
        </p:spPr>
        <p:txBody>
          <a:bodyPr wrap="none" lIns="92075" tIns="46038" rIns="92075" bIns="46038">
            <a:spAutoFit/>
          </a:bodyPr>
          <a:lstStyle/>
          <a:p>
            <a:r>
              <a:rPr lang="en-US" sz="1400" b="1">
                <a:cs typeface="Arial" charset="0"/>
              </a:rPr>
              <a:t>6</a:t>
            </a:r>
          </a:p>
        </p:txBody>
      </p:sp>
      <p:sp>
        <p:nvSpPr>
          <p:cNvPr id="642114" name="Rectangle 23"/>
          <p:cNvSpPr>
            <a:spLocks noChangeArrowheads="1"/>
          </p:cNvSpPr>
          <p:nvPr/>
        </p:nvSpPr>
        <p:spPr bwMode="auto">
          <a:xfrm>
            <a:off x="4572000" y="2971800"/>
            <a:ext cx="273050" cy="304800"/>
          </a:xfrm>
          <a:prstGeom prst="rect">
            <a:avLst/>
          </a:prstGeom>
          <a:noFill/>
          <a:ln w="9525">
            <a:noFill/>
            <a:miter lim="800000"/>
            <a:headEnd/>
            <a:tailEnd/>
          </a:ln>
        </p:spPr>
        <p:txBody>
          <a:bodyPr wrap="none" lIns="92075" tIns="46038" rIns="92075" bIns="46038">
            <a:spAutoFit/>
          </a:bodyPr>
          <a:lstStyle/>
          <a:p>
            <a:r>
              <a:rPr lang="en-US" sz="1400" b="1">
                <a:cs typeface="Arial" charset="0"/>
              </a:rPr>
              <a:t>8</a:t>
            </a:r>
          </a:p>
        </p:txBody>
      </p:sp>
      <p:sp>
        <p:nvSpPr>
          <p:cNvPr id="642115" name="Rectangle 24"/>
          <p:cNvSpPr>
            <a:spLocks noChangeArrowheads="1"/>
          </p:cNvSpPr>
          <p:nvPr/>
        </p:nvSpPr>
        <p:spPr bwMode="auto">
          <a:xfrm>
            <a:off x="6858000" y="1447800"/>
            <a:ext cx="273050" cy="304800"/>
          </a:xfrm>
          <a:prstGeom prst="rect">
            <a:avLst/>
          </a:prstGeom>
          <a:noFill/>
          <a:ln w="9525">
            <a:noFill/>
            <a:miter lim="800000"/>
            <a:headEnd/>
            <a:tailEnd/>
          </a:ln>
        </p:spPr>
        <p:txBody>
          <a:bodyPr wrap="none" lIns="92075" tIns="46038" rIns="92075" bIns="46038">
            <a:spAutoFit/>
          </a:bodyPr>
          <a:lstStyle/>
          <a:p>
            <a:r>
              <a:rPr lang="en-US" sz="1400" b="1">
                <a:cs typeface="Arial" charset="0"/>
              </a:rPr>
              <a:t>3</a:t>
            </a:r>
          </a:p>
        </p:txBody>
      </p:sp>
      <p:sp>
        <p:nvSpPr>
          <p:cNvPr id="642116" name="Rectangle 25"/>
          <p:cNvSpPr>
            <a:spLocks noChangeArrowheads="1"/>
          </p:cNvSpPr>
          <p:nvPr/>
        </p:nvSpPr>
        <p:spPr bwMode="auto">
          <a:xfrm>
            <a:off x="6858000" y="1828800"/>
            <a:ext cx="273050" cy="304800"/>
          </a:xfrm>
          <a:prstGeom prst="rect">
            <a:avLst/>
          </a:prstGeom>
          <a:noFill/>
          <a:ln w="9525">
            <a:noFill/>
            <a:miter lim="800000"/>
            <a:headEnd/>
            <a:tailEnd/>
          </a:ln>
        </p:spPr>
        <p:txBody>
          <a:bodyPr wrap="none" lIns="92075" tIns="46038" rIns="92075" bIns="46038">
            <a:spAutoFit/>
          </a:bodyPr>
          <a:lstStyle/>
          <a:p>
            <a:r>
              <a:rPr lang="en-US" sz="1400" b="1">
                <a:cs typeface="Arial" charset="0"/>
              </a:rPr>
              <a:t>6</a:t>
            </a:r>
          </a:p>
        </p:txBody>
      </p:sp>
      <p:sp>
        <p:nvSpPr>
          <p:cNvPr id="642117" name="Rectangle 26"/>
          <p:cNvSpPr>
            <a:spLocks noChangeArrowheads="1"/>
          </p:cNvSpPr>
          <p:nvPr/>
        </p:nvSpPr>
        <p:spPr bwMode="auto">
          <a:xfrm>
            <a:off x="6858000" y="2209800"/>
            <a:ext cx="273050" cy="304800"/>
          </a:xfrm>
          <a:prstGeom prst="rect">
            <a:avLst/>
          </a:prstGeom>
          <a:noFill/>
          <a:ln w="9525">
            <a:noFill/>
            <a:miter lim="800000"/>
            <a:headEnd/>
            <a:tailEnd/>
          </a:ln>
        </p:spPr>
        <p:txBody>
          <a:bodyPr wrap="none" lIns="92075" tIns="46038" rIns="92075" bIns="46038">
            <a:spAutoFit/>
          </a:bodyPr>
          <a:lstStyle/>
          <a:p>
            <a:r>
              <a:rPr lang="en-US" sz="1400" b="1">
                <a:cs typeface="Arial" charset="0"/>
              </a:rPr>
              <a:t>4</a:t>
            </a:r>
          </a:p>
        </p:txBody>
      </p:sp>
      <p:sp>
        <p:nvSpPr>
          <p:cNvPr id="642118" name="Rectangle 27"/>
          <p:cNvSpPr>
            <a:spLocks noChangeArrowheads="1"/>
          </p:cNvSpPr>
          <p:nvPr/>
        </p:nvSpPr>
        <p:spPr bwMode="auto">
          <a:xfrm>
            <a:off x="6858000" y="2590800"/>
            <a:ext cx="273050" cy="304800"/>
          </a:xfrm>
          <a:prstGeom prst="rect">
            <a:avLst/>
          </a:prstGeom>
          <a:noFill/>
          <a:ln w="9525">
            <a:noFill/>
            <a:miter lim="800000"/>
            <a:headEnd/>
            <a:tailEnd/>
          </a:ln>
        </p:spPr>
        <p:txBody>
          <a:bodyPr wrap="none" lIns="92075" tIns="46038" rIns="92075" bIns="46038">
            <a:spAutoFit/>
          </a:bodyPr>
          <a:lstStyle/>
          <a:p>
            <a:r>
              <a:rPr lang="en-US" sz="1400" b="1">
                <a:cs typeface="Arial" charset="0"/>
              </a:rPr>
              <a:t>5</a:t>
            </a:r>
          </a:p>
        </p:txBody>
      </p:sp>
      <p:sp>
        <p:nvSpPr>
          <p:cNvPr id="642119" name="Rectangle 28"/>
          <p:cNvSpPr>
            <a:spLocks noChangeArrowheads="1"/>
          </p:cNvSpPr>
          <p:nvPr/>
        </p:nvSpPr>
        <p:spPr bwMode="auto">
          <a:xfrm>
            <a:off x="6858000" y="2971800"/>
            <a:ext cx="273050" cy="304800"/>
          </a:xfrm>
          <a:prstGeom prst="rect">
            <a:avLst/>
          </a:prstGeom>
          <a:noFill/>
          <a:ln w="9525">
            <a:noFill/>
            <a:miter lim="800000"/>
            <a:headEnd/>
            <a:tailEnd/>
          </a:ln>
        </p:spPr>
        <p:txBody>
          <a:bodyPr wrap="none" lIns="92075" tIns="46038" rIns="92075" bIns="46038">
            <a:spAutoFit/>
          </a:bodyPr>
          <a:lstStyle/>
          <a:p>
            <a:r>
              <a:rPr lang="en-US" sz="1400" b="1">
                <a:cs typeface="Arial" charset="0"/>
              </a:rPr>
              <a:t>2</a:t>
            </a:r>
          </a:p>
        </p:txBody>
      </p:sp>
      <p:graphicFrame>
        <p:nvGraphicFramePr>
          <p:cNvPr id="642120" name="Object 29"/>
          <p:cNvGraphicFramePr>
            <a:graphicFrameLocks noChangeAspect="1"/>
          </p:cNvGraphicFramePr>
          <p:nvPr/>
        </p:nvGraphicFramePr>
        <p:xfrm>
          <a:off x="1371600" y="4191000"/>
          <a:ext cx="6477000" cy="2133600"/>
        </p:xfrm>
        <a:graphic>
          <a:graphicData uri="http://schemas.openxmlformats.org/presentationml/2006/ole">
            <mc:AlternateContent xmlns:mc="http://schemas.openxmlformats.org/markup-compatibility/2006">
              <mc:Choice xmlns:v="urn:schemas-microsoft-com:vml" Requires="v">
                <p:oleObj spid="_x0000_s642122" name="Artwork" r:id="rId4" imgW="5942857" imgH="1619476" progId="">
                  <p:embed/>
                </p:oleObj>
              </mc:Choice>
              <mc:Fallback>
                <p:oleObj name="Artwork" r:id="rId4" imgW="5942857" imgH="1619476" progId="">
                  <p:embed/>
                  <p:pic>
                    <p:nvPicPr>
                      <p:cNvPr id="0" name="Object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4191000"/>
                        <a:ext cx="64770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42122" name="Text Box 74"/>
          <p:cNvSpPr txBox="1">
            <a:spLocks noChangeArrowheads="1"/>
          </p:cNvSpPr>
          <p:nvPr/>
        </p:nvSpPr>
        <p:spPr bwMode="auto">
          <a:xfrm>
            <a:off x="457200" y="269875"/>
            <a:ext cx="2855913" cy="457200"/>
          </a:xfrm>
          <a:prstGeom prst="rect">
            <a:avLst/>
          </a:prstGeom>
          <a:noFill/>
          <a:ln w="9525">
            <a:noFill/>
            <a:miter lim="800000"/>
            <a:headEnd/>
            <a:tailEnd/>
          </a:ln>
          <a:effectLst/>
        </p:spPr>
        <p:txBody>
          <a:bodyPr lIns="90000" tIns="46800" rIns="90000" bIns="46800">
            <a:spAutoFit/>
          </a:bodyPr>
          <a:lstStyle/>
          <a:p>
            <a:r>
              <a:rPr lang="en-US"/>
              <a:t>Example 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42120"/>
                                        </p:tgtEl>
                                        <p:attrNameLst>
                                          <p:attrName>style.visibility</p:attrName>
                                        </p:attrNameLst>
                                      </p:cBhvr>
                                      <p:to>
                                        <p:strVal val="visible"/>
                                      </p:to>
                                    </p:set>
                                    <p:anim calcmode="lin" valueType="num">
                                      <p:cBhvr additive="base">
                                        <p:cTn id="7" dur="500" fill="hold"/>
                                        <p:tgtEl>
                                          <p:spTgt spid="642120"/>
                                        </p:tgtEl>
                                        <p:attrNameLst>
                                          <p:attrName>ppt_x</p:attrName>
                                        </p:attrNameLst>
                                      </p:cBhvr>
                                      <p:tavLst>
                                        <p:tav tm="0">
                                          <p:val>
                                            <p:strVal val="#ppt_x"/>
                                          </p:val>
                                        </p:tav>
                                        <p:tav tm="100000">
                                          <p:val>
                                            <p:strVal val="#ppt_x"/>
                                          </p:val>
                                        </p:tav>
                                      </p:tavLst>
                                    </p:anim>
                                    <p:anim calcmode="lin" valueType="num">
                                      <p:cBhvr additive="base">
                                        <p:cTn id="8" dur="500" fill="hold"/>
                                        <p:tgtEl>
                                          <p:spTgt spid="6421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2"/>
          <p:cNvSpPr>
            <a:spLocks noGrp="1" noChangeArrowheads="1"/>
          </p:cNvSpPr>
          <p:nvPr>
            <p:ph type="title"/>
          </p:nvPr>
        </p:nvSpPr>
        <p:spPr>
          <a:xfrm>
            <a:off x="914400" y="0"/>
            <a:ext cx="8054975" cy="844550"/>
          </a:xfrm>
        </p:spPr>
        <p:txBody>
          <a:bodyPr/>
          <a:lstStyle/>
          <a:p>
            <a:r>
              <a:rPr lang="en-US" sz="2400"/>
              <a:t>Example 3 of RR with Time Quantum = 20</a:t>
            </a:r>
          </a:p>
        </p:txBody>
      </p:sp>
      <p:sp>
        <p:nvSpPr>
          <p:cNvPr id="629763" name="Rectangle 3"/>
          <p:cNvSpPr>
            <a:spLocks noGrp="1" noChangeArrowheads="1"/>
          </p:cNvSpPr>
          <p:nvPr>
            <p:ph type="body" idx="1"/>
          </p:nvPr>
        </p:nvSpPr>
        <p:spPr>
          <a:xfrm>
            <a:off x="1066800" y="1447800"/>
            <a:ext cx="7029450" cy="4114800"/>
          </a:xfrm>
        </p:spPr>
        <p:txBody>
          <a:bodyPr/>
          <a:lstStyle/>
          <a:p>
            <a:pPr>
              <a:buFontTx/>
              <a:buNone/>
              <a:tabLst>
                <a:tab pos="2222500" algn="ctr"/>
                <a:tab pos="3997325" algn="ctr"/>
              </a:tabLst>
            </a:pPr>
            <a:r>
              <a:rPr lang="en-US"/>
              <a:t>		</a:t>
            </a:r>
            <a:r>
              <a:rPr lang="en-US" sz="2400" u="sng">
                <a:latin typeface="Times New Roman" pitchFamily="18" charset="0"/>
              </a:rPr>
              <a:t>Process</a:t>
            </a:r>
            <a:r>
              <a:rPr lang="en-US" sz="2400">
                <a:latin typeface="Times New Roman" pitchFamily="18" charset="0"/>
              </a:rPr>
              <a:t>	</a:t>
            </a:r>
            <a:r>
              <a:rPr lang="en-US" sz="2400" u="sng">
                <a:latin typeface="Times New Roman" pitchFamily="18" charset="0"/>
              </a:rPr>
              <a:t>Burst Time</a:t>
            </a:r>
          </a:p>
          <a:p>
            <a:pPr>
              <a:buFontTx/>
              <a:buNone/>
              <a:tabLst>
                <a:tab pos="2222500" algn="ctr"/>
                <a:tab pos="3997325" algn="ctr"/>
              </a:tabLst>
            </a:pPr>
            <a:r>
              <a:rPr lang="en-US" sz="2400" i="1">
                <a:latin typeface="Times New Roman" pitchFamily="18" charset="0"/>
              </a:rPr>
              <a:t>		P</a:t>
            </a:r>
            <a:r>
              <a:rPr lang="en-US" sz="2400" i="1" baseline="-25000">
                <a:latin typeface="Times New Roman" pitchFamily="18" charset="0"/>
              </a:rPr>
              <a:t>1	</a:t>
            </a:r>
            <a:r>
              <a:rPr lang="en-US" sz="2400">
                <a:latin typeface="Times New Roman" pitchFamily="18" charset="0"/>
              </a:rPr>
              <a:t>53</a:t>
            </a:r>
          </a:p>
          <a:p>
            <a:pPr>
              <a:buFontTx/>
              <a:buNone/>
              <a:tabLst>
                <a:tab pos="2222500" algn="ctr"/>
                <a:tab pos="3997325" algn="ctr"/>
              </a:tabLst>
            </a:pPr>
            <a:r>
              <a:rPr lang="en-US" sz="2400">
                <a:latin typeface="Times New Roman" pitchFamily="18" charset="0"/>
              </a:rPr>
              <a:t>		 </a:t>
            </a:r>
            <a:r>
              <a:rPr lang="en-US" sz="2400" i="1">
                <a:latin typeface="Times New Roman" pitchFamily="18" charset="0"/>
              </a:rPr>
              <a:t>P</a:t>
            </a:r>
            <a:r>
              <a:rPr lang="en-US" sz="2400" i="1" baseline="-25000">
                <a:latin typeface="Times New Roman" pitchFamily="18" charset="0"/>
              </a:rPr>
              <a:t>2	 </a:t>
            </a:r>
            <a:r>
              <a:rPr lang="en-US" sz="2400">
                <a:latin typeface="Times New Roman" pitchFamily="18" charset="0"/>
              </a:rPr>
              <a:t>17</a:t>
            </a:r>
          </a:p>
          <a:p>
            <a:pPr>
              <a:buFontTx/>
              <a:buNone/>
              <a:tabLst>
                <a:tab pos="2222500" algn="ctr"/>
                <a:tab pos="3997325" algn="ctr"/>
              </a:tabLst>
            </a:pPr>
            <a:r>
              <a:rPr lang="en-US" sz="2400">
                <a:latin typeface="Times New Roman" pitchFamily="18" charset="0"/>
              </a:rPr>
              <a:t>		 </a:t>
            </a:r>
            <a:r>
              <a:rPr lang="en-US" sz="2400" i="1">
                <a:latin typeface="Times New Roman" pitchFamily="18" charset="0"/>
              </a:rPr>
              <a:t>P</a:t>
            </a:r>
            <a:r>
              <a:rPr lang="en-US" sz="2400" i="1" baseline="-25000">
                <a:latin typeface="Times New Roman" pitchFamily="18" charset="0"/>
              </a:rPr>
              <a:t>3	</a:t>
            </a:r>
            <a:r>
              <a:rPr lang="en-US" sz="2400">
                <a:latin typeface="Times New Roman" pitchFamily="18" charset="0"/>
              </a:rPr>
              <a:t>68</a:t>
            </a:r>
          </a:p>
          <a:p>
            <a:pPr>
              <a:buFontTx/>
              <a:buNone/>
              <a:tabLst>
                <a:tab pos="2222500" algn="ctr"/>
                <a:tab pos="3997325" algn="ctr"/>
              </a:tabLst>
            </a:pPr>
            <a:r>
              <a:rPr lang="en-US" sz="2400">
                <a:latin typeface="Times New Roman" pitchFamily="18" charset="0"/>
              </a:rPr>
              <a:t>		 </a:t>
            </a:r>
            <a:r>
              <a:rPr lang="en-US" sz="2400" i="1">
                <a:latin typeface="Times New Roman" pitchFamily="18" charset="0"/>
              </a:rPr>
              <a:t>P</a:t>
            </a:r>
            <a:r>
              <a:rPr lang="en-US" sz="2400" i="1" baseline="-25000">
                <a:latin typeface="Times New Roman" pitchFamily="18" charset="0"/>
              </a:rPr>
              <a:t>4	 </a:t>
            </a:r>
            <a:r>
              <a:rPr lang="en-US" sz="2400">
                <a:latin typeface="Times New Roman" pitchFamily="18" charset="0"/>
              </a:rPr>
              <a:t>24</a:t>
            </a:r>
          </a:p>
          <a:p>
            <a:pPr>
              <a:tabLst>
                <a:tab pos="2222500" algn="ctr"/>
                <a:tab pos="3997325" algn="ctr"/>
              </a:tabLst>
            </a:pPr>
            <a:r>
              <a:rPr lang="en-US" sz="2400">
                <a:latin typeface="Times New Roman" pitchFamily="18" charset="0"/>
              </a:rPr>
              <a:t>The Gantt chart is: </a:t>
            </a:r>
            <a:br>
              <a:rPr lang="en-US" sz="2400">
                <a:latin typeface="Times New Roman" pitchFamily="18" charset="0"/>
              </a:rPr>
            </a:br>
            <a:r>
              <a:rPr lang="en-US" sz="2400">
                <a:latin typeface="Times New Roman" pitchFamily="18" charset="0"/>
              </a:rPr>
              <a:t/>
            </a:r>
            <a:br>
              <a:rPr lang="en-US" sz="2400">
                <a:latin typeface="Times New Roman" pitchFamily="18" charset="0"/>
              </a:rPr>
            </a:br>
            <a:r>
              <a:rPr lang="en-US" sz="2400">
                <a:latin typeface="Times New Roman" pitchFamily="18" charset="0"/>
              </a:rPr>
              <a:t/>
            </a:r>
            <a:br>
              <a:rPr lang="en-US" sz="2400">
                <a:latin typeface="Times New Roman" pitchFamily="18" charset="0"/>
              </a:rPr>
            </a:br>
            <a:r>
              <a:rPr lang="en-US" sz="2400">
                <a:latin typeface="Times New Roman" pitchFamily="18" charset="0"/>
              </a:rPr>
              <a:t/>
            </a:r>
            <a:br>
              <a:rPr lang="en-US" sz="2400">
                <a:latin typeface="Times New Roman" pitchFamily="18" charset="0"/>
              </a:rPr>
            </a:br>
            <a:endParaRPr lang="en-US" sz="2400">
              <a:latin typeface="Times New Roman" pitchFamily="18" charset="0"/>
            </a:endParaRPr>
          </a:p>
          <a:p>
            <a:pPr>
              <a:tabLst>
                <a:tab pos="2222500" algn="ctr"/>
                <a:tab pos="3997325" algn="ctr"/>
              </a:tabLst>
            </a:pPr>
            <a:r>
              <a:rPr lang="en-US" sz="2400">
                <a:latin typeface="Times New Roman" pitchFamily="18" charset="0"/>
              </a:rPr>
              <a:t>Typically, higher average turnaround than SJF, but better </a:t>
            </a:r>
            <a:r>
              <a:rPr lang="en-US" sz="2400" i="1">
                <a:latin typeface="Times New Roman" pitchFamily="18" charset="0"/>
              </a:rPr>
              <a:t>response</a:t>
            </a:r>
            <a:r>
              <a:rPr lang="en-US" sz="2400">
                <a:latin typeface="Times New Roman" pitchFamily="18" charset="0"/>
              </a:rPr>
              <a:t>.</a:t>
            </a:r>
          </a:p>
        </p:txBody>
      </p:sp>
      <p:grpSp>
        <p:nvGrpSpPr>
          <p:cNvPr id="629764" name="Group 4"/>
          <p:cNvGrpSpPr>
            <a:grpSpLocks/>
          </p:cNvGrpSpPr>
          <p:nvPr/>
        </p:nvGrpSpPr>
        <p:grpSpPr bwMode="auto">
          <a:xfrm>
            <a:off x="2057400" y="4419600"/>
            <a:ext cx="6051550" cy="976313"/>
            <a:chOff x="1056" y="2640"/>
            <a:chExt cx="3812" cy="615"/>
          </a:xfrm>
        </p:grpSpPr>
        <p:grpSp>
          <p:nvGrpSpPr>
            <p:cNvPr id="629765" name="Group 5"/>
            <p:cNvGrpSpPr>
              <a:grpSpLocks/>
            </p:cNvGrpSpPr>
            <p:nvPr/>
          </p:nvGrpSpPr>
          <p:grpSpPr bwMode="auto">
            <a:xfrm>
              <a:off x="1152" y="2640"/>
              <a:ext cx="3552" cy="384"/>
              <a:chOff x="1152" y="2736"/>
              <a:chExt cx="2880" cy="288"/>
            </a:xfrm>
          </p:grpSpPr>
          <p:sp>
            <p:nvSpPr>
              <p:cNvPr id="629766" name="Rectangle 6"/>
              <p:cNvSpPr>
                <a:spLocks noChangeArrowheads="1"/>
              </p:cNvSpPr>
              <p:nvPr/>
            </p:nvSpPr>
            <p:spPr bwMode="auto">
              <a:xfrm>
                <a:off x="1152" y="2736"/>
                <a:ext cx="288" cy="288"/>
              </a:xfrm>
              <a:prstGeom prst="rect">
                <a:avLst/>
              </a:prstGeom>
              <a:solidFill>
                <a:schemeClr val="bg1"/>
              </a:solidFill>
              <a:ln w="9525">
                <a:solidFill>
                  <a:schemeClr val="tx1"/>
                </a:solidFill>
                <a:miter lim="800000"/>
                <a:headEnd/>
                <a:tailEnd/>
              </a:ln>
              <a:effectLst/>
            </p:spPr>
            <p:txBody>
              <a:bodyPr wrap="none" anchor="ctr"/>
              <a:lstStyle/>
              <a:p>
                <a:pPr algn="ctr"/>
                <a:r>
                  <a:rPr lang="en-US" sz="1800">
                    <a:latin typeface="Helvetica" pitchFamily="34" charset="0"/>
                  </a:rPr>
                  <a:t>P</a:t>
                </a:r>
                <a:r>
                  <a:rPr lang="en-US" sz="1800" baseline="-25000">
                    <a:latin typeface="Helvetica" pitchFamily="34" charset="0"/>
                  </a:rPr>
                  <a:t>1</a:t>
                </a:r>
                <a:endParaRPr lang="en-US" sz="1800">
                  <a:latin typeface="Helvetica" pitchFamily="34" charset="0"/>
                </a:endParaRPr>
              </a:p>
            </p:txBody>
          </p:sp>
          <p:sp>
            <p:nvSpPr>
              <p:cNvPr id="629767" name="Rectangle 7"/>
              <p:cNvSpPr>
                <a:spLocks noChangeArrowheads="1"/>
              </p:cNvSpPr>
              <p:nvPr/>
            </p:nvSpPr>
            <p:spPr bwMode="auto">
              <a:xfrm>
                <a:off x="1440" y="2736"/>
                <a:ext cx="288" cy="288"/>
              </a:xfrm>
              <a:prstGeom prst="rect">
                <a:avLst/>
              </a:prstGeom>
              <a:solidFill>
                <a:schemeClr val="bg1"/>
              </a:solidFill>
              <a:ln w="9525">
                <a:solidFill>
                  <a:schemeClr val="tx1"/>
                </a:solidFill>
                <a:miter lim="800000"/>
                <a:headEnd/>
                <a:tailEnd/>
              </a:ln>
              <a:effectLst/>
            </p:spPr>
            <p:txBody>
              <a:bodyPr wrap="none" anchor="ctr"/>
              <a:lstStyle/>
              <a:p>
                <a:pPr algn="ctr"/>
                <a:r>
                  <a:rPr lang="en-US" sz="1800">
                    <a:latin typeface="Helvetica" pitchFamily="34" charset="0"/>
                  </a:rPr>
                  <a:t>P</a:t>
                </a:r>
                <a:r>
                  <a:rPr lang="en-US" sz="1800" baseline="-25000">
                    <a:latin typeface="Helvetica" pitchFamily="34" charset="0"/>
                  </a:rPr>
                  <a:t>2</a:t>
                </a:r>
              </a:p>
            </p:txBody>
          </p:sp>
          <p:sp>
            <p:nvSpPr>
              <p:cNvPr id="629768" name="Rectangle 8"/>
              <p:cNvSpPr>
                <a:spLocks noChangeArrowheads="1"/>
              </p:cNvSpPr>
              <p:nvPr/>
            </p:nvSpPr>
            <p:spPr bwMode="auto">
              <a:xfrm>
                <a:off x="1728" y="2736"/>
                <a:ext cx="288" cy="288"/>
              </a:xfrm>
              <a:prstGeom prst="rect">
                <a:avLst/>
              </a:prstGeom>
              <a:solidFill>
                <a:schemeClr val="bg1"/>
              </a:solidFill>
              <a:ln w="9525">
                <a:solidFill>
                  <a:schemeClr val="tx1"/>
                </a:solidFill>
                <a:miter lim="800000"/>
                <a:headEnd/>
                <a:tailEnd/>
              </a:ln>
              <a:effectLst/>
            </p:spPr>
            <p:txBody>
              <a:bodyPr wrap="none" anchor="ctr"/>
              <a:lstStyle/>
              <a:p>
                <a:pPr algn="ctr"/>
                <a:r>
                  <a:rPr lang="en-US" sz="1800">
                    <a:latin typeface="Helvetica" pitchFamily="34" charset="0"/>
                  </a:rPr>
                  <a:t>P</a:t>
                </a:r>
                <a:r>
                  <a:rPr lang="en-US" sz="1800" baseline="-25000">
                    <a:latin typeface="Helvetica" pitchFamily="34" charset="0"/>
                  </a:rPr>
                  <a:t>3</a:t>
                </a:r>
              </a:p>
            </p:txBody>
          </p:sp>
          <p:sp>
            <p:nvSpPr>
              <p:cNvPr id="629769" name="Rectangle 9"/>
              <p:cNvSpPr>
                <a:spLocks noChangeArrowheads="1"/>
              </p:cNvSpPr>
              <p:nvPr/>
            </p:nvSpPr>
            <p:spPr bwMode="auto">
              <a:xfrm>
                <a:off x="2016" y="2736"/>
                <a:ext cx="288" cy="288"/>
              </a:xfrm>
              <a:prstGeom prst="rect">
                <a:avLst/>
              </a:prstGeom>
              <a:solidFill>
                <a:schemeClr val="bg1"/>
              </a:solidFill>
              <a:ln w="9525">
                <a:solidFill>
                  <a:schemeClr val="tx1"/>
                </a:solidFill>
                <a:miter lim="800000"/>
                <a:headEnd/>
                <a:tailEnd/>
              </a:ln>
              <a:effectLst/>
            </p:spPr>
            <p:txBody>
              <a:bodyPr wrap="none" anchor="ctr"/>
              <a:lstStyle/>
              <a:p>
                <a:pPr algn="ctr"/>
                <a:r>
                  <a:rPr lang="en-US" sz="1800">
                    <a:latin typeface="Helvetica" pitchFamily="34" charset="0"/>
                  </a:rPr>
                  <a:t>P</a:t>
                </a:r>
                <a:r>
                  <a:rPr lang="en-US" sz="1800" baseline="-25000">
                    <a:latin typeface="Helvetica" pitchFamily="34" charset="0"/>
                  </a:rPr>
                  <a:t>4</a:t>
                </a:r>
              </a:p>
            </p:txBody>
          </p:sp>
          <p:sp>
            <p:nvSpPr>
              <p:cNvPr id="629770" name="Rectangle 10"/>
              <p:cNvSpPr>
                <a:spLocks noChangeArrowheads="1"/>
              </p:cNvSpPr>
              <p:nvPr/>
            </p:nvSpPr>
            <p:spPr bwMode="auto">
              <a:xfrm>
                <a:off x="2304" y="2736"/>
                <a:ext cx="288" cy="288"/>
              </a:xfrm>
              <a:prstGeom prst="rect">
                <a:avLst/>
              </a:prstGeom>
              <a:solidFill>
                <a:schemeClr val="bg1"/>
              </a:solidFill>
              <a:ln w="9525">
                <a:solidFill>
                  <a:schemeClr val="tx1"/>
                </a:solidFill>
                <a:miter lim="800000"/>
                <a:headEnd/>
                <a:tailEnd/>
              </a:ln>
              <a:effectLst/>
            </p:spPr>
            <p:txBody>
              <a:bodyPr wrap="none" anchor="ctr"/>
              <a:lstStyle/>
              <a:p>
                <a:pPr algn="ctr"/>
                <a:r>
                  <a:rPr lang="en-US" sz="1800">
                    <a:latin typeface="Helvetica" pitchFamily="34" charset="0"/>
                  </a:rPr>
                  <a:t>P</a:t>
                </a:r>
                <a:r>
                  <a:rPr lang="en-US" sz="1800" baseline="-25000">
                    <a:latin typeface="Helvetica" pitchFamily="34" charset="0"/>
                  </a:rPr>
                  <a:t>1</a:t>
                </a:r>
              </a:p>
            </p:txBody>
          </p:sp>
          <p:sp>
            <p:nvSpPr>
              <p:cNvPr id="629771" name="Rectangle 11"/>
              <p:cNvSpPr>
                <a:spLocks noChangeArrowheads="1"/>
              </p:cNvSpPr>
              <p:nvPr/>
            </p:nvSpPr>
            <p:spPr bwMode="auto">
              <a:xfrm>
                <a:off x="2592" y="2736"/>
                <a:ext cx="288" cy="288"/>
              </a:xfrm>
              <a:prstGeom prst="rect">
                <a:avLst/>
              </a:prstGeom>
              <a:solidFill>
                <a:schemeClr val="bg1"/>
              </a:solidFill>
              <a:ln w="9525">
                <a:solidFill>
                  <a:schemeClr val="tx1"/>
                </a:solidFill>
                <a:miter lim="800000"/>
                <a:headEnd/>
                <a:tailEnd/>
              </a:ln>
              <a:effectLst/>
            </p:spPr>
            <p:txBody>
              <a:bodyPr wrap="none" anchor="ctr"/>
              <a:lstStyle/>
              <a:p>
                <a:pPr algn="ctr"/>
                <a:r>
                  <a:rPr lang="en-US" sz="1800">
                    <a:latin typeface="Helvetica" pitchFamily="34" charset="0"/>
                  </a:rPr>
                  <a:t>P</a:t>
                </a:r>
                <a:r>
                  <a:rPr lang="en-US" sz="1800" baseline="-25000">
                    <a:latin typeface="Helvetica" pitchFamily="34" charset="0"/>
                  </a:rPr>
                  <a:t>3</a:t>
                </a:r>
              </a:p>
            </p:txBody>
          </p:sp>
          <p:sp>
            <p:nvSpPr>
              <p:cNvPr id="629772" name="Rectangle 12"/>
              <p:cNvSpPr>
                <a:spLocks noChangeArrowheads="1"/>
              </p:cNvSpPr>
              <p:nvPr/>
            </p:nvSpPr>
            <p:spPr bwMode="auto">
              <a:xfrm>
                <a:off x="2880" y="2736"/>
                <a:ext cx="288" cy="288"/>
              </a:xfrm>
              <a:prstGeom prst="rect">
                <a:avLst/>
              </a:prstGeom>
              <a:solidFill>
                <a:schemeClr val="bg1"/>
              </a:solidFill>
              <a:ln w="9525">
                <a:solidFill>
                  <a:schemeClr val="tx1"/>
                </a:solidFill>
                <a:miter lim="800000"/>
                <a:headEnd/>
                <a:tailEnd/>
              </a:ln>
              <a:effectLst/>
            </p:spPr>
            <p:txBody>
              <a:bodyPr wrap="none" anchor="ctr"/>
              <a:lstStyle/>
              <a:p>
                <a:pPr algn="ctr"/>
                <a:r>
                  <a:rPr lang="en-US" sz="1800">
                    <a:latin typeface="Helvetica" pitchFamily="34" charset="0"/>
                  </a:rPr>
                  <a:t>P</a:t>
                </a:r>
                <a:r>
                  <a:rPr lang="en-US" sz="1800" baseline="-25000">
                    <a:latin typeface="Helvetica" pitchFamily="34" charset="0"/>
                  </a:rPr>
                  <a:t>4</a:t>
                </a:r>
              </a:p>
            </p:txBody>
          </p:sp>
          <p:sp>
            <p:nvSpPr>
              <p:cNvPr id="629773" name="Rectangle 13"/>
              <p:cNvSpPr>
                <a:spLocks noChangeArrowheads="1"/>
              </p:cNvSpPr>
              <p:nvPr/>
            </p:nvSpPr>
            <p:spPr bwMode="auto">
              <a:xfrm>
                <a:off x="3168" y="2736"/>
                <a:ext cx="288" cy="288"/>
              </a:xfrm>
              <a:prstGeom prst="rect">
                <a:avLst/>
              </a:prstGeom>
              <a:solidFill>
                <a:schemeClr val="bg1"/>
              </a:solidFill>
              <a:ln w="9525">
                <a:solidFill>
                  <a:schemeClr val="tx1"/>
                </a:solidFill>
                <a:miter lim="800000"/>
                <a:headEnd/>
                <a:tailEnd/>
              </a:ln>
              <a:effectLst/>
            </p:spPr>
            <p:txBody>
              <a:bodyPr wrap="none" anchor="ctr"/>
              <a:lstStyle/>
              <a:p>
                <a:pPr algn="ctr"/>
                <a:r>
                  <a:rPr lang="en-US" sz="1800">
                    <a:latin typeface="Helvetica" pitchFamily="34" charset="0"/>
                  </a:rPr>
                  <a:t>P</a:t>
                </a:r>
                <a:r>
                  <a:rPr lang="en-US" sz="1800" baseline="-25000">
                    <a:latin typeface="Helvetica" pitchFamily="34" charset="0"/>
                  </a:rPr>
                  <a:t>1</a:t>
                </a:r>
              </a:p>
            </p:txBody>
          </p:sp>
          <p:sp>
            <p:nvSpPr>
              <p:cNvPr id="629774" name="Rectangle 14"/>
              <p:cNvSpPr>
                <a:spLocks noChangeArrowheads="1"/>
              </p:cNvSpPr>
              <p:nvPr/>
            </p:nvSpPr>
            <p:spPr bwMode="auto">
              <a:xfrm>
                <a:off x="3456" y="2736"/>
                <a:ext cx="288" cy="288"/>
              </a:xfrm>
              <a:prstGeom prst="rect">
                <a:avLst/>
              </a:prstGeom>
              <a:solidFill>
                <a:schemeClr val="bg1"/>
              </a:solidFill>
              <a:ln w="9525">
                <a:solidFill>
                  <a:schemeClr val="tx1"/>
                </a:solidFill>
                <a:miter lim="800000"/>
                <a:headEnd/>
                <a:tailEnd/>
              </a:ln>
              <a:effectLst/>
            </p:spPr>
            <p:txBody>
              <a:bodyPr wrap="none" anchor="ctr"/>
              <a:lstStyle/>
              <a:p>
                <a:pPr algn="ctr"/>
                <a:r>
                  <a:rPr lang="en-US" sz="1800">
                    <a:latin typeface="Helvetica" pitchFamily="34" charset="0"/>
                  </a:rPr>
                  <a:t>P</a:t>
                </a:r>
                <a:r>
                  <a:rPr lang="en-US" sz="1800" baseline="-25000">
                    <a:latin typeface="Helvetica" pitchFamily="34" charset="0"/>
                  </a:rPr>
                  <a:t>3</a:t>
                </a:r>
              </a:p>
            </p:txBody>
          </p:sp>
          <p:sp>
            <p:nvSpPr>
              <p:cNvPr id="629775" name="Rectangle 15"/>
              <p:cNvSpPr>
                <a:spLocks noChangeArrowheads="1"/>
              </p:cNvSpPr>
              <p:nvPr/>
            </p:nvSpPr>
            <p:spPr bwMode="auto">
              <a:xfrm>
                <a:off x="3744" y="2736"/>
                <a:ext cx="288" cy="288"/>
              </a:xfrm>
              <a:prstGeom prst="rect">
                <a:avLst/>
              </a:prstGeom>
              <a:solidFill>
                <a:schemeClr val="bg1"/>
              </a:solidFill>
              <a:ln w="9525">
                <a:solidFill>
                  <a:schemeClr val="tx1"/>
                </a:solidFill>
                <a:miter lim="800000"/>
                <a:headEnd/>
                <a:tailEnd/>
              </a:ln>
              <a:effectLst/>
            </p:spPr>
            <p:txBody>
              <a:bodyPr wrap="none" anchor="ctr"/>
              <a:lstStyle/>
              <a:p>
                <a:pPr algn="ctr"/>
                <a:r>
                  <a:rPr lang="en-US" sz="1800">
                    <a:latin typeface="Helvetica" pitchFamily="34" charset="0"/>
                  </a:rPr>
                  <a:t>P</a:t>
                </a:r>
                <a:r>
                  <a:rPr lang="en-US" sz="1800" baseline="-25000">
                    <a:latin typeface="Helvetica" pitchFamily="34" charset="0"/>
                  </a:rPr>
                  <a:t>3</a:t>
                </a:r>
              </a:p>
            </p:txBody>
          </p:sp>
        </p:grpSp>
        <p:sp>
          <p:nvSpPr>
            <p:cNvPr id="629776" name="Text Box 16"/>
            <p:cNvSpPr txBox="1">
              <a:spLocks noChangeArrowheads="1"/>
            </p:cNvSpPr>
            <p:nvPr/>
          </p:nvSpPr>
          <p:spPr bwMode="auto">
            <a:xfrm>
              <a:off x="1056" y="3024"/>
              <a:ext cx="196" cy="231"/>
            </a:xfrm>
            <a:prstGeom prst="rect">
              <a:avLst/>
            </a:prstGeom>
            <a:noFill/>
            <a:ln w="9525">
              <a:noFill/>
              <a:miter lim="800000"/>
              <a:headEnd/>
              <a:tailEnd/>
            </a:ln>
            <a:effectLst/>
          </p:spPr>
          <p:txBody>
            <a:bodyPr wrap="none" anchor="ctr">
              <a:spAutoFit/>
            </a:bodyPr>
            <a:lstStyle/>
            <a:p>
              <a:pPr algn="ctr">
                <a:spcBef>
                  <a:spcPct val="50000"/>
                </a:spcBef>
              </a:pPr>
              <a:r>
                <a:rPr lang="en-US" sz="1800">
                  <a:latin typeface="Helvetica" pitchFamily="34" charset="0"/>
                </a:rPr>
                <a:t>0</a:t>
              </a:r>
            </a:p>
          </p:txBody>
        </p:sp>
        <p:sp>
          <p:nvSpPr>
            <p:cNvPr id="629777" name="Text Box 17"/>
            <p:cNvSpPr txBox="1">
              <a:spLocks noChangeArrowheads="1"/>
            </p:cNvSpPr>
            <p:nvPr/>
          </p:nvSpPr>
          <p:spPr bwMode="auto">
            <a:xfrm>
              <a:off x="1352" y="3024"/>
              <a:ext cx="276" cy="231"/>
            </a:xfrm>
            <a:prstGeom prst="rect">
              <a:avLst/>
            </a:prstGeom>
            <a:noFill/>
            <a:ln w="9525">
              <a:noFill/>
              <a:miter lim="800000"/>
              <a:headEnd/>
              <a:tailEnd/>
            </a:ln>
            <a:effectLst/>
          </p:spPr>
          <p:txBody>
            <a:bodyPr wrap="none" anchor="ctr">
              <a:spAutoFit/>
            </a:bodyPr>
            <a:lstStyle/>
            <a:p>
              <a:pPr algn="ctr">
                <a:spcBef>
                  <a:spcPct val="50000"/>
                </a:spcBef>
              </a:pPr>
              <a:r>
                <a:rPr lang="en-US" sz="1800">
                  <a:latin typeface="Helvetica" pitchFamily="34" charset="0"/>
                </a:rPr>
                <a:t>20</a:t>
              </a:r>
            </a:p>
          </p:txBody>
        </p:sp>
        <p:sp>
          <p:nvSpPr>
            <p:cNvPr id="629778" name="Text Box 18"/>
            <p:cNvSpPr txBox="1">
              <a:spLocks noChangeArrowheads="1"/>
            </p:cNvSpPr>
            <p:nvPr/>
          </p:nvSpPr>
          <p:spPr bwMode="auto">
            <a:xfrm>
              <a:off x="1688" y="3024"/>
              <a:ext cx="276" cy="231"/>
            </a:xfrm>
            <a:prstGeom prst="rect">
              <a:avLst/>
            </a:prstGeom>
            <a:noFill/>
            <a:ln w="9525">
              <a:noFill/>
              <a:miter lim="800000"/>
              <a:headEnd/>
              <a:tailEnd/>
            </a:ln>
            <a:effectLst/>
          </p:spPr>
          <p:txBody>
            <a:bodyPr wrap="none" anchor="ctr">
              <a:spAutoFit/>
            </a:bodyPr>
            <a:lstStyle/>
            <a:p>
              <a:pPr algn="ctr">
                <a:spcBef>
                  <a:spcPct val="50000"/>
                </a:spcBef>
              </a:pPr>
              <a:r>
                <a:rPr lang="en-US" sz="1800">
                  <a:latin typeface="Helvetica" pitchFamily="34" charset="0"/>
                </a:rPr>
                <a:t>37</a:t>
              </a:r>
            </a:p>
          </p:txBody>
        </p:sp>
        <p:sp>
          <p:nvSpPr>
            <p:cNvPr id="629779" name="Text Box 19"/>
            <p:cNvSpPr txBox="1">
              <a:spLocks noChangeArrowheads="1"/>
            </p:cNvSpPr>
            <p:nvPr/>
          </p:nvSpPr>
          <p:spPr bwMode="auto">
            <a:xfrm>
              <a:off x="2068" y="3024"/>
              <a:ext cx="276" cy="231"/>
            </a:xfrm>
            <a:prstGeom prst="rect">
              <a:avLst/>
            </a:prstGeom>
            <a:noFill/>
            <a:ln w="9525">
              <a:noFill/>
              <a:miter lim="800000"/>
              <a:headEnd/>
              <a:tailEnd/>
            </a:ln>
            <a:effectLst/>
          </p:spPr>
          <p:txBody>
            <a:bodyPr wrap="none" anchor="ctr">
              <a:spAutoFit/>
            </a:bodyPr>
            <a:lstStyle/>
            <a:p>
              <a:pPr algn="ctr">
                <a:spcBef>
                  <a:spcPct val="50000"/>
                </a:spcBef>
              </a:pPr>
              <a:r>
                <a:rPr lang="en-US" sz="1800">
                  <a:latin typeface="Helvetica" pitchFamily="34" charset="0"/>
                </a:rPr>
                <a:t>57</a:t>
              </a:r>
            </a:p>
          </p:txBody>
        </p:sp>
        <p:sp>
          <p:nvSpPr>
            <p:cNvPr id="629780" name="Text Box 20"/>
            <p:cNvSpPr txBox="1">
              <a:spLocks noChangeArrowheads="1"/>
            </p:cNvSpPr>
            <p:nvPr/>
          </p:nvSpPr>
          <p:spPr bwMode="auto">
            <a:xfrm>
              <a:off x="2456" y="3024"/>
              <a:ext cx="276" cy="231"/>
            </a:xfrm>
            <a:prstGeom prst="rect">
              <a:avLst/>
            </a:prstGeom>
            <a:noFill/>
            <a:ln w="9525">
              <a:noFill/>
              <a:miter lim="800000"/>
              <a:headEnd/>
              <a:tailEnd/>
            </a:ln>
            <a:effectLst/>
          </p:spPr>
          <p:txBody>
            <a:bodyPr wrap="none" anchor="ctr">
              <a:spAutoFit/>
            </a:bodyPr>
            <a:lstStyle/>
            <a:p>
              <a:pPr algn="ctr">
                <a:spcBef>
                  <a:spcPct val="50000"/>
                </a:spcBef>
              </a:pPr>
              <a:r>
                <a:rPr lang="en-US" sz="1800">
                  <a:latin typeface="Helvetica" pitchFamily="34" charset="0"/>
                </a:rPr>
                <a:t>77</a:t>
              </a:r>
            </a:p>
          </p:txBody>
        </p:sp>
        <p:sp>
          <p:nvSpPr>
            <p:cNvPr id="629781" name="Text Box 21"/>
            <p:cNvSpPr txBox="1">
              <a:spLocks noChangeArrowheads="1"/>
            </p:cNvSpPr>
            <p:nvPr/>
          </p:nvSpPr>
          <p:spPr bwMode="auto">
            <a:xfrm>
              <a:off x="2792" y="3024"/>
              <a:ext cx="276" cy="231"/>
            </a:xfrm>
            <a:prstGeom prst="rect">
              <a:avLst/>
            </a:prstGeom>
            <a:noFill/>
            <a:ln w="9525">
              <a:noFill/>
              <a:miter lim="800000"/>
              <a:headEnd/>
              <a:tailEnd/>
            </a:ln>
            <a:effectLst/>
          </p:spPr>
          <p:txBody>
            <a:bodyPr wrap="none" anchor="ctr">
              <a:spAutoFit/>
            </a:bodyPr>
            <a:lstStyle/>
            <a:p>
              <a:pPr algn="ctr">
                <a:spcBef>
                  <a:spcPct val="50000"/>
                </a:spcBef>
              </a:pPr>
              <a:r>
                <a:rPr lang="en-US" sz="1800">
                  <a:latin typeface="Helvetica" pitchFamily="34" charset="0"/>
                </a:rPr>
                <a:t>97</a:t>
              </a:r>
            </a:p>
          </p:txBody>
        </p:sp>
        <p:sp>
          <p:nvSpPr>
            <p:cNvPr id="629782" name="Text Box 22"/>
            <p:cNvSpPr txBox="1">
              <a:spLocks noChangeArrowheads="1"/>
            </p:cNvSpPr>
            <p:nvPr/>
          </p:nvSpPr>
          <p:spPr bwMode="auto">
            <a:xfrm>
              <a:off x="3088" y="3024"/>
              <a:ext cx="356" cy="231"/>
            </a:xfrm>
            <a:prstGeom prst="rect">
              <a:avLst/>
            </a:prstGeom>
            <a:noFill/>
            <a:ln w="9525">
              <a:noFill/>
              <a:miter lim="800000"/>
              <a:headEnd/>
              <a:tailEnd/>
            </a:ln>
            <a:effectLst/>
          </p:spPr>
          <p:txBody>
            <a:bodyPr wrap="none" anchor="ctr">
              <a:spAutoFit/>
            </a:bodyPr>
            <a:lstStyle/>
            <a:p>
              <a:pPr algn="ctr">
                <a:spcBef>
                  <a:spcPct val="50000"/>
                </a:spcBef>
              </a:pPr>
              <a:r>
                <a:rPr lang="en-US" sz="1800">
                  <a:latin typeface="Helvetica" pitchFamily="34" charset="0"/>
                </a:rPr>
                <a:t>117</a:t>
              </a:r>
            </a:p>
          </p:txBody>
        </p:sp>
        <p:sp>
          <p:nvSpPr>
            <p:cNvPr id="629783" name="Text Box 23"/>
            <p:cNvSpPr txBox="1">
              <a:spLocks noChangeArrowheads="1"/>
            </p:cNvSpPr>
            <p:nvPr/>
          </p:nvSpPr>
          <p:spPr bwMode="auto">
            <a:xfrm>
              <a:off x="3472" y="3024"/>
              <a:ext cx="356" cy="231"/>
            </a:xfrm>
            <a:prstGeom prst="rect">
              <a:avLst/>
            </a:prstGeom>
            <a:noFill/>
            <a:ln w="9525">
              <a:noFill/>
              <a:miter lim="800000"/>
              <a:headEnd/>
              <a:tailEnd/>
            </a:ln>
            <a:effectLst/>
          </p:spPr>
          <p:txBody>
            <a:bodyPr wrap="none" anchor="ctr">
              <a:spAutoFit/>
            </a:bodyPr>
            <a:lstStyle/>
            <a:p>
              <a:pPr algn="ctr">
                <a:spcBef>
                  <a:spcPct val="50000"/>
                </a:spcBef>
              </a:pPr>
              <a:r>
                <a:rPr lang="en-US" sz="1800">
                  <a:latin typeface="Helvetica" pitchFamily="34" charset="0"/>
                </a:rPr>
                <a:t>121</a:t>
              </a:r>
            </a:p>
          </p:txBody>
        </p:sp>
        <p:sp>
          <p:nvSpPr>
            <p:cNvPr id="629784" name="Text Box 24"/>
            <p:cNvSpPr txBox="1">
              <a:spLocks noChangeArrowheads="1"/>
            </p:cNvSpPr>
            <p:nvPr/>
          </p:nvSpPr>
          <p:spPr bwMode="auto">
            <a:xfrm>
              <a:off x="3808" y="3024"/>
              <a:ext cx="356" cy="231"/>
            </a:xfrm>
            <a:prstGeom prst="rect">
              <a:avLst/>
            </a:prstGeom>
            <a:noFill/>
            <a:ln w="9525">
              <a:noFill/>
              <a:miter lim="800000"/>
              <a:headEnd/>
              <a:tailEnd/>
            </a:ln>
            <a:effectLst/>
          </p:spPr>
          <p:txBody>
            <a:bodyPr wrap="none" anchor="ctr">
              <a:spAutoFit/>
            </a:bodyPr>
            <a:lstStyle/>
            <a:p>
              <a:pPr algn="ctr">
                <a:spcBef>
                  <a:spcPct val="50000"/>
                </a:spcBef>
              </a:pPr>
              <a:r>
                <a:rPr lang="en-US" sz="1800">
                  <a:latin typeface="Helvetica" pitchFamily="34" charset="0"/>
                </a:rPr>
                <a:t>134</a:t>
              </a:r>
            </a:p>
          </p:txBody>
        </p:sp>
        <p:sp>
          <p:nvSpPr>
            <p:cNvPr id="629785" name="Text Box 25"/>
            <p:cNvSpPr txBox="1">
              <a:spLocks noChangeArrowheads="1"/>
            </p:cNvSpPr>
            <p:nvPr/>
          </p:nvSpPr>
          <p:spPr bwMode="auto">
            <a:xfrm>
              <a:off x="4176" y="3024"/>
              <a:ext cx="356" cy="231"/>
            </a:xfrm>
            <a:prstGeom prst="rect">
              <a:avLst/>
            </a:prstGeom>
            <a:noFill/>
            <a:ln w="9525">
              <a:noFill/>
              <a:miter lim="800000"/>
              <a:headEnd/>
              <a:tailEnd/>
            </a:ln>
            <a:effectLst/>
          </p:spPr>
          <p:txBody>
            <a:bodyPr wrap="none" anchor="ctr">
              <a:spAutoFit/>
            </a:bodyPr>
            <a:lstStyle/>
            <a:p>
              <a:pPr algn="ctr">
                <a:spcBef>
                  <a:spcPct val="50000"/>
                </a:spcBef>
              </a:pPr>
              <a:r>
                <a:rPr lang="en-US" sz="1800">
                  <a:latin typeface="Helvetica" pitchFamily="34" charset="0"/>
                </a:rPr>
                <a:t>154</a:t>
              </a:r>
            </a:p>
          </p:txBody>
        </p:sp>
        <p:sp>
          <p:nvSpPr>
            <p:cNvPr id="629786" name="Text Box 26"/>
            <p:cNvSpPr txBox="1">
              <a:spLocks noChangeArrowheads="1"/>
            </p:cNvSpPr>
            <p:nvPr/>
          </p:nvSpPr>
          <p:spPr bwMode="auto">
            <a:xfrm>
              <a:off x="4512" y="3024"/>
              <a:ext cx="356" cy="231"/>
            </a:xfrm>
            <a:prstGeom prst="rect">
              <a:avLst/>
            </a:prstGeom>
            <a:noFill/>
            <a:ln w="9525">
              <a:noFill/>
              <a:miter lim="800000"/>
              <a:headEnd/>
              <a:tailEnd/>
            </a:ln>
            <a:effectLst/>
          </p:spPr>
          <p:txBody>
            <a:bodyPr wrap="none" anchor="ctr">
              <a:spAutoFit/>
            </a:bodyPr>
            <a:lstStyle/>
            <a:p>
              <a:pPr algn="ctr">
                <a:spcBef>
                  <a:spcPct val="50000"/>
                </a:spcBef>
              </a:pPr>
              <a:r>
                <a:rPr lang="en-US" sz="1800">
                  <a:latin typeface="Helvetica" pitchFamily="34" charset="0"/>
                </a:rPr>
                <a:t>162</a:t>
              </a:r>
            </a:p>
          </p:txBody>
        </p:sp>
      </p:gr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Rectangle 2"/>
          <p:cNvSpPr>
            <a:spLocks noGrp="1" noChangeArrowheads="1"/>
          </p:cNvSpPr>
          <p:nvPr>
            <p:ph type="title"/>
          </p:nvPr>
        </p:nvSpPr>
        <p:spPr/>
        <p:txBody>
          <a:bodyPr/>
          <a:lstStyle/>
          <a:p>
            <a:r>
              <a:rPr lang="en-US"/>
              <a:t>Multilevel Queue</a:t>
            </a:r>
          </a:p>
        </p:txBody>
      </p:sp>
      <p:sp>
        <p:nvSpPr>
          <p:cNvPr id="646147" name="Rectangle 3"/>
          <p:cNvSpPr>
            <a:spLocks noGrp="1" noChangeArrowheads="1"/>
          </p:cNvSpPr>
          <p:nvPr>
            <p:ph type="body" idx="1"/>
          </p:nvPr>
        </p:nvSpPr>
        <p:spPr/>
        <p:txBody>
          <a:bodyPr/>
          <a:lstStyle/>
          <a:p>
            <a:r>
              <a:rPr lang="en-US" sz="2400">
                <a:latin typeface="Times New Roman" pitchFamily="18" charset="0"/>
              </a:rPr>
              <a:t>Ready queue is partitioned into separate queues:</a:t>
            </a:r>
            <a:br>
              <a:rPr lang="en-US" sz="2400">
                <a:latin typeface="Times New Roman" pitchFamily="18" charset="0"/>
              </a:rPr>
            </a:br>
            <a:r>
              <a:rPr lang="en-US" sz="2400">
                <a:latin typeface="Times New Roman" pitchFamily="18" charset="0"/>
              </a:rPr>
              <a:t>foreground (interactive)</a:t>
            </a:r>
            <a:br>
              <a:rPr lang="en-US" sz="2400">
                <a:latin typeface="Times New Roman" pitchFamily="18" charset="0"/>
              </a:rPr>
            </a:br>
            <a:r>
              <a:rPr lang="en-US" sz="2400">
                <a:latin typeface="Times New Roman" pitchFamily="18" charset="0"/>
              </a:rPr>
              <a:t>background (batch)</a:t>
            </a:r>
          </a:p>
          <a:p>
            <a:r>
              <a:rPr lang="en-US" sz="2400">
                <a:latin typeface="Times New Roman" pitchFamily="18" charset="0"/>
              </a:rPr>
              <a:t>Each queue has its own scheduling algorithm, </a:t>
            </a:r>
            <a:br>
              <a:rPr lang="en-US" sz="2400">
                <a:latin typeface="Times New Roman" pitchFamily="18" charset="0"/>
              </a:rPr>
            </a:br>
            <a:r>
              <a:rPr lang="en-US" sz="2400">
                <a:latin typeface="Times New Roman" pitchFamily="18" charset="0"/>
              </a:rPr>
              <a:t>foreground – RR</a:t>
            </a:r>
            <a:br>
              <a:rPr lang="en-US" sz="2400">
                <a:latin typeface="Times New Roman" pitchFamily="18" charset="0"/>
              </a:rPr>
            </a:br>
            <a:r>
              <a:rPr lang="en-US" sz="2400">
                <a:latin typeface="Times New Roman" pitchFamily="18" charset="0"/>
              </a:rPr>
              <a:t>background – FCFS</a:t>
            </a:r>
          </a:p>
          <a:p>
            <a:r>
              <a:rPr lang="en-US" sz="2400">
                <a:latin typeface="Times New Roman" pitchFamily="18" charset="0"/>
              </a:rPr>
              <a:t>Scheduling must be done between the queues.</a:t>
            </a:r>
          </a:p>
          <a:p>
            <a:pPr lvl="1"/>
            <a:r>
              <a:rPr lang="en-US">
                <a:latin typeface="Times New Roman" pitchFamily="18" charset="0"/>
              </a:rPr>
              <a:t>Fixed priority scheduling; (i.e., serve all from foreground then from background).  Possibility of starvation.</a:t>
            </a:r>
          </a:p>
          <a:p>
            <a:pPr lvl="1"/>
            <a:r>
              <a:rPr lang="en-US">
                <a:latin typeface="Times New Roman" pitchFamily="18" charset="0"/>
              </a:rPr>
              <a:t>Time slice – each queue gets a certain amount of CPU time which it can schedule amongst its processes; i.e., 80% to foreground in RR</a:t>
            </a:r>
          </a:p>
          <a:p>
            <a:pPr lvl="1"/>
            <a:r>
              <a:rPr lang="en-US">
                <a:latin typeface="Times New Roman" pitchFamily="18" charset="0"/>
              </a:rPr>
              <a:t>20% to background in FCFS </a:t>
            </a: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0" name="Rectangle 2"/>
          <p:cNvSpPr>
            <a:spLocks noGrp="1" noChangeArrowheads="1"/>
          </p:cNvSpPr>
          <p:nvPr>
            <p:ph type="title"/>
          </p:nvPr>
        </p:nvSpPr>
        <p:spPr/>
        <p:txBody>
          <a:bodyPr/>
          <a:lstStyle/>
          <a:p>
            <a:r>
              <a:rPr lang="en-US"/>
              <a:t>Multilevel Queue Scheduling</a:t>
            </a:r>
          </a:p>
        </p:txBody>
      </p:sp>
      <p:pic>
        <p:nvPicPr>
          <p:cNvPr id="647171" name="Picture 3"/>
          <p:cNvPicPr>
            <a:picLocks noChangeAspect="1" noChangeArrowheads="1"/>
          </p:cNvPicPr>
          <p:nvPr/>
        </p:nvPicPr>
        <p:blipFill>
          <a:blip r:embed="rId3"/>
          <a:srcRect l="569" t="8675" r="571" b="9201"/>
          <a:stretch>
            <a:fillRect/>
          </a:stretch>
        </p:blipFill>
        <p:spPr bwMode="auto">
          <a:xfrm>
            <a:off x="1524000" y="1957388"/>
            <a:ext cx="5080000" cy="3376612"/>
          </a:xfrm>
          <a:prstGeom prst="rect">
            <a:avLst/>
          </a:prstGeom>
          <a:noFill/>
          <a:ln w="57150" cmpd="thickThin">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ChangeArrowheads="1"/>
          </p:cNvSpPr>
          <p:nvPr>
            <p:ph type="title"/>
          </p:nvPr>
        </p:nvSpPr>
        <p:spPr/>
        <p:txBody>
          <a:bodyPr/>
          <a:lstStyle/>
          <a:p>
            <a:r>
              <a:rPr lang="en-US"/>
              <a:t>Process Control Block (PCB)</a:t>
            </a:r>
          </a:p>
        </p:txBody>
      </p:sp>
      <p:sp>
        <p:nvSpPr>
          <p:cNvPr id="415747" name="Rectangle 3"/>
          <p:cNvSpPr>
            <a:spLocks noGrp="1" noChangeArrowheads="1"/>
          </p:cNvSpPr>
          <p:nvPr>
            <p:ph type="body" idx="1"/>
          </p:nvPr>
        </p:nvSpPr>
        <p:spPr/>
        <p:txBody>
          <a:bodyPr/>
          <a:lstStyle/>
          <a:p>
            <a:r>
              <a:rPr lang="en-US"/>
              <a:t> </a:t>
            </a:r>
          </a:p>
        </p:txBody>
      </p:sp>
      <p:pic>
        <p:nvPicPr>
          <p:cNvPr id="415748" name="Picture 4"/>
          <p:cNvPicPr>
            <a:picLocks noChangeAspect="1" noChangeArrowheads="1"/>
          </p:cNvPicPr>
          <p:nvPr/>
        </p:nvPicPr>
        <p:blipFill>
          <a:blip r:embed="rId3"/>
          <a:srcRect l="28017" t="731" r="28017" b="540"/>
          <a:stretch>
            <a:fillRect/>
          </a:stretch>
        </p:blipFill>
        <p:spPr bwMode="auto">
          <a:xfrm>
            <a:off x="2667000" y="1371600"/>
            <a:ext cx="2747963" cy="4935538"/>
          </a:xfrm>
          <a:prstGeom prst="rect">
            <a:avLst/>
          </a:prstGeom>
          <a:noFill/>
          <a:ln w="57150" cmpd="thickThin">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a:t>Multilevel Feedback Queue</a:t>
            </a:r>
          </a:p>
        </p:txBody>
      </p:sp>
      <p:sp>
        <p:nvSpPr>
          <p:cNvPr id="648195" name="Rectangle 3"/>
          <p:cNvSpPr>
            <a:spLocks noGrp="1" noChangeArrowheads="1"/>
          </p:cNvSpPr>
          <p:nvPr>
            <p:ph type="body" idx="1"/>
          </p:nvPr>
        </p:nvSpPr>
        <p:spPr/>
        <p:txBody>
          <a:bodyPr/>
          <a:lstStyle/>
          <a:p>
            <a:r>
              <a:rPr lang="en-US"/>
              <a:t>A process can move between the various queues; aging can be implemented this way.</a:t>
            </a:r>
          </a:p>
          <a:p>
            <a:r>
              <a:rPr lang="en-US"/>
              <a:t>Multilevel-feedback-queue scheduler defined by the following parameters:</a:t>
            </a:r>
          </a:p>
          <a:p>
            <a:pPr lvl="1"/>
            <a:r>
              <a:rPr lang="en-US"/>
              <a:t>number of queues</a:t>
            </a:r>
          </a:p>
          <a:p>
            <a:pPr lvl="1"/>
            <a:r>
              <a:rPr lang="en-US"/>
              <a:t>scheduling algorithms for each queue</a:t>
            </a:r>
          </a:p>
          <a:p>
            <a:pPr lvl="1"/>
            <a:r>
              <a:rPr lang="en-US"/>
              <a:t>method used to determine when to upgrade a process</a:t>
            </a:r>
          </a:p>
          <a:p>
            <a:pPr lvl="1"/>
            <a:r>
              <a:rPr lang="en-US"/>
              <a:t>method used to determine when to demote a process</a:t>
            </a:r>
          </a:p>
          <a:p>
            <a:pPr lvl="1"/>
            <a:r>
              <a:rPr lang="en-US"/>
              <a:t>method used to determine which queue a process will enter when that process needs service</a:t>
            </a: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Rectangle 2"/>
          <p:cNvSpPr>
            <a:spLocks noGrp="1" noChangeArrowheads="1"/>
          </p:cNvSpPr>
          <p:nvPr>
            <p:ph type="title"/>
          </p:nvPr>
        </p:nvSpPr>
        <p:spPr>
          <a:xfrm>
            <a:off x="1131888" y="0"/>
            <a:ext cx="7772400" cy="844550"/>
          </a:xfrm>
        </p:spPr>
        <p:txBody>
          <a:bodyPr/>
          <a:lstStyle/>
          <a:p>
            <a:r>
              <a:rPr lang="en-US"/>
              <a:t>Example of Multilevel Feedback Queue</a:t>
            </a:r>
          </a:p>
        </p:txBody>
      </p:sp>
      <p:sp>
        <p:nvSpPr>
          <p:cNvPr id="649219" name="Rectangle 3"/>
          <p:cNvSpPr>
            <a:spLocks noGrp="1" noChangeArrowheads="1"/>
          </p:cNvSpPr>
          <p:nvPr>
            <p:ph type="body" idx="1"/>
          </p:nvPr>
        </p:nvSpPr>
        <p:spPr/>
        <p:txBody>
          <a:bodyPr/>
          <a:lstStyle/>
          <a:p>
            <a:r>
              <a:rPr lang="en-US"/>
              <a:t>Three queues: </a:t>
            </a:r>
          </a:p>
          <a:p>
            <a:pPr lvl="1"/>
            <a:r>
              <a:rPr lang="en-US" i="1"/>
              <a:t>Q</a:t>
            </a:r>
            <a:r>
              <a:rPr lang="en-US" baseline="-25000"/>
              <a:t>0</a:t>
            </a:r>
            <a:r>
              <a:rPr lang="en-US"/>
              <a:t> – time quantum 8 milliseconds</a:t>
            </a:r>
          </a:p>
          <a:p>
            <a:pPr lvl="1"/>
            <a:r>
              <a:rPr lang="en-US" i="1"/>
              <a:t>Q</a:t>
            </a:r>
            <a:r>
              <a:rPr lang="en-US" baseline="-25000"/>
              <a:t>1</a:t>
            </a:r>
            <a:r>
              <a:rPr lang="en-US"/>
              <a:t> – time quantum 16 milliseconds</a:t>
            </a:r>
          </a:p>
          <a:p>
            <a:pPr lvl="1"/>
            <a:r>
              <a:rPr lang="en-US" i="1"/>
              <a:t>Q</a:t>
            </a:r>
            <a:r>
              <a:rPr lang="en-US" baseline="-25000"/>
              <a:t>2</a:t>
            </a:r>
            <a:r>
              <a:rPr lang="en-US"/>
              <a:t> – FCFS</a:t>
            </a:r>
          </a:p>
          <a:p>
            <a:r>
              <a:rPr lang="en-US"/>
              <a:t>Scheduling</a:t>
            </a:r>
          </a:p>
          <a:p>
            <a:pPr lvl="1"/>
            <a:r>
              <a:rPr lang="en-US"/>
              <a:t>A new job enters queue </a:t>
            </a:r>
            <a:r>
              <a:rPr lang="en-US" i="1"/>
              <a:t>Q</a:t>
            </a:r>
            <a:r>
              <a:rPr lang="en-US" i="1" baseline="-25000"/>
              <a:t>0</a:t>
            </a:r>
            <a:r>
              <a:rPr lang="en-US" i="1"/>
              <a:t> </a:t>
            </a:r>
            <a:r>
              <a:rPr lang="en-US"/>
              <a:t>which is served</a:t>
            </a:r>
            <a:r>
              <a:rPr lang="en-US" i="1"/>
              <a:t> </a:t>
            </a:r>
            <a:r>
              <a:rPr lang="en-US"/>
              <a:t>FCFS. When it gains CPU, job receives 8 milliseconds.  If it does not finish in 8 milliseconds, job is moved to queue </a:t>
            </a:r>
            <a:r>
              <a:rPr lang="en-US" i="1"/>
              <a:t>Q</a:t>
            </a:r>
            <a:r>
              <a:rPr lang="en-US" baseline="-25000"/>
              <a:t>1</a:t>
            </a:r>
            <a:r>
              <a:rPr lang="en-US"/>
              <a:t>.</a:t>
            </a:r>
          </a:p>
          <a:p>
            <a:pPr lvl="1"/>
            <a:r>
              <a:rPr lang="en-US"/>
              <a:t>At </a:t>
            </a:r>
            <a:r>
              <a:rPr lang="en-US" i="1"/>
              <a:t>Q</a:t>
            </a:r>
            <a:r>
              <a:rPr lang="en-US" baseline="-25000"/>
              <a:t>1</a:t>
            </a:r>
            <a:r>
              <a:rPr lang="en-US"/>
              <a:t> job is again served FCFS and receives 16 additional milliseconds.  If it still does not complete, it is preempted and moved to queue </a:t>
            </a:r>
            <a:r>
              <a:rPr lang="en-US" i="1"/>
              <a:t>Q</a:t>
            </a:r>
            <a:r>
              <a:rPr lang="en-US" baseline="-25000"/>
              <a:t>2</a:t>
            </a:r>
            <a:r>
              <a:rPr lang="en-US"/>
              <a:t>.</a:t>
            </a: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Rectangle 2"/>
          <p:cNvSpPr>
            <a:spLocks noGrp="1" noChangeArrowheads="1"/>
          </p:cNvSpPr>
          <p:nvPr>
            <p:ph type="title"/>
          </p:nvPr>
        </p:nvSpPr>
        <p:spPr/>
        <p:txBody>
          <a:bodyPr/>
          <a:lstStyle/>
          <a:p>
            <a:r>
              <a:rPr lang="en-US"/>
              <a:t>Multilevel Feedback Queues</a:t>
            </a:r>
          </a:p>
        </p:txBody>
      </p:sp>
      <p:pic>
        <p:nvPicPr>
          <p:cNvPr id="650243" name="Picture 3"/>
          <p:cNvPicPr>
            <a:picLocks noChangeAspect="1" noChangeArrowheads="1"/>
          </p:cNvPicPr>
          <p:nvPr/>
        </p:nvPicPr>
        <p:blipFill>
          <a:blip r:embed="rId3"/>
          <a:srcRect l="514" t="12209" r="537" b="12032"/>
          <a:stretch>
            <a:fillRect/>
          </a:stretch>
        </p:blipFill>
        <p:spPr bwMode="auto">
          <a:xfrm>
            <a:off x="1300163" y="1744663"/>
            <a:ext cx="6022975" cy="3689350"/>
          </a:xfrm>
          <a:prstGeom prst="rect">
            <a:avLst/>
          </a:prstGeom>
          <a:noFill/>
          <a:ln w="57150" cmpd="thickThin">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ChangeArrowheads="1"/>
          </p:cNvSpPr>
          <p:nvPr>
            <p:ph type="title"/>
          </p:nvPr>
        </p:nvSpPr>
        <p:spPr/>
        <p:txBody>
          <a:bodyPr/>
          <a:lstStyle/>
          <a:p>
            <a:r>
              <a:rPr lang="en-US"/>
              <a:t>Multiple-Processor Scheduling</a:t>
            </a:r>
          </a:p>
        </p:txBody>
      </p:sp>
      <p:sp>
        <p:nvSpPr>
          <p:cNvPr id="651267" name="Rectangle 3"/>
          <p:cNvSpPr>
            <a:spLocks noGrp="1" noChangeArrowheads="1"/>
          </p:cNvSpPr>
          <p:nvPr>
            <p:ph type="body" idx="1"/>
          </p:nvPr>
        </p:nvSpPr>
        <p:spPr/>
        <p:txBody>
          <a:bodyPr/>
          <a:lstStyle/>
          <a:p>
            <a:r>
              <a:rPr lang="en-US" sz="2400">
                <a:latin typeface="Times New Roman" pitchFamily="18" charset="0"/>
              </a:rPr>
              <a:t>CPU scheduling more complex when multiple CPUs are available.</a:t>
            </a:r>
          </a:p>
          <a:p>
            <a:r>
              <a:rPr lang="en-US" sz="2400" i="1">
                <a:latin typeface="Times New Roman" pitchFamily="18" charset="0"/>
              </a:rPr>
              <a:t>Homogeneous processors</a:t>
            </a:r>
            <a:r>
              <a:rPr lang="en-US" sz="2400">
                <a:latin typeface="Times New Roman" pitchFamily="18" charset="0"/>
              </a:rPr>
              <a:t> within a multiprocessor.</a:t>
            </a:r>
          </a:p>
          <a:p>
            <a:r>
              <a:rPr lang="en-US" sz="2400" i="1">
                <a:latin typeface="Times New Roman" pitchFamily="18" charset="0"/>
              </a:rPr>
              <a:t>Load sharing</a:t>
            </a:r>
            <a:r>
              <a:rPr lang="en-US" sz="2400">
                <a:latin typeface="Times New Roman" pitchFamily="18" charset="0"/>
              </a:rPr>
              <a:t> </a:t>
            </a:r>
          </a:p>
          <a:p>
            <a:r>
              <a:rPr lang="en-US" sz="2400" i="1">
                <a:latin typeface="Times New Roman" pitchFamily="18" charset="0"/>
              </a:rPr>
              <a:t>Asymmetric multiprocessing</a:t>
            </a:r>
            <a:r>
              <a:rPr lang="en-US" sz="2400">
                <a:latin typeface="Times New Roman" pitchFamily="18" charset="0"/>
              </a:rPr>
              <a:t> – only one processor accesses the system data structures, alleviating the need for data sharing.</a:t>
            </a: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type="title"/>
          </p:nvPr>
        </p:nvSpPr>
        <p:spPr/>
        <p:txBody>
          <a:bodyPr/>
          <a:lstStyle/>
          <a:p>
            <a:r>
              <a:rPr lang="en-US"/>
              <a:t>Real-Time Scheduling</a:t>
            </a:r>
          </a:p>
        </p:txBody>
      </p:sp>
      <p:sp>
        <p:nvSpPr>
          <p:cNvPr id="652291" name="Rectangle 3"/>
          <p:cNvSpPr>
            <a:spLocks noGrp="1" noChangeArrowheads="1"/>
          </p:cNvSpPr>
          <p:nvPr>
            <p:ph type="body" idx="1"/>
          </p:nvPr>
        </p:nvSpPr>
        <p:spPr/>
        <p:txBody>
          <a:bodyPr/>
          <a:lstStyle/>
          <a:p>
            <a:r>
              <a:rPr lang="en-US" sz="2400" i="1">
                <a:latin typeface="Times New Roman" pitchFamily="18" charset="0"/>
              </a:rPr>
              <a:t>Hard real-time</a:t>
            </a:r>
            <a:r>
              <a:rPr lang="en-US" sz="2400">
                <a:latin typeface="Times New Roman" pitchFamily="18" charset="0"/>
              </a:rPr>
              <a:t> systems – required to complete a critical task within a guaranteed amount of time.</a:t>
            </a:r>
          </a:p>
          <a:p>
            <a:r>
              <a:rPr lang="en-US" sz="2400" i="1">
                <a:latin typeface="Times New Roman" pitchFamily="18" charset="0"/>
              </a:rPr>
              <a:t>Soft real-time</a:t>
            </a:r>
            <a:r>
              <a:rPr lang="en-US" sz="2400">
                <a:latin typeface="Times New Roman" pitchFamily="18" charset="0"/>
              </a:rPr>
              <a:t> computing – requires that critical processes receive priority over less fortunate ones.</a:t>
            </a: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4" name="Rectangle 2"/>
          <p:cNvSpPr>
            <a:spLocks noGrp="1" noChangeArrowheads="1"/>
          </p:cNvSpPr>
          <p:nvPr>
            <p:ph type="title"/>
          </p:nvPr>
        </p:nvSpPr>
        <p:spPr/>
        <p:txBody>
          <a:bodyPr/>
          <a:lstStyle/>
          <a:p>
            <a:r>
              <a:rPr lang="en-US"/>
              <a:t> Process Synchronization</a:t>
            </a:r>
          </a:p>
        </p:txBody>
      </p:sp>
      <p:sp>
        <p:nvSpPr>
          <p:cNvPr id="801795" name="Rectangle 3"/>
          <p:cNvSpPr>
            <a:spLocks noGrp="1" noChangeArrowheads="1"/>
          </p:cNvSpPr>
          <p:nvPr>
            <p:ph type="body" idx="1"/>
          </p:nvPr>
        </p:nvSpPr>
        <p:spPr/>
        <p:txBody>
          <a:bodyPr/>
          <a:lstStyle/>
          <a:p>
            <a:r>
              <a:rPr lang="en-US"/>
              <a:t>Background</a:t>
            </a:r>
          </a:p>
          <a:p>
            <a:r>
              <a:rPr lang="en-US"/>
              <a:t>The Critical-Section Problem</a:t>
            </a:r>
          </a:p>
          <a:p>
            <a:r>
              <a:rPr lang="en-US"/>
              <a:t>Synchronization Hardware</a:t>
            </a:r>
          </a:p>
          <a:p>
            <a:r>
              <a:rPr lang="en-US"/>
              <a:t>Semaphores</a:t>
            </a:r>
          </a:p>
          <a:p>
            <a:r>
              <a:rPr lang="en-US"/>
              <a:t>Classical Problems of Synchronization</a:t>
            </a:r>
          </a:p>
          <a:p>
            <a:r>
              <a:rPr lang="en-US"/>
              <a:t>Critical Regions</a:t>
            </a:r>
          </a:p>
          <a:p>
            <a:r>
              <a:rPr lang="en-US"/>
              <a:t>Monitors</a:t>
            </a: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6" name="Rectangle 2"/>
          <p:cNvSpPr>
            <a:spLocks noGrp="1" noChangeArrowheads="1"/>
          </p:cNvSpPr>
          <p:nvPr>
            <p:ph type="title"/>
          </p:nvPr>
        </p:nvSpPr>
        <p:spPr/>
        <p:txBody>
          <a:bodyPr/>
          <a:lstStyle/>
          <a:p>
            <a:r>
              <a:rPr lang="en-US"/>
              <a:t>Background</a:t>
            </a:r>
          </a:p>
        </p:txBody>
      </p:sp>
      <p:sp>
        <p:nvSpPr>
          <p:cNvPr id="804867" name="Rectangle 3"/>
          <p:cNvSpPr>
            <a:spLocks noGrp="1" noChangeArrowheads="1"/>
          </p:cNvSpPr>
          <p:nvPr>
            <p:ph type="body" idx="1"/>
          </p:nvPr>
        </p:nvSpPr>
        <p:spPr/>
        <p:txBody>
          <a:bodyPr/>
          <a:lstStyle/>
          <a:p>
            <a:r>
              <a:rPr lang="en-US" sz="2400">
                <a:latin typeface="Times New Roman" pitchFamily="18" charset="0"/>
              </a:rPr>
              <a:t>Concurrent access to shared data may result in data inconsistency.</a:t>
            </a:r>
          </a:p>
          <a:p>
            <a:r>
              <a:rPr lang="en-US" sz="2400">
                <a:latin typeface="Times New Roman" pitchFamily="18" charset="0"/>
              </a:rPr>
              <a:t>Maintaining data consistency requires mechanisms to ensure the orderly execution of cooperating processes.</a:t>
            </a:r>
          </a:p>
          <a:p>
            <a:r>
              <a:rPr lang="en-US" sz="2400">
                <a:latin typeface="Times New Roman" pitchFamily="18" charset="0"/>
              </a:rPr>
              <a:t>Shared-memory solution to bounded-buffer problem allows at most </a:t>
            </a:r>
            <a:r>
              <a:rPr lang="en-US" sz="2400" i="1">
                <a:latin typeface="Times New Roman" pitchFamily="18" charset="0"/>
              </a:rPr>
              <a:t>n </a:t>
            </a:r>
            <a:r>
              <a:rPr lang="en-US" sz="2400">
                <a:latin typeface="Times New Roman" pitchFamily="18" charset="0"/>
              </a:rPr>
              <a:t>– 1 items in buffer at the same time.  A solution, where all </a:t>
            </a:r>
            <a:r>
              <a:rPr lang="en-US" sz="2400" i="1">
                <a:latin typeface="Times New Roman" pitchFamily="18" charset="0"/>
              </a:rPr>
              <a:t>N </a:t>
            </a:r>
            <a:r>
              <a:rPr lang="en-US" sz="2400">
                <a:latin typeface="Times New Roman" pitchFamily="18" charset="0"/>
              </a:rPr>
              <a:t>buffers are used is not simple.</a:t>
            </a:r>
          </a:p>
          <a:p>
            <a:pPr lvl="1"/>
            <a:r>
              <a:rPr lang="en-US">
                <a:latin typeface="Times New Roman" pitchFamily="18" charset="0"/>
              </a:rPr>
              <a:t>Suppose that we modify the producer-consumer code by adding a variable </a:t>
            </a:r>
            <a:r>
              <a:rPr lang="en-US" i="1">
                <a:latin typeface="Times New Roman" pitchFamily="18" charset="0"/>
              </a:rPr>
              <a:t>counter</a:t>
            </a:r>
            <a:r>
              <a:rPr lang="en-US">
                <a:latin typeface="Times New Roman" pitchFamily="18" charset="0"/>
              </a:rPr>
              <a:t>, initialized to 0 and incremented each time a new item is added to the buffer</a:t>
            </a: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4" name="Rectangle 2"/>
          <p:cNvSpPr>
            <a:spLocks noGrp="1" noChangeArrowheads="1"/>
          </p:cNvSpPr>
          <p:nvPr>
            <p:ph type="title"/>
          </p:nvPr>
        </p:nvSpPr>
        <p:spPr>
          <a:xfrm>
            <a:off x="412750" y="360363"/>
            <a:ext cx="7526338" cy="454025"/>
          </a:xfrm>
        </p:spPr>
        <p:txBody>
          <a:bodyPr/>
          <a:lstStyle/>
          <a:p>
            <a:r>
              <a:rPr lang="en-US" sz="2400"/>
              <a:t>Bounded-Buffer </a:t>
            </a:r>
          </a:p>
        </p:txBody>
      </p:sp>
      <p:sp>
        <p:nvSpPr>
          <p:cNvPr id="806915" name="Rectangle 3"/>
          <p:cNvSpPr>
            <a:spLocks noGrp="1" noChangeArrowheads="1"/>
          </p:cNvSpPr>
          <p:nvPr>
            <p:ph type="body" idx="1"/>
          </p:nvPr>
        </p:nvSpPr>
        <p:spPr>
          <a:xfrm>
            <a:off x="1338263" y="974725"/>
            <a:ext cx="7029450" cy="4114800"/>
          </a:xfrm>
        </p:spPr>
        <p:txBody>
          <a:bodyPr/>
          <a:lstStyle/>
          <a:p>
            <a:r>
              <a:rPr lang="en-US"/>
              <a:t>Shared data</a:t>
            </a:r>
            <a:br>
              <a:rPr lang="en-US"/>
            </a:br>
            <a:endParaRPr lang="en-US"/>
          </a:p>
          <a:p>
            <a:pPr lvl="3">
              <a:buFontTx/>
              <a:buNone/>
            </a:pPr>
            <a:r>
              <a:rPr lang="en-US" sz="2000" b="1"/>
              <a:t>#define BUFFER_SIZE 10</a:t>
            </a:r>
          </a:p>
          <a:p>
            <a:pPr lvl="3">
              <a:buFontTx/>
              <a:buNone/>
            </a:pPr>
            <a:r>
              <a:rPr lang="en-US" sz="2000" b="1"/>
              <a:t>typedef struct {</a:t>
            </a:r>
          </a:p>
          <a:p>
            <a:pPr lvl="3">
              <a:buFontTx/>
              <a:buNone/>
            </a:pPr>
            <a:r>
              <a:rPr lang="en-US" sz="2000" b="1"/>
              <a:t>	. . .</a:t>
            </a:r>
          </a:p>
          <a:p>
            <a:pPr lvl="3">
              <a:buFontTx/>
              <a:buNone/>
            </a:pPr>
            <a:r>
              <a:rPr lang="en-US" sz="2000" b="1"/>
              <a:t>} item</a:t>
            </a:r>
            <a:r>
              <a:rPr lang="en-US" sz="2000"/>
              <a:t>;</a:t>
            </a:r>
          </a:p>
          <a:p>
            <a:pPr lvl="3">
              <a:buFontTx/>
              <a:buNone/>
            </a:pPr>
            <a:r>
              <a:rPr lang="en-US" sz="2000" b="1"/>
              <a:t>item buffer[BUFFER_SIZE];</a:t>
            </a:r>
          </a:p>
          <a:p>
            <a:pPr lvl="3">
              <a:buFontTx/>
              <a:buNone/>
            </a:pPr>
            <a:r>
              <a:rPr lang="en-US" sz="2000" b="1"/>
              <a:t>int in = 0;</a:t>
            </a:r>
          </a:p>
          <a:p>
            <a:pPr lvl="3">
              <a:buFontTx/>
              <a:buNone/>
            </a:pPr>
            <a:r>
              <a:rPr lang="en-US" sz="2000" b="1"/>
              <a:t>int out = 0;</a:t>
            </a:r>
          </a:p>
          <a:p>
            <a:pPr lvl="3">
              <a:buFontTx/>
              <a:buNone/>
            </a:pPr>
            <a:r>
              <a:rPr lang="en-US" sz="2000" b="1"/>
              <a:t>int counter = 0;</a:t>
            </a:r>
          </a:p>
          <a:p>
            <a:pPr lvl="3">
              <a:buFontTx/>
              <a:buNone/>
            </a:pPr>
            <a:endParaRPr lang="en-US" sz="2000" b="1"/>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2" name="Rectangle 2"/>
          <p:cNvSpPr>
            <a:spLocks noGrp="1" noChangeArrowheads="1"/>
          </p:cNvSpPr>
          <p:nvPr>
            <p:ph type="title"/>
          </p:nvPr>
        </p:nvSpPr>
        <p:spPr/>
        <p:txBody>
          <a:bodyPr/>
          <a:lstStyle/>
          <a:p>
            <a:r>
              <a:rPr lang="en-US"/>
              <a:t>Bounded-Buffer </a:t>
            </a:r>
          </a:p>
        </p:txBody>
      </p:sp>
      <p:sp>
        <p:nvSpPr>
          <p:cNvPr id="808963" name="Rectangle 3"/>
          <p:cNvSpPr>
            <a:spLocks noGrp="1" noChangeArrowheads="1"/>
          </p:cNvSpPr>
          <p:nvPr>
            <p:ph type="body" idx="1"/>
          </p:nvPr>
        </p:nvSpPr>
        <p:spPr/>
        <p:txBody>
          <a:bodyPr/>
          <a:lstStyle/>
          <a:p>
            <a:r>
              <a:rPr lang="en-US"/>
              <a:t> </a:t>
            </a:r>
            <a:r>
              <a:rPr lang="en-US" sz="2400">
                <a:latin typeface="Times New Roman" pitchFamily="18" charset="0"/>
              </a:rPr>
              <a:t>Producer process </a:t>
            </a:r>
          </a:p>
          <a:p>
            <a:pPr>
              <a:buFontTx/>
              <a:buNone/>
            </a:pPr>
            <a:endParaRPr lang="en-US" sz="2400">
              <a:latin typeface="Times New Roman" pitchFamily="18" charset="0"/>
            </a:endParaRPr>
          </a:p>
          <a:p>
            <a:pPr>
              <a:buFontTx/>
              <a:buNone/>
            </a:pPr>
            <a:r>
              <a:rPr lang="en-US" sz="2400">
                <a:latin typeface="Times New Roman" pitchFamily="18" charset="0"/>
              </a:rPr>
              <a:t>	</a:t>
            </a:r>
            <a:r>
              <a:rPr lang="en-US" sz="2400" b="1">
                <a:latin typeface="Times New Roman" pitchFamily="18" charset="0"/>
              </a:rPr>
              <a:t>item nextProduced;</a:t>
            </a:r>
            <a:br>
              <a:rPr lang="en-US" sz="2400" b="1">
                <a:latin typeface="Times New Roman" pitchFamily="18" charset="0"/>
              </a:rPr>
            </a:br>
            <a:endParaRPr lang="en-US" sz="2400" b="1">
              <a:latin typeface="Times New Roman" pitchFamily="18" charset="0"/>
            </a:endParaRPr>
          </a:p>
          <a:p>
            <a:pPr>
              <a:buFontTx/>
              <a:buNone/>
            </a:pPr>
            <a:r>
              <a:rPr lang="en-US" sz="2400" b="1">
                <a:latin typeface="Times New Roman" pitchFamily="18" charset="0"/>
              </a:rPr>
              <a:t>	while (1) {</a:t>
            </a:r>
          </a:p>
          <a:p>
            <a:pPr>
              <a:buFontTx/>
              <a:buNone/>
            </a:pPr>
            <a:r>
              <a:rPr lang="en-US" sz="2400" b="1">
                <a:latin typeface="Times New Roman" pitchFamily="18" charset="0"/>
              </a:rPr>
              <a:t>		</a:t>
            </a:r>
            <a:r>
              <a:rPr lang="en-US" sz="2400" b="1">
                <a:solidFill>
                  <a:schemeClr val="accent1"/>
                </a:solidFill>
                <a:latin typeface="Times New Roman" pitchFamily="18" charset="0"/>
              </a:rPr>
              <a:t>while (counter == BUFFER_SIZE)</a:t>
            </a:r>
          </a:p>
          <a:p>
            <a:pPr>
              <a:buFontTx/>
              <a:buNone/>
            </a:pPr>
            <a:r>
              <a:rPr lang="en-US" sz="2400" b="1">
                <a:latin typeface="Times New Roman" pitchFamily="18" charset="0"/>
              </a:rPr>
              <a:t>			; /* do nothing */</a:t>
            </a:r>
          </a:p>
          <a:p>
            <a:pPr>
              <a:buFontTx/>
              <a:buNone/>
            </a:pPr>
            <a:r>
              <a:rPr lang="en-US" sz="2400" b="1">
                <a:latin typeface="Times New Roman" pitchFamily="18" charset="0"/>
              </a:rPr>
              <a:t>		buffer[in] = nextProduced;</a:t>
            </a:r>
          </a:p>
          <a:p>
            <a:pPr>
              <a:buFontTx/>
              <a:buNone/>
            </a:pPr>
            <a:r>
              <a:rPr lang="en-US" sz="2400" b="1">
                <a:latin typeface="Times New Roman" pitchFamily="18" charset="0"/>
              </a:rPr>
              <a:t>		in = (in + 1) % BUFFER_SIZE;</a:t>
            </a:r>
          </a:p>
          <a:p>
            <a:pPr>
              <a:buFontTx/>
              <a:buNone/>
            </a:pPr>
            <a:r>
              <a:rPr lang="en-US" sz="2400" b="1">
                <a:latin typeface="Times New Roman" pitchFamily="18" charset="0"/>
              </a:rPr>
              <a:t>		</a:t>
            </a:r>
            <a:r>
              <a:rPr lang="en-US" sz="2400" b="1">
                <a:solidFill>
                  <a:srgbClr val="0000FF"/>
                </a:solidFill>
                <a:latin typeface="Times New Roman" pitchFamily="18" charset="0"/>
              </a:rPr>
              <a:t>counter++;</a:t>
            </a:r>
          </a:p>
          <a:p>
            <a:pPr>
              <a:buFontTx/>
              <a:buNone/>
            </a:pPr>
            <a:r>
              <a:rPr lang="en-US" sz="2400" b="1">
                <a:latin typeface="Times New Roman" pitchFamily="18" charset="0"/>
              </a:rPr>
              <a:t>	}</a:t>
            </a:r>
          </a:p>
          <a:p>
            <a:pPr>
              <a:buFontTx/>
              <a:buNone/>
            </a:pPr>
            <a:endParaRPr lang="en-US" sz="2400" b="1">
              <a:latin typeface="Times New Roman" pitchFamily="18" charset="0"/>
            </a:endParaRPr>
          </a:p>
          <a:p>
            <a:pPr lvl="4">
              <a:buFontTx/>
              <a:buNone/>
            </a:pPr>
            <a:endParaRPr lang="en-US" sz="2400">
              <a:latin typeface="Times New Roman" pitchFamily="18" charset="0"/>
            </a:endParaRP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010" name="Rectangle 2"/>
          <p:cNvSpPr>
            <a:spLocks noGrp="1" noChangeArrowheads="1"/>
          </p:cNvSpPr>
          <p:nvPr>
            <p:ph type="title"/>
          </p:nvPr>
        </p:nvSpPr>
        <p:spPr/>
        <p:txBody>
          <a:bodyPr/>
          <a:lstStyle/>
          <a:p>
            <a:r>
              <a:rPr lang="en-US"/>
              <a:t>Bounded-Buffer </a:t>
            </a:r>
          </a:p>
        </p:txBody>
      </p:sp>
      <p:sp>
        <p:nvSpPr>
          <p:cNvPr id="811011" name="Rectangle 3"/>
          <p:cNvSpPr>
            <a:spLocks noGrp="1" noChangeArrowheads="1"/>
          </p:cNvSpPr>
          <p:nvPr>
            <p:ph type="body" idx="1"/>
          </p:nvPr>
        </p:nvSpPr>
        <p:spPr/>
        <p:txBody>
          <a:bodyPr/>
          <a:lstStyle/>
          <a:p>
            <a:pPr>
              <a:lnSpc>
                <a:spcPct val="90000"/>
              </a:lnSpc>
            </a:pPr>
            <a:r>
              <a:rPr lang="en-US" sz="2400"/>
              <a:t> </a:t>
            </a:r>
            <a:r>
              <a:rPr lang="en-US" sz="2400">
                <a:latin typeface="Times New Roman" pitchFamily="18" charset="0"/>
              </a:rPr>
              <a:t>Consumer process </a:t>
            </a:r>
          </a:p>
          <a:p>
            <a:pPr>
              <a:lnSpc>
                <a:spcPct val="90000"/>
              </a:lnSpc>
              <a:buFontTx/>
              <a:buNone/>
            </a:pPr>
            <a:endParaRPr lang="en-US" sz="2400">
              <a:latin typeface="Times New Roman" pitchFamily="18" charset="0"/>
            </a:endParaRPr>
          </a:p>
          <a:p>
            <a:pPr>
              <a:lnSpc>
                <a:spcPct val="90000"/>
              </a:lnSpc>
              <a:buFontTx/>
              <a:buNone/>
            </a:pPr>
            <a:r>
              <a:rPr lang="en-US" sz="2400">
                <a:latin typeface="Times New Roman" pitchFamily="18" charset="0"/>
              </a:rPr>
              <a:t>	</a:t>
            </a:r>
            <a:r>
              <a:rPr lang="en-US" sz="2400" b="1">
                <a:latin typeface="Times New Roman" pitchFamily="18" charset="0"/>
              </a:rPr>
              <a:t>item nextConsumed;</a:t>
            </a:r>
            <a:br>
              <a:rPr lang="en-US" sz="2400" b="1">
                <a:latin typeface="Times New Roman" pitchFamily="18" charset="0"/>
              </a:rPr>
            </a:br>
            <a:endParaRPr lang="en-US" sz="2400" b="1">
              <a:latin typeface="Times New Roman" pitchFamily="18" charset="0"/>
            </a:endParaRPr>
          </a:p>
          <a:p>
            <a:pPr>
              <a:lnSpc>
                <a:spcPct val="90000"/>
              </a:lnSpc>
              <a:buFontTx/>
              <a:buNone/>
            </a:pPr>
            <a:r>
              <a:rPr lang="en-US" sz="2400" b="1">
                <a:latin typeface="Times New Roman" pitchFamily="18" charset="0"/>
              </a:rPr>
              <a:t>	while (1) {</a:t>
            </a:r>
          </a:p>
          <a:p>
            <a:pPr>
              <a:lnSpc>
                <a:spcPct val="90000"/>
              </a:lnSpc>
              <a:buFontTx/>
              <a:buNone/>
            </a:pPr>
            <a:r>
              <a:rPr lang="en-US" sz="2400" b="1">
                <a:latin typeface="Times New Roman" pitchFamily="18" charset="0"/>
              </a:rPr>
              <a:t>		</a:t>
            </a:r>
            <a:r>
              <a:rPr lang="en-US" sz="2400" b="1">
                <a:solidFill>
                  <a:schemeClr val="accent1"/>
                </a:solidFill>
                <a:latin typeface="Times New Roman" pitchFamily="18" charset="0"/>
              </a:rPr>
              <a:t>while (counter == 0)</a:t>
            </a:r>
          </a:p>
          <a:p>
            <a:pPr>
              <a:lnSpc>
                <a:spcPct val="90000"/>
              </a:lnSpc>
              <a:buFontTx/>
              <a:buNone/>
            </a:pPr>
            <a:r>
              <a:rPr lang="en-US" sz="2400" b="1">
                <a:latin typeface="Times New Roman" pitchFamily="18" charset="0"/>
              </a:rPr>
              <a:t>			; /* do nothing */</a:t>
            </a:r>
          </a:p>
          <a:p>
            <a:pPr>
              <a:lnSpc>
                <a:spcPct val="90000"/>
              </a:lnSpc>
              <a:buFontTx/>
              <a:buNone/>
            </a:pPr>
            <a:r>
              <a:rPr lang="en-US" sz="2400" b="1">
                <a:latin typeface="Times New Roman" pitchFamily="18" charset="0"/>
              </a:rPr>
              <a:t>		nextConsumed = buffer[out];</a:t>
            </a:r>
          </a:p>
          <a:p>
            <a:pPr>
              <a:lnSpc>
                <a:spcPct val="90000"/>
              </a:lnSpc>
              <a:buFontTx/>
              <a:buNone/>
            </a:pPr>
            <a:r>
              <a:rPr lang="en-US" sz="2400" b="1">
                <a:latin typeface="Times New Roman" pitchFamily="18" charset="0"/>
              </a:rPr>
              <a:t>		out = (out + 1) % BUFFER_SIZE;</a:t>
            </a:r>
          </a:p>
          <a:p>
            <a:pPr>
              <a:lnSpc>
                <a:spcPct val="90000"/>
              </a:lnSpc>
              <a:buFontTx/>
              <a:buNone/>
            </a:pPr>
            <a:r>
              <a:rPr lang="en-US" sz="2400" b="1">
                <a:latin typeface="Times New Roman" pitchFamily="18" charset="0"/>
              </a:rPr>
              <a:t>		</a:t>
            </a:r>
            <a:r>
              <a:rPr lang="en-US" sz="2400" b="1">
                <a:solidFill>
                  <a:srgbClr val="0000FF"/>
                </a:solidFill>
                <a:latin typeface="Times New Roman" pitchFamily="18" charset="0"/>
              </a:rPr>
              <a:t>counter--;</a:t>
            </a:r>
          </a:p>
          <a:p>
            <a:pPr>
              <a:lnSpc>
                <a:spcPct val="90000"/>
              </a:lnSpc>
              <a:buFontTx/>
              <a:buNone/>
            </a:pPr>
            <a:r>
              <a:rPr lang="en-US" sz="2400" b="1">
                <a:latin typeface="Times New Roman" pitchFamily="18" charset="0"/>
              </a:rPr>
              <a:t>	}</a:t>
            </a:r>
          </a:p>
          <a:p>
            <a:pPr>
              <a:lnSpc>
                <a:spcPct val="90000"/>
              </a:lnSpc>
              <a:buFontTx/>
              <a:buNone/>
            </a:pPr>
            <a:endParaRPr lang="en-US" sz="2400" b="1">
              <a:latin typeface="Times New Roman" pitchFamily="18" charset="0"/>
            </a:endParaRPr>
          </a:p>
          <a:p>
            <a:pPr>
              <a:lnSpc>
                <a:spcPct val="90000"/>
              </a:lnSpc>
              <a:buFontTx/>
              <a:buNone/>
            </a:pPr>
            <a:r>
              <a:rPr lang="en-US" sz="2400" b="1">
                <a:latin typeface="Times New Roman" pitchFamily="18" charset="0"/>
              </a:rPr>
              <a:t>	</a:t>
            </a:r>
          </a:p>
          <a:p>
            <a:pPr lvl="4">
              <a:lnSpc>
                <a:spcPct val="90000"/>
              </a:lnSpc>
              <a:buFontTx/>
              <a:buNone/>
            </a:pPr>
            <a:endParaRPr lang="en-US" b="1">
              <a:latin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p:txBody>
          <a:bodyPr/>
          <a:lstStyle/>
          <a:p>
            <a:r>
              <a:rPr lang="en-US"/>
              <a:t>CPU Switch From Process to Process</a:t>
            </a:r>
          </a:p>
        </p:txBody>
      </p:sp>
      <p:sp>
        <p:nvSpPr>
          <p:cNvPr id="419843" name="Rectangle 3"/>
          <p:cNvSpPr>
            <a:spLocks noGrp="1" noChangeArrowheads="1"/>
          </p:cNvSpPr>
          <p:nvPr>
            <p:ph type="body" idx="1"/>
          </p:nvPr>
        </p:nvSpPr>
        <p:spPr/>
        <p:txBody>
          <a:bodyPr/>
          <a:lstStyle/>
          <a:p>
            <a:r>
              <a:rPr lang="en-US"/>
              <a:t> </a:t>
            </a:r>
          </a:p>
        </p:txBody>
      </p:sp>
      <p:pic>
        <p:nvPicPr>
          <p:cNvPr id="419844" name="Picture 4"/>
          <p:cNvPicPr>
            <a:picLocks noChangeAspect="1" noChangeArrowheads="1"/>
          </p:cNvPicPr>
          <p:nvPr/>
        </p:nvPicPr>
        <p:blipFill>
          <a:blip r:embed="rId3"/>
          <a:srcRect l="3227" t="832" r="2957" b="1047"/>
          <a:stretch>
            <a:fillRect/>
          </a:stretch>
        </p:blipFill>
        <p:spPr bwMode="auto">
          <a:xfrm>
            <a:off x="1143000" y="1295400"/>
            <a:ext cx="6858000" cy="5057775"/>
          </a:xfrm>
          <a:prstGeom prst="rect">
            <a:avLst/>
          </a:prstGeom>
          <a:noFill/>
          <a:ln w="57150" cmpd="thickThin">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058" name="Rectangle 2"/>
          <p:cNvSpPr>
            <a:spLocks noGrp="1" noChangeArrowheads="1"/>
          </p:cNvSpPr>
          <p:nvPr>
            <p:ph type="title"/>
          </p:nvPr>
        </p:nvSpPr>
        <p:spPr/>
        <p:txBody>
          <a:bodyPr/>
          <a:lstStyle/>
          <a:p>
            <a:r>
              <a:rPr lang="en-US"/>
              <a:t>Bounded Buffer</a:t>
            </a:r>
          </a:p>
        </p:txBody>
      </p:sp>
      <p:sp>
        <p:nvSpPr>
          <p:cNvPr id="813059" name="Rectangle 3"/>
          <p:cNvSpPr>
            <a:spLocks noGrp="1" noChangeArrowheads="1"/>
          </p:cNvSpPr>
          <p:nvPr>
            <p:ph type="body" idx="1"/>
          </p:nvPr>
        </p:nvSpPr>
        <p:spPr/>
        <p:txBody>
          <a:bodyPr/>
          <a:lstStyle/>
          <a:p>
            <a:r>
              <a:rPr lang="en-US"/>
              <a:t>The statements</a:t>
            </a:r>
            <a:br>
              <a:rPr lang="en-US"/>
            </a:br>
            <a:r>
              <a:rPr lang="en-US"/>
              <a:t/>
            </a:r>
            <a:br>
              <a:rPr lang="en-US"/>
            </a:br>
            <a:r>
              <a:rPr lang="en-US" b="1"/>
              <a:t>counter++;</a:t>
            </a:r>
            <a:br>
              <a:rPr lang="en-US" b="1"/>
            </a:br>
            <a:r>
              <a:rPr lang="en-US" b="1"/>
              <a:t>counter--;</a:t>
            </a:r>
            <a:br>
              <a:rPr lang="en-US" b="1"/>
            </a:br>
            <a:r>
              <a:rPr lang="en-US"/>
              <a:t/>
            </a:r>
            <a:br>
              <a:rPr lang="en-US"/>
            </a:br>
            <a:r>
              <a:rPr lang="en-US"/>
              <a:t>must be performed </a:t>
            </a:r>
            <a:r>
              <a:rPr lang="en-US" i="1"/>
              <a:t>atomically</a:t>
            </a:r>
            <a:r>
              <a:rPr lang="en-US"/>
              <a:t>.</a:t>
            </a:r>
          </a:p>
          <a:p>
            <a:endParaRPr lang="en-US"/>
          </a:p>
          <a:p>
            <a:r>
              <a:rPr lang="en-US"/>
              <a:t>Atomic operation means an operation that completes in its entirety without interruption.</a:t>
            </a:r>
            <a:br>
              <a:rPr lang="en-US"/>
            </a:br>
            <a:endParaRPr lang="en-US"/>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106" name="Rectangle 2"/>
          <p:cNvSpPr>
            <a:spLocks noGrp="1" noChangeArrowheads="1"/>
          </p:cNvSpPr>
          <p:nvPr>
            <p:ph type="title"/>
          </p:nvPr>
        </p:nvSpPr>
        <p:spPr/>
        <p:txBody>
          <a:bodyPr/>
          <a:lstStyle/>
          <a:p>
            <a:r>
              <a:rPr lang="en-US"/>
              <a:t>Bounded Buffer</a:t>
            </a:r>
          </a:p>
        </p:txBody>
      </p:sp>
      <p:sp>
        <p:nvSpPr>
          <p:cNvPr id="815107" name="Rectangle 3"/>
          <p:cNvSpPr>
            <a:spLocks noGrp="1" noChangeArrowheads="1"/>
          </p:cNvSpPr>
          <p:nvPr>
            <p:ph type="body" idx="1"/>
          </p:nvPr>
        </p:nvSpPr>
        <p:spPr/>
        <p:txBody>
          <a:bodyPr/>
          <a:lstStyle/>
          <a:p>
            <a:r>
              <a:rPr lang="en-US"/>
              <a:t> </a:t>
            </a:r>
            <a:r>
              <a:rPr lang="en-US" sz="2400">
                <a:latin typeface="Times New Roman" pitchFamily="18" charset="0"/>
              </a:rPr>
              <a:t>The statement </a:t>
            </a:r>
            <a:r>
              <a:rPr lang="en-US" sz="2400">
                <a:solidFill>
                  <a:srgbClr val="0000FF"/>
                </a:solidFill>
                <a:latin typeface="Times New Roman" pitchFamily="18" charset="0"/>
              </a:rPr>
              <a:t>“</a:t>
            </a:r>
            <a:r>
              <a:rPr lang="en-US" sz="2400" b="1">
                <a:solidFill>
                  <a:srgbClr val="0000FF"/>
                </a:solidFill>
                <a:latin typeface="Times New Roman" pitchFamily="18" charset="0"/>
              </a:rPr>
              <a:t>count++</a:t>
            </a:r>
            <a:r>
              <a:rPr lang="en-US" sz="2400">
                <a:solidFill>
                  <a:srgbClr val="0000FF"/>
                </a:solidFill>
                <a:latin typeface="Times New Roman" pitchFamily="18" charset="0"/>
              </a:rPr>
              <a:t>”</a:t>
            </a:r>
            <a:r>
              <a:rPr lang="en-US" sz="2400">
                <a:latin typeface="Times New Roman" pitchFamily="18" charset="0"/>
              </a:rPr>
              <a:t> may be implemented in machine language as:</a:t>
            </a:r>
            <a:br>
              <a:rPr lang="en-US" sz="2400">
                <a:latin typeface="Times New Roman" pitchFamily="18" charset="0"/>
              </a:rPr>
            </a:br>
            <a:r>
              <a:rPr lang="en-US" sz="2400">
                <a:latin typeface="Times New Roman" pitchFamily="18" charset="0"/>
              </a:rPr>
              <a:t/>
            </a:r>
            <a:br>
              <a:rPr lang="en-US" sz="2400">
                <a:latin typeface="Times New Roman" pitchFamily="18" charset="0"/>
              </a:rPr>
            </a:br>
            <a:r>
              <a:rPr lang="en-US" sz="2400" b="1">
                <a:solidFill>
                  <a:srgbClr val="0000FF"/>
                </a:solidFill>
                <a:latin typeface="Times New Roman" pitchFamily="18" charset="0"/>
              </a:rPr>
              <a:t>register1 = counter</a:t>
            </a:r>
          </a:p>
          <a:p>
            <a:pPr>
              <a:buFontTx/>
              <a:buNone/>
            </a:pPr>
            <a:r>
              <a:rPr lang="en-US" sz="2400" b="1">
                <a:solidFill>
                  <a:srgbClr val="0000FF"/>
                </a:solidFill>
                <a:latin typeface="Times New Roman" pitchFamily="18" charset="0"/>
              </a:rPr>
              <a:t>	register1 = register1 + 1</a:t>
            </a:r>
            <a:br>
              <a:rPr lang="en-US" sz="2400" b="1">
                <a:solidFill>
                  <a:srgbClr val="0000FF"/>
                </a:solidFill>
                <a:latin typeface="Times New Roman" pitchFamily="18" charset="0"/>
              </a:rPr>
            </a:br>
            <a:r>
              <a:rPr lang="en-US" sz="2400" b="1">
                <a:solidFill>
                  <a:srgbClr val="0000FF"/>
                </a:solidFill>
                <a:latin typeface="Times New Roman" pitchFamily="18" charset="0"/>
              </a:rPr>
              <a:t>counter = register1</a:t>
            </a:r>
            <a:br>
              <a:rPr lang="en-US" sz="2400" b="1">
                <a:solidFill>
                  <a:srgbClr val="0000FF"/>
                </a:solidFill>
                <a:latin typeface="Times New Roman" pitchFamily="18" charset="0"/>
              </a:rPr>
            </a:br>
            <a:endParaRPr lang="en-US" sz="2400" b="1">
              <a:solidFill>
                <a:srgbClr val="0000FF"/>
              </a:solidFill>
              <a:latin typeface="Times New Roman" pitchFamily="18" charset="0"/>
            </a:endParaRPr>
          </a:p>
          <a:p>
            <a:r>
              <a:rPr lang="en-US"/>
              <a:t> </a:t>
            </a:r>
            <a:r>
              <a:rPr lang="en-US" sz="2400">
                <a:latin typeface="Times New Roman" pitchFamily="18" charset="0"/>
              </a:rPr>
              <a:t>The statement “</a:t>
            </a:r>
            <a:r>
              <a:rPr lang="en-US" sz="2400" b="1">
                <a:solidFill>
                  <a:srgbClr val="FF0066"/>
                </a:solidFill>
                <a:latin typeface="Times New Roman" pitchFamily="18" charset="0"/>
              </a:rPr>
              <a:t>count--</a:t>
            </a:r>
            <a:r>
              <a:rPr lang="en-US" sz="2400">
                <a:solidFill>
                  <a:srgbClr val="FF0066"/>
                </a:solidFill>
                <a:latin typeface="Times New Roman" pitchFamily="18" charset="0"/>
              </a:rPr>
              <a:t>”</a:t>
            </a:r>
            <a:r>
              <a:rPr lang="en-US" sz="2400">
                <a:latin typeface="Times New Roman" pitchFamily="18" charset="0"/>
              </a:rPr>
              <a:t> may be implemented as:</a:t>
            </a:r>
            <a:br>
              <a:rPr lang="en-US" sz="2400">
                <a:latin typeface="Times New Roman" pitchFamily="18" charset="0"/>
              </a:rPr>
            </a:br>
            <a:r>
              <a:rPr lang="en-US" sz="2400">
                <a:latin typeface="Times New Roman" pitchFamily="18" charset="0"/>
              </a:rPr>
              <a:t/>
            </a:r>
            <a:br>
              <a:rPr lang="en-US" sz="2400">
                <a:latin typeface="Times New Roman" pitchFamily="18" charset="0"/>
              </a:rPr>
            </a:br>
            <a:r>
              <a:rPr lang="en-US" sz="2400" b="1">
                <a:solidFill>
                  <a:srgbClr val="FF0066"/>
                </a:solidFill>
                <a:latin typeface="Times New Roman" pitchFamily="18" charset="0"/>
              </a:rPr>
              <a:t>register2 = counter</a:t>
            </a:r>
            <a:br>
              <a:rPr lang="en-US" sz="2400" b="1">
                <a:solidFill>
                  <a:srgbClr val="FF0066"/>
                </a:solidFill>
                <a:latin typeface="Times New Roman" pitchFamily="18" charset="0"/>
              </a:rPr>
            </a:br>
            <a:r>
              <a:rPr lang="en-US" sz="2400" b="1">
                <a:solidFill>
                  <a:srgbClr val="FF0066"/>
                </a:solidFill>
                <a:latin typeface="Times New Roman" pitchFamily="18" charset="0"/>
              </a:rPr>
              <a:t>register2 = register2 – 1</a:t>
            </a:r>
            <a:br>
              <a:rPr lang="en-US" sz="2400" b="1">
                <a:solidFill>
                  <a:srgbClr val="FF0066"/>
                </a:solidFill>
                <a:latin typeface="Times New Roman" pitchFamily="18" charset="0"/>
              </a:rPr>
            </a:br>
            <a:r>
              <a:rPr lang="en-US" sz="2400" b="1">
                <a:solidFill>
                  <a:srgbClr val="FF0066"/>
                </a:solidFill>
                <a:latin typeface="Times New Roman" pitchFamily="18" charset="0"/>
              </a:rPr>
              <a:t>counter = register2</a:t>
            </a: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154" name="Rectangle 2"/>
          <p:cNvSpPr>
            <a:spLocks noGrp="1" noChangeArrowheads="1"/>
          </p:cNvSpPr>
          <p:nvPr>
            <p:ph type="title"/>
          </p:nvPr>
        </p:nvSpPr>
        <p:spPr/>
        <p:txBody>
          <a:bodyPr/>
          <a:lstStyle/>
          <a:p>
            <a:r>
              <a:rPr lang="en-US"/>
              <a:t>Bounded Buffer</a:t>
            </a:r>
          </a:p>
        </p:txBody>
      </p:sp>
      <p:sp>
        <p:nvSpPr>
          <p:cNvPr id="817155" name="Rectangle 3"/>
          <p:cNvSpPr>
            <a:spLocks noGrp="1" noChangeArrowheads="1"/>
          </p:cNvSpPr>
          <p:nvPr>
            <p:ph type="body" idx="1"/>
          </p:nvPr>
        </p:nvSpPr>
        <p:spPr/>
        <p:txBody>
          <a:bodyPr/>
          <a:lstStyle/>
          <a:p>
            <a:r>
              <a:rPr lang="en-US"/>
              <a:t> </a:t>
            </a:r>
            <a:r>
              <a:rPr lang="en-US" sz="2400">
                <a:latin typeface="Times New Roman" pitchFamily="18" charset="0"/>
              </a:rPr>
              <a:t>If both the producer and consumer attempt to update the buffer concurrently, the assembly language statements may get interleaved.</a:t>
            </a:r>
          </a:p>
          <a:p>
            <a:endParaRPr lang="en-US" sz="2400">
              <a:latin typeface="Times New Roman" pitchFamily="18" charset="0"/>
            </a:endParaRPr>
          </a:p>
          <a:p>
            <a:r>
              <a:rPr lang="en-US"/>
              <a:t> </a:t>
            </a:r>
            <a:r>
              <a:rPr lang="en-US" sz="2400">
                <a:latin typeface="Times New Roman" pitchFamily="18" charset="0"/>
              </a:rPr>
              <a:t>Interleaving depends upon how the producer and consumer processes are scheduled.</a:t>
            </a: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02" name="Rectangle 2"/>
          <p:cNvSpPr>
            <a:spLocks noGrp="1" noChangeArrowheads="1"/>
          </p:cNvSpPr>
          <p:nvPr>
            <p:ph type="title"/>
          </p:nvPr>
        </p:nvSpPr>
        <p:spPr/>
        <p:txBody>
          <a:bodyPr/>
          <a:lstStyle/>
          <a:p>
            <a:r>
              <a:rPr lang="en-US"/>
              <a:t>Bounded Buffer</a:t>
            </a:r>
          </a:p>
        </p:txBody>
      </p:sp>
      <p:sp>
        <p:nvSpPr>
          <p:cNvPr id="819203" name="Rectangle 3"/>
          <p:cNvSpPr>
            <a:spLocks noGrp="1" noChangeArrowheads="1"/>
          </p:cNvSpPr>
          <p:nvPr>
            <p:ph type="body" idx="1"/>
          </p:nvPr>
        </p:nvSpPr>
        <p:spPr/>
        <p:txBody>
          <a:bodyPr/>
          <a:lstStyle/>
          <a:p>
            <a:r>
              <a:rPr lang="en-US"/>
              <a:t> </a:t>
            </a:r>
            <a:r>
              <a:rPr lang="en-US" sz="2400">
                <a:latin typeface="Times New Roman" pitchFamily="18" charset="0"/>
              </a:rPr>
              <a:t>Assume </a:t>
            </a:r>
            <a:r>
              <a:rPr lang="en-US" sz="2400" b="1">
                <a:solidFill>
                  <a:schemeClr val="hlink"/>
                </a:solidFill>
                <a:latin typeface="Times New Roman" pitchFamily="18" charset="0"/>
              </a:rPr>
              <a:t>counter</a:t>
            </a:r>
            <a:r>
              <a:rPr lang="en-US" sz="2400">
                <a:latin typeface="Times New Roman" pitchFamily="18" charset="0"/>
              </a:rPr>
              <a:t> is initially </a:t>
            </a:r>
            <a:r>
              <a:rPr lang="en-US" sz="2400">
                <a:solidFill>
                  <a:schemeClr val="accent2"/>
                </a:solidFill>
                <a:latin typeface="Times New Roman" pitchFamily="18" charset="0"/>
              </a:rPr>
              <a:t>5.</a:t>
            </a:r>
            <a:r>
              <a:rPr lang="en-US" sz="2400">
                <a:latin typeface="Times New Roman" pitchFamily="18" charset="0"/>
              </a:rPr>
              <a:t> One interleaving of statements is:</a:t>
            </a:r>
            <a:br>
              <a:rPr lang="en-US" sz="2400">
                <a:latin typeface="Times New Roman" pitchFamily="18" charset="0"/>
              </a:rPr>
            </a:br>
            <a:r>
              <a:rPr lang="en-US" sz="2400">
                <a:latin typeface="Times New Roman" pitchFamily="18" charset="0"/>
              </a:rPr>
              <a:t/>
            </a:r>
            <a:br>
              <a:rPr lang="en-US" sz="2400">
                <a:latin typeface="Times New Roman" pitchFamily="18" charset="0"/>
              </a:rPr>
            </a:br>
            <a:r>
              <a:rPr lang="en-US" sz="2400">
                <a:solidFill>
                  <a:srgbClr val="0000FF"/>
                </a:solidFill>
                <a:latin typeface="Times New Roman" pitchFamily="18" charset="0"/>
              </a:rPr>
              <a:t>producer: </a:t>
            </a:r>
            <a:r>
              <a:rPr lang="en-US" sz="2400" b="1">
                <a:solidFill>
                  <a:srgbClr val="0000FF"/>
                </a:solidFill>
                <a:latin typeface="Times New Roman" pitchFamily="18" charset="0"/>
              </a:rPr>
              <a:t>register1 = counter</a:t>
            </a:r>
            <a:r>
              <a:rPr lang="en-US" sz="2400">
                <a:solidFill>
                  <a:srgbClr val="0000FF"/>
                </a:solidFill>
                <a:latin typeface="Times New Roman" pitchFamily="18" charset="0"/>
              </a:rPr>
              <a:t> (</a:t>
            </a:r>
            <a:r>
              <a:rPr lang="en-US" sz="2400" i="1">
                <a:solidFill>
                  <a:srgbClr val="0000FF"/>
                </a:solidFill>
                <a:latin typeface="Times New Roman" pitchFamily="18" charset="0"/>
              </a:rPr>
              <a:t>register1 = 5</a:t>
            </a:r>
            <a:r>
              <a:rPr lang="en-US" sz="2400">
                <a:solidFill>
                  <a:srgbClr val="0000FF"/>
                </a:solidFill>
                <a:latin typeface="Times New Roman" pitchFamily="18" charset="0"/>
              </a:rPr>
              <a:t>)</a:t>
            </a:r>
            <a:br>
              <a:rPr lang="en-US" sz="2400">
                <a:solidFill>
                  <a:srgbClr val="0000FF"/>
                </a:solidFill>
                <a:latin typeface="Times New Roman" pitchFamily="18" charset="0"/>
              </a:rPr>
            </a:br>
            <a:r>
              <a:rPr lang="en-US" sz="2400">
                <a:solidFill>
                  <a:srgbClr val="0000FF"/>
                </a:solidFill>
                <a:latin typeface="Times New Roman" pitchFamily="18" charset="0"/>
              </a:rPr>
              <a:t>producer: </a:t>
            </a:r>
            <a:r>
              <a:rPr lang="en-US" sz="2400" b="1">
                <a:solidFill>
                  <a:srgbClr val="0000FF"/>
                </a:solidFill>
                <a:latin typeface="Times New Roman" pitchFamily="18" charset="0"/>
              </a:rPr>
              <a:t>register1 = register1 + 1</a:t>
            </a:r>
            <a:r>
              <a:rPr lang="en-US" sz="2400">
                <a:solidFill>
                  <a:srgbClr val="0000FF"/>
                </a:solidFill>
                <a:latin typeface="Times New Roman" pitchFamily="18" charset="0"/>
              </a:rPr>
              <a:t> (</a:t>
            </a:r>
            <a:r>
              <a:rPr lang="en-US" sz="2400" i="1">
                <a:solidFill>
                  <a:srgbClr val="0000FF"/>
                </a:solidFill>
                <a:latin typeface="Times New Roman" pitchFamily="18" charset="0"/>
              </a:rPr>
              <a:t>register1 = 6</a:t>
            </a:r>
            <a:r>
              <a:rPr lang="en-US" sz="2400">
                <a:solidFill>
                  <a:srgbClr val="0000FF"/>
                </a:solidFill>
                <a:latin typeface="Times New Roman" pitchFamily="18" charset="0"/>
              </a:rPr>
              <a:t>)</a:t>
            </a:r>
            <a:br>
              <a:rPr lang="en-US" sz="2400">
                <a:solidFill>
                  <a:srgbClr val="0000FF"/>
                </a:solidFill>
                <a:latin typeface="Times New Roman" pitchFamily="18" charset="0"/>
              </a:rPr>
            </a:br>
            <a:r>
              <a:rPr lang="en-US" sz="2400">
                <a:solidFill>
                  <a:schemeClr val="accent1"/>
                </a:solidFill>
                <a:latin typeface="Times New Roman" pitchFamily="18" charset="0"/>
              </a:rPr>
              <a:t>consumer: </a:t>
            </a:r>
            <a:r>
              <a:rPr lang="en-US" sz="2400" b="1">
                <a:solidFill>
                  <a:schemeClr val="accent1"/>
                </a:solidFill>
                <a:latin typeface="Times New Roman" pitchFamily="18" charset="0"/>
              </a:rPr>
              <a:t>register2 = counter</a:t>
            </a:r>
            <a:r>
              <a:rPr lang="en-US" sz="2400">
                <a:solidFill>
                  <a:schemeClr val="accent1"/>
                </a:solidFill>
                <a:latin typeface="Times New Roman" pitchFamily="18" charset="0"/>
              </a:rPr>
              <a:t> (</a:t>
            </a:r>
            <a:r>
              <a:rPr lang="en-US" sz="2400" i="1">
                <a:solidFill>
                  <a:schemeClr val="accent1"/>
                </a:solidFill>
                <a:latin typeface="Times New Roman" pitchFamily="18" charset="0"/>
              </a:rPr>
              <a:t>register2 = 5</a:t>
            </a:r>
            <a:r>
              <a:rPr lang="en-US" sz="2400">
                <a:solidFill>
                  <a:schemeClr val="accent1"/>
                </a:solidFill>
                <a:latin typeface="Times New Roman" pitchFamily="18" charset="0"/>
              </a:rPr>
              <a:t>)</a:t>
            </a:r>
            <a:br>
              <a:rPr lang="en-US" sz="2400">
                <a:solidFill>
                  <a:schemeClr val="accent1"/>
                </a:solidFill>
                <a:latin typeface="Times New Roman" pitchFamily="18" charset="0"/>
              </a:rPr>
            </a:br>
            <a:r>
              <a:rPr lang="en-US" sz="2400">
                <a:solidFill>
                  <a:schemeClr val="accent1"/>
                </a:solidFill>
                <a:latin typeface="Times New Roman" pitchFamily="18" charset="0"/>
              </a:rPr>
              <a:t>consumer: </a:t>
            </a:r>
            <a:r>
              <a:rPr lang="en-US" sz="2400" b="1">
                <a:solidFill>
                  <a:schemeClr val="accent1"/>
                </a:solidFill>
                <a:latin typeface="Times New Roman" pitchFamily="18" charset="0"/>
              </a:rPr>
              <a:t>register2 = register2 – 1</a:t>
            </a:r>
            <a:r>
              <a:rPr lang="en-US" sz="2400">
                <a:solidFill>
                  <a:schemeClr val="accent1"/>
                </a:solidFill>
                <a:latin typeface="Times New Roman" pitchFamily="18" charset="0"/>
              </a:rPr>
              <a:t> (</a:t>
            </a:r>
            <a:r>
              <a:rPr lang="en-US" sz="2400" i="1">
                <a:solidFill>
                  <a:schemeClr val="accent1"/>
                </a:solidFill>
                <a:latin typeface="Times New Roman" pitchFamily="18" charset="0"/>
              </a:rPr>
              <a:t>register2 = 4</a:t>
            </a:r>
            <a:r>
              <a:rPr lang="en-US" sz="2400">
                <a:solidFill>
                  <a:schemeClr val="accent1"/>
                </a:solidFill>
                <a:latin typeface="Times New Roman" pitchFamily="18" charset="0"/>
              </a:rPr>
              <a:t>)</a:t>
            </a:r>
            <a:br>
              <a:rPr lang="en-US" sz="2400">
                <a:solidFill>
                  <a:schemeClr val="accent1"/>
                </a:solidFill>
                <a:latin typeface="Times New Roman" pitchFamily="18" charset="0"/>
              </a:rPr>
            </a:br>
            <a:r>
              <a:rPr lang="en-US" sz="2400">
                <a:solidFill>
                  <a:srgbClr val="0000FF"/>
                </a:solidFill>
                <a:latin typeface="Times New Roman" pitchFamily="18" charset="0"/>
              </a:rPr>
              <a:t>producer: </a:t>
            </a:r>
            <a:r>
              <a:rPr lang="en-US" sz="2400" b="1">
                <a:solidFill>
                  <a:srgbClr val="0000FF"/>
                </a:solidFill>
                <a:latin typeface="Times New Roman" pitchFamily="18" charset="0"/>
              </a:rPr>
              <a:t>counter = register1</a:t>
            </a:r>
            <a:r>
              <a:rPr lang="en-US" sz="2400">
                <a:solidFill>
                  <a:srgbClr val="0000FF"/>
                </a:solidFill>
                <a:latin typeface="Times New Roman" pitchFamily="18" charset="0"/>
              </a:rPr>
              <a:t> (</a:t>
            </a:r>
            <a:r>
              <a:rPr lang="en-US" sz="2400" i="1">
                <a:solidFill>
                  <a:srgbClr val="0000FF"/>
                </a:solidFill>
                <a:latin typeface="Times New Roman" pitchFamily="18" charset="0"/>
              </a:rPr>
              <a:t>counter = 6</a:t>
            </a:r>
            <a:r>
              <a:rPr lang="en-US" sz="2400">
                <a:solidFill>
                  <a:srgbClr val="0000FF"/>
                </a:solidFill>
                <a:latin typeface="Times New Roman" pitchFamily="18" charset="0"/>
              </a:rPr>
              <a:t>)</a:t>
            </a:r>
            <a:br>
              <a:rPr lang="en-US" sz="2400">
                <a:solidFill>
                  <a:srgbClr val="0000FF"/>
                </a:solidFill>
                <a:latin typeface="Times New Roman" pitchFamily="18" charset="0"/>
              </a:rPr>
            </a:br>
            <a:r>
              <a:rPr lang="en-US" sz="2400">
                <a:solidFill>
                  <a:schemeClr val="accent1"/>
                </a:solidFill>
                <a:latin typeface="Times New Roman" pitchFamily="18" charset="0"/>
              </a:rPr>
              <a:t>consumer: </a:t>
            </a:r>
            <a:r>
              <a:rPr lang="en-US" sz="2400" b="1">
                <a:solidFill>
                  <a:schemeClr val="accent1"/>
                </a:solidFill>
                <a:latin typeface="Times New Roman" pitchFamily="18" charset="0"/>
              </a:rPr>
              <a:t>counter = register2</a:t>
            </a:r>
            <a:r>
              <a:rPr lang="en-US" sz="2400">
                <a:solidFill>
                  <a:schemeClr val="accent1"/>
                </a:solidFill>
                <a:latin typeface="Times New Roman" pitchFamily="18" charset="0"/>
              </a:rPr>
              <a:t> (</a:t>
            </a:r>
            <a:r>
              <a:rPr lang="en-US" sz="2400" i="1">
                <a:solidFill>
                  <a:schemeClr val="accent1"/>
                </a:solidFill>
                <a:latin typeface="Times New Roman" pitchFamily="18" charset="0"/>
              </a:rPr>
              <a:t>counter = 4</a:t>
            </a:r>
            <a:r>
              <a:rPr lang="en-US" sz="2400">
                <a:solidFill>
                  <a:schemeClr val="accent1"/>
                </a:solidFill>
                <a:latin typeface="Times New Roman" pitchFamily="18" charset="0"/>
              </a:rPr>
              <a:t>)</a:t>
            </a:r>
            <a:br>
              <a:rPr lang="en-US" sz="2400">
                <a:solidFill>
                  <a:schemeClr val="accent1"/>
                </a:solidFill>
                <a:latin typeface="Times New Roman" pitchFamily="18" charset="0"/>
              </a:rPr>
            </a:br>
            <a:endParaRPr lang="en-US" sz="2400">
              <a:solidFill>
                <a:schemeClr val="accent1"/>
              </a:solidFill>
              <a:latin typeface="Times New Roman" pitchFamily="18" charset="0"/>
            </a:endParaRPr>
          </a:p>
          <a:p>
            <a:r>
              <a:rPr lang="en-US"/>
              <a:t> </a:t>
            </a:r>
            <a:r>
              <a:rPr lang="en-US" sz="2400">
                <a:latin typeface="Times New Roman" pitchFamily="18" charset="0"/>
              </a:rPr>
              <a:t>The value of </a:t>
            </a:r>
            <a:r>
              <a:rPr lang="en-US" sz="2400" b="1">
                <a:solidFill>
                  <a:srgbClr val="FF0066"/>
                </a:solidFill>
                <a:latin typeface="Times New Roman" pitchFamily="18" charset="0"/>
              </a:rPr>
              <a:t>count</a:t>
            </a:r>
            <a:r>
              <a:rPr lang="en-US" sz="2400">
                <a:solidFill>
                  <a:srgbClr val="FF0066"/>
                </a:solidFill>
                <a:latin typeface="Times New Roman" pitchFamily="18" charset="0"/>
              </a:rPr>
              <a:t> may be either 4 or 6,</a:t>
            </a:r>
            <a:r>
              <a:rPr lang="en-US" sz="2400">
                <a:latin typeface="Times New Roman" pitchFamily="18" charset="0"/>
              </a:rPr>
              <a:t> where the </a:t>
            </a:r>
            <a:r>
              <a:rPr lang="en-US" sz="2400">
                <a:solidFill>
                  <a:srgbClr val="0000FF"/>
                </a:solidFill>
                <a:latin typeface="Times New Roman" pitchFamily="18" charset="0"/>
              </a:rPr>
              <a:t>correct</a:t>
            </a:r>
            <a:r>
              <a:rPr lang="en-US" sz="2400">
                <a:latin typeface="Times New Roman" pitchFamily="18" charset="0"/>
              </a:rPr>
              <a:t> result should be </a:t>
            </a:r>
            <a:r>
              <a:rPr lang="en-US" sz="2400">
                <a:solidFill>
                  <a:srgbClr val="0000FF"/>
                </a:solidFill>
                <a:latin typeface="Times New Roman" pitchFamily="18" charset="0"/>
              </a:rPr>
              <a:t>5.</a:t>
            </a: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250" name="Rectangle 2"/>
          <p:cNvSpPr>
            <a:spLocks noGrp="1" noChangeArrowheads="1"/>
          </p:cNvSpPr>
          <p:nvPr>
            <p:ph type="title"/>
          </p:nvPr>
        </p:nvSpPr>
        <p:spPr/>
        <p:txBody>
          <a:bodyPr/>
          <a:lstStyle/>
          <a:p>
            <a:r>
              <a:rPr lang="en-US"/>
              <a:t>Race Condition</a:t>
            </a:r>
          </a:p>
        </p:txBody>
      </p:sp>
      <p:sp>
        <p:nvSpPr>
          <p:cNvPr id="821251" name="Rectangle 3"/>
          <p:cNvSpPr>
            <a:spLocks noGrp="1" noChangeArrowheads="1"/>
          </p:cNvSpPr>
          <p:nvPr>
            <p:ph type="body" idx="1"/>
          </p:nvPr>
        </p:nvSpPr>
        <p:spPr/>
        <p:txBody>
          <a:bodyPr/>
          <a:lstStyle/>
          <a:p>
            <a:r>
              <a:rPr lang="en-US" b="1"/>
              <a:t> </a:t>
            </a:r>
            <a:r>
              <a:rPr lang="en-US" sz="2400" b="1">
                <a:solidFill>
                  <a:schemeClr val="accent2"/>
                </a:solidFill>
                <a:latin typeface="Times New Roman" pitchFamily="18" charset="0"/>
              </a:rPr>
              <a:t>Race condition</a:t>
            </a:r>
            <a:r>
              <a:rPr lang="en-US" sz="2400">
                <a:latin typeface="Times New Roman" pitchFamily="18" charset="0"/>
              </a:rPr>
              <a:t>: The situation where several processes access – and manipulate </a:t>
            </a:r>
            <a:r>
              <a:rPr lang="en-US" sz="2400">
                <a:solidFill>
                  <a:schemeClr val="accent1"/>
                </a:solidFill>
                <a:latin typeface="Times New Roman" pitchFamily="18" charset="0"/>
              </a:rPr>
              <a:t>shared data concurrently</a:t>
            </a:r>
            <a:r>
              <a:rPr lang="en-US" sz="2400">
                <a:latin typeface="Times New Roman" pitchFamily="18" charset="0"/>
              </a:rPr>
              <a:t>. The final value of the shared data depends upon which </a:t>
            </a:r>
            <a:r>
              <a:rPr lang="en-US" sz="2400">
                <a:solidFill>
                  <a:schemeClr val="accent1"/>
                </a:solidFill>
                <a:latin typeface="Times New Roman" pitchFamily="18" charset="0"/>
              </a:rPr>
              <a:t>process finishes last.</a:t>
            </a:r>
          </a:p>
          <a:p>
            <a:endParaRPr lang="en-US" sz="2400">
              <a:solidFill>
                <a:schemeClr val="accent1"/>
              </a:solidFill>
              <a:latin typeface="Times New Roman" pitchFamily="18" charset="0"/>
            </a:endParaRPr>
          </a:p>
          <a:p>
            <a:r>
              <a:rPr lang="en-US"/>
              <a:t> </a:t>
            </a:r>
            <a:r>
              <a:rPr lang="en-US" sz="2400">
                <a:solidFill>
                  <a:schemeClr val="accent1"/>
                </a:solidFill>
                <a:latin typeface="Times New Roman" pitchFamily="18" charset="0"/>
              </a:rPr>
              <a:t>To prevent race conditions</a:t>
            </a:r>
            <a:r>
              <a:rPr lang="en-US" sz="2400">
                <a:latin typeface="Times New Roman" pitchFamily="18" charset="0"/>
              </a:rPr>
              <a:t>, concurrent processes must be </a:t>
            </a:r>
            <a:r>
              <a:rPr lang="en-US" sz="2400" b="1">
                <a:solidFill>
                  <a:srgbClr val="FF0066"/>
                </a:solidFill>
                <a:latin typeface="Times New Roman" pitchFamily="18" charset="0"/>
              </a:rPr>
              <a:t>synchronized</a:t>
            </a:r>
            <a:r>
              <a:rPr lang="en-US" sz="2400">
                <a:solidFill>
                  <a:srgbClr val="FF0066"/>
                </a:solidFill>
                <a:latin typeface="Times New Roman" pitchFamily="18" charset="0"/>
              </a:rPr>
              <a:t>.</a:t>
            </a:r>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298" name="Rectangle 2"/>
          <p:cNvSpPr>
            <a:spLocks noGrp="1" noChangeArrowheads="1"/>
          </p:cNvSpPr>
          <p:nvPr>
            <p:ph type="title"/>
          </p:nvPr>
        </p:nvSpPr>
        <p:spPr/>
        <p:txBody>
          <a:bodyPr/>
          <a:lstStyle/>
          <a:p>
            <a:r>
              <a:rPr lang="en-US"/>
              <a:t>The Critical-Section Problem</a:t>
            </a:r>
          </a:p>
        </p:txBody>
      </p:sp>
      <p:sp>
        <p:nvSpPr>
          <p:cNvPr id="823299" name="Rectangle 3"/>
          <p:cNvSpPr>
            <a:spLocks noGrp="1" noChangeArrowheads="1"/>
          </p:cNvSpPr>
          <p:nvPr>
            <p:ph type="body" idx="1"/>
          </p:nvPr>
        </p:nvSpPr>
        <p:spPr>
          <a:xfrm>
            <a:off x="990600" y="1371600"/>
            <a:ext cx="7029450" cy="4114800"/>
          </a:xfrm>
        </p:spPr>
        <p:txBody>
          <a:bodyPr/>
          <a:lstStyle/>
          <a:p>
            <a:r>
              <a:rPr lang="en-US" i="1"/>
              <a:t> </a:t>
            </a:r>
            <a:r>
              <a:rPr lang="en-US" sz="2400" i="1">
                <a:latin typeface="Times New Roman" pitchFamily="18" charset="0"/>
              </a:rPr>
              <a:t>n</a:t>
            </a:r>
            <a:r>
              <a:rPr lang="en-US" sz="2400">
                <a:latin typeface="Times New Roman" pitchFamily="18" charset="0"/>
              </a:rPr>
              <a:t> processes all competing to use some shared data</a:t>
            </a:r>
          </a:p>
          <a:p>
            <a:r>
              <a:rPr lang="en-US"/>
              <a:t> </a:t>
            </a:r>
            <a:r>
              <a:rPr lang="en-US" sz="2400">
                <a:latin typeface="Times New Roman" pitchFamily="18" charset="0"/>
              </a:rPr>
              <a:t>Each process </a:t>
            </a:r>
            <a:r>
              <a:rPr lang="en-US" sz="2400">
                <a:solidFill>
                  <a:srgbClr val="0000FF"/>
                </a:solidFill>
                <a:latin typeface="Times New Roman" pitchFamily="18" charset="0"/>
              </a:rPr>
              <a:t>has a code segment</a:t>
            </a:r>
            <a:r>
              <a:rPr lang="en-US" sz="2400">
                <a:latin typeface="Times New Roman" pitchFamily="18" charset="0"/>
              </a:rPr>
              <a:t>, called </a:t>
            </a:r>
            <a:r>
              <a:rPr lang="en-US" sz="2400" i="1">
                <a:solidFill>
                  <a:schemeClr val="accent2"/>
                </a:solidFill>
                <a:latin typeface="Times New Roman" pitchFamily="18" charset="0"/>
              </a:rPr>
              <a:t>critical section</a:t>
            </a:r>
            <a:r>
              <a:rPr lang="en-US" sz="2400">
                <a:solidFill>
                  <a:schemeClr val="accent2"/>
                </a:solidFill>
                <a:latin typeface="Times New Roman" pitchFamily="18" charset="0"/>
              </a:rPr>
              <a:t>,</a:t>
            </a:r>
            <a:r>
              <a:rPr lang="en-US" sz="2400">
                <a:latin typeface="Times New Roman" pitchFamily="18" charset="0"/>
              </a:rPr>
              <a:t> in which the shared data is accessed</a:t>
            </a:r>
            <a:r>
              <a:rPr lang="en-US"/>
              <a:t>.</a:t>
            </a:r>
          </a:p>
          <a:p>
            <a:r>
              <a:rPr lang="en-US"/>
              <a:t> </a:t>
            </a:r>
            <a:r>
              <a:rPr lang="en-US" sz="2400">
                <a:solidFill>
                  <a:schemeClr val="accent1"/>
                </a:solidFill>
                <a:latin typeface="Times New Roman" pitchFamily="18" charset="0"/>
              </a:rPr>
              <a:t>Problem</a:t>
            </a:r>
            <a:r>
              <a:rPr lang="en-US" sz="2400">
                <a:latin typeface="Times New Roman" pitchFamily="18" charset="0"/>
              </a:rPr>
              <a:t> – ensure that when one process is executing in its critical section, no other process is allowed to execute in its critical section.</a:t>
            </a:r>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346" name="Rectangle 2"/>
          <p:cNvSpPr>
            <a:spLocks noGrp="1" noChangeArrowheads="1"/>
          </p:cNvSpPr>
          <p:nvPr>
            <p:ph type="title"/>
          </p:nvPr>
        </p:nvSpPr>
        <p:spPr/>
        <p:txBody>
          <a:bodyPr/>
          <a:lstStyle/>
          <a:p>
            <a:r>
              <a:rPr lang="en-US"/>
              <a:t>Solution to Critical-Section Problem</a:t>
            </a:r>
          </a:p>
        </p:txBody>
      </p:sp>
      <p:sp>
        <p:nvSpPr>
          <p:cNvPr id="825347" name="Rectangle 3"/>
          <p:cNvSpPr>
            <a:spLocks noGrp="1" noChangeArrowheads="1"/>
          </p:cNvSpPr>
          <p:nvPr>
            <p:ph type="body" idx="1"/>
          </p:nvPr>
        </p:nvSpPr>
        <p:spPr>
          <a:xfrm>
            <a:off x="1409700" y="1000125"/>
            <a:ext cx="7029450" cy="4114800"/>
          </a:xfrm>
        </p:spPr>
        <p:txBody>
          <a:bodyPr/>
          <a:lstStyle/>
          <a:p>
            <a:pPr>
              <a:buFontTx/>
              <a:buNone/>
            </a:pPr>
            <a:r>
              <a:rPr lang="en-US"/>
              <a:t>1.	</a:t>
            </a:r>
            <a:r>
              <a:rPr lang="en-US" sz="2400" b="1">
                <a:solidFill>
                  <a:schemeClr val="accent1"/>
                </a:solidFill>
                <a:latin typeface="Times New Roman" pitchFamily="18" charset="0"/>
              </a:rPr>
              <a:t>Mutual Exclusion</a:t>
            </a:r>
            <a:r>
              <a:rPr lang="en-US" sz="2400">
                <a:latin typeface="Times New Roman" pitchFamily="18" charset="0"/>
              </a:rPr>
              <a:t>.  If process </a:t>
            </a:r>
            <a:r>
              <a:rPr lang="en-US" sz="2400" i="1">
                <a:latin typeface="Times New Roman" pitchFamily="18" charset="0"/>
              </a:rPr>
              <a:t>P</a:t>
            </a:r>
            <a:r>
              <a:rPr lang="en-US" sz="2400" i="1" baseline="-25000">
                <a:latin typeface="Times New Roman" pitchFamily="18" charset="0"/>
              </a:rPr>
              <a:t>i</a:t>
            </a:r>
            <a:r>
              <a:rPr lang="en-US" sz="2400">
                <a:latin typeface="Times New Roman" pitchFamily="18" charset="0"/>
              </a:rPr>
              <a:t> is executing in its critical section, then </a:t>
            </a:r>
            <a:r>
              <a:rPr lang="en-US" sz="2400">
                <a:solidFill>
                  <a:srgbClr val="0000FF"/>
                </a:solidFill>
                <a:latin typeface="Times New Roman" pitchFamily="18" charset="0"/>
              </a:rPr>
              <a:t>no other processes</a:t>
            </a:r>
            <a:r>
              <a:rPr lang="en-US" sz="2400">
                <a:latin typeface="Times New Roman" pitchFamily="18" charset="0"/>
              </a:rPr>
              <a:t> can be executing in their critical sections.</a:t>
            </a:r>
          </a:p>
          <a:p>
            <a:pPr>
              <a:buFontTx/>
              <a:buNone/>
            </a:pPr>
            <a:r>
              <a:rPr lang="en-US"/>
              <a:t>2.	</a:t>
            </a:r>
            <a:r>
              <a:rPr lang="en-US" sz="2000" b="1">
                <a:solidFill>
                  <a:schemeClr val="accent1"/>
                </a:solidFill>
                <a:latin typeface="Times New Roman" pitchFamily="18" charset="0"/>
              </a:rPr>
              <a:t>Progress.</a:t>
            </a:r>
            <a:r>
              <a:rPr lang="en-US" sz="2000">
                <a:latin typeface="Times New Roman" pitchFamily="18" charset="0"/>
              </a:rPr>
              <a:t>  If no process is executing in its critical section and there exist some processes that wish to enter their critical section, then the selection of the processes that will enter the critical section next cannot be postponed indefinitely</a:t>
            </a:r>
            <a:r>
              <a:rPr lang="en-US" sz="2400">
                <a:latin typeface="Times New Roman" pitchFamily="18" charset="0"/>
              </a:rPr>
              <a:t>.</a:t>
            </a:r>
          </a:p>
          <a:p>
            <a:pPr>
              <a:buFontTx/>
              <a:buNone/>
            </a:pPr>
            <a:r>
              <a:rPr lang="en-US"/>
              <a:t>3.	</a:t>
            </a:r>
            <a:r>
              <a:rPr lang="en-US" sz="2000" b="1">
                <a:solidFill>
                  <a:schemeClr val="accent1"/>
                </a:solidFill>
                <a:latin typeface="Times New Roman" pitchFamily="18" charset="0"/>
              </a:rPr>
              <a:t>Bounded Waiting</a:t>
            </a:r>
            <a:r>
              <a:rPr lang="en-US" sz="2000">
                <a:solidFill>
                  <a:schemeClr val="accent1"/>
                </a:solidFill>
                <a:latin typeface="Times New Roman" pitchFamily="18" charset="0"/>
              </a:rPr>
              <a:t>.</a:t>
            </a:r>
            <a:r>
              <a:rPr lang="en-US" sz="2000">
                <a:latin typeface="Times New Roman" pitchFamily="18" charset="0"/>
              </a:rPr>
              <a:t>  A bound must exist on the number of times that other processes are allowed to enter their critical sections after a process has made a request to enter its critical section and before that request is granted.</a:t>
            </a:r>
          </a:p>
          <a:p>
            <a:pPr lvl="1">
              <a:buClr>
                <a:schemeClr val="tx1"/>
              </a:buClr>
              <a:buSzPct val="125000"/>
              <a:buFont typeface="Wingdings 2" pitchFamily="18" charset="2"/>
              <a:buChar char=""/>
            </a:pPr>
            <a:r>
              <a:rPr lang="en-US"/>
              <a:t> </a:t>
            </a:r>
            <a:r>
              <a:rPr lang="en-US" sz="2000">
                <a:latin typeface="Times New Roman" pitchFamily="18" charset="0"/>
              </a:rPr>
              <a:t>Assume that each process executes at a nonzero speed</a:t>
            </a:r>
            <a:r>
              <a:rPr lang="en-US"/>
              <a:t> </a:t>
            </a:r>
          </a:p>
          <a:p>
            <a:pPr lvl="1">
              <a:buClr>
                <a:schemeClr val="tx1"/>
              </a:buClr>
              <a:buSzPct val="125000"/>
              <a:buFont typeface="Wingdings 2" pitchFamily="18" charset="2"/>
              <a:buChar char=""/>
            </a:pPr>
            <a:r>
              <a:rPr lang="en-US" sz="2000">
                <a:latin typeface="Times New Roman" pitchFamily="18" charset="0"/>
              </a:rPr>
              <a:t>No assumption concerning relative speed of the </a:t>
            </a:r>
            <a:r>
              <a:rPr lang="en-US" sz="2000" i="1">
                <a:latin typeface="Times New Roman" pitchFamily="18" charset="0"/>
              </a:rPr>
              <a:t>n</a:t>
            </a:r>
            <a:r>
              <a:rPr lang="en-US" sz="2000">
                <a:latin typeface="Times New Roman" pitchFamily="18" charset="0"/>
              </a:rPr>
              <a:t> processes.</a:t>
            </a: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394" name="Rectangle 2"/>
          <p:cNvSpPr>
            <a:spLocks noGrp="1" noChangeArrowheads="1"/>
          </p:cNvSpPr>
          <p:nvPr>
            <p:ph type="title"/>
          </p:nvPr>
        </p:nvSpPr>
        <p:spPr/>
        <p:txBody>
          <a:bodyPr/>
          <a:lstStyle/>
          <a:p>
            <a:r>
              <a:rPr lang="en-US"/>
              <a:t>Initial Attempts to Solve Problem</a:t>
            </a:r>
          </a:p>
        </p:txBody>
      </p:sp>
      <p:sp>
        <p:nvSpPr>
          <p:cNvPr id="827395" name="Rectangle 3"/>
          <p:cNvSpPr>
            <a:spLocks noGrp="1" noChangeArrowheads="1"/>
          </p:cNvSpPr>
          <p:nvPr>
            <p:ph type="body" idx="1"/>
          </p:nvPr>
        </p:nvSpPr>
        <p:spPr/>
        <p:txBody>
          <a:bodyPr/>
          <a:lstStyle/>
          <a:p>
            <a:pPr>
              <a:tabLst>
                <a:tab pos="2286000" algn="l"/>
                <a:tab pos="2630488" algn="l"/>
                <a:tab pos="2911475" algn="l"/>
              </a:tabLst>
            </a:pPr>
            <a:r>
              <a:rPr lang="en-US"/>
              <a:t> </a:t>
            </a:r>
            <a:r>
              <a:rPr lang="en-US" sz="2400">
                <a:latin typeface="Times New Roman" pitchFamily="18" charset="0"/>
              </a:rPr>
              <a:t>Only 2  processes, </a:t>
            </a:r>
            <a:r>
              <a:rPr lang="en-US" sz="2400" i="1">
                <a:latin typeface="Times New Roman" pitchFamily="18" charset="0"/>
              </a:rPr>
              <a:t>P</a:t>
            </a:r>
            <a:r>
              <a:rPr lang="en-US" sz="2400" baseline="-25000">
                <a:latin typeface="Times New Roman" pitchFamily="18" charset="0"/>
              </a:rPr>
              <a:t>0</a:t>
            </a:r>
            <a:r>
              <a:rPr lang="en-US" sz="2400">
                <a:latin typeface="Times New Roman" pitchFamily="18" charset="0"/>
              </a:rPr>
              <a:t> and </a:t>
            </a:r>
            <a:r>
              <a:rPr lang="en-US" sz="2400" i="1">
                <a:latin typeface="Times New Roman" pitchFamily="18" charset="0"/>
              </a:rPr>
              <a:t>P</a:t>
            </a:r>
            <a:r>
              <a:rPr lang="en-US" sz="2400" baseline="-25000">
                <a:latin typeface="Times New Roman" pitchFamily="18" charset="0"/>
              </a:rPr>
              <a:t>1</a:t>
            </a:r>
          </a:p>
          <a:p>
            <a:pPr>
              <a:tabLst>
                <a:tab pos="2286000" algn="l"/>
                <a:tab pos="2630488" algn="l"/>
                <a:tab pos="2911475" algn="l"/>
              </a:tabLst>
            </a:pPr>
            <a:r>
              <a:rPr lang="en-US"/>
              <a:t> </a:t>
            </a:r>
            <a:r>
              <a:rPr lang="en-US" sz="2400">
                <a:latin typeface="Times New Roman" pitchFamily="18" charset="0"/>
              </a:rPr>
              <a:t>General structure of process </a:t>
            </a:r>
            <a:r>
              <a:rPr lang="en-US" sz="2400" i="1">
                <a:latin typeface="Times New Roman" pitchFamily="18" charset="0"/>
              </a:rPr>
              <a:t>P</a:t>
            </a:r>
            <a:r>
              <a:rPr lang="en-US" sz="2400" i="1" baseline="-25000">
                <a:latin typeface="Times New Roman" pitchFamily="18" charset="0"/>
              </a:rPr>
              <a:t>i</a:t>
            </a:r>
            <a:r>
              <a:rPr lang="en-US" sz="2400" i="1">
                <a:latin typeface="Times New Roman" pitchFamily="18" charset="0"/>
              </a:rPr>
              <a:t> </a:t>
            </a:r>
            <a:r>
              <a:rPr lang="en-US" sz="2400">
                <a:latin typeface="Times New Roman" pitchFamily="18" charset="0"/>
              </a:rPr>
              <a:t>(other process </a:t>
            </a:r>
            <a:r>
              <a:rPr lang="en-US" sz="2400" i="1">
                <a:latin typeface="Times New Roman" pitchFamily="18" charset="0"/>
              </a:rPr>
              <a:t>P</a:t>
            </a:r>
            <a:r>
              <a:rPr lang="en-US" sz="2400" i="1" baseline="-25000">
                <a:latin typeface="Times New Roman" pitchFamily="18" charset="0"/>
              </a:rPr>
              <a:t>j</a:t>
            </a:r>
            <a:r>
              <a:rPr lang="en-US" sz="2400">
                <a:latin typeface="Times New Roman" pitchFamily="18" charset="0"/>
              </a:rPr>
              <a:t>)</a:t>
            </a:r>
          </a:p>
          <a:p>
            <a:pPr>
              <a:buFontTx/>
              <a:buNone/>
              <a:tabLst>
                <a:tab pos="2286000" algn="l"/>
                <a:tab pos="2630488" algn="l"/>
                <a:tab pos="2911475" algn="l"/>
              </a:tabLst>
            </a:pPr>
            <a:r>
              <a:rPr lang="en-US" sz="2400">
                <a:latin typeface="Times New Roman" pitchFamily="18" charset="0"/>
              </a:rPr>
              <a:t>		</a:t>
            </a:r>
            <a:r>
              <a:rPr lang="en-US" sz="2400" b="1">
                <a:latin typeface="Times New Roman" pitchFamily="18" charset="0"/>
              </a:rPr>
              <a:t>do</a:t>
            </a:r>
            <a:r>
              <a:rPr lang="en-US" sz="2400">
                <a:latin typeface="Times New Roman" pitchFamily="18" charset="0"/>
              </a:rPr>
              <a:t> {</a:t>
            </a:r>
            <a:endParaRPr lang="en-US" sz="2400" b="1">
              <a:latin typeface="Times New Roman" pitchFamily="18" charset="0"/>
            </a:endParaRPr>
          </a:p>
          <a:p>
            <a:pPr>
              <a:buFontTx/>
              <a:buNone/>
              <a:tabLst>
                <a:tab pos="2286000" algn="l"/>
                <a:tab pos="2630488" algn="l"/>
                <a:tab pos="2911475" algn="l"/>
              </a:tabLst>
            </a:pPr>
            <a:r>
              <a:rPr lang="en-US" sz="2400">
                <a:latin typeface="Times New Roman" pitchFamily="18" charset="0"/>
              </a:rPr>
              <a:t>			</a:t>
            </a:r>
            <a:r>
              <a:rPr lang="en-US" sz="2400" i="1">
                <a:solidFill>
                  <a:srgbClr val="0000FF"/>
                </a:solidFill>
                <a:latin typeface="Times New Roman" pitchFamily="18" charset="0"/>
              </a:rPr>
              <a:t>entry section</a:t>
            </a:r>
          </a:p>
          <a:p>
            <a:pPr>
              <a:buFontTx/>
              <a:buNone/>
              <a:tabLst>
                <a:tab pos="2286000" algn="l"/>
                <a:tab pos="2630488" algn="l"/>
                <a:tab pos="2911475" algn="l"/>
              </a:tabLst>
            </a:pPr>
            <a:r>
              <a:rPr lang="en-US" sz="2400">
                <a:latin typeface="Times New Roman" pitchFamily="18" charset="0"/>
              </a:rPr>
              <a:t>				</a:t>
            </a:r>
            <a:r>
              <a:rPr lang="en-US" sz="2400">
                <a:solidFill>
                  <a:schemeClr val="accent1"/>
                </a:solidFill>
                <a:latin typeface="Times New Roman" pitchFamily="18" charset="0"/>
              </a:rPr>
              <a:t>critical section</a:t>
            </a:r>
          </a:p>
          <a:p>
            <a:pPr>
              <a:buFontTx/>
              <a:buNone/>
              <a:tabLst>
                <a:tab pos="2286000" algn="l"/>
                <a:tab pos="2630488" algn="l"/>
                <a:tab pos="2911475" algn="l"/>
              </a:tabLst>
            </a:pPr>
            <a:r>
              <a:rPr lang="en-US" sz="2400">
                <a:latin typeface="Times New Roman" pitchFamily="18" charset="0"/>
              </a:rPr>
              <a:t>			</a:t>
            </a:r>
            <a:r>
              <a:rPr lang="en-US" sz="2400" i="1">
                <a:solidFill>
                  <a:srgbClr val="0000FF"/>
                </a:solidFill>
                <a:latin typeface="Times New Roman" pitchFamily="18" charset="0"/>
              </a:rPr>
              <a:t>exit section</a:t>
            </a:r>
            <a:endParaRPr lang="en-US" sz="2400">
              <a:solidFill>
                <a:srgbClr val="0000FF"/>
              </a:solidFill>
              <a:latin typeface="Times New Roman" pitchFamily="18" charset="0"/>
            </a:endParaRPr>
          </a:p>
          <a:p>
            <a:pPr>
              <a:buFontTx/>
              <a:buNone/>
              <a:tabLst>
                <a:tab pos="2286000" algn="l"/>
                <a:tab pos="2630488" algn="l"/>
                <a:tab pos="2911475" algn="l"/>
              </a:tabLst>
            </a:pPr>
            <a:r>
              <a:rPr lang="en-US" sz="2400">
                <a:latin typeface="Times New Roman" pitchFamily="18" charset="0"/>
              </a:rPr>
              <a:t>				reminder section</a:t>
            </a:r>
          </a:p>
          <a:p>
            <a:pPr>
              <a:buFontTx/>
              <a:buNone/>
              <a:tabLst>
                <a:tab pos="2286000" algn="l"/>
                <a:tab pos="2630488" algn="l"/>
                <a:tab pos="2911475" algn="l"/>
              </a:tabLst>
            </a:pPr>
            <a:r>
              <a:rPr lang="en-US" sz="2400">
                <a:latin typeface="Times New Roman" pitchFamily="18" charset="0"/>
              </a:rPr>
              <a:t>		} </a:t>
            </a:r>
            <a:r>
              <a:rPr lang="en-US" sz="2400" b="1">
                <a:latin typeface="Times New Roman" pitchFamily="18" charset="0"/>
              </a:rPr>
              <a:t>while (1)</a:t>
            </a:r>
            <a:r>
              <a:rPr lang="en-US" sz="2400">
                <a:latin typeface="Times New Roman" pitchFamily="18" charset="0"/>
              </a:rPr>
              <a:t>;</a:t>
            </a:r>
          </a:p>
          <a:p>
            <a:pPr>
              <a:tabLst>
                <a:tab pos="2286000" algn="l"/>
                <a:tab pos="2630488" algn="l"/>
                <a:tab pos="2911475" algn="l"/>
              </a:tabLst>
            </a:pPr>
            <a:r>
              <a:rPr lang="en-US"/>
              <a:t> </a:t>
            </a:r>
            <a:r>
              <a:rPr lang="en-US" sz="2400">
                <a:latin typeface="Times New Roman" pitchFamily="18" charset="0"/>
              </a:rPr>
              <a:t>Processes may share some common variables to synchronize their actions.</a:t>
            </a:r>
          </a:p>
        </p:txBody>
      </p:sp>
      <p:grpSp>
        <p:nvGrpSpPr>
          <p:cNvPr id="827396" name="Group 4"/>
          <p:cNvGrpSpPr>
            <a:grpSpLocks/>
          </p:cNvGrpSpPr>
          <p:nvPr/>
        </p:nvGrpSpPr>
        <p:grpSpPr bwMode="auto">
          <a:xfrm>
            <a:off x="3124200" y="2514600"/>
            <a:ext cx="1752600" cy="1295400"/>
            <a:chOff x="2562" y="1536"/>
            <a:chExt cx="966" cy="690"/>
          </a:xfrm>
        </p:grpSpPr>
        <p:sp>
          <p:nvSpPr>
            <p:cNvPr id="827397" name="Rectangle 5"/>
            <p:cNvSpPr>
              <a:spLocks noChangeArrowheads="1"/>
            </p:cNvSpPr>
            <p:nvPr/>
          </p:nvSpPr>
          <p:spPr bwMode="auto">
            <a:xfrm>
              <a:off x="2568" y="1536"/>
              <a:ext cx="960" cy="240"/>
            </a:xfrm>
            <a:prstGeom prst="rect">
              <a:avLst/>
            </a:prstGeom>
            <a:noFill/>
            <a:ln w="9525">
              <a:solidFill>
                <a:schemeClr val="tx1"/>
              </a:solidFill>
              <a:miter lim="800000"/>
              <a:headEnd/>
              <a:tailEnd/>
            </a:ln>
            <a:effectLst/>
          </p:spPr>
          <p:txBody>
            <a:bodyPr wrap="none" anchor="ctr"/>
            <a:lstStyle/>
            <a:p>
              <a:endParaRPr lang="en-US"/>
            </a:p>
          </p:txBody>
        </p:sp>
        <p:sp>
          <p:nvSpPr>
            <p:cNvPr id="827398" name="Rectangle 6"/>
            <p:cNvSpPr>
              <a:spLocks noChangeArrowheads="1"/>
            </p:cNvSpPr>
            <p:nvPr/>
          </p:nvSpPr>
          <p:spPr bwMode="auto">
            <a:xfrm>
              <a:off x="2562" y="1986"/>
              <a:ext cx="960" cy="240"/>
            </a:xfrm>
            <a:prstGeom prst="rect">
              <a:avLst/>
            </a:prstGeom>
            <a:noFill/>
            <a:ln w="9525">
              <a:solidFill>
                <a:schemeClr val="tx1"/>
              </a:solidFill>
              <a:miter lim="800000"/>
              <a:headEnd/>
              <a:tailEnd/>
            </a:ln>
            <a:effectLst/>
          </p:spPr>
          <p:txBody>
            <a:bodyPr wrap="none" anchor="ctr"/>
            <a:lstStyle/>
            <a:p>
              <a:endParaRPr lang="en-US"/>
            </a:p>
          </p:txBody>
        </p:sp>
      </p:gr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42" name="Rectangle 2"/>
          <p:cNvSpPr>
            <a:spLocks noGrp="1" noChangeArrowheads="1"/>
          </p:cNvSpPr>
          <p:nvPr>
            <p:ph type="title"/>
          </p:nvPr>
        </p:nvSpPr>
        <p:spPr/>
        <p:txBody>
          <a:bodyPr/>
          <a:lstStyle/>
          <a:p>
            <a:r>
              <a:rPr lang="en-US"/>
              <a:t>Algorithm 1</a:t>
            </a:r>
          </a:p>
        </p:txBody>
      </p:sp>
      <p:sp>
        <p:nvSpPr>
          <p:cNvPr id="829443" name="Rectangle 3"/>
          <p:cNvSpPr>
            <a:spLocks noGrp="1" noChangeArrowheads="1"/>
          </p:cNvSpPr>
          <p:nvPr>
            <p:ph type="body" idx="1"/>
          </p:nvPr>
        </p:nvSpPr>
        <p:spPr>
          <a:xfrm>
            <a:off x="1066800" y="1524000"/>
            <a:ext cx="7029450" cy="4114800"/>
          </a:xfrm>
        </p:spPr>
        <p:txBody>
          <a:bodyPr/>
          <a:lstStyle/>
          <a:p>
            <a:pPr>
              <a:lnSpc>
                <a:spcPct val="90000"/>
              </a:lnSpc>
              <a:buSzPct val="175000"/>
              <a:tabLst>
                <a:tab pos="2005013" algn="l"/>
                <a:tab pos="2339975" algn="l"/>
                <a:tab pos="2630488" algn="l"/>
              </a:tabLst>
            </a:pPr>
            <a:r>
              <a:rPr lang="en-US" sz="2000">
                <a:latin typeface="Times New Roman" pitchFamily="18" charset="0"/>
              </a:rPr>
              <a:t> Shared variables: </a:t>
            </a:r>
          </a:p>
          <a:p>
            <a:pPr lvl="1">
              <a:lnSpc>
                <a:spcPct val="90000"/>
              </a:lnSpc>
              <a:buSzPct val="175000"/>
              <a:tabLst>
                <a:tab pos="2005013" algn="l"/>
                <a:tab pos="2339975" algn="l"/>
                <a:tab pos="2630488" algn="l"/>
              </a:tabLst>
            </a:pPr>
            <a:r>
              <a:rPr lang="en-US" sz="2000" b="1">
                <a:latin typeface="Times New Roman" pitchFamily="18" charset="0"/>
              </a:rPr>
              <a:t> int turn</a:t>
            </a:r>
            <a:r>
              <a:rPr lang="en-US" sz="2000">
                <a:latin typeface="Times New Roman" pitchFamily="18" charset="0"/>
              </a:rPr>
              <a:t>;</a:t>
            </a:r>
            <a:br>
              <a:rPr lang="en-US" sz="2000">
                <a:latin typeface="Times New Roman" pitchFamily="18" charset="0"/>
              </a:rPr>
            </a:br>
            <a:r>
              <a:rPr lang="en-US" sz="2000">
                <a:latin typeface="Times New Roman" pitchFamily="18" charset="0"/>
              </a:rPr>
              <a:t>initially </a:t>
            </a:r>
            <a:r>
              <a:rPr lang="en-US" sz="2000" b="1">
                <a:latin typeface="Times New Roman" pitchFamily="18" charset="0"/>
              </a:rPr>
              <a:t>turn = 0</a:t>
            </a:r>
          </a:p>
          <a:p>
            <a:pPr lvl="1">
              <a:lnSpc>
                <a:spcPct val="90000"/>
              </a:lnSpc>
              <a:buSzPct val="175000"/>
              <a:tabLst>
                <a:tab pos="2005013" algn="l"/>
                <a:tab pos="2339975" algn="l"/>
                <a:tab pos="2630488" algn="l"/>
              </a:tabLst>
            </a:pPr>
            <a:r>
              <a:rPr lang="en-US" sz="2000" b="1">
                <a:latin typeface="Times New Roman" pitchFamily="18" charset="0"/>
              </a:rPr>
              <a:t> turn - i</a:t>
            </a:r>
            <a:r>
              <a:rPr lang="en-US" sz="2000">
                <a:latin typeface="Times New Roman" pitchFamily="18" charset="0"/>
              </a:rPr>
              <a:t> </a:t>
            </a:r>
            <a:r>
              <a:rPr lang="en-US" sz="2000">
                <a:latin typeface="Times New Roman" pitchFamily="18" charset="0"/>
                <a:sym typeface="Symbol" pitchFamily="18" charset="2"/>
              </a:rPr>
              <a:t> </a:t>
            </a:r>
            <a:r>
              <a:rPr lang="en-US" sz="2000" i="1">
                <a:latin typeface="Times New Roman" pitchFamily="18" charset="0"/>
                <a:sym typeface="Symbol" pitchFamily="18" charset="2"/>
              </a:rPr>
              <a:t>P</a:t>
            </a:r>
            <a:r>
              <a:rPr lang="en-US" sz="2000" i="1" baseline="-25000">
                <a:latin typeface="Times New Roman" pitchFamily="18" charset="0"/>
                <a:sym typeface="Symbol" pitchFamily="18" charset="2"/>
              </a:rPr>
              <a:t>i</a:t>
            </a:r>
            <a:r>
              <a:rPr lang="en-US" sz="2000">
                <a:latin typeface="Times New Roman" pitchFamily="18" charset="0"/>
                <a:sym typeface="Symbol" pitchFamily="18" charset="2"/>
              </a:rPr>
              <a:t> can enter its critical section</a:t>
            </a:r>
          </a:p>
          <a:p>
            <a:pPr>
              <a:lnSpc>
                <a:spcPct val="90000"/>
              </a:lnSpc>
              <a:tabLst>
                <a:tab pos="2005013" algn="l"/>
                <a:tab pos="2339975" algn="l"/>
                <a:tab pos="2630488" algn="l"/>
              </a:tabLst>
            </a:pPr>
            <a:r>
              <a:rPr lang="en-US"/>
              <a:t> </a:t>
            </a:r>
            <a:r>
              <a:rPr lang="en-US" sz="2000">
                <a:latin typeface="Times New Roman" pitchFamily="18" charset="0"/>
              </a:rPr>
              <a:t>Process </a:t>
            </a:r>
            <a:r>
              <a:rPr lang="en-US" sz="2000" i="1">
                <a:latin typeface="Times New Roman" pitchFamily="18" charset="0"/>
              </a:rPr>
              <a:t>P</a:t>
            </a:r>
            <a:r>
              <a:rPr lang="en-US" sz="2000" i="1" baseline="-25000">
                <a:latin typeface="Times New Roman" pitchFamily="18" charset="0"/>
              </a:rPr>
              <a:t>i</a:t>
            </a:r>
            <a:endParaRPr lang="en-US" sz="2000">
              <a:latin typeface="Times New Roman" pitchFamily="18" charset="0"/>
            </a:endParaRPr>
          </a:p>
          <a:p>
            <a:pPr>
              <a:lnSpc>
                <a:spcPct val="90000"/>
              </a:lnSpc>
              <a:buFontTx/>
              <a:buNone/>
              <a:tabLst>
                <a:tab pos="2005013" algn="l"/>
                <a:tab pos="2339975" algn="l"/>
                <a:tab pos="2630488" algn="l"/>
              </a:tabLst>
            </a:pPr>
            <a:r>
              <a:rPr lang="en-US" sz="2000">
                <a:latin typeface="Times New Roman" pitchFamily="18" charset="0"/>
              </a:rPr>
              <a:t>		</a:t>
            </a:r>
            <a:r>
              <a:rPr lang="en-US" sz="2000" b="1">
                <a:latin typeface="Times New Roman" pitchFamily="18" charset="0"/>
              </a:rPr>
              <a:t>do</a:t>
            </a:r>
            <a:r>
              <a:rPr lang="en-US" sz="2000">
                <a:latin typeface="Times New Roman" pitchFamily="18" charset="0"/>
              </a:rPr>
              <a:t> {</a:t>
            </a:r>
          </a:p>
          <a:p>
            <a:pPr>
              <a:lnSpc>
                <a:spcPct val="90000"/>
              </a:lnSpc>
              <a:buFontTx/>
              <a:buNone/>
              <a:tabLst>
                <a:tab pos="2005013" algn="l"/>
                <a:tab pos="2339975" algn="l"/>
                <a:tab pos="2630488" algn="l"/>
              </a:tabLst>
            </a:pPr>
            <a:r>
              <a:rPr lang="en-US" sz="2000">
                <a:latin typeface="Times New Roman" pitchFamily="18" charset="0"/>
              </a:rPr>
              <a:t>			</a:t>
            </a:r>
            <a:r>
              <a:rPr lang="en-US" sz="2000" b="1">
                <a:solidFill>
                  <a:srgbClr val="0000FF"/>
                </a:solidFill>
                <a:latin typeface="Times New Roman" pitchFamily="18" charset="0"/>
              </a:rPr>
              <a:t>while (turn !=</a:t>
            </a:r>
            <a:r>
              <a:rPr lang="en-US" sz="2000" b="1">
                <a:solidFill>
                  <a:srgbClr val="0000FF"/>
                </a:solidFill>
                <a:latin typeface="Times New Roman" pitchFamily="18" charset="0"/>
                <a:sym typeface="Symbol" pitchFamily="18" charset="2"/>
              </a:rPr>
              <a:t> i)</a:t>
            </a:r>
            <a:r>
              <a:rPr lang="en-US" sz="2000" b="1">
                <a:latin typeface="Times New Roman" pitchFamily="18" charset="0"/>
                <a:sym typeface="Symbol" pitchFamily="18" charset="2"/>
              </a:rPr>
              <a:t> </a:t>
            </a:r>
            <a:r>
              <a:rPr lang="en-US" sz="2000">
                <a:latin typeface="Times New Roman" pitchFamily="18" charset="0"/>
                <a:sym typeface="Symbol" pitchFamily="18" charset="2"/>
              </a:rPr>
              <a:t>;</a:t>
            </a:r>
            <a:r>
              <a:rPr lang="en-US" sz="2000" b="1">
                <a:solidFill>
                  <a:srgbClr val="0000FF"/>
                </a:solidFill>
                <a:latin typeface="Times New Roman" pitchFamily="18" charset="0"/>
                <a:sym typeface="Symbol" pitchFamily="18" charset="2"/>
              </a:rPr>
              <a:t>/* Do Skip */</a:t>
            </a:r>
          </a:p>
          <a:p>
            <a:pPr>
              <a:lnSpc>
                <a:spcPct val="90000"/>
              </a:lnSpc>
              <a:buFontTx/>
              <a:buNone/>
              <a:tabLst>
                <a:tab pos="2005013" algn="l"/>
                <a:tab pos="2339975" algn="l"/>
                <a:tab pos="2630488" algn="l"/>
              </a:tabLst>
            </a:pPr>
            <a:r>
              <a:rPr lang="en-US" sz="2000">
                <a:latin typeface="Times New Roman" pitchFamily="18" charset="0"/>
                <a:sym typeface="Symbol" pitchFamily="18" charset="2"/>
              </a:rPr>
              <a:t>			</a:t>
            </a:r>
            <a:r>
              <a:rPr lang="en-US" sz="2000">
                <a:solidFill>
                  <a:schemeClr val="accent1"/>
                </a:solidFill>
                <a:latin typeface="Times New Roman" pitchFamily="18" charset="0"/>
                <a:sym typeface="Symbol" pitchFamily="18" charset="2"/>
              </a:rPr>
              <a:t>	critical section</a:t>
            </a:r>
          </a:p>
          <a:p>
            <a:pPr>
              <a:lnSpc>
                <a:spcPct val="90000"/>
              </a:lnSpc>
              <a:buFontTx/>
              <a:buNone/>
              <a:tabLst>
                <a:tab pos="2005013" algn="l"/>
                <a:tab pos="2339975" algn="l"/>
                <a:tab pos="2630488" algn="l"/>
              </a:tabLst>
            </a:pPr>
            <a:r>
              <a:rPr lang="en-US" sz="2000">
                <a:latin typeface="Times New Roman" pitchFamily="18" charset="0"/>
                <a:sym typeface="Symbol" pitchFamily="18" charset="2"/>
              </a:rPr>
              <a:t>			</a:t>
            </a:r>
            <a:r>
              <a:rPr lang="en-US" sz="2000" b="1">
                <a:solidFill>
                  <a:srgbClr val="0000FF"/>
                </a:solidFill>
                <a:latin typeface="Times New Roman" pitchFamily="18" charset="0"/>
                <a:sym typeface="Symbol" pitchFamily="18" charset="2"/>
              </a:rPr>
              <a:t>turn = j</a:t>
            </a:r>
            <a:r>
              <a:rPr lang="en-US" sz="2000">
                <a:solidFill>
                  <a:srgbClr val="0000FF"/>
                </a:solidFill>
                <a:latin typeface="Times New Roman" pitchFamily="18" charset="0"/>
                <a:sym typeface="Symbol" pitchFamily="18" charset="2"/>
              </a:rPr>
              <a:t>; </a:t>
            </a:r>
          </a:p>
          <a:p>
            <a:pPr>
              <a:lnSpc>
                <a:spcPct val="90000"/>
              </a:lnSpc>
              <a:buFontTx/>
              <a:buNone/>
              <a:tabLst>
                <a:tab pos="2005013" algn="l"/>
                <a:tab pos="2339975" algn="l"/>
                <a:tab pos="2630488" algn="l"/>
              </a:tabLst>
            </a:pPr>
            <a:r>
              <a:rPr lang="en-US" sz="2000">
                <a:latin typeface="Times New Roman" pitchFamily="18" charset="0"/>
                <a:sym typeface="Symbol" pitchFamily="18" charset="2"/>
              </a:rPr>
              <a:t>				reminder section</a:t>
            </a:r>
          </a:p>
          <a:p>
            <a:pPr>
              <a:lnSpc>
                <a:spcPct val="90000"/>
              </a:lnSpc>
              <a:buFontTx/>
              <a:buNone/>
              <a:tabLst>
                <a:tab pos="2005013" algn="l"/>
                <a:tab pos="2339975" algn="l"/>
                <a:tab pos="2630488" algn="l"/>
              </a:tabLst>
            </a:pPr>
            <a:r>
              <a:rPr lang="en-US" sz="2000">
                <a:latin typeface="Times New Roman" pitchFamily="18" charset="0"/>
                <a:sym typeface="Symbol" pitchFamily="18" charset="2"/>
              </a:rPr>
              <a:t>		} </a:t>
            </a:r>
            <a:r>
              <a:rPr lang="en-US" sz="2000" b="1">
                <a:latin typeface="Times New Roman" pitchFamily="18" charset="0"/>
                <a:sym typeface="Symbol" pitchFamily="18" charset="2"/>
              </a:rPr>
              <a:t>while (1)</a:t>
            </a:r>
            <a:r>
              <a:rPr lang="en-US" sz="2000">
                <a:latin typeface="Times New Roman" pitchFamily="18" charset="0"/>
                <a:sym typeface="Symbol" pitchFamily="18" charset="2"/>
              </a:rPr>
              <a:t>;</a:t>
            </a:r>
          </a:p>
          <a:p>
            <a:pPr>
              <a:lnSpc>
                <a:spcPct val="90000"/>
              </a:lnSpc>
              <a:tabLst>
                <a:tab pos="2005013" algn="l"/>
                <a:tab pos="2339975" algn="l"/>
                <a:tab pos="2630488" algn="l"/>
              </a:tabLst>
            </a:pPr>
            <a:r>
              <a:rPr lang="en-US"/>
              <a:t> </a:t>
            </a:r>
            <a:r>
              <a:rPr lang="en-US" sz="2000">
                <a:latin typeface="Times New Roman" pitchFamily="18" charset="0"/>
              </a:rPr>
              <a:t>Satisfies </a:t>
            </a:r>
            <a:r>
              <a:rPr lang="en-US" sz="2000">
                <a:solidFill>
                  <a:srgbClr val="0000FF"/>
                </a:solidFill>
                <a:latin typeface="Times New Roman" pitchFamily="18" charset="0"/>
              </a:rPr>
              <a:t>mutual exclusion</a:t>
            </a:r>
            <a:r>
              <a:rPr lang="en-US" sz="2000">
                <a:latin typeface="Times New Roman" pitchFamily="18" charset="0"/>
              </a:rPr>
              <a:t>, but </a:t>
            </a:r>
            <a:r>
              <a:rPr lang="en-US" sz="2000">
                <a:solidFill>
                  <a:srgbClr val="FF0066"/>
                </a:solidFill>
                <a:latin typeface="Times New Roman" pitchFamily="18" charset="0"/>
              </a:rPr>
              <a:t>not progress</a:t>
            </a: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490" name="Rectangle 2"/>
          <p:cNvSpPr>
            <a:spLocks noGrp="1" noChangeArrowheads="1"/>
          </p:cNvSpPr>
          <p:nvPr>
            <p:ph type="title"/>
          </p:nvPr>
        </p:nvSpPr>
        <p:spPr/>
        <p:txBody>
          <a:bodyPr/>
          <a:lstStyle/>
          <a:p>
            <a:r>
              <a:rPr lang="en-US"/>
              <a:t>Algorithm 2</a:t>
            </a:r>
          </a:p>
        </p:txBody>
      </p:sp>
      <p:sp>
        <p:nvSpPr>
          <p:cNvPr id="831491" name="Rectangle 3"/>
          <p:cNvSpPr>
            <a:spLocks noGrp="1" noChangeArrowheads="1"/>
          </p:cNvSpPr>
          <p:nvPr>
            <p:ph type="body" idx="1"/>
          </p:nvPr>
        </p:nvSpPr>
        <p:spPr>
          <a:xfrm>
            <a:off x="1066800" y="1371600"/>
            <a:ext cx="7029450" cy="4114800"/>
          </a:xfrm>
        </p:spPr>
        <p:txBody>
          <a:bodyPr/>
          <a:lstStyle/>
          <a:p>
            <a:pPr>
              <a:lnSpc>
                <a:spcPct val="90000"/>
              </a:lnSpc>
              <a:tabLst>
                <a:tab pos="2403475" algn="l"/>
                <a:tab pos="2684463" algn="l"/>
                <a:tab pos="2974975" algn="l"/>
              </a:tabLst>
            </a:pPr>
            <a:r>
              <a:rPr lang="en-US"/>
              <a:t> </a:t>
            </a:r>
            <a:r>
              <a:rPr lang="en-US" sz="2200">
                <a:latin typeface="Times New Roman" pitchFamily="18" charset="0"/>
              </a:rPr>
              <a:t>Shared variables</a:t>
            </a:r>
          </a:p>
          <a:p>
            <a:pPr lvl="1">
              <a:lnSpc>
                <a:spcPct val="90000"/>
              </a:lnSpc>
              <a:tabLst>
                <a:tab pos="2403475" algn="l"/>
                <a:tab pos="2684463" algn="l"/>
                <a:tab pos="2974975" algn="l"/>
              </a:tabLst>
            </a:pPr>
            <a:r>
              <a:rPr lang="en-US" sz="2200" b="1">
                <a:latin typeface="Times New Roman" pitchFamily="18" charset="0"/>
              </a:rPr>
              <a:t>boolean flag[2]</a:t>
            </a:r>
            <a:r>
              <a:rPr lang="en-US" sz="2200">
                <a:latin typeface="Times New Roman" pitchFamily="18" charset="0"/>
              </a:rPr>
              <a:t>;</a:t>
            </a:r>
            <a:br>
              <a:rPr lang="en-US" sz="2200">
                <a:latin typeface="Times New Roman" pitchFamily="18" charset="0"/>
              </a:rPr>
            </a:br>
            <a:r>
              <a:rPr lang="en-US" sz="2200">
                <a:solidFill>
                  <a:srgbClr val="FF0066"/>
                </a:solidFill>
                <a:latin typeface="Times New Roman" pitchFamily="18" charset="0"/>
              </a:rPr>
              <a:t>initially </a:t>
            </a:r>
            <a:r>
              <a:rPr lang="en-US" sz="2200" b="1">
                <a:solidFill>
                  <a:srgbClr val="FF0066"/>
                </a:solidFill>
                <a:latin typeface="Times New Roman" pitchFamily="18" charset="0"/>
              </a:rPr>
              <a:t>flag [0] = flag [1] = false.</a:t>
            </a:r>
          </a:p>
          <a:p>
            <a:pPr lvl="1">
              <a:lnSpc>
                <a:spcPct val="90000"/>
              </a:lnSpc>
              <a:tabLst>
                <a:tab pos="2403475" algn="l"/>
                <a:tab pos="2684463" algn="l"/>
                <a:tab pos="2974975" algn="l"/>
              </a:tabLst>
            </a:pPr>
            <a:r>
              <a:rPr lang="en-US" sz="2200" b="1">
                <a:latin typeface="Times New Roman" pitchFamily="18" charset="0"/>
              </a:rPr>
              <a:t>flag [i] = true</a:t>
            </a:r>
            <a:r>
              <a:rPr lang="en-US" sz="2200">
                <a:latin typeface="Times New Roman" pitchFamily="18" charset="0"/>
              </a:rPr>
              <a:t> </a:t>
            </a:r>
            <a:r>
              <a:rPr lang="en-US" sz="2200">
                <a:latin typeface="Times New Roman" pitchFamily="18" charset="0"/>
                <a:sym typeface="Symbol" pitchFamily="18" charset="2"/>
              </a:rPr>
              <a:t> </a:t>
            </a:r>
            <a:r>
              <a:rPr lang="en-US" sz="2200" i="1">
                <a:latin typeface="Times New Roman" pitchFamily="18" charset="0"/>
                <a:sym typeface="Symbol" pitchFamily="18" charset="2"/>
              </a:rPr>
              <a:t>P</a:t>
            </a:r>
            <a:r>
              <a:rPr lang="en-US" sz="2200" i="1" baseline="-25000">
                <a:latin typeface="Times New Roman" pitchFamily="18" charset="0"/>
                <a:sym typeface="Symbol" pitchFamily="18" charset="2"/>
              </a:rPr>
              <a:t>i</a:t>
            </a:r>
            <a:r>
              <a:rPr lang="en-US" sz="2200">
                <a:latin typeface="Times New Roman" pitchFamily="18" charset="0"/>
                <a:sym typeface="Symbol" pitchFamily="18" charset="2"/>
              </a:rPr>
              <a:t> ready to enter its critical section</a:t>
            </a:r>
          </a:p>
          <a:p>
            <a:pPr>
              <a:lnSpc>
                <a:spcPct val="90000"/>
              </a:lnSpc>
              <a:tabLst>
                <a:tab pos="2403475" algn="l"/>
                <a:tab pos="2684463" algn="l"/>
                <a:tab pos="2974975" algn="l"/>
              </a:tabLst>
            </a:pPr>
            <a:r>
              <a:rPr lang="en-US" sz="2200">
                <a:latin typeface="Times New Roman" pitchFamily="18" charset="0"/>
              </a:rPr>
              <a:t> Process </a:t>
            </a:r>
            <a:r>
              <a:rPr lang="en-US" sz="2200" i="1">
                <a:latin typeface="Times New Roman" pitchFamily="18" charset="0"/>
              </a:rPr>
              <a:t>P</a:t>
            </a:r>
            <a:r>
              <a:rPr lang="en-US" sz="2200" i="1" baseline="-25000">
                <a:latin typeface="Times New Roman" pitchFamily="18" charset="0"/>
              </a:rPr>
              <a:t>i</a:t>
            </a:r>
            <a:endParaRPr lang="en-US" sz="2200">
              <a:latin typeface="Times New Roman" pitchFamily="18" charset="0"/>
            </a:endParaRPr>
          </a:p>
          <a:p>
            <a:pPr>
              <a:lnSpc>
                <a:spcPct val="90000"/>
              </a:lnSpc>
              <a:buFontTx/>
              <a:buNone/>
              <a:tabLst>
                <a:tab pos="2403475" algn="l"/>
                <a:tab pos="2684463" algn="l"/>
                <a:tab pos="2974975" algn="l"/>
              </a:tabLst>
            </a:pPr>
            <a:r>
              <a:rPr lang="en-US" sz="2200">
                <a:latin typeface="Times New Roman" pitchFamily="18" charset="0"/>
              </a:rPr>
              <a:t>		</a:t>
            </a:r>
            <a:r>
              <a:rPr lang="en-US" sz="2200" b="1">
                <a:latin typeface="Times New Roman" pitchFamily="18" charset="0"/>
              </a:rPr>
              <a:t>do {</a:t>
            </a:r>
          </a:p>
          <a:p>
            <a:pPr>
              <a:lnSpc>
                <a:spcPct val="90000"/>
              </a:lnSpc>
              <a:buFontTx/>
              <a:buNone/>
              <a:tabLst>
                <a:tab pos="2403475" algn="l"/>
                <a:tab pos="2684463" algn="l"/>
                <a:tab pos="2974975" algn="l"/>
              </a:tabLst>
            </a:pPr>
            <a:r>
              <a:rPr lang="en-US" sz="2200" b="1">
                <a:latin typeface="Times New Roman" pitchFamily="18" charset="0"/>
              </a:rPr>
              <a:t>			</a:t>
            </a:r>
            <a:r>
              <a:rPr lang="en-US" sz="2200" b="1">
                <a:solidFill>
                  <a:srgbClr val="0000FF"/>
                </a:solidFill>
                <a:latin typeface="Times New Roman" pitchFamily="18" charset="0"/>
              </a:rPr>
              <a:t>flag[i] := true;</a:t>
            </a:r>
            <a:br>
              <a:rPr lang="en-US" sz="2200" b="1">
                <a:solidFill>
                  <a:srgbClr val="0000FF"/>
                </a:solidFill>
                <a:latin typeface="Times New Roman" pitchFamily="18" charset="0"/>
              </a:rPr>
            </a:br>
            <a:r>
              <a:rPr lang="en-US" sz="2200" b="1">
                <a:solidFill>
                  <a:srgbClr val="0000FF"/>
                </a:solidFill>
                <a:latin typeface="Times New Roman" pitchFamily="18" charset="0"/>
              </a:rPr>
              <a:t>		while (flag[j]) ;	</a:t>
            </a:r>
            <a:r>
              <a:rPr lang="en-US" sz="2200" b="1">
                <a:latin typeface="Times New Roman" pitchFamily="18" charset="0"/>
              </a:rPr>
              <a:t>					</a:t>
            </a:r>
            <a:r>
              <a:rPr lang="en-US" sz="2200">
                <a:latin typeface="Times New Roman" pitchFamily="18" charset="0"/>
              </a:rPr>
              <a:t>critical section</a:t>
            </a:r>
          </a:p>
          <a:p>
            <a:pPr>
              <a:lnSpc>
                <a:spcPct val="90000"/>
              </a:lnSpc>
              <a:buFontTx/>
              <a:buNone/>
              <a:tabLst>
                <a:tab pos="2403475" algn="l"/>
                <a:tab pos="2684463" algn="l"/>
                <a:tab pos="2974975" algn="l"/>
              </a:tabLst>
            </a:pPr>
            <a:r>
              <a:rPr lang="en-US" sz="2200" b="1">
                <a:latin typeface="Times New Roman" pitchFamily="18" charset="0"/>
              </a:rPr>
              <a:t>			</a:t>
            </a:r>
            <a:r>
              <a:rPr lang="en-US" sz="2200" b="1">
                <a:solidFill>
                  <a:srgbClr val="0000FF"/>
                </a:solidFill>
                <a:latin typeface="Times New Roman" pitchFamily="18" charset="0"/>
              </a:rPr>
              <a:t>flag [i] = false;</a:t>
            </a:r>
          </a:p>
          <a:p>
            <a:pPr>
              <a:lnSpc>
                <a:spcPct val="90000"/>
              </a:lnSpc>
              <a:buFontTx/>
              <a:buNone/>
              <a:tabLst>
                <a:tab pos="2403475" algn="l"/>
                <a:tab pos="2684463" algn="l"/>
                <a:tab pos="2974975" algn="l"/>
              </a:tabLst>
            </a:pPr>
            <a:r>
              <a:rPr lang="en-US" sz="2200" b="1">
                <a:latin typeface="Times New Roman" pitchFamily="18" charset="0"/>
              </a:rPr>
              <a:t>				</a:t>
            </a:r>
            <a:r>
              <a:rPr lang="en-US" sz="2200">
                <a:latin typeface="Times New Roman" pitchFamily="18" charset="0"/>
              </a:rPr>
              <a:t>remainder section</a:t>
            </a:r>
          </a:p>
          <a:p>
            <a:pPr>
              <a:lnSpc>
                <a:spcPct val="90000"/>
              </a:lnSpc>
              <a:buFontTx/>
              <a:buNone/>
              <a:tabLst>
                <a:tab pos="2403475" algn="l"/>
                <a:tab pos="2684463" algn="l"/>
                <a:tab pos="2974975" algn="l"/>
              </a:tabLst>
            </a:pPr>
            <a:r>
              <a:rPr lang="en-US" sz="2200" b="1">
                <a:latin typeface="Times New Roman" pitchFamily="18" charset="0"/>
              </a:rPr>
              <a:t>		} while (1);</a:t>
            </a:r>
          </a:p>
          <a:p>
            <a:pPr>
              <a:lnSpc>
                <a:spcPct val="90000"/>
              </a:lnSpc>
              <a:tabLst>
                <a:tab pos="2403475" algn="l"/>
                <a:tab pos="2684463" algn="l"/>
                <a:tab pos="2974975" algn="l"/>
              </a:tabLst>
            </a:pPr>
            <a:r>
              <a:rPr lang="en-US" sz="2200">
                <a:solidFill>
                  <a:srgbClr val="FF0066"/>
                </a:solidFill>
                <a:latin typeface="Times New Roman" pitchFamily="18" charset="0"/>
              </a:rPr>
              <a:t>Satisfies </a:t>
            </a:r>
            <a:r>
              <a:rPr lang="en-US" sz="2200">
                <a:solidFill>
                  <a:srgbClr val="0000FF"/>
                </a:solidFill>
                <a:latin typeface="Times New Roman" pitchFamily="18" charset="0"/>
              </a:rPr>
              <a:t>mutual exclusion</a:t>
            </a:r>
            <a:r>
              <a:rPr lang="en-US" sz="2200">
                <a:latin typeface="Times New Roman" pitchFamily="18" charset="0"/>
              </a:rPr>
              <a:t>, but </a:t>
            </a:r>
            <a:r>
              <a:rPr lang="en-US" sz="2200">
                <a:solidFill>
                  <a:schemeClr val="folHlink"/>
                </a:solidFill>
                <a:latin typeface="Times New Roman" pitchFamily="18" charset="0"/>
              </a:rPr>
              <a:t>not progress</a:t>
            </a:r>
            <a:r>
              <a:rPr lang="en-US" sz="2200">
                <a:latin typeface="Times New Roman" pitchFamily="18" charset="0"/>
              </a:rPr>
              <a:t> requirement.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lstStyle/>
          <a:p>
            <a:r>
              <a:rPr lang="en-US"/>
              <a:t>Process Scheduling Queues</a:t>
            </a:r>
          </a:p>
        </p:txBody>
      </p:sp>
      <p:sp>
        <p:nvSpPr>
          <p:cNvPr id="420867" name="Rectangle 3"/>
          <p:cNvSpPr>
            <a:spLocks noGrp="1" noChangeArrowheads="1"/>
          </p:cNvSpPr>
          <p:nvPr>
            <p:ph type="body" idx="1"/>
          </p:nvPr>
        </p:nvSpPr>
        <p:spPr/>
        <p:txBody>
          <a:bodyPr/>
          <a:lstStyle/>
          <a:p>
            <a:r>
              <a:rPr lang="en-US"/>
              <a:t> </a:t>
            </a:r>
          </a:p>
        </p:txBody>
      </p:sp>
      <p:sp>
        <p:nvSpPr>
          <p:cNvPr id="420868" name="Rectangle 4"/>
          <p:cNvSpPr>
            <a:spLocks noChangeArrowheads="1"/>
          </p:cNvSpPr>
          <p:nvPr/>
        </p:nvSpPr>
        <p:spPr bwMode="auto">
          <a:xfrm>
            <a:off x="1143000" y="1143000"/>
            <a:ext cx="7162800" cy="2282825"/>
          </a:xfrm>
          <a:prstGeom prst="rect">
            <a:avLst/>
          </a:prstGeom>
          <a:noFill/>
          <a:ln w="9525">
            <a:noFill/>
            <a:miter lim="800000"/>
            <a:headEnd/>
            <a:tailEnd/>
          </a:ln>
          <a:effectLst/>
        </p:spPr>
        <p:txBody>
          <a:bodyPr lIns="90000" tIns="46800" rIns="90000" bIns="46800">
            <a:spAutoFit/>
          </a:bodyPr>
          <a:lstStyle/>
          <a:p>
            <a:r>
              <a:rPr kumimoji="1" lang="en-US"/>
              <a:t>Job queue – set of all processes in the system.</a:t>
            </a:r>
          </a:p>
          <a:p>
            <a:r>
              <a:rPr kumimoji="1" lang="en-US"/>
              <a:t>Ready queue – set of all processes residing in main memory, ready and waiting to execute.</a:t>
            </a:r>
          </a:p>
          <a:p>
            <a:r>
              <a:rPr kumimoji="1" lang="en-US"/>
              <a:t>Device queues – set of processes waiting for an I/O device.</a:t>
            </a:r>
          </a:p>
          <a:p>
            <a:r>
              <a:rPr kumimoji="1" lang="en-US"/>
              <a:t>Process migration between the various queues.</a:t>
            </a:r>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538" name="Rectangle 2"/>
          <p:cNvSpPr>
            <a:spLocks noGrp="1" noChangeArrowheads="1"/>
          </p:cNvSpPr>
          <p:nvPr>
            <p:ph type="title"/>
          </p:nvPr>
        </p:nvSpPr>
        <p:spPr>
          <a:xfrm>
            <a:off x="406400" y="152400"/>
            <a:ext cx="7458075" cy="838200"/>
          </a:xfrm>
        </p:spPr>
        <p:txBody>
          <a:bodyPr/>
          <a:lstStyle/>
          <a:p>
            <a:r>
              <a:rPr lang="en-US"/>
              <a:t>Algorithm 3 (Peterson’s)</a:t>
            </a:r>
          </a:p>
        </p:txBody>
      </p:sp>
      <p:sp>
        <p:nvSpPr>
          <p:cNvPr id="833539" name="Rectangle 3"/>
          <p:cNvSpPr>
            <a:spLocks noGrp="1" noChangeArrowheads="1"/>
          </p:cNvSpPr>
          <p:nvPr>
            <p:ph type="body" idx="1"/>
          </p:nvPr>
        </p:nvSpPr>
        <p:spPr>
          <a:xfrm>
            <a:off x="914400" y="1295400"/>
            <a:ext cx="7181850" cy="5105400"/>
          </a:xfrm>
        </p:spPr>
        <p:txBody>
          <a:bodyPr/>
          <a:lstStyle/>
          <a:p>
            <a:pPr>
              <a:lnSpc>
                <a:spcPct val="90000"/>
              </a:lnSpc>
              <a:tabLst>
                <a:tab pos="1370013" algn="l"/>
                <a:tab pos="1714500" algn="l"/>
                <a:tab pos="2005013" algn="l"/>
              </a:tabLst>
            </a:pPr>
            <a:r>
              <a:rPr lang="en-US"/>
              <a:t> </a:t>
            </a:r>
            <a:r>
              <a:rPr lang="en-US" sz="2400">
                <a:latin typeface="Times New Roman" pitchFamily="18" charset="0"/>
              </a:rPr>
              <a:t>Combined shared variables of algorithms 1 and 2.</a:t>
            </a:r>
          </a:p>
          <a:p>
            <a:pPr>
              <a:lnSpc>
                <a:spcPct val="90000"/>
              </a:lnSpc>
              <a:tabLst>
                <a:tab pos="1370013" algn="l"/>
                <a:tab pos="1714500" algn="l"/>
                <a:tab pos="2005013" algn="l"/>
              </a:tabLst>
            </a:pPr>
            <a:r>
              <a:rPr lang="en-US"/>
              <a:t> </a:t>
            </a:r>
            <a:r>
              <a:rPr lang="en-US" sz="2400">
                <a:latin typeface="Times New Roman" pitchFamily="18" charset="0"/>
              </a:rPr>
              <a:t>Process P</a:t>
            </a:r>
            <a:r>
              <a:rPr lang="en-US" sz="2400" baseline="-25000">
                <a:latin typeface="Times New Roman" pitchFamily="18" charset="0"/>
              </a:rPr>
              <a:t>i</a:t>
            </a:r>
            <a:endParaRPr lang="en-US" sz="2400">
              <a:latin typeface="Times New Roman" pitchFamily="18" charset="0"/>
            </a:endParaRPr>
          </a:p>
          <a:p>
            <a:pPr>
              <a:lnSpc>
                <a:spcPct val="90000"/>
              </a:lnSpc>
              <a:buFontTx/>
              <a:buNone/>
              <a:tabLst>
                <a:tab pos="1370013" algn="l"/>
                <a:tab pos="1714500" algn="l"/>
                <a:tab pos="2005013" algn="l"/>
              </a:tabLst>
            </a:pPr>
            <a:r>
              <a:rPr lang="en-US" sz="2400">
                <a:latin typeface="Times New Roman" pitchFamily="18" charset="0"/>
              </a:rPr>
              <a:t>		</a:t>
            </a:r>
            <a:r>
              <a:rPr lang="en-US" sz="2400" b="1">
                <a:latin typeface="Times New Roman" pitchFamily="18" charset="0"/>
              </a:rPr>
              <a:t>do</a:t>
            </a:r>
            <a:r>
              <a:rPr lang="en-US" sz="2400">
                <a:latin typeface="Times New Roman" pitchFamily="18" charset="0"/>
              </a:rPr>
              <a:t> {</a:t>
            </a:r>
          </a:p>
          <a:p>
            <a:pPr>
              <a:lnSpc>
                <a:spcPct val="90000"/>
              </a:lnSpc>
              <a:buFontTx/>
              <a:buNone/>
              <a:tabLst>
                <a:tab pos="1370013" algn="l"/>
                <a:tab pos="1714500" algn="l"/>
                <a:tab pos="2005013" algn="l"/>
              </a:tabLst>
            </a:pPr>
            <a:r>
              <a:rPr lang="en-US" sz="2400">
                <a:latin typeface="Times New Roman" pitchFamily="18" charset="0"/>
              </a:rPr>
              <a:t>			</a:t>
            </a:r>
            <a:r>
              <a:rPr lang="en-US" sz="2400" b="1">
                <a:solidFill>
                  <a:srgbClr val="0000FF"/>
                </a:solidFill>
                <a:latin typeface="Times New Roman" pitchFamily="18" charset="0"/>
              </a:rPr>
              <a:t>flag [i]:= true;</a:t>
            </a:r>
            <a:br>
              <a:rPr lang="en-US" sz="2400" b="1">
                <a:solidFill>
                  <a:srgbClr val="0000FF"/>
                </a:solidFill>
                <a:latin typeface="Times New Roman" pitchFamily="18" charset="0"/>
              </a:rPr>
            </a:br>
            <a:r>
              <a:rPr lang="en-US" sz="2400" b="1">
                <a:solidFill>
                  <a:srgbClr val="0000FF"/>
                </a:solidFill>
                <a:latin typeface="Times New Roman" pitchFamily="18" charset="0"/>
              </a:rPr>
              <a:t>		turn = j;</a:t>
            </a:r>
            <a:br>
              <a:rPr lang="en-US" sz="2400" b="1">
                <a:solidFill>
                  <a:srgbClr val="0000FF"/>
                </a:solidFill>
                <a:latin typeface="Times New Roman" pitchFamily="18" charset="0"/>
              </a:rPr>
            </a:br>
            <a:r>
              <a:rPr lang="en-US" sz="2400" b="1">
                <a:solidFill>
                  <a:srgbClr val="0000FF"/>
                </a:solidFill>
                <a:latin typeface="Times New Roman" pitchFamily="18" charset="0"/>
              </a:rPr>
              <a:t>		while (flag [j] &amp;&amp; turn = j) ;</a:t>
            </a:r>
          </a:p>
          <a:p>
            <a:pPr>
              <a:lnSpc>
                <a:spcPct val="90000"/>
              </a:lnSpc>
              <a:buFontTx/>
              <a:buNone/>
              <a:tabLst>
                <a:tab pos="1370013" algn="l"/>
                <a:tab pos="1714500" algn="l"/>
                <a:tab pos="2005013" algn="l"/>
              </a:tabLst>
            </a:pPr>
            <a:r>
              <a:rPr lang="en-US"/>
              <a:t>				</a:t>
            </a:r>
            <a:r>
              <a:rPr lang="en-US">
                <a:solidFill>
                  <a:schemeClr val="accent1"/>
                </a:solidFill>
              </a:rPr>
              <a:t>critical section</a:t>
            </a:r>
          </a:p>
          <a:p>
            <a:pPr>
              <a:lnSpc>
                <a:spcPct val="90000"/>
              </a:lnSpc>
              <a:buFontTx/>
              <a:buNone/>
              <a:tabLst>
                <a:tab pos="1370013" algn="l"/>
                <a:tab pos="1714500" algn="l"/>
                <a:tab pos="2005013" algn="l"/>
              </a:tabLst>
            </a:pPr>
            <a:r>
              <a:rPr lang="en-US"/>
              <a:t>			</a:t>
            </a:r>
            <a:r>
              <a:rPr lang="en-US" b="1">
                <a:solidFill>
                  <a:srgbClr val="0000FF"/>
                </a:solidFill>
              </a:rPr>
              <a:t>flag [i] = false;</a:t>
            </a:r>
          </a:p>
          <a:p>
            <a:pPr>
              <a:lnSpc>
                <a:spcPct val="90000"/>
              </a:lnSpc>
              <a:buFontTx/>
              <a:buNone/>
              <a:tabLst>
                <a:tab pos="1370013" algn="l"/>
                <a:tab pos="1714500" algn="l"/>
                <a:tab pos="2005013" algn="l"/>
              </a:tabLst>
            </a:pPr>
            <a:r>
              <a:rPr lang="en-US"/>
              <a:t>				remainder section</a:t>
            </a:r>
          </a:p>
          <a:p>
            <a:pPr>
              <a:lnSpc>
                <a:spcPct val="90000"/>
              </a:lnSpc>
              <a:buFontTx/>
              <a:buNone/>
              <a:tabLst>
                <a:tab pos="1370013" algn="l"/>
                <a:tab pos="1714500" algn="l"/>
                <a:tab pos="2005013" algn="l"/>
              </a:tabLst>
            </a:pPr>
            <a:r>
              <a:rPr lang="en-US"/>
              <a:t>		} </a:t>
            </a:r>
            <a:r>
              <a:rPr lang="en-US" b="1"/>
              <a:t>while (1);</a:t>
            </a:r>
          </a:p>
          <a:p>
            <a:pPr>
              <a:lnSpc>
                <a:spcPct val="90000"/>
              </a:lnSpc>
              <a:tabLst>
                <a:tab pos="1370013" algn="l"/>
                <a:tab pos="1714500" algn="l"/>
                <a:tab pos="2005013" algn="l"/>
              </a:tabLst>
            </a:pPr>
            <a:r>
              <a:rPr lang="en-US"/>
              <a:t> </a:t>
            </a:r>
            <a:r>
              <a:rPr lang="en-US" sz="2400">
                <a:latin typeface="Times New Roman" pitchFamily="18" charset="0"/>
              </a:rPr>
              <a:t>Meets all three requirements; solves the critical-section problem for two processes.</a:t>
            </a:r>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586" name="Rectangle 2"/>
          <p:cNvSpPr>
            <a:spLocks noGrp="1" noChangeArrowheads="1"/>
          </p:cNvSpPr>
          <p:nvPr>
            <p:ph type="title"/>
          </p:nvPr>
        </p:nvSpPr>
        <p:spPr/>
        <p:txBody>
          <a:bodyPr/>
          <a:lstStyle/>
          <a:p>
            <a:r>
              <a:rPr lang="en-US"/>
              <a:t>Bakery Algorithm</a:t>
            </a:r>
          </a:p>
        </p:txBody>
      </p:sp>
      <p:sp>
        <p:nvSpPr>
          <p:cNvPr id="835587" name="Rectangle 3"/>
          <p:cNvSpPr>
            <a:spLocks noGrp="1" noChangeArrowheads="1"/>
          </p:cNvSpPr>
          <p:nvPr>
            <p:ph type="body" idx="1"/>
          </p:nvPr>
        </p:nvSpPr>
        <p:spPr>
          <a:xfrm>
            <a:off x="381000" y="1981200"/>
            <a:ext cx="8305800" cy="4876800"/>
          </a:xfrm>
        </p:spPr>
        <p:txBody>
          <a:bodyPr/>
          <a:lstStyle/>
          <a:p>
            <a:r>
              <a:rPr lang="en-US"/>
              <a:t> </a:t>
            </a:r>
            <a:r>
              <a:rPr lang="en-US" sz="2400">
                <a:latin typeface="Times New Roman" pitchFamily="18" charset="0"/>
              </a:rPr>
              <a:t>Before entering its critical section, process receives a number. Holder of the </a:t>
            </a:r>
            <a:r>
              <a:rPr lang="en-US" sz="2400">
                <a:solidFill>
                  <a:srgbClr val="0000FF"/>
                </a:solidFill>
                <a:latin typeface="Times New Roman" pitchFamily="18" charset="0"/>
              </a:rPr>
              <a:t>smallest number</a:t>
            </a:r>
            <a:r>
              <a:rPr lang="en-US" sz="2400">
                <a:latin typeface="Times New Roman" pitchFamily="18" charset="0"/>
              </a:rPr>
              <a:t> enters the critical section.</a:t>
            </a:r>
          </a:p>
          <a:p>
            <a:r>
              <a:rPr lang="en-US"/>
              <a:t> </a:t>
            </a:r>
            <a:r>
              <a:rPr lang="en-US" sz="2400">
                <a:latin typeface="Times New Roman" pitchFamily="18" charset="0"/>
              </a:rPr>
              <a:t>If processes </a:t>
            </a:r>
            <a:r>
              <a:rPr lang="en-US" sz="2400" i="1">
                <a:solidFill>
                  <a:srgbClr val="FF0066"/>
                </a:solidFill>
                <a:latin typeface="Times New Roman" pitchFamily="18" charset="0"/>
              </a:rPr>
              <a:t>P</a:t>
            </a:r>
            <a:r>
              <a:rPr lang="en-US" sz="2400" i="1" baseline="-25000">
                <a:solidFill>
                  <a:srgbClr val="FF0066"/>
                </a:solidFill>
                <a:latin typeface="Times New Roman" pitchFamily="18" charset="0"/>
              </a:rPr>
              <a:t>i</a:t>
            </a:r>
            <a:r>
              <a:rPr lang="en-US" sz="2400">
                <a:solidFill>
                  <a:srgbClr val="FF0066"/>
                </a:solidFill>
                <a:latin typeface="Times New Roman" pitchFamily="18" charset="0"/>
              </a:rPr>
              <a:t> and </a:t>
            </a:r>
            <a:r>
              <a:rPr lang="en-US" sz="2400" i="1">
                <a:solidFill>
                  <a:srgbClr val="FF0066"/>
                </a:solidFill>
                <a:latin typeface="Times New Roman" pitchFamily="18" charset="0"/>
              </a:rPr>
              <a:t>P</a:t>
            </a:r>
            <a:r>
              <a:rPr lang="en-US" sz="2400" i="1" baseline="-25000">
                <a:solidFill>
                  <a:srgbClr val="FF0066"/>
                </a:solidFill>
                <a:latin typeface="Times New Roman" pitchFamily="18" charset="0"/>
              </a:rPr>
              <a:t>j</a:t>
            </a:r>
            <a:r>
              <a:rPr lang="en-US" sz="2400">
                <a:solidFill>
                  <a:srgbClr val="FF0066"/>
                </a:solidFill>
                <a:latin typeface="Times New Roman" pitchFamily="18" charset="0"/>
              </a:rPr>
              <a:t> receive the same</a:t>
            </a:r>
            <a:r>
              <a:rPr lang="en-US" sz="2400">
                <a:latin typeface="Times New Roman" pitchFamily="18" charset="0"/>
              </a:rPr>
              <a:t> number, </a:t>
            </a:r>
            <a:r>
              <a:rPr lang="en-US" sz="2400">
                <a:solidFill>
                  <a:srgbClr val="0000FF"/>
                </a:solidFill>
                <a:latin typeface="Times New Roman" pitchFamily="18" charset="0"/>
              </a:rPr>
              <a:t>if </a:t>
            </a:r>
            <a:r>
              <a:rPr lang="en-US" sz="2400" i="1">
                <a:solidFill>
                  <a:srgbClr val="0000FF"/>
                </a:solidFill>
                <a:latin typeface="Times New Roman" pitchFamily="18" charset="0"/>
              </a:rPr>
              <a:t>i</a:t>
            </a:r>
            <a:r>
              <a:rPr lang="en-US" sz="2400">
                <a:solidFill>
                  <a:srgbClr val="0000FF"/>
                </a:solidFill>
                <a:latin typeface="Times New Roman" pitchFamily="18" charset="0"/>
              </a:rPr>
              <a:t> &lt; </a:t>
            </a:r>
            <a:r>
              <a:rPr lang="en-US" sz="2400" i="1">
                <a:solidFill>
                  <a:srgbClr val="0000FF"/>
                </a:solidFill>
                <a:latin typeface="Times New Roman" pitchFamily="18" charset="0"/>
              </a:rPr>
              <a:t>j</a:t>
            </a:r>
            <a:r>
              <a:rPr lang="en-US" sz="2400">
                <a:latin typeface="Times New Roman" pitchFamily="18" charset="0"/>
              </a:rPr>
              <a:t>, then </a:t>
            </a:r>
            <a:r>
              <a:rPr lang="en-US" sz="2400" i="1">
                <a:latin typeface="Times New Roman" pitchFamily="18" charset="0"/>
              </a:rPr>
              <a:t>P</a:t>
            </a:r>
            <a:r>
              <a:rPr lang="en-US" sz="2400" i="1" baseline="-25000">
                <a:latin typeface="Times New Roman" pitchFamily="18" charset="0"/>
              </a:rPr>
              <a:t>i</a:t>
            </a:r>
            <a:r>
              <a:rPr lang="en-US" sz="2400">
                <a:latin typeface="Times New Roman" pitchFamily="18" charset="0"/>
              </a:rPr>
              <a:t> is served first; else </a:t>
            </a:r>
            <a:r>
              <a:rPr lang="en-US" sz="2400" i="1">
                <a:solidFill>
                  <a:srgbClr val="FF0066"/>
                </a:solidFill>
                <a:latin typeface="Times New Roman" pitchFamily="18" charset="0"/>
              </a:rPr>
              <a:t>P</a:t>
            </a:r>
            <a:r>
              <a:rPr lang="en-US" sz="2400" i="1" baseline="-25000">
                <a:solidFill>
                  <a:srgbClr val="FF0066"/>
                </a:solidFill>
                <a:latin typeface="Times New Roman" pitchFamily="18" charset="0"/>
              </a:rPr>
              <a:t>j</a:t>
            </a:r>
            <a:r>
              <a:rPr lang="en-US" sz="2400">
                <a:solidFill>
                  <a:srgbClr val="FF0066"/>
                </a:solidFill>
                <a:latin typeface="Times New Roman" pitchFamily="18" charset="0"/>
              </a:rPr>
              <a:t> is served first</a:t>
            </a:r>
            <a:r>
              <a:rPr lang="en-US" sz="2400">
                <a:latin typeface="Times New Roman" pitchFamily="18" charset="0"/>
              </a:rPr>
              <a:t>.</a:t>
            </a:r>
          </a:p>
          <a:p>
            <a:r>
              <a:rPr lang="en-US"/>
              <a:t> </a:t>
            </a:r>
            <a:r>
              <a:rPr lang="en-US" sz="2400">
                <a:latin typeface="Times New Roman" pitchFamily="18" charset="0"/>
              </a:rPr>
              <a:t>The numbering scheme always generates numbers in increasing order of enumeration; i.e., 1,2,3,3,3,3,4,5...</a:t>
            </a:r>
          </a:p>
          <a:p>
            <a:pPr>
              <a:buFontTx/>
              <a:buNone/>
            </a:pPr>
            <a:endParaRPr lang="en-US" sz="2400">
              <a:latin typeface="Times New Roman" pitchFamily="18" charset="0"/>
            </a:endParaRPr>
          </a:p>
          <a:p>
            <a:pPr>
              <a:buFontTx/>
              <a:buNone/>
            </a:pPr>
            <a:r>
              <a:rPr lang="en-US" sz="2400">
                <a:solidFill>
                  <a:srgbClr val="FF0066"/>
                </a:solidFill>
                <a:latin typeface="Times New Roman" pitchFamily="18" charset="0"/>
              </a:rPr>
              <a:t>Applications:</a:t>
            </a:r>
          </a:p>
          <a:p>
            <a:pPr>
              <a:buFontTx/>
              <a:buNone/>
            </a:pPr>
            <a:r>
              <a:rPr lang="en-US" sz="2400">
                <a:solidFill>
                  <a:srgbClr val="0000FF"/>
                </a:solidFill>
                <a:latin typeface="Times New Roman" pitchFamily="18" charset="0"/>
              </a:rPr>
              <a:t> Bakeries, Ice-cream stores, Deli counters and Motor-Registries etc:</a:t>
            </a:r>
          </a:p>
        </p:txBody>
      </p:sp>
      <p:sp>
        <p:nvSpPr>
          <p:cNvPr id="835588" name="Text Box 4"/>
          <p:cNvSpPr txBox="1">
            <a:spLocks noChangeArrowheads="1"/>
          </p:cNvSpPr>
          <p:nvPr/>
        </p:nvSpPr>
        <p:spPr bwMode="auto">
          <a:xfrm>
            <a:off x="838200" y="1509713"/>
            <a:ext cx="3640138" cy="396875"/>
          </a:xfrm>
          <a:prstGeom prst="rect">
            <a:avLst/>
          </a:prstGeom>
          <a:noFill/>
          <a:ln w="9525">
            <a:noFill/>
            <a:miter lim="800000"/>
            <a:headEnd/>
            <a:tailEnd/>
          </a:ln>
          <a:effectLst/>
        </p:spPr>
        <p:txBody>
          <a:bodyPr wrap="none" anchor="ctr">
            <a:spAutoFit/>
          </a:bodyPr>
          <a:lstStyle/>
          <a:p>
            <a:pPr>
              <a:spcBef>
                <a:spcPct val="50000"/>
              </a:spcBef>
            </a:pPr>
            <a:r>
              <a:rPr lang="en-US" sz="2000">
                <a:latin typeface="Helvetica" pitchFamily="34" charset="0"/>
              </a:rPr>
              <a:t>Critical section for n processes</a:t>
            </a:r>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7634" name="Rectangle 2"/>
          <p:cNvSpPr>
            <a:spLocks noGrp="1" noChangeArrowheads="1"/>
          </p:cNvSpPr>
          <p:nvPr>
            <p:ph type="title"/>
          </p:nvPr>
        </p:nvSpPr>
        <p:spPr/>
        <p:txBody>
          <a:bodyPr/>
          <a:lstStyle/>
          <a:p>
            <a:r>
              <a:rPr lang="en-US"/>
              <a:t>Bakery Algorithm </a:t>
            </a:r>
          </a:p>
        </p:txBody>
      </p:sp>
      <p:sp>
        <p:nvSpPr>
          <p:cNvPr id="837635" name="Rectangle 3"/>
          <p:cNvSpPr>
            <a:spLocks noGrp="1" noChangeArrowheads="1"/>
          </p:cNvSpPr>
          <p:nvPr>
            <p:ph type="body" idx="1"/>
          </p:nvPr>
        </p:nvSpPr>
        <p:spPr/>
        <p:txBody>
          <a:bodyPr/>
          <a:lstStyle/>
          <a:p>
            <a:pPr>
              <a:tabLst>
                <a:tab pos="1316038" algn="l"/>
                <a:tab pos="1714500" algn="l"/>
              </a:tabLst>
            </a:pPr>
            <a:r>
              <a:rPr lang="en-US"/>
              <a:t> </a:t>
            </a:r>
            <a:r>
              <a:rPr lang="en-US" sz="2400">
                <a:latin typeface="Times New Roman" pitchFamily="18" charset="0"/>
              </a:rPr>
              <a:t>Notation &lt;</a:t>
            </a:r>
            <a:r>
              <a:rPr lang="en-US" sz="2400">
                <a:latin typeface="Times New Roman" pitchFamily="18" charset="0"/>
                <a:sym typeface="Symbol" pitchFamily="18" charset="2"/>
              </a:rPr>
              <a:t> lexicographical order (ticket #, process id #)</a:t>
            </a:r>
          </a:p>
          <a:p>
            <a:pPr lvl="1">
              <a:tabLst>
                <a:tab pos="1316038" algn="l"/>
                <a:tab pos="1714500" algn="l"/>
              </a:tabLst>
            </a:pPr>
            <a:r>
              <a:rPr lang="en-US"/>
              <a:t> </a:t>
            </a:r>
            <a:r>
              <a:rPr lang="en-US">
                <a:latin typeface="Times New Roman" pitchFamily="18" charset="0"/>
              </a:rPr>
              <a:t>(</a:t>
            </a:r>
            <a:r>
              <a:rPr lang="en-US" i="1">
                <a:latin typeface="Times New Roman" pitchFamily="18" charset="0"/>
              </a:rPr>
              <a:t>a,b</a:t>
            </a:r>
            <a:r>
              <a:rPr lang="en-US">
                <a:latin typeface="Times New Roman" pitchFamily="18" charset="0"/>
              </a:rPr>
              <a:t>) &lt; </a:t>
            </a:r>
            <a:r>
              <a:rPr lang="en-US" i="1">
                <a:latin typeface="Times New Roman" pitchFamily="18" charset="0"/>
              </a:rPr>
              <a:t>c,d</a:t>
            </a:r>
            <a:r>
              <a:rPr lang="en-US">
                <a:latin typeface="Times New Roman" pitchFamily="18" charset="0"/>
              </a:rPr>
              <a:t>) if </a:t>
            </a:r>
            <a:r>
              <a:rPr lang="en-US" i="1">
                <a:latin typeface="Times New Roman" pitchFamily="18" charset="0"/>
              </a:rPr>
              <a:t>a</a:t>
            </a:r>
            <a:r>
              <a:rPr lang="en-US">
                <a:latin typeface="Times New Roman" pitchFamily="18" charset="0"/>
              </a:rPr>
              <a:t> &lt; </a:t>
            </a:r>
            <a:r>
              <a:rPr lang="en-US" i="1">
                <a:latin typeface="Times New Roman" pitchFamily="18" charset="0"/>
              </a:rPr>
              <a:t>c</a:t>
            </a:r>
            <a:r>
              <a:rPr lang="en-US">
                <a:latin typeface="Times New Roman" pitchFamily="18" charset="0"/>
              </a:rPr>
              <a:t> or if </a:t>
            </a:r>
            <a:r>
              <a:rPr lang="en-US" i="1">
                <a:latin typeface="Times New Roman" pitchFamily="18" charset="0"/>
              </a:rPr>
              <a:t>a</a:t>
            </a:r>
            <a:r>
              <a:rPr lang="en-US">
                <a:latin typeface="Times New Roman" pitchFamily="18" charset="0"/>
              </a:rPr>
              <a:t> = </a:t>
            </a:r>
            <a:r>
              <a:rPr lang="en-US" i="1">
                <a:latin typeface="Times New Roman" pitchFamily="18" charset="0"/>
              </a:rPr>
              <a:t>c</a:t>
            </a:r>
            <a:r>
              <a:rPr lang="en-US">
                <a:latin typeface="Times New Roman" pitchFamily="18" charset="0"/>
              </a:rPr>
              <a:t> and </a:t>
            </a:r>
            <a:r>
              <a:rPr lang="en-US" i="1">
                <a:latin typeface="Times New Roman" pitchFamily="18" charset="0"/>
              </a:rPr>
              <a:t>b </a:t>
            </a:r>
            <a:r>
              <a:rPr lang="en-US">
                <a:latin typeface="Times New Roman" pitchFamily="18" charset="0"/>
              </a:rPr>
              <a:t>&lt; </a:t>
            </a:r>
            <a:r>
              <a:rPr lang="en-US" i="1">
                <a:latin typeface="Times New Roman" pitchFamily="18" charset="0"/>
              </a:rPr>
              <a:t>d</a:t>
            </a:r>
            <a:endParaRPr lang="en-US">
              <a:latin typeface="Times New Roman" pitchFamily="18" charset="0"/>
            </a:endParaRPr>
          </a:p>
          <a:p>
            <a:pPr lvl="1">
              <a:tabLst>
                <a:tab pos="1316038" algn="l"/>
                <a:tab pos="1714500" algn="l"/>
              </a:tabLst>
            </a:pPr>
            <a:r>
              <a:rPr lang="en-US"/>
              <a:t> </a:t>
            </a:r>
            <a:r>
              <a:rPr lang="en-US">
                <a:latin typeface="Times New Roman" pitchFamily="18" charset="0"/>
              </a:rPr>
              <a:t>max (</a:t>
            </a:r>
            <a:r>
              <a:rPr lang="en-US" i="1">
                <a:latin typeface="Times New Roman" pitchFamily="18" charset="0"/>
              </a:rPr>
              <a:t>a</a:t>
            </a:r>
            <a:r>
              <a:rPr lang="en-US" i="1" baseline="-25000">
                <a:latin typeface="Times New Roman" pitchFamily="18" charset="0"/>
              </a:rPr>
              <a:t>0</a:t>
            </a:r>
            <a:r>
              <a:rPr lang="en-US">
                <a:latin typeface="Times New Roman" pitchFamily="18" charset="0"/>
              </a:rPr>
              <a:t>,…, </a:t>
            </a:r>
            <a:r>
              <a:rPr lang="en-US" i="1">
                <a:latin typeface="Times New Roman" pitchFamily="18" charset="0"/>
              </a:rPr>
              <a:t>a</a:t>
            </a:r>
            <a:r>
              <a:rPr lang="en-US" i="1" baseline="-25000">
                <a:latin typeface="Times New Roman" pitchFamily="18" charset="0"/>
              </a:rPr>
              <a:t>n</a:t>
            </a:r>
            <a:r>
              <a:rPr lang="en-US" baseline="-25000">
                <a:latin typeface="Times New Roman" pitchFamily="18" charset="0"/>
              </a:rPr>
              <a:t>-1</a:t>
            </a:r>
            <a:r>
              <a:rPr lang="en-US">
                <a:latin typeface="Times New Roman" pitchFamily="18" charset="0"/>
              </a:rPr>
              <a:t>) is a number, </a:t>
            </a:r>
            <a:r>
              <a:rPr lang="en-US" i="1">
                <a:latin typeface="Times New Roman" pitchFamily="18" charset="0"/>
              </a:rPr>
              <a:t>k</a:t>
            </a:r>
            <a:r>
              <a:rPr lang="en-US">
                <a:latin typeface="Times New Roman" pitchFamily="18" charset="0"/>
              </a:rPr>
              <a:t>, such that </a:t>
            </a:r>
            <a:r>
              <a:rPr lang="en-US" i="1">
                <a:latin typeface="Times New Roman" pitchFamily="18" charset="0"/>
              </a:rPr>
              <a:t>k</a:t>
            </a:r>
            <a:r>
              <a:rPr lang="en-US">
                <a:latin typeface="Times New Roman" pitchFamily="18" charset="0"/>
              </a:rPr>
              <a:t> </a:t>
            </a:r>
            <a:r>
              <a:rPr lang="en-US">
                <a:latin typeface="Times New Roman" pitchFamily="18" charset="0"/>
                <a:sym typeface="Symbol" pitchFamily="18" charset="2"/>
              </a:rPr>
              <a:t></a:t>
            </a:r>
            <a:r>
              <a:rPr lang="en-US" i="1">
                <a:latin typeface="Times New Roman" pitchFamily="18" charset="0"/>
                <a:sym typeface="Symbol" pitchFamily="18" charset="2"/>
              </a:rPr>
              <a:t> a</a:t>
            </a:r>
            <a:r>
              <a:rPr lang="en-US" baseline="-25000">
                <a:latin typeface="Times New Roman" pitchFamily="18" charset="0"/>
                <a:sym typeface="Symbol" pitchFamily="18" charset="2"/>
              </a:rPr>
              <a:t>i</a:t>
            </a:r>
            <a:r>
              <a:rPr lang="en-US">
                <a:latin typeface="Times New Roman" pitchFamily="18" charset="0"/>
                <a:sym typeface="Symbol" pitchFamily="18" charset="2"/>
              </a:rPr>
              <a:t> for </a:t>
            </a:r>
            <a:r>
              <a:rPr lang="en-US" i="1">
                <a:latin typeface="Times New Roman" pitchFamily="18" charset="0"/>
                <a:sym typeface="Symbol" pitchFamily="18" charset="2"/>
              </a:rPr>
              <a:t>i</a:t>
            </a:r>
            <a:r>
              <a:rPr lang="en-US">
                <a:latin typeface="Times New Roman" pitchFamily="18" charset="0"/>
                <a:sym typeface="Symbol" pitchFamily="18" charset="2"/>
              </a:rPr>
              <a:t> - 0, </a:t>
            </a:r>
            <a:br>
              <a:rPr lang="en-US">
                <a:latin typeface="Times New Roman" pitchFamily="18" charset="0"/>
                <a:sym typeface="Symbol" pitchFamily="18" charset="2"/>
              </a:rPr>
            </a:br>
            <a:r>
              <a:rPr lang="en-US">
                <a:latin typeface="Times New Roman" pitchFamily="18" charset="0"/>
                <a:sym typeface="Symbol" pitchFamily="18" charset="2"/>
              </a:rPr>
              <a:t>…, </a:t>
            </a:r>
            <a:r>
              <a:rPr lang="en-US" i="1">
                <a:latin typeface="Times New Roman" pitchFamily="18" charset="0"/>
                <a:sym typeface="Symbol" pitchFamily="18" charset="2"/>
              </a:rPr>
              <a:t>n</a:t>
            </a:r>
            <a:r>
              <a:rPr lang="en-US">
                <a:latin typeface="Times New Roman" pitchFamily="18" charset="0"/>
                <a:sym typeface="Symbol" pitchFamily="18" charset="2"/>
              </a:rPr>
              <a:t> – 1</a:t>
            </a:r>
            <a:endParaRPr lang="en-US">
              <a:latin typeface="Times New Roman" pitchFamily="18" charset="0"/>
            </a:endParaRPr>
          </a:p>
          <a:p>
            <a:pPr>
              <a:tabLst>
                <a:tab pos="1316038" algn="l"/>
                <a:tab pos="1714500" algn="l"/>
              </a:tabLst>
            </a:pPr>
            <a:r>
              <a:rPr lang="en-US"/>
              <a:t> </a:t>
            </a:r>
            <a:r>
              <a:rPr lang="en-US" sz="2400">
                <a:latin typeface="Times New Roman" pitchFamily="18" charset="0"/>
              </a:rPr>
              <a:t>Shared data</a:t>
            </a:r>
          </a:p>
          <a:p>
            <a:pPr>
              <a:buFontTx/>
              <a:buNone/>
              <a:tabLst>
                <a:tab pos="1316038" algn="l"/>
                <a:tab pos="1714500" algn="l"/>
              </a:tabLst>
            </a:pPr>
            <a:r>
              <a:rPr lang="en-US" sz="2400">
                <a:latin typeface="Times New Roman" pitchFamily="18" charset="0"/>
              </a:rPr>
              <a:t>		</a:t>
            </a:r>
            <a:r>
              <a:rPr lang="en-US" sz="2400" b="1">
                <a:latin typeface="Times New Roman" pitchFamily="18" charset="0"/>
              </a:rPr>
              <a:t>boolean choosing[n]</a:t>
            </a:r>
            <a:r>
              <a:rPr lang="en-US" sz="2400" b="1">
                <a:latin typeface="Times New Roman" pitchFamily="18" charset="0"/>
                <a:sym typeface="Symbol" pitchFamily="18" charset="2"/>
              </a:rPr>
              <a:t>;</a:t>
            </a:r>
          </a:p>
          <a:p>
            <a:pPr>
              <a:buFontTx/>
              <a:buNone/>
              <a:tabLst>
                <a:tab pos="1316038" algn="l"/>
                <a:tab pos="1714500" algn="l"/>
              </a:tabLst>
            </a:pPr>
            <a:r>
              <a:rPr lang="en-US" sz="2400" b="1">
                <a:latin typeface="Times New Roman" pitchFamily="18" charset="0"/>
                <a:sym typeface="Symbol" pitchFamily="18" charset="2"/>
              </a:rPr>
              <a:t>		int number[n];</a:t>
            </a:r>
          </a:p>
          <a:p>
            <a:pPr>
              <a:buFontTx/>
              <a:buNone/>
              <a:tabLst>
                <a:tab pos="1316038" algn="l"/>
                <a:tab pos="1714500" algn="l"/>
              </a:tabLst>
            </a:pPr>
            <a:r>
              <a:rPr lang="en-US" sz="2400">
                <a:latin typeface="Times New Roman" pitchFamily="18" charset="0"/>
                <a:sym typeface="Symbol" pitchFamily="18" charset="2"/>
              </a:rPr>
              <a:t>    Data structures are initialized to </a:t>
            </a:r>
            <a:r>
              <a:rPr lang="en-US" sz="2400" b="1">
                <a:latin typeface="Times New Roman" pitchFamily="18" charset="0"/>
                <a:sym typeface="Symbol" pitchFamily="18" charset="2"/>
              </a:rPr>
              <a:t>false</a:t>
            </a:r>
            <a:r>
              <a:rPr lang="en-US" sz="2400">
                <a:latin typeface="Times New Roman" pitchFamily="18" charset="0"/>
                <a:sym typeface="Symbol" pitchFamily="18" charset="2"/>
              </a:rPr>
              <a:t> and </a:t>
            </a:r>
            <a:r>
              <a:rPr lang="en-US" sz="2400" b="1">
                <a:latin typeface="Times New Roman" pitchFamily="18" charset="0"/>
                <a:sym typeface="Symbol" pitchFamily="18" charset="2"/>
              </a:rPr>
              <a:t>0</a:t>
            </a:r>
            <a:r>
              <a:rPr lang="en-US" sz="2400">
                <a:latin typeface="Times New Roman" pitchFamily="18" charset="0"/>
                <a:sym typeface="Symbol" pitchFamily="18" charset="2"/>
              </a:rPr>
              <a:t> respectively</a:t>
            </a:r>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82" name="Rectangle 2"/>
          <p:cNvSpPr>
            <a:spLocks noGrp="1" noChangeArrowheads="1"/>
          </p:cNvSpPr>
          <p:nvPr>
            <p:ph type="title"/>
          </p:nvPr>
        </p:nvSpPr>
        <p:spPr/>
        <p:txBody>
          <a:bodyPr/>
          <a:lstStyle/>
          <a:p>
            <a:r>
              <a:rPr lang="en-US"/>
              <a:t>Bakery Algorithm </a:t>
            </a:r>
          </a:p>
        </p:txBody>
      </p:sp>
      <p:sp>
        <p:nvSpPr>
          <p:cNvPr id="839683" name="Rectangle 3"/>
          <p:cNvSpPr>
            <a:spLocks noGrp="1" noChangeArrowheads="1"/>
          </p:cNvSpPr>
          <p:nvPr>
            <p:ph type="body" idx="1"/>
          </p:nvPr>
        </p:nvSpPr>
        <p:spPr>
          <a:xfrm>
            <a:off x="533400" y="1312863"/>
            <a:ext cx="8474075" cy="5316537"/>
          </a:xfrm>
        </p:spPr>
        <p:txBody>
          <a:bodyPr/>
          <a:lstStyle/>
          <a:p>
            <a:pPr>
              <a:lnSpc>
                <a:spcPct val="90000"/>
              </a:lnSpc>
              <a:spcBef>
                <a:spcPct val="15000"/>
              </a:spcBef>
              <a:buFontTx/>
              <a:buNone/>
              <a:tabLst>
                <a:tab pos="517525" algn="l"/>
                <a:tab pos="1196975" algn="l"/>
                <a:tab pos="1487488" algn="l"/>
                <a:tab pos="1831975" algn="l"/>
              </a:tabLst>
            </a:pPr>
            <a:r>
              <a:rPr lang="en-US" sz="2400" b="1">
                <a:latin typeface="Times New Roman" pitchFamily="18" charset="0"/>
              </a:rPr>
              <a:t>do { </a:t>
            </a:r>
            <a:endParaRPr lang="en-US" sz="2400">
              <a:latin typeface="Times New Roman" pitchFamily="18" charset="0"/>
            </a:endParaRPr>
          </a:p>
          <a:p>
            <a:pPr>
              <a:lnSpc>
                <a:spcPct val="90000"/>
              </a:lnSpc>
              <a:spcBef>
                <a:spcPct val="15000"/>
              </a:spcBef>
              <a:buFontTx/>
              <a:buNone/>
              <a:tabLst>
                <a:tab pos="517525" algn="l"/>
                <a:tab pos="1196975" algn="l"/>
                <a:tab pos="1487488" algn="l"/>
                <a:tab pos="1831975" algn="l"/>
              </a:tabLst>
            </a:pPr>
            <a:r>
              <a:rPr lang="en-US" sz="2400">
                <a:latin typeface="Times New Roman" pitchFamily="18" charset="0"/>
              </a:rPr>
              <a:t>	</a:t>
            </a:r>
            <a:r>
              <a:rPr lang="en-US" sz="2400" b="1">
                <a:latin typeface="Times New Roman" pitchFamily="18" charset="0"/>
              </a:rPr>
              <a:t>choosing[i] = true;</a:t>
            </a:r>
          </a:p>
          <a:p>
            <a:pPr>
              <a:lnSpc>
                <a:spcPct val="90000"/>
              </a:lnSpc>
              <a:spcBef>
                <a:spcPct val="15000"/>
              </a:spcBef>
              <a:buFontTx/>
              <a:buNone/>
              <a:tabLst>
                <a:tab pos="517525" algn="l"/>
                <a:tab pos="1196975" algn="l"/>
                <a:tab pos="1487488" algn="l"/>
                <a:tab pos="1831975" algn="l"/>
              </a:tabLst>
            </a:pPr>
            <a:r>
              <a:rPr lang="en-US" sz="2400" b="1">
                <a:latin typeface="Times New Roman" pitchFamily="18" charset="0"/>
              </a:rPr>
              <a:t>	number[i] = max(number[0], number[1], …, number [n – 1])+1;</a:t>
            </a:r>
          </a:p>
          <a:p>
            <a:pPr>
              <a:lnSpc>
                <a:spcPct val="90000"/>
              </a:lnSpc>
              <a:spcBef>
                <a:spcPct val="15000"/>
              </a:spcBef>
              <a:buFontTx/>
              <a:buNone/>
              <a:tabLst>
                <a:tab pos="517525" algn="l"/>
                <a:tab pos="1196975" algn="l"/>
                <a:tab pos="1487488" algn="l"/>
                <a:tab pos="1831975" algn="l"/>
              </a:tabLst>
            </a:pPr>
            <a:r>
              <a:rPr lang="en-US" sz="2400" b="1">
                <a:latin typeface="Times New Roman" pitchFamily="18" charset="0"/>
              </a:rPr>
              <a:t>	choosing[i] = false;</a:t>
            </a:r>
          </a:p>
          <a:p>
            <a:pPr>
              <a:lnSpc>
                <a:spcPct val="90000"/>
              </a:lnSpc>
              <a:spcBef>
                <a:spcPct val="15000"/>
              </a:spcBef>
              <a:buFontTx/>
              <a:buNone/>
              <a:tabLst>
                <a:tab pos="517525" algn="l"/>
                <a:tab pos="1196975" algn="l"/>
                <a:tab pos="1487488" algn="l"/>
                <a:tab pos="1831975" algn="l"/>
              </a:tabLst>
            </a:pPr>
            <a:r>
              <a:rPr lang="en-US" sz="2400">
                <a:latin typeface="Times New Roman" pitchFamily="18" charset="0"/>
              </a:rPr>
              <a:t>	</a:t>
            </a:r>
            <a:r>
              <a:rPr lang="en-US" sz="2400" b="1">
                <a:latin typeface="Times New Roman" pitchFamily="18" charset="0"/>
              </a:rPr>
              <a:t>for (j = 0; j &lt; n; j++) {</a:t>
            </a:r>
          </a:p>
          <a:p>
            <a:pPr>
              <a:lnSpc>
                <a:spcPct val="90000"/>
              </a:lnSpc>
              <a:spcBef>
                <a:spcPct val="15000"/>
              </a:spcBef>
              <a:buFontTx/>
              <a:buNone/>
              <a:tabLst>
                <a:tab pos="517525" algn="l"/>
                <a:tab pos="1196975" algn="l"/>
                <a:tab pos="1487488" algn="l"/>
                <a:tab pos="1831975" algn="l"/>
              </a:tabLst>
            </a:pPr>
            <a:r>
              <a:rPr lang="en-US" sz="2400" b="1">
                <a:latin typeface="Times New Roman" pitchFamily="18" charset="0"/>
              </a:rPr>
              <a:t>			while (choosing[j]) ; </a:t>
            </a:r>
          </a:p>
          <a:p>
            <a:pPr>
              <a:lnSpc>
                <a:spcPct val="90000"/>
              </a:lnSpc>
              <a:spcBef>
                <a:spcPct val="15000"/>
              </a:spcBef>
              <a:buFontTx/>
              <a:buNone/>
              <a:tabLst>
                <a:tab pos="517525" algn="l"/>
                <a:tab pos="1196975" algn="l"/>
                <a:tab pos="1487488" algn="l"/>
                <a:tab pos="1831975" algn="l"/>
              </a:tabLst>
            </a:pPr>
            <a:r>
              <a:rPr lang="en-US" sz="2400" b="1">
                <a:latin typeface="Times New Roman" pitchFamily="18" charset="0"/>
              </a:rPr>
              <a:t>			while ((number[j] !=</a:t>
            </a:r>
            <a:r>
              <a:rPr lang="en-US" sz="2400" b="1">
                <a:latin typeface="Times New Roman" pitchFamily="18" charset="0"/>
                <a:sym typeface="Symbol" pitchFamily="18" charset="2"/>
              </a:rPr>
              <a:t> 0) &amp;&amp; (number[j,j] &lt; number[i,i])) ;</a:t>
            </a:r>
          </a:p>
          <a:p>
            <a:pPr>
              <a:lnSpc>
                <a:spcPct val="90000"/>
              </a:lnSpc>
              <a:spcBef>
                <a:spcPct val="15000"/>
              </a:spcBef>
              <a:buFontTx/>
              <a:buNone/>
              <a:tabLst>
                <a:tab pos="517525" algn="l"/>
                <a:tab pos="1196975" algn="l"/>
                <a:tab pos="1487488" algn="l"/>
                <a:tab pos="1831975" algn="l"/>
              </a:tabLst>
            </a:pPr>
            <a:r>
              <a:rPr lang="en-US" sz="2400" b="1">
                <a:latin typeface="Times New Roman" pitchFamily="18" charset="0"/>
                <a:sym typeface="Symbol" pitchFamily="18" charset="2"/>
              </a:rPr>
              <a:t>	}</a:t>
            </a:r>
          </a:p>
          <a:p>
            <a:pPr>
              <a:lnSpc>
                <a:spcPct val="90000"/>
              </a:lnSpc>
              <a:spcBef>
                <a:spcPct val="15000"/>
              </a:spcBef>
              <a:buFontTx/>
              <a:buNone/>
              <a:tabLst>
                <a:tab pos="517525" algn="l"/>
                <a:tab pos="1196975" algn="l"/>
                <a:tab pos="1487488" algn="l"/>
                <a:tab pos="1831975" algn="l"/>
              </a:tabLst>
            </a:pPr>
            <a:r>
              <a:rPr lang="en-US" sz="2400">
                <a:latin typeface="Times New Roman" pitchFamily="18" charset="0"/>
                <a:sym typeface="Symbol" pitchFamily="18" charset="2"/>
              </a:rPr>
              <a:t>		critical section</a:t>
            </a:r>
          </a:p>
          <a:p>
            <a:pPr>
              <a:lnSpc>
                <a:spcPct val="90000"/>
              </a:lnSpc>
              <a:spcBef>
                <a:spcPct val="15000"/>
              </a:spcBef>
              <a:buFontTx/>
              <a:buNone/>
              <a:tabLst>
                <a:tab pos="517525" algn="l"/>
                <a:tab pos="1196975" algn="l"/>
                <a:tab pos="1487488" algn="l"/>
                <a:tab pos="1831975" algn="l"/>
              </a:tabLst>
            </a:pPr>
            <a:r>
              <a:rPr lang="en-US" sz="2400">
                <a:latin typeface="Times New Roman" pitchFamily="18" charset="0"/>
                <a:sym typeface="Symbol" pitchFamily="18" charset="2"/>
              </a:rPr>
              <a:t>	</a:t>
            </a:r>
            <a:r>
              <a:rPr lang="en-US" sz="2400" b="1">
                <a:latin typeface="Times New Roman" pitchFamily="18" charset="0"/>
                <a:sym typeface="Symbol" pitchFamily="18" charset="2"/>
              </a:rPr>
              <a:t>number[i] = 0;</a:t>
            </a:r>
          </a:p>
          <a:p>
            <a:pPr>
              <a:lnSpc>
                <a:spcPct val="90000"/>
              </a:lnSpc>
              <a:spcBef>
                <a:spcPct val="15000"/>
              </a:spcBef>
              <a:buFontTx/>
              <a:buNone/>
              <a:tabLst>
                <a:tab pos="517525" algn="l"/>
                <a:tab pos="1196975" algn="l"/>
                <a:tab pos="1487488" algn="l"/>
                <a:tab pos="1831975" algn="l"/>
              </a:tabLst>
            </a:pPr>
            <a:r>
              <a:rPr lang="en-US" sz="2400">
                <a:latin typeface="Times New Roman" pitchFamily="18" charset="0"/>
                <a:sym typeface="Symbol" pitchFamily="18" charset="2"/>
              </a:rPr>
              <a:t>		remainder section</a:t>
            </a:r>
          </a:p>
          <a:p>
            <a:pPr>
              <a:lnSpc>
                <a:spcPct val="90000"/>
              </a:lnSpc>
              <a:spcBef>
                <a:spcPct val="15000"/>
              </a:spcBef>
              <a:buFontTx/>
              <a:buNone/>
              <a:tabLst>
                <a:tab pos="517525" algn="l"/>
                <a:tab pos="1196975" algn="l"/>
                <a:tab pos="1487488" algn="l"/>
                <a:tab pos="1831975" algn="l"/>
              </a:tabLst>
            </a:pPr>
            <a:r>
              <a:rPr lang="en-US" sz="2400" b="1">
                <a:latin typeface="Times New Roman" pitchFamily="18" charset="0"/>
                <a:sym typeface="Symbol" pitchFamily="18" charset="2"/>
              </a:rPr>
              <a:t>} while (1);</a:t>
            </a:r>
            <a:endParaRPr lang="en-US" sz="2400">
              <a:latin typeface="Times New Roman" pitchFamily="18" charset="0"/>
            </a:endParaRPr>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1730" name="Rectangle 2"/>
          <p:cNvSpPr>
            <a:spLocks noGrp="1" noChangeArrowheads="1"/>
          </p:cNvSpPr>
          <p:nvPr>
            <p:ph type="title"/>
          </p:nvPr>
        </p:nvSpPr>
        <p:spPr/>
        <p:txBody>
          <a:bodyPr/>
          <a:lstStyle/>
          <a:p>
            <a:r>
              <a:rPr lang="en-US"/>
              <a:t>Synchronization Hardware</a:t>
            </a:r>
          </a:p>
        </p:txBody>
      </p:sp>
      <p:sp>
        <p:nvSpPr>
          <p:cNvPr id="841731" name="Rectangle 3"/>
          <p:cNvSpPr>
            <a:spLocks noGrp="1" noChangeArrowheads="1"/>
          </p:cNvSpPr>
          <p:nvPr>
            <p:ph type="body" idx="1"/>
          </p:nvPr>
        </p:nvSpPr>
        <p:spPr/>
        <p:txBody>
          <a:bodyPr/>
          <a:lstStyle/>
          <a:p>
            <a:pPr>
              <a:tabLst>
                <a:tab pos="744538" algn="l"/>
                <a:tab pos="1025525" algn="l"/>
                <a:tab pos="1260475" algn="l"/>
              </a:tabLst>
            </a:pPr>
            <a:r>
              <a:rPr lang="en-US"/>
              <a:t> </a:t>
            </a:r>
            <a:r>
              <a:rPr lang="en-US" sz="2400">
                <a:latin typeface="Times New Roman" pitchFamily="18" charset="0"/>
              </a:rPr>
              <a:t>Test and modify the content of a word atomically</a:t>
            </a:r>
            <a:br>
              <a:rPr lang="en-US" sz="2400">
                <a:latin typeface="Times New Roman" pitchFamily="18" charset="0"/>
              </a:rPr>
            </a:br>
            <a:r>
              <a:rPr lang="en-US" sz="2400">
                <a:latin typeface="Times New Roman" pitchFamily="18" charset="0"/>
              </a:rPr>
              <a:t>.</a:t>
            </a:r>
          </a:p>
          <a:p>
            <a:pPr>
              <a:buFontTx/>
              <a:buNone/>
              <a:tabLst>
                <a:tab pos="744538" algn="l"/>
                <a:tab pos="1025525" algn="l"/>
                <a:tab pos="1260475" algn="l"/>
              </a:tabLst>
            </a:pPr>
            <a:r>
              <a:rPr lang="en-US" sz="2400">
                <a:latin typeface="Times New Roman" pitchFamily="18" charset="0"/>
              </a:rPr>
              <a:t>		</a:t>
            </a:r>
            <a:r>
              <a:rPr lang="en-US" sz="2400" b="1">
                <a:solidFill>
                  <a:srgbClr val="0000FF"/>
                </a:solidFill>
                <a:latin typeface="Times New Roman" pitchFamily="18" charset="0"/>
              </a:rPr>
              <a:t>boolean TestAndSet(boolean &amp;target) {</a:t>
            </a:r>
          </a:p>
          <a:p>
            <a:pPr>
              <a:buFontTx/>
              <a:buNone/>
              <a:tabLst>
                <a:tab pos="744538" algn="l"/>
                <a:tab pos="1025525" algn="l"/>
                <a:tab pos="1260475" algn="l"/>
              </a:tabLst>
            </a:pPr>
            <a:r>
              <a:rPr lang="en-US" sz="2400" b="1">
                <a:solidFill>
                  <a:srgbClr val="0000FF"/>
                </a:solidFill>
                <a:latin typeface="Times New Roman" pitchFamily="18" charset="0"/>
              </a:rPr>
              <a:t>			boolean rv = target;</a:t>
            </a:r>
          </a:p>
          <a:p>
            <a:pPr>
              <a:buFontTx/>
              <a:buNone/>
              <a:tabLst>
                <a:tab pos="744538" algn="l"/>
                <a:tab pos="1025525" algn="l"/>
                <a:tab pos="1260475" algn="l"/>
              </a:tabLst>
            </a:pPr>
            <a:r>
              <a:rPr lang="en-US" sz="2400" b="1">
                <a:solidFill>
                  <a:srgbClr val="0000FF"/>
                </a:solidFill>
                <a:latin typeface="Times New Roman" pitchFamily="18" charset="0"/>
              </a:rPr>
              <a:t>			target = true;</a:t>
            </a:r>
          </a:p>
          <a:p>
            <a:pPr>
              <a:buFontTx/>
              <a:buNone/>
              <a:tabLst>
                <a:tab pos="744538" algn="l"/>
                <a:tab pos="1025525" algn="l"/>
                <a:tab pos="1260475" algn="l"/>
              </a:tabLst>
            </a:pPr>
            <a:endParaRPr lang="en-US" sz="2400" b="1">
              <a:solidFill>
                <a:srgbClr val="0000FF"/>
              </a:solidFill>
              <a:latin typeface="Times New Roman" pitchFamily="18" charset="0"/>
            </a:endParaRPr>
          </a:p>
          <a:p>
            <a:pPr>
              <a:buFontTx/>
              <a:buNone/>
              <a:tabLst>
                <a:tab pos="744538" algn="l"/>
                <a:tab pos="1025525" algn="l"/>
                <a:tab pos="1260475" algn="l"/>
              </a:tabLst>
            </a:pPr>
            <a:r>
              <a:rPr lang="en-US" sz="2400" b="1">
                <a:latin typeface="Times New Roman" pitchFamily="18" charset="0"/>
              </a:rPr>
              <a:t>			return rv;</a:t>
            </a:r>
          </a:p>
          <a:p>
            <a:pPr>
              <a:buFontTx/>
              <a:buNone/>
              <a:tabLst>
                <a:tab pos="744538" algn="l"/>
                <a:tab pos="1025525" algn="l"/>
                <a:tab pos="1260475" algn="l"/>
              </a:tabLst>
            </a:pPr>
            <a:r>
              <a:rPr lang="en-US" sz="2400" b="1">
                <a:latin typeface="Times New Roman" pitchFamily="18" charset="0"/>
              </a:rPr>
              <a:t>		}</a:t>
            </a:r>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3778" name="Rectangle 2"/>
          <p:cNvSpPr>
            <a:spLocks noGrp="1" noChangeArrowheads="1"/>
          </p:cNvSpPr>
          <p:nvPr>
            <p:ph type="title"/>
          </p:nvPr>
        </p:nvSpPr>
        <p:spPr/>
        <p:txBody>
          <a:bodyPr/>
          <a:lstStyle/>
          <a:p>
            <a:r>
              <a:rPr lang="en-US"/>
              <a:t>Mutual Exclusion with Test-and-Set</a:t>
            </a:r>
          </a:p>
        </p:txBody>
      </p:sp>
      <p:sp>
        <p:nvSpPr>
          <p:cNvPr id="843779" name="Rectangle 3"/>
          <p:cNvSpPr>
            <a:spLocks noGrp="1" noChangeArrowheads="1"/>
          </p:cNvSpPr>
          <p:nvPr>
            <p:ph type="body" idx="1"/>
          </p:nvPr>
        </p:nvSpPr>
        <p:spPr>
          <a:noFill/>
        </p:spPr>
        <p:txBody>
          <a:bodyPr/>
          <a:lstStyle/>
          <a:p>
            <a:pPr>
              <a:tabLst>
                <a:tab pos="1433513" algn="l"/>
                <a:tab pos="1714500" algn="l"/>
                <a:tab pos="2058988" algn="l"/>
              </a:tabLst>
            </a:pPr>
            <a:r>
              <a:rPr lang="en-US"/>
              <a:t> </a:t>
            </a:r>
            <a:r>
              <a:rPr lang="en-US" sz="2400">
                <a:latin typeface="Times New Roman" pitchFamily="18" charset="0"/>
              </a:rPr>
              <a:t>Shared data: </a:t>
            </a:r>
            <a:br>
              <a:rPr lang="en-US" sz="2400">
                <a:latin typeface="Times New Roman" pitchFamily="18" charset="0"/>
              </a:rPr>
            </a:br>
            <a:r>
              <a:rPr lang="en-US" sz="2400">
                <a:latin typeface="Times New Roman" pitchFamily="18" charset="0"/>
              </a:rPr>
              <a:t>	</a:t>
            </a:r>
            <a:r>
              <a:rPr lang="en-US" sz="2400" b="1">
                <a:latin typeface="Times New Roman" pitchFamily="18" charset="0"/>
              </a:rPr>
              <a:t>boolean lock = false</a:t>
            </a:r>
            <a:r>
              <a:rPr lang="en-US" sz="2400" b="1"/>
              <a:t>;</a:t>
            </a:r>
            <a:br>
              <a:rPr lang="en-US" sz="2400" b="1"/>
            </a:br>
            <a:endParaRPr lang="en-US" sz="2400" b="1"/>
          </a:p>
          <a:p>
            <a:pPr>
              <a:tabLst>
                <a:tab pos="1433513" algn="l"/>
                <a:tab pos="1714500" algn="l"/>
                <a:tab pos="2058988" algn="l"/>
              </a:tabLst>
            </a:pPr>
            <a:r>
              <a:rPr lang="en-US" sz="2400"/>
              <a:t> </a:t>
            </a:r>
            <a:r>
              <a:rPr lang="en-US" sz="2400">
                <a:latin typeface="Times New Roman" pitchFamily="18" charset="0"/>
              </a:rPr>
              <a:t>Process </a:t>
            </a:r>
            <a:r>
              <a:rPr lang="en-US" sz="2400" i="1">
                <a:latin typeface="Times New Roman" pitchFamily="18" charset="0"/>
              </a:rPr>
              <a:t>P</a:t>
            </a:r>
            <a:r>
              <a:rPr lang="en-US" sz="2400" i="1" baseline="-25000">
                <a:latin typeface="Times New Roman" pitchFamily="18" charset="0"/>
              </a:rPr>
              <a:t>i</a:t>
            </a:r>
            <a:endParaRPr lang="en-US" sz="2400">
              <a:latin typeface="Times New Roman" pitchFamily="18" charset="0"/>
            </a:endParaRPr>
          </a:p>
          <a:p>
            <a:pPr>
              <a:buFontTx/>
              <a:buNone/>
              <a:tabLst>
                <a:tab pos="1433513" algn="l"/>
                <a:tab pos="1714500" algn="l"/>
                <a:tab pos="2058988" algn="l"/>
              </a:tabLst>
            </a:pPr>
            <a:r>
              <a:rPr lang="en-US" sz="2400">
                <a:latin typeface="Times New Roman" pitchFamily="18" charset="0"/>
              </a:rPr>
              <a:t>		</a:t>
            </a:r>
            <a:r>
              <a:rPr lang="en-US" sz="2400" b="1">
                <a:latin typeface="Times New Roman" pitchFamily="18" charset="0"/>
              </a:rPr>
              <a:t>do {</a:t>
            </a:r>
          </a:p>
          <a:p>
            <a:pPr>
              <a:buFontTx/>
              <a:buNone/>
              <a:tabLst>
                <a:tab pos="1433513" algn="l"/>
                <a:tab pos="1714500" algn="l"/>
                <a:tab pos="2058988" algn="l"/>
              </a:tabLst>
            </a:pPr>
            <a:r>
              <a:rPr lang="en-US" sz="2400" b="1">
                <a:latin typeface="Times New Roman" pitchFamily="18" charset="0"/>
              </a:rPr>
              <a:t>			</a:t>
            </a:r>
            <a:r>
              <a:rPr lang="en-US" sz="2400" b="1">
                <a:solidFill>
                  <a:srgbClr val="FF0066"/>
                </a:solidFill>
                <a:latin typeface="Times New Roman" pitchFamily="18" charset="0"/>
              </a:rPr>
              <a:t>while (TestAndSet(lock)) ;</a:t>
            </a:r>
          </a:p>
          <a:p>
            <a:pPr>
              <a:buFontTx/>
              <a:buNone/>
              <a:tabLst>
                <a:tab pos="1433513" algn="l"/>
                <a:tab pos="1714500" algn="l"/>
                <a:tab pos="2058988" algn="l"/>
              </a:tabLst>
            </a:pPr>
            <a:r>
              <a:rPr lang="en-US" sz="2400" b="1">
                <a:latin typeface="Times New Roman" pitchFamily="18" charset="0"/>
              </a:rPr>
              <a:t>				</a:t>
            </a:r>
            <a:r>
              <a:rPr lang="en-US" sz="2400">
                <a:solidFill>
                  <a:srgbClr val="0000FF"/>
                </a:solidFill>
                <a:latin typeface="Times New Roman" pitchFamily="18" charset="0"/>
              </a:rPr>
              <a:t>critical section</a:t>
            </a:r>
          </a:p>
          <a:p>
            <a:pPr>
              <a:buFontTx/>
              <a:buNone/>
              <a:tabLst>
                <a:tab pos="1433513" algn="l"/>
                <a:tab pos="1714500" algn="l"/>
                <a:tab pos="2058988" algn="l"/>
              </a:tabLst>
            </a:pPr>
            <a:r>
              <a:rPr lang="en-US" sz="2400" b="1">
                <a:latin typeface="Times New Roman" pitchFamily="18" charset="0"/>
              </a:rPr>
              <a:t>		</a:t>
            </a:r>
            <a:r>
              <a:rPr lang="en-US" sz="2400" b="1">
                <a:solidFill>
                  <a:srgbClr val="FF0066"/>
                </a:solidFill>
                <a:latin typeface="Times New Roman" pitchFamily="18" charset="0"/>
              </a:rPr>
              <a:t>	lock = false;</a:t>
            </a:r>
          </a:p>
          <a:p>
            <a:pPr>
              <a:buFontTx/>
              <a:buNone/>
              <a:tabLst>
                <a:tab pos="1433513" algn="l"/>
                <a:tab pos="1714500" algn="l"/>
                <a:tab pos="2058988" algn="l"/>
              </a:tabLst>
            </a:pPr>
            <a:r>
              <a:rPr lang="en-US" sz="2400" b="1">
                <a:latin typeface="Times New Roman" pitchFamily="18" charset="0"/>
              </a:rPr>
              <a:t>				</a:t>
            </a:r>
            <a:r>
              <a:rPr lang="en-US" sz="2400">
                <a:latin typeface="Times New Roman" pitchFamily="18" charset="0"/>
              </a:rPr>
              <a:t>remainder section</a:t>
            </a:r>
          </a:p>
          <a:p>
            <a:pPr>
              <a:buFontTx/>
              <a:buNone/>
              <a:tabLst>
                <a:tab pos="1433513" algn="l"/>
                <a:tab pos="1714500" algn="l"/>
                <a:tab pos="2058988" algn="l"/>
              </a:tabLst>
            </a:pPr>
            <a:r>
              <a:rPr lang="en-US" sz="2400" b="1">
                <a:latin typeface="Times New Roman" pitchFamily="18" charset="0"/>
              </a:rPr>
              <a:t>		}</a:t>
            </a:r>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26" name="Rectangle 2"/>
          <p:cNvSpPr>
            <a:spLocks noGrp="1" noChangeArrowheads="1"/>
          </p:cNvSpPr>
          <p:nvPr>
            <p:ph type="title"/>
          </p:nvPr>
        </p:nvSpPr>
        <p:spPr/>
        <p:txBody>
          <a:bodyPr/>
          <a:lstStyle/>
          <a:p>
            <a:r>
              <a:rPr lang="en-US"/>
              <a:t>Synchronization Hardware </a:t>
            </a:r>
          </a:p>
        </p:txBody>
      </p:sp>
      <p:sp>
        <p:nvSpPr>
          <p:cNvPr id="845827" name="Rectangle 3"/>
          <p:cNvSpPr>
            <a:spLocks noGrp="1" noChangeArrowheads="1"/>
          </p:cNvSpPr>
          <p:nvPr>
            <p:ph type="body" idx="1"/>
          </p:nvPr>
        </p:nvSpPr>
        <p:spPr/>
        <p:txBody>
          <a:bodyPr/>
          <a:lstStyle/>
          <a:p>
            <a:pPr>
              <a:tabLst>
                <a:tab pos="744538" algn="l"/>
                <a:tab pos="1025525" algn="l"/>
                <a:tab pos="1260475" algn="l"/>
              </a:tabLst>
            </a:pPr>
            <a:r>
              <a:rPr lang="en-US"/>
              <a:t> </a:t>
            </a:r>
            <a:r>
              <a:rPr lang="en-US" sz="2400">
                <a:latin typeface="Times New Roman" pitchFamily="18" charset="0"/>
              </a:rPr>
              <a:t>Atomically swap two variables.</a:t>
            </a:r>
            <a:br>
              <a:rPr lang="en-US" sz="2400">
                <a:latin typeface="Times New Roman" pitchFamily="18" charset="0"/>
              </a:rPr>
            </a:br>
            <a:endParaRPr lang="en-US" sz="2400">
              <a:latin typeface="Times New Roman" pitchFamily="18" charset="0"/>
            </a:endParaRPr>
          </a:p>
          <a:p>
            <a:pPr>
              <a:buFontTx/>
              <a:buNone/>
              <a:tabLst>
                <a:tab pos="744538" algn="l"/>
                <a:tab pos="1025525" algn="l"/>
                <a:tab pos="1260475" algn="l"/>
              </a:tabLst>
            </a:pPr>
            <a:r>
              <a:rPr lang="en-US" sz="2400">
                <a:latin typeface="Times New Roman" pitchFamily="18" charset="0"/>
              </a:rPr>
              <a:t>		</a:t>
            </a:r>
            <a:r>
              <a:rPr lang="en-US" sz="2400" b="1">
                <a:latin typeface="Times New Roman" pitchFamily="18" charset="0"/>
              </a:rPr>
              <a:t>void Swap(boolean &amp;a, boolean &amp;b) {</a:t>
            </a:r>
          </a:p>
          <a:p>
            <a:pPr>
              <a:buFontTx/>
              <a:buNone/>
              <a:tabLst>
                <a:tab pos="744538" algn="l"/>
                <a:tab pos="1025525" algn="l"/>
                <a:tab pos="1260475" algn="l"/>
              </a:tabLst>
            </a:pPr>
            <a:r>
              <a:rPr lang="en-US" sz="2400" b="1">
                <a:latin typeface="Times New Roman" pitchFamily="18" charset="0"/>
              </a:rPr>
              <a:t>			boolean temp = a;</a:t>
            </a:r>
          </a:p>
          <a:p>
            <a:pPr>
              <a:buFontTx/>
              <a:buNone/>
              <a:tabLst>
                <a:tab pos="744538" algn="l"/>
                <a:tab pos="1025525" algn="l"/>
                <a:tab pos="1260475" algn="l"/>
              </a:tabLst>
            </a:pPr>
            <a:r>
              <a:rPr lang="en-US" sz="2400" b="1">
                <a:latin typeface="Times New Roman" pitchFamily="18" charset="0"/>
              </a:rPr>
              <a:t>			a = b;</a:t>
            </a:r>
          </a:p>
          <a:p>
            <a:pPr>
              <a:buFontTx/>
              <a:buNone/>
              <a:tabLst>
                <a:tab pos="744538" algn="l"/>
                <a:tab pos="1025525" algn="l"/>
                <a:tab pos="1260475" algn="l"/>
              </a:tabLst>
            </a:pPr>
            <a:r>
              <a:rPr lang="en-US" sz="2400" b="1">
                <a:latin typeface="Times New Roman" pitchFamily="18" charset="0"/>
              </a:rPr>
              <a:t>			b = temp;</a:t>
            </a:r>
          </a:p>
          <a:p>
            <a:pPr>
              <a:buFontTx/>
              <a:buNone/>
              <a:tabLst>
                <a:tab pos="744538" algn="l"/>
                <a:tab pos="1025525" algn="l"/>
                <a:tab pos="1260475" algn="l"/>
              </a:tabLst>
            </a:pPr>
            <a:r>
              <a:rPr lang="en-US" sz="2400" b="1">
                <a:latin typeface="Times New Roman" pitchFamily="18" charset="0"/>
              </a:rPr>
              <a:t>		}</a:t>
            </a:r>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ChangeArrowheads="1"/>
          </p:cNvSpPr>
          <p:nvPr>
            <p:ph type="title"/>
          </p:nvPr>
        </p:nvSpPr>
        <p:spPr/>
        <p:txBody>
          <a:bodyPr/>
          <a:lstStyle/>
          <a:p>
            <a:r>
              <a:rPr lang="en-US"/>
              <a:t>Mutual Exclusion with Swap</a:t>
            </a:r>
          </a:p>
        </p:txBody>
      </p:sp>
      <p:sp>
        <p:nvSpPr>
          <p:cNvPr id="847875" name="Rectangle 3"/>
          <p:cNvSpPr>
            <a:spLocks noGrp="1" noChangeArrowheads="1"/>
          </p:cNvSpPr>
          <p:nvPr>
            <p:ph type="body" idx="1"/>
          </p:nvPr>
        </p:nvSpPr>
        <p:spPr>
          <a:noFill/>
        </p:spPr>
        <p:txBody>
          <a:bodyPr/>
          <a:lstStyle/>
          <a:p>
            <a:pPr>
              <a:lnSpc>
                <a:spcPct val="90000"/>
              </a:lnSpc>
              <a:tabLst>
                <a:tab pos="1433513" algn="l"/>
                <a:tab pos="1714500" algn="l"/>
                <a:tab pos="2058988" algn="l"/>
              </a:tabLst>
            </a:pPr>
            <a:r>
              <a:rPr lang="en-US" sz="2400"/>
              <a:t>Shared data (initialized to </a:t>
            </a:r>
            <a:r>
              <a:rPr lang="en-US" sz="2400" b="1"/>
              <a:t>false</a:t>
            </a:r>
            <a:r>
              <a:rPr lang="en-US" sz="2400"/>
              <a:t>): </a:t>
            </a:r>
            <a:br>
              <a:rPr lang="en-US" sz="2400"/>
            </a:br>
            <a:r>
              <a:rPr lang="en-US" sz="2400"/>
              <a:t>	</a:t>
            </a:r>
            <a:r>
              <a:rPr lang="en-US" sz="2400" b="1"/>
              <a:t>boolean lock;</a:t>
            </a:r>
          </a:p>
          <a:p>
            <a:pPr lvl="1">
              <a:lnSpc>
                <a:spcPct val="90000"/>
              </a:lnSpc>
              <a:buFontTx/>
              <a:buNone/>
              <a:tabLst>
                <a:tab pos="1433513" algn="l"/>
                <a:tab pos="1714500" algn="l"/>
                <a:tab pos="2058988" algn="l"/>
              </a:tabLst>
            </a:pPr>
            <a:r>
              <a:rPr lang="en-US" sz="2000" b="1"/>
              <a:t>		boolean waiting[n];</a:t>
            </a:r>
            <a:br>
              <a:rPr lang="en-US" sz="2000" b="1"/>
            </a:br>
            <a:endParaRPr lang="en-US" sz="2000" b="1"/>
          </a:p>
          <a:p>
            <a:pPr>
              <a:lnSpc>
                <a:spcPct val="90000"/>
              </a:lnSpc>
              <a:tabLst>
                <a:tab pos="1433513" algn="l"/>
                <a:tab pos="1714500" algn="l"/>
                <a:tab pos="2058988" algn="l"/>
              </a:tabLst>
            </a:pPr>
            <a:r>
              <a:rPr lang="en-US" sz="2400"/>
              <a:t>Process </a:t>
            </a:r>
            <a:r>
              <a:rPr lang="en-US" sz="2400" i="1"/>
              <a:t>P</a:t>
            </a:r>
            <a:r>
              <a:rPr lang="en-US" sz="2400" i="1" baseline="-25000"/>
              <a:t>i</a:t>
            </a:r>
            <a:endParaRPr lang="en-US" sz="2400"/>
          </a:p>
          <a:p>
            <a:pPr>
              <a:lnSpc>
                <a:spcPct val="90000"/>
              </a:lnSpc>
              <a:buFontTx/>
              <a:buNone/>
              <a:tabLst>
                <a:tab pos="1433513" algn="l"/>
                <a:tab pos="1714500" algn="l"/>
                <a:tab pos="2058988" algn="l"/>
              </a:tabLst>
            </a:pPr>
            <a:r>
              <a:rPr lang="en-US" sz="2400"/>
              <a:t>		</a:t>
            </a:r>
            <a:r>
              <a:rPr lang="en-US" sz="2400" b="1"/>
              <a:t>do {</a:t>
            </a:r>
          </a:p>
          <a:p>
            <a:pPr>
              <a:lnSpc>
                <a:spcPct val="90000"/>
              </a:lnSpc>
              <a:buFontTx/>
              <a:buNone/>
              <a:tabLst>
                <a:tab pos="1433513" algn="l"/>
                <a:tab pos="1714500" algn="l"/>
                <a:tab pos="2058988" algn="l"/>
              </a:tabLst>
            </a:pPr>
            <a:r>
              <a:rPr lang="en-US" sz="2400" b="1"/>
              <a:t>			key = true;</a:t>
            </a:r>
          </a:p>
          <a:p>
            <a:pPr>
              <a:lnSpc>
                <a:spcPct val="90000"/>
              </a:lnSpc>
              <a:buFontTx/>
              <a:buNone/>
              <a:tabLst>
                <a:tab pos="1433513" algn="l"/>
                <a:tab pos="1714500" algn="l"/>
                <a:tab pos="2058988" algn="l"/>
              </a:tabLst>
            </a:pPr>
            <a:r>
              <a:rPr lang="en-US" sz="2400" b="1"/>
              <a:t>			while (key == true) </a:t>
            </a:r>
          </a:p>
          <a:p>
            <a:pPr>
              <a:lnSpc>
                <a:spcPct val="90000"/>
              </a:lnSpc>
              <a:buFontTx/>
              <a:buNone/>
              <a:tabLst>
                <a:tab pos="1433513" algn="l"/>
                <a:tab pos="1714500" algn="l"/>
                <a:tab pos="2058988" algn="l"/>
              </a:tabLst>
            </a:pPr>
            <a:r>
              <a:rPr lang="en-US" sz="2400" b="1"/>
              <a:t>					Swap(lock,key);</a:t>
            </a:r>
          </a:p>
          <a:p>
            <a:pPr>
              <a:lnSpc>
                <a:spcPct val="90000"/>
              </a:lnSpc>
              <a:buFontTx/>
              <a:buNone/>
              <a:tabLst>
                <a:tab pos="1433513" algn="l"/>
                <a:tab pos="1714500" algn="l"/>
                <a:tab pos="2058988" algn="l"/>
              </a:tabLst>
            </a:pPr>
            <a:r>
              <a:rPr lang="en-US" sz="2400" b="1"/>
              <a:t>				</a:t>
            </a:r>
            <a:r>
              <a:rPr lang="en-US" sz="2400"/>
              <a:t>critical section</a:t>
            </a:r>
          </a:p>
          <a:p>
            <a:pPr>
              <a:lnSpc>
                <a:spcPct val="90000"/>
              </a:lnSpc>
              <a:buFontTx/>
              <a:buNone/>
              <a:tabLst>
                <a:tab pos="1433513" algn="l"/>
                <a:tab pos="1714500" algn="l"/>
                <a:tab pos="2058988" algn="l"/>
              </a:tabLst>
            </a:pPr>
            <a:r>
              <a:rPr lang="en-US" sz="2400" b="1"/>
              <a:t>			lock = false;</a:t>
            </a:r>
          </a:p>
          <a:p>
            <a:pPr>
              <a:lnSpc>
                <a:spcPct val="90000"/>
              </a:lnSpc>
              <a:buFontTx/>
              <a:buNone/>
              <a:tabLst>
                <a:tab pos="1433513" algn="l"/>
                <a:tab pos="1714500" algn="l"/>
                <a:tab pos="2058988" algn="l"/>
              </a:tabLst>
            </a:pPr>
            <a:r>
              <a:rPr lang="en-US" sz="2400" b="1"/>
              <a:t>				</a:t>
            </a:r>
            <a:r>
              <a:rPr lang="en-US" sz="2400"/>
              <a:t>remainder section</a:t>
            </a:r>
          </a:p>
          <a:p>
            <a:pPr>
              <a:lnSpc>
                <a:spcPct val="90000"/>
              </a:lnSpc>
              <a:buFontTx/>
              <a:buNone/>
              <a:tabLst>
                <a:tab pos="1433513" algn="l"/>
                <a:tab pos="1714500" algn="l"/>
                <a:tab pos="2058988" algn="l"/>
              </a:tabLst>
            </a:pPr>
            <a:r>
              <a:rPr lang="en-US" sz="2400" b="1"/>
              <a:t>		}</a:t>
            </a:r>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22" name="Title 1"/>
          <p:cNvSpPr>
            <a:spLocks noGrp="1"/>
          </p:cNvSpPr>
          <p:nvPr>
            <p:ph type="title" idx="4294967295"/>
          </p:nvPr>
        </p:nvSpPr>
        <p:spPr/>
        <p:txBody>
          <a:bodyPr anchor="ctr"/>
          <a:lstStyle/>
          <a:p>
            <a:r>
              <a:rPr lang="en-US"/>
              <a:t>Hardware Mutual </a:t>
            </a:r>
            <a:br>
              <a:rPr lang="en-US"/>
            </a:br>
            <a:r>
              <a:rPr lang="en-US"/>
              <a:t>Exclusion: Advantages</a:t>
            </a:r>
          </a:p>
        </p:txBody>
      </p:sp>
      <p:sp>
        <p:nvSpPr>
          <p:cNvPr id="849923" name="Content Placeholder 2"/>
          <p:cNvSpPr>
            <a:spLocks noGrp="1"/>
          </p:cNvSpPr>
          <p:nvPr>
            <p:ph idx="4294967295"/>
          </p:nvPr>
        </p:nvSpPr>
        <p:spPr>
          <a:xfrm>
            <a:off x="457200" y="1600200"/>
            <a:ext cx="8229600" cy="4953000"/>
          </a:xfrm>
        </p:spPr>
        <p:txBody>
          <a:bodyPr/>
          <a:lstStyle/>
          <a:p>
            <a:r>
              <a:rPr lang="en-US"/>
              <a:t> </a:t>
            </a:r>
            <a:r>
              <a:rPr lang="en-US" sz="2400">
                <a:latin typeface="Times New Roman" pitchFamily="18" charset="0"/>
              </a:rPr>
              <a:t>Applicable to any number of processes on either a single processor or multiple processors sharing main memory</a:t>
            </a:r>
          </a:p>
          <a:p>
            <a:r>
              <a:rPr lang="en-US"/>
              <a:t> </a:t>
            </a:r>
            <a:r>
              <a:rPr lang="en-US" sz="2400">
                <a:latin typeface="Times New Roman" pitchFamily="18" charset="0"/>
              </a:rPr>
              <a:t>It is simple and therefore easy to verify</a:t>
            </a:r>
          </a:p>
          <a:p>
            <a:r>
              <a:rPr lang="en-US"/>
              <a:t> </a:t>
            </a:r>
            <a:r>
              <a:rPr lang="en-US" sz="2400">
                <a:latin typeface="Times New Roman" pitchFamily="18" charset="0"/>
              </a:rPr>
              <a:t>It can be used to support multiple critical sections</a:t>
            </a:r>
          </a:p>
          <a:p>
            <a:endParaRPr lang="en-US"/>
          </a:p>
        </p:txBody>
      </p:sp>
    </p:spTree>
  </p:cSld>
  <p:clrMapOvr>
    <a:masterClrMapping/>
  </p:clrMapOvr>
  <p:transition/>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1970" name="Title 1"/>
          <p:cNvSpPr>
            <a:spLocks noGrp="1"/>
          </p:cNvSpPr>
          <p:nvPr>
            <p:ph type="title" idx="4294967295"/>
          </p:nvPr>
        </p:nvSpPr>
        <p:spPr/>
        <p:txBody>
          <a:bodyPr anchor="ctr"/>
          <a:lstStyle/>
          <a:p>
            <a:r>
              <a:rPr lang="en-US"/>
              <a:t>Hardware Mutual </a:t>
            </a:r>
            <a:br>
              <a:rPr lang="en-US"/>
            </a:br>
            <a:r>
              <a:rPr lang="en-US"/>
              <a:t>Exclusion: Disadvantages</a:t>
            </a:r>
          </a:p>
        </p:txBody>
      </p:sp>
      <p:sp>
        <p:nvSpPr>
          <p:cNvPr id="851971" name="Content Placeholder 2"/>
          <p:cNvSpPr>
            <a:spLocks noGrp="1"/>
          </p:cNvSpPr>
          <p:nvPr>
            <p:ph idx="4294967295"/>
          </p:nvPr>
        </p:nvSpPr>
        <p:spPr>
          <a:xfrm>
            <a:off x="457200" y="1600200"/>
            <a:ext cx="8229600" cy="4953000"/>
          </a:xfrm>
        </p:spPr>
        <p:txBody>
          <a:bodyPr/>
          <a:lstStyle/>
          <a:p>
            <a:r>
              <a:rPr lang="en-US"/>
              <a:t> </a:t>
            </a:r>
            <a:r>
              <a:rPr lang="en-US" sz="2400">
                <a:latin typeface="Times New Roman" pitchFamily="18" charset="0"/>
              </a:rPr>
              <a:t>Busy-waiting consumes processor time</a:t>
            </a:r>
          </a:p>
          <a:p>
            <a:r>
              <a:rPr lang="en-US"/>
              <a:t> </a:t>
            </a:r>
            <a:r>
              <a:rPr lang="en-US" sz="2400">
                <a:latin typeface="Times New Roman" pitchFamily="18" charset="0"/>
              </a:rPr>
              <a:t>Starvation is possible when a process leaves a critical section and more than one process is waiting.</a:t>
            </a:r>
            <a:r>
              <a:rPr lang="en-US"/>
              <a:t> </a:t>
            </a:r>
          </a:p>
          <a:p>
            <a:pPr lvl="1"/>
            <a:r>
              <a:rPr lang="en-NZ"/>
              <a:t> </a:t>
            </a:r>
            <a:r>
              <a:rPr lang="en-NZ">
                <a:latin typeface="Times New Roman" pitchFamily="18" charset="0"/>
              </a:rPr>
              <a:t>Some process could indefinitely be denied access.</a:t>
            </a:r>
          </a:p>
          <a:p>
            <a:r>
              <a:rPr lang="en-US"/>
              <a:t> </a:t>
            </a:r>
            <a:r>
              <a:rPr lang="en-US" sz="2400">
                <a:latin typeface="Times New Roman" pitchFamily="18" charset="0"/>
              </a:rPr>
              <a:t>Deadlock is possible</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r>
              <a:rPr lang="en-US" sz="2400"/>
              <a:t>Ready Queue And Various I/O Device Queues</a:t>
            </a:r>
          </a:p>
        </p:txBody>
      </p:sp>
      <p:sp>
        <p:nvSpPr>
          <p:cNvPr id="423939" name="Rectangle 3"/>
          <p:cNvSpPr>
            <a:spLocks noGrp="1" noChangeArrowheads="1"/>
          </p:cNvSpPr>
          <p:nvPr>
            <p:ph type="body" idx="1"/>
          </p:nvPr>
        </p:nvSpPr>
        <p:spPr/>
        <p:txBody>
          <a:bodyPr/>
          <a:lstStyle/>
          <a:p>
            <a:r>
              <a:rPr lang="en-US"/>
              <a:t> </a:t>
            </a:r>
          </a:p>
        </p:txBody>
      </p:sp>
      <p:pic>
        <p:nvPicPr>
          <p:cNvPr id="423940" name="Picture 4"/>
          <p:cNvPicPr>
            <a:picLocks noChangeAspect="1" noChangeArrowheads="1"/>
          </p:cNvPicPr>
          <p:nvPr/>
        </p:nvPicPr>
        <p:blipFill>
          <a:blip r:embed="rId3"/>
          <a:srcRect l="4250" t="540" r="4106" b="690"/>
          <a:stretch>
            <a:fillRect/>
          </a:stretch>
        </p:blipFill>
        <p:spPr bwMode="auto">
          <a:xfrm>
            <a:off x="1219200" y="1219200"/>
            <a:ext cx="6400800" cy="5224463"/>
          </a:xfrm>
          <a:prstGeom prst="rect">
            <a:avLst/>
          </a:prstGeom>
          <a:noFill/>
          <a:ln w="57150" cmpd="thickThin">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4018" name="Rectangle 2"/>
          <p:cNvSpPr>
            <a:spLocks noGrp="1" noChangeArrowheads="1"/>
          </p:cNvSpPr>
          <p:nvPr>
            <p:ph type="title"/>
          </p:nvPr>
        </p:nvSpPr>
        <p:spPr/>
        <p:txBody>
          <a:bodyPr/>
          <a:lstStyle/>
          <a:p>
            <a:r>
              <a:rPr lang="en-US"/>
              <a:t>Semaphores</a:t>
            </a:r>
          </a:p>
        </p:txBody>
      </p:sp>
      <p:sp>
        <p:nvSpPr>
          <p:cNvPr id="854019" name="Rectangle 3"/>
          <p:cNvSpPr>
            <a:spLocks noGrp="1" noChangeArrowheads="1"/>
          </p:cNvSpPr>
          <p:nvPr>
            <p:ph type="body" idx="1"/>
          </p:nvPr>
        </p:nvSpPr>
        <p:spPr/>
        <p:txBody>
          <a:bodyPr/>
          <a:lstStyle/>
          <a:p>
            <a:pPr>
              <a:tabLst>
                <a:tab pos="1597025" algn="l"/>
                <a:tab pos="2576513" algn="l"/>
              </a:tabLst>
            </a:pPr>
            <a:r>
              <a:rPr lang="en-US"/>
              <a:t> </a:t>
            </a:r>
            <a:r>
              <a:rPr lang="en-US" sz="2400">
                <a:latin typeface="Times New Roman" pitchFamily="18" charset="0"/>
              </a:rPr>
              <a:t>Synchronization tool that does not require busy waiting.</a:t>
            </a:r>
          </a:p>
          <a:p>
            <a:pPr>
              <a:tabLst>
                <a:tab pos="1597025" algn="l"/>
                <a:tab pos="2576513" algn="l"/>
              </a:tabLst>
            </a:pPr>
            <a:r>
              <a:rPr lang="en-US"/>
              <a:t>  </a:t>
            </a:r>
            <a:r>
              <a:rPr lang="en-US" sz="2400">
                <a:latin typeface="Times New Roman" pitchFamily="18" charset="0"/>
              </a:rPr>
              <a:t>Semaphore </a:t>
            </a:r>
            <a:r>
              <a:rPr lang="en-US" sz="2400" i="1">
                <a:latin typeface="Times New Roman" pitchFamily="18" charset="0"/>
              </a:rPr>
              <a:t>S</a:t>
            </a:r>
            <a:r>
              <a:rPr lang="en-US" sz="2400">
                <a:latin typeface="Times New Roman" pitchFamily="18" charset="0"/>
              </a:rPr>
              <a:t> – integer variable</a:t>
            </a:r>
          </a:p>
          <a:p>
            <a:pPr>
              <a:tabLst>
                <a:tab pos="1597025" algn="l"/>
                <a:tab pos="2576513" algn="l"/>
              </a:tabLst>
            </a:pPr>
            <a:r>
              <a:rPr lang="en-US"/>
              <a:t> </a:t>
            </a:r>
            <a:r>
              <a:rPr lang="en-US" sz="2400"/>
              <a:t>can only be accessed via two indivisible (atomic) operations</a:t>
            </a:r>
          </a:p>
          <a:p>
            <a:pPr>
              <a:buFontTx/>
              <a:buNone/>
              <a:tabLst>
                <a:tab pos="1597025" algn="l"/>
                <a:tab pos="2576513" algn="l"/>
              </a:tabLst>
            </a:pPr>
            <a:r>
              <a:rPr lang="en-US" sz="2400"/>
              <a:t>		P: </a:t>
            </a:r>
            <a:r>
              <a:rPr lang="en-US" sz="2400" i="1">
                <a:solidFill>
                  <a:schemeClr val="accent1"/>
                </a:solidFill>
              </a:rPr>
              <a:t>wait</a:t>
            </a:r>
            <a:r>
              <a:rPr lang="en-US" sz="2400">
                <a:solidFill>
                  <a:schemeClr val="accent1"/>
                </a:solidFill>
              </a:rPr>
              <a:t> (</a:t>
            </a:r>
            <a:r>
              <a:rPr lang="en-US" sz="2400" i="1">
                <a:solidFill>
                  <a:schemeClr val="accent1"/>
                </a:solidFill>
              </a:rPr>
              <a:t>S</a:t>
            </a:r>
            <a:r>
              <a:rPr lang="en-US" sz="2400">
                <a:solidFill>
                  <a:schemeClr val="accent1"/>
                </a:solidFill>
              </a:rPr>
              <a:t>):</a:t>
            </a:r>
            <a:r>
              <a:rPr lang="en-US" sz="2400"/>
              <a:t>  </a:t>
            </a:r>
          </a:p>
          <a:p>
            <a:pPr>
              <a:buFontTx/>
              <a:buNone/>
              <a:tabLst>
                <a:tab pos="1597025" algn="l"/>
                <a:tab pos="2576513" algn="l"/>
              </a:tabLst>
            </a:pPr>
            <a:r>
              <a:rPr lang="en-US" sz="2400"/>
              <a:t>			</a:t>
            </a:r>
            <a:r>
              <a:rPr lang="en-US" sz="2400" b="1">
                <a:solidFill>
                  <a:srgbClr val="0000FF"/>
                </a:solidFill>
              </a:rPr>
              <a:t>while </a:t>
            </a:r>
            <a:r>
              <a:rPr lang="en-US" sz="2400" b="1" i="1">
                <a:solidFill>
                  <a:srgbClr val="0000FF"/>
                </a:solidFill>
              </a:rPr>
              <a:t>S</a:t>
            </a:r>
            <a:r>
              <a:rPr lang="en-US" sz="2400" b="1">
                <a:solidFill>
                  <a:srgbClr val="0000FF"/>
                </a:solidFill>
                <a:sym typeface="Symbol" pitchFamily="18" charset="2"/>
              </a:rPr>
              <a:t> 0 do </a:t>
            </a:r>
            <a:r>
              <a:rPr lang="en-US" sz="2400" b="1" i="1">
                <a:solidFill>
                  <a:srgbClr val="0000FF"/>
                </a:solidFill>
                <a:sym typeface="Symbol" pitchFamily="18" charset="2"/>
              </a:rPr>
              <a:t>no-op</a:t>
            </a:r>
            <a:r>
              <a:rPr lang="en-US" sz="2400" b="1">
                <a:solidFill>
                  <a:srgbClr val="0000FF"/>
                </a:solidFill>
                <a:sym typeface="Symbol" pitchFamily="18" charset="2"/>
              </a:rPr>
              <a:t>;</a:t>
            </a:r>
            <a:br>
              <a:rPr lang="en-US" sz="2400" b="1">
                <a:solidFill>
                  <a:srgbClr val="0000FF"/>
                </a:solidFill>
                <a:sym typeface="Symbol" pitchFamily="18" charset="2"/>
              </a:rPr>
            </a:br>
            <a:r>
              <a:rPr lang="en-US" sz="2400" b="1">
                <a:solidFill>
                  <a:srgbClr val="0000FF"/>
                </a:solidFill>
                <a:sym typeface="Symbol" pitchFamily="18" charset="2"/>
              </a:rPr>
              <a:t>			</a:t>
            </a:r>
            <a:r>
              <a:rPr lang="en-US" sz="2400" b="1" i="1">
                <a:solidFill>
                  <a:srgbClr val="0000FF"/>
                </a:solidFill>
              </a:rPr>
              <a:t>S</a:t>
            </a:r>
            <a:r>
              <a:rPr lang="en-US" sz="2400" b="1">
                <a:solidFill>
                  <a:srgbClr val="0000FF"/>
                </a:solidFill>
              </a:rPr>
              <a:t>--;</a:t>
            </a:r>
            <a:r>
              <a:rPr lang="en-US" sz="2400" b="1">
                <a:solidFill>
                  <a:srgbClr val="0000FF"/>
                </a:solidFill>
                <a:sym typeface="Symbol" pitchFamily="18" charset="2"/>
              </a:rPr>
              <a:t/>
            </a:r>
            <a:br>
              <a:rPr lang="en-US" sz="2400" b="1">
                <a:solidFill>
                  <a:srgbClr val="0000FF"/>
                </a:solidFill>
                <a:sym typeface="Symbol" pitchFamily="18" charset="2"/>
              </a:rPr>
            </a:br>
            <a:endParaRPr lang="en-US" sz="2400" b="1">
              <a:solidFill>
                <a:srgbClr val="0000FF"/>
              </a:solidFill>
              <a:sym typeface="Symbol" pitchFamily="18" charset="2"/>
            </a:endParaRPr>
          </a:p>
          <a:p>
            <a:pPr>
              <a:buFontTx/>
              <a:buNone/>
              <a:tabLst>
                <a:tab pos="1597025" algn="l"/>
                <a:tab pos="2576513" algn="l"/>
              </a:tabLst>
            </a:pPr>
            <a:r>
              <a:rPr lang="en-US" sz="2400">
                <a:sym typeface="Symbol" pitchFamily="18" charset="2"/>
              </a:rPr>
              <a:t>		V: </a:t>
            </a:r>
            <a:r>
              <a:rPr lang="en-US" sz="2400" i="1">
                <a:solidFill>
                  <a:schemeClr val="accent1"/>
                </a:solidFill>
                <a:sym typeface="Symbol" pitchFamily="18" charset="2"/>
              </a:rPr>
              <a:t>signal</a:t>
            </a:r>
            <a:r>
              <a:rPr lang="en-US" sz="2400">
                <a:solidFill>
                  <a:schemeClr val="accent1"/>
                </a:solidFill>
                <a:sym typeface="Symbol" pitchFamily="18" charset="2"/>
              </a:rPr>
              <a:t> (</a:t>
            </a:r>
            <a:r>
              <a:rPr lang="en-US" sz="2400" i="1">
                <a:solidFill>
                  <a:schemeClr val="accent1"/>
                </a:solidFill>
                <a:sym typeface="Symbol" pitchFamily="18" charset="2"/>
              </a:rPr>
              <a:t>S</a:t>
            </a:r>
            <a:r>
              <a:rPr lang="en-US" sz="2400">
                <a:solidFill>
                  <a:schemeClr val="accent1"/>
                </a:solidFill>
                <a:sym typeface="Symbol" pitchFamily="18" charset="2"/>
              </a:rPr>
              <a:t>): </a:t>
            </a:r>
          </a:p>
          <a:p>
            <a:pPr>
              <a:buFontTx/>
              <a:buNone/>
              <a:tabLst>
                <a:tab pos="1597025" algn="l"/>
                <a:tab pos="2576513" algn="l"/>
              </a:tabLst>
            </a:pPr>
            <a:r>
              <a:rPr lang="en-US" sz="2400">
                <a:sym typeface="Symbol" pitchFamily="18" charset="2"/>
              </a:rPr>
              <a:t>			</a:t>
            </a:r>
            <a:r>
              <a:rPr lang="en-US" sz="2400" b="1" i="1">
                <a:solidFill>
                  <a:srgbClr val="0000FF"/>
                </a:solidFill>
                <a:sym typeface="Symbol" pitchFamily="18" charset="2"/>
              </a:rPr>
              <a:t>S++;</a:t>
            </a:r>
            <a:endParaRPr lang="en-US" sz="2400" b="1">
              <a:solidFill>
                <a:srgbClr val="0000FF"/>
              </a:solidFill>
              <a:sym typeface="Symbol" pitchFamily="18" charset="2"/>
            </a:endParaRPr>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6066" name="Title 1"/>
          <p:cNvSpPr>
            <a:spLocks noGrp="1"/>
          </p:cNvSpPr>
          <p:nvPr>
            <p:ph type="title" idx="4294967295"/>
          </p:nvPr>
        </p:nvSpPr>
        <p:spPr/>
        <p:txBody>
          <a:bodyPr anchor="ctr"/>
          <a:lstStyle/>
          <a:p>
            <a:r>
              <a:rPr lang="en-NZ"/>
              <a:t>Semaphore</a:t>
            </a:r>
          </a:p>
        </p:txBody>
      </p:sp>
      <p:sp>
        <p:nvSpPr>
          <p:cNvPr id="3" name="Content Placeholder 2"/>
          <p:cNvSpPr>
            <a:spLocks noGrp="1"/>
          </p:cNvSpPr>
          <p:nvPr>
            <p:ph idx="4294967295"/>
          </p:nvPr>
        </p:nvSpPr>
        <p:spPr>
          <a:xfrm>
            <a:off x="457200" y="1600200"/>
            <a:ext cx="8229600" cy="4953000"/>
          </a:xfrm>
        </p:spPr>
        <p:txBody>
          <a:bodyPr/>
          <a:lstStyle/>
          <a:p>
            <a:r>
              <a:rPr lang="en-US"/>
              <a:t> </a:t>
            </a:r>
            <a:r>
              <a:rPr lang="en-US" sz="2400">
                <a:latin typeface="Times New Roman" pitchFamily="18" charset="0"/>
              </a:rPr>
              <a:t>Fundamental principle of this design mechanism:</a:t>
            </a:r>
          </a:p>
          <a:p>
            <a:pPr>
              <a:buFontTx/>
              <a:buNone/>
            </a:pPr>
            <a:endParaRPr lang="en-US" sz="2400" i="1">
              <a:latin typeface="Times New Roman" pitchFamily="18" charset="0"/>
            </a:endParaRPr>
          </a:p>
          <a:p>
            <a:pPr>
              <a:buFontTx/>
              <a:buNone/>
            </a:pPr>
            <a:r>
              <a:rPr lang="en-US" sz="2400" i="1">
                <a:latin typeface="Times New Roman" pitchFamily="18" charset="0"/>
              </a:rPr>
              <a:t>Two or more processes can cooperate by means of simple signals, such that a process can be forced to stop at a specified place until it has received a specific signal.</a:t>
            </a:r>
            <a:endParaRPr lang="en-NZ" sz="2400" i="1">
              <a:latin typeface="Times New Roman" pitchFamily="18" charset="0"/>
            </a:endParaRPr>
          </a:p>
        </p:txBody>
      </p:sp>
    </p:spTree>
  </p:cSld>
  <p:clrMapOvr>
    <a:masterClrMapping/>
  </p:clrMapOvr>
  <p:transition/>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8114" name="Title 1"/>
          <p:cNvSpPr>
            <a:spLocks noGrp="1"/>
          </p:cNvSpPr>
          <p:nvPr>
            <p:ph type="title" idx="4294967295"/>
          </p:nvPr>
        </p:nvSpPr>
        <p:spPr/>
        <p:txBody>
          <a:bodyPr anchor="ctr"/>
          <a:lstStyle/>
          <a:p>
            <a:r>
              <a:rPr lang="en-NZ"/>
              <a:t>Semaphore</a:t>
            </a:r>
          </a:p>
        </p:txBody>
      </p:sp>
      <p:sp>
        <p:nvSpPr>
          <p:cNvPr id="858115" name="Content Placeholder 2"/>
          <p:cNvSpPr>
            <a:spLocks noGrp="1"/>
          </p:cNvSpPr>
          <p:nvPr>
            <p:ph idx="4294967295"/>
          </p:nvPr>
        </p:nvSpPr>
        <p:spPr>
          <a:xfrm>
            <a:off x="457200" y="1600200"/>
            <a:ext cx="8229600" cy="4953000"/>
          </a:xfrm>
        </p:spPr>
        <p:txBody>
          <a:bodyPr/>
          <a:lstStyle/>
          <a:p>
            <a:r>
              <a:rPr lang="en-NZ"/>
              <a:t> </a:t>
            </a:r>
            <a:r>
              <a:rPr lang="en-NZ">
                <a:solidFill>
                  <a:srgbClr val="0000FF"/>
                </a:solidFill>
              </a:rPr>
              <a:t>Semaphore:</a:t>
            </a:r>
            <a:r>
              <a:rPr lang="en-NZ"/>
              <a:t>  </a:t>
            </a:r>
          </a:p>
          <a:p>
            <a:pPr lvl="1"/>
            <a:r>
              <a:rPr lang="en-NZ"/>
              <a:t> </a:t>
            </a:r>
            <a:r>
              <a:rPr lang="en-NZ">
                <a:latin typeface="Times New Roman" pitchFamily="18" charset="0"/>
              </a:rPr>
              <a:t>An integer value used for signalling among processes. </a:t>
            </a:r>
          </a:p>
          <a:p>
            <a:r>
              <a:rPr lang="en-NZ" sz="2400">
                <a:latin typeface="Times New Roman" pitchFamily="18" charset="0"/>
              </a:rPr>
              <a:t> Only three operations may be performed on a semaphore, all of which are atomic:</a:t>
            </a:r>
            <a:r>
              <a:rPr lang="en-NZ"/>
              <a:t> </a:t>
            </a:r>
          </a:p>
          <a:p>
            <a:pPr lvl="1"/>
            <a:r>
              <a:rPr lang="en-NZ"/>
              <a:t> </a:t>
            </a:r>
            <a:r>
              <a:rPr lang="en-NZ">
                <a:latin typeface="Times New Roman" pitchFamily="18" charset="0"/>
              </a:rPr>
              <a:t>initialize, </a:t>
            </a:r>
          </a:p>
          <a:p>
            <a:pPr lvl="1"/>
            <a:r>
              <a:rPr lang="en-NZ"/>
              <a:t> </a:t>
            </a:r>
            <a:r>
              <a:rPr lang="en-NZ">
                <a:latin typeface="Times New Roman" pitchFamily="18" charset="0"/>
              </a:rPr>
              <a:t>Decrement (</a:t>
            </a:r>
            <a:r>
              <a:rPr lang="en-US">
                <a:solidFill>
                  <a:srgbClr val="0000FF"/>
                </a:solidFill>
                <a:latin typeface="Times New Roman" pitchFamily="18" charset="0"/>
                <a:cs typeface="Courier New" pitchFamily="49" charset="0"/>
              </a:rPr>
              <a:t>semWait</a:t>
            </a:r>
            <a:r>
              <a:rPr lang="en-US">
                <a:latin typeface="Times New Roman" pitchFamily="18" charset="0"/>
                <a:cs typeface="Courier New" pitchFamily="49" charset="0"/>
              </a:rPr>
              <a:t>)</a:t>
            </a:r>
            <a:endParaRPr lang="en-NZ">
              <a:latin typeface="Times New Roman" pitchFamily="18" charset="0"/>
            </a:endParaRPr>
          </a:p>
          <a:p>
            <a:pPr lvl="1"/>
            <a:r>
              <a:rPr lang="en-NZ"/>
              <a:t> </a:t>
            </a:r>
            <a:r>
              <a:rPr lang="en-NZ">
                <a:latin typeface="Times New Roman" pitchFamily="18" charset="0"/>
              </a:rPr>
              <a:t>increment. (</a:t>
            </a:r>
            <a:r>
              <a:rPr lang="en-US">
                <a:solidFill>
                  <a:srgbClr val="0000FF"/>
                </a:solidFill>
                <a:latin typeface="Times New Roman" pitchFamily="18" charset="0"/>
                <a:cs typeface="Courier New" pitchFamily="49" charset="0"/>
              </a:rPr>
              <a:t>semSignal</a:t>
            </a:r>
            <a:r>
              <a:rPr lang="en-US">
                <a:latin typeface="Times New Roman" pitchFamily="18" charset="0"/>
                <a:cs typeface="Courier New" pitchFamily="49" charset="0"/>
              </a:rPr>
              <a:t>)</a:t>
            </a:r>
            <a:endParaRPr lang="en-NZ">
              <a:latin typeface="Times New Roman" pitchFamily="18" charset="0"/>
            </a:endParaRPr>
          </a:p>
        </p:txBody>
      </p:sp>
    </p:spTree>
  </p:cSld>
  <p:clrMapOvr>
    <a:masterClrMapping/>
  </p:clrMapOvr>
  <p:transition/>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62" name="Rectangle 2"/>
          <p:cNvSpPr>
            <a:spLocks noGrp="1" noChangeArrowheads="1"/>
          </p:cNvSpPr>
          <p:nvPr>
            <p:ph type="title"/>
          </p:nvPr>
        </p:nvSpPr>
        <p:spPr>
          <a:xfrm>
            <a:off x="1152525" y="171450"/>
            <a:ext cx="7248525" cy="457200"/>
          </a:xfrm>
        </p:spPr>
        <p:txBody>
          <a:bodyPr/>
          <a:lstStyle/>
          <a:p>
            <a:r>
              <a:rPr lang="en-US" sz="2400"/>
              <a:t>Critical Section of </a:t>
            </a:r>
            <a:r>
              <a:rPr lang="en-US" sz="2400" i="1"/>
              <a:t>n</a:t>
            </a:r>
            <a:r>
              <a:rPr lang="en-US" sz="2400"/>
              <a:t> Processes</a:t>
            </a:r>
          </a:p>
        </p:txBody>
      </p:sp>
      <p:sp>
        <p:nvSpPr>
          <p:cNvPr id="860163" name="Rectangle 3"/>
          <p:cNvSpPr>
            <a:spLocks noGrp="1" noChangeArrowheads="1"/>
          </p:cNvSpPr>
          <p:nvPr>
            <p:ph type="body" idx="1"/>
          </p:nvPr>
        </p:nvSpPr>
        <p:spPr/>
        <p:txBody>
          <a:bodyPr/>
          <a:lstStyle/>
          <a:p>
            <a:pPr>
              <a:lnSpc>
                <a:spcPct val="80000"/>
              </a:lnSpc>
              <a:tabLst>
                <a:tab pos="2513013" algn="l"/>
                <a:tab pos="2857500" algn="l"/>
                <a:tab pos="3148013" algn="l"/>
              </a:tabLst>
            </a:pPr>
            <a:r>
              <a:rPr lang="en-US" sz="1800" dirty="0"/>
              <a:t> </a:t>
            </a:r>
            <a:r>
              <a:rPr lang="en-US" sz="1800" dirty="0">
                <a:latin typeface="Times New Roman" pitchFamily="18" charset="0"/>
              </a:rPr>
              <a:t>Shared data:</a:t>
            </a:r>
          </a:p>
          <a:p>
            <a:pPr>
              <a:lnSpc>
                <a:spcPct val="80000"/>
              </a:lnSpc>
              <a:buFontTx/>
              <a:buNone/>
              <a:tabLst>
                <a:tab pos="2513013" algn="l"/>
                <a:tab pos="2857500" algn="l"/>
                <a:tab pos="3148013" algn="l"/>
              </a:tabLst>
            </a:pPr>
            <a:r>
              <a:rPr lang="en-US" sz="1800" b="1" dirty="0">
                <a:latin typeface="Times New Roman" pitchFamily="18" charset="0"/>
              </a:rPr>
              <a:t>	   semaphore </a:t>
            </a:r>
            <a:r>
              <a:rPr lang="en-US" sz="1800" b="1" dirty="0" err="1">
                <a:latin typeface="Times New Roman" pitchFamily="18" charset="0"/>
              </a:rPr>
              <a:t>mutex</a:t>
            </a:r>
            <a:r>
              <a:rPr lang="en-US" sz="1800" b="1" dirty="0">
                <a:latin typeface="Times New Roman" pitchFamily="18" charset="0"/>
              </a:rPr>
              <a:t>; //</a:t>
            </a:r>
            <a:r>
              <a:rPr lang="en-US" sz="1800" dirty="0">
                <a:latin typeface="Times New Roman" pitchFamily="18" charset="0"/>
              </a:rPr>
              <a:t>initially </a:t>
            </a:r>
            <a:r>
              <a:rPr lang="en-US" sz="1800" i="1" dirty="0" err="1">
                <a:latin typeface="Times New Roman" pitchFamily="18" charset="0"/>
              </a:rPr>
              <a:t>mutex</a:t>
            </a:r>
            <a:r>
              <a:rPr lang="en-US" sz="1800" dirty="0">
                <a:latin typeface="Times New Roman" pitchFamily="18" charset="0"/>
              </a:rPr>
              <a:t> = 1</a:t>
            </a:r>
            <a:br>
              <a:rPr lang="en-US" sz="1800" dirty="0">
                <a:latin typeface="Times New Roman" pitchFamily="18" charset="0"/>
              </a:rPr>
            </a:br>
            <a:endParaRPr lang="en-US" sz="1800" dirty="0">
              <a:latin typeface="Times New Roman" pitchFamily="18" charset="0"/>
            </a:endParaRPr>
          </a:p>
          <a:p>
            <a:pPr>
              <a:lnSpc>
                <a:spcPct val="80000"/>
              </a:lnSpc>
              <a:tabLst>
                <a:tab pos="2513013" algn="l"/>
                <a:tab pos="2857500" algn="l"/>
                <a:tab pos="3148013" algn="l"/>
              </a:tabLst>
            </a:pPr>
            <a:r>
              <a:rPr lang="en-US" sz="1800" dirty="0"/>
              <a:t> </a:t>
            </a:r>
            <a:r>
              <a:rPr lang="en-US" sz="1800" dirty="0">
                <a:latin typeface="Times New Roman" pitchFamily="18" charset="0"/>
              </a:rPr>
              <a:t>Process </a:t>
            </a:r>
            <a:r>
              <a:rPr lang="en-US" sz="1800" i="1" dirty="0">
                <a:latin typeface="Times New Roman" pitchFamily="18" charset="0"/>
              </a:rPr>
              <a:t>Pi: </a:t>
            </a:r>
            <a:r>
              <a:rPr lang="en-US" sz="1800" dirty="0">
                <a:latin typeface="Times New Roman" pitchFamily="18" charset="0"/>
              </a:rPr>
              <a:t/>
            </a:r>
            <a:br>
              <a:rPr lang="en-US" sz="1800" dirty="0">
                <a:latin typeface="Times New Roman" pitchFamily="18" charset="0"/>
              </a:rPr>
            </a:br>
            <a:r>
              <a:rPr lang="en-US" sz="1800" dirty="0">
                <a:latin typeface="Times New Roman" pitchFamily="18" charset="0"/>
              </a:rPr>
              <a:t/>
            </a:r>
            <a:br>
              <a:rPr lang="en-US" sz="1800" dirty="0">
                <a:latin typeface="Times New Roman" pitchFamily="18" charset="0"/>
              </a:rPr>
            </a:br>
            <a:r>
              <a:rPr lang="en-US" sz="1800" dirty="0">
                <a:latin typeface="Times New Roman" pitchFamily="18" charset="0"/>
              </a:rPr>
              <a:t> </a:t>
            </a:r>
            <a:r>
              <a:rPr lang="en-US" sz="1800" b="1" dirty="0">
                <a:latin typeface="Times New Roman" pitchFamily="18" charset="0"/>
              </a:rPr>
              <a:t>do {</a:t>
            </a:r>
            <a:br>
              <a:rPr lang="en-US" sz="1800" b="1" dirty="0">
                <a:latin typeface="Times New Roman" pitchFamily="18" charset="0"/>
              </a:rPr>
            </a:br>
            <a:r>
              <a:rPr lang="en-US" sz="1800" b="1" dirty="0">
                <a:latin typeface="Times New Roman" pitchFamily="18" charset="0"/>
              </a:rPr>
              <a:t>    </a:t>
            </a:r>
            <a:r>
              <a:rPr lang="en-US" sz="1800" b="1" dirty="0">
                <a:solidFill>
                  <a:schemeClr val="accent1"/>
                </a:solidFill>
                <a:latin typeface="Times New Roman" pitchFamily="18" charset="0"/>
              </a:rPr>
              <a:t>wait(</a:t>
            </a:r>
            <a:r>
              <a:rPr lang="en-US" sz="1800" b="1" dirty="0" err="1">
                <a:solidFill>
                  <a:schemeClr val="accent1"/>
                </a:solidFill>
                <a:latin typeface="Times New Roman" pitchFamily="18" charset="0"/>
              </a:rPr>
              <a:t>mutex</a:t>
            </a:r>
            <a:r>
              <a:rPr lang="en-US" sz="1800" b="1" dirty="0">
                <a:solidFill>
                  <a:schemeClr val="accent1"/>
                </a:solidFill>
                <a:latin typeface="Times New Roman" pitchFamily="18" charset="0"/>
              </a:rPr>
              <a:t>); 					//</a:t>
            </a:r>
            <a:r>
              <a:rPr lang="en-US" sz="1800" i="1" dirty="0">
                <a:solidFill>
                  <a:schemeClr val="accent1"/>
                </a:solidFill>
              </a:rPr>
              <a:t>wait</a:t>
            </a:r>
            <a:r>
              <a:rPr lang="en-US" sz="1800" dirty="0">
                <a:solidFill>
                  <a:schemeClr val="accent1"/>
                </a:solidFill>
              </a:rPr>
              <a:t> (</a:t>
            </a:r>
            <a:r>
              <a:rPr lang="en-US" sz="1800" i="1" dirty="0">
                <a:solidFill>
                  <a:schemeClr val="accent1"/>
                </a:solidFill>
              </a:rPr>
              <a:t>S</a:t>
            </a:r>
            <a:r>
              <a:rPr lang="en-US" sz="1800" dirty="0">
                <a:solidFill>
                  <a:schemeClr val="accent1"/>
                </a:solidFill>
              </a:rPr>
              <a:t>):</a:t>
            </a:r>
            <a:r>
              <a:rPr lang="en-US" sz="1800" dirty="0"/>
              <a:t>  </a:t>
            </a:r>
          </a:p>
          <a:p>
            <a:pPr>
              <a:lnSpc>
                <a:spcPct val="80000"/>
              </a:lnSpc>
              <a:buFontTx/>
              <a:buNone/>
              <a:tabLst>
                <a:tab pos="2513013" algn="l"/>
                <a:tab pos="2857500" algn="l"/>
                <a:tab pos="3148013" algn="l"/>
              </a:tabLst>
            </a:pPr>
            <a:r>
              <a:rPr lang="en-US" sz="1800" dirty="0"/>
              <a:t>			          	//</a:t>
            </a:r>
            <a:r>
              <a:rPr lang="en-US" sz="1800" dirty="0" err="1"/>
              <a:t>P:</a:t>
            </a:r>
            <a:r>
              <a:rPr lang="en-US" sz="1800" b="1" dirty="0" err="1">
                <a:solidFill>
                  <a:srgbClr val="0000FF"/>
                </a:solidFill>
              </a:rPr>
              <a:t>while</a:t>
            </a:r>
            <a:r>
              <a:rPr lang="en-US" sz="1800" b="1" dirty="0">
                <a:solidFill>
                  <a:srgbClr val="0000FF"/>
                </a:solidFill>
              </a:rPr>
              <a:t> </a:t>
            </a:r>
            <a:r>
              <a:rPr lang="en-US" sz="1800" b="1" i="1" dirty="0">
                <a:solidFill>
                  <a:srgbClr val="0000FF"/>
                </a:solidFill>
              </a:rPr>
              <a:t>S</a:t>
            </a:r>
            <a:r>
              <a:rPr lang="en-US" sz="1800" b="1" dirty="0">
                <a:solidFill>
                  <a:srgbClr val="0000FF"/>
                </a:solidFill>
                <a:sym typeface="Symbol" pitchFamily="18" charset="2"/>
              </a:rPr>
              <a:t> 0 do </a:t>
            </a:r>
            <a:r>
              <a:rPr lang="en-US" sz="1800" b="1" i="1" dirty="0">
                <a:solidFill>
                  <a:srgbClr val="0000FF"/>
                </a:solidFill>
                <a:sym typeface="Symbol" pitchFamily="18" charset="2"/>
              </a:rPr>
              <a:t>no-op</a:t>
            </a:r>
            <a:r>
              <a:rPr lang="en-US" sz="1800" b="1" dirty="0">
                <a:solidFill>
                  <a:srgbClr val="0000FF"/>
                </a:solidFill>
                <a:sym typeface="Symbol" pitchFamily="18" charset="2"/>
              </a:rPr>
              <a:t>			</a:t>
            </a:r>
            <a:r>
              <a:rPr lang="en-US" sz="1800" b="1">
                <a:solidFill>
                  <a:srgbClr val="0000FF"/>
                </a:solidFill>
                <a:sym typeface="Symbol" pitchFamily="18" charset="2"/>
              </a:rPr>
              <a:t>    </a:t>
            </a:r>
            <a:r>
              <a:rPr lang="en-US" sz="1800" b="1" smtClean="0">
                <a:solidFill>
                  <a:srgbClr val="0000FF"/>
                </a:solidFill>
                <a:sym typeface="Symbol" pitchFamily="18" charset="2"/>
              </a:rPr>
              <a:t>   </a:t>
            </a:r>
            <a:r>
              <a:rPr lang="en-US" sz="1800" b="1" dirty="0">
                <a:solidFill>
                  <a:srgbClr val="0000FF"/>
                </a:solidFill>
                <a:sym typeface="Symbol" pitchFamily="18" charset="2"/>
              </a:rPr>
              <a:t>	 //   </a:t>
            </a:r>
            <a:r>
              <a:rPr lang="en-US" sz="1800" b="1" i="1" dirty="0">
                <a:solidFill>
                  <a:srgbClr val="0000FF"/>
                </a:solidFill>
              </a:rPr>
              <a:t>S</a:t>
            </a:r>
            <a:r>
              <a:rPr lang="en-US" sz="1800" b="1" dirty="0">
                <a:solidFill>
                  <a:srgbClr val="0000FF"/>
                </a:solidFill>
              </a:rPr>
              <a:t>--;</a:t>
            </a:r>
            <a:endParaRPr lang="en-US" sz="1800" b="1" dirty="0">
              <a:solidFill>
                <a:srgbClr val="0000FF"/>
              </a:solidFill>
              <a:sym typeface="Symbol" pitchFamily="18" charset="2"/>
            </a:endParaRPr>
          </a:p>
          <a:p>
            <a:pPr>
              <a:lnSpc>
                <a:spcPct val="80000"/>
              </a:lnSpc>
              <a:buFontTx/>
              <a:buNone/>
              <a:tabLst>
                <a:tab pos="2513013" algn="l"/>
                <a:tab pos="2857500" algn="l"/>
                <a:tab pos="3148013" algn="l"/>
              </a:tabLst>
            </a:pPr>
            <a:r>
              <a:rPr lang="en-US" sz="1800" b="1" dirty="0">
                <a:solidFill>
                  <a:schemeClr val="accent1"/>
                </a:solidFill>
                <a:latin typeface="Times New Roman" pitchFamily="18" charset="0"/>
              </a:rPr>
              <a:t> </a:t>
            </a:r>
            <a:r>
              <a:rPr lang="en-US" sz="1800" b="1" dirty="0">
                <a:latin typeface="Times New Roman" pitchFamily="18" charset="0"/>
              </a:rPr>
              <a:t>        </a:t>
            </a:r>
            <a:r>
              <a:rPr lang="en-US" sz="1800" dirty="0">
                <a:solidFill>
                  <a:srgbClr val="0000FF"/>
                </a:solidFill>
                <a:latin typeface="Times New Roman" pitchFamily="18" charset="0"/>
              </a:rPr>
              <a:t>critical section</a:t>
            </a:r>
          </a:p>
          <a:p>
            <a:pPr>
              <a:lnSpc>
                <a:spcPct val="80000"/>
              </a:lnSpc>
              <a:buFontTx/>
              <a:buNone/>
              <a:tabLst>
                <a:tab pos="2513013" algn="l"/>
                <a:tab pos="2857500" algn="l"/>
                <a:tab pos="3148013" algn="l"/>
              </a:tabLst>
            </a:pPr>
            <a:r>
              <a:rPr lang="en-US" sz="1800" b="1" dirty="0">
                <a:latin typeface="Times New Roman" pitchFamily="18" charset="0"/>
              </a:rPr>
              <a:t> 	    </a:t>
            </a:r>
            <a:r>
              <a:rPr lang="en-US" sz="1800" b="1" dirty="0">
                <a:solidFill>
                  <a:schemeClr val="accent1"/>
                </a:solidFill>
                <a:latin typeface="Times New Roman" pitchFamily="18" charset="0"/>
              </a:rPr>
              <a:t>signal(</a:t>
            </a:r>
            <a:r>
              <a:rPr lang="en-US" sz="1800" b="1" dirty="0" err="1">
                <a:solidFill>
                  <a:schemeClr val="accent1"/>
                </a:solidFill>
                <a:latin typeface="Times New Roman" pitchFamily="18" charset="0"/>
              </a:rPr>
              <a:t>mutex</a:t>
            </a:r>
            <a:r>
              <a:rPr lang="en-US" sz="1800" b="1" dirty="0">
                <a:solidFill>
                  <a:schemeClr val="accent1"/>
                </a:solidFill>
                <a:latin typeface="Times New Roman" pitchFamily="18" charset="0"/>
              </a:rPr>
              <a:t>);</a:t>
            </a:r>
            <a:br>
              <a:rPr lang="en-US" sz="1800" b="1" dirty="0">
                <a:solidFill>
                  <a:schemeClr val="accent1"/>
                </a:solidFill>
                <a:latin typeface="Times New Roman" pitchFamily="18" charset="0"/>
              </a:rPr>
            </a:br>
            <a:endParaRPr lang="en-US" sz="1800" b="1" dirty="0">
              <a:solidFill>
                <a:schemeClr val="accent1"/>
              </a:solidFill>
              <a:latin typeface="Times New Roman" pitchFamily="18" charset="0"/>
            </a:endParaRPr>
          </a:p>
          <a:p>
            <a:pPr>
              <a:lnSpc>
                <a:spcPct val="80000"/>
              </a:lnSpc>
              <a:buFontTx/>
              <a:buNone/>
              <a:tabLst>
                <a:tab pos="2513013" algn="l"/>
                <a:tab pos="2857500" algn="l"/>
                <a:tab pos="3148013" algn="l"/>
              </a:tabLst>
            </a:pPr>
            <a:r>
              <a:rPr lang="en-US" sz="1800" dirty="0">
                <a:sym typeface="Symbol" pitchFamily="18" charset="2"/>
              </a:rPr>
              <a:t>					V: </a:t>
            </a:r>
            <a:r>
              <a:rPr lang="en-US" sz="1800" i="1" dirty="0">
                <a:solidFill>
                  <a:schemeClr val="accent1"/>
                </a:solidFill>
                <a:sym typeface="Symbol" pitchFamily="18" charset="2"/>
              </a:rPr>
              <a:t>signal</a:t>
            </a:r>
            <a:r>
              <a:rPr lang="en-US" sz="1800" dirty="0">
                <a:solidFill>
                  <a:schemeClr val="accent1"/>
                </a:solidFill>
                <a:sym typeface="Symbol" pitchFamily="18" charset="2"/>
              </a:rPr>
              <a:t> (</a:t>
            </a:r>
            <a:r>
              <a:rPr lang="en-US" sz="1800" i="1" dirty="0">
                <a:solidFill>
                  <a:schemeClr val="accent1"/>
                </a:solidFill>
                <a:sym typeface="Symbol" pitchFamily="18" charset="2"/>
              </a:rPr>
              <a:t>S</a:t>
            </a:r>
            <a:r>
              <a:rPr lang="en-US" sz="1800" dirty="0">
                <a:solidFill>
                  <a:schemeClr val="accent1"/>
                </a:solidFill>
                <a:sym typeface="Symbol" pitchFamily="18" charset="2"/>
              </a:rPr>
              <a:t>):</a:t>
            </a:r>
          </a:p>
          <a:p>
            <a:pPr>
              <a:lnSpc>
                <a:spcPct val="80000"/>
              </a:lnSpc>
              <a:buFontTx/>
              <a:buNone/>
              <a:tabLst>
                <a:tab pos="2513013" algn="l"/>
                <a:tab pos="2857500" algn="l"/>
                <a:tab pos="3148013" algn="l"/>
              </a:tabLst>
            </a:pPr>
            <a:r>
              <a:rPr lang="en-US" sz="1800" dirty="0">
                <a:sym typeface="Symbol" pitchFamily="18" charset="2"/>
              </a:rPr>
              <a:t>	                    		         //</a:t>
            </a:r>
            <a:r>
              <a:rPr lang="en-US" sz="1800" b="1" i="1" dirty="0">
                <a:solidFill>
                  <a:srgbClr val="0000FF"/>
                </a:solidFill>
                <a:sym typeface="Symbol" pitchFamily="18" charset="2"/>
              </a:rPr>
              <a:t>S++;</a:t>
            </a:r>
            <a:endParaRPr lang="en-US" sz="1800" dirty="0">
              <a:solidFill>
                <a:schemeClr val="accent1"/>
              </a:solidFill>
              <a:sym typeface="Symbol" pitchFamily="18" charset="2"/>
            </a:endParaRPr>
          </a:p>
          <a:p>
            <a:pPr>
              <a:lnSpc>
                <a:spcPct val="80000"/>
              </a:lnSpc>
              <a:buFontTx/>
              <a:buNone/>
              <a:tabLst>
                <a:tab pos="2513013" algn="l"/>
                <a:tab pos="2857500" algn="l"/>
                <a:tab pos="3148013" algn="l"/>
              </a:tabLst>
            </a:pPr>
            <a:r>
              <a:rPr lang="en-US" sz="1800" dirty="0">
                <a:latin typeface="Times New Roman" pitchFamily="18" charset="0"/>
              </a:rPr>
              <a:t> remainder section</a:t>
            </a:r>
            <a:br>
              <a:rPr lang="en-US" sz="1800" dirty="0">
                <a:latin typeface="Times New Roman" pitchFamily="18" charset="0"/>
              </a:rPr>
            </a:br>
            <a:r>
              <a:rPr lang="en-US" sz="1800" b="1" dirty="0">
                <a:latin typeface="Times New Roman" pitchFamily="18" charset="0"/>
              </a:rPr>
              <a:t>} while (1</a:t>
            </a:r>
          </a:p>
          <a:p>
            <a:pPr>
              <a:lnSpc>
                <a:spcPct val="80000"/>
              </a:lnSpc>
              <a:buFontTx/>
              <a:buNone/>
              <a:tabLst>
                <a:tab pos="2513013" algn="l"/>
                <a:tab pos="2857500" algn="l"/>
                <a:tab pos="3148013" algn="l"/>
              </a:tabLst>
            </a:pPr>
            <a:r>
              <a:rPr lang="en-US" sz="1800" b="1" i="1" baseline="-25000" dirty="0">
                <a:latin typeface="Times New Roman" pitchFamily="18" charset="0"/>
              </a:rPr>
              <a:t>	</a:t>
            </a:r>
            <a:r>
              <a:rPr lang="en-US" sz="1800" i="1" baseline="-25000" dirty="0">
                <a:latin typeface="Times New Roman" pitchFamily="18" charset="0"/>
              </a:rPr>
              <a:t>       </a:t>
            </a:r>
            <a:r>
              <a:rPr lang="en-US" sz="1800" baseline="-25000" dirty="0">
                <a:latin typeface="Times New Roman" pitchFamily="18" charset="0"/>
              </a:rPr>
              <a:t>   </a:t>
            </a:r>
            <a:r>
              <a:rPr lang="en-US" sz="1800" i="1" baseline="-25000" dirty="0">
                <a:latin typeface="Times New Roman" pitchFamily="18" charset="0"/>
              </a:rPr>
              <a:t/>
            </a:r>
            <a:br>
              <a:rPr lang="en-US" sz="1800" i="1" baseline="-25000" dirty="0">
                <a:latin typeface="Times New Roman" pitchFamily="18" charset="0"/>
              </a:rPr>
            </a:br>
            <a:r>
              <a:rPr lang="en-US" sz="4400" b="1" i="1" baseline="-25000" dirty="0">
                <a:solidFill>
                  <a:schemeClr val="hlink"/>
                </a:solidFill>
                <a:latin typeface="Times New Roman" pitchFamily="18" charset="0"/>
              </a:rPr>
              <a:t>problem for real multiprogramming systems ( Due to busy waiting )</a:t>
            </a:r>
            <a:endParaRPr lang="en-US" sz="4400" b="1" dirty="0">
              <a:solidFill>
                <a:schemeClr val="hlink"/>
              </a:solidFill>
            </a:endParaRPr>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210" name="Rectangle 2"/>
          <p:cNvSpPr>
            <a:spLocks noGrp="1" noChangeArrowheads="1"/>
          </p:cNvSpPr>
          <p:nvPr>
            <p:ph type="title"/>
          </p:nvPr>
        </p:nvSpPr>
        <p:spPr/>
        <p:txBody>
          <a:bodyPr/>
          <a:lstStyle/>
          <a:p>
            <a:r>
              <a:rPr lang="en-US" sz="2400"/>
              <a:t>Semaphore Implementation( To avoid Busy waiting Problem)</a:t>
            </a:r>
          </a:p>
        </p:txBody>
      </p:sp>
      <p:sp>
        <p:nvSpPr>
          <p:cNvPr id="862211" name="Rectangle 3"/>
          <p:cNvSpPr>
            <a:spLocks noGrp="1" noChangeArrowheads="1"/>
          </p:cNvSpPr>
          <p:nvPr>
            <p:ph type="body" idx="1"/>
          </p:nvPr>
        </p:nvSpPr>
        <p:spPr/>
        <p:txBody>
          <a:bodyPr/>
          <a:lstStyle/>
          <a:p>
            <a:pPr defTabSz="455613">
              <a:tabLst>
                <a:tab pos="1370013" algn="l"/>
                <a:tab pos="3311525" algn="l"/>
                <a:tab pos="3602038" algn="l"/>
              </a:tabLst>
            </a:pPr>
            <a:r>
              <a:rPr lang="en-US"/>
              <a:t> Define a semaphore as a record</a:t>
            </a:r>
          </a:p>
          <a:p>
            <a:pPr defTabSz="455613">
              <a:buFontTx/>
              <a:buNone/>
              <a:tabLst>
                <a:tab pos="1370013" algn="l"/>
                <a:tab pos="3311525" algn="l"/>
                <a:tab pos="3602038" algn="l"/>
              </a:tabLst>
            </a:pPr>
            <a:r>
              <a:rPr lang="en-US"/>
              <a:t>		</a:t>
            </a:r>
            <a:r>
              <a:rPr lang="en-US" b="1"/>
              <a:t>typedef struct {</a:t>
            </a:r>
          </a:p>
          <a:p>
            <a:pPr defTabSz="455613">
              <a:buFontTx/>
              <a:buNone/>
              <a:tabLst>
                <a:tab pos="1370013" algn="l"/>
                <a:tab pos="3311525" algn="l"/>
                <a:tab pos="3602038" algn="l"/>
              </a:tabLst>
            </a:pPr>
            <a:r>
              <a:rPr lang="en-US" b="1"/>
              <a:t>		   int value;</a:t>
            </a:r>
            <a:br>
              <a:rPr lang="en-US" b="1"/>
            </a:br>
            <a:r>
              <a:rPr lang="en-US" b="1"/>
              <a:t>	   struct process *L;</a:t>
            </a:r>
            <a:br>
              <a:rPr lang="en-US" b="1"/>
            </a:br>
            <a:r>
              <a:rPr lang="en-US" b="1"/>
              <a:t>	} semaphore;</a:t>
            </a:r>
            <a:br>
              <a:rPr lang="en-US" b="1"/>
            </a:br>
            <a:endParaRPr lang="en-US"/>
          </a:p>
          <a:p>
            <a:pPr defTabSz="455613">
              <a:tabLst>
                <a:tab pos="1370013" algn="l"/>
                <a:tab pos="3311525" algn="l"/>
                <a:tab pos="3602038" algn="l"/>
              </a:tabLst>
            </a:pPr>
            <a:r>
              <a:rPr lang="en-US"/>
              <a:t> Assume two simple operations:</a:t>
            </a:r>
          </a:p>
          <a:p>
            <a:pPr lvl="1" defTabSz="455613">
              <a:tabLst>
                <a:tab pos="1370013" algn="l"/>
                <a:tab pos="3311525" algn="l"/>
                <a:tab pos="3602038" algn="l"/>
              </a:tabLst>
            </a:pPr>
            <a:r>
              <a:rPr lang="en-US" b="1"/>
              <a:t> </a:t>
            </a:r>
            <a:r>
              <a:rPr lang="en-US" b="1">
                <a:solidFill>
                  <a:srgbClr val="0000FF"/>
                </a:solidFill>
              </a:rPr>
              <a:t>block</a:t>
            </a:r>
            <a:r>
              <a:rPr lang="en-US"/>
              <a:t> suspends the process that invokes it.</a:t>
            </a:r>
          </a:p>
          <a:p>
            <a:pPr lvl="1" defTabSz="455613">
              <a:tabLst>
                <a:tab pos="1370013" algn="l"/>
                <a:tab pos="3311525" algn="l"/>
                <a:tab pos="3602038" algn="l"/>
              </a:tabLst>
            </a:pPr>
            <a:r>
              <a:rPr lang="en-US" b="1"/>
              <a:t> </a:t>
            </a:r>
            <a:r>
              <a:rPr lang="en-US" b="1">
                <a:solidFill>
                  <a:srgbClr val="0000FF"/>
                </a:solidFill>
              </a:rPr>
              <a:t>wakeup(</a:t>
            </a:r>
            <a:r>
              <a:rPr lang="en-US" b="1" i="1">
                <a:solidFill>
                  <a:srgbClr val="0000FF"/>
                </a:solidFill>
              </a:rPr>
              <a:t>P</a:t>
            </a:r>
            <a:r>
              <a:rPr lang="en-US" b="1">
                <a:solidFill>
                  <a:srgbClr val="0000FF"/>
                </a:solidFill>
              </a:rPr>
              <a:t>)</a:t>
            </a:r>
            <a:r>
              <a:rPr lang="en-US"/>
              <a:t> resumes the execution of a blocked process </a:t>
            </a:r>
            <a:r>
              <a:rPr lang="en-US" b="1"/>
              <a:t>P</a:t>
            </a:r>
            <a:r>
              <a:rPr lang="en-US"/>
              <a:t>.</a:t>
            </a:r>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4258" name="Rectangle 2"/>
          <p:cNvSpPr>
            <a:spLocks noGrp="1" noChangeArrowheads="1"/>
          </p:cNvSpPr>
          <p:nvPr>
            <p:ph type="title"/>
          </p:nvPr>
        </p:nvSpPr>
        <p:spPr/>
        <p:txBody>
          <a:bodyPr/>
          <a:lstStyle/>
          <a:p>
            <a:r>
              <a:rPr lang="en-US" sz="2400"/>
              <a:t>Implementation ( To avoid Busy waiting Problem)</a:t>
            </a:r>
          </a:p>
        </p:txBody>
      </p:sp>
      <p:sp>
        <p:nvSpPr>
          <p:cNvPr id="864259" name="Rectangle 3"/>
          <p:cNvSpPr>
            <a:spLocks noGrp="1" noChangeArrowheads="1"/>
          </p:cNvSpPr>
          <p:nvPr>
            <p:ph type="body" idx="1"/>
          </p:nvPr>
        </p:nvSpPr>
        <p:spPr>
          <a:xfrm>
            <a:off x="990600" y="1295400"/>
            <a:ext cx="7029450" cy="4114800"/>
          </a:xfrm>
        </p:spPr>
        <p:txBody>
          <a:bodyPr/>
          <a:lstStyle/>
          <a:p>
            <a:pPr>
              <a:lnSpc>
                <a:spcPct val="90000"/>
              </a:lnSpc>
              <a:tabLst>
                <a:tab pos="915988" algn="l"/>
                <a:tab pos="2005013" algn="l"/>
                <a:tab pos="2232025" algn="l"/>
                <a:tab pos="2803525" algn="l"/>
                <a:tab pos="3201988" algn="l"/>
              </a:tabLst>
            </a:pPr>
            <a:r>
              <a:rPr lang="en-US" sz="2400"/>
              <a:t>Semaphore operations now defined as </a:t>
            </a:r>
          </a:p>
          <a:p>
            <a:pPr>
              <a:lnSpc>
                <a:spcPct val="90000"/>
              </a:lnSpc>
              <a:buFontTx/>
              <a:buNone/>
              <a:tabLst>
                <a:tab pos="915988" algn="l"/>
                <a:tab pos="2005013" algn="l"/>
                <a:tab pos="2232025" algn="l"/>
                <a:tab pos="2803525" algn="l"/>
                <a:tab pos="3201988" algn="l"/>
              </a:tabLst>
            </a:pPr>
            <a:r>
              <a:rPr lang="en-US" sz="2400"/>
              <a:t>		</a:t>
            </a:r>
            <a:r>
              <a:rPr lang="en-US" sz="2400" i="1">
                <a:latin typeface="Times New Roman" pitchFamily="18" charset="0"/>
              </a:rPr>
              <a:t>wait</a:t>
            </a:r>
            <a:r>
              <a:rPr lang="en-US" sz="2400">
                <a:latin typeface="Times New Roman" pitchFamily="18" charset="0"/>
              </a:rPr>
              <a:t>(</a:t>
            </a:r>
            <a:r>
              <a:rPr lang="en-US" sz="2400" i="1">
                <a:latin typeface="Times New Roman" pitchFamily="18" charset="0"/>
              </a:rPr>
              <a:t>S</a:t>
            </a:r>
            <a:r>
              <a:rPr lang="en-US" sz="2400">
                <a:latin typeface="Times New Roman" pitchFamily="18" charset="0"/>
              </a:rPr>
              <a:t>):	</a:t>
            </a:r>
            <a:br>
              <a:rPr lang="en-US" sz="2400">
                <a:latin typeface="Times New Roman" pitchFamily="18" charset="0"/>
              </a:rPr>
            </a:br>
            <a:r>
              <a:rPr lang="en-US" sz="2400">
                <a:latin typeface="Times New Roman" pitchFamily="18" charset="0"/>
              </a:rPr>
              <a:t>		</a:t>
            </a:r>
            <a:r>
              <a:rPr lang="en-US" sz="2400" b="1">
                <a:solidFill>
                  <a:srgbClr val="0000FF"/>
                </a:solidFill>
                <a:latin typeface="Times New Roman" pitchFamily="18" charset="0"/>
              </a:rPr>
              <a:t>S.value--;</a:t>
            </a:r>
            <a:endParaRPr lang="en-US" sz="2400" b="1">
              <a:solidFill>
                <a:srgbClr val="0000FF"/>
              </a:solidFill>
              <a:latin typeface="Times New Roman" pitchFamily="18" charset="0"/>
              <a:sym typeface="Symbol" pitchFamily="18" charset="2"/>
            </a:endParaRPr>
          </a:p>
          <a:p>
            <a:pPr>
              <a:lnSpc>
                <a:spcPct val="90000"/>
              </a:lnSpc>
              <a:buFontTx/>
              <a:buNone/>
              <a:tabLst>
                <a:tab pos="915988" algn="l"/>
                <a:tab pos="2005013" algn="l"/>
                <a:tab pos="2232025" algn="l"/>
                <a:tab pos="2803525" algn="l"/>
                <a:tab pos="3201988" algn="l"/>
              </a:tabLst>
            </a:pPr>
            <a:r>
              <a:rPr lang="en-US" sz="2400" b="1">
                <a:solidFill>
                  <a:srgbClr val="0000FF"/>
                </a:solidFill>
                <a:latin typeface="Times New Roman" pitchFamily="18" charset="0"/>
                <a:sym typeface="Symbol" pitchFamily="18" charset="2"/>
              </a:rPr>
              <a:t>			if (S.value &lt; 0)</a:t>
            </a:r>
            <a:r>
              <a:rPr lang="en-US" sz="2400" b="1">
                <a:latin typeface="Times New Roman" pitchFamily="18" charset="0"/>
                <a:sym typeface="Symbol" pitchFamily="18" charset="2"/>
              </a:rPr>
              <a:t> { </a:t>
            </a:r>
          </a:p>
          <a:p>
            <a:pPr>
              <a:lnSpc>
                <a:spcPct val="90000"/>
              </a:lnSpc>
              <a:buFontTx/>
              <a:buNone/>
              <a:tabLst>
                <a:tab pos="915988" algn="l"/>
                <a:tab pos="2005013" algn="l"/>
                <a:tab pos="2232025" algn="l"/>
                <a:tab pos="2803525" algn="l"/>
                <a:tab pos="3201988" algn="l"/>
              </a:tabLst>
            </a:pPr>
            <a:r>
              <a:rPr lang="en-US" sz="2400" b="1">
                <a:latin typeface="Times New Roman" pitchFamily="18" charset="0"/>
                <a:sym typeface="Symbol" pitchFamily="18" charset="2"/>
              </a:rPr>
              <a:t>						</a:t>
            </a:r>
            <a:r>
              <a:rPr lang="en-US" sz="2400">
                <a:latin typeface="Times New Roman" pitchFamily="18" charset="0"/>
                <a:sym typeface="Symbol" pitchFamily="18" charset="2"/>
              </a:rPr>
              <a:t>add this process to</a:t>
            </a:r>
            <a:r>
              <a:rPr lang="en-US" sz="2400" b="1">
                <a:latin typeface="Times New Roman" pitchFamily="18" charset="0"/>
                <a:sym typeface="Symbol" pitchFamily="18" charset="2"/>
              </a:rPr>
              <a:t> S.L;</a:t>
            </a:r>
            <a:br>
              <a:rPr lang="en-US" sz="2400" b="1">
                <a:latin typeface="Times New Roman" pitchFamily="18" charset="0"/>
                <a:sym typeface="Symbol" pitchFamily="18" charset="2"/>
              </a:rPr>
            </a:br>
            <a:r>
              <a:rPr lang="en-US" sz="2400" b="1">
                <a:latin typeface="Times New Roman" pitchFamily="18" charset="0"/>
                <a:sym typeface="Symbol" pitchFamily="18" charset="2"/>
              </a:rPr>
              <a:t>					block;</a:t>
            </a:r>
          </a:p>
          <a:p>
            <a:pPr>
              <a:lnSpc>
                <a:spcPct val="90000"/>
              </a:lnSpc>
              <a:buFontTx/>
              <a:buNone/>
              <a:tabLst>
                <a:tab pos="915988" algn="l"/>
                <a:tab pos="2005013" algn="l"/>
                <a:tab pos="2232025" algn="l"/>
                <a:tab pos="2803525" algn="l"/>
                <a:tab pos="3201988" algn="l"/>
              </a:tabLst>
            </a:pPr>
            <a:r>
              <a:rPr lang="en-US" sz="2400" b="1">
                <a:latin typeface="Times New Roman" pitchFamily="18" charset="0"/>
                <a:sym typeface="Symbol" pitchFamily="18" charset="2"/>
              </a:rPr>
              <a:t>			}</a:t>
            </a:r>
            <a:r>
              <a:rPr lang="en-US" sz="2400">
                <a:latin typeface="Times New Roman" pitchFamily="18" charset="0"/>
                <a:sym typeface="Symbol" pitchFamily="18" charset="2"/>
              </a:rPr>
              <a:t/>
            </a:r>
            <a:br>
              <a:rPr lang="en-US" sz="2400">
                <a:latin typeface="Times New Roman" pitchFamily="18" charset="0"/>
                <a:sym typeface="Symbol" pitchFamily="18" charset="2"/>
              </a:rPr>
            </a:br>
            <a:endParaRPr lang="en-US" sz="2400">
              <a:latin typeface="Times New Roman" pitchFamily="18" charset="0"/>
              <a:sym typeface="Symbol" pitchFamily="18" charset="2"/>
            </a:endParaRPr>
          </a:p>
          <a:p>
            <a:pPr>
              <a:lnSpc>
                <a:spcPct val="90000"/>
              </a:lnSpc>
              <a:buFontTx/>
              <a:buNone/>
              <a:tabLst>
                <a:tab pos="915988" algn="l"/>
                <a:tab pos="2005013" algn="l"/>
                <a:tab pos="2232025" algn="l"/>
                <a:tab pos="2803525" algn="l"/>
                <a:tab pos="3201988" algn="l"/>
              </a:tabLst>
            </a:pPr>
            <a:r>
              <a:rPr lang="en-US" sz="2400">
                <a:latin typeface="Times New Roman" pitchFamily="18" charset="0"/>
                <a:sym typeface="Symbol" pitchFamily="18" charset="2"/>
              </a:rPr>
              <a:t>		</a:t>
            </a:r>
            <a:r>
              <a:rPr lang="en-US" sz="2400" i="1">
                <a:latin typeface="Times New Roman" pitchFamily="18" charset="0"/>
                <a:sym typeface="Symbol" pitchFamily="18" charset="2"/>
              </a:rPr>
              <a:t>signal</a:t>
            </a:r>
            <a:r>
              <a:rPr lang="en-US" sz="2400">
                <a:latin typeface="Times New Roman" pitchFamily="18" charset="0"/>
                <a:sym typeface="Symbol" pitchFamily="18" charset="2"/>
              </a:rPr>
              <a:t>(</a:t>
            </a:r>
            <a:r>
              <a:rPr lang="en-US" sz="2400" i="1">
                <a:latin typeface="Times New Roman" pitchFamily="18" charset="0"/>
                <a:sym typeface="Symbol" pitchFamily="18" charset="2"/>
              </a:rPr>
              <a:t>S</a:t>
            </a:r>
            <a:r>
              <a:rPr lang="en-US" sz="2400">
                <a:latin typeface="Times New Roman" pitchFamily="18" charset="0"/>
                <a:sym typeface="Symbol" pitchFamily="18" charset="2"/>
              </a:rPr>
              <a:t>): </a:t>
            </a:r>
            <a:br>
              <a:rPr lang="en-US" sz="2400">
                <a:latin typeface="Times New Roman" pitchFamily="18" charset="0"/>
                <a:sym typeface="Symbol" pitchFamily="18" charset="2"/>
              </a:rPr>
            </a:br>
            <a:r>
              <a:rPr lang="en-US" sz="2400">
                <a:latin typeface="Times New Roman" pitchFamily="18" charset="0"/>
                <a:sym typeface="Symbol" pitchFamily="18" charset="2"/>
              </a:rPr>
              <a:t>		</a:t>
            </a:r>
            <a:r>
              <a:rPr lang="en-US" sz="2400" b="1">
                <a:solidFill>
                  <a:srgbClr val="0000FF"/>
                </a:solidFill>
                <a:latin typeface="Times New Roman" pitchFamily="18" charset="0"/>
                <a:sym typeface="Symbol" pitchFamily="18" charset="2"/>
              </a:rPr>
              <a:t>S.value++;</a:t>
            </a:r>
          </a:p>
          <a:p>
            <a:pPr>
              <a:lnSpc>
                <a:spcPct val="90000"/>
              </a:lnSpc>
              <a:buFontTx/>
              <a:buNone/>
              <a:tabLst>
                <a:tab pos="915988" algn="l"/>
                <a:tab pos="2005013" algn="l"/>
                <a:tab pos="2232025" algn="l"/>
                <a:tab pos="2803525" algn="l"/>
                <a:tab pos="3201988" algn="l"/>
              </a:tabLst>
            </a:pPr>
            <a:r>
              <a:rPr lang="en-US" sz="2400" b="1">
                <a:solidFill>
                  <a:srgbClr val="0000FF"/>
                </a:solidFill>
                <a:latin typeface="Times New Roman" pitchFamily="18" charset="0"/>
                <a:sym typeface="Symbol" pitchFamily="18" charset="2"/>
              </a:rPr>
              <a:t>			if (S.value &lt;= 0)</a:t>
            </a:r>
            <a:r>
              <a:rPr lang="en-US" sz="2400" b="1">
                <a:latin typeface="Times New Roman" pitchFamily="18" charset="0"/>
                <a:sym typeface="Symbol" pitchFamily="18" charset="2"/>
              </a:rPr>
              <a:t> {</a:t>
            </a:r>
          </a:p>
          <a:p>
            <a:pPr>
              <a:lnSpc>
                <a:spcPct val="90000"/>
              </a:lnSpc>
              <a:buFontTx/>
              <a:buNone/>
              <a:tabLst>
                <a:tab pos="915988" algn="l"/>
                <a:tab pos="2005013" algn="l"/>
                <a:tab pos="2232025" algn="l"/>
                <a:tab pos="2803525" algn="l"/>
                <a:tab pos="3201988" algn="l"/>
              </a:tabLst>
            </a:pPr>
            <a:r>
              <a:rPr lang="en-US" sz="2400" b="1">
                <a:latin typeface="Times New Roman" pitchFamily="18" charset="0"/>
                <a:sym typeface="Symbol" pitchFamily="18" charset="2"/>
              </a:rPr>
              <a:t>						</a:t>
            </a:r>
            <a:r>
              <a:rPr lang="en-US" sz="2400">
                <a:latin typeface="Times New Roman" pitchFamily="18" charset="0"/>
                <a:sym typeface="Symbol" pitchFamily="18" charset="2"/>
              </a:rPr>
              <a:t>remove a process</a:t>
            </a:r>
            <a:r>
              <a:rPr lang="en-US" sz="2400" b="1">
                <a:latin typeface="Times New Roman" pitchFamily="18" charset="0"/>
                <a:sym typeface="Symbol" pitchFamily="18" charset="2"/>
              </a:rPr>
              <a:t> P </a:t>
            </a:r>
            <a:r>
              <a:rPr lang="en-US" sz="2400">
                <a:latin typeface="Times New Roman" pitchFamily="18" charset="0"/>
                <a:sym typeface="Symbol" pitchFamily="18" charset="2"/>
              </a:rPr>
              <a:t>from</a:t>
            </a:r>
            <a:r>
              <a:rPr lang="en-US" sz="2400" b="1">
                <a:latin typeface="Times New Roman" pitchFamily="18" charset="0"/>
                <a:sym typeface="Symbol" pitchFamily="18" charset="2"/>
              </a:rPr>
              <a:t> S.L;</a:t>
            </a:r>
            <a:br>
              <a:rPr lang="en-US" sz="2400" b="1">
                <a:latin typeface="Times New Roman" pitchFamily="18" charset="0"/>
                <a:sym typeface="Symbol" pitchFamily="18" charset="2"/>
              </a:rPr>
            </a:br>
            <a:r>
              <a:rPr lang="en-US" sz="2400" b="1">
                <a:latin typeface="Times New Roman" pitchFamily="18" charset="0"/>
                <a:sym typeface="Symbol" pitchFamily="18" charset="2"/>
              </a:rPr>
              <a:t>					wakeup(P);</a:t>
            </a:r>
          </a:p>
          <a:p>
            <a:pPr>
              <a:lnSpc>
                <a:spcPct val="90000"/>
              </a:lnSpc>
              <a:buFontTx/>
              <a:buNone/>
              <a:tabLst>
                <a:tab pos="915988" algn="l"/>
                <a:tab pos="2005013" algn="l"/>
                <a:tab pos="2232025" algn="l"/>
                <a:tab pos="2803525" algn="l"/>
                <a:tab pos="3201988" algn="l"/>
              </a:tabLst>
            </a:pPr>
            <a:r>
              <a:rPr lang="en-US" sz="2400" b="1">
                <a:latin typeface="Times New Roman" pitchFamily="18" charset="0"/>
                <a:sym typeface="Symbol" pitchFamily="18" charset="2"/>
              </a:rPr>
              <a:t>			}</a:t>
            </a:r>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6306" name="Rectangle 2"/>
          <p:cNvSpPr>
            <a:spLocks noGrp="1" noChangeArrowheads="1"/>
          </p:cNvSpPr>
          <p:nvPr>
            <p:ph type="title"/>
          </p:nvPr>
        </p:nvSpPr>
        <p:spPr>
          <a:xfrm>
            <a:off x="990600" y="114300"/>
            <a:ext cx="8153400" cy="457200"/>
          </a:xfrm>
        </p:spPr>
        <p:txBody>
          <a:bodyPr/>
          <a:lstStyle/>
          <a:p>
            <a:r>
              <a:rPr lang="en-US" sz="2400"/>
              <a:t>Semaphore as a General Synchronization Tool</a:t>
            </a:r>
          </a:p>
        </p:txBody>
      </p:sp>
      <p:sp>
        <p:nvSpPr>
          <p:cNvPr id="866307" name="Rectangle 3"/>
          <p:cNvSpPr>
            <a:spLocks noGrp="1" noChangeArrowheads="1"/>
          </p:cNvSpPr>
          <p:nvPr>
            <p:ph type="body" idx="1"/>
          </p:nvPr>
        </p:nvSpPr>
        <p:spPr/>
        <p:txBody>
          <a:bodyPr/>
          <a:lstStyle/>
          <a:p>
            <a:pPr>
              <a:tabLst>
                <a:tab pos="2005013" algn="ctr"/>
                <a:tab pos="4518025" algn="ctr"/>
              </a:tabLst>
            </a:pPr>
            <a:r>
              <a:rPr lang="en-US"/>
              <a:t> </a:t>
            </a:r>
            <a:r>
              <a:rPr lang="en-US" sz="2400">
                <a:latin typeface="Times New Roman" pitchFamily="18" charset="0"/>
              </a:rPr>
              <a:t>Execute </a:t>
            </a:r>
            <a:r>
              <a:rPr lang="en-US" sz="2400" i="1">
                <a:latin typeface="Times New Roman" pitchFamily="18" charset="0"/>
              </a:rPr>
              <a:t>B</a:t>
            </a:r>
            <a:r>
              <a:rPr lang="en-US" sz="2400">
                <a:latin typeface="Times New Roman" pitchFamily="18" charset="0"/>
              </a:rPr>
              <a:t> in </a:t>
            </a:r>
            <a:r>
              <a:rPr lang="en-US" sz="2400" i="1">
                <a:latin typeface="Times New Roman" pitchFamily="18" charset="0"/>
              </a:rPr>
              <a:t>P</a:t>
            </a:r>
            <a:r>
              <a:rPr lang="en-US" sz="2400" baseline="-25000">
                <a:latin typeface="Times New Roman" pitchFamily="18" charset="0"/>
              </a:rPr>
              <a:t>j</a:t>
            </a:r>
            <a:r>
              <a:rPr lang="en-US" sz="2400">
                <a:latin typeface="Times New Roman" pitchFamily="18" charset="0"/>
              </a:rPr>
              <a:t> only after </a:t>
            </a:r>
            <a:r>
              <a:rPr lang="en-US" sz="2400" i="1">
                <a:latin typeface="Times New Roman" pitchFamily="18" charset="0"/>
              </a:rPr>
              <a:t>A</a:t>
            </a:r>
            <a:r>
              <a:rPr lang="en-US" sz="2400">
                <a:latin typeface="Times New Roman" pitchFamily="18" charset="0"/>
              </a:rPr>
              <a:t> executed in </a:t>
            </a:r>
            <a:r>
              <a:rPr lang="en-US" sz="2400" i="1">
                <a:latin typeface="Times New Roman" pitchFamily="18" charset="0"/>
              </a:rPr>
              <a:t>P</a:t>
            </a:r>
            <a:r>
              <a:rPr lang="en-US" sz="2400" i="1" baseline="-25000">
                <a:latin typeface="Times New Roman" pitchFamily="18" charset="0"/>
              </a:rPr>
              <a:t>i</a:t>
            </a:r>
            <a:endParaRPr lang="en-US" sz="2400" i="1">
              <a:latin typeface="Times New Roman" pitchFamily="18" charset="0"/>
            </a:endParaRPr>
          </a:p>
          <a:p>
            <a:pPr>
              <a:tabLst>
                <a:tab pos="2005013" algn="ctr"/>
                <a:tab pos="4518025" algn="ctr"/>
              </a:tabLst>
            </a:pPr>
            <a:r>
              <a:rPr lang="en-US"/>
              <a:t>  </a:t>
            </a:r>
            <a:r>
              <a:rPr lang="en-US" sz="2400">
                <a:latin typeface="Times New Roman" pitchFamily="18" charset="0"/>
              </a:rPr>
              <a:t>Use semaphore </a:t>
            </a:r>
            <a:r>
              <a:rPr lang="en-US" sz="2400" i="1">
                <a:latin typeface="Times New Roman" pitchFamily="18" charset="0"/>
              </a:rPr>
              <a:t>flag</a:t>
            </a:r>
            <a:r>
              <a:rPr lang="en-US" sz="2400">
                <a:latin typeface="Times New Roman" pitchFamily="18" charset="0"/>
              </a:rPr>
              <a:t> initialized to 0</a:t>
            </a:r>
          </a:p>
          <a:p>
            <a:pPr>
              <a:tabLst>
                <a:tab pos="2005013" algn="ctr"/>
                <a:tab pos="4518025" algn="ctr"/>
              </a:tabLst>
            </a:pPr>
            <a:r>
              <a:rPr lang="en-US" sz="2400">
                <a:latin typeface="Times New Roman" pitchFamily="18" charset="0"/>
              </a:rPr>
              <a:t> Code:</a:t>
            </a:r>
          </a:p>
          <a:p>
            <a:pPr>
              <a:buFontTx/>
              <a:buNone/>
              <a:tabLst>
                <a:tab pos="2005013" algn="ctr"/>
                <a:tab pos="4518025" algn="ctr"/>
              </a:tabLst>
            </a:pPr>
            <a:r>
              <a:rPr lang="en-US" sz="2400" i="1">
                <a:latin typeface="Times New Roman" pitchFamily="18" charset="0"/>
              </a:rPr>
              <a:t>		P</a:t>
            </a:r>
            <a:r>
              <a:rPr lang="en-US" sz="2400" i="1" baseline="-25000">
                <a:latin typeface="Times New Roman" pitchFamily="18" charset="0"/>
              </a:rPr>
              <a:t>i</a:t>
            </a:r>
            <a:r>
              <a:rPr lang="en-US" sz="2400" i="1">
                <a:latin typeface="Times New Roman" pitchFamily="18" charset="0"/>
              </a:rPr>
              <a:t>	P</a:t>
            </a:r>
            <a:r>
              <a:rPr lang="en-US" sz="2400" i="1" baseline="-25000">
                <a:latin typeface="Times New Roman" pitchFamily="18" charset="0"/>
              </a:rPr>
              <a:t>j</a:t>
            </a:r>
            <a:endParaRPr lang="en-US" sz="2400" i="1">
              <a:latin typeface="Times New Roman" pitchFamily="18" charset="0"/>
            </a:endParaRPr>
          </a:p>
          <a:p>
            <a:pPr>
              <a:buFontTx/>
              <a:buNone/>
              <a:tabLst>
                <a:tab pos="2005013" algn="ctr"/>
                <a:tab pos="4518025" algn="ctr"/>
              </a:tabLst>
            </a:pPr>
            <a:r>
              <a:rPr lang="en-US" sz="2400">
                <a:latin typeface="Times New Roman" pitchFamily="18" charset="0"/>
              </a:rPr>
              <a:t>		 </a:t>
            </a:r>
            <a:r>
              <a:rPr lang="en-US" sz="2400">
                <a:latin typeface="Times New Roman" pitchFamily="18" charset="0"/>
                <a:sym typeface="MT Extra" pitchFamily="18" charset="2"/>
              </a:rPr>
              <a:t></a:t>
            </a:r>
            <a:r>
              <a:rPr lang="en-US" sz="2400">
                <a:latin typeface="Times New Roman" pitchFamily="18" charset="0"/>
              </a:rPr>
              <a:t> </a:t>
            </a:r>
            <a:r>
              <a:rPr lang="en-US" sz="2400">
                <a:latin typeface="Times New Roman" pitchFamily="18" charset="0"/>
                <a:sym typeface="MT Extra" pitchFamily="18" charset="2"/>
              </a:rPr>
              <a:t>	 </a:t>
            </a:r>
          </a:p>
          <a:p>
            <a:pPr>
              <a:buFontTx/>
              <a:buNone/>
              <a:tabLst>
                <a:tab pos="2005013" algn="ctr"/>
                <a:tab pos="4518025" algn="ctr"/>
              </a:tabLst>
            </a:pPr>
            <a:r>
              <a:rPr lang="en-US" sz="2400">
                <a:latin typeface="Times New Roman" pitchFamily="18" charset="0"/>
                <a:sym typeface="MT Extra" pitchFamily="18" charset="2"/>
              </a:rPr>
              <a:t>		</a:t>
            </a:r>
            <a:r>
              <a:rPr lang="en-US" sz="2400" i="1">
                <a:latin typeface="Times New Roman" pitchFamily="18" charset="0"/>
                <a:sym typeface="MT Extra" pitchFamily="18" charset="2"/>
              </a:rPr>
              <a:t>A</a:t>
            </a:r>
            <a:r>
              <a:rPr lang="en-US" sz="2400">
                <a:latin typeface="Times New Roman" pitchFamily="18" charset="0"/>
                <a:sym typeface="MT Extra" pitchFamily="18" charset="2"/>
              </a:rPr>
              <a:t>	</a:t>
            </a:r>
            <a:r>
              <a:rPr lang="en-US" sz="2400" i="1">
                <a:latin typeface="Times New Roman" pitchFamily="18" charset="0"/>
                <a:sym typeface="MT Extra" pitchFamily="18" charset="2"/>
              </a:rPr>
              <a:t>wait</a:t>
            </a:r>
            <a:r>
              <a:rPr lang="en-US" sz="2400">
                <a:latin typeface="Times New Roman" pitchFamily="18" charset="0"/>
                <a:sym typeface="MT Extra" pitchFamily="18" charset="2"/>
              </a:rPr>
              <a:t>(</a:t>
            </a:r>
            <a:r>
              <a:rPr lang="en-US" sz="2400" i="1">
                <a:latin typeface="Times New Roman" pitchFamily="18" charset="0"/>
                <a:sym typeface="MT Extra" pitchFamily="18" charset="2"/>
              </a:rPr>
              <a:t>flag</a:t>
            </a:r>
            <a:r>
              <a:rPr lang="en-US" sz="2400">
                <a:latin typeface="Times New Roman" pitchFamily="18" charset="0"/>
                <a:sym typeface="MT Extra" pitchFamily="18" charset="2"/>
              </a:rPr>
              <a:t>)</a:t>
            </a:r>
          </a:p>
          <a:p>
            <a:pPr>
              <a:buFontTx/>
              <a:buNone/>
              <a:tabLst>
                <a:tab pos="2005013" algn="ctr"/>
                <a:tab pos="4518025" algn="ctr"/>
              </a:tabLst>
            </a:pPr>
            <a:r>
              <a:rPr lang="en-US" sz="2400">
                <a:latin typeface="Times New Roman" pitchFamily="18" charset="0"/>
                <a:sym typeface="MT Extra" pitchFamily="18" charset="2"/>
              </a:rPr>
              <a:t>		</a:t>
            </a:r>
            <a:r>
              <a:rPr lang="en-US" sz="2400" i="1">
                <a:latin typeface="Times New Roman" pitchFamily="18" charset="0"/>
                <a:sym typeface="MT Extra" pitchFamily="18" charset="2"/>
              </a:rPr>
              <a:t>signal</a:t>
            </a:r>
            <a:r>
              <a:rPr lang="en-US" sz="2400">
                <a:latin typeface="Times New Roman" pitchFamily="18" charset="0"/>
                <a:sym typeface="MT Extra" pitchFamily="18" charset="2"/>
              </a:rPr>
              <a:t>(</a:t>
            </a:r>
            <a:r>
              <a:rPr lang="en-US" sz="2400" i="1">
                <a:latin typeface="Times New Roman" pitchFamily="18" charset="0"/>
                <a:sym typeface="MT Extra" pitchFamily="18" charset="2"/>
              </a:rPr>
              <a:t>flag</a:t>
            </a:r>
            <a:r>
              <a:rPr lang="en-US" sz="2400">
                <a:latin typeface="Times New Roman" pitchFamily="18" charset="0"/>
                <a:sym typeface="MT Extra" pitchFamily="18" charset="2"/>
              </a:rPr>
              <a:t>)	</a:t>
            </a:r>
            <a:r>
              <a:rPr lang="en-US" sz="2400" i="1">
                <a:latin typeface="Times New Roman" pitchFamily="18" charset="0"/>
                <a:sym typeface="MT Extra" pitchFamily="18" charset="2"/>
              </a:rPr>
              <a:t>B</a:t>
            </a:r>
            <a:endParaRPr lang="en-US" sz="2400">
              <a:latin typeface="Times New Roman" pitchFamily="18" charset="0"/>
              <a:sym typeface="MT Extra" pitchFamily="18" charset="2"/>
            </a:endParaRPr>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354" name="Rectangle 2"/>
          <p:cNvSpPr>
            <a:spLocks noGrp="1" noChangeArrowheads="1"/>
          </p:cNvSpPr>
          <p:nvPr>
            <p:ph type="title"/>
          </p:nvPr>
        </p:nvSpPr>
        <p:spPr/>
        <p:txBody>
          <a:bodyPr/>
          <a:lstStyle/>
          <a:p>
            <a:r>
              <a:rPr lang="en-US">
                <a:solidFill>
                  <a:schemeClr val="accent1"/>
                </a:solidFill>
              </a:rPr>
              <a:t>Deadlock and Starvation</a:t>
            </a:r>
          </a:p>
        </p:txBody>
      </p:sp>
      <p:sp>
        <p:nvSpPr>
          <p:cNvPr id="868355" name="Rectangle 3"/>
          <p:cNvSpPr>
            <a:spLocks noGrp="1" noChangeArrowheads="1"/>
          </p:cNvSpPr>
          <p:nvPr>
            <p:ph type="body" idx="1"/>
          </p:nvPr>
        </p:nvSpPr>
        <p:spPr/>
        <p:txBody>
          <a:bodyPr/>
          <a:lstStyle/>
          <a:p>
            <a:pPr>
              <a:tabLst>
                <a:tab pos="1887538" algn="ctr"/>
                <a:tab pos="4572000" algn="ctr"/>
              </a:tabLst>
            </a:pPr>
            <a:r>
              <a:rPr lang="en-US" sz="2400" b="1"/>
              <a:t> </a:t>
            </a:r>
            <a:r>
              <a:rPr lang="en-US" sz="2400" b="1">
                <a:solidFill>
                  <a:schemeClr val="accent1"/>
                </a:solidFill>
                <a:latin typeface="Times New Roman" pitchFamily="18" charset="0"/>
              </a:rPr>
              <a:t>Deadlock</a:t>
            </a:r>
            <a:r>
              <a:rPr lang="en-US" sz="2400">
                <a:latin typeface="Times New Roman" pitchFamily="18" charset="0"/>
              </a:rPr>
              <a:t> – two or more processes are waiting indefinitely for an event that can be caused by only one of the waiting processes.</a:t>
            </a:r>
          </a:p>
          <a:p>
            <a:pPr>
              <a:tabLst>
                <a:tab pos="1887538" algn="ctr"/>
                <a:tab pos="4572000" algn="ctr"/>
              </a:tabLst>
            </a:pPr>
            <a:r>
              <a:rPr lang="en-US" sz="2400"/>
              <a:t> </a:t>
            </a:r>
            <a:r>
              <a:rPr lang="en-US" sz="2400">
                <a:latin typeface="Times New Roman" pitchFamily="18" charset="0"/>
              </a:rPr>
              <a:t>Let </a:t>
            </a:r>
            <a:r>
              <a:rPr lang="en-US" sz="2400" i="1">
                <a:latin typeface="Times New Roman" pitchFamily="18" charset="0"/>
              </a:rPr>
              <a:t>S</a:t>
            </a:r>
            <a:r>
              <a:rPr lang="en-US" sz="2400">
                <a:latin typeface="Times New Roman" pitchFamily="18" charset="0"/>
              </a:rPr>
              <a:t> and </a:t>
            </a:r>
            <a:r>
              <a:rPr lang="en-US" sz="2400" i="1">
                <a:latin typeface="Times New Roman" pitchFamily="18" charset="0"/>
              </a:rPr>
              <a:t>Q</a:t>
            </a:r>
            <a:r>
              <a:rPr lang="en-US" sz="2400">
                <a:latin typeface="Times New Roman" pitchFamily="18" charset="0"/>
              </a:rPr>
              <a:t> be two semaphores initialized to 1</a:t>
            </a:r>
          </a:p>
          <a:p>
            <a:pPr>
              <a:buFontTx/>
              <a:buNone/>
              <a:tabLst>
                <a:tab pos="1887538" algn="ctr"/>
                <a:tab pos="4572000" algn="ctr"/>
              </a:tabLst>
            </a:pPr>
            <a:r>
              <a:rPr lang="en-US" sz="2400">
                <a:latin typeface="Times New Roman" pitchFamily="18" charset="0"/>
              </a:rPr>
              <a:t>		</a:t>
            </a:r>
            <a:r>
              <a:rPr lang="en-US" sz="2400" i="1">
                <a:latin typeface="Times New Roman" pitchFamily="18" charset="0"/>
              </a:rPr>
              <a:t>P</a:t>
            </a:r>
            <a:r>
              <a:rPr lang="en-US" sz="2400" i="1" baseline="-25000">
                <a:latin typeface="Times New Roman" pitchFamily="18" charset="0"/>
              </a:rPr>
              <a:t>0</a:t>
            </a:r>
            <a:r>
              <a:rPr lang="en-US" sz="2400">
                <a:latin typeface="Times New Roman" pitchFamily="18" charset="0"/>
              </a:rPr>
              <a:t>	</a:t>
            </a:r>
            <a:r>
              <a:rPr lang="en-US" sz="2400" i="1">
                <a:latin typeface="Times New Roman" pitchFamily="18" charset="0"/>
              </a:rPr>
              <a:t>P</a:t>
            </a:r>
            <a:r>
              <a:rPr lang="en-US" sz="2400" i="1" baseline="-25000">
                <a:latin typeface="Times New Roman" pitchFamily="18" charset="0"/>
              </a:rPr>
              <a:t>1</a:t>
            </a:r>
            <a:endParaRPr lang="en-US" sz="2400" i="1">
              <a:latin typeface="Times New Roman" pitchFamily="18" charset="0"/>
            </a:endParaRPr>
          </a:p>
          <a:p>
            <a:pPr>
              <a:buFontTx/>
              <a:buNone/>
              <a:tabLst>
                <a:tab pos="1887538" algn="ctr"/>
                <a:tab pos="4572000" algn="ctr"/>
              </a:tabLst>
            </a:pPr>
            <a:r>
              <a:rPr lang="en-US" sz="2400">
                <a:latin typeface="Times New Roman" pitchFamily="18" charset="0"/>
              </a:rPr>
              <a:t>		</a:t>
            </a:r>
            <a:r>
              <a:rPr lang="en-US" sz="2400" i="1">
                <a:latin typeface="Times New Roman" pitchFamily="18" charset="0"/>
              </a:rPr>
              <a:t>wait</a:t>
            </a:r>
            <a:r>
              <a:rPr lang="en-US" sz="2400">
                <a:latin typeface="Times New Roman" pitchFamily="18" charset="0"/>
              </a:rPr>
              <a:t>(</a:t>
            </a:r>
            <a:r>
              <a:rPr lang="en-US" sz="2400" i="1">
                <a:latin typeface="Times New Roman" pitchFamily="18" charset="0"/>
              </a:rPr>
              <a:t>S</a:t>
            </a:r>
            <a:r>
              <a:rPr lang="en-US" sz="2400">
                <a:latin typeface="Times New Roman" pitchFamily="18" charset="0"/>
              </a:rPr>
              <a:t>);	</a:t>
            </a:r>
            <a:r>
              <a:rPr lang="en-US" sz="2400" i="1">
                <a:latin typeface="Times New Roman" pitchFamily="18" charset="0"/>
              </a:rPr>
              <a:t>wait</a:t>
            </a:r>
            <a:r>
              <a:rPr lang="en-US" sz="2400">
                <a:latin typeface="Times New Roman" pitchFamily="18" charset="0"/>
              </a:rPr>
              <a:t>(</a:t>
            </a:r>
            <a:r>
              <a:rPr lang="en-US" sz="2400" i="1">
                <a:latin typeface="Times New Roman" pitchFamily="18" charset="0"/>
              </a:rPr>
              <a:t>Q</a:t>
            </a:r>
            <a:r>
              <a:rPr lang="en-US" sz="2400">
                <a:latin typeface="Times New Roman" pitchFamily="18" charset="0"/>
              </a:rPr>
              <a:t>);</a:t>
            </a:r>
          </a:p>
          <a:p>
            <a:pPr>
              <a:buFontTx/>
              <a:buNone/>
              <a:tabLst>
                <a:tab pos="1887538" algn="ctr"/>
                <a:tab pos="4572000" algn="ctr"/>
              </a:tabLst>
            </a:pPr>
            <a:r>
              <a:rPr lang="en-US" sz="2400">
                <a:latin typeface="Times New Roman" pitchFamily="18" charset="0"/>
              </a:rPr>
              <a:t>		</a:t>
            </a:r>
            <a:r>
              <a:rPr lang="en-US" sz="2400" i="1">
                <a:latin typeface="Times New Roman" pitchFamily="18" charset="0"/>
              </a:rPr>
              <a:t>wait</a:t>
            </a:r>
            <a:r>
              <a:rPr lang="en-US" sz="2400">
                <a:latin typeface="Times New Roman" pitchFamily="18" charset="0"/>
              </a:rPr>
              <a:t>(</a:t>
            </a:r>
            <a:r>
              <a:rPr lang="en-US" sz="2400" i="1">
                <a:latin typeface="Times New Roman" pitchFamily="18" charset="0"/>
              </a:rPr>
              <a:t>Q</a:t>
            </a:r>
            <a:r>
              <a:rPr lang="en-US" sz="2400">
                <a:latin typeface="Times New Roman" pitchFamily="18" charset="0"/>
              </a:rPr>
              <a:t>);	</a:t>
            </a:r>
            <a:r>
              <a:rPr lang="en-US" sz="2400" i="1">
                <a:latin typeface="Times New Roman" pitchFamily="18" charset="0"/>
              </a:rPr>
              <a:t>wait</a:t>
            </a:r>
            <a:r>
              <a:rPr lang="en-US" sz="2400">
                <a:latin typeface="Times New Roman" pitchFamily="18" charset="0"/>
              </a:rPr>
              <a:t>(</a:t>
            </a:r>
            <a:r>
              <a:rPr lang="en-US" sz="2400" i="1">
                <a:latin typeface="Times New Roman" pitchFamily="18" charset="0"/>
              </a:rPr>
              <a:t>S</a:t>
            </a:r>
            <a:r>
              <a:rPr lang="en-US" sz="2400">
                <a:latin typeface="Times New Roman" pitchFamily="18" charset="0"/>
              </a:rPr>
              <a:t>);</a:t>
            </a:r>
          </a:p>
          <a:p>
            <a:pPr>
              <a:buFontTx/>
              <a:buNone/>
              <a:tabLst>
                <a:tab pos="1887538" algn="ctr"/>
                <a:tab pos="4572000" algn="ctr"/>
              </a:tabLst>
            </a:pPr>
            <a:r>
              <a:rPr lang="en-US" sz="2400">
                <a:latin typeface="Times New Roman" pitchFamily="18" charset="0"/>
              </a:rPr>
              <a:t>		 </a:t>
            </a:r>
            <a:r>
              <a:rPr lang="en-US" sz="2400">
                <a:latin typeface="Times New Roman" pitchFamily="18" charset="0"/>
                <a:sym typeface="MT Extra" pitchFamily="18" charset="2"/>
              </a:rPr>
              <a:t>	 </a:t>
            </a:r>
          </a:p>
          <a:p>
            <a:pPr>
              <a:buFontTx/>
              <a:buNone/>
              <a:tabLst>
                <a:tab pos="1887538" algn="ctr"/>
                <a:tab pos="4572000" algn="ctr"/>
              </a:tabLst>
            </a:pPr>
            <a:r>
              <a:rPr lang="en-US" sz="2400">
                <a:latin typeface="Times New Roman" pitchFamily="18" charset="0"/>
                <a:sym typeface="MT Extra" pitchFamily="18" charset="2"/>
              </a:rPr>
              <a:t>		</a:t>
            </a:r>
            <a:r>
              <a:rPr lang="en-US" sz="2400" i="1">
                <a:latin typeface="Times New Roman" pitchFamily="18" charset="0"/>
                <a:sym typeface="MT Extra" pitchFamily="18" charset="2"/>
              </a:rPr>
              <a:t>signal</a:t>
            </a:r>
            <a:r>
              <a:rPr lang="en-US" sz="2400">
                <a:latin typeface="Times New Roman" pitchFamily="18" charset="0"/>
                <a:sym typeface="MT Extra" pitchFamily="18" charset="2"/>
              </a:rPr>
              <a:t>(</a:t>
            </a:r>
            <a:r>
              <a:rPr lang="en-US" sz="2400" i="1">
                <a:latin typeface="Times New Roman" pitchFamily="18" charset="0"/>
                <a:sym typeface="MT Extra" pitchFamily="18" charset="2"/>
              </a:rPr>
              <a:t>S</a:t>
            </a:r>
            <a:r>
              <a:rPr lang="en-US" sz="2400">
                <a:latin typeface="Times New Roman" pitchFamily="18" charset="0"/>
                <a:sym typeface="MT Extra" pitchFamily="18" charset="2"/>
              </a:rPr>
              <a:t>);	</a:t>
            </a:r>
            <a:r>
              <a:rPr lang="en-US" sz="2400" i="1">
                <a:latin typeface="Times New Roman" pitchFamily="18" charset="0"/>
                <a:sym typeface="MT Extra" pitchFamily="18" charset="2"/>
              </a:rPr>
              <a:t>signal</a:t>
            </a:r>
            <a:r>
              <a:rPr lang="en-US" sz="2400">
                <a:latin typeface="Times New Roman" pitchFamily="18" charset="0"/>
                <a:sym typeface="MT Extra" pitchFamily="18" charset="2"/>
              </a:rPr>
              <a:t>(</a:t>
            </a:r>
            <a:r>
              <a:rPr lang="en-US" sz="2400" i="1">
                <a:latin typeface="Times New Roman" pitchFamily="18" charset="0"/>
                <a:sym typeface="MT Extra" pitchFamily="18" charset="2"/>
              </a:rPr>
              <a:t>Q</a:t>
            </a:r>
            <a:r>
              <a:rPr lang="en-US" sz="2400">
                <a:latin typeface="Times New Roman" pitchFamily="18" charset="0"/>
                <a:sym typeface="MT Extra" pitchFamily="18" charset="2"/>
              </a:rPr>
              <a:t>);</a:t>
            </a:r>
          </a:p>
          <a:p>
            <a:pPr>
              <a:buFontTx/>
              <a:buNone/>
              <a:tabLst>
                <a:tab pos="1887538" algn="ctr"/>
                <a:tab pos="4572000" algn="ctr"/>
              </a:tabLst>
            </a:pPr>
            <a:r>
              <a:rPr lang="en-US" sz="2400">
                <a:latin typeface="Times New Roman" pitchFamily="18" charset="0"/>
                <a:sym typeface="MT Extra" pitchFamily="18" charset="2"/>
              </a:rPr>
              <a:t>		</a:t>
            </a:r>
            <a:r>
              <a:rPr lang="en-US" sz="2400" i="1">
                <a:latin typeface="Times New Roman" pitchFamily="18" charset="0"/>
                <a:sym typeface="MT Extra" pitchFamily="18" charset="2"/>
              </a:rPr>
              <a:t>signal</a:t>
            </a:r>
            <a:r>
              <a:rPr lang="en-US" sz="2400">
                <a:latin typeface="Times New Roman" pitchFamily="18" charset="0"/>
                <a:sym typeface="MT Extra" pitchFamily="18" charset="2"/>
              </a:rPr>
              <a:t>(</a:t>
            </a:r>
            <a:r>
              <a:rPr lang="en-US" sz="2400" i="1">
                <a:latin typeface="Times New Roman" pitchFamily="18" charset="0"/>
                <a:sym typeface="MT Extra" pitchFamily="18" charset="2"/>
              </a:rPr>
              <a:t>Q</a:t>
            </a:r>
            <a:r>
              <a:rPr lang="en-US" sz="2400">
                <a:latin typeface="Times New Roman" pitchFamily="18" charset="0"/>
                <a:sym typeface="MT Extra" pitchFamily="18" charset="2"/>
              </a:rPr>
              <a:t>)	</a:t>
            </a:r>
            <a:r>
              <a:rPr lang="en-US" sz="2400" i="1">
                <a:latin typeface="Times New Roman" pitchFamily="18" charset="0"/>
                <a:sym typeface="MT Extra" pitchFamily="18" charset="2"/>
              </a:rPr>
              <a:t>signal</a:t>
            </a:r>
            <a:r>
              <a:rPr lang="en-US" sz="2400">
                <a:latin typeface="Times New Roman" pitchFamily="18" charset="0"/>
                <a:sym typeface="MT Extra" pitchFamily="18" charset="2"/>
              </a:rPr>
              <a:t>(</a:t>
            </a:r>
            <a:r>
              <a:rPr lang="en-US" sz="2400" i="1">
                <a:latin typeface="Times New Roman" pitchFamily="18" charset="0"/>
                <a:sym typeface="MT Extra" pitchFamily="18" charset="2"/>
              </a:rPr>
              <a:t>S</a:t>
            </a:r>
            <a:r>
              <a:rPr lang="en-US" sz="2400">
                <a:latin typeface="Times New Roman" pitchFamily="18" charset="0"/>
                <a:sym typeface="MT Extra" pitchFamily="18" charset="2"/>
              </a:rPr>
              <a:t>);</a:t>
            </a:r>
          </a:p>
          <a:p>
            <a:pPr>
              <a:tabLst>
                <a:tab pos="1887538" algn="ctr"/>
                <a:tab pos="4572000" algn="ctr"/>
              </a:tabLst>
            </a:pPr>
            <a:r>
              <a:rPr lang="en-US" sz="2400" b="1">
                <a:sym typeface="MT Extra" pitchFamily="18" charset="2"/>
              </a:rPr>
              <a:t> </a:t>
            </a:r>
            <a:r>
              <a:rPr lang="en-US" sz="2400" b="1">
                <a:solidFill>
                  <a:schemeClr val="accent1"/>
                </a:solidFill>
                <a:latin typeface="Times New Roman" pitchFamily="18" charset="0"/>
                <a:sym typeface="MT Extra" pitchFamily="18" charset="2"/>
              </a:rPr>
              <a:t>Starvation</a:t>
            </a:r>
            <a:r>
              <a:rPr lang="en-US" sz="2400">
                <a:latin typeface="Times New Roman" pitchFamily="18" charset="0"/>
                <a:sym typeface="MT Extra" pitchFamily="18" charset="2"/>
              </a:rPr>
              <a:t> </a:t>
            </a:r>
            <a:r>
              <a:rPr lang="en-US" sz="2400">
                <a:latin typeface="Times New Roman" pitchFamily="18" charset="0"/>
              </a:rPr>
              <a:t> – indefinite blocking.  A process may never be removed from the semaphore queue in which it is suspended</a:t>
            </a:r>
            <a:r>
              <a:rPr lang="en-US" sz="2400"/>
              <a:t>.</a:t>
            </a:r>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02" name="Rectangle 2"/>
          <p:cNvSpPr>
            <a:spLocks noGrp="1" noChangeArrowheads="1"/>
          </p:cNvSpPr>
          <p:nvPr>
            <p:ph type="title"/>
          </p:nvPr>
        </p:nvSpPr>
        <p:spPr/>
        <p:txBody>
          <a:bodyPr/>
          <a:lstStyle/>
          <a:p>
            <a:r>
              <a:rPr lang="en-US"/>
              <a:t>Two Types of Semaphores</a:t>
            </a:r>
          </a:p>
        </p:txBody>
      </p:sp>
      <p:sp>
        <p:nvSpPr>
          <p:cNvPr id="870403" name="Rectangle 3"/>
          <p:cNvSpPr>
            <a:spLocks noGrp="1" noChangeArrowheads="1"/>
          </p:cNvSpPr>
          <p:nvPr>
            <p:ph type="body" idx="1"/>
          </p:nvPr>
        </p:nvSpPr>
        <p:spPr>
          <a:xfrm>
            <a:off x="457200" y="1066800"/>
            <a:ext cx="7735888" cy="5638800"/>
          </a:xfrm>
        </p:spPr>
        <p:txBody>
          <a:bodyPr/>
          <a:lstStyle/>
          <a:p>
            <a:r>
              <a:rPr lang="en-US" i="1"/>
              <a:t> </a:t>
            </a:r>
            <a:r>
              <a:rPr lang="en-US" i="1">
                <a:solidFill>
                  <a:srgbClr val="0000FF"/>
                </a:solidFill>
              </a:rPr>
              <a:t>Counting</a:t>
            </a:r>
            <a:r>
              <a:rPr lang="en-US">
                <a:solidFill>
                  <a:srgbClr val="0000FF"/>
                </a:solidFill>
              </a:rPr>
              <a:t> semaphore</a:t>
            </a:r>
            <a:r>
              <a:rPr lang="en-US"/>
              <a:t> – integer value can range over an unrestricted domain.</a:t>
            </a:r>
          </a:p>
          <a:p>
            <a:r>
              <a:rPr lang="en-US" i="1">
                <a:solidFill>
                  <a:srgbClr val="0000FF"/>
                </a:solidFill>
              </a:rPr>
              <a:t>Binary</a:t>
            </a:r>
            <a:r>
              <a:rPr lang="en-US">
                <a:solidFill>
                  <a:srgbClr val="0000FF"/>
                </a:solidFill>
              </a:rPr>
              <a:t> semaphore</a:t>
            </a:r>
            <a:r>
              <a:rPr lang="en-US"/>
              <a:t> – integer value can range only between 0 and 1; can be simpler to implement.</a:t>
            </a:r>
          </a:p>
          <a:p>
            <a:r>
              <a:rPr lang="en-US"/>
              <a:t>Can implement a counting semaphore </a:t>
            </a:r>
            <a:r>
              <a:rPr lang="en-US" i="1"/>
              <a:t>S</a:t>
            </a:r>
            <a:r>
              <a:rPr lang="en-US"/>
              <a:t> as a binary semaphore.</a:t>
            </a:r>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2450" name="Rectangle 2"/>
          <p:cNvSpPr>
            <a:spLocks noGrp="1" noChangeArrowheads="1"/>
          </p:cNvSpPr>
          <p:nvPr>
            <p:ph type="title"/>
          </p:nvPr>
        </p:nvSpPr>
        <p:spPr>
          <a:xfrm>
            <a:off x="990600" y="165100"/>
            <a:ext cx="8439150" cy="457200"/>
          </a:xfrm>
        </p:spPr>
        <p:txBody>
          <a:bodyPr/>
          <a:lstStyle/>
          <a:p>
            <a:r>
              <a:rPr lang="en-US"/>
              <a:t>Implementing </a:t>
            </a:r>
            <a:r>
              <a:rPr lang="en-US" b="1" i="1"/>
              <a:t>S</a:t>
            </a:r>
            <a:r>
              <a:rPr lang="en-US"/>
              <a:t> as a Binary Semaphore</a:t>
            </a:r>
          </a:p>
        </p:txBody>
      </p:sp>
      <p:sp>
        <p:nvSpPr>
          <p:cNvPr id="872451" name="Rectangle 3"/>
          <p:cNvSpPr>
            <a:spLocks noGrp="1" noChangeArrowheads="1"/>
          </p:cNvSpPr>
          <p:nvPr>
            <p:ph type="body" idx="1"/>
          </p:nvPr>
        </p:nvSpPr>
        <p:spPr/>
        <p:txBody>
          <a:bodyPr/>
          <a:lstStyle/>
          <a:p>
            <a:pPr>
              <a:tabLst>
                <a:tab pos="2576513" algn="l"/>
                <a:tab pos="3030538" algn="l"/>
              </a:tabLst>
            </a:pPr>
            <a:r>
              <a:rPr lang="en-US"/>
              <a:t> Data structures:</a:t>
            </a:r>
          </a:p>
          <a:p>
            <a:pPr>
              <a:spcBef>
                <a:spcPct val="15000"/>
              </a:spcBef>
              <a:buFontTx/>
              <a:buNone/>
              <a:tabLst>
                <a:tab pos="2576513" algn="l"/>
                <a:tab pos="3030538" algn="l"/>
              </a:tabLst>
            </a:pPr>
            <a:r>
              <a:rPr lang="en-US" b="1"/>
              <a:t>		binary-semaphore S1, S2;</a:t>
            </a:r>
          </a:p>
          <a:p>
            <a:pPr>
              <a:spcBef>
                <a:spcPct val="15000"/>
              </a:spcBef>
              <a:buFontTx/>
              <a:buNone/>
              <a:tabLst>
                <a:tab pos="2576513" algn="l"/>
                <a:tab pos="3030538" algn="l"/>
              </a:tabLst>
            </a:pPr>
            <a:r>
              <a:rPr lang="en-US" b="1"/>
              <a:t>		int C:  </a:t>
            </a:r>
          </a:p>
          <a:p>
            <a:pPr>
              <a:spcBef>
                <a:spcPct val="15000"/>
              </a:spcBef>
              <a:tabLst>
                <a:tab pos="2576513" algn="l"/>
                <a:tab pos="3030538" algn="l"/>
              </a:tabLst>
            </a:pPr>
            <a:r>
              <a:rPr lang="en-US"/>
              <a:t> Initialization:</a:t>
            </a:r>
          </a:p>
          <a:p>
            <a:pPr>
              <a:spcBef>
                <a:spcPct val="15000"/>
              </a:spcBef>
              <a:buFontTx/>
              <a:buNone/>
              <a:tabLst>
                <a:tab pos="2576513" algn="l"/>
                <a:tab pos="3030538" algn="l"/>
              </a:tabLst>
            </a:pPr>
            <a:r>
              <a:rPr lang="en-US"/>
              <a:t>		</a:t>
            </a:r>
            <a:r>
              <a:rPr lang="en-US" b="1"/>
              <a:t>S1 = 1</a:t>
            </a:r>
          </a:p>
          <a:p>
            <a:pPr>
              <a:spcBef>
                <a:spcPct val="15000"/>
              </a:spcBef>
              <a:buFontTx/>
              <a:buNone/>
              <a:tabLst>
                <a:tab pos="2576513" algn="l"/>
                <a:tab pos="3030538" algn="l"/>
              </a:tabLst>
            </a:pPr>
            <a:r>
              <a:rPr lang="en-US" b="1"/>
              <a:t>		S2 = 0</a:t>
            </a:r>
          </a:p>
          <a:p>
            <a:pPr>
              <a:spcBef>
                <a:spcPct val="15000"/>
              </a:spcBef>
              <a:buFontTx/>
              <a:buNone/>
              <a:tabLst>
                <a:tab pos="2576513" algn="l"/>
                <a:tab pos="3030538" algn="l"/>
              </a:tabLst>
            </a:pPr>
            <a:r>
              <a:rPr lang="en-US" b="1"/>
              <a:t>		C = </a:t>
            </a:r>
            <a:r>
              <a:rPr lang="en-US"/>
              <a:t>initial value of semaphore</a:t>
            </a:r>
            <a:r>
              <a:rPr lang="en-US" b="1"/>
              <a:t> 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r>
              <a:rPr lang="en-US"/>
              <a:t>Representation of Process Scheduling</a:t>
            </a:r>
          </a:p>
        </p:txBody>
      </p:sp>
      <p:sp>
        <p:nvSpPr>
          <p:cNvPr id="425987" name="Rectangle 3"/>
          <p:cNvSpPr>
            <a:spLocks noGrp="1" noChangeArrowheads="1"/>
          </p:cNvSpPr>
          <p:nvPr>
            <p:ph type="body" idx="1"/>
          </p:nvPr>
        </p:nvSpPr>
        <p:spPr/>
        <p:txBody>
          <a:bodyPr/>
          <a:lstStyle/>
          <a:p>
            <a:r>
              <a:rPr lang="en-US"/>
              <a:t> </a:t>
            </a:r>
          </a:p>
        </p:txBody>
      </p:sp>
      <p:pic>
        <p:nvPicPr>
          <p:cNvPr id="425988" name="Picture 4"/>
          <p:cNvPicPr>
            <a:picLocks noChangeAspect="1" noChangeArrowheads="1"/>
          </p:cNvPicPr>
          <p:nvPr/>
        </p:nvPicPr>
        <p:blipFill>
          <a:blip r:embed="rId3"/>
          <a:srcRect l="526" t="14200" r="777" b="14200"/>
          <a:stretch>
            <a:fillRect/>
          </a:stretch>
        </p:blipFill>
        <p:spPr bwMode="auto">
          <a:xfrm>
            <a:off x="762000" y="1489075"/>
            <a:ext cx="7696200" cy="4835525"/>
          </a:xfrm>
          <a:prstGeom prst="rect">
            <a:avLst/>
          </a:prstGeom>
          <a:noFill/>
          <a:ln w="57150" cmpd="thickThin">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4498" name="Rectangle 2"/>
          <p:cNvSpPr>
            <a:spLocks noGrp="1" noChangeArrowheads="1"/>
          </p:cNvSpPr>
          <p:nvPr>
            <p:ph type="title"/>
          </p:nvPr>
        </p:nvSpPr>
        <p:spPr/>
        <p:txBody>
          <a:bodyPr/>
          <a:lstStyle/>
          <a:p>
            <a:r>
              <a:rPr lang="en-US"/>
              <a:t>Implementing </a:t>
            </a:r>
            <a:r>
              <a:rPr lang="en-US" b="1" i="1"/>
              <a:t>S</a:t>
            </a:r>
            <a:endParaRPr lang="en-US"/>
          </a:p>
        </p:txBody>
      </p:sp>
      <p:sp>
        <p:nvSpPr>
          <p:cNvPr id="874499" name="Rectangle 3"/>
          <p:cNvSpPr>
            <a:spLocks noGrp="1" noChangeArrowheads="1"/>
          </p:cNvSpPr>
          <p:nvPr>
            <p:ph type="body" idx="1"/>
          </p:nvPr>
        </p:nvSpPr>
        <p:spPr>
          <a:xfrm>
            <a:off x="1143000" y="942975"/>
            <a:ext cx="7029450" cy="4114800"/>
          </a:xfrm>
        </p:spPr>
        <p:txBody>
          <a:bodyPr/>
          <a:lstStyle/>
          <a:p>
            <a:pPr>
              <a:lnSpc>
                <a:spcPct val="90000"/>
              </a:lnSpc>
              <a:spcBef>
                <a:spcPct val="15000"/>
              </a:spcBef>
              <a:tabLst>
                <a:tab pos="2403475" algn="l"/>
                <a:tab pos="2974975" algn="l"/>
                <a:tab pos="3546475" algn="l"/>
              </a:tabLst>
            </a:pPr>
            <a:r>
              <a:rPr lang="en-US" sz="2400" i="1"/>
              <a:t>wait</a:t>
            </a:r>
            <a:r>
              <a:rPr lang="en-US" sz="2400"/>
              <a:t> operation</a:t>
            </a:r>
          </a:p>
          <a:p>
            <a:pPr>
              <a:lnSpc>
                <a:spcPct val="90000"/>
              </a:lnSpc>
              <a:spcBef>
                <a:spcPct val="15000"/>
              </a:spcBef>
              <a:buFontTx/>
              <a:buNone/>
              <a:tabLst>
                <a:tab pos="2403475" algn="l"/>
                <a:tab pos="2974975" algn="l"/>
                <a:tab pos="3546475" algn="l"/>
              </a:tabLst>
            </a:pPr>
            <a:r>
              <a:rPr lang="en-US" sz="2400"/>
              <a:t>		</a:t>
            </a:r>
            <a:r>
              <a:rPr lang="en-US" sz="2400" b="1">
                <a:solidFill>
                  <a:schemeClr val="accent1"/>
                </a:solidFill>
              </a:rPr>
              <a:t>wait(S1);</a:t>
            </a:r>
          </a:p>
          <a:p>
            <a:pPr>
              <a:lnSpc>
                <a:spcPct val="90000"/>
              </a:lnSpc>
              <a:spcBef>
                <a:spcPct val="15000"/>
              </a:spcBef>
              <a:buFontTx/>
              <a:buNone/>
              <a:tabLst>
                <a:tab pos="2403475" algn="l"/>
                <a:tab pos="2974975" algn="l"/>
                <a:tab pos="3546475" algn="l"/>
              </a:tabLst>
            </a:pPr>
            <a:r>
              <a:rPr lang="en-US" sz="2400" b="1">
                <a:solidFill>
                  <a:schemeClr val="accent1"/>
                </a:solidFill>
              </a:rPr>
              <a:t>		C--;</a:t>
            </a:r>
          </a:p>
          <a:p>
            <a:pPr>
              <a:lnSpc>
                <a:spcPct val="90000"/>
              </a:lnSpc>
              <a:spcBef>
                <a:spcPct val="15000"/>
              </a:spcBef>
              <a:buFontTx/>
              <a:buNone/>
              <a:tabLst>
                <a:tab pos="2403475" algn="l"/>
                <a:tab pos="2974975" algn="l"/>
                <a:tab pos="3546475" algn="l"/>
              </a:tabLst>
            </a:pPr>
            <a:r>
              <a:rPr lang="en-US" sz="2400" b="1">
                <a:solidFill>
                  <a:schemeClr val="accent1"/>
                </a:solidFill>
              </a:rPr>
              <a:t>		if (C &lt; 0) {</a:t>
            </a:r>
          </a:p>
          <a:p>
            <a:pPr>
              <a:lnSpc>
                <a:spcPct val="90000"/>
              </a:lnSpc>
              <a:spcBef>
                <a:spcPct val="15000"/>
              </a:spcBef>
              <a:buFontTx/>
              <a:buNone/>
              <a:tabLst>
                <a:tab pos="2403475" algn="l"/>
                <a:tab pos="2974975" algn="l"/>
                <a:tab pos="3546475" algn="l"/>
              </a:tabLst>
            </a:pPr>
            <a:r>
              <a:rPr lang="en-US" sz="2400" b="1">
                <a:solidFill>
                  <a:schemeClr val="accent1"/>
                </a:solidFill>
              </a:rPr>
              <a:t>				signal(S1);</a:t>
            </a:r>
          </a:p>
          <a:p>
            <a:pPr>
              <a:lnSpc>
                <a:spcPct val="90000"/>
              </a:lnSpc>
              <a:spcBef>
                <a:spcPct val="15000"/>
              </a:spcBef>
              <a:buFontTx/>
              <a:buNone/>
              <a:tabLst>
                <a:tab pos="2403475" algn="l"/>
                <a:tab pos="2974975" algn="l"/>
                <a:tab pos="3546475" algn="l"/>
              </a:tabLst>
            </a:pPr>
            <a:r>
              <a:rPr lang="en-US" sz="2400" b="1">
                <a:solidFill>
                  <a:schemeClr val="accent1"/>
                </a:solidFill>
              </a:rPr>
              <a:t>				wait(S2);</a:t>
            </a:r>
          </a:p>
          <a:p>
            <a:pPr>
              <a:lnSpc>
                <a:spcPct val="90000"/>
              </a:lnSpc>
              <a:spcBef>
                <a:spcPct val="15000"/>
              </a:spcBef>
              <a:buFontTx/>
              <a:buNone/>
              <a:tabLst>
                <a:tab pos="2403475" algn="l"/>
                <a:tab pos="2974975" algn="l"/>
                <a:tab pos="3546475" algn="l"/>
              </a:tabLst>
            </a:pPr>
            <a:r>
              <a:rPr lang="en-US" sz="2400" b="1">
                <a:solidFill>
                  <a:schemeClr val="accent1"/>
                </a:solidFill>
              </a:rPr>
              <a:t>		}</a:t>
            </a:r>
          </a:p>
          <a:p>
            <a:pPr>
              <a:lnSpc>
                <a:spcPct val="90000"/>
              </a:lnSpc>
              <a:spcBef>
                <a:spcPct val="15000"/>
              </a:spcBef>
              <a:buFontTx/>
              <a:buNone/>
              <a:tabLst>
                <a:tab pos="2403475" algn="l"/>
                <a:tab pos="2974975" algn="l"/>
                <a:tab pos="3546475" algn="l"/>
              </a:tabLst>
            </a:pPr>
            <a:r>
              <a:rPr lang="en-US" sz="2400" b="1">
                <a:solidFill>
                  <a:schemeClr val="accent1"/>
                </a:solidFill>
              </a:rPr>
              <a:t>		signal(S1);</a:t>
            </a:r>
          </a:p>
          <a:p>
            <a:pPr>
              <a:lnSpc>
                <a:spcPct val="90000"/>
              </a:lnSpc>
              <a:spcBef>
                <a:spcPct val="15000"/>
              </a:spcBef>
              <a:buFontTx/>
              <a:buNone/>
              <a:tabLst>
                <a:tab pos="2403475" algn="l"/>
                <a:tab pos="2974975" algn="l"/>
                <a:tab pos="3546475" algn="l"/>
              </a:tabLst>
            </a:pPr>
            <a:r>
              <a:rPr lang="en-US" sz="2400"/>
              <a:t>		</a:t>
            </a:r>
          </a:p>
          <a:p>
            <a:pPr>
              <a:lnSpc>
                <a:spcPct val="90000"/>
              </a:lnSpc>
              <a:spcBef>
                <a:spcPct val="15000"/>
              </a:spcBef>
              <a:tabLst>
                <a:tab pos="2403475" algn="l"/>
                <a:tab pos="2974975" algn="l"/>
                <a:tab pos="3546475" algn="l"/>
              </a:tabLst>
            </a:pPr>
            <a:r>
              <a:rPr lang="en-US" sz="2400" i="1"/>
              <a:t>signal</a:t>
            </a:r>
            <a:r>
              <a:rPr lang="en-US" sz="2400"/>
              <a:t> operation</a:t>
            </a:r>
          </a:p>
          <a:p>
            <a:pPr lvl="1">
              <a:lnSpc>
                <a:spcPct val="90000"/>
              </a:lnSpc>
              <a:spcBef>
                <a:spcPct val="15000"/>
              </a:spcBef>
              <a:buFontTx/>
              <a:buNone/>
              <a:tabLst>
                <a:tab pos="2403475" algn="l"/>
                <a:tab pos="2974975" algn="l"/>
                <a:tab pos="3546475" algn="l"/>
              </a:tabLst>
            </a:pPr>
            <a:r>
              <a:rPr lang="en-US" sz="2000"/>
              <a:t>		</a:t>
            </a:r>
            <a:r>
              <a:rPr lang="en-US" sz="2000" b="1">
                <a:solidFill>
                  <a:schemeClr val="accent1"/>
                </a:solidFill>
              </a:rPr>
              <a:t>wait(S1);</a:t>
            </a:r>
          </a:p>
          <a:p>
            <a:pPr lvl="1">
              <a:lnSpc>
                <a:spcPct val="90000"/>
              </a:lnSpc>
              <a:spcBef>
                <a:spcPct val="15000"/>
              </a:spcBef>
              <a:buFontTx/>
              <a:buNone/>
              <a:tabLst>
                <a:tab pos="2403475" algn="l"/>
                <a:tab pos="2974975" algn="l"/>
                <a:tab pos="3546475" algn="l"/>
              </a:tabLst>
            </a:pPr>
            <a:r>
              <a:rPr lang="en-US" sz="2000" b="1">
                <a:solidFill>
                  <a:schemeClr val="accent1"/>
                </a:solidFill>
              </a:rPr>
              <a:t>		C ++;</a:t>
            </a:r>
          </a:p>
          <a:p>
            <a:pPr lvl="1">
              <a:lnSpc>
                <a:spcPct val="90000"/>
              </a:lnSpc>
              <a:spcBef>
                <a:spcPct val="15000"/>
              </a:spcBef>
              <a:buFontTx/>
              <a:buNone/>
              <a:tabLst>
                <a:tab pos="2403475" algn="l"/>
                <a:tab pos="2974975" algn="l"/>
                <a:tab pos="3546475" algn="l"/>
              </a:tabLst>
            </a:pPr>
            <a:r>
              <a:rPr lang="en-US" sz="2000" b="1">
                <a:solidFill>
                  <a:schemeClr val="accent1"/>
                </a:solidFill>
              </a:rPr>
              <a:t>		if (C &lt;=</a:t>
            </a:r>
            <a:r>
              <a:rPr lang="en-US" sz="2000" b="1">
                <a:solidFill>
                  <a:schemeClr val="accent1"/>
                </a:solidFill>
                <a:sym typeface="Symbol" pitchFamily="18" charset="2"/>
              </a:rPr>
              <a:t> 0)</a:t>
            </a:r>
          </a:p>
          <a:p>
            <a:pPr lvl="1">
              <a:lnSpc>
                <a:spcPct val="90000"/>
              </a:lnSpc>
              <a:spcBef>
                <a:spcPct val="15000"/>
              </a:spcBef>
              <a:buFontTx/>
              <a:buNone/>
              <a:tabLst>
                <a:tab pos="2403475" algn="l"/>
                <a:tab pos="2974975" algn="l"/>
                <a:tab pos="3546475" algn="l"/>
              </a:tabLst>
            </a:pPr>
            <a:r>
              <a:rPr lang="en-US" sz="2000" b="1">
                <a:solidFill>
                  <a:schemeClr val="accent1"/>
                </a:solidFill>
                <a:sym typeface="Symbol" pitchFamily="18" charset="2"/>
              </a:rPr>
              <a:t>			signal(S2);</a:t>
            </a:r>
          </a:p>
          <a:p>
            <a:pPr lvl="1">
              <a:lnSpc>
                <a:spcPct val="90000"/>
              </a:lnSpc>
              <a:spcBef>
                <a:spcPct val="15000"/>
              </a:spcBef>
              <a:buFontTx/>
              <a:buNone/>
              <a:tabLst>
                <a:tab pos="2403475" algn="l"/>
                <a:tab pos="2974975" algn="l"/>
                <a:tab pos="3546475" algn="l"/>
              </a:tabLst>
            </a:pPr>
            <a:r>
              <a:rPr lang="en-US" sz="2000" b="1">
                <a:solidFill>
                  <a:schemeClr val="accent1"/>
                </a:solidFill>
                <a:sym typeface="Symbol" pitchFamily="18" charset="2"/>
              </a:rPr>
              <a:t>		else</a:t>
            </a:r>
          </a:p>
          <a:p>
            <a:pPr lvl="1">
              <a:lnSpc>
                <a:spcPct val="90000"/>
              </a:lnSpc>
              <a:spcBef>
                <a:spcPct val="15000"/>
              </a:spcBef>
              <a:buFontTx/>
              <a:buNone/>
              <a:tabLst>
                <a:tab pos="2403475" algn="l"/>
                <a:tab pos="2974975" algn="l"/>
                <a:tab pos="3546475" algn="l"/>
              </a:tabLst>
            </a:pPr>
            <a:r>
              <a:rPr lang="en-US" sz="2000" b="1">
                <a:solidFill>
                  <a:schemeClr val="accent1"/>
                </a:solidFill>
                <a:sym typeface="Symbol" pitchFamily="18" charset="2"/>
              </a:rPr>
              <a:t>			signal(S1);</a:t>
            </a:r>
            <a:endParaRPr lang="en-US" sz="2000" b="1">
              <a:solidFill>
                <a:schemeClr val="accent1"/>
              </a:solidFill>
            </a:endParaRPr>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6546" name="Rectangle 2"/>
          <p:cNvSpPr>
            <a:spLocks noGrp="1" noChangeArrowheads="1"/>
          </p:cNvSpPr>
          <p:nvPr>
            <p:ph type="title"/>
          </p:nvPr>
        </p:nvSpPr>
        <p:spPr>
          <a:xfrm>
            <a:off x="1114425" y="-12700"/>
            <a:ext cx="7772400" cy="844550"/>
          </a:xfrm>
        </p:spPr>
        <p:txBody>
          <a:bodyPr/>
          <a:lstStyle/>
          <a:p>
            <a:r>
              <a:rPr lang="en-US"/>
              <a:t>Classical Problems of Synchronization</a:t>
            </a:r>
          </a:p>
        </p:txBody>
      </p:sp>
      <p:sp>
        <p:nvSpPr>
          <p:cNvPr id="876547" name="Rectangle 3"/>
          <p:cNvSpPr>
            <a:spLocks noGrp="1" noChangeArrowheads="1"/>
          </p:cNvSpPr>
          <p:nvPr>
            <p:ph type="body" idx="1"/>
          </p:nvPr>
        </p:nvSpPr>
        <p:spPr/>
        <p:txBody>
          <a:bodyPr/>
          <a:lstStyle/>
          <a:p>
            <a:r>
              <a:rPr lang="en-US"/>
              <a:t>Bounded-Buffer Problem</a:t>
            </a:r>
            <a:br>
              <a:rPr lang="en-US"/>
            </a:br>
            <a:endParaRPr lang="en-US"/>
          </a:p>
          <a:p>
            <a:r>
              <a:rPr lang="en-US"/>
              <a:t>Readers and Writers Problem</a:t>
            </a:r>
            <a:br>
              <a:rPr lang="en-US"/>
            </a:br>
            <a:endParaRPr lang="en-US"/>
          </a:p>
          <a:p>
            <a:r>
              <a:rPr lang="en-US"/>
              <a:t>Dining-Philosophers Problem</a:t>
            </a:r>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8594" name="Rectangle 2"/>
          <p:cNvSpPr>
            <a:spLocks noGrp="1" noChangeArrowheads="1"/>
          </p:cNvSpPr>
          <p:nvPr>
            <p:ph type="title"/>
          </p:nvPr>
        </p:nvSpPr>
        <p:spPr/>
        <p:txBody>
          <a:bodyPr/>
          <a:lstStyle/>
          <a:p>
            <a:r>
              <a:rPr lang="en-US"/>
              <a:t>Bounded-Buffer Problem</a:t>
            </a:r>
          </a:p>
        </p:txBody>
      </p:sp>
      <p:sp>
        <p:nvSpPr>
          <p:cNvPr id="878595" name="Rectangle 3"/>
          <p:cNvSpPr>
            <a:spLocks noGrp="1" noChangeArrowheads="1"/>
          </p:cNvSpPr>
          <p:nvPr>
            <p:ph type="body" idx="1"/>
          </p:nvPr>
        </p:nvSpPr>
        <p:spPr/>
        <p:txBody>
          <a:bodyPr/>
          <a:lstStyle/>
          <a:p>
            <a:pPr>
              <a:tabLst>
                <a:tab pos="2058988" algn="l"/>
                <a:tab pos="2459038" algn="l"/>
              </a:tabLst>
            </a:pPr>
            <a:r>
              <a:rPr lang="en-US"/>
              <a:t>Shared data</a:t>
            </a:r>
            <a:br>
              <a:rPr lang="en-US"/>
            </a:br>
            <a:r>
              <a:rPr lang="en-US"/>
              <a:t/>
            </a:r>
            <a:br>
              <a:rPr lang="en-US"/>
            </a:br>
            <a:r>
              <a:rPr lang="en-US" b="1"/>
              <a:t>semaphore full, empty, mutex;</a:t>
            </a:r>
            <a:br>
              <a:rPr lang="en-US" b="1"/>
            </a:br>
            <a:r>
              <a:rPr lang="en-US"/>
              <a:t/>
            </a:r>
            <a:br>
              <a:rPr lang="en-US"/>
            </a:br>
            <a:r>
              <a:rPr lang="en-US"/>
              <a:t>Initially:</a:t>
            </a:r>
            <a:br>
              <a:rPr lang="en-US"/>
            </a:br>
            <a:r>
              <a:rPr lang="en-US"/>
              <a:t/>
            </a:r>
            <a:br>
              <a:rPr lang="en-US"/>
            </a:br>
            <a:r>
              <a:rPr lang="en-US" b="1"/>
              <a:t>full = 0, empty = n, mutex = 1</a:t>
            </a:r>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42" name="Rectangle 2"/>
          <p:cNvSpPr>
            <a:spLocks noGrp="1" noChangeArrowheads="1"/>
          </p:cNvSpPr>
          <p:nvPr>
            <p:ph type="title"/>
          </p:nvPr>
        </p:nvSpPr>
        <p:spPr/>
        <p:txBody>
          <a:bodyPr/>
          <a:lstStyle/>
          <a:p>
            <a:r>
              <a:rPr lang="en-US" sz="2400"/>
              <a:t>Bounded-Buffer Problem Producer Process</a:t>
            </a:r>
          </a:p>
        </p:txBody>
      </p:sp>
      <p:sp>
        <p:nvSpPr>
          <p:cNvPr id="880643" name="Rectangle 3"/>
          <p:cNvSpPr>
            <a:spLocks noGrp="1" noChangeArrowheads="1"/>
          </p:cNvSpPr>
          <p:nvPr>
            <p:ph type="body" idx="1"/>
          </p:nvPr>
        </p:nvSpPr>
        <p:spPr/>
        <p:txBody>
          <a:bodyPr/>
          <a:lstStyle/>
          <a:p>
            <a:pPr>
              <a:lnSpc>
                <a:spcPct val="90000"/>
              </a:lnSpc>
              <a:buFontTx/>
              <a:buNone/>
              <a:tabLst>
                <a:tab pos="2459038" algn="l"/>
                <a:tab pos="2740025" algn="l"/>
                <a:tab pos="3084513" algn="l"/>
              </a:tabLst>
            </a:pPr>
            <a:endParaRPr lang="en-US" sz="2400"/>
          </a:p>
          <a:p>
            <a:pPr>
              <a:lnSpc>
                <a:spcPct val="90000"/>
              </a:lnSpc>
              <a:spcBef>
                <a:spcPct val="15000"/>
              </a:spcBef>
              <a:buFontTx/>
              <a:buNone/>
              <a:tabLst>
                <a:tab pos="2459038" algn="l"/>
                <a:tab pos="2740025" algn="l"/>
                <a:tab pos="3084513" algn="l"/>
              </a:tabLst>
            </a:pPr>
            <a:r>
              <a:rPr lang="en-US" sz="2400"/>
              <a:t>		</a:t>
            </a:r>
            <a:r>
              <a:rPr lang="en-US" sz="2400" b="1"/>
              <a:t>do { </a:t>
            </a:r>
          </a:p>
          <a:p>
            <a:pPr>
              <a:lnSpc>
                <a:spcPct val="90000"/>
              </a:lnSpc>
              <a:spcBef>
                <a:spcPct val="15000"/>
              </a:spcBef>
              <a:buFontTx/>
              <a:buNone/>
              <a:tabLst>
                <a:tab pos="2459038" algn="l"/>
                <a:tab pos="2740025" algn="l"/>
                <a:tab pos="3084513" algn="l"/>
              </a:tabLst>
            </a:pPr>
            <a:r>
              <a:rPr lang="en-US" sz="2400" b="1"/>
              <a:t>				…</a:t>
            </a:r>
          </a:p>
          <a:p>
            <a:pPr>
              <a:lnSpc>
                <a:spcPct val="90000"/>
              </a:lnSpc>
              <a:spcBef>
                <a:spcPct val="15000"/>
              </a:spcBef>
              <a:buFontTx/>
              <a:buNone/>
              <a:tabLst>
                <a:tab pos="2459038" algn="l"/>
                <a:tab pos="2740025" algn="l"/>
                <a:tab pos="3084513" algn="l"/>
              </a:tabLst>
            </a:pPr>
            <a:r>
              <a:rPr lang="en-US" sz="2400" b="1"/>
              <a:t>			</a:t>
            </a:r>
            <a:r>
              <a:rPr lang="en-US" sz="2400"/>
              <a:t>produce an item in</a:t>
            </a:r>
            <a:r>
              <a:rPr lang="en-US" sz="2400" b="1"/>
              <a:t> nextp</a:t>
            </a:r>
          </a:p>
          <a:p>
            <a:pPr>
              <a:lnSpc>
                <a:spcPct val="90000"/>
              </a:lnSpc>
              <a:spcBef>
                <a:spcPct val="15000"/>
              </a:spcBef>
              <a:buFontTx/>
              <a:buNone/>
              <a:tabLst>
                <a:tab pos="2459038" algn="l"/>
                <a:tab pos="2740025" algn="l"/>
                <a:tab pos="3084513" algn="l"/>
              </a:tabLst>
            </a:pPr>
            <a:r>
              <a:rPr lang="en-US" sz="2400" b="1"/>
              <a:t>				 …</a:t>
            </a:r>
          </a:p>
          <a:p>
            <a:pPr>
              <a:lnSpc>
                <a:spcPct val="90000"/>
              </a:lnSpc>
              <a:spcBef>
                <a:spcPct val="15000"/>
              </a:spcBef>
              <a:buFontTx/>
              <a:buNone/>
              <a:tabLst>
                <a:tab pos="2459038" algn="l"/>
                <a:tab pos="2740025" algn="l"/>
                <a:tab pos="3084513" algn="l"/>
              </a:tabLst>
            </a:pPr>
            <a:r>
              <a:rPr lang="en-US" sz="2400" b="1"/>
              <a:t>			</a:t>
            </a:r>
            <a:r>
              <a:rPr lang="en-US" sz="2400" b="1">
                <a:solidFill>
                  <a:srgbClr val="0000FF"/>
                </a:solidFill>
              </a:rPr>
              <a:t>wait(empty); </a:t>
            </a:r>
          </a:p>
          <a:p>
            <a:pPr>
              <a:lnSpc>
                <a:spcPct val="90000"/>
              </a:lnSpc>
              <a:spcBef>
                <a:spcPct val="15000"/>
              </a:spcBef>
              <a:buFontTx/>
              <a:buNone/>
              <a:tabLst>
                <a:tab pos="2459038" algn="l"/>
                <a:tab pos="2740025" algn="l"/>
                <a:tab pos="3084513" algn="l"/>
              </a:tabLst>
            </a:pPr>
            <a:r>
              <a:rPr lang="en-US" sz="2400" b="1">
                <a:solidFill>
                  <a:srgbClr val="0000FF"/>
                </a:solidFill>
              </a:rPr>
              <a:t>			wait(mutex);</a:t>
            </a:r>
          </a:p>
          <a:p>
            <a:pPr>
              <a:lnSpc>
                <a:spcPct val="90000"/>
              </a:lnSpc>
              <a:spcBef>
                <a:spcPct val="15000"/>
              </a:spcBef>
              <a:buFontTx/>
              <a:buNone/>
              <a:tabLst>
                <a:tab pos="2459038" algn="l"/>
                <a:tab pos="2740025" algn="l"/>
                <a:tab pos="3084513" algn="l"/>
              </a:tabLst>
            </a:pPr>
            <a:r>
              <a:rPr lang="en-US" sz="2400" b="1"/>
              <a:t>				 …</a:t>
            </a:r>
          </a:p>
          <a:p>
            <a:pPr>
              <a:lnSpc>
                <a:spcPct val="90000"/>
              </a:lnSpc>
              <a:spcBef>
                <a:spcPct val="15000"/>
              </a:spcBef>
              <a:buFontTx/>
              <a:buNone/>
              <a:tabLst>
                <a:tab pos="2459038" algn="l"/>
                <a:tab pos="2740025" algn="l"/>
                <a:tab pos="3084513" algn="l"/>
              </a:tabLst>
            </a:pPr>
            <a:r>
              <a:rPr lang="en-US" sz="2400" b="1"/>
              <a:t>			</a:t>
            </a:r>
            <a:r>
              <a:rPr lang="en-US" sz="2400"/>
              <a:t>add</a:t>
            </a:r>
            <a:r>
              <a:rPr lang="en-US" sz="2400" b="1"/>
              <a:t> nextp </a:t>
            </a:r>
            <a:r>
              <a:rPr lang="en-US" sz="2400"/>
              <a:t>to buffer</a:t>
            </a:r>
          </a:p>
          <a:p>
            <a:pPr>
              <a:lnSpc>
                <a:spcPct val="90000"/>
              </a:lnSpc>
              <a:spcBef>
                <a:spcPct val="15000"/>
              </a:spcBef>
              <a:buFontTx/>
              <a:buNone/>
              <a:tabLst>
                <a:tab pos="2459038" algn="l"/>
                <a:tab pos="2740025" algn="l"/>
                <a:tab pos="3084513" algn="l"/>
              </a:tabLst>
            </a:pPr>
            <a:r>
              <a:rPr lang="en-US" sz="2400" b="1"/>
              <a:t>				 …</a:t>
            </a:r>
          </a:p>
          <a:p>
            <a:pPr>
              <a:lnSpc>
                <a:spcPct val="90000"/>
              </a:lnSpc>
              <a:spcBef>
                <a:spcPct val="15000"/>
              </a:spcBef>
              <a:buFontTx/>
              <a:buNone/>
              <a:tabLst>
                <a:tab pos="2459038" algn="l"/>
                <a:tab pos="2740025" algn="l"/>
                <a:tab pos="3084513" algn="l"/>
              </a:tabLst>
            </a:pPr>
            <a:r>
              <a:rPr lang="en-US" sz="2400" b="1"/>
              <a:t>			</a:t>
            </a:r>
            <a:r>
              <a:rPr lang="en-US" sz="2400" b="1">
                <a:solidFill>
                  <a:srgbClr val="0000FF"/>
                </a:solidFill>
              </a:rPr>
              <a:t>signal(mutex);</a:t>
            </a:r>
          </a:p>
          <a:p>
            <a:pPr>
              <a:lnSpc>
                <a:spcPct val="90000"/>
              </a:lnSpc>
              <a:spcBef>
                <a:spcPct val="15000"/>
              </a:spcBef>
              <a:buFontTx/>
              <a:buNone/>
              <a:tabLst>
                <a:tab pos="2459038" algn="l"/>
                <a:tab pos="2740025" algn="l"/>
                <a:tab pos="3084513" algn="l"/>
              </a:tabLst>
            </a:pPr>
            <a:r>
              <a:rPr lang="en-US" sz="2400" b="1">
                <a:solidFill>
                  <a:srgbClr val="0000FF"/>
                </a:solidFill>
              </a:rPr>
              <a:t>			signal(full);</a:t>
            </a:r>
          </a:p>
          <a:p>
            <a:pPr>
              <a:lnSpc>
                <a:spcPct val="90000"/>
              </a:lnSpc>
              <a:spcBef>
                <a:spcPct val="15000"/>
              </a:spcBef>
              <a:buFontTx/>
              <a:buNone/>
              <a:tabLst>
                <a:tab pos="2459038" algn="l"/>
                <a:tab pos="2740025" algn="l"/>
                <a:tab pos="3084513" algn="l"/>
              </a:tabLst>
            </a:pPr>
            <a:r>
              <a:rPr lang="en-US" sz="2400" b="1"/>
              <a:t>		} while (1);</a:t>
            </a:r>
          </a:p>
          <a:p>
            <a:pPr>
              <a:lnSpc>
                <a:spcPct val="90000"/>
              </a:lnSpc>
              <a:buFontTx/>
              <a:buNone/>
              <a:tabLst>
                <a:tab pos="2459038" algn="l"/>
                <a:tab pos="2740025" algn="l"/>
                <a:tab pos="3084513" algn="l"/>
              </a:tabLst>
            </a:pPr>
            <a:r>
              <a:rPr lang="en-US" sz="2400" b="1"/>
              <a:t>	 </a:t>
            </a:r>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2690" name="Rectangle 2"/>
          <p:cNvSpPr>
            <a:spLocks noGrp="1" noChangeArrowheads="1"/>
          </p:cNvSpPr>
          <p:nvPr>
            <p:ph type="title"/>
          </p:nvPr>
        </p:nvSpPr>
        <p:spPr/>
        <p:txBody>
          <a:bodyPr/>
          <a:lstStyle/>
          <a:p>
            <a:r>
              <a:rPr lang="en-US" sz="2400"/>
              <a:t>Bounded-Buffer Problem Consumer Process</a:t>
            </a:r>
          </a:p>
        </p:txBody>
      </p:sp>
      <p:sp>
        <p:nvSpPr>
          <p:cNvPr id="882691" name="Rectangle 3"/>
          <p:cNvSpPr>
            <a:spLocks noGrp="1" noChangeArrowheads="1"/>
          </p:cNvSpPr>
          <p:nvPr>
            <p:ph type="body" idx="1"/>
          </p:nvPr>
        </p:nvSpPr>
        <p:spPr/>
        <p:txBody>
          <a:bodyPr/>
          <a:lstStyle/>
          <a:p>
            <a:pPr>
              <a:lnSpc>
                <a:spcPct val="90000"/>
              </a:lnSpc>
              <a:spcBef>
                <a:spcPct val="15000"/>
              </a:spcBef>
              <a:buFontTx/>
              <a:buNone/>
              <a:tabLst>
                <a:tab pos="1597025" algn="l"/>
                <a:tab pos="1941513" algn="l"/>
                <a:tab pos="2286000" algn="l"/>
              </a:tabLst>
            </a:pPr>
            <a:endParaRPr lang="en-US" sz="2400"/>
          </a:p>
          <a:p>
            <a:pPr>
              <a:lnSpc>
                <a:spcPct val="90000"/>
              </a:lnSpc>
              <a:spcBef>
                <a:spcPct val="15000"/>
              </a:spcBef>
              <a:buFontTx/>
              <a:buNone/>
              <a:tabLst>
                <a:tab pos="1597025" algn="l"/>
                <a:tab pos="1941513" algn="l"/>
                <a:tab pos="2286000" algn="l"/>
              </a:tabLst>
            </a:pPr>
            <a:r>
              <a:rPr lang="en-US" sz="2400"/>
              <a:t>		</a:t>
            </a:r>
            <a:r>
              <a:rPr lang="en-US" sz="2400" b="1"/>
              <a:t>do { </a:t>
            </a:r>
          </a:p>
          <a:p>
            <a:pPr>
              <a:lnSpc>
                <a:spcPct val="90000"/>
              </a:lnSpc>
              <a:spcBef>
                <a:spcPct val="15000"/>
              </a:spcBef>
              <a:buFontTx/>
              <a:buNone/>
              <a:tabLst>
                <a:tab pos="1597025" algn="l"/>
                <a:tab pos="1941513" algn="l"/>
                <a:tab pos="2286000" algn="l"/>
              </a:tabLst>
            </a:pPr>
            <a:r>
              <a:rPr lang="en-US" sz="2400" b="1"/>
              <a:t>			wait(full)</a:t>
            </a:r>
          </a:p>
          <a:p>
            <a:pPr>
              <a:lnSpc>
                <a:spcPct val="90000"/>
              </a:lnSpc>
              <a:spcBef>
                <a:spcPct val="15000"/>
              </a:spcBef>
              <a:buFontTx/>
              <a:buNone/>
              <a:tabLst>
                <a:tab pos="1597025" algn="l"/>
                <a:tab pos="1941513" algn="l"/>
                <a:tab pos="2286000" algn="l"/>
              </a:tabLst>
            </a:pPr>
            <a:r>
              <a:rPr lang="en-US" sz="2400" b="1"/>
              <a:t>			wait(mutex);</a:t>
            </a:r>
          </a:p>
          <a:p>
            <a:pPr>
              <a:lnSpc>
                <a:spcPct val="90000"/>
              </a:lnSpc>
              <a:spcBef>
                <a:spcPct val="15000"/>
              </a:spcBef>
              <a:buFontTx/>
              <a:buNone/>
              <a:tabLst>
                <a:tab pos="1597025" algn="l"/>
                <a:tab pos="1941513" algn="l"/>
                <a:tab pos="2286000" algn="l"/>
              </a:tabLst>
            </a:pPr>
            <a:r>
              <a:rPr lang="en-US" sz="2400" b="1"/>
              <a:t>				 …</a:t>
            </a:r>
          </a:p>
          <a:p>
            <a:pPr>
              <a:lnSpc>
                <a:spcPct val="90000"/>
              </a:lnSpc>
              <a:spcBef>
                <a:spcPct val="15000"/>
              </a:spcBef>
              <a:buFontTx/>
              <a:buNone/>
              <a:tabLst>
                <a:tab pos="1597025" algn="l"/>
                <a:tab pos="1941513" algn="l"/>
                <a:tab pos="2286000" algn="l"/>
              </a:tabLst>
            </a:pPr>
            <a:r>
              <a:rPr lang="en-US" sz="2400" b="1"/>
              <a:t>			</a:t>
            </a:r>
            <a:r>
              <a:rPr lang="en-US" sz="2400"/>
              <a:t>remove an item from buffer to</a:t>
            </a:r>
            <a:r>
              <a:rPr lang="en-US" sz="2400" b="1"/>
              <a:t> nextc</a:t>
            </a:r>
          </a:p>
          <a:p>
            <a:pPr>
              <a:lnSpc>
                <a:spcPct val="90000"/>
              </a:lnSpc>
              <a:spcBef>
                <a:spcPct val="15000"/>
              </a:spcBef>
              <a:buFontTx/>
              <a:buNone/>
              <a:tabLst>
                <a:tab pos="1597025" algn="l"/>
                <a:tab pos="1941513" algn="l"/>
                <a:tab pos="2286000" algn="l"/>
              </a:tabLst>
            </a:pPr>
            <a:r>
              <a:rPr lang="en-US" sz="2400" b="1"/>
              <a:t>				 …</a:t>
            </a:r>
          </a:p>
          <a:p>
            <a:pPr>
              <a:lnSpc>
                <a:spcPct val="90000"/>
              </a:lnSpc>
              <a:spcBef>
                <a:spcPct val="15000"/>
              </a:spcBef>
              <a:buFontTx/>
              <a:buNone/>
              <a:tabLst>
                <a:tab pos="1597025" algn="l"/>
                <a:tab pos="1941513" algn="l"/>
                <a:tab pos="2286000" algn="l"/>
              </a:tabLst>
            </a:pPr>
            <a:r>
              <a:rPr lang="en-US" sz="2400" b="1"/>
              <a:t>			signal(mutex);</a:t>
            </a:r>
          </a:p>
          <a:p>
            <a:pPr>
              <a:lnSpc>
                <a:spcPct val="90000"/>
              </a:lnSpc>
              <a:spcBef>
                <a:spcPct val="15000"/>
              </a:spcBef>
              <a:buFontTx/>
              <a:buNone/>
              <a:tabLst>
                <a:tab pos="1597025" algn="l"/>
                <a:tab pos="1941513" algn="l"/>
                <a:tab pos="2286000" algn="l"/>
              </a:tabLst>
            </a:pPr>
            <a:r>
              <a:rPr lang="en-US" sz="2400" b="1"/>
              <a:t>			signal(empty);</a:t>
            </a:r>
          </a:p>
          <a:p>
            <a:pPr>
              <a:lnSpc>
                <a:spcPct val="90000"/>
              </a:lnSpc>
              <a:spcBef>
                <a:spcPct val="15000"/>
              </a:spcBef>
              <a:buFontTx/>
              <a:buNone/>
              <a:tabLst>
                <a:tab pos="1597025" algn="l"/>
                <a:tab pos="1941513" algn="l"/>
                <a:tab pos="2286000" algn="l"/>
              </a:tabLst>
            </a:pPr>
            <a:r>
              <a:rPr lang="en-US" sz="2400" b="1"/>
              <a:t>				 …</a:t>
            </a:r>
          </a:p>
          <a:p>
            <a:pPr>
              <a:lnSpc>
                <a:spcPct val="90000"/>
              </a:lnSpc>
              <a:spcBef>
                <a:spcPct val="15000"/>
              </a:spcBef>
              <a:buFontTx/>
              <a:buNone/>
              <a:tabLst>
                <a:tab pos="1597025" algn="l"/>
                <a:tab pos="1941513" algn="l"/>
                <a:tab pos="2286000" algn="l"/>
              </a:tabLst>
            </a:pPr>
            <a:r>
              <a:rPr lang="en-US" sz="2400" b="1"/>
              <a:t>			</a:t>
            </a:r>
            <a:r>
              <a:rPr lang="en-US" sz="2400"/>
              <a:t>consume the item in</a:t>
            </a:r>
            <a:r>
              <a:rPr lang="en-US" sz="2400" b="1"/>
              <a:t> nextc</a:t>
            </a:r>
          </a:p>
          <a:p>
            <a:pPr>
              <a:lnSpc>
                <a:spcPct val="90000"/>
              </a:lnSpc>
              <a:spcBef>
                <a:spcPct val="15000"/>
              </a:spcBef>
              <a:buFontTx/>
              <a:buNone/>
              <a:tabLst>
                <a:tab pos="1597025" algn="l"/>
                <a:tab pos="1941513" algn="l"/>
                <a:tab pos="2286000" algn="l"/>
              </a:tabLst>
            </a:pPr>
            <a:r>
              <a:rPr lang="en-US" sz="2400" b="1"/>
              <a:t>				 …</a:t>
            </a:r>
          </a:p>
          <a:p>
            <a:pPr>
              <a:lnSpc>
                <a:spcPct val="90000"/>
              </a:lnSpc>
              <a:spcBef>
                <a:spcPct val="15000"/>
              </a:spcBef>
              <a:buFontTx/>
              <a:buNone/>
              <a:tabLst>
                <a:tab pos="1597025" algn="l"/>
                <a:tab pos="1941513" algn="l"/>
                <a:tab pos="2286000" algn="l"/>
              </a:tabLst>
            </a:pPr>
            <a:r>
              <a:rPr lang="en-US" sz="2400" b="1"/>
              <a:t>		} while (1);</a:t>
            </a:r>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4738" name="Rectangle 2"/>
          <p:cNvSpPr>
            <a:spLocks noGrp="1" noChangeArrowheads="1"/>
          </p:cNvSpPr>
          <p:nvPr>
            <p:ph type="title"/>
          </p:nvPr>
        </p:nvSpPr>
        <p:spPr/>
        <p:txBody>
          <a:bodyPr/>
          <a:lstStyle/>
          <a:p>
            <a:r>
              <a:rPr lang="en-US"/>
              <a:t>Readers-Writers Problem</a:t>
            </a:r>
          </a:p>
        </p:txBody>
      </p:sp>
      <p:sp>
        <p:nvSpPr>
          <p:cNvPr id="884739" name="Rectangle 3"/>
          <p:cNvSpPr>
            <a:spLocks noGrp="1" noChangeArrowheads="1"/>
          </p:cNvSpPr>
          <p:nvPr>
            <p:ph type="body" idx="1"/>
          </p:nvPr>
        </p:nvSpPr>
        <p:spPr/>
        <p:txBody>
          <a:bodyPr/>
          <a:lstStyle/>
          <a:p>
            <a:pPr>
              <a:spcBef>
                <a:spcPct val="15000"/>
              </a:spcBef>
              <a:tabLst>
                <a:tab pos="2232025" algn="l"/>
                <a:tab pos="2513013" algn="l"/>
                <a:tab pos="2857500" algn="l"/>
              </a:tabLst>
            </a:pPr>
            <a:r>
              <a:rPr lang="en-US"/>
              <a:t>S hared data</a:t>
            </a:r>
            <a:br>
              <a:rPr lang="en-US"/>
            </a:br>
            <a:r>
              <a:rPr lang="en-US"/>
              <a:t/>
            </a:r>
            <a:br>
              <a:rPr lang="en-US"/>
            </a:br>
            <a:r>
              <a:rPr lang="en-US" b="1"/>
              <a:t>semaphore mutex, wrt;</a:t>
            </a:r>
            <a:br>
              <a:rPr lang="en-US" b="1"/>
            </a:br>
            <a:r>
              <a:rPr lang="en-US" b="1"/>
              <a:t/>
            </a:r>
            <a:br>
              <a:rPr lang="en-US" b="1"/>
            </a:br>
            <a:r>
              <a:rPr lang="en-US"/>
              <a:t>Initially</a:t>
            </a:r>
            <a:br>
              <a:rPr lang="en-US"/>
            </a:br>
            <a:r>
              <a:rPr lang="en-US"/>
              <a:t/>
            </a:r>
            <a:br>
              <a:rPr lang="en-US"/>
            </a:br>
            <a:r>
              <a:rPr lang="en-US" b="1"/>
              <a:t>mutex = 1, wrt = 1, readcount = 0</a:t>
            </a:r>
          </a:p>
          <a:p>
            <a:pPr>
              <a:spcBef>
                <a:spcPct val="15000"/>
              </a:spcBef>
              <a:buFontTx/>
              <a:buNone/>
              <a:tabLst>
                <a:tab pos="2232025" algn="l"/>
                <a:tab pos="2513013" algn="l"/>
                <a:tab pos="2857500" algn="l"/>
              </a:tabLst>
            </a:pPr>
            <a:r>
              <a:rPr lang="en-US"/>
              <a:t>		</a:t>
            </a:r>
          </a:p>
          <a:p>
            <a:pPr>
              <a:spcBef>
                <a:spcPct val="15000"/>
              </a:spcBef>
              <a:buFontTx/>
              <a:buNone/>
              <a:tabLst>
                <a:tab pos="2232025" algn="l"/>
                <a:tab pos="2513013" algn="l"/>
                <a:tab pos="2857500" algn="l"/>
              </a:tabLst>
            </a:pPr>
            <a:r>
              <a:rPr lang="en-US"/>
              <a:t>		</a:t>
            </a:r>
          </a:p>
        </p:txBody>
      </p:sp>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6786" name="Rectangle 2"/>
          <p:cNvSpPr>
            <a:spLocks noGrp="1" noChangeArrowheads="1"/>
          </p:cNvSpPr>
          <p:nvPr>
            <p:ph type="title"/>
          </p:nvPr>
        </p:nvSpPr>
        <p:spPr/>
        <p:txBody>
          <a:bodyPr/>
          <a:lstStyle/>
          <a:p>
            <a:r>
              <a:rPr lang="en-US" sz="2400"/>
              <a:t>Readers-Writers Problem Writer Process</a:t>
            </a:r>
          </a:p>
        </p:txBody>
      </p:sp>
      <p:sp>
        <p:nvSpPr>
          <p:cNvPr id="886787" name="Rectangle 3"/>
          <p:cNvSpPr>
            <a:spLocks noGrp="1" noChangeArrowheads="1"/>
          </p:cNvSpPr>
          <p:nvPr>
            <p:ph type="body" idx="1"/>
          </p:nvPr>
        </p:nvSpPr>
        <p:spPr/>
        <p:txBody>
          <a:bodyPr/>
          <a:lstStyle/>
          <a:p>
            <a:pPr>
              <a:spcBef>
                <a:spcPct val="15000"/>
              </a:spcBef>
              <a:buFontTx/>
              <a:buNone/>
            </a:pPr>
            <a:r>
              <a:rPr lang="en-US" i="1"/>
              <a:t>		</a:t>
            </a:r>
            <a:r>
              <a:rPr lang="en-US" b="1"/>
              <a:t>wait(wrt);</a:t>
            </a:r>
          </a:p>
          <a:p>
            <a:pPr>
              <a:spcBef>
                <a:spcPct val="15000"/>
              </a:spcBef>
              <a:buFontTx/>
              <a:buNone/>
            </a:pPr>
            <a:r>
              <a:rPr lang="en-US" b="1"/>
              <a:t>				 …</a:t>
            </a:r>
          </a:p>
          <a:p>
            <a:pPr>
              <a:spcBef>
                <a:spcPct val="15000"/>
              </a:spcBef>
              <a:buFontTx/>
              <a:buNone/>
            </a:pPr>
            <a:r>
              <a:rPr lang="en-US" b="1"/>
              <a:t>			</a:t>
            </a:r>
            <a:r>
              <a:rPr lang="en-US"/>
              <a:t>writing is performed</a:t>
            </a:r>
          </a:p>
          <a:p>
            <a:pPr>
              <a:spcBef>
                <a:spcPct val="15000"/>
              </a:spcBef>
              <a:buFontTx/>
              <a:buNone/>
            </a:pPr>
            <a:r>
              <a:rPr lang="en-US" b="1"/>
              <a:t>				 …</a:t>
            </a:r>
          </a:p>
          <a:p>
            <a:pPr>
              <a:spcBef>
                <a:spcPct val="15000"/>
              </a:spcBef>
              <a:buFontTx/>
              <a:buNone/>
            </a:pPr>
            <a:r>
              <a:rPr lang="en-US" b="1"/>
              <a:t>		signal(wrt);</a:t>
            </a:r>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8834" name="Rectangle 2"/>
          <p:cNvSpPr>
            <a:spLocks noGrp="1" noChangeArrowheads="1"/>
          </p:cNvSpPr>
          <p:nvPr>
            <p:ph type="title"/>
          </p:nvPr>
        </p:nvSpPr>
        <p:spPr/>
        <p:txBody>
          <a:bodyPr/>
          <a:lstStyle/>
          <a:p>
            <a:r>
              <a:rPr lang="en-US" sz="2400"/>
              <a:t>Readers-Writers Problem Reader Process</a:t>
            </a:r>
          </a:p>
        </p:txBody>
      </p:sp>
      <p:sp>
        <p:nvSpPr>
          <p:cNvPr id="888835" name="Rectangle 3"/>
          <p:cNvSpPr>
            <a:spLocks noGrp="1" noChangeArrowheads="1"/>
          </p:cNvSpPr>
          <p:nvPr>
            <p:ph type="body" idx="1"/>
          </p:nvPr>
        </p:nvSpPr>
        <p:spPr>
          <a:xfrm>
            <a:off x="990600" y="1447800"/>
            <a:ext cx="7105650" cy="4953000"/>
          </a:xfrm>
        </p:spPr>
        <p:txBody>
          <a:bodyPr/>
          <a:lstStyle/>
          <a:p>
            <a:pPr>
              <a:lnSpc>
                <a:spcPct val="90000"/>
              </a:lnSpc>
              <a:spcBef>
                <a:spcPct val="15000"/>
              </a:spcBef>
              <a:buFontTx/>
              <a:buNone/>
              <a:tabLst>
                <a:tab pos="1941513" algn="l"/>
                <a:tab pos="2168525" algn="l"/>
                <a:tab pos="2459038" algn="l"/>
              </a:tabLst>
            </a:pPr>
            <a:endParaRPr lang="en-US" sz="2400"/>
          </a:p>
          <a:p>
            <a:pPr>
              <a:lnSpc>
                <a:spcPct val="90000"/>
              </a:lnSpc>
              <a:spcBef>
                <a:spcPct val="15000"/>
              </a:spcBef>
              <a:buFontTx/>
              <a:buNone/>
              <a:tabLst>
                <a:tab pos="1941513" algn="l"/>
                <a:tab pos="2168525" algn="l"/>
                <a:tab pos="2459038" algn="l"/>
              </a:tabLst>
            </a:pPr>
            <a:r>
              <a:rPr lang="en-US" sz="2400"/>
              <a:t>		</a:t>
            </a:r>
            <a:r>
              <a:rPr lang="en-US" sz="2000" b="1">
                <a:latin typeface="Times New Roman" pitchFamily="18" charset="0"/>
              </a:rPr>
              <a:t>wait(mutex);</a:t>
            </a:r>
          </a:p>
          <a:p>
            <a:pPr>
              <a:lnSpc>
                <a:spcPct val="90000"/>
              </a:lnSpc>
              <a:spcBef>
                <a:spcPct val="15000"/>
              </a:spcBef>
              <a:buFontTx/>
              <a:buNone/>
              <a:tabLst>
                <a:tab pos="1941513" algn="l"/>
                <a:tab pos="2168525" algn="l"/>
                <a:tab pos="2459038" algn="l"/>
              </a:tabLst>
            </a:pPr>
            <a:r>
              <a:rPr lang="en-US" sz="2000" b="1">
                <a:latin typeface="Times New Roman" pitchFamily="18" charset="0"/>
              </a:rPr>
              <a:t>		readcount++;	</a:t>
            </a:r>
          </a:p>
          <a:p>
            <a:pPr>
              <a:lnSpc>
                <a:spcPct val="90000"/>
              </a:lnSpc>
              <a:spcBef>
                <a:spcPct val="15000"/>
              </a:spcBef>
              <a:buFontTx/>
              <a:buNone/>
              <a:tabLst>
                <a:tab pos="1941513" algn="l"/>
                <a:tab pos="2168525" algn="l"/>
                <a:tab pos="2459038" algn="l"/>
              </a:tabLst>
            </a:pPr>
            <a:r>
              <a:rPr lang="en-US" sz="2000" b="1">
                <a:latin typeface="Times New Roman" pitchFamily="18" charset="0"/>
              </a:rPr>
              <a:t>		if (readcount == 1)</a:t>
            </a:r>
          </a:p>
          <a:p>
            <a:pPr>
              <a:lnSpc>
                <a:spcPct val="90000"/>
              </a:lnSpc>
              <a:spcBef>
                <a:spcPct val="15000"/>
              </a:spcBef>
              <a:buFontTx/>
              <a:buNone/>
              <a:tabLst>
                <a:tab pos="1941513" algn="l"/>
                <a:tab pos="2168525" algn="l"/>
                <a:tab pos="2459038" algn="l"/>
              </a:tabLst>
            </a:pPr>
            <a:r>
              <a:rPr lang="en-US" sz="2000" b="1">
                <a:latin typeface="Times New Roman" pitchFamily="18" charset="0"/>
              </a:rPr>
              <a:t>				wait(wrt);</a:t>
            </a:r>
          </a:p>
          <a:p>
            <a:pPr>
              <a:lnSpc>
                <a:spcPct val="90000"/>
              </a:lnSpc>
              <a:spcBef>
                <a:spcPct val="15000"/>
              </a:spcBef>
              <a:buFontTx/>
              <a:buNone/>
              <a:tabLst>
                <a:tab pos="1941513" algn="l"/>
                <a:tab pos="2168525" algn="l"/>
                <a:tab pos="2459038" algn="l"/>
              </a:tabLst>
            </a:pPr>
            <a:r>
              <a:rPr lang="en-US" sz="2000" b="1">
                <a:latin typeface="Times New Roman" pitchFamily="18" charset="0"/>
              </a:rPr>
              <a:t>		signal(mutex);</a:t>
            </a:r>
          </a:p>
          <a:p>
            <a:pPr>
              <a:lnSpc>
                <a:spcPct val="90000"/>
              </a:lnSpc>
              <a:spcBef>
                <a:spcPct val="15000"/>
              </a:spcBef>
              <a:buFontTx/>
              <a:buNone/>
              <a:tabLst>
                <a:tab pos="1941513" algn="l"/>
                <a:tab pos="2168525" algn="l"/>
                <a:tab pos="2459038" algn="l"/>
              </a:tabLst>
            </a:pPr>
            <a:r>
              <a:rPr lang="en-US" sz="2000" b="1">
                <a:latin typeface="Times New Roman" pitchFamily="18" charset="0"/>
              </a:rPr>
              <a:t>	</a:t>
            </a:r>
            <a:r>
              <a:rPr lang="en-US" sz="2000">
                <a:latin typeface="Times New Roman" pitchFamily="18" charset="0"/>
              </a:rPr>
              <a:t>			 …</a:t>
            </a:r>
          </a:p>
          <a:p>
            <a:pPr>
              <a:lnSpc>
                <a:spcPct val="90000"/>
              </a:lnSpc>
              <a:spcBef>
                <a:spcPct val="15000"/>
              </a:spcBef>
              <a:buFontTx/>
              <a:buNone/>
              <a:tabLst>
                <a:tab pos="1941513" algn="l"/>
                <a:tab pos="2168525" algn="l"/>
                <a:tab pos="2459038" algn="l"/>
              </a:tabLst>
            </a:pPr>
            <a:r>
              <a:rPr lang="en-US" sz="2000">
                <a:latin typeface="Times New Roman" pitchFamily="18" charset="0"/>
              </a:rPr>
              <a:t>			reading is performed</a:t>
            </a:r>
          </a:p>
          <a:p>
            <a:pPr>
              <a:lnSpc>
                <a:spcPct val="90000"/>
              </a:lnSpc>
              <a:spcBef>
                <a:spcPct val="15000"/>
              </a:spcBef>
              <a:buFontTx/>
              <a:buNone/>
              <a:tabLst>
                <a:tab pos="1941513" algn="l"/>
                <a:tab pos="2168525" algn="l"/>
                <a:tab pos="2459038" algn="l"/>
              </a:tabLst>
            </a:pPr>
            <a:r>
              <a:rPr lang="en-US" sz="2000">
                <a:latin typeface="Times New Roman" pitchFamily="18" charset="0"/>
              </a:rPr>
              <a:t>				 …</a:t>
            </a:r>
          </a:p>
          <a:p>
            <a:pPr>
              <a:lnSpc>
                <a:spcPct val="90000"/>
              </a:lnSpc>
              <a:spcBef>
                <a:spcPct val="15000"/>
              </a:spcBef>
              <a:buFontTx/>
              <a:buNone/>
              <a:tabLst>
                <a:tab pos="1941513" algn="l"/>
                <a:tab pos="2168525" algn="l"/>
                <a:tab pos="2459038" algn="l"/>
              </a:tabLst>
            </a:pPr>
            <a:r>
              <a:rPr lang="en-US" sz="2000">
                <a:latin typeface="Times New Roman" pitchFamily="18" charset="0"/>
              </a:rPr>
              <a:t>		</a:t>
            </a:r>
            <a:r>
              <a:rPr lang="en-US" sz="2000" b="1">
                <a:latin typeface="Times New Roman" pitchFamily="18" charset="0"/>
              </a:rPr>
              <a:t>wait(mutex);</a:t>
            </a:r>
          </a:p>
          <a:p>
            <a:pPr>
              <a:lnSpc>
                <a:spcPct val="90000"/>
              </a:lnSpc>
              <a:spcBef>
                <a:spcPct val="15000"/>
              </a:spcBef>
              <a:buFontTx/>
              <a:buNone/>
              <a:tabLst>
                <a:tab pos="1941513" algn="l"/>
                <a:tab pos="2168525" algn="l"/>
                <a:tab pos="2459038" algn="l"/>
              </a:tabLst>
            </a:pPr>
            <a:r>
              <a:rPr lang="en-US" sz="2000" b="1">
                <a:latin typeface="Times New Roman" pitchFamily="18" charset="0"/>
              </a:rPr>
              <a:t>		readcount--;</a:t>
            </a:r>
          </a:p>
          <a:p>
            <a:pPr>
              <a:lnSpc>
                <a:spcPct val="90000"/>
              </a:lnSpc>
              <a:spcBef>
                <a:spcPct val="15000"/>
              </a:spcBef>
              <a:buFontTx/>
              <a:buNone/>
              <a:tabLst>
                <a:tab pos="1941513" algn="l"/>
                <a:tab pos="2168525" algn="l"/>
                <a:tab pos="2459038" algn="l"/>
              </a:tabLst>
            </a:pPr>
            <a:r>
              <a:rPr lang="en-US" sz="2000" b="1">
                <a:latin typeface="Times New Roman" pitchFamily="18" charset="0"/>
              </a:rPr>
              <a:t>		if (readcount == 0)</a:t>
            </a:r>
          </a:p>
          <a:p>
            <a:pPr>
              <a:lnSpc>
                <a:spcPct val="90000"/>
              </a:lnSpc>
              <a:spcBef>
                <a:spcPct val="15000"/>
              </a:spcBef>
              <a:buFontTx/>
              <a:buNone/>
              <a:tabLst>
                <a:tab pos="1941513" algn="l"/>
                <a:tab pos="2168525" algn="l"/>
                <a:tab pos="2459038" algn="l"/>
              </a:tabLst>
            </a:pPr>
            <a:r>
              <a:rPr lang="en-US" sz="2000" b="1">
                <a:latin typeface="Times New Roman" pitchFamily="18" charset="0"/>
              </a:rPr>
              <a:t>			signal(wrt);</a:t>
            </a:r>
          </a:p>
          <a:p>
            <a:pPr>
              <a:lnSpc>
                <a:spcPct val="90000"/>
              </a:lnSpc>
              <a:buFontTx/>
              <a:buNone/>
              <a:tabLst>
                <a:tab pos="1941513" algn="l"/>
                <a:tab pos="2168525" algn="l"/>
                <a:tab pos="2459038" algn="l"/>
              </a:tabLst>
            </a:pPr>
            <a:r>
              <a:rPr lang="en-US" sz="2000" b="1">
                <a:latin typeface="Times New Roman" pitchFamily="18" charset="0"/>
              </a:rPr>
              <a:t>		signal(mutex):</a:t>
            </a:r>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82" name="Rectangle 2"/>
          <p:cNvSpPr>
            <a:spLocks noGrp="1" noChangeArrowheads="1"/>
          </p:cNvSpPr>
          <p:nvPr>
            <p:ph type="title"/>
          </p:nvPr>
        </p:nvSpPr>
        <p:spPr/>
        <p:txBody>
          <a:bodyPr/>
          <a:lstStyle/>
          <a:p>
            <a:r>
              <a:rPr lang="en-US"/>
              <a:t>Dining-Philosophers Problem</a:t>
            </a:r>
          </a:p>
        </p:txBody>
      </p:sp>
      <p:sp>
        <p:nvSpPr>
          <p:cNvPr id="890883" name="Rectangle 3"/>
          <p:cNvSpPr>
            <a:spLocks noGrp="1" noChangeArrowheads="1"/>
          </p:cNvSpPr>
          <p:nvPr>
            <p:ph type="body" idx="1"/>
          </p:nvPr>
        </p:nvSpPr>
        <p:spPr>
          <a:xfrm>
            <a:off x="914400" y="4876800"/>
            <a:ext cx="7029450" cy="1247775"/>
          </a:xfrm>
        </p:spPr>
        <p:txBody>
          <a:bodyPr/>
          <a:lstStyle/>
          <a:p>
            <a:pPr>
              <a:tabLst>
                <a:tab pos="1370013" algn="l"/>
                <a:tab pos="1541463" algn="l"/>
              </a:tabLst>
            </a:pPr>
            <a:r>
              <a:rPr lang="en-US"/>
              <a:t> </a:t>
            </a:r>
            <a:r>
              <a:rPr lang="en-US" sz="2400">
                <a:latin typeface="Times New Roman" pitchFamily="18" charset="0"/>
              </a:rPr>
              <a:t>Shared data </a:t>
            </a:r>
          </a:p>
          <a:p>
            <a:pPr>
              <a:buFontTx/>
              <a:buNone/>
              <a:tabLst>
                <a:tab pos="1370013" algn="l"/>
                <a:tab pos="1541463" algn="l"/>
              </a:tabLst>
            </a:pPr>
            <a:r>
              <a:rPr lang="en-US" sz="2400">
                <a:latin typeface="Times New Roman" pitchFamily="18" charset="0"/>
              </a:rPr>
              <a:t>		</a:t>
            </a:r>
            <a:r>
              <a:rPr lang="en-US" sz="2400" b="1">
                <a:latin typeface="Times New Roman" pitchFamily="18" charset="0"/>
              </a:rPr>
              <a:t>semaphore chopstick[5];</a:t>
            </a:r>
          </a:p>
          <a:p>
            <a:pPr>
              <a:buFontTx/>
              <a:buNone/>
              <a:tabLst>
                <a:tab pos="1370013" algn="l"/>
                <a:tab pos="1541463" algn="l"/>
              </a:tabLst>
            </a:pPr>
            <a:r>
              <a:rPr lang="en-US" sz="2400">
                <a:latin typeface="Times New Roman" pitchFamily="18" charset="0"/>
              </a:rPr>
              <a:t>Initially all values are 1</a:t>
            </a:r>
          </a:p>
        </p:txBody>
      </p:sp>
      <p:pic>
        <p:nvPicPr>
          <p:cNvPr id="890884" name="Picture 4"/>
          <p:cNvPicPr>
            <a:picLocks noChangeAspect="1" noChangeArrowheads="1"/>
          </p:cNvPicPr>
          <p:nvPr/>
        </p:nvPicPr>
        <p:blipFill>
          <a:blip r:embed="rId3"/>
          <a:srcRect l="9184" t="1529" r="9151" b="710"/>
          <a:stretch>
            <a:fillRect/>
          </a:stretch>
        </p:blipFill>
        <p:spPr bwMode="auto">
          <a:xfrm>
            <a:off x="2751138" y="1425575"/>
            <a:ext cx="3336925" cy="3195638"/>
          </a:xfrm>
          <a:prstGeom prst="rect">
            <a:avLst/>
          </a:prstGeom>
          <a:noFill/>
          <a:ln w="57150" cmpd="thickThin">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41" name="Picture 49" descr="PE03887_[1]"/>
          <p:cNvPicPr>
            <a:picLocks noChangeAspect="1" noChangeArrowheads="1"/>
          </p:cNvPicPr>
          <p:nvPr/>
        </p:nvPicPr>
        <p:blipFill>
          <a:blip r:embed="rId2"/>
          <a:srcRect/>
          <a:stretch>
            <a:fillRect/>
          </a:stretch>
        </p:blipFill>
        <p:spPr bwMode="auto">
          <a:xfrm>
            <a:off x="5838825" y="1603375"/>
            <a:ext cx="790575" cy="1139825"/>
          </a:xfrm>
          <a:prstGeom prst="rect">
            <a:avLst/>
          </a:prstGeom>
          <a:noFill/>
        </p:spPr>
      </p:pic>
      <p:pic>
        <p:nvPicPr>
          <p:cNvPr id="8242" name="Picture 50" descr="BD05893_[1]"/>
          <p:cNvPicPr>
            <a:picLocks noChangeAspect="1" noChangeArrowheads="1"/>
          </p:cNvPicPr>
          <p:nvPr/>
        </p:nvPicPr>
        <p:blipFill>
          <a:blip r:embed="rId3"/>
          <a:srcRect/>
          <a:stretch>
            <a:fillRect/>
          </a:stretch>
        </p:blipFill>
        <p:spPr bwMode="auto">
          <a:xfrm>
            <a:off x="6324600" y="3886200"/>
            <a:ext cx="1079500" cy="1412875"/>
          </a:xfrm>
          <a:prstGeom prst="rect">
            <a:avLst/>
          </a:prstGeom>
          <a:noFill/>
        </p:spPr>
      </p:pic>
      <p:pic>
        <p:nvPicPr>
          <p:cNvPr id="8243" name="Picture 51" descr="PE03920_[1]"/>
          <p:cNvPicPr>
            <a:picLocks noChangeAspect="1" noChangeArrowheads="1"/>
          </p:cNvPicPr>
          <p:nvPr/>
        </p:nvPicPr>
        <p:blipFill>
          <a:blip r:embed="rId4"/>
          <a:srcRect/>
          <a:stretch>
            <a:fillRect/>
          </a:stretch>
        </p:blipFill>
        <p:spPr bwMode="auto">
          <a:xfrm>
            <a:off x="2438400" y="1600200"/>
            <a:ext cx="1009650" cy="1263650"/>
          </a:xfrm>
          <a:prstGeom prst="rect">
            <a:avLst/>
          </a:prstGeom>
          <a:noFill/>
        </p:spPr>
      </p:pic>
      <p:pic>
        <p:nvPicPr>
          <p:cNvPr id="8244" name="Picture 52" descr="PE03914_[1]"/>
          <p:cNvPicPr>
            <a:picLocks noChangeAspect="1" noChangeArrowheads="1"/>
          </p:cNvPicPr>
          <p:nvPr/>
        </p:nvPicPr>
        <p:blipFill>
          <a:blip r:embed="rId5"/>
          <a:srcRect/>
          <a:stretch>
            <a:fillRect/>
          </a:stretch>
        </p:blipFill>
        <p:spPr bwMode="auto">
          <a:xfrm>
            <a:off x="1663700" y="3962400"/>
            <a:ext cx="1079500" cy="1444625"/>
          </a:xfrm>
          <a:prstGeom prst="rect">
            <a:avLst/>
          </a:prstGeom>
          <a:noFill/>
        </p:spPr>
      </p:pic>
      <p:pic>
        <p:nvPicPr>
          <p:cNvPr id="8245" name="Picture 53" descr="j0083519[1]"/>
          <p:cNvPicPr>
            <a:picLocks noChangeAspect="1" noChangeArrowheads="1"/>
          </p:cNvPicPr>
          <p:nvPr/>
        </p:nvPicPr>
        <p:blipFill>
          <a:blip r:embed="rId6"/>
          <a:srcRect/>
          <a:stretch>
            <a:fillRect/>
          </a:stretch>
        </p:blipFill>
        <p:spPr bwMode="auto">
          <a:xfrm>
            <a:off x="4086225" y="5694363"/>
            <a:ext cx="1019175" cy="1163637"/>
          </a:xfrm>
          <a:prstGeom prst="rect">
            <a:avLst/>
          </a:prstGeom>
          <a:noFill/>
        </p:spPr>
      </p:pic>
      <p:sp>
        <p:nvSpPr>
          <p:cNvPr id="8194" name="Rectangle 2"/>
          <p:cNvSpPr>
            <a:spLocks noGrp="1" noChangeArrowheads="1"/>
          </p:cNvSpPr>
          <p:nvPr>
            <p:ph type="title"/>
          </p:nvPr>
        </p:nvSpPr>
        <p:spPr/>
        <p:txBody>
          <a:bodyPr/>
          <a:lstStyle/>
          <a:p>
            <a:r>
              <a:rPr lang="en-US" sz="3000" dirty="0">
                <a:latin typeface="Times New Roman" pitchFamily="18" charset="0"/>
                <a:cs typeface="Times New Roman" pitchFamily="18" charset="0"/>
              </a:rPr>
              <a:t>Dining Philosopher’s </a:t>
            </a:r>
            <a:r>
              <a:rPr lang="en-US" sz="3000" dirty="0" smtClean="0">
                <a:latin typeface="Times New Roman" pitchFamily="18" charset="0"/>
                <a:cs typeface="Times New Roman" pitchFamily="18" charset="0"/>
              </a:rPr>
              <a:t>Problem (</a:t>
            </a:r>
            <a:r>
              <a:rPr lang="en-US" sz="3000" dirty="0" err="1" smtClean="0">
                <a:latin typeface="Times New Roman" pitchFamily="18" charset="0"/>
                <a:cs typeface="Times New Roman" pitchFamily="18" charset="0"/>
              </a:rPr>
              <a:t>Dijkstra</a:t>
            </a:r>
            <a:r>
              <a:rPr lang="en-US" sz="3000" dirty="0" smtClean="0">
                <a:latin typeface="Times New Roman" pitchFamily="18" charset="0"/>
                <a:cs typeface="Times New Roman" pitchFamily="18" charset="0"/>
              </a:rPr>
              <a:t> </a:t>
            </a:r>
            <a:r>
              <a:rPr lang="en-US" sz="3000" dirty="0">
                <a:latin typeface="Times New Roman" pitchFamily="18" charset="0"/>
                <a:cs typeface="Times New Roman" pitchFamily="18" charset="0"/>
              </a:rPr>
              <a:t>’71)</a:t>
            </a:r>
          </a:p>
        </p:txBody>
      </p:sp>
      <p:sp>
        <p:nvSpPr>
          <p:cNvPr id="8197" name="AutoShape 5"/>
          <p:cNvSpPr>
            <a:spLocks noChangeArrowheads="1"/>
          </p:cNvSpPr>
          <p:nvPr/>
        </p:nvSpPr>
        <p:spPr bwMode="auto">
          <a:xfrm>
            <a:off x="2362200" y="1676400"/>
            <a:ext cx="4419600" cy="3962400"/>
          </a:xfrm>
          <a:prstGeom prst="pentagon">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pic>
        <p:nvPicPr>
          <p:cNvPr id="8252" name="Picture 60" descr="FD01618_[1]"/>
          <p:cNvPicPr>
            <a:picLocks noChangeAspect="1" noChangeArrowheads="1"/>
          </p:cNvPicPr>
          <p:nvPr/>
        </p:nvPicPr>
        <p:blipFill>
          <a:blip r:embed="rId7"/>
          <a:srcRect/>
          <a:stretch>
            <a:fillRect/>
          </a:stretch>
        </p:blipFill>
        <p:spPr bwMode="auto">
          <a:xfrm>
            <a:off x="3352800" y="2590800"/>
            <a:ext cx="685800" cy="650875"/>
          </a:xfrm>
          <a:prstGeom prst="rect">
            <a:avLst/>
          </a:prstGeom>
          <a:noFill/>
          <a:ln w="9525">
            <a:noFill/>
            <a:miter lim="800000"/>
            <a:headEnd/>
            <a:tailEnd/>
          </a:ln>
        </p:spPr>
      </p:pic>
      <p:pic>
        <p:nvPicPr>
          <p:cNvPr id="8253" name="Picture 61" descr="FD01618_[1]"/>
          <p:cNvPicPr>
            <a:picLocks noChangeAspect="1" noChangeArrowheads="1"/>
          </p:cNvPicPr>
          <p:nvPr/>
        </p:nvPicPr>
        <p:blipFill>
          <a:blip r:embed="rId7"/>
          <a:srcRect/>
          <a:stretch>
            <a:fillRect/>
          </a:stretch>
        </p:blipFill>
        <p:spPr bwMode="auto">
          <a:xfrm>
            <a:off x="5105400" y="2590800"/>
            <a:ext cx="685800" cy="650875"/>
          </a:xfrm>
          <a:prstGeom prst="rect">
            <a:avLst/>
          </a:prstGeom>
          <a:noFill/>
          <a:ln w="9525">
            <a:noFill/>
            <a:miter lim="800000"/>
            <a:headEnd/>
            <a:tailEnd/>
          </a:ln>
        </p:spPr>
      </p:pic>
      <p:pic>
        <p:nvPicPr>
          <p:cNvPr id="8266" name="Picture 74" descr="FD01618_[1]"/>
          <p:cNvPicPr>
            <a:picLocks noChangeAspect="1" noChangeArrowheads="1"/>
          </p:cNvPicPr>
          <p:nvPr/>
        </p:nvPicPr>
        <p:blipFill>
          <a:blip r:embed="rId7"/>
          <a:srcRect/>
          <a:stretch>
            <a:fillRect/>
          </a:stretch>
        </p:blipFill>
        <p:spPr bwMode="auto">
          <a:xfrm>
            <a:off x="5486400" y="3962400"/>
            <a:ext cx="685800" cy="650875"/>
          </a:xfrm>
          <a:prstGeom prst="rect">
            <a:avLst/>
          </a:prstGeom>
          <a:noFill/>
          <a:ln w="9525">
            <a:noFill/>
            <a:miter lim="800000"/>
            <a:headEnd/>
            <a:tailEnd/>
          </a:ln>
        </p:spPr>
      </p:pic>
      <p:pic>
        <p:nvPicPr>
          <p:cNvPr id="8267" name="Picture 75" descr="FD01618_[1]"/>
          <p:cNvPicPr>
            <a:picLocks noChangeAspect="1" noChangeArrowheads="1"/>
          </p:cNvPicPr>
          <p:nvPr/>
        </p:nvPicPr>
        <p:blipFill>
          <a:blip r:embed="rId7"/>
          <a:srcRect/>
          <a:stretch>
            <a:fillRect/>
          </a:stretch>
        </p:blipFill>
        <p:spPr bwMode="auto">
          <a:xfrm>
            <a:off x="2971800" y="3962400"/>
            <a:ext cx="685800" cy="650875"/>
          </a:xfrm>
          <a:prstGeom prst="rect">
            <a:avLst/>
          </a:prstGeom>
          <a:noFill/>
          <a:ln w="9525">
            <a:noFill/>
            <a:miter lim="800000"/>
            <a:headEnd/>
            <a:tailEnd/>
          </a:ln>
        </p:spPr>
      </p:pic>
      <p:pic>
        <p:nvPicPr>
          <p:cNvPr id="8268" name="Picture 76" descr="FD01618_[1]"/>
          <p:cNvPicPr>
            <a:picLocks noChangeAspect="1" noChangeArrowheads="1"/>
          </p:cNvPicPr>
          <p:nvPr/>
        </p:nvPicPr>
        <p:blipFill>
          <a:blip r:embed="rId7"/>
          <a:srcRect/>
          <a:stretch>
            <a:fillRect/>
          </a:stretch>
        </p:blipFill>
        <p:spPr bwMode="auto">
          <a:xfrm>
            <a:off x="4229100" y="4835525"/>
            <a:ext cx="685800" cy="650875"/>
          </a:xfrm>
          <a:prstGeom prst="rect">
            <a:avLst/>
          </a:prstGeom>
          <a:noFill/>
          <a:ln w="9525">
            <a:noFill/>
            <a:miter lim="800000"/>
            <a:headEnd/>
            <a:tailEnd/>
          </a:ln>
        </p:spPr>
      </p:pic>
      <p:grpSp>
        <p:nvGrpSpPr>
          <p:cNvPr id="2" name="Group 13"/>
          <p:cNvGrpSpPr>
            <a:grpSpLocks/>
          </p:cNvGrpSpPr>
          <p:nvPr/>
        </p:nvGrpSpPr>
        <p:grpSpPr bwMode="auto">
          <a:xfrm rot="10800000">
            <a:off x="4495800" y="2057400"/>
            <a:ext cx="152400" cy="381000"/>
            <a:chOff x="624" y="2976"/>
            <a:chExt cx="96" cy="240"/>
          </a:xfrm>
        </p:grpSpPr>
        <p:sp>
          <p:nvSpPr>
            <p:cNvPr id="8206" name="Freeform 14"/>
            <p:cNvSpPr>
              <a:spLocks/>
            </p:cNvSpPr>
            <p:nvPr/>
          </p:nvSpPr>
          <p:spPr bwMode="auto">
            <a:xfrm>
              <a:off x="624" y="2976"/>
              <a:ext cx="96" cy="96"/>
            </a:xfrm>
            <a:custGeom>
              <a:avLst/>
              <a:gdLst/>
              <a:ahLst/>
              <a:cxnLst>
                <a:cxn ang="0">
                  <a:pos x="0" y="0"/>
                </a:cxn>
                <a:cxn ang="0">
                  <a:pos x="48" y="96"/>
                </a:cxn>
                <a:cxn ang="0">
                  <a:pos x="96" y="0"/>
                </a:cxn>
              </a:cxnLst>
              <a:rect l="0" t="0" r="r" b="b"/>
              <a:pathLst>
                <a:path w="96" h="96">
                  <a:moveTo>
                    <a:pt x="0" y="0"/>
                  </a:moveTo>
                  <a:cubicBezTo>
                    <a:pt x="16" y="48"/>
                    <a:pt x="32" y="96"/>
                    <a:pt x="48" y="96"/>
                  </a:cubicBezTo>
                  <a:cubicBezTo>
                    <a:pt x="64" y="96"/>
                    <a:pt x="80" y="48"/>
                    <a:pt x="96" y="0"/>
                  </a:cubicBezTo>
                </a:path>
              </a:pathLst>
            </a:custGeom>
            <a:noFill/>
            <a:ln w="12700" cap="flat" cmpd="sng">
              <a:solidFill>
                <a:schemeClr val="tx1"/>
              </a:solidFill>
              <a:prstDash val="solid"/>
              <a:round/>
              <a:headEnd type="none" w="sm" len="sm"/>
              <a:tailEnd type="none" w="sm" len="sm"/>
            </a:ln>
            <a:effectLst/>
          </p:spPr>
          <p:txBody>
            <a:bodyPr/>
            <a:lstStyle/>
            <a:p>
              <a:endParaRPr lang="en-US"/>
            </a:p>
          </p:txBody>
        </p:sp>
        <p:sp>
          <p:nvSpPr>
            <p:cNvPr id="8207" name="Line 15"/>
            <p:cNvSpPr>
              <a:spLocks noChangeShapeType="1"/>
            </p:cNvSpPr>
            <p:nvPr/>
          </p:nvSpPr>
          <p:spPr bwMode="auto">
            <a:xfrm>
              <a:off x="672" y="2976"/>
              <a:ext cx="0" cy="240"/>
            </a:xfrm>
            <a:prstGeom prst="line">
              <a:avLst/>
            </a:prstGeom>
            <a:noFill/>
            <a:ln w="12700">
              <a:solidFill>
                <a:schemeClr val="tx1"/>
              </a:solidFill>
              <a:round/>
              <a:headEnd type="none" w="sm" len="sm"/>
              <a:tailEnd type="none" w="sm" len="sm"/>
            </a:ln>
            <a:effectLst/>
          </p:spPr>
          <p:txBody>
            <a:bodyPr/>
            <a:lstStyle/>
            <a:p>
              <a:endParaRPr lang="en-US"/>
            </a:p>
          </p:txBody>
        </p:sp>
      </p:grpSp>
      <p:grpSp>
        <p:nvGrpSpPr>
          <p:cNvPr id="3" name="Group 16"/>
          <p:cNvGrpSpPr>
            <a:grpSpLocks/>
          </p:cNvGrpSpPr>
          <p:nvPr/>
        </p:nvGrpSpPr>
        <p:grpSpPr bwMode="auto">
          <a:xfrm rot="14581748">
            <a:off x="6248400" y="3181350"/>
            <a:ext cx="152400" cy="381000"/>
            <a:chOff x="624" y="2976"/>
            <a:chExt cx="96" cy="240"/>
          </a:xfrm>
        </p:grpSpPr>
        <p:sp>
          <p:nvSpPr>
            <p:cNvPr id="8209" name="Freeform 17"/>
            <p:cNvSpPr>
              <a:spLocks/>
            </p:cNvSpPr>
            <p:nvPr/>
          </p:nvSpPr>
          <p:spPr bwMode="auto">
            <a:xfrm>
              <a:off x="624" y="2976"/>
              <a:ext cx="96" cy="96"/>
            </a:xfrm>
            <a:custGeom>
              <a:avLst/>
              <a:gdLst/>
              <a:ahLst/>
              <a:cxnLst>
                <a:cxn ang="0">
                  <a:pos x="0" y="0"/>
                </a:cxn>
                <a:cxn ang="0">
                  <a:pos x="48" y="96"/>
                </a:cxn>
                <a:cxn ang="0">
                  <a:pos x="96" y="0"/>
                </a:cxn>
              </a:cxnLst>
              <a:rect l="0" t="0" r="r" b="b"/>
              <a:pathLst>
                <a:path w="96" h="96">
                  <a:moveTo>
                    <a:pt x="0" y="0"/>
                  </a:moveTo>
                  <a:cubicBezTo>
                    <a:pt x="16" y="48"/>
                    <a:pt x="32" y="96"/>
                    <a:pt x="48" y="96"/>
                  </a:cubicBezTo>
                  <a:cubicBezTo>
                    <a:pt x="64" y="96"/>
                    <a:pt x="80" y="48"/>
                    <a:pt x="96" y="0"/>
                  </a:cubicBezTo>
                </a:path>
              </a:pathLst>
            </a:custGeom>
            <a:noFill/>
            <a:ln w="12700" cap="flat" cmpd="sng">
              <a:solidFill>
                <a:schemeClr val="tx1"/>
              </a:solidFill>
              <a:prstDash val="solid"/>
              <a:round/>
              <a:headEnd type="none" w="sm" len="sm"/>
              <a:tailEnd type="none" w="sm" len="sm"/>
            </a:ln>
            <a:effectLst/>
          </p:spPr>
          <p:txBody>
            <a:bodyPr/>
            <a:lstStyle/>
            <a:p>
              <a:endParaRPr lang="en-US"/>
            </a:p>
          </p:txBody>
        </p:sp>
        <p:sp>
          <p:nvSpPr>
            <p:cNvPr id="8210" name="Line 18"/>
            <p:cNvSpPr>
              <a:spLocks noChangeShapeType="1"/>
            </p:cNvSpPr>
            <p:nvPr/>
          </p:nvSpPr>
          <p:spPr bwMode="auto">
            <a:xfrm>
              <a:off x="672" y="2976"/>
              <a:ext cx="0" cy="240"/>
            </a:xfrm>
            <a:prstGeom prst="line">
              <a:avLst/>
            </a:prstGeom>
            <a:noFill/>
            <a:ln w="12700">
              <a:solidFill>
                <a:schemeClr val="tx1"/>
              </a:solidFill>
              <a:round/>
              <a:headEnd type="none" w="sm" len="sm"/>
              <a:tailEnd type="none" w="sm" len="sm"/>
            </a:ln>
            <a:effectLst/>
          </p:spPr>
          <p:txBody>
            <a:bodyPr/>
            <a:lstStyle/>
            <a:p>
              <a:endParaRPr lang="en-US"/>
            </a:p>
          </p:txBody>
        </p:sp>
      </p:grpSp>
      <p:grpSp>
        <p:nvGrpSpPr>
          <p:cNvPr id="4" name="Group 22"/>
          <p:cNvGrpSpPr>
            <a:grpSpLocks/>
          </p:cNvGrpSpPr>
          <p:nvPr/>
        </p:nvGrpSpPr>
        <p:grpSpPr bwMode="auto">
          <a:xfrm rot="1995632" flipH="1">
            <a:off x="3352800" y="5181600"/>
            <a:ext cx="152400" cy="381000"/>
            <a:chOff x="624" y="2976"/>
            <a:chExt cx="96" cy="240"/>
          </a:xfrm>
        </p:grpSpPr>
        <p:sp>
          <p:nvSpPr>
            <p:cNvPr id="8215" name="Freeform 23"/>
            <p:cNvSpPr>
              <a:spLocks/>
            </p:cNvSpPr>
            <p:nvPr/>
          </p:nvSpPr>
          <p:spPr bwMode="auto">
            <a:xfrm>
              <a:off x="624" y="2976"/>
              <a:ext cx="96" cy="96"/>
            </a:xfrm>
            <a:custGeom>
              <a:avLst/>
              <a:gdLst/>
              <a:ahLst/>
              <a:cxnLst>
                <a:cxn ang="0">
                  <a:pos x="0" y="0"/>
                </a:cxn>
                <a:cxn ang="0">
                  <a:pos x="48" y="96"/>
                </a:cxn>
                <a:cxn ang="0">
                  <a:pos x="96" y="0"/>
                </a:cxn>
              </a:cxnLst>
              <a:rect l="0" t="0" r="r" b="b"/>
              <a:pathLst>
                <a:path w="96" h="96">
                  <a:moveTo>
                    <a:pt x="0" y="0"/>
                  </a:moveTo>
                  <a:cubicBezTo>
                    <a:pt x="16" y="48"/>
                    <a:pt x="32" y="96"/>
                    <a:pt x="48" y="96"/>
                  </a:cubicBezTo>
                  <a:cubicBezTo>
                    <a:pt x="64" y="96"/>
                    <a:pt x="80" y="48"/>
                    <a:pt x="96" y="0"/>
                  </a:cubicBezTo>
                </a:path>
              </a:pathLst>
            </a:custGeom>
            <a:noFill/>
            <a:ln w="12700" cap="flat" cmpd="sng">
              <a:solidFill>
                <a:schemeClr val="tx1"/>
              </a:solidFill>
              <a:prstDash val="solid"/>
              <a:round/>
              <a:headEnd type="none" w="sm" len="sm"/>
              <a:tailEnd type="none" w="sm" len="sm"/>
            </a:ln>
            <a:effectLst/>
          </p:spPr>
          <p:txBody>
            <a:bodyPr/>
            <a:lstStyle/>
            <a:p>
              <a:endParaRPr lang="en-US"/>
            </a:p>
          </p:txBody>
        </p:sp>
        <p:sp>
          <p:nvSpPr>
            <p:cNvPr id="8216" name="Line 24"/>
            <p:cNvSpPr>
              <a:spLocks noChangeShapeType="1"/>
            </p:cNvSpPr>
            <p:nvPr/>
          </p:nvSpPr>
          <p:spPr bwMode="auto">
            <a:xfrm>
              <a:off x="672" y="2976"/>
              <a:ext cx="0" cy="240"/>
            </a:xfrm>
            <a:prstGeom prst="line">
              <a:avLst/>
            </a:prstGeom>
            <a:noFill/>
            <a:ln w="12700">
              <a:solidFill>
                <a:schemeClr val="tx1"/>
              </a:solidFill>
              <a:round/>
              <a:headEnd type="none" w="sm" len="sm"/>
              <a:tailEnd type="none" w="sm" len="sm"/>
            </a:ln>
            <a:effectLst/>
          </p:spPr>
          <p:txBody>
            <a:bodyPr/>
            <a:lstStyle/>
            <a:p>
              <a:endParaRPr lang="en-US"/>
            </a:p>
          </p:txBody>
        </p:sp>
      </p:grpSp>
      <p:grpSp>
        <p:nvGrpSpPr>
          <p:cNvPr id="5" name="Group 25"/>
          <p:cNvGrpSpPr>
            <a:grpSpLocks/>
          </p:cNvGrpSpPr>
          <p:nvPr/>
        </p:nvGrpSpPr>
        <p:grpSpPr bwMode="auto">
          <a:xfrm rot="-1995632">
            <a:off x="5638800" y="5181600"/>
            <a:ext cx="152400" cy="381000"/>
            <a:chOff x="624" y="2976"/>
            <a:chExt cx="96" cy="240"/>
          </a:xfrm>
        </p:grpSpPr>
        <p:sp>
          <p:nvSpPr>
            <p:cNvPr id="8218" name="Freeform 26"/>
            <p:cNvSpPr>
              <a:spLocks/>
            </p:cNvSpPr>
            <p:nvPr/>
          </p:nvSpPr>
          <p:spPr bwMode="auto">
            <a:xfrm>
              <a:off x="624" y="2976"/>
              <a:ext cx="96" cy="96"/>
            </a:xfrm>
            <a:custGeom>
              <a:avLst/>
              <a:gdLst/>
              <a:ahLst/>
              <a:cxnLst>
                <a:cxn ang="0">
                  <a:pos x="0" y="0"/>
                </a:cxn>
                <a:cxn ang="0">
                  <a:pos x="48" y="96"/>
                </a:cxn>
                <a:cxn ang="0">
                  <a:pos x="96" y="0"/>
                </a:cxn>
              </a:cxnLst>
              <a:rect l="0" t="0" r="r" b="b"/>
              <a:pathLst>
                <a:path w="96" h="96">
                  <a:moveTo>
                    <a:pt x="0" y="0"/>
                  </a:moveTo>
                  <a:cubicBezTo>
                    <a:pt x="16" y="48"/>
                    <a:pt x="32" y="96"/>
                    <a:pt x="48" y="96"/>
                  </a:cubicBezTo>
                  <a:cubicBezTo>
                    <a:pt x="64" y="96"/>
                    <a:pt x="80" y="48"/>
                    <a:pt x="96" y="0"/>
                  </a:cubicBezTo>
                </a:path>
              </a:pathLst>
            </a:custGeom>
            <a:noFill/>
            <a:ln w="12700" cap="flat" cmpd="sng">
              <a:solidFill>
                <a:schemeClr val="tx1"/>
              </a:solidFill>
              <a:prstDash val="solid"/>
              <a:round/>
              <a:headEnd type="none" w="sm" len="sm"/>
              <a:tailEnd type="none" w="sm" len="sm"/>
            </a:ln>
            <a:effectLst/>
          </p:spPr>
          <p:txBody>
            <a:bodyPr/>
            <a:lstStyle/>
            <a:p>
              <a:endParaRPr lang="en-US"/>
            </a:p>
          </p:txBody>
        </p:sp>
        <p:sp>
          <p:nvSpPr>
            <p:cNvPr id="8219" name="Line 27"/>
            <p:cNvSpPr>
              <a:spLocks noChangeShapeType="1"/>
            </p:cNvSpPr>
            <p:nvPr/>
          </p:nvSpPr>
          <p:spPr bwMode="auto">
            <a:xfrm>
              <a:off x="672" y="2976"/>
              <a:ext cx="0" cy="240"/>
            </a:xfrm>
            <a:prstGeom prst="line">
              <a:avLst/>
            </a:prstGeom>
            <a:noFill/>
            <a:ln w="12700">
              <a:solidFill>
                <a:schemeClr val="tx1"/>
              </a:solidFill>
              <a:round/>
              <a:headEnd type="none" w="sm" len="sm"/>
              <a:tailEnd type="none" w="sm" len="sm"/>
            </a:ln>
            <a:effectLst/>
          </p:spPr>
          <p:txBody>
            <a:bodyPr/>
            <a:lstStyle/>
            <a:p>
              <a:endParaRPr lang="en-US"/>
            </a:p>
          </p:txBody>
        </p:sp>
      </p:grpSp>
      <p:grpSp>
        <p:nvGrpSpPr>
          <p:cNvPr id="6" name="Group 28"/>
          <p:cNvGrpSpPr>
            <a:grpSpLocks/>
          </p:cNvGrpSpPr>
          <p:nvPr/>
        </p:nvGrpSpPr>
        <p:grpSpPr bwMode="auto">
          <a:xfrm rot="7018252" flipH="1">
            <a:off x="2781300" y="3181350"/>
            <a:ext cx="152400" cy="381000"/>
            <a:chOff x="624" y="2976"/>
            <a:chExt cx="96" cy="240"/>
          </a:xfrm>
        </p:grpSpPr>
        <p:sp>
          <p:nvSpPr>
            <p:cNvPr id="8221" name="Freeform 29"/>
            <p:cNvSpPr>
              <a:spLocks/>
            </p:cNvSpPr>
            <p:nvPr/>
          </p:nvSpPr>
          <p:spPr bwMode="auto">
            <a:xfrm>
              <a:off x="624" y="2976"/>
              <a:ext cx="96" cy="96"/>
            </a:xfrm>
            <a:custGeom>
              <a:avLst/>
              <a:gdLst/>
              <a:ahLst/>
              <a:cxnLst>
                <a:cxn ang="0">
                  <a:pos x="0" y="0"/>
                </a:cxn>
                <a:cxn ang="0">
                  <a:pos x="48" y="96"/>
                </a:cxn>
                <a:cxn ang="0">
                  <a:pos x="96" y="0"/>
                </a:cxn>
              </a:cxnLst>
              <a:rect l="0" t="0" r="r" b="b"/>
              <a:pathLst>
                <a:path w="96" h="96">
                  <a:moveTo>
                    <a:pt x="0" y="0"/>
                  </a:moveTo>
                  <a:cubicBezTo>
                    <a:pt x="16" y="48"/>
                    <a:pt x="32" y="96"/>
                    <a:pt x="48" y="96"/>
                  </a:cubicBezTo>
                  <a:cubicBezTo>
                    <a:pt x="64" y="96"/>
                    <a:pt x="80" y="48"/>
                    <a:pt x="96" y="0"/>
                  </a:cubicBezTo>
                </a:path>
              </a:pathLst>
            </a:custGeom>
            <a:noFill/>
            <a:ln w="12700" cap="flat" cmpd="sng">
              <a:solidFill>
                <a:schemeClr val="tx1"/>
              </a:solidFill>
              <a:prstDash val="solid"/>
              <a:round/>
              <a:headEnd type="none" w="sm" len="sm"/>
              <a:tailEnd type="none" w="sm" len="sm"/>
            </a:ln>
            <a:effectLst/>
          </p:spPr>
          <p:txBody>
            <a:bodyPr/>
            <a:lstStyle/>
            <a:p>
              <a:endParaRPr lang="en-US"/>
            </a:p>
          </p:txBody>
        </p:sp>
        <p:sp>
          <p:nvSpPr>
            <p:cNvPr id="8222" name="Line 30"/>
            <p:cNvSpPr>
              <a:spLocks noChangeShapeType="1"/>
            </p:cNvSpPr>
            <p:nvPr/>
          </p:nvSpPr>
          <p:spPr bwMode="auto">
            <a:xfrm flipH="1" flipV="1">
              <a:off x="672" y="2976"/>
              <a:ext cx="0" cy="240"/>
            </a:xfrm>
            <a:prstGeom prst="line">
              <a:avLst/>
            </a:prstGeom>
            <a:noFill/>
            <a:ln w="12700">
              <a:solidFill>
                <a:schemeClr val="tx1"/>
              </a:solidFill>
              <a:round/>
              <a:headEnd type="none" w="sm" len="sm"/>
              <a:tailEnd type="none" w="sm" len="sm"/>
            </a:ln>
            <a:effectLst/>
          </p:spPr>
          <p:txBody>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5E-6 -1.21387E-6 C 0.01163 0.01133 -0.03386 0.06567 -0.054 0.06567 C -0.07413 0.06567 -0.11667 0.00047 -0.12066 -1.21387E-6 C -0.12466 -0.00046 -0.07726 0.06359 -0.07778 0.06336 C -0.0783 0.06312 -0.13681 0.00879 -0.12379 -0.00208 C -0.11077 -0.01294 -0.01163 -0.01133 2.5E-6 -1.21387E-6 Z " pathEditMode="relative" ptsTypes="aaaaaa">
                                      <p:cBhvr>
                                        <p:cTn id="6" dur="3000" fill="hold"/>
                                        <p:tgtEl>
                                          <p:spTgt spid="2"/>
                                        </p:tgtEl>
                                        <p:attrNameLst>
                                          <p:attrName>ppt_x</p:attrName>
                                          <p:attrName>ppt_y</p:attrName>
                                        </p:attrNameLst>
                                      </p:cBhvr>
                                    </p:animMotion>
                                  </p:childTnLst>
                                </p:cTn>
                              </p:par>
                              <p:par>
                                <p:cTn id="7" presetID="0" presetClass="path" presetSubtype="0" accel="50000" decel="50000" fill="hold" nodeType="withEffect">
                                  <p:stCondLst>
                                    <p:cond delay="0"/>
                                  </p:stCondLst>
                                  <p:childTnLst>
                                    <p:animMotion origin="layout" path="M 0.00017 -0.00069 C 0.00712 0.01642 0.07622 -0.0185 0.08281 -0.043 C 0.08941 -0.06751 0.03993 -0.14543 0.03993 -0.14867 C 0.03993 -0.15191 0.08264 -0.0622 0.08281 -0.06196 C 0.08299 -0.06173 0.05521 -0.15676 0.04149 -0.14659 C 0.02778 -0.13641 -0.00677 -0.0178 0.00017 -0.00069 Z " pathEditMode="relative" ptsTypes="aaaaaa">
                                      <p:cBhvr>
                                        <p:cTn id="8" dur="3000" fill="hold"/>
                                        <p:tgtEl>
                                          <p:spTgt spid="6"/>
                                        </p:tgtEl>
                                        <p:attrNameLst>
                                          <p:attrName>ppt_x</p:attrName>
                                          <p:attrName>ppt_y</p:attrName>
                                        </p:attrNameLst>
                                      </p:cBhvr>
                                    </p:animMotion>
                                  </p:childTnLst>
                                </p:cTn>
                              </p:par>
                              <p:par>
                                <p:cTn id="9" presetID="0" presetClass="path" presetSubtype="0" accel="50000" decel="50000" fill="hold" nodeType="withEffect">
                                  <p:stCondLst>
                                    <p:cond delay="0"/>
                                  </p:stCondLst>
                                  <p:childTnLst>
                                    <p:animMotion origin="layout" path="M -4.72222E-6 1.79191E-6 C -0.01423 -0.01318 -0.04028 0.07191 -0.03177 0.1015 C -0.02326 0.1311 0.05087 0.1748 0.05087 0.17757 C 0.05087 0.18035 -0.03194 0.11792 -0.03177 0.11838 C -0.0316 0.11884 0.05243 0.17988 0.05243 0.17988 C 0.05243 0.17988 -0.03194 0.11838 -0.03177 0.11838 C -0.0316 0.11838 0.04896 0.19954 0.05399 0.17988 C 0.05903 0.16023 0.01424 0.01318 -4.72222E-6 1.79191E-6 Z " pathEditMode="relative" ptsTypes="aaaaaaaa">
                                      <p:cBhvr>
                                        <p:cTn id="10" dur="5000" fill="hold"/>
                                        <p:tgtEl>
                                          <p:spTgt spid="3"/>
                                        </p:tgtEl>
                                        <p:attrNameLst>
                                          <p:attrName>ppt_x</p:attrName>
                                          <p:attrName>ppt_y</p:attrName>
                                        </p:attrNameLst>
                                      </p:cBhvr>
                                    </p:animMotion>
                                  </p:childTnLst>
                                </p:cTn>
                              </p:par>
                              <p:par>
                                <p:cTn id="11" presetID="0" presetClass="path" presetSubtype="0" accel="50000" decel="50000" fill="hold" nodeType="withEffect">
                                  <p:stCondLst>
                                    <p:cond delay="0"/>
                                  </p:stCondLst>
                                  <p:childTnLst>
                                    <p:animMotion origin="layout" path="M 4.16667E-6 -6.35838E-7 C -0.01667 -0.00532 -0.00608 -0.1089 0.01267 -0.12462 C 0.03142 -0.14035 0.11163 -0.09364 0.11267 -0.09503 C 0.11371 -0.09641 0.01909 -0.13318 0.01892 -0.13318 C 0.01875 -0.13318 0.11128 -0.09595 0.11111 -0.09503 C 0.11093 -0.0941 0.02031 -0.13965 0.02048 -0.13942 C 0.02066 -0.13919 0.11632 -0.11607 0.11267 -0.09295 C 0.10902 -0.06983 0.01666 0.00532 4.16667E-6 -6.35838E-7 Z " pathEditMode="relative" ptsTypes="aaaaaaaa">
                                      <p:cBhvr>
                                        <p:cTn id="12" dur="5000" fill="hold"/>
                                        <p:tgtEl>
                                          <p:spTgt spid="5"/>
                                        </p:tgtEl>
                                        <p:attrNameLst>
                                          <p:attrName>ppt_x</p:attrName>
                                          <p:attrName>ppt_y</p:attrName>
                                        </p:attrNameLst>
                                      </p:cBhvr>
                                    </p:animMotion>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nodeType="clickEffect">
                                  <p:stCondLst>
                                    <p:cond delay="0"/>
                                  </p:stCondLst>
                                  <p:childTnLst>
                                    <p:animMotion origin="layout" path="M -3.33333E-6 4.56647E-6 L 0.05834 -0.05549 " pathEditMode="relative" ptsTypes="AA">
                                      <p:cBhvr>
                                        <p:cTn id="16" dur="2000" fill="hold"/>
                                        <p:tgtEl>
                                          <p:spTgt spid="6"/>
                                        </p:tgtEl>
                                        <p:attrNameLst>
                                          <p:attrName>ppt_x</p:attrName>
                                          <p:attrName>ppt_y</p:attrName>
                                        </p:attrNameLst>
                                      </p:cBhvr>
                                    </p:animMotion>
                                  </p:childTnLst>
                                </p:cTn>
                              </p:par>
                              <p:par>
                                <p:cTn id="17" presetID="0" presetClass="path" presetSubtype="0" accel="50000" decel="50000" fill="hold" nodeType="withEffect">
                                  <p:stCondLst>
                                    <p:cond delay="0"/>
                                  </p:stCondLst>
                                  <p:childTnLst>
                                    <p:animMotion origin="layout" path="M 0.0 8.67052E-7 L 0.06667 0.04439 " pathEditMode="relative" ptsTypes="AA">
                                      <p:cBhvr>
                                        <p:cTn id="18" dur="2000" fill="hold"/>
                                        <p:tgtEl>
                                          <p:spTgt spid="2"/>
                                        </p:tgtEl>
                                        <p:attrNameLst>
                                          <p:attrName>ppt_x</p:attrName>
                                          <p:attrName>ppt_y</p:attrName>
                                        </p:attrNameLst>
                                      </p:cBhvr>
                                    </p:animMotion>
                                  </p:childTnLst>
                                </p:cTn>
                              </p:par>
                              <p:par>
                                <p:cTn id="19" presetID="0" presetClass="path" presetSubtype="0" accel="50000" decel="50000" fill="hold" nodeType="withEffect">
                                  <p:stCondLst>
                                    <p:cond delay="0"/>
                                  </p:stCondLst>
                                  <p:childTnLst>
                                    <p:animMotion origin="layout" path="M -6.66667E-6 4.56647E-6 L -0.01667 0.09988 " pathEditMode="relative" ptsTypes="AA">
                                      <p:cBhvr>
                                        <p:cTn id="20" dur="2000" fill="hold"/>
                                        <p:tgtEl>
                                          <p:spTgt spid="3"/>
                                        </p:tgtEl>
                                        <p:attrNameLst>
                                          <p:attrName>ppt_x</p:attrName>
                                          <p:attrName>ppt_y</p:attrName>
                                        </p:attrNameLst>
                                      </p:cBhvr>
                                    </p:animMotion>
                                  </p:childTnLst>
                                </p:cTn>
                              </p:par>
                              <p:par>
                                <p:cTn id="21" presetID="0" presetClass="path" presetSubtype="0" accel="50000" decel="50000" fill="hold" nodeType="withEffect">
                                  <p:stCondLst>
                                    <p:cond delay="0"/>
                                  </p:stCondLst>
                                  <p:childTnLst>
                                    <p:animMotion origin="layout" path="M 3.33333E-6 8.67052E-7 L -0.08334 -0.0222 " pathEditMode="relative" ptsTypes="AA">
                                      <p:cBhvr>
                                        <p:cTn id="22" dur="2000" fill="hold"/>
                                        <p:tgtEl>
                                          <p:spTgt spid="5"/>
                                        </p:tgtEl>
                                        <p:attrNameLst>
                                          <p:attrName>ppt_x</p:attrName>
                                          <p:attrName>ppt_y</p:attrName>
                                        </p:attrNameLst>
                                      </p:cBhvr>
                                    </p:animMotion>
                                  </p:childTnLst>
                                </p:cTn>
                              </p:par>
                              <p:par>
                                <p:cTn id="23" presetID="0" presetClass="path" presetSubtype="0" accel="50000" decel="50000" fill="hold" nodeType="withEffect">
                                  <p:stCondLst>
                                    <p:cond delay="0"/>
                                  </p:stCondLst>
                                  <p:childTnLst>
                                    <p:animMotion origin="layout" path="M 5.55112E-17 -8.67052E-7 L 5.55112E-17 -0.09988 " pathEditMode="relative" ptsTypes="AA">
                                      <p:cBhvr>
                                        <p:cTn id="24" dur="2000" fill="hold"/>
                                        <p:tgtEl>
                                          <p:spTgt spid="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Title 1"/>
          <p:cNvSpPr>
            <a:spLocks noGrp="1"/>
          </p:cNvSpPr>
          <p:nvPr>
            <p:ph type="title" idx="4294967295"/>
          </p:nvPr>
        </p:nvSpPr>
        <p:spPr/>
        <p:txBody>
          <a:bodyPr anchor="ctr"/>
          <a:lstStyle/>
          <a:p>
            <a:r>
              <a:rPr lang="en-US"/>
              <a:t>Five-State Process Model</a:t>
            </a:r>
          </a:p>
        </p:txBody>
      </p:sp>
      <p:pic>
        <p:nvPicPr>
          <p:cNvPr id="432132" name="Picture 4"/>
          <p:cNvPicPr>
            <a:picLocks noChangeAspect="1" noChangeArrowheads="1"/>
          </p:cNvPicPr>
          <p:nvPr/>
        </p:nvPicPr>
        <p:blipFill>
          <a:blip r:embed="rId3"/>
          <a:srcRect/>
          <a:stretch>
            <a:fillRect/>
          </a:stretch>
        </p:blipFill>
        <p:spPr bwMode="auto">
          <a:xfrm>
            <a:off x="914400" y="1828800"/>
            <a:ext cx="7135813" cy="3686175"/>
          </a:xfrm>
          <a:prstGeom prst="rect">
            <a:avLst/>
          </a:prstGeom>
          <a:noFill/>
        </p:spPr>
      </p:pic>
    </p:spTree>
  </p:cSld>
  <p:clrMapOvr>
    <a:masterClrMapping/>
  </p:clrMapOvr>
  <p:transition/>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228600" y="-46038"/>
            <a:ext cx="8637588" cy="960438"/>
          </a:xfrm>
        </p:spPr>
        <p:txBody>
          <a:bodyPr/>
          <a:lstStyle/>
          <a:p>
            <a:pPr algn="ctr"/>
            <a:r>
              <a:rPr lang="en-US" sz="3200" dirty="0"/>
              <a:t>Dining </a:t>
            </a:r>
            <a:r>
              <a:rPr lang="en-US" sz="3200" dirty="0" smtClean="0"/>
              <a:t>Philosophers…</a:t>
            </a:r>
            <a:endParaRPr lang="en-US" sz="3200" dirty="0"/>
          </a:p>
        </p:txBody>
      </p:sp>
      <p:sp>
        <p:nvSpPr>
          <p:cNvPr id="99331" name="Rectangle 3"/>
          <p:cNvSpPr>
            <a:spLocks noGrp="1" noChangeArrowheads="1"/>
          </p:cNvSpPr>
          <p:nvPr>
            <p:ph type="body" idx="1"/>
          </p:nvPr>
        </p:nvSpPr>
        <p:spPr>
          <a:xfrm>
            <a:off x="184150" y="2085975"/>
            <a:ext cx="4765675" cy="2495550"/>
          </a:xfrm>
        </p:spPr>
        <p:txBody>
          <a:bodyPr/>
          <a:lstStyle/>
          <a:p>
            <a:pPr>
              <a:lnSpc>
                <a:spcPct val="90000"/>
              </a:lnSpc>
            </a:pPr>
            <a:r>
              <a:rPr lang="en-US" sz="2000"/>
              <a:t>Philosophers eat/think</a:t>
            </a:r>
          </a:p>
          <a:p>
            <a:pPr>
              <a:lnSpc>
                <a:spcPct val="90000"/>
              </a:lnSpc>
            </a:pPr>
            <a:r>
              <a:rPr lang="en-US" sz="2000"/>
              <a:t>Eating needs 2 forks</a:t>
            </a:r>
          </a:p>
          <a:p>
            <a:pPr>
              <a:lnSpc>
                <a:spcPct val="90000"/>
              </a:lnSpc>
            </a:pPr>
            <a:r>
              <a:rPr lang="en-US" sz="2000"/>
              <a:t>Pick one fork at a time </a:t>
            </a:r>
          </a:p>
          <a:p>
            <a:pPr>
              <a:lnSpc>
                <a:spcPct val="90000"/>
              </a:lnSpc>
            </a:pPr>
            <a:r>
              <a:rPr lang="en-US" sz="2000"/>
              <a:t>How to prevent deadlock </a:t>
            </a:r>
          </a:p>
          <a:p>
            <a:pPr lvl="1">
              <a:lnSpc>
                <a:spcPct val="90000"/>
              </a:lnSpc>
            </a:pPr>
            <a:endParaRPr lang="en-US" sz="2000"/>
          </a:p>
          <a:p>
            <a:pPr>
              <a:lnSpc>
                <a:spcPct val="90000"/>
              </a:lnSpc>
            </a:pPr>
            <a:endParaRPr lang="en-US" sz="2000"/>
          </a:p>
        </p:txBody>
      </p:sp>
      <p:pic>
        <p:nvPicPr>
          <p:cNvPr id="99332" name="Picture 4" descr="2-31"/>
          <p:cNvPicPr>
            <a:picLocks noChangeAspect="1" noChangeArrowheads="1"/>
          </p:cNvPicPr>
          <p:nvPr/>
        </p:nvPicPr>
        <p:blipFill>
          <a:blip r:embed="rId2"/>
          <a:srcRect/>
          <a:stretch>
            <a:fillRect/>
          </a:stretch>
        </p:blipFill>
        <p:spPr bwMode="auto">
          <a:xfrm>
            <a:off x="3775075" y="1935163"/>
            <a:ext cx="3425825" cy="3240087"/>
          </a:xfrm>
          <a:prstGeom prst="rect">
            <a:avLst/>
          </a:prstGeom>
          <a:noFill/>
        </p:spPr>
      </p:pic>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2930" name="Rectangle 2"/>
          <p:cNvSpPr>
            <a:spLocks noGrp="1" noChangeArrowheads="1"/>
          </p:cNvSpPr>
          <p:nvPr>
            <p:ph type="title"/>
          </p:nvPr>
        </p:nvSpPr>
        <p:spPr/>
        <p:txBody>
          <a:bodyPr/>
          <a:lstStyle/>
          <a:p>
            <a:r>
              <a:rPr lang="en-US"/>
              <a:t>Dining-Philosophers Problem </a:t>
            </a:r>
          </a:p>
        </p:txBody>
      </p:sp>
      <p:sp>
        <p:nvSpPr>
          <p:cNvPr id="892931" name="Rectangle 3"/>
          <p:cNvSpPr>
            <a:spLocks noGrp="1" noChangeArrowheads="1"/>
          </p:cNvSpPr>
          <p:nvPr>
            <p:ph type="body" idx="1"/>
          </p:nvPr>
        </p:nvSpPr>
        <p:spPr>
          <a:xfrm>
            <a:off x="990600" y="1371600"/>
            <a:ext cx="7029450" cy="4114800"/>
          </a:xfrm>
        </p:spPr>
        <p:txBody>
          <a:bodyPr/>
          <a:lstStyle/>
          <a:p>
            <a:pPr>
              <a:lnSpc>
                <a:spcPct val="90000"/>
              </a:lnSpc>
              <a:tabLst>
                <a:tab pos="2005013" algn="l"/>
                <a:tab pos="2232025" algn="l"/>
                <a:tab pos="2459038" algn="l"/>
              </a:tabLst>
            </a:pPr>
            <a:r>
              <a:rPr lang="en-US" sz="2400"/>
              <a:t>Philosopher </a:t>
            </a:r>
            <a:r>
              <a:rPr lang="en-US" sz="2400" i="1"/>
              <a:t>i</a:t>
            </a:r>
            <a:r>
              <a:rPr lang="en-US" sz="2400"/>
              <a:t>:</a:t>
            </a:r>
          </a:p>
          <a:p>
            <a:pPr>
              <a:lnSpc>
                <a:spcPct val="90000"/>
              </a:lnSpc>
              <a:spcBef>
                <a:spcPct val="15000"/>
              </a:spcBef>
              <a:buFontTx/>
              <a:buNone/>
              <a:tabLst>
                <a:tab pos="2005013" algn="l"/>
                <a:tab pos="2232025" algn="l"/>
                <a:tab pos="2459038" algn="l"/>
              </a:tabLst>
            </a:pPr>
            <a:r>
              <a:rPr lang="en-US" sz="2400"/>
              <a:t>		</a:t>
            </a:r>
            <a:r>
              <a:rPr lang="en-US" sz="2400" b="1">
                <a:latin typeface="Times New Roman" pitchFamily="18" charset="0"/>
              </a:rPr>
              <a:t>do {</a:t>
            </a:r>
          </a:p>
          <a:p>
            <a:pPr>
              <a:lnSpc>
                <a:spcPct val="90000"/>
              </a:lnSpc>
              <a:spcBef>
                <a:spcPct val="15000"/>
              </a:spcBef>
              <a:buFontTx/>
              <a:buNone/>
              <a:tabLst>
                <a:tab pos="2005013" algn="l"/>
                <a:tab pos="2232025" algn="l"/>
                <a:tab pos="2459038" algn="l"/>
              </a:tabLst>
            </a:pPr>
            <a:r>
              <a:rPr lang="en-US" sz="2400" b="1">
                <a:latin typeface="Times New Roman" pitchFamily="18" charset="0"/>
              </a:rPr>
              <a:t>			wait(chopstick[i])</a:t>
            </a:r>
          </a:p>
          <a:p>
            <a:pPr>
              <a:lnSpc>
                <a:spcPct val="90000"/>
              </a:lnSpc>
              <a:spcBef>
                <a:spcPct val="15000"/>
              </a:spcBef>
              <a:buFontTx/>
              <a:buNone/>
              <a:tabLst>
                <a:tab pos="2005013" algn="l"/>
                <a:tab pos="2232025" algn="l"/>
                <a:tab pos="2459038" algn="l"/>
              </a:tabLst>
            </a:pPr>
            <a:r>
              <a:rPr lang="en-US" sz="2400" b="1">
                <a:latin typeface="Times New Roman" pitchFamily="18" charset="0"/>
              </a:rPr>
              <a:t>			wait(chopstick[(i+1) % 5])</a:t>
            </a:r>
          </a:p>
          <a:p>
            <a:pPr>
              <a:lnSpc>
                <a:spcPct val="90000"/>
              </a:lnSpc>
              <a:spcBef>
                <a:spcPct val="15000"/>
              </a:spcBef>
              <a:buFontTx/>
              <a:buNone/>
              <a:tabLst>
                <a:tab pos="2005013" algn="l"/>
                <a:tab pos="2232025" algn="l"/>
                <a:tab pos="2459038" algn="l"/>
              </a:tabLst>
            </a:pPr>
            <a:r>
              <a:rPr lang="en-US" sz="2400" b="1">
                <a:latin typeface="Times New Roman" pitchFamily="18" charset="0"/>
              </a:rPr>
              <a:t>				 …</a:t>
            </a:r>
          </a:p>
          <a:p>
            <a:pPr>
              <a:lnSpc>
                <a:spcPct val="90000"/>
              </a:lnSpc>
              <a:spcBef>
                <a:spcPct val="15000"/>
              </a:spcBef>
              <a:buFontTx/>
              <a:buNone/>
              <a:tabLst>
                <a:tab pos="2005013" algn="l"/>
                <a:tab pos="2232025" algn="l"/>
                <a:tab pos="2459038" algn="l"/>
              </a:tabLst>
            </a:pPr>
            <a:r>
              <a:rPr lang="en-US" sz="2400" b="1">
                <a:latin typeface="Times New Roman" pitchFamily="18" charset="0"/>
              </a:rPr>
              <a:t>				</a:t>
            </a:r>
            <a:r>
              <a:rPr lang="en-US" sz="2400">
                <a:latin typeface="Times New Roman" pitchFamily="18" charset="0"/>
              </a:rPr>
              <a:t>eat</a:t>
            </a:r>
          </a:p>
          <a:p>
            <a:pPr>
              <a:lnSpc>
                <a:spcPct val="90000"/>
              </a:lnSpc>
              <a:spcBef>
                <a:spcPct val="15000"/>
              </a:spcBef>
              <a:buFontTx/>
              <a:buNone/>
              <a:tabLst>
                <a:tab pos="2005013" algn="l"/>
                <a:tab pos="2232025" algn="l"/>
                <a:tab pos="2459038" algn="l"/>
              </a:tabLst>
            </a:pPr>
            <a:r>
              <a:rPr lang="en-US" sz="2400" b="1">
                <a:latin typeface="Times New Roman" pitchFamily="18" charset="0"/>
              </a:rPr>
              <a:t>				 …</a:t>
            </a:r>
          </a:p>
          <a:p>
            <a:pPr>
              <a:lnSpc>
                <a:spcPct val="90000"/>
              </a:lnSpc>
              <a:spcBef>
                <a:spcPct val="15000"/>
              </a:spcBef>
              <a:buFontTx/>
              <a:buNone/>
              <a:tabLst>
                <a:tab pos="2005013" algn="l"/>
                <a:tab pos="2232025" algn="l"/>
                <a:tab pos="2459038" algn="l"/>
              </a:tabLst>
            </a:pPr>
            <a:r>
              <a:rPr lang="en-US" sz="2400" b="1">
                <a:latin typeface="Times New Roman" pitchFamily="18" charset="0"/>
              </a:rPr>
              <a:t>			signal(chopstick[i]);</a:t>
            </a:r>
          </a:p>
          <a:p>
            <a:pPr>
              <a:lnSpc>
                <a:spcPct val="90000"/>
              </a:lnSpc>
              <a:spcBef>
                <a:spcPct val="15000"/>
              </a:spcBef>
              <a:buFontTx/>
              <a:buNone/>
              <a:tabLst>
                <a:tab pos="2005013" algn="l"/>
                <a:tab pos="2232025" algn="l"/>
                <a:tab pos="2459038" algn="l"/>
              </a:tabLst>
            </a:pPr>
            <a:r>
              <a:rPr lang="en-US" sz="2400" b="1">
                <a:latin typeface="Times New Roman" pitchFamily="18" charset="0"/>
              </a:rPr>
              <a:t>			signal(chopstick[(i+1) % 5]);</a:t>
            </a:r>
          </a:p>
          <a:p>
            <a:pPr>
              <a:lnSpc>
                <a:spcPct val="90000"/>
              </a:lnSpc>
              <a:spcBef>
                <a:spcPct val="15000"/>
              </a:spcBef>
              <a:buFontTx/>
              <a:buNone/>
              <a:tabLst>
                <a:tab pos="2005013" algn="l"/>
                <a:tab pos="2232025" algn="l"/>
                <a:tab pos="2459038" algn="l"/>
              </a:tabLst>
            </a:pPr>
            <a:r>
              <a:rPr lang="en-US" sz="2400" b="1">
                <a:latin typeface="Times New Roman" pitchFamily="18" charset="0"/>
              </a:rPr>
              <a:t>				 …</a:t>
            </a:r>
          </a:p>
          <a:p>
            <a:pPr>
              <a:lnSpc>
                <a:spcPct val="90000"/>
              </a:lnSpc>
              <a:spcBef>
                <a:spcPct val="15000"/>
              </a:spcBef>
              <a:buFontTx/>
              <a:buNone/>
              <a:tabLst>
                <a:tab pos="2005013" algn="l"/>
                <a:tab pos="2232025" algn="l"/>
                <a:tab pos="2459038" algn="l"/>
              </a:tabLst>
            </a:pPr>
            <a:r>
              <a:rPr lang="en-US" sz="2400" b="1">
                <a:latin typeface="Times New Roman" pitchFamily="18" charset="0"/>
              </a:rPr>
              <a:t>				</a:t>
            </a:r>
            <a:r>
              <a:rPr lang="en-US" sz="2400">
                <a:latin typeface="Times New Roman" pitchFamily="18" charset="0"/>
              </a:rPr>
              <a:t>think</a:t>
            </a:r>
          </a:p>
          <a:p>
            <a:pPr>
              <a:lnSpc>
                <a:spcPct val="90000"/>
              </a:lnSpc>
              <a:spcBef>
                <a:spcPct val="15000"/>
              </a:spcBef>
              <a:buFontTx/>
              <a:buNone/>
              <a:tabLst>
                <a:tab pos="2005013" algn="l"/>
                <a:tab pos="2232025" algn="l"/>
                <a:tab pos="2459038" algn="l"/>
              </a:tabLst>
            </a:pPr>
            <a:r>
              <a:rPr lang="en-US" sz="2400" b="1">
                <a:latin typeface="Times New Roman" pitchFamily="18" charset="0"/>
              </a:rPr>
              <a:t>				 …</a:t>
            </a:r>
          </a:p>
          <a:p>
            <a:pPr>
              <a:lnSpc>
                <a:spcPct val="90000"/>
              </a:lnSpc>
              <a:spcBef>
                <a:spcPct val="15000"/>
              </a:spcBef>
              <a:buFontTx/>
              <a:buNone/>
              <a:tabLst>
                <a:tab pos="2005013" algn="l"/>
                <a:tab pos="2232025" algn="l"/>
                <a:tab pos="2459038" algn="l"/>
              </a:tabLst>
            </a:pPr>
            <a:r>
              <a:rPr lang="en-US" sz="2400" b="1">
                <a:latin typeface="Times New Roman" pitchFamily="18" charset="0"/>
              </a:rPr>
              <a:t>			} while (1);</a:t>
            </a:r>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sz="3200"/>
              <a:t>Dining Philosophers</a:t>
            </a:r>
          </a:p>
        </p:txBody>
      </p:sp>
      <p:sp>
        <p:nvSpPr>
          <p:cNvPr id="101379" name="Rectangle 3"/>
          <p:cNvSpPr>
            <a:spLocks noGrp="1" noChangeArrowheads="1"/>
          </p:cNvSpPr>
          <p:nvPr>
            <p:ph type="body" idx="1"/>
          </p:nvPr>
        </p:nvSpPr>
        <p:spPr>
          <a:xfrm>
            <a:off x="323850" y="6286500"/>
            <a:ext cx="8610600" cy="514350"/>
          </a:xfrm>
        </p:spPr>
        <p:txBody>
          <a:bodyPr/>
          <a:lstStyle/>
          <a:p>
            <a:pPr algn="ctr">
              <a:buFont typeface="Wingdings" pitchFamily="2" charset="2"/>
              <a:buNone/>
            </a:pPr>
            <a:r>
              <a:rPr lang="en-US" sz="1200"/>
              <a:t>Solution to dining philosophers problem (part 1)</a:t>
            </a:r>
          </a:p>
        </p:txBody>
      </p:sp>
      <p:pic>
        <p:nvPicPr>
          <p:cNvPr id="101380" name="Picture 4"/>
          <p:cNvPicPr>
            <a:picLocks noChangeAspect="1" noChangeArrowheads="1"/>
          </p:cNvPicPr>
          <p:nvPr/>
        </p:nvPicPr>
        <p:blipFill>
          <a:blip r:embed="rId2"/>
          <a:srcRect b="54594"/>
          <a:stretch>
            <a:fillRect/>
          </a:stretch>
        </p:blipFill>
        <p:spPr bwMode="auto">
          <a:xfrm>
            <a:off x="735013" y="1182688"/>
            <a:ext cx="7866062" cy="4979987"/>
          </a:xfrm>
          <a:prstGeom prst="rect">
            <a:avLst/>
          </a:prstGeom>
          <a:noFill/>
          <a:ln w="9525">
            <a:noFill/>
            <a:miter lim="800000"/>
            <a:headEnd/>
            <a:tailEnd/>
          </a:ln>
          <a:effectLst/>
        </p:spPr>
      </p:pic>
      <p:sp>
        <p:nvSpPr>
          <p:cNvPr id="101381" name="Rectangle 5"/>
          <p:cNvSpPr>
            <a:spLocks noChangeArrowheads="1"/>
          </p:cNvSpPr>
          <p:nvPr/>
        </p:nvSpPr>
        <p:spPr bwMode="auto">
          <a:xfrm>
            <a:off x="685800" y="2743200"/>
            <a:ext cx="7772400" cy="228600"/>
          </a:xfrm>
          <a:prstGeom prst="rect">
            <a:avLst/>
          </a:prstGeom>
          <a:solidFill>
            <a:schemeClr val="bg1"/>
          </a:solidFill>
          <a:ln w="9525">
            <a:noFill/>
            <a:miter lim="800000"/>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600075" y="0"/>
            <a:ext cx="7772400" cy="990600"/>
          </a:xfrm>
        </p:spPr>
        <p:txBody>
          <a:bodyPr/>
          <a:lstStyle/>
          <a:p>
            <a:r>
              <a:rPr lang="en-US" sz="3200" dirty="0"/>
              <a:t>Dining Philosophers </a:t>
            </a:r>
          </a:p>
        </p:txBody>
      </p:sp>
      <p:sp>
        <p:nvSpPr>
          <p:cNvPr id="102403" name="Rectangle 3"/>
          <p:cNvSpPr>
            <a:spLocks noGrp="1" noChangeArrowheads="1"/>
          </p:cNvSpPr>
          <p:nvPr>
            <p:ph type="body" idx="1"/>
          </p:nvPr>
        </p:nvSpPr>
        <p:spPr>
          <a:xfrm>
            <a:off x="590550" y="6343650"/>
            <a:ext cx="8077200" cy="514350"/>
          </a:xfrm>
        </p:spPr>
        <p:txBody>
          <a:bodyPr/>
          <a:lstStyle/>
          <a:p>
            <a:pPr algn="ctr">
              <a:buFont typeface="Wingdings" pitchFamily="2" charset="2"/>
              <a:buNone/>
            </a:pPr>
            <a:r>
              <a:rPr lang="en-US" sz="1200"/>
              <a:t>Solution to dining philosophers problem (part 2)</a:t>
            </a:r>
          </a:p>
        </p:txBody>
      </p:sp>
      <p:pic>
        <p:nvPicPr>
          <p:cNvPr id="102404" name="Picture 4"/>
          <p:cNvPicPr>
            <a:picLocks noChangeAspect="1" noChangeArrowheads="1"/>
          </p:cNvPicPr>
          <p:nvPr/>
        </p:nvPicPr>
        <p:blipFill>
          <a:blip r:embed="rId2"/>
          <a:srcRect t="44960"/>
          <a:stretch>
            <a:fillRect/>
          </a:stretch>
        </p:blipFill>
        <p:spPr bwMode="auto">
          <a:xfrm>
            <a:off x="997525" y="1371599"/>
            <a:ext cx="7079675" cy="54331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4978" name="Rectangle 2"/>
          <p:cNvSpPr>
            <a:spLocks noGrp="1" noChangeArrowheads="1"/>
          </p:cNvSpPr>
          <p:nvPr>
            <p:ph type="title"/>
          </p:nvPr>
        </p:nvSpPr>
        <p:spPr/>
        <p:txBody>
          <a:bodyPr/>
          <a:lstStyle/>
          <a:p>
            <a:r>
              <a:rPr lang="en-US"/>
              <a:t>Critical Regions</a:t>
            </a:r>
          </a:p>
        </p:txBody>
      </p:sp>
      <p:sp>
        <p:nvSpPr>
          <p:cNvPr id="894979" name="Rectangle 3"/>
          <p:cNvSpPr>
            <a:spLocks noGrp="1" noChangeArrowheads="1"/>
          </p:cNvSpPr>
          <p:nvPr>
            <p:ph type="body" idx="1"/>
          </p:nvPr>
        </p:nvSpPr>
        <p:spPr/>
        <p:txBody>
          <a:bodyPr/>
          <a:lstStyle/>
          <a:p>
            <a:pPr>
              <a:tabLst>
                <a:tab pos="3148013" algn="ctr"/>
              </a:tabLst>
            </a:pPr>
            <a:r>
              <a:rPr lang="en-US"/>
              <a:t> </a:t>
            </a:r>
            <a:r>
              <a:rPr lang="en-US" sz="2400">
                <a:latin typeface="Times New Roman" pitchFamily="18" charset="0"/>
              </a:rPr>
              <a:t>High-level synchronization construct</a:t>
            </a:r>
          </a:p>
          <a:p>
            <a:pPr>
              <a:tabLst>
                <a:tab pos="3148013" algn="ctr"/>
              </a:tabLst>
            </a:pPr>
            <a:r>
              <a:rPr lang="en-US"/>
              <a:t> </a:t>
            </a:r>
            <a:r>
              <a:rPr lang="en-US" sz="2400">
                <a:latin typeface="Times New Roman" pitchFamily="18" charset="0"/>
              </a:rPr>
              <a:t>A shared variable </a:t>
            </a:r>
            <a:r>
              <a:rPr lang="en-US" sz="2400" b="1" i="1">
                <a:latin typeface="Times New Roman" pitchFamily="18" charset="0"/>
              </a:rPr>
              <a:t>v</a:t>
            </a:r>
            <a:r>
              <a:rPr lang="en-US" sz="2400">
                <a:latin typeface="Times New Roman" pitchFamily="18" charset="0"/>
              </a:rPr>
              <a:t> of type </a:t>
            </a:r>
            <a:r>
              <a:rPr lang="en-US" sz="2400" b="1" i="1">
                <a:latin typeface="Times New Roman" pitchFamily="18" charset="0"/>
              </a:rPr>
              <a:t>T</a:t>
            </a:r>
            <a:r>
              <a:rPr lang="en-US" sz="2400">
                <a:latin typeface="Times New Roman" pitchFamily="18" charset="0"/>
              </a:rPr>
              <a:t>, is declared as:</a:t>
            </a:r>
          </a:p>
          <a:p>
            <a:pPr>
              <a:buFontTx/>
              <a:buNone/>
              <a:tabLst>
                <a:tab pos="3148013" algn="ctr"/>
              </a:tabLst>
            </a:pPr>
            <a:r>
              <a:rPr lang="en-US" sz="2400" i="1">
                <a:latin typeface="Times New Roman" pitchFamily="18" charset="0"/>
              </a:rPr>
              <a:t>		</a:t>
            </a:r>
            <a:r>
              <a:rPr lang="en-US" sz="2400" b="1">
                <a:latin typeface="Times New Roman" pitchFamily="18" charset="0"/>
              </a:rPr>
              <a:t>v:</a:t>
            </a:r>
            <a:r>
              <a:rPr lang="en-US" sz="2400">
                <a:latin typeface="Times New Roman" pitchFamily="18" charset="0"/>
              </a:rPr>
              <a:t> </a:t>
            </a:r>
            <a:r>
              <a:rPr lang="en-US" sz="2400" b="1">
                <a:latin typeface="Times New Roman" pitchFamily="18" charset="0"/>
              </a:rPr>
              <a:t>shared</a:t>
            </a:r>
            <a:r>
              <a:rPr lang="en-US" sz="2400">
                <a:latin typeface="Times New Roman" pitchFamily="18" charset="0"/>
              </a:rPr>
              <a:t> </a:t>
            </a:r>
            <a:r>
              <a:rPr lang="en-US" sz="2400" b="1">
                <a:latin typeface="Times New Roman" pitchFamily="18" charset="0"/>
              </a:rPr>
              <a:t>T</a:t>
            </a:r>
          </a:p>
          <a:p>
            <a:pPr>
              <a:tabLst>
                <a:tab pos="3148013" algn="ctr"/>
              </a:tabLst>
            </a:pPr>
            <a:r>
              <a:rPr lang="en-US"/>
              <a:t> </a:t>
            </a:r>
            <a:r>
              <a:rPr lang="en-US" sz="2400">
                <a:latin typeface="Times New Roman" pitchFamily="18" charset="0"/>
              </a:rPr>
              <a:t>Variable </a:t>
            </a:r>
            <a:r>
              <a:rPr lang="en-US" sz="2400" b="1" i="1">
                <a:latin typeface="Times New Roman" pitchFamily="18" charset="0"/>
              </a:rPr>
              <a:t>v</a:t>
            </a:r>
            <a:r>
              <a:rPr lang="en-US" sz="2400">
                <a:latin typeface="Times New Roman" pitchFamily="18" charset="0"/>
              </a:rPr>
              <a:t> accessed only inside statement</a:t>
            </a:r>
          </a:p>
          <a:p>
            <a:pPr>
              <a:buFontTx/>
              <a:buNone/>
              <a:tabLst>
                <a:tab pos="3148013" algn="ctr"/>
              </a:tabLst>
            </a:pPr>
            <a:r>
              <a:rPr lang="en-US" sz="2400">
                <a:latin typeface="Times New Roman" pitchFamily="18" charset="0"/>
              </a:rPr>
              <a:t>		</a:t>
            </a:r>
            <a:r>
              <a:rPr lang="en-US" sz="2400" b="1">
                <a:latin typeface="Times New Roman" pitchFamily="18" charset="0"/>
              </a:rPr>
              <a:t>region</a:t>
            </a:r>
            <a:r>
              <a:rPr lang="en-US" sz="2400">
                <a:latin typeface="Times New Roman" pitchFamily="18" charset="0"/>
              </a:rPr>
              <a:t> </a:t>
            </a:r>
            <a:r>
              <a:rPr lang="en-US" sz="2400" b="1">
                <a:latin typeface="Times New Roman" pitchFamily="18" charset="0"/>
              </a:rPr>
              <a:t>v</a:t>
            </a:r>
            <a:r>
              <a:rPr lang="en-US" sz="2400">
                <a:latin typeface="Times New Roman" pitchFamily="18" charset="0"/>
              </a:rPr>
              <a:t> </a:t>
            </a:r>
            <a:r>
              <a:rPr lang="en-US" sz="2400" b="1">
                <a:latin typeface="Times New Roman" pitchFamily="18" charset="0"/>
              </a:rPr>
              <a:t>when</a:t>
            </a:r>
            <a:r>
              <a:rPr lang="en-US" sz="2400">
                <a:latin typeface="Times New Roman" pitchFamily="18" charset="0"/>
              </a:rPr>
              <a:t> </a:t>
            </a:r>
            <a:r>
              <a:rPr lang="en-US" sz="2400" b="1">
                <a:latin typeface="Times New Roman" pitchFamily="18" charset="0"/>
              </a:rPr>
              <a:t>B</a:t>
            </a:r>
            <a:r>
              <a:rPr lang="en-US" sz="2400">
                <a:latin typeface="Times New Roman" pitchFamily="18" charset="0"/>
              </a:rPr>
              <a:t> </a:t>
            </a:r>
            <a:r>
              <a:rPr lang="en-US" sz="2400" b="1">
                <a:latin typeface="Times New Roman" pitchFamily="18" charset="0"/>
              </a:rPr>
              <a:t>do</a:t>
            </a:r>
            <a:r>
              <a:rPr lang="en-US" sz="2400">
                <a:latin typeface="Times New Roman" pitchFamily="18" charset="0"/>
              </a:rPr>
              <a:t> </a:t>
            </a:r>
            <a:r>
              <a:rPr lang="en-US" sz="2400" b="1">
                <a:latin typeface="Times New Roman" pitchFamily="18" charset="0"/>
              </a:rPr>
              <a:t>S</a:t>
            </a:r>
            <a:r>
              <a:rPr lang="en-US" sz="2400">
                <a:latin typeface="Times New Roman" pitchFamily="18" charset="0"/>
              </a:rPr>
              <a:t/>
            </a:r>
            <a:br>
              <a:rPr lang="en-US" sz="2400">
                <a:latin typeface="Times New Roman" pitchFamily="18" charset="0"/>
              </a:rPr>
            </a:br>
            <a:r>
              <a:rPr lang="en-US" sz="2400">
                <a:latin typeface="Times New Roman" pitchFamily="18" charset="0"/>
              </a:rPr>
              <a:t/>
            </a:r>
            <a:br>
              <a:rPr lang="en-US" sz="2400">
                <a:latin typeface="Times New Roman" pitchFamily="18" charset="0"/>
              </a:rPr>
            </a:br>
            <a:r>
              <a:rPr lang="en-US" sz="2400">
                <a:latin typeface="Times New Roman" pitchFamily="18" charset="0"/>
              </a:rPr>
              <a:t>where </a:t>
            </a:r>
            <a:r>
              <a:rPr lang="en-US" sz="2400" b="1" i="1">
                <a:latin typeface="Times New Roman" pitchFamily="18" charset="0"/>
              </a:rPr>
              <a:t>B</a:t>
            </a:r>
            <a:r>
              <a:rPr lang="en-US" sz="2400">
                <a:latin typeface="Times New Roman" pitchFamily="18" charset="0"/>
              </a:rPr>
              <a:t> is a boolean expression.</a:t>
            </a:r>
            <a:br>
              <a:rPr lang="en-US" sz="2400">
                <a:latin typeface="Times New Roman" pitchFamily="18" charset="0"/>
              </a:rPr>
            </a:br>
            <a:endParaRPr lang="en-US" sz="2400">
              <a:latin typeface="Times New Roman" pitchFamily="18" charset="0"/>
            </a:endParaRPr>
          </a:p>
          <a:p>
            <a:pPr>
              <a:tabLst>
                <a:tab pos="3148013" algn="ctr"/>
              </a:tabLst>
            </a:pPr>
            <a:r>
              <a:rPr lang="en-US"/>
              <a:t> </a:t>
            </a:r>
            <a:r>
              <a:rPr lang="en-US">
                <a:latin typeface="Times New Roman" pitchFamily="18" charset="0"/>
              </a:rPr>
              <a:t>While statement </a:t>
            </a:r>
            <a:r>
              <a:rPr lang="en-US" b="1" i="1">
                <a:latin typeface="Times New Roman" pitchFamily="18" charset="0"/>
              </a:rPr>
              <a:t>S</a:t>
            </a:r>
            <a:r>
              <a:rPr lang="en-US">
                <a:latin typeface="Times New Roman" pitchFamily="18" charset="0"/>
              </a:rPr>
              <a:t> is being executed, no other process can access variable </a:t>
            </a:r>
            <a:r>
              <a:rPr lang="en-US" b="1" i="1">
                <a:latin typeface="Times New Roman" pitchFamily="18" charset="0"/>
              </a:rPr>
              <a:t>v</a:t>
            </a:r>
            <a:r>
              <a:rPr lang="en-US">
                <a:latin typeface="Times New Roman" pitchFamily="18" charset="0"/>
              </a:rPr>
              <a:t>. </a:t>
            </a:r>
          </a:p>
          <a:p>
            <a:pPr>
              <a:buFontTx/>
              <a:buNone/>
              <a:tabLst>
                <a:tab pos="3148013" algn="ctr"/>
              </a:tabLst>
            </a:pPr>
            <a:endParaRPr lang="en-US">
              <a:latin typeface="Times New Roman" pitchFamily="18" charset="0"/>
            </a:endParaRPr>
          </a:p>
        </p:txBody>
      </p:sp>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7026" name="Rectangle 2"/>
          <p:cNvSpPr>
            <a:spLocks noGrp="1" noChangeArrowheads="1"/>
          </p:cNvSpPr>
          <p:nvPr>
            <p:ph type="title"/>
          </p:nvPr>
        </p:nvSpPr>
        <p:spPr/>
        <p:txBody>
          <a:bodyPr/>
          <a:lstStyle/>
          <a:p>
            <a:r>
              <a:rPr lang="en-US"/>
              <a:t>Critical Regions</a:t>
            </a:r>
          </a:p>
        </p:txBody>
      </p:sp>
      <p:sp>
        <p:nvSpPr>
          <p:cNvPr id="897027" name="Rectangle 3"/>
          <p:cNvSpPr>
            <a:spLocks noGrp="1" noChangeArrowheads="1"/>
          </p:cNvSpPr>
          <p:nvPr>
            <p:ph type="body" idx="1"/>
          </p:nvPr>
        </p:nvSpPr>
        <p:spPr/>
        <p:txBody>
          <a:bodyPr/>
          <a:lstStyle/>
          <a:p>
            <a:r>
              <a:rPr lang="en-US"/>
              <a:t> </a:t>
            </a:r>
            <a:r>
              <a:rPr lang="en-US" sz="2400">
                <a:latin typeface="Times New Roman" pitchFamily="18" charset="0"/>
              </a:rPr>
              <a:t>Regions referring to the same shared variable exclude each other in time.</a:t>
            </a:r>
            <a:br>
              <a:rPr lang="en-US" sz="2400">
                <a:latin typeface="Times New Roman" pitchFamily="18" charset="0"/>
              </a:rPr>
            </a:br>
            <a:endParaRPr lang="en-US" sz="2400">
              <a:latin typeface="Times New Roman" pitchFamily="18" charset="0"/>
            </a:endParaRPr>
          </a:p>
          <a:p>
            <a:r>
              <a:rPr lang="en-US"/>
              <a:t> </a:t>
            </a:r>
            <a:r>
              <a:rPr lang="en-US" sz="2400">
                <a:latin typeface="Times New Roman" pitchFamily="18" charset="0"/>
              </a:rPr>
              <a:t>When a process tries to execute the region statement, the Boolean expression </a:t>
            </a:r>
            <a:r>
              <a:rPr lang="en-US" sz="2400" i="1">
                <a:latin typeface="Times New Roman" pitchFamily="18" charset="0"/>
              </a:rPr>
              <a:t>B</a:t>
            </a:r>
            <a:r>
              <a:rPr lang="en-US" sz="2400">
                <a:latin typeface="Times New Roman" pitchFamily="18" charset="0"/>
              </a:rPr>
              <a:t> is evaluated.  If </a:t>
            </a:r>
            <a:r>
              <a:rPr lang="en-US" sz="2400" i="1">
                <a:latin typeface="Times New Roman" pitchFamily="18" charset="0"/>
              </a:rPr>
              <a:t>B</a:t>
            </a:r>
            <a:r>
              <a:rPr lang="en-US" sz="2400">
                <a:latin typeface="Times New Roman" pitchFamily="18" charset="0"/>
              </a:rPr>
              <a:t> is true, statement </a:t>
            </a:r>
            <a:r>
              <a:rPr lang="en-US" sz="2400" i="1">
                <a:latin typeface="Times New Roman" pitchFamily="18" charset="0"/>
              </a:rPr>
              <a:t>S</a:t>
            </a:r>
            <a:r>
              <a:rPr lang="en-US" sz="2400">
                <a:latin typeface="Times New Roman" pitchFamily="18" charset="0"/>
              </a:rPr>
              <a:t> is executed.  If it is false, the process is delayed until </a:t>
            </a:r>
            <a:r>
              <a:rPr lang="en-US" sz="2400" i="1">
                <a:latin typeface="Times New Roman" pitchFamily="18" charset="0"/>
              </a:rPr>
              <a:t>B</a:t>
            </a:r>
            <a:r>
              <a:rPr lang="en-US" sz="2400">
                <a:latin typeface="Times New Roman" pitchFamily="18" charset="0"/>
              </a:rPr>
              <a:t> becomes true and no other process is in the region associated with </a:t>
            </a:r>
            <a:r>
              <a:rPr lang="en-US" sz="2400" i="1">
                <a:latin typeface="Times New Roman" pitchFamily="18" charset="0"/>
              </a:rPr>
              <a:t>v</a:t>
            </a:r>
            <a:r>
              <a:rPr lang="en-US" sz="2400">
                <a:latin typeface="Times New Roman" pitchFamily="18" charset="0"/>
              </a:rPr>
              <a:t>.</a:t>
            </a:r>
          </a:p>
        </p:txBody>
      </p:sp>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9074" name="Rectangle 2"/>
          <p:cNvSpPr>
            <a:spLocks noGrp="1" noChangeArrowheads="1"/>
          </p:cNvSpPr>
          <p:nvPr>
            <p:ph type="title"/>
          </p:nvPr>
        </p:nvSpPr>
        <p:spPr/>
        <p:txBody>
          <a:bodyPr/>
          <a:lstStyle/>
          <a:p>
            <a:r>
              <a:rPr lang="en-US"/>
              <a:t>Example – Bounded Buffer</a:t>
            </a:r>
          </a:p>
        </p:txBody>
      </p:sp>
      <p:sp>
        <p:nvSpPr>
          <p:cNvPr id="899075" name="Rectangle 3"/>
          <p:cNvSpPr>
            <a:spLocks noGrp="1" noChangeArrowheads="1"/>
          </p:cNvSpPr>
          <p:nvPr>
            <p:ph type="body" idx="1"/>
          </p:nvPr>
        </p:nvSpPr>
        <p:spPr/>
        <p:txBody>
          <a:bodyPr/>
          <a:lstStyle/>
          <a:p>
            <a:pPr defTabSz="911225">
              <a:tabLst>
                <a:tab pos="915988" algn="l"/>
                <a:tab pos="1433513" algn="l"/>
                <a:tab pos="1768475" algn="l"/>
                <a:tab pos="2630488" algn="l"/>
                <a:tab pos="3255963" algn="l"/>
              </a:tabLst>
            </a:pPr>
            <a:r>
              <a:rPr lang="en-US"/>
              <a:t> </a:t>
            </a:r>
            <a:r>
              <a:rPr lang="en-US" sz="2400">
                <a:latin typeface="Times New Roman" pitchFamily="18" charset="0"/>
              </a:rPr>
              <a:t>Shared data:</a:t>
            </a:r>
            <a:br>
              <a:rPr lang="en-US" sz="2400">
                <a:latin typeface="Times New Roman" pitchFamily="18" charset="0"/>
              </a:rPr>
            </a:br>
            <a:endParaRPr lang="en-US" sz="2400">
              <a:latin typeface="Times New Roman" pitchFamily="18" charset="0"/>
            </a:endParaRPr>
          </a:p>
          <a:p>
            <a:pPr defTabSz="911225">
              <a:buFontTx/>
              <a:buNone/>
              <a:tabLst>
                <a:tab pos="915988" algn="l"/>
                <a:tab pos="1433513" algn="l"/>
                <a:tab pos="1768475" algn="l"/>
                <a:tab pos="2630488" algn="l"/>
                <a:tab pos="3255963" algn="l"/>
              </a:tabLst>
            </a:pPr>
            <a:r>
              <a:rPr lang="en-US" sz="2400">
                <a:latin typeface="Times New Roman" pitchFamily="18" charset="0"/>
              </a:rPr>
              <a:t>		</a:t>
            </a:r>
            <a:r>
              <a:rPr lang="en-US" sz="2400" b="1">
                <a:latin typeface="Times New Roman" pitchFamily="18" charset="0"/>
              </a:rPr>
              <a:t>struct buffer {</a:t>
            </a:r>
          </a:p>
          <a:p>
            <a:pPr defTabSz="911225">
              <a:buFontTx/>
              <a:buNone/>
              <a:tabLst>
                <a:tab pos="915988" algn="l"/>
                <a:tab pos="1433513" algn="l"/>
                <a:tab pos="1768475" algn="l"/>
                <a:tab pos="2630488" algn="l"/>
                <a:tab pos="3255963" algn="l"/>
              </a:tabLst>
            </a:pPr>
            <a:r>
              <a:rPr lang="en-US" sz="2400" b="1">
                <a:latin typeface="Times New Roman" pitchFamily="18" charset="0"/>
              </a:rPr>
              <a:t>			int pool[n];</a:t>
            </a:r>
          </a:p>
          <a:p>
            <a:pPr defTabSz="911225">
              <a:buFontTx/>
              <a:buNone/>
              <a:tabLst>
                <a:tab pos="915988" algn="l"/>
                <a:tab pos="1433513" algn="l"/>
                <a:tab pos="1768475" algn="l"/>
                <a:tab pos="2630488" algn="l"/>
                <a:tab pos="3255963" algn="l"/>
              </a:tabLst>
            </a:pPr>
            <a:r>
              <a:rPr lang="en-US" sz="2400" b="1">
                <a:latin typeface="Times New Roman" pitchFamily="18" charset="0"/>
              </a:rPr>
              <a:t>			int count, in, out;</a:t>
            </a:r>
          </a:p>
          <a:p>
            <a:pPr defTabSz="911225">
              <a:buFontTx/>
              <a:buNone/>
              <a:tabLst>
                <a:tab pos="915988" algn="l"/>
                <a:tab pos="1433513" algn="l"/>
                <a:tab pos="1768475" algn="l"/>
                <a:tab pos="2630488" algn="l"/>
                <a:tab pos="3255963" algn="l"/>
              </a:tabLst>
            </a:pPr>
            <a:r>
              <a:rPr lang="en-US" sz="2400" b="1">
                <a:latin typeface="Times New Roman" pitchFamily="18" charset="0"/>
              </a:rPr>
              <a:t>		}</a:t>
            </a:r>
            <a:br>
              <a:rPr lang="en-US" sz="2400" b="1">
                <a:latin typeface="Times New Roman" pitchFamily="18" charset="0"/>
              </a:rPr>
            </a:br>
            <a:endParaRPr lang="en-US" sz="2400" b="1">
              <a:latin typeface="Times New Roman" pitchFamily="18" charset="0"/>
            </a:endParaRPr>
          </a:p>
        </p:txBody>
      </p:sp>
    </p:spTree>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22" name="Rectangle 2"/>
          <p:cNvSpPr>
            <a:spLocks noGrp="1" noChangeArrowheads="1"/>
          </p:cNvSpPr>
          <p:nvPr>
            <p:ph type="title"/>
          </p:nvPr>
        </p:nvSpPr>
        <p:spPr/>
        <p:txBody>
          <a:bodyPr/>
          <a:lstStyle/>
          <a:p>
            <a:r>
              <a:rPr lang="en-US"/>
              <a:t>Bounded Buffer Producer Process</a:t>
            </a:r>
          </a:p>
        </p:txBody>
      </p:sp>
      <p:sp>
        <p:nvSpPr>
          <p:cNvPr id="901123" name="Rectangle 3"/>
          <p:cNvSpPr>
            <a:spLocks noGrp="1" noChangeArrowheads="1"/>
          </p:cNvSpPr>
          <p:nvPr>
            <p:ph type="body" idx="1"/>
          </p:nvPr>
        </p:nvSpPr>
        <p:spPr/>
        <p:txBody>
          <a:bodyPr/>
          <a:lstStyle/>
          <a:p>
            <a:r>
              <a:rPr lang="en-US"/>
              <a:t> </a:t>
            </a:r>
            <a:r>
              <a:rPr lang="en-US">
                <a:latin typeface="Times New Roman" pitchFamily="18" charset="0"/>
              </a:rPr>
              <a:t>Producer process inserts </a:t>
            </a:r>
            <a:r>
              <a:rPr lang="en-US" b="1">
                <a:latin typeface="Times New Roman" pitchFamily="18" charset="0"/>
              </a:rPr>
              <a:t>nextp</a:t>
            </a:r>
            <a:r>
              <a:rPr lang="en-US">
                <a:latin typeface="Times New Roman" pitchFamily="18" charset="0"/>
              </a:rPr>
              <a:t> into the shared buffer</a:t>
            </a:r>
            <a:br>
              <a:rPr lang="en-US">
                <a:latin typeface="Times New Roman" pitchFamily="18" charset="0"/>
              </a:rPr>
            </a:br>
            <a:endParaRPr lang="en-US">
              <a:latin typeface="Times New Roman" pitchFamily="18" charset="0"/>
            </a:endParaRPr>
          </a:p>
          <a:p>
            <a:pPr>
              <a:buFontTx/>
              <a:buNone/>
            </a:pPr>
            <a:r>
              <a:rPr lang="en-US">
                <a:latin typeface="Times New Roman" pitchFamily="18" charset="0"/>
              </a:rPr>
              <a:t>			</a:t>
            </a:r>
            <a:r>
              <a:rPr lang="en-US" b="1">
                <a:latin typeface="Times New Roman" pitchFamily="18" charset="0"/>
              </a:rPr>
              <a:t>region buffer when( count &lt; n) {</a:t>
            </a:r>
            <a:br>
              <a:rPr lang="en-US" b="1">
                <a:latin typeface="Times New Roman" pitchFamily="18" charset="0"/>
              </a:rPr>
            </a:br>
            <a:r>
              <a:rPr lang="en-US" b="1">
                <a:latin typeface="Times New Roman" pitchFamily="18" charset="0"/>
              </a:rPr>
              <a:t>			pool[in] = nextp;</a:t>
            </a:r>
            <a:br>
              <a:rPr lang="en-US" b="1">
                <a:latin typeface="Times New Roman" pitchFamily="18" charset="0"/>
              </a:rPr>
            </a:br>
            <a:r>
              <a:rPr lang="en-US" b="1">
                <a:latin typeface="Times New Roman" pitchFamily="18" charset="0"/>
              </a:rPr>
              <a:t>			in:= (in+1) % n;</a:t>
            </a:r>
            <a:br>
              <a:rPr lang="en-US" b="1">
                <a:latin typeface="Times New Roman" pitchFamily="18" charset="0"/>
              </a:rPr>
            </a:br>
            <a:r>
              <a:rPr lang="en-US" b="1">
                <a:latin typeface="Times New Roman" pitchFamily="18" charset="0"/>
              </a:rPr>
              <a:t>			count++;</a:t>
            </a:r>
            <a:br>
              <a:rPr lang="en-US" b="1">
                <a:latin typeface="Times New Roman" pitchFamily="18" charset="0"/>
              </a:rPr>
            </a:br>
            <a:r>
              <a:rPr lang="en-US" b="1">
                <a:latin typeface="Times New Roman" pitchFamily="18" charset="0"/>
              </a:rPr>
              <a:t>		}</a:t>
            </a:r>
          </a:p>
          <a:p>
            <a:endParaRPr lang="en-US" b="1">
              <a:latin typeface="Times New Roman" pitchFamily="18" charset="0"/>
            </a:endParaRPr>
          </a:p>
        </p:txBody>
      </p:sp>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3170" name="Rectangle 2"/>
          <p:cNvSpPr>
            <a:spLocks noGrp="1" noChangeArrowheads="1"/>
          </p:cNvSpPr>
          <p:nvPr>
            <p:ph type="title"/>
          </p:nvPr>
        </p:nvSpPr>
        <p:spPr/>
        <p:txBody>
          <a:bodyPr/>
          <a:lstStyle/>
          <a:p>
            <a:r>
              <a:rPr lang="en-US"/>
              <a:t>Bounded Buffer Consumer Process</a:t>
            </a:r>
          </a:p>
        </p:txBody>
      </p:sp>
      <p:sp>
        <p:nvSpPr>
          <p:cNvPr id="903171" name="Rectangle 3"/>
          <p:cNvSpPr>
            <a:spLocks noGrp="1" noChangeArrowheads="1"/>
          </p:cNvSpPr>
          <p:nvPr>
            <p:ph type="body" idx="1"/>
          </p:nvPr>
        </p:nvSpPr>
        <p:spPr/>
        <p:txBody>
          <a:bodyPr/>
          <a:lstStyle/>
          <a:p>
            <a:pPr>
              <a:tabLst>
                <a:tab pos="1487488" algn="l"/>
                <a:tab pos="1831975" algn="l"/>
                <a:tab pos="2168525" algn="l"/>
                <a:tab pos="2630488" algn="l"/>
              </a:tabLst>
            </a:pPr>
            <a:r>
              <a:rPr lang="en-US"/>
              <a:t> </a:t>
            </a:r>
            <a:r>
              <a:rPr lang="en-US">
                <a:latin typeface="Times New Roman" pitchFamily="18" charset="0"/>
              </a:rPr>
              <a:t>Consumer process removes an item from the shared buffer and puts it in </a:t>
            </a:r>
            <a:r>
              <a:rPr lang="en-US" b="1">
                <a:latin typeface="Times New Roman" pitchFamily="18" charset="0"/>
              </a:rPr>
              <a:t>nextc</a:t>
            </a:r>
            <a:br>
              <a:rPr lang="en-US" b="1">
                <a:latin typeface="Times New Roman" pitchFamily="18" charset="0"/>
              </a:rPr>
            </a:br>
            <a:endParaRPr lang="en-US" b="1">
              <a:latin typeface="Times New Roman" pitchFamily="18" charset="0"/>
            </a:endParaRPr>
          </a:p>
          <a:p>
            <a:pPr>
              <a:buFontTx/>
              <a:buNone/>
              <a:tabLst>
                <a:tab pos="1487488" algn="l"/>
                <a:tab pos="1831975" algn="l"/>
                <a:tab pos="2168525" algn="l"/>
                <a:tab pos="2630488" algn="l"/>
              </a:tabLst>
            </a:pPr>
            <a:r>
              <a:rPr lang="en-US">
                <a:latin typeface="Times New Roman" pitchFamily="18" charset="0"/>
              </a:rPr>
              <a:t>		</a:t>
            </a:r>
            <a:r>
              <a:rPr lang="en-US" b="1">
                <a:latin typeface="Times New Roman" pitchFamily="18" charset="0"/>
              </a:rPr>
              <a:t>region buffer when (count &gt; 0) {				nextc = pool[out];</a:t>
            </a:r>
            <a:br>
              <a:rPr lang="en-US" b="1">
                <a:latin typeface="Times New Roman" pitchFamily="18" charset="0"/>
              </a:rPr>
            </a:br>
            <a:r>
              <a:rPr lang="en-US" b="1">
                <a:latin typeface="Times New Roman" pitchFamily="18" charset="0"/>
              </a:rPr>
              <a:t>		out = (out+1) % n;</a:t>
            </a:r>
            <a:br>
              <a:rPr lang="en-US" b="1">
                <a:latin typeface="Times New Roman" pitchFamily="18" charset="0"/>
              </a:rPr>
            </a:br>
            <a:r>
              <a:rPr lang="en-US" b="1">
                <a:latin typeface="Times New Roman" pitchFamily="18" charset="0"/>
              </a:rPr>
              <a:t>		count--;</a:t>
            </a:r>
            <a:br>
              <a:rPr lang="en-US" b="1">
                <a:latin typeface="Times New Roman" pitchFamily="18" charset="0"/>
              </a:rPr>
            </a:br>
            <a:r>
              <a:rPr lang="en-US" b="1">
                <a:latin typeface="Times New Roman" pitchFamily="18" charset="0"/>
              </a:rPr>
              <a:t>	}</a:t>
            </a:r>
          </a:p>
        </p:txBody>
      </p:sp>
    </p:spTree>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5218" name="Rectangle 2"/>
          <p:cNvSpPr>
            <a:spLocks noGrp="1" noChangeArrowheads="1"/>
          </p:cNvSpPr>
          <p:nvPr>
            <p:ph type="title"/>
          </p:nvPr>
        </p:nvSpPr>
        <p:spPr>
          <a:xfrm>
            <a:off x="1095375" y="-73025"/>
            <a:ext cx="7772400" cy="844550"/>
          </a:xfrm>
        </p:spPr>
        <p:txBody>
          <a:bodyPr/>
          <a:lstStyle/>
          <a:p>
            <a:r>
              <a:rPr lang="en-US"/>
              <a:t>Implementation region </a:t>
            </a:r>
            <a:r>
              <a:rPr lang="en-US" b="1" i="1"/>
              <a:t>x</a:t>
            </a:r>
            <a:r>
              <a:rPr lang="en-US"/>
              <a:t> when </a:t>
            </a:r>
            <a:r>
              <a:rPr lang="en-US" b="1" i="1"/>
              <a:t>B</a:t>
            </a:r>
            <a:r>
              <a:rPr lang="en-US"/>
              <a:t> do </a:t>
            </a:r>
            <a:r>
              <a:rPr lang="en-US" b="1" i="1"/>
              <a:t>S</a:t>
            </a:r>
            <a:endParaRPr lang="en-US"/>
          </a:p>
        </p:txBody>
      </p:sp>
      <p:sp>
        <p:nvSpPr>
          <p:cNvPr id="905219" name="Rectangle 3"/>
          <p:cNvSpPr>
            <a:spLocks noGrp="1" noChangeArrowheads="1"/>
          </p:cNvSpPr>
          <p:nvPr>
            <p:ph type="body" idx="1"/>
          </p:nvPr>
        </p:nvSpPr>
        <p:spPr/>
        <p:txBody>
          <a:bodyPr/>
          <a:lstStyle/>
          <a:p>
            <a:pPr>
              <a:tabLst>
                <a:tab pos="3375025" algn="ctr"/>
              </a:tabLst>
            </a:pPr>
            <a:r>
              <a:rPr lang="en-US" sz="2400"/>
              <a:t> </a:t>
            </a:r>
            <a:r>
              <a:rPr lang="en-US" sz="2400">
                <a:latin typeface="Times New Roman" pitchFamily="18" charset="0"/>
              </a:rPr>
              <a:t>Associate with the shared variable </a:t>
            </a:r>
            <a:r>
              <a:rPr lang="en-US" sz="2400" i="1">
                <a:latin typeface="Times New Roman" pitchFamily="18" charset="0"/>
              </a:rPr>
              <a:t>x</a:t>
            </a:r>
            <a:r>
              <a:rPr lang="en-US" sz="2400">
                <a:latin typeface="Times New Roman" pitchFamily="18" charset="0"/>
              </a:rPr>
              <a:t>, the following variables:</a:t>
            </a:r>
          </a:p>
          <a:p>
            <a:pPr>
              <a:buFontTx/>
              <a:buNone/>
              <a:tabLst>
                <a:tab pos="3375025" algn="ctr"/>
              </a:tabLst>
            </a:pPr>
            <a:r>
              <a:rPr lang="en-US" sz="2400">
                <a:latin typeface="Times New Roman" pitchFamily="18" charset="0"/>
              </a:rPr>
              <a:t>		</a:t>
            </a:r>
            <a:r>
              <a:rPr lang="en-US" sz="2400" b="1">
                <a:latin typeface="Times New Roman" pitchFamily="18" charset="0"/>
              </a:rPr>
              <a:t>semaphore mutex, first-delay, second-delay;</a:t>
            </a:r>
            <a:br>
              <a:rPr lang="en-US" sz="2400" b="1">
                <a:latin typeface="Times New Roman" pitchFamily="18" charset="0"/>
              </a:rPr>
            </a:br>
            <a:r>
              <a:rPr lang="en-US" sz="2400" b="1">
                <a:latin typeface="Times New Roman" pitchFamily="18" charset="0"/>
              </a:rPr>
              <a:t>     int first-count, second-count;</a:t>
            </a:r>
            <a:br>
              <a:rPr lang="en-US" sz="2400" b="1">
                <a:latin typeface="Times New Roman" pitchFamily="18" charset="0"/>
              </a:rPr>
            </a:br>
            <a:endParaRPr lang="en-US" sz="2400" b="1">
              <a:latin typeface="Times New Roman" pitchFamily="18" charset="0"/>
            </a:endParaRPr>
          </a:p>
          <a:p>
            <a:pPr>
              <a:tabLst>
                <a:tab pos="3375025" algn="ctr"/>
              </a:tabLst>
            </a:pPr>
            <a:r>
              <a:rPr lang="en-US"/>
              <a:t> </a:t>
            </a:r>
            <a:r>
              <a:rPr lang="en-US" sz="2400">
                <a:latin typeface="Times New Roman" pitchFamily="18" charset="0"/>
              </a:rPr>
              <a:t>Mutually exclusive access to the critical section is provided by </a:t>
            </a:r>
            <a:r>
              <a:rPr lang="en-US" sz="2400" b="1">
                <a:latin typeface="Times New Roman" pitchFamily="18" charset="0"/>
              </a:rPr>
              <a:t>mutex</a:t>
            </a:r>
            <a:r>
              <a:rPr lang="en-US" sz="2400">
                <a:latin typeface="Times New Roman" pitchFamily="18" charset="0"/>
              </a:rPr>
              <a:t>.</a:t>
            </a:r>
            <a:br>
              <a:rPr lang="en-US" sz="2400">
                <a:latin typeface="Times New Roman" pitchFamily="18" charset="0"/>
              </a:rPr>
            </a:br>
            <a:endParaRPr lang="en-US" sz="2400">
              <a:latin typeface="Times New Roman" pitchFamily="18" charset="0"/>
            </a:endParaRPr>
          </a:p>
          <a:p>
            <a:pPr>
              <a:tabLst>
                <a:tab pos="3375025" algn="ctr"/>
              </a:tabLst>
            </a:pPr>
            <a:r>
              <a:rPr lang="en-US"/>
              <a:t> </a:t>
            </a:r>
            <a:r>
              <a:rPr lang="en-US" sz="2400">
                <a:latin typeface="Times New Roman" pitchFamily="18" charset="0"/>
              </a:rPr>
              <a:t>If a process cannot enter the critical section because the Boolean expression </a:t>
            </a:r>
            <a:r>
              <a:rPr lang="en-US" sz="2400" b="1">
                <a:latin typeface="Times New Roman" pitchFamily="18" charset="0"/>
              </a:rPr>
              <a:t>B</a:t>
            </a:r>
            <a:r>
              <a:rPr lang="en-US" sz="2400">
                <a:latin typeface="Times New Roman" pitchFamily="18" charset="0"/>
              </a:rPr>
              <a:t> is false, it initially waits on the </a:t>
            </a:r>
            <a:r>
              <a:rPr lang="en-US" sz="2400" b="1">
                <a:latin typeface="Times New Roman" pitchFamily="18" charset="0"/>
              </a:rPr>
              <a:t>first-delay </a:t>
            </a:r>
            <a:r>
              <a:rPr lang="en-US" sz="2400">
                <a:latin typeface="Times New Roman" pitchFamily="18" charset="0"/>
              </a:rPr>
              <a:t>semaphore; moved to the </a:t>
            </a:r>
            <a:r>
              <a:rPr lang="en-US" sz="2400" b="1">
                <a:latin typeface="Times New Roman" pitchFamily="18" charset="0"/>
              </a:rPr>
              <a:t>second-delay </a:t>
            </a:r>
            <a:r>
              <a:rPr lang="en-US" sz="2400">
                <a:latin typeface="Times New Roman" pitchFamily="18" charset="0"/>
              </a:rPr>
              <a:t>semaphore before it is allowed to reevaluate </a:t>
            </a:r>
            <a:r>
              <a:rPr lang="en-US" sz="2400" i="1">
                <a:latin typeface="Times New Roman" pitchFamily="18" charset="0"/>
              </a:rPr>
              <a:t>B</a:t>
            </a:r>
            <a:r>
              <a:rPr lang="en-US" sz="2400">
                <a:latin typeface="Times New Roman" pitchFamily="18" charset="0"/>
              </a:rPr>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Title 1"/>
          <p:cNvSpPr>
            <a:spLocks noGrp="1"/>
          </p:cNvSpPr>
          <p:nvPr>
            <p:ph type="title" idx="4294967295"/>
          </p:nvPr>
        </p:nvSpPr>
        <p:spPr/>
        <p:txBody>
          <a:bodyPr anchor="ctr"/>
          <a:lstStyle/>
          <a:p>
            <a:r>
              <a:rPr lang="en-US"/>
              <a:t>Using Two Queues</a:t>
            </a:r>
          </a:p>
        </p:txBody>
      </p:sp>
      <p:pic>
        <p:nvPicPr>
          <p:cNvPr id="434180" name="Picture 4"/>
          <p:cNvPicPr>
            <a:picLocks noChangeAspect="1" noChangeArrowheads="1"/>
          </p:cNvPicPr>
          <p:nvPr/>
        </p:nvPicPr>
        <p:blipFill>
          <a:blip r:embed="rId3"/>
          <a:srcRect/>
          <a:stretch>
            <a:fillRect/>
          </a:stretch>
        </p:blipFill>
        <p:spPr bwMode="auto">
          <a:xfrm>
            <a:off x="1295400" y="1828800"/>
            <a:ext cx="7848600" cy="4838700"/>
          </a:xfrm>
          <a:prstGeom prst="rect">
            <a:avLst/>
          </a:prstGeom>
          <a:noFill/>
        </p:spPr>
      </p:pic>
    </p:spTree>
  </p:cSld>
  <p:clrMapOvr>
    <a:masterClrMapping/>
  </p:clrMapOvr>
  <p:transition/>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266" name="Rectangle 2"/>
          <p:cNvSpPr>
            <a:spLocks noGrp="1" noChangeArrowheads="1"/>
          </p:cNvSpPr>
          <p:nvPr>
            <p:ph type="title"/>
          </p:nvPr>
        </p:nvSpPr>
        <p:spPr/>
        <p:txBody>
          <a:bodyPr/>
          <a:lstStyle/>
          <a:p>
            <a:r>
              <a:rPr lang="en-US"/>
              <a:t>Implementation</a:t>
            </a:r>
          </a:p>
        </p:txBody>
      </p:sp>
      <p:sp>
        <p:nvSpPr>
          <p:cNvPr id="907267" name="Rectangle 3"/>
          <p:cNvSpPr>
            <a:spLocks noGrp="1" noChangeArrowheads="1"/>
          </p:cNvSpPr>
          <p:nvPr>
            <p:ph type="body" idx="1"/>
          </p:nvPr>
        </p:nvSpPr>
        <p:spPr/>
        <p:txBody>
          <a:bodyPr/>
          <a:lstStyle/>
          <a:p>
            <a:r>
              <a:rPr lang="en-US"/>
              <a:t> </a:t>
            </a:r>
            <a:r>
              <a:rPr lang="en-US" sz="2400">
                <a:latin typeface="Times New Roman" pitchFamily="18" charset="0"/>
              </a:rPr>
              <a:t>Keep track of the number of processes waiting on </a:t>
            </a:r>
            <a:r>
              <a:rPr lang="en-US" sz="2400" b="1">
                <a:latin typeface="Times New Roman" pitchFamily="18" charset="0"/>
              </a:rPr>
              <a:t>first-delay</a:t>
            </a:r>
            <a:r>
              <a:rPr lang="en-US" sz="2400">
                <a:latin typeface="Times New Roman" pitchFamily="18" charset="0"/>
              </a:rPr>
              <a:t> and </a:t>
            </a:r>
            <a:r>
              <a:rPr lang="en-US" sz="2400" b="1">
                <a:latin typeface="Times New Roman" pitchFamily="18" charset="0"/>
              </a:rPr>
              <a:t>second-delay</a:t>
            </a:r>
            <a:r>
              <a:rPr lang="en-US" sz="2400">
                <a:latin typeface="Times New Roman" pitchFamily="18" charset="0"/>
              </a:rPr>
              <a:t>, with </a:t>
            </a:r>
            <a:r>
              <a:rPr lang="en-US" sz="2400" b="1">
                <a:latin typeface="Times New Roman" pitchFamily="18" charset="0"/>
              </a:rPr>
              <a:t>first-count</a:t>
            </a:r>
            <a:r>
              <a:rPr lang="en-US" sz="2400">
                <a:latin typeface="Times New Roman" pitchFamily="18" charset="0"/>
              </a:rPr>
              <a:t> and </a:t>
            </a:r>
            <a:r>
              <a:rPr lang="en-US" sz="2400" b="1">
                <a:latin typeface="Times New Roman" pitchFamily="18" charset="0"/>
              </a:rPr>
              <a:t>second-count</a:t>
            </a:r>
            <a:r>
              <a:rPr lang="en-US" sz="2400">
                <a:latin typeface="Times New Roman" pitchFamily="18" charset="0"/>
              </a:rPr>
              <a:t> respectively.</a:t>
            </a:r>
            <a:r>
              <a:rPr lang="en-US"/>
              <a:t/>
            </a:r>
            <a:br>
              <a:rPr lang="en-US"/>
            </a:br>
            <a:endParaRPr lang="en-US"/>
          </a:p>
          <a:p>
            <a:r>
              <a:rPr lang="en-US"/>
              <a:t> </a:t>
            </a:r>
            <a:r>
              <a:rPr lang="en-US" sz="2400">
                <a:latin typeface="Times New Roman" pitchFamily="18" charset="0"/>
              </a:rPr>
              <a:t>The algorithm assumes a FIFO ordering in the queuing of processes for a semaphore.</a:t>
            </a:r>
            <a:br>
              <a:rPr lang="en-US" sz="2400">
                <a:latin typeface="Times New Roman" pitchFamily="18" charset="0"/>
              </a:rPr>
            </a:br>
            <a:endParaRPr lang="en-US" sz="2400">
              <a:latin typeface="Times New Roman" pitchFamily="18" charset="0"/>
            </a:endParaRPr>
          </a:p>
          <a:p>
            <a:r>
              <a:rPr lang="en-US"/>
              <a:t> </a:t>
            </a:r>
            <a:r>
              <a:rPr lang="en-US" sz="2400">
                <a:latin typeface="Times New Roman" pitchFamily="18" charset="0"/>
              </a:rPr>
              <a:t>For an arbitrary queuing discipline, a more complicated implementation is required.</a:t>
            </a:r>
          </a:p>
        </p:txBody>
      </p:sp>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9314" name="Rectangle 2"/>
          <p:cNvSpPr>
            <a:spLocks noGrp="1" noChangeArrowheads="1"/>
          </p:cNvSpPr>
          <p:nvPr>
            <p:ph type="title"/>
          </p:nvPr>
        </p:nvSpPr>
        <p:spPr>
          <a:xfrm>
            <a:off x="406400" y="152400"/>
            <a:ext cx="7175500" cy="838200"/>
          </a:xfrm>
        </p:spPr>
        <p:txBody>
          <a:bodyPr/>
          <a:lstStyle/>
          <a:p>
            <a:r>
              <a:rPr lang="en-US"/>
              <a:t>Monitors</a:t>
            </a:r>
          </a:p>
        </p:txBody>
      </p:sp>
      <p:sp>
        <p:nvSpPr>
          <p:cNvPr id="909315" name="Rectangle 3"/>
          <p:cNvSpPr>
            <a:spLocks noGrp="1" noChangeArrowheads="1"/>
          </p:cNvSpPr>
          <p:nvPr>
            <p:ph type="body" idx="1"/>
          </p:nvPr>
        </p:nvSpPr>
        <p:spPr>
          <a:xfrm>
            <a:off x="762000" y="1117600"/>
            <a:ext cx="7353300" cy="5740400"/>
          </a:xfrm>
        </p:spPr>
        <p:txBody>
          <a:bodyPr/>
          <a:lstStyle/>
          <a:p>
            <a:pPr>
              <a:lnSpc>
                <a:spcPct val="90000"/>
              </a:lnSpc>
              <a:tabLst>
                <a:tab pos="1023938" algn="l"/>
                <a:tab pos="1601788" algn="l"/>
                <a:tab pos="2120900" algn="l"/>
                <a:tab pos="2395538" algn="l"/>
              </a:tabLst>
            </a:pPr>
            <a:r>
              <a:rPr lang="en-US" sz="2400"/>
              <a:t> </a:t>
            </a:r>
            <a:r>
              <a:rPr lang="en-US" sz="1800">
                <a:latin typeface="Times New Roman" pitchFamily="18" charset="0"/>
              </a:rPr>
              <a:t>High-level synchronization construct that allows the safe sharing of an abstract data type among concurrent processes.</a:t>
            </a:r>
            <a:br>
              <a:rPr lang="en-US" sz="1800">
                <a:latin typeface="Times New Roman" pitchFamily="18" charset="0"/>
              </a:rPr>
            </a:br>
            <a:endParaRPr lang="en-US" sz="1800">
              <a:latin typeface="Times New Roman" pitchFamily="18" charset="0"/>
            </a:endParaRPr>
          </a:p>
          <a:p>
            <a:pPr>
              <a:lnSpc>
                <a:spcPct val="90000"/>
              </a:lnSpc>
              <a:spcBef>
                <a:spcPct val="15000"/>
              </a:spcBef>
              <a:buFontTx/>
              <a:buNone/>
              <a:tabLst>
                <a:tab pos="1023938" algn="l"/>
                <a:tab pos="1601788" algn="l"/>
                <a:tab pos="2120900" algn="l"/>
                <a:tab pos="2395538" algn="l"/>
              </a:tabLst>
            </a:pPr>
            <a:r>
              <a:rPr lang="en-US" sz="1800">
                <a:latin typeface="Times New Roman" pitchFamily="18" charset="0"/>
              </a:rPr>
              <a:t>			</a:t>
            </a:r>
            <a:r>
              <a:rPr lang="en-US" sz="1800" b="1">
                <a:latin typeface="Times New Roman" pitchFamily="18" charset="0"/>
              </a:rPr>
              <a:t>monitor </a:t>
            </a:r>
            <a:r>
              <a:rPr lang="en-US" sz="1800" b="1" i="1">
                <a:latin typeface="Times New Roman" pitchFamily="18" charset="0"/>
              </a:rPr>
              <a:t>monitor-name</a:t>
            </a:r>
          </a:p>
          <a:p>
            <a:pPr>
              <a:lnSpc>
                <a:spcPct val="90000"/>
              </a:lnSpc>
              <a:spcBef>
                <a:spcPct val="15000"/>
              </a:spcBef>
              <a:buFontTx/>
              <a:buNone/>
              <a:tabLst>
                <a:tab pos="1023938" algn="l"/>
                <a:tab pos="1601788" algn="l"/>
                <a:tab pos="2120900" algn="l"/>
                <a:tab pos="2395538" algn="l"/>
              </a:tabLst>
            </a:pPr>
            <a:r>
              <a:rPr lang="en-US" sz="1800" b="1" i="1">
                <a:latin typeface="Times New Roman" pitchFamily="18" charset="0"/>
              </a:rPr>
              <a:t>			</a:t>
            </a:r>
            <a:r>
              <a:rPr lang="en-US" sz="1800" b="1">
                <a:latin typeface="Times New Roman" pitchFamily="18" charset="0"/>
              </a:rPr>
              <a:t>{</a:t>
            </a:r>
            <a:endParaRPr lang="en-US" sz="1800" i="1">
              <a:latin typeface="Times New Roman" pitchFamily="18" charset="0"/>
            </a:endParaRPr>
          </a:p>
          <a:p>
            <a:pPr>
              <a:lnSpc>
                <a:spcPct val="90000"/>
              </a:lnSpc>
              <a:spcBef>
                <a:spcPct val="15000"/>
              </a:spcBef>
              <a:buFontTx/>
              <a:buNone/>
              <a:tabLst>
                <a:tab pos="1023938" algn="l"/>
                <a:tab pos="1601788" algn="l"/>
                <a:tab pos="2120900" algn="l"/>
                <a:tab pos="2395538" algn="l"/>
              </a:tabLst>
            </a:pPr>
            <a:r>
              <a:rPr lang="en-US" sz="1800">
                <a:latin typeface="Times New Roman" pitchFamily="18" charset="0"/>
              </a:rPr>
              <a:t>				shared variable declarations</a:t>
            </a:r>
          </a:p>
          <a:p>
            <a:pPr>
              <a:lnSpc>
                <a:spcPct val="90000"/>
              </a:lnSpc>
              <a:spcBef>
                <a:spcPct val="15000"/>
              </a:spcBef>
              <a:buFontTx/>
              <a:buNone/>
              <a:tabLst>
                <a:tab pos="1023938" algn="l"/>
                <a:tab pos="1601788" algn="l"/>
                <a:tab pos="2120900" algn="l"/>
                <a:tab pos="2395538" algn="l"/>
              </a:tabLst>
            </a:pPr>
            <a:r>
              <a:rPr lang="en-US" sz="1800">
                <a:latin typeface="Times New Roman" pitchFamily="18" charset="0"/>
              </a:rPr>
              <a:t>				</a:t>
            </a:r>
            <a:r>
              <a:rPr lang="en-US" sz="1800" b="1">
                <a:latin typeface="Times New Roman" pitchFamily="18" charset="0"/>
              </a:rPr>
              <a:t>procedure body</a:t>
            </a:r>
            <a:r>
              <a:rPr lang="en-US" sz="1800">
                <a:latin typeface="Times New Roman" pitchFamily="18" charset="0"/>
              </a:rPr>
              <a:t> </a:t>
            </a:r>
            <a:r>
              <a:rPr lang="en-US" sz="1800" i="1">
                <a:latin typeface="Times New Roman" pitchFamily="18" charset="0"/>
              </a:rPr>
              <a:t>P1</a:t>
            </a:r>
            <a:r>
              <a:rPr lang="en-US" sz="1800">
                <a:latin typeface="Times New Roman" pitchFamily="18" charset="0"/>
              </a:rPr>
              <a:t> </a:t>
            </a:r>
            <a:r>
              <a:rPr lang="en-US" sz="1800" b="1">
                <a:latin typeface="Times New Roman" pitchFamily="18" charset="0"/>
              </a:rPr>
              <a:t>(…) {</a:t>
            </a:r>
          </a:p>
          <a:p>
            <a:pPr>
              <a:lnSpc>
                <a:spcPct val="90000"/>
              </a:lnSpc>
              <a:spcBef>
                <a:spcPct val="15000"/>
              </a:spcBef>
              <a:buFontTx/>
              <a:buNone/>
              <a:tabLst>
                <a:tab pos="1023938" algn="l"/>
                <a:tab pos="1601788" algn="l"/>
                <a:tab pos="2120900" algn="l"/>
                <a:tab pos="2395538" algn="l"/>
              </a:tabLst>
            </a:pPr>
            <a:r>
              <a:rPr lang="en-US" sz="1800" b="1">
                <a:latin typeface="Times New Roman" pitchFamily="18" charset="0"/>
              </a:rPr>
              <a:t>					. . .</a:t>
            </a:r>
          </a:p>
          <a:p>
            <a:pPr>
              <a:lnSpc>
                <a:spcPct val="90000"/>
              </a:lnSpc>
              <a:spcBef>
                <a:spcPct val="15000"/>
              </a:spcBef>
              <a:buFontTx/>
              <a:buNone/>
              <a:tabLst>
                <a:tab pos="1023938" algn="l"/>
                <a:tab pos="1601788" algn="l"/>
                <a:tab pos="2120900" algn="l"/>
                <a:tab pos="2395538" algn="l"/>
              </a:tabLst>
            </a:pPr>
            <a:r>
              <a:rPr lang="en-US" sz="1800" b="1">
                <a:latin typeface="Times New Roman" pitchFamily="18" charset="0"/>
              </a:rPr>
              <a:t>				}</a:t>
            </a:r>
          </a:p>
          <a:p>
            <a:pPr>
              <a:lnSpc>
                <a:spcPct val="90000"/>
              </a:lnSpc>
              <a:spcBef>
                <a:spcPct val="15000"/>
              </a:spcBef>
              <a:buFontTx/>
              <a:buNone/>
              <a:tabLst>
                <a:tab pos="1023938" algn="l"/>
                <a:tab pos="1601788" algn="l"/>
                <a:tab pos="2120900" algn="l"/>
                <a:tab pos="2395538" algn="l"/>
              </a:tabLst>
            </a:pPr>
            <a:r>
              <a:rPr lang="en-US" sz="1800">
                <a:latin typeface="Times New Roman" pitchFamily="18" charset="0"/>
              </a:rPr>
              <a:t>				</a:t>
            </a:r>
            <a:r>
              <a:rPr lang="en-US" sz="1800" b="1">
                <a:latin typeface="Times New Roman" pitchFamily="18" charset="0"/>
              </a:rPr>
              <a:t>procedure</a:t>
            </a:r>
            <a:r>
              <a:rPr lang="en-US" sz="1800">
                <a:latin typeface="Times New Roman" pitchFamily="18" charset="0"/>
              </a:rPr>
              <a:t> </a:t>
            </a:r>
            <a:r>
              <a:rPr lang="en-US" sz="1800" b="1">
                <a:latin typeface="Times New Roman" pitchFamily="18" charset="0"/>
              </a:rPr>
              <a:t>body</a:t>
            </a:r>
            <a:r>
              <a:rPr lang="en-US" sz="1800">
                <a:latin typeface="Times New Roman" pitchFamily="18" charset="0"/>
              </a:rPr>
              <a:t> </a:t>
            </a:r>
            <a:r>
              <a:rPr lang="en-US" sz="1800" i="1">
                <a:latin typeface="Times New Roman" pitchFamily="18" charset="0"/>
              </a:rPr>
              <a:t>P2 </a:t>
            </a:r>
            <a:r>
              <a:rPr lang="en-US" sz="1800" b="1">
                <a:latin typeface="Times New Roman" pitchFamily="18" charset="0"/>
              </a:rPr>
              <a:t>(…) {</a:t>
            </a:r>
          </a:p>
          <a:p>
            <a:pPr>
              <a:lnSpc>
                <a:spcPct val="90000"/>
              </a:lnSpc>
              <a:spcBef>
                <a:spcPct val="15000"/>
              </a:spcBef>
              <a:buFontTx/>
              <a:buNone/>
              <a:tabLst>
                <a:tab pos="1023938" algn="l"/>
                <a:tab pos="1601788" algn="l"/>
                <a:tab pos="2120900" algn="l"/>
                <a:tab pos="2395538" algn="l"/>
              </a:tabLst>
            </a:pPr>
            <a:r>
              <a:rPr lang="en-US" sz="1800" b="1">
                <a:latin typeface="Times New Roman" pitchFamily="18" charset="0"/>
              </a:rPr>
              <a:t>					. . .</a:t>
            </a:r>
          </a:p>
          <a:p>
            <a:pPr>
              <a:lnSpc>
                <a:spcPct val="90000"/>
              </a:lnSpc>
              <a:spcBef>
                <a:spcPct val="15000"/>
              </a:spcBef>
              <a:buFontTx/>
              <a:buNone/>
              <a:tabLst>
                <a:tab pos="1023938" algn="l"/>
                <a:tab pos="1601788" algn="l"/>
                <a:tab pos="2120900" algn="l"/>
                <a:tab pos="2395538" algn="l"/>
              </a:tabLst>
            </a:pPr>
            <a:r>
              <a:rPr lang="en-US" sz="1800" b="1">
                <a:latin typeface="Times New Roman" pitchFamily="18" charset="0"/>
              </a:rPr>
              <a:t>				} </a:t>
            </a:r>
          </a:p>
          <a:p>
            <a:pPr>
              <a:lnSpc>
                <a:spcPct val="90000"/>
              </a:lnSpc>
              <a:spcBef>
                <a:spcPct val="15000"/>
              </a:spcBef>
              <a:buFontTx/>
              <a:buNone/>
              <a:tabLst>
                <a:tab pos="1023938" algn="l"/>
                <a:tab pos="1601788" algn="l"/>
                <a:tab pos="2120900" algn="l"/>
                <a:tab pos="2395538" algn="l"/>
              </a:tabLst>
            </a:pPr>
            <a:r>
              <a:rPr lang="en-US" sz="1800">
                <a:latin typeface="Times New Roman" pitchFamily="18" charset="0"/>
              </a:rPr>
              <a:t>	</a:t>
            </a:r>
            <a:r>
              <a:rPr lang="en-US" sz="1800">
                <a:latin typeface="Times New Roman" pitchFamily="18" charset="0"/>
                <a:sym typeface="MT Extra" pitchFamily="18" charset="2"/>
              </a:rPr>
              <a:t>			</a:t>
            </a:r>
            <a:r>
              <a:rPr lang="en-US" sz="1800" b="1">
                <a:latin typeface="Times New Roman" pitchFamily="18" charset="0"/>
                <a:sym typeface="MT Extra" pitchFamily="18" charset="2"/>
              </a:rPr>
              <a:t>procedure body</a:t>
            </a:r>
            <a:r>
              <a:rPr lang="en-US" sz="1800">
                <a:latin typeface="Times New Roman" pitchFamily="18" charset="0"/>
                <a:sym typeface="MT Extra" pitchFamily="18" charset="2"/>
              </a:rPr>
              <a:t> </a:t>
            </a:r>
            <a:r>
              <a:rPr lang="en-US" sz="1800" i="1">
                <a:latin typeface="Times New Roman" pitchFamily="18" charset="0"/>
                <a:sym typeface="MT Extra" pitchFamily="18" charset="2"/>
              </a:rPr>
              <a:t>Pn</a:t>
            </a:r>
            <a:r>
              <a:rPr lang="en-US" sz="1800">
                <a:latin typeface="Times New Roman" pitchFamily="18" charset="0"/>
                <a:sym typeface="MT Extra" pitchFamily="18" charset="2"/>
              </a:rPr>
              <a:t> </a:t>
            </a:r>
            <a:r>
              <a:rPr lang="en-US" sz="1800" b="1">
                <a:latin typeface="Times New Roman" pitchFamily="18" charset="0"/>
                <a:sym typeface="MT Extra" pitchFamily="18" charset="2"/>
              </a:rPr>
              <a:t>(…) {</a:t>
            </a:r>
          </a:p>
          <a:p>
            <a:pPr>
              <a:lnSpc>
                <a:spcPct val="90000"/>
              </a:lnSpc>
              <a:spcBef>
                <a:spcPct val="15000"/>
              </a:spcBef>
              <a:buFontTx/>
              <a:buNone/>
              <a:tabLst>
                <a:tab pos="1023938" algn="l"/>
                <a:tab pos="1601788" algn="l"/>
                <a:tab pos="2120900" algn="l"/>
                <a:tab pos="2395538" algn="l"/>
              </a:tabLst>
            </a:pPr>
            <a:r>
              <a:rPr lang="en-US" sz="1800" b="1">
                <a:latin typeface="Times New Roman" pitchFamily="18" charset="0"/>
                <a:sym typeface="MT Extra" pitchFamily="18" charset="2"/>
              </a:rPr>
              <a:t>					 . . .</a:t>
            </a:r>
          </a:p>
          <a:p>
            <a:pPr>
              <a:lnSpc>
                <a:spcPct val="90000"/>
              </a:lnSpc>
              <a:spcBef>
                <a:spcPct val="15000"/>
              </a:spcBef>
              <a:buFontTx/>
              <a:buNone/>
              <a:tabLst>
                <a:tab pos="1023938" algn="l"/>
                <a:tab pos="1601788" algn="l"/>
                <a:tab pos="2120900" algn="l"/>
                <a:tab pos="2395538" algn="l"/>
              </a:tabLst>
            </a:pPr>
            <a:r>
              <a:rPr lang="en-US" sz="1800" b="1">
                <a:latin typeface="Times New Roman" pitchFamily="18" charset="0"/>
                <a:sym typeface="MT Extra" pitchFamily="18" charset="2"/>
              </a:rPr>
              <a:t>				} 			</a:t>
            </a:r>
          </a:p>
          <a:p>
            <a:pPr>
              <a:lnSpc>
                <a:spcPct val="90000"/>
              </a:lnSpc>
              <a:spcBef>
                <a:spcPct val="15000"/>
              </a:spcBef>
              <a:buFontTx/>
              <a:buNone/>
              <a:tabLst>
                <a:tab pos="1023938" algn="l"/>
                <a:tab pos="1601788" algn="l"/>
                <a:tab pos="2120900" algn="l"/>
                <a:tab pos="2395538" algn="l"/>
              </a:tabLst>
            </a:pPr>
            <a:r>
              <a:rPr lang="en-US" sz="1800">
                <a:latin typeface="Times New Roman" pitchFamily="18" charset="0"/>
                <a:sym typeface="MT Extra" pitchFamily="18" charset="2"/>
              </a:rPr>
              <a:t>				</a:t>
            </a:r>
            <a:r>
              <a:rPr lang="en-US" sz="1800" b="1">
                <a:latin typeface="Times New Roman" pitchFamily="18" charset="0"/>
                <a:sym typeface="MT Extra" pitchFamily="18" charset="2"/>
              </a:rPr>
              <a:t>{</a:t>
            </a:r>
            <a:endParaRPr lang="en-US" sz="1800">
              <a:latin typeface="Times New Roman" pitchFamily="18" charset="0"/>
              <a:sym typeface="MT Extra" pitchFamily="18" charset="2"/>
            </a:endParaRPr>
          </a:p>
          <a:p>
            <a:pPr>
              <a:lnSpc>
                <a:spcPct val="90000"/>
              </a:lnSpc>
              <a:spcBef>
                <a:spcPct val="15000"/>
              </a:spcBef>
              <a:buFontTx/>
              <a:buNone/>
              <a:tabLst>
                <a:tab pos="1023938" algn="l"/>
                <a:tab pos="1601788" algn="l"/>
                <a:tab pos="2120900" algn="l"/>
                <a:tab pos="2395538" algn="l"/>
              </a:tabLst>
            </a:pPr>
            <a:r>
              <a:rPr lang="en-US" sz="1800">
                <a:latin typeface="Times New Roman" pitchFamily="18" charset="0"/>
                <a:sym typeface="MT Extra" pitchFamily="18" charset="2"/>
              </a:rPr>
              <a:t>					initialization code</a:t>
            </a:r>
          </a:p>
          <a:p>
            <a:pPr>
              <a:lnSpc>
                <a:spcPct val="90000"/>
              </a:lnSpc>
              <a:spcBef>
                <a:spcPct val="15000"/>
              </a:spcBef>
              <a:buFontTx/>
              <a:buNone/>
              <a:tabLst>
                <a:tab pos="1023938" algn="l"/>
                <a:tab pos="1601788" algn="l"/>
                <a:tab pos="2120900" algn="l"/>
                <a:tab pos="2395538" algn="l"/>
              </a:tabLst>
            </a:pPr>
            <a:r>
              <a:rPr lang="en-US" sz="1800">
                <a:latin typeface="Times New Roman" pitchFamily="18" charset="0"/>
                <a:sym typeface="MT Extra" pitchFamily="18" charset="2"/>
              </a:rPr>
              <a:t>				</a:t>
            </a:r>
            <a:r>
              <a:rPr lang="en-US" sz="1800" b="1">
                <a:latin typeface="Times New Roman" pitchFamily="18" charset="0"/>
                <a:sym typeface="MT Extra" pitchFamily="18" charset="2"/>
              </a:rPr>
              <a:t>}</a:t>
            </a:r>
          </a:p>
          <a:p>
            <a:pPr>
              <a:lnSpc>
                <a:spcPct val="90000"/>
              </a:lnSpc>
              <a:spcBef>
                <a:spcPct val="15000"/>
              </a:spcBef>
              <a:buFontTx/>
              <a:buNone/>
              <a:tabLst>
                <a:tab pos="1023938" algn="l"/>
                <a:tab pos="1601788" algn="l"/>
                <a:tab pos="2120900" algn="l"/>
                <a:tab pos="2395538" algn="l"/>
              </a:tabLst>
            </a:pPr>
            <a:r>
              <a:rPr lang="en-US" sz="1800" b="1">
                <a:latin typeface="Times New Roman" pitchFamily="18" charset="0"/>
                <a:sym typeface="MT Extra" pitchFamily="18" charset="2"/>
              </a:rPr>
              <a:t>			}</a:t>
            </a:r>
            <a:endParaRPr lang="en-US" sz="1800">
              <a:latin typeface="Times New Roman" pitchFamily="18" charset="0"/>
            </a:endParaRPr>
          </a:p>
        </p:txBody>
      </p:sp>
    </p:spTree>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62" name="Rectangle 2"/>
          <p:cNvSpPr>
            <a:spLocks noGrp="1" noChangeArrowheads="1"/>
          </p:cNvSpPr>
          <p:nvPr>
            <p:ph type="title"/>
          </p:nvPr>
        </p:nvSpPr>
        <p:spPr>
          <a:xfrm>
            <a:off x="406400" y="152400"/>
            <a:ext cx="7261225" cy="838200"/>
          </a:xfrm>
        </p:spPr>
        <p:txBody>
          <a:bodyPr/>
          <a:lstStyle/>
          <a:p>
            <a:r>
              <a:rPr lang="en-US"/>
              <a:t>Monitors</a:t>
            </a:r>
          </a:p>
        </p:txBody>
      </p:sp>
      <p:sp>
        <p:nvSpPr>
          <p:cNvPr id="911363" name="Rectangle 3"/>
          <p:cNvSpPr>
            <a:spLocks noGrp="1" noChangeArrowheads="1"/>
          </p:cNvSpPr>
          <p:nvPr>
            <p:ph type="body" idx="1"/>
          </p:nvPr>
        </p:nvSpPr>
        <p:spPr>
          <a:xfrm>
            <a:off x="457200" y="1066800"/>
            <a:ext cx="7842250" cy="5638800"/>
          </a:xfrm>
        </p:spPr>
        <p:txBody>
          <a:bodyPr/>
          <a:lstStyle/>
          <a:p>
            <a:pPr>
              <a:lnSpc>
                <a:spcPct val="90000"/>
              </a:lnSpc>
              <a:tabLst>
                <a:tab pos="3030538" algn="ctr"/>
              </a:tabLst>
            </a:pPr>
            <a:r>
              <a:rPr lang="en-US"/>
              <a:t> </a:t>
            </a:r>
            <a:r>
              <a:rPr lang="en-US" sz="2400">
                <a:latin typeface="Times New Roman" pitchFamily="18" charset="0"/>
              </a:rPr>
              <a:t>To allow a process to wait within the monitor, a </a:t>
            </a:r>
            <a:r>
              <a:rPr lang="en-US" sz="2400" b="1">
                <a:latin typeface="Times New Roman" pitchFamily="18" charset="0"/>
              </a:rPr>
              <a:t>condition</a:t>
            </a:r>
            <a:r>
              <a:rPr lang="en-US" sz="2400">
                <a:latin typeface="Times New Roman" pitchFamily="18" charset="0"/>
              </a:rPr>
              <a:t> variable must be declared, as</a:t>
            </a:r>
          </a:p>
          <a:p>
            <a:pPr>
              <a:lnSpc>
                <a:spcPct val="90000"/>
              </a:lnSpc>
              <a:buFontTx/>
              <a:buNone/>
              <a:tabLst>
                <a:tab pos="3030538" algn="ctr"/>
              </a:tabLst>
            </a:pPr>
            <a:r>
              <a:rPr lang="en-US" sz="2400">
                <a:latin typeface="Times New Roman" pitchFamily="18" charset="0"/>
              </a:rPr>
              <a:t>		</a:t>
            </a:r>
            <a:r>
              <a:rPr lang="en-US" sz="2400" b="1">
                <a:latin typeface="Times New Roman" pitchFamily="18" charset="0"/>
              </a:rPr>
              <a:t>condition x, y;</a:t>
            </a:r>
          </a:p>
          <a:p>
            <a:pPr>
              <a:lnSpc>
                <a:spcPct val="90000"/>
              </a:lnSpc>
              <a:tabLst>
                <a:tab pos="3030538" algn="ctr"/>
              </a:tabLst>
            </a:pPr>
            <a:r>
              <a:rPr lang="en-US"/>
              <a:t> </a:t>
            </a:r>
            <a:r>
              <a:rPr lang="en-US" sz="2000">
                <a:latin typeface="Times New Roman" pitchFamily="18" charset="0"/>
              </a:rPr>
              <a:t>Condition variable can only be used with the operations </a:t>
            </a:r>
            <a:r>
              <a:rPr lang="en-US" sz="2000" b="1">
                <a:latin typeface="Times New Roman" pitchFamily="18" charset="0"/>
              </a:rPr>
              <a:t>wait</a:t>
            </a:r>
            <a:r>
              <a:rPr lang="en-US" sz="2000">
                <a:latin typeface="Times New Roman" pitchFamily="18" charset="0"/>
              </a:rPr>
              <a:t> and </a:t>
            </a:r>
            <a:r>
              <a:rPr lang="en-US" sz="2000" b="1">
                <a:latin typeface="Times New Roman" pitchFamily="18" charset="0"/>
              </a:rPr>
              <a:t>signal</a:t>
            </a:r>
            <a:r>
              <a:rPr lang="en-US" sz="2000">
                <a:latin typeface="Times New Roman" pitchFamily="18" charset="0"/>
              </a:rPr>
              <a:t>.</a:t>
            </a:r>
          </a:p>
          <a:p>
            <a:pPr lvl="1">
              <a:lnSpc>
                <a:spcPct val="90000"/>
              </a:lnSpc>
              <a:tabLst>
                <a:tab pos="3030538" algn="ctr"/>
              </a:tabLst>
            </a:pPr>
            <a:r>
              <a:rPr lang="en-US"/>
              <a:t> </a:t>
            </a:r>
            <a:r>
              <a:rPr lang="en-US" sz="2000">
                <a:latin typeface="Times New Roman" pitchFamily="18" charset="0"/>
              </a:rPr>
              <a:t>The operation</a:t>
            </a:r>
          </a:p>
          <a:p>
            <a:pPr lvl="1">
              <a:lnSpc>
                <a:spcPct val="90000"/>
              </a:lnSpc>
              <a:buFontTx/>
              <a:buNone/>
              <a:tabLst>
                <a:tab pos="3030538" algn="ctr"/>
              </a:tabLst>
            </a:pPr>
            <a:r>
              <a:rPr lang="en-US" sz="2000">
                <a:latin typeface="Times New Roman" pitchFamily="18" charset="0"/>
              </a:rPr>
              <a:t>		</a:t>
            </a:r>
            <a:r>
              <a:rPr lang="en-US" sz="2000" b="1">
                <a:latin typeface="Times New Roman" pitchFamily="18" charset="0"/>
              </a:rPr>
              <a:t>x.wait();</a:t>
            </a:r>
            <a:br>
              <a:rPr lang="en-US" sz="2000" b="1">
                <a:latin typeface="Times New Roman" pitchFamily="18" charset="0"/>
              </a:rPr>
            </a:br>
            <a:r>
              <a:rPr lang="en-US" sz="2000">
                <a:latin typeface="Times New Roman" pitchFamily="18" charset="0"/>
              </a:rPr>
              <a:t>means that the process invoking this operation is suspended until another process invokes</a:t>
            </a:r>
          </a:p>
          <a:p>
            <a:pPr lvl="1">
              <a:lnSpc>
                <a:spcPct val="90000"/>
              </a:lnSpc>
              <a:buFontTx/>
              <a:buNone/>
              <a:tabLst>
                <a:tab pos="3030538" algn="ctr"/>
              </a:tabLst>
            </a:pPr>
            <a:r>
              <a:rPr lang="en-US"/>
              <a:t>		</a:t>
            </a:r>
            <a:r>
              <a:rPr lang="en-US" sz="2000" b="1">
                <a:latin typeface="Times New Roman" pitchFamily="18" charset="0"/>
              </a:rPr>
              <a:t>x.signal();</a:t>
            </a:r>
          </a:p>
          <a:p>
            <a:pPr lvl="1">
              <a:lnSpc>
                <a:spcPct val="90000"/>
              </a:lnSpc>
              <a:tabLst>
                <a:tab pos="3030538" algn="ctr"/>
              </a:tabLst>
            </a:pPr>
            <a:r>
              <a:rPr lang="en-US"/>
              <a:t> </a:t>
            </a:r>
            <a:r>
              <a:rPr lang="en-US" sz="2000">
                <a:latin typeface="Times New Roman" pitchFamily="18" charset="0"/>
              </a:rPr>
              <a:t>The </a:t>
            </a:r>
            <a:r>
              <a:rPr lang="en-US" sz="2000" b="1">
                <a:latin typeface="Times New Roman" pitchFamily="18" charset="0"/>
              </a:rPr>
              <a:t>x.signal</a:t>
            </a:r>
            <a:r>
              <a:rPr lang="en-US" sz="2000">
                <a:latin typeface="Times New Roman" pitchFamily="18" charset="0"/>
              </a:rPr>
              <a:t> operation resumes exactly one suspended process.  If no process is suspended, then the </a:t>
            </a:r>
            <a:r>
              <a:rPr lang="en-US" sz="2000" b="1">
                <a:latin typeface="Times New Roman" pitchFamily="18" charset="0"/>
              </a:rPr>
              <a:t>signal</a:t>
            </a:r>
            <a:r>
              <a:rPr lang="en-US" sz="2000">
                <a:latin typeface="Times New Roman" pitchFamily="18" charset="0"/>
              </a:rPr>
              <a:t> operation has no effect.	</a:t>
            </a:r>
          </a:p>
        </p:txBody>
      </p:sp>
    </p:spTree>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3410" name="Rectangle 2"/>
          <p:cNvSpPr>
            <a:spLocks noGrp="1" noChangeArrowheads="1"/>
          </p:cNvSpPr>
          <p:nvPr>
            <p:ph type="title"/>
          </p:nvPr>
        </p:nvSpPr>
        <p:spPr/>
        <p:txBody>
          <a:bodyPr/>
          <a:lstStyle/>
          <a:p>
            <a:r>
              <a:rPr lang="en-US"/>
              <a:t>Schematic View of a Monitor</a:t>
            </a:r>
          </a:p>
        </p:txBody>
      </p:sp>
      <p:pic>
        <p:nvPicPr>
          <p:cNvPr id="913411" name="Picture 3"/>
          <p:cNvPicPr>
            <a:picLocks noChangeAspect="1" noChangeArrowheads="1"/>
          </p:cNvPicPr>
          <p:nvPr/>
        </p:nvPicPr>
        <p:blipFill>
          <a:blip r:embed="rId3"/>
          <a:srcRect l="8325" t="508" r="8325" b="508"/>
          <a:stretch>
            <a:fillRect/>
          </a:stretch>
        </p:blipFill>
        <p:spPr bwMode="auto">
          <a:xfrm>
            <a:off x="1752600" y="1371600"/>
            <a:ext cx="5213350" cy="4953000"/>
          </a:xfrm>
          <a:prstGeom prst="rect">
            <a:avLst/>
          </a:prstGeom>
          <a:noFill/>
          <a:ln w="57150" cmpd="thickThin">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5458" name="Rectangle 2"/>
          <p:cNvSpPr>
            <a:spLocks noGrp="1" noChangeArrowheads="1"/>
          </p:cNvSpPr>
          <p:nvPr>
            <p:ph type="title"/>
          </p:nvPr>
        </p:nvSpPr>
        <p:spPr/>
        <p:txBody>
          <a:bodyPr/>
          <a:lstStyle/>
          <a:p>
            <a:r>
              <a:rPr lang="en-US"/>
              <a:t>Monitor With Condition Variables</a:t>
            </a:r>
          </a:p>
        </p:txBody>
      </p:sp>
      <p:pic>
        <p:nvPicPr>
          <p:cNvPr id="915459" name="Picture 3"/>
          <p:cNvPicPr>
            <a:picLocks noChangeAspect="1" noChangeArrowheads="1"/>
          </p:cNvPicPr>
          <p:nvPr/>
        </p:nvPicPr>
        <p:blipFill>
          <a:blip r:embed="rId3"/>
          <a:srcRect l="768" t="6474" r="383" b="5995"/>
          <a:stretch>
            <a:fillRect/>
          </a:stretch>
        </p:blipFill>
        <p:spPr bwMode="auto">
          <a:xfrm>
            <a:off x="1316038" y="1471613"/>
            <a:ext cx="6543675" cy="4635500"/>
          </a:xfrm>
          <a:prstGeom prst="rect">
            <a:avLst/>
          </a:prstGeom>
          <a:noFill/>
          <a:ln w="57150" cmpd="thickThin">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7506" name="Rectangle 2"/>
          <p:cNvSpPr>
            <a:spLocks noGrp="1" noChangeArrowheads="1"/>
          </p:cNvSpPr>
          <p:nvPr>
            <p:ph type="title"/>
          </p:nvPr>
        </p:nvSpPr>
        <p:spPr/>
        <p:txBody>
          <a:bodyPr/>
          <a:lstStyle/>
          <a:p>
            <a:r>
              <a:rPr lang="en-US"/>
              <a:t>Dining Philosophers Example</a:t>
            </a:r>
          </a:p>
        </p:txBody>
      </p:sp>
      <p:sp>
        <p:nvSpPr>
          <p:cNvPr id="917507" name="Rectangle 3"/>
          <p:cNvSpPr>
            <a:spLocks noGrp="1" noChangeArrowheads="1"/>
          </p:cNvSpPr>
          <p:nvPr>
            <p:ph type="body" idx="1"/>
          </p:nvPr>
        </p:nvSpPr>
        <p:spPr>
          <a:xfrm>
            <a:off x="457200" y="930275"/>
            <a:ext cx="7673975" cy="5394325"/>
          </a:xfrm>
        </p:spPr>
        <p:txBody>
          <a:bodyPr/>
          <a:lstStyle/>
          <a:p>
            <a:pPr>
              <a:lnSpc>
                <a:spcPct val="90000"/>
              </a:lnSpc>
              <a:spcBef>
                <a:spcPct val="15000"/>
              </a:spcBef>
              <a:buFontTx/>
              <a:buNone/>
              <a:tabLst>
                <a:tab pos="519113" algn="l"/>
                <a:tab pos="966788" algn="l"/>
              </a:tabLst>
            </a:pPr>
            <a:r>
              <a:rPr lang="en-US" b="1"/>
              <a:t>	</a:t>
            </a:r>
            <a:r>
              <a:rPr lang="en-US" sz="2400" b="1">
                <a:latin typeface="Times New Roman" pitchFamily="18" charset="0"/>
              </a:rPr>
              <a:t>monitor dp </a:t>
            </a:r>
          </a:p>
          <a:p>
            <a:pPr>
              <a:lnSpc>
                <a:spcPct val="90000"/>
              </a:lnSpc>
              <a:spcBef>
                <a:spcPct val="15000"/>
              </a:spcBef>
              <a:buFontTx/>
              <a:buNone/>
              <a:tabLst>
                <a:tab pos="519113" algn="l"/>
                <a:tab pos="966788" algn="l"/>
              </a:tabLst>
            </a:pPr>
            <a:r>
              <a:rPr lang="en-US" sz="2400" b="1">
                <a:latin typeface="Times New Roman" pitchFamily="18" charset="0"/>
              </a:rPr>
              <a:t>	{</a:t>
            </a:r>
          </a:p>
          <a:p>
            <a:pPr>
              <a:lnSpc>
                <a:spcPct val="90000"/>
              </a:lnSpc>
              <a:spcBef>
                <a:spcPct val="15000"/>
              </a:spcBef>
              <a:buFontTx/>
              <a:buNone/>
              <a:tabLst>
                <a:tab pos="519113" algn="l"/>
                <a:tab pos="966788" algn="l"/>
              </a:tabLst>
            </a:pPr>
            <a:r>
              <a:rPr lang="en-US" sz="2400" b="1">
                <a:latin typeface="Times New Roman" pitchFamily="18" charset="0"/>
              </a:rPr>
              <a:t>		enum {thinking, hungry, eating} state[5];</a:t>
            </a:r>
          </a:p>
          <a:p>
            <a:pPr>
              <a:lnSpc>
                <a:spcPct val="90000"/>
              </a:lnSpc>
              <a:spcBef>
                <a:spcPct val="15000"/>
              </a:spcBef>
              <a:buFontTx/>
              <a:buNone/>
              <a:tabLst>
                <a:tab pos="519113" algn="l"/>
                <a:tab pos="966788" algn="l"/>
              </a:tabLst>
            </a:pPr>
            <a:r>
              <a:rPr lang="en-US" sz="2400" b="1">
                <a:latin typeface="Times New Roman" pitchFamily="18" charset="0"/>
              </a:rPr>
              <a:t>		condition self[5];</a:t>
            </a:r>
          </a:p>
          <a:p>
            <a:pPr>
              <a:lnSpc>
                <a:spcPct val="90000"/>
              </a:lnSpc>
              <a:spcBef>
                <a:spcPct val="15000"/>
              </a:spcBef>
              <a:buFontTx/>
              <a:buNone/>
              <a:tabLst>
                <a:tab pos="519113" algn="l"/>
                <a:tab pos="966788" algn="l"/>
              </a:tabLst>
            </a:pPr>
            <a:r>
              <a:rPr lang="en-US" sz="2400" b="1">
                <a:latin typeface="Times New Roman" pitchFamily="18" charset="0"/>
              </a:rPr>
              <a:t>		void pickup(int i) 		// following slides</a:t>
            </a:r>
          </a:p>
          <a:p>
            <a:pPr>
              <a:lnSpc>
                <a:spcPct val="90000"/>
              </a:lnSpc>
              <a:spcBef>
                <a:spcPct val="15000"/>
              </a:spcBef>
              <a:buFontTx/>
              <a:buNone/>
              <a:tabLst>
                <a:tab pos="519113" algn="l"/>
                <a:tab pos="966788" algn="l"/>
              </a:tabLst>
            </a:pPr>
            <a:r>
              <a:rPr lang="en-US" sz="2400" b="1">
                <a:latin typeface="Times New Roman" pitchFamily="18" charset="0"/>
              </a:rPr>
              <a:t>		void putdown(int i) 	// following slides</a:t>
            </a:r>
          </a:p>
          <a:p>
            <a:pPr>
              <a:lnSpc>
                <a:spcPct val="90000"/>
              </a:lnSpc>
              <a:spcBef>
                <a:spcPct val="15000"/>
              </a:spcBef>
              <a:buFontTx/>
              <a:buNone/>
              <a:tabLst>
                <a:tab pos="519113" algn="l"/>
                <a:tab pos="966788" algn="l"/>
              </a:tabLst>
            </a:pPr>
            <a:r>
              <a:rPr lang="en-US" sz="2400" b="1">
                <a:latin typeface="Times New Roman" pitchFamily="18" charset="0"/>
              </a:rPr>
              <a:t>		void test(int i) 		// following slides</a:t>
            </a:r>
          </a:p>
          <a:p>
            <a:pPr>
              <a:lnSpc>
                <a:spcPct val="90000"/>
              </a:lnSpc>
              <a:spcBef>
                <a:spcPct val="15000"/>
              </a:spcBef>
              <a:buFontTx/>
              <a:buNone/>
              <a:tabLst>
                <a:tab pos="519113" algn="l"/>
                <a:tab pos="966788" algn="l"/>
              </a:tabLst>
            </a:pPr>
            <a:r>
              <a:rPr lang="en-US" sz="2400" b="1">
                <a:latin typeface="Times New Roman" pitchFamily="18" charset="0"/>
              </a:rPr>
              <a:t>		void init() {</a:t>
            </a:r>
          </a:p>
          <a:p>
            <a:pPr>
              <a:lnSpc>
                <a:spcPct val="90000"/>
              </a:lnSpc>
              <a:spcBef>
                <a:spcPct val="15000"/>
              </a:spcBef>
              <a:buFontTx/>
              <a:buNone/>
              <a:tabLst>
                <a:tab pos="519113" algn="l"/>
                <a:tab pos="966788" algn="l"/>
              </a:tabLst>
            </a:pPr>
            <a:r>
              <a:rPr lang="en-US" sz="2400" b="1">
                <a:latin typeface="Times New Roman" pitchFamily="18" charset="0"/>
              </a:rPr>
              <a:t>			for (int i = 0; i &lt; 5; i++)</a:t>
            </a:r>
          </a:p>
          <a:p>
            <a:pPr>
              <a:lnSpc>
                <a:spcPct val="90000"/>
              </a:lnSpc>
              <a:spcBef>
                <a:spcPct val="15000"/>
              </a:spcBef>
              <a:buFontTx/>
              <a:buNone/>
              <a:tabLst>
                <a:tab pos="519113" algn="l"/>
                <a:tab pos="966788" algn="l"/>
              </a:tabLst>
            </a:pPr>
            <a:r>
              <a:rPr lang="en-US" sz="2400" b="1">
                <a:latin typeface="Times New Roman" pitchFamily="18" charset="0"/>
              </a:rPr>
              <a:t>				state[i] = thinking;</a:t>
            </a:r>
          </a:p>
          <a:p>
            <a:pPr>
              <a:lnSpc>
                <a:spcPct val="90000"/>
              </a:lnSpc>
              <a:spcBef>
                <a:spcPct val="15000"/>
              </a:spcBef>
              <a:buFontTx/>
              <a:buNone/>
              <a:tabLst>
                <a:tab pos="519113" algn="l"/>
                <a:tab pos="966788" algn="l"/>
              </a:tabLst>
            </a:pPr>
            <a:r>
              <a:rPr lang="en-US" sz="2400" b="1">
                <a:latin typeface="Times New Roman" pitchFamily="18" charset="0"/>
              </a:rPr>
              <a:t>		}</a:t>
            </a:r>
          </a:p>
          <a:p>
            <a:pPr>
              <a:lnSpc>
                <a:spcPct val="90000"/>
              </a:lnSpc>
              <a:spcBef>
                <a:spcPct val="15000"/>
              </a:spcBef>
              <a:buFontTx/>
              <a:buNone/>
              <a:tabLst>
                <a:tab pos="519113" algn="l"/>
                <a:tab pos="966788" algn="l"/>
              </a:tabLst>
            </a:pPr>
            <a:r>
              <a:rPr lang="en-US" sz="2400" b="1">
                <a:latin typeface="Times New Roman" pitchFamily="18" charset="0"/>
              </a:rPr>
              <a:t>	}</a:t>
            </a:r>
            <a:endParaRPr lang="en-US" sz="2400">
              <a:latin typeface="Times New Roman" pitchFamily="18" charset="0"/>
            </a:endParaRPr>
          </a:p>
        </p:txBody>
      </p:sp>
    </p:spTree>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9554" name="Rectangle 2"/>
          <p:cNvSpPr>
            <a:spLocks noGrp="1" noChangeArrowheads="1"/>
          </p:cNvSpPr>
          <p:nvPr>
            <p:ph type="title"/>
          </p:nvPr>
        </p:nvSpPr>
        <p:spPr/>
        <p:txBody>
          <a:bodyPr/>
          <a:lstStyle/>
          <a:p>
            <a:r>
              <a:rPr lang="en-US"/>
              <a:t>Dining Philosophers</a:t>
            </a:r>
          </a:p>
        </p:txBody>
      </p:sp>
      <p:sp>
        <p:nvSpPr>
          <p:cNvPr id="919555" name="Rectangle 3"/>
          <p:cNvSpPr>
            <a:spLocks noGrp="1" noChangeArrowheads="1"/>
          </p:cNvSpPr>
          <p:nvPr>
            <p:ph type="body" idx="1"/>
          </p:nvPr>
        </p:nvSpPr>
        <p:spPr>
          <a:xfrm>
            <a:off x="914400" y="1516063"/>
            <a:ext cx="7715250" cy="5341937"/>
          </a:xfrm>
        </p:spPr>
        <p:txBody>
          <a:bodyPr/>
          <a:lstStyle/>
          <a:p>
            <a:pPr>
              <a:lnSpc>
                <a:spcPct val="90000"/>
              </a:lnSpc>
              <a:spcBef>
                <a:spcPct val="15000"/>
              </a:spcBef>
              <a:buFontTx/>
              <a:buNone/>
              <a:tabLst>
                <a:tab pos="909638" algn="l"/>
                <a:tab pos="1544638" algn="l"/>
                <a:tab pos="2120900" algn="l"/>
                <a:tab pos="3203575" algn="l"/>
              </a:tabLst>
            </a:pPr>
            <a:r>
              <a:rPr lang="en-US" sz="2400"/>
              <a:t>	</a:t>
            </a:r>
            <a:r>
              <a:rPr lang="en-US" sz="2400" b="1">
                <a:latin typeface="Times New Roman" pitchFamily="18" charset="0"/>
              </a:rPr>
              <a:t>void pickup(int i) {</a:t>
            </a:r>
          </a:p>
          <a:p>
            <a:pPr>
              <a:lnSpc>
                <a:spcPct val="90000"/>
              </a:lnSpc>
              <a:spcBef>
                <a:spcPct val="15000"/>
              </a:spcBef>
              <a:buFontTx/>
              <a:buNone/>
              <a:tabLst>
                <a:tab pos="909638" algn="l"/>
                <a:tab pos="1544638" algn="l"/>
                <a:tab pos="2120900" algn="l"/>
                <a:tab pos="3203575" algn="l"/>
              </a:tabLst>
            </a:pPr>
            <a:r>
              <a:rPr lang="en-US" sz="2400" b="1">
                <a:latin typeface="Times New Roman" pitchFamily="18" charset="0"/>
              </a:rPr>
              <a:t>		state[i] = hungry;</a:t>
            </a:r>
          </a:p>
          <a:p>
            <a:pPr>
              <a:lnSpc>
                <a:spcPct val="90000"/>
              </a:lnSpc>
              <a:spcBef>
                <a:spcPct val="15000"/>
              </a:spcBef>
              <a:buFontTx/>
              <a:buNone/>
              <a:tabLst>
                <a:tab pos="909638" algn="l"/>
                <a:tab pos="1544638" algn="l"/>
                <a:tab pos="2120900" algn="l"/>
                <a:tab pos="3203575" algn="l"/>
              </a:tabLst>
            </a:pPr>
            <a:r>
              <a:rPr lang="en-US" sz="2400" b="1">
                <a:latin typeface="Times New Roman" pitchFamily="18" charset="0"/>
              </a:rPr>
              <a:t>		test[i];</a:t>
            </a:r>
          </a:p>
          <a:p>
            <a:pPr>
              <a:lnSpc>
                <a:spcPct val="90000"/>
              </a:lnSpc>
              <a:spcBef>
                <a:spcPct val="15000"/>
              </a:spcBef>
              <a:buFontTx/>
              <a:buNone/>
              <a:tabLst>
                <a:tab pos="909638" algn="l"/>
                <a:tab pos="1544638" algn="l"/>
                <a:tab pos="2120900" algn="l"/>
                <a:tab pos="3203575" algn="l"/>
              </a:tabLst>
            </a:pPr>
            <a:r>
              <a:rPr lang="en-US" sz="2400" b="1">
                <a:latin typeface="Times New Roman" pitchFamily="18" charset="0"/>
              </a:rPr>
              <a:t>		if (state[i] != eating)</a:t>
            </a:r>
          </a:p>
          <a:p>
            <a:pPr>
              <a:lnSpc>
                <a:spcPct val="90000"/>
              </a:lnSpc>
              <a:spcBef>
                <a:spcPct val="15000"/>
              </a:spcBef>
              <a:buFontTx/>
              <a:buNone/>
              <a:tabLst>
                <a:tab pos="909638" algn="l"/>
                <a:tab pos="1544638" algn="l"/>
                <a:tab pos="2120900" algn="l"/>
                <a:tab pos="3203575" algn="l"/>
              </a:tabLst>
            </a:pPr>
            <a:r>
              <a:rPr lang="en-US" sz="2400" b="1">
                <a:latin typeface="Times New Roman" pitchFamily="18" charset="0"/>
              </a:rPr>
              <a:t>			self[i].wait();</a:t>
            </a:r>
          </a:p>
          <a:p>
            <a:pPr>
              <a:lnSpc>
                <a:spcPct val="90000"/>
              </a:lnSpc>
              <a:spcBef>
                <a:spcPct val="15000"/>
              </a:spcBef>
              <a:buFontTx/>
              <a:buNone/>
              <a:tabLst>
                <a:tab pos="909638" algn="l"/>
                <a:tab pos="1544638" algn="l"/>
                <a:tab pos="2120900" algn="l"/>
                <a:tab pos="3203575" algn="l"/>
              </a:tabLst>
            </a:pPr>
            <a:r>
              <a:rPr lang="en-US" sz="2400" b="1">
                <a:latin typeface="Times New Roman" pitchFamily="18" charset="0"/>
              </a:rPr>
              <a:t>	}</a:t>
            </a:r>
          </a:p>
          <a:p>
            <a:pPr>
              <a:lnSpc>
                <a:spcPct val="90000"/>
              </a:lnSpc>
              <a:spcBef>
                <a:spcPct val="15000"/>
              </a:spcBef>
              <a:buFontTx/>
              <a:buNone/>
              <a:tabLst>
                <a:tab pos="909638" algn="l"/>
                <a:tab pos="1544638" algn="l"/>
                <a:tab pos="2120900" algn="l"/>
                <a:tab pos="3203575" algn="l"/>
              </a:tabLst>
            </a:pPr>
            <a:endParaRPr lang="en-US" sz="2400" b="1">
              <a:latin typeface="Times New Roman" pitchFamily="18" charset="0"/>
            </a:endParaRPr>
          </a:p>
          <a:p>
            <a:pPr>
              <a:lnSpc>
                <a:spcPct val="90000"/>
              </a:lnSpc>
              <a:spcBef>
                <a:spcPct val="15000"/>
              </a:spcBef>
              <a:buFontTx/>
              <a:buNone/>
              <a:tabLst>
                <a:tab pos="909638" algn="l"/>
                <a:tab pos="1544638" algn="l"/>
                <a:tab pos="2120900" algn="l"/>
                <a:tab pos="3203575" algn="l"/>
              </a:tabLst>
            </a:pPr>
            <a:r>
              <a:rPr lang="en-US" sz="2400" b="1">
                <a:latin typeface="Times New Roman" pitchFamily="18" charset="0"/>
              </a:rPr>
              <a:t>	void putdown(int i) {</a:t>
            </a:r>
          </a:p>
          <a:p>
            <a:pPr>
              <a:lnSpc>
                <a:spcPct val="90000"/>
              </a:lnSpc>
              <a:spcBef>
                <a:spcPct val="15000"/>
              </a:spcBef>
              <a:buFontTx/>
              <a:buNone/>
              <a:tabLst>
                <a:tab pos="909638" algn="l"/>
                <a:tab pos="1544638" algn="l"/>
                <a:tab pos="2120900" algn="l"/>
                <a:tab pos="3203575" algn="l"/>
              </a:tabLst>
            </a:pPr>
            <a:r>
              <a:rPr lang="en-US" sz="2400" b="1">
                <a:latin typeface="Times New Roman" pitchFamily="18" charset="0"/>
              </a:rPr>
              <a:t>		state[i] = thinking;</a:t>
            </a:r>
          </a:p>
          <a:p>
            <a:pPr>
              <a:lnSpc>
                <a:spcPct val="90000"/>
              </a:lnSpc>
              <a:spcBef>
                <a:spcPct val="15000"/>
              </a:spcBef>
              <a:buFontTx/>
              <a:buNone/>
              <a:tabLst>
                <a:tab pos="909638" algn="l"/>
                <a:tab pos="1544638" algn="l"/>
                <a:tab pos="2120900" algn="l"/>
                <a:tab pos="3203575" algn="l"/>
              </a:tabLst>
            </a:pPr>
            <a:r>
              <a:rPr lang="en-US" sz="2400" b="1">
                <a:latin typeface="Times New Roman" pitchFamily="18" charset="0"/>
              </a:rPr>
              <a:t>		// test left and right neighbors</a:t>
            </a:r>
          </a:p>
          <a:p>
            <a:pPr>
              <a:lnSpc>
                <a:spcPct val="90000"/>
              </a:lnSpc>
              <a:spcBef>
                <a:spcPct val="15000"/>
              </a:spcBef>
              <a:buFontTx/>
              <a:buNone/>
              <a:tabLst>
                <a:tab pos="909638" algn="l"/>
                <a:tab pos="1544638" algn="l"/>
                <a:tab pos="2120900" algn="l"/>
                <a:tab pos="3203575" algn="l"/>
              </a:tabLst>
            </a:pPr>
            <a:r>
              <a:rPr lang="en-US" sz="2400" b="1">
                <a:latin typeface="Times New Roman" pitchFamily="18" charset="0"/>
              </a:rPr>
              <a:t>		test((i+4) % 5);</a:t>
            </a:r>
          </a:p>
          <a:p>
            <a:pPr>
              <a:lnSpc>
                <a:spcPct val="90000"/>
              </a:lnSpc>
              <a:spcBef>
                <a:spcPct val="15000"/>
              </a:spcBef>
              <a:buFontTx/>
              <a:buNone/>
              <a:tabLst>
                <a:tab pos="909638" algn="l"/>
                <a:tab pos="1544638" algn="l"/>
                <a:tab pos="2120900" algn="l"/>
                <a:tab pos="3203575" algn="l"/>
              </a:tabLst>
            </a:pPr>
            <a:r>
              <a:rPr lang="en-US" sz="2400" b="1">
                <a:latin typeface="Times New Roman" pitchFamily="18" charset="0"/>
              </a:rPr>
              <a:t>		test((i+1) % 5);</a:t>
            </a:r>
          </a:p>
          <a:p>
            <a:pPr>
              <a:lnSpc>
                <a:spcPct val="90000"/>
              </a:lnSpc>
              <a:spcBef>
                <a:spcPct val="15000"/>
              </a:spcBef>
              <a:buFontTx/>
              <a:buNone/>
              <a:tabLst>
                <a:tab pos="909638" algn="l"/>
                <a:tab pos="1544638" algn="l"/>
                <a:tab pos="2120900" algn="l"/>
                <a:tab pos="3203575" algn="l"/>
              </a:tabLst>
            </a:pPr>
            <a:r>
              <a:rPr lang="en-US" sz="2400" b="1">
                <a:latin typeface="Times New Roman" pitchFamily="18" charset="0"/>
              </a:rPr>
              <a:t>	}</a:t>
            </a:r>
          </a:p>
        </p:txBody>
      </p:sp>
    </p:spTree>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02" name="Rectangle 2"/>
          <p:cNvSpPr>
            <a:spLocks noGrp="1" noChangeArrowheads="1"/>
          </p:cNvSpPr>
          <p:nvPr>
            <p:ph type="title"/>
          </p:nvPr>
        </p:nvSpPr>
        <p:spPr/>
        <p:txBody>
          <a:bodyPr/>
          <a:lstStyle/>
          <a:p>
            <a:r>
              <a:rPr lang="en-US"/>
              <a:t>Dining Philosophers</a:t>
            </a:r>
          </a:p>
        </p:txBody>
      </p:sp>
      <p:sp>
        <p:nvSpPr>
          <p:cNvPr id="921603" name="Rectangle 3"/>
          <p:cNvSpPr>
            <a:spLocks noGrp="1" noChangeArrowheads="1"/>
          </p:cNvSpPr>
          <p:nvPr>
            <p:ph type="body" idx="1"/>
          </p:nvPr>
        </p:nvSpPr>
        <p:spPr>
          <a:xfrm>
            <a:off x="1663700" y="1524000"/>
            <a:ext cx="7029450" cy="4876800"/>
          </a:xfrm>
        </p:spPr>
        <p:txBody>
          <a:bodyPr/>
          <a:lstStyle/>
          <a:p>
            <a:pPr>
              <a:spcBef>
                <a:spcPct val="15000"/>
              </a:spcBef>
              <a:buFontTx/>
              <a:buNone/>
              <a:tabLst>
                <a:tab pos="909638" algn="l"/>
                <a:tab pos="1544638" algn="l"/>
                <a:tab pos="2120900" algn="l"/>
                <a:tab pos="3203575" algn="l"/>
              </a:tabLst>
            </a:pPr>
            <a:r>
              <a:rPr lang="en-US"/>
              <a:t>	</a:t>
            </a:r>
            <a:r>
              <a:rPr lang="en-US" sz="2400" b="1">
                <a:latin typeface="Times New Roman" pitchFamily="18" charset="0"/>
              </a:rPr>
              <a:t>void test(int i) {</a:t>
            </a:r>
          </a:p>
          <a:p>
            <a:pPr>
              <a:spcBef>
                <a:spcPct val="15000"/>
              </a:spcBef>
              <a:buFontTx/>
              <a:buNone/>
              <a:tabLst>
                <a:tab pos="909638" algn="l"/>
                <a:tab pos="1544638" algn="l"/>
                <a:tab pos="2120900" algn="l"/>
                <a:tab pos="3203575" algn="l"/>
              </a:tabLst>
            </a:pPr>
            <a:r>
              <a:rPr lang="en-US" sz="2400" b="1">
                <a:latin typeface="Times New Roman" pitchFamily="18" charset="0"/>
              </a:rPr>
              <a:t>		if ( (state[(I + 4) % 5] != eating) &amp;&amp;</a:t>
            </a:r>
          </a:p>
          <a:p>
            <a:pPr>
              <a:spcBef>
                <a:spcPct val="15000"/>
              </a:spcBef>
              <a:buFontTx/>
              <a:buNone/>
              <a:tabLst>
                <a:tab pos="909638" algn="l"/>
                <a:tab pos="1544638" algn="l"/>
                <a:tab pos="2120900" algn="l"/>
                <a:tab pos="3203575" algn="l"/>
              </a:tabLst>
            </a:pPr>
            <a:r>
              <a:rPr lang="en-US" sz="2400" b="1">
                <a:latin typeface="Times New Roman" pitchFamily="18" charset="0"/>
              </a:rPr>
              <a:t>		  (state[i] == hungry) &amp;&amp;</a:t>
            </a:r>
          </a:p>
          <a:p>
            <a:pPr>
              <a:spcBef>
                <a:spcPct val="15000"/>
              </a:spcBef>
              <a:buFontTx/>
              <a:buNone/>
              <a:tabLst>
                <a:tab pos="909638" algn="l"/>
                <a:tab pos="1544638" algn="l"/>
                <a:tab pos="2120900" algn="l"/>
                <a:tab pos="3203575" algn="l"/>
              </a:tabLst>
            </a:pPr>
            <a:r>
              <a:rPr lang="en-US" sz="2400" b="1">
                <a:latin typeface="Times New Roman" pitchFamily="18" charset="0"/>
              </a:rPr>
              <a:t>		  (state[(i + 1) % 5] != eating)) {</a:t>
            </a:r>
          </a:p>
          <a:p>
            <a:pPr>
              <a:spcBef>
                <a:spcPct val="15000"/>
              </a:spcBef>
              <a:buFontTx/>
              <a:buNone/>
              <a:tabLst>
                <a:tab pos="909638" algn="l"/>
                <a:tab pos="1544638" algn="l"/>
                <a:tab pos="2120900" algn="l"/>
                <a:tab pos="3203575" algn="l"/>
              </a:tabLst>
            </a:pPr>
            <a:r>
              <a:rPr lang="en-US" sz="2400" b="1">
                <a:latin typeface="Times New Roman" pitchFamily="18" charset="0"/>
              </a:rPr>
              <a:t>			state[i] = eating;</a:t>
            </a:r>
          </a:p>
          <a:p>
            <a:pPr>
              <a:spcBef>
                <a:spcPct val="15000"/>
              </a:spcBef>
              <a:buFontTx/>
              <a:buNone/>
              <a:tabLst>
                <a:tab pos="909638" algn="l"/>
                <a:tab pos="1544638" algn="l"/>
                <a:tab pos="2120900" algn="l"/>
                <a:tab pos="3203575" algn="l"/>
              </a:tabLst>
            </a:pPr>
            <a:r>
              <a:rPr lang="en-US" sz="2400" b="1">
                <a:latin typeface="Times New Roman" pitchFamily="18" charset="0"/>
              </a:rPr>
              <a:t>			self[i].signal();</a:t>
            </a:r>
          </a:p>
          <a:p>
            <a:pPr>
              <a:spcBef>
                <a:spcPct val="15000"/>
              </a:spcBef>
              <a:buFontTx/>
              <a:buNone/>
              <a:tabLst>
                <a:tab pos="909638" algn="l"/>
                <a:tab pos="1544638" algn="l"/>
                <a:tab pos="2120900" algn="l"/>
                <a:tab pos="3203575" algn="l"/>
              </a:tabLst>
            </a:pPr>
            <a:r>
              <a:rPr lang="en-US" sz="2400" b="1">
                <a:latin typeface="Times New Roman" pitchFamily="18" charset="0"/>
              </a:rPr>
              <a:t>		}</a:t>
            </a:r>
          </a:p>
          <a:p>
            <a:pPr>
              <a:spcBef>
                <a:spcPct val="15000"/>
              </a:spcBef>
              <a:buFontTx/>
              <a:buNone/>
              <a:tabLst>
                <a:tab pos="909638" algn="l"/>
                <a:tab pos="1544638" algn="l"/>
                <a:tab pos="2120900" algn="l"/>
                <a:tab pos="3203575" algn="l"/>
              </a:tabLst>
            </a:pPr>
            <a:r>
              <a:rPr lang="en-US" sz="2400" b="1">
                <a:latin typeface="Times New Roman" pitchFamily="18" charset="0"/>
              </a:rPr>
              <a:t>	}</a:t>
            </a:r>
          </a:p>
          <a:p>
            <a:pPr>
              <a:spcBef>
                <a:spcPct val="15000"/>
              </a:spcBef>
              <a:buFontTx/>
              <a:buNone/>
              <a:tabLst>
                <a:tab pos="909638" algn="l"/>
                <a:tab pos="1544638" algn="l"/>
                <a:tab pos="2120900" algn="l"/>
                <a:tab pos="3203575" algn="l"/>
              </a:tabLst>
            </a:pPr>
            <a:r>
              <a:rPr lang="en-US" sz="2400" b="1">
                <a:latin typeface="Times New Roman" pitchFamily="18" charset="0"/>
              </a:rPr>
              <a:t>		</a:t>
            </a:r>
          </a:p>
        </p:txBody>
      </p:sp>
    </p:spTree>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650" name="Rectangle 2"/>
          <p:cNvSpPr>
            <a:spLocks noGrp="1" noChangeArrowheads="1"/>
          </p:cNvSpPr>
          <p:nvPr>
            <p:ph type="title"/>
          </p:nvPr>
        </p:nvSpPr>
        <p:spPr>
          <a:xfrm>
            <a:off x="1038225" y="-9525"/>
            <a:ext cx="7715250" cy="844550"/>
          </a:xfrm>
        </p:spPr>
        <p:txBody>
          <a:bodyPr/>
          <a:lstStyle/>
          <a:p>
            <a:r>
              <a:rPr lang="en-US" sz="2400"/>
              <a:t>Monitor Implementation Using Semaphores</a:t>
            </a:r>
          </a:p>
        </p:txBody>
      </p:sp>
      <p:sp>
        <p:nvSpPr>
          <p:cNvPr id="923651" name="Rectangle 3"/>
          <p:cNvSpPr>
            <a:spLocks noGrp="1" noChangeArrowheads="1"/>
          </p:cNvSpPr>
          <p:nvPr>
            <p:ph type="body" idx="1"/>
          </p:nvPr>
        </p:nvSpPr>
        <p:spPr>
          <a:xfrm>
            <a:off x="1438275" y="1076325"/>
            <a:ext cx="7029450" cy="4114800"/>
          </a:xfrm>
        </p:spPr>
        <p:txBody>
          <a:bodyPr/>
          <a:lstStyle/>
          <a:p>
            <a:pPr>
              <a:lnSpc>
                <a:spcPct val="90000"/>
              </a:lnSpc>
              <a:tabLst>
                <a:tab pos="1890713" algn="l"/>
                <a:tab pos="2338388" algn="l"/>
                <a:tab pos="2511425" algn="l"/>
              </a:tabLst>
            </a:pPr>
            <a:r>
              <a:rPr lang="en-US" sz="2400"/>
              <a:t>Variables </a:t>
            </a:r>
          </a:p>
          <a:p>
            <a:pPr>
              <a:lnSpc>
                <a:spcPct val="90000"/>
              </a:lnSpc>
              <a:spcBef>
                <a:spcPct val="15000"/>
              </a:spcBef>
              <a:buFontTx/>
              <a:buNone/>
              <a:tabLst>
                <a:tab pos="1890713" algn="l"/>
                <a:tab pos="2338388" algn="l"/>
                <a:tab pos="2511425" algn="l"/>
              </a:tabLst>
            </a:pPr>
            <a:r>
              <a:rPr lang="en-US" sz="2400"/>
              <a:t>		</a:t>
            </a:r>
            <a:r>
              <a:rPr lang="en-US" sz="2400" b="1"/>
              <a:t>semaphore mutex;  // (initially  = 1)</a:t>
            </a:r>
          </a:p>
          <a:p>
            <a:pPr>
              <a:lnSpc>
                <a:spcPct val="90000"/>
              </a:lnSpc>
              <a:spcBef>
                <a:spcPct val="15000"/>
              </a:spcBef>
              <a:buFontTx/>
              <a:buNone/>
              <a:tabLst>
                <a:tab pos="1890713" algn="l"/>
                <a:tab pos="2338388" algn="l"/>
                <a:tab pos="2511425" algn="l"/>
              </a:tabLst>
            </a:pPr>
            <a:r>
              <a:rPr lang="en-US" sz="2400" b="1"/>
              <a:t>		semaphore next;     // (initially  = 0)</a:t>
            </a:r>
          </a:p>
          <a:p>
            <a:pPr>
              <a:lnSpc>
                <a:spcPct val="90000"/>
              </a:lnSpc>
              <a:spcBef>
                <a:spcPct val="15000"/>
              </a:spcBef>
              <a:buFontTx/>
              <a:buNone/>
              <a:tabLst>
                <a:tab pos="1890713" algn="l"/>
                <a:tab pos="2338388" algn="l"/>
                <a:tab pos="2511425" algn="l"/>
              </a:tabLst>
            </a:pPr>
            <a:r>
              <a:rPr lang="en-US" sz="2400" b="1"/>
              <a:t>		int next-count = 0;</a:t>
            </a:r>
            <a:br>
              <a:rPr lang="en-US" sz="2400" b="1"/>
            </a:br>
            <a:endParaRPr lang="en-US" sz="2400" b="1"/>
          </a:p>
          <a:p>
            <a:pPr>
              <a:lnSpc>
                <a:spcPct val="90000"/>
              </a:lnSpc>
              <a:tabLst>
                <a:tab pos="1890713" algn="l"/>
                <a:tab pos="2338388" algn="l"/>
                <a:tab pos="2511425" algn="l"/>
              </a:tabLst>
            </a:pPr>
            <a:r>
              <a:rPr lang="en-US" sz="2400"/>
              <a:t>Each external procedure </a:t>
            </a:r>
            <a:r>
              <a:rPr lang="en-US" sz="2400" b="1" i="1"/>
              <a:t>F</a:t>
            </a:r>
            <a:r>
              <a:rPr lang="en-US" sz="2400"/>
              <a:t> will be replaced by</a:t>
            </a:r>
          </a:p>
          <a:p>
            <a:pPr>
              <a:lnSpc>
                <a:spcPct val="90000"/>
              </a:lnSpc>
              <a:spcBef>
                <a:spcPct val="15000"/>
              </a:spcBef>
              <a:buFontTx/>
              <a:buNone/>
              <a:tabLst>
                <a:tab pos="1890713" algn="l"/>
                <a:tab pos="2338388" algn="l"/>
                <a:tab pos="2511425" algn="l"/>
              </a:tabLst>
            </a:pPr>
            <a:r>
              <a:rPr lang="en-US" sz="2400"/>
              <a:t>			</a:t>
            </a:r>
            <a:r>
              <a:rPr lang="en-US" sz="2400" b="1"/>
              <a:t>wait(mutex);</a:t>
            </a:r>
          </a:p>
          <a:p>
            <a:pPr>
              <a:lnSpc>
                <a:spcPct val="90000"/>
              </a:lnSpc>
              <a:spcBef>
                <a:spcPct val="15000"/>
              </a:spcBef>
              <a:buFontTx/>
              <a:buNone/>
              <a:tabLst>
                <a:tab pos="1890713" algn="l"/>
                <a:tab pos="2338388" algn="l"/>
                <a:tab pos="2511425" algn="l"/>
              </a:tabLst>
            </a:pPr>
            <a:r>
              <a:rPr lang="en-US" sz="2400"/>
              <a:t>			     …</a:t>
            </a:r>
          </a:p>
          <a:p>
            <a:pPr>
              <a:lnSpc>
                <a:spcPct val="90000"/>
              </a:lnSpc>
              <a:spcBef>
                <a:spcPct val="15000"/>
              </a:spcBef>
              <a:buFontTx/>
              <a:buNone/>
              <a:tabLst>
                <a:tab pos="1890713" algn="l"/>
                <a:tab pos="2338388" algn="l"/>
                <a:tab pos="2511425" algn="l"/>
              </a:tabLst>
            </a:pPr>
            <a:r>
              <a:rPr lang="en-US" sz="2400"/>
              <a:t>			  body of </a:t>
            </a:r>
            <a:r>
              <a:rPr lang="en-US" sz="2400" i="1"/>
              <a:t>F</a:t>
            </a:r>
            <a:r>
              <a:rPr lang="en-US" sz="2400"/>
              <a:t>;</a:t>
            </a:r>
          </a:p>
          <a:p>
            <a:pPr>
              <a:lnSpc>
                <a:spcPct val="90000"/>
              </a:lnSpc>
              <a:spcBef>
                <a:spcPct val="15000"/>
              </a:spcBef>
              <a:buFontTx/>
              <a:buNone/>
              <a:tabLst>
                <a:tab pos="1890713" algn="l"/>
                <a:tab pos="2338388" algn="l"/>
                <a:tab pos="2511425" algn="l"/>
              </a:tabLst>
            </a:pPr>
            <a:r>
              <a:rPr lang="en-US" sz="2400"/>
              <a:t>			     …</a:t>
            </a:r>
          </a:p>
          <a:p>
            <a:pPr>
              <a:lnSpc>
                <a:spcPct val="90000"/>
              </a:lnSpc>
              <a:spcBef>
                <a:spcPct val="15000"/>
              </a:spcBef>
              <a:buFontTx/>
              <a:buNone/>
              <a:tabLst>
                <a:tab pos="1890713" algn="l"/>
                <a:tab pos="2338388" algn="l"/>
                <a:tab pos="2511425" algn="l"/>
              </a:tabLst>
            </a:pPr>
            <a:r>
              <a:rPr lang="en-US" sz="2400"/>
              <a:t>			</a:t>
            </a:r>
            <a:r>
              <a:rPr lang="en-US" sz="2400" b="1"/>
              <a:t>if (next-count &gt; 0)</a:t>
            </a:r>
          </a:p>
          <a:p>
            <a:pPr>
              <a:lnSpc>
                <a:spcPct val="90000"/>
              </a:lnSpc>
              <a:spcBef>
                <a:spcPct val="15000"/>
              </a:spcBef>
              <a:buFontTx/>
              <a:buNone/>
              <a:tabLst>
                <a:tab pos="1890713" algn="l"/>
                <a:tab pos="2338388" algn="l"/>
                <a:tab pos="2511425" algn="l"/>
              </a:tabLst>
            </a:pPr>
            <a:r>
              <a:rPr lang="en-US" sz="2400" b="1"/>
              <a:t>				signal(next)</a:t>
            </a:r>
          </a:p>
          <a:p>
            <a:pPr>
              <a:lnSpc>
                <a:spcPct val="90000"/>
              </a:lnSpc>
              <a:spcBef>
                <a:spcPct val="15000"/>
              </a:spcBef>
              <a:buFontTx/>
              <a:buNone/>
              <a:tabLst>
                <a:tab pos="1890713" algn="l"/>
                <a:tab pos="2338388" algn="l"/>
                <a:tab pos="2511425" algn="l"/>
              </a:tabLst>
            </a:pPr>
            <a:r>
              <a:rPr lang="en-US" sz="2400" b="1"/>
              <a:t>			else </a:t>
            </a:r>
          </a:p>
          <a:p>
            <a:pPr>
              <a:lnSpc>
                <a:spcPct val="90000"/>
              </a:lnSpc>
              <a:spcBef>
                <a:spcPct val="15000"/>
              </a:spcBef>
              <a:buFontTx/>
              <a:buNone/>
              <a:tabLst>
                <a:tab pos="1890713" algn="l"/>
                <a:tab pos="2338388" algn="l"/>
                <a:tab pos="2511425" algn="l"/>
              </a:tabLst>
            </a:pPr>
            <a:r>
              <a:rPr lang="en-US" sz="2400" b="1"/>
              <a:t>				signal(mutex);</a:t>
            </a:r>
            <a:br>
              <a:rPr lang="en-US" sz="2400" b="1"/>
            </a:br>
            <a:endParaRPr lang="en-US" sz="2400" b="1"/>
          </a:p>
          <a:p>
            <a:pPr>
              <a:lnSpc>
                <a:spcPct val="90000"/>
              </a:lnSpc>
              <a:tabLst>
                <a:tab pos="1890713" algn="l"/>
                <a:tab pos="2338388" algn="l"/>
                <a:tab pos="2511425" algn="l"/>
              </a:tabLst>
            </a:pPr>
            <a:r>
              <a:rPr lang="en-US" sz="2400"/>
              <a:t>Mutual exclusion within a monitor is ensured.</a:t>
            </a:r>
          </a:p>
        </p:txBody>
      </p:sp>
    </p:spTree>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698" name="Rectangle 2"/>
          <p:cNvSpPr>
            <a:spLocks noGrp="1" noChangeArrowheads="1"/>
          </p:cNvSpPr>
          <p:nvPr>
            <p:ph type="title"/>
          </p:nvPr>
        </p:nvSpPr>
        <p:spPr/>
        <p:txBody>
          <a:bodyPr/>
          <a:lstStyle/>
          <a:p>
            <a:r>
              <a:rPr lang="en-US"/>
              <a:t>Monitor Implementation</a:t>
            </a:r>
          </a:p>
        </p:txBody>
      </p:sp>
      <p:sp>
        <p:nvSpPr>
          <p:cNvPr id="925699" name="Rectangle 3"/>
          <p:cNvSpPr>
            <a:spLocks noGrp="1" noChangeArrowheads="1"/>
          </p:cNvSpPr>
          <p:nvPr>
            <p:ph type="body" idx="1"/>
          </p:nvPr>
        </p:nvSpPr>
        <p:spPr/>
        <p:txBody>
          <a:bodyPr/>
          <a:lstStyle/>
          <a:p>
            <a:pPr>
              <a:lnSpc>
                <a:spcPct val="90000"/>
              </a:lnSpc>
              <a:spcBef>
                <a:spcPct val="15000"/>
              </a:spcBef>
              <a:tabLst>
                <a:tab pos="1833563" algn="l"/>
                <a:tab pos="2222500" algn="l"/>
              </a:tabLst>
            </a:pPr>
            <a:r>
              <a:rPr lang="en-US" sz="2400"/>
              <a:t> </a:t>
            </a:r>
            <a:r>
              <a:rPr lang="en-US" sz="2000">
                <a:latin typeface="Times New Roman" pitchFamily="18" charset="0"/>
              </a:rPr>
              <a:t>For each condition variable </a:t>
            </a:r>
            <a:r>
              <a:rPr lang="en-US" sz="2000" b="1" i="1">
                <a:latin typeface="Times New Roman" pitchFamily="18" charset="0"/>
              </a:rPr>
              <a:t>x</a:t>
            </a:r>
            <a:r>
              <a:rPr lang="en-US" sz="2000">
                <a:latin typeface="Times New Roman" pitchFamily="18" charset="0"/>
              </a:rPr>
              <a:t>, we  have:</a:t>
            </a:r>
          </a:p>
          <a:p>
            <a:pPr>
              <a:lnSpc>
                <a:spcPct val="90000"/>
              </a:lnSpc>
              <a:spcBef>
                <a:spcPct val="15000"/>
              </a:spcBef>
              <a:buFontTx/>
              <a:buNone/>
              <a:tabLst>
                <a:tab pos="1833563" algn="l"/>
                <a:tab pos="2222500" algn="l"/>
              </a:tabLst>
            </a:pPr>
            <a:r>
              <a:rPr lang="en-US" sz="2000">
                <a:latin typeface="Times New Roman" pitchFamily="18" charset="0"/>
              </a:rPr>
              <a:t>		</a:t>
            </a:r>
            <a:r>
              <a:rPr lang="en-US" sz="2000" b="1">
                <a:latin typeface="Times New Roman" pitchFamily="18" charset="0"/>
              </a:rPr>
              <a:t>semaphore x-sem; // (initially  = 0)</a:t>
            </a:r>
          </a:p>
          <a:p>
            <a:pPr>
              <a:lnSpc>
                <a:spcPct val="90000"/>
              </a:lnSpc>
              <a:spcBef>
                <a:spcPct val="15000"/>
              </a:spcBef>
              <a:buFontTx/>
              <a:buNone/>
              <a:tabLst>
                <a:tab pos="1833563" algn="l"/>
                <a:tab pos="2222500" algn="l"/>
              </a:tabLst>
            </a:pPr>
            <a:r>
              <a:rPr lang="en-US" sz="2000" b="1">
                <a:latin typeface="Times New Roman" pitchFamily="18" charset="0"/>
              </a:rPr>
              <a:t>		int x-count = 0;</a:t>
            </a:r>
            <a:br>
              <a:rPr lang="en-US" sz="2000" b="1">
                <a:latin typeface="Times New Roman" pitchFamily="18" charset="0"/>
              </a:rPr>
            </a:br>
            <a:endParaRPr lang="en-US" sz="2000" b="1">
              <a:latin typeface="Times New Roman" pitchFamily="18" charset="0"/>
            </a:endParaRPr>
          </a:p>
          <a:p>
            <a:pPr>
              <a:lnSpc>
                <a:spcPct val="90000"/>
              </a:lnSpc>
              <a:spcBef>
                <a:spcPct val="15000"/>
              </a:spcBef>
              <a:tabLst>
                <a:tab pos="1833563" algn="l"/>
                <a:tab pos="2222500" algn="l"/>
              </a:tabLst>
            </a:pPr>
            <a:r>
              <a:rPr lang="en-US" sz="2400"/>
              <a:t> </a:t>
            </a:r>
            <a:r>
              <a:rPr lang="en-US" sz="2000">
                <a:latin typeface="Times New Roman" pitchFamily="18" charset="0"/>
              </a:rPr>
              <a:t>The operation </a:t>
            </a:r>
            <a:r>
              <a:rPr lang="en-US" sz="2000" b="1">
                <a:latin typeface="Times New Roman" pitchFamily="18" charset="0"/>
              </a:rPr>
              <a:t>x.wait </a:t>
            </a:r>
            <a:r>
              <a:rPr lang="en-US" sz="2000">
                <a:latin typeface="Times New Roman" pitchFamily="18" charset="0"/>
              </a:rPr>
              <a:t>can be implemented as:</a:t>
            </a:r>
          </a:p>
          <a:p>
            <a:pPr>
              <a:lnSpc>
                <a:spcPct val="90000"/>
              </a:lnSpc>
              <a:spcBef>
                <a:spcPct val="15000"/>
              </a:spcBef>
              <a:buFontTx/>
              <a:buNone/>
              <a:tabLst>
                <a:tab pos="1833563" algn="l"/>
                <a:tab pos="2222500" algn="l"/>
              </a:tabLst>
            </a:pPr>
            <a:r>
              <a:rPr lang="en-US" sz="2000">
                <a:latin typeface="Times New Roman" pitchFamily="18" charset="0"/>
              </a:rPr>
              <a:t>		</a:t>
            </a:r>
          </a:p>
          <a:p>
            <a:pPr>
              <a:lnSpc>
                <a:spcPct val="90000"/>
              </a:lnSpc>
              <a:spcBef>
                <a:spcPct val="15000"/>
              </a:spcBef>
              <a:buFontTx/>
              <a:buNone/>
              <a:tabLst>
                <a:tab pos="1833563" algn="l"/>
                <a:tab pos="2222500" algn="l"/>
              </a:tabLst>
            </a:pPr>
            <a:r>
              <a:rPr lang="en-US" sz="2000">
                <a:latin typeface="Times New Roman" pitchFamily="18" charset="0"/>
              </a:rPr>
              <a:t>		</a:t>
            </a:r>
            <a:r>
              <a:rPr lang="en-US" sz="2000" b="1">
                <a:latin typeface="Times New Roman" pitchFamily="18" charset="0"/>
              </a:rPr>
              <a:t>x-count++;</a:t>
            </a:r>
          </a:p>
          <a:p>
            <a:pPr>
              <a:lnSpc>
                <a:spcPct val="90000"/>
              </a:lnSpc>
              <a:spcBef>
                <a:spcPct val="15000"/>
              </a:spcBef>
              <a:buFontTx/>
              <a:buNone/>
              <a:tabLst>
                <a:tab pos="1833563" algn="l"/>
                <a:tab pos="2222500" algn="l"/>
              </a:tabLst>
            </a:pPr>
            <a:r>
              <a:rPr lang="en-US" sz="2000" b="1">
                <a:latin typeface="Times New Roman" pitchFamily="18" charset="0"/>
              </a:rPr>
              <a:t>		if (next-count &gt; 0)</a:t>
            </a:r>
          </a:p>
          <a:p>
            <a:pPr>
              <a:lnSpc>
                <a:spcPct val="90000"/>
              </a:lnSpc>
              <a:spcBef>
                <a:spcPct val="15000"/>
              </a:spcBef>
              <a:buFontTx/>
              <a:buNone/>
              <a:tabLst>
                <a:tab pos="1833563" algn="l"/>
                <a:tab pos="2222500" algn="l"/>
              </a:tabLst>
            </a:pPr>
            <a:r>
              <a:rPr lang="en-US" sz="2000" b="1">
                <a:latin typeface="Times New Roman" pitchFamily="18" charset="0"/>
              </a:rPr>
              <a:t>			signal(next);</a:t>
            </a:r>
          </a:p>
          <a:p>
            <a:pPr>
              <a:lnSpc>
                <a:spcPct val="90000"/>
              </a:lnSpc>
              <a:spcBef>
                <a:spcPct val="15000"/>
              </a:spcBef>
              <a:buFontTx/>
              <a:buNone/>
              <a:tabLst>
                <a:tab pos="1833563" algn="l"/>
                <a:tab pos="2222500" algn="l"/>
              </a:tabLst>
            </a:pPr>
            <a:r>
              <a:rPr lang="en-US" sz="2000" b="1">
                <a:latin typeface="Times New Roman" pitchFamily="18" charset="0"/>
              </a:rPr>
              <a:t>		else</a:t>
            </a:r>
          </a:p>
          <a:p>
            <a:pPr>
              <a:lnSpc>
                <a:spcPct val="90000"/>
              </a:lnSpc>
              <a:spcBef>
                <a:spcPct val="15000"/>
              </a:spcBef>
              <a:buFontTx/>
              <a:buNone/>
              <a:tabLst>
                <a:tab pos="1833563" algn="l"/>
                <a:tab pos="2222500" algn="l"/>
              </a:tabLst>
            </a:pPr>
            <a:r>
              <a:rPr lang="en-US" sz="2000" b="1">
                <a:latin typeface="Times New Roman" pitchFamily="18" charset="0"/>
              </a:rPr>
              <a:t>			signal(mutex);</a:t>
            </a:r>
          </a:p>
          <a:p>
            <a:pPr>
              <a:lnSpc>
                <a:spcPct val="90000"/>
              </a:lnSpc>
              <a:spcBef>
                <a:spcPct val="15000"/>
              </a:spcBef>
              <a:buFontTx/>
              <a:buNone/>
              <a:tabLst>
                <a:tab pos="1833563" algn="l"/>
                <a:tab pos="2222500" algn="l"/>
              </a:tabLst>
            </a:pPr>
            <a:r>
              <a:rPr lang="en-US" sz="2000" b="1">
                <a:latin typeface="Times New Roman" pitchFamily="18" charset="0"/>
              </a:rPr>
              <a:t>		wait(x-sem);</a:t>
            </a:r>
          </a:p>
          <a:p>
            <a:pPr>
              <a:lnSpc>
                <a:spcPct val="90000"/>
              </a:lnSpc>
              <a:spcBef>
                <a:spcPct val="15000"/>
              </a:spcBef>
              <a:buFontTx/>
              <a:buNone/>
              <a:tabLst>
                <a:tab pos="1833563" algn="l"/>
                <a:tab pos="2222500" algn="l"/>
              </a:tabLst>
            </a:pPr>
            <a:r>
              <a:rPr lang="en-US" sz="2000" b="1">
                <a:latin typeface="Times New Roman" pitchFamily="18" charset="0"/>
              </a:rPr>
              <a:t>		x-count--;</a:t>
            </a:r>
          </a:p>
          <a:p>
            <a:pPr>
              <a:lnSpc>
                <a:spcPct val="90000"/>
              </a:lnSpc>
              <a:spcBef>
                <a:spcPct val="15000"/>
              </a:spcBef>
              <a:buFontTx/>
              <a:buNone/>
              <a:tabLst>
                <a:tab pos="1833563" algn="l"/>
                <a:tab pos="2222500" algn="l"/>
              </a:tabLst>
            </a:pPr>
            <a:r>
              <a:rPr lang="en-US" sz="2000" b="1">
                <a:latin typeface="Times New Roman" pitchFamily="18" charset="0"/>
              </a:rPr>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ctr"/>
            <a:r>
              <a:rPr lang="en-NZ"/>
              <a:t>Roadmap ( </a:t>
            </a:r>
            <a:r>
              <a:rPr lang="en-US" b="1">
                <a:solidFill>
                  <a:srgbClr val="0000FF"/>
                </a:solidFill>
                <a:latin typeface="Times New Roman" pitchFamily="18" charset="0"/>
              </a:rPr>
              <a:t>PROCESS MANAGEMENT</a:t>
            </a:r>
            <a:r>
              <a:rPr lang="en-US" sz="3200"/>
              <a:t> )</a:t>
            </a:r>
          </a:p>
        </p:txBody>
      </p:sp>
      <p:sp>
        <p:nvSpPr>
          <p:cNvPr id="6147" name="Rectangle 3"/>
          <p:cNvSpPr>
            <a:spLocks noGrp="1" noChangeArrowheads="1"/>
          </p:cNvSpPr>
          <p:nvPr>
            <p:ph type="body" idx="1"/>
          </p:nvPr>
        </p:nvSpPr>
        <p:spPr/>
        <p:txBody>
          <a:bodyPr/>
          <a:lstStyle/>
          <a:p>
            <a:pPr>
              <a:buFontTx/>
              <a:buNone/>
            </a:pPr>
            <a:endParaRPr lang="en-US" sz="2400"/>
          </a:p>
          <a:p>
            <a:r>
              <a:rPr lang="en-US" sz="2400"/>
              <a:t> </a:t>
            </a:r>
            <a:r>
              <a:rPr lang="en-US" sz="2400">
                <a:latin typeface="Times New Roman" pitchFamily="18" charset="0"/>
              </a:rPr>
              <a:t>Scheduling:</a:t>
            </a:r>
            <a:r>
              <a:rPr lang="en-US"/>
              <a:t> </a:t>
            </a:r>
          </a:p>
          <a:p>
            <a:pPr lvl="1">
              <a:buFont typeface="Wingdings" pitchFamily="2" charset="2"/>
              <a:buChar char="Ø"/>
            </a:pPr>
            <a:r>
              <a:rPr lang="en-US" sz="2000">
                <a:latin typeface="Times New Roman" pitchFamily="18" charset="0"/>
              </a:rPr>
              <a:t>Preemptive and non-preemptive scheduling; scheduling policies</a:t>
            </a:r>
            <a:r>
              <a:rPr lang="en-US"/>
              <a:t> </a:t>
            </a:r>
            <a:r>
              <a:rPr lang="en-US" sz="2000">
                <a:solidFill>
                  <a:schemeClr val="tx2"/>
                </a:solidFill>
              </a:rPr>
              <a:t> </a:t>
            </a:r>
          </a:p>
          <a:p>
            <a:r>
              <a:rPr lang="en-US" sz="2400">
                <a:solidFill>
                  <a:schemeClr val="tx2"/>
                </a:solidFill>
              </a:rPr>
              <a:t> </a:t>
            </a:r>
            <a:r>
              <a:rPr lang="en-US" sz="2400">
                <a:latin typeface="Times New Roman" pitchFamily="18" charset="0"/>
              </a:rPr>
              <a:t>Concurrency: </a:t>
            </a:r>
            <a:endParaRPr lang="en-NZ" sz="2400">
              <a:latin typeface="Times New Roman" pitchFamily="18" charset="0"/>
            </a:endParaRPr>
          </a:p>
          <a:p>
            <a:r>
              <a:rPr lang="en-NZ" sz="2400"/>
              <a:t> </a:t>
            </a:r>
            <a:r>
              <a:rPr lang="en-US" sz="2400">
                <a:latin typeface="Times New Roman" pitchFamily="18" charset="0"/>
              </a:rPr>
              <a:t>Mutual exclusion</a:t>
            </a:r>
            <a:r>
              <a:rPr lang="en-US"/>
              <a:t> </a:t>
            </a:r>
            <a:endParaRPr lang="en-NZ" sz="2400"/>
          </a:p>
          <a:p>
            <a:r>
              <a:rPr lang="en-NZ" sz="2400"/>
              <a:t> </a:t>
            </a:r>
            <a:r>
              <a:rPr lang="en-US" sz="2400">
                <a:latin typeface="Times New Roman" pitchFamily="18" charset="0"/>
              </a:rPr>
              <a:t>deadlock detection and prevention; solution strategies; models and mechanisms</a:t>
            </a:r>
            <a:r>
              <a:rPr lang="en-US"/>
              <a:t> </a:t>
            </a:r>
            <a:endParaRPr lang="en-NZ" sz="2400"/>
          </a:p>
          <a:p>
            <a:r>
              <a:rPr lang="en-NZ" sz="2400"/>
              <a:t> (</a:t>
            </a:r>
            <a:r>
              <a:rPr lang="en-US" sz="2400">
                <a:latin typeface="Times New Roman" pitchFamily="18" charset="0"/>
              </a:rPr>
              <a:t>semaphores, monitors, condition variables, rendezvous); producer-consumer problems; synchronization; multiprocessor issues</a:t>
            </a:r>
            <a:r>
              <a:rPr lang="en-US"/>
              <a:t> </a:t>
            </a:r>
            <a:endParaRPr lang="en-NZ" sz="2400"/>
          </a:p>
          <a:p>
            <a:pPr>
              <a:buFontTx/>
              <a:buNone/>
            </a:pPr>
            <a:endParaRPr lang="en-NZ" sz="2400"/>
          </a:p>
          <a:p>
            <a:endParaRPr lang="en-US" sz="240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Title 1"/>
          <p:cNvSpPr>
            <a:spLocks noGrp="1"/>
          </p:cNvSpPr>
          <p:nvPr>
            <p:ph type="title" idx="4294967295"/>
          </p:nvPr>
        </p:nvSpPr>
        <p:spPr/>
        <p:txBody>
          <a:bodyPr anchor="ctr"/>
          <a:lstStyle/>
          <a:p>
            <a:r>
              <a:rPr lang="en-US"/>
              <a:t>Multiple Blocked Queues</a:t>
            </a:r>
          </a:p>
        </p:txBody>
      </p:sp>
      <p:pic>
        <p:nvPicPr>
          <p:cNvPr id="436227" name="Content Placeholder 3" descr="Fig03_08b.gif"/>
          <p:cNvPicPr>
            <a:picLocks noGrp="1" noChangeAspect="1"/>
          </p:cNvPicPr>
          <p:nvPr>
            <p:ph idx="4294967295"/>
          </p:nvPr>
        </p:nvPicPr>
        <p:blipFill>
          <a:blip r:embed="rId3"/>
          <a:srcRect/>
          <a:stretch>
            <a:fillRect/>
          </a:stretch>
        </p:blipFill>
        <p:spPr>
          <a:xfrm>
            <a:off x="1676400" y="1295400"/>
            <a:ext cx="6053138" cy="4738688"/>
          </a:xfrm>
        </p:spPr>
      </p:pic>
    </p:spTree>
  </p:cSld>
  <p:clrMapOvr>
    <a:masterClrMapping/>
  </p:clrMapOvr>
  <p:transition/>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7746" name="Rectangle 2"/>
          <p:cNvSpPr>
            <a:spLocks noGrp="1" noChangeArrowheads="1"/>
          </p:cNvSpPr>
          <p:nvPr>
            <p:ph type="title"/>
          </p:nvPr>
        </p:nvSpPr>
        <p:spPr/>
        <p:txBody>
          <a:bodyPr/>
          <a:lstStyle/>
          <a:p>
            <a:r>
              <a:rPr lang="en-US"/>
              <a:t>Monitor Implementation</a:t>
            </a:r>
          </a:p>
        </p:txBody>
      </p:sp>
      <p:sp>
        <p:nvSpPr>
          <p:cNvPr id="927747" name="Rectangle 3"/>
          <p:cNvSpPr>
            <a:spLocks noGrp="1" noChangeArrowheads="1"/>
          </p:cNvSpPr>
          <p:nvPr>
            <p:ph type="body" idx="1"/>
          </p:nvPr>
        </p:nvSpPr>
        <p:spPr/>
        <p:txBody>
          <a:bodyPr/>
          <a:lstStyle/>
          <a:p>
            <a:pPr>
              <a:tabLst>
                <a:tab pos="1371600" algn="l"/>
                <a:tab pos="1717675" algn="l"/>
                <a:tab pos="2338388" algn="l"/>
              </a:tabLst>
            </a:pPr>
            <a:r>
              <a:rPr lang="en-US"/>
              <a:t> </a:t>
            </a:r>
            <a:r>
              <a:rPr lang="en-US" sz="2400">
                <a:latin typeface="Times New Roman" pitchFamily="18" charset="0"/>
              </a:rPr>
              <a:t>The operation </a:t>
            </a:r>
            <a:r>
              <a:rPr lang="en-US" sz="2400" b="1">
                <a:latin typeface="Times New Roman" pitchFamily="18" charset="0"/>
              </a:rPr>
              <a:t>x.signal</a:t>
            </a:r>
            <a:r>
              <a:rPr lang="en-US" sz="2400">
                <a:latin typeface="Times New Roman" pitchFamily="18" charset="0"/>
              </a:rPr>
              <a:t> can be implemented as:</a:t>
            </a:r>
            <a:br>
              <a:rPr lang="en-US" sz="2400">
                <a:latin typeface="Times New Roman" pitchFamily="18" charset="0"/>
              </a:rPr>
            </a:br>
            <a:endParaRPr lang="en-US" sz="2400">
              <a:latin typeface="Times New Roman" pitchFamily="18" charset="0"/>
            </a:endParaRPr>
          </a:p>
          <a:p>
            <a:pPr>
              <a:spcBef>
                <a:spcPct val="15000"/>
              </a:spcBef>
              <a:buFontTx/>
              <a:buNone/>
              <a:tabLst>
                <a:tab pos="1371600" algn="l"/>
                <a:tab pos="1717675" algn="l"/>
                <a:tab pos="2338388" algn="l"/>
              </a:tabLst>
            </a:pPr>
            <a:r>
              <a:rPr lang="en-US" sz="2400">
                <a:latin typeface="Times New Roman" pitchFamily="18" charset="0"/>
              </a:rPr>
              <a:t>		</a:t>
            </a:r>
            <a:r>
              <a:rPr lang="en-US" sz="2400" b="1">
                <a:latin typeface="Times New Roman" pitchFamily="18" charset="0"/>
              </a:rPr>
              <a:t>if (x-count &gt; 0) {</a:t>
            </a:r>
          </a:p>
          <a:p>
            <a:pPr>
              <a:spcBef>
                <a:spcPct val="15000"/>
              </a:spcBef>
              <a:buFontTx/>
              <a:buNone/>
              <a:tabLst>
                <a:tab pos="1371600" algn="l"/>
                <a:tab pos="1717675" algn="l"/>
                <a:tab pos="2338388" algn="l"/>
              </a:tabLst>
            </a:pPr>
            <a:r>
              <a:rPr lang="en-US" sz="2400" b="1">
                <a:latin typeface="Times New Roman" pitchFamily="18" charset="0"/>
              </a:rPr>
              <a:t>			next-count++;</a:t>
            </a:r>
          </a:p>
          <a:p>
            <a:pPr>
              <a:spcBef>
                <a:spcPct val="15000"/>
              </a:spcBef>
              <a:buFontTx/>
              <a:buNone/>
              <a:tabLst>
                <a:tab pos="1371600" algn="l"/>
                <a:tab pos="1717675" algn="l"/>
                <a:tab pos="2338388" algn="l"/>
              </a:tabLst>
            </a:pPr>
            <a:r>
              <a:rPr lang="en-US" sz="2400" b="1">
                <a:latin typeface="Times New Roman" pitchFamily="18" charset="0"/>
              </a:rPr>
              <a:t>			signal(x-sem);</a:t>
            </a:r>
          </a:p>
          <a:p>
            <a:pPr>
              <a:spcBef>
                <a:spcPct val="15000"/>
              </a:spcBef>
              <a:buFontTx/>
              <a:buNone/>
              <a:tabLst>
                <a:tab pos="1371600" algn="l"/>
                <a:tab pos="1717675" algn="l"/>
                <a:tab pos="2338388" algn="l"/>
              </a:tabLst>
            </a:pPr>
            <a:r>
              <a:rPr lang="en-US" sz="2400" b="1">
                <a:latin typeface="Times New Roman" pitchFamily="18" charset="0"/>
              </a:rPr>
              <a:t>			wait(next);</a:t>
            </a:r>
          </a:p>
          <a:p>
            <a:pPr>
              <a:spcBef>
                <a:spcPct val="15000"/>
              </a:spcBef>
              <a:buFontTx/>
              <a:buNone/>
              <a:tabLst>
                <a:tab pos="1371600" algn="l"/>
                <a:tab pos="1717675" algn="l"/>
                <a:tab pos="2338388" algn="l"/>
              </a:tabLst>
            </a:pPr>
            <a:r>
              <a:rPr lang="en-US" sz="2400" b="1">
                <a:latin typeface="Times New Roman" pitchFamily="18" charset="0"/>
              </a:rPr>
              <a:t>			next-count--;</a:t>
            </a:r>
          </a:p>
          <a:p>
            <a:pPr>
              <a:spcBef>
                <a:spcPct val="15000"/>
              </a:spcBef>
              <a:buFontTx/>
              <a:buNone/>
              <a:tabLst>
                <a:tab pos="1371600" algn="l"/>
                <a:tab pos="1717675" algn="l"/>
                <a:tab pos="2338388" algn="l"/>
              </a:tabLst>
            </a:pPr>
            <a:r>
              <a:rPr lang="en-US" sz="2400" b="1">
                <a:latin typeface="Times New Roman" pitchFamily="18" charset="0"/>
              </a:rPr>
              <a:t>		}</a:t>
            </a:r>
          </a:p>
          <a:p>
            <a:pPr>
              <a:spcBef>
                <a:spcPct val="15000"/>
              </a:spcBef>
              <a:buFontTx/>
              <a:buNone/>
              <a:tabLst>
                <a:tab pos="1371600" algn="l"/>
                <a:tab pos="1717675" algn="l"/>
                <a:tab pos="2338388" algn="l"/>
              </a:tabLst>
            </a:pPr>
            <a:r>
              <a:rPr lang="en-US" sz="2400" b="1">
                <a:latin typeface="Times New Roman" pitchFamily="18" charset="0"/>
              </a:rPr>
              <a:t>		</a:t>
            </a:r>
            <a:r>
              <a:rPr lang="en-US" sz="2400">
                <a:latin typeface="Times New Roman" pitchFamily="18" charset="0"/>
              </a:rPr>
              <a:t>	</a:t>
            </a:r>
          </a:p>
        </p:txBody>
      </p:sp>
    </p:spTree>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9794" name="Rectangle 2"/>
          <p:cNvSpPr>
            <a:spLocks noGrp="1" noChangeArrowheads="1"/>
          </p:cNvSpPr>
          <p:nvPr>
            <p:ph type="title"/>
          </p:nvPr>
        </p:nvSpPr>
        <p:spPr/>
        <p:txBody>
          <a:bodyPr/>
          <a:lstStyle/>
          <a:p>
            <a:r>
              <a:rPr lang="en-US"/>
              <a:t>Monitor Implementation</a:t>
            </a:r>
          </a:p>
        </p:txBody>
      </p:sp>
      <p:sp>
        <p:nvSpPr>
          <p:cNvPr id="929795" name="Rectangle 3"/>
          <p:cNvSpPr>
            <a:spLocks noGrp="1" noChangeArrowheads="1"/>
          </p:cNvSpPr>
          <p:nvPr>
            <p:ph type="body" idx="1"/>
          </p:nvPr>
        </p:nvSpPr>
        <p:spPr>
          <a:xfrm>
            <a:off x="1212850" y="1116013"/>
            <a:ext cx="7029450" cy="4114800"/>
          </a:xfrm>
        </p:spPr>
        <p:txBody>
          <a:bodyPr/>
          <a:lstStyle/>
          <a:p>
            <a:pPr>
              <a:lnSpc>
                <a:spcPct val="90000"/>
              </a:lnSpc>
            </a:pPr>
            <a:r>
              <a:rPr lang="en-US" i="1"/>
              <a:t> </a:t>
            </a:r>
            <a:r>
              <a:rPr lang="en-US" sz="2400" i="1">
                <a:latin typeface="Times New Roman" pitchFamily="18" charset="0"/>
              </a:rPr>
              <a:t>Conditional-wait</a:t>
            </a:r>
            <a:r>
              <a:rPr lang="en-US" sz="2400">
                <a:latin typeface="Times New Roman" pitchFamily="18" charset="0"/>
              </a:rPr>
              <a:t> construct: </a:t>
            </a:r>
            <a:r>
              <a:rPr lang="en-US" sz="2400" b="1">
                <a:latin typeface="Times New Roman" pitchFamily="18" charset="0"/>
              </a:rPr>
              <a:t>x.wait(c);</a:t>
            </a:r>
          </a:p>
          <a:p>
            <a:pPr lvl="1">
              <a:lnSpc>
                <a:spcPct val="90000"/>
              </a:lnSpc>
            </a:pPr>
            <a:r>
              <a:rPr lang="en-US" b="1"/>
              <a:t> </a:t>
            </a:r>
            <a:r>
              <a:rPr lang="en-US" b="1">
                <a:latin typeface="Times New Roman" pitchFamily="18" charset="0"/>
              </a:rPr>
              <a:t>c</a:t>
            </a:r>
            <a:r>
              <a:rPr lang="en-US">
                <a:latin typeface="Times New Roman" pitchFamily="18" charset="0"/>
              </a:rPr>
              <a:t> – integer expression evaluated when the </a:t>
            </a:r>
            <a:r>
              <a:rPr lang="en-US" b="1">
                <a:latin typeface="Times New Roman" pitchFamily="18" charset="0"/>
              </a:rPr>
              <a:t>wait</a:t>
            </a:r>
            <a:r>
              <a:rPr lang="en-US">
                <a:latin typeface="Times New Roman" pitchFamily="18" charset="0"/>
              </a:rPr>
              <a:t> operation is executed.</a:t>
            </a:r>
          </a:p>
          <a:p>
            <a:pPr lvl="1">
              <a:lnSpc>
                <a:spcPct val="90000"/>
              </a:lnSpc>
            </a:pPr>
            <a:r>
              <a:rPr lang="en-US"/>
              <a:t> </a:t>
            </a:r>
            <a:r>
              <a:rPr lang="en-US">
                <a:latin typeface="Times New Roman" pitchFamily="18" charset="0"/>
              </a:rPr>
              <a:t>value of </a:t>
            </a:r>
            <a:r>
              <a:rPr lang="en-US" b="1">
                <a:latin typeface="Times New Roman" pitchFamily="18" charset="0"/>
              </a:rPr>
              <a:t>c</a:t>
            </a:r>
            <a:r>
              <a:rPr lang="en-US">
                <a:latin typeface="Times New Roman" pitchFamily="18" charset="0"/>
              </a:rPr>
              <a:t> (a </a:t>
            </a:r>
            <a:r>
              <a:rPr lang="en-US" i="1">
                <a:latin typeface="Times New Roman" pitchFamily="18" charset="0"/>
              </a:rPr>
              <a:t>priority number</a:t>
            </a:r>
            <a:r>
              <a:rPr lang="en-US">
                <a:latin typeface="Times New Roman" pitchFamily="18" charset="0"/>
              </a:rPr>
              <a:t>) stored with the name of the process that is suspended.</a:t>
            </a:r>
          </a:p>
          <a:p>
            <a:pPr lvl="1">
              <a:lnSpc>
                <a:spcPct val="90000"/>
              </a:lnSpc>
            </a:pPr>
            <a:r>
              <a:rPr lang="en-US"/>
              <a:t> </a:t>
            </a:r>
            <a:r>
              <a:rPr lang="en-US">
                <a:latin typeface="Times New Roman" pitchFamily="18" charset="0"/>
              </a:rPr>
              <a:t>when </a:t>
            </a:r>
            <a:r>
              <a:rPr lang="en-US" b="1">
                <a:latin typeface="Times New Roman" pitchFamily="18" charset="0"/>
              </a:rPr>
              <a:t>x.signal </a:t>
            </a:r>
            <a:r>
              <a:rPr lang="en-US">
                <a:latin typeface="Times New Roman" pitchFamily="18" charset="0"/>
              </a:rPr>
              <a:t>is executed, process with smallest associated priority number is resumed next.</a:t>
            </a:r>
          </a:p>
          <a:p>
            <a:pPr>
              <a:lnSpc>
                <a:spcPct val="90000"/>
              </a:lnSpc>
            </a:pPr>
            <a:r>
              <a:rPr lang="en-US">
                <a:latin typeface="Times New Roman" pitchFamily="18" charset="0"/>
              </a:rPr>
              <a:t> Check two conditions to establish correctness of system:</a:t>
            </a:r>
            <a:r>
              <a:rPr lang="en-US"/>
              <a:t> </a:t>
            </a:r>
          </a:p>
          <a:p>
            <a:pPr lvl="1">
              <a:lnSpc>
                <a:spcPct val="90000"/>
              </a:lnSpc>
            </a:pPr>
            <a:r>
              <a:rPr lang="en-US"/>
              <a:t> </a:t>
            </a:r>
            <a:r>
              <a:rPr lang="en-US">
                <a:latin typeface="Times New Roman" pitchFamily="18" charset="0"/>
              </a:rPr>
              <a:t>User processes must always make their calls on the monitor in a correct sequence.</a:t>
            </a:r>
          </a:p>
          <a:p>
            <a:pPr lvl="1">
              <a:lnSpc>
                <a:spcPct val="90000"/>
              </a:lnSpc>
            </a:pPr>
            <a:r>
              <a:rPr lang="en-US"/>
              <a:t> </a:t>
            </a:r>
            <a:r>
              <a:rPr lang="en-US" sz="2000">
                <a:latin typeface="Times New Roman" pitchFamily="18" charset="0"/>
              </a:rPr>
              <a:t>Must ensure that an uncooperative process does not ignore the mutual-exclusion gateway provided by the monitor, and try to access the shared resource directly, without using the access protocols.</a:t>
            </a:r>
          </a:p>
        </p:txBody>
      </p:sp>
    </p:spTree>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650" name="Rectangle 2"/>
          <p:cNvSpPr>
            <a:spLocks noGrp="1" noChangeArrowheads="1"/>
          </p:cNvSpPr>
          <p:nvPr>
            <p:ph type="title"/>
          </p:nvPr>
        </p:nvSpPr>
        <p:spPr/>
        <p:txBody>
          <a:bodyPr/>
          <a:lstStyle/>
          <a:p>
            <a:r>
              <a:rPr lang="en-US"/>
              <a:t> Deadlocks</a:t>
            </a:r>
          </a:p>
        </p:txBody>
      </p:sp>
      <p:sp>
        <p:nvSpPr>
          <p:cNvPr id="667651" name="Rectangle 3"/>
          <p:cNvSpPr>
            <a:spLocks noGrp="1" noChangeArrowheads="1"/>
          </p:cNvSpPr>
          <p:nvPr>
            <p:ph type="body" idx="1"/>
          </p:nvPr>
        </p:nvSpPr>
        <p:spPr/>
        <p:txBody>
          <a:bodyPr/>
          <a:lstStyle/>
          <a:p>
            <a:r>
              <a:rPr lang="en-US"/>
              <a:t>System Model</a:t>
            </a:r>
          </a:p>
          <a:p>
            <a:r>
              <a:rPr lang="en-US"/>
              <a:t>Deadlock Characterization</a:t>
            </a:r>
          </a:p>
          <a:p>
            <a:r>
              <a:rPr lang="en-US"/>
              <a:t>Methods for Handling Deadlocks</a:t>
            </a:r>
          </a:p>
          <a:p>
            <a:r>
              <a:rPr lang="en-US"/>
              <a:t>Deadlock Prevention</a:t>
            </a:r>
          </a:p>
          <a:p>
            <a:r>
              <a:rPr lang="en-US"/>
              <a:t>Deadlock Avoidance</a:t>
            </a:r>
          </a:p>
          <a:p>
            <a:r>
              <a:rPr lang="en-US"/>
              <a:t>Deadlock Detection </a:t>
            </a:r>
          </a:p>
          <a:p>
            <a:r>
              <a:rPr lang="en-US"/>
              <a:t>Recovery from Deadlock </a:t>
            </a:r>
          </a:p>
          <a:p>
            <a:r>
              <a:rPr lang="en-US"/>
              <a:t>Combined Approach to Deadlock Handling</a:t>
            </a:r>
          </a:p>
        </p:txBody>
      </p:sp>
    </p:spTree>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p:nvPr>
        </p:nvSpPr>
        <p:spPr/>
        <p:txBody>
          <a:bodyPr/>
          <a:lstStyle/>
          <a:p>
            <a:r>
              <a:rPr lang="en-US"/>
              <a:t>The Deadlock Problem</a:t>
            </a:r>
          </a:p>
        </p:txBody>
      </p:sp>
      <p:sp>
        <p:nvSpPr>
          <p:cNvPr id="668675" name="Rectangle 3"/>
          <p:cNvSpPr>
            <a:spLocks noGrp="1" noChangeArrowheads="1"/>
          </p:cNvSpPr>
          <p:nvPr>
            <p:ph type="body" idx="1"/>
          </p:nvPr>
        </p:nvSpPr>
        <p:spPr/>
        <p:txBody>
          <a:bodyPr/>
          <a:lstStyle/>
          <a:p>
            <a:r>
              <a:rPr lang="en-US" sz="2400">
                <a:latin typeface="Times New Roman" pitchFamily="18" charset="0"/>
              </a:rPr>
              <a:t>A set of blocked processes each holding a resource and waiting to acquire a resource held by another process in the set.</a:t>
            </a:r>
          </a:p>
          <a:p>
            <a:r>
              <a:rPr lang="en-US" sz="2400">
                <a:latin typeface="Times New Roman" pitchFamily="18" charset="0"/>
              </a:rPr>
              <a:t>Example </a:t>
            </a:r>
          </a:p>
          <a:p>
            <a:pPr lvl="1"/>
            <a:r>
              <a:rPr lang="en-US">
                <a:latin typeface="Times New Roman" pitchFamily="18" charset="0"/>
              </a:rPr>
              <a:t>System has 2 tape drives.</a:t>
            </a:r>
          </a:p>
          <a:p>
            <a:pPr lvl="1"/>
            <a:r>
              <a:rPr lang="en-US" i="1">
                <a:latin typeface="Times New Roman" pitchFamily="18" charset="0"/>
              </a:rPr>
              <a:t>P</a:t>
            </a:r>
            <a:r>
              <a:rPr lang="en-US" baseline="-25000">
                <a:latin typeface="Times New Roman" pitchFamily="18" charset="0"/>
              </a:rPr>
              <a:t>1</a:t>
            </a:r>
            <a:r>
              <a:rPr lang="en-US">
                <a:latin typeface="Times New Roman" pitchFamily="18" charset="0"/>
              </a:rPr>
              <a:t> and </a:t>
            </a:r>
            <a:r>
              <a:rPr lang="en-US" i="1">
                <a:latin typeface="Times New Roman" pitchFamily="18" charset="0"/>
              </a:rPr>
              <a:t>P</a:t>
            </a:r>
            <a:r>
              <a:rPr lang="en-US" baseline="-25000">
                <a:latin typeface="Times New Roman" pitchFamily="18" charset="0"/>
              </a:rPr>
              <a:t>2</a:t>
            </a:r>
            <a:r>
              <a:rPr lang="en-US">
                <a:latin typeface="Times New Roman" pitchFamily="18" charset="0"/>
              </a:rPr>
              <a:t> each hold one tape drive and each needs another one.</a:t>
            </a:r>
          </a:p>
          <a:p>
            <a:r>
              <a:rPr lang="en-US" sz="2400">
                <a:latin typeface="Times New Roman" pitchFamily="18" charset="0"/>
              </a:rPr>
              <a:t>Example </a:t>
            </a:r>
          </a:p>
          <a:p>
            <a:pPr lvl="1"/>
            <a:r>
              <a:rPr lang="en-US">
                <a:latin typeface="Times New Roman" pitchFamily="18" charset="0"/>
              </a:rPr>
              <a:t>semaphores </a:t>
            </a:r>
            <a:r>
              <a:rPr lang="en-US" i="1">
                <a:latin typeface="Times New Roman" pitchFamily="18" charset="0"/>
              </a:rPr>
              <a:t>A</a:t>
            </a:r>
            <a:r>
              <a:rPr lang="en-US">
                <a:latin typeface="Times New Roman" pitchFamily="18" charset="0"/>
              </a:rPr>
              <a:t> and</a:t>
            </a:r>
            <a:r>
              <a:rPr lang="en-US" i="1">
                <a:latin typeface="Times New Roman" pitchFamily="18" charset="0"/>
              </a:rPr>
              <a:t> B</a:t>
            </a:r>
            <a:r>
              <a:rPr lang="en-US">
                <a:latin typeface="Times New Roman" pitchFamily="18" charset="0"/>
              </a:rPr>
              <a:t>, initialized to 1</a:t>
            </a:r>
          </a:p>
          <a:p>
            <a:pPr lvl="4">
              <a:buFontTx/>
              <a:buNone/>
            </a:pPr>
            <a:endParaRPr lang="en-US" sz="2400">
              <a:latin typeface="Times New Roman" pitchFamily="18" charset="0"/>
            </a:endParaRPr>
          </a:p>
          <a:p>
            <a:pPr lvl="4">
              <a:buFontTx/>
              <a:buNone/>
            </a:pPr>
            <a:r>
              <a:rPr lang="en-US" sz="2400">
                <a:latin typeface="Times New Roman" pitchFamily="18" charset="0"/>
              </a:rPr>
              <a:t>    </a:t>
            </a:r>
            <a:r>
              <a:rPr lang="en-US" sz="2400" i="1">
                <a:latin typeface="Times New Roman" pitchFamily="18" charset="0"/>
              </a:rPr>
              <a:t>P</a:t>
            </a:r>
            <a:r>
              <a:rPr lang="en-US" sz="2400" baseline="-25000">
                <a:latin typeface="Times New Roman" pitchFamily="18" charset="0"/>
              </a:rPr>
              <a:t>0</a:t>
            </a:r>
            <a:r>
              <a:rPr lang="en-US" sz="2400">
                <a:latin typeface="Times New Roman" pitchFamily="18" charset="0"/>
              </a:rPr>
              <a:t>		   </a:t>
            </a:r>
            <a:r>
              <a:rPr lang="en-US" sz="2400" i="1">
                <a:latin typeface="Times New Roman" pitchFamily="18" charset="0"/>
              </a:rPr>
              <a:t>P</a:t>
            </a:r>
            <a:r>
              <a:rPr lang="en-US" sz="2400" baseline="-25000">
                <a:latin typeface="Times New Roman" pitchFamily="18" charset="0"/>
              </a:rPr>
              <a:t>1</a:t>
            </a:r>
            <a:endParaRPr lang="en-US" sz="2400">
              <a:latin typeface="Times New Roman" pitchFamily="18" charset="0"/>
            </a:endParaRPr>
          </a:p>
          <a:p>
            <a:pPr lvl="4">
              <a:buFontTx/>
              <a:buNone/>
            </a:pPr>
            <a:r>
              <a:rPr lang="en-US" sz="2400" i="1">
                <a:latin typeface="Times New Roman" pitchFamily="18" charset="0"/>
              </a:rPr>
              <a:t>wait (A);		wait(B)</a:t>
            </a:r>
          </a:p>
          <a:p>
            <a:pPr lvl="4">
              <a:buFontTx/>
              <a:buNone/>
            </a:pPr>
            <a:r>
              <a:rPr lang="en-US" sz="2400" i="1">
                <a:latin typeface="Times New Roman" pitchFamily="18" charset="0"/>
              </a:rPr>
              <a:t>wait (B);		wait(A)</a:t>
            </a:r>
          </a:p>
          <a:p>
            <a:pPr lvl="1"/>
            <a:endParaRPr lang="en-US">
              <a:latin typeface="Times New Roman" pitchFamily="18" charset="0"/>
            </a:endParaRPr>
          </a:p>
        </p:txBody>
      </p:sp>
    </p:spTree>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8" name="Rectangle 2"/>
          <p:cNvSpPr>
            <a:spLocks noGrp="1" noChangeArrowheads="1"/>
          </p:cNvSpPr>
          <p:nvPr>
            <p:ph type="title"/>
          </p:nvPr>
        </p:nvSpPr>
        <p:spPr/>
        <p:txBody>
          <a:bodyPr/>
          <a:lstStyle/>
          <a:p>
            <a:r>
              <a:rPr lang="en-US"/>
              <a:t>Bridge Crossing Example</a:t>
            </a:r>
          </a:p>
        </p:txBody>
      </p:sp>
      <p:sp>
        <p:nvSpPr>
          <p:cNvPr id="669699" name="Rectangle 3"/>
          <p:cNvSpPr>
            <a:spLocks noGrp="1" noChangeArrowheads="1"/>
          </p:cNvSpPr>
          <p:nvPr>
            <p:ph type="body" idx="1"/>
          </p:nvPr>
        </p:nvSpPr>
        <p:spPr>
          <a:xfrm>
            <a:off x="914400" y="3352800"/>
            <a:ext cx="7029450" cy="2819400"/>
          </a:xfrm>
        </p:spPr>
        <p:txBody>
          <a:bodyPr/>
          <a:lstStyle/>
          <a:p>
            <a:r>
              <a:rPr lang="en-US" sz="2400">
                <a:latin typeface="Times New Roman" pitchFamily="18" charset="0"/>
              </a:rPr>
              <a:t> Traffic only in one direction.</a:t>
            </a:r>
          </a:p>
          <a:p>
            <a:r>
              <a:rPr lang="en-US" sz="2400">
                <a:latin typeface="Times New Roman" pitchFamily="18" charset="0"/>
              </a:rPr>
              <a:t> Each section of a bridge can be viewed as a resource.</a:t>
            </a:r>
          </a:p>
          <a:p>
            <a:r>
              <a:rPr lang="en-US" sz="2400">
                <a:latin typeface="Times New Roman" pitchFamily="18" charset="0"/>
              </a:rPr>
              <a:t> If a deadlock occurs, it can be resolved if one car backs up (preempt resources and rollback).</a:t>
            </a:r>
          </a:p>
          <a:p>
            <a:r>
              <a:rPr lang="en-US" sz="2400">
                <a:latin typeface="Times New Roman" pitchFamily="18" charset="0"/>
              </a:rPr>
              <a:t> Several cars may have to be backed up if a deadlock occurs.</a:t>
            </a:r>
          </a:p>
          <a:p>
            <a:r>
              <a:rPr lang="en-US" sz="2400">
                <a:latin typeface="Times New Roman" pitchFamily="18" charset="0"/>
              </a:rPr>
              <a:t>Starvation is possible.</a:t>
            </a:r>
          </a:p>
        </p:txBody>
      </p:sp>
      <p:grpSp>
        <p:nvGrpSpPr>
          <p:cNvPr id="669700" name="Group 4"/>
          <p:cNvGrpSpPr>
            <a:grpSpLocks/>
          </p:cNvGrpSpPr>
          <p:nvPr/>
        </p:nvGrpSpPr>
        <p:grpSpPr bwMode="auto">
          <a:xfrm>
            <a:off x="1266825" y="1600200"/>
            <a:ext cx="6276975" cy="1371600"/>
            <a:chOff x="798" y="1008"/>
            <a:chExt cx="3954" cy="864"/>
          </a:xfrm>
        </p:grpSpPr>
        <p:grpSp>
          <p:nvGrpSpPr>
            <p:cNvPr id="669701" name="Group 5"/>
            <p:cNvGrpSpPr>
              <a:grpSpLocks/>
            </p:cNvGrpSpPr>
            <p:nvPr/>
          </p:nvGrpSpPr>
          <p:grpSpPr bwMode="auto">
            <a:xfrm>
              <a:off x="816" y="1008"/>
              <a:ext cx="3936" cy="240"/>
              <a:chOff x="672" y="1008"/>
              <a:chExt cx="3936" cy="240"/>
            </a:xfrm>
          </p:grpSpPr>
          <p:sp>
            <p:nvSpPr>
              <p:cNvPr id="669702" name="Line 6"/>
              <p:cNvSpPr>
                <a:spLocks noChangeShapeType="1"/>
              </p:cNvSpPr>
              <p:nvPr/>
            </p:nvSpPr>
            <p:spPr bwMode="auto">
              <a:xfrm>
                <a:off x="672" y="1008"/>
                <a:ext cx="1152" cy="0"/>
              </a:xfrm>
              <a:prstGeom prst="line">
                <a:avLst/>
              </a:prstGeom>
              <a:noFill/>
              <a:ln w="9525">
                <a:solidFill>
                  <a:schemeClr val="tx1"/>
                </a:solidFill>
                <a:round/>
                <a:headEnd/>
                <a:tailEnd/>
              </a:ln>
              <a:effectLst/>
            </p:spPr>
            <p:txBody>
              <a:bodyPr wrap="none" anchor="ctr"/>
              <a:lstStyle/>
              <a:p>
                <a:endParaRPr lang="en-US"/>
              </a:p>
            </p:txBody>
          </p:sp>
          <p:sp>
            <p:nvSpPr>
              <p:cNvPr id="669703" name="Line 7"/>
              <p:cNvSpPr>
                <a:spLocks noChangeShapeType="1"/>
              </p:cNvSpPr>
              <p:nvPr/>
            </p:nvSpPr>
            <p:spPr bwMode="auto">
              <a:xfrm>
                <a:off x="1824" y="1008"/>
                <a:ext cx="384" cy="240"/>
              </a:xfrm>
              <a:prstGeom prst="line">
                <a:avLst/>
              </a:prstGeom>
              <a:noFill/>
              <a:ln w="9525">
                <a:solidFill>
                  <a:schemeClr val="tx1"/>
                </a:solidFill>
                <a:round/>
                <a:headEnd/>
                <a:tailEnd/>
              </a:ln>
              <a:effectLst/>
            </p:spPr>
            <p:txBody>
              <a:bodyPr wrap="none" anchor="ctr"/>
              <a:lstStyle/>
              <a:p>
                <a:endParaRPr lang="en-US"/>
              </a:p>
            </p:txBody>
          </p:sp>
          <p:sp>
            <p:nvSpPr>
              <p:cNvPr id="669704" name="Line 8"/>
              <p:cNvSpPr>
                <a:spLocks noChangeShapeType="1"/>
              </p:cNvSpPr>
              <p:nvPr/>
            </p:nvSpPr>
            <p:spPr bwMode="auto">
              <a:xfrm>
                <a:off x="2208" y="1248"/>
                <a:ext cx="864" cy="0"/>
              </a:xfrm>
              <a:prstGeom prst="line">
                <a:avLst/>
              </a:prstGeom>
              <a:noFill/>
              <a:ln w="9525">
                <a:solidFill>
                  <a:schemeClr val="tx1"/>
                </a:solidFill>
                <a:round/>
                <a:headEnd/>
                <a:tailEnd/>
              </a:ln>
              <a:effectLst/>
            </p:spPr>
            <p:txBody>
              <a:bodyPr wrap="none" anchor="ctr"/>
              <a:lstStyle/>
              <a:p>
                <a:endParaRPr lang="en-US"/>
              </a:p>
            </p:txBody>
          </p:sp>
          <p:sp>
            <p:nvSpPr>
              <p:cNvPr id="669705" name="Line 9"/>
              <p:cNvSpPr>
                <a:spLocks noChangeShapeType="1"/>
              </p:cNvSpPr>
              <p:nvPr/>
            </p:nvSpPr>
            <p:spPr bwMode="auto">
              <a:xfrm flipV="1">
                <a:off x="3072" y="1026"/>
                <a:ext cx="384" cy="222"/>
              </a:xfrm>
              <a:prstGeom prst="line">
                <a:avLst/>
              </a:prstGeom>
              <a:noFill/>
              <a:ln w="9525">
                <a:solidFill>
                  <a:schemeClr val="tx1"/>
                </a:solidFill>
                <a:round/>
                <a:headEnd/>
                <a:tailEnd/>
              </a:ln>
              <a:effectLst/>
            </p:spPr>
            <p:txBody>
              <a:bodyPr wrap="none" anchor="ctr"/>
              <a:lstStyle/>
              <a:p>
                <a:endParaRPr lang="en-US"/>
              </a:p>
            </p:txBody>
          </p:sp>
          <p:sp>
            <p:nvSpPr>
              <p:cNvPr id="669706" name="Line 10"/>
              <p:cNvSpPr>
                <a:spLocks noChangeShapeType="1"/>
              </p:cNvSpPr>
              <p:nvPr/>
            </p:nvSpPr>
            <p:spPr bwMode="auto">
              <a:xfrm>
                <a:off x="3456" y="1020"/>
                <a:ext cx="1152" cy="0"/>
              </a:xfrm>
              <a:prstGeom prst="line">
                <a:avLst/>
              </a:prstGeom>
              <a:noFill/>
              <a:ln w="9525">
                <a:solidFill>
                  <a:schemeClr val="tx1"/>
                </a:solidFill>
                <a:round/>
                <a:headEnd/>
                <a:tailEnd/>
              </a:ln>
              <a:effectLst/>
            </p:spPr>
            <p:txBody>
              <a:bodyPr wrap="none" anchor="ctr"/>
              <a:lstStyle/>
              <a:p>
                <a:endParaRPr lang="en-US"/>
              </a:p>
            </p:txBody>
          </p:sp>
        </p:grpSp>
        <p:grpSp>
          <p:nvGrpSpPr>
            <p:cNvPr id="669707" name="Group 11"/>
            <p:cNvGrpSpPr>
              <a:grpSpLocks/>
            </p:cNvGrpSpPr>
            <p:nvPr/>
          </p:nvGrpSpPr>
          <p:grpSpPr bwMode="auto">
            <a:xfrm flipV="1">
              <a:off x="816" y="1632"/>
              <a:ext cx="3936" cy="240"/>
              <a:chOff x="672" y="1008"/>
              <a:chExt cx="3936" cy="240"/>
            </a:xfrm>
          </p:grpSpPr>
          <p:sp>
            <p:nvSpPr>
              <p:cNvPr id="669708" name="Line 12"/>
              <p:cNvSpPr>
                <a:spLocks noChangeShapeType="1"/>
              </p:cNvSpPr>
              <p:nvPr/>
            </p:nvSpPr>
            <p:spPr bwMode="auto">
              <a:xfrm>
                <a:off x="672" y="1008"/>
                <a:ext cx="1152" cy="0"/>
              </a:xfrm>
              <a:prstGeom prst="line">
                <a:avLst/>
              </a:prstGeom>
              <a:noFill/>
              <a:ln w="9525">
                <a:solidFill>
                  <a:schemeClr val="tx1"/>
                </a:solidFill>
                <a:round/>
                <a:headEnd/>
                <a:tailEnd/>
              </a:ln>
              <a:effectLst/>
            </p:spPr>
            <p:txBody>
              <a:bodyPr wrap="none" anchor="ctr"/>
              <a:lstStyle/>
              <a:p>
                <a:endParaRPr lang="en-US"/>
              </a:p>
            </p:txBody>
          </p:sp>
          <p:sp>
            <p:nvSpPr>
              <p:cNvPr id="669709" name="Line 13"/>
              <p:cNvSpPr>
                <a:spLocks noChangeShapeType="1"/>
              </p:cNvSpPr>
              <p:nvPr/>
            </p:nvSpPr>
            <p:spPr bwMode="auto">
              <a:xfrm>
                <a:off x="1824" y="1008"/>
                <a:ext cx="384" cy="240"/>
              </a:xfrm>
              <a:prstGeom prst="line">
                <a:avLst/>
              </a:prstGeom>
              <a:noFill/>
              <a:ln w="9525">
                <a:solidFill>
                  <a:schemeClr val="tx1"/>
                </a:solidFill>
                <a:round/>
                <a:headEnd/>
                <a:tailEnd/>
              </a:ln>
              <a:effectLst/>
            </p:spPr>
            <p:txBody>
              <a:bodyPr wrap="none" anchor="ctr"/>
              <a:lstStyle/>
              <a:p>
                <a:endParaRPr lang="en-US"/>
              </a:p>
            </p:txBody>
          </p:sp>
          <p:sp>
            <p:nvSpPr>
              <p:cNvPr id="669710" name="Line 14"/>
              <p:cNvSpPr>
                <a:spLocks noChangeShapeType="1"/>
              </p:cNvSpPr>
              <p:nvPr/>
            </p:nvSpPr>
            <p:spPr bwMode="auto">
              <a:xfrm>
                <a:off x="2208" y="1248"/>
                <a:ext cx="864" cy="0"/>
              </a:xfrm>
              <a:prstGeom prst="line">
                <a:avLst/>
              </a:prstGeom>
              <a:noFill/>
              <a:ln w="9525">
                <a:solidFill>
                  <a:schemeClr val="tx1"/>
                </a:solidFill>
                <a:round/>
                <a:headEnd/>
                <a:tailEnd/>
              </a:ln>
              <a:effectLst/>
            </p:spPr>
            <p:txBody>
              <a:bodyPr wrap="none" anchor="ctr"/>
              <a:lstStyle/>
              <a:p>
                <a:endParaRPr lang="en-US"/>
              </a:p>
            </p:txBody>
          </p:sp>
          <p:sp>
            <p:nvSpPr>
              <p:cNvPr id="669711" name="Line 15"/>
              <p:cNvSpPr>
                <a:spLocks noChangeShapeType="1"/>
              </p:cNvSpPr>
              <p:nvPr/>
            </p:nvSpPr>
            <p:spPr bwMode="auto">
              <a:xfrm flipV="1">
                <a:off x="3072" y="1026"/>
                <a:ext cx="384" cy="222"/>
              </a:xfrm>
              <a:prstGeom prst="line">
                <a:avLst/>
              </a:prstGeom>
              <a:noFill/>
              <a:ln w="9525">
                <a:solidFill>
                  <a:schemeClr val="tx1"/>
                </a:solidFill>
                <a:round/>
                <a:headEnd/>
                <a:tailEnd/>
              </a:ln>
              <a:effectLst/>
            </p:spPr>
            <p:txBody>
              <a:bodyPr wrap="none" anchor="ctr"/>
              <a:lstStyle/>
              <a:p>
                <a:endParaRPr lang="en-US"/>
              </a:p>
            </p:txBody>
          </p:sp>
          <p:sp>
            <p:nvSpPr>
              <p:cNvPr id="669712" name="Line 16"/>
              <p:cNvSpPr>
                <a:spLocks noChangeShapeType="1"/>
              </p:cNvSpPr>
              <p:nvPr/>
            </p:nvSpPr>
            <p:spPr bwMode="auto">
              <a:xfrm>
                <a:off x="3456" y="1020"/>
                <a:ext cx="1152" cy="0"/>
              </a:xfrm>
              <a:prstGeom prst="line">
                <a:avLst/>
              </a:prstGeom>
              <a:noFill/>
              <a:ln w="9525">
                <a:solidFill>
                  <a:schemeClr val="tx1"/>
                </a:solidFill>
                <a:round/>
                <a:headEnd/>
                <a:tailEnd/>
              </a:ln>
              <a:effectLst/>
            </p:spPr>
            <p:txBody>
              <a:bodyPr wrap="none" anchor="ctr"/>
              <a:lstStyle/>
              <a:p>
                <a:endParaRPr lang="en-US"/>
              </a:p>
            </p:txBody>
          </p:sp>
        </p:grpSp>
        <p:grpSp>
          <p:nvGrpSpPr>
            <p:cNvPr id="669713" name="Group 17"/>
            <p:cNvGrpSpPr>
              <a:grpSpLocks/>
            </p:cNvGrpSpPr>
            <p:nvPr/>
          </p:nvGrpSpPr>
          <p:grpSpPr bwMode="auto">
            <a:xfrm>
              <a:off x="1512" y="1614"/>
              <a:ext cx="288" cy="162"/>
              <a:chOff x="1056" y="1614"/>
              <a:chExt cx="288" cy="162"/>
            </a:xfrm>
          </p:grpSpPr>
          <p:sp>
            <p:nvSpPr>
              <p:cNvPr id="669714" name="Rectangle 18"/>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669715" name="Rectangle 19"/>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a:effectLst/>
            </p:spPr>
            <p:txBody>
              <a:bodyPr wrap="none" anchor="ctr"/>
              <a:lstStyle/>
              <a:p>
                <a:endParaRPr lang="en-US"/>
              </a:p>
            </p:txBody>
          </p:sp>
        </p:grpSp>
        <p:sp>
          <p:nvSpPr>
            <p:cNvPr id="669716" name="Line 20"/>
            <p:cNvSpPr>
              <a:spLocks noChangeShapeType="1"/>
            </p:cNvSpPr>
            <p:nvPr/>
          </p:nvSpPr>
          <p:spPr bwMode="auto">
            <a:xfrm>
              <a:off x="798" y="1428"/>
              <a:ext cx="1272" cy="0"/>
            </a:xfrm>
            <a:prstGeom prst="line">
              <a:avLst/>
            </a:prstGeom>
            <a:noFill/>
            <a:ln w="9525">
              <a:solidFill>
                <a:schemeClr val="tx1"/>
              </a:solidFill>
              <a:prstDash val="dash"/>
              <a:round/>
              <a:headEnd/>
              <a:tailEnd/>
            </a:ln>
            <a:effectLst/>
          </p:spPr>
          <p:txBody>
            <a:bodyPr wrap="none" anchor="ctr"/>
            <a:lstStyle/>
            <a:p>
              <a:endParaRPr lang="en-US"/>
            </a:p>
          </p:txBody>
        </p:sp>
        <p:sp>
          <p:nvSpPr>
            <p:cNvPr id="669717" name="Line 21"/>
            <p:cNvSpPr>
              <a:spLocks noChangeShapeType="1"/>
            </p:cNvSpPr>
            <p:nvPr/>
          </p:nvSpPr>
          <p:spPr bwMode="auto">
            <a:xfrm>
              <a:off x="3444" y="1422"/>
              <a:ext cx="1272" cy="0"/>
            </a:xfrm>
            <a:prstGeom prst="line">
              <a:avLst/>
            </a:prstGeom>
            <a:noFill/>
            <a:ln w="9525">
              <a:solidFill>
                <a:schemeClr val="tx1"/>
              </a:solidFill>
              <a:prstDash val="dash"/>
              <a:round/>
              <a:headEnd/>
              <a:tailEnd/>
            </a:ln>
            <a:effectLst/>
          </p:spPr>
          <p:txBody>
            <a:bodyPr wrap="none" anchor="ctr"/>
            <a:lstStyle/>
            <a:p>
              <a:endParaRPr lang="en-US"/>
            </a:p>
          </p:txBody>
        </p:sp>
        <p:grpSp>
          <p:nvGrpSpPr>
            <p:cNvPr id="669718" name="Group 22"/>
            <p:cNvGrpSpPr>
              <a:grpSpLocks/>
            </p:cNvGrpSpPr>
            <p:nvPr/>
          </p:nvGrpSpPr>
          <p:grpSpPr bwMode="auto">
            <a:xfrm>
              <a:off x="2382" y="1344"/>
              <a:ext cx="288" cy="162"/>
              <a:chOff x="1056" y="1614"/>
              <a:chExt cx="288" cy="162"/>
            </a:xfrm>
          </p:grpSpPr>
          <p:sp>
            <p:nvSpPr>
              <p:cNvPr id="669719" name="Rectangle 23"/>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669720" name="Rectangle 24"/>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a:effectLst/>
            </p:spPr>
            <p:txBody>
              <a:bodyPr wrap="none" anchor="ctr"/>
              <a:lstStyle/>
              <a:p>
                <a:endParaRPr lang="en-US"/>
              </a:p>
            </p:txBody>
          </p:sp>
        </p:grpSp>
        <p:grpSp>
          <p:nvGrpSpPr>
            <p:cNvPr id="669721" name="Group 25"/>
            <p:cNvGrpSpPr>
              <a:grpSpLocks/>
            </p:cNvGrpSpPr>
            <p:nvPr/>
          </p:nvGrpSpPr>
          <p:grpSpPr bwMode="auto">
            <a:xfrm flipH="1">
              <a:off x="2838" y="1344"/>
              <a:ext cx="288" cy="162"/>
              <a:chOff x="1056" y="1614"/>
              <a:chExt cx="288" cy="162"/>
            </a:xfrm>
          </p:grpSpPr>
          <p:sp>
            <p:nvSpPr>
              <p:cNvPr id="669722" name="Rectangle 26"/>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669723" name="Rectangle 27"/>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a:effectLst/>
            </p:spPr>
            <p:txBody>
              <a:bodyPr wrap="none" anchor="ctr"/>
              <a:lstStyle/>
              <a:p>
                <a:endParaRPr lang="en-US"/>
              </a:p>
            </p:txBody>
          </p:sp>
        </p:grpSp>
        <p:grpSp>
          <p:nvGrpSpPr>
            <p:cNvPr id="669724" name="Group 28"/>
            <p:cNvGrpSpPr>
              <a:grpSpLocks/>
            </p:cNvGrpSpPr>
            <p:nvPr/>
          </p:nvGrpSpPr>
          <p:grpSpPr bwMode="auto">
            <a:xfrm flipH="1">
              <a:off x="3822" y="1140"/>
              <a:ext cx="288" cy="162"/>
              <a:chOff x="1056" y="1614"/>
              <a:chExt cx="288" cy="162"/>
            </a:xfrm>
          </p:grpSpPr>
          <p:sp>
            <p:nvSpPr>
              <p:cNvPr id="669725" name="Rectangle 29"/>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669726" name="Rectangle 30"/>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a:effectLst/>
            </p:spPr>
            <p:txBody>
              <a:bodyPr wrap="none" anchor="ctr"/>
              <a:lstStyle/>
              <a:p>
                <a:endParaRPr lang="en-US"/>
              </a:p>
            </p:txBody>
          </p:sp>
        </p:grpSp>
        <p:grpSp>
          <p:nvGrpSpPr>
            <p:cNvPr id="669727" name="Group 31"/>
            <p:cNvGrpSpPr>
              <a:grpSpLocks/>
            </p:cNvGrpSpPr>
            <p:nvPr/>
          </p:nvGrpSpPr>
          <p:grpSpPr bwMode="auto">
            <a:xfrm flipH="1">
              <a:off x="4248" y="1140"/>
              <a:ext cx="288" cy="162"/>
              <a:chOff x="1056" y="1614"/>
              <a:chExt cx="288" cy="162"/>
            </a:xfrm>
          </p:grpSpPr>
          <p:sp>
            <p:nvSpPr>
              <p:cNvPr id="669728" name="Rectangle 32"/>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669729" name="Rectangle 33"/>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a:effectLst/>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5938" name="Title 1"/>
          <p:cNvSpPr>
            <a:spLocks noGrp="1"/>
          </p:cNvSpPr>
          <p:nvPr>
            <p:ph type="title" idx="4294967295"/>
          </p:nvPr>
        </p:nvSpPr>
        <p:spPr/>
        <p:txBody>
          <a:bodyPr anchor="ctr"/>
          <a:lstStyle/>
          <a:p>
            <a:r>
              <a:rPr lang="en-NZ"/>
              <a:t>Potential Deadlock </a:t>
            </a:r>
          </a:p>
        </p:txBody>
      </p:sp>
      <p:pic>
        <p:nvPicPr>
          <p:cNvPr id="935939" name="Picture 2"/>
          <p:cNvPicPr>
            <a:picLocks noChangeAspect="1" noChangeArrowheads="1"/>
          </p:cNvPicPr>
          <p:nvPr/>
        </p:nvPicPr>
        <p:blipFill>
          <a:blip r:embed="rId3"/>
          <a:srcRect/>
          <a:stretch>
            <a:fillRect/>
          </a:stretch>
        </p:blipFill>
        <p:spPr bwMode="auto">
          <a:xfrm>
            <a:off x="2471738" y="1839913"/>
            <a:ext cx="4200525" cy="4179887"/>
          </a:xfrm>
          <a:prstGeom prst="rect">
            <a:avLst/>
          </a:prstGeom>
          <a:noFill/>
          <a:ln w="9525">
            <a:noFill/>
            <a:miter lim="800000"/>
            <a:headEnd/>
            <a:tailEnd/>
          </a:ln>
        </p:spPr>
      </p:pic>
      <p:pic>
        <p:nvPicPr>
          <p:cNvPr id="1027" name="Picture 3"/>
          <p:cNvPicPr>
            <a:picLocks noChangeAspect="1" noChangeArrowheads="1"/>
          </p:cNvPicPr>
          <p:nvPr/>
        </p:nvPicPr>
        <p:blipFill>
          <a:blip r:embed="rId4"/>
          <a:srcRect/>
          <a:stretch>
            <a:fillRect/>
          </a:stretch>
        </p:blipFill>
        <p:spPr bwMode="auto">
          <a:xfrm>
            <a:off x="4168775" y="-838200"/>
            <a:ext cx="349250" cy="730250"/>
          </a:xfrm>
          <a:prstGeom prst="rect">
            <a:avLst/>
          </a:prstGeom>
          <a:noFill/>
          <a:ln w="9525">
            <a:noFill/>
            <a:miter lim="800000"/>
            <a:headEnd/>
            <a:tailEnd/>
          </a:ln>
        </p:spPr>
      </p:pic>
      <p:pic>
        <p:nvPicPr>
          <p:cNvPr id="1028" name="Picture 4"/>
          <p:cNvPicPr>
            <a:picLocks noChangeAspect="1" noChangeArrowheads="1"/>
          </p:cNvPicPr>
          <p:nvPr/>
        </p:nvPicPr>
        <p:blipFill>
          <a:blip r:embed="rId5"/>
          <a:srcRect/>
          <a:stretch>
            <a:fillRect/>
          </a:stretch>
        </p:blipFill>
        <p:spPr bwMode="auto">
          <a:xfrm>
            <a:off x="4605338" y="7035800"/>
            <a:ext cx="379412" cy="660400"/>
          </a:xfrm>
          <a:prstGeom prst="rect">
            <a:avLst/>
          </a:prstGeom>
          <a:noFill/>
          <a:ln w="9525">
            <a:noFill/>
            <a:miter lim="800000"/>
            <a:headEnd/>
            <a:tailEnd/>
          </a:ln>
        </p:spPr>
      </p:pic>
      <p:pic>
        <p:nvPicPr>
          <p:cNvPr id="1029" name="Picture 5"/>
          <p:cNvPicPr>
            <a:picLocks noChangeAspect="1" noChangeArrowheads="1"/>
          </p:cNvPicPr>
          <p:nvPr/>
        </p:nvPicPr>
        <p:blipFill>
          <a:blip r:embed="rId6"/>
          <a:srcRect/>
          <a:stretch>
            <a:fillRect/>
          </a:stretch>
        </p:blipFill>
        <p:spPr bwMode="auto">
          <a:xfrm>
            <a:off x="9297988" y="3529013"/>
            <a:ext cx="760412" cy="379412"/>
          </a:xfrm>
          <a:prstGeom prst="rect">
            <a:avLst/>
          </a:prstGeom>
          <a:noFill/>
          <a:ln w="9525">
            <a:noFill/>
            <a:miter lim="800000"/>
            <a:headEnd/>
            <a:tailEnd/>
          </a:ln>
        </p:spPr>
      </p:pic>
      <p:pic>
        <p:nvPicPr>
          <p:cNvPr id="1030" name="Picture 6"/>
          <p:cNvPicPr>
            <a:picLocks noChangeAspect="1" noChangeArrowheads="1"/>
          </p:cNvPicPr>
          <p:nvPr/>
        </p:nvPicPr>
        <p:blipFill>
          <a:blip r:embed="rId7"/>
          <a:srcRect/>
          <a:stretch>
            <a:fillRect/>
          </a:stretch>
        </p:blipFill>
        <p:spPr bwMode="auto">
          <a:xfrm>
            <a:off x="-914400" y="4006850"/>
            <a:ext cx="700087" cy="369888"/>
          </a:xfrm>
          <a:prstGeom prst="rect">
            <a:avLst/>
          </a:prstGeom>
          <a:noFill/>
          <a:ln w="9525">
            <a:noFill/>
            <a:miter lim="800000"/>
            <a:headEnd/>
            <a:tailEnd/>
          </a:ln>
        </p:spPr>
      </p:pic>
      <p:pic>
        <p:nvPicPr>
          <p:cNvPr id="1031" name="Picture 7"/>
          <p:cNvPicPr>
            <a:picLocks noChangeAspect="1" noChangeArrowheads="1"/>
          </p:cNvPicPr>
          <p:nvPr/>
        </p:nvPicPr>
        <p:blipFill>
          <a:blip r:embed="rId8"/>
          <a:srcRect/>
          <a:stretch>
            <a:fillRect/>
          </a:stretch>
        </p:blipFill>
        <p:spPr bwMode="auto">
          <a:xfrm>
            <a:off x="2476500" y="1870075"/>
            <a:ext cx="4189413" cy="4149725"/>
          </a:xfrm>
          <a:prstGeom prst="rect">
            <a:avLst/>
          </a:prstGeom>
          <a:noFill/>
          <a:ln w="9525">
            <a:noFill/>
            <a:miter lim="800000"/>
            <a:headEnd/>
            <a:tailEnd/>
          </a:ln>
        </p:spPr>
      </p:pic>
      <p:sp>
        <p:nvSpPr>
          <p:cNvPr id="9" name="Cloud Callout 8"/>
          <p:cNvSpPr/>
          <p:nvPr/>
        </p:nvSpPr>
        <p:spPr>
          <a:xfrm>
            <a:off x="6477000" y="4191000"/>
            <a:ext cx="2667000" cy="1524000"/>
          </a:xfrm>
          <a:prstGeom prst="cloudCallout">
            <a:avLst>
              <a:gd name="adj1" fmla="val -100017"/>
              <a:gd name="adj2" fmla="val -2178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NZ" dirty="0"/>
              <a:t>I need quad A and B</a:t>
            </a:r>
          </a:p>
        </p:txBody>
      </p:sp>
      <p:sp>
        <p:nvSpPr>
          <p:cNvPr id="11" name="Cloud Callout 10"/>
          <p:cNvSpPr/>
          <p:nvPr/>
        </p:nvSpPr>
        <p:spPr>
          <a:xfrm>
            <a:off x="5943600" y="1600200"/>
            <a:ext cx="2667000" cy="1524000"/>
          </a:xfrm>
          <a:prstGeom prst="cloudCallout">
            <a:avLst>
              <a:gd name="adj1" fmla="val -91037"/>
              <a:gd name="adj2" fmla="val 6678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NZ" dirty="0"/>
              <a:t>I need quad B and C</a:t>
            </a:r>
          </a:p>
        </p:txBody>
      </p:sp>
      <p:sp>
        <p:nvSpPr>
          <p:cNvPr id="12" name="Cloud Callout 11"/>
          <p:cNvSpPr/>
          <p:nvPr/>
        </p:nvSpPr>
        <p:spPr>
          <a:xfrm>
            <a:off x="228600" y="1524000"/>
            <a:ext cx="2667000" cy="1524000"/>
          </a:xfrm>
          <a:prstGeom prst="cloudCallout">
            <a:avLst>
              <a:gd name="adj1" fmla="val 91820"/>
              <a:gd name="adj2" fmla="val 5678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NZ" dirty="0"/>
              <a:t>I need quad C and B</a:t>
            </a:r>
          </a:p>
        </p:txBody>
      </p:sp>
      <p:sp>
        <p:nvSpPr>
          <p:cNvPr id="13" name="Cloud Callout 12"/>
          <p:cNvSpPr/>
          <p:nvPr/>
        </p:nvSpPr>
        <p:spPr>
          <a:xfrm>
            <a:off x="609600" y="4648200"/>
            <a:ext cx="2667000" cy="1524000"/>
          </a:xfrm>
          <a:prstGeom prst="cloudCallout">
            <a:avLst>
              <a:gd name="adj1" fmla="val 60800"/>
              <a:gd name="adj2" fmla="val -7321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NZ" dirty="0"/>
              <a:t>I need quad D and A</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1031"/>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2.77778E-6 -4.81481E-6 L -2.77778E-6 0.51111 " pathEditMode="relative" ptsTypes="AA">
                                      <p:cBhvr>
                                        <p:cTn id="10" dur="2000" fill="hold"/>
                                        <p:tgtEl>
                                          <p:spTgt spid="1027"/>
                                        </p:tgtEl>
                                        <p:attrNameLst>
                                          <p:attrName>ppt_x</p:attrName>
                                          <p:attrName>ppt_y</p:attrName>
                                        </p:attrNameLst>
                                      </p:cBhvr>
                                    </p:animMotion>
                                  </p:childTnLst>
                                </p:cTn>
                              </p:par>
                              <p:par>
                                <p:cTn id="11" presetID="0" presetClass="path" presetSubtype="0" accel="50000" decel="50000" fill="hold" nodeType="withEffect">
                                  <p:stCondLst>
                                    <p:cond delay="0"/>
                                  </p:stCondLst>
                                  <p:childTnLst>
                                    <p:animMotion origin="layout" path="M -3.33333E-6 3.7037E-7 L -0.46666 0.00231 " pathEditMode="relative" rAng="0" ptsTypes="AA">
                                      <p:cBhvr>
                                        <p:cTn id="12" dur="2000" fill="hold"/>
                                        <p:tgtEl>
                                          <p:spTgt spid="1029"/>
                                        </p:tgtEl>
                                        <p:attrNameLst>
                                          <p:attrName>ppt_x</p:attrName>
                                          <p:attrName>ppt_y</p:attrName>
                                        </p:attrNameLst>
                                      </p:cBhvr>
                                      <p:rCtr x="-233" y="1"/>
                                    </p:animMotion>
                                  </p:childTnLst>
                                </p:cTn>
                              </p:par>
                              <p:par>
                                <p:cTn id="13" presetID="0" presetClass="path" presetSubtype="0" accel="50000" decel="50000" fill="hold" nodeType="withEffect">
                                  <p:stCondLst>
                                    <p:cond delay="0"/>
                                  </p:stCondLst>
                                  <p:childTnLst>
                                    <p:animMotion origin="layout" path="M 3.05556E-6 8.51852E-6 L 3.05556E-6 -0.37777 " pathEditMode="relative" ptsTypes="AA">
                                      <p:cBhvr>
                                        <p:cTn id="14" dur="2000" fill="hold"/>
                                        <p:tgtEl>
                                          <p:spTgt spid="1028"/>
                                        </p:tgtEl>
                                        <p:attrNameLst>
                                          <p:attrName>ppt_x</p:attrName>
                                          <p:attrName>ppt_y</p:attrName>
                                        </p:attrNameLst>
                                      </p:cBhvr>
                                    </p:animMotion>
                                  </p:childTnLst>
                                </p:cTn>
                              </p:par>
                              <p:par>
                                <p:cTn id="15" presetID="0" presetClass="path" presetSubtype="0" accel="50000" decel="50000" fill="hold" nodeType="withEffect">
                                  <p:stCondLst>
                                    <p:cond delay="0"/>
                                  </p:stCondLst>
                                  <p:childTnLst>
                                    <p:animMotion origin="layout" path="M 1.94444E-6 -1.11111E-6 L 0.4783 -1.11111E-6 " pathEditMode="relative" rAng="0" ptsTypes="AA">
                                      <p:cBhvr>
                                        <p:cTn id="16" dur="2000" fill="hold"/>
                                        <p:tgtEl>
                                          <p:spTgt spid="1030"/>
                                        </p:tgtEl>
                                        <p:attrNameLst>
                                          <p:attrName>ppt_x</p:attrName>
                                          <p:attrName>ppt_y</p:attrName>
                                        </p:attrNameLst>
                                      </p:cBhvr>
                                      <p:rCtr x="239" y="0"/>
                                    </p:animMotion>
                                  </p:childTnLst>
                                </p:cTn>
                              </p:par>
                            </p:childTnLst>
                          </p:cTn>
                        </p:par>
                        <p:par>
                          <p:cTn id="17" fill="hold">
                            <p:stCondLst>
                              <p:cond delay="2000"/>
                            </p:stCondLst>
                            <p:childTnLst>
                              <p:par>
                                <p:cTn id="18" presetID="22" presetClass="entr" presetSubtype="8" fill="hold" grpId="0" nodeType="afterEffect">
                                  <p:stCondLst>
                                    <p:cond delay="100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par>
                          <p:cTn id="21" fill="hold">
                            <p:stCondLst>
                              <p:cond delay="3500"/>
                            </p:stCondLst>
                            <p:childTnLst>
                              <p:par>
                                <p:cTn id="22" presetID="22" presetClass="entr" presetSubtype="8"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childTnLst>
                          </p:cTn>
                        </p:par>
                        <p:par>
                          <p:cTn id="25" fill="hold">
                            <p:stCondLst>
                              <p:cond delay="4000"/>
                            </p:stCondLst>
                            <p:childTnLst>
                              <p:par>
                                <p:cTn id="26" presetID="22" presetClass="entr" presetSubtype="2"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right)">
                                      <p:cBhvr>
                                        <p:cTn id="28" dur="500"/>
                                        <p:tgtEl>
                                          <p:spTgt spid="12"/>
                                        </p:tgtEl>
                                      </p:cBhvr>
                                    </p:animEffect>
                                  </p:childTnLst>
                                </p:cTn>
                              </p:par>
                            </p:childTnLst>
                          </p:cTn>
                        </p:par>
                        <p:par>
                          <p:cTn id="29" fill="hold">
                            <p:stCondLst>
                              <p:cond delay="4500"/>
                            </p:stCondLst>
                            <p:childTnLst>
                              <p:par>
                                <p:cTn id="30" presetID="22" presetClass="entr" presetSubtype="2"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right)">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13" grpId="0" animBg="1"/>
    </p:bld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7986" name="Title 1"/>
          <p:cNvSpPr>
            <a:spLocks noGrp="1"/>
          </p:cNvSpPr>
          <p:nvPr>
            <p:ph type="title" idx="4294967295"/>
          </p:nvPr>
        </p:nvSpPr>
        <p:spPr/>
        <p:txBody>
          <a:bodyPr anchor="ctr"/>
          <a:lstStyle/>
          <a:p>
            <a:r>
              <a:rPr lang="en-NZ"/>
              <a:t>Actual Deadlock</a:t>
            </a:r>
          </a:p>
        </p:txBody>
      </p:sp>
      <p:pic>
        <p:nvPicPr>
          <p:cNvPr id="937987" name="Picture 2"/>
          <p:cNvPicPr>
            <a:picLocks noChangeAspect="1" noChangeArrowheads="1"/>
          </p:cNvPicPr>
          <p:nvPr/>
        </p:nvPicPr>
        <p:blipFill>
          <a:blip r:embed="rId3"/>
          <a:srcRect/>
          <a:stretch>
            <a:fillRect/>
          </a:stretch>
        </p:blipFill>
        <p:spPr bwMode="auto">
          <a:xfrm>
            <a:off x="2471738" y="1839913"/>
            <a:ext cx="4200525" cy="4179887"/>
          </a:xfrm>
          <a:prstGeom prst="rect">
            <a:avLst/>
          </a:prstGeom>
          <a:noFill/>
          <a:ln w="9525">
            <a:noFill/>
            <a:miter lim="800000"/>
            <a:headEnd/>
            <a:tailEnd/>
          </a:ln>
        </p:spPr>
      </p:pic>
      <p:pic>
        <p:nvPicPr>
          <p:cNvPr id="1027" name="Picture 3"/>
          <p:cNvPicPr>
            <a:picLocks noChangeAspect="1" noChangeArrowheads="1"/>
          </p:cNvPicPr>
          <p:nvPr/>
        </p:nvPicPr>
        <p:blipFill>
          <a:blip r:embed="rId4"/>
          <a:srcRect/>
          <a:stretch>
            <a:fillRect/>
          </a:stretch>
        </p:blipFill>
        <p:spPr bwMode="auto">
          <a:xfrm>
            <a:off x="4114800" y="2743200"/>
            <a:ext cx="349250" cy="730250"/>
          </a:xfrm>
          <a:prstGeom prst="rect">
            <a:avLst/>
          </a:prstGeom>
          <a:noFill/>
          <a:ln w="9525">
            <a:noFill/>
            <a:miter lim="800000"/>
            <a:headEnd/>
            <a:tailEnd/>
          </a:ln>
        </p:spPr>
      </p:pic>
      <p:pic>
        <p:nvPicPr>
          <p:cNvPr id="1028" name="Picture 4"/>
          <p:cNvPicPr>
            <a:picLocks noChangeAspect="1" noChangeArrowheads="1"/>
          </p:cNvPicPr>
          <p:nvPr/>
        </p:nvPicPr>
        <p:blipFill>
          <a:blip r:embed="rId5"/>
          <a:srcRect/>
          <a:stretch>
            <a:fillRect/>
          </a:stretch>
        </p:blipFill>
        <p:spPr bwMode="auto">
          <a:xfrm>
            <a:off x="4572000" y="4495800"/>
            <a:ext cx="379413" cy="660400"/>
          </a:xfrm>
          <a:prstGeom prst="rect">
            <a:avLst/>
          </a:prstGeom>
          <a:noFill/>
          <a:ln w="9525">
            <a:noFill/>
            <a:miter lim="800000"/>
            <a:headEnd/>
            <a:tailEnd/>
          </a:ln>
        </p:spPr>
      </p:pic>
      <p:pic>
        <p:nvPicPr>
          <p:cNvPr id="1029" name="Picture 5"/>
          <p:cNvPicPr>
            <a:picLocks noChangeAspect="1" noChangeArrowheads="1"/>
          </p:cNvPicPr>
          <p:nvPr/>
        </p:nvPicPr>
        <p:blipFill>
          <a:blip r:embed="rId6"/>
          <a:srcRect/>
          <a:stretch>
            <a:fillRect/>
          </a:stretch>
        </p:blipFill>
        <p:spPr bwMode="auto">
          <a:xfrm>
            <a:off x="5029200" y="3582988"/>
            <a:ext cx="760413" cy="379412"/>
          </a:xfrm>
          <a:prstGeom prst="rect">
            <a:avLst/>
          </a:prstGeom>
          <a:noFill/>
          <a:ln w="9525">
            <a:noFill/>
            <a:miter lim="800000"/>
            <a:headEnd/>
            <a:tailEnd/>
          </a:ln>
        </p:spPr>
      </p:pic>
      <p:pic>
        <p:nvPicPr>
          <p:cNvPr id="1030" name="Picture 6"/>
          <p:cNvPicPr>
            <a:picLocks noChangeAspect="1" noChangeArrowheads="1"/>
          </p:cNvPicPr>
          <p:nvPr/>
        </p:nvPicPr>
        <p:blipFill>
          <a:blip r:embed="rId7"/>
          <a:srcRect/>
          <a:stretch>
            <a:fillRect/>
          </a:stretch>
        </p:blipFill>
        <p:spPr bwMode="auto">
          <a:xfrm>
            <a:off x="3429000" y="3962400"/>
            <a:ext cx="700088" cy="369888"/>
          </a:xfrm>
          <a:prstGeom prst="rect">
            <a:avLst/>
          </a:prstGeom>
          <a:noFill/>
          <a:ln w="9525">
            <a:noFill/>
            <a:miter lim="800000"/>
            <a:headEnd/>
            <a:tailEnd/>
          </a:ln>
        </p:spPr>
      </p:pic>
      <p:pic>
        <p:nvPicPr>
          <p:cNvPr id="2050" name="Picture 2"/>
          <p:cNvPicPr>
            <a:picLocks noChangeAspect="1" noChangeArrowheads="1"/>
          </p:cNvPicPr>
          <p:nvPr/>
        </p:nvPicPr>
        <p:blipFill>
          <a:blip r:embed="rId8"/>
          <a:srcRect/>
          <a:stretch>
            <a:fillRect/>
          </a:stretch>
        </p:blipFill>
        <p:spPr bwMode="auto">
          <a:xfrm>
            <a:off x="2438400" y="1828800"/>
            <a:ext cx="4240213" cy="4159250"/>
          </a:xfrm>
          <a:prstGeom prst="rect">
            <a:avLst/>
          </a:prstGeom>
          <a:noFill/>
          <a:ln w="9525">
            <a:noFill/>
            <a:miter lim="800000"/>
            <a:headEnd/>
            <a:tailEnd/>
          </a:ln>
        </p:spPr>
      </p:pic>
      <p:sp>
        <p:nvSpPr>
          <p:cNvPr id="9" name="Cloud Callout 8"/>
          <p:cNvSpPr/>
          <p:nvPr/>
        </p:nvSpPr>
        <p:spPr>
          <a:xfrm>
            <a:off x="6477000" y="4191000"/>
            <a:ext cx="2667000" cy="1524000"/>
          </a:xfrm>
          <a:prstGeom prst="cloudCallout">
            <a:avLst>
              <a:gd name="adj1" fmla="val -100017"/>
              <a:gd name="adj2" fmla="val -2178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NZ" b="1" dirty="0"/>
              <a:t>HALT</a:t>
            </a:r>
            <a:r>
              <a:rPr lang="en-NZ" dirty="0"/>
              <a:t> until B is free</a:t>
            </a:r>
          </a:p>
        </p:txBody>
      </p:sp>
      <p:sp>
        <p:nvSpPr>
          <p:cNvPr id="11" name="Cloud Callout 10"/>
          <p:cNvSpPr/>
          <p:nvPr/>
        </p:nvSpPr>
        <p:spPr>
          <a:xfrm>
            <a:off x="5943600" y="1600200"/>
            <a:ext cx="2667000" cy="1524000"/>
          </a:xfrm>
          <a:prstGeom prst="cloudCallout">
            <a:avLst>
              <a:gd name="adj1" fmla="val -91037"/>
              <a:gd name="adj2" fmla="val 6678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NZ" b="1" dirty="0"/>
              <a:t>HALT</a:t>
            </a:r>
            <a:r>
              <a:rPr lang="en-NZ" dirty="0"/>
              <a:t> until C is free</a:t>
            </a:r>
          </a:p>
        </p:txBody>
      </p:sp>
      <p:sp>
        <p:nvSpPr>
          <p:cNvPr id="12" name="Cloud Callout 11"/>
          <p:cNvSpPr/>
          <p:nvPr/>
        </p:nvSpPr>
        <p:spPr>
          <a:xfrm>
            <a:off x="228600" y="1524000"/>
            <a:ext cx="2667000" cy="1524000"/>
          </a:xfrm>
          <a:prstGeom prst="cloudCallout">
            <a:avLst>
              <a:gd name="adj1" fmla="val 91820"/>
              <a:gd name="adj2" fmla="val 5678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NZ" b="1" dirty="0"/>
              <a:t>HALT</a:t>
            </a:r>
            <a:r>
              <a:rPr lang="en-NZ" dirty="0"/>
              <a:t> until D is free</a:t>
            </a:r>
          </a:p>
        </p:txBody>
      </p:sp>
      <p:sp>
        <p:nvSpPr>
          <p:cNvPr id="13" name="Cloud Callout 12"/>
          <p:cNvSpPr/>
          <p:nvPr/>
        </p:nvSpPr>
        <p:spPr>
          <a:xfrm>
            <a:off x="609600" y="4648200"/>
            <a:ext cx="2667000" cy="1524000"/>
          </a:xfrm>
          <a:prstGeom prst="cloudCallout">
            <a:avLst>
              <a:gd name="adj1" fmla="val 75494"/>
              <a:gd name="adj2" fmla="val -56073"/>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NZ" b="1" dirty="0"/>
              <a:t>HALT</a:t>
            </a:r>
            <a:r>
              <a:rPr lang="en-NZ" dirty="0"/>
              <a:t> until A  is free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2050"/>
                                        </p:tgtEl>
                                        <p:attrNameLst>
                                          <p:attrName>style.visibility</p:attrName>
                                        </p:attrNameLst>
                                      </p:cBhvr>
                                      <p:to>
                                        <p:strVal val="hidden"/>
                                      </p:to>
                                    </p:set>
                                  </p:childTnLst>
                                </p:cTn>
                              </p:par>
                            </p:childTnLst>
                          </p:cTn>
                        </p:par>
                        <p:par>
                          <p:cTn id="7" fill="hold">
                            <p:stCondLst>
                              <p:cond delay="0"/>
                            </p:stCondLst>
                            <p:childTnLst>
                              <p:par>
                                <p:cTn id="8" presetID="0" presetClass="path" presetSubtype="0" accel="50000" decel="50000" fill="hold" nodeType="afterEffect">
                                  <p:stCondLst>
                                    <p:cond delay="500"/>
                                  </p:stCondLst>
                                  <p:childTnLst>
                                    <p:animMotion origin="layout" path="M 2.77778E-7 -2.72895E-6 L 0.00434 -0.0592 " pathEditMode="relative" rAng="0" ptsTypes="AA">
                                      <p:cBhvr>
                                        <p:cTn id="9" dur="2000" fill="hold"/>
                                        <p:tgtEl>
                                          <p:spTgt spid="1028"/>
                                        </p:tgtEl>
                                        <p:attrNameLst>
                                          <p:attrName>ppt_x</p:attrName>
                                          <p:attrName>ppt_y</p:attrName>
                                        </p:attrNameLst>
                                      </p:cBhvr>
                                      <p:rCtr x="200" y="-3000"/>
                                    </p:animMotion>
                                  </p:childTnLst>
                                </p:cTn>
                              </p:par>
                              <p:par>
                                <p:cTn id="10" presetID="0" presetClass="path" presetSubtype="0" accel="50000" decel="50000" fill="hold" nodeType="withEffect">
                                  <p:stCondLst>
                                    <p:cond delay="0"/>
                                  </p:stCondLst>
                                  <p:childTnLst>
                                    <p:animMotion origin="layout" path="M 0.00851 -1.21184E-6 L -0.04965 -0.00555 " pathEditMode="relative" rAng="0" ptsTypes="AA">
                                      <p:cBhvr>
                                        <p:cTn id="11" dur="2000" fill="hold"/>
                                        <p:tgtEl>
                                          <p:spTgt spid="1029"/>
                                        </p:tgtEl>
                                        <p:attrNameLst>
                                          <p:attrName>ppt_x</p:attrName>
                                          <p:attrName>ppt_y</p:attrName>
                                        </p:attrNameLst>
                                      </p:cBhvr>
                                      <p:rCtr x="-2900" y="-300"/>
                                    </p:animMotion>
                                  </p:childTnLst>
                                </p:cTn>
                              </p:par>
                              <p:par>
                                <p:cTn id="12" presetID="0" presetClass="path" presetSubtype="0" accel="50000" decel="50000" fill="hold" nodeType="withEffect">
                                  <p:stCondLst>
                                    <p:cond delay="0"/>
                                  </p:stCondLst>
                                  <p:childTnLst>
                                    <p:animMotion origin="layout" path="M 5.55556E-7 -1.84089E-6 L 5.55556E-7 0.05551 " pathEditMode="relative" ptsTypes="AA">
                                      <p:cBhvr>
                                        <p:cTn id="13" dur="2000" fill="hold"/>
                                        <p:tgtEl>
                                          <p:spTgt spid="1027"/>
                                        </p:tgtEl>
                                        <p:attrNameLst>
                                          <p:attrName>ppt_x</p:attrName>
                                          <p:attrName>ppt_y</p:attrName>
                                        </p:attrNameLst>
                                      </p:cBhvr>
                                    </p:animMotion>
                                  </p:childTnLst>
                                </p:cTn>
                              </p:par>
                              <p:par>
                                <p:cTn id="14" presetID="0" presetClass="path" presetSubtype="0" accel="50000" decel="50000" fill="hold" nodeType="withEffect">
                                  <p:stCondLst>
                                    <p:cond delay="0"/>
                                  </p:stCondLst>
                                  <p:childTnLst>
                                    <p:animMotion origin="layout" path="M 1.11111E-6 4.51434E-6 L 0.04167 4.51434E-6 " pathEditMode="relative" ptsTypes="AA">
                                      <p:cBhvr>
                                        <p:cTn id="15" dur="2000" fill="hold"/>
                                        <p:tgtEl>
                                          <p:spTgt spid="1030"/>
                                        </p:tgtEl>
                                        <p:attrNameLst>
                                          <p:attrName>ppt_x</p:attrName>
                                          <p:attrName>ppt_y</p:attrName>
                                        </p:attrNameLst>
                                      </p:cBhvr>
                                    </p:animMotion>
                                  </p:childTnLst>
                                </p:cTn>
                              </p:par>
                            </p:childTnLst>
                          </p:cTn>
                        </p:par>
                        <p:par>
                          <p:cTn id="16" fill="hold">
                            <p:stCondLst>
                              <p:cond delay="2500"/>
                            </p:stCondLst>
                            <p:childTnLst>
                              <p:par>
                                <p:cTn id="17" presetID="22" presetClass="entr" presetSubtype="8" fill="hold" grpId="0" nodeType="afterEffect">
                                  <p:stCondLst>
                                    <p:cond delay="100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par>
                          <p:cTn id="20" fill="hold">
                            <p:stCondLst>
                              <p:cond delay="4000"/>
                            </p:stCondLst>
                            <p:childTnLst>
                              <p:par>
                                <p:cTn id="21" presetID="22" presetClass="entr" presetSubtype="8"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childTnLst>
                          </p:cTn>
                        </p:par>
                        <p:par>
                          <p:cTn id="24" fill="hold">
                            <p:stCondLst>
                              <p:cond delay="4500"/>
                            </p:stCondLst>
                            <p:childTnLst>
                              <p:par>
                                <p:cTn id="25" presetID="22" presetClass="entr" presetSubtype="8"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par>
                          <p:cTn id="28" fill="hold">
                            <p:stCondLst>
                              <p:cond delay="5000"/>
                            </p:stCondLst>
                            <p:childTnLst>
                              <p:par>
                                <p:cTn id="29" presetID="22" presetClass="entr" presetSubtype="8"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left)">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13" grpId="0" animBg="1"/>
    </p:bld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2" name="Rectangle 2"/>
          <p:cNvSpPr>
            <a:spLocks noGrp="1" noChangeArrowheads="1"/>
          </p:cNvSpPr>
          <p:nvPr>
            <p:ph type="title"/>
          </p:nvPr>
        </p:nvSpPr>
        <p:spPr/>
        <p:txBody>
          <a:bodyPr/>
          <a:lstStyle/>
          <a:p>
            <a:r>
              <a:rPr lang="en-US"/>
              <a:t>System Model</a:t>
            </a:r>
          </a:p>
        </p:txBody>
      </p:sp>
      <p:sp>
        <p:nvSpPr>
          <p:cNvPr id="670723" name="Rectangle 3"/>
          <p:cNvSpPr>
            <a:spLocks noGrp="1" noChangeArrowheads="1"/>
          </p:cNvSpPr>
          <p:nvPr>
            <p:ph type="body" idx="1"/>
          </p:nvPr>
        </p:nvSpPr>
        <p:spPr/>
        <p:txBody>
          <a:bodyPr/>
          <a:lstStyle/>
          <a:p>
            <a:r>
              <a:rPr lang="en-US"/>
              <a:t>Resource types </a:t>
            </a:r>
            <a:r>
              <a:rPr lang="en-US" i="1"/>
              <a:t>R</a:t>
            </a:r>
            <a:r>
              <a:rPr lang="en-US" baseline="-25000"/>
              <a:t>1</a:t>
            </a:r>
            <a:r>
              <a:rPr lang="en-US"/>
              <a:t>, </a:t>
            </a:r>
            <a:r>
              <a:rPr lang="en-US" i="1"/>
              <a:t>R</a:t>
            </a:r>
            <a:r>
              <a:rPr lang="en-US" baseline="-25000"/>
              <a:t>2</a:t>
            </a:r>
            <a:r>
              <a:rPr lang="en-US"/>
              <a:t>, . . ., </a:t>
            </a:r>
            <a:r>
              <a:rPr lang="en-US" i="1"/>
              <a:t>R</a:t>
            </a:r>
            <a:r>
              <a:rPr lang="en-US" baseline="-25000"/>
              <a:t>m</a:t>
            </a:r>
          </a:p>
          <a:p>
            <a:pPr lvl="2">
              <a:buFontTx/>
              <a:buNone/>
            </a:pPr>
            <a:r>
              <a:rPr lang="en-US" i="1"/>
              <a:t>CPU cycles, memory space, I/O devices</a:t>
            </a:r>
          </a:p>
          <a:p>
            <a:r>
              <a:rPr lang="en-US"/>
              <a:t>Each resource type </a:t>
            </a:r>
            <a:r>
              <a:rPr lang="en-US" i="1"/>
              <a:t>R</a:t>
            </a:r>
            <a:r>
              <a:rPr lang="en-US" baseline="-25000"/>
              <a:t>i</a:t>
            </a:r>
            <a:r>
              <a:rPr lang="en-US"/>
              <a:t> has </a:t>
            </a:r>
            <a:r>
              <a:rPr lang="en-US" i="1"/>
              <a:t>W</a:t>
            </a:r>
            <a:r>
              <a:rPr lang="en-US" baseline="-25000"/>
              <a:t>i</a:t>
            </a:r>
            <a:r>
              <a:rPr lang="en-US"/>
              <a:t> instances.</a:t>
            </a:r>
          </a:p>
          <a:p>
            <a:r>
              <a:rPr lang="en-US"/>
              <a:t>Each process utilizes a resource as follows:</a:t>
            </a:r>
          </a:p>
          <a:p>
            <a:pPr lvl="1"/>
            <a:r>
              <a:rPr lang="en-US"/>
              <a:t>request </a:t>
            </a:r>
          </a:p>
          <a:p>
            <a:pPr lvl="1"/>
            <a:r>
              <a:rPr lang="en-US"/>
              <a:t>use </a:t>
            </a:r>
          </a:p>
          <a:p>
            <a:pPr lvl="1"/>
            <a:r>
              <a:rPr lang="en-US"/>
              <a:t>release</a:t>
            </a:r>
          </a:p>
        </p:txBody>
      </p:sp>
    </p:spTree>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0034" name="Title 1"/>
          <p:cNvSpPr>
            <a:spLocks noGrp="1"/>
          </p:cNvSpPr>
          <p:nvPr>
            <p:ph type="title" idx="4294967295"/>
          </p:nvPr>
        </p:nvSpPr>
        <p:spPr/>
        <p:txBody>
          <a:bodyPr anchor="ctr"/>
          <a:lstStyle/>
          <a:p>
            <a:r>
              <a:rPr lang="en-NZ"/>
              <a:t>Resource Categories</a:t>
            </a:r>
          </a:p>
        </p:txBody>
      </p:sp>
      <p:sp>
        <p:nvSpPr>
          <p:cNvPr id="940035" name="Content Placeholder 2"/>
          <p:cNvSpPr>
            <a:spLocks noGrp="1"/>
          </p:cNvSpPr>
          <p:nvPr>
            <p:ph idx="4294967295"/>
          </p:nvPr>
        </p:nvSpPr>
        <p:spPr>
          <a:xfrm>
            <a:off x="457200" y="1600200"/>
            <a:ext cx="8229600" cy="4953000"/>
          </a:xfrm>
        </p:spPr>
        <p:txBody>
          <a:bodyPr/>
          <a:lstStyle/>
          <a:p>
            <a:pPr>
              <a:buFontTx/>
              <a:buNone/>
            </a:pPr>
            <a:r>
              <a:rPr lang="en-NZ"/>
              <a:t>Two general categories of resources:</a:t>
            </a:r>
          </a:p>
          <a:p>
            <a:r>
              <a:rPr lang="en-NZ">
                <a:solidFill>
                  <a:schemeClr val="accent1"/>
                </a:solidFill>
              </a:rPr>
              <a:t>Reusable</a:t>
            </a:r>
          </a:p>
          <a:p>
            <a:pPr lvl="1"/>
            <a:r>
              <a:rPr lang="en-NZ"/>
              <a:t>can be safely used by only one process at a time and </a:t>
            </a:r>
            <a:r>
              <a:rPr lang="en-NZ" b="1" i="1"/>
              <a:t>is not depleted </a:t>
            </a:r>
            <a:r>
              <a:rPr lang="en-NZ"/>
              <a:t>by that use.</a:t>
            </a:r>
          </a:p>
          <a:p>
            <a:r>
              <a:rPr lang="en-NZ">
                <a:solidFill>
                  <a:schemeClr val="accent1"/>
                </a:solidFill>
              </a:rPr>
              <a:t>Consumable</a:t>
            </a:r>
          </a:p>
          <a:p>
            <a:pPr lvl="1"/>
            <a:r>
              <a:rPr lang="en-NZ"/>
              <a:t>one that can be created (</a:t>
            </a:r>
            <a:r>
              <a:rPr lang="en-NZ" b="1" i="1"/>
              <a:t>produced</a:t>
            </a:r>
            <a:r>
              <a:rPr lang="en-NZ"/>
              <a:t>) and destroyed (</a:t>
            </a:r>
            <a:r>
              <a:rPr lang="en-NZ" b="1" i="1"/>
              <a:t>consumed</a:t>
            </a:r>
            <a:r>
              <a:rPr lang="en-NZ"/>
              <a:t>).</a:t>
            </a:r>
          </a:p>
        </p:txBody>
      </p:sp>
    </p:spTree>
  </p:cSld>
  <p:clrMapOvr>
    <a:masterClrMapping/>
  </p:clrMapOvr>
  <p:transition/>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1058" name="Title 1"/>
          <p:cNvSpPr>
            <a:spLocks noGrp="1"/>
          </p:cNvSpPr>
          <p:nvPr>
            <p:ph type="title" idx="4294967295"/>
          </p:nvPr>
        </p:nvSpPr>
        <p:spPr/>
        <p:txBody>
          <a:bodyPr anchor="ctr"/>
          <a:lstStyle/>
          <a:p>
            <a:r>
              <a:rPr lang="en-US"/>
              <a:t>Reusable Resources</a:t>
            </a:r>
          </a:p>
        </p:txBody>
      </p:sp>
      <p:sp>
        <p:nvSpPr>
          <p:cNvPr id="941059" name="Content Placeholder 2"/>
          <p:cNvSpPr>
            <a:spLocks noGrp="1"/>
          </p:cNvSpPr>
          <p:nvPr>
            <p:ph idx="4294967295"/>
          </p:nvPr>
        </p:nvSpPr>
        <p:spPr>
          <a:xfrm>
            <a:off x="457200" y="1600200"/>
            <a:ext cx="8229600" cy="4953000"/>
          </a:xfrm>
        </p:spPr>
        <p:txBody>
          <a:bodyPr/>
          <a:lstStyle/>
          <a:p>
            <a:r>
              <a:rPr lang="en-US"/>
              <a:t>Such as:</a:t>
            </a:r>
          </a:p>
          <a:p>
            <a:pPr lvl="1"/>
            <a:r>
              <a:rPr lang="en-US">
                <a:solidFill>
                  <a:srgbClr val="0000FF"/>
                </a:solidFill>
              </a:rPr>
              <a:t>Processors, I/O channels, main and secondary memory, devices, and data structures such as files, databases, and semaphores</a:t>
            </a:r>
          </a:p>
          <a:p>
            <a:r>
              <a:rPr lang="en-US"/>
              <a:t>Deadlock occurs if each process holds one resource and requests the other</a:t>
            </a:r>
          </a:p>
          <a:p>
            <a:endParaRPr 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Title 1"/>
          <p:cNvSpPr>
            <a:spLocks noGrp="1"/>
          </p:cNvSpPr>
          <p:nvPr>
            <p:ph type="title" idx="4294967295"/>
          </p:nvPr>
        </p:nvSpPr>
        <p:spPr/>
        <p:txBody>
          <a:bodyPr anchor="ctr"/>
          <a:lstStyle/>
          <a:p>
            <a:r>
              <a:rPr lang="en-US"/>
              <a:t>Suspended Processes</a:t>
            </a:r>
          </a:p>
        </p:txBody>
      </p:sp>
      <p:sp>
        <p:nvSpPr>
          <p:cNvPr id="438275" name="Content Placeholder 2"/>
          <p:cNvSpPr>
            <a:spLocks noGrp="1"/>
          </p:cNvSpPr>
          <p:nvPr>
            <p:ph idx="4294967295"/>
          </p:nvPr>
        </p:nvSpPr>
        <p:spPr>
          <a:xfrm>
            <a:off x="457200" y="1600200"/>
            <a:ext cx="8229600" cy="4953000"/>
          </a:xfrm>
        </p:spPr>
        <p:txBody>
          <a:bodyPr/>
          <a:lstStyle/>
          <a:p>
            <a:pPr>
              <a:lnSpc>
                <a:spcPct val="90000"/>
              </a:lnSpc>
            </a:pPr>
            <a:r>
              <a:rPr lang="en-US"/>
              <a:t>Processor is faster than I/O so all processes could be waiting for I/O</a:t>
            </a:r>
          </a:p>
          <a:p>
            <a:pPr lvl="1">
              <a:lnSpc>
                <a:spcPct val="90000"/>
              </a:lnSpc>
            </a:pPr>
            <a:r>
              <a:rPr lang="en-US"/>
              <a:t>Swap these processes to disk to free up more memory and use processor on more processes</a:t>
            </a:r>
          </a:p>
          <a:p>
            <a:pPr>
              <a:lnSpc>
                <a:spcPct val="90000"/>
              </a:lnSpc>
            </a:pPr>
            <a:r>
              <a:rPr lang="en-US"/>
              <a:t>Blocked state becomes </a:t>
            </a:r>
            <a:r>
              <a:rPr lang="en-US" b="1" i="1"/>
              <a:t>suspend</a:t>
            </a:r>
            <a:r>
              <a:rPr lang="en-US"/>
              <a:t> state when swapped to disk</a:t>
            </a:r>
          </a:p>
          <a:p>
            <a:pPr>
              <a:lnSpc>
                <a:spcPct val="90000"/>
              </a:lnSpc>
            </a:pPr>
            <a:r>
              <a:rPr lang="en-US"/>
              <a:t>Two new states</a:t>
            </a:r>
          </a:p>
          <a:p>
            <a:pPr lvl="1">
              <a:lnSpc>
                <a:spcPct val="90000"/>
              </a:lnSpc>
            </a:pPr>
            <a:r>
              <a:rPr lang="en-US"/>
              <a:t>Blocked/Suspend</a:t>
            </a:r>
          </a:p>
          <a:p>
            <a:pPr lvl="1">
              <a:lnSpc>
                <a:spcPct val="90000"/>
              </a:lnSpc>
            </a:pPr>
            <a:r>
              <a:rPr lang="en-US"/>
              <a:t>Ready/Suspend</a:t>
            </a:r>
          </a:p>
          <a:p>
            <a:endParaRPr lang="en-US"/>
          </a:p>
        </p:txBody>
      </p:sp>
    </p:spTree>
  </p:cSld>
  <p:clrMapOvr>
    <a:masterClrMapping/>
  </p:clrMapOvr>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3106" name="Title 1"/>
          <p:cNvSpPr>
            <a:spLocks noGrp="1"/>
          </p:cNvSpPr>
          <p:nvPr>
            <p:ph type="title" idx="4294967295"/>
          </p:nvPr>
        </p:nvSpPr>
        <p:spPr/>
        <p:txBody>
          <a:bodyPr anchor="ctr"/>
          <a:lstStyle/>
          <a:p>
            <a:r>
              <a:rPr lang="en-NZ"/>
              <a:t>Example of </a:t>
            </a:r>
            <a:br>
              <a:rPr lang="en-NZ"/>
            </a:br>
            <a:r>
              <a:rPr lang="en-NZ"/>
              <a:t>Reuse Deadlock</a:t>
            </a:r>
          </a:p>
        </p:txBody>
      </p:sp>
      <p:sp>
        <p:nvSpPr>
          <p:cNvPr id="943107" name="Content Placeholder 2"/>
          <p:cNvSpPr>
            <a:spLocks noGrp="1"/>
          </p:cNvSpPr>
          <p:nvPr>
            <p:ph idx="4294967295"/>
          </p:nvPr>
        </p:nvSpPr>
        <p:spPr>
          <a:xfrm>
            <a:off x="457200" y="1600200"/>
            <a:ext cx="8229600" cy="4953000"/>
          </a:xfrm>
        </p:spPr>
        <p:txBody>
          <a:bodyPr/>
          <a:lstStyle/>
          <a:p>
            <a:r>
              <a:rPr lang="en-NZ"/>
              <a:t>Consider two processes that compete for exclusive access to a disk file D and a tape drive T.</a:t>
            </a:r>
          </a:p>
          <a:p>
            <a:r>
              <a:rPr lang="en-NZ"/>
              <a:t>Deadlock occurs if each process holds one resource and requests the other.</a:t>
            </a:r>
          </a:p>
        </p:txBody>
      </p:sp>
    </p:spTree>
  </p:cSld>
  <p:clrMapOvr>
    <a:masterClrMapping/>
  </p:clrMapOvr>
  <p:transition/>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6178" name="Title 1"/>
          <p:cNvSpPr>
            <a:spLocks noGrp="1"/>
          </p:cNvSpPr>
          <p:nvPr>
            <p:ph type="title" idx="4294967295"/>
          </p:nvPr>
        </p:nvSpPr>
        <p:spPr/>
        <p:txBody>
          <a:bodyPr anchor="ctr"/>
          <a:lstStyle/>
          <a:p>
            <a:r>
              <a:rPr lang="en-US"/>
              <a:t>Example 2:</a:t>
            </a:r>
            <a:br>
              <a:rPr lang="en-US"/>
            </a:br>
            <a:r>
              <a:rPr lang="en-US"/>
              <a:t>Memory Request</a:t>
            </a:r>
          </a:p>
        </p:txBody>
      </p:sp>
      <p:sp>
        <p:nvSpPr>
          <p:cNvPr id="946179" name="Content Placeholder 2"/>
          <p:cNvSpPr>
            <a:spLocks noGrp="1"/>
          </p:cNvSpPr>
          <p:nvPr>
            <p:ph idx="4294967295"/>
          </p:nvPr>
        </p:nvSpPr>
        <p:spPr>
          <a:xfrm>
            <a:off x="457200" y="1600200"/>
            <a:ext cx="8229600" cy="4953000"/>
          </a:xfrm>
        </p:spPr>
        <p:txBody>
          <a:bodyPr/>
          <a:lstStyle/>
          <a:p>
            <a:r>
              <a:rPr lang="en-US"/>
              <a:t>Space is available for allocation of 200Kbytes, and the following sequence of events occur</a:t>
            </a:r>
          </a:p>
          <a:p>
            <a:endParaRPr lang="en-US"/>
          </a:p>
          <a:p>
            <a:endParaRPr lang="en-US"/>
          </a:p>
          <a:p>
            <a:endParaRPr lang="en-US"/>
          </a:p>
          <a:p>
            <a:r>
              <a:rPr lang="en-US"/>
              <a:t>Deadlock occurs if both processes progress to their second request</a:t>
            </a:r>
          </a:p>
          <a:p>
            <a:endParaRPr lang="en-US"/>
          </a:p>
        </p:txBody>
      </p:sp>
      <p:sp>
        <p:nvSpPr>
          <p:cNvPr id="946180" name="Rectangle 4"/>
          <p:cNvSpPr>
            <a:spLocks noChangeArrowheads="1"/>
          </p:cNvSpPr>
          <p:nvPr/>
        </p:nvSpPr>
        <p:spPr bwMode="auto">
          <a:xfrm>
            <a:off x="1219200" y="3048000"/>
            <a:ext cx="2438400" cy="1524000"/>
          </a:xfrm>
          <a:prstGeom prst="rect">
            <a:avLst/>
          </a:prstGeom>
          <a:solidFill>
            <a:schemeClr val="bg1"/>
          </a:solidFill>
          <a:ln w="12700">
            <a:solidFill>
              <a:schemeClr val="tx1"/>
            </a:solidFill>
            <a:miter lim="800000"/>
            <a:headEnd/>
            <a:tailEnd/>
          </a:ln>
        </p:spPr>
        <p:txBody>
          <a:bodyPr wrap="none" anchor="ctr"/>
          <a:lstStyle/>
          <a:p>
            <a:pPr eaLnBrk="1" hangingPunct="1"/>
            <a:endParaRPr lang="en-US" sz="1800">
              <a:latin typeface="Arial" charset="0"/>
            </a:endParaRPr>
          </a:p>
        </p:txBody>
      </p:sp>
      <p:sp>
        <p:nvSpPr>
          <p:cNvPr id="946181" name="Rectangle 5"/>
          <p:cNvSpPr>
            <a:spLocks noChangeArrowheads="1"/>
          </p:cNvSpPr>
          <p:nvPr/>
        </p:nvSpPr>
        <p:spPr bwMode="auto">
          <a:xfrm>
            <a:off x="2286000" y="3124200"/>
            <a:ext cx="354013" cy="274638"/>
          </a:xfrm>
          <a:prstGeom prst="rect">
            <a:avLst/>
          </a:prstGeom>
          <a:noFill/>
          <a:ln w="9525">
            <a:noFill/>
            <a:miter lim="800000"/>
            <a:headEnd/>
            <a:tailEnd/>
          </a:ln>
        </p:spPr>
        <p:txBody>
          <a:bodyPr lIns="92075" tIns="46038" rIns="92075" bIns="46038">
            <a:spAutoFit/>
          </a:bodyPr>
          <a:lstStyle/>
          <a:p>
            <a:pPr algn="ctr"/>
            <a:r>
              <a:rPr lang="en-US" sz="1200" b="1"/>
              <a:t>P1</a:t>
            </a:r>
          </a:p>
        </p:txBody>
      </p:sp>
      <p:sp>
        <p:nvSpPr>
          <p:cNvPr id="946182" name="Rectangle 6"/>
          <p:cNvSpPr>
            <a:spLocks noChangeArrowheads="1"/>
          </p:cNvSpPr>
          <p:nvPr/>
        </p:nvSpPr>
        <p:spPr bwMode="auto">
          <a:xfrm>
            <a:off x="1447800" y="3581400"/>
            <a:ext cx="1371600" cy="336550"/>
          </a:xfrm>
          <a:prstGeom prst="rect">
            <a:avLst/>
          </a:prstGeom>
          <a:noFill/>
          <a:ln w="9525">
            <a:noFill/>
            <a:miter lim="800000"/>
            <a:headEnd/>
            <a:tailEnd/>
          </a:ln>
        </p:spPr>
        <p:txBody>
          <a:bodyPr lIns="92075" tIns="46038" rIns="92075" bIns="46038">
            <a:spAutoFit/>
          </a:bodyPr>
          <a:lstStyle/>
          <a:p>
            <a:pPr algn="ctr"/>
            <a:r>
              <a:rPr lang="en-US" sz="1600" b="1"/>
              <a:t>. . .</a:t>
            </a:r>
          </a:p>
        </p:txBody>
      </p:sp>
      <p:sp>
        <p:nvSpPr>
          <p:cNvPr id="946183" name="Rectangle 7"/>
          <p:cNvSpPr>
            <a:spLocks noChangeArrowheads="1"/>
          </p:cNvSpPr>
          <p:nvPr/>
        </p:nvSpPr>
        <p:spPr bwMode="auto">
          <a:xfrm>
            <a:off x="1447800" y="4006850"/>
            <a:ext cx="438150" cy="336550"/>
          </a:xfrm>
          <a:prstGeom prst="rect">
            <a:avLst/>
          </a:prstGeom>
          <a:noFill/>
          <a:ln w="9525">
            <a:noFill/>
            <a:miter lim="800000"/>
            <a:headEnd/>
            <a:tailEnd/>
          </a:ln>
        </p:spPr>
        <p:txBody>
          <a:bodyPr wrap="none" lIns="92075" tIns="46038" rIns="92075" bIns="46038">
            <a:spAutoFit/>
          </a:bodyPr>
          <a:lstStyle/>
          <a:p>
            <a:pPr algn="ctr"/>
            <a:r>
              <a:rPr lang="en-US" sz="1600" b="1"/>
              <a:t>. . .</a:t>
            </a:r>
          </a:p>
        </p:txBody>
      </p:sp>
      <p:sp>
        <p:nvSpPr>
          <p:cNvPr id="946184" name="Rectangle 8"/>
          <p:cNvSpPr>
            <a:spLocks noChangeArrowheads="1"/>
          </p:cNvSpPr>
          <p:nvPr/>
        </p:nvSpPr>
        <p:spPr bwMode="auto">
          <a:xfrm>
            <a:off x="1447800" y="3657600"/>
            <a:ext cx="1444625" cy="274638"/>
          </a:xfrm>
          <a:prstGeom prst="rect">
            <a:avLst/>
          </a:prstGeom>
          <a:noFill/>
          <a:ln w="9525">
            <a:noFill/>
            <a:miter lim="800000"/>
            <a:headEnd/>
            <a:tailEnd/>
          </a:ln>
        </p:spPr>
        <p:txBody>
          <a:bodyPr lIns="92075" tIns="46038" rIns="92075" bIns="46038">
            <a:spAutoFit/>
          </a:bodyPr>
          <a:lstStyle/>
          <a:p>
            <a:pPr algn="ctr"/>
            <a:r>
              <a:rPr lang="en-US" sz="1200" b="1">
                <a:solidFill>
                  <a:srgbClr val="0000FF"/>
                </a:solidFill>
              </a:rPr>
              <a:t>Request 80 Kbytes;</a:t>
            </a:r>
          </a:p>
        </p:txBody>
      </p:sp>
      <p:sp>
        <p:nvSpPr>
          <p:cNvPr id="946185" name="Rectangle 9"/>
          <p:cNvSpPr>
            <a:spLocks noChangeArrowheads="1"/>
          </p:cNvSpPr>
          <p:nvPr/>
        </p:nvSpPr>
        <p:spPr bwMode="auto">
          <a:xfrm>
            <a:off x="1447800" y="4191000"/>
            <a:ext cx="1444625" cy="274638"/>
          </a:xfrm>
          <a:prstGeom prst="rect">
            <a:avLst/>
          </a:prstGeom>
          <a:noFill/>
          <a:ln w="9525">
            <a:noFill/>
            <a:miter lim="800000"/>
            <a:headEnd/>
            <a:tailEnd/>
          </a:ln>
        </p:spPr>
        <p:txBody>
          <a:bodyPr lIns="92075" tIns="46038" rIns="92075" bIns="46038">
            <a:spAutoFit/>
          </a:bodyPr>
          <a:lstStyle/>
          <a:p>
            <a:pPr algn="ctr"/>
            <a:r>
              <a:rPr lang="en-US" sz="1200" b="1">
                <a:solidFill>
                  <a:srgbClr val="FF0066"/>
                </a:solidFill>
              </a:rPr>
              <a:t>Request 60 Kbytes;</a:t>
            </a:r>
          </a:p>
        </p:txBody>
      </p:sp>
      <p:sp>
        <p:nvSpPr>
          <p:cNvPr id="946186" name="Rectangle 10"/>
          <p:cNvSpPr>
            <a:spLocks noChangeArrowheads="1"/>
          </p:cNvSpPr>
          <p:nvPr/>
        </p:nvSpPr>
        <p:spPr bwMode="auto">
          <a:xfrm>
            <a:off x="4800600" y="2895600"/>
            <a:ext cx="2438400" cy="1524000"/>
          </a:xfrm>
          <a:prstGeom prst="rect">
            <a:avLst/>
          </a:prstGeom>
          <a:solidFill>
            <a:schemeClr val="bg1"/>
          </a:solidFill>
          <a:ln w="12700">
            <a:solidFill>
              <a:schemeClr val="tx1"/>
            </a:solidFill>
            <a:miter lim="800000"/>
            <a:headEnd/>
            <a:tailEnd/>
          </a:ln>
        </p:spPr>
        <p:txBody>
          <a:bodyPr wrap="none" anchor="ctr"/>
          <a:lstStyle/>
          <a:p>
            <a:pPr eaLnBrk="1" hangingPunct="1"/>
            <a:endParaRPr lang="en-US" sz="1800">
              <a:latin typeface="Arial" charset="0"/>
            </a:endParaRPr>
          </a:p>
        </p:txBody>
      </p:sp>
      <p:sp>
        <p:nvSpPr>
          <p:cNvPr id="946187" name="Rectangle 11"/>
          <p:cNvSpPr>
            <a:spLocks noChangeArrowheads="1"/>
          </p:cNvSpPr>
          <p:nvPr/>
        </p:nvSpPr>
        <p:spPr bwMode="auto">
          <a:xfrm>
            <a:off x="5791200" y="3200400"/>
            <a:ext cx="354013" cy="274638"/>
          </a:xfrm>
          <a:prstGeom prst="rect">
            <a:avLst/>
          </a:prstGeom>
          <a:noFill/>
          <a:ln w="9525">
            <a:noFill/>
            <a:miter lim="800000"/>
            <a:headEnd/>
            <a:tailEnd/>
          </a:ln>
        </p:spPr>
        <p:txBody>
          <a:bodyPr lIns="92075" tIns="46038" rIns="92075" bIns="46038">
            <a:spAutoFit/>
          </a:bodyPr>
          <a:lstStyle/>
          <a:p>
            <a:pPr algn="ctr"/>
            <a:r>
              <a:rPr lang="en-US" sz="1200" b="1"/>
              <a:t>P2</a:t>
            </a:r>
          </a:p>
        </p:txBody>
      </p:sp>
      <p:sp>
        <p:nvSpPr>
          <p:cNvPr id="946188" name="Rectangle 12"/>
          <p:cNvSpPr>
            <a:spLocks noChangeArrowheads="1"/>
          </p:cNvSpPr>
          <p:nvPr/>
        </p:nvSpPr>
        <p:spPr bwMode="auto">
          <a:xfrm>
            <a:off x="4953000" y="3581400"/>
            <a:ext cx="438150" cy="336550"/>
          </a:xfrm>
          <a:prstGeom prst="rect">
            <a:avLst/>
          </a:prstGeom>
          <a:noFill/>
          <a:ln w="9525">
            <a:noFill/>
            <a:miter lim="800000"/>
            <a:headEnd/>
            <a:tailEnd/>
          </a:ln>
        </p:spPr>
        <p:txBody>
          <a:bodyPr wrap="none" lIns="92075" tIns="46038" rIns="92075" bIns="46038">
            <a:spAutoFit/>
          </a:bodyPr>
          <a:lstStyle/>
          <a:p>
            <a:pPr algn="ctr"/>
            <a:r>
              <a:rPr lang="en-US" sz="1600" b="1"/>
              <a:t>. . .</a:t>
            </a:r>
          </a:p>
        </p:txBody>
      </p:sp>
      <p:sp>
        <p:nvSpPr>
          <p:cNvPr id="946189" name="Rectangle 13"/>
          <p:cNvSpPr>
            <a:spLocks noChangeArrowheads="1"/>
          </p:cNvSpPr>
          <p:nvPr/>
        </p:nvSpPr>
        <p:spPr bwMode="auto">
          <a:xfrm>
            <a:off x="4953000" y="4006850"/>
            <a:ext cx="438150" cy="336550"/>
          </a:xfrm>
          <a:prstGeom prst="rect">
            <a:avLst/>
          </a:prstGeom>
          <a:noFill/>
          <a:ln w="9525">
            <a:noFill/>
            <a:miter lim="800000"/>
            <a:headEnd/>
            <a:tailEnd/>
          </a:ln>
        </p:spPr>
        <p:txBody>
          <a:bodyPr wrap="none" lIns="92075" tIns="46038" rIns="92075" bIns="46038">
            <a:spAutoFit/>
          </a:bodyPr>
          <a:lstStyle/>
          <a:p>
            <a:pPr algn="ctr"/>
            <a:r>
              <a:rPr lang="en-US" sz="1600" b="1"/>
              <a:t>. . .</a:t>
            </a:r>
          </a:p>
        </p:txBody>
      </p:sp>
      <p:sp>
        <p:nvSpPr>
          <p:cNvPr id="946190" name="Rectangle 14"/>
          <p:cNvSpPr>
            <a:spLocks noChangeArrowheads="1"/>
          </p:cNvSpPr>
          <p:nvPr/>
        </p:nvSpPr>
        <p:spPr bwMode="auto">
          <a:xfrm>
            <a:off x="4953000" y="3733800"/>
            <a:ext cx="1444625" cy="274638"/>
          </a:xfrm>
          <a:prstGeom prst="rect">
            <a:avLst/>
          </a:prstGeom>
          <a:noFill/>
          <a:ln w="9525">
            <a:noFill/>
            <a:miter lim="800000"/>
            <a:headEnd/>
            <a:tailEnd/>
          </a:ln>
        </p:spPr>
        <p:txBody>
          <a:bodyPr wrap="none" lIns="92075" tIns="46038" rIns="92075" bIns="46038">
            <a:spAutoFit/>
          </a:bodyPr>
          <a:lstStyle/>
          <a:p>
            <a:pPr algn="ctr"/>
            <a:r>
              <a:rPr lang="en-US" sz="1200" b="1">
                <a:solidFill>
                  <a:srgbClr val="0000FF"/>
                </a:solidFill>
              </a:rPr>
              <a:t>Request 70 Kbytes;</a:t>
            </a:r>
          </a:p>
        </p:txBody>
      </p:sp>
      <p:sp>
        <p:nvSpPr>
          <p:cNvPr id="946191" name="Rectangle 15"/>
          <p:cNvSpPr>
            <a:spLocks noChangeArrowheads="1"/>
          </p:cNvSpPr>
          <p:nvPr/>
        </p:nvSpPr>
        <p:spPr bwMode="auto">
          <a:xfrm>
            <a:off x="4953000" y="4038600"/>
            <a:ext cx="1444625" cy="274638"/>
          </a:xfrm>
          <a:prstGeom prst="rect">
            <a:avLst/>
          </a:prstGeom>
          <a:noFill/>
          <a:ln w="9525">
            <a:noFill/>
            <a:miter lim="800000"/>
            <a:headEnd/>
            <a:tailEnd/>
          </a:ln>
        </p:spPr>
        <p:txBody>
          <a:bodyPr lIns="92075" tIns="46038" rIns="92075" bIns="46038">
            <a:spAutoFit/>
          </a:bodyPr>
          <a:lstStyle/>
          <a:p>
            <a:pPr algn="ctr"/>
            <a:r>
              <a:rPr lang="en-US" sz="1200" b="1">
                <a:solidFill>
                  <a:srgbClr val="FF0066"/>
                </a:solidFill>
              </a:rPr>
              <a:t>Request 80 Kbytes;</a:t>
            </a:r>
          </a:p>
        </p:txBody>
      </p:sp>
    </p:spTree>
  </p:cSld>
  <p:clrMapOvr>
    <a:masterClrMapping/>
  </p:clrMapOvr>
  <p:transition/>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8226" name="Title 1"/>
          <p:cNvSpPr>
            <a:spLocks noGrp="1"/>
          </p:cNvSpPr>
          <p:nvPr>
            <p:ph type="title" idx="4294967295"/>
          </p:nvPr>
        </p:nvSpPr>
        <p:spPr/>
        <p:txBody>
          <a:bodyPr anchor="ctr"/>
          <a:lstStyle/>
          <a:p>
            <a:r>
              <a:rPr lang="en-US"/>
              <a:t>Consumable Resources</a:t>
            </a:r>
          </a:p>
        </p:txBody>
      </p:sp>
      <p:sp>
        <p:nvSpPr>
          <p:cNvPr id="948227" name="Content Placeholder 2"/>
          <p:cNvSpPr>
            <a:spLocks noGrp="1"/>
          </p:cNvSpPr>
          <p:nvPr>
            <p:ph idx="4294967295"/>
          </p:nvPr>
        </p:nvSpPr>
        <p:spPr>
          <a:xfrm>
            <a:off x="457200" y="1600200"/>
            <a:ext cx="8229600" cy="4953000"/>
          </a:xfrm>
        </p:spPr>
        <p:txBody>
          <a:bodyPr/>
          <a:lstStyle/>
          <a:p>
            <a:r>
              <a:rPr lang="en-US"/>
              <a:t>Such as </a:t>
            </a:r>
            <a:r>
              <a:rPr lang="en-US">
                <a:solidFill>
                  <a:srgbClr val="0000FF"/>
                </a:solidFill>
              </a:rPr>
              <a:t>Interrupts, signals, messages, and information in I/O buffers</a:t>
            </a:r>
          </a:p>
          <a:p>
            <a:r>
              <a:rPr lang="en-US"/>
              <a:t>Deadlock may occur if a Receive message is blocking</a:t>
            </a:r>
          </a:p>
          <a:p>
            <a:r>
              <a:rPr lang="en-US"/>
              <a:t>May take a rare combination of events to cause deadlock</a:t>
            </a:r>
          </a:p>
          <a:p>
            <a:endParaRPr lang="en-US"/>
          </a:p>
        </p:txBody>
      </p:sp>
    </p:spTree>
  </p:cSld>
  <p:clrMapOvr>
    <a:masterClrMapping/>
  </p:clrMapOvr>
  <p:transition/>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0274" name="Title 1"/>
          <p:cNvSpPr>
            <a:spLocks noGrp="1"/>
          </p:cNvSpPr>
          <p:nvPr>
            <p:ph type="title" idx="4294967295"/>
          </p:nvPr>
        </p:nvSpPr>
        <p:spPr/>
        <p:txBody>
          <a:bodyPr anchor="ctr"/>
          <a:lstStyle/>
          <a:p>
            <a:r>
              <a:rPr lang="en-US"/>
              <a:t>Example of Deadlock</a:t>
            </a:r>
          </a:p>
        </p:txBody>
      </p:sp>
      <p:sp>
        <p:nvSpPr>
          <p:cNvPr id="950275" name="Content Placeholder 2"/>
          <p:cNvSpPr>
            <a:spLocks noGrp="1"/>
          </p:cNvSpPr>
          <p:nvPr>
            <p:ph idx="4294967295"/>
          </p:nvPr>
        </p:nvSpPr>
        <p:spPr>
          <a:xfrm>
            <a:off x="457200" y="1066800"/>
            <a:ext cx="8178800" cy="2943225"/>
          </a:xfrm>
        </p:spPr>
        <p:txBody>
          <a:bodyPr/>
          <a:lstStyle/>
          <a:p>
            <a:r>
              <a:rPr lang="en-NZ"/>
              <a:t>Consider a  pair of processes, in which each process attempts to receive a message from the other process and then send a message to the other process</a:t>
            </a:r>
            <a:endParaRPr lang="en-US"/>
          </a:p>
        </p:txBody>
      </p:sp>
      <p:pic>
        <p:nvPicPr>
          <p:cNvPr id="950276" name="Picture 2"/>
          <p:cNvPicPr>
            <a:picLocks noChangeAspect="1" noChangeArrowheads="1"/>
          </p:cNvPicPr>
          <p:nvPr/>
        </p:nvPicPr>
        <p:blipFill>
          <a:blip r:embed="rId3"/>
          <a:srcRect/>
          <a:stretch>
            <a:fillRect/>
          </a:stretch>
        </p:blipFill>
        <p:spPr bwMode="auto">
          <a:xfrm>
            <a:off x="1857375" y="4067175"/>
            <a:ext cx="5429250" cy="17240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Rectangle 2"/>
          <p:cNvSpPr>
            <a:spLocks noGrp="1" noChangeArrowheads="1"/>
          </p:cNvSpPr>
          <p:nvPr>
            <p:ph type="title"/>
          </p:nvPr>
        </p:nvSpPr>
        <p:spPr/>
        <p:txBody>
          <a:bodyPr/>
          <a:lstStyle/>
          <a:p>
            <a:r>
              <a:rPr lang="en-US"/>
              <a:t>Deadlock Characterization</a:t>
            </a:r>
          </a:p>
        </p:txBody>
      </p:sp>
      <p:sp>
        <p:nvSpPr>
          <p:cNvPr id="671747" name="Rectangle 3"/>
          <p:cNvSpPr>
            <a:spLocks noGrp="1" noChangeArrowheads="1"/>
          </p:cNvSpPr>
          <p:nvPr>
            <p:ph type="body" idx="1"/>
          </p:nvPr>
        </p:nvSpPr>
        <p:spPr>
          <a:xfrm>
            <a:off x="914400" y="1600200"/>
            <a:ext cx="7391400" cy="5029200"/>
          </a:xfrm>
        </p:spPr>
        <p:txBody>
          <a:bodyPr/>
          <a:lstStyle/>
          <a:p>
            <a:pPr>
              <a:lnSpc>
                <a:spcPct val="90000"/>
              </a:lnSpc>
            </a:pPr>
            <a:r>
              <a:rPr lang="en-US" sz="2400" b="1">
                <a:solidFill>
                  <a:schemeClr val="accent1"/>
                </a:solidFill>
              </a:rPr>
              <a:t> </a:t>
            </a:r>
            <a:r>
              <a:rPr lang="en-US" sz="2400" b="1">
                <a:solidFill>
                  <a:schemeClr val="accent1"/>
                </a:solidFill>
                <a:latin typeface="Times New Roman" pitchFamily="18" charset="0"/>
              </a:rPr>
              <a:t>Mutual exclusion: </a:t>
            </a:r>
            <a:r>
              <a:rPr lang="en-US" sz="2400">
                <a:latin typeface="Times New Roman" pitchFamily="18" charset="0"/>
              </a:rPr>
              <a:t> only one process at a time can use a resource.</a:t>
            </a:r>
          </a:p>
          <a:p>
            <a:pPr>
              <a:lnSpc>
                <a:spcPct val="90000"/>
              </a:lnSpc>
            </a:pPr>
            <a:r>
              <a:rPr lang="en-US" b="1"/>
              <a:t> </a:t>
            </a:r>
            <a:r>
              <a:rPr lang="en-US" sz="2400" b="1">
                <a:solidFill>
                  <a:schemeClr val="accent1"/>
                </a:solidFill>
                <a:latin typeface="Times New Roman" pitchFamily="18" charset="0"/>
              </a:rPr>
              <a:t>Hold and wait:</a:t>
            </a:r>
            <a:r>
              <a:rPr lang="en-US" sz="2400">
                <a:latin typeface="Times New Roman" pitchFamily="18" charset="0"/>
              </a:rPr>
              <a:t>  a process holding at least one resource is waiting to acquire additional resources held by other processes.</a:t>
            </a:r>
          </a:p>
          <a:p>
            <a:pPr>
              <a:lnSpc>
                <a:spcPct val="90000"/>
              </a:lnSpc>
            </a:pPr>
            <a:r>
              <a:rPr lang="en-US" b="1"/>
              <a:t> </a:t>
            </a:r>
            <a:r>
              <a:rPr lang="en-US" sz="2000" b="1">
                <a:solidFill>
                  <a:schemeClr val="accent1"/>
                </a:solidFill>
                <a:latin typeface="Times New Roman" pitchFamily="18" charset="0"/>
              </a:rPr>
              <a:t>No preemption:</a:t>
            </a:r>
            <a:r>
              <a:rPr lang="en-US" sz="2000">
                <a:solidFill>
                  <a:schemeClr val="accent1"/>
                </a:solidFill>
                <a:latin typeface="Times New Roman" pitchFamily="18" charset="0"/>
              </a:rPr>
              <a:t> </a:t>
            </a:r>
            <a:r>
              <a:rPr lang="en-US" sz="2000">
                <a:latin typeface="Times New Roman" pitchFamily="18" charset="0"/>
              </a:rPr>
              <a:t> a resource can be released only voluntarily by the process holding it, after that process has completed its task.</a:t>
            </a:r>
          </a:p>
          <a:p>
            <a:pPr>
              <a:lnSpc>
                <a:spcPct val="90000"/>
              </a:lnSpc>
              <a:buSzPct val="175000"/>
            </a:pPr>
            <a:r>
              <a:rPr lang="en-US" sz="2000" b="1">
                <a:solidFill>
                  <a:srgbClr val="0000FF"/>
                </a:solidFill>
                <a:latin typeface="Times New Roman" pitchFamily="18" charset="0"/>
              </a:rPr>
              <a:t>  Circular wait:</a:t>
            </a:r>
            <a:r>
              <a:rPr lang="en-US" sz="2000">
                <a:latin typeface="Times New Roman" pitchFamily="18" charset="0"/>
              </a:rPr>
              <a:t>  there exists a set {</a:t>
            </a:r>
            <a:r>
              <a:rPr lang="en-US" sz="2000" i="1">
                <a:latin typeface="Times New Roman" pitchFamily="18" charset="0"/>
              </a:rPr>
              <a:t>P</a:t>
            </a:r>
            <a:r>
              <a:rPr lang="en-US" sz="2000" baseline="-25000">
                <a:latin typeface="Times New Roman" pitchFamily="18" charset="0"/>
              </a:rPr>
              <a:t>0</a:t>
            </a:r>
            <a:r>
              <a:rPr lang="en-US" sz="2000">
                <a:latin typeface="Times New Roman" pitchFamily="18" charset="0"/>
              </a:rPr>
              <a:t>, </a:t>
            </a:r>
            <a:r>
              <a:rPr lang="en-US" sz="2000" i="1">
                <a:latin typeface="Times New Roman" pitchFamily="18" charset="0"/>
              </a:rPr>
              <a:t>P</a:t>
            </a:r>
            <a:r>
              <a:rPr lang="en-US" sz="2000" baseline="-25000">
                <a:latin typeface="Times New Roman" pitchFamily="18" charset="0"/>
              </a:rPr>
              <a:t>1</a:t>
            </a:r>
            <a:r>
              <a:rPr lang="en-US" sz="2000">
                <a:latin typeface="Times New Roman" pitchFamily="18" charset="0"/>
              </a:rPr>
              <a:t>, …, </a:t>
            </a:r>
            <a:r>
              <a:rPr lang="en-US" sz="2000" i="1">
                <a:latin typeface="Times New Roman" pitchFamily="18" charset="0"/>
              </a:rPr>
              <a:t>P</a:t>
            </a:r>
            <a:r>
              <a:rPr lang="en-US" sz="2000" baseline="-25000">
                <a:latin typeface="Times New Roman" pitchFamily="18" charset="0"/>
              </a:rPr>
              <a:t>0</a:t>
            </a:r>
            <a:r>
              <a:rPr lang="en-US" sz="2000">
                <a:latin typeface="Times New Roman" pitchFamily="18" charset="0"/>
              </a:rPr>
              <a:t>} of waiting processes such that </a:t>
            </a:r>
            <a:r>
              <a:rPr lang="en-US" sz="2000" i="1">
                <a:latin typeface="Times New Roman" pitchFamily="18" charset="0"/>
              </a:rPr>
              <a:t>P</a:t>
            </a:r>
            <a:r>
              <a:rPr lang="en-US" sz="2000" baseline="-25000">
                <a:latin typeface="Times New Roman" pitchFamily="18" charset="0"/>
              </a:rPr>
              <a:t>0 </a:t>
            </a:r>
            <a:r>
              <a:rPr lang="en-US" sz="2000">
                <a:latin typeface="Times New Roman" pitchFamily="18" charset="0"/>
              </a:rPr>
              <a:t>is waiting for a resource that is held by </a:t>
            </a:r>
            <a:r>
              <a:rPr lang="en-US" sz="2000" i="1">
                <a:latin typeface="Times New Roman" pitchFamily="18" charset="0"/>
              </a:rPr>
              <a:t>P</a:t>
            </a:r>
            <a:r>
              <a:rPr lang="en-US" sz="2000" baseline="-25000">
                <a:latin typeface="Times New Roman" pitchFamily="18" charset="0"/>
              </a:rPr>
              <a:t>1</a:t>
            </a:r>
            <a:r>
              <a:rPr lang="en-US" sz="2000">
                <a:latin typeface="Times New Roman" pitchFamily="18" charset="0"/>
              </a:rPr>
              <a:t>, </a:t>
            </a:r>
            <a:r>
              <a:rPr lang="en-US" sz="2000" i="1">
                <a:latin typeface="Times New Roman" pitchFamily="18" charset="0"/>
              </a:rPr>
              <a:t>P</a:t>
            </a:r>
            <a:r>
              <a:rPr lang="en-US" sz="2000" baseline="-25000">
                <a:latin typeface="Times New Roman" pitchFamily="18" charset="0"/>
              </a:rPr>
              <a:t>1</a:t>
            </a:r>
            <a:r>
              <a:rPr lang="en-US" sz="2000">
                <a:latin typeface="Times New Roman" pitchFamily="18" charset="0"/>
              </a:rPr>
              <a:t> is waiting for a resource that is held by </a:t>
            </a:r>
          </a:p>
          <a:p>
            <a:pPr>
              <a:lnSpc>
                <a:spcPct val="90000"/>
              </a:lnSpc>
              <a:buFontTx/>
              <a:buNone/>
            </a:pPr>
            <a:r>
              <a:rPr lang="en-US" sz="2000" i="1">
                <a:latin typeface="Times New Roman" pitchFamily="18" charset="0"/>
              </a:rPr>
              <a:t>	P</a:t>
            </a:r>
            <a:r>
              <a:rPr lang="en-US" sz="2000" baseline="-25000">
                <a:latin typeface="Times New Roman" pitchFamily="18" charset="0"/>
              </a:rPr>
              <a:t>2</a:t>
            </a:r>
            <a:r>
              <a:rPr lang="en-US" sz="2000">
                <a:latin typeface="Times New Roman" pitchFamily="18" charset="0"/>
              </a:rPr>
              <a:t>, …, </a:t>
            </a:r>
            <a:r>
              <a:rPr lang="en-US" sz="2000" i="1">
                <a:latin typeface="Times New Roman" pitchFamily="18" charset="0"/>
              </a:rPr>
              <a:t>P</a:t>
            </a:r>
            <a:r>
              <a:rPr lang="en-US" sz="2000" i="1" baseline="-25000">
                <a:latin typeface="Times New Roman" pitchFamily="18" charset="0"/>
              </a:rPr>
              <a:t>n</a:t>
            </a:r>
            <a:r>
              <a:rPr lang="en-US" sz="2000" baseline="-25000">
                <a:latin typeface="Times New Roman" pitchFamily="18" charset="0"/>
              </a:rPr>
              <a:t>–1</a:t>
            </a:r>
            <a:r>
              <a:rPr lang="en-US" sz="2000">
                <a:latin typeface="Times New Roman" pitchFamily="18" charset="0"/>
              </a:rPr>
              <a:t> is waiting for a resource that is held by </a:t>
            </a:r>
            <a:br>
              <a:rPr lang="en-US" sz="2000">
                <a:latin typeface="Times New Roman" pitchFamily="18" charset="0"/>
              </a:rPr>
            </a:br>
            <a:r>
              <a:rPr lang="en-US" sz="2000" i="1">
                <a:latin typeface="Times New Roman" pitchFamily="18" charset="0"/>
              </a:rPr>
              <a:t>P</a:t>
            </a:r>
            <a:r>
              <a:rPr lang="en-US" sz="2000" baseline="-25000">
                <a:latin typeface="Times New Roman" pitchFamily="18" charset="0"/>
              </a:rPr>
              <a:t>n</a:t>
            </a:r>
            <a:r>
              <a:rPr lang="en-US" sz="2000">
                <a:latin typeface="Times New Roman" pitchFamily="18" charset="0"/>
              </a:rPr>
              <a:t>, and </a:t>
            </a:r>
            <a:r>
              <a:rPr lang="en-US" sz="2000" i="1">
                <a:latin typeface="Times New Roman" pitchFamily="18" charset="0"/>
              </a:rPr>
              <a:t>P</a:t>
            </a:r>
            <a:r>
              <a:rPr lang="en-US" sz="2000" baseline="-25000">
                <a:latin typeface="Times New Roman" pitchFamily="18" charset="0"/>
              </a:rPr>
              <a:t>0</a:t>
            </a:r>
            <a:r>
              <a:rPr lang="en-US" sz="2000">
                <a:latin typeface="Times New Roman" pitchFamily="18" charset="0"/>
              </a:rPr>
              <a:t> is waiting for a resource that is held by </a:t>
            </a:r>
            <a:r>
              <a:rPr lang="en-US" sz="2000" i="1">
                <a:latin typeface="Times New Roman" pitchFamily="18" charset="0"/>
              </a:rPr>
              <a:t>P</a:t>
            </a:r>
            <a:r>
              <a:rPr lang="en-US" sz="2000" baseline="-25000">
                <a:latin typeface="Times New Roman" pitchFamily="18" charset="0"/>
              </a:rPr>
              <a:t>0</a:t>
            </a:r>
            <a:r>
              <a:rPr lang="en-US" sz="2000">
                <a:latin typeface="Times New Roman" pitchFamily="18" charset="0"/>
              </a:rPr>
              <a:t>.</a:t>
            </a:r>
          </a:p>
          <a:p>
            <a:pPr>
              <a:lnSpc>
                <a:spcPct val="90000"/>
              </a:lnSpc>
              <a:buFontTx/>
              <a:buNone/>
            </a:pPr>
            <a:endParaRPr lang="en-US" sz="2000">
              <a:latin typeface="Times New Roman" pitchFamily="18" charset="0"/>
            </a:endParaRPr>
          </a:p>
          <a:p>
            <a:pPr>
              <a:lnSpc>
                <a:spcPct val="90000"/>
              </a:lnSpc>
            </a:pPr>
            <a:endParaRPr lang="en-US" sz="2000">
              <a:latin typeface="Times New Roman" pitchFamily="18" charset="0"/>
            </a:endParaRPr>
          </a:p>
        </p:txBody>
      </p:sp>
      <p:sp>
        <p:nvSpPr>
          <p:cNvPr id="671748" name="Text Box 4"/>
          <p:cNvSpPr txBox="1">
            <a:spLocks noChangeArrowheads="1"/>
          </p:cNvSpPr>
          <p:nvPr/>
        </p:nvSpPr>
        <p:spPr bwMode="auto">
          <a:xfrm>
            <a:off x="363538" y="1052513"/>
            <a:ext cx="6634162" cy="396875"/>
          </a:xfrm>
          <a:prstGeom prst="rect">
            <a:avLst/>
          </a:prstGeom>
          <a:noFill/>
          <a:ln w="9525">
            <a:noFill/>
            <a:miter lim="800000"/>
            <a:headEnd/>
            <a:tailEnd/>
          </a:ln>
          <a:effectLst/>
        </p:spPr>
        <p:txBody>
          <a:bodyPr wrap="none" anchor="ctr">
            <a:spAutoFit/>
          </a:bodyPr>
          <a:lstStyle/>
          <a:p>
            <a:pPr algn="ctr">
              <a:spcBef>
                <a:spcPct val="50000"/>
              </a:spcBef>
            </a:pPr>
            <a:r>
              <a:rPr lang="en-US" sz="2000">
                <a:latin typeface="Helvetica" pitchFamily="34" charset="0"/>
              </a:rPr>
              <a:t>Deadlock can arise if four conditions hold simultaneously.</a:t>
            </a:r>
          </a:p>
        </p:txBody>
      </p:sp>
    </p:spTree>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Rectangle 2"/>
          <p:cNvSpPr>
            <a:spLocks noGrp="1" noChangeArrowheads="1"/>
          </p:cNvSpPr>
          <p:nvPr>
            <p:ph type="title"/>
          </p:nvPr>
        </p:nvSpPr>
        <p:spPr/>
        <p:txBody>
          <a:bodyPr/>
          <a:lstStyle/>
          <a:p>
            <a:r>
              <a:rPr lang="en-US"/>
              <a:t>Resource-Allocation Graph</a:t>
            </a:r>
          </a:p>
        </p:txBody>
      </p:sp>
      <p:sp>
        <p:nvSpPr>
          <p:cNvPr id="672771" name="Rectangle 3"/>
          <p:cNvSpPr>
            <a:spLocks noGrp="1" noChangeArrowheads="1"/>
          </p:cNvSpPr>
          <p:nvPr>
            <p:ph type="body" idx="1"/>
          </p:nvPr>
        </p:nvSpPr>
        <p:spPr>
          <a:xfrm>
            <a:off x="990600" y="2209800"/>
            <a:ext cx="7391400" cy="4648200"/>
          </a:xfrm>
        </p:spPr>
        <p:txBody>
          <a:bodyPr/>
          <a:lstStyle/>
          <a:p>
            <a:r>
              <a:rPr lang="en-US"/>
              <a:t>V is partitioned into two types:</a:t>
            </a:r>
          </a:p>
          <a:p>
            <a:pPr lvl="1"/>
            <a:r>
              <a:rPr lang="en-US" i="1"/>
              <a:t>P</a:t>
            </a:r>
            <a:r>
              <a:rPr lang="en-US"/>
              <a:t> = </a:t>
            </a:r>
            <a:r>
              <a:rPr lang="en-US">
                <a:solidFill>
                  <a:schemeClr val="accent2"/>
                </a:solidFill>
              </a:rPr>
              <a:t>{</a:t>
            </a:r>
            <a:r>
              <a:rPr lang="en-US" i="1">
                <a:solidFill>
                  <a:schemeClr val="accent2"/>
                </a:solidFill>
              </a:rPr>
              <a:t>P</a:t>
            </a:r>
            <a:r>
              <a:rPr lang="en-US" baseline="-25000">
                <a:solidFill>
                  <a:schemeClr val="accent2"/>
                </a:solidFill>
              </a:rPr>
              <a:t>1</a:t>
            </a:r>
            <a:r>
              <a:rPr lang="en-US">
                <a:solidFill>
                  <a:schemeClr val="accent2"/>
                </a:solidFill>
              </a:rPr>
              <a:t>, </a:t>
            </a:r>
            <a:r>
              <a:rPr lang="en-US" i="1">
                <a:solidFill>
                  <a:schemeClr val="accent2"/>
                </a:solidFill>
              </a:rPr>
              <a:t>P</a:t>
            </a:r>
            <a:r>
              <a:rPr lang="en-US" baseline="-25000">
                <a:solidFill>
                  <a:schemeClr val="accent2"/>
                </a:solidFill>
              </a:rPr>
              <a:t>2</a:t>
            </a:r>
            <a:r>
              <a:rPr lang="en-US">
                <a:solidFill>
                  <a:schemeClr val="accent2"/>
                </a:solidFill>
              </a:rPr>
              <a:t>, …, </a:t>
            </a:r>
            <a:r>
              <a:rPr lang="en-US" i="1">
                <a:solidFill>
                  <a:schemeClr val="accent2"/>
                </a:solidFill>
              </a:rPr>
              <a:t>P</a:t>
            </a:r>
            <a:r>
              <a:rPr lang="en-US" i="1" baseline="-25000">
                <a:solidFill>
                  <a:schemeClr val="accent2"/>
                </a:solidFill>
              </a:rPr>
              <a:t>n</a:t>
            </a:r>
            <a:r>
              <a:rPr lang="en-US">
                <a:solidFill>
                  <a:schemeClr val="accent2"/>
                </a:solidFill>
              </a:rPr>
              <a:t>},</a:t>
            </a:r>
            <a:r>
              <a:rPr lang="en-US"/>
              <a:t> the set consisting of all the processes in the system.</a:t>
            </a:r>
            <a:br>
              <a:rPr lang="en-US"/>
            </a:br>
            <a:endParaRPr lang="en-US"/>
          </a:p>
          <a:p>
            <a:pPr lvl="1"/>
            <a:r>
              <a:rPr lang="en-US" i="1"/>
              <a:t>R</a:t>
            </a:r>
            <a:r>
              <a:rPr lang="en-US"/>
              <a:t> = </a:t>
            </a:r>
            <a:r>
              <a:rPr lang="en-US">
                <a:solidFill>
                  <a:schemeClr val="hlink"/>
                </a:solidFill>
              </a:rPr>
              <a:t>{</a:t>
            </a:r>
            <a:r>
              <a:rPr lang="en-US" i="1">
                <a:solidFill>
                  <a:schemeClr val="hlink"/>
                </a:solidFill>
              </a:rPr>
              <a:t>R</a:t>
            </a:r>
            <a:r>
              <a:rPr lang="en-US" baseline="-25000">
                <a:solidFill>
                  <a:schemeClr val="hlink"/>
                </a:solidFill>
              </a:rPr>
              <a:t>1</a:t>
            </a:r>
            <a:r>
              <a:rPr lang="en-US">
                <a:solidFill>
                  <a:schemeClr val="hlink"/>
                </a:solidFill>
              </a:rPr>
              <a:t>, </a:t>
            </a:r>
            <a:r>
              <a:rPr lang="en-US" i="1">
                <a:solidFill>
                  <a:schemeClr val="hlink"/>
                </a:solidFill>
              </a:rPr>
              <a:t>R</a:t>
            </a:r>
            <a:r>
              <a:rPr lang="en-US" baseline="-25000">
                <a:solidFill>
                  <a:schemeClr val="hlink"/>
                </a:solidFill>
              </a:rPr>
              <a:t>2</a:t>
            </a:r>
            <a:r>
              <a:rPr lang="en-US">
                <a:solidFill>
                  <a:schemeClr val="hlink"/>
                </a:solidFill>
              </a:rPr>
              <a:t>, …, </a:t>
            </a:r>
            <a:r>
              <a:rPr lang="en-US" i="1">
                <a:solidFill>
                  <a:schemeClr val="hlink"/>
                </a:solidFill>
              </a:rPr>
              <a:t>R</a:t>
            </a:r>
            <a:r>
              <a:rPr lang="en-US" i="1" baseline="-25000">
                <a:solidFill>
                  <a:schemeClr val="hlink"/>
                </a:solidFill>
              </a:rPr>
              <a:t>m</a:t>
            </a:r>
            <a:r>
              <a:rPr lang="en-US">
                <a:solidFill>
                  <a:schemeClr val="hlink"/>
                </a:solidFill>
              </a:rPr>
              <a:t>},</a:t>
            </a:r>
            <a:r>
              <a:rPr lang="en-US"/>
              <a:t> the set consisting of all resource types in the system.</a:t>
            </a:r>
          </a:p>
          <a:p>
            <a:r>
              <a:rPr lang="en-US">
                <a:solidFill>
                  <a:schemeClr val="accent1"/>
                </a:solidFill>
              </a:rPr>
              <a:t>request edge – </a:t>
            </a:r>
            <a:r>
              <a:rPr lang="en-US"/>
              <a:t>directed edge</a:t>
            </a:r>
            <a:r>
              <a:rPr lang="en-US">
                <a:solidFill>
                  <a:schemeClr val="accent1"/>
                </a:solidFill>
              </a:rPr>
              <a:t> </a:t>
            </a:r>
            <a:r>
              <a:rPr lang="en-US" i="1">
                <a:solidFill>
                  <a:srgbClr val="0000FF"/>
                </a:solidFill>
              </a:rPr>
              <a:t>P</a:t>
            </a:r>
            <a:r>
              <a:rPr lang="en-US" baseline="-25000">
                <a:solidFill>
                  <a:srgbClr val="0000FF"/>
                </a:solidFill>
              </a:rPr>
              <a:t>i </a:t>
            </a:r>
            <a:r>
              <a:rPr lang="en-US">
                <a:solidFill>
                  <a:srgbClr val="0000FF"/>
                </a:solidFill>
                <a:sym typeface="Symbol" pitchFamily="18" charset="2"/>
              </a:rPr>
              <a:t> </a:t>
            </a:r>
            <a:r>
              <a:rPr lang="en-US" i="1">
                <a:solidFill>
                  <a:srgbClr val="0000FF"/>
                </a:solidFill>
                <a:sym typeface="Symbol" pitchFamily="18" charset="2"/>
              </a:rPr>
              <a:t>R</a:t>
            </a:r>
            <a:r>
              <a:rPr lang="en-US" i="1" baseline="-25000">
                <a:solidFill>
                  <a:srgbClr val="0000FF"/>
                </a:solidFill>
                <a:sym typeface="Symbol" pitchFamily="18" charset="2"/>
              </a:rPr>
              <a:t>j</a:t>
            </a:r>
            <a:endParaRPr lang="en-US" i="1">
              <a:solidFill>
                <a:srgbClr val="0000FF"/>
              </a:solidFill>
              <a:sym typeface="Symbol" pitchFamily="18" charset="2"/>
            </a:endParaRPr>
          </a:p>
          <a:p>
            <a:r>
              <a:rPr lang="en-US">
                <a:solidFill>
                  <a:schemeClr val="accent1"/>
                </a:solidFill>
                <a:sym typeface="Symbol" pitchFamily="18" charset="2"/>
              </a:rPr>
              <a:t>assignment edge</a:t>
            </a:r>
            <a:r>
              <a:rPr lang="en-US">
                <a:sym typeface="Symbol" pitchFamily="18" charset="2"/>
              </a:rPr>
              <a:t> </a:t>
            </a:r>
            <a:r>
              <a:rPr lang="en-US"/>
              <a:t>– directed edge </a:t>
            </a:r>
            <a:r>
              <a:rPr lang="en-US" i="1">
                <a:solidFill>
                  <a:srgbClr val="0000FF"/>
                </a:solidFill>
              </a:rPr>
              <a:t>R</a:t>
            </a:r>
            <a:r>
              <a:rPr lang="en-US" i="1" baseline="-25000">
                <a:solidFill>
                  <a:srgbClr val="0000FF"/>
                </a:solidFill>
              </a:rPr>
              <a:t>j</a:t>
            </a:r>
            <a:r>
              <a:rPr lang="en-US" i="1">
                <a:solidFill>
                  <a:srgbClr val="0000FF"/>
                </a:solidFill>
              </a:rPr>
              <a:t> </a:t>
            </a:r>
            <a:r>
              <a:rPr lang="en-US">
                <a:solidFill>
                  <a:srgbClr val="0000FF"/>
                </a:solidFill>
                <a:sym typeface="Symbol" pitchFamily="18" charset="2"/>
              </a:rPr>
              <a:t> </a:t>
            </a:r>
            <a:r>
              <a:rPr lang="en-US" i="1">
                <a:solidFill>
                  <a:srgbClr val="0000FF"/>
                </a:solidFill>
                <a:sym typeface="Symbol" pitchFamily="18" charset="2"/>
              </a:rPr>
              <a:t>P</a:t>
            </a:r>
            <a:r>
              <a:rPr lang="en-US" i="1" baseline="-25000">
                <a:solidFill>
                  <a:srgbClr val="0000FF"/>
                </a:solidFill>
                <a:sym typeface="Symbol" pitchFamily="18" charset="2"/>
              </a:rPr>
              <a:t>i</a:t>
            </a:r>
            <a:endParaRPr lang="en-US">
              <a:solidFill>
                <a:srgbClr val="0000FF"/>
              </a:solidFill>
              <a:sym typeface="Symbol" pitchFamily="18" charset="2"/>
            </a:endParaRPr>
          </a:p>
        </p:txBody>
      </p:sp>
      <p:sp>
        <p:nvSpPr>
          <p:cNvPr id="672772" name="Text Box 4"/>
          <p:cNvSpPr txBox="1">
            <a:spLocks noChangeArrowheads="1"/>
          </p:cNvSpPr>
          <p:nvPr/>
        </p:nvSpPr>
        <p:spPr bwMode="auto">
          <a:xfrm>
            <a:off x="387350" y="1738313"/>
            <a:ext cx="4692650" cy="396875"/>
          </a:xfrm>
          <a:prstGeom prst="rect">
            <a:avLst/>
          </a:prstGeom>
          <a:noFill/>
          <a:ln w="9525">
            <a:noFill/>
            <a:miter lim="800000"/>
            <a:headEnd/>
            <a:tailEnd/>
          </a:ln>
          <a:effectLst/>
        </p:spPr>
        <p:txBody>
          <a:bodyPr wrap="none" anchor="ctr">
            <a:spAutoFit/>
          </a:bodyPr>
          <a:lstStyle/>
          <a:p>
            <a:pPr algn="ctr">
              <a:spcBef>
                <a:spcPct val="50000"/>
              </a:spcBef>
            </a:pPr>
            <a:r>
              <a:rPr lang="en-US" sz="2000">
                <a:latin typeface="Helvetica" pitchFamily="34" charset="0"/>
              </a:rPr>
              <a:t>A set of vertices </a:t>
            </a:r>
            <a:r>
              <a:rPr lang="en-US" sz="2000" i="1">
                <a:latin typeface="Helvetica" pitchFamily="34" charset="0"/>
              </a:rPr>
              <a:t>V</a:t>
            </a:r>
            <a:r>
              <a:rPr lang="en-US" sz="2000">
                <a:latin typeface="Helvetica" pitchFamily="34" charset="0"/>
              </a:rPr>
              <a:t> and a set of edges </a:t>
            </a:r>
            <a:r>
              <a:rPr lang="en-US" sz="2000" i="1">
                <a:latin typeface="Helvetica" pitchFamily="34" charset="0"/>
              </a:rPr>
              <a:t>E</a:t>
            </a:r>
            <a:r>
              <a:rPr lang="en-US" sz="2000">
                <a:latin typeface="Helvetica" pitchFamily="34" charset="0"/>
              </a:rPr>
              <a:t>.</a:t>
            </a:r>
          </a:p>
        </p:txBody>
      </p:sp>
    </p:spTree>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Rectangle 2"/>
          <p:cNvSpPr>
            <a:spLocks noGrp="1" noChangeArrowheads="1"/>
          </p:cNvSpPr>
          <p:nvPr>
            <p:ph type="title"/>
          </p:nvPr>
        </p:nvSpPr>
        <p:spPr/>
        <p:txBody>
          <a:bodyPr/>
          <a:lstStyle/>
          <a:p>
            <a:r>
              <a:rPr lang="en-US"/>
              <a:t>Resource-Allocation Graph (Cont.)</a:t>
            </a:r>
          </a:p>
        </p:txBody>
      </p:sp>
      <p:sp>
        <p:nvSpPr>
          <p:cNvPr id="673795" name="Rectangle 3"/>
          <p:cNvSpPr>
            <a:spLocks noGrp="1" noChangeArrowheads="1"/>
          </p:cNvSpPr>
          <p:nvPr>
            <p:ph type="body" idx="1"/>
          </p:nvPr>
        </p:nvSpPr>
        <p:spPr>
          <a:xfrm>
            <a:off x="1066800" y="1447800"/>
            <a:ext cx="7029450" cy="4114800"/>
          </a:xfrm>
        </p:spPr>
        <p:txBody>
          <a:bodyPr/>
          <a:lstStyle/>
          <a:p>
            <a:r>
              <a:rPr lang="en-US"/>
              <a:t>Process</a:t>
            </a:r>
            <a:br>
              <a:rPr lang="en-US"/>
            </a:br>
            <a:r>
              <a:rPr lang="en-US"/>
              <a:t/>
            </a:r>
            <a:br>
              <a:rPr lang="en-US"/>
            </a:br>
            <a:r>
              <a:rPr lang="en-US"/>
              <a:t/>
            </a:r>
            <a:br>
              <a:rPr lang="en-US"/>
            </a:br>
            <a:endParaRPr lang="en-US"/>
          </a:p>
          <a:p>
            <a:r>
              <a:rPr lang="en-US"/>
              <a:t>Resource Type with 4 instances</a:t>
            </a:r>
          </a:p>
          <a:p>
            <a:pPr>
              <a:buFontTx/>
              <a:buNone/>
            </a:pPr>
            <a:endParaRPr lang="en-US"/>
          </a:p>
          <a:p>
            <a:endParaRPr lang="en-US"/>
          </a:p>
          <a:p>
            <a:r>
              <a:rPr lang="en-US" i="1"/>
              <a:t>P</a:t>
            </a:r>
            <a:r>
              <a:rPr lang="en-US" i="1" baseline="-25000"/>
              <a:t>i</a:t>
            </a:r>
            <a:r>
              <a:rPr lang="en-US" i="1"/>
              <a:t> </a:t>
            </a:r>
            <a:r>
              <a:rPr lang="en-US"/>
              <a:t>requests instance of </a:t>
            </a:r>
            <a:r>
              <a:rPr lang="en-US" i="1"/>
              <a:t>R</a:t>
            </a:r>
            <a:r>
              <a:rPr lang="en-US" i="1" baseline="-25000"/>
              <a:t>j</a:t>
            </a:r>
            <a:endParaRPr lang="en-US"/>
          </a:p>
          <a:p>
            <a:endParaRPr lang="en-US"/>
          </a:p>
          <a:p>
            <a:pPr>
              <a:buFontTx/>
              <a:buNone/>
            </a:pPr>
            <a:endParaRPr lang="en-US"/>
          </a:p>
          <a:p>
            <a:r>
              <a:rPr lang="en-US" i="1"/>
              <a:t>P</a:t>
            </a:r>
            <a:r>
              <a:rPr lang="en-US" i="1" baseline="-25000"/>
              <a:t>i</a:t>
            </a:r>
            <a:r>
              <a:rPr lang="en-US"/>
              <a:t> is holding an instance of </a:t>
            </a:r>
            <a:r>
              <a:rPr lang="en-US" i="1"/>
              <a:t>R</a:t>
            </a:r>
            <a:r>
              <a:rPr lang="en-US" i="1" baseline="-25000"/>
              <a:t>j</a:t>
            </a:r>
            <a:endParaRPr lang="en-US" i="1"/>
          </a:p>
        </p:txBody>
      </p:sp>
      <p:sp>
        <p:nvSpPr>
          <p:cNvPr id="673796" name="Oval 4"/>
          <p:cNvSpPr>
            <a:spLocks noChangeArrowheads="1"/>
          </p:cNvSpPr>
          <p:nvPr/>
        </p:nvSpPr>
        <p:spPr bwMode="auto">
          <a:xfrm>
            <a:off x="4143375" y="1619250"/>
            <a:ext cx="495300" cy="4953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673797" name="Oval 5"/>
          <p:cNvSpPr>
            <a:spLocks noChangeArrowheads="1"/>
          </p:cNvSpPr>
          <p:nvPr/>
        </p:nvSpPr>
        <p:spPr bwMode="auto">
          <a:xfrm>
            <a:off x="3657600" y="5562600"/>
            <a:ext cx="495300" cy="495300"/>
          </a:xfrm>
          <a:prstGeom prst="ellipse">
            <a:avLst/>
          </a:prstGeom>
          <a:solidFill>
            <a:schemeClr val="accent1"/>
          </a:solidFill>
          <a:ln w="9525">
            <a:solidFill>
              <a:schemeClr val="tx1"/>
            </a:solidFill>
            <a:round/>
            <a:headEnd/>
            <a:tailEnd/>
          </a:ln>
          <a:effectLst/>
        </p:spPr>
        <p:txBody>
          <a:bodyPr wrap="none" anchor="ctr"/>
          <a:lstStyle/>
          <a:p>
            <a:pPr algn="ctr"/>
            <a:r>
              <a:rPr lang="en-US" sz="1800" i="1">
                <a:latin typeface="Helvetica" pitchFamily="34" charset="0"/>
              </a:rPr>
              <a:t>P</a:t>
            </a:r>
            <a:r>
              <a:rPr lang="en-US" sz="1800" i="1" baseline="-25000">
                <a:latin typeface="Helvetica" pitchFamily="34" charset="0"/>
              </a:rPr>
              <a:t>i</a:t>
            </a:r>
            <a:endParaRPr lang="en-US" sz="1800">
              <a:latin typeface="Helvetica" pitchFamily="34" charset="0"/>
            </a:endParaRPr>
          </a:p>
        </p:txBody>
      </p:sp>
      <p:sp>
        <p:nvSpPr>
          <p:cNvPr id="673798" name="Oval 6"/>
          <p:cNvSpPr>
            <a:spLocks noChangeArrowheads="1"/>
          </p:cNvSpPr>
          <p:nvPr/>
        </p:nvSpPr>
        <p:spPr bwMode="auto">
          <a:xfrm>
            <a:off x="3581400" y="3962400"/>
            <a:ext cx="495300" cy="495300"/>
          </a:xfrm>
          <a:prstGeom prst="ellipse">
            <a:avLst/>
          </a:prstGeom>
          <a:solidFill>
            <a:schemeClr val="accent1"/>
          </a:solidFill>
          <a:ln w="9525">
            <a:solidFill>
              <a:schemeClr val="tx1"/>
            </a:solidFill>
            <a:round/>
            <a:headEnd/>
            <a:tailEnd/>
          </a:ln>
          <a:effectLst/>
        </p:spPr>
        <p:txBody>
          <a:bodyPr wrap="none" anchor="ctr"/>
          <a:lstStyle/>
          <a:p>
            <a:pPr algn="ctr"/>
            <a:r>
              <a:rPr lang="en-US" sz="1800" i="1">
                <a:latin typeface="Helvetica" pitchFamily="34" charset="0"/>
              </a:rPr>
              <a:t>P</a:t>
            </a:r>
            <a:r>
              <a:rPr lang="en-US" sz="1800" i="1" baseline="-25000">
                <a:latin typeface="Helvetica" pitchFamily="34" charset="0"/>
              </a:rPr>
              <a:t>i</a:t>
            </a:r>
            <a:endParaRPr lang="en-US" sz="1800" i="1">
              <a:latin typeface="Helvetica" pitchFamily="34" charset="0"/>
            </a:endParaRPr>
          </a:p>
        </p:txBody>
      </p:sp>
      <p:grpSp>
        <p:nvGrpSpPr>
          <p:cNvPr id="673799" name="Group 7"/>
          <p:cNvGrpSpPr>
            <a:grpSpLocks/>
          </p:cNvGrpSpPr>
          <p:nvPr/>
        </p:nvGrpSpPr>
        <p:grpSpPr bwMode="auto">
          <a:xfrm>
            <a:off x="4191000" y="2667000"/>
            <a:ext cx="438150" cy="419100"/>
            <a:chOff x="2666" y="1966"/>
            <a:chExt cx="276" cy="264"/>
          </a:xfrm>
        </p:grpSpPr>
        <p:sp>
          <p:nvSpPr>
            <p:cNvPr id="673800" name="Rectangle 8"/>
            <p:cNvSpPr>
              <a:spLocks noChangeArrowheads="1"/>
            </p:cNvSpPr>
            <p:nvPr/>
          </p:nvSpPr>
          <p:spPr bwMode="auto">
            <a:xfrm>
              <a:off x="2666" y="1966"/>
              <a:ext cx="276" cy="264"/>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673801" name="Rectangle 9"/>
            <p:cNvSpPr>
              <a:spLocks noChangeArrowheads="1"/>
            </p:cNvSpPr>
            <p:nvPr/>
          </p:nvSpPr>
          <p:spPr bwMode="auto">
            <a:xfrm>
              <a:off x="2736" y="2026"/>
              <a:ext cx="47" cy="47"/>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673802" name="Rectangle 10"/>
            <p:cNvSpPr>
              <a:spLocks noChangeArrowheads="1"/>
            </p:cNvSpPr>
            <p:nvPr/>
          </p:nvSpPr>
          <p:spPr bwMode="auto">
            <a:xfrm>
              <a:off x="2832" y="2026"/>
              <a:ext cx="47" cy="47"/>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673803" name="Rectangle 11"/>
            <p:cNvSpPr>
              <a:spLocks noChangeArrowheads="1"/>
            </p:cNvSpPr>
            <p:nvPr/>
          </p:nvSpPr>
          <p:spPr bwMode="auto">
            <a:xfrm>
              <a:off x="2736" y="2108"/>
              <a:ext cx="47" cy="47"/>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673804" name="Rectangle 12"/>
            <p:cNvSpPr>
              <a:spLocks noChangeArrowheads="1"/>
            </p:cNvSpPr>
            <p:nvPr/>
          </p:nvSpPr>
          <p:spPr bwMode="auto">
            <a:xfrm>
              <a:off x="2832" y="2108"/>
              <a:ext cx="47" cy="47"/>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grpSp>
        <p:nvGrpSpPr>
          <p:cNvPr id="673805" name="Group 13"/>
          <p:cNvGrpSpPr>
            <a:grpSpLocks/>
          </p:cNvGrpSpPr>
          <p:nvPr/>
        </p:nvGrpSpPr>
        <p:grpSpPr bwMode="auto">
          <a:xfrm>
            <a:off x="4419600" y="4038600"/>
            <a:ext cx="438150" cy="419100"/>
            <a:chOff x="2666" y="1966"/>
            <a:chExt cx="276" cy="264"/>
          </a:xfrm>
        </p:grpSpPr>
        <p:sp>
          <p:nvSpPr>
            <p:cNvPr id="673806" name="Rectangle 14"/>
            <p:cNvSpPr>
              <a:spLocks noChangeArrowheads="1"/>
            </p:cNvSpPr>
            <p:nvPr/>
          </p:nvSpPr>
          <p:spPr bwMode="auto">
            <a:xfrm>
              <a:off x="2666" y="1966"/>
              <a:ext cx="276" cy="264"/>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673807" name="Rectangle 15"/>
            <p:cNvSpPr>
              <a:spLocks noChangeArrowheads="1"/>
            </p:cNvSpPr>
            <p:nvPr/>
          </p:nvSpPr>
          <p:spPr bwMode="auto">
            <a:xfrm>
              <a:off x="2736" y="2026"/>
              <a:ext cx="47" cy="47"/>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673808" name="Rectangle 16"/>
            <p:cNvSpPr>
              <a:spLocks noChangeArrowheads="1"/>
            </p:cNvSpPr>
            <p:nvPr/>
          </p:nvSpPr>
          <p:spPr bwMode="auto">
            <a:xfrm>
              <a:off x="2832" y="2026"/>
              <a:ext cx="47" cy="47"/>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673809" name="Rectangle 17"/>
            <p:cNvSpPr>
              <a:spLocks noChangeArrowheads="1"/>
            </p:cNvSpPr>
            <p:nvPr/>
          </p:nvSpPr>
          <p:spPr bwMode="auto">
            <a:xfrm>
              <a:off x="2736" y="2108"/>
              <a:ext cx="47" cy="47"/>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673810" name="Rectangle 18"/>
            <p:cNvSpPr>
              <a:spLocks noChangeArrowheads="1"/>
            </p:cNvSpPr>
            <p:nvPr/>
          </p:nvSpPr>
          <p:spPr bwMode="auto">
            <a:xfrm>
              <a:off x="2832" y="2108"/>
              <a:ext cx="47" cy="47"/>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sp>
        <p:nvSpPr>
          <p:cNvPr id="673811" name="Line 19"/>
          <p:cNvSpPr>
            <a:spLocks noChangeShapeType="1"/>
          </p:cNvSpPr>
          <p:nvPr/>
        </p:nvSpPr>
        <p:spPr bwMode="auto">
          <a:xfrm>
            <a:off x="4114800" y="4191000"/>
            <a:ext cx="3048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673812" name="Text Box 20"/>
          <p:cNvSpPr txBox="1">
            <a:spLocks noChangeArrowheads="1"/>
          </p:cNvSpPr>
          <p:nvPr/>
        </p:nvSpPr>
        <p:spPr bwMode="auto">
          <a:xfrm>
            <a:off x="4530725" y="4681538"/>
            <a:ext cx="338138" cy="304800"/>
          </a:xfrm>
          <a:prstGeom prst="rect">
            <a:avLst/>
          </a:prstGeom>
          <a:noFill/>
          <a:ln w="9525">
            <a:noFill/>
            <a:miter lim="800000"/>
            <a:headEnd/>
            <a:tailEnd/>
          </a:ln>
          <a:effectLst/>
        </p:spPr>
        <p:txBody>
          <a:bodyPr wrap="none" anchor="ctr">
            <a:spAutoFit/>
          </a:bodyPr>
          <a:lstStyle/>
          <a:p>
            <a:pPr algn="ctr">
              <a:spcBef>
                <a:spcPct val="50000"/>
              </a:spcBef>
            </a:pPr>
            <a:r>
              <a:rPr lang="en-US" sz="1400" i="1">
                <a:latin typeface="Helvetica" pitchFamily="34" charset="0"/>
              </a:rPr>
              <a:t>R</a:t>
            </a:r>
            <a:r>
              <a:rPr lang="en-US" sz="1400" i="1" baseline="-25000">
                <a:latin typeface="Helvetica" pitchFamily="34" charset="0"/>
              </a:rPr>
              <a:t>j</a:t>
            </a:r>
            <a:endParaRPr lang="en-US" sz="1400" i="1">
              <a:latin typeface="Helvetica" pitchFamily="34" charset="0"/>
            </a:endParaRPr>
          </a:p>
        </p:txBody>
      </p:sp>
      <p:grpSp>
        <p:nvGrpSpPr>
          <p:cNvPr id="673813" name="Group 21"/>
          <p:cNvGrpSpPr>
            <a:grpSpLocks/>
          </p:cNvGrpSpPr>
          <p:nvPr/>
        </p:nvGrpSpPr>
        <p:grpSpPr bwMode="auto">
          <a:xfrm>
            <a:off x="4451350" y="5626100"/>
            <a:ext cx="438150" cy="419100"/>
            <a:chOff x="2666" y="1966"/>
            <a:chExt cx="276" cy="264"/>
          </a:xfrm>
        </p:grpSpPr>
        <p:sp>
          <p:nvSpPr>
            <p:cNvPr id="673814" name="Rectangle 22"/>
            <p:cNvSpPr>
              <a:spLocks noChangeArrowheads="1"/>
            </p:cNvSpPr>
            <p:nvPr/>
          </p:nvSpPr>
          <p:spPr bwMode="auto">
            <a:xfrm>
              <a:off x="2666" y="1966"/>
              <a:ext cx="276" cy="264"/>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673815" name="Rectangle 23"/>
            <p:cNvSpPr>
              <a:spLocks noChangeArrowheads="1"/>
            </p:cNvSpPr>
            <p:nvPr/>
          </p:nvSpPr>
          <p:spPr bwMode="auto">
            <a:xfrm>
              <a:off x="2736" y="2026"/>
              <a:ext cx="47" cy="47"/>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673816" name="Rectangle 24"/>
            <p:cNvSpPr>
              <a:spLocks noChangeArrowheads="1"/>
            </p:cNvSpPr>
            <p:nvPr/>
          </p:nvSpPr>
          <p:spPr bwMode="auto">
            <a:xfrm>
              <a:off x="2832" y="2026"/>
              <a:ext cx="47" cy="47"/>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673817" name="Rectangle 25"/>
            <p:cNvSpPr>
              <a:spLocks noChangeArrowheads="1"/>
            </p:cNvSpPr>
            <p:nvPr/>
          </p:nvSpPr>
          <p:spPr bwMode="auto">
            <a:xfrm>
              <a:off x="2736" y="2108"/>
              <a:ext cx="47" cy="47"/>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673818" name="Rectangle 26"/>
            <p:cNvSpPr>
              <a:spLocks noChangeArrowheads="1"/>
            </p:cNvSpPr>
            <p:nvPr/>
          </p:nvSpPr>
          <p:spPr bwMode="auto">
            <a:xfrm>
              <a:off x="2832" y="2108"/>
              <a:ext cx="47" cy="47"/>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sp>
        <p:nvSpPr>
          <p:cNvPr id="673819" name="Line 27"/>
          <p:cNvSpPr>
            <a:spLocks noChangeShapeType="1"/>
          </p:cNvSpPr>
          <p:nvPr/>
        </p:nvSpPr>
        <p:spPr bwMode="auto">
          <a:xfrm flipH="1">
            <a:off x="4124325" y="5772150"/>
            <a:ext cx="476250" cy="104775"/>
          </a:xfrm>
          <a:prstGeom prst="line">
            <a:avLst/>
          </a:prstGeom>
          <a:noFill/>
          <a:ln w="9525">
            <a:solidFill>
              <a:schemeClr val="tx1"/>
            </a:solidFill>
            <a:round/>
            <a:headEnd/>
            <a:tailEnd type="triangle" w="med" len="med"/>
          </a:ln>
          <a:effectLst/>
        </p:spPr>
        <p:txBody>
          <a:bodyPr wrap="none" anchor="ctr"/>
          <a:lstStyle/>
          <a:p>
            <a:endParaRPr lang="en-US"/>
          </a:p>
        </p:txBody>
      </p:sp>
      <p:sp>
        <p:nvSpPr>
          <p:cNvPr id="673820" name="Text Box 28"/>
          <p:cNvSpPr txBox="1">
            <a:spLocks noChangeArrowheads="1"/>
          </p:cNvSpPr>
          <p:nvPr/>
        </p:nvSpPr>
        <p:spPr bwMode="auto">
          <a:xfrm>
            <a:off x="4502150" y="6015038"/>
            <a:ext cx="338138" cy="304800"/>
          </a:xfrm>
          <a:prstGeom prst="rect">
            <a:avLst/>
          </a:prstGeom>
          <a:noFill/>
          <a:ln w="9525">
            <a:noFill/>
            <a:miter lim="800000"/>
            <a:headEnd/>
            <a:tailEnd/>
          </a:ln>
          <a:effectLst/>
        </p:spPr>
        <p:txBody>
          <a:bodyPr wrap="none" anchor="ctr">
            <a:spAutoFit/>
          </a:bodyPr>
          <a:lstStyle/>
          <a:p>
            <a:pPr algn="ctr">
              <a:spcBef>
                <a:spcPct val="50000"/>
              </a:spcBef>
            </a:pPr>
            <a:r>
              <a:rPr lang="en-US" sz="1400" i="1">
                <a:latin typeface="Helvetica" pitchFamily="34" charset="0"/>
              </a:rPr>
              <a:t>R</a:t>
            </a:r>
            <a:r>
              <a:rPr lang="en-US" sz="1400" i="1" baseline="-25000">
                <a:latin typeface="Helvetica" pitchFamily="34" charset="0"/>
              </a:rPr>
              <a:t>j</a:t>
            </a:r>
            <a:endParaRPr lang="en-US" sz="1400" i="1">
              <a:latin typeface="Helvetica" pitchFamily="34" charset="0"/>
            </a:endParaRPr>
          </a:p>
        </p:txBody>
      </p:sp>
    </p:spTree>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4610" name="Title 1"/>
          <p:cNvSpPr>
            <a:spLocks noGrp="1"/>
          </p:cNvSpPr>
          <p:nvPr>
            <p:ph type="title" idx="4294967295"/>
          </p:nvPr>
        </p:nvSpPr>
        <p:spPr/>
        <p:txBody>
          <a:bodyPr anchor="ctr"/>
          <a:lstStyle/>
          <a:p>
            <a:r>
              <a:rPr lang="en-US"/>
              <a:t>Resource Allocation</a:t>
            </a:r>
            <a:br>
              <a:rPr lang="en-US"/>
            </a:br>
            <a:r>
              <a:rPr lang="en-US"/>
              <a:t> Graphs</a:t>
            </a:r>
          </a:p>
        </p:txBody>
      </p:sp>
      <p:sp>
        <p:nvSpPr>
          <p:cNvPr id="964611" name="Content Placeholder 2"/>
          <p:cNvSpPr>
            <a:spLocks noGrp="1"/>
          </p:cNvSpPr>
          <p:nvPr>
            <p:ph idx="4294967295"/>
          </p:nvPr>
        </p:nvSpPr>
        <p:spPr>
          <a:xfrm>
            <a:off x="457200" y="1600200"/>
            <a:ext cx="8229600" cy="4953000"/>
          </a:xfrm>
        </p:spPr>
        <p:txBody>
          <a:bodyPr/>
          <a:lstStyle/>
          <a:p>
            <a:r>
              <a:rPr lang="en-US"/>
              <a:t>Directed graph that depicts a state of the system of resources and processes</a:t>
            </a:r>
          </a:p>
        </p:txBody>
      </p:sp>
      <p:pic>
        <p:nvPicPr>
          <p:cNvPr id="964612" name="Picture 3" descr="Fig06_05a.gif"/>
          <p:cNvPicPr>
            <a:picLocks noChangeAspect="1"/>
          </p:cNvPicPr>
          <p:nvPr/>
        </p:nvPicPr>
        <p:blipFill>
          <a:blip r:embed="rId3"/>
          <a:srcRect/>
          <a:stretch>
            <a:fillRect/>
          </a:stretch>
        </p:blipFill>
        <p:spPr bwMode="auto">
          <a:xfrm>
            <a:off x="228600" y="3048000"/>
            <a:ext cx="8751888" cy="16764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8" name="Rectangle 2"/>
          <p:cNvSpPr>
            <a:spLocks noGrp="1" noChangeArrowheads="1"/>
          </p:cNvSpPr>
          <p:nvPr>
            <p:ph type="title"/>
          </p:nvPr>
        </p:nvSpPr>
        <p:spPr>
          <a:xfrm>
            <a:off x="1090613" y="114300"/>
            <a:ext cx="7507287" cy="457200"/>
          </a:xfrm>
        </p:spPr>
        <p:txBody>
          <a:bodyPr/>
          <a:lstStyle/>
          <a:p>
            <a:r>
              <a:rPr lang="en-US" sz="2400"/>
              <a:t>Example of a Resource Allocation Graph</a:t>
            </a:r>
          </a:p>
        </p:txBody>
      </p:sp>
      <p:pic>
        <p:nvPicPr>
          <p:cNvPr id="674819" name="Picture 3"/>
          <p:cNvPicPr>
            <a:picLocks noChangeAspect="1" noChangeArrowheads="1"/>
          </p:cNvPicPr>
          <p:nvPr/>
        </p:nvPicPr>
        <p:blipFill>
          <a:blip r:embed="rId3"/>
          <a:srcRect l="23024" t="871" r="23206" b="1060"/>
          <a:stretch>
            <a:fillRect/>
          </a:stretch>
        </p:blipFill>
        <p:spPr bwMode="auto">
          <a:xfrm>
            <a:off x="3011488" y="1381125"/>
            <a:ext cx="3333750" cy="4864100"/>
          </a:xfrm>
          <a:prstGeom prst="rect">
            <a:avLst/>
          </a:prstGeom>
          <a:noFill/>
          <a:ln w="57150" cmpd="thickThin">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2" name="Rectangle 2"/>
          <p:cNvSpPr>
            <a:spLocks noGrp="1" noChangeArrowheads="1"/>
          </p:cNvSpPr>
          <p:nvPr>
            <p:ph type="title"/>
          </p:nvPr>
        </p:nvSpPr>
        <p:spPr>
          <a:xfrm>
            <a:off x="1069975" y="114300"/>
            <a:ext cx="7954963" cy="457200"/>
          </a:xfrm>
        </p:spPr>
        <p:txBody>
          <a:bodyPr/>
          <a:lstStyle/>
          <a:p>
            <a:r>
              <a:rPr lang="en-US" sz="2400"/>
              <a:t>Resource Allocation Graph With A Deadlock</a:t>
            </a:r>
          </a:p>
        </p:txBody>
      </p:sp>
      <p:pic>
        <p:nvPicPr>
          <p:cNvPr id="675843" name="Picture 3"/>
          <p:cNvPicPr>
            <a:picLocks noChangeAspect="1" noChangeArrowheads="1"/>
          </p:cNvPicPr>
          <p:nvPr/>
        </p:nvPicPr>
        <p:blipFill>
          <a:blip r:embed="rId3"/>
          <a:srcRect l="23473" t="919" r="23195" b="1358"/>
          <a:stretch>
            <a:fillRect/>
          </a:stretch>
        </p:blipFill>
        <p:spPr bwMode="auto">
          <a:xfrm>
            <a:off x="2667000" y="1371600"/>
            <a:ext cx="3354388" cy="4916488"/>
          </a:xfrm>
          <a:prstGeom prst="rect">
            <a:avLst/>
          </a:prstGeom>
          <a:noFill/>
          <a:ln w="57150" cmpd="thickThin">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r>
              <a:rPr lang="en-US"/>
              <a:t>Schedulers</a:t>
            </a:r>
          </a:p>
        </p:txBody>
      </p:sp>
      <p:sp>
        <p:nvSpPr>
          <p:cNvPr id="428035" name="Rectangle 3"/>
          <p:cNvSpPr>
            <a:spLocks noGrp="1" noChangeArrowheads="1"/>
          </p:cNvSpPr>
          <p:nvPr>
            <p:ph type="body" idx="1"/>
          </p:nvPr>
        </p:nvSpPr>
        <p:spPr/>
        <p:txBody>
          <a:bodyPr/>
          <a:lstStyle/>
          <a:p>
            <a:r>
              <a:rPr lang="en-US"/>
              <a:t> </a:t>
            </a:r>
          </a:p>
        </p:txBody>
      </p:sp>
      <p:sp>
        <p:nvSpPr>
          <p:cNvPr id="428036" name="Rectangle 4"/>
          <p:cNvSpPr>
            <a:spLocks noChangeArrowheads="1"/>
          </p:cNvSpPr>
          <p:nvPr/>
        </p:nvSpPr>
        <p:spPr bwMode="auto">
          <a:xfrm>
            <a:off x="990600" y="1371600"/>
            <a:ext cx="7162800" cy="1917700"/>
          </a:xfrm>
          <a:prstGeom prst="rect">
            <a:avLst/>
          </a:prstGeom>
          <a:noFill/>
          <a:ln w="9525">
            <a:noFill/>
            <a:miter lim="800000"/>
            <a:headEnd/>
            <a:tailEnd/>
          </a:ln>
          <a:effectLst/>
        </p:spPr>
        <p:txBody>
          <a:bodyPr lIns="90000" tIns="46800" rIns="90000" bIns="46800">
            <a:spAutoFit/>
          </a:bodyPr>
          <a:lstStyle/>
          <a:p>
            <a:r>
              <a:rPr kumimoji="1" lang="en-US"/>
              <a:t>Long-term scheduler (or job scheduler) – selects which processes should be brought into the ready queue.</a:t>
            </a:r>
          </a:p>
          <a:p>
            <a:endParaRPr kumimoji="1" lang="en-US"/>
          </a:p>
          <a:p>
            <a:r>
              <a:rPr kumimoji="1" lang="en-US"/>
              <a:t>Short-term scheduler (or CPU scheduler) – selects which process should be executed next and allocates CPU.</a:t>
            </a:r>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6" name="Rectangle 2"/>
          <p:cNvSpPr>
            <a:spLocks noGrp="1" noChangeArrowheads="1"/>
          </p:cNvSpPr>
          <p:nvPr>
            <p:ph type="title"/>
          </p:nvPr>
        </p:nvSpPr>
        <p:spPr>
          <a:xfrm>
            <a:off x="1023938" y="133350"/>
            <a:ext cx="7840662" cy="457200"/>
          </a:xfrm>
        </p:spPr>
        <p:txBody>
          <a:bodyPr/>
          <a:lstStyle/>
          <a:p>
            <a:r>
              <a:rPr lang="en-US" sz="1800"/>
              <a:t>Resource Allocation Graph With A Cycle But No Deadlock</a:t>
            </a:r>
          </a:p>
        </p:txBody>
      </p:sp>
      <p:pic>
        <p:nvPicPr>
          <p:cNvPr id="676867" name="Picture 3"/>
          <p:cNvPicPr>
            <a:picLocks noChangeAspect="1" noChangeArrowheads="1"/>
          </p:cNvPicPr>
          <p:nvPr/>
        </p:nvPicPr>
        <p:blipFill>
          <a:blip r:embed="rId3"/>
          <a:srcRect l="19093" t="700" r="19093" b="700"/>
          <a:stretch>
            <a:fillRect/>
          </a:stretch>
        </p:blipFill>
        <p:spPr bwMode="auto">
          <a:xfrm>
            <a:off x="2286000" y="1295400"/>
            <a:ext cx="4024313" cy="5135563"/>
          </a:xfrm>
          <a:prstGeom prst="rect">
            <a:avLst/>
          </a:prstGeom>
          <a:noFill/>
          <a:ln w="57150" cmpd="thickThin">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0754" name="Title 1"/>
          <p:cNvSpPr>
            <a:spLocks noGrp="1"/>
          </p:cNvSpPr>
          <p:nvPr>
            <p:ph type="title" idx="4294967295"/>
          </p:nvPr>
        </p:nvSpPr>
        <p:spPr/>
        <p:txBody>
          <a:bodyPr anchor="ctr"/>
          <a:lstStyle/>
          <a:p>
            <a:r>
              <a:rPr lang="en-US"/>
              <a:t>Resource Allocation </a:t>
            </a:r>
            <a:br>
              <a:rPr lang="en-US"/>
            </a:br>
            <a:r>
              <a:rPr lang="en-US"/>
              <a:t>Graphs</a:t>
            </a:r>
          </a:p>
        </p:txBody>
      </p:sp>
      <p:pic>
        <p:nvPicPr>
          <p:cNvPr id="970755" name="Picture 2"/>
          <p:cNvPicPr>
            <a:picLocks noChangeAspect="1" noChangeArrowheads="1"/>
          </p:cNvPicPr>
          <p:nvPr/>
        </p:nvPicPr>
        <p:blipFill>
          <a:blip r:embed="rId3"/>
          <a:srcRect/>
          <a:stretch>
            <a:fillRect/>
          </a:stretch>
        </p:blipFill>
        <p:spPr bwMode="auto">
          <a:xfrm>
            <a:off x="1041400" y="1728788"/>
            <a:ext cx="7059613" cy="451961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6658" name="Title 1"/>
          <p:cNvSpPr>
            <a:spLocks noGrp="1"/>
          </p:cNvSpPr>
          <p:nvPr>
            <p:ph type="title" idx="4294967295"/>
          </p:nvPr>
        </p:nvSpPr>
        <p:spPr/>
        <p:txBody>
          <a:bodyPr anchor="ctr"/>
          <a:lstStyle/>
          <a:p>
            <a:r>
              <a:rPr lang="en-US"/>
              <a:t>Resource Allocation </a:t>
            </a:r>
            <a:br>
              <a:rPr lang="en-US"/>
            </a:br>
            <a:r>
              <a:rPr lang="en-US"/>
              <a:t>Graphs of deadlock</a:t>
            </a:r>
          </a:p>
        </p:txBody>
      </p:sp>
      <p:pic>
        <p:nvPicPr>
          <p:cNvPr id="966659" name="Content Placeholder 3" descr="Fig06_05b.gif"/>
          <p:cNvPicPr>
            <a:picLocks noGrp="1" noChangeAspect="1"/>
          </p:cNvPicPr>
          <p:nvPr>
            <p:ph idx="4294967295"/>
          </p:nvPr>
        </p:nvPicPr>
        <p:blipFill>
          <a:blip r:embed="rId3"/>
          <a:srcRect/>
          <a:stretch>
            <a:fillRect/>
          </a:stretch>
        </p:blipFill>
        <p:spPr>
          <a:xfrm>
            <a:off x="381000" y="1447800"/>
            <a:ext cx="8515350" cy="4624388"/>
          </a:xfrm>
        </p:spPr>
      </p:pic>
    </p:spTree>
  </p:cSld>
  <p:clrMapOvr>
    <a:masterClrMapping/>
  </p:clrMapOvr>
  <p:transition/>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890" name="Rectangle 2"/>
          <p:cNvSpPr>
            <a:spLocks noGrp="1" noChangeArrowheads="1"/>
          </p:cNvSpPr>
          <p:nvPr>
            <p:ph type="title"/>
          </p:nvPr>
        </p:nvSpPr>
        <p:spPr/>
        <p:txBody>
          <a:bodyPr/>
          <a:lstStyle/>
          <a:p>
            <a:r>
              <a:rPr lang="en-US"/>
              <a:t>Basic Facts</a:t>
            </a:r>
          </a:p>
        </p:txBody>
      </p:sp>
      <p:sp>
        <p:nvSpPr>
          <p:cNvPr id="677891" name="Rectangle 3"/>
          <p:cNvSpPr>
            <a:spLocks noGrp="1" noChangeArrowheads="1"/>
          </p:cNvSpPr>
          <p:nvPr>
            <p:ph type="body" idx="1"/>
          </p:nvPr>
        </p:nvSpPr>
        <p:spPr/>
        <p:txBody>
          <a:bodyPr/>
          <a:lstStyle/>
          <a:p>
            <a:r>
              <a:rPr lang="en-US"/>
              <a:t>If graph contains </a:t>
            </a:r>
            <a:r>
              <a:rPr lang="en-US">
                <a:solidFill>
                  <a:schemeClr val="accent1"/>
                </a:solidFill>
              </a:rPr>
              <a:t>no cycles</a:t>
            </a:r>
            <a:r>
              <a:rPr lang="en-US">
                <a:solidFill>
                  <a:schemeClr val="bg2"/>
                </a:solidFill>
              </a:rPr>
              <a:t> </a:t>
            </a:r>
            <a:r>
              <a:rPr lang="en-US">
                <a:solidFill>
                  <a:schemeClr val="bg2"/>
                </a:solidFill>
                <a:sym typeface="Symbol" pitchFamily="18" charset="2"/>
              </a:rPr>
              <a:t> </a:t>
            </a:r>
            <a:r>
              <a:rPr lang="en-US">
                <a:solidFill>
                  <a:schemeClr val="accent1"/>
                </a:solidFill>
                <a:sym typeface="Symbol" pitchFamily="18" charset="2"/>
              </a:rPr>
              <a:t>no deadlock.</a:t>
            </a:r>
            <a:br>
              <a:rPr lang="en-US">
                <a:solidFill>
                  <a:schemeClr val="accent1"/>
                </a:solidFill>
                <a:sym typeface="Symbol" pitchFamily="18" charset="2"/>
              </a:rPr>
            </a:br>
            <a:endParaRPr lang="en-US">
              <a:solidFill>
                <a:schemeClr val="accent1"/>
              </a:solidFill>
              <a:sym typeface="Symbol" pitchFamily="18" charset="2"/>
            </a:endParaRPr>
          </a:p>
          <a:p>
            <a:r>
              <a:rPr lang="en-US">
                <a:sym typeface="Symbol" pitchFamily="18" charset="2"/>
              </a:rPr>
              <a:t>If graph contains a cycle </a:t>
            </a:r>
          </a:p>
          <a:p>
            <a:pPr lvl="1"/>
            <a:r>
              <a:rPr lang="en-US">
                <a:sym typeface="Symbol" pitchFamily="18" charset="2"/>
              </a:rPr>
              <a:t>if </a:t>
            </a:r>
            <a:r>
              <a:rPr lang="en-US">
                <a:solidFill>
                  <a:srgbClr val="FF0066"/>
                </a:solidFill>
                <a:sym typeface="Symbol" pitchFamily="18" charset="2"/>
              </a:rPr>
              <a:t>only one instance</a:t>
            </a:r>
            <a:r>
              <a:rPr lang="en-US">
                <a:sym typeface="Symbol" pitchFamily="18" charset="2"/>
              </a:rPr>
              <a:t> per resource type, then </a:t>
            </a:r>
            <a:r>
              <a:rPr lang="en-US">
                <a:solidFill>
                  <a:srgbClr val="FF0066"/>
                </a:solidFill>
                <a:sym typeface="Symbol" pitchFamily="18" charset="2"/>
              </a:rPr>
              <a:t>deadlock.</a:t>
            </a:r>
          </a:p>
          <a:p>
            <a:pPr lvl="1"/>
            <a:r>
              <a:rPr lang="en-US">
                <a:sym typeface="Symbol" pitchFamily="18" charset="2"/>
              </a:rPr>
              <a:t>if </a:t>
            </a:r>
            <a:r>
              <a:rPr lang="en-US">
                <a:solidFill>
                  <a:srgbClr val="0000FF"/>
                </a:solidFill>
                <a:sym typeface="Symbol" pitchFamily="18" charset="2"/>
              </a:rPr>
              <a:t>several instances</a:t>
            </a:r>
            <a:r>
              <a:rPr lang="en-US">
                <a:sym typeface="Symbol" pitchFamily="18" charset="2"/>
              </a:rPr>
              <a:t> per resource type, </a:t>
            </a:r>
            <a:r>
              <a:rPr lang="en-US">
                <a:solidFill>
                  <a:srgbClr val="FF0066"/>
                </a:solidFill>
                <a:sym typeface="Symbol" pitchFamily="18" charset="2"/>
              </a:rPr>
              <a:t>possibility</a:t>
            </a:r>
            <a:r>
              <a:rPr lang="en-US">
                <a:sym typeface="Symbol" pitchFamily="18" charset="2"/>
              </a:rPr>
              <a:t> of deadlock.</a:t>
            </a:r>
          </a:p>
        </p:txBody>
      </p:sp>
    </p:spTree>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14" name="Rectangle 2"/>
          <p:cNvSpPr>
            <a:spLocks noGrp="1" noChangeArrowheads="1"/>
          </p:cNvSpPr>
          <p:nvPr>
            <p:ph type="title"/>
          </p:nvPr>
        </p:nvSpPr>
        <p:spPr/>
        <p:txBody>
          <a:bodyPr/>
          <a:lstStyle/>
          <a:p>
            <a:r>
              <a:rPr lang="en-US"/>
              <a:t>Methods for Handling Deadlocks</a:t>
            </a:r>
          </a:p>
        </p:txBody>
      </p:sp>
      <p:sp>
        <p:nvSpPr>
          <p:cNvPr id="678915" name="Rectangle 3"/>
          <p:cNvSpPr>
            <a:spLocks noGrp="1" noChangeArrowheads="1"/>
          </p:cNvSpPr>
          <p:nvPr>
            <p:ph type="body" idx="1"/>
          </p:nvPr>
        </p:nvSpPr>
        <p:spPr/>
        <p:txBody>
          <a:bodyPr/>
          <a:lstStyle/>
          <a:p>
            <a:r>
              <a:rPr lang="en-US"/>
              <a:t>Ensure that the </a:t>
            </a:r>
            <a:r>
              <a:rPr lang="en-US">
                <a:solidFill>
                  <a:srgbClr val="0000FF"/>
                </a:solidFill>
              </a:rPr>
              <a:t>system will </a:t>
            </a:r>
            <a:r>
              <a:rPr lang="en-US" i="1">
                <a:solidFill>
                  <a:srgbClr val="0000FF"/>
                </a:solidFill>
              </a:rPr>
              <a:t>never</a:t>
            </a:r>
            <a:r>
              <a:rPr lang="en-US"/>
              <a:t> enter a deadlock state.( Protocol for Deadlock </a:t>
            </a:r>
            <a:r>
              <a:rPr lang="en-US">
                <a:solidFill>
                  <a:srgbClr val="0000FF"/>
                </a:solidFill>
              </a:rPr>
              <a:t>prevention</a:t>
            </a:r>
            <a:r>
              <a:rPr lang="en-US"/>
              <a:t> or a deadlock </a:t>
            </a:r>
            <a:r>
              <a:rPr lang="en-US">
                <a:solidFill>
                  <a:srgbClr val="0000FF"/>
                </a:solidFill>
              </a:rPr>
              <a:t>Avoidance</a:t>
            </a:r>
            <a:r>
              <a:rPr lang="en-US"/>
              <a:t> )</a:t>
            </a:r>
          </a:p>
          <a:p>
            <a:r>
              <a:rPr lang="en-US"/>
              <a:t>Allow the system to enter a deadlock state, </a:t>
            </a:r>
            <a:r>
              <a:rPr lang="en-US">
                <a:solidFill>
                  <a:srgbClr val="0000FF"/>
                </a:solidFill>
              </a:rPr>
              <a:t>Detect it and then recover</a:t>
            </a:r>
            <a:r>
              <a:rPr lang="en-US"/>
              <a:t>.</a:t>
            </a:r>
            <a:br>
              <a:rPr lang="en-US"/>
            </a:br>
            <a:endParaRPr lang="en-US"/>
          </a:p>
          <a:p>
            <a:r>
              <a:rPr lang="en-US">
                <a:solidFill>
                  <a:srgbClr val="FF0066"/>
                </a:solidFill>
              </a:rPr>
              <a:t>Ignore the problem</a:t>
            </a:r>
            <a:r>
              <a:rPr lang="en-US"/>
              <a:t> (</a:t>
            </a:r>
            <a:r>
              <a:rPr lang="en-US" sz="2400">
                <a:solidFill>
                  <a:srgbClr val="0000FF"/>
                </a:solidFill>
                <a:latin typeface="Times New Roman" pitchFamily="18" charset="0"/>
              </a:rPr>
              <a:t>Ostrich Technique</a:t>
            </a:r>
            <a:r>
              <a:rPr lang="en-US" sz="2400">
                <a:latin typeface="Times New Roman" pitchFamily="18" charset="0"/>
              </a:rPr>
              <a:t> )and pretend that deadlocks never occur in the system; used by most operating systems, including </a:t>
            </a:r>
            <a:r>
              <a:rPr lang="en-US" sz="2400">
                <a:solidFill>
                  <a:srgbClr val="0000FF"/>
                </a:solidFill>
                <a:latin typeface="Times New Roman" pitchFamily="18" charset="0"/>
              </a:rPr>
              <a:t>UNIX</a:t>
            </a:r>
            <a:r>
              <a:rPr lang="en-US" sz="2400">
                <a:latin typeface="Times New Roman" pitchFamily="18" charset="0"/>
              </a:rPr>
              <a:t>.</a:t>
            </a:r>
          </a:p>
        </p:txBody>
      </p:sp>
    </p:spTree>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02" name="Title 1"/>
          <p:cNvSpPr>
            <a:spLocks noGrp="1"/>
          </p:cNvSpPr>
          <p:nvPr>
            <p:ph type="title" idx="4294967295"/>
          </p:nvPr>
        </p:nvSpPr>
        <p:spPr/>
        <p:txBody>
          <a:bodyPr anchor="ctr"/>
          <a:lstStyle/>
          <a:p>
            <a:r>
              <a:rPr lang="en-NZ" sz="2400" b="1">
                <a:solidFill>
                  <a:srgbClr val="FF0066"/>
                </a:solidFill>
                <a:latin typeface="Times New Roman" pitchFamily="18" charset="0"/>
              </a:rPr>
              <a:t>Deadlock Prevention Strategy</a:t>
            </a:r>
          </a:p>
        </p:txBody>
      </p:sp>
      <p:sp>
        <p:nvSpPr>
          <p:cNvPr id="972803" name="Content Placeholder 2"/>
          <p:cNvSpPr>
            <a:spLocks noGrp="1"/>
          </p:cNvSpPr>
          <p:nvPr>
            <p:ph idx="4294967295"/>
          </p:nvPr>
        </p:nvSpPr>
        <p:spPr>
          <a:xfrm>
            <a:off x="457200" y="1600200"/>
            <a:ext cx="8229600" cy="4953000"/>
          </a:xfrm>
        </p:spPr>
        <p:txBody>
          <a:bodyPr/>
          <a:lstStyle/>
          <a:p>
            <a:r>
              <a:rPr lang="en-NZ"/>
              <a:t>Design a system in such a way that the possibility of deadlock is excluded.</a:t>
            </a:r>
          </a:p>
          <a:p>
            <a:r>
              <a:rPr lang="en-NZ"/>
              <a:t>Two main methods</a:t>
            </a:r>
          </a:p>
          <a:p>
            <a:pPr lvl="1"/>
            <a:r>
              <a:rPr lang="en-NZ">
                <a:solidFill>
                  <a:srgbClr val="0000FF"/>
                </a:solidFill>
              </a:rPr>
              <a:t> Indirect</a:t>
            </a:r>
            <a:r>
              <a:rPr lang="en-NZ"/>
              <a:t> – prevent all </a:t>
            </a:r>
            <a:r>
              <a:rPr lang="en-NZ">
                <a:solidFill>
                  <a:srgbClr val="0000FF"/>
                </a:solidFill>
              </a:rPr>
              <a:t>three of the necessary</a:t>
            </a:r>
            <a:r>
              <a:rPr lang="en-NZ"/>
              <a:t> conditions occurring at once</a:t>
            </a:r>
          </a:p>
          <a:p>
            <a:pPr lvl="1"/>
            <a:r>
              <a:rPr lang="en-NZ"/>
              <a:t> </a:t>
            </a:r>
            <a:r>
              <a:rPr lang="en-NZ">
                <a:solidFill>
                  <a:srgbClr val="0000FF"/>
                </a:solidFill>
              </a:rPr>
              <a:t>Direct</a:t>
            </a:r>
            <a:r>
              <a:rPr lang="en-NZ"/>
              <a:t> – prevent circular waits</a:t>
            </a:r>
          </a:p>
        </p:txBody>
      </p:sp>
    </p:spTree>
  </p:cSld>
  <p:clrMapOvr>
    <a:masterClrMapping/>
  </p:clrMapOvr>
  <p:transition/>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38" name="Rectangle 2"/>
          <p:cNvSpPr>
            <a:spLocks noGrp="1" noChangeArrowheads="1"/>
          </p:cNvSpPr>
          <p:nvPr>
            <p:ph type="title"/>
          </p:nvPr>
        </p:nvSpPr>
        <p:spPr/>
        <p:txBody>
          <a:bodyPr/>
          <a:lstStyle/>
          <a:p>
            <a:r>
              <a:rPr lang="en-US"/>
              <a:t>Deadlock Prevention</a:t>
            </a:r>
          </a:p>
        </p:txBody>
      </p:sp>
      <p:sp>
        <p:nvSpPr>
          <p:cNvPr id="679939" name="Rectangle 3"/>
          <p:cNvSpPr>
            <a:spLocks noGrp="1" noChangeArrowheads="1"/>
          </p:cNvSpPr>
          <p:nvPr>
            <p:ph type="body" idx="1"/>
          </p:nvPr>
        </p:nvSpPr>
        <p:spPr>
          <a:xfrm>
            <a:off x="990600" y="2133600"/>
            <a:ext cx="7029450" cy="4114800"/>
          </a:xfrm>
        </p:spPr>
        <p:txBody>
          <a:bodyPr/>
          <a:lstStyle/>
          <a:p>
            <a:r>
              <a:rPr lang="en-US" b="1"/>
              <a:t>  </a:t>
            </a:r>
            <a:r>
              <a:rPr lang="en-US" b="1">
                <a:solidFill>
                  <a:schemeClr val="accent1"/>
                </a:solidFill>
              </a:rPr>
              <a:t>Mutual Exclusion</a:t>
            </a:r>
            <a:r>
              <a:rPr lang="en-US">
                <a:solidFill>
                  <a:schemeClr val="accent1"/>
                </a:solidFill>
              </a:rPr>
              <a:t> </a:t>
            </a:r>
            <a:r>
              <a:rPr lang="en-US"/>
              <a:t>– </a:t>
            </a:r>
            <a:r>
              <a:rPr lang="en-US" sz="2000">
                <a:latin typeface="Times New Roman" pitchFamily="18" charset="0"/>
              </a:rPr>
              <a:t>not required for sharable resources; must hold for </a:t>
            </a:r>
            <a:r>
              <a:rPr lang="en-US" sz="2000">
                <a:solidFill>
                  <a:schemeClr val="tx2"/>
                </a:solidFill>
                <a:latin typeface="Times New Roman" pitchFamily="18" charset="0"/>
              </a:rPr>
              <a:t>nonsharable resources</a:t>
            </a:r>
            <a:r>
              <a:rPr lang="en-US" sz="2000">
                <a:latin typeface="Times New Roman" pitchFamily="18" charset="0"/>
              </a:rPr>
              <a:t>.</a:t>
            </a:r>
            <a:br>
              <a:rPr lang="en-US" sz="2000">
                <a:latin typeface="Times New Roman" pitchFamily="18" charset="0"/>
              </a:rPr>
            </a:br>
            <a:endParaRPr lang="en-US" sz="2000">
              <a:latin typeface="Times New Roman" pitchFamily="18" charset="0"/>
            </a:endParaRPr>
          </a:p>
          <a:p>
            <a:r>
              <a:rPr lang="en-US" b="1"/>
              <a:t>  </a:t>
            </a:r>
            <a:r>
              <a:rPr lang="en-US" b="1">
                <a:solidFill>
                  <a:schemeClr val="accent1"/>
                </a:solidFill>
              </a:rPr>
              <a:t>Hold and Wait</a:t>
            </a:r>
            <a:r>
              <a:rPr lang="en-US">
                <a:solidFill>
                  <a:schemeClr val="accent1"/>
                </a:solidFill>
              </a:rPr>
              <a:t> </a:t>
            </a:r>
            <a:r>
              <a:rPr lang="en-US"/>
              <a:t>– </a:t>
            </a:r>
            <a:r>
              <a:rPr lang="en-US" sz="2000">
                <a:latin typeface="Times New Roman" pitchFamily="18" charset="0"/>
              </a:rPr>
              <a:t>must guarantee that whenever a process </a:t>
            </a:r>
            <a:r>
              <a:rPr lang="en-US" sz="2000">
                <a:solidFill>
                  <a:srgbClr val="FF0066"/>
                </a:solidFill>
                <a:latin typeface="Times New Roman" pitchFamily="18" charset="0"/>
              </a:rPr>
              <a:t>requests a resource</a:t>
            </a:r>
            <a:r>
              <a:rPr lang="en-US" sz="2000">
                <a:latin typeface="Times New Roman" pitchFamily="18" charset="0"/>
              </a:rPr>
              <a:t>, it </a:t>
            </a:r>
            <a:r>
              <a:rPr lang="en-US" sz="2000">
                <a:solidFill>
                  <a:srgbClr val="FF0066"/>
                </a:solidFill>
                <a:latin typeface="Times New Roman" pitchFamily="18" charset="0"/>
              </a:rPr>
              <a:t>does not hold</a:t>
            </a:r>
            <a:r>
              <a:rPr lang="en-US" sz="2000">
                <a:latin typeface="Times New Roman" pitchFamily="18" charset="0"/>
              </a:rPr>
              <a:t> any other </a:t>
            </a:r>
            <a:r>
              <a:rPr lang="en-US" sz="2000">
                <a:solidFill>
                  <a:srgbClr val="FF0066"/>
                </a:solidFill>
                <a:latin typeface="Times New Roman" pitchFamily="18" charset="0"/>
              </a:rPr>
              <a:t>resources.</a:t>
            </a:r>
          </a:p>
          <a:p>
            <a:pPr lvl="1"/>
            <a:r>
              <a:rPr lang="en-US" sz="2000">
                <a:latin typeface="Times New Roman" pitchFamily="18" charset="0"/>
              </a:rPr>
              <a:t>Require process to request and be allocated </a:t>
            </a:r>
            <a:r>
              <a:rPr lang="en-US" sz="2000">
                <a:solidFill>
                  <a:srgbClr val="0000FF"/>
                </a:solidFill>
                <a:latin typeface="Times New Roman" pitchFamily="18" charset="0"/>
              </a:rPr>
              <a:t>all</a:t>
            </a:r>
            <a:r>
              <a:rPr lang="en-US" sz="2000">
                <a:latin typeface="Times New Roman" pitchFamily="18" charset="0"/>
              </a:rPr>
              <a:t> its resources </a:t>
            </a:r>
            <a:r>
              <a:rPr lang="en-US" sz="2000">
                <a:solidFill>
                  <a:srgbClr val="0000FF"/>
                </a:solidFill>
                <a:latin typeface="Times New Roman" pitchFamily="18" charset="0"/>
              </a:rPr>
              <a:t>before it begins</a:t>
            </a:r>
            <a:r>
              <a:rPr lang="en-US" sz="2000">
                <a:latin typeface="Times New Roman" pitchFamily="18" charset="0"/>
              </a:rPr>
              <a:t> execution, or allow process to request resources only when the </a:t>
            </a:r>
            <a:r>
              <a:rPr lang="en-US" sz="2000">
                <a:solidFill>
                  <a:srgbClr val="0000FF"/>
                </a:solidFill>
                <a:latin typeface="Times New Roman" pitchFamily="18" charset="0"/>
              </a:rPr>
              <a:t>process has none</a:t>
            </a:r>
            <a:r>
              <a:rPr lang="en-US" sz="2000">
                <a:latin typeface="Times New Roman" pitchFamily="18" charset="0"/>
              </a:rPr>
              <a:t>.</a:t>
            </a:r>
          </a:p>
          <a:p>
            <a:pPr lvl="1"/>
            <a:r>
              <a:rPr lang="en-US" sz="2000">
                <a:solidFill>
                  <a:schemeClr val="accent1"/>
                </a:solidFill>
                <a:latin typeface="Times New Roman" pitchFamily="18" charset="0"/>
              </a:rPr>
              <a:t>Low resource</a:t>
            </a:r>
            <a:r>
              <a:rPr lang="en-US" sz="2000">
                <a:latin typeface="Times New Roman" pitchFamily="18" charset="0"/>
              </a:rPr>
              <a:t> utilization; </a:t>
            </a:r>
            <a:r>
              <a:rPr lang="en-US" sz="2000">
                <a:solidFill>
                  <a:schemeClr val="accent1"/>
                </a:solidFill>
                <a:latin typeface="Times New Roman" pitchFamily="18" charset="0"/>
              </a:rPr>
              <a:t>starvation possible</a:t>
            </a:r>
            <a:r>
              <a:rPr lang="en-US" sz="2000">
                <a:latin typeface="Times New Roman" pitchFamily="18" charset="0"/>
              </a:rPr>
              <a:t>.</a:t>
            </a:r>
          </a:p>
        </p:txBody>
      </p:sp>
      <p:sp>
        <p:nvSpPr>
          <p:cNvPr id="679940" name="Text Box 4"/>
          <p:cNvSpPr txBox="1">
            <a:spLocks noChangeArrowheads="1"/>
          </p:cNvSpPr>
          <p:nvPr/>
        </p:nvSpPr>
        <p:spPr bwMode="auto">
          <a:xfrm>
            <a:off x="609600" y="1066800"/>
            <a:ext cx="7470775" cy="701675"/>
          </a:xfrm>
          <a:prstGeom prst="rect">
            <a:avLst/>
          </a:prstGeom>
          <a:noFill/>
          <a:ln w="9525">
            <a:noFill/>
            <a:miter lim="800000"/>
            <a:headEnd/>
            <a:tailEnd/>
          </a:ln>
          <a:effectLst/>
        </p:spPr>
        <p:txBody>
          <a:bodyPr anchor="ctr">
            <a:spAutoFit/>
          </a:bodyPr>
          <a:lstStyle/>
          <a:p>
            <a:pPr algn="ctr">
              <a:spcBef>
                <a:spcPct val="50000"/>
              </a:spcBef>
            </a:pPr>
            <a:r>
              <a:rPr lang="en-US" sz="2000">
                <a:latin typeface="Helvetica" pitchFamily="34" charset="0"/>
              </a:rPr>
              <a:t>Restrain the ways request can be made. (  Ensure that at least one of these conditions cannot hold )</a:t>
            </a:r>
          </a:p>
        </p:txBody>
      </p:sp>
    </p:spTree>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2" name="Rectangle 2"/>
          <p:cNvSpPr>
            <a:spLocks noGrp="1" noChangeArrowheads="1"/>
          </p:cNvSpPr>
          <p:nvPr>
            <p:ph type="title"/>
          </p:nvPr>
        </p:nvSpPr>
        <p:spPr/>
        <p:txBody>
          <a:bodyPr/>
          <a:lstStyle/>
          <a:p>
            <a:r>
              <a:rPr lang="en-US"/>
              <a:t>Deadlock Prevention (Cont.)</a:t>
            </a:r>
          </a:p>
        </p:txBody>
      </p:sp>
      <p:sp>
        <p:nvSpPr>
          <p:cNvPr id="680963" name="Rectangle 3"/>
          <p:cNvSpPr>
            <a:spLocks noGrp="1" noChangeArrowheads="1"/>
          </p:cNvSpPr>
          <p:nvPr>
            <p:ph type="body" idx="1"/>
          </p:nvPr>
        </p:nvSpPr>
        <p:spPr/>
        <p:txBody>
          <a:bodyPr/>
          <a:lstStyle/>
          <a:p>
            <a:r>
              <a:rPr lang="en-US" b="1"/>
              <a:t>  </a:t>
            </a:r>
            <a:r>
              <a:rPr lang="en-US" b="1">
                <a:solidFill>
                  <a:schemeClr val="accent1"/>
                </a:solidFill>
              </a:rPr>
              <a:t>No Preemption</a:t>
            </a:r>
            <a:r>
              <a:rPr lang="en-US">
                <a:solidFill>
                  <a:schemeClr val="accent1"/>
                </a:solidFill>
              </a:rPr>
              <a:t> –</a:t>
            </a:r>
          </a:p>
          <a:p>
            <a:pPr lvl="1"/>
            <a:r>
              <a:rPr lang="en-US">
                <a:latin typeface="Times New Roman" pitchFamily="18" charset="0"/>
              </a:rPr>
              <a:t>If a process that is holding some resources requests another resource that cannot be immediately allocated to it, then </a:t>
            </a:r>
            <a:r>
              <a:rPr lang="en-US">
                <a:solidFill>
                  <a:schemeClr val="accent1"/>
                </a:solidFill>
                <a:latin typeface="Times New Roman" pitchFamily="18" charset="0"/>
              </a:rPr>
              <a:t>all</a:t>
            </a:r>
            <a:r>
              <a:rPr lang="en-US">
                <a:latin typeface="Times New Roman" pitchFamily="18" charset="0"/>
              </a:rPr>
              <a:t> </a:t>
            </a:r>
            <a:r>
              <a:rPr lang="en-US">
                <a:solidFill>
                  <a:schemeClr val="accent1"/>
                </a:solidFill>
                <a:latin typeface="Times New Roman" pitchFamily="18" charset="0"/>
              </a:rPr>
              <a:t>resources currently being held are released</a:t>
            </a:r>
            <a:r>
              <a:rPr lang="en-US">
                <a:latin typeface="Times New Roman" pitchFamily="18" charset="0"/>
              </a:rPr>
              <a:t>.</a:t>
            </a:r>
          </a:p>
          <a:p>
            <a:pPr lvl="1"/>
            <a:r>
              <a:rPr lang="en-US">
                <a:latin typeface="Times New Roman" pitchFamily="18" charset="0"/>
              </a:rPr>
              <a:t>Preempted resources are added to the list of resources for which the process is waiting.</a:t>
            </a:r>
          </a:p>
          <a:p>
            <a:pPr lvl="1"/>
            <a:r>
              <a:rPr lang="en-US">
                <a:latin typeface="Times New Roman" pitchFamily="18" charset="0"/>
              </a:rPr>
              <a:t>Process </a:t>
            </a:r>
            <a:r>
              <a:rPr lang="en-US">
                <a:solidFill>
                  <a:schemeClr val="accent1"/>
                </a:solidFill>
                <a:latin typeface="Times New Roman" pitchFamily="18" charset="0"/>
              </a:rPr>
              <a:t>will be restarted only when it can regain</a:t>
            </a:r>
            <a:r>
              <a:rPr lang="en-US">
                <a:latin typeface="Times New Roman" pitchFamily="18" charset="0"/>
              </a:rPr>
              <a:t> its old resources, as well as the new ones that it is requesting.</a:t>
            </a:r>
            <a:br>
              <a:rPr lang="en-US">
                <a:latin typeface="Times New Roman" pitchFamily="18" charset="0"/>
              </a:rPr>
            </a:br>
            <a:endParaRPr lang="en-US">
              <a:latin typeface="Times New Roman" pitchFamily="18" charset="0"/>
            </a:endParaRPr>
          </a:p>
          <a:p>
            <a:r>
              <a:rPr lang="en-US" b="1"/>
              <a:t> </a:t>
            </a:r>
            <a:r>
              <a:rPr lang="en-US" b="1">
                <a:solidFill>
                  <a:srgbClr val="0000FF"/>
                </a:solidFill>
              </a:rPr>
              <a:t>Circular Wait</a:t>
            </a:r>
            <a:r>
              <a:rPr lang="en-US">
                <a:solidFill>
                  <a:srgbClr val="0000FF"/>
                </a:solidFill>
              </a:rPr>
              <a:t> – </a:t>
            </a:r>
            <a:r>
              <a:rPr lang="en-US" sz="2400">
                <a:latin typeface="Times New Roman" pitchFamily="18" charset="0"/>
              </a:rPr>
              <a:t>impose a total ordering of all resource types, and require that each process requests resources in an </a:t>
            </a:r>
            <a:r>
              <a:rPr lang="en-US" sz="2400">
                <a:solidFill>
                  <a:srgbClr val="FF0066"/>
                </a:solidFill>
                <a:latin typeface="Times New Roman" pitchFamily="18" charset="0"/>
              </a:rPr>
              <a:t>increasing order of enumeration</a:t>
            </a:r>
            <a:r>
              <a:rPr lang="en-US" sz="2400">
                <a:latin typeface="Times New Roman" pitchFamily="18" charset="0"/>
              </a:rPr>
              <a:t>.</a:t>
            </a:r>
          </a:p>
          <a:p>
            <a:pPr lvl="1"/>
            <a:endParaRPr lang="en-US">
              <a:latin typeface="Times New Roman" pitchFamily="18" charset="0"/>
            </a:endParaRPr>
          </a:p>
        </p:txBody>
      </p:sp>
    </p:spTree>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86" name="Rectangle 2"/>
          <p:cNvSpPr>
            <a:spLocks noGrp="1" noChangeArrowheads="1"/>
          </p:cNvSpPr>
          <p:nvPr>
            <p:ph type="title"/>
          </p:nvPr>
        </p:nvSpPr>
        <p:spPr/>
        <p:txBody>
          <a:bodyPr/>
          <a:lstStyle/>
          <a:p>
            <a:r>
              <a:rPr lang="en-US"/>
              <a:t>Deadlock Avoidance</a:t>
            </a:r>
          </a:p>
        </p:txBody>
      </p:sp>
      <p:sp>
        <p:nvSpPr>
          <p:cNvPr id="681987" name="Rectangle 3"/>
          <p:cNvSpPr>
            <a:spLocks noGrp="1" noChangeArrowheads="1"/>
          </p:cNvSpPr>
          <p:nvPr>
            <p:ph type="body" idx="1"/>
          </p:nvPr>
        </p:nvSpPr>
        <p:spPr>
          <a:xfrm>
            <a:off x="1219200" y="1981200"/>
            <a:ext cx="7029450" cy="4114800"/>
          </a:xfrm>
        </p:spPr>
        <p:txBody>
          <a:bodyPr/>
          <a:lstStyle/>
          <a:p>
            <a:r>
              <a:rPr lang="en-US"/>
              <a:t> </a:t>
            </a:r>
            <a:r>
              <a:rPr lang="en-US" sz="2400">
                <a:latin typeface="Times New Roman" pitchFamily="18" charset="0"/>
              </a:rPr>
              <a:t>Simplest and most useful model requires that each process declare the </a:t>
            </a:r>
            <a:r>
              <a:rPr lang="en-US" sz="2400" i="1">
                <a:latin typeface="Times New Roman" pitchFamily="18" charset="0"/>
              </a:rPr>
              <a:t>maximum number</a:t>
            </a:r>
            <a:r>
              <a:rPr lang="en-US" sz="2400">
                <a:latin typeface="Times New Roman" pitchFamily="18" charset="0"/>
              </a:rPr>
              <a:t> of resources of each type that it may need.</a:t>
            </a:r>
            <a:br>
              <a:rPr lang="en-US" sz="2400">
                <a:latin typeface="Times New Roman" pitchFamily="18" charset="0"/>
              </a:rPr>
            </a:br>
            <a:endParaRPr lang="en-US" sz="2400">
              <a:latin typeface="Times New Roman" pitchFamily="18" charset="0"/>
            </a:endParaRPr>
          </a:p>
          <a:p>
            <a:r>
              <a:rPr lang="en-US"/>
              <a:t> </a:t>
            </a:r>
            <a:r>
              <a:rPr lang="en-US" sz="2400">
                <a:latin typeface="Times New Roman" pitchFamily="18" charset="0"/>
              </a:rPr>
              <a:t>The deadlock-avoidance algorithm dynamically examines the resource-allocation state to ensure that there can never be a circular-wait condition.</a:t>
            </a:r>
            <a:br>
              <a:rPr lang="en-US" sz="2400">
                <a:latin typeface="Times New Roman" pitchFamily="18" charset="0"/>
              </a:rPr>
            </a:br>
            <a:endParaRPr lang="en-US" sz="2400">
              <a:latin typeface="Times New Roman" pitchFamily="18" charset="0"/>
            </a:endParaRPr>
          </a:p>
          <a:p>
            <a:r>
              <a:rPr lang="en-US"/>
              <a:t> </a:t>
            </a:r>
            <a:r>
              <a:rPr lang="en-US" sz="2400">
                <a:latin typeface="Times New Roman" pitchFamily="18" charset="0"/>
              </a:rPr>
              <a:t>Resource-allocation </a:t>
            </a:r>
            <a:r>
              <a:rPr lang="en-US" sz="2400" i="1">
                <a:latin typeface="Times New Roman" pitchFamily="18" charset="0"/>
              </a:rPr>
              <a:t>state</a:t>
            </a:r>
            <a:r>
              <a:rPr lang="en-US" sz="2400">
                <a:latin typeface="Times New Roman" pitchFamily="18" charset="0"/>
              </a:rPr>
              <a:t> is defined by the number of available and allocated resources, and the maximum demands of the processes.</a:t>
            </a:r>
          </a:p>
        </p:txBody>
      </p:sp>
      <p:sp>
        <p:nvSpPr>
          <p:cNvPr id="681988" name="Text Box 4"/>
          <p:cNvSpPr txBox="1">
            <a:spLocks noChangeArrowheads="1"/>
          </p:cNvSpPr>
          <p:nvPr/>
        </p:nvSpPr>
        <p:spPr bwMode="auto">
          <a:xfrm>
            <a:off x="990600" y="1265238"/>
            <a:ext cx="7559675" cy="701675"/>
          </a:xfrm>
          <a:prstGeom prst="rect">
            <a:avLst/>
          </a:prstGeom>
          <a:noFill/>
          <a:ln w="9525">
            <a:noFill/>
            <a:miter lim="800000"/>
            <a:headEnd/>
            <a:tailEnd/>
          </a:ln>
          <a:effectLst/>
        </p:spPr>
        <p:txBody>
          <a:bodyPr wrap="none" anchor="ctr">
            <a:spAutoFit/>
          </a:bodyPr>
          <a:lstStyle/>
          <a:p>
            <a:pPr>
              <a:spcBef>
                <a:spcPct val="50000"/>
              </a:spcBef>
            </a:pPr>
            <a:r>
              <a:rPr lang="en-US" sz="2000">
                <a:latin typeface="Helvetica" pitchFamily="34" charset="0"/>
              </a:rPr>
              <a:t>Requires that the system has some additional </a:t>
            </a:r>
            <a:r>
              <a:rPr lang="en-US" sz="2000" i="1">
                <a:latin typeface="Helvetica" pitchFamily="34" charset="0"/>
              </a:rPr>
              <a:t>a priori </a:t>
            </a:r>
            <a:r>
              <a:rPr lang="en-US" sz="2000">
                <a:latin typeface="Helvetica" pitchFamily="34" charset="0"/>
              </a:rPr>
              <a:t>information </a:t>
            </a:r>
            <a:br>
              <a:rPr lang="en-US" sz="2000">
                <a:latin typeface="Helvetica" pitchFamily="34" charset="0"/>
              </a:rPr>
            </a:br>
            <a:r>
              <a:rPr lang="en-US" sz="2000">
                <a:latin typeface="Helvetica" pitchFamily="34" charset="0"/>
              </a:rPr>
              <a:t>available.</a:t>
            </a:r>
          </a:p>
        </p:txBody>
      </p:sp>
    </p:spTree>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10" name="Rectangle 2"/>
          <p:cNvSpPr>
            <a:spLocks noGrp="1" noChangeArrowheads="1"/>
          </p:cNvSpPr>
          <p:nvPr>
            <p:ph type="title"/>
          </p:nvPr>
        </p:nvSpPr>
        <p:spPr/>
        <p:txBody>
          <a:bodyPr/>
          <a:lstStyle/>
          <a:p>
            <a:r>
              <a:rPr lang="en-US"/>
              <a:t>Safe State</a:t>
            </a:r>
          </a:p>
        </p:txBody>
      </p:sp>
      <p:sp>
        <p:nvSpPr>
          <p:cNvPr id="683011" name="Rectangle 3"/>
          <p:cNvSpPr>
            <a:spLocks noGrp="1" noChangeArrowheads="1"/>
          </p:cNvSpPr>
          <p:nvPr>
            <p:ph type="body" idx="1"/>
          </p:nvPr>
        </p:nvSpPr>
        <p:spPr>
          <a:xfrm>
            <a:off x="990600" y="977900"/>
            <a:ext cx="7194550" cy="5651500"/>
          </a:xfrm>
        </p:spPr>
        <p:txBody>
          <a:bodyPr/>
          <a:lstStyle/>
          <a:p>
            <a:pPr>
              <a:lnSpc>
                <a:spcPct val="90000"/>
              </a:lnSpc>
            </a:pPr>
            <a:r>
              <a:rPr lang="en-US" sz="2400"/>
              <a:t> </a:t>
            </a:r>
            <a:r>
              <a:rPr lang="en-US" sz="2400">
                <a:latin typeface="Times New Roman" pitchFamily="18" charset="0"/>
              </a:rPr>
              <a:t>When a process requests an available resource, system must decide if immediate allocation leaves the system in a </a:t>
            </a:r>
            <a:r>
              <a:rPr lang="en-US" sz="2400" i="1">
                <a:latin typeface="Times New Roman" pitchFamily="18" charset="0"/>
              </a:rPr>
              <a:t>safe state</a:t>
            </a:r>
            <a:r>
              <a:rPr lang="en-US" sz="2400">
                <a:latin typeface="Times New Roman" pitchFamily="18" charset="0"/>
              </a:rPr>
              <a:t>.</a:t>
            </a:r>
            <a:br>
              <a:rPr lang="en-US" sz="2400">
                <a:latin typeface="Times New Roman" pitchFamily="18" charset="0"/>
              </a:rPr>
            </a:br>
            <a:endParaRPr lang="en-US" sz="2400">
              <a:latin typeface="Times New Roman" pitchFamily="18" charset="0"/>
            </a:endParaRPr>
          </a:p>
          <a:p>
            <a:pPr>
              <a:lnSpc>
                <a:spcPct val="90000"/>
              </a:lnSpc>
            </a:pPr>
            <a:r>
              <a:rPr lang="en-US" sz="2400"/>
              <a:t> </a:t>
            </a:r>
            <a:r>
              <a:rPr lang="en-US" sz="2400">
                <a:latin typeface="Times New Roman" pitchFamily="18" charset="0"/>
              </a:rPr>
              <a:t>System is in safe state if there exists a safe sequence of all processes.</a:t>
            </a:r>
            <a:r>
              <a:rPr lang="en-US" sz="2400"/>
              <a:t> </a:t>
            </a:r>
            <a:br>
              <a:rPr lang="en-US" sz="2400"/>
            </a:br>
            <a:endParaRPr lang="en-US" sz="2400"/>
          </a:p>
          <a:p>
            <a:pPr>
              <a:lnSpc>
                <a:spcPct val="90000"/>
              </a:lnSpc>
            </a:pPr>
            <a:r>
              <a:rPr lang="en-US" sz="2400"/>
              <a:t> </a:t>
            </a:r>
            <a:r>
              <a:rPr lang="en-US" sz="2400">
                <a:latin typeface="Times New Roman" pitchFamily="18" charset="0"/>
              </a:rPr>
              <a:t>Sequence &lt;</a:t>
            </a:r>
            <a:r>
              <a:rPr lang="en-US" sz="2400" i="1">
                <a:latin typeface="Times New Roman" pitchFamily="18" charset="0"/>
              </a:rPr>
              <a:t>P</a:t>
            </a:r>
            <a:r>
              <a:rPr lang="en-US" sz="2400" baseline="-25000">
                <a:latin typeface="Times New Roman" pitchFamily="18" charset="0"/>
              </a:rPr>
              <a:t>1</a:t>
            </a:r>
            <a:r>
              <a:rPr lang="en-US" sz="2400">
                <a:latin typeface="Times New Roman" pitchFamily="18" charset="0"/>
              </a:rPr>
              <a:t>, </a:t>
            </a:r>
            <a:r>
              <a:rPr lang="en-US" sz="2400" i="1">
                <a:latin typeface="Times New Roman" pitchFamily="18" charset="0"/>
              </a:rPr>
              <a:t>P</a:t>
            </a:r>
            <a:r>
              <a:rPr lang="en-US" sz="2400" baseline="-25000">
                <a:latin typeface="Times New Roman" pitchFamily="18" charset="0"/>
              </a:rPr>
              <a:t>2</a:t>
            </a:r>
            <a:r>
              <a:rPr lang="en-US" sz="2400">
                <a:latin typeface="Times New Roman" pitchFamily="18" charset="0"/>
              </a:rPr>
              <a:t>, …, </a:t>
            </a:r>
            <a:r>
              <a:rPr lang="en-US" sz="2400" i="1">
                <a:latin typeface="Times New Roman" pitchFamily="18" charset="0"/>
              </a:rPr>
              <a:t>P</a:t>
            </a:r>
            <a:r>
              <a:rPr lang="en-US" sz="2400" i="1" baseline="-25000">
                <a:latin typeface="Times New Roman" pitchFamily="18" charset="0"/>
              </a:rPr>
              <a:t>n</a:t>
            </a:r>
            <a:r>
              <a:rPr lang="en-US" sz="2400">
                <a:latin typeface="Times New Roman" pitchFamily="18" charset="0"/>
              </a:rPr>
              <a:t>&gt; is safe if for each</a:t>
            </a:r>
            <a:r>
              <a:rPr lang="en-US" sz="2400" i="1">
                <a:latin typeface="Times New Roman" pitchFamily="18" charset="0"/>
              </a:rPr>
              <a:t> P</a:t>
            </a:r>
            <a:r>
              <a:rPr lang="en-US" sz="2400" baseline="-25000">
                <a:latin typeface="Times New Roman" pitchFamily="18" charset="0"/>
              </a:rPr>
              <a:t>i</a:t>
            </a:r>
            <a:r>
              <a:rPr lang="en-US" sz="2400">
                <a:latin typeface="Times New Roman" pitchFamily="18" charset="0"/>
              </a:rPr>
              <a:t>, the resources that </a:t>
            </a:r>
            <a:r>
              <a:rPr lang="en-US" sz="2400" i="1">
                <a:latin typeface="Times New Roman" pitchFamily="18" charset="0"/>
              </a:rPr>
              <a:t>Pi</a:t>
            </a:r>
            <a:r>
              <a:rPr lang="en-US" sz="2400">
                <a:latin typeface="Times New Roman" pitchFamily="18" charset="0"/>
              </a:rPr>
              <a:t> can still request can be satisfied by currently available resources + resources held by all the </a:t>
            </a:r>
            <a:r>
              <a:rPr lang="en-US" sz="2400" i="1">
                <a:latin typeface="Times New Roman" pitchFamily="18" charset="0"/>
              </a:rPr>
              <a:t>P</a:t>
            </a:r>
            <a:r>
              <a:rPr lang="en-US" sz="2400" i="1" baseline="-25000">
                <a:latin typeface="Times New Roman" pitchFamily="18" charset="0"/>
              </a:rPr>
              <a:t>j</a:t>
            </a:r>
            <a:r>
              <a:rPr lang="en-US" sz="2400">
                <a:latin typeface="Times New Roman" pitchFamily="18" charset="0"/>
              </a:rPr>
              <a:t>, with </a:t>
            </a:r>
            <a:r>
              <a:rPr lang="en-US" sz="2400" i="1">
                <a:latin typeface="Times New Roman" pitchFamily="18" charset="0"/>
              </a:rPr>
              <a:t>j&lt;I</a:t>
            </a:r>
            <a:r>
              <a:rPr lang="en-US" sz="2400">
                <a:latin typeface="Times New Roman" pitchFamily="18" charset="0"/>
              </a:rPr>
              <a:t>.</a:t>
            </a:r>
          </a:p>
          <a:p>
            <a:pPr lvl="1">
              <a:lnSpc>
                <a:spcPct val="90000"/>
              </a:lnSpc>
            </a:pPr>
            <a:r>
              <a:rPr lang="en-US" sz="2000"/>
              <a:t> </a:t>
            </a:r>
            <a:r>
              <a:rPr lang="en-US" sz="2000">
                <a:latin typeface="Times New Roman" pitchFamily="18" charset="0"/>
              </a:rPr>
              <a:t>If P</a:t>
            </a:r>
            <a:r>
              <a:rPr lang="en-US" sz="2000" baseline="-25000">
                <a:latin typeface="Times New Roman" pitchFamily="18" charset="0"/>
              </a:rPr>
              <a:t>i</a:t>
            </a:r>
            <a:r>
              <a:rPr lang="en-US" sz="2000">
                <a:latin typeface="Times New Roman" pitchFamily="18" charset="0"/>
              </a:rPr>
              <a:t> resource needs are not immediately available, then </a:t>
            </a:r>
            <a:r>
              <a:rPr lang="en-US" sz="2000" i="1">
                <a:latin typeface="Times New Roman" pitchFamily="18" charset="0"/>
              </a:rPr>
              <a:t>P</a:t>
            </a:r>
            <a:r>
              <a:rPr lang="en-US" sz="2000" i="1" baseline="-25000">
                <a:latin typeface="Times New Roman" pitchFamily="18" charset="0"/>
              </a:rPr>
              <a:t>i</a:t>
            </a:r>
            <a:r>
              <a:rPr lang="en-US" sz="2000">
                <a:latin typeface="Times New Roman" pitchFamily="18" charset="0"/>
              </a:rPr>
              <a:t> can wait until all </a:t>
            </a:r>
            <a:r>
              <a:rPr lang="en-US" sz="2000" i="1">
                <a:latin typeface="Times New Roman" pitchFamily="18" charset="0"/>
              </a:rPr>
              <a:t>P</a:t>
            </a:r>
            <a:r>
              <a:rPr lang="en-US" sz="2000" i="1" baseline="-25000">
                <a:latin typeface="Times New Roman" pitchFamily="18" charset="0"/>
              </a:rPr>
              <a:t>j</a:t>
            </a:r>
            <a:r>
              <a:rPr lang="en-US" sz="2000" i="1">
                <a:latin typeface="Times New Roman" pitchFamily="18" charset="0"/>
              </a:rPr>
              <a:t> </a:t>
            </a:r>
            <a:r>
              <a:rPr lang="en-US" sz="2000">
                <a:latin typeface="Times New Roman" pitchFamily="18" charset="0"/>
              </a:rPr>
              <a:t>have finished.</a:t>
            </a:r>
          </a:p>
          <a:p>
            <a:pPr lvl="1">
              <a:lnSpc>
                <a:spcPct val="90000"/>
              </a:lnSpc>
            </a:pPr>
            <a:r>
              <a:rPr lang="en-US" sz="2000"/>
              <a:t> </a:t>
            </a:r>
            <a:r>
              <a:rPr lang="en-US" sz="2000">
                <a:latin typeface="Times New Roman" pitchFamily="18" charset="0"/>
              </a:rPr>
              <a:t>When </a:t>
            </a:r>
            <a:r>
              <a:rPr lang="en-US" sz="2000" i="1">
                <a:latin typeface="Times New Roman" pitchFamily="18" charset="0"/>
              </a:rPr>
              <a:t>P</a:t>
            </a:r>
            <a:r>
              <a:rPr lang="en-US" sz="2000" i="1" baseline="-25000">
                <a:latin typeface="Times New Roman" pitchFamily="18" charset="0"/>
              </a:rPr>
              <a:t>j</a:t>
            </a:r>
            <a:r>
              <a:rPr lang="en-US" sz="2000">
                <a:latin typeface="Times New Roman" pitchFamily="18" charset="0"/>
              </a:rPr>
              <a:t> is finished, </a:t>
            </a:r>
            <a:r>
              <a:rPr lang="en-US" sz="2000" i="1">
                <a:latin typeface="Times New Roman" pitchFamily="18" charset="0"/>
              </a:rPr>
              <a:t>P</a:t>
            </a:r>
            <a:r>
              <a:rPr lang="en-US" sz="2000" baseline="-25000">
                <a:latin typeface="Times New Roman" pitchFamily="18" charset="0"/>
              </a:rPr>
              <a:t>i</a:t>
            </a:r>
            <a:r>
              <a:rPr lang="en-US" sz="2000">
                <a:latin typeface="Times New Roman" pitchFamily="18" charset="0"/>
              </a:rPr>
              <a:t> can obtain needed resources, execute, return allocated resources, and terminate. </a:t>
            </a:r>
          </a:p>
          <a:p>
            <a:pPr lvl="1">
              <a:lnSpc>
                <a:spcPct val="90000"/>
              </a:lnSpc>
            </a:pPr>
            <a:r>
              <a:rPr lang="en-US" sz="2000"/>
              <a:t> </a:t>
            </a:r>
            <a:r>
              <a:rPr lang="en-US" sz="2000">
                <a:latin typeface="Times New Roman" pitchFamily="18" charset="0"/>
              </a:rPr>
              <a:t>When </a:t>
            </a:r>
            <a:r>
              <a:rPr lang="en-US" sz="2000" i="1">
                <a:latin typeface="Times New Roman" pitchFamily="18" charset="0"/>
              </a:rPr>
              <a:t>P</a:t>
            </a:r>
            <a:r>
              <a:rPr lang="en-US" sz="2000" i="1" baseline="-25000">
                <a:latin typeface="Times New Roman" pitchFamily="18" charset="0"/>
              </a:rPr>
              <a:t>i</a:t>
            </a:r>
            <a:r>
              <a:rPr lang="en-US" sz="2000">
                <a:latin typeface="Times New Roman" pitchFamily="18" charset="0"/>
              </a:rPr>
              <a:t> terminates, </a:t>
            </a:r>
            <a:r>
              <a:rPr lang="en-US" sz="2000" i="1">
                <a:latin typeface="Times New Roman" pitchFamily="18" charset="0"/>
              </a:rPr>
              <a:t>P</a:t>
            </a:r>
            <a:r>
              <a:rPr lang="en-US" sz="2000" i="1" baseline="-25000">
                <a:latin typeface="Times New Roman" pitchFamily="18" charset="0"/>
              </a:rPr>
              <a:t>i</a:t>
            </a:r>
            <a:r>
              <a:rPr lang="en-US" sz="2000" baseline="-25000">
                <a:latin typeface="Times New Roman" pitchFamily="18" charset="0"/>
              </a:rPr>
              <a:t>+1</a:t>
            </a:r>
            <a:r>
              <a:rPr lang="en-US" sz="2000">
                <a:latin typeface="Times New Roman" pitchFamily="18" charset="0"/>
              </a:rPr>
              <a:t> can obtain its needed resources, and so on.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p:txBody>
          <a:bodyPr/>
          <a:lstStyle/>
          <a:p>
            <a:r>
              <a:rPr lang="en-US"/>
              <a:t>Addition of Medium Term Scheduling</a:t>
            </a:r>
          </a:p>
        </p:txBody>
      </p:sp>
      <p:sp>
        <p:nvSpPr>
          <p:cNvPr id="429059" name="Rectangle 3"/>
          <p:cNvSpPr>
            <a:spLocks noGrp="1" noChangeArrowheads="1"/>
          </p:cNvSpPr>
          <p:nvPr>
            <p:ph type="body" idx="1"/>
          </p:nvPr>
        </p:nvSpPr>
        <p:spPr/>
        <p:txBody>
          <a:bodyPr/>
          <a:lstStyle/>
          <a:p>
            <a:r>
              <a:rPr lang="en-US"/>
              <a:t> </a:t>
            </a:r>
          </a:p>
        </p:txBody>
      </p:sp>
      <p:pic>
        <p:nvPicPr>
          <p:cNvPr id="429060" name="Picture 4"/>
          <p:cNvPicPr>
            <a:picLocks noChangeAspect="1" noChangeArrowheads="1"/>
          </p:cNvPicPr>
          <p:nvPr/>
        </p:nvPicPr>
        <p:blipFill>
          <a:blip r:embed="rId3"/>
          <a:srcRect l="580" t="27388" r="580" b="27545"/>
          <a:stretch>
            <a:fillRect/>
          </a:stretch>
        </p:blipFill>
        <p:spPr bwMode="auto">
          <a:xfrm>
            <a:off x="925513" y="2054225"/>
            <a:ext cx="7345362" cy="2679700"/>
          </a:xfrm>
          <a:prstGeom prst="rect">
            <a:avLst/>
          </a:prstGeom>
          <a:noFill/>
          <a:ln w="57150" cmpd="thickThin">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2"/>
          <p:cNvSpPr>
            <a:spLocks noGrp="1" noChangeArrowheads="1"/>
          </p:cNvSpPr>
          <p:nvPr>
            <p:ph type="title"/>
          </p:nvPr>
        </p:nvSpPr>
        <p:spPr/>
        <p:txBody>
          <a:bodyPr/>
          <a:lstStyle/>
          <a:p>
            <a:r>
              <a:rPr lang="en-US"/>
              <a:t>Basic Facts</a:t>
            </a:r>
          </a:p>
        </p:txBody>
      </p:sp>
      <p:sp>
        <p:nvSpPr>
          <p:cNvPr id="684035" name="Rectangle 3"/>
          <p:cNvSpPr>
            <a:spLocks noGrp="1" noChangeArrowheads="1"/>
          </p:cNvSpPr>
          <p:nvPr>
            <p:ph type="body" idx="1"/>
          </p:nvPr>
        </p:nvSpPr>
        <p:spPr/>
        <p:txBody>
          <a:bodyPr/>
          <a:lstStyle/>
          <a:p>
            <a:r>
              <a:rPr lang="en-US"/>
              <a:t> </a:t>
            </a:r>
            <a:r>
              <a:rPr lang="en-US" sz="2400">
                <a:latin typeface="Times New Roman" pitchFamily="18" charset="0"/>
              </a:rPr>
              <a:t>If a system is in safe state </a:t>
            </a:r>
            <a:r>
              <a:rPr lang="en-US" sz="2400">
                <a:latin typeface="Times New Roman" pitchFamily="18" charset="0"/>
                <a:sym typeface="Symbol" pitchFamily="18" charset="2"/>
              </a:rPr>
              <a:t> no deadlocks.</a:t>
            </a:r>
            <a:br>
              <a:rPr lang="en-US" sz="2400">
                <a:latin typeface="Times New Roman" pitchFamily="18" charset="0"/>
                <a:sym typeface="Symbol" pitchFamily="18" charset="2"/>
              </a:rPr>
            </a:br>
            <a:endParaRPr lang="en-US" sz="2400">
              <a:latin typeface="Times New Roman" pitchFamily="18" charset="0"/>
              <a:sym typeface="Symbol" pitchFamily="18" charset="2"/>
            </a:endParaRPr>
          </a:p>
          <a:p>
            <a:r>
              <a:rPr lang="en-US">
                <a:sym typeface="Symbol" pitchFamily="18" charset="2"/>
              </a:rPr>
              <a:t> </a:t>
            </a:r>
            <a:r>
              <a:rPr lang="en-US" sz="2400">
                <a:latin typeface="Times New Roman" pitchFamily="18" charset="0"/>
                <a:sym typeface="Symbol" pitchFamily="18" charset="2"/>
              </a:rPr>
              <a:t>If a system is in unsafe state  possibility of deadlock.</a:t>
            </a:r>
            <a:r>
              <a:rPr lang="en-US">
                <a:sym typeface="Symbol" pitchFamily="18" charset="2"/>
              </a:rPr>
              <a:t/>
            </a:r>
            <a:br>
              <a:rPr lang="en-US">
                <a:sym typeface="Symbol" pitchFamily="18" charset="2"/>
              </a:rPr>
            </a:br>
            <a:endParaRPr lang="en-US">
              <a:sym typeface="Symbol" pitchFamily="18" charset="2"/>
            </a:endParaRPr>
          </a:p>
          <a:p>
            <a:r>
              <a:rPr lang="en-US">
                <a:sym typeface="Symbol" pitchFamily="18" charset="2"/>
              </a:rPr>
              <a:t> </a:t>
            </a:r>
            <a:r>
              <a:rPr lang="en-US" sz="2400">
                <a:latin typeface="Times New Roman" pitchFamily="18" charset="0"/>
                <a:sym typeface="Symbol" pitchFamily="18" charset="2"/>
              </a:rPr>
              <a:t>Avoidance  ensure that a system will never enter an unsafe state. </a:t>
            </a:r>
          </a:p>
        </p:txBody>
      </p:sp>
    </p:spTree>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title"/>
          </p:nvPr>
        </p:nvSpPr>
        <p:spPr/>
        <p:txBody>
          <a:bodyPr/>
          <a:lstStyle/>
          <a:p>
            <a:r>
              <a:rPr lang="en-US"/>
              <a:t>Safe, Unsafe , Deadlock State </a:t>
            </a:r>
          </a:p>
        </p:txBody>
      </p:sp>
      <p:pic>
        <p:nvPicPr>
          <p:cNvPr id="685059" name="Picture 3"/>
          <p:cNvPicPr>
            <a:picLocks noChangeAspect="1" noChangeArrowheads="1"/>
          </p:cNvPicPr>
          <p:nvPr/>
        </p:nvPicPr>
        <p:blipFill>
          <a:blip r:embed="rId3"/>
          <a:srcRect l="10608" t="1381" r="10387" b="829"/>
          <a:stretch>
            <a:fillRect/>
          </a:stretch>
        </p:blipFill>
        <p:spPr bwMode="auto">
          <a:xfrm>
            <a:off x="2552700" y="1409700"/>
            <a:ext cx="4540250" cy="4495800"/>
          </a:xfrm>
          <a:prstGeom prst="rect">
            <a:avLst/>
          </a:prstGeom>
          <a:noFill/>
          <a:ln w="57150" cmpd="thickThin">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2" name="Rectangle 2"/>
          <p:cNvSpPr>
            <a:spLocks noGrp="1" noChangeArrowheads="1"/>
          </p:cNvSpPr>
          <p:nvPr>
            <p:ph type="title"/>
          </p:nvPr>
        </p:nvSpPr>
        <p:spPr/>
        <p:txBody>
          <a:bodyPr/>
          <a:lstStyle/>
          <a:p>
            <a:r>
              <a:rPr lang="en-US"/>
              <a:t>Resource-Allocation Graph Algorithm</a:t>
            </a:r>
          </a:p>
        </p:txBody>
      </p:sp>
      <p:sp>
        <p:nvSpPr>
          <p:cNvPr id="686083" name="Rectangle 3"/>
          <p:cNvSpPr>
            <a:spLocks noGrp="1" noChangeArrowheads="1"/>
          </p:cNvSpPr>
          <p:nvPr>
            <p:ph type="body" idx="1"/>
          </p:nvPr>
        </p:nvSpPr>
        <p:spPr/>
        <p:txBody>
          <a:bodyPr/>
          <a:lstStyle/>
          <a:p>
            <a:r>
              <a:rPr lang="en-US" i="1"/>
              <a:t> </a:t>
            </a:r>
            <a:r>
              <a:rPr lang="en-US" sz="2400" i="1">
                <a:solidFill>
                  <a:srgbClr val="0000FF"/>
                </a:solidFill>
                <a:latin typeface="Times New Roman" pitchFamily="18" charset="0"/>
              </a:rPr>
              <a:t>Claim edge</a:t>
            </a:r>
            <a:r>
              <a:rPr lang="en-US" sz="2400">
                <a:latin typeface="Times New Roman" pitchFamily="18" charset="0"/>
              </a:rPr>
              <a:t> </a:t>
            </a:r>
            <a:r>
              <a:rPr lang="en-US" sz="2400" i="1">
                <a:latin typeface="Times New Roman" pitchFamily="18" charset="0"/>
              </a:rPr>
              <a:t>P</a:t>
            </a:r>
            <a:r>
              <a:rPr lang="en-US" sz="2400" i="1" baseline="-25000">
                <a:latin typeface="Times New Roman" pitchFamily="18" charset="0"/>
              </a:rPr>
              <a:t>i</a:t>
            </a:r>
            <a:r>
              <a:rPr lang="en-US" sz="2400">
                <a:latin typeface="Times New Roman" pitchFamily="18" charset="0"/>
              </a:rPr>
              <a:t> </a:t>
            </a:r>
            <a:r>
              <a:rPr lang="en-US" sz="2400">
                <a:latin typeface="Times New Roman" pitchFamily="18" charset="0"/>
                <a:sym typeface="Symbol" pitchFamily="18" charset="2"/>
              </a:rPr>
              <a:t> </a:t>
            </a:r>
            <a:r>
              <a:rPr lang="en-US" sz="2400" i="1">
                <a:latin typeface="Times New Roman" pitchFamily="18" charset="0"/>
                <a:sym typeface="Symbol" pitchFamily="18" charset="2"/>
              </a:rPr>
              <a:t>R</a:t>
            </a:r>
            <a:r>
              <a:rPr lang="en-US" sz="2400" i="1" baseline="-25000">
                <a:latin typeface="Times New Roman" pitchFamily="18" charset="0"/>
                <a:sym typeface="Symbol" pitchFamily="18" charset="2"/>
              </a:rPr>
              <a:t>j</a:t>
            </a:r>
            <a:r>
              <a:rPr lang="en-US" sz="2400">
                <a:latin typeface="Times New Roman" pitchFamily="18" charset="0"/>
                <a:sym typeface="Symbol" pitchFamily="18" charset="2"/>
              </a:rPr>
              <a:t> indicated that process </a:t>
            </a:r>
            <a:r>
              <a:rPr lang="en-US" sz="2400" i="1">
                <a:latin typeface="Times New Roman" pitchFamily="18" charset="0"/>
                <a:sym typeface="Symbol" pitchFamily="18" charset="2"/>
              </a:rPr>
              <a:t>P</a:t>
            </a:r>
            <a:r>
              <a:rPr lang="en-US" sz="2400" i="1" baseline="-25000">
                <a:latin typeface="Times New Roman" pitchFamily="18" charset="0"/>
                <a:sym typeface="Symbol" pitchFamily="18" charset="2"/>
              </a:rPr>
              <a:t>j</a:t>
            </a:r>
            <a:r>
              <a:rPr lang="en-US" sz="2400">
                <a:latin typeface="Times New Roman" pitchFamily="18" charset="0"/>
                <a:sym typeface="Symbol" pitchFamily="18" charset="2"/>
              </a:rPr>
              <a:t> may request resource </a:t>
            </a:r>
            <a:r>
              <a:rPr lang="en-US" sz="2400" i="1">
                <a:latin typeface="Times New Roman" pitchFamily="18" charset="0"/>
                <a:sym typeface="Symbol" pitchFamily="18" charset="2"/>
              </a:rPr>
              <a:t>R</a:t>
            </a:r>
            <a:r>
              <a:rPr lang="en-US" sz="2400" i="1" baseline="-25000">
                <a:latin typeface="Times New Roman" pitchFamily="18" charset="0"/>
                <a:sym typeface="Symbol" pitchFamily="18" charset="2"/>
              </a:rPr>
              <a:t>j</a:t>
            </a:r>
            <a:r>
              <a:rPr lang="en-US" sz="2400">
                <a:latin typeface="Times New Roman" pitchFamily="18" charset="0"/>
                <a:sym typeface="Symbol" pitchFamily="18" charset="2"/>
              </a:rPr>
              <a:t>; represented by a dashed line.</a:t>
            </a:r>
            <a:r>
              <a:rPr lang="en-US">
                <a:sym typeface="Symbol" pitchFamily="18" charset="2"/>
              </a:rPr>
              <a:t/>
            </a:r>
            <a:br>
              <a:rPr lang="en-US">
                <a:sym typeface="Symbol" pitchFamily="18" charset="2"/>
              </a:rPr>
            </a:br>
            <a:endParaRPr lang="en-US">
              <a:sym typeface="Symbol" pitchFamily="18" charset="2"/>
            </a:endParaRPr>
          </a:p>
          <a:p>
            <a:r>
              <a:rPr lang="en-US">
                <a:sym typeface="Symbol" pitchFamily="18" charset="2"/>
              </a:rPr>
              <a:t> </a:t>
            </a:r>
            <a:r>
              <a:rPr lang="en-US" sz="2400">
                <a:latin typeface="Times New Roman" pitchFamily="18" charset="0"/>
                <a:sym typeface="Symbol" pitchFamily="18" charset="2"/>
              </a:rPr>
              <a:t>Claim edge converts to request edge when a process requests a resource.</a:t>
            </a:r>
            <a:br>
              <a:rPr lang="en-US" sz="2400">
                <a:latin typeface="Times New Roman" pitchFamily="18" charset="0"/>
                <a:sym typeface="Symbol" pitchFamily="18" charset="2"/>
              </a:rPr>
            </a:br>
            <a:endParaRPr lang="en-US" sz="2400">
              <a:latin typeface="Times New Roman" pitchFamily="18" charset="0"/>
              <a:sym typeface="Symbol" pitchFamily="18" charset="2"/>
            </a:endParaRPr>
          </a:p>
          <a:p>
            <a:r>
              <a:rPr lang="en-US">
                <a:sym typeface="Symbol" pitchFamily="18" charset="2"/>
              </a:rPr>
              <a:t> </a:t>
            </a:r>
            <a:r>
              <a:rPr lang="en-US" sz="2400">
                <a:latin typeface="Times New Roman" pitchFamily="18" charset="0"/>
                <a:sym typeface="Symbol" pitchFamily="18" charset="2"/>
              </a:rPr>
              <a:t>When a resource is released by a process, assignment edge reconverts to a claim edge.</a:t>
            </a:r>
            <a:br>
              <a:rPr lang="en-US" sz="2400">
                <a:latin typeface="Times New Roman" pitchFamily="18" charset="0"/>
                <a:sym typeface="Symbol" pitchFamily="18" charset="2"/>
              </a:rPr>
            </a:br>
            <a:endParaRPr lang="en-US" sz="2400">
              <a:latin typeface="Times New Roman" pitchFamily="18" charset="0"/>
              <a:sym typeface="Symbol" pitchFamily="18" charset="2"/>
            </a:endParaRPr>
          </a:p>
          <a:p>
            <a:r>
              <a:rPr lang="en-US">
                <a:sym typeface="Symbol" pitchFamily="18" charset="2"/>
              </a:rPr>
              <a:t>  </a:t>
            </a:r>
            <a:r>
              <a:rPr lang="en-US" sz="2400">
                <a:latin typeface="Times New Roman" pitchFamily="18" charset="0"/>
                <a:sym typeface="Symbol" pitchFamily="18" charset="2"/>
              </a:rPr>
              <a:t>Resources must be claimed </a:t>
            </a:r>
            <a:r>
              <a:rPr lang="en-US" sz="2400" i="1">
                <a:latin typeface="Times New Roman" pitchFamily="18" charset="0"/>
                <a:sym typeface="Symbol" pitchFamily="18" charset="2"/>
              </a:rPr>
              <a:t>a priori</a:t>
            </a:r>
            <a:r>
              <a:rPr lang="en-US" sz="2400">
                <a:latin typeface="Times New Roman" pitchFamily="18" charset="0"/>
                <a:sym typeface="Symbol" pitchFamily="18" charset="2"/>
              </a:rPr>
              <a:t> in the system.</a:t>
            </a:r>
            <a:endParaRPr lang="en-US" sz="2400">
              <a:latin typeface="Times New Roman" pitchFamily="18" charset="0"/>
            </a:endParaRPr>
          </a:p>
        </p:txBody>
      </p:sp>
    </p:spTree>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2"/>
          <p:cNvSpPr>
            <a:spLocks noGrp="1" noChangeArrowheads="1"/>
          </p:cNvSpPr>
          <p:nvPr>
            <p:ph type="title"/>
          </p:nvPr>
        </p:nvSpPr>
        <p:spPr>
          <a:xfrm>
            <a:off x="984250" y="190500"/>
            <a:ext cx="8224838" cy="457200"/>
          </a:xfrm>
        </p:spPr>
        <p:txBody>
          <a:bodyPr/>
          <a:lstStyle/>
          <a:p>
            <a:r>
              <a:rPr lang="en-US" sz="2000"/>
              <a:t>Resource-Allocation Graph For Deadlock Avoidance</a:t>
            </a:r>
          </a:p>
        </p:txBody>
      </p:sp>
      <p:pic>
        <p:nvPicPr>
          <p:cNvPr id="687107" name="Picture 3"/>
          <p:cNvPicPr>
            <a:picLocks noChangeAspect="1" noChangeArrowheads="1"/>
          </p:cNvPicPr>
          <p:nvPr/>
        </p:nvPicPr>
        <p:blipFill>
          <a:blip r:embed="rId3"/>
          <a:srcRect l="15321" t="6532" r="15155" b="7086"/>
          <a:stretch>
            <a:fillRect/>
          </a:stretch>
        </p:blipFill>
        <p:spPr bwMode="auto">
          <a:xfrm>
            <a:off x="2247900" y="1287463"/>
            <a:ext cx="4725988" cy="4697412"/>
          </a:xfrm>
          <a:prstGeom prst="rect">
            <a:avLst/>
          </a:prstGeom>
          <a:noFill/>
          <a:ln w="57150" cmpd="thickThin">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0" name="Rectangle 2"/>
          <p:cNvSpPr>
            <a:spLocks noGrp="1" noChangeArrowheads="1"/>
          </p:cNvSpPr>
          <p:nvPr>
            <p:ph type="title"/>
          </p:nvPr>
        </p:nvSpPr>
        <p:spPr>
          <a:xfrm>
            <a:off x="900113" y="258763"/>
            <a:ext cx="8243887" cy="457200"/>
          </a:xfrm>
        </p:spPr>
        <p:txBody>
          <a:bodyPr/>
          <a:lstStyle/>
          <a:p>
            <a:r>
              <a:rPr lang="en-US" sz="2400"/>
              <a:t>Unsafe State In Resource-Allocation Graph</a:t>
            </a:r>
          </a:p>
        </p:txBody>
      </p:sp>
      <p:pic>
        <p:nvPicPr>
          <p:cNvPr id="688131" name="Picture 3"/>
          <p:cNvPicPr>
            <a:picLocks noChangeAspect="1" noChangeArrowheads="1"/>
          </p:cNvPicPr>
          <p:nvPr/>
        </p:nvPicPr>
        <p:blipFill>
          <a:blip r:embed="rId3"/>
          <a:srcRect l="15393" t="6873" r="15479" b="6873"/>
          <a:stretch>
            <a:fillRect/>
          </a:stretch>
        </p:blipFill>
        <p:spPr bwMode="auto">
          <a:xfrm>
            <a:off x="2151063" y="1219200"/>
            <a:ext cx="4814887" cy="4624388"/>
          </a:xfrm>
          <a:prstGeom prst="rect">
            <a:avLst/>
          </a:prstGeom>
          <a:noFill/>
          <a:ln w="57150" cmpd="thickThin">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6898" name="Title 1"/>
          <p:cNvSpPr>
            <a:spLocks noGrp="1"/>
          </p:cNvSpPr>
          <p:nvPr>
            <p:ph type="title" idx="4294967295"/>
          </p:nvPr>
        </p:nvSpPr>
        <p:spPr/>
        <p:txBody>
          <a:bodyPr anchor="ctr"/>
          <a:lstStyle/>
          <a:p>
            <a:r>
              <a:rPr lang="en-US">
                <a:latin typeface="Times New Roman" pitchFamily="18" charset="0"/>
              </a:rPr>
              <a:t>Two Approaches to Deadlock Avoidance</a:t>
            </a:r>
          </a:p>
        </p:txBody>
      </p:sp>
      <p:sp>
        <p:nvSpPr>
          <p:cNvPr id="976899" name="Content Placeholder 2"/>
          <p:cNvSpPr>
            <a:spLocks noGrp="1"/>
          </p:cNvSpPr>
          <p:nvPr>
            <p:ph idx="4294967295"/>
          </p:nvPr>
        </p:nvSpPr>
        <p:spPr>
          <a:xfrm>
            <a:off x="457200" y="1600200"/>
            <a:ext cx="8229600" cy="4953000"/>
          </a:xfrm>
        </p:spPr>
        <p:txBody>
          <a:bodyPr/>
          <a:lstStyle/>
          <a:p>
            <a:r>
              <a:rPr lang="en-US"/>
              <a:t> </a:t>
            </a:r>
            <a:r>
              <a:rPr lang="en-US" sz="2400">
                <a:solidFill>
                  <a:schemeClr val="accent1"/>
                </a:solidFill>
                <a:latin typeface="Times New Roman" pitchFamily="18" charset="0"/>
              </a:rPr>
              <a:t>Process Initiation Denial</a:t>
            </a:r>
          </a:p>
          <a:p>
            <a:pPr lvl="1"/>
            <a:r>
              <a:rPr lang="en-US"/>
              <a:t> Do not start a process if its demands might lead to deadlock</a:t>
            </a:r>
          </a:p>
          <a:p>
            <a:pPr lvl="1"/>
            <a:endParaRPr lang="en-US"/>
          </a:p>
          <a:p>
            <a:r>
              <a:rPr lang="en-US"/>
              <a:t> </a:t>
            </a:r>
            <a:r>
              <a:rPr lang="en-US">
                <a:solidFill>
                  <a:schemeClr val="accent1"/>
                </a:solidFill>
              </a:rPr>
              <a:t>Resource Allocation Denial</a:t>
            </a:r>
          </a:p>
          <a:p>
            <a:pPr lvl="1"/>
            <a:r>
              <a:rPr lang="en-US"/>
              <a:t> Do not grant an incremental resource request to a process if this allocation might lead to deadlock</a:t>
            </a:r>
          </a:p>
          <a:p>
            <a:pPr>
              <a:buFontTx/>
              <a:buNone/>
            </a:pPr>
            <a:endParaRPr lang="en-US"/>
          </a:p>
        </p:txBody>
      </p:sp>
    </p:spTree>
  </p:cSld>
  <p:clrMapOvr>
    <a:masterClrMapping/>
  </p:clrMapOvr>
  <p:transition/>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8946" name="Title 1"/>
          <p:cNvSpPr>
            <a:spLocks noGrp="1"/>
          </p:cNvSpPr>
          <p:nvPr>
            <p:ph type="title" idx="4294967295"/>
          </p:nvPr>
        </p:nvSpPr>
        <p:spPr/>
        <p:txBody>
          <a:bodyPr anchor="ctr"/>
          <a:lstStyle/>
          <a:p>
            <a:r>
              <a:rPr lang="en-NZ">
                <a:latin typeface="Times New Roman" pitchFamily="18" charset="0"/>
              </a:rPr>
              <a:t>Process Initiation Denial</a:t>
            </a:r>
          </a:p>
        </p:txBody>
      </p:sp>
      <p:sp>
        <p:nvSpPr>
          <p:cNvPr id="978947" name="Content Placeholder 2"/>
          <p:cNvSpPr>
            <a:spLocks noGrp="1"/>
          </p:cNvSpPr>
          <p:nvPr>
            <p:ph idx="4294967295"/>
          </p:nvPr>
        </p:nvSpPr>
        <p:spPr>
          <a:xfrm>
            <a:off x="457200" y="1600200"/>
            <a:ext cx="8229600" cy="4953000"/>
          </a:xfrm>
        </p:spPr>
        <p:txBody>
          <a:bodyPr/>
          <a:lstStyle/>
          <a:p>
            <a:r>
              <a:rPr lang="en-NZ"/>
              <a:t>A process is only started if the maximum claim of all current processes plus those of the new process can be met. </a:t>
            </a:r>
          </a:p>
          <a:p>
            <a:r>
              <a:rPr lang="en-NZ"/>
              <a:t>Not optimal, </a:t>
            </a:r>
          </a:p>
          <a:p>
            <a:pPr lvl="1"/>
            <a:r>
              <a:rPr lang="en-NZ"/>
              <a:t>Assumes the worst: that all processes will make their maximum claims together.</a:t>
            </a:r>
          </a:p>
          <a:p>
            <a:endParaRPr lang="en-NZ"/>
          </a:p>
        </p:txBody>
      </p:sp>
    </p:spTree>
  </p:cSld>
  <p:clrMapOvr>
    <a:masterClrMapping/>
  </p:clrMapOvr>
  <p:transition/>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0994" name="Title 1"/>
          <p:cNvSpPr>
            <a:spLocks noGrp="1"/>
          </p:cNvSpPr>
          <p:nvPr>
            <p:ph type="title" idx="4294967295"/>
          </p:nvPr>
        </p:nvSpPr>
        <p:spPr/>
        <p:txBody>
          <a:bodyPr anchor="ctr"/>
          <a:lstStyle/>
          <a:p>
            <a:r>
              <a:rPr lang="en-US"/>
              <a:t>Resource </a:t>
            </a:r>
            <a:br>
              <a:rPr lang="en-US"/>
            </a:br>
            <a:r>
              <a:rPr lang="en-US"/>
              <a:t>	Allocation Denial</a:t>
            </a:r>
          </a:p>
        </p:txBody>
      </p:sp>
      <p:sp>
        <p:nvSpPr>
          <p:cNvPr id="980995" name="Content Placeholder 2"/>
          <p:cNvSpPr>
            <a:spLocks noGrp="1"/>
          </p:cNvSpPr>
          <p:nvPr>
            <p:ph idx="4294967295"/>
          </p:nvPr>
        </p:nvSpPr>
        <p:spPr>
          <a:xfrm>
            <a:off x="457200" y="1600200"/>
            <a:ext cx="8229600" cy="4953000"/>
          </a:xfrm>
        </p:spPr>
        <p:txBody>
          <a:bodyPr/>
          <a:lstStyle/>
          <a:p>
            <a:r>
              <a:rPr lang="en-US"/>
              <a:t>Referred to as the banker’s algorithm</a:t>
            </a:r>
          </a:p>
          <a:p>
            <a:pPr lvl="1"/>
            <a:r>
              <a:rPr lang="en-US"/>
              <a:t>A </a:t>
            </a:r>
            <a:r>
              <a:rPr lang="en-NZ"/>
              <a:t>strategy of resource allocation denial</a:t>
            </a:r>
          </a:p>
          <a:p>
            <a:r>
              <a:rPr lang="en-US"/>
              <a:t>Consider a system with fixed number of resources</a:t>
            </a:r>
          </a:p>
          <a:p>
            <a:pPr lvl="1"/>
            <a:r>
              <a:rPr lang="en-US" b="1" i="1">
                <a:solidFill>
                  <a:srgbClr val="0000FF"/>
                </a:solidFill>
              </a:rPr>
              <a:t>State</a:t>
            </a:r>
            <a:r>
              <a:rPr lang="en-US"/>
              <a:t> of the system is the current allocation of resources to process</a:t>
            </a:r>
          </a:p>
          <a:p>
            <a:pPr lvl="1"/>
            <a:r>
              <a:rPr lang="en-US" b="1" i="1">
                <a:solidFill>
                  <a:srgbClr val="0000FF"/>
                </a:solidFill>
              </a:rPr>
              <a:t>Safe state</a:t>
            </a:r>
            <a:r>
              <a:rPr lang="en-US" b="1" i="1"/>
              <a:t> </a:t>
            </a:r>
            <a:r>
              <a:rPr lang="en-US"/>
              <a:t>is where there is at least one sequence that </a:t>
            </a:r>
            <a:r>
              <a:rPr lang="en-US">
                <a:solidFill>
                  <a:schemeClr val="accent1"/>
                </a:solidFill>
              </a:rPr>
              <a:t>does not</a:t>
            </a:r>
            <a:r>
              <a:rPr lang="en-US"/>
              <a:t> result in </a:t>
            </a:r>
            <a:r>
              <a:rPr lang="en-US">
                <a:solidFill>
                  <a:schemeClr val="accent1"/>
                </a:solidFill>
              </a:rPr>
              <a:t>deadlock</a:t>
            </a:r>
          </a:p>
          <a:p>
            <a:pPr lvl="1"/>
            <a:r>
              <a:rPr lang="en-US" b="1" i="1">
                <a:solidFill>
                  <a:schemeClr val="accent1"/>
                </a:solidFill>
              </a:rPr>
              <a:t>Unsafe state</a:t>
            </a:r>
            <a:r>
              <a:rPr lang="en-US" b="1" i="1"/>
              <a:t> </a:t>
            </a:r>
            <a:r>
              <a:rPr lang="en-US"/>
              <a:t>is a state that is </a:t>
            </a:r>
            <a:r>
              <a:rPr lang="en-US">
                <a:solidFill>
                  <a:schemeClr val="accent1"/>
                </a:solidFill>
              </a:rPr>
              <a:t>not safe</a:t>
            </a:r>
          </a:p>
        </p:txBody>
      </p:sp>
    </p:spTree>
  </p:cSld>
  <p:clrMapOvr>
    <a:masterClrMapping/>
  </p:clrMapOvr>
  <p:transition/>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6594" name="Rectangle 2"/>
          <p:cNvSpPr>
            <a:spLocks noGrp="1" noChangeArrowheads="1"/>
          </p:cNvSpPr>
          <p:nvPr>
            <p:ph type="title"/>
          </p:nvPr>
        </p:nvSpPr>
        <p:spPr/>
        <p:txBody>
          <a:bodyPr/>
          <a:lstStyle/>
          <a:p>
            <a:r>
              <a:rPr lang="en-US"/>
              <a:t>Banker’s Algorithm</a:t>
            </a:r>
          </a:p>
        </p:txBody>
      </p:sp>
      <p:sp>
        <p:nvSpPr>
          <p:cNvPr id="1006595" name="Rectangle 3"/>
          <p:cNvSpPr>
            <a:spLocks noGrp="1" noChangeArrowheads="1"/>
          </p:cNvSpPr>
          <p:nvPr>
            <p:ph type="body" idx="1"/>
          </p:nvPr>
        </p:nvSpPr>
        <p:spPr/>
        <p:txBody>
          <a:bodyPr/>
          <a:lstStyle/>
          <a:p>
            <a:r>
              <a:rPr lang="en-US"/>
              <a:t> </a:t>
            </a:r>
            <a:r>
              <a:rPr lang="en-US" sz="2400">
                <a:latin typeface="Times New Roman" pitchFamily="18" charset="0"/>
              </a:rPr>
              <a:t>Multiple instances.</a:t>
            </a:r>
            <a:r>
              <a:rPr lang="en-US"/>
              <a:t/>
            </a:r>
            <a:br>
              <a:rPr lang="en-US"/>
            </a:br>
            <a:endParaRPr lang="en-US"/>
          </a:p>
          <a:p>
            <a:r>
              <a:rPr lang="en-US"/>
              <a:t> </a:t>
            </a:r>
            <a:r>
              <a:rPr lang="en-US" sz="2400">
                <a:latin typeface="Times New Roman" pitchFamily="18" charset="0"/>
              </a:rPr>
              <a:t>Each process must a priori claim maximum use.</a:t>
            </a:r>
            <a:br>
              <a:rPr lang="en-US" sz="2400">
                <a:latin typeface="Times New Roman" pitchFamily="18" charset="0"/>
              </a:rPr>
            </a:br>
            <a:endParaRPr lang="en-US" sz="2400">
              <a:latin typeface="Times New Roman" pitchFamily="18" charset="0"/>
            </a:endParaRPr>
          </a:p>
          <a:p>
            <a:r>
              <a:rPr lang="en-US"/>
              <a:t>  </a:t>
            </a:r>
            <a:r>
              <a:rPr lang="en-US" sz="2400">
                <a:latin typeface="Times New Roman" pitchFamily="18" charset="0"/>
              </a:rPr>
              <a:t>When a process requests a resource it may have to wait.  </a:t>
            </a:r>
            <a:br>
              <a:rPr lang="en-US" sz="2400">
                <a:latin typeface="Times New Roman" pitchFamily="18" charset="0"/>
              </a:rPr>
            </a:br>
            <a:endParaRPr lang="en-US" sz="2400">
              <a:latin typeface="Times New Roman" pitchFamily="18" charset="0"/>
            </a:endParaRPr>
          </a:p>
          <a:p>
            <a:r>
              <a:rPr lang="en-US"/>
              <a:t>  </a:t>
            </a:r>
            <a:r>
              <a:rPr lang="en-US" sz="2400">
                <a:latin typeface="Times New Roman" pitchFamily="18" charset="0"/>
              </a:rPr>
              <a:t>When a process gets all its resources it must return them in a finite amount of time.</a:t>
            </a:r>
          </a:p>
        </p:txBody>
      </p:sp>
    </p:spTree>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1714" name="Rectangle 2"/>
          <p:cNvSpPr>
            <a:spLocks noGrp="1" noChangeArrowheads="1"/>
          </p:cNvSpPr>
          <p:nvPr>
            <p:ph type="title"/>
          </p:nvPr>
        </p:nvSpPr>
        <p:spPr/>
        <p:txBody>
          <a:bodyPr/>
          <a:lstStyle/>
          <a:p>
            <a:r>
              <a:rPr lang="en-US"/>
              <a:t>Application:</a:t>
            </a:r>
          </a:p>
        </p:txBody>
      </p:sp>
      <p:sp>
        <p:nvSpPr>
          <p:cNvPr id="1011715" name="Rectangle 3"/>
          <p:cNvSpPr>
            <a:spLocks noGrp="1" noChangeArrowheads="1"/>
          </p:cNvSpPr>
          <p:nvPr>
            <p:ph type="body" idx="1"/>
          </p:nvPr>
        </p:nvSpPr>
        <p:spPr/>
        <p:txBody>
          <a:bodyPr/>
          <a:lstStyle/>
          <a:p>
            <a:r>
              <a:rPr lang="en-US" sz="2000"/>
              <a:t>  </a:t>
            </a:r>
            <a:r>
              <a:rPr lang="en-US" sz="2400">
                <a:latin typeface="Times New Roman" pitchFamily="18" charset="0"/>
              </a:rPr>
              <a:t>Banker's Algorithm name was chosen because this algorithm could be used in banking system to ensure that bank should not run out of cash (resources).</a:t>
            </a:r>
            <a:r>
              <a:rPr lang="en-US"/>
              <a:t> </a:t>
            </a:r>
          </a:p>
          <a:p>
            <a:r>
              <a:rPr lang="en-US"/>
              <a:t> </a:t>
            </a:r>
            <a:r>
              <a:rPr lang="en-US" sz="2400">
                <a:latin typeface="Times New Roman" pitchFamily="18" charset="0"/>
              </a:rPr>
              <a:t>So, bank never allocates its available cash in such a way that it can no longer satisfy the needs of all its customers.</a:t>
            </a:r>
            <a:r>
              <a:rPr lang="en-US"/>
              <a:t> </a:t>
            </a:r>
          </a:p>
          <a:p>
            <a:r>
              <a:rPr lang="en-US"/>
              <a:t> </a:t>
            </a:r>
            <a:r>
              <a:rPr lang="en-US" sz="2400">
                <a:latin typeface="Times New Roman" pitchFamily="18" charset="0"/>
              </a:rPr>
              <a:t>Using Banker's algorithm Banks ensures that when customers need cash (resources), algorithm will determine whether allocation of cash will leave Bank in safe state or not.</a:t>
            </a:r>
            <a:r>
              <a:rPr lang="en-US"/>
              <a:t> </a:t>
            </a:r>
          </a:p>
          <a:p>
            <a:r>
              <a:rPr lang="en-US"/>
              <a:t> </a:t>
            </a:r>
            <a:r>
              <a:rPr lang="en-US" sz="2400">
                <a:latin typeface="Times New Roman" pitchFamily="18" charset="0"/>
              </a:rPr>
              <a:t>If it will cash are allocated, otherwise customer must wait until some another customer deposit enough cash.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noChangeArrowheads="1"/>
          </p:cNvSpPr>
          <p:nvPr>
            <p:ph type="title"/>
          </p:nvPr>
        </p:nvSpPr>
        <p:spPr/>
        <p:txBody>
          <a:bodyPr/>
          <a:lstStyle/>
          <a:p>
            <a:r>
              <a:rPr lang="en-US"/>
              <a:t>Schedulers (Cont.)</a:t>
            </a:r>
          </a:p>
        </p:txBody>
      </p:sp>
      <p:sp>
        <p:nvSpPr>
          <p:cNvPr id="440323" name="Rectangle 3"/>
          <p:cNvSpPr>
            <a:spLocks noGrp="1" noChangeArrowheads="1"/>
          </p:cNvSpPr>
          <p:nvPr>
            <p:ph type="body" idx="1"/>
          </p:nvPr>
        </p:nvSpPr>
        <p:spPr/>
        <p:txBody>
          <a:bodyPr/>
          <a:lstStyle/>
          <a:p>
            <a:r>
              <a:rPr lang="en-US"/>
              <a:t> </a:t>
            </a:r>
            <a:r>
              <a:rPr lang="en-US" sz="2400">
                <a:latin typeface="Times New Roman" pitchFamily="18" charset="0"/>
              </a:rPr>
              <a:t>Short-term scheduler is invoked very frequently (milliseconds) </a:t>
            </a:r>
            <a:r>
              <a:rPr lang="en-US" sz="2400">
                <a:latin typeface="Times New Roman" pitchFamily="18" charset="0"/>
                <a:sym typeface="Symbol" pitchFamily="18" charset="2"/>
              </a:rPr>
              <a:t> (must be fast).</a:t>
            </a:r>
          </a:p>
          <a:p>
            <a:r>
              <a:rPr lang="en-US"/>
              <a:t> </a:t>
            </a:r>
            <a:r>
              <a:rPr lang="en-US" sz="2400">
                <a:latin typeface="Times New Roman" pitchFamily="18" charset="0"/>
                <a:sym typeface="Symbol" pitchFamily="18" charset="2"/>
              </a:rPr>
              <a:t>Long-term scheduler is invoked very infrequently (seconds, minutes)  (may be slow).</a:t>
            </a:r>
          </a:p>
          <a:p>
            <a:r>
              <a:rPr lang="en-US"/>
              <a:t> </a:t>
            </a:r>
            <a:r>
              <a:rPr lang="en-US" sz="2400">
                <a:latin typeface="Times New Roman" pitchFamily="18" charset="0"/>
                <a:sym typeface="Symbol" pitchFamily="18" charset="2"/>
              </a:rPr>
              <a:t>The long-term scheduler controls the </a:t>
            </a:r>
            <a:r>
              <a:rPr lang="en-US" sz="2400" i="1">
                <a:latin typeface="Times New Roman" pitchFamily="18" charset="0"/>
                <a:sym typeface="Symbol" pitchFamily="18" charset="2"/>
              </a:rPr>
              <a:t>degree of multiprogramming.</a:t>
            </a:r>
          </a:p>
          <a:p>
            <a:r>
              <a:rPr lang="en-US" i="1">
                <a:sym typeface="Symbol" pitchFamily="18" charset="2"/>
              </a:rPr>
              <a:t> </a:t>
            </a:r>
            <a:r>
              <a:rPr lang="en-US" sz="2400">
                <a:latin typeface="Times New Roman" pitchFamily="18" charset="0"/>
                <a:sym typeface="Symbol" pitchFamily="18" charset="2"/>
              </a:rPr>
              <a:t>Processes can be described as either:</a:t>
            </a:r>
          </a:p>
          <a:p>
            <a:pPr lvl="1"/>
            <a:r>
              <a:rPr lang="en-US">
                <a:latin typeface="Times New Roman" pitchFamily="18" charset="0"/>
                <a:sym typeface="Symbol" pitchFamily="18" charset="2"/>
              </a:rPr>
              <a:t>I/O-</a:t>
            </a:r>
            <a:r>
              <a:rPr lang="en-US" i="1">
                <a:latin typeface="Times New Roman" pitchFamily="18" charset="0"/>
                <a:sym typeface="Symbol" pitchFamily="18" charset="2"/>
              </a:rPr>
              <a:t>bound process</a:t>
            </a:r>
            <a:r>
              <a:rPr lang="en-US">
                <a:latin typeface="Times New Roman" pitchFamily="18" charset="0"/>
                <a:sym typeface="Symbol" pitchFamily="18" charset="2"/>
              </a:rPr>
              <a:t> – spends more time doing I/O than computations, many short CPU bursts.</a:t>
            </a:r>
          </a:p>
          <a:p>
            <a:pPr lvl="1"/>
            <a:r>
              <a:rPr lang="en-US" i="1">
                <a:latin typeface="Times New Roman" pitchFamily="18" charset="0"/>
                <a:sym typeface="Symbol" pitchFamily="18" charset="2"/>
              </a:rPr>
              <a:t>CPU</a:t>
            </a:r>
            <a:r>
              <a:rPr lang="en-US">
                <a:latin typeface="Times New Roman" pitchFamily="18" charset="0"/>
                <a:sym typeface="Symbol" pitchFamily="18" charset="2"/>
              </a:rPr>
              <a:t>-</a:t>
            </a:r>
            <a:r>
              <a:rPr lang="en-US" i="1">
                <a:latin typeface="Times New Roman" pitchFamily="18" charset="0"/>
                <a:sym typeface="Symbol" pitchFamily="18" charset="2"/>
              </a:rPr>
              <a:t>bound process</a:t>
            </a:r>
            <a:r>
              <a:rPr lang="en-US">
                <a:latin typeface="Times New Roman" pitchFamily="18" charset="0"/>
                <a:sym typeface="Symbol" pitchFamily="18" charset="2"/>
              </a:rPr>
              <a:t> – spends more time doing computations; few very long CPU bursts.</a:t>
            </a:r>
          </a:p>
          <a:p>
            <a:pPr lvl="1"/>
            <a:endParaRPr lang="en-US" i="1">
              <a:sym typeface="Symbol" pitchFamily="18" charset="2"/>
            </a:endParaRPr>
          </a:p>
          <a:p>
            <a:pPr lvl="1"/>
            <a:endParaRPr lang="en-US" i="1">
              <a:sym typeface="Symbol" pitchFamily="18" charset="2"/>
            </a:endParaRPr>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42" name="Title 1"/>
          <p:cNvSpPr>
            <a:spLocks noGrp="1"/>
          </p:cNvSpPr>
          <p:nvPr>
            <p:ph type="title" idx="4294967295"/>
          </p:nvPr>
        </p:nvSpPr>
        <p:spPr/>
        <p:txBody>
          <a:bodyPr anchor="ctr"/>
          <a:lstStyle/>
          <a:p>
            <a:r>
              <a:rPr lang="en-US"/>
              <a:t>State of the current allocation of resources</a:t>
            </a:r>
          </a:p>
        </p:txBody>
      </p:sp>
      <p:graphicFrame>
        <p:nvGraphicFramePr>
          <p:cNvPr id="983064" name="Group 24"/>
          <p:cNvGraphicFramePr>
            <a:graphicFrameLocks noGrp="1"/>
          </p:cNvGraphicFramePr>
          <p:nvPr>
            <p:ph idx="4294967295"/>
          </p:nvPr>
        </p:nvGraphicFramePr>
        <p:xfrm>
          <a:off x="457200" y="1600200"/>
          <a:ext cx="8229600" cy="4267200"/>
        </p:xfrm>
        <a:graphic>
          <a:graphicData uri="http://schemas.openxmlformats.org/drawingml/2006/table">
            <a:tbl>
              <a:tblPr/>
              <a:tblGrid>
                <a:gridCol w="4114800"/>
                <a:gridCol w="4114800"/>
              </a:tblGrid>
              <a:tr h="371475">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1" lang="en-US" sz="1600" b="0" i="0" u="none" strike="noStrike" cap="none" normalizeH="0" baseline="0" smtClean="0">
                          <a:ln>
                            <a:noFill/>
                          </a:ln>
                          <a:solidFill>
                            <a:schemeClr val="tx1"/>
                          </a:solidFill>
                          <a:effectLst/>
                          <a:latin typeface="Verdana" pitchFamily="34" charset="0"/>
                        </a:rPr>
                        <a:t>Resource = R = (R</a:t>
                      </a:r>
                      <a:r>
                        <a:rPr kumimoji="1" lang="en-US" sz="1600" b="0" i="0" u="none" strike="noStrike" cap="none" normalizeH="0" baseline="-25000" smtClean="0">
                          <a:ln>
                            <a:noFill/>
                          </a:ln>
                          <a:solidFill>
                            <a:schemeClr val="tx1"/>
                          </a:solidFill>
                          <a:effectLst/>
                          <a:latin typeface="Verdana" pitchFamily="34" charset="0"/>
                        </a:rPr>
                        <a:t>1</a:t>
                      </a:r>
                      <a:r>
                        <a:rPr kumimoji="1" lang="en-US" sz="1600" b="0" i="0" u="none" strike="noStrike" cap="none" normalizeH="0" baseline="0" smtClean="0">
                          <a:ln>
                            <a:noFill/>
                          </a:ln>
                          <a:solidFill>
                            <a:schemeClr val="tx1"/>
                          </a:solidFill>
                          <a:effectLst/>
                          <a:latin typeface="Verdana" pitchFamily="34" charset="0"/>
                        </a:rPr>
                        <a:t>, R</a:t>
                      </a:r>
                      <a:r>
                        <a:rPr kumimoji="1" lang="en-US" sz="1600" b="0" i="0" u="none" strike="noStrike" cap="none" normalizeH="0" baseline="-25000" smtClean="0">
                          <a:ln>
                            <a:noFill/>
                          </a:ln>
                          <a:solidFill>
                            <a:schemeClr val="tx1"/>
                          </a:solidFill>
                          <a:effectLst/>
                          <a:latin typeface="Verdana" pitchFamily="34" charset="0"/>
                        </a:rPr>
                        <a:t>2</a:t>
                      </a:r>
                      <a:r>
                        <a:rPr kumimoji="1" lang="en-US" sz="1600" b="0" i="0" u="none" strike="noStrike" cap="none" normalizeH="0" baseline="0" smtClean="0">
                          <a:ln>
                            <a:noFill/>
                          </a:ln>
                          <a:solidFill>
                            <a:schemeClr val="tx1"/>
                          </a:solidFill>
                          <a:effectLst/>
                          <a:latin typeface="Verdana" pitchFamily="34" charset="0"/>
                        </a:rPr>
                        <a:t>, … R</a:t>
                      </a:r>
                      <a:r>
                        <a:rPr kumimoji="1" lang="en-US" sz="1600" b="0" i="0" u="none" strike="noStrike" cap="none" normalizeH="0" baseline="-25000" smtClean="0">
                          <a:ln>
                            <a:noFill/>
                          </a:ln>
                          <a:solidFill>
                            <a:schemeClr val="tx1"/>
                          </a:solidFill>
                          <a:effectLst/>
                          <a:latin typeface="Verdana" pitchFamily="34" charset="0"/>
                        </a:rPr>
                        <a:t>m</a:t>
                      </a:r>
                      <a:r>
                        <a:rPr kumimoji="1" lang="en-US" sz="1600" b="0" i="0" u="none" strike="noStrike" cap="none" normalizeH="0" baseline="0" smtClean="0">
                          <a:ln>
                            <a:noFill/>
                          </a:ln>
                          <a:solidFill>
                            <a:schemeClr val="tx1"/>
                          </a:solidFill>
                          <a:effectLst/>
                          <a:latin typeface="Verdana" pitchFamily="34"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1" lang="en-US" sz="1600" b="0" i="0" u="none" strike="noStrike" cap="none" normalizeH="0" baseline="0" smtClean="0">
                          <a:ln>
                            <a:noFill/>
                          </a:ln>
                          <a:solidFill>
                            <a:schemeClr val="tx1"/>
                          </a:solidFill>
                          <a:effectLst/>
                          <a:latin typeface="Verdana" pitchFamily="34" charset="0"/>
                        </a:rPr>
                        <a:t>Total amount of each recourse on the system</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1" lang="en-US" sz="1600" b="0" i="0" u="none" strike="noStrike" cap="none" normalizeH="0" baseline="0" smtClean="0">
                          <a:ln>
                            <a:noFill/>
                          </a:ln>
                          <a:solidFill>
                            <a:srgbClr val="000000"/>
                          </a:solidFill>
                          <a:effectLst/>
                          <a:latin typeface="Verdana" pitchFamily="34" charset="0"/>
                        </a:rPr>
                        <a:t>Available=V= (V</a:t>
                      </a:r>
                      <a:r>
                        <a:rPr kumimoji="1" lang="en-US" sz="1600" b="0" i="0" u="none" strike="noStrike" cap="none" normalizeH="0" baseline="-25000" smtClean="0">
                          <a:ln>
                            <a:noFill/>
                          </a:ln>
                          <a:solidFill>
                            <a:srgbClr val="000000"/>
                          </a:solidFill>
                          <a:effectLst/>
                          <a:latin typeface="Verdana" pitchFamily="34" charset="0"/>
                        </a:rPr>
                        <a:t>1</a:t>
                      </a:r>
                      <a:r>
                        <a:rPr kumimoji="1" lang="en-US" sz="1600" b="0" i="0" u="none" strike="noStrike" cap="none" normalizeH="0" baseline="0" smtClean="0">
                          <a:ln>
                            <a:noFill/>
                          </a:ln>
                          <a:solidFill>
                            <a:srgbClr val="000000"/>
                          </a:solidFill>
                          <a:effectLst/>
                          <a:latin typeface="Verdana" pitchFamily="34" charset="0"/>
                        </a:rPr>
                        <a:t>, V</a:t>
                      </a:r>
                      <a:r>
                        <a:rPr kumimoji="1" lang="en-US" sz="1600" b="0" i="0" u="none" strike="noStrike" cap="none" normalizeH="0" baseline="-25000" smtClean="0">
                          <a:ln>
                            <a:noFill/>
                          </a:ln>
                          <a:solidFill>
                            <a:srgbClr val="000000"/>
                          </a:solidFill>
                          <a:effectLst/>
                          <a:latin typeface="Verdana" pitchFamily="34" charset="0"/>
                        </a:rPr>
                        <a:t>2</a:t>
                      </a:r>
                      <a:r>
                        <a:rPr kumimoji="1" lang="en-US" sz="1600" b="0" i="0" u="none" strike="noStrike" cap="none" normalizeH="0" baseline="0" smtClean="0">
                          <a:ln>
                            <a:noFill/>
                          </a:ln>
                          <a:solidFill>
                            <a:srgbClr val="000000"/>
                          </a:solidFill>
                          <a:effectLst/>
                          <a:latin typeface="Verdana" pitchFamily="34" charset="0"/>
                        </a:rPr>
                        <a:t>, … V</a:t>
                      </a:r>
                      <a:r>
                        <a:rPr kumimoji="1" lang="en-US" sz="1600" b="0" i="0" u="none" strike="noStrike" cap="none" normalizeH="0" baseline="-25000" smtClean="0">
                          <a:ln>
                            <a:noFill/>
                          </a:ln>
                          <a:solidFill>
                            <a:srgbClr val="000000"/>
                          </a:solidFill>
                          <a:effectLst/>
                          <a:latin typeface="Verdana" pitchFamily="34" charset="0"/>
                        </a:rPr>
                        <a:t>m</a:t>
                      </a:r>
                      <a:r>
                        <a:rPr kumimoji="1" lang="en-US" sz="1600" b="0" i="0" u="none" strike="noStrike" cap="none" normalizeH="0" baseline="0" smtClean="0">
                          <a:ln>
                            <a:noFill/>
                          </a:ln>
                          <a:solidFill>
                            <a:srgbClr val="000000"/>
                          </a:solidFill>
                          <a:effectLst/>
                          <a:latin typeface="Verdana" pitchFamily="34" charset="0"/>
                        </a:rPr>
                        <a:t>)</a:t>
                      </a:r>
                    </a:p>
                    <a:p>
                      <a:pPr marL="0" marR="0" lvl="0" indent="0" algn="l" defTabSz="914400" rtl="0" eaLnBrk="1" fontAlgn="base" latinLnBrk="0" hangingPunct="1">
                        <a:lnSpc>
                          <a:spcPct val="100000"/>
                        </a:lnSpc>
                        <a:spcBef>
                          <a:spcPct val="0"/>
                        </a:spcBef>
                        <a:spcAft>
                          <a:spcPct val="0"/>
                        </a:spcAft>
                        <a:buClr>
                          <a:srgbClr val="FF0000"/>
                        </a:buClr>
                        <a:buSzTx/>
                        <a:buFontTx/>
                        <a:buNone/>
                        <a:tabLst/>
                      </a:pPr>
                      <a:endParaRPr kumimoji="1" lang="en-US" sz="16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1" lang="en-US" sz="1600" b="0" i="0" u="none" strike="noStrike" cap="none" normalizeH="0" baseline="0" smtClean="0">
                          <a:ln>
                            <a:noFill/>
                          </a:ln>
                          <a:solidFill>
                            <a:srgbClr val="000000"/>
                          </a:solidFill>
                          <a:effectLst/>
                          <a:latin typeface="Verdana" pitchFamily="34" charset="0"/>
                        </a:rPr>
                        <a:t>Total amount of each resource not allotted to any process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1" lang="en-US" sz="1600" b="0" i="0" u="none" strike="noStrike" cap="none" normalizeH="0" baseline="0" smtClean="0">
                          <a:ln>
                            <a:noFill/>
                          </a:ln>
                          <a:solidFill>
                            <a:srgbClr val="000000"/>
                          </a:solidFill>
                          <a:effectLst/>
                          <a:latin typeface="Verdana" pitchFamily="34" charset="0"/>
                        </a:rPr>
                        <a:t>                      C</a:t>
                      </a:r>
                      <a:r>
                        <a:rPr kumimoji="1" lang="en-US" sz="1600" b="0" i="0" u="none" strike="noStrike" cap="none" normalizeH="0" baseline="-25000" smtClean="0">
                          <a:ln>
                            <a:noFill/>
                          </a:ln>
                          <a:solidFill>
                            <a:srgbClr val="000000"/>
                          </a:solidFill>
                          <a:effectLst/>
                          <a:latin typeface="Verdana" pitchFamily="34" charset="0"/>
                        </a:rPr>
                        <a:t>11</a:t>
                      </a:r>
                      <a:r>
                        <a:rPr kumimoji="1" lang="en-US" sz="1600" b="0" i="0" u="none" strike="noStrike" cap="none" normalizeH="0" baseline="0" smtClean="0">
                          <a:ln>
                            <a:noFill/>
                          </a:ln>
                          <a:solidFill>
                            <a:srgbClr val="000000"/>
                          </a:solidFill>
                          <a:effectLst/>
                          <a:latin typeface="Verdana" pitchFamily="34" charset="0"/>
                        </a:rPr>
                        <a:t>    C</a:t>
                      </a:r>
                      <a:r>
                        <a:rPr kumimoji="1" lang="en-US" sz="1600" b="0" i="0" u="none" strike="noStrike" cap="none" normalizeH="0" baseline="-25000" smtClean="0">
                          <a:ln>
                            <a:noFill/>
                          </a:ln>
                          <a:solidFill>
                            <a:srgbClr val="000000"/>
                          </a:solidFill>
                          <a:effectLst/>
                          <a:latin typeface="Verdana" pitchFamily="34" charset="0"/>
                        </a:rPr>
                        <a:t>12</a:t>
                      </a:r>
                      <a:r>
                        <a:rPr kumimoji="1" lang="en-US" sz="1600" b="0" i="0" u="none" strike="noStrike" cap="none" normalizeH="0" baseline="0" smtClean="0">
                          <a:ln>
                            <a:noFill/>
                          </a:ln>
                          <a:solidFill>
                            <a:srgbClr val="000000"/>
                          </a:solidFill>
                          <a:effectLst/>
                          <a:latin typeface="Verdana" pitchFamily="34" charset="0"/>
                        </a:rPr>
                        <a:t>    …   C</a:t>
                      </a:r>
                      <a:r>
                        <a:rPr kumimoji="1" lang="en-US" sz="1600" b="0" i="0" u="none" strike="noStrike" cap="none" normalizeH="0" baseline="-25000" smtClean="0">
                          <a:ln>
                            <a:noFill/>
                          </a:ln>
                          <a:solidFill>
                            <a:srgbClr val="000000"/>
                          </a:solidFill>
                          <a:effectLst/>
                          <a:latin typeface="Verdana" pitchFamily="34" charset="0"/>
                        </a:rPr>
                        <a:t>1m</a:t>
                      </a:r>
                      <a:endParaRPr kumimoji="1" lang="en-US" sz="1600" b="0" i="0" u="none" strike="noStrike" cap="none" normalizeH="0" baseline="0" smtClean="0">
                        <a:ln>
                          <a:noFill/>
                        </a:ln>
                        <a:solidFill>
                          <a:srgbClr val="000000"/>
                        </a:solidFill>
                        <a:effectLst/>
                        <a:latin typeface="Verdana" pitchFamily="34" charset="0"/>
                      </a:endParaRPr>
                    </a:p>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1" lang="en-US" sz="1600" b="0" i="0" u="none" strike="noStrike" cap="none" normalizeH="0" baseline="0" smtClean="0">
                          <a:ln>
                            <a:noFill/>
                          </a:ln>
                          <a:solidFill>
                            <a:srgbClr val="000000"/>
                          </a:solidFill>
                          <a:effectLst/>
                          <a:latin typeface="Verdana" pitchFamily="34" charset="0"/>
                        </a:rPr>
                        <a:t>                      C</a:t>
                      </a:r>
                      <a:r>
                        <a:rPr kumimoji="1" lang="en-US" sz="1600" b="0" i="0" u="none" strike="noStrike" cap="none" normalizeH="0" baseline="-25000" smtClean="0">
                          <a:ln>
                            <a:noFill/>
                          </a:ln>
                          <a:solidFill>
                            <a:srgbClr val="000000"/>
                          </a:solidFill>
                          <a:effectLst/>
                          <a:latin typeface="Verdana" pitchFamily="34" charset="0"/>
                        </a:rPr>
                        <a:t>21</a:t>
                      </a:r>
                      <a:r>
                        <a:rPr kumimoji="1" lang="en-US" sz="1600" b="0" i="0" u="none" strike="noStrike" cap="none" normalizeH="0" baseline="0" smtClean="0">
                          <a:ln>
                            <a:noFill/>
                          </a:ln>
                          <a:solidFill>
                            <a:srgbClr val="000000"/>
                          </a:solidFill>
                          <a:effectLst/>
                          <a:latin typeface="Verdana" pitchFamily="34" charset="0"/>
                        </a:rPr>
                        <a:t>    C</a:t>
                      </a:r>
                      <a:r>
                        <a:rPr kumimoji="1" lang="en-US" sz="1600" b="0" i="0" u="none" strike="noStrike" cap="none" normalizeH="0" baseline="-25000" smtClean="0">
                          <a:ln>
                            <a:noFill/>
                          </a:ln>
                          <a:solidFill>
                            <a:srgbClr val="000000"/>
                          </a:solidFill>
                          <a:effectLst/>
                          <a:latin typeface="Verdana" pitchFamily="34" charset="0"/>
                        </a:rPr>
                        <a:t>22</a:t>
                      </a:r>
                      <a:r>
                        <a:rPr kumimoji="1" lang="en-US" sz="1600" b="0" i="0" u="none" strike="noStrike" cap="none" normalizeH="0" baseline="0" smtClean="0">
                          <a:ln>
                            <a:noFill/>
                          </a:ln>
                          <a:solidFill>
                            <a:srgbClr val="000000"/>
                          </a:solidFill>
                          <a:effectLst/>
                          <a:latin typeface="Verdana" pitchFamily="34" charset="0"/>
                        </a:rPr>
                        <a:t>    …   C</a:t>
                      </a:r>
                      <a:r>
                        <a:rPr kumimoji="1" lang="en-US" sz="1600" b="0" i="0" u="none" strike="noStrike" cap="none" normalizeH="0" baseline="-25000" smtClean="0">
                          <a:ln>
                            <a:noFill/>
                          </a:ln>
                          <a:solidFill>
                            <a:srgbClr val="000000"/>
                          </a:solidFill>
                          <a:effectLst/>
                          <a:latin typeface="Verdana" pitchFamily="34" charset="0"/>
                        </a:rPr>
                        <a:t>2m</a:t>
                      </a:r>
                      <a:r>
                        <a:rPr kumimoji="1" lang="en-US" sz="1600" b="0" i="0" u="none" strike="noStrike" cap="none" normalizeH="0" baseline="0" smtClean="0">
                          <a:ln>
                            <a:noFill/>
                          </a:ln>
                          <a:solidFill>
                            <a:srgbClr val="000000"/>
                          </a:solidFill>
                          <a:effectLst/>
                          <a:latin typeface="Verdana" pitchFamily="34" charset="0"/>
                        </a:rPr>
                        <a:t>  </a:t>
                      </a:r>
                    </a:p>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1" lang="en-US" sz="1600" b="0" i="0" u="none" strike="noStrike" cap="none" normalizeH="0" baseline="0" smtClean="0">
                          <a:ln>
                            <a:noFill/>
                          </a:ln>
                          <a:solidFill>
                            <a:srgbClr val="000000"/>
                          </a:solidFill>
                          <a:effectLst/>
                          <a:latin typeface="Verdana" pitchFamily="34" charset="0"/>
                        </a:rPr>
                        <a:t>                      C</a:t>
                      </a:r>
                      <a:r>
                        <a:rPr kumimoji="1" lang="en-US" sz="1600" b="0" i="0" u="none" strike="noStrike" cap="none" normalizeH="0" baseline="-25000" smtClean="0">
                          <a:ln>
                            <a:noFill/>
                          </a:ln>
                          <a:solidFill>
                            <a:srgbClr val="000000"/>
                          </a:solidFill>
                          <a:effectLst/>
                          <a:latin typeface="Verdana" pitchFamily="34" charset="0"/>
                        </a:rPr>
                        <a:t>31</a:t>
                      </a:r>
                      <a:r>
                        <a:rPr kumimoji="1" lang="en-US" sz="1600" b="0" i="0" u="none" strike="noStrike" cap="none" normalizeH="0" baseline="0" smtClean="0">
                          <a:ln>
                            <a:noFill/>
                          </a:ln>
                          <a:solidFill>
                            <a:srgbClr val="000000"/>
                          </a:solidFill>
                          <a:effectLst/>
                          <a:latin typeface="Verdana" pitchFamily="34" charset="0"/>
                        </a:rPr>
                        <a:t>    C</a:t>
                      </a:r>
                      <a:r>
                        <a:rPr kumimoji="1" lang="en-US" sz="1600" b="0" i="0" u="none" strike="noStrike" cap="none" normalizeH="0" baseline="-25000" smtClean="0">
                          <a:ln>
                            <a:noFill/>
                          </a:ln>
                          <a:solidFill>
                            <a:srgbClr val="000000"/>
                          </a:solidFill>
                          <a:effectLst/>
                          <a:latin typeface="Verdana" pitchFamily="34" charset="0"/>
                        </a:rPr>
                        <a:t>32</a:t>
                      </a:r>
                      <a:r>
                        <a:rPr kumimoji="1" lang="en-US" sz="1600" b="0" i="0" u="none" strike="noStrike" cap="none" normalizeH="0" baseline="0" smtClean="0">
                          <a:ln>
                            <a:noFill/>
                          </a:ln>
                          <a:solidFill>
                            <a:srgbClr val="000000"/>
                          </a:solidFill>
                          <a:effectLst/>
                          <a:latin typeface="Verdana" pitchFamily="34" charset="0"/>
                        </a:rPr>
                        <a:t>    …   C</a:t>
                      </a:r>
                      <a:r>
                        <a:rPr kumimoji="1" lang="en-US" sz="1600" b="0" i="0" u="none" strike="noStrike" cap="none" normalizeH="0" baseline="-25000" smtClean="0">
                          <a:ln>
                            <a:noFill/>
                          </a:ln>
                          <a:solidFill>
                            <a:srgbClr val="000000"/>
                          </a:solidFill>
                          <a:effectLst/>
                          <a:latin typeface="Verdana" pitchFamily="34" charset="0"/>
                        </a:rPr>
                        <a:t>3m</a:t>
                      </a:r>
                      <a:r>
                        <a:rPr kumimoji="1" lang="en-US" sz="1600" b="0" i="0" u="none" strike="noStrike" cap="none" normalizeH="0" baseline="0" smtClean="0">
                          <a:ln>
                            <a:noFill/>
                          </a:ln>
                          <a:solidFill>
                            <a:srgbClr val="000000"/>
                          </a:solidFill>
                          <a:effectLst/>
                          <a:latin typeface="Verdana" pitchFamily="34" charset="0"/>
                        </a:rPr>
                        <a:t>                        </a:t>
                      </a:r>
                    </a:p>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1" lang="en-US" sz="1600" b="0" i="0" u="none" strike="noStrike" cap="none" normalizeH="0" baseline="0" smtClean="0">
                          <a:ln>
                            <a:noFill/>
                          </a:ln>
                          <a:solidFill>
                            <a:srgbClr val="000000"/>
                          </a:solidFill>
                          <a:effectLst/>
                          <a:latin typeface="Verdana" pitchFamily="34" charset="0"/>
                        </a:rPr>
                        <a:t>Claim = C =   C</a:t>
                      </a:r>
                      <a:r>
                        <a:rPr kumimoji="1" lang="en-US" sz="1600" b="0" i="0" u="none" strike="noStrike" cap="none" normalizeH="0" baseline="-25000" smtClean="0">
                          <a:ln>
                            <a:noFill/>
                          </a:ln>
                          <a:solidFill>
                            <a:srgbClr val="000000"/>
                          </a:solidFill>
                          <a:effectLst/>
                          <a:latin typeface="Verdana" pitchFamily="34" charset="0"/>
                        </a:rPr>
                        <a:t>41</a:t>
                      </a:r>
                      <a:r>
                        <a:rPr kumimoji="1" lang="en-US" sz="1600" b="0" i="0" u="none" strike="noStrike" cap="none" normalizeH="0" baseline="0" smtClean="0">
                          <a:ln>
                            <a:noFill/>
                          </a:ln>
                          <a:solidFill>
                            <a:srgbClr val="000000"/>
                          </a:solidFill>
                          <a:effectLst/>
                          <a:latin typeface="Verdana" pitchFamily="34" charset="0"/>
                        </a:rPr>
                        <a:t>    C</a:t>
                      </a:r>
                      <a:r>
                        <a:rPr kumimoji="1" lang="en-US" sz="1600" b="0" i="0" u="none" strike="noStrike" cap="none" normalizeH="0" baseline="-25000" smtClean="0">
                          <a:ln>
                            <a:noFill/>
                          </a:ln>
                          <a:solidFill>
                            <a:srgbClr val="000000"/>
                          </a:solidFill>
                          <a:effectLst/>
                          <a:latin typeface="Verdana" pitchFamily="34" charset="0"/>
                        </a:rPr>
                        <a:t>42</a:t>
                      </a:r>
                      <a:r>
                        <a:rPr kumimoji="1" lang="en-US" sz="1600" b="0" i="0" u="none" strike="noStrike" cap="none" normalizeH="0" baseline="0" smtClean="0">
                          <a:ln>
                            <a:noFill/>
                          </a:ln>
                          <a:solidFill>
                            <a:srgbClr val="000000"/>
                          </a:solidFill>
                          <a:effectLst/>
                          <a:latin typeface="Verdana" pitchFamily="34" charset="0"/>
                        </a:rPr>
                        <a:t>    …   C</a:t>
                      </a:r>
                      <a:r>
                        <a:rPr kumimoji="1" lang="en-US" sz="1600" b="0" i="0" u="none" strike="noStrike" cap="none" normalizeH="0" baseline="-25000" smtClean="0">
                          <a:ln>
                            <a:noFill/>
                          </a:ln>
                          <a:solidFill>
                            <a:srgbClr val="000000"/>
                          </a:solidFill>
                          <a:effectLst/>
                          <a:latin typeface="Verdana" pitchFamily="34" charset="0"/>
                        </a:rPr>
                        <a:t>4m</a:t>
                      </a:r>
                      <a:endParaRPr kumimoji="1" lang="en-US" sz="1600" b="0" i="0" u="none" strike="noStrike" cap="none" normalizeH="0" baseline="0" smtClean="0">
                        <a:ln>
                          <a:noFill/>
                        </a:ln>
                        <a:solidFill>
                          <a:srgbClr val="000000"/>
                        </a:solidFill>
                        <a:effectLst/>
                        <a:latin typeface="Verdana" pitchFamily="34" charset="0"/>
                      </a:endParaRPr>
                    </a:p>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1" lang="en-US" sz="1600" b="0" i="0" u="none" strike="noStrike" cap="none" normalizeH="0" baseline="0" smtClean="0">
                          <a:ln>
                            <a:noFill/>
                          </a:ln>
                          <a:solidFill>
                            <a:srgbClr val="000000"/>
                          </a:solidFill>
                          <a:effectLst/>
                          <a:latin typeface="Verdana" pitchFamily="34" charset="0"/>
                        </a:rPr>
                        <a:t>                      …</a:t>
                      </a:r>
                    </a:p>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1" lang="en-US" sz="1600" b="0" i="0" u="none" strike="noStrike" cap="none" normalizeH="0" baseline="0" smtClean="0">
                          <a:ln>
                            <a:noFill/>
                          </a:ln>
                          <a:solidFill>
                            <a:srgbClr val="000000"/>
                          </a:solidFill>
                          <a:effectLst/>
                          <a:latin typeface="Verdana" pitchFamily="34" charset="0"/>
                        </a:rPr>
                        <a:t>                      C</a:t>
                      </a:r>
                      <a:r>
                        <a:rPr kumimoji="1" lang="en-US" sz="1600" b="0" i="0" u="none" strike="noStrike" cap="none" normalizeH="0" baseline="-25000" smtClean="0">
                          <a:ln>
                            <a:noFill/>
                          </a:ln>
                          <a:solidFill>
                            <a:srgbClr val="000000"/>
                          </a:solidFill>
                          <a:effectLst/>
                          <a:latin typeface="Verdana" pitchFamily="34" charset="0"/>
                        </a:rPr>
                        <a:t>n1</a:t>
                      </a:r>
                      <a:r>
                        <a:rPr kumimoji="1" lang="en-US" sz="1600" b="0" i="0" u="none" strike="noStrike" cap="none" normalizeH="0" baseline="0" smtClean="0">
                          <a:ln>
                            <a:noFill/>
                          </a:ln>
                          <a:solidFill>
                            <a:srgbClr val="000000"/>
                          </a:solidFill>
                          <a:effectLst/>
                          <a:latin typeface="Verdana" pitchFamily="34" charset="0"/>
                        </a:rPr>
                        <a:t>    C</a:t>
                      </a:r>
                      <a:r>
                        <a:rPr kumimoji="1" lang="en-US" sz="1600" b="0" i="0" u="none" strike="noStrike" cap="none" normalizeH="0" baseline="-25000" smtClean="0">
                          <a:ln>
                            <a:noFill/>
                          </a:ln>
                          <a:solidFill>
                            <a:srgbClr val="000000"/>
                          </a:solidFill>
                          <a:effectLst/>
                          <a:latin typeface="Verdana" pitchFamily="34" charset="0"/>
                        </a:rPr>
                        <a:t>n2</a:t>
                      </a:r>
                      <a:r>
                        <a:rPr kumimoji="1" lang="en-US" sz="1600" b="0" i="0" u="none" strike="noStrike" cap="none" normalizeH="0" baseline="0" smtClean="0">
                          <a:ln>
                            <a:noFill/>
                          </a:ln>
                          <a:solidFill>
                            <a:srgbClr val="000000"/>
                          </a:solidFill>
                          <a:effectLst/>
                          <a:latin typeface="Verdana" pitchFamily="34" charset="0"/>
                        </a:rPr>
                        <a:t>    …   C</a:t>
                      </a:r>
                      <a:r>
                        <a:rPr kumimoji="1" lang="en-US" sz="1600" b="0" i="0" u="none" strike="noStrike" cap="none" normalizeH="0" baseline="-25000" smtClean="0">
                          <a:ln>
                            <a:noFill/>
                          </a:ln>
                          <a:solidFill>
                            <a:srgbClr val="000000"/>
                          </a:solidFill>
                          <a:effectLst/>
                          <a:latin typeface="Verdana" pitchFamily="34" charset="0"/>
                        </a:rPr>
                        <a:t>nm</a:t>
                      </a:r>
                      <a:endParaRPr kumimoji="1" lang="en-US" sz="16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endParaRPr kumimoji="1" lang="en-US" sz="1600" b="0" i="0" u="none" strike="noStrike" cap="none" normalizeH="0" baseline="0" smtClean="0">
                        <a:ln>
                          <a:noFill/>
                        </a:ln>
                        <a:solidFill>
                          <a:srgbClr val="000000"/>
                        </a:solidFill>
                        <a:effectLst/>
                        <a:latin typeface="Verdana" pitchFamily="34" charset="0"/>
                      </a:endParaRPr>
                    </a:p>
                    <a:p>
                      <a:pPr marL="0" marR="0" lvl="0" indent="0" algn="l" defTabSz="914400" rtl="0" eaLnBrk="1" fontAlgn="base" latinLnBrk="0" hangingPunct="1">
                        <a:lnSpc>
                          <a:spcPct val="100000"/>
                        </a:lnSpc>
                        <a:spcBef>
                          <a:spcPct val="0"/>
                        </a:spcBef>
                        <a:spcAft>
                          <a:spcPct val="0"/>
                        </a:spcAft>
                        <a:buClr>
                          <a:srgbClr val="FF0000"/>
                        </a:buClr>
                        <a:buSzTx/>
                        <a:buFontTx/>
                        <a:buNone/>
                        <a:tabLst/>
                      </a:pPr>
                      <a:endParaRPr kumimoji="1" lang="en-US" sz="1600" b="0" i="0" u="none" strike="noStrike" cap="none" normalizeH="0" baseline="0" smtClean="0">
                        <a:ln>
                          <a:noFill/>
                        </a:ln>
                        <a:solidFill>
                          <a:srgbClr val="000000"/>
                        </a:solidFill>
                        <a:effectLst/>
                        <a:latin typeface="Verdana" pitchFamily="34" charset="0"/>
                      </a:endParaRPr>
                    </a:p>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1" lang="en-US" sz="1600" b="0" i="0" u="none" strike="noStrike" cap="none" normalizeH="0" baseline="0" smtClean="0">
                          <a:ln>
                            <a:noFill/>
                          </a:ln>
                          <a:solidFill>
                            <a:srgbClr val="000000"/>
                          </a:solidFill>
                          <a:effectLst/>
                          <a:latin typeface="Verdana" pitchFamily="34" charset="0"/>
                        </a:rPr>
                        <a:t>Cij = requirement of process i for resource j</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1" lang="en-US" sz="1600" b="0" i="0" u="none" strike="noStrike" cap="none" normalizeH="0" baseline="0" smtClean="0">
                          <a:ln>
                            <a:noFill/>
                          </a:ln>
                          <a:solidFill>
                            <a:srgbClr val="000000"/>
                          </a:solidFill>
                          <a:effectLst/>
                          <a:latin typeface="Verdana" pitchFamily="34" charset="0"/>
                        </a:rPr>
                        <a:t>                           A</a:t>
                      </a:r>
                      <a:r>
                        <a:rPr kumimoji="1" lang="en-US" sz="1600" b="0" i="0" u="none" strike="noStrike" cap="none" normalizeH="0" baseline="-25000" smtClean="0">
                          <a:ln>
                            <a:noFill/>
                          </a:ln>
                          <a:solidFill>
                            <a:srgbClr val="000000"/>
                          </a:solidFill>
                          <a:effectLst/>
                          <a:latin typeface="Verdana" pitchFamily="34" charset="0"/>
                        </a:rPr>
                        <a:t>11</a:t>
                      </a:r>
                      <a:r>
                        <a:rPr kumimoji="1" lang="en-US" sz="1600" b="0" i="0" u="none" strike="noStrike" cap="none" normalizeH="0" baseline="0" smtClean="0">
                          <a:ln>
                            <a:noFill/>
                          </a:ln>
                          <a:solidFill>
                            <a:srgbClr val="000000"/>
                          </a:solidFill>
                          <a:effectLst/>
                          <a:latin typeface="Verdana" pitchFamily="34" charset="0"/>
                        </a:rPr>
                        <a:t>    A</a:t>
                      </a:r>
                      <a:r>
                        <a:rPr kumimoji="1" lang="en-US" sz="1600" b="0" i="0" u="none" strike="noStrike" cap="none" normalizeH="0" baseline="-25000" smtClean="0">
                          <a:ln>
                            <a:noFill/>
                          </a:ln>
                          <a:solidFill>
                            <a:srgbClr val="000000"/>
                          </a:solidFill>
                          <a:effectLst/>
                          <a:latin typeface="Verdana" pitchFamily="34" charset="0"/>
                        </a:rPr>
                        <a:t>12</a:t>
                      </a:r>
                      <a:r>
                        <a:rPr kumimoji="1" lang="en-US" sz="1600" b="0" i="0" u="none" strike="noStrike" cap="none" normalizeH="0" baseline="0" smtClean="0">
                          <a:ln>
                            <a:noFill/>
                          </a:ln>
                          <a:solidFill>
                            <a:srgbClr val="000000"/>
                          </a:solidFill>
                          <a:effectLst/>
                          <a:latin typeface="Verdana" pitchFamily="34" charset="0"/>
                        </a:rPr>
                        <a:t>    …   A</a:t>
                      </a:r>
                      <a:r>
                        <a:rPr kumimoji="1" lang="en-US" sz="1600" b="0" i="0" u="none" strike="noStrike" cap="none" normalizeH="0" baseline="-25000" smtClean="0">
                          <a:ln>
                            <a:noFill/>
                          </a:ln>
                          <a:solidFill>
                            <a:srgbClr val="000000"/>
                          </a:solidFill>
                          <a:effectLst/>
                          <a:latin typeface="Verdana" pitchFamily="34" charset="0"/>
                        </a:rPr>
                        <a:t>1m</a:t>
                      </a:r>
                      <a:endParaRPr kumimoji="1" lang="en-US" sz="1600" b="0" i="0" u="none" strike="noStrike" cap="none" normalizeH="0" baseline="0" smtClean="0">
                        <a:ln>
                          <a:noFill/>
                        </a:ln>
                        <a:solidFill>
                          <a:srgbClr val="000000"/>
                        </a:solidFill>
                        <a:effectLst/>
                        <a:latin typeface="Verdana" pitchFamily="34" charset="0"/>
                      </a:endParaRPr>
                    </a:p>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1" lang="en-US" sz="1600" b="0" i="0" u="none" strike="noStrike" cap="none" normalizeH="0" baseline="0" smtClean="0">
                          <a:ln>
                            <a:noFill/>
                          </a:ln>
                          <a:solidFill>
                            <a:srgbClr val="000000"/>
                          </a:solidFill>
                          <a:effectLst/>
                          <a:latin typeface="Verdana" pitchFamily="34" charset="0"/>
                        </a:rPr>
                        <a:t>                           A</a:t>
                      </a:r>
                      <a:r>
                        <a:rPr kumimoji="1" lang="en-US" sz="1600" b="0" i="0" u="none" strike="noStrike" cap="none" normalizeH="0" baseline="-25000" smtClean="0">
                          <a:ln>
                            <a:noFill/>
                          </a:ln>
                          <a:solidFill>
                            <a:srgbClr val="000000"/>
                          </a:solidFill>
                          <a:effectLst/>
                          <a:latin typeface="Verdana" pitchFamily="34" charset="0"/>
                        </a:rPr>
                        <a:t>21</a:t>
                      </a:r>
                      <a:r>
                        <a:rPr kumimoji="1" lang="en-US" sz="1600" b="0" i="0" u="none" strike="noStrike" cap="none" normalizeH="0" baseline="0" smtClean="0">
                          <a:ln>
                            <a:noFill/>
                          </a:ln>
                          <a:solidFill>
                            <a:srgbClr val="000000"/>
                          </a:solidFill>
                          <a:effectLst/>
                          <a:latin typeface="Verdana" pitchFamily="34" charset="0"/>
                        </a:rPr>
                        <a:t>    A</a:t>
                      </a:r>
                      <a:r>
                        <a:rPr kumimoji="1" lang="en-US" sz="1600" b="0" i="0" u="none" strike="noStrike" cap="none" normalizeH="0" baseline="-25000" smtClean="0">
                          <a:ln>
                            <a:noFill/>
                          </a:ln>
                          <a:solidFill>
                            <a:srgbClr val="000000"/>
                          </a:solidFill>
                          <a:effectLst/>
                          <a:latin typeface="Verdana" pitchFamily="34" charset="0"/>
                        </a:rPr>
                        <a:t>22</a:t>
                      </a:r>
                      <a:r>
                        <a:rPr kumimoji="1" lang="en-US" sz="1600" b="0" i="0" u="none" strike="noStrike" cap="none" normalizeH="0" baseline="0" smtClean="0">
                          <a:ln>
                            <a:noFill/>
                          </a:ln>
                          <a:solidFill>
                            <a:srgbClr val="000000"/>
                          </a:solidFill>
                          <a:effectLst/>
                          <a:latin typeface="Verdana" pitchFamily="34" charset="0"/>
                        </a:rPr>
                        <a:t>    …   A</a:t>
                      </a:r>
                      <a:r>
                        <a:rPr kumimoji="1" lang="en-US" sz="1600" b="0" i="0" u="none" strike="noStrike" cap="none" normalizeH="0" baseline="-25000" smtClean="0">
                          <a:ln>
                            <a:noFill/>
                          </a:ln>
                          <a:solidFill>
                            <a:srgbClr val="000000"/>
                          </a:solidFill>
                          <a:effectLst/>
                          <a:latin typeface="Verdana" pitchFamily="34" charset="0"/>
                        </a:rPr>
                        <a:t>2m</a:t>
                      </a:r>
                      <a:r>
                        <a:rPr kumimoji="1" lang="en-US" sz="1600" b="0" i="0" u="none" strike="noStrike" cap="none" normalizeH="0" baseline="0" smtClean="0">
                          <a:ln>
                            <a:noFill/>
                          </a:ln>
                          <a:solidFill>
                            <a:srgbClr val="000000"/>
                          </a:solidFill>
                          <a:effectLst/>
                          <a:latin typeface="Verdana" pitchFamily="34" charset="0"/>
                        </a:rPr>
                        <a:t>  </a:t>
                      </a:r>
                    </a:p>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1" lang="en-US" sz="1600" b="0" i="0" u="none" strike="noStrike" cap="none" normalizeH="0" baseline="0" smtClean="0">
                          <a:ln>
                            <a:noFill/>
                          </a:ln>
                          <a:solidFill>
                            <a:srgbClr val="000000"/>
                          </a:solidFill>
                          <a:effectLst/>
                          <a:latin typeface="Verdana" pitchFamily="34" charset="0"/>
                        </a:rPr>
                        <a:t>                           A</a:t>
                      </a:r>
                      <a:r>
                        <a:rPr kumimoji="1" lang="en-US" sz="1600" b="0" i="0" u="none" strike="noStrike" cap="none" normalizeH="0" baseline="-25000" smtClean="0">
                          <a:ln>
                            <a:noFill/>
                          </a:ln>
                          <a:solidFill>
                            <a:srgbClr val="000000"/>
                          </a:solidFill>
                          <a:effectLst/>
                          <a:latin typeface="Verdana" pitchFamily="34" charset="0"/>
                        </a:rPr>
                        <a:t>31</a:t>
                      </a:r>
                      <a:r>
                        <a:rPr kumimoji="1" lang="en-US" sz="1600" b="0" i="0" u="none" strike="noStrike" cap="none" normalizeH="0" baseline="0" smtClean="0">
                          <a:ln>
                            <a:noFill/>
                          </a:ln>
                          <a:solidFill>
                            <a:srgbClr val="000000"/>
                          </a:solidFill>
                          <a:effectLst/>
                          <a:latin typeface="Verdana" pitchFamily="34" charset="0"/>
                        </a:rPr>
                        <a:t>    A</a:t>
                      </a:r>
                      <a:r>
                        <a:rPr kumimoji="1" lang="en-US" sz="1600" b="0" i="0" u="none" strike="noStrike" cap="none" normalizeH="0" baseline="-25000" smtClean="0">
                          <a:ln>
                            <a:noFill/>
                          </a:ln>
                          <a:solidFill>
                            <a:srgbClr val="000000"/>
                          </a:solidFill>
                          <a:effectLst/>
                          <a:latin typeface="Verdana" pitchFamily="34" charset="0"/>
                        </a:rPr>
                        <a:t>32</a:t>
                      </a:r>
                      <a:r>
                        <a:rPr kumimoji="1" lang="en-US" sz="1600" b="0" i="0" u="none" strike="noStrike" cap="none" normalizeH="0" baseline="0" smtClean="0">
                          <a:ln>
                            <a:noFill/>
                          </a:ln>
                          <a:solidFill>
                            <a:srgbClr val="000000"/>
                          </a:solidFill>
                          <a:effectLst/>
                          <a:latin typeface="Verdana" pitchFamily="34" charset="0"/>
                        </a:rPr>
                        <a:t>    …   A</a:t>
                      </a:r>
                      <a:r>
                        <a:rPr kumimoji="1" lang="en-US" sz="1600" b="0" i="0" u="none" strike="noStrike" cap="none" normalizeH="0" baseline="-25000" smtClean="0">
                          <a:ln>
                            <a:noFill/>
                          </a:ln>
                          <a:solidFill>
                            <a:srgbClr val="000000"/>
                          </a:solidFill>
                          <a:effectLst/>
                          <a:latin typeface="Verdana" pitchFamily="34" charset="0"/>
                        </a:rPr>
                        <a:t>3m</a:t>
                      </a:r>
                      <a:r>
                        <a:rPr kumimoji="1" lang="en-US" sz="1600" b="0" i="0" u="none" strike="noStrike" cap="none" normalizeH="0" baseline="0" smtClean="0">
                          <a:ln>
                            <a:noFill/>
                          </a:ln>
                          <a:solidFill>
                            <a:srgbClr val="000000"/>
                          </a:solidFill>
                          <a:effectLst/>
                          <a:latin typeface="Verdana" pitchFamily="34" charset="0"/>
                        </a:rPr>
                        <a:t>                        </a:t>
                      </a:r>
                    </a:p>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1" lang="en-US" sz="1600" b="0" i="0" u="none" strike="noStrike" cap="none" normalizeH="0" baseline="0" smtClean="0">
                          <a:ln>
                            <a:noFill/>
                          </a:ln>
                          <a:solidFill>
                            <a:srgbClr val="000000"/>
                          </a:solidFill>
                          <a:effectLst/>
                          <a:latin typeface="Verdana" pitchFamily="34" charset="0"/>
                        </a:rPr>
                        <a:t>Allocation= A =   A</a:t>
                      </a:r>
                      <a:r>
                        <a:rPr kumimoji="1" lang="en-US" sz="1600" b="0" i="0" u="none" strike="noStrike" cap="none" normalizeH="0" baseline="-25000" smtClean="0">
                          <a:ln>
                            <a:noFill/>
                          </a:ln>
                          <a:solidFill>
                            <a:srgbClr val="000000"/>
                          </a:solidFill>
                          <a:effectLst/>
                          <a:latin typeface="Verdana" pitchFamily="34" charset="0"/>
                        </a:rPr>
                        <a:t>41</a:t>
                      </a:r>
                      <a:r>
                        <a:rPr kumimoji="1" lang="en-US" sz="1600" b="0" i="0" u="none" strike="noStrike" cap="none" normalizeH="0" baseline="0" smtClean="0">
                          <a:ln>
                            <a:noFill/>
                          </a:ln>
                          <a:solidFill>
                            <a:srgbClr val="000000"/>
                          </a:solidFill>
                          <a:effectLst/>
                          <a:latin typeface="Verdana" pitchFamily="34" charset="0"/>
                        </a:rPr>
                        <a:t>    A</a:t>
                      </a:r>
                      <a:r>
                        <a:rPr kumimoji="1" lang="en-US" sz="1600" b="0" i="0" u="none" strike="noStrike" cap="none" normalizeH="0" baseline="-25000" smtClean="0">
                          <a:ln>
                            <a:noFill/>
                          </a:ln>
                          <a:solidFill>
                            <a:srgbClr val="000000"/>
                          </a:solidFill>
                          <a:effectLst/>
                          <a:latin typeface="Verdana" pitchFamily="34" charset="0"/>
                        </a:rPr>
                        <a:t>42</a:t>
                      </a:r>
                      <a:r>
                        <a:rPr kumimoji="1" lang="en-US" sz="1600" b="0" i="0" u="none" strike="noStrike" cap="none" normalizeH="0" baseline="0" smtClean="0">
                          <a:ln>
                            <a:noFill/>
                          </a:ln>
                          <a:solidFill>
                            <a:srgbClr val="000000"/>
                          </a:solidFill>
                          <a:effectLst/>
                          <a:latin typeface="Verdana" pitchFamily="34" charset="0"/>
                        </a:rPr>
                        <a:t>    …   A</a:t>
                      </a:r>
                      <a:r>
                        <a:rPr kumimoji="1" lang="en-US" sz="1600" b="0" i="0" u="none" strike="noStrike" cap="none" normalizeH="0" baseline="-25000" smtClean="0">
                          <a:ln>
                            <a:noFill/>
                          </a:ln>
                          <a:solidFill>
                            <a:srgbClr val="000000"/>
                          </a:solidFill>
                          <a:effectLst/>
                          <a:latin typeface="Verdana" pitchFamily="34" charset="0"/>
                        </a:rPr>
                        <a:t>4m</a:t>
                      </a:r>
                      <a:endParaRPr kumimoji="1" lang="en-US" sz="1600" b="0" i="0" u="none" strike="noStrike" cap="none" normalizeH="0" baseline="0" smtClean="0">
                        <a:ln>
                          <a:noFill/>
                        </a:ln>
                        <a:solidFill>
                          <a:srgbClr val="000000"/>
                        </a:solidFill>
                        <a:effectLst/>
                        <a:latin typeface="Verdana" pitchFamily="34" charset="0"/>
                      </a:endParaRPr>
                    </a:p>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1" lang="en-US" sz="1600" b="0" i="0" u="none" strike="noStrike" cap="none" normalizeH="0" baseline="0" smtClean="0">
                          <a:ln>
                            <a:noFill/>
                          </a:ln>
                          <a:solidFill>
                            <a:srgbClr val="000000"/>
                          </a:solidFill>
                          <a:effectLst/>
                          <a:latin typeface="Verdana" pitchFamily="34" charset="0"/>
                        </a:rPr>
                        <a:t>                            …</a:t>
                      </a:r>
                    </a:p>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1" lang="en-US" sz="1600" b="0" i="0" u="none" strike="noStrike" cap="none" normalizeH="0" baseline="0" smtClean="0">
                          <a:ln>
                            <a:noFill/>
                          </a:ln>
                          <a:solidFill>
                            <a:srgbClr val="000000"/>
                          </a:solidFill>
                          <a:effectLst/>
                          <a:latin typeface="Verdana" pitchFamily="34" charset="0"/>
                        </a:rPr>
                        <a:t>                           A</a:t>
                      </a:r>
                      <a:r>
                        <a:rPr kumimoji="1" lang="en-US" sz="1600" b="0" i="0" u="none" strike="noStrike" cap="none" normalizeH="0" baseline="-25000" smtClean="0">
                          <a:ln>
                            <a:noFill/>
                          </a:ln>
                          <a:solidFill>
                            <a:srgbClr val="000000"/>
                          </a:solidFill>
                          <a:effectLst/>
                          <a:latin typeface="Verdana" pitchFamily="34" charset="0"/>
                        </a:rPr>
                        <a:t>n1</a:t>
                      </a:r>
                      <a:r>
                        <a:rPr kumimoji="1" lang="en-US" sz="1600" b="0" i="0" u="none" strike="noStrike" cap="none" normalizeH="0" baseline="0" smtClean="0">
                          <a:ln>
                            <a:noFill/>
                          </a:ln>
                          <a:solidFill>
                            <a:srgbClr val="000000"/>
                          </a:solidFill>
                          <a:effectLst/>
                          <a:latin typeface="Verdana" pitchFamily="34" charset="0"/>
                        </a:rPr>
                        <a:t>    A</a:t>
                      </a:r>
                      <a:r>
                        <a:rPr kumimoji="1" lang="en-US" sz="1600" b="0" i="0" u="none" strike="noStrike" cap="none" normalizeH="0" baseline="-25000" smtClean="0">
                          <a:ln>
                            <a:noFill/>
                          </a:ln>
                          <a:solidFill>
                            <a:srgbClr val="000000"/>
                          </a:solidFill>
                          <a:effectLst/>
                          <a:latin typeface="Verdana" pitchFamily="34" charset="0"/>
                        </a:rPr>
                        <a:t>n2</a:t>
                      </a:r>
                      <a:r>
                        <a:rPr kumimoji="1" lang="en-US" sz="1600" b="0" i="0" u="none" strike="noStrike" cap="none" normalizeH="0" baseline="0" smtClean="0">
                          <a:ln>
                            <a:noFill/>
                          </a:ln>
                          <a:solidFill>
                            <a:srgbClr val="000000"/>
                          </a:solidFill>
                          <a:effectLst/>
                          <a:latin typeface="Verdana" pitchFamily="34" charset="0"/>
                        </a:rPr>
                        <a:t>    …   A</a:t>
                      </a:r>
                      <a:r>
                        <a:rPr kumimoji="1" lang="en-US" sz="1600" b="0" i="0" u="none" strike="noStrike" cap="none" normalizeH="0" baseline="-25000" smtClean="0">
                          <a:ln>
                            <a:noFill/>
                          </a:ln>
                          <a:solidFill>
                            <a:srgbClr val="000000"/>
                          </a:solidFill>
                          <a:effectLst/>
                          <a:latin typeface="Verdana" pitchFamily="34" charset="0"/>
                        </a:rPr>
                        <a:t>nm</a:t>
                      </a:r>
                      <a:endParaRPr kumimoji="1" lang="en-US" sz="16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endParaRPr kumimoji="1" lang="en-US" sz="1600" b="0" i="0" u="none" strike="noStrike" cap="none" normalizeH="0" baseline="0" smtClean="0">
                        <a:ln>
                          <a:noFill/>
                        </a:ln>
                        <a:solidFill>
                          <a:srgbClr val="000000"/>
                        </a:solidFill>
                        <a:effectLst/>
                        <a:latin typeface="Verdana" pitchFamily="34" charset="0"/>
                      </a:endParaRPr>
                    </a:p>
                    <a:p>
                      <a:pPr marL="0" marR="0" lvl="0" indent="0" algn="l" defTabSz="914400" rtl="0" eaLnBrk="1" fontAlgn="base" latinLnBrk="0" hangingPunct="1">
                        <a:lnSpc>
                          <a:spcPct val="100000"/>
                        </a:lnSpc>
                        <a:spcBef>
                          <a:spcPct val="0"/>
                        </a:spcBef>
                        <a:spcAft>
                          <a:spcPct val="0"/>
                        </a:spcAft>
                        <a:buClr>
                          <a:srgbClr val="FF0000"/>
                        </a:buClr>
                        <a:buSzTx/>
                        <a:buFontTx/>
                        <a:buNone/>
                        <a:tabLst/>
                      </a:pPr>
                      <a:endParaRPr kumimoji="1" lang="en-US" sz="1600" b="0" i="0" u="none" strike="noStrike" cap="none" normalizeH="0" baseline="0" smtClean="0">
                        <a:ln>
                          <a:noFill/>
                        </a:ln>
                        <a:solidFill>
                          <a:srgbClr val="000000"/>
                        </a:solidFill>
                        <a:effectLst/>
                        <a:latin typeface="Verdana" pitchFamily="34" charset="0"/>
                      </a:endParaRPr>
                    </a:p>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1" lang="en-US" sz="1600" b="0" i="0" u="none" strike="noStrike" cap="none" normalizeH="0" baseline="0" smtClean="0">
                          <a:ln>
                            <a:noFill/>
                          </a:ln>
                          <a:solidFill>
                            <a:srgbClr val="000000"/>
                          </a:solidFill>
                          <a:effectLst/>
                          <a:latin typeface="Verdana" pitchFamily="34" charset="0"/>
                        </a:rPr>
                        <a:t>Aij = current allocation to process i for resource j</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6" name="Left Bracket 5"/>
          <p:cNvSpPr/>
          <p:nvPr/>
        </p:nvSpPr>
        <p:spPr>
          <a:xfrm>
            <a:off x="1828800" y="2895600"/>
            <a:ext cx="76200" cy="1676400"/>
          </a:xfrm>
          <a:prstGeom prst="leftBracket">
            <a:avLst/>
          </a:prstGeom>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sz="1800"/>
          </a:p>
        </p:txBody>
      </p:sp>
      <p:sp>
        <p:nvSpPr>
          <p:cNvPr id="8" name="Right Bracket 7"/>
          <p:cNvSpPr/>
          <p:nvPr/>
        </p:nvSpPr>
        <p:spPr>
          <a:xfrm>
            <a:off x="3962400" y="2895600"/>
            <a:ext cx="152400" cy="1752600"/>
          </a:xfrm>
          <a:prstGeom prst="rightBracket">
            <a:avLst/>
          </a:prstGeom>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sz="1800"/>
          </a:p>
        </p:txBody>
      </p:sp>
      <p:sp>
        <p:nvSpPr>
          <p:cNvPr id="9" name="Left Bracket 8"/>
          <p:cNvSpPr/>
          <p:nvPr/>
        </p:nvSpPr>
        <p:spPr>
          <a:xfrm>
            <a:off x="2133600" y="4648200"/>
            <a:ext cx="76200" cy="1676400"/>
          </a:xfrm>
          <a:prstGeom prst="leftBracket">
            <a:avLst/>
          </a:prstGeom>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sz="1800"/>
          </a:p>
        </p:txBody>
      </p:sp>
      <p:sp>
        <p:nvSpPr>
          <p:cNvPr id="10" name="Right Bracket 9"/>
          <p:cNvSpPr/>
          <p:nvPr/>
        </p:nvSpPr>
        <p:spPr>
          <a:xfrm>
            <a:off x="4343400" y="4648200"/>
            <a:ext cx="152400" cy="1752600"/>
          </a:xfrm>
          <a:prstGeom prst="rightBracket">
            <a:avLst/>
          </a:prstGeom>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sz="1800"/>
          </a:p>
        </p:txBody>
      </p:sp>
    </p:spTree>
  </p:cSld>
  <p:clrMapOvr>
    <a:masterClrMapping/>
  </p:clrMapOvr>
  <p:transition/>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5090" name="Title 1"/>
          <p:cNvSpPr>
            <a:spLocks noGrp="1"/>
          </p:cNvSpPr>
          <p:nvPr>
            <p:ph type="title" idx="4294967295"/>
          </p:nvPr>
        </p:nvSpPr>
        <p:spPr/>
        <p:txBody>
          <a:bodyPr anchor="ctr"/>
          <a:lstStyle/>
          <a:p>
            <a:r>
              <a:rPr lang="en-NZ"/>
              <a:t>Determination of</a:t>
            </a:r>
            <a:br>
              <a:rPr lang="en-NZ"/>
            </a:br>
            <a:r>
              <a:rPr lang="en-NZ"/>
              <a:t>Safe State ( Example: 1)</a:t>
            </a:r>
          </a:p>
        </p:txBody>
      </p:sp>
      <p:sp>
        <p:nvSpPr>
          <p:cNvPr id="985091" name="Content Placeholder 2"/>
          <p:cNvSpPr>
            <a:spLocks noGrp="1"/>
          </p:cNvSpPr>
          <p:nvPr>
            <p:ph idx="4294967295"/>
          </p:nvPr>
        </p:nvSpPr>
        <p:spPr>
          <a:xfrm>
            <a:off x="457200" y="1066800"/>
            <a:ext cx="8178800" cy="2057400"/>
          </a:xfrm>
        </p:spPr>
        <p:txBody>
          <a:bodyPr/>
          <a:lstStyle/>
          <a:p>
            <a:r>
              <a:rPr lang="en-NZ"/>
              <a:t> </a:t>
            </a:r>
            <a:r>
              <a:rPr lang="en-NZ" sz="2400">
                <a:latin typeface="Times New Roman" pitchFamily="18" charset="0"/>
              </a:rPr>
              <a:t>A system consisting of four processes and three resources</a:t>
            </a:r>
            <a:r>
              <a:rPr lang="en-NZ"/>
              <a:t>. </a:t>
            </a:r>
          </a:p>
          <a:p>
            <a:r>
              <a:rPr lang="en-NZ"/>
              <a:t> </a:t>
            </a:r>
            <a:r>
              <a:rPr lang="en-NZ" sz="2400">
                <a:latin typeface="Times New Roman" pitchFamily="18" charset="0"/>
              </a:rPr>
              <a:t>Allocations are made to processors</a:t>
            </a:r>
          </a:p>
          <a:p>
            <a:r>
              <a:rPr lang="en-NZ" sz="2400" b="1" i="1"/>
              <a:t> </a:t>
            </a:r>
            <a:r>
              <a:rPr lang="en-NZ" sz="2400" b="1" i="1">
                <a:latin typeface="Times New Roman" pitchFamily="18" charset="0"/>
              </a:rPr>
              <a:t>Is this a safe state?:</a:t>
            </a:r>
            <a:endParaRPr lang="en-NZ" sz="2400">
              <a:latin typeface="Times New Roman" pitchFamily="18" charset="0"/>
            </a:endParaRPr>
          </a:p>
        </p:txBody>
      </p:sp>
      <p:pic>
        <p:nvPicPr>
          <p:cNvPr id="985092" name="Content Placeholder 3" descr="Fig06_07a.gif"/>
          <p:cNvPicPr>
            <a:picLocks noChangeAspect="1"/>
          </p:cNvPicPr>
          <p:nvPr/>
        </p:nvPicPr>
        <p:blipFill>
          <a:blip r:embed="rId3"/>
          <a:srcRect/>
          <a:stretch>
            <a:fillRect/>
          </a:stretch>
        </p:blipFill>
        <p:spPr bwMode="auto">
          <a:xfrm>
            <a:off x="1066800" y="3886200"/>
            <a:ext cx="7296150" cy="2352675"/>
          </a:xfrm>
          <a:prstGeom prst="rect">
            <a:avLst/>
          </a:prstGeom>
          <a:noFill/>
          <a:ln w="9525">
            <a:noFill/>
            <a:miter lim="800000"/>
            <a:headEnd/>
            <a:tailEnd/>
          </a:ln>
        </p:spPr>
      </p:pic>
      <p:sp>
        <p:nvSpPr>
          <p:cNvPr id="13" name="Line Callout 2 12"/>
          <p:cNvSpPr/>
          <p:nvPr/>
        </p:nvSpPr>
        <p:spPr>
          <a:xfrm>
            <a:off x="0" y="5562600"/>
            <a:ext cx="1600200" cy="1371600"/>
          </a:xfrm>
          <a:prstGeom prst="borderCallout2">
            <a:avLst>
              <a:gd name="adj1" fmla="val 47968"/>
              <a:gd name="adj2" fmla="val 103468"/>
              <a:gd name="adj3" fmla="val 47967"/>
              <a:gd name="adj4" fmla="val 132401"/>
              <a:gd name="adj5" fmla="val 16674"/>
              <a:gd name="adj6" fmla="val 175694"/>
            </a:avLst>
          </a:prstGeom>
          <a:ln w="635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NZ" sz="1800" b="1" dirty="0"/>
              <a:t>Amount of Existing Resources</a:t>
            </a:r>
          </a:p>
        </p:txBody>
      </p:sp>
      <p:sp>
        <p:nvSpPr>
          <p:cNvPr id="14" name="Line Callout 2 13"/>
          <p:cNvSpPr/>
          <p:nvPr/>
        </p:nvSpPr>
        <p:spPr>
          <a:xfrm>
            <a:off x="7543800" y="5410200"/>
            <a:ext cx="1600200" cy="1447800"/>
          </a:xfrm>
          <a:prstGeom prst="borderCallout2">
            <a:avLst>
              <a:gd name="adj1" fmla="val 49011"/>
              <a:gd name="adj2" fmla="val -880"/>
              <a:gd name="adj3" fmla="val 47967"/>
              <a:gd name="adj4" fmla="val -32816"/>
              <a:gd name="adj5" fmla="val 15731"/>
              <a:gd name="adj6" fmla="val -75239"/>
            </a:avLst>
          </a:prstGeom>
          <a:ln w="635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NZ" sz="1800" b="1" dirty="0"/>
              <a:t>Resources available after allocation</a:t>
            </a:r>
          </a:p>
        </p:txBody>
      </p:sp>
      <p:pic>
        <p:nvPicPr>
          <p:cNvPr id="15" name="Content Placeholder 3" descr="Fig06_07a.gif"/>
          <p:cNvPicPr>
            <a:picLocks noChangeAspect="1"/>
          </p:cNvPicPr>
          <p:nvPr/>
        </p:nvPicPr>
        <p:blipFill>
          <a:blip r:embed="rId3"/>
          <a:srcRect l="-16710" r="-8617" b="-19838"/>
          <a:stretch>
            <a:fillRect/>
          </a:stretch>
        </p:blipFill>
        <p:spPr bwMode="auto">
          <a:xfrm>
            <a:off x="0" y="4038600"/>
            <a:ext cx="9144000" cy="2819400"/>
          </a:xfrm>
          <a:prstGeom prst="rect">
            <a:avLst/>
          </a:prstGeom>
          <a:solidFill>
            <a:schemeClr val="bg1"/>
          </a:solidFill>
          <a:ln w="9525">
            <a:noFill/>
            <a:miter lim="800000"/>
            <a:headEnd/>
            <a:tailEnd/>
          </a:ln>
        </p:spPr>
      </p:pic>
      <p:sp>
        <p:nvSpPr>
          <p:cNvPr id="8" name="TextBox 7"/>
          <p:cNvSpPr txBox="1">
            <a:spLocks noChangeArrowheads="1"/>
          </p:cNvSpPr>
          <p:nvPr/>
        </p:nvSpPr>
        <p:spPr bwMode="auto">
          <a:xfrm>
            <a:off x="546100" y="6488113"/>
            <a:ext cx="8597900" cy="369887"/>
          </a:xfrm>
          <a:prstGeom prst="rect">
            <a:avLst/>
          </a:prstGeom>
          <a:noFill/>
          <a:ln w="9525">
            <a:noFill/>
            <a:miter lim="800000"/>
            <a:headEnd/>
            <a:tailEnd/>
          </a:ln>
        </p:spPr>
        <p:txBody>
          <a:bodyPr>
            <a:spAutoFit/>
          </a:bodyPr>
          <a:lstStyle/>
          <a:p>
            <a:pPr eaLnBrk="1" hangingPunct="1"/>
            <a:r>
              <a:rPr lang="en-NZ" sz="1800" b="1" i="1">
                <a:latin typeface="Arial" charset="0"/>
              </a:rPr>
              <a:t>Can any of the 4 processes run to completion with resources available? </a:t>
            </a:r>
            <a:endParaRPr lang="en-US" sz="1800">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1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dissolve">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dissolve">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8" grpId="0"/>
    </p:bld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7138" name="Title 1"/>
          <p:cNvSpPr>
            <a:spLocks noGrp="1"/>
          </p:cNvSpPr>
          <p:nvPr>
            <p:ph type="title" idx="4294967295"/>
          </p:nvPr>
        </p:nvSpPr>
        <p:spPr/>
        <p:txBody>
          <a:bodyPr anchor="ctr"/>
          <a:lstStyle/>
          <a:p>
            <a:r>
              <a:rPr lang="en-NZ"/>
              <a:t>Process </a:t>
            </a:r>
            <a:r>
              <a:rPr lang="en-NZ" i="1"/>
              <a:t>i</a:t>
            </a:r>
            <a:endParaRPr lang="en-NZ"/>
          </a:p>
        </p:txBody>
      </p:sp>
      <p:sp>
        <p:nvSpPr>
          <p:cNvPr id="987139" name="Content Placeholder 2"/>
          <p:cNvSpPr>
            <a:spLocks noGrp="1"/>
          </p:cNvSpPr>
          <p:nvPr>
            <p:ph idx="4294967295"/>
          </p:nvPr>
        </p:nvSpPr>
        <p:spPr>
          <a:xfrm>
            <a:off x="457200" y="1600200"/>
            <a:ext cx="8229600" cy="4953000"/>
          </a:xfrm>
        </p:spPr>
        <p:txBody>
          <a:bodyPr/>
          <a:lstStyle/>
          <a:p>
            <a:r>
              <a:rPr lang="en-NZ">
                <a:solidFill>
                  <a:schemeClr val="accent1"/>
                </a:solidFill>
              </a:rPr>
              <a:t>C</a:t>
            </a:r>
            <a:r>
              <a:rPr lang="en-NZ" baseline="-25000">
                <a:solidFill>
                  <a:schemeClr val="accent1"/>
                </a:solidFill>
              </a:rPr>
              <a:t>ij</a:t>
            </a:r>
            <a:r>
              <a:rPr lang="en-NZ">
                <a:solidFill>
                  <a:schemeClr val="accent1"/>
                </a:solidFill>
              </a:rPr>
              <a:t> - A</a:t>
            </a:r>
            <a:r>
              <a:rPr lang="en-NZ" baseline="-25000">
                <a:solidFill>
                  <a:schemeClr val="accent1"/>
                </a:solidFill>
              </a:rPr>
              <a:t>ij</a:t>
            </a:r>
            <a:r>
              <a:rPr lang="en-NZ">
                <a:solidFill>
                  <a:schemeClr val="accent1"/>
                </a:solidFill>
              </a:rPr>
              <a:t> ≤ V</a:t>
            </a:r>
            <a:r>
              <a:rPr lang="en-NZ" baseline="-25000">
                <a:solidFill>
                  <a:schemeClr val="accent1"/>
                </a:solidFill>
              </a:rPr>
              <a:t>j</a:t>
            </a:r>
            <a:r>
              <a:rPr lang="en-NZ"/>
              <a:t>, for all j</a:t>
            </a:r>
          </a:p>
          <a:p>
            <a:r>
              <a:rPr lang="en-NZ"/>
              <a:t>This is not possible for P1, </a:t>
            </a:r>
          </a:p>
          <a:p>
            <a:pPr lvl="1"/>
            <a:r>
              <a:rPr lang="en-NZ"/>
              <a:t> </a:t>
            </a:r>
            <a:r>
              <a:rPr lang="en-NZ">
                <a:latin typeface="Times New Roman" pitchFamily="18" charset="0"/>
              </a:rPr>
              <a:t>which has only 1 unit of R1 and requires 2 more units of R1, 2 units of R2, and 2 units of R3. </a:t>
            </a:r>
          </a:p>
          <a:p>
            <a:r>
              <a:rPr lang="en-NZ"/>
              <a:t>If we assign one unit of R3 to process P2, </a:t>
            </a:r>
          </a:p>
          <a:p>
            <a:pPr lvl="1"/>
            <a:r>
              <a:rPr lang="en-NZ"/>
              <a:t> </a:t>
            </a:r>
            <a:r>
              <a:rPr lang="en-NZ">
                <a:latin typeface="Times New Roman" pitchFamily="18" charset="0"/>
              </a:rPr>
              <a:t>Then P2 has its maximum required resources allocated and can run to completion and return resources to ‘available’ pool</a:t>
            </a:r>
          </a:p>
        </p:txBody>
      </p:sp>
    </p:spTree>
  </p:cSld>
  <p:clrMapOvr>
    <a:masterClrMapping/>
  </p:clrMapOvr>
  <p:transition/>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8162" name="Title 1"/>
          <p:cNvSpPr>
            <a:spLocks noGrp="1"/>
          </p:cNvSpPr>
          <p:nvPr>
            <p:ph type="title" idx="4294967295"/>
          </p:nvPr>
        </p:nvSpPr>
        <p:spPr/>
        <p:txBody>
          <a:bodyPr anchor="ctr"/>
          <a:lstStyle/>
          <a:p>
            <a:pPr marL="342900" indent="-342900">
              <a:spcBef>
                <a:spcPct val="20000"/>
              </a:spcBef>
            </a:pPr>
            <a:r>
              <a:rPr lang="en-NZ"/>
              <a:t>After P2 </a:t>
            </a:r>
            <a:br>
              <a:rPr lang="en-NZ"/>
            </a:br>
            <a:r>
              <a:rPr lang="en-NZ"/>
              <a:t>runs to completion</a:t>
            </a:r>
          </a:p>
        </p:txBody>
      </p:sp>
      <p:pic>
        <p:nvPicPr>
          <p:cNvPr id="988163" name="Content Placeholder 5" descr="Fig06_07b.gif"/>
          <p:cNvPicPr>
            <a:picLocks noGrp="1" noChangeAspect="1"/>
          </p:cNvPicPr>
          <p:nvPr>
            <p:ph idx="4294967295"/>
          </p:nvPr>
        </p:nvPicPr>
        <p:blipFill>
          <a:blip r:embed="rId3"/>
          <a:srcRect/>
          <a:stretch>
            <a:fillRect/>
          </a:stretch>
        </p:blipFill>
        <p:spPr>
          <a:xfrm>
            <a:off x="228600" y="4210050"/>
            <a:ext cx="8704263" cy="2647950"/>
          </a:xfrm>
        </p:spPr>
      </p:pic>
      <p:sp>
        <p:nvSpPr>
          <p:cNvPr id="4" name="Content Placeholder 2"/>
          <p:cNvSpPr txBox="1">
            <a:spLocks/>
          </p:cNvSpPr>
          <p:nvPr/>
        </p:nvSpPr>
        <p:spPr bwMode="auto">
          <a:xfrm>
            <a:off x="457200" y="1600200"/>
            <a:ext cx="8229600" cy="2286000"/>
          </a:xfrm>
          <a:prstGeom prst="rect">
            <a:avLst/>
          </a:prstGeom>
          <a:noFill/>
          <a:ln w="9525">
            <a:noFill/>
            <a:miter lim="800000"/>
            <a:headEnd/>
            <a:tailEnd/>
          </a:ln>
        </p:spPr>
        <p:txBody>
          <a:bodyPr/>
          <a:lstStyle/>
          <a:p>
            <a:pPr marL="342900" indent="-342900">
              <a:spcBef>
                <a:spcPct val="20000"/>
              </a:spcBef>
              <a:buFont typeface="Arial" charset="0"/>
              <a:buChar char="•"/>
              <a:defRPr/>
            </a:pPr>
            <a:r>
              <a:rPr lang="en-NZ" sz="3200" dirty="0">
                <a:latin typeface="+mn-lt"/>
              </a:rPr>
              <a:t>Can any of the remaining processes can be completed?</a:t>
            </a:r>
          </a:p>
        </p:txBody>
      </p:sp>
      <p:sp>
        <p:nvSpPr>
          <p:cNvPr id="5" name="Line Callout 2 4"/>
          <p:cNvSpPr/>
          <p:nvPr/>
        </p:nvSpPr>
        <p:spPr>
          <a:xfrm>
            <a:off x="304800" y="3200400"/>
            <a:ext cx="1905000" cy="609600"/>
          </a:xfrm>
          <a:prstGeom prst="borderCallout2">
            <a:avLst>
              <a:gd name="adj1" fmla="val 106250"/>
              <a:gd name="adj2" fmla="val 1667"/>
              <a:gd name="adj3" fmla="val 131250"/>
              <a:gd name="adj4" fmla="val 10333"/>
              <a:gd name="adj5" fmla="val 265625"/>
              <a:gd name="adj6" fmla="val 20333"/>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NZ" sz="1800" dirty="0"/>
              <a:t>Note P2 is completed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0210" name="Title 1"/>
          <p:cNvSpPr>
            <a:spLocks noGrp="1"/>
          </p:cNvSpPr>
          <p:nvPr>
            <p:ph type="title" idx="4294967295"/>
          </p:nvPr>
        </p:nvSpPr>
        <p:spPr/>
        <p:txBody>
          <a:bodyPr anchor="ctr"/>
          <a:lstStyle/>
          <a:p>
            <a:r>
              <a:rPr lang="en-US"/>
              <a:t>After P1 completes</a:t>
            </a:r>
          </a:p>
        </p:txBody>
      </p:sp>
      <p:pic>
        <p:nvPicPr>
          <p:cNvPr id="990211" name="Content Placeholder 5" descr="Fig06_07c.gif"/>
          <p:cNvPicPr>
            <a:picLocks noGrp="1" noChangeAspect="1"/>
          </p:cNvPicPr>
          <p:nvPr>
            <p:ph idx="4294967295"/>
          </p:nvPr>
        </p:nvPicPr>
        <p:blipFill>
          <a:blip r:embed="rId3"/>
          <a:srcRect/>
          <a:stretch>
            <a:fillRect/>
          </a:stretch>
        </p:blipFill>
        <p:spPr>
          <a:xfrm>
            <a:off x="533400" y="2111375"/>
            <a:ext cx="8104188" cy="3233738"/>
          </a:xfrm>
        </p:spPr>
      </p:pic>
    </p:spTree>
  </p:cSld>
  <p:clrMapOvr>
    <a:masterClrMapping/>
  </p:clrMapOvr>
  <p:transition/>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2258" name="Title 1"/>
          <p:cNvSpPr>
            <a:spLocks noGrp="1"/>
          </p:cNvSpPr>
          <p:nvPr>
            <p:ph type="title" idx="4294967295"/>
          </p:nvPr>
        </p:nvSpPr>
        <p:spPr/>
        <p:txBody>
          <a:bodyPr anchor="ctr"/>
          <a:lstStyle/>
          <a:p>
            <a:r>
              <a:rPr lang="en-US"/>
              <a:t>P3 Completes</a:t>
            </a:r>
          </a:p>
        </p:txBody>
      </p:sp>
      <p:pic>
        <p:nvPicPr>
          <p:cNvPr id="992259" name="Content Placeholder 5" descr="Fig06_07d.gif"/>
          <p:cNvPicPr>
            <a:picLocks noGrp="1" noChangeAspect="1"/>
          </p:cNvPicPr>
          <p:nvPr>
            <p:ph idx="4294967295"/>
          </p:nvPr>
        </p:nvPicPr>
        <p:blipFill>
          <a:blip r:embed="rId3"/>
          <a:srcRect/>
          <a:stretch>
            <a:fillRect/>
          </a:stretch>
        </p:blipFill>
        <p:spPr>
          <a:xfrm>
            <a:off x="255588" y="1828800"/>
            <a:ext cx="8507412" cy="2667000"/>
          </a:xfrm>
        </p:spPr>
      </p:pic>
      <p:sp>
        <p:nvSpPr>
          <p:cNvPr id="4" name="Vertical Scroll 3"/>
          <p:cNvSpPr/>
          <p:nvPr/>
        </p:nvSpPr>
        <p:spPr>
          <a:xfrm>
            <a:off x="1981200" y="4648200"/>
            <a:ext cx="6248400" cy="2209800"/>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NZ" sz="4000" dirty="0"/>
              <a:t>Thus, the state defined originally  is a safe state.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4306" name="Title 1"/>
          <p:cNvSpPr>
            <a:spLocks noGrp="1"/>
          </p:cNvSpPr>
          <p:nvPr>
            <p:ph type="title" idx="4294967295"/>
          </p:nvPr>
        </p:nvSpPr>
        <p:spPr/>
        <p:txBody>
          <a:bodyPr anchor="ctr"/>
          <a:lstStyle/>
          <a:p>
            <a:r>
              <a:rPr lang="en-NZ"/>
              <a:t>Determination of an </a:t>
            </a:r>
            <a:br>
              <a:rPr lang="en-NZ"/>
            </a:br>
            <a:r>
              <a:rPr lang="en-NZ"/>
              <a:t>Unsafe State</a:t>
            </a:r>
            <a:endParaRPr lang="en-US"/>
          </a:p>
        </p:txBody>
      </p:sp>
      <p:pic>
        <p:nvPicPr>
          <p:cNvPr id="994307" name="Content Placeholder 4" descr="Fig06_08.gif"/>
          <p:cNvPicPr>
            <a:picLocks noGrp="1" noChangeAspect="1"/>
          </p:cNvPicPr>
          <p:nvPr>
            <p:ph idx="4294967295"/>
          </p:nvPr>
        </p:nvPicPr>
        <p:blipFill>
          <a:blip r:embed="rId3"/>
          <a:srcRect/>
          <a:stretch>
            <a:fillRect/>
          </a:stretch>
        </p:blipFill>
        <p:spPr>
          <a:xfrm>
            <a:off x="685800" y="1676400"/>
            <a:ext cx="6811963" cy="5181600"/>
          </a:xfrm>
        </p:spPr>
      </p:pic>
      <p:sp>
        <p:nvSpPr>
          <p:cNvPr id="7" name="Line Callout 2 6"/>
          <p:cNvSpPr/>
          <p:nvPr/>
        </p:nvSpPr>
        <p:spPr>
          <a:xfrm>
            <a:off x="7315200" y="2209800"/>
            <a:ext cx="1828800" cy="2362200"/>
          </a:xfrm>
          <a:prstGeom prst="borderCallout2">
            <a:avLst>
              <a:gd name="adj1" fmla="val 47782"/>
              <a:gd name="adj2" fmla="val -3125"/>
              <a:gd name="adj3" fmla="val 48589"/>
              <a:gd name="adj4" fmla="val -40625"/>
              <a:gd name="adj5" fmla="val 90994"/>
              <a:gd name="adj6" fmla="val -128769"/>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en-NZ" sz="1800" dirty="0"/>
              <a:t>This time Suppose that P1 makes the request for one additional unit each of R1 and R3.</a:t>
            </a:r>
          </a:p>
          <a:p>
            <a:pPr eaLnBrk="1" hangingPunct="1">
              <a:defRPr/>
            </a:pPr>
            <a:r>
              <a:rPr lang="en-NZ" sz="1800" b="1" i="1" dirty="0"/>
              <a:t>Is this safe?</a:t>
            </a:r>
          </a:p>
        </p:txBody>
      </p:sp>
    </p:spTree>
  </p:cSld>
  <p:clrMapOvr>
    <a:masterClrMapping/>
  </p:clrMapOvr>
  <p:transition/>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6354" name="Title 1"/>
          <p:cNvSpPr>
            <a:spLocks noGrp="1"/>
          </p:cNvSpPr>
          <p:nvPr>
            <p:ph type="title" idx="4294967295"/>
          </p:nvPr>
        </p:nvSpPr>
        <p:spPr/>
        <p:txBody>
          <a:bodyPr anchor="ctr"/>
          <a:lstStyle/>
          <a:p>
            <a:r>
              <a:rPr lang="en-NZ"/>
              <a:t>Deadlock Avoidance</a:t>
            </a:r>
          </a:p>
        </p:txBody>
      </p:sp>
      <p:sp>
        <p:nvSpPr>
          <p:cNvPr id="996355" name="Content Placeholder 2"/>
          <p:cNvSpPr>
            <a:spLocks noGrp="1"/>
          </p:cNvSpPr>
          <p:nvPr>
            <p:ph idx="4294967295"/>
          </p:nvPr>
        </p:nvSpPr>
        <p:spPr>
          <a:xfrm>
            <a:off x="457200" y="1600200"/>
            <a:ext cx="8229600" cy="4953000"/>
          </a:xfrm>
        </p:spPr>
        <p:txBody>
          <a:bodyPr/>
          <a:lstStyle/>
          <a:p>
            <a:r>
              <a:rPr lang="en-NZ"/>
              <a:t> </a:t>
            </a:r>
            <a:r>
              <a:rPr lang="en-NZ" sz="2400">
                <a:latin typeface="Times New Roman" pitchFamily="18" charset="0"/>
              </a:rPr>
              <a:t>When a process makes a request for a set of resources,</a:t>
            </a:r>
            <a:r>
              <a:rPr lang="en-NZ"/>
              <a:t> </a:t>
            </a:r>
          </a:p>
          <a:p>
            <a:pPr lvl="1"/>
            <a:r>
              <a:rPr lang="en-NZ"/>
              <a:t> </a:t>
            </a:r>
            <a:r>
              <a:rPr lang="en-NZ">
                <a:latin typeface="Times New Roman" pitchFamily="18" charset="0"/>
              </a:rPr>
              <a:t>assume that the request is granted, </a:t>
            </a:r>
          </a:p>
          <a:p>
            <a:pPr lvl="1"/>
            <a:r>
              <a:rPr lang="en-NZ"/>
              <a:t> </a:t>
            </a:r>
            <a:r>
              <a:rPr lang="en-NZ">
                <a:latin typeface="Times New Roman" pitchFamily="18" charset="0"/>
              </a:rPr>
              <a:t>Update the system state accordingly,</a:t>
            </a:r>
            <a:r>
              <a:rPr lang="en-NZ"/>
              <a:t> </a:t>
            </a:r>
          </a:p>
          <a:p>
            <a:r>
              <a:rPr lang="en-NZ"/>
              <a:t>Then determine if the result is a safe state. </a:t>
            </a:r>
          </a:p>
          <a:p>
            <a:pPr lvl="1"/>
            <a:r>
              <a:rPr lang="en-NZ"/>
              <a:t> </a:t>
            </a:r>
            <a:r>
              <a:rPr lang="en-NZ">
                <a:latin typeface="Times New Roman" pitchFamily="18" charset="0"/>
              </a:rPr>
              <a:t>If so, grant the request and,</a:t>
            </a:r>
            <a:r>
              <a:rPr lang="en-NZ"/>
              <a:t> </a:t>
            </a:r>
          </a:p>
          <a:p>
            <a:pPr lvl="1"/>
            <a:r>
              <a:rPr lang="en-NZ"/>
              <a:t> </a:t>
            </a:r>
            <a:r>
              <a:rPr lang="en-NZ">
                <a:latin typeface="Times New Roman" pitchFamily="18" charset="0"/>
              </a:rPr>
              <a:t>if not, block the process until it is safe to grant the request.</a:t>
            </a:r>
          </a:p>
          <a:p>
            <a:endParaRPr lang="en-NZ">
              <a:latin typeface="Times New Roman" pitchFamily="18" charset="0"/>
            </a:endParaRPr>
          </a:p>
        </p:txBody>
      </p:sp>
    </p:spTree>
  </p:cSld>
  <p:clrMapOvr>
    <a:masterClrMapping/>
  </p:clrMapOvr>
  <p:transition/>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8402" name="Title 1"/>
          <p:cNvSpPr>
            <a:spLocks noGrp="1"/>
          </p:cNvSpPr>
          <p:nvPr>
            <p:ph type="title" idx="4294967295"/>
          </p:nvPr>
        </p:nvSpPr>
        <p:spPr/>
        <p:txBody>
          <a:bodyPr anchor="ctr"/>
          <a:lstStyle/>
          <a:p>
            <a:r>
              <a:rPr lang="en-US"/>
              <a:t>Deadlock Avoidance </a:t>
            </a:r>
            <a:br>
              <a:rPr lang="en-US"/>
            </a:br>
            <a:r>
              <a:rPr lang="en-US"/>
              <a:t>Logic</a:t>
            </a:r>
          </a:p>
        </p:txBody>
      </p:sp>
      <p:pic>
        <p:nvPicPr>
          <p:cNvPr id="998403" name="Content Placeholder 3" descr="Fig06_09a.gif"/>
          <p:cNvPicPr>
            <a:picLocks noGrp="1" noChangeAspect="1"/>
          </p:cNvPicPr>
          <p:nvPr>
            <p:ph idx="4294967295"/>
          </p:nvPr>
        </p:nvPicPr>
        <p:blipFill>
          <a:blip r:embed="rId3"/>
          <a:srcRect/>
          <a:stretch>
            <a:fillRect/>
          </a:stretch>
        </p:blipFill>
        <p:spPr>
          <a:xfrm>
            <a:off x="1042988" y="1524000"/>
            <a:ext cx="7600950" cy="5334000"/>
          </a:xfrm>
        </p:spPr>
      </p:pic>
    </p:spTree>
  </p:cSld>
  <p:clrMapOvr>
    <a:masterClrMapping/>
  </p:clrMapOvr>
  <p:transition/>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450" name="Title 1"/>
          <p:cNvSpPr>
            <a:spLocks noGrp="1"/>
          </p:cNvSpPr>
          <p:nvPr>
            <p:ph type="title" idx="4294967295"/>
          </p:nvPr>
        </p:nvSpPr>
        <p:spPr/>
        <p:txBody>
          <a:bodyPr anchor="ctr"/>
          <a:lstStyle/>
          <a:p>
            <a:r>
              <a:rPr lang="en-US"/>
              <a:t>Deadlock Avoidance </a:t>
            </a:r>
            <a:br>
              <a:rPr lang="en-US"/>
            </a:br>
            <a:r>
              <a:rPr lang="en-US"/>
              <a:t>Logic</a:t>
            </a:r>
          </a:p>
        </p:txBody>
      </p:sp>
      <p:pic>
        <p:nvPicPr>
          <p:cNvPr id="1000451" name="Content Placeholder 3" descr="Fig06_09b.gif"/>
          <p:cNvPicPr>
            <a:picLocks noGrp="1" noChangeAspect="1"/>
          </p:cNvPicPr>
          <p:nvPr>
            <p:ph idx="4294967295"/>
          </p:nvPr>
        </p:nvPicPr>
        <p:blipFill>
          <a:blip r:embed="rId3"/>
          <a:srcRect/>
          <a:stretch>
            <a:fillRect/>
          </a:stretch>
        </p:blipFill>
        <p:spPr>
          <a:xfrm>
            <a:off x="609600" y="1704975"/>
            <a:ext cx="8202613" cy="4772025"/>
          </a:xfrm>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2"/>
          <p:cNvSpPr>
            <a:spLocks noGrp="1" noChangeArrowheads="1"/>
          </p:cNvSpPr>
          <p:nvPr>
            <p:ph type="title"/>
          </p:nvPr>
        </p:nvSpPr>
        <p:spPr/>
        <p:txBody>
          <a:bodyPr/>
          <a:lstStyle/>
          <a:p>
            <a:r>
              <a:rPr lang="en-US"/>
              <a:t>Context Switch</a:t>
            </a:r>
          </a:p>
        </p:txBody>
      </p:sp>
      <p:sp>
        <p:nvSpPr>
          <p:cNvPr id="441347" name="Rectangle 3"/>
          <p:cNvSpPr>
            <a:spLocks noGrp="1" noChangeArrowheads="1"/>
          </p:cNvSpPr>
          <p:nvPr>
            <p:ph type="body" idx="1"/>
          </p:nvPr>
        </p:nvSpPr>
        <p:spPr/>
        <p:txBody>
          <a:bodyPr/>
          <a:lstStyle/>
          <a:p>
            <a:r>
              <a:rPr lang="en-US"/>
              <a:t> </a:t>
            </a:r>
            <a:r>
              <a:rPr lang="en-US" sz="2400">
                <a:latin typeface="Times New Roman" pitchFamily="18" charset="0"/>
              </a:rPr>
              <a:t>When CPU switches to another process, the system must save the state of the old process and load the saved state for the new process.</a:t>
            </a:r>
          </a:p>
          <a:p>
            <a:pPr>
              <a:buSzPct val="175000"/>
            </a:pPr>
            <a:r>
              <a:rPr lang="en-US" sz="2400">
                <a:latin typeface="Times New Roman" pitchFamily="18" charset="0"/>
              </a:rPr>
              <a:t>Context-switch time is overhead; the system does no useful work while switching.</a:t>
            </a:r>
          </a:p>
          <a:p>
            <a:pPr>
              <a:buSzPct val="175000"/>
            </a:pPr>
            <a:r>
              <a:rPr lang="en-US" sz="2400">
                <a:latin typeface="Times New Roman" pitchFamily="18" charset="0"/>
              </a:rPr>
              <a:t>Time dependent on hardware support</a:t>
            </a:r>
            <a:r>
              <a:rPr lang="en-US"/>
              <a:t>.</a:t>
            </a:r>
          </a:p>
          <a:p>
            <a:pPr>
              <a:buFontTx/>
              <a:buNone/>
            </a:pPr>
            <a:endParaRPr lang="en-US"/>
          </a:p>
        </p:txBody>
      </p:sp>
    </p:spTree>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2498" name="Title 1"/>
          <p:cNvSpPr>
            <a:spLocks noGrp="1"/>
          </p:cNvSpPr>
          <p:nvPr>
            <p:ph type="title" idx="4294967295"/>
          </p:nvPr>
        </p:nvSpPr>
        <p:spPr/>
        <p:txBody>
          <a:bodyPr anchor="ctr"/>
          <a:lstStyle/>
          <a:p>
            <a:r>
              <a:rPr lang="en-US"/>
              <a:t>Deadlock Avoidance Advantages</a:t>
            </a:r>
          </a:p>
        </p:txBody>
      </p:sp>
      <p:sp>
        <p:nvSpPr>
          <p:cNvPr id="1002499" name="Content Placeholder 2"/>
          <p:cNvSpPr>
            <a:spLocks noGrp="1"/>
          </p:cNvSpPr>
          <p:nvPr>
            <p:ph idx="4294967295"/>
          </p:nvPr>
        </p:nvSpPr>
        <p:spPr>
          <a:xfrm>
            <a:off x="457200" y="1600200"/>
            <a:ext cx="8229600" cy="4953000"/>
          </a:xfrm>
        </p:spPr>
        <p:txBody>
          <a:bodyPr/>
          <a:lstStyle/>
          <a:p>
            <a:r>
              <a:rPr lang="en-NZ"/>
              <a:t>It is not necessary to preempt and rollback processes, as in deadlock detection, </a:t>
            </a:r>
          </a:p>
          <a:p>
            <a:r>
              <a:rPr lang="en-NZ"/>
              <a:t>It is less restrictive than deadlock prevention. </a:t>
            </a:r>
            <a:endParaRPr lang="en-US"/>
          </a:p>
        </p:txBody>
      </p:sp>
    </p:spTree>
  </p:cSld>
  <p:clrMapOvr>
    <a:masterClrMapping/>
  </p:clrMapOvr>
  <p:transition/>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4546" name="Title 1"/>
          <p:cNvSpPr>
            <a:spLocks noGrp="1"/>
          </p:cNvSpPr>
          <p:nvPr>
            <p:ph type="title" idx="4294967295"/>
          </p:nvPr>
        </p:nvSpPr>
        <p:spPr/>
        <p:txBody>
          <a:bodyPr anchor="ctr"/>
          <a:lstStyle/>
          <a:p>
            <a:r>
              <a:rPr lang="en-US"/>
              <a:t>Deadlock Avoidance Restrictions</a:t>
            </a:r>
          </a:p>
        </p:txBody>
      </p:sp>
      <p:sp>
        <p:nvSpPr>
          <p:cNvPr id="1004547" name="Content Placeholder 2"/>
          <p:cNvSpPr>
            <a:spLocks noGrp="1"/>
          </p:cNvSpPr>
          <p:nvPr>
            <p:ph idx="4294967295"/>
          </p:nvPr>
        </p:nvSpPr>
        <p:spPr>
          <a:xfrm>
            <a:off x="457200" y="1600200"/>
            <a:ext cx="8229600" cy="4953000"/>
          </a:xfrm>
        </p:spPr>
        <p:txBody>
          <a:bodyPr/>
          <a:lstStyle/>
          <a:p>
            <a:r>
              <a:rPr lang="en-US"/>
              <a:t> </a:t>
            </a:r>
            <a:r>
              <a:rPr lang="en-US" sz="2400">
                <a:latin typeface="Times New Roman" pitchFamily="18" charset="0"/>
              </a:rPr>
              <a:t>Maximum resource requirement must be stated in advance</a:t>
            </a:r>
          </a:p>
          <a:p>
            <a:r>
              <a:rPr lang="en-US"/>
              <a:t> </a:t>
            </a:r>
            <a:r>
              <a:rPr lang="en-US" sz="2400">
                <a:latin typeface="Times New Roman" pitchFamily="18" charset="0"/>
              </a:rPr>
              <a:t>Processes under consideration must be independent and with no synchronization requirements</a:t>
            </a:r>
          </a:p>
          <a:p>
            <a:r>
              <a:rPr lang="en-US" sz="2400"/>
              <a:t>  </a:t>
            </a:r>
            <a:r>
              <a:rPr lang="en-US" sz="2400">
                <a:latin typeface="Times New Roman" pitchFamily="18" charset="0"/>
              </a:rPr>
              <a:t>There must be a fixed number of resources to allocate</a:t>
            </a:r>
          </a:p>
          <a:p>
            <a:r>
              <a:rPr lang="en-US">
                <a:latin typeface="Times New Roman" pitchFamily="18" charset="0"/>
              </a:rPr>
              <a:t>   </a:t>
            </a:r>
            <a:r>
              <a:rPr lang="en-US" sz="2400">
                <a:latin typeface="Times New Roman" pitchFamily="18" charset="0"/>
              </a:rPr>
              <a:t>No process may exit while holding resources</a:t>
            </a:r>
          </a:p>
          <a:p>
            <a:endParaRPr lang="en-US">
              <a:latin typeface="Times New Roman" pitchFamily="18" charset="0"/>
            </a:endParaRPr>
          </a:p>
        </p:txBody>
      </p:sp>
    </p:spTree>
  </p:cSld>
  <p:clrMapOvr>
    <a:masterClrMapping/>
  </p:clrMapOvr>
  <p:transition/>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78" name="Rectangle 2"/>
          <p:cNvSpPr>
            <a:spLocks noGrp="1" noChangeArrowheads="1"/>
          </p:cNvSpPr>
          <p:nvPr>
            <p:ph type="title"/>
          </p:nvPr>
        </p:nvSpPr>
        <p:spPr>
          <a:xfrm>
            <a:off x="1047750" y="95250"/>
            <a:ext cx="7591425" cy="457200"/>
          </a:xfrm>
        </p:spPr>
        <p:txBody>
          <a:bodyPr/>
          <a:lstStyle/>
          <a:p>
            <a:r>
              <a:rPr lang="en-US" sz="2400"/>
              <a:t>Data Structures for the Banker’s Algorithm </a:t>
            </a:r>
          </a:p>
        </p:txBody>
      </p:sp>
      <p:sp>
        <p:nvSpPr>
          <p:cNvPr id="690179" name="Rectangle 3"/>
          <p:cNvSpPr>
            <a:spLocks noGrp="1" noChangeArrowheads="1"/>
          </p:cNvSpPr>
          <p:nvPr>
            <p:ph type="body" idx="1"/>
          </p:nvPr>
        </p:nvSpPr>
        <p:spPr>
          <a:xfrm>
            <a:off x="1047750" y="1881188"/>
            <a:ext cx="7029450" cy="4114800"/>
          </a:xfrm>
        </p:spPr>
        <p:txBody>
          <a:bodyPr/>
          <a:lstStyle/>
          <a:p>
            <a:r>
              <a:rPr lang="en-US" i="1">
                <a:solidFill>
                  <a:srgbClr val="0000FF"/>
                </a:solidFill>
              </a:rPr>
              <a:t> Available:</a:t>
            </a:r>
            <a:r>
              <a:rPr lang="en-US"/>
              <a:t>  </a:t>
            </a:r>
            <a:r>
              <a:rPr lang="en-US" sz="2000">
                <a:latin typeface="Times New Roman" pitchFamily="18" charset="0"/>
              </a:rPr>
              <a:t>Vector of length </a:t>
            </a:r>
            <a:r>
              <a:rPr lang="en-US" sz="2000" i="1">
                <a:latin typeface="Times New Roman" pitchFamily="18" charset="0"/>
              </a:rPr>
              <a:t>m</a:t>
            </a:r>
            <a:r>
              <a:rPr lang="en-US" sz="2000">
                <a:latin typeface="Times New Roman" pitchFamily="18" charset="0"/>
              </a:rPr>
              <a:t>. If available [</a:t>
            </a:r>
            <a:r>
              <a:rPr lang="en-US" sz="2000" i="1">
                <a:latin typeface="Times New Roman" pitchFamily="18" charset="0"/>
              </a:rPr>
              <a:t>j</a:t>
            </a:r>
            <a:r>
              <a:rPr lang="en-US" sz="2000">
                <a:latin typeface="Times New Roman" pitchFamily="18" charset="0"/>
              </a:rPr>
              <a:t>] = </a:t>
            </a:r>
            <a:r>
              <a:rPr lang="en-US" sz="2000" i="1">
                <a:latin typeface="Times New Roman" pitchFamily="18" charset="0"/>
              </a:rPr>
              <a:t>k</a:t>
            </a:r>
            <a:r>
              <a:rPr lang="en-US" sz="2000">
                <a:latin typeface="Times New Roman" pitchFamily="18" charset="0"/>
              </a:rPr>
              <a:t>, there are</a:t>
            </a:r>
            <a:r>
              <a:rPr lang="en-US" sz="2000" i="1">
                <a:latin typeface="Times New Roman" pitchFamily="18" charset="0"/>
              </a:rPr>
              <a:t> k</a:t>
            </a:r>
            <a:r>
              <a:rPr lang="en-US" sz="2000">
                <a:latin typeface="Times New Roman" pitchFamily="18" charset="0"/>
              </a:rPr>
              <a:t> instances of resource type </a:t>
            </a:r>
            <a:r>
              <a:rPr lang="en-US" sz="2000" i="1">
                <a:latin typeface="Times New Roman" pitchFamily="18" charset="0"/>
              </a:rPr>
              <a:t>R</a:t>
            </a:r>
            <a:r>
              <a:rPr lang="en-US" sz="2000" i="1" baseline="-25000">
                <a:latin typeface="Times New Roman" pitchFamily="18" charset="0"/>
              </a:rPr>
              <a:t>j</a:t>
            </a:r>
            <a:r>
              <a:rPr lang="en-US" sz="2000" baseline="-25000">
                <a:latin typeface="Times New Roman" pitchFamily="18" charset="0"/>
              </a:rPr>
              <a:t> </a:t>
            </a:r>
            <a:r>
              <a:rPr lang="en-US" sz="2000">
                <a:latin typeface="Times New Roman" pitchFamily="18" charset="0"/>
              </a:rPr>
              <a:t>available.</a:t>
            </a:r>
          </a:p>
          <a:p>
            <a:r>
              <a:rPr lang="en-US" i="1"/>
              <a:t> </a:t>
            </a:r>
            <a:r>
              <a:rPr lang="en-US" i="1">
                <a:solidFill>
                  <a:srgbClr val="0000FF"/>
                </a:solidFill>
              </a:rPr>
              <a:t>Max:</a:t>
            </a:r>
            <a:r>
              <a:rPr lang="en-US" i="1"/>
              <a:t> </a:t>
            </a:r>
            <a:r>
              <a:rPr lang="en-US" sz="2000" i="1">
                <a:latin typeface="Times New Roman" pitchFamily="18" charset="0"/>
              </a:rPr>
              <a:t>n x m</a:t>
            </a:r>
            <a:r>
              <a:rPr lang="en-US" sz="2000">
                <a:latin typeface="Times New Roman" pitchFamily="18" charset="0"/>
              </a:rPr>
              <a:t> matrix.  If </a:t>
            </a:r>
            <a:r>
              <a:rPr lang="en-US" sz="2000" i="1">
                <a:latin typeface="Times New Roman" pitchFamily="18" charset="0"/>
              </a:rPr>
              <a:t>Max </a:t>
            </a:r>
            <a:r>
              <a:rPr lang="en-US" sz="2000">
                <a:latin typeface="Times New Roman" pitchFamily="18" charset="0"/>
              </a:rPr>
              <a:t>[</a:t>
            </a:r>
            <a:r>
              <a:rPr lang="en-US" sz="2000" i="1">
                <a:latin typeface="Times New Roman" pitchFamily="18" charset="0"/>
              </a:rPr>
              <a:t>i,j</a:t>
            </a:r>
            <a:r>
              <a:rPr lang="en-US" sz="2000">
                <a:latin typeface="Times New Roman" pitchFamily="18" charset="0"/>
              </a:rPr>
              <a:t>] = </a:t>
            </a:r>
            <a:r>
              <a:rPr lang="en-US" sz="2000" i="1">
                <a:latin typeface="Times New Roman" pitchFamily="18" charset="0"/>
              </a:rPr>
              <a:t>k</a:t>
            </a:r>
            <a:r>
              <a:rPr lang="en-US" sz="2000">
                <a:latin typeface="Times New Roman" pitchFamily="18" charset="0"/>
              </a:rPr>
              <a:t>, then process </a:t>
            </a:r>
            <a:r>
              <a:rPr lang="en-US" sz="2000" i="1">
                <a:latin typeface="Times New Roman" pitchFamily="18" charset="0"/>
              </a:rPr>
              <a:t>P</a:t>
            </a:r>
            <a:r>
              <a:rPr lang="en-US" sz="2000" i="1" baseline="-25000">
                <a:latin typeface="Times New Roman" pitchFamily="18" charset="0"/>
              </a:rPr>
              <a:t>i</a:t>
            </a:r>
            <a:r>
              <a:rPr lang="en-US" sz="2000" i="1">
                <a:latin typeface="Times New Roman" pitchFamily="18" charset="0"/>
              </a:rPr>
              <a:t> </a:t>
            </a:r>
            <a:r>
              <a:rPr lang="en-US" sz="2000">
                <a:latin typeface="Times New Roman" pitchFamily="18" charset="0"/>
              </a:rPr>
              <a:t>may request at most</a:t>
            </a:r>
            <a:r>
              <a:rPr lang="en-US" sz="2000" i="1">
                <a:latin typeface="Times New Roman" pitchFamily="18" charset="0"/>
              </a:rPr>
              <a:t> k </a:t>
            </a:r>
            <a:r>
              <a:rPr lang="en-US" sz="2000">
                <a:latin typeface="Times New Roman" pitchFamily="18" charset="0"/>
              </a:rPr>
              <a:t>instances of resource type </a:t>
            </a:r>
            <a:r>
              <a:rPr lang="en-US" sz="2000" i="1">
                <a:latin typeface="Times New Roman" pitchFamily="18" charset="0"/>
              </a:rPr>
              <a:t>R</a:t>
            </a:r>
            <a:r>
              <a:rPr lang="en-US" sz="2000" i="1" baseline="-25000">
                <a:latin typeface="Times New Roman" pitchFamily="18" charset="0"/>
              </a:rPr>
              <a:t>j</a:t>
            </a:r>
            <a:r>
              <a:rPr lang="en-US" sz="2000">
                <a:latin typeface="Times New Roman" pitchFamily="18" charset="0"/>
              </a:rPr>
              <a:t>.</a:t>
            </a:r>
          </a:p>
          <a:p>
            <a:r>
              <a:rPr lang="en-US" i="1"/>
              <a:t> </a:t>
            </a:r>
            <a:r>
              <a:rPr lang="en-US" i="1">
                <a:solidFill>
                  <a:srgbClr val="0000FF"/>
                </a:solidFill>
              </a:rPr>
              <a:t>Allocation:</a:t>
            </a:r>
            <a:r>
              <a:rPr lang="en-US" i="1"/>
              <a:t>  </a:t>
            </a:r>
            <a:r>
              <a:rPr lang="en-US" sz="2000" i="1">
                <a:latin typeface="Times New Roman" pitchFamily="18" charset="0"/>
              </a:rPr>
              <a:t>n </a:t>
            </a:r>
            <a:r>
              <a:rPr lang="en-US" sz="2000">
                <a:latin typeface="Times New Roman" pitchFamily="18" charset="0"/>
              </a:rPr>
              <a:t>x</a:t>
            </a:r>
            <a:r>
              <a:rPr lang="en-US" sz="2000" i="1">
                <a:latin typeface="Times New Roman" pitchFamily="18" charset="0"/>
              </a:rPr>
              <a:t> m</a:t>
            </a:r>
            <a:r>
              <a:rPr lang="en-US" sz="2000">
                <a:latin typeface="Times New Roman" pitchFamily="18" charset="0"/>
              </a:rPr>
              <a:t> matrix.  If Allocation[</a:t>
            </a:r>
            <a:r>
              <a:rPr lang="en-US" sz="2000" i="1">
                <a:latin typeface="Times New Roman" pitchFamily="18" charset="0"/>
              </a:rPr>
              <a:t>i,j</a:t>
            </a:r>
            <a:r>
              <a:rPr lang="en-US" sz="2000">
                <a:latin typeface="Times New Roman" pitchFamily="18" charset="0"/>
              </a:rPr>
              <a:t>] = </a:t>
            </a:r>
            <a:r>
              <a:rPr lang="en-US" sz="2000" i="1">
                <a:latin typeface="Times New Roman" pitchFamily="18" charset="0"/>
              </a:rPr>
              <a:t>k</a:t>
            </a:r>
            <a:r>
              <a:rPr lang="en-US" sz="2000">
                <a:latin typeface="Times New Roman" pitchFamily="18" charset="0"/>
              </a:rPr>
              <a:t> then</a:t>
            </a:r>
            <a:r>
              <a:rPr lang="en-US" sz="2000" i="1">
                <a:latin typeface="Times New Roman" pitchFamily="18" charset="0"/>
              </a:rPr>
              <a:t> P</a:t>
            </a:r>
            <a:r>
              <a:rPr lang="en-US" sz="2000" i="1" baseline="-25000">
                <a:latin typeface="Times New Roman" pitchFamily="18" charset="0"/>
              </a:rPr>
              <a:t>i</a:t>
            </a:r>
            <a:r>
              <a:rPr lang="en-US" sz="2000">
                <a:latin typeface="Times New Roman" pitchFamily="18" charset="0"/>
              </a:rPr>
              <a:t> is currently allocated </a:t>
            </a:r>
            <a:r>
              <a:rPr lang="en-US" sz="2000" i="1">
                <a:latin typeface="Times New Roman" pitchFamily="18" charset="0"/>
              </a:rPr>
              <a:t>k</a:t>
            </a:r>
            <a:r>
              <a:rPr lang="en-US" sz="2000">
                <a:latin typeface="Times New Roman" pitchFamily="18" charset="0"/>
              </a:rPr>
              <a:t> instances of </a:t>
            </a:r>
            <a:r>
              <a:rPr lang="en-US" sz="2000" i="1">
                <a:latin typeface="Times New Roman" pitchFamily="18" charset="0"/>
              </a:rPr>
              <a:t>R</a:t>
            </a:r>
            <a:r>
              <a:rPr lang="en-US" sz="2000" i="1" baseline="-25000">
                <a:latin typeface="Times New Roman" pitchFamily="18" charset="0"/>
              </a:rPr>
              <a:t>j.</a:t>
            </a:r>
            <a:endParaRPr lang="en-US" sz="2000" baseline="-25000">
              <a:latin typeface="Times New Roman" pitchFamily="18" charset="0"/>
            </a:endParaRPr>
          </a:p>
          <a:p>
            <a:r>
              <a:rPr lang="en-US" i="1">
                <a:solidFill>
                  <a:srgbClr val="0000FF"/>
                </a:solidFill>
              </a:rPr>
              <a:t>Need:</a:t>
            </a:r>
            <a:r>
              <a:rPr lang="en-US" i="1"/>
              <a:t>  </a:t>
            </a:r>
            <a:r>
              <a:rPr lang="en-US" sz="2000" i="1">
                <a:latin typeface="Times New Roman" pitchFamily="18" charset="0"/>
              </a:rPr>
              <a:t>n </a:t>
            </a:r>
            <a:r>
              <a:rPr lang="en-US" sz="2000">
                <a:latin typeface="Times New Roman" pitchFamily="18" charset="0"/>
              </a:rPr>
              <a:t>x</a:t>
            </a:r>
            <a:r>
              <a:rPr lang="en-US" sz="2000" i="1">
                <a:latin typeface="Times New Roman" pitchFamily="18" charset="0"/>
              </a:rPr>
              <a:t> m</a:t>
            </a:r>
            <a:r>
              <a:rPr lang="en-US" sz="2000">
                <a:latin typeface="Times New Roman" pitchFamily="18" charset="0"/>
              </a:rPr>
              <a:t> matrix. If </a:t>
            </a:r>
            <a:r>
              <a:rPr lang="en-US" sz="2000" i="1">
                <a:latin typeface="Times New Roman" pitchFamily="18" charset="0"/>
              </a:rPr>
              <a:t>Need</a:t>
            </a:r>
            <a:r>
              <a:rPr lang="en-US" sz="2000">
                <a:latin typeface="Times New Roman" pitchFamily="18" charset="0"/>
              </a:rPr>
              <a:t>[</a:t>
            </a:r>
            <a:r>
              <a:rPr lang="en-US" sz="2000" i="1">
                <a:latin typeface="Times New Roman" pitchFamily="18" charset="0"/>
              </a:rPr>
              <a:t>i,j</a:t>
            </a:r>
            <a:r>
              <a:rPr lang="en-US" sz="2000">
                <a:latin typeface="Times New Roman" pitchFamily="18" charset="0"/>
              </a:rPr>
              <a:t>] =</a:t>
            </a:r>
            <a:r>
              <a:rPr lang="en-US" sz="2000" i="1">
                <a:latin typeface="Times New Roman" pitchFamily="18" charset="0"/>
              </a:rPr>
              <a:t> k</a:t>
            </a:r>
            <a:r>
              <a:rPr lang="en-US" sz="2000">
                <a:latin typeface="Times New Roman" pitchFamily="18" charset="0"/>
              </a:rPr>
              <a:t>, then</a:t>
            </a:r>
            <a:r>
              <a:rPr lang="en-US" sz="2000" i="1">
                <a:latin typeface="Times New Roman" pitchFamily="18" charset="0"/>
              </a:rPr>
              <a:t> P</a:t>
            </a:r>
            <a:r>
              <a:rPr lang="en-US" sz="2000" i="1" baseline="-25000">
                <a:latin typeface="Times New Roman" pitchFamily="18" charset="0"/>
              </a:rPr>
              <a:t>i</a:t>
            </a:r>
            <a:r>
              <a:rPr lang="en-US" sz="2000">
                <a:latin typeface="Times New Roman" pitchFamily="18" charset="0"/>
              </a:rPr>
              <a:t> may need </a:t>
            </a:r>
            <a:r>
              <a:rPr lang="en-US" sz="2000" i="1">
                <a:latin typeface="Times New Roman" pitchFamily="18" charset="0"/>
              </a:rPr>
              <a:t>k</a:t>
            </a:r>
            <a:r>
              <a:rPr lang="en-US" sz="2000">
                <a:latin typeface="Times New Roman" pitchFamily="18" charset="0"/>
              </a:rPr>
              <a:t> more instances of </a:t>
            </a:r>
            <a:r>
              <a:rPr lang="en-US" sz="2000" i="1">
                <a:latin typeface="Times New Roman" pitchFamily="18" charset="0"/>
              </a:rPr>
              <a:t>R</a:t>
            </a:r>
            <a:r>
              <a:rPr lang="en-US" sz="2000" i="1" baseline="-25000">
                <a:latin typeface="Times New Roman" pitchFamily="18" charset="0"/>
              </a:rPr>
              <a:t>j</a:t>
            </a:r>
            <a:r>
              <a:rPr lang="en-US" sz="2000" baseline="-25000">
                <a:latin typeface="Times New Roman" pitchFamily="18" charset="0"/>
              </a:rPr>
              <a:t> </a:t>
            </a:r>
            <a:r>
              <a:rPr lang="en-US" sz="2000">
                <a:latin typeface="Times New Roman" pitchFamily="18" charset="0"/>
              </a:rPr>
              <a:t>to complete its task.</a:t>
            </a:r>
          </a:p>
          <a:p>
            <a:pPr lvl="2">
              <a:buFontTx/>
              <a:buNone/>
            </a:pPr>
            <a:r>
              <a:rPr lang="en-US">
                <a:latin typeface="Times New Roman" pitchFamily="18" charset="0"/>
              </a:rPr>
              <a:t/>
            </a:r>
            <a:br>
              <a:rPr lang="en-US">
                <a:latin typeface="Times New Roman" pitchFamily="18" charset="0"/>
              </a:rPr>
            </a:br>
            <a:r>
              <a:rPr lang="en-US" i="1">
                <a:solidFill>
                  <a:srgbClr val="FF0066"/>
                </a:solidFill>
                <a:latin typeface="Times New Roman" pitchFamily="18" charset="0"/>
              </a:rPr>
              <a:t>Need</a:t>
            </a:r>
            <a:r>
              <a:rPr lang="en-US">
                <a:solidFill>
                  <a:srgbClr val="FF0066"/>
                </a:solidFill>
                <a:latin typeface="Times New Roman" pitchFamily="18" charset="0"/>
              </a:rPr>
              <a:t> [</a:t>
            </a:r>
            <a:r>
              <a:rPr lang="en-US" i="1">
                <a:solidFill>
                  <a:srgbClr val="FF0066"/>
                </a:solidFill>
                <a:latin typeface="Times New Roman" pitchFamily="18" charset="0"/>
              </a:rPr>
              <a:t>i,j]</a:t>
            </a:r>
            <a:r>
              <a:rPr lang="en-US">
                <a:solidFill>
                  <a:srgbClr val="FF0066"/>
                </a:solidFill>
                <a:latin typeface="Times New Roman" pitchFamily="18" charset="0"/>
              </a:rPr>
              <a:t> = </a:t>
            </a:r>
            <a:r>
              <a:rPr lang="en-US" i="1">
                <a:solidFill>
                  <a:srgbClr val="FF0066"/>
                </a:solidFill>
                <a:latin typeface="Times New Roman" pitchFamily="18" charset="0"/>
              </a:rPr>
              <a:t>Max</a:t>
            </a:r>
            <a:r>
              <a:rPr lang="en-US">
                <a:solidFill>
                  <a:srgbClr val="FF0066"/>
                </a:solidFill>
                <a:latin typeface="Times New Roman" pitchFamily="18" charset="0"/>
              </a:rPr>
              <a:t>[</a:t>
            </a:r>
            <a:r>
              <a:rPr lang="en-US" i="1">
                <a:solidFill>
                  <a:srgbClr val="FF0066"/>
                </a:solidFill>
                <a:latin typeface="Times New Roman" pitchFamily="18" charset="0"/>
              </a:rPr>
              <a:t>i,j</a:t>
            </a:r>
            <a:r>
              <a:rPr lang="en-US">
                <a:solidFill>
                  <a:srgbClr val="FF0066"/>
                </a:solidFill>
                <a:latin typeface="Times New Roman" pitchFamily="18" charset="0"/>
              </a:rPr>
              <a:t>] – </a:t>
            </a:r>
            <a:r>
              <a:rPr lang="en-US" i="1">
                <a:solidFill>
                  <a:srgbClr val="FF0066"/>
                </a:solidFill>
                <a:latin typeface="Times New Roman" pitchFamily="18" charset="0"/>
              </a:rPr>
              <a:t>Allocation</a:t>
            </a:r>
            <a:r>
              <a:rPr lang="en-US">
                <a:solidFill>
                  <a:srgbClr val="FF0066"/>
                </a:solidFill>
                <a:latin typeface="Times New Roman" pitchFamily="18" charset="0"/>
              </a:rPr>
              <a:t> [</a:t>
            </a:r>
            <a:r>
              <a:rPr lang="en-US" i="1">
                <a:solidFill>
                  <a:srgbClr val="FF0066"/>
                </a:solidFill>
                <a:latin typeface="Times New Roman" pitchFamily="18" charset="0"/>
              </a:rPr>
              <a:t>i,j</a:t>
            </a:r>
            <a:r>
              <a:rPr lang="en-US">
                <a:solidFill>
                  <a:srgbClr val="FF0066"/>
                </a:solidFill>
                <a:latin typeface="Times New Roman" pitchFamily="18" charset="0"/>
              </a:rPr>
              <a:t>].</a:t>
            </a:r>
          </a:p>
        </p:txBody>
      </p:sp>
      <p:sp>
        <p:nvSpPr>
          <p:cNvPr id="690180" name="Text Box 4"/>
          <p:cNvSpPr txBox="1">
            <a:spLocks noChangeArrowheads="1"/>
          </p:cNvSpPr>
          <p:nvPr/>
        </p:nvSpPr>
        <p:spPr bwMode="auto">
          <a:xfrm>
            <a:off x="762000" y="1362075"/>
            <a:ext cx="7677150" cy="396875"/>
          </a:xfrm>
          <a:prstGeom prst="rect">
            <a:avLst/>
          </a:prstGeom>
          <a:noFill/>
          <a:ln w="9525">
            <a:noFill/>
            <a:miter lim="800000"/>
            <a:headEnd/>
            <a:tailEnd/>
          </a:ln>
          <a:effectLst/>
        </p:spPr>
        <p:txBody>
          <a:bodyPr wrap="none" anchor="ctr">
            <a:spAutoFit/>
          </a:bodyPr>
          <a:lstStyle/>
          <a:p>
            <a:pPr>
              <a:spcBef>
                <a:spcPct val="50000"/>
              </a:spcBef>
            </a:pPr>
            <a:r>
              <a:rPr lang="en-US" sz="2000">
                <a:latin typeface="Helvetica" pitchFamily="34" charset="0"/>
              </a:rPr>
              <a:t>Let </a:t>
            </a:r>
            <a:r>
              <a:rPr lang="en-US" sz="2000" i="1">
                <a:latin typeface="Helvetica" pitchFamily="34" charset="0"/>
              </a:rPr>
              <a:t>n</a:t>
            </a:r>
            <a:r>
              <a:rPr lang="en-US" sz="2000">
                <a:latin typeface="Helvetica" pitchFamily="34" charset="0"/>
              </a:rPr>
              <a:t> = number of processes, and </a:t>
            </a:r>
            <a:r>
              <a:rPr lang="en-US" sz="2000" i="1">
                <a:latin typeface="Helvetica" pitchFamily="34" charset="0"/>
              </a:rPr>
              <a:t>m </a:t>
            </a:r>
            <a:r>
              <a:rPr lang="en-US" sz="2000">
                <a:latin typeface="Helvetica" pitchFamily="34" charset="0"/>
              </a:rPr>
              <a:t>= number of resources types. </a:t>
            </a:r>
          </a:p>
        </p:txBody>
      </p:sp>
    </p:spTree>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p:cNvSpPr>
            <a:spLocks noGrp="1" noChangeArrowheads="1"/>
          </p:cNvSpPr>
          <p:nvPr>
            <p:ph type="title"/>
          </p:nvPr>
        </p:nvSpPr>
        <p:spPr/>
        <p:txBody>
          <a:bodyPr/>
          <a:lstStyle/>
          <a:p>
            <a:r>
              <a:rPr lang="en-US"/>
              <a:t>Safety Algorithm</a:t>
            </a:r>
          </a:p>
        </p:txBody>
      </p:sp>
      <p:sp>
        <p:nvSpPr>
          <p:cNvPr id="691203" name="Rectangle 3"/>
          <p:cNvSpPr>
            <a:spLocks noGrp="1" noChangeArrowheads="1"/>
          </p:cNvSpPr>
          <p:nvPr>
            <p:ph type="body" idx="1"/>
          </p:nvPr>
        </p:nvSpPr>
        <p:spPr>
          <a:xfrm>
            <a:off x="381000" y="1196975"/>
            <a:ext cx="8763000" cy="5203825"/>
          </a:xfrm>
        </p:spPr>
        <p:txBody>
          <a:bodyPr/>
          <a:lstStyle/>
          <a:p>
            <a:pPr>
              <a:lnSpc>
                <a:spcPct val="90000"/>
              </a:lnSpc>
              <a:buFontTx/>
              <a:buNone/>
            </a:pPr>
            <a:r>
              <a:rPr lang="en-US"/>
              <a:t>1.	</a:t>
            </a:r>
            <a:r>
              <a:rPr lang="en-US" sz="2000">
                <a:latin typeface="Times New Roman" pitchFamily="18" charset="0"/>
              </a:rPr>
              <a:t>Let </a:t>
            </a:r>
            <a:r>
              <a:rPr lang="en-US" sz="2000" i="1">
                <a:latin typeface="Times New Roman" pitchFamily="18" charset="0"/>
              </a:rPr>
              <a:t>Work </a:t>
            </a:r>
            <a:r>
              <a:rPr lang="en-US" sz="2000">
                <a:latin typeface="Times New Roman" pitchFamily="18" charset="0"/>
              </a:rPr>
              <a:t>and </a:t>
            </a:r>
            <a:r>
              <a:rPr lang="en-US" sz="2000" i="1">
                <a:latin typeface="Times New Roman" pitchFamily="18" charset="0"/>
              </a:rPr>
              <a:t>Finish</a:t>
            </a:r>
            <a:r>
              <a:rPr lang="en-US" sz="2000">
                <a:latin typeface="Times New Roman" pitchFamily="18" charset="0"/>
              </a:rPr>
              <a:t> be vectors of length</a:t>
            </a:r>
            <a:r>
              <a:rPr lang="en-US" sz="2000" i="1">
                <a:latin typeface="Times New Roman" pitchFamily="18" charset="0"/>
              </a:rPr>
              <a:t> m</a:t>
            </a:r>
            <a:r>
              <a:rPr lang="en-US" sz="2000">
                <a:latin typeface="Times New Roman" pitchFamily="18" charset="0"/>
              </a:rPr>
              <a:t> and</a:t>
            </a:r>
            <a:r>
              <a:rPr lang="en-US" sz="2000" i="1">
                <a:latin typeface="Times New Roman" pitchFamily="18" charset="0"/>
              </a:rPr>
              <a:t> n</a:t>
            </a:r>
            <a:r>
              <a:rPr lang="en-US" sz="2000">
                <a:latin typeface="Times New Roman" pitchFamily="18" charset="0"/>
              </a:rPr>
              <a:t>, respectively.  Initialize:</a:t>
            </a:r>
          </a:p>
          <a:p>
            <a:pPr lvl="3">
              <a:lnSpc>
                <a:spcPct val="90000"/>
              </a:lnSpc>
              <a:buFontTx/>
              <a:buNone/>
            </a:pPr>
            <a:r>
              <a:rPr lang="en-US" sz="2000" i="1">
                <a:latin typeface="Times New Roman" pitchFamily="18" charset="0"/>
              </a:rPr>
              <a:t>Work </a:t>
            </a:r>
            <a:r>
              <a:rPr lang="en-US" sz="2000">
                <a:latin typeface="Times New Roman" pitchFamily="18" charset="0"/>
              </a:rPr>
              <a:t>= </a:t>
            </a:r>
            <a:r>
              <a:rPr lang="en-US" sz="2000" i="1">
                <a:latin typeface="Times New Roman" pitchFamily="18" charset="0"/>
              </a:rPr>
              <a:t>Available</a:t>
            </a:r>
          </a:p>
          <a:p>
            <a:pPr lvl="3">
              <a:lnSpc>
                <a:spcPct val="90000"/>
              </a:lnSpc>
              <a:buFontTx/>
              <a:buNone/>
            </a:pPr>
            <a:r>
              <a:rPr lang="en-US" sz="2000" i="1">
                <a:latin typeface="Times New Roman" pitchFamily="18" charset="0"/>
              </a:rPr>
              <a:t>Finish </a:t>
            </a:r>
            <a:r>
              <a:rPr lang="en-US" sz="2000">
                <a:latin typeface="Times New Roman" pitchFamily="18" charset="0"/>
              </a:rPr>
              <a:t>[</a:t>
            </a:r>
            <a:r>
              <a:rPr lang="en-US" sz="2000" i="1">
                <a:latin typeface="Times New Roman" pitchFamily="18" charset="0"/>
              </a:rPr>
              <a:t>i</a:t>
            </a:r>
            <a:r>
              <a:rPr lang="en-US" sz="2000">
                <a:latin typeface="Times New Roman" pitchFamily="18" charset="0"/>
              </a:rPr>
              <a:t>] =</a:t>
            </a:r>
            <a:r>
              <a:rPr lang="en-US" sz="2000" i="1">
                <a:latin typeface="Times New Roman" pitchFamily="18" charset="0"/>
              </a:rPr>
              <a:t> false </a:t>
            </a:r>
            <a:r>
              <a:rPr lang="en-US" sz="2000">
                <a:latin typeface="Times New Roman" pitchFamily="18" charset="0"/>
              </a:rPr>
              <a:t>for</a:t>
            </a:r>
            <a:r>
              <a:rPr lang="en-US" sz="2000" i="1">
                <a:latin typeface="Times New Roman" pitchFamily="18" charset="0"/>
              </a:rPr>
              <a:t> i</a:t>
            </a:r>
            <a:r>
              <a:rPr lang="en-US" sz="2000">
                <a:latin typeface="Times New Roman" pitchFamily="18" charset="0"/>
              </a:rPr>
              <a:t> - 1,3, …, </a:t>
            </a:r>
            <a:r>
              <a:rPr lang="en-US" sz="2000" i="1">
                <a:latin typeface="Times New Roman" pitchFamily="18" charset="0"/>
              </a:rPr>
              <a:t>n.</a:t>
            </a:r>
            <a:endParaRPr lang="en-US" sz="2000">
              <a:latin typeface="Times New Roman" pitchFamily="18" charset="0"/>
            </a:endParaRPr>
          </a:p>
          <a:p>
            <a:pPr>
              <a:lnSpc>
                <a:spcPct val="90000"/>
              </a:lnSpc>
              <a:buFontTx/>
              <a:buNone/>
            </a:pPr>
            <a:r>
              <a:rPr lang="en-US"/>
              <a:t>2.	</a:t>
            </a:r>
            <a:r>
              <a:rPr lang="en-US" sz="2000">
                <a:latin typeface="Times New Roman" pitchFamily="18" charset="0"/>
              </a:rPr>
              <a:t>Find and </a:t>
            </a:r>
            <a:r>
              <a:rPr lang="en-US" sz="2000" i="1">
                <a:latin typeface="Times New Roman" pitchFamily="18" charset="0"/>
              </a:rPr>
              <a:t>i </a:t>
            </a:r>
            <a:r>
              <a:rPr lang="en-US" sz="2000">
                <a:latin typeface="Times New Roman" pitchFamily="18" charset="0"/>
              </a:rPr>
              <a:t>such that both: </a:t>
            </a:r>
          </a:p>
          <a:p>
            <a:pPr lvl="1">
              <a:lnSpc>
                <a:spcPct val="90000"/>
              </a:lnSpc>
              <a:buFontTx/>
              <a:buNone/>
            </a:pPr>
            <a:r>
              <a:rPr lang="en-US" sz="2000">
                <a:solidFill>
                  <a:srgbClr val="FF0066"/>
                </a:solidFill>
                <a:latin typeface="Times New Roman" pitchFamily="18" charset="0"/>
              </a:rPr>
              <a:t>(a) </a:t>
            </a:r>
            <a:r>
              <a:rPr lang="en-US" sz="2000" i="1">
                <a:solidFill>
                  <a:srgbClr val="FF0066"/>
                </a:solidFill>
                <a:latin typeface="Times New Roman" pitchFamily="18" charset="0"/>
              </a:rPr>
              <a:t>Finish</a:t>
            </a:r>
            <a:r>
              <a:rPr lang="en-US" sz="2000">
                <a:solidFill>
                  <a:srgbClr val="FF0066"/>
                </a:solidFill>
                <a:latin typeface="Times New Roman" pitchFamily="18" charset="0"/>
              </a:rPr>
              <a:t> [</a:t>
            </a:r>
            <a:r>
              <a:rPr lang="en-US" sz="2000" i="1">
                <a:solidFill>
                  <a:srgbClr val="FF0066"/>
                </a:solidFill>
                <a:latin typeface="Times New Roman" pitchFamily="18" charset="0"/>
              </a:rPr>
              <a:t>i</a:t>
            </a:r>
            <a:r>
              <a:rPr lang="en-US" sz="2000">
                <a:solidFill>
                  <a:srgbClr val="FF0066"/>
                </a:solidFill>
                <a:latin typeface="Times New Roman" pitchFamily="18" charset="0"/>
              </a:rPr>
              <a:t>] = </a:t>
            </a:r>
            <a:r>
              <a:rPr lang="en-US" sz="2000" i="1">
                <a:solidFill>
                  <a:srgbClr val="FF0066"/>
                </a:solidFill>
                <a:latin typeface="Times New Roman" pitchFamily="18" charset="0"/>
              </a:rPr>
              <a:t>false</a:t>
            </a:r>
            <a:endParaRPr lang="en-US" sz="2000">
              <a:solidFill>
                <a:srgbClr val="FF0066"/>
              </a:solidFill>
              <a:latin typeface="Times New Roman" pitchFamily="18" charset="0"/>
            </a:endParaRPr>
          </a:p>
          <a:p>
            <a:pPr lvl="1">
              <a:lnSpc>
                <a:spcPct val="90000"/>
              </a:lnSpc>
              <a:buFontTx/>
              <a:buNone/>
            </a:pPr>
            <a:r>
              <a:rPr lang="en-US" sz="2000">
                <a:solidFill>
                  <a:srgbClr val="FF0066"/>
                </a:solidFill>
                <a:latin typeface="Times New Roman" pitchFamily="18" charset="0"/>
              </a:rPr>
              <a:t>(b) </a:t>
            </a:r>
            <a:r>
              <a:rPr lang="en-US" sz="2000" i="1">
                <a:solidFill>
                  <a:srgbClr val="FF0066"/>
                </a:solidFill>
                <a:latin typeface="Times New Roman" pitchFamily="18" charset="0"/>
              </a:rPr>
              <a:t>Need</a:t>
            </a:r>
            <a:r>
              <a:rPr lang="en-US" sz="2000" i="1" baseline="-25000">
                <a:solidFill>
                  <a:srgbClr val="FF0066"/>
                </a:solidFill>
                <a:latin typeface="Times New Roman" pitchFamily="18" charset="0"/>
              </a:rPr>
              <a:t>i</a:t>
            </a:r>
            <a:r>
              <a:rPr lang="en-US" sz="2000">
                <a:solidFill>
                  <a:srgbClr val="FF0066"/>
                </a:solidFill>
                <a:latin typeface="Times New Roman" pitchFamily="18" charset="0"/>
              </a:rPr>
              <a:t> </a:t>
            </a:r>
            <a:r>
              <a:rPr lang="en-US" sz="2000">
                <a:solidFill>
                  <a:srgbClr val="FF0066"/>
                </a:solidFill>
                <a:latin typeface="Times New Roman" pitchFamily="18" charset="0"/>
                <a:sym typeface="Symbol" pitchFamily="18" charset="2"/>
              </a:rPr>
              <a:t> </a:t>
            </a:r>
            <a:r>
              <a:rPr lang="en-US" sz="2000" i="1">
                <a:solidFill>
                  <a:srgbClr val="FF0066"/>
                </a:solidFill>
                <a:latin typeface="Times New Roman" pitchFamily="18" charset="0"/>
                <a:sym typeface="Symbol" pitchFamily="18" charset="2"/>
              </a:rPr>
              <a:t>Work</a:t>
            </a:r>
          </a:p>
          <a:p>
            <a:pPr lvl="1">
              <a:lnSpc>
                <a:spcPct val="90000"/>
              </a:lnSpc>
              <a:buFontTx/>
              <a:buNone/>
            </a:pPr>
            <a:r>
              <a:rPr lang="en-US" sz="2000">
                <a:latin typeface="Times New Roman" pitchFamily="18" charset="0"/>
                <a:sym typeface="Symbol" pitchFamily="18" charset="2"/>
              </a:rPr>
              <a:t>If no such </a:t>
            </a:r>
            <a:r>
              <a:rPr lang="en-US" sz="2000" i="1">
                <a:latin typeface="Times New Roman" pitchFamily="18" charset="0"/>
                <a:sym typeface="Symbol" pitchFamily="18" charset="2"/>
              </a:rPr>
              <a:t>i </a:t>
            </a:r>
            <a:r>
              <a:rPr lang="en-US" sz="2000">
                <a:latin typeface="Times New Roman" pitchFamily="18" charset="0"/>
                <a:sym typeface="Symbol" pitchFamily="18" charset="2"/>
              </a:rPr>
              <a:t>exists, go to step 4.</a:t>
            </a:r>
          </a:p>
          <a:p>
            <a:pPr>
              <a:lnSpc>
                <a:spcPct val="90000"/>
              </a:lnSpc>
              <a:buFontTx/>
              <a:buNone/>
            </a:pPr>
            <a:r>
              <a:rPr lang="en-US"/>
              <a:t>3.	</a:t>
            </a:r>
            <a:r>
              <a:rPr lang="en-US" sz="2400" i="1">
                <a:solidFill>
                  <a:srgbClr val="FF0066"/>
                </a:solidFill>
                <a:latin typeface="Times New Roman" pitchFamily="18" charset="0"/>
              </a:rPr>
              <a:t>Work</a:t>
            </a:r>
            <a:r>
              <a:rPr lang="en-US" sz="2400">
                <a:solidFill>
                  <a:srgbClr val="FF0066"/>
                </a:solidFill>
                <a:latin typeface="Times New Roman" pitchFamily="18" charset="0"/>
              </a:rPr>
              <a:t> = </a:t>
            </a:r>
            <a:r>
              <a:rPr lang="en-US" sz="2400" i="1">
                <a:solidFill>
                  <a:srgbClr val="FF0066"/>
                </a:solidFill>
                <a:latin typeface="Times New Roman" pitchFamily="18" charset="0"/>
              </a:rPr>
              <a:t>Work </a:t>
            </a:r>
            <a:r>
              <a:rPr lang="en-US" sz="2400">
                <a:solidFill>
                  <a:srgbClr val="FF0066"/>
                </a:solidFill>
                <a:latin typeface="Times New Roman" pitchFamily="18" charset="0"/>
              </a:rPr>
              <a:t>+ </a:t>
            </a:r>
            <a:r>
              <a:rPr lang="en-US" sz="2400" i="1">
                <a:solidFill>
                  <a:srgbClr val="FF0066"/>
                </a:solidFill>
                <a:latin typeface="Times New Roman" pitchFamily="18" charset="0"/>
              </a:rPr>
              <a:t>Allocation</a:t>
            </a:r>
            <a:r>
              <a:rPr lang="en-US" sz="2400" i="1" baseline="-25000">
                <a:solidFill>
                  <a:srgbClr val="FF0066"/>
                </a:solidFill>
                <a:latin typeface="Times New Roman" pitchFamily="18" charset="0"/>
              </a:rPr>
              <a:t>i</a:t>
            </a:r>
            <a:r>
              <a:rPr lang="en-US" sz="2400">
                <a:solidFill>
                  <a:srgbClr val="FF0066"/>
                </a:solidFill>
                <a:latin typeface="Times New Roman" pitchFamily="18" charset="0"/>
              </a:rPr>
              <a:t/>
            </a:r>
            <a:br>
              <a:rPr lang="en-US" sz="2400">
                <a:solidFill>
                  <a:srgbClr val="FF0066"/>
                </a:solidFill>
                <a:latin typeface="Times New Roman" pitchFamily="18" charset="0"/>
              </a:rPr>
            </a:br>
            <a:r>
              <a:rPr lang="en-US" sz="2400" i="1">
                <a:solidFill>
                  <a:srgbClr val="FF0066"/>
                </a:solidFill>
                <a:latin typeface="Times New Roman" pitchFamily="18" charset="0"/>
              </a:rPr>
              <a:t>Finish</a:t>
            </a:r>
            <a:r>
              <a:rPr lang="en-US" sz="2400">
                <a:solidFill>
                  <a:srgbClr val="FF0066"/>
                </a:solidFill>
                <a:latin typeface="Times New Roman" pitchFamily="18" charset="0"/>
              </a:rPr>
              <a:t>[</a:t>
            </a:r>
            <a:r>
              <a:rPr lang="en-US" sz="2400" i="1">
                <a:solidFill>
                  <a:srgbClr val="FF0066"/>
                </a:solidFill>
                <a:latin typeface="Times New Roman" pitchFamily="18" charset="0"/>
              </a:rPr>
              <a:t>i</a:t>
            </a:r>
            <a:r>
              <a:rPr lang="en-US" sz="2400">
                <a:solidFill>
                  <a:srgbClr val="FF0066"/>
                </a:solidFill>
                <a:latin typeface="Times New Roman" pitchFamily="18" charset="0"/>
              </a:rPr>
              <a:t>] =</a:t>
            </a:r>
            <a:r>
              <a:rPr lang="en-US" sz="2400" i="1">
                <a:solidFill>
                  <a:srgbClr val="FF0066"/>
                </a:solidFill>
                <a:latin typeface="Times New Roman" pitchFamily="18" charset="0"/>
              </a:rPr>
              <a:t> true</a:t>
            </a:r>
            <a:r>
              <a:rPr lang="en-US" sz="2400">
                <a:solidFill>
                  <a:srgbClr val="FF0066"/>
                </a:solidFill>
                <a:latin typeface="Times New Roman" pitchFamily="18" charset="0"/>
              </a:rPr>
              <a:t/>
            </a:r>
            <a:br>
              <a:rPr lang="en-US" sz="2400">
                <a:solidFill>
                  <a:srgbClr val="FF0066"/>
                </a:solidFill>
                <a:latin typeface="Times New Roman" pitchFamily="18" charset="0"/>
              </a:rPr>
            </a:br>
            <a:r>
              <a:rPr lang="en-US" sz="2400">
                <a:latin typeface="Times New Roman" pitchFamily="18" charset="0"/>
              </a:rPr>
              <a:t>go to step 2.</a:t>
            </a:r>
          </a:p>
          <a:p>
            <a:pPr>
              <a:lnSpc>
                <a:spcPct val="90000"/>
              </a:lnSpc>
              <a:buFontTx/>
              <a:buNone/>
            </a:pPr>
            <a:r>
              <a:rPr lang="en-US"/>
              <a:t>4.	</a:t>
            </a:r>
            <a:r>
              <a:rPr lang="en-US" sz="2400">
                <a:latin typeface="Times New Roman" pitchFamily="18" charset="0"/>
              </a:rPr>
              <a:t>If </a:t>
            </a:r>
            <a:r>
              <a:rPr lang="en-US" sz="2400" i="1">
                <a:latin typeface="Times New Roman" pitchFamily="18" charset="0"/>
              </a:rPr>
              <a:t>Finish</a:t>
            </a:r>
            <a:r>
              <a:rPr lang="en-US" sz="2400">
                <a:latin typeface="Times New Roman" pitchFamily="18" charset="0"/>
              </a:rPr>
              <a:t> [</a:t>
            </a:r>
            <a:r>
              <a:rPr lang="en-US" sz="2400" i="1">
                <a:latin typeface="Times New Roman" pitchFamily="18" charset="0"/>
              </a:rPr>
              <a:t>i</a:t>
            </a:r>
            <a:r>
              <a:rPr lang="en-US" sz="2400">
                <a:latin typeface="Times New Roman" pitchFamily="18" charset="0"/>
              </a:rPr>
              <a:t>] == true for all </a:t>
            </a:r>
            <a:r>
              <a:rPr lang="en-US" sz="2400" i="1">
                <a:latin typeface="Times New Roman" pitchFamily="18" charset="0"/>
              </a:rPr>
              <a:t>i</a:t>
            </a:r>
            <a:r>
              <a:rPr lang="en-US" sz="2400">
                <a:latin typeface="Times New Roman" pitchFamily="18" charset="0"/>
              </a:rPr>
              <a:t>, then the system is in a safe state.</a:t>
            </a:r>
          </a:p>
        </p:txBody>
      </p:sp>
    </p:spTree>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6" name="Rectangle 2"/>
          <p:cNvSpPr>
            <a:spLocks noGrp="1" noChangeArrowheads="1"/>
          </p:cNvSpPr>
          <p:nvPr>
            <p:ph type="title"/>
          </p:nvPr>
        </p:nvSpPr>
        <p:spPr>
          <a:xfrm>
            <a:off x="1030288" y="271463"/>
            <a:ext cx="7924800" cy="457200"/>
          </a:xfrm>
        </p:spPr>
        <p:txBody>
          <a:bodyPr/>
          <a:lstStyle/>
          <a:p>
            <a:r>
              <a:rPr lang="en-US" sz="2400"/>
              <a:t>Resource-Request Algorithm for Process </a:t>
            </a:r>
            <a:r>
              <a:rPr lang="en-US" sz="2400" i="1"/>
              <a:t>P</a:t>
            </a:r>
            <a:r>
              <a:rPr lang="en-US" sz="2400" i="1" baseline="-25000"/>
              <a:t>i</a:t>
            </a:r>
            <a:endParaRPr lang="en-US" sz="2400"/>
          </a:p>
        </p:txBody>
      </p:sp>
      <p:sp>
        <p:nvSpPr>
          <p:cNvPr id="692227" name="Rectangle 3"/>
          <p:cNvSpPr>
            <a:spLocks noGrp="1" noChangeArrowheads="1"/>
          </p:cNvSpPr>
          <p:nvPr>
            <p:ph type="body" idx="1"/>
          </p:nvPr>
        </p:nvSpPr>
        <p:spPr>
          <a:xfrm>
            <a:off x="685800" y="1168400"/>
            <a:ext cx="7527925" cy="5384800"/>
          </a:xfrm>
        </p:spPr>
        <p:txBody>
          <a:bodyPr/>
          <a:lstStyle/>
          <a:p>
            <a:pPr>
              <a:lnSpc>
                <a:spcPct val="90000"/>
              </a:lnSpc>
              <a:buFontTx/>
              <a:buNone/>
            </a:pPr>
            <a:r>
              <a:rPr lang="en-US" i="1"/>
              <a:t>   </a:t>
            </a:r>
            <a:r>
              <a:rPr lang="en-US" sz="2000" i="1">
                <a:latin typeface="Times New Roman" pitchFamily="18" charset="0"/>
              </a:rPr>
              <a:t>Request</a:t>
            </a:r>
            <a:r>
              <a:rPr lang="en-US" sz="2000">
                <a:latin typeface="Times New Roman" pitchFamily="18" charset="0"/>
              </a:rPr>
              <a:t> = request vector for process </a:t>
            </a:r>
            <a:r>
              <a:rPr lang="en-US" sz="2000" i="1">
                <a:latin typeface="Times New Roman" pitchFamily="18" charset="0"/>
              </a:rPr>
              <a:t>P</a:t>
            </a:r>
            <a:r>
              <a:rPr lang="en-US" sz="2000" i="1" baseline="-25000">
                <a:latin typeface="Times New Roman" pitchFamily="18" charset="0"/>
              </a:rPr>
              <a:t>i</a:t>
            </a:r>
            <a:r>
              <a:rPr lang="en-US" sz="2000">
                <a:latin typeface="Times New Roman" pitchFamily="18" charset="0"/>
              </a:rPr>
              <a:t>.  If </a:t>
            </a:r>
            <a:r>
              <a:rPr lang="en-US" sz="2000" i="1">
                <a:latin typeface="Times New Roman" pitchFamily="18" charset="0"/>
              </a:rPr>
              <a:t>Request</a:t>
            </a:r>
            <a:r>
              <a:rPr lang="en-US" sz="2000" i="1" baseline="-25000">
                <a:latin typeface="Times New Roman" pitchFamily="18" charset="0"/>
              </a:rPr>
              <a:t>i</a:t>
            </a:r>
            <a:r>
              <a:rPr lang="en-US" sz="2000" baseline="-25000">
                <a:latin typeface="Times New Roman" pitchFamily="18" charset="0"/>
              </a:rPr>
              <a:t> </a:t>
            </a:r>
            <a:r>
              <a:rPr lang="en-US" sz="2000">
                <a:latin typeface="Times New Roman" pitchFamily="18" charset="0"/>
              </a:rPr>
              <a:t>[</a:t>
            </a:r>
            <a:r>
              <a:rPr lang="en-US" sz="2000" i="1">
                <a:latin typeface="Times New Roman" pitchFamily="18" charset="0"/>
              </a:rPr>
              <a:t>j</a:t>
            </a:r>
            <a:r>
              <a:rPr lang="en-US" sz="2000">
                <a:latin typeface="Times New Roman" pitchFamily="18" charset="0"/>
              </a:rPr>
              <a:t>] = </a:t>
            </a:r>
            <a:r>
              <a:rPr lang="en-US" sz="2000" i="1">
                <a:latin typeface="Times New Roman" pitchFamily="18" charset="0"/>
              </a:rPr>
              <a:t>k</a:t>
            </a:r>
            <a:r>
              <a:rPr lang="en-US" sz="2000">
                <a:latin typeface="Times New Roman" pitchFamily="18" charset="0"/>
              </a:rPr>
              <a:t> then process </a:t>
            </a:r>
            <a:r>
              <a:rPr lang="en-US" sz="2000" i="1">
                <a:latin typeface="Times New Roman" pitchFamily="18" charset="0"/>
              </a:rPr>
              <a:t>P</a:t>
            </a:r>
            <a:r>
              <a:rPr lang="en-US" sz="2000" i="1" baseline="-25000">
                <a:latin typeface="Times New Roman" pitchFamily="18" charset="0"/>
              </a:rPr>
              <a:t>i</a:t>
            </a:r>
            <a:r>
              <a:rPr lang="en-US" sz="2000">
                <a:latin typeface="Times New Roman" pitchFamily="18" charset="0"/>
              </a:rPr>
              <a:t> wants </a:t>
            </a:r>
            <a:r>
              <a:rPr lang="en-US" sz="2000" i="1">
                <a:latin typeface="Times New Roman" pitchFamily="18" charset="0"/>
              </a:rPr>
              <a:t>k</a:t>
            </a:r>
            <a:r>
              <a:rPr lang="en-US" sz="2000">
                <a:latin typeface="Times New Roman" pitchFamily="18" charset="0"/>
              </a:rPr>
              <a:t> instances of resource type </a:t>
            </a:r>
            <a:r>
              <a:rPr lang="en-US" sz="2000" i="1">
                <a:latin typeface="Times New Roman" pitchFamily="18" charset="0"/>
              </a:rPr>
              <a:t>R</a:t>
            </a:r>
            <a:r>
              <a:rPr lang="en-US" sz="2000" i="1" baseline="-25000">
                <a:latin typeface="Times New Roman" pitchFamily="18" charset="0"/>
              </a:rPr>
              <a:t>j</a:t>
            </a:r>
            <a:r>
              <a:rPr lang="en-US" sz="2000" baseline="-25000">
                <a:latin typeface="Times New Roman" pitchFamily="18" charset="0"/>
              </a:rPr>
              <a:t>.</a:t>
            </a:r>
          </a:p>
          <a:p>
            <a:pPr lvl="1">
              <a:lnSpc>
                <a:spcPct val="90000"/>
              </a:lnSpc>
              <a:buFontTx/>
              <a:buNone/>
            </a:pPr>
            <a:r>
              <a:rPr lang="en-US"/>
              <a:t>1.	</a:t>
            </a:r>
            <a:r>
              <a:rPr lang="en-US" sz="2000">
                <a:latin typeface="Times New Roman" pitchFamily="18" charset="0"/>
              </a:rPr>
              <a:t>If </a:t>
            </a:r>
            <a:r>
              <a:rPr lang="en-US" sz="2000" i="1">
                <a:solidFill>
                  <a:srgbClr val="FF0066"/>
                </a:solidFill>
                <a:latin typeface="Times New Roman" pitchFamily="18" charset="0"/>
              </a:rPr>
              <a:t>Request</a:t>
            </a:r>
            <a:r>
              <a:rPr lang="en-US" sz="2000" i="1" baseline="-25000">
                <a:solidFill>
                  <a:srgbClr val="FF0066"/>
                </a:solidFill>
                <a:latin typeface="Times New Roman" pitchFamily="18" charset="0"/>
              </a:rPr>
              <a:t>i</a:t>
            </a:r>
            <a:r>
              <a:rPr lang="en-US" sz="2000" i="1">
                <a:solidFill>
                  <a:srgbClr val="FF0066"/>
                </a:solidFill>
                <a:latin typeface="Times New Roman" pitchFamily="18" charset="0"/>
              </a:rPr>
              <a:t> </a:t>
            </a:r>
            <a:r>
              <a:rPr lang="en-US" sz="2000">
                <a:solidFill>
                  <a:srgbClr val="FF0066"/>
                </a:solidFill>
                <a:latin typeface="Times New Roman" pitchFamily="18" charset="0"/>
                <a:sym typeface="Symbol" pitchFamily="18" charset="2"/>
              </a:rPr>
              <a:t> </a:t>
            </a:r>
            <a:r>
              <a:rPr lang="en-US" sz="2000" i="1">
                <a:solidFill>
                  <a:srgbClr val="FF0066"/>
                </a:solidFill>
                <a:latin typeface="Times New Roman" pitchFamily="18" charset="0"/>
                <a:sym typeface="Symbol" pitchFamily="18" charset="2"/>
              </a:rPr>
              <a:t>Need</a:t>
            </a:r>
            <a:r>
              <a:rPr lang="en-US" sz="2000" i="1" baseline="-25000">
                <a:solidFill>
                  <a:srgbClr val="FF0066"/>
                </a:solidFill>
                <a:latin typeface="Times New Roman" pitchFamily="18" charset="0"/>
                <a:sym typeface="Symbol" pitchFamily="18" charset="2"/>
              </a:rPr>
              <a:t>i</a:t>
            </a:r>
            <a:r>
              <a:rPr lang="en-US" sz="2000" i="1">
                <a:latin typeface="Times New Roman" pitchFamily="18" charset="0"/>
                <a:sym typeface="Symbol" pitchFamily="18" charset="2"/>
              </a:rPr>
              <a:t> </a:t>
            </a:r>
            <a:r>
              <a:rPr lang="en-US" sz="2000">
                <a:latin typeface="Times New Roman" pitchFamily="18" charset="0"/>
                <a:sym typeface="Symbol" pitchFamily="18" charset="2"/>
              </a:rPr>
              <a:t>go to step 2.  Otherwise, raise error condition, since process has exceeded its maximum claim.</a:t>
            </a:r>
          </a:p>
          <a:p>
            <a:pPr lvl="1">
              <a:lnSpc>
                <a:spcPct val="90000"/>
              </a:lnSpc>
              <a:buFontTx/>
              <a:buNone/>
            </a:pPr>
            <a:r>
              <a:rPr lang="en-US">
                <a:sym typeface="Symbol" pitchFamily="18" charset="2"/>
              </a:rPr>
              <a:t>2.	</a:t>
            </a:r>
            <a:r>
              <a:rPr lang="en-US" sz="2000">
                <a:latin typeface="Times New Roman" pitchFamily="18" charset="0"/>
                <a:sym typeface="Symbol" pitchFamily="18" charset="2"/>
              </a:rPr>
              <a:t>If </a:t>
            </a:r>
            <a:r>
              <a:rPr lang="en-US" sz="2000" i="1">
                <a:solidFill>
                  <a:srgbClr val="FF0066"/>
                </a:solidFill>
                <a:latin typeface="Times New Roman" pitchFamily="18" charset="0"/>
              </a:rPr>
              <a:t>Request</a:t>
            </a:r>
            <a:r>
              <a:rPr lang="en-US" sz="2000" i="1" baseline="-25000">
                <a:solidFill>
                  <a:srgbClr val="FF0066"/>
                </a:solidFill>
                <a:latin typeface="Times New Roman" pitchFamily="18" charset="0"/>
              </a:rPr>
              <a:t>i</a:t>
            </a:r>
            <a:r>
              <a:rPr lang="en-US" sz="2000">
                <a:solidFill>
                  <a:srgbClr val="FF0066"/>
                </a:solidFill>
                <a:latin typeface="Times New Roman" pitchFamily="18" charset="0"/>
              </a:rPr>
              <a:t> </a:t>
            </a:r>
            <a:r>
              <a:rPr lang="en-US" sz="2000">
                <a:solidFill>
                  <a:srgbClr val="FF0066"/>
                </a:solidFill>
                <a:latin typeface="Times New Roman" pitchFamily="18" charset="0"/>
                <a:sym typeface="Symbol" pitchFamily="18" charset="2"/>
              </a:rPr>
              <a:t> </a:t>
            </a:r>
            <a:r>
              <a:rPr lang="en-US" sz="2000" i="1">
                <a:solidFill>
                  <a:srgbClr val="FF0066"/>
                </a:solidFill>
                <a:latin typeface="Times New Roman" pitchFamily="18" charset="0"/>
                <a:sym typeface="Symbol" pitchFamily="18" charset="2"/>
              </a:rPr>
              <a:t>Available</a:t>
            </a:r>
            <a:r>
              <a:rPr lang="en-US" sz="2000">
                <a:latin typeface="Times New Roman" pitchFamily="18" charset="0"/>
                <a:sym typeface="Symbol" pitchFamily="18" charset="2"/>
              </a:rPr>
              <a:t>, go to step 3.  Otherwise </a:t>
            </a:r>
            <a:r>
              <a:rPr lang="en-US" sz="2000" i="1">
                <a:latin typeface="Times New Roman" pitchFamily="18" charset="0"/>
                <a:sym typeface="Symbol" pitchFamily="18" charset="2"/>
              </a:rPr>
              <a:t>P</a:t>
            </a:r>
            <a:r>
              <a:rPr lang="en-US" sz="2000" i="1" baseline="-25000">
                <a:latin typeface="Times New Roman" pitchFamily="18" charset="0"/>
                <a:sym typeface="Symbol" pitchFamily="18" charset="2"/>
              </a:rPr>
              <a:t>i</a:t>
            </a:r>
            <a:r>
              <a:rPr lang="en-US" sz="2000">
                <a:latin typeface="Times New Roman" pitchFamily="18" charset="0"/>
                <a:sym typeface="Symbol" pitchFamily="18" charset="2"/>
              </a:rPr>
              <a:t>  must wait, since resources are not available.</a:t>
            </a:r>
          </a:p>
          <a:p>
            <a:pPr lvl="1">
              <a:lnSpc>
                <a:spcPct val="90000"/>
              </a:lnSpc>
              <a:buFontTx/>
              <a:buNone/>
            </a:pPr>
            <a:r>
              <a:rPr lang="en-US">
                <a:sym typeface="Symbol" pitchFamily="18" charset="2"/>
              </a:rPr>
              <a:t>3.	</a:t>
            </a:r>
            <a:r>
              <a:rPr lang="en-US" sz="2000">
                <a:latin typeface="Times New Roman" pitchFamily="18" charset="0"/>
                <a:sym typeface="Symbol" pitchFamily="18" charset="2"/>
              </a:rPr>
              <a:t>Pretend to allocate requested resources to </a:t>
            </a:r>
            <a:r>
              <a:rPr lang="en-US" sz="2000" i="1">
                <a:latin typeface="Times New Roman" pitchFamily="18" charset="0"/>
                <a:sym typeface="Symbol" pitchFamily="18" charset="2"/>
              </a:rPr>
              <a:t>P</a:t>
            </a:r>
            <a:r>
              <a:rPr lang="en-US" sz="2000" i="1" baseline="-25000">
                <a:latin typeface="Times New Roman" pitchFamily="18" charset="0"/>
                <a:sym typeface="Symbol" pitchFamily="18" charset="2"/>
              </a:rPr>
              <a:t>i</a:t>
            </a:r>
            <a:r>
              <a:rPr lang="en-US" sz="2000">
                <a:latin typeface="Times New Roman" pitchFamily="18" charset="0"/>
                <a:sym typeface="Symbol" pitchFamily="18" charset="2"/>
              </a:rPr>
              <a:t> by modifying the state as follows:</a:t>
            </a:r>
          </a:p>
          <a:p>
            <a:pPr lvl="3">
              <a:lnSpc>
                <a:spcPct val="90000"/>
              </a:lnSpc>
              <a:buFontTx/>
              <a:buNone/>
            </a:pPr>
            <a:r>
              <a:rPr lang="en-US">
                <a:sym typeface="Symbol" pitchFamily="18" charset="2"/>
              </a:rPr>
              <a:t>	</a:t>
            </a:r>
            <a:r>
              <a:rPr lang="en-US" sz="2000">
                <a:latin typeface="Times New Roman" pitchFamily="18" charset="0"/>
                <a:sym typeface="Symbol" pitchFamily="18" charset="2"/>
              </a:rPr>
              <a:t>	</a:t>
            </a:r>
            <a:r>
              <a:rPr lang="en-US" sz="2000" i="1">
                <a:solidFill>
                  <a:srgbClr val="0000FF"/>
                </a:solidFill>
                <a:latin typeface="Times New Roman" pitchFamily="18" charset="0"/>
                <a:sym typeface="Symbol" pitchFamily="18" charset="2"/>
              </a:rPr>
              <a:t>Available</a:t>
            </a:r>
            <a:r>
              <a:rPr lang="en-US" sz="2000">
                <a:solidFill>
                  <a:srgbClr val="0000FF"/>
                </a:solidFill>
                <a:latin typeface="Times New Roman" pitchFamily="18" charset="0"/>
                <a:sym typeface="Symbol" pitchFamily="18" charset="2"/>
              </a:rPr>
              <a:t> = </a:t>
            </a:r>
            <a:r>
              <a:rPr lang="en-US" sz="2000" i="1">
                <a:solidFill>
                  <a:srgbClr val="0000FF"/>
                </a:solidFill>
                <a:latin typeface="Times New Roman" pitchFamily="18" charset="0"/>
                <a:sym typeface="Symbol" pitchFamily="18" charset="2"/>
              </a:rPr>
              <a:t>Available </a:t>
            </a:r>
            <a:r>
              <a:rPr lang="en-US" sz="2000">
                <a:solidFill>
                  <a:srgbClr val="0000FF"/>
                </a:solidFill>
                <a:latin typeface="Times New Roman" pitchFamily="18" charset="0"/>
                <a:sym typeface="Symbol" pitchFamily="18" charset="2"/>
              </a:rPr>
              <a:t>= </a:t>
            </a:r>
            <a:r>
              <a:rPr lang="en-US" sz="2000" i="1">
                <a:solidFill>
                  <a:srgbClr val="0000FF"/>
                </a:solidFill>
                <a:latin typeface="Times New Roman" pitchFamily="18" charset="0"/>
                <a:sym typeface="Symbol" pitchFamily="18" charset="2"/>
              </a:rPr>
              <a:t>Request</a:t>
            </a:r>
            <a:r>
              <a:rPr lang="en-US" sz="2000" i="1" baseline="-25000">
                <a:solidFill>
                  <a:srgbClr val="0000FF"/>
                </a:solidFill>
                <a:latin typeface="Times New Roman" pitchFamily="18" charset="0"/>
                <a:sym typeface="Symbol" pitchFamily="18" charset="2"/>
              </a:rPr>
              <a:t>i</a:t>
            </a:r>
            <a:r>
              <a:rPr lang="en-US" sz="2000" i="1">
                <a:solidFill>
                  <a:srgbClr val="0000FF"/>
                </a:solidFill>
                <a:latin typeface="Times New Roman" pitchFamily="18" charset="0"/>
                <a:sym typeface="Symbol" pitchFamily="18" charset="2"/>
              </a:rPr>
              <a:t>;</a:t>
            </a:r>
          </a:p>
          <a:p>
            <a:pPr lvl="3">
              <a:lnSpc>
                <a:spcPct val="90000"/>
              </a:lnSpc>
              <a:buFontTx/>
              <a:buNone/>
            </a:pPr>
            <a:r>
              <a:rPr lang="en-US" sz="2000">
                <a:solidFill>
                  <a:srgbClr val="0000FF"/>
                </a:solidFill>
                <a:latin typeface="Times New Roman" pitchFamily="18" charset="0"/>
                <a:sym typeface="Symbol" pitchFamily="18" charset="2"/>
              </a:rPr>
              <a:t>		</a:t>
            </a:r>
            <a:r>
              <a:rPr lang="en-US" sz="2000" i="1">
                <a:solidFill>
                  <a:srgbClr val="0000FF"/>
                </a:solidFill>
                <a:latin typeface="Times New Roman" pitchFamily="18" charset="0"/>
                <a:sym typeface="Symbol" pitchFamily="18" charset="2"/>
              </a:rPr>
              <a:t>Allocation</a:t>
            </a:r>
            <a:r>
              <a:rPr lang="en-US" sz="2000" i="1" baseline="-25000">
                <a:solidFill>
                  <a:srgbClr val="0000FF"/>
                </a:solidFill>
                <a:latin typeface="Times New Roman" pitchFamily="18" charset="0"/>
                <a:sym typeface="Symbol" pitchFamily="18" charset="2"/>
              </a:rPr>
              <a:t>i</a:t>
            </a:r>
            <a:r>
              <a:rPr lang="en-US" sz="2000" baseline="-25000">
                <a:solidFill>
                  <a:srgbClr val="0000FF"/>
                </a:solidFill>
                <a:latin typeface="Times New Roman" pitchFamily="18" charset="0"/>
                <a:sym typeface="Symbol" pitchFamily="18" charset="2"/>
              </a:rPr>
              <a:t> </a:t>
            </a:r>
            <a:r>
              <a:rPr lang="en-US" sz="2000">
                <a:solidFill>
                  <a:srgbClr val="0000FF"/>
                </a:solidFill>
                <a:latin typeface="Times New Roman" pitchFamily="18" charset="0"/>
                <a:sym typeface="Symbol" pitchFamily="18" charset="2"/>
              </a:rPr>
              <a:t>= </a:t>
            </a:r>
            <a:r>
              <a:rPr lang="en-US" sz="2000" i="1">
                <a:solidFill>
                  <a:srgbClr val="0000FF"/>
                </a:solidFill>
                <a:latin typeface="Times New Roman" pitchFamily="18" charset="0"/>
                <a:sym typeface="Symbol" pitchFamily="18" charset="2"/>
              </a:rPr>
              <a:t>Allocation</a:t>
            </a:r>
            <a:r>
              <a:rPr lang="en-US" sz="2000" i="1" baseline="-25000">
                <a:solidFill>
                  <a:srgbClr val="0000FF"/>
                </a:solidFill>
                <a:latin typeface="Times New Roman" pitchFamily="18" charset="0"/>
                <a:sym typeface="Symbol" pitchFamily="18" charset="2"/>
              </a:rPr>
              <a:t>i</a:t>
            </a:r>
            <a:r>
              <a:rPr lang="en-US" sz="2000">
                <a:solidFill>
                  <a:srgbClr val="0000FF"/>
                </a:solidFill>
                <a:latin typeface="Times New Roman" pitchFamily="18" charset="0"/>
                <a:sym typeface="Symbol" pitchFamily="18" charset="2"/>
              </a:rPr>
              <a:t> + </a:t>
            </a:r>
            <a:r>
              <a:rPr lang="en-US" sz="2000" i="1">
                <a:solidFill>
                  <a:srgbClr val="0000FF"/>
                </a:solidFill>
                <a:latin typeface="Times New Roman" pitchFamily="18" charset="0"/>
                <a:sym typeface="Symbol" pitchFamily="18" charset="2"/>
              </a:rPr>
              <a:t>Request</a:t>
            </a:r>
            <a:r>
              <a:rPr lang="en-US" sz="2000" i="1" baseline="-25000">
                <a:solidFill>
                  <a:srgbClr val="0000FF"/>
                </a:solidFill>
                <a:latin typeface="Times New Roman" pitchFamily="18" charset="0"/>
                <a:sym typeface="Symbol" pitchFamily="18" charset="2"/>
              </a:rPr>
              <a:t>i</a:t>
            </a:r>
            <a:r>
              <a:rPr lang="en-US" sz="2000">
                <a:solidFill>
                  <a:srgbClr val="0000FF"/>
                </a:solidFill>
                <a:latin typeface="Times New Roman" pitchFamily="18" charset="0"/>
                <a:sym typeface="Symbol" pitchFamily="18" charset="2"/>
              </a:rPr>
              <a:t>;</a:t>
            </a:r>
          </a:p>
          <a:p>
            <a:pPr lvl="3">
              <a:lnSpc>
                <a:spcPct val="90000"/>
              </a:lnSpc>
              <a:buFontTx/>
              <a:buNone/>
            </a:pPr>
            <a:r>
              <a:rPr lang="en-US" sz="2000">
                <a:solidFill>
                  <a:srgbClr val="0000FF"/>
                </a:solidFill>
                <a:latin typeface="Times New Roman" pitchFamily="18" charset="0"/>
                <a:sym typeface="Symbol" pitchFamily="18" charset="2"/>
              </a:rPr>
              <a:t>		</a:t>
            </a:r>
            <a:r>
              <a:rPr lang="en-US" sz="2000" i="1">
                <a:solidFill>
                  <a:srgbClr val="0000FF"/>
                </a:solidFill>
                <a:latin typeface="Times New Roman" pitchFamily="18" charset="0"/>
                <a:sym typeface="Symbol" pitchFamily="18" charset="2"/>
              </a:rPr>
              <a:t>Need</a:t>
            </a:r>
            <a:r>
              <a:rPr lang="en-US" sz="2000" i="1" baseline="-25000">
                <a:solidFill>
                  <a:srgbClr val="0000FF"/>
                </a:solidFill>
                <a:latin typeface="Times New Roman" pitchFamily="18" charset="0"/>
                <a:sym typeface="Symbol" pitchFamily="18" charset="2"/>
              </a:rPr>
              <a:t>i</a:t>
            </a:r>
            <a:r>
              <a:rPr lang="en-US" sz="2000" i="1">
                <a:solidFill>
                  <a:srgbClr val="0000FF"/>
                </a:solidFill>
                <a:latin typeface="Times New Roman" pitchFamily="18" charset="0"/>
                <a:sym typeface="Symbol" pitchFamily="18" charset="2"/>
              </a:rPr>
              <a:t> </a:t>
            </a:r>
            <a:r>
              <a:rPr lang="en-US" sz="2000">
                <a:solidFill>
                  <a:srgbClr val="0000FF"/>
                </a:solidFill>
                <a:latin typeface="Times New Roman" pitchFamily="18" charset="0"/>
                <a:sym typeface="Symbol" pitchFamily="18" charset="2"/>
              </a:rPr>
              <a:t>=</a:t>
            </a:r>
            <a:r>
              <a:rPr lang="en-US" sz="2000" i="1">
                <a:solidFill>
                  <a:srgbClr val="0000FF"/>
                </a:solidFill>
                <a:latin typeface="Times New Roman" pitchFamily="18" charset="0"/>
                <a:sym typeface="Symbol" pitchFamily="18" charset="2"/>
              </a:rPr>
              <a:t> Need</a:t>
            </a:r>
            <a:r>
              <a:rPr lang="en-US" sz="2000" i="1" baseline="-25000">
                <a:solidFill>
                  <a:srgbClr val="0000FF"/>
                </a:solidFill>
                <a:latin typeface="Times New Roman" pitchFamily="18" charset="0"/>
                <a:sym typeface="Symbol" pitchFamily="18" charset="2"/>
              </a:rPr>
              <a:t>i</a:t>
            </a:r>
            <a:r>
              <a:rPr lang="en-US" sz="2000">
                <a:solidFill>
                  <a:srgbClr val="0000FF"/>
                </a:solidFill>
                <a:latin typeface="Times New Roman" pitchFamily="18" charset="0"/>
                <a:sym typeface="Symbol" pitchFamily="18" charset="2"/>
              </a:rPr>
              <a:t> – </a:t>
            </a:r>
            <a:r>
              <a:rPr lang="en-US" sz="2000" i="1">
                <a:solidFill>
                  <a:srgbClr val="0000FF"/>
                </a:solidFill>
                <a:latin typeface="Times New Roman" pitchFamily="18" charset="0"/>
                <a:sym typeface="Symbol" pitchFamily="18" charset="2"/>
              </a:rPr>
              <a:t>Request</a:t>
            </a:r>
            <a:r>
              <a:rPr lang="en-US" sz="2000" i="1" baseline="-25000">
                <a:solidFill>
                  <a:srgbClr val="0000FF"/>
                </a:solidFill>
                <a:latin typeface="Times New Roman" pitchFamily="18" charset="0"/>
                <a:sym typeface="Symbol" pitchFamily="18" charset="2"/>
              </a:rPr>
              <a:t>i;;</a:t>
            </a:r>
          </a:p>
          <a:p>
            <a:pPr lvl="2">
              <a:lnSpc>
                <a:spcPct val="90000"/>
              </a:lnSpc>
              <a:buSzPct val="125000"/>
              <a:buFontTx/>
              <a:buChar char="•"/>
            </a:pPr>
            <a:r>
              <a:rPr lang="en-US" i="1">
                <a:sym typeface="Symbol" pitchFamily="18" charset="2"/>
              </a:rPr>
              <a:t> </a:t>
            </a:r>
            <a:r>
              <a:rPr lang="en-US" i="1">
                <a:latin typeface="Times New Roman" pitchFamily="18" charset="0"/>
                <a:sym typeface="Symbol" pitchFamily="18" charset="2"/>
              </a:rPr>
              <a:t>If safe  the resources are allocated to P</a:t>
            </a:r>
            <a:r>
              <a:rPr lang="en-US" i="1" baseline="-25000">
                <a:latin typeface="Times New Roman" pitchFamily="18" charset="0"/>
                <a:sym typeface="Symbol" pitchFamily="18" charset="2"/>
              </a:rPr>
              <a:t>i</a:t>
            </a:r>
            <a:r>
              <a:rPr lang="en-US" i="1">
                <a:latin typeface="Times New Roman" pitchFamily="18" charset="0"/>
                <a:sym typeface="Symbol" pitchFamily="18" charset="2"/>
              </a:rPr>
              <a:t>. </a:t>
            </a:r>
          </a:p>
          <a:p>
            <a:pPr lvl="2">
              <a:lnSpc>
                <a:spcPct val="90000"/>
              </a:lnSpc>
              <a:buSzPct val="125000"/>
              <a:buFontTx/>
              <a:buChar char="•"/>
            </a:pPr>
            <a:r>
              <a:rPr lang="en-US" i="1">
                <a:sym typeface="Symbol" pitchFamily="18" charset="2"/>
              </a:rPr>
              <a:t>  </a:t>
            </a:r>
            <a:r>
              <a:rPr lang="en-US" i="1">
                <a:latin typeface="Times New Roman" pitchFamily="18" charset="0"/>
                <a:sym typeface="Symbol" pitchFamily="18" charset="2"/>
              </a:rPr>
              <a:t>If unsafe  P</a:t>
            </a:r>
            <a:r>
              <a:rPr lang="en-US" baseline="-25000">
                <a:latin typeface="Times New Roman" pitchFamily="18" charset="0"/>
                <a:sym typeface="Symbol" pitchFamily="18" charset="2"/>
              </a:rPr>
              <a:t>i</a:t>
            </a:r>
            <a:r>
              <a:rPr lang="en-US" i="1">
                <a:latin typeface="Times New Roman" pitchFamily="18" charset="0"/>
                <a:sym typeface="Symbol" pitchFamily="18" charset="2"/>
              </a:rPr>
              <a:t> must wait, and the old resource-allocation state is restored</a:t>
            </a:r>
            <a:endParaRPr lang="en-US" baseline="-25000">
              <a:latin typeface="Times New Roman" pitchFamily="18" charset="0"/>
              <a:sym typeface="Symbol" pitchFamily="18" charset="2"/>
            </a:endParaRPr>
          </a:p>
        </p:txBody>
      </p:sp>
    </p:spTree>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50" name="Rectangle 2"/>
          <p:cNvSpPr>
            <a:spLocks noGrp="1" noChangeArrowheads="1"/>
          </p:cNvSpPr>
          <p:nvPr>
            <p:ph type="title"/>
          </p:nvPr>
        </p:nvSpPr>
        <p:spPr/>
        <p:txBody>
          <a:bodyPr/>
          <a:lstStyle/>
          <a:p>
            <a:r>
              <a:rPr lang="en-US" smtClean="0"/>
              <a:t>Banker’s </a:t>
            </a:r>
            <a:r>
              <a:rPr lang="en-US" dirty="0"/>
              <a:t>Algorithm</a:t>
            </a:r>
          </a:p>
        </p:txBody>
      </p:sp>
      <p:sp>
        <p:nvSpPr>
          <p:cNvPr id="693251" name="Rectangle 3"/>
          <p:cNvSpPr>
            <a:spLocks noGrp="1" noChangeArrowheads="1"/>
          </p:cNvSpPr>
          <p:nvPr>
            <p:ph type="body" idx="1"/>
          </p:nvPr>
        </p:nvSpPr>
        <p:spPr/>
        <p:txBody>
          <a:bodyPr/>
          <a:lstStyle/>
          <a:p>
            <a:pPr>
              <a:tabLst>
                <a:tab pos="1371600" algn="l"/>
                <a:tab pos="2395538" algn="ctr"/>
                <a:tab pos="3594100" algn="ctr"/>
                <a:tab pos="4805363" algn="ctr"/>
              </a:tabLst>
            </a:pPr>
            <a:r>
              <a:rPr lang="en-US"/>
              <a:t> </a:t>
            </a:r>
            <a:r>
              <a:rPr lang="en-US" sz="2400">
                <a:latin typeface="Times New Roman" pitchFamily="18" charset="0"/>
              </a:rPr>
              <a:t>5 processes </a:t>
            </a:r>
            <a:r>
              <a:rPr lang="en-US" sz="2400" i="1">
                <a:latin typeface="Times New Roman" pitchFamily="18" charset="0"/>
              </a:rPr>
              <a:t>P</a:t>
            </a:r>
            <a:r>
              <a:rPr lang="en-US" sz="2400" baseline="-25000">
                <a:latin typeface="Times New Roman" pitchFamily="18" charset="0"/>
              </a:rPr>
              <a:t>0 </a:t>
            </a:r>
            <a:r>
              <a:rPr lang="en-US" sz="2400">
                <a:latin typeface="Times New Roman" pitchFamily="18" charset="0"/>
              </a:rPr>
              <a:t>through </a:t>
            </a:r>
            <a:r>
              <a:rPr lang="en-US" sz="2400" i="1">
                <a:latin typeface="Times New Roman" pitchFamily="18" charset="0"/>
              </a:rPr>
              <a:t>P</a:t>
            </a:r>
            <a:r>
              <a:rPr lang="en-US" sz="2400" baseline="-25000">
                <a:latin typeface="Times New Roman" pitchFamily="18" charset="0"/>
              </a:rPr>
              <a:t>4</a:t>
            </a:r>
            <a:r>
              <a:rPr lang="en-US" sz="2400">
                <a:latin typeface="Times New Roman" pitchFamily="18" charset="0"/>
              </a:rPr>
              <a:t>; 3 resource types </a:t>
            </a:r>
            <a:r>
              <a:rPr lang="en-US" sz="2400" i="1">
                <a:latin typeface="Times New Roman" pitchFamily="18" charset="0"/>
              </a:rPr>
              <a:t>A</a:t>
            </a:r>
            <a:r>
              <a:rPr lang="en-US" sz="2400">
                <a:latin typeface="Times New Roman" pitchFamily="18" charset="0"/>
              </a:rPr>
              <a:t> </a:t>
            </a:r>
            <a:br>
              <a:rPr lang="en-US" sz="2400">
                <a:latin typeface="Times New Roman" pitchFamily="18" charset="0"/>
              </a:rPr>
            </a:br>
            <a:r>
              <a:rPr lang="en-US" sz="2400">
                <a:latin typeface="Times New Roman" pitchFamily="18" charset="0"/>
              </a:rPr>
              <a:t>(10 instances), </a:t>
            </a:r>
            <a:br>
              <a:rPr lang="en-US" sz="2400">
                <a:latin typeface="Times New Roman" pitchFamily="18" charset="0"/>
              </a:rPr>
            </a:br>
            <a:r>
              <a:rPr lang="en-US" sz="2400" i="1">
                <a:latin typeface="Times New Roman" pitchFamily="18" charset="0"/>
              </a:rPr>
              <a:t>B</a:t>
            </a:r>
            <a:r>
              <a:rPr lang="en-US" sz="2400">
                <a:latin typeface="Times New Roman" pitchFamily="18" charset="0"/>
              </a:rPr>
              <a:t> (5instances, and </a:t>
            </a:r>
            <a:r>
              <a:rPr lang="en-US" sz="2400" i="1">
                <a:latin typeface="Times New Roman" pitchFamily="18" charset="0"/>
              </a:rPr>
              <a:t>C</a:t>
            </a:r>
            <a:r>
              <a:rPr lang="en-US" sz="2400">
                <a:latin typeface="Times New Roman" pitchFamily="18" charset="0"/>
              </a:rPr>
              <a:t> (7 instances).</a:t>
            </a:r>
          </a:p>
          <a:p>
            <a:pPr>
              <a:tabLst>
                <a:tab pos="1371600" algn="l"/>
                <a:tab pos="2395538" algn="ctr"/>
                <a:tab pos="3594100" algn="ctr"/>
                <a:tab pos="4805363" algn="ctr"/>
              </a:tabLst>
            </a:pPr>
            <a:r>
              <a:rPr lang="en-US"/>
              <a:t> </a:t>
            </a:r>
            <a:r>
              <a:rPr lang="en-US" sz="2400">
                <a:latin typeface="Times New Roman" pitchFamily="18" charset="0"/>
              </a:rPr>
              <a:t>Snapshot at time </a:t>
            </a:r>
            <a:r>
              <a:rPr lang="en-US" sz="2400" i="1">
                <a:latin typeface="Times New Roman" pitchFamily="18" charset="0"/>
              </a:rPr>
              <a:t>T</a:t>
            </a:r>
            <a:r>
              <a:rPr lang="en-US" sz="2400" baseline="-25000">
                <a:latin typeface="Times New Roman" pitchFamily="18" charset="0"/>
              </a:rPr>
              <a:t>0</a:t>
            </a:r>
            <a:r>
              <a:rPr lang="en-US" sz="2400">
                <a:latin typeface="Times New Roman" pitchFamily="18" charset="0"/>
              </a:rPr>
              <a:t>:</a:t>
            </a:r>
          </a:p>
          <a:p>
            <a:pPr>
              <a:buFontTx/>
              <a:buNone/>
              <a:tabLst>
                <a:tab pos="1371600" algn="l"/>
                <a:tab pos="2395538" algn="ctr"/>
                <a:tab pos="3594100" algn="ctr"/>
                <a:tab pos="4805363" algn="ctr"/>
              </a:tabLst>
            </a:pPr>
            <a:r>
              <a:rPr lang="en-US" sz="2400">
                <a:latin typeface="Times New Roman" pitchFamily="18" charset="0"/>
              </a:rPr>
              <a:t>			</a:t>
            </a:r>
            <a:r>
              <a:rPr lang="en-US" sz="2400" i="1" u="sng">
                <a:latin typeface="Times New Roman" pitchFamily="18" charset="0"/>
              </a:rPr>
              <a:t>Allocation</a:t>
            </a:r>
            <a:r>
              <a:rPr lang="en-US" sz="2400" i="1">
                <a:latin typeface="Times New Roman" pitchFamily="18" charset="0"/>
              </a:rPr>
              <a:t>	</a:t>
            </a:r>
            <a:r>
              <a:rPr lang="en-US" sz="2400" i="1" u="sng">
                <a:latin typeface="Times New Roman" pitchFamily="18" charset="0"/>
              </a:rPr>
              <a:t>Max</a:t>
            </a:r>
            <a:r>
              <a:rPr lang="en-US" sz="2400" i="1">
                <a:latin typeface="Times New Roman" pitchFamily="18" charset="0"/>
              </a:rPr>
              <a:t>	</a:t>
            </a:r>
            <a:r>
              <a:rPr lang="en-US" sz="2400" i="1" u="sng">
                <a:latin typeface="Times New Roman" pitchFamily="18" charset="0"/>
              </a:rPr>
              <a:t>Available</a:t>
            </a:r>
            <a:endParaRPr lang="en-US" sz="2400" i="1">
              <a:latin typeface="Times New Roman" pitchFamily="18" charset="0"/>
            </a:endParaRPr>
          </a:p>
          <a:p>
            <a:pPr>
              <a:buFontTx/>
              <a:buNone/>
              <a:tabLst>
                <a:tab pos="1371600" algn="l"/>
                <a:tab pos="2395538" algn="ctr"/>
                <a:tab pos="3594100" algn="ctr"/>
                <a:tab pos="4805363" algn="ctr"/>
              </a:tabLst>
            </a:pPr>
            <a:r>
              <a:rPr lang="en-US" sz="2400" i="1">
                <a:latin typeface="Times New Roman" pitchFamily="18" charset="0"/>
              </a:rPr>
              <a:t>			A B C	A B C 	A B C</a:t>
            </a:r>
          </a:p>
          <a:p>
            <a:pPr>
              <a:buFontTx/>
              <a:buNone/>
              <a:tabLst>
                <a:tab pos="1371600" algn="l"/>
                <a:tab pos="2395538" algn="ctr"/>
                <a:tab pos="3594100" algn="ctr"/>
                <a:tab pos="4805363" algn="ctr"/>
              </a:tabLst>
            </a:pPr>
            <a:r>
              <a:rPr lang="en-US" sz="2400">
                <a:latin typeface="Times New Roman" pitchFamily="18" charset="0"/>
              </a:rPr>
              <a:t>		</a:t>
            </a:r>
            <a:r>
              <a:rPr lang="en-US" sz="2400" i="1">
                <a:latin typeface="Times New Roman" pitchFamily="18" charset="0"/>
              </a:rPr>
              <a:t>P</a:t>
            </a:r>
            <a:r>
              <a:rPr lang="en-US" sz="2400" baseline="-25000">
                <a:latin typeface="Times New Roman" pitchFamily="18" charset="0"/>
              </a:rPr>
              <a:t>0	</a:t>
            </a:r>
            <a:r>
              <a:rPr lang="en-US" sz="2400">
                <a:latin typeface="Times New Roman" pitchFamily="18" charset="0"/>
              </a:rPr>
              <a:t>0 1 0	7 5 3 	3 3 2</a:t>
            </a:r>
          </a:p>
          <a:p>
            <a:pPr>
              <a:buFontTx/>
              <a:buNone/>
              <a:tabLst>
                <a:tab pos="1371600" algn="l"/>
                <a:tab pos="2395538" algn="ctr"/>
                <a:tab pos="3594100" algn="ctr"/>
                <a:tab pos="4805363" algn="ctr"/>
              </a:tabLst>
            </a:pPr>
            <a:r>
              <a:rPr lang="en-US" sz="2400">
                <a:latin typeface="Times New Roman" pitchFamily="18" charset="0"/>
              </a:rPr>
              <a:t>		 </a:t>
            </a:r>
            <a:r>
              <a:rPr lang="en-US" sz="2400" i="1">
                <a:latin typeface="Times New Roman" pitchFamily="18" charset="0"/>
              </a:rPr>
              <a:t>P</a:t>
            </a:r>
            <a:r>
              <a:rPr lang="en-US" sz="2400" baseline="-25000">
                <a:latin typeface="Times New Roman" pitchFamily="18" charset="0"/>
              </a:rPr>
              <a:t>1	</a:t>
            </a:r>
            <a:r>
              <a:rPr lang="en-US" sz="2400">
                <a:latin typeface="Times New Roman" pitchFamily="18" charset="0"/>
              </a:rPr>
              <a:t>2 0 0 	3 2 2  </a:t>
            </a:r>
          </a:p>
          <a:p>
            <a:pPr>
              <a:buFontTx/>
              <a:buNone/>
              <a:tabLst>
                <a:tab pos="1371600" algn="l"/>
                <a:tab pos="2395538" algn="ctr"/>
                <a:tab pos="3594100" algn="ctr"/>
                <a:tab pos="4805363" algn="ctr"/>
              </a:tabLst>
            </a:pPr>
            <a:r>
              <a:rPr lang="en-US" sz="2400">
                <a:latin typeface="Times New Roman" pitchFamily="18" charset="0"/>
              </a:rPr>
              <a:t>		 </a:t>
            </a:r>
            <a:r>
              <a:rPr lang="en-US" sz="2400" i="1">
                <a:latin typeface="Times New Roman" pitchFamily="18" charset="0"/>
              </a:rPr>
              <a:t>P</a:t>
            </a:r>
            <a:r>
              <a:rPr lang="en-US" sz="2400" baseline="-25000">
                <a:latin typeface="Times New Roman" pitchFamily="18" charset="0"/>
              </a:rPr>
              <a:t>2</a:t>
            </a:r>
            <a:r>
              <a:rPr lang="en-US" sz="2400">
                <a:latin typeface="Times New Roman" pitchFamily="18" charset="0"/>
              </a:rPr>
              <a:t>	3 0 2 	9 0 2</a:t>
            </a:r>
          </a:p>
          <a:p>
            <a:pPr>
              <a:buFontTx/>
              <a:buNone/>
              <a:tabLst>
                <a:tab pos="1371600" algn="l"/>
                <a:tab pos="2395538" algn="ctr"/>
                <a:tab pos="3594100" algn="ctr"/>
                <a:tab pos="4805363" algn="ctr"/>
              </a:tabLst>
            </a:pPr>
            <a:r>
              <a:rPr lang="en-US" sz="2400">
                <a:latin typeface="Times New Roman" pitchFamily="18" charset="0"/>
              </a:rPr>
              <a:t>		 </a:t>
            </a:r>
            <a:r>
              <a:rPr lang="en-US" sz="2400" i="1">
                <a:latin typeface="Times New Roman" pitchFamily="18" charset="0"/>
              </a:rPr>
              <a:t>P</a:t>
            </a:r>
            <a:r>
              <a:rPr lang="en-US" sz="2400" baseline="-25000">
                <a:latin typeface="Times New Roman" pitchFamily="18" charset="0"/>
              </a:rPr>
              <a:t>3</a:t>
            </a:r>
            <a:r>
              <a:rPr lang="en-US" sz="2400">
                <a:latin typeface="Times New Roman" pitchFamily="18" charset="0"/>
              </a:rPr>
              <a:t>	2 1 1 	2 2 2</a:t>
            </a:r>
          </a:p>
          <a:p>
            <a:pPr>
              <a:buFontTx/>
              <a:buNone/>
              <a:tabLst>
                <a:tab pos="1371600" algn="l"/>
                <a:tab pos="2395538" algn="ctr"/>
                <a:tab pos="3594100" algn="ctr"/>
                <a:tab pos="4805363" algn="ctr"/>
              </a:tabLst>
            </a:pPr>
            <a:r>
              <a:rPr lang="en-US" sz="2400">
                <a:latin typeface="Times New Roman" pitchFamily="18" charset="0"/>
              </a:rPr>
              <a:t>		 </a:t>
            </a:r>
            <a:r>
              <a:rPr lang="en-US" sz="2400" i="1">
                <a:latin typeface="Times New Roman" pitchFamily="18" charset="0"/>
              </a:rPr>
              <a:t>P</a:t>
            </a:r>
            <a:r>
              <a:rPr lang="en-US" sz="2400" baseline="-25000">
                <a:latin typeface="Times New Roman" pitchFamily="18" charset="0"/>
              </a:rPr>
              <a:t>4</a:t>
            </a:r>
            <a:r>
              <a:rPr lang="en-US" sz="2400">
                <a:latin typeface="Times New Roman" pitchFamily="18" charset="0"/>
              </a:rPr>
              <a:t>	0 0 2	4 3 3  		</a:t>
            </a:r>
          </a:p>
        </p:txBody>
      </p:sp>
    </p:spTree>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4" name="Rectangle 2"/>
          <p:cNvSpPr>
            <a:spLocks noGrp="1" noChangeArrowheads="1"/>
          </p:cNvSpPr>
          <p:nvPr>
            <p:ph type="title"/>
          </p:nvPr>
        </p:nvSpPr>
        <p:spPr/>
        <p:txBody>
          <a:bodyPr/>
          <a:lstStyle/>
          <a:p>
            <a:r>
              <a:rPr lang="en-US"/>
              <a:t>Example (Cont.)</a:t>
            </a:r>
          </a:p>
        </p:txBody>
      </p:sp>
      <p:sp>
        <p:nvSpPr>
          <p:cNvPr id="694275" name="Rectangle 3"/>
          <p:cNvSpPr>
            <a:spLocks noGrp="1" noChangeArrowheads="1"/>
          </p:cNvSpPr>
          <p:nvPr>
            <p:ph type="body" idx="1"/>
          </p:nvPr>
        </p:nvSpPr>
        <p:spPr>
          <a:xfrm>
            <a:off x="609600" y="1219200"/>
            <a:ext cx="7862888" cy="5410200"/>
          </a:xfrm>
        </p:spPr>
        <p:txBody>
          <a:bodyPr/>
          <a:lstStyle/>
          <a:p>
            <a:pPr>
              <a:tabLst>
                <a:tab pos="2452688" algn="l"/>
                <a:tab pos="3492500" algn="ctr"/>
              </a:tabLst>
            </a:pPr>
            <a:r>
              <a:rPr lang="en-US"/>
              <a:t> </a:t>
            </a:r>
            <a:r>
              <a:rPr lang="en-US" sz="2000">
                <a:latin typeface="Times New Roman" pitchFamily="18" charset="0"/>
              </a:rPr>
              <a:t>The content of the matrix. Need is defined to be Max – Allocation.</a:t>
            </a:r>
          </a:p>
          <a:p>
            <a:pPr>
              <a:buFontTx/>
              <a:buNone/>
              <a:tabLst>
                <a:tab pos="2452688" algn="l"/>
                <a:tab pos="3492500" algn="ctr"/>
              </a:tabLst>
            </a:pPr>
            <a:r>
              <a:rPr lang="en-US" sz="2000">
                <a:latin typeface="Times New Roman" pitchFamily="18" charset="0"/>
              </a:rPr>
              <a:t>			</a:t>
            </a:r>
            <a:r>
              <a:rPr lang="en-US" sz="2000" i="1" u="sng">
                <a:latin typeface="Times New Roman" pitchFamily="18" charset="0"/>
              </a:rPr>
              <a:t>Need</a:t>
            </a:r>
            <a:endParaRPr lang="en-US" sz="2000" u="sng">
              <a:latin typeface="Times New Roman" pitchFamily="18" charset="0"/>
            </a:endParaRPr>
          </a:p>
          <a:p>
            <a:pPr>
              <a:buFontTx/>
              <a:buNone/>
              <a:tabLst>
                <a:tab pos="2452688" algn="l"/>
                <a:tab pos="3492500" algn="ctr"/>
              </a:tabLst>
            </a:pPr>
            <a:r>
              <a:rPr lang="en-US" sz="2000">
                <a:latin typeface="Times New Roman" pitchFamily="18" charset="0"/>
              </a:rPr>
              <a:t>			</a:t>
            </a:r>
            <a:r>
              <a:rPr lang="en-US" sz="2000" i="1">
                <a:latin typeface="Times New Roman" pitchFamily="18" charset="0"/>
              </a:rPr>
              <a:t>A B C</a:t>
            </a:r>
          </a:p>
          <a:p>
            <a:pPr>
              <a:buFontTx/>
              <a:buNone/>
              <a:tabLst>
                <a:tab pos="2452688" algn="l"/>
                <a:tab pos="3492500" algn="ctr"/>
              </a:tabLst>
            </a:pPr>
            <a:r>
              <a:rPr lang="en-US" sz="2000">
                <a:latin typeface="Times New Roman" pitchFamily="18" charset="0"/>
              </a:rPr>
              <a:t>		 </a:t>
            </a:r>
            <a:r>
              <a:rPr lang="en-US" sz="2000" i="1">
                <a:latin typeface="Times New Roman" pitchFamily="18" charset="0"/>
              </a:rPr>
              <a:t>P</a:t>
            </a:r>
            <a:r>
              <a:rPr lang="en-US" sz="2000" baseline="-25000">
                <a:latin typeface="Times New Roman" pitchFamily="18" charset="0"/>
              </a:rPr>
              <a:t>0	</a:t>
            </a:r>
            <a:r>
              <a:rPr lang="en-US" sz="2000">
                <a:latin typeface="Times New Roman" pitchFamily="18" charset="0"/>
              </a:rPr>
              <a:t>7 4 3 </a:t>
            </a:r>
          </a:p>
          <a:p>
            <a:pPr>
              <a:buFontTx/>
              <a:buNone/>
              <a:tabLst>
                <a:tab pos="2452688" algn="l"/>
                <a:tab pos="3492500" algn="ctr"/>
              </a:tabLst>
            </a:pPr>
            <a:r>
              <a:rPr lang="en-US" sz="2000">
                <a:latin typeface="Times New Roman" pitchFamily="18" charset="0"/>
              </a:rPr>
              <a:t>		 </a:t>
            </a:r>
            <a:r>
              <a:rPr lang="en-US" sz="2000" i="1">
                <a:latin typeface="Times New Roman" pitchFamily="18" charset="0"/>
              </a:rPr>
              <a:t>P</a:t>
            </a:r>
            <a:r>
              <a:rPr lang="en-US" sz="2000" baseline="-25000">
                <a:latin typeface="Times New Roman" pitchFamily="18" charset="0"/>
              </a:rPr>
              <a:t>1	</a:t>
            </a:r>
            <a:r>
              <a:rPr lang="en-US" sz="2000">
                <a:latin typeface="Times New Roman" pitchFamily="18" charset="0"/>
              </a:rPr>
              <a:t>1 2 2 </a:t>
            </a:r>
          </a:p>
          <a:p>
            <a:pPr>
              <a:buFontTx/>
              <a:buNone/>
              <a:tabLst>
                <a:tab pos="2452688" algn="l"/>
                <a:tab pos="3492500" algn="ctr"/>
              </a:tabLst>
            </a:pPr>
            <a:r>
              <a:rPr lang="en-US" sz="2000">
                <a:latin typeface="Times New Roman" pitchFamily="18" charset="0"/>
              </a:rPr>
              <a:t>		 </a:t>
            </a:r>
            <a:r>
              <a:rPr lang="en-US" sz="2000" i="1">
                <a:latin typeface="Times New Roman" pitchFamily="18" charset="0"/>
              </a:rPr>
              <a:t>P</a:t>
            </a:r>
            <a:r>
              <a:rPr lang="en-US" sz="2000" baseline="-25000">
                <a:latin typeface="Times New Roman" pitchFamily="18" charset="0"/>
              </a:rPr>
              <a:t>2</a:t>
            </a:r>
            <a:r>
              <a:rPr lang="en-US" sz="2000">
                <a:latin typeface="Times New Roman" pitchFamily="18" charset="0"/>
              </a:rPr>
              <a:t>	6 0 0 </a:t>
            </a:r>
          </a:p>
          <a:p>
            <a:pPr>
              <a:buFontTx/>
              <a:buNone/>
              <a:tabLst>
                <a:tab pos="2452688" algn="l"/>
                <a:tab pos="3492500" algn="ctr"/>
              </a:tabLst>
            </a:pPr>
            <a:r>
              <a:rPr lang="en-US" sz="2000">
                <a:latin typeface="Times New Roman" pitchFamily="18" charset="0"/>
              </a:rPr>
              <a:t>		 </a:t>
            </a:r>
            <a:r>
              <a:rPr lang="en-US" sz="2000" i="1">
                <a:latin typeface="Times New Roman" pitchFamily="18" charset="0"/>
              </a:rPr>
              <a:t>P</a:t>
            </a:r>
            <a:r>
              <a:rPr lang="en-US" sz="2000" baseline="-25000">
                <a:latin typeface="Times New Roman" pitchFamily="18" charset="0"/>
              </a:rPr>
              <a:t>3</a:t>
            </a:r>
            <a:r>
              <a:rPr lang="en-US" sz="2000">
                <a:latin typeface="Times New Roman" pitchFamily="18" charset="0"/>
              </a:rPr>
              <a:t>	0 1 1</a:t>
            </a:r>
          </a:p>
          <a:p>
            <a:pPr>
              <a:buFontTx/>
              <a:buNone/>
              <a:tabLst>
                <a:tab pos="2452688" algn="l"/>
                <a:tab pos="3492500" algn="ctr"/>
              </a:tabLst>
            </a:pPr>
            <a:r>
              <a:rPr lang="en-US" sz="2000">
                <a:latin typeface="Times New Roman" pitchFamily="18" charset="0"/>
              </a:rPr>
              <a:t>		 </a:t>
            </a:r>
            <a:r>
              <a:rPr lang="en-US" sz="2000" i="1">
                <a:latin typeface="Times New Roman" pitchFamily="18" charset="0"/>
              </a:rPr>
              <a:t>P</a:t>
            </a:r>
            <a:r>
              <a:rPr lang="en-US" sz="2000" baseline="-25000">
                <a:latin typeface="Times New Roman" pitchFamily="18" charset="0"/>
              </a:rPr>
              <a:t>4</a:t>
            </a:r>
            <a:r>
              <a:rPr lang="en-US" sz="2000">
                <a:latin typeface="Times New Roman" pitchFamily="18" charset="0"/>
              </a:rPr>
              <a:t>	4 3 1 </a:t>
            </a:r>
          </a:p>
          <a:p>
            <a:pPr>
              <a:tabLst>
                <a:tab pos="2452688" algn="l"/>
                <a:tab pos="3492500" algn="ctr"/>
              </a:tabLst>
            </a:pPr>
            <a:r>
              <a:rPr lang="en-US"/>
              <a:t> </a:t>
            </a:r>
            <a:r>
              <a:rPr lang="en-US" sz="2000">
                <a:latin typeface="Times New Roman" pitchFamily="18" charset="0"/>
              </a:rPr>
              <a:t>The system is in a safe state since the sequence &lt; </a:t>
            </a:r>
            <a:r>
              <a:rPr lang="en-US" sz="2000" i="1">
                <a:latin typeface="Times New Roman" pitchFamily="18" charset="0"/>
              </a:rPr>
              <a:t>P</a:t>
            </a:r>
            <a:r>
              <a:rPr lang="en-US" sz="2000" baseline="-25000">
                <a:latin typeface="Times New Roman" pitchFamily="18" charset="0"/>
              </a:rPr>
              <a:t>1</a:t>
            </a:r>
            <a:r>
              <a:rPr lang="en-US" sz="2000">
                <a:latin typeface="Times New Roman" pitchFamily="18" charset="0"/>
              </a:rPr>
              <a:t>, </a:t>
            </a:r>
            <a:r>
              <a:rPr lang="en-US" sz="2000" i="1">
                <a:latin typeface="Times New Roman" pitchFamily="18" charset="0"/>
              </a:rPr>
              <a:t>P</a:t>
            </a:r>
            <a:r>
              <a:rPr lang="en-US" sz="2000" baseline="-25000">
                <a:latin typeface="Times New Roman" pitchFamily="18" charset="0"/>
              </a:rPr>
              <a:t>3</a:t>
            </a:r>
            <a:r>
              <a:rPr lang="en-US" sz="2000">
                <a:latin typeface="Times New Roman" pitchFamily="18" charset="0"/>
              </a:rPr>
              <a:t>, </a:t>
            </a:r>
            <a:r>
              <a:rPr lang="en-US" sz="2000" i="1">
                <a:latin typeface="Times New Roman" pitchFamily="18" charset="0"/>
              </a:rPr>
              <a:t>P</a:t>
            </a:r>
            <a:r>
              <a:rPr lang="en-US" sz="2000" baseline="-25000">
                <a:latin typeface="Times New Roman" pitchFamily="18" charset="0"/>
              </a:rPr>
              <a:t>4</a:t>
            </a:r>
            <a:r>
              <a:rPr lang="en-US" sz="2000">
                <a:latin typeface="Times New Roman" pitchFamily="18" charset="0"/>
              </a:rPr>
              <a:t>, </a:t>
            </a:r>
            <a:r>
              <a:rPr lang="en-US" sz="2000" i="1">
                <a:latin typeface="Times New Roman" pitchFamily="18" charset="0"/>
              </a:rPr>
              <a:t>P</a:t>
            </a:r>
            <a:r>
              <a:rPr lang="en-US" sz="2000" baseline="-25000">
                <a:latin typeface="Times New Roman" pitchFamily="18" charset="0"/>
              </a:rPr>
              <a:t>2</a:t>
            </a:r>
            <a:r>
              <a:rPr lang="en-US" sz="2000">
                <a:latin typeface="Times New Roman" pitchFamily="18" charset="0"/>
              </a:rPr>
              <a:t>, </a:t>
            </a:r>
            <a:r>
              <a:rPr lang="en-US" sz="2000" i="1">
                <a:latin typeface="Times New Roman" pitchFamily="18" charset="0"/>
              </a:rPr>
              <a:t>P</a:t>
            </a:r>
            <a:r>
              <a:rPr lang="en-US" sz="2000" baseline="-25000">
                <a:latin typeface="Times New Roman" pitchFamily="18" charset="0"/>
              </a:rPr>
              <a:t>0</a:t>
            </a:r>
            <a:r>
              <a:rPr lang="en-US" sz="2000">
                <a:latin typeface="Times New Roman" pitchFamily="18" charset="0"/>
              </a:rPr>
              <a:t>&gt; satisfies safety criteria. </a:t>
            </a:r>
            <a:endParaRPr lang="en-US" sz="2000" baseline="-25000">
              <a:latin typeface="Times New Roman" pitchFamily="18" charset="0"/>
            </a:endParaRPr>
          </a:p>
        </p:txBody>
      </p:sp>
    </p:spTree>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298" name="Rectangle 2"/>
          <p:cNvSpPr>
            <a:spLocks noGrp="1" noChangeArrowheads="1"/>
          </p:cNvSpPr>
          <p:nvPr>
            <p:ph type="title"/>
          </p:nvPr>
        </p:nvSpPr>
        <p:spPr/>
        <p:txBody>
          <a:bodyPr/>
          <a:lstStyle/>
          <a:p>
            <a:r>
              <a:rPr lang="en-US"/>
              <a:t>Example </a:t>
            </a:r>
            <a:r>
              <a:rPr lang="en-US" i="1"/>
              <a:t>P</a:t>
            </a:r>
            <a:r>
              <a:rPr lang="en-US" baseline="-25000"/>
              <a:t>1</a:t>
            </a:r>
            <a:r>
              <a:rPr lang="en-US"/>
              <a:t> Request (1,0,2) (Cont.)</a:t>
            </a:r>
          </a:p>
        </p:txBody>
      </p:sp>
      <p:sp>
        <p:nvSpPr>
          <p:cNvPr id="695299" name="Rectangle 3"/>
          <p:cNvSpPr>
            <a:spLocks noGrp="1" noChangeArrowheads="1"/>
          </p:cNvSpPr>
          <p:nvPr>
            <p:ph type="body" idx="1"/>
          </p:nvPr>
        </p:nvSpPr>
        <p:spPr>
          <a:xfrm>
            <a:off x="762000" y="1219200"/>
            <a:ext cx="8077200" cy="5334000"/>
          </a:xfrm>
        </p:spPr>
        <p:txBody>
          <a:bodyPr/>
          <a:lstStyle/>
          <a:p>
            <a:pPr>
              <a:tabLst>
                <a:tab pos="1544638" algn="l"/>
                <a:tab pos="2452688" algn="ctr"/>
                <a:tab pos="3767138" algn="ctr"/>
                <a:tab pos="5022850" algn="ctr"/>
              </a:tabLst>
            </a:pPr>
            <a:r>
              <a:rPr lang="en-US"/>
              <a:t> </a:t>
            </a:r>
            <a:r>
              <a:rPr lang="en-US" sz="2000">
                <a:latin typeface="Times New Roman" pitchFamily="18" charset="0"/>
              </a:rPr>
              <a:t>Check that </a:t>
            </a:r>
            <a:r>
              <a:rPr lang="en-US" sz="2000">
                <a:solidFill>
                  <a:srgbClr val="FF0066"/>
                </a:solidFill>
                <a:latin typeface="Times New Roman" pitchFamily="18" charset="0"/>
              </a:rPr>
              <a:t>Request </a:t>
            </a:r>
            <a:r>
              <a:rPr lang="en-US" sz="2000">
                <a:solidFill>
                  <a:srgbClr val="FF0066"/>
                </a:solidFill>
                <a:latin typeface="Times New Roman" pitchFamily="18" charset="0"/>
                <a:sym typeface="Symbol" pitchFamily="18" charset="2"/>
              </a:rPr>
              <a:t> Available</a:t>
            </a:r>
            <a:r>
              <a:rPr lang="en-US" sz="2000">
                <a:latin typeface="Times New Roman" pitchFamily="18" charset="0"/>
                <a:sym typeface="Symbol" pitchFamily="18" charset="2"/>
              </a:rPr>
              <a:t> (that is, (1,0,2)  (3,3,2)  </a:t>
            </a:r>
            <a:r>
              <a:rPr lang="en-US" sz="2000" i="1">
                <a:latin typeface="Times New Roman" pitchFamily="18" charset="0"/>
                <a:sym typeface="Symbol" pitchFamily="18" charset="2"/>
              </a:rPr>
              <a:t>true.</a:t>
            </a:r>
          </a:p>
          <a:p>
            <a:pPr>
              <a:buFontTx/>
              <a:buNone/>
              <a:tabLst>
                <a:tab pos="1544638" algn="l"/>
                <a:tab pos="2452688" algn="ctr"/>
                <a:tab pos="3767138" algn="ctr"/>
                <a:tab pos="5022850" algn="ctr"/>
              </a:tabLst>
            </a:pPr>
            <a:r>
              <a:rPr lang="en-US" sz="2000" i="1">
                <a:latin typeface="Times New Roman" pitchFamily="18" charset="0"/>
              </a:rPr>
              <a:t>			</a:t>
            </a:r>
            <a:r>
              <a:rPr lang="en-US" sz="2000" i="1" u="sng">
                <a:latin typeface="Times New Roman" pitchFamily="18" charset="0"/>
              </a:rPr>
              <a:t>Allocation</a:t>
            </a:r>
            <a:r>
              <a:rPr lang="en-US" sz="2000" i="1">
                <a:latin typeface="Times New Roman" pitchFamily="18" charset="0"/>
              </a:rPr>
              <a:t>	</a:t>
            </a:r>
            <a:r>
              <a:rPr lang="en-US" sz="2000" i="1" u="sng">
                <a:latin typeface="Times New Roman" pitchFamily="18" charset="0"/>
              </a:rPr>
              <a:t>Need</a:t>
            </a:r>
            <a:r>
              <a:rPr lang="en-US" sz="2000" i="1">
                <a:latin typeface="Times New Roman" pitchFamily="18" charset="0"/>
              </a:rPr>
              <a:t>	</a:t>
            </a:r>
            <a:r>
              <a:rPr lang="en-US" sz="2000" i="1" u="sng">
                <a:latin typeface="Times New Roman" pitchFamily="18" charset="0"/>
              </a:rPr>
              <a:t>Available</a:t>
            </a:r>
            <a:endParaRPr lang="en-US" sz="2000" i="1">
              <a:latin typeface="Times New Roman" pitchFamily="18" charset="0"/>
            </a:endParaRPr>
          </a:p>
          <a:p>
            <a:pPr>
              <a:buFontTx/>
              <a:buNone/>
              <a:tabLst>
                <a:tab pos="1544638" algn="l"/>
                <a:tab pos="2452688" algn="ctr"/>
                <a:tab pos="3767138" algn="ctr"/>
                <a:tab pos="5022850" algn="ctr"/>
              </a:tabLst>
            </a:pPr>
            <a:r>
              <a:rPr lang="en-US" sz="2000" i="1">
                <a:latin typeface="Times New Roman" pitchFamily="18" charset="0"/>
              </a:rPr>
              <a:t>			A B C	A B C	A B C </a:t>
            </a:r>
          </a:p>
          <a:p>
            <a:pPr>
              <a:buFontTx/>
              <a:buNone/>
              <a:tabLst>
                <a:tab pos="1544638" algn="l"/>
                <a:tab pos="2452688" algn="ctr"/>
                <a:tab pos="3767138" algn="ctr"/>
                <a:tab pos="5022850" algn="ctr"/>
              </a:tabLst>
            </a:pPr>
            <a:r>
              <a:rPr lang="en-US" sz="2000">
                <a:latin typeface="Times New Roman" pitchFamily="18" charset="0"/>
              </a:rPr>
              <a:t>		</a:t>
            </a:r>
            <a:r>
              <a:rPr lang="en-US" sz="2000" i="1">
                <a:latin typeface="Times New Roman" pitchFamily="18" charset="0"/>
              </a:rPr>
              <a:t>P</a:t>
            </a:r>
            <a:r>
              <a:rPr lang="en-US" sz="2000" baseline="-25000">
                <a:latin typeface="Times New Roman" pitchFamily="18" charset="0"/>
              </a:rPr>
              <a:t>0</a:t>
            </a:r>
            <a:r>
              <a:rPr lang="en-US" sz="2000">
                <a:latin typeface="Times New Roman" pitchFamily="18" charset="0"/>
              </a:rPr>
              <a:t>	0 1 0 	7 4 3 	2 3 0</a:t>
            </a:r>
          </a:p>
          <a:p>
            <a:pPr>
              <a:buFontTx/>
              <a:buNone/>
              <a:tabLst>
                <a:tab pos="1544638" algn="l"/>
                <a:tab pos="2452688" algn="ctr"/>
                <a:tab pos="3767138" algn="ctr"/>
                <a:tab pos="5022850" algn="ctr"/>
              </a:tabLst>
            </a:pPr>
            <a:r>
              <a:rPr lang="en-US" sz="2000">
                <a:latin typeface="Times New Roman" pitchFamily="18" charset="0"/>
              </a:rPr>
              <a:t>		</a:t>
            </a:r>
            <a:r>
              <a:rPr lang="en-US" sz="2000" i="1">
                <a:latin typeface="Times New Roman" pitchFamily="18" charset="0"/>
              </a:rPr>
              <a:t>P</a:t>
            </a:r>
            <a:r>
              <a:rPr lang="en-US" sz="2000" baseline="-25000">
                <a:latin typeface="Times New Roman" pitchFamily="18" charset="0"/>
              </a:rPr>
              <a:t>1</a:t>
            </a:r>
            <a:r>
              <a:rPr lang="en-US" sz="2000">
                <a:latin typeface="Times New Roman" pitchFamily="18" charset="0"/>
              </a:rPr>
              <a:t>	3 0 2	0 2 0 	</a:t>
            </a:r>
          </a:p>
          <a:p>
            <a:pPr>
              <a:buFontTx/>
              <a:buNone/>
              <a:tabLst>
                <a:tab pos="1544638" algn="l"/>
                <a:tab pos="2452688" algn="ctr"/>
                <a:tab pos="3767138" algn="ctr"/>
                <a:tab pos="5022850" algn="ctr"/>
              </a:tabLst>
            </a:pPr>
            <a:r>
              <a:rPr lang="en-US" sz="2000">
                <a:latin typeface="Times New Roman" pitchFamily="18" charset="0"/>
              </a:rPr>
              <a:t>		</a:t>
            </a:r>
            <a:r>
              <a:rPr lang="en-US" sz="2000" i="1">
                <a:latin typeface="Times New Roman" pitchFamily="18" charset="0"/>
              </a:rPr>
              <a:t>P</a:t>
            </a:r>
            <a:r>
              <a:rPr lang="en-US" sz="2000" baseline="-25000">
                <a:latin typeface="Times New Roman" pitchFamily="18" charset="0"/>
              </a:rPr>
              <a:t>2</a:t>
            </a:r>
            <a:r>
              <a:rPr lang="en-US" sz="2000">
                <a:latin typeface="Times New Roman" pitchFamily="18" charset="0"/>
              </a:rPr>
              <a:t>	3 0 1 	6 0 0 </a:t>
            </a:r>
          </a:p>
          <a:p>
            <a:pPr>
              <a:buFontTx/>
              <a:buNone/>
              <a:tabLst>
                <a:tab pos="1544638" algn="l"/>
                <a:tab pos="2452688" algn="ctr"/>
                <a:tab pos="3767138" algn="ctr"/>
                <a:tab pos="5022850" algn="ctr"/>
              </a:tabLst>
            </a:pPr>
            <a:r>
              <a:rPr lang="en-US" sz="2000">
                <a:latin typeface="Times New Roman" pitchFamily="18" charset="0"/>
              </a:rPr>
              <a:t>		</a:t>
            </a:r>
            <a:r>
              <a:rPr lang="en-US" sz="2000" i="1">
                <a:latin typeface="Times New Roman" pitchFamily="18" charset="0"/>
              </a:rPr>
              <a:t>P</a:t>
            </a:r>
            <a:r>
              <a:rPr lang="en-US" sz="2000" baseline="-25000">
                <a:latin typeface="Times New Roman" pitchFamily="18" charset="0"/>
              </a:rPr>
              <a:t>3</a:t>
            </a:r>
            <a:r>
              <a:rPr lang="en-US" sz="2000">
                <a:latin typeface="Times New Roman" pitchFamily="18" charset="0"/>
              </a:rPr>
              <a:t>	2 1 1 	0 1 1</a:t>
            </a:r>
          </a:p>
          <a:p>
            <a:pPr>
              <a:buFontTx/>
              <a:buNone/>
              <a:tabLst>
                <a:tab pos="1544638" algn="l"/>
                <a:tab pos="2452688" algn="ctr"/>
                <a:tab pos="3767138" algn="ctr"/>
                <a:tab pos="5022850" algn="ctr"/>
              </a:tabLst>
            </a:pPr>
            <a:r>
              <a:rPr lang="en-US" sz="2000">
                <a:latin typeface="Times New Roman" pitchFamily="18" charset="0"/>
              </a:rPr>
              <a:t>		</a:t>
            </a:r>
            <a:r>
              <a:rPr lang="en-US" sz="2000" i="1">
                <a:latin typeface="Times New Roman" pitchFamily="18" charset="0"/>
              </a:rPr>
              <a:t>P</a:t>
            </a:r>
            <a:r>
              <a:rPr lang="en-US" sz="2000" baseline="-25000">
                <a:latin typeface="Times New Roman" pitchFamily="18" charset="0"/>
              </a:rPr>
              <a:t>4</a:t>
            </a:r>
            <a:r>
              <a:rPr lang="en-US" sz="2000">
                <a:latin typeface="Times New Roman" pitchFamily="18" charset="0"/>
              </a:rPr>
              <a:t>	0 0 2 	4 3 1 </a:t>
            </a:r>
          </a:p>
          <a:p>
            <a:pPr>
              <a:tabLst>
                <a:tab pos="1544638" algn="l"/>
                <a:tab pos="2452688" algn="ctr"/>
                <a:tab pos="3767138" algn="ctr"/>
                <a:tab pos="5022850" algn="ctr"/>
              </a:tabLst>
            </a:pPr>
            <a:r>
              <a:rPr lang="en-US"/>
              <a:t> </a:t>
            </a:r>
            <a:r>
              <a:rPr lang="en-US" sz="2000">
                <a:latin typeface="Times New Roman" pitchFamily="18" charset="0"/>
              </a:rPr>
              <a:t>Executing safety algorithm shows that sequence &lt;</a:t>
            </a:r>
            <a:r>
              <a:rPr lang="en-US" sz="2000" i="1">
                <a:latin typeface="Times New Roman" pitchFamily="18" charset="0"/>
              </a:rPr>
              <a:t>P</a:t>
            </a:r>
            <a:r>
              <a:rPr lang="en-US" sz="2000" baseline="-25000">
                <a:latin typeface="Times New Roman" pitchFamily="18" charset="0"/>
              </a:rPr>
              <a:t>1</a:t>
            </a:r>
            <a:r>
              <a:rPr lang="en-US" sz="2000">
                <a:latin typeface="Times New Roman" pitchFamily="18" charset="0"/>
              </a:rPr>
              <a:t>, </a:t>
            </a:r>
            <a:r>
              <a:rPr lang="en-US" sz="2000" i="1">
                <a:latin typeface="Times New Roman" pitchFamily="18" charset="0"/>
              </a:rPr>
              <a:t>P</a:t>
            </a:r>
            <a:r>
              <a:rPr lang="en-US" sz="2000" baseline="-25000">
                <a:latin typeface="Times New Roman" pitchFamily="18" charset="0"/>
              </a:rPr>
              <a:t>3</a:t>
            </a:r>
            <a:r>
              <a:rPr lang="en-US" sz="2000">
                <a:latin typeface="Times New Roman" pitchFamily="18" charset="0"/>
              </a:rPr>
              <a:t>, </a:t>
            </a:r>
            <a:r>
              <a:rPr lang="en-US" sz="2000" i="1">
                <a:latin typeface="Times New Roman" pitchFamily="18" charset="0"/>
              </a:rPr>
              <a:t>P</a:t>
            </a:r>
            <a:r>
              <a:rPr lang="en-US" sz="2000" baseline="-25000">
                <a:latin typeface="Times New Roman" pitchFamily="18" charset="0"/>
              </a:rPr>
              <a:t>4</a:t>
            </a:r>
            <a:r>
              <a:rPr lang="en-US" sz="2000">
                <a:latin typeface="Times New Roman" pitchFamily="18" charset="0"/>
              </a:rPr>
              <a:t>, </a:t>
            </a:r>
            <a:r>
              <a:rPr lang="en-US" sz="2000" i="1">
                <a:latin typeface="Times New Roman" pitchFamily="18" charset="0"/>
              </a:rPr>
              <a:t>P</a:t>
            </a:r>
            <a:r>
              <a:rPr lang="en-US" sz="2000" baseline="-25000">
                <a:latin typeface="Times New Roman" pitchFamily="18" charset="0"/>
              </a:rPr>
              <a:t>0</a:t>
            </a:r>
            <a:r>
              <a:rPr lang="en-US" sz="2000">
                <a:latin typeface="Times New Roman" pitchFamily="18" charset="0"/>
              </a:rPr>
              <a:t>, </a:t>
            </a:r>
            <a:r>
              <a:rPr lang="en-US" sz="2000" i="1">
                <a:latin typeface="Times New Roman" pitchFamily="18" charset="0"/>
              </a:rPr>
              <a:t>P</a:t>
            </a:r>
            <a:r>
              <a:rPr lang="en-US" sz="2000" baseline="-25000">
                <a:latin typeface="Times New Roman" pitchFamily="18" charset="0"/>
              </a:rPr>
              <a:t>2</a:t>
            </a:r>
            <a:r>
              <a:rPr lang="en-US" sz="2000">
                <a:latin typeface="Times New Roman" pitchFamily="18" charset="0"/>
              </a:rPr>
              <a:t>&gt; satisfies safety requirement. </a:t>
            </a:r>
          </a:p>
          <a:p>
            <a:pPr>
              <a:tabLst>
                <a:tab pos="1544638" algn="l"/>
                <a:tab pos="2452688" algn="ctr"/>
                <a:tab pos="3767138" algn="ctr"/>
                <a:tab pos="5022850" algn="ctr"/>
              </a:tabLst>
            </a:pPr>
            <a:r>
              <a:rPr lang="en-US"/>
              <a:t> </a:t>
            </a:r>
            <a:r>
              <a:rPr lang="en-US" sz="2400">
                <a:latin typeface="Times New Roman" pitchFamily="18" charset="0"/>
              </a:rPr>
              <a:t>Can request for (3,3,0) by </a:t>
            </a:r>
            <a:r>
              <a:rPr lang="en-US" sz="2400" i="1">
                <a:latin typeface="Times New Roman" pitchFamily="18" charset="0"/>
              </a:rPr>
              <a:t>P</a:t>
            </a:r>
            <a:r>
              <a:rPr lang="en-US" sz="2400" baseline="-25000">
                <a:latin typeface="Times New Roman" pitchFamily="18" charset="0"/>
              </a:rPr>
              <a:t>4</a:t>
            </a:r>
            <a:r>
              <a:rPr lang="en-US" sz="2400">
                <a:latin typeface="Times New Roman" pitchFamily="18" charset="0"/>
              </a:rPr>
              <a:t> be granted?</a:t>
            </a:r>
          </a:p>
          <a:p>
            <a:pPr>
              <a:tabLst>
                <a:tab pos="1544638" algn="l"/>
                <a:tab pos="2452688" algn="ctr"/>
                <a:tab pos="3767138" algn="ctr"/>
                <a:tab pos="5022850" algn="ctr"/>
              </a:tabLst>
            </a:pPr>
            <a:r>
              <a:rPr lang="en-US"/>
              <a:t> </a:t>
            </a:r>
            <a:r>
              <a:rPr lang="en-US" sz="2000">
                <a:latin typeface="Times New Roman" pitchFamily="18" charset="0"/>
              </a:rPr>
              <a:t>Can request for (0,2,0) by </a:t>
            </a:r>
            <a:r>
              <a:rPr lang="en-US" sz="2000" i="1">
                <a:latin typeface="Times New Roman" pitchFamily="18" charset="0"/>
              </a:rPr>
              <a:t>P</a:t>
            </a:r>
            <a:r>
              <a:rPr lang="en-US" sz="2000" baseline="-25000">
                <a:latin typeface="Times New Roman" pitchFamily="18" charset="0"/>
              </a:rPr>
              <a:t>0 </a:t>
            </a:r>
            <a:r>
              <a:rPr lang="en-US" sz="2000">
                <a:latin typeface="Times New Roman" pitchFamily="18" charset="0"/>
              </a:rPr>
              <a:t>be granted?</a:t>
            </a:r>
            <a:endParaRPr lang="en-US" sz="2000" baseline="-25000">
              <a:latin typeface="Times New Roman" pitchFamily="18" charset="0"/>
            </a:endParaRPr>
          </a:p>
          <a:p>
            <a:pPr>
              <a:tabLst>
                <a:tab pos="1544638" algn="l"/>
                <a:tab pos="2452688" algn="ctr"/>
                <a:tab pos="3767138" algn="ctr"/>
                <a:tab pos="5022850" algn="ctr"/>
              </a:tabLst>
            </a:pPr>
            <a:endParaRPr lang="en-US" sz="2000">
              <a:latin typeface="Times New Roman" pitchFamily="18" charset="0"/>
            </a:endParaRPr>
          </a:p>
        </p:txBody>
      </p:sp>
    </p:spTree>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2" name="Rectangle 2"/>
          <p:cNvSpPr>
            <a:spLocks noGrp="1" noChangeArrowheads="1"/>
          </p:cNvSpPr>
          <p:nvPr>
            <p:ph type="title"/>
          </p:nvPr>
        </p:nvSpPr>
        <p:spPr/>
        <p:txBody>
          <a:bodyPr/>
          <a:lstStyle/>
          <a:p>
            <a:r>
              <a:rPr lang="en-US"/>
              <a:t>Deadlock Detection</a:t>
            </a:r>
          </a:p>
        </p:txBody>
      </p:sp>
      <p:sp>
        <p:nvSpPr>
          <p:cNvPr id="696323" name="Rectangle 3"/>
          <p:cNvSpPr>
            <a:spLocks noGrp="1" noChangeArrowheads="1"/>
          </p:cNvSpPr>
          <p:nvPr>
            <p:ph type="body" idx="1"/>
          </p:nvPr>
        </p:nvSpPr>
        <p:spPr/>
        <p:txBody>
          <a:bodyPr/>
          <a:lstStyle/>
          <a:p>
            <a:r>
              <a:rPr lang="en-US"/>
              <a:t>Allow system to enter deadlock state </a:t>
            </a:r>
            <a:br>
              <a:rPr lang="en-US"/>
            </a:br>
            <a:endParaRPr lang="en-US"/>
          </a:p>
          <a:p>
            <a:r>
              <a:rPr lang="en-US"/>
              <a:t>Detection algorithm</a:t>
            </a:r>
            <a:br>
              <a:rPr lang="en-US"/>
            </a:br>
            <a:endParaRPr lang="en-US"/>
          </a:p>
          <a:p>
            <a:r>
              <a:rPr lang="en-US"/>
              <a:t>Recovery scheme</a:t>
            </a:r>
          </a:p>
        </p:txBody>
      </p:sp>
    </p:spTree>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6" name="Rectangle 2"/>
          <p:cNvSpPr>
            <a:spLocks noGrp="1" noChangeArrowheads="1"/>
          </p:cNvSpPr>
          <p:nvPr>
            <p:ph type="title"/>
          </p:nvPr>
        </p:nvSpPr>
        <p:spPr>
          <a:xfrm>
            <a:off x="1047750" y="0"/>
            <a:ext cx="7772400" cy="844550"/>
          </a:xfrm>
        </p:spPr>
        <p:txBody>
          <a:bodyPr/>
          <a:lstStyle/>
          <a:p>
            <a:r>
              <a:rPr lang="en-US"/>
              <a:t>Single Instance of Each Resource Type</a:t>
            </a:r>
          </a:p>
        </p:txBody>
      </p:sp>
      <p:sp>
        <p:nvSpPr>
          <p:cNvPr id="697347" name="Rectangle 3"/>
          <p:cNvSpPr>
            <a:spLocks noGrp="1" noChangeArrowheads="1"/>
          </p:cNvSpPr>
          <p:nvPr>
            <p:ph type="body" idx="1"/>
          </p:nvPr>
        </p:nvSpPr>
        <p:spPr/>
        <p:txBody>
          <a:bodyPr/>
          <a:lstStyle/>
          <a:p>
            <a:r>
              <a:rPr lang="en-US"/>
              <a:t> </a:t>
            </a:r>
            <a:r>
              <a:rPr lang="en-US" sz="2000">
                <a:latin typeface="Times New Roman" pitchFamily="18" charset="0"/>
              </a:rPr>
              <a:t>Maintain </a:t>
            </a:r>
            <a:r>
              <a:rPr lang="en-US" sz="2000" i="1">
                <a:latin typeface="Times New Roman" pitchFamily="18" charset="0"/>
              </a:rPr>
              <a:t>wait-for</a:t>
            </a:r>
            <a:r>
              <a:rPr lang="en-US" sz="2000">
                <a:latin typeface="Times New Roman" pitchFamily="18" charset="0"/>
              </a:rPr>
              <a:t> graph</a:t>
            </a:r>
          </a:p>
          <a:p>
            <a:pPr lvl="1"/>
            <a:r>
              <a:rPr lang="en-US"/>
              <a:t> </a:t>
            </a:r>
            <a:r>
              <a:rPr lang="en-US" sz="2000">
                <a:latin typeface="Times New Roman" pitchFamily="18" charset="0"/>
              </a:rPr>
              <a:t>Nodes are processes.</a:t>
            </a:r>
          </a:p>
          <a:p>
            <a:pPr lvl="1"/>
            <a:r>
              <a:rPr lang="en-US" i="1"/>
              <a:t> </a:t>
            </a:r>
            <a:r>
              <a:rPr lang="en-US" sz="2000" i="1">
                <a:latin typeface="Times New Roman" pitchFamily="18" charset="0"/>
              </a:rPr>
              <a:t>P</a:t>
            </a:r>
            <a:r>
              <a:rPr lang="en-US" sz="2000" i="1" baseline="-25000">
                <a:latin typeface="Times New Roman" pitchFamily="18" charset="0"/>
              </a:rPr>
              <a:t>i</a:t>
            </a:r>
            <a:r>
              <a:rPr lang="en-US" sz="2000">
                <a:latin typeface="Times New Roman" pitchFamily="18" charset="0"/>
              </a:rPr>
              <a:t> </a:t>
            </a:r>
            <a:r>
              <a:rPr lang="en-US" sz="2000">
                <a:latin typeface="Times New Roman" pitchFamily="18" charset="0"/>
                <a:sym typeface="Symbol" pitchFamily="18" charset="2"/>
              </a:rPr>
              <a:t> </a:t>
            </a:r>
            <a:r>
              <a:rPr lang="en-US" sz="2000" i="1">
                <a:latin typeface="Times New Roman" pitchFamily="18" charset="0"/>
                <a:sym typeface="Symbol" pitchFamily="18" charset="2"/>
              </a:rPr>
              <a:t>P</a:t>
            </a:r>
            <a:r>
              <a:rPr lang="en-US" sz="2000" i="1" baseline="-25000">
                <a:latin typeface="Times New Roman" pitchFamily="18" charset="0"/>
                <a:sym typeface="Symbol" pitchFamily="18" charset="2"/>
              </a:rPr>
              <a:t>j </a:t>
            </a:r>
            <a:r>
              <a:rPr lang="en-US" sz="2000">
                <a:latin typeface="Times New Roman" pitchFamily="18" charset="0"/>
                <a:sym typeface="Symbol" pitchFamily="18" charset="2"/>
              </a:rPr>
              <a:t>if </a:t>
            </a:r>
            <a:r>
              <a:rPr lang="en-US" sz="2000" i="1">
                <a:latin typeface="Times New Roman" pitchFamily="18" charset="0"/>
                <a:sym typeface="Symbol" pitchFamily="18" charset="2"/>
              </a:rPr>
              <a:t>P</a:t>
            </a:r>
            <a:r>
              <a:rPr lang="en-US" sz="2000" i="1" baseline="-25000">
                <a:latin typeface="Times New Roman" pitchFamily="18" charset="0"/>
                <a:sym typeface="Symbol" pitchFamily="18" charset="2"/>
              </a:rPr>
              <a:t>i</a:t>
            </a:r>
            <a:r>
              <a:rPr lang="en-US" sz="2000" i="1">
                <a:latin typeface="Times New Roman" pitchFamily="18" charset="0"/>
                <a:sym typeface="Symbol" pitchFamily="18" charset="2"/>
              </a:rPr>
              <a:t> </a:t>
            </a:r>
            <a:r>
              <a:rPr lang="en-US" sz="2000">
                <a:latin typeface="Times New Roman" pitchFamily="18" charset="0"/>
                <a:sym typeface="Symbol" pitchFamily="18" charset="2"/>
              </a:rPr>
              <a:t>is waiting for</a:t>
            </a:r>
            <a:r>
              <a:rPr lang="en-US" sz="2000" i="1">
                <a:latin typeface="Times New Roman" pitchFamily="18" charset="0"/>
                <a:sym typeface="Symbol" pitchFamily="18" charset="2"/>
              </a:rPr>
              <a:t> P</a:t>
            </a:r>
            <a:r>
              <a:rPr lang="en-US" sz="2000" i="1" baseline="-25000">
                <a:latin typeface="Times New Roman" pitchFamily="18" charset="0"/>
                <a:sym typeface="Symbol" pitchFamily="18" charset="2"/>
              </a:rPr>
              <a:t>j</a:t>
            </a:r>
            <a:r>
              <a:rPr lang="en-US" sz="2000" i="1">
                <a:latin typeface="Times New Roman" pitchFamily="18" charset="0"/>
                <a:sym typeface="Symbol" pitchFamily="18" charset="2"/>
              </a:rPr>
              <a:t>.</a:t>
            </a:r>
            <a:br>
              <a:rPr lang="en-US" sz="2000" i="1">
                <a:latin typeface="Times New Roman" pitchFamily="18" charset="0"/>
                <a:sym typeface="Symbol" pitchFamily="18" charset="2"/>
              </a:rPr>
            </a:br>
            <a:endParaRPr lang="en-US" sz="2000" i="1">
              <a:latin typeface="Times New Roman" pitchFamily="18" charset="0"/>
              <a:sym typeface="Symbol" pitchFamily="18" charset="2"/>
            </a:endParaRPr>
          </a:p>
          <a:p>
            <a:r>
              <a:rPr lang="en-US"/>
              <a:t> </a:t>
            </a:r>
            <a:r>
              <a:rPr lang="en-US" sz="2000">
                <a:latin typeface="Times New Roman" pitchFamily="18" charset="0"/>
              </a:rPr>
              <a:t>Periodically invoke an algorithm that searches for a cycle in the graph.</a:t>
            </a:r>
            <a:br>
              <a:rPr lang="en-US" sz="2000">
                <a:latin typeface="Times New Roman" pitchFamily="18" charset="0"/>
              </a:rPr>
            </a:br>
            <a:endParaRPr lang="en-US" sz="2000">
              <a:latin typeface="Times New Roman" pitchFamily="18" charset="0"/>
            </a:endParaRPr>
          </a:p>
          <a:p>
            <a:r>
              <a:rPr lang="en-US"/>
              <a:t> </a:t>
            </a:r>
            <a:r>
              <a:rPr lang="en-US" sz="2000">
                <a:latin typeface="Times New Roman" pitchFamily="18" charset="0"/>
              </a:rPr>
              <a:t>An algorithm to detect a cycle in a graph requires an order </a:t>
            </a:r>
            <a:r>
              <a:rPr lang="en-US" sz="2000">
                <a:solidFill>
                  <a:srgbClr val="FF0066"/>
                </a:solidFill>
                <a:latin typeface="Times New Roman" pitchFamily="18" charset="0"/>
              </a:rPr>
              <a:t>of</a:t>
            </a:r>
            <a:r>
              <a:rPr lang="en-US" sz="2000" i="1">
                <a:solidFill>
                  <a:srgbClr val="FF0066"/>
                </a:solidFill>
                <a:latin typeface="Times New Roman" pitchFamily="18" charset="0"/>
              </a:rPr>
              <a:t> n</a:t>
            </a:r>
            <a:r>
              <a:rPr lang="en-US" sz="2000" baseline="30000">
                <a:solidFill>
                  <a:srgbClr val="FF0066"/>
                </a:solidFill>
                <a:latin typeface="Times New Roman" pitchFamily="18" charset="0"/>
              </a:rPr>
              <a:t>2</a:t>
            </a:r>
            <a:r>
              <a:rPr lang="en-US" sz="2000">
                <a:solidFill>
                  <a:srgbClr val="FF0066"/>
                </a:solidFill>
                <a:latin typeface="Times New Roman" pitchFamily="18" charset="0"/>
              </a:rPr>
              <a:t> operations, where </a:t>
            </a:r>
            <a:r>
              <a:rPr lang="en-US" sz="2000" i="1">
                <a:solidFill>
                  <a:srgbClr val="FF0066"/>
                </a:solidFill>
                <a:latin typeface="Times New Roman" pitchFamily="18" charset="0"/>
              </a:rPr>
              <a:t>n</a:t>
            </a:r>
            <a:r>
              <a:rPr lang="en-US" sz="2000">
                <a:solidFill>
                  <a:srgbClr val="FF0066"/>
                </a:solidFill>
                <a:latin typeface="Times New Roman" pitchFamily="18" charset="0"/>
              </a:rPr>
              <a:t> is the number</a:t>
            </a:r>
            <a:r>
              <a:rPr lang="en-US" sz="2000">
                <a:latin typeface="Times New Roman" pitchFamily="18" charset="0"/>
              </a:rPr>
              <a:t> of vertices in the graph.</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title"/>
          </p:nvPr>
        </p:nvSpPr>
        <p:spPr/>
        <p:txBody>
          <a:bodyPr/>
          <a:lstStyle/>
          <a:p>
            <a:r>
              <a:rPr lang="en-US"/>
              <a:t>Process Creation</a:t>
            </a:r>
          </a:p>
        </p:txBody>
      </p:sp>
      <p:sp>
        <p:nvSpPr>
          <p:cNvPr id="447491" name="Rectangle 3"/>
          <p:cNvSpPr>
            <a:spLocks noGrp="1" noChangeArrowheads="1"/>
          </p:cNvSpPr>
          <p:nvPr>
            <p:ph type="body" idx="1"/>
          </p:nvPr>
        </p:nvSpPr>
        <p:spPr/>
        <p:txBody>
          <a:bodyPr/>
          <a:lstStyle/>
          <a:p>
            <a:r>
              <a:rPr lang="en-US"/>
              <a:t>Parent process create children processes, which, in turn create other processes, forming a tree of processes.</a:t>
            </a:r>
          </a:p>
          <a:p>
            <a:r>
              <a:rPr lang="en-US"/>
              <a:t>Resource sharing</a:t>
            </a:r>
          </a:p>
          <a:p>
            <a:pPr lvl="1"/>
            <a:r>
              <a:rPr lang="en-US"/>
              <a:t>Parent and children share all resources.</a:t>
            </a:r>
          </a:p>
          <a:p>
            <a:pPr lvl="1"/>
            <a:r>
              <a:rPr lang="en-US"/>
              <a:t>Children share subset of parent’s resources.</a:t>
            </a:r>
          </a:p>
          <a:p>
            <a:pPr lvl="1"/>
            <a:r>
              <a:rPr lang="en-US"/>
              <a:t>Parent and child share no resources.</a:t>
            </a:r>
          </a:p>
          <a:p>
            <a:r>
              <a:rPr lang="en-US"/>
              <a:t>Execution</a:t>
            </a:r>
          </a:p>
          <a:p>
            <a:pPr lvl="1"/>
            <a:r>
              <a:rPr lang="en-US"/>
              <a:t>Parent and children execute concurrently.</a:t>
            </a:r>
          </a:p>
          <a:p>
            <a:pPr lvl="1"/>
            <a:r>
              <a:rPr lang="en-US"/>
              <a:t>Parent waits until children terminate.</a:t>
            </a:r>
          </a:p>
          <a:p>
            <a:endParaRPr lang="en-US"/>
          </a:p>
        </p:txBody>
      </p:sp>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Rectangle 2"/>
          <p:cNvSpPr>
            <a:spLocks noGrp="1" noChangeArrowheads="1"/>
          </p:cNvSpPr>
          <p:nvPr>
            <p:ph type="title"/>
          </p:nvPr>
        </p:nvSpPr>
        <p:spPr>
          <a:xfrm>
            <a:off x="1131888" y="123825"/>
            <a:ext cx="7285037" cy="457200"/>
          </a:xfrm>
        </p:spPr>
        <p:txBody>
          <a:bodyPr/>
          <a:lstStyle/>
          <a:p>
            <a:r>
              <a:rPr lang="en-US" sz="2000"/>
              <a:t>Resource-Allocation Graph and Wait-for Graph</a:t>
            </a:r>
          </a:p>
        </p:txBody>
      </p:sp>
      <p:sp>
        <p:nvSpPr>
          <p:cNvPr id="698371" name="Text Box 3"/>
          <p:cNvSpPr txBox="1">
            <a:spLocks noChangeArrowheads="1"/>
          </p:cNvSpPr>
          <p:nvPr/>
        </p:nvSpPr>
        <p:spPr bwMode="auto">
          <a:xfrm>
            <a:off x="1822450" y="5294313"/>
            <a:ext cx="2927350" cy="366712"/>
          </a:xfrm>
          <a:prstGeom prst="rect">
            <a:avLst/>
          </a:prstGeom>
          <a:noFill/>
          <a:ln w="9525">
            <a:noFill/>
            <a:miter lim="800000"/>
            <a:headEnd/>
            <a:tailEnd/>
          </a:ln>
          <a:effectLst/>
        </p:spPr>
        <p:txBody>
          <a:bodyPr wrap="none" anchor="ctr">
            <a:spAutoFit/>
          </a:bodyPr>
          <a:lstStyle/>
          <a:p>
            <a:pPr algn="ctr">
              <a:spcBef>
                <a:spcPct val="50000"/>
              </a:spcBef>
            </a:pPr>
            <a:r>
              <a:rPr lang="en-US" sz="1800">
                <a:latin typeface="Helvetica" pitchFamily="34" charset="0"/>
              </a:rPr>
              <a:t>Resource-Allocation Graph</a:t>
            </a:r>
          </a:p>
        </p:txBody>
      </p:sp>
      <p:sp>
        <p:nvSpPr>
          <p:cNvPr id="698372" name="Text Box 4"/>
          <p:cNvSpPr txBox="1">
            <a:spLocks noChangeArrowheads="1"/>
          </p:cNvSpPr>
          <p:nvPr/>
        </p:nvSpPr>
        <p:spPr bwMode="auto">
          <a:xfrm>
            <a:off x="5270500" y="5294313"/>
            <a:ext cx="3143250" cy="366712"/>
          </a:xfrm>
          <a:prstGeom prst="rect">
            <a:avLst/>
          </a:prstGeom>
          <a:noFill/>
          <a:ln w="9525">
            <a:noFill/>
            <a:miter lim="800000"/>
            <a:headEnd/>
            <a:tailEnd/>
          </a:ln>
          <a:effectLst/>
        </p:spPr>
        <p:txBody>
          <a:bodyPr wrap="none" anchor="ctr">
            <a:spAutoFit/>
          </a:bodyPr>
          <a:lstStyle/>
          <a:p>
            <a:pPr algn="ctr">
              <a:spcBef>
                <a:spcPct val="50000"/>
              </a:spcBef>
            </a:pPr>
            <a:r>
              <a:rPr lang="en-US" sz="1800">
                <a:latin typeface="Helvetica" pitchFamily="34" charset="0"/>
              </a:rPr>
              <a:t>Corresponding wait-for graph</a:t>
            </a:r>
          </a:p>
        </p:txBody>
      </p:sp>
      <p:pic>
        <p:nvPicPr>
          <p:cNvPr id="698373" name="Picture 5"/>
          <p:cNvPicPr>
            <a:picLocks noChangeAspect="1" noChangeArrowheads="1"/>
          </p:cNvPicPr>
          <p:nvPr/>
        </p:nvPicPr>
        <p:blipFill>
          <a:blip r:embed="rId3"/>
          <a:srcRect l="592" t="9808" r="458" b="9842"/>
          <a:stretch>
            <a:fillRect/>
          </a:stretch>
        </p:blipFill>
        <p:spPr bwMode="auto">
          <a:xfrm>
            <a:off x="1903413" y="1427163"/>
            <a:ext cx="5826125" cy="3784600"/>
          </a:xfrm>
          <a:prstGeom prst="rect">
            <a:avLst/>
          </a:prstGeom>
          <a:noFill/>
          <a:ln w="57150" cmpd="thickThin">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394" name="Rectangle 2"/>
          <p:cNvSpPr>
            <a:spLocks noGrp="1" noChangeArrowheads="1"/>
          </p:cNvSpPr>
          <p:nvPr>
            <p:ph type="title"/>
          </p:nvPr>
        </p:nvSpPr>
        <p:spPr>
          <a:xfrm>
            <a:off x="1171575" y="-85725"/>
            <a:ext cx="7772400" cy="844550"/>
          </a:xfrm>
        </p:spPr>
        <p:txBody>
          <a:bodyPr/>
          <a:lstStyle/>
          <a:p>
            <a:r>
              <a:rPr lang="en-US"/>
              <a:t>Several Instances of a Resource Type</a:t>
            </a:r>
          </a:p>
        </p:txBody>
      </p:sp>
      <p:sp>
        <p:nvSpPr>
          <p:cNvPr id="699395" name="Rectangle 3"/>
          <p:cNvSpPr>
            <a:spLocks noGrp="1" noChangeArrowheads="1"/>
          </p:cNvSpPr>
          <p:nvPr>
            <p:ph type="body" idx="1"/>
          </p:nvPr>
        </p:nvSpPr>
        <p:spPr>
          <a:xfrm>
            <a:off x="228600" y="1066800"/>
            <a:ext cx="8686800" cy="5410200"/>
          </a:xfrm>
        </p:spPr>
        <p:txBody>
          <a:bodyPr/>
          <a:lstStyle/>
          <a:p>
            <a:r>
              <a:rPr lang="en-US" i="1"/>
              <a:t> </a:t>
            </a:r>
            <a:r>
              <a:rPr lang="en-US" i="1">
                <a:solidFill>
                  <a:srgbClr val="FF0066"/>
                </a:solidFill>
              </a:rPr>
              <a:t>Available:</a:t>
            </a:r>
            <a:r>
              <a:rPr lang="en-US"/>
              <a:t>  </a:t>
            </a:r>
            <a:r>
              <a:rPr lang="en-US" sz="2000">
                <a:latin typeface="Times New Roman" pitchFamily="18" charset="0"/>
              </a:rPr>
              <a:t>A vector of length </a:t>
            </a:r>
            <a:r>
              <a:rPr lang="en-US" sz="2000" i="1">
                <a:latin typeface="Times New Roman" pitchFamily="18" charset="0"/>
              </a:rPr>
              <a:t>m</a:t>
            </a:r>
            <a:r>
              <a:rPr lang="en-US" sz="2000">
                <a:latin typeface="Times New Roman" pitchFamily="18" charset="0"/>
              </a:rPr>
              <a:t> indicates the number of available resources of each type.</a:t>
            </a:r>
            <a:br>
              <a:rPr lang="en-US" sz="2000">
                <a:latin typeface="Times New Roman" pitchFamily="18" charset="0"/>
              </a:rPr>
            </a:br>
            <a:endParaRPr lang="en-US" sz="2000">
              <a:latin typeface="Times New Roman" pitchFamily="18" charset="0"/>
            </a:endParaRPr>
          </a:p>
          <a:p>
            <a:r>
              <a:rPr lang="en-US" i="1"/>
              <a:t> </a:t>
            </a:r>
            <a:r>
              <a:rPr lang="en-US" i="1">
                <a:solidFill>
                  <a:srgbClr val="FF0066"/>
                </a:solidFill>
                <a:latin typeface="Times New Roman" pitchFamily="18" charset="0"/>
              </a:rPr>
              <a:t>Allocation:</a:t>
            </a:r>
            <a:r>
              <a:rPr lang="en-US"/>
              <a:t>  </a:t>
            </a:r>
            <a:r>
              <a:rPr lang="en-US" sz="2400">
                <a:latin typeface="Times New Roman" pitchFamily="18" charset="0"/>
              </a:rPr>
              <a:t>An </a:t>
            </a:r>
            <a:r>
              <a:rPr lang="en-US" sz="2400" i="1">
                <a:latin typeface="Times New Roman" pitchFamily="18" charset="0"/>
              </a:rPr>
              <a:t>n </a:t>
            </a:r>
            <a:r>
              <a:rPr lang="en-US" sz="2400">
                <a:latin typeface="Times New Roman" pitchFamily="18" charset="0"/>
              </a:rPr>
              <a:t>x</a:t>
            </a:r>
            <a:r>
              <a:rPr lang="en-US" sz="2400" i="1">
                <a:latin typeface="Times New Roman" pitchFamily="18" charset="0"/>
              </a:rPr>
              <a:t> m</a:t>
            </a:r>
            <a:r>
              <a:rPr lang="en-US" sz="2400">
                <a:latin typeface="Times New Roman" pitchFamily="18" charset="0"/>
              </a:rPr>
              <a:t> matrix defines the number of resources of each type currently allocated to each process</a:t>
            </a:r>
            <a:r>
              <a:rPr lang="en-US"/>
              <a:t>.</a:t>
            </a:r>
            <a:br>
              <a:rPr lang="en-US"/>
            </a:br>
            <a:endParaRPr lang="en-US"/>
          </a:p>
          <a:p>
            <a:r>
              <a:rPr lang="en-US" i="1"/>
              <a:t> </a:t>
            </a:r>
            <a:r>
              <a:rPr lang="en-US" i="1">
                <a:solidFill>
                  <a:srgbClr val="FF0066"/>
                </a:solidFill>
                <a:latin typeface="Times New Roman" pitchFamily="18" charset="0"/>
              </a:rPr>
              <a:t>Request:</a:t>
            </a:r>
            <a:r>
              <a:rPr lang="en-US"/>
              <a:t>  </a:t>
            </a:r>
            <a:r>
              <a:rPr lang="en-US" sz="2000">
                <a:latin typeface="Times New Roman" pitchFamily="18" charset="0"/>
              </a:rPr>
              <a:t>An </a:t>
            </a:r>
            <a:r>
              <a:rPr lang="en-US" sz="2000" i="1">
                <a:latin typeface="Times New Roman" pitchFamily="18" charset="0"/>
              </a:rPr>
              <a:t>n </a:t>
            </a:r>
            <a:r>
              <a:rPr lang="en-US" sz="2000">
                <a:latin typeface="Times New Roman" pitchFamily="18" charset="0"/>
              </a:rPr>
              <a:t>x</a:t>
            </a:r>
            <a:r>
              <a:rPr lang="en-US" sz="2000" i="1">
                <a:latin typeface="Times New Roman" pitchFamily="18" charset="0"/>
              </a:rPr>
              <a:t> m</a:t>
            </a:r>
            <a:r>
              <a:rPr lang="en-US" sz="2000">
                <a:latin typeface="Times New Roman" pitchFamily="18" charset="0"/>
              </a:rPr>
              <a:t> matrix indicates the current request  of each process.  If </a:t>
            </a:r>
            <a:r>
              <a:rPr lang="en-US" sz="2000" i="1">
                <a:latin typeface="Times New Roman" pitchFamily="18" charset="0"/>
              </a:rPr>
              <a:t>Request </a:t>
            </a:r>
            <a:r>
              <a:rPr lang="en-US" sz="2000">
                <a:latin typeface="Times New Roman" pitchFamily="18" charset="0"/>
              </a:rPr>
              <a:t>[</a:t>
            </a:r>
            <a:r>
              <a:rPr lang="en-US" sz="2000" i="1">
                <a:latin typeface="Times New Roman" pitchFamily="18" charset="0"/>
              </a:rPr>
              <a:t>i</a:t>
            </a:r>
            <a:r>
              <a:rPr lang="en-US" sz="2000" i="1" baseline="-25000">
                <a:latin typeface="Times New Roman" pitchFamily="18" charset="0"/>
              </a:rPr>
              <a:t>j</a:t>
            </a:r>
            <a:r>
              <a:rPr lang="en-US" sz="2000">
                <a:latin typeface="Times New Roman" pitchFamily="18" charset="0"/>
              </a:rPr>
              <a:t>] = </a:t>
            </a:r>
            <a:r>
              <a:rPr lang="en-US" sz="2000" i="1">
                <a:latin typeface="Times New Roman" pitchFamily="18" charset="0"/>
              </a:rPr>
              <a:t>k</a:t>
            </a:r>
            <a:r>
              <a:rPr lang="en-US" sz="2000">
                <a:latin typeface="Times New Roman" pitchFamily="18" charset="0"/>
              </a:rPr>
              <a:t>, then process</a:t>
            </a:r>
            <a:r>
              <a:rPr lang="en-US" sz="2000" i="1">
                <a:latin typeface="Times New Roman" pitchFamily="18" charset="0"/>
              </a:rPr>
              <a:t> P</a:t>
            </a:r>
            <a:r>
              <a:rPr lang="en-US" sz="2000" i="1" baseline="-25000">
                <a:latin typeface="Times New Roman" pitchFamily="18" charset="0"/>
              </a:rPr>
              <a:t>i</a:t>
            </a:r>
            <a:r>
              <a:rPr lang="en-US" sz="2000">
                <a:latin typeface="Times New Roman" pitchFamily="18" charset="0"/>
              </a:rPr>
              <a:t> is requesting</a:t>
            </a:r>
            <a:r>
              <a:rPr lang="en-US" sz="2000" i="1">
                <a:latin typeface="Times New Roman" pitchFamily="18" charset="0"/>
              </a:rPr>
              <a:t> k</a:t>
            </a:r>
            <a:r>
              <a:rPr lang="en-US" sz="2000">
                <a:latin typeface="Times New Roman" pitchFamily="18" charset="0"/>
              </a:rPr>
              <a:t> more instances of resource type. </a:t>
            </a:r>
            <a:r>
              <a:rPr lang="en-US" sz="2000" i="1">
                <a:latin typeface="Times New Roman" pitchFamily="18" charset="0"/>
              </a:rPr>
              <a:t>R</a:t>
            </a:r>
            <a:r>
              <a:rPr lang="en-US" sz="2000" i="1" baseline="-25000">
                <a:latin typeface="Times New Roman" pitchFamily="18" charset="0"/>
              </a:rPr>
              <a:t>j</a:t>
            </a:r>
            <a:r>
              <a:rPr lang="en-US" sz="2000">
                <a:latin typeface="Times New Roman" pitchFamily="18" charset="0"/>
              </a:rPr>
              <a:t>.</a:t>
            </a:r>
          </a:p>
        </p:txBody>
      </p:sp>
    </p:spTree>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Rectangle 2"/>
          <p:cNvSpPr>
            <a:spLocks noGrp="1" noChangeArrowheads="1"/>
          </p:cNvSpPr>
          <p:nvPr>
            <p:ph type="title"/>
          </p:nvPr>
        </p:nvSpPr>
        <p:spPr/>
        <p:txBody>
          <a:bodyPr/>
          <a:lstStyle/>
          <a:p>
            <a:r>
              <a:rPr lang="en-US"/>
              <a:t>Detection Algorithm</a:t>
            </a:r>
          </a:p>
        </p:txBody>
      </p:sp>
      <p:sp>
        <p:nvSpPr>
          <p:cNvPr id="700419" name="Rectangle 3"/>
          <p:cNvSpPr>
            <a:spLocks noGrp="1" noChangeArrowheads="1"/>
          </p:cNvSpPr>
          <p:nvPr>
            <p:ph type="body" idx="1"/>
          </p:nvPr>
        </p:nvSpPr>
        <p:spPr/>
        <p:txBody>
          <a:bodyPr/>
          <a:lstStyle/>
          <a:p>
            <a:pPr>
              <a:buFontTx/>
              <a:buNone/>
            </a:pPr>
            <a:r>
              <a:rPr lang="en-US"/>
              <a:t>1.	</a:t>
            </a:r>
            <a:r>
              <a:rPr lang="en-US" sz="2400">
                <a:latin typeface="Times New Roman" pitchFamily="18" charset="0"/>
              </a:rPr>
              <a:t>Let </a:t>
            </a:r>
            <a:r>
              <a:rPr lang="en-US" sz="2400" i="1">
                <a:latin typeface="Times New Roman" pitchFamily="18" charset="0"/>
              </a:rPr>
              <a:t>Work</a:t>
            </a:r>
            <a:r>
              <a:rPr lang="en-US" sz="2400">
                <a:latin typeface="Times New Roman" pitchFamily="18" charset="0"/>
              </a:rPr>
              <a:t> and </a:t>
            </a:r>
            <a:r>
              <a:rPr lang="en-US" sz="2400" i="1">
                <a:latin typeface="Times New Roman" pitchFamily="18" charset="0"/>
              </a:rPr>
              <a:t>Finish</a:t>
            </a:r>
            <a:r>
              <a:rPr lang="en-US" sz="2400">
                <a:latin typeface="Times New Roman" pitchFamily="18" charset="0"/>
              </a:rPr>
              <a:t> be vectors of length </a:t>
            </a:r>
            <a:r>
              <a:rPr lang="en-US" sz="2400" i="1">
                <a:latin typeface="Times New Roman" pitchFamily="18" charset="0"/>
              </a:rPr>
              <a:t>m</a:t>
            </a:r>
            <a:r>
              <a:rPr lang="en-US" sz="2400">
                <a:latin typeface="Times New Roman" pitchFamily="18" charset="0"/>
              </a:rPr>
              <a:t> and </a:t>
            </a:r>
            <a:r>
              <a:rPr lang="en-US" sz="2400" i="1">
                <a:latin typeface="Times New Roman" pitchFamily="18" charset="0"/>
              </a:rPr>
              <a:t>n</a:t>
            </a:r>
            <a:r>
              <a:rPr lang="en-US" sz="2400">
                <a:latin typeface="Times New Roman" pitchFamily="18" charset="0"/>
              </a:rPr>
              <a:t>, respectively Initialize:</a:t>
            </a:r>
          </a:p>
          <a:p>
            <a:pPr marL="850900" lvl="1" indent="-393700">
              <a:buFontTx/>
              <a:buNone/>
            </a:pPr>
            <a:r>
              <a:rPr lang="en-US">
                <a:latin typeface="Times New Roman" pitchFamily="18" charset="0"/>
              </a:rPr>
              <a:t>(a) </a:t>
            </a:r>
            <a:r>
              <a:rPr lang="en-US" i="1">
                <a:solidFill>
                  <a:srgbClr val="0000FF"/>
                </a:solidFill>
                <a:latin typeface="Times New Roman" pitchFamily="18" charset="0"/>
              </a:rPr>
              <a:t>Work</a:t>
            </a:r>
            <a:r>
              <a:rPr lang="en-US">
                <a:solidFill>
                  <a:srgbClr val="0000FF"/>
                </a:solidFill>
                <a:latin typeface="Times New Roman" pitchFamily="18" charset="0"/>
              </a:rPr>
              <a:t> = </a:t>
            </a:r>
            <a:r>
              <a:rPr lang="en-US" i="1">
                <a:solidFill>
                  <a:srgbClr val="0000FF"/>
                </a:solidFill>
                <a:latin typeface="Times New Roman" pitchFamily="18" charset="0"/>
              </a:rPr>
              <a:t>Available</a:t>
            </a:r>
            <a:endParaRPr lang="en-US">
              <a:solidFill>
                <a:srgbClr val="0000FF"/>
              </a:solidFill>
              <a:latin typeface="Times New Roman" pitchFamily="18" charset="0"/>
            </a:endParaRPr>
          </a:p>
          <a:p>
            <a:pPr marL="850900" lvl="1" indent="-393700">
              <a:buFontTx/>
              <a:buNone/>
            </a:pPr>
            <a:r>
              <a:rPr lang="en-US">
                <a:latin typeface="Times New Roman" pitchFamily="18" charset="0"/>
              </a:rPr>
              <a:t>(b) 	</a:t>
            </a:r>
            <a:r>
              <a:rPr lang="en-US">
                <a:solidFill>
                  <a:srgbClr val="0000FF"/>
                </a:solidFill>
                <a:latin typeface="Times New Roman" pitchFamily="18" charset="0"/>
              </a:rPr>
              <a:t>For </a:t>
            </a:r>
            <a:r>
              <a:rPr lang="en-US" i="1">
                <a:solidFill>
                  <a:srgbClr val="0000FF"/>
                </a:solidFill>
                <a:latin typeface="Times New Roman" pitchFamily="18" charset="0"/>
              </a:rPr>
              <a:t>i</a:t>
            </a:r>
            <a:r>
              <a:rPr lang="en-US">
                <a:solidFill>
                  <a:srgbClr val="0000FF"/>
                </a:solidFill>
                <a:latin typeface="Times New Roman" pitchFamily="18" charset="0"/>
              </a:rPr>
              <a:t> = 1,2, …,</a:t>
            </a:r>
            <a:r>
              <a:rPr lang="en-US" i="1">
                <a:solidFill>
                  <a:srgbClr val="0000FF"/>
                </a:solidFill>
                <a:latin typeface="Times New Roman" pitchFamily="18" charset="0"/>
              </a:rPr>
              <a:t> n</a:t>
            </a:r>
            <a:r>
              <a:rPr lang="en-US">
                <a:solidFill>
                  <a:srgbClr val="0000FF"/>
                </a:solidFill>
                <a:latin typeface="Times New Roman" pitchFamily="18" charset="0"/>
              </a:rPr>
              <a:t>, if </a:t>
            </a:r>
            <a:r>
              <a:rPr lang="en-US" i="1">
                <a:solidFill>
                  <a:srgbClr val="0000FF"/>
                </a:solidFill>
                <a:latin typeface="Times New Roman" pitchFamily="18" charset="0"/>
              </a:rPr>
              <a:t>Allocation</a:t>
            </a:r>
            <a:r>
              <a:rPr lang="en-US" i="1" baseline="-25000">
                <a:solidFill>
                  <a:srgbClr val="0000FF"/>
                </a:solidFill>
                <a:latin typeface="Times New Roman" pitchFamily="18" charset="0"/>
              </a:rPr>
              <a:t>i</a:t>
            </a:r>
            <a:r>
              <a:rPr lang="en-US">
                <a:solidFill>
                  <a:srgbClr val="0000FF"/>
                </a:solidFill>
                <a:latin typeface="Times New Roman" pitchFamily="18" charset="0"/>
              </a:rPr>
              <a:t> </a:t>
            </a:r>
            <a:r>
              <a:rPr lang="en-US">
                <a:solidFill>
                  <a:srgbClr val="0000FF"/>
                </a:solidFill>
                <a:latin typeface="Times New Roman" pitchFamily="18" charset="0"/>
                <a:sym typeface="Symbol" pitchFamily="18" charset="2"/>
              </a:rPr>
              <a:t> 0, then </a:t>
            </a:r>
            <a:br>
              <a:rPr lang="en-US">
                <a:solidFill>
                  <a:srgbClr val="0000FF"/>
                </a:solidFill>
                <a:latin typeface="Times New Roman" pitchFamily="18" charset="0"/>
                <a:sym typeface="Symbol" pitchFamily="18" charset="2"/>
              </a:rPr>
            </a:br>
            <a:r>
              <a:rPr lang="en-US" i="1">
                <a:solidFill>
                  <a:srgbClr val="0000FF"/>
                </a:solidFill>
                <a:latin typeface="Times New Roman" pitchFamily="18" charset="0"/>
                <a:sym typeface="Symbol" pitchFamily="18" charset="2"/>
              </a:rPr>
              <a:t>Finish</a:t>
            </a:r>
            <a:r>
              <a:rPr lang="en-US">
                <a:solidFill>
                  <a:srgbClr val="0000FF"/>
                </a:solidFill>
                <a:latin typeface="Times New Roman" pitchFamily="18" charset="0"/>
                <a:sym typeface="Symbol" pitchFamily="18" charset="2"/>
              </a:rPr>
              <a:t>[i] = false;otherwise, </a:t>
            </a:r>
            <a:r>
              <a:rPr lang="en-US" i="1">
                <a:solidFill>
                  <a:srgbClr val="0000FF"/>
                </a:solidFill>
                <a:latin typeface="Times New Roman" pitchFamily="18" charset="0"/>
                <a:sym typeface="Symbol" pitchFamily="18" charset="2"/>
              </a:rPr>
              <a:t>Finish</a:t>
            </a:r>
            <a:r>
              <a:rPr lang="en-US">
                <a:solidFill>
                  <a:srgbClr val="0000FF"/>
                </a:solidFill>
                <a:latin typeface="Times New Roman" pitchFamily="18" charset="0"/>
                <a:sym typeface="Symbol" pitchFamily="18" charset="2"/>
              </a:rPr>
              <a:t>[i] = </a:t>
            </a:r>
            <a:r>
              <a:rPr lang="en-US" i="1">
                <a:solidFill>
                  <a:srgbClr val="0000FF"/>
                </a:solidFill>
                <a:latin typeface="Times New Roman" pitchFamily="18" charset="0"/>
                <a:sym typeface="Symbol" pitchFamily="18" charset="2"/>
              </a:rPr>
              <a:t>true</a:t>
            </a:r>
            <a:r>
              <a:rPr lang="en-US">
                <a:solidFill>
                  <a:srgbClr val="0000FF"/>
                </a:solidFill>
                <a:sym typeface="Symbol" pitchFamily="18" charset="2"/>
              </a:rPr>
              <a:t>.</a:t>
            </a:r>
          </a:p>
          <a:p>
            <a:pPr>
              <a:buFontTx/>
              <a:buNone/>
            </a:pPr>
            <a:r>
              <a:rPr lang="en-US"/>
              <a:t>2.	</a:t>
            </a:r>
            <a:r>
              <a:rPr lang="en-US" sz="2400">
                <a:latin typeface="Times New Roman" pitchFamily="18" charset="0"/>
              </a:rPr>
              <a:t>Find an index </a:t>
            </a:r>
            <a:r>
              <a:rPr lang="en-US" sz="2400" i="1">
                <a:latin typeface="Times New Roman" pitchFamily="18" charset="0"/>
              </a:rPr>
              <a:t>i </a:t>
            </a:r>
            <a:r>
              <a:rPr lang="en-US" sz="2400">
                <a:latin typeface="Times New Roman" pitchFamily="18" charset="0"/>
              </a:rPr>
              <a:t>such that both:</a:t>
            </a:r>
          </a:p>
          <a:p>
            <a:pPr marL="850900" lvl="1" indent="-393700">
              <a:buFontTx/>
              <a:buNone/>
            </a:pPr>
            <a:r>
              <a:rPr lang="en-US">
                <a:latin typeface="Times New Roman" pitchFamily="18" charset="0"/>
              </a:rPr>
              <a:t>(a)	 </a:t>
            </a:r>
            <a:r>
              <a:rPr lang="en-US" i="1">
                <a:solidFill>
                  <a:srgbClr val="0000FF"/>
                </a:solidFill>
                <a:latin typeface="Times New Roman" pitchFamily="18" charset="0"/>
              </a:rPr>
              <a:t>Finish</a:t>
            </a:r>
            <a:r>
              <a:rPr lang="en-US">
                <a:solidFill>
                  <a:srgbClr val="0000FF"/>
                </a:solidFill>
                <a:latin typeface="Times New Roman" pitchFamily="18" charset="0"/>
              </a:rPr>
              <a:t>[</a:t>
            </a:r>
            <a:r>
              <a:rPr lang="en-US" i="1">
                <a:solidFill>
                  <a:srgbClr val="0000FF"/>
                </a:solidFill>
                <a:latin typeface="Times New Roman" pitchFamily="18" charset="0"/>
              </a:rPr>
              <a:t>i</a:t>
            </a:r>
            <a:r>
              <a:rPr lang="en-US">
                <a:solidFill>
                  <a:srgbClr val="0000FF"/>
                </a:solidFill>
                <a:latin typeface="Times New Roman" pitchFamily="18" charset="0"/>
              </a:rPr>
              <a:t>] == </a:t>
            </a:r>
            <a:r>
              <a:rPr lang="en-US" i="1">
                <a:solidFill>
                  <a:srgbClr val="0000FF"/>
                </a:solidFill>
                <a:latin typeface="Times New Roman" pitchFamily="18" charset="0"/>
              </a:rPr>
              <a:t>false</a:t>
            </a:r>
            <a:endParaRPr lang="en-US">
              <a:solidFill>
                <a:srgbClr val="0000FF"/>
              </a:solidFill>
              <a:latin typeface="Times New Roman" pitchFamily="18" charset="0"/>
            </a:endParaRPr>
          </a:p>
          <a:p>
            <a:pPr marL="850900" lvl="1" indent="-393700">
              <a:buFontTx/>
              <a:buNone/>
            </a:pPr>
            <a:r>
              <a:rPr lang="en-US">
                <a:latin typeface="Times New Roman" pitchFamily="18" charset="0"/>
              </a:rPr>
              <a:t>(b)	 </a:t>
            </a:r>
            <a:r>
              <a:rPr lang="en-US" i="1">
                <a:solidFill>
                  <a:srgbClr val="0000FF"/>
                </a:solidFill>
                <a:latin typeface="Times New Roman" pitchFamily="18" charset="0"/>
              </a:rPr>
              <a:t>Request</a:t>
            </a:r>
            <a:r>
              <a:rPr lang="en-US" i="1" baseline="-25000">
                <a:solidFill>
                  <a:srgbClr val="0000FF"/>
                </a:solidFill>
                <a:latin typeface="Times New Roman" pitchFamily="18" charset="0"/>
              </a:rPr>
              <a:t>i</a:t>
            </a:r>
            <a:r>
              <a:rPr lang="en-US">
                <a:solidFill>
                  <a:srgbClr val="0000FF"/>
                </a:solidFill>
                <a:latin typeface="Times New Roman" pitchFamily="18" charset="0"/>
              </a:rPr>
              <a:t> </a:t>
            </a:r>
            <a:r>
              <a:rPr lang="en-US">
                <a:solidFill>
                  <a:srgbClr val="0000FF"/>
                </a:solidFill>
                <a:latin typeface="Times New Roman" pitchFamily="18" charset="0"/>
                <a:sym typeface="Symbol" pitchFamily="18" charset="2"/>
              </a:rPr>
              <a:t> </a:t>
            </a:r>
            <a:r>
              <a:rPr lang="en-US" i="1">
                <a:solidFill>
                  <a:srgbClr val="0000FF"/>
                </a:solidFill>
                <a:latin typeface="Times New Roman" pitchFamily="18" charset="0"/>
                <a:sym typeface="Symbol" pitchFamily="18" charset="2"/>
              </a:rPr>
              <a:t>Work</a:t>
            </a:r>
            <a:br>
              <a:rPr lang="en-US" i="1">
                <a:solidFill>
                  <a:srgbClr val="0000FF"/>
                </a:solidFill>
                <a:latin typeface="Times New Roman" pitchFamily="18" charset="0"/>
                <a:sym typeface="Symbol" pitchFamily="18" charset="2"/>
              </a:rPr>
            </a:br>
            <a:endParaRPr lang="en-US">
              <a:solidFill>
                <a:srgbClr val="0000FF"/>
              </a:solidFill>
              <a:latin typeface="Times New Roman" pitchFamily="18" charset="0"/>
              <a:sym typeface="Symbol" pitchFamily="18" charset="2"/>
            </a:endParaRPr>
          </a:p>
          <a:p>
            <a:pPr marL="850900" lvl="1" indent="-393700">
              <a:buFontTx/>
              <a:buNone/>
            </a:pPr>
            <a:r>
              <a:rPr lang="en-US">
                <a:latin typeface="Times New Roman" pitchFamily="18" charset="0"/>
                <a:sym typeface="Symbol" pitchFamily="18" charset="2"/>
              </a:rPr>
              <a:t>If no such </a:t>
            </a:r>
            <a:r>
              <a:rPr lang="en-US" i="1">
                <a:latin typeface="Times New Roman" pitchFamily="18" charset="0"/>
                <a:sym typeface="Symbol" pitchFamily="18" charset="2"/>
              </a:rPr>
              <a:t>i</a:t>
            </a:r>
            <a:r>
              <a:rPr lang="en-US">
                <a:latin typeface="Times New Roman" pitchFamily="18" charset="0"/>
                <a:sym typeface="Symbol" pitchFamily="18" charset="2"/>
              </a:rPr>
              <a:t> exists, go to step 4. </a:t>
            </a:r>
            <a:endParaRPr lang="en-US">
              <a:latin typeface="Times New Roman" pitchFamily="18" charset="0"/>
            </a:endParaRPr>
          </a:p>
        </p:txBody>
      </p:sp>
    </p:spTree>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2" name="Rectangle 2"/>
          <p:cNvSpPr>
            <a:spLocks noGrp="1" noChangeArrowheads="1"/>
          </p:cNvSpPr>
          <p:nvPr>
            <p:ph type="title"/>
          </p:nvPr>
        </p:nvSpPr>
        <p:spPr/>
        <p:txBody>
          <a:bodyPr/>
          <a:lstStyle/>
          <a:p>
            <a:r>
              <a:rPr lang="en-US"/>
              <a:t>Detection Algorithm (Cont.)</a:t>
            </a:r>
          </a:p>
        </p:txBody>
      </p:sp>
      <p:sp>
        <p:nvSpPr>
          <p:cNvPr id="701443" name="Rectangle 3"/>
          <p:cNvSpPr>
            <a:spLocks noGrp="1" noChangeArrowheads="1"/>
          </p:cNvSpPr>
          <p:nvPr>
            <p:ph type="body" idx="1"/>
          </p:nvPr>
        </p:nvSpPr>
        <p:spPr>
          <a:xfrm>
            <a:off x="457200" y="1066800"/>
            <a:ext cx="8178800" cy="2859088"/>
          </a:xfrm>
        </p:spPr>
        <p:txBody>
          <a:bodyPr/>
          <a:lstStyle/>
          <a:p>
            <a:pPr>
              <a:lnSpc>
                <a:spcPct val="90000"/>
              </a:lnSpc>
              <a:buFontTx/>
              <a:buNone/>
            </a:pPr>
            <a:r>
              <a:rPr lang="en-US" sz="2400"/>
              <a:t>3.	 </a:t>
            </a:r>
            <a:r>
              <a:rPr lang="en-US" sz="2400" i="1">
                <a:solidFill>
                  <a:srgbClr val="0000FF"/>
                </a:solidFill>
                <a:latin typeface="Times New Roman" pitchFamily="18" charset="0"/>
              </a:rPr>
              <a:t>Work</a:t>
            </a:r>
            <a:r>
              <a:rPr lang="en-US" sz="2400">
                <a:solidFill>
                  <a:srgbClr val="0000FF"/>
                </a:solidFill>
                <a:latin typeface="Times New Roman" pitchFamily="18" charset="0"/>
              </a:rPr>
              <a:t> = </a:t>
            </a:r>
            <a:r>
              <a:rPr lang="en-US" sz="2400" i="1">
                <a:solidFill>
                  <a:srgbClr val="0000FF"/>
                </a:solidFill>
                <a:latin typeface="Times New Roman" pitchFamily="18" charset="0"/>
              </a:rPr>
              <a:t>Work</a:t>
            </a:r>
            <a:r>
              <a:rPr lang="en-US" sz="2400">
                <a:solidFill>
                  <a:srgbClr val="0000FF"/>
                </a:solidFill>
                <a:latin typeface="Times New Roman" pitchFamily="18" charset="0"/>
              </a:rPr>
              <a:t> + </a:t>
            </a:r>
            <a:r>
              <a:rPr lang="en-US" sz="2400" i="1">
                <a:solidFill>
                  <a:srgbClr val="0000FF"/>
                </a:solidFill>
                <a:latin typeface="Times New Roman" pitchFamily="18" charset="0"/>
              </a:rPr>
              <a:t>Allocation</a:t>
            </a:r>
            <a:r>
              <a:rPr lang="en-US" sz="2400" i="1" baseline="-25000">
                <a:solidFill>
                  <a:srgbClr val="0000FF"/>
                </a:solidFill>
                <a:latin typeface="Times New Roman" pitchFamily="18" charset="0"/>
              </a:rPr>
              <a:t>i</a:t>
            </a:r>
            <a:r>
              <a:rPr lang="en-US" sz="2400">
                <a:solidFill>
                  <a:srgbClr val="0000FF"/>
                </a:solidFill>
                <a:latin typeface="Times New Roman" pitchFamily="18" charset="0"/>
              </a:rPr>
              <a:t/>
            </a:r>
            <a:br>
              <a:rPr lang="en-US" sz="2400">
                <a:solidFill>
                  <a:srgbClr val="0000FF"/>
                </a:solidFill>
                <a:latin typeface="Times New Roman" pitchFamily="18" charset="0"/>
              </a:rPr>
            </a:br>
            <a:r>
              <a:rPr lang="en-US" sz="2400" i="1">
                <a:solidFill>
                  <a:srgbClr val="0000FF"/>
                </a:solidFill>
                <a:latin typeface="Times New Roman" pitchFamily="18" charset="0"/>
              </a:rPr>
              <a:t>Finish</a:t>
            </a:r>
            <a:r>
              <a:rPr lang="en-US" sz="2400">
                <a:solidFill>
                  <a:srgbClr val="0000FF"/>
                </a:solidFill>
                <a:latin typeface="Times New Roman" pitchFamily="18" charset="0"/>
              </a:rPr>
              <a:t>[</a:t>
            </a:r>
            <a:r>
              <a:rPr lang="en-US" sz="2400" i="1">
                <a:solidFill>
                  <a:srgbClr val="0000FF"/>
                </a:solidFill>
                <a:latin typeface="Times New Roman" pitchFamily="18" charset="0"/>
              </a:rPr>
              <a:t>i</a:t>
            </a:r>
            <a:r>
              <a:rPr lang="en-US" sz="2400">
                <a:solidFill>
                  <a:srgbClr val="0000FF"/>
                </a:solidFill>
                <a:latin typeface="Times New Roman" pitchFamily="18" charset="0"/>
              </a:rPr>
              <a:t>] = </a:t>
            </a:r>
            <a:r>
              <a:rPr lang="en-US" sz="2400" i="1">
                <a:solidFill>
                  <a:srgbClr val="0000FF"/>
                </a:solidFill>
                <a:latin typeface="Times New Roman" pitchFamily="18" charset="0"/>
              </a:rPr>
              <a:t>true</a:t>
            </a:r>
            <a:r>
              <a:rPr lang="en-US" sz="2400">
                <a:solidFill>
                  <a:srgbClr val="0000FF"/>
                </a:solidFill>
                <a:latin typeface="Times New Roman" pitchFamily="18" charset="0"/>
              </a:rPr>
              <a:t/>
            </a:r>
            <a:br>
              <a:rPr lang="en-US" sz="2400">
                <a:solidFill>
                  <a:srgbClr val="0000FF"/>
                </a:solidFill>
                <a:latin typeface="Times New Roman" pitchFamily="18" charset="0"/>
              </a:rPr>
            </a:br>
            <a:r>
              <a:rPr lang="en-US" sz="2400">
                <a:solidFill>
                  <a:srgbClr val="0000FF"/>
                </a:solidFill>
                <a:latin typeface="Times New Roman" pitchFamily="18" charset="0"/>
              </a:rPr>
              <a:t>go to step 2.</a:t>
            </a:r>
            <a:br>
              <a:rPr lang="en-US" sz="2400">
                <a:solidFill>
                  <a:srgbClr val="0000FF"/>
                </a:solidFill>
                <a:latin typeface="Times New Roman" pitchFamily="18" charset="0"/>
              </a:rPr>
            </a:br>
            <a:endParaRPr lang="en-US" sz="2400">
              <a:solidFill>
                <a:srgbClr val="0000FF"/>
              </a:solidFill>
              <a:latin typeface="Times New Roman" pitchFamily="18" charset="0"/>
            </a:endParaRPr>
          </a:p>
          <a:p>
            <a:pPr>
              <a:lnSpc>
                <a:spcPct val="90000"/>
              </a:lnSpc>
              <a:buFontTx/>
              <a:buNone/>
            </a:pPr>
            <a:r>
              <a:rPr lang="en-US" sz="2400"/>
              <a:t>4.	  </a:t>
            </a:r>
            <a:r>
              <a:rPr lang="en-US" sz="2400">
                <a:solidFill>
                  <a:srgbClr val="0000FF"/>
                </a:solidFill>
                <a:latin typeface="Times New Roman" pitchFamily="18" charset="0"/>
              </a:rPr>
              <a:t>If </a:t>
            </a:r>
            <a:r>
              <a:rPr lang="en-US" sz="2400" i="1">
                <a:solidFill>
                  <a:srgbClr val="0000FF"/>
                </a:solidFill>
                <a:latin typeface="Times New Roman" pitchFamily="18" charset="0"/>
              </a:rPr>
              <a:t>Finish</a:t>
            </a:r>
            <a:r>
              <a:rPr lang="en-US" sz="2400">
                <a:solidFill>
                  <a:srgbClr val="0000FF"/>
                </a:solidFill>
                <a:latin typeface="Times New Roman" pitchFamily="18" charset="0"/>
              </a:rPr>
              <a:t>[</a:t>
            </a:r>
            <a:r>
              <a:rPr lang="en-US" sz="2400" i="1">
                <a:solidFill>
                  <a:srgbClr val="0000FF"/>
                </a:solidFill>
                <a:latin typeface="Times New Roman" pitchFamily="18" charset="0"/>
              </a:rPr>
              <a:t>i</a:t>
            </a:r>
            <a:r>
              <a:rPr lang="en-US" sz="2400">
                <a:solidFill>
                  <a:srgbClr val="0000FF"/>
                </a:solidFill>
                <a:latin typeface="Times New Roman" pitchFamily="18" charset="0"/>
              </a:rPr>
              <a:t>] == false</a:t>
            </a:r>
            <a:r>
              <a:rPr lang="en-US" sz="2000">
                <a:latin typeface="Times New Roman" pitchFamily="18" charset="0"/>
              </a:rPr>
              <a:t>, for some </a:t>
            </a:r>
            <a:r>
              <a:rPr lang="en-US" sz="2000" i="1">
                <a:latin typeface="Times New Roman" pitchFamily="18" charset="0"/>
              </a:rPr>
              <a:t>i</a:t>
            </a:r>
            <a:r>
              <a:rPr lang="en-US" sz="2000">
                <a:latin typeface="Times New Roman" pitchFamily="18" charset="0"/>
              </a:rPr>
              <a:t>, 1 </a:t>
            </a:r>
            <a:r>
              <a:rPr lang="en-US" sz="2000">
                <a:latin typeface="Times New Roman" pitchFamily="18" charset="0"/>
                <a:sym typeface="Symbol" pitchFamily="18" charset="2"/>
              </a:rPr>
              <a:t> </a:t>
            </a:r>
            <a:r>
              <a:rPr lang="en-US" sz="2000" i="1">
                <a:latin typeface="Times New Roman" pitchFamily="18" charset="0"/>
                <a:sym typeface="Symbol" pitchFamily="18" charset="2"/>
              </a:rPr>
              <a:t>i</a:t>
            </a:r>
            <a:r>
              <a:rPr lang="en-US" sz="2000">
                <a:latin typeface="Times New Roman" pitchFamily="18" charset="0"/>
                <a:sym typeface="Symbol" pitchFamily="18" charset="2"/>
              </a:rPr>
              <a:t>   </a:t>
            </a:r>
            <a:r>
              <a:rPr lang="en-US" sz="2000" i="1">
                <a:latin typeface="Times New Roman" pitchFamily="18" charset="0"/>
                <a:sym typeface="Symbol" pitchFamily="18" charset="2"/>
              </a:rPr>
              <a:t>n</a:t>
            </a:r>
            <a:r>
              <a:rPr lang="en-US" sz="2000">
                <a:latin typeface="Times New Roman" pitchFamily="18" charset="0"/>
                <a:sym typeface="Symbol" pitchFamily="18" charset="2"/>
              </a:rPr>
              <a:t>, then the system is in deadlock state. Moreover, if </a:t>
            </a:r>
            <a:r>
              <a:rPr lang="en-US" sz="2000" i="1">
                <a:latin typeface="Times New Roman" pitchFamily="18" charset="0"/>
                <a:sym typeface="Symbol" pitchFamily="18" charset="2"/>
              </a:rPr>
              <a:t>Finish</a:t>
            </a:r>
            <a:r>
              <a:rPr lang="en-US" sz="2000">
                <a:latin typeface="Times New Roman" pitchFamily="18" charset="0"/>
                <a:sym typeface="Symbol" pitchFamily="18" charset="2"/>
              </a:rPr>
              <a:t>[</a:t>
            </a:r>
            <a:r>
              <a:rPr lang="en-US" sz="2000" i="1">
                <a:latin typeface="Times New Roman" pitchFamily="18" charset="0"/>
                <a:sym typeface="Symbol" pitchFamily="18" charset="2"/>
              </a:rPr>
              <a:t>i</a:t>
            </a:r>
            <a:r>
              <a:rPr lang="en-US" sz="2000">
                <a:latin typeface="Times New Roman" pitchFamily="18" charset="0"/>
                <a:sym typeface="Symbol" pitchFamily="18" charset="2"/>
              </a:rPr>
              <a:t>] == </a:t>
            </a:r>
            <a:r>
              <a:rPr lang="en-US" sz="2000" i="1">
                <a:latin typeface="Times New Roman" pitchFamily="18" charset="0"/>
                <a:sym typeface="Symbol" pitchFamily="18" charset="2"/>
              </a:rPr>
              <a:t>false</a:t>
            </a:r>
            <a:r>
              <a:rPr lang="en-US" sz="2000">
                <a:latin typeface="Times New Roman" pitchFamily="18" charset="0"/>
                <a:sym typeface="Symbol" pitchFamily="18" charset="2"/>
              </a:rPr>
              <a:t>, then </a:t>
            </a:r>
            <a:r>
              <a:rPr lang="en-US" sz="2000" i="1">
                <a:latin typeface="Times New Roman" pitchFamily="18" charset="0"/>
                <a:sym typeface="Symbol" pitchFamily="18" charset="2"/>
              </a:rPr>
              <a:t>P</a:t>
            </a:r>
            <a:r>
              <a:rPr lang="en-US" sz="2000" i="1" baseline="-25000">
                <a:latin typeface="Times New Roman" pitchFamily="18" charset="0"/>
                <a:sym typeface="Symbol" pitchFamily="18" charset="2"/>
              </a:rPr>
              <a:t>i</a:t>
            </a:r>
            <a:r>
              <a:rPr lang="en-US" sz="2000">
                <a:latin typeface="Times New Roman" pitchFamily="18" charset="0"/>
                <a:sym typeface="Symbol" pitchFamily="18" charset="2"/>
              </a:rPr>
              <a:t> is deadlocked.</a:t>
            </a:r>
          </a:p>
          <a:p>
            <a:pPr>
              <a:lnSpc>
                <a:spcPct val="90000"/>
              </a:lnSpc>
              <a:buFontTx/>
              <a:buNone/>
            </a:pPr>
            <a:r>
              <a:rPr lang="en-US" sz="2400">
                <a:sym typeface="Symbol" pitchFamily="18" charset="2"/>
              </a:rPr>
              <a:t>	</a:t>
            </a:r>
            <a:endParaRPr lang="en-US" sz="2400"/>
          </a:p>
        </p:txBody>
      </p:sp>
      <p:sp>
        <p:nvSpPr>
          <p:cNvPr id="701444" name="Text Box 4"/>
          <p:cNvSpPr txBox="1">
            <a:spLocks noChangeArrowheads="1"/>
          </p:cNvSpPr>
          <p:nvPr/>
        </p:nvSpPr>
        <p:spPr bwMode="auto">
          <a:xfrm>
            <a:off x="381000" y="4356100"/>
            <a:ext cx="8304213" cy="1219200"/>
          </a:xfrm>
          <a:prstGeom prst="rect">
            <a:avLst/>
          </a:prstGeom>
          <a:noFill/>
          <a:ln w="9525">
            <a:noFill/>
            <a:miter lim="800000"/>
            <a:headEnd/>
            <a:tailEnd/>
          </a:ln>
          <a:effectLst/>
        </p:spPr>
        <p:txBody>
          <a:bodyPr anchor="ctr">
            <a:spAutoFit/>
          </a:bodyPr>
          <a:lstStyle/>
          <a:p>
            <a:r>
              <a:rPr lang="en-US" sz="2000">
                <a:latin typeface="Helvetica" pitchFamily="34" charset="0"/>
                <a:sym typeface="Symbol" pitchFamily="18" charset="2"/>
              </a:rPr>
              <a:t>Algorithm requires an order of </a:t>
            </a:r>
            <a:r>
              <a:rPr lang="en-US">
                <a:solidFill>
                  <a:srgbClr val="FF0066"/>
                </a:solidFill>
                <a:sym typeface="Symbol" pitchFamily="18" charset="2"/>
              </a:rPr>
              <a:t>O(</a:t>
            </a:r>
            <a:r>
              <a:rPr lang="en-US" i="1">
                <a:solidFill>
                  <a:srgbClr val="FF0066"/>
                </a:solidFill>
                <a:sym typeface="Symbol" pitchFamily="18" charset="2"/>
              </a:rPr>
              <a:t>m </a:t>
            </a:r>
            <a:r>
              <a:rPr lang="en-US">
                <a:solidFill>
                  <a:srgbClr val="FF0066"/>
                </a:solidFill>
                <a:sym typeface="Symbol" pitchFamily="18" charset="2"/>
              </a:rPr>
              <a:t>x</a:t>
            </a:r>
            <a:r>
              <a:rPr lang="en-US" i="1">
                <a:solidFill>
                  <a:srgbClr val="FF0066"/>
                </a:solidFill>
                <a:sym typeface="Symbol" pitchFamily="18" charset="2"/>
              </a:rPr>
              <a:t> n</a:t>
            </a:r>
            <a:r>
              <a:rPr lang="en-US" baseline="30000">
                <a:solidFill>
                  <a:srgbClr val="FF0066"/>
                </a:solidFill>
                <a:sym typeface="Symbol" pitchFamily="18" charset="2"/>
              </a:rPr>
              <a:t>2)</a:t>
            </a:r>
            <a:r>
              <a:rPr lang="en-US" sz="2000">
                <a:latin typeface="Helvetica" pitchFamily="34" charset="0"/>
                <a:sym typeface="Symbol" pitchFamily="18" charset="2"/>
              </a:rPr>
              <a:t> operations to detect whether the system is in deadlocked state. </a:t>
            </a:r>
            <a:endParaRPr lang="en-US" sz="2000">
              <a:latin typeface="Helvetica" pitchFamily="34" charset="0"/>
            </a:endParaRPr>
          </a:p>
          <a:p>
            <a:pPr>
              <a:spcBef>
                <a:spcPct val="50000"/>
              </a:spcBef>
            </a:pPr>
            <a:endParaRPr lang="en-US" sz="2000">
              <a:latin typeface="Helvetica" pitchFamily="34" charset="0"/>
            </a:endParaRPr>
          </a:p>
        </p:txBody>
      </p:sp>
    </p:spTree>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66" name="Rectangle 2"/>
          <p:cNvSpPr>
            <a:spLocks noGrp="1" noChangeArrowheads="1"/>
          </p:cNvSpPr>
          <p:nvPr>
            <p:ph type="title"/>
          </p:nvPr>
        </p:nvSpPr>
        <p:spPr/>
        <p:txBody>
          <a:bodyPr/>
          <a:lstStyle/>
          <a:p>
            <a:r>
              <a:rPr lang="en-US"/>
              <a:t>Example of Detection Algorithm</a:t>
            </a:r>
          </a:p>
        </p:txBody>
      </p:sp>
      <p:sp>
        <p:nvSpPr>
          <p:cNvPr id="702467" name="Rectangle 3"/>
          <p:cNvSpPr>
            <a:spLocks noGrp="1" noChangeArrowheads="1"/>
          </p:cNvSpPr>
          <p:nvPr>
            <p:ph type="body" idx="1"/>
          </p:nvPr>
        </p:nvSpPr>
        <p:spPr/>
        <p:txBody>
          <a:bodyPr/>
          <a:lstStyle/>
          <a:p>
            <a:pPr>
              <a:tabLst>
                <a:tab pos="1428750" algn="l"/>
                <a:tab pos="2338388" algn="ctr"/>
                <a:tab pos="3594100" algn="ctr"/>
                <a:tab pos="4921250" algn="ctr"/>
              </a:tabLst>
            </a:pPr>
            <a:r>
              <a:rPr lang="en-US"/>
              <a:t> </a:t>
            </a:r>
            <a:r>
              <a:rPr lang="en-US" sz="2400">
                <a:latin typeface="Times New Roman" pitchFamily="18" charset="0"/>
              </a:rPr>
              <a:t>Five processes </a:t>
            </a:r>
            <a:r>
              <a:rPr lang="en-US" sz="2400" i="1">
                <a:latin typeface="Times New Roman" pitchFamily="18" charset="0"/>
              </a:rPr>
              <a:t>P</a:t>
            </a:r>
            <a:r>
              <a:rPr lang="en-US" sz="2400" baseline="-25000">
                <a:latin typeface="Times New Roman" pitchFamily="18" charset="0"/>
              </a:rPr>
              <a:t>0</a:t>
            </a:r>
            <a:r>
              <a:rPr lang="en-US" sz="2400">
                <a:latin typeface="Times New Roman" pitchFamily="18" charset="0"/>
              </a:rPr>
              <a:t> through </a:t>
            </a:r>
            <a:r>
              <a:rPr lang="en-US" sz="2400" i="1">
                <a:latin typeface="Times New Roman" pitchFamily="18" charset="0"/>
              </a:rPr>
              <a:t>P</a:t>
            </a:r>
            <a:r>
              <a:rPr lang="en-US" sz="2400" baseline="-25000">
                <a:latin typeface="Times New Roman" pitchFamily="18" charset="0"/>
              </a:rPr>
              <a:t>4</a:t>
            </a:r>
            <a:r>
              <a:rPr lang="en-US" sz="2400">
                <a:latin typeface="Times New Roman" pitchFamily="18" charset="0"/>
              </a:rPr>
              <a:t>;</a:t>
            </a:r>
            <a:r>
              <a:rPr lang="en-US" sz="2400" baseline="-25000">
                <a:latin typeface="Times New Roman" pitchFamily="18" charset="0"/>
              </a:rPr>
              <a:t> </a:t>
            </a:r>
            <a:r>
              <a:rPr lang="en-US" sz="2400">
                <a:latin typeface="Times New Roman" pitchFamily="18" charset="0"/>
              </a:rPr>
              <a:t>three  resource types </a:t>
            </a:r>
            <a:br>
              <a:rPr lang="en-US" sz="2400">
                <a:latin typeface="Times New Roman" pitchFamily="18" charset="0"/>
              </a:rPr>
            </a:br>
            <a:r>
              <a:rPr lang="en-US" sz="2400">
                <a:latin typeface="Times New Roman" pitchFamily="18" charset="0"/>
              </a:rPr>
              <a:t>A (7 instances), </a:t>
            </a:r>
            <a:r>
              <a:rPr lang="en-US" sz="2400" i="1">
                <a:latin typeface="Times New Roman" pitchFamily="18" charset="0"/>
              </a:rPr>
              <a:t>B </a:t>
            </a:r>
            <a:r>
              <a:rPr lang="en-US" sz="2400">
                <a:latin typeface="Times New Roman" pitchFamily="18" charset="0"/>
              </a:rPr>
              <a:t>(2 instances), and </a:t>
            </a:r>
            <a:r>
              <a:rPr lang="en-US" sz="2400" i="1">
                <a:latin typeface="Times New Roman" pitchFamily="18" charset="0"/>
              </a:rPr>
              <a:t>C</a:t>
            </a:r>
            <a:r>
              <a:rPr lang="en-US" sz="2400">
                <a:latin typeface="Times New Roman" pitchFamily="18" charset="0"/>
              </a:rPr>
              <a:t> (6 instances).</a:t>
            </a:r>
          </a:p>
          <a:p>
            <a:pPr>
              <a:tabLst>
                <a:tab pos="1428750" algn="l"/>
                <a:tab pos="2338388" algn="ctr"/>
                <a:tab pos="3594100" algn="ctr"/>
                <a:tab pos="4921250" algn="ctr"/>
              </a:tabLst>
            </a:pPr>
            <a:r>
              <a:rPr lang="en-US"/>
              <a:t> </a:t>
            </a:r>
            <a:r>
              <a:rPr lang="en-US" sz="2400">
                <a:latin typeface="Times New Roman" pitchFamily="18" charset="0"/>
              </a:rPr>
              <a:t>Snapshot at time </a:t>
            </a:r>
            <a:r>
              <a:rPr lang="en-US" sz="2400" i="1">
                <a:latin typeface="Times New Roman" pitchFamily="18" charset="0"/>
              </a:rPr>
              <a:t>T</a:t>
            </a:r>
            <a:r>
              <a:rPr lang="en-US" sz="2400" baseline="-25000">
                <a:latin typeface="Times New Roman" pitchFamily="18" charset="0"/>
              </a:rPr>
              <a:t>0</a:t>
            </a:r>
            <a:r>
              <a:rPr lang="en-US" sz="2400">
                <a:latin typeface="Times New Roman" pitchFamily="18" charset="0"/>
              </a:rPr>
              <a:t>:</a:t>
            </a:r>
          </a:p>
          <a:p>
            <a:pPr>
              <a:buFontTx/>
              <a:buNone/>
              <a:tabLst>
                <a:tab pos="1428750" algn="l"/>
                <a:tab pos="2338388" algn="ctr"/>
                <a:tab pos="3594100" algn="ctr"/>
                <a:tab pos="4921250" algn="ctr"/>
              </a:tabLst>
            </a:pPr>
            <a:r>
              <a:rPr lang="en-US" sz="2400">
                <a:latin typeface="Times New Roman" pitchFamily="18" charset="0"/>
              </a:rPr>
              <a:t>			</a:t>
            </a:r>
            <a:r>
              <a:rPr lang="en-US" sz="2400" i="1" u="sng">
                <a:latin typeface="Times New Roman" pitchFamily="18" charset="0"/>
              </a:rPr>
              <a:t>Allocation	Request	Available</a:t>
            </a:r>
            <a:endParaRPr lang="en-US" sz="2400" i="1">
              <a:latin typeface="Times New Roman" pitchFamily="18" charset="0"/>
            </a:endParaRPr>
          </a:p>
          <a:p>
            <a:pPr>
              <a:buFontTx/>
              <a:buNone/>
              <a:tabLst>
                <a:tab pos="1428750" algn="l"/>
                <a:tab pos="2338388" algn="ctr"/>
                <a:tab pos="3594100" algn="ctr"/>
                <a:tab pos="4921250" algn="ctr"/>
              </a:tabLst>
            </a:pPr>
            <a:r>
              <a:rPr lang="en-US" sz="2400">
                <a:latin typeface="Times New Roman" pitchFamily="18" charset="0"/>
              </a:rPr>
              <a:t>			</a:t>
            </a:r>
            <a:r>
              <a:rPr lang="en-US" sz="2400" i="1">
                <a:latin typeface="Times New Roman" pitchFamily="18" charset="0"/>
              </a:rPr>
              <a:t>A B C 	A B C 	A B C</a:t>
            </a:r>
          </a:p>
          <a:p>
            <a:pPr>
              <a:buFontTx/>
              <a:buNone/>
              <a:tabLst>
                <a:tab pos="1428750" algn="l"/>
                <a:tab pos="2338388" algn="ctr"/>
                <a:tab pos="3594100" algn="ctr"/>
                <a:tab pos="4921250" algn="ctr"/>
              </a:tabLst>
            </a:pPr>
            <a:r>
              <a:rPr lang="en-US" sz="2400">
                <a:latin typeface="Times New Roman" pitchFamily="18" charset="0"/>
              </a:rPr>
              <a:t>		</a:t>
            </a:r>
            <a:r>
              <a:rPr lang="en-US" sz="2400" i="1">
                <a:latin typeface="Times New Roman" pitchFamily="18" charset="0"/>
              </a:rPr>
              <a:t>P</a:t>
            </a:r>
            <a:r>
              <a:rPr lang="en-US" sz="2400" baseline="-25000">
                <a:latin typeface="Times New Roman" pitchFamily="18" charset="0"/>
              </a:rPr>
              <a:t>0</a:t>
            </a:r>
            <a:r>
              <a:rPr lang="en-US" sz="2400">
                <a:latin typeface="Times New Roman" pitchFamily="18" charset="0"/>
              </a:rPr>
              <a:t>	0 1 0 	0 0 0 	0 0 0</a:t>
            </a:r>
          </a:p>
          <a:p>
            <a:pPr>
              <a:buFontTx/>
              <a:buNone/>
              <a:tabLst>
                <a:tab pos="1428750" algn="l"/>
                <a:tab pos="2338388" algn="ctr"/>
                <a:tab pos="3594100" algn="ctr"/>
                <a:tab pos="4921250" algn="ctr"/>
              </a:tabLst>
            </a:pPr>
            <a:r>
              <a:rPr lang="en-US" sz="2400">
                <a:latin typeface="Times New Roman" pitchFamily="18" charset="0"/>
              </a:rPr>
              <a:t>		</a:t>
            </a:r>
            <a:r>
              <a:rPr lang="en-US" sz="2400" i="1">
                <a:latin typeface="Times New Roman" pitchFamily="18" charset="0"/>
              </a:rPr>
              <a:t>P</a:t>
            </a:r>
            <a:r>
              <a:rPr lang="en-US" sz="2400" baseline="-25000">
                <a:latin typeface="Times New Roman" pitchFamily="18" charset="0"/>
              </a:rPr>
              <a:t>1</a:t>
            </a:r>
            <a:r>
              <a:rPr lang="en-US" sz="2400">
                <a:latin typeface="Times New Roman" pitchFamily="18" charset="0"/>
              </a:rPr>
              <a:t>	2 0 0 	2 0 2</a:t>
            </a:r>
          </a:p>
          <a:p>
            <a:pPr>
              <a:buFontTx/>
              <a:buNone/>
              <a:tabLst>
                <a:tab pos="1428750" algn="l"/>
                <a:tab pos="2338388" algn="ctr"/>
                <a:tab pos="3594100" algn="ctr"/>
                <a:tab pos="4921250" algn="ctr"/>
              </a:tabLst>
            </a:pPr>
            <a:r>
              <a:rPr lang="en-US" sz="2400">
                <a:latin typeface="Times New Roman" pitchFamily="18" charset="0"/>
              </a:rPr>
              <a:t>		</a:t>
            </a:r>
            <a:r>
              <a:rPr lang="en-US" sz="2400" i="1">
                <a:latin typeface="Times New Roman" pitchFamily="18" charset="0"/>
              </a:rPr>
              <a:t>P</a:t>
            </a:r>
            <a:r>
              <a:rPr lang="en-US" sz="2400" baseline="-25000">
                <a:latin typeface="Times New Roman" pitchFamily="18" charset="0"/>
              </a:rPr>
              <a:t>2</a:t>
            </a:r>
            <a:r>
              <a:rPr lang="en-US" sz="2400">
                <a:latin typeface="Times New Roman" pitchFamily="18" charset="0"/>
              </a:rPr>
              <a:t>	3 0 3	0 0 0 </a:t>
            </a:r>
          </a:p>
          <a:p>
            <a:pPr>
              <a:buFontTx/>
              <a:buNone/>
              <a:tabLst>
                <a:tab pos="1428750" algn="l"/>
                <a:tab pos="2338388" algn="ctr"/>
                <a:tab pos="3594100" algn="ctr"/>
                <a:tab pos="4921250" algn="ctr"/>
              </a:tabLst>
            </a:pPr>
            <a:r>
              <a:rPr lang="en-US" sz="2400">
                <a:latin typeface="Times New Roman" pitchFamily="18" charset="0"/>
              </a:rPr>
              <a:t>		</a:t>
            </a:r>
            <a:r>
              <a:rPr lang="en-US" sz="2400" i="1">
                <a:latin typeface="Times New Roman" pitchFamily="18" charset="0"/>
              </a:rPr>
              <a:t>P</a:t>
            </a:r>
            <a:r>
              <a:rPr lang="en-US" sz="2400" baseline="-25000">
                <a:latin typeface="Times New Roman" pitchFamily="18" charset="0"/>
              </a:rPr>
              <a:t>3</a:t>
            </a:r>
            <a:r>
              <a:rPr lang="en-US" sz="2400">
                <a:latin typeface="Times New Roman" pitchFamily="18" charset="0"/>
              </a:rPr>
              <a:t>	2 1 1 	1 0 0 </a:t>
            </a:r>
          </a:p>
          <a:p>
            <a:pPr>
              <a:buFontTx/>
              <a:buNone/>
              <a:tabLst>
                <a:tab pos="1428750" algn="l"/>
                <a:tab pos="2338388" algn="ctr"/>
                <a:tab pos="3594100" algn="ctr"/>
                <a:tab pos="4921250" algn="ctr"/>
              </a:tabLst>
            </a:pPr>
            <a:r>
              <a:rPr lang="en-US" sz="2400">
                <a:latin typeface="Times New Roman" pitchFamily="18" charset="0"/>
              </a:rPr>
              <a:t>		</a:t>
            </a:r>
            <a:r>
              <a:rPr lang="en-US" sz="2400" i="1">
                <a:latin typeface="Times New Roman" pitchFamily="18" charset="0"/>
              </a:rPr>
              <a:t>P</a:t>
            </a:r>
            <a:r>
              <a:rPr lang="en-US" sz="2400" baseline="-25000">
                <a:latin typeface="Times New Roman" pitchFamily="18" charset="0"/>
              </a:rPr>
              <a:t>4</a:t>
            </a:r>
            <a:r>
              <a:rPr lang="en-US" sz="2400">
                <a:latin typeface="Times New Roman" pitchFamily="18" charset="0"/>
              </a:rPr>
              <a:t>	0 0 2 	0 0 2</a:t>
            </a:r>
          </a:p>
          <a:p>
            <a:pPr>
              <a:tabLst>
                <a:tab pos="1428750" algn="l"/>
                <a:tab pos="2338388" algn="ctr"/>
                <a:tab pos="3594100" algn="ctr"/>
                <a:tab pos="4921250" algn="ctr"/>
              </a:tabLst>
            </a:pPr>
            <a:r>
              <a:rPr lang="en-US"/>
              <a:t> </a:t>
            </a:r>
            <a:r>
              <a:rPr lang="en-US" sz="2400">
                <a:latin typeface="Times New Roman" pitchFamily="18" charset="0"/>
              </a:rPr>
              <a:t>Sequence &lt;</a:t>
            </a:r>
            <a:r>
              <a:rPr lang="en-US" sz="2400" i="1">
                <a:latin typeface="Times New Roman" pitchFamily="18" charset="0"/>
              </a:rPr>
              <a:t>P</a:t>
            </a:r>
            <a:r>
              <a:rPr lang="en-US" sz="2400" baseline="-25000">
                <a:latin typeface="Times New Roman" pitchFamily="18" charset="0"/>
              </a:rPr>
              <a:t>0</a:t>
            </a:r>
            <a:r>
              <a:rPr lang="en-US" sz="2400">
                <a:latin typeface="Times New Roman" pitchFamily="18" charset="0"/>
              </a:rPr>
              <a:t>, </a:t>
            </a:r>
            <a:r>
              <a:rPr lang="en-US" sz="2400" i="1">
                <a:latin typeface="Times New Roman" pitchFamily="18" charset="0"/>
              </a:rPr>
              <a:t>P</a:t>
            </a:r>
            <a:r>
              <a:rPr lang="en-US" sz="2400" baseline="-25000">
                <a:latin typeface="Times New Roman" pitchFamily="18" charset="0"/>
              </a:rPr>
              <a:t>2</a:t>
            </a:r>
            <a:r>
              <a:rPr lang="en-US" sz="2400">
                <a:latin typeface="Times New Roman" pitchFamily="18" charset="0"/>
              </a:rPr>
              <a:t>, </a:t>
            </a:r>
            <a:r>
              <a:rPr lang="en-US" sz="2400" i="1">
                <a:latin typeface="Times New Roman" pitchFamily="18" charset="0"/>
              </a:rPr>
              <a:t>P</a:t>
            </a:r>
            <a:r>
              <a:rPr lang="en-US" sz="2400" baseline="-25000">
                <a:latin typeface="Times New Roman" pitchFamily="18" charset="0"/>
              </a:rPr>
              <a:t>3</a:t>
            </a:r>
            <a:r>
              <a:rPr lang="en-US" sz="2400">
                <a:latin typeface="Times New Roman" pitchFamily="18" charset="0"/>
              </a:rPr>
              <a:t>, </a:t>
            </a:r>
            <a:r>
              <a:rPr lang="en-US" sz="2400" i="1">
                <a:latin typeface="Times New Roman" pitchFamily="18" charset="0"/>
              </a:rPr>
              <a:t>P</a:t>
            </a:r>
            <a:r>
              <a:rPr lang="en-US" sz="2400" baseline="-25000">
                <a:latin typeface="Times New Roman" pitchFamily="18" charset="0"/>
              </a:rPr>
              <a:t>1</a:t>
            </a:r>
            <a:r>
              <a:rPr lang="en-US" sz="2400">
                <a:latin typeface="Times New Roman" pitchFamily="18" charset="0"/>
              </a:rPr>
              <a:t>, </a:t>
            </a:r>
            <a:r>
              <a:rPr lang="en-US" sz="2400" i="1">
                <a:latin typeface="Times New Roman" pitchFamily="18" charset="0"/>
              </a:rPr>
              <a:t>P</a:t>
            </a:r>
            <a:r>
              <a:rPr lang="en-US" sz="2400" baseline="-25000">
                <a:latin typeface="Times New Roman" pitchFamily="18" charset="0"/>
              </a:rPr>
              <a:t>4</a:t>
            </a:r>
            <a:r>
              <a:rPr lang="en-US" sz="2400">
                <a:latin typeface="Times New Roman" pitchFamily="18" charset="0"/>
              </a:rPr>
              <a:t>&gt; will result in </a:t>
            </a:r>
            <a:r>
              <a:rPr lang="en-US" sz="2400" i="1">
                <a:latin typeface="Times New Roman" pitchFamily="18" charset="0"/>
              </a:rPr>
              <a:t>Finish</a:t>
            </a:r>
            <a:r>
              <a:rPr lang="en-US" sz="2400">
                <a:latin typeface="Times New Roman" pitchFamily="18" charset="0"/>
              </a:rPr>
              <a:t>[</a:t>
            </a:r>
            <a:r>
              <a:rPr lang="en-US" sz="2400" i="1">
                <a:latin typeface="Times New Roman" pitchFamily="18" charset="0"/>
              </a:rPr>
              <a:t>i</a:t>
            </a:r>
            <a:r>
              <a:rPr lang="en-US" sz="2400">
                <a:latin typeface="Times New Roman" pitchFamily="18" charset="0"/>
              </a:rPr>
              <a:t>] = true for all </a:t>
            </a:r>
            <a:r>
              <a:rPr lang="en-US" sz="2400" i="1">
                <a:latin typeface="Times New Roman" pitchFamily="18" charset="0"/>
              </a:rPr>
              <a:t>i</a:t>
            </a:r>
            <a:r>
              <a:rPr lang="en-US" sz="2400">
                <a:latin typeface="Times New Roman" pitchFamily="18" charset="0"/>
              </a:rPr>
              <a:t>. </a:t>
            </a:r>
          </a:p>
          <a:p>
            <a:pPr>
              <a:buFontTx/>
              <a:buNone/>
              <a:tabLst>
                <a:tab pos="1428750" algn="l"/>
                <a:tab pos="2338388" algn="ctr"/>
                <a:tab pos="3594100" algn="ctr"/>
                <a:tab pos="4921250" algn="ctr"/>
              </a:tabLst>
            </a:pPr>
            <a:endParaRPr lang="en-US" sz="2400">
              <a:latin typeface="Times New Roman" pitchFamily="18" charset="0"/>
            </a:endParaRPr>
          </a:p>
        </p:txBody>
      </p:sp>
    </p:spTree>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Rectangle 2"/>
          <p:cNvSpPr>
            <a:spLocks noGrp="1" noChangeArrowheads="1"/>
          </p:cNvSpPr>
          <p:nvPr>
            <p:ph type="title"/>
          </p:nvPr>
        </p:nvSpPr>
        <p:spPr/>
        <p:txBody>
          <a:bodyPr/>
          <a:lstStyle/>
          <a:p>
            <a:r>
              <a:rPr lang="en-US"/>
              <a:t>Example (Cont.)</a:t>
            </a:r>
          </a:p>
        </p:txBody>
      </p:sp>
      <p:sp>
        <p:nvSpPr>
          <p:cNvPr id="703491" name="Rectangle 3"/>
          <p:cNvSpPr>
            <a:spLocks noGrp="1" noChangeArrowheads="1"/>
          </p:cNvSpPr>
          <p:nvPr>
            <p:ph type="body" idx="1"/>
          </p:nvPr>
        </p:nvSpPr>
        <p:spPr/>
        <p:txBody>
          <a:bodyPr/>
          <a:lstStyle/>
          <a:p>
            <a:pPr>
              <a:tabLst>
                <a:tab pos="2800350" algn="l"/>
                <a:tab pos="3708400" algn="ctr"/>
              </a:tabLst>
            </a:pPr>
            <a:r>
              <a:rPr lang="en-US" i="1"/>
              <a:t> </a:t>
            </a:r>
            <a:r>
              <a:rPr lang="en-US" sz="2400" i="1">
                <a:latin typeface="Times New Roman" pitchFamily="18" charset="0"/>
              </a:rPr>
              <a:t>P</a:t>
            </a:r>
            <a:r>
              <a:rPr lang="en-US" sz="2400" baseline="-25000">
                <a:latin typeface="Times New Roman" pitchFamily="18" charset="0"/>
              </a:rPr>
              <a:t>2</a:t>
            </a:r>
            <a:r>
              <a:rPr lang="en-US" sz="2400">
                <a:latin typeface="Times New Roman" pitchFamily="18" charset="0"/>
              </a:rPr>
              <a:t> requests an additional instance of type</a:t>
            </a:r>
            <a:r>
              <a:rPr lang="en-US" sz="2400" i="1">
                <a:latin typeface="Times New Roman" pitchFamily="18" charset="0"/>
              </a:rPr>
              <a:t> C</a:t>
            </a:r>
            <a:r>
              <a:rPr lang="en-US" sz="2400">
                <a:latin typeface="Times New Roman" pitchFamily="18" charset="0"/>
              </a:rPr>
              <a:t>.</a:t>
            </a:r>
          </a:p>
          <a:p>
            <a:pPr>
              <a:buFontTx/>
              <a:buNone/>
              <a:tabLst>
                <a:tab pos="2800350" algn="l"/>
                <a:tab pos="3708400" algn="ctr"/>
              </a:tabLst>
            </a:pPr>
            <a:r>
              <a:rPr lang="en-US" sz="2400">
                <a:latin typeface="Times New Roman" pitchFamily="18" charset="0"/>
              </a:rPr>
              <a:t>			</a:t>
            </a:r>
            <a:r>
              <a:rPr lang="en-US" sz="2400" i="1" u="sng">
                <a:latin typeface="Times New Roman" pitchFamily="18" charset="0"/>
              </a:rPr>
              <a:t>Request</a:t>
            </a:r>
            <a:endParaRPr lang="en-US" sz="2400" i="1">
              <a:latin typeface="Times New Roman" pitchFamily="18" charset="0"/>
            </a:endParaRPr>
          </a:p>
          <a:p>
            <a:pPr>
              <a:buFontTx/>
              <a:buNone/>
              <a:tabLst>
                <a:tab pos="2800350" algn="l"/>
                <a:tab pos="3708400" algn="ctr"/>
              </a:tabLst>
            </a:pPr>
            <a:r>
              <a:rPr lang="en-US" sz="2400" i="1">
                <a:latin typeface="Times New Roman" pitchFamily="18" charset="0"/>
              </a:rPr>
              <a:t>			A B C</a:t>
            </a:r>
          </a:p>
          <a:p>
            <a:pPr>
              <a:buFontTx/>
              <a:buNone/>
              <a:tabLst>
                <a:tab pos="2800350" algn="l"/>
                <a:tab pos="3708400" algn="ctr"/>
              </a:tabLst>
            </a:pPr>
            <a:r>
              <a:rPr lang="en-US" sz="2400">
                <a:latin typeface="Times New Roman" pitchFamily="18" charset="0"/>
              </a:rPr>
              <a:t>		 </a:t>
            </a:r>
            <a:r>
              <a:rPr lang="en-US" sz="2400" i="1">
                <a:latin typeface="Times New Roman" pitchFamily="18" charset="0"/>
              </a:rPr>
              <a:t>P</a:t>
            </a:r>
            <a:r>
              <a:rPr lang="en-US" sz="2400" baseline="-25000">
                <a:latin typeface="Times New Roman" pitchFamily="18" charset="0"/>
              </a:rPr>
              <a:t>0</a:t>
            </a:r>
            <a:r>
              <a:rPr lang="en-US" sz="2400">
                <a:latin typeface="Times New Roman" pitchFamily="18" charset="0"/>
              </a:rPr>
              <a:t>	0 0 0</a:t>
            </a:r>
          </a:p>
          <a:p>
            <a:pPr>
              <a:buFontTx/>
              <a:buNone/>
              <a:tabLst>
                <a:tab pos="2800350" algn="l"/>
                <a:tab pos="3708400" algn="ctr"/>
              </a:tabLst>
            </a:pPr>
            <a:r>
              <a:rPr lang="en-US" sz="2400">
                <a:latin typeface="Times New Roman" pitchFamily="18" charset="0"/>
              </a:rPr>
              <a:t>		 </a:t>
            </a:r>
            <a:r>
              <a:rPr lang="en-US" sz="2400" i="1">
                <a:latin typeface="Times New Roman" pitchFamily="18" charset="0"/>
              </a:rPr>
              <a:t>P</a:t>
            </a:r>
            <a:r>
              <a:rPr lang="en-US" sz="2400" baseline="-25000">
                <a:latin typeface="Times New Roman" pitchFamily="18" charset="0"/>
              </a:rPr>
              <a:t>1</a:t>
            </a:r>
            <a:r>
              <a:rPr lang="en-US" sz="2400">
                <a:latin typeface="Times New Roman" pitchFamily="18" charset="0"/>
              </a:rPr>
              <a:t>	2 0 1</a:t>
            </a:r>
          </a:p>
          <a:p>
            <a:pPr>
              <a:buFontTx/>
              <a:buNone/>
              <a:tabLst>
                <a:tab pos="2800350" algn="l"/>
                <a:tab pos="3708400" algn="ctr"/>
              </a:tabLst>
            </a:pPr>
            <a:r>
              <a:rPr lang="en-US" sz="2400">
                <a:latin typeface="Times New Roman" pitchFamily="18" charset="0"/>
              </a:rPr>
              <a:t>		</a:t>
            </a:r>
            <a:r>
              <a:rPr lang="en-US" sz="2400" i="1">
                <a:latin typeface="Times New Roman" pitchFamily="18" charset="0"/>
              </a:rPr>
              <a:t>P</a:t>
            </a:r>
            <a:r>
              <a:rPr lang="en-US" sz="2400" baseline="-25000">
                <a:latin typeface="Times New Roman" pitchFamily="18" charset="0"/>
              </a:rPr>
              <a:t>2</a:t>
            </a:r>
            <a:r>
              <a:rPr lang="en-US" sz="2400">
                <a:latin typeface="Times New Roman" pitchFamily="18" charset="0"/>
              </a:rPr>
              <a:t>	0 0 1</a:t>
            </a:r>
          </a:p>
          <a:p>
            <a:pPr>
              <a:buFontTx/>
              <a:buNone/>
              <a:tabLst>
                <a:tab pos="2800350" algn="l"/>
                <a:tab pos="3708400" algn="ctr"/>
              </a:tabLst>
            </a:pPr>
            <a:r>
              <a:rPr lang="en-US" sz="2400">
                <a:latin typeface="Times New Roman" pitchFamily="18" charset="0"/>
              </a:rPr>
              <a:t>		</a:t>
            </a:r>
            <a:r>
              <a:rPr lang="en-US" sz="2400" i="1">
                <a:latin typeface="Times New Roman" pitchFamily="18" charset="0"/>
              </a:rPr>
              <a:t>P</a:t>
            </a:r>
            <a:r>
              <a:rPr lang="en-US" sz="2400" baseline="-25000">
                <a:latin typeface="Times New Roman" pitchFamily="18" charset="0"/>
              </a:rPr>
              <a:t>3</a:t>
            </a:r>
            <a:r>
              <a:rPr lang="en-US" sz="2400">
                <a:latin typeface="Times New Roman" pitchFamily="18" charset="0"/>
              </a:rPr>
              <a:t>	1 0 0 </a:t>
            </a:r>
          </a:p>
          <a:p>
            <a:pPr>
              <a:buFontTx/>
              <a:buNone/>
              <a:tabLst>
                <a:tab pos="2800350" algn="l"/>
                <a:tab pos="3708400" algn="ctr"/>
              </a:tabLst>
            </a:pPr>
            <a:r>
              <a:rPr lang="en-US" sz="2400">
                <a:latin typeface="Times New Roman" pitchFamily="18" charset="0"/>
              </a:rPr>
              <a:t>		</a:t>
            </a:r>
            <a:r>
              <a:rPr lang="en-US" sz="2400" i="1">
                <a:latin typeface="Times New Roman" pitchFamily="18" charset="0"/>
              </a:rPr>
              <a:t>P</a:t>
            </a:r>
            <a:r>
              <a:rPr lang="en-US" sz="2400" baseline="-25000">
                <a:latin typeface="Times New Roman" pitchFamily="18" charset="0"/>
              </a:rPr>
              <a:t>4</a:t>
            </a:r>
            <a:r>
              <a:rPr lang="en-US" sz="2400">
                <a:latin typeface="Times New Roman" pitchFamily="18" charset="0"/>
              </a:rPr>
              <a:t>	0 0 2</a:t>
            </a:r>
          </a:p>
          <a:p>
            <a:pPr>
              <a:tabLst>
                <a:tab pos="2800350" algn="l"/>
                <a:tab pos="3708400" algn="ctr"/>
              </a:tabLst>
            </a:pPr>
            <a:r>
              <a:rPr lang="en-US"/>
              <a:t> </a:t>
            </a:r>
            <a:r>
              <a:rPr lang="en-US" sz="2400">
                <a:latin typeface="Times New Roman" pitchFamily="18" charset="0"/>
              </a:rPr>
              <a:t>State of system?</a:t>
            </a:r>
          </a:p>
          <a:p>
            <a:pPr lvl="1">
              <a:tabLst>
                <a:tab pos="2800350" algn="l"/>
                <a:tab pos="3708400" algn="ctr"/>
              </a:tabLst>
            </a:pPr>
            <a:r>
              <a:rPr lang="en-US"/>
              <a:t> </a:t>
            </a:r>
            <a:r>
              <a:rPr lang="en-US">
                <a:latin typeface="Times New Roman" pitchFamily="18" charset="0"/>
              </a:rPr>
              <a:t>Can reclaim resources held by process </a:t>
            </a:r>
            <a:r>
              <a:rPr lang="en-US" i="1">
                <a:latin typeface="Times New Roman" pitchFamily="18" charset="0"/>
              </a:rPr>
              <a:t>P</a:t>
            </a:r>
            <a:r>
              <a:rPr lang="en-US" baseline="-25000">
                <a:latin typeface="Times New Roman" pitchFamily="18" charset="0"/>
              </a:rPr>
              <a:t>0</a:t>
            </a:r>
            <a:r>
              <a:rPr lang="en-US">
                <a:latin typeface="Times New Roman" pitchFamily="18" charset="0"/>
              </a:rPr>
              <a:t>, but insufficient resources to fulfill other processes; requests.</a:t>
            </a:r>
          </a:p>
          <a:p>
            <a:pPr lvl="1">
              <a:tabLst>
                <a:tab pos="2800350" algn="l"/>
                <a:tab pos="3708400" algn="ctr"/>
              </a:tabLst>
            </a:pPr>
            <a:r>
              <a:rPr lang="en-US"/>
              <a:t> </a:t>
            </a:r>
            <a:r>
              <a:rPr lang="en-US">
                <a:latin typeface="Times New Roman" pitchFamily="18" charset="0"/>
              </a:rPr>
              <a:t>Deadlock exists, consisting of processes </a:t>
            </a:r>
            <a:r>
              <a:rPr lang="en-US" i="1">
                <a:latin typeface="Times New Roman" pitchFamily="18" charset="0"/>
              </a:rPr>
              <a:t>P</a:t>
            </a:r>
            <a:r>
              <a:rPr lang="en-US" baseline="-25000">
                <a:latin typeface="Times New Roman" pitchFamily="18" charset="0"/>
              </a:rPr>
              <a:t>1</a:t>
            </a:r>
            <a:r>
              <a:rPr lang="en-US">
                <a:latin typeface="Times New Roman" pitchFamily="18" charset="0"/>
              </a:rPr>
              <a:t>, </a:t>
            </a:r>
            <a:r>
              <a:rPr lang="en-US" baseline="-25000">
                <a:latin typeface="Times New Roman" pitchFamily="18" charset="0"/>
              </a:rPr>
              <a:t> </a:t>
            </a:r>
            <a:r>
              <a:rPr lang="en-US" i="1">
                <a:latin typeface="Times New Roman" pitchFamily="18" charset="0"/>
              </a:rPr>
              <a:t>P</a:t>
            </a:r>
            <a:r>
              <a:rPr lang="en-US" baseline="-25000">
                <a:latin typeface="Times New Roman" pitchFamily="18" charset="0"/>
              </a:rPr>
              <a:t>2</a:t>
            </a:r>
            <a:r>
              <a:rPr lang="en-US">
                <a:latin typeface="Times New Roman" pitchFamily="18" charset="0"/>
              </a:rPr>
              <a:t>, </a:t>
            </a:r>
            <a:r>
              <a:rPr lang="en-US" i="1">
                <a:latin typeface="Times New Roman" pitchFamily="18" charset="0"/>
              </a:rPr>
              <a:t>P</a:t>
            </a:r>
            <a:r>
              <a:rPr lang="en-US" baseline="-25000">
                <a:latin typeface="Times New Roman" pitchFamily="18" charset="0"/>
              </a:rPr>
              <a:t>3</a:t>
            </a:r>
            <a:r>
              <a:rPr lang="en-US">
                <a:latin typeface="Times New Roman" pitchFamily="18" charset="0"/>
              </a:rPr>
              <a:t>, and </a:t>
            </a:r>
            <a:r>
              <a:rPr lang="en-US" i="1">
                <a:latin typeface="Times New Roman" pitchFamily="18" charset="0"/>
              </a:rPr>
              <a:t>P</a:t>
            </a:r>
            <a:r>
              <a:rPr lang="en-US" baseline="-25000">
                <a:latin typeface="Times New Roman" pitchFamily="18" charset="0"/>
              </a:rPr>
              <a:t>4</a:t>
            </a:r>
            <a:r>
              <a:rPr lang="en-US">
                <a:latin typeface="Times New Roman" pitchFamily="18" charset="0"/>
              </a:rPr>
              <a:t>.</a:t>
            </a:r>
          </a:p>
        </p:txBody>
      </p:sp>
    </p:spTree>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514" name="Rectangle 2"/>
          <p:cNvSpPr>
            <a:spLocks noGrp="1" noChangeArrowheads="1"/>
          </p:cNvSpPr>
          <p:nvPr>
            <p:ph type="title"/>
          </p:nvPr>
        </p:nvSpPr>
        <p:spPr/>
        <p:txBody>
          <a:bodyPr/>
          <a:lstStyle/>
          <a:p>
            <a:r>
              <a:rPr lang="en-US"/>
              <a:t>Detection-Algorithm Usage</a:t>
            </a:r>
          </a:p>
        </p:txBody>
      </p:sp>
      <p:sp>
        <p:nvSpPr>
          <p:cNvPr id="704515" name="Rectangle 3"/>
          <p:cNvSpPr>
            <a:spLocks noGrp="1" noChangeArrowheads="1"/>
          </p:cNvSpPr>
          <p:nvPr>
            <p:ph type="body" idx="1"/>
          </p:nvPr>
        </p:nvSpPr>
        <p:spPr/>
        <p:txBody>
          <a:bodyPr/>
          <a:lstStyle/>
          <a:p>
            <a:r>
              <a:rPr lang="en-US"/>
              <a:t> </a:t>
            </a:r>
            <a:r>
              <a:rPr lang="en-US" sz="2400">
                <a:latin typeface="Times New Roman" pitchFamily="18" charset="0"/>
              </a:rPr>
              <a:t>When, and how often, to invoke depends on:</a:t>
            </a:r>
          </a:p>
          <a:p>
            <a:pPr lvl="1"/>
            <a:r>
              <a:rPr lang="en-US"/>
              <a:t> </a:t>
            </a:r>
            <a:r>
              <a:rPr lang="en-US">
                <a:latin typeface="Times New Roman" pitchFamily="18" charset="0"/>
              </a:rPr>
              <a:t>How often a deadlock is likely to occur?</a:t>
            </a:r>
          </a:p>
          <a:p>
            <a:pPr lvl="1"/>
            <a:r>
              <a:rPr lang="en-US"/>
              <a:t> </a:t>
            </a:r>
            <a:r>
              <a:rPr lang="en-US">
                <a:latin typeface="Times New Roman" pitchFamily="18" charset="0"/>
              </a:rPr>
              <a:t>How many processes will need to be rolled back?</a:t>
            </a:r>
          </a:p>
          <a:p>
            <a:pPr lvl="2"/>
            <a:r>
              <a:rPr lang="en-US"/>
              <a:t> one for each disjoint cycle</a:t>
            </a:r>
            <a:br>
              <a:rPr lang="en-US"/>
            </a:br>
            <a:endParaRPr lang="en-US"/>
          </a:p>
          <a:p>
            <a:r>
              <a:rPr lang="en-US"/>
              <a:t> </a:t>
            </a:r>
            <a:r>
              <a:rPr lang="en-US">
                <a:latin typeface="Times New Roman" pitchFamily="18" charset="0"/>
              </a:rPr>
              <a:t>If detection algorithm is invoked arbitrarily, there may be many cycles in the resource graph and so we would not be able to tell which of the many deadlocked processes “caused” the deadlock.</a:t>
            </a:r>
          </a:p>
        </p:txBody>
      </p:sp>
    </p:spTree>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Rectangle 2"/>
          <p:cNvSpPr>
            <a:spLocks noGrp="1" noChangeArrowheads="1"/>
          </p:cNvSpPr>
          <p:nvPr>
            <p:ph type="title"/>
          </p:nvPr>
        </p:nvSpPr>
        <p:spPr>
          <a:xfrm>
            <a:off x="766763" y="0"/>
            <a:ext cx="8763000" cy="457200"/>
          </a:xfrm>
        </p:spPr>
        <p:txBody>
          <a:bodyPr/>
          <a:lstStyle/>
          <a:p>
            <a:r>
              <a:rPr lang="en-US" sz="2300"/>
              <a:t/>
            </a:r>
            <a:br>
              <a:rPr lang="en-US" sz="2300"/>
            </a:br>
            <a:r>
              <a:rPr lang="en-US" sz="2300"/>
              <a:t>Recovery from Deadlock:  Process Termination</a:t>
            </a:r>
          </a:p>
        </p:txBody>
      </p:sp>
      <p:sp>
        <p:nvSpPr>
          <p:cNvPr id="705539" name="Rectangle 3"/>
          <p:cNvSpPr>
            <a:spLocks noGrp="1" noChangeArrowheads="1"/>
          </p:cNvSpPr>
          <p:nvPr>
            <p:ph type="body" idx="1"/>
          </p:nvPr>
        </p:nvSpPr>
        <p:spPr/>
        <p:txBody>
          <a:bodyPr/>
          <a:lstStyle/>
          <a:p>
            <a:r>
              <a:rPr lang="en-US" sz="2400"/>
              <a:t> </a:t>
            </a:r>
            <a:r>
              <a:rPr lang="en-US" sz="2000">
                <a:solidFill>
                  <a:srgbClr val="0000FF"/>
                </a:solidFill>
                <a:latin typeface="Times New Roman" pitchFamily="18" charset="0"/>
              </a:rPr>
              <a:t>Abort all</a:t>
            </a:r>
            <a:r>
              <a:rPr lang="en-US" sz="2000">
                <a:latin typeface="Times New Roman" pitchFamily="18" charset="0"/>
              </a:rPr>
              <a:t> deadlocked </a:t>
            </a:r>
            <a:r>
              <a:rPr lang="en-US" sz="2000">
                <a:solidFill>
                  <a:schemeClr val="accent2"/>
                </a:solidFill>
                <a:latin typeface="Times New Roman" pitchFamily="18" charset="0"/>
              </a:rPr>
              <a:t>processes.</a:t>
            </a:r>
            <a:r>
              <a:rPr lang="en-US" sz="2400">
                <a:solidFill>
                  <a:schemeClr val="accent2"/>
                </a:solidFill>
              </a:rPr>
              <a:t/>
            </a:r>
            <a:br>
              <a:rPr lang="en-US" sz="2400">
                <a:solidFill>
                  <a:schemeClr val="accent2"/>
                </a:solidFill>
              </a:rPr>
            </a:br>
            <a:endParaRPr lang="en-US" sz="2400">
              <a:solidFill>
                <a:schemeClr val="accent2"/>
              </a:solidFill>
            </a:endParaRPr>
          </a:p>
          <a:p>
            <a:r>
              <a:rPr lang="en-US" sz="2400"/>
              <a:t> </a:t>
            </a:r>
            <a:r>
              <a:rPr lang="en-US" sz="2000">
                <a:solidFill>
                  <a:srgbClr val="0000FF"/>
                </a:solidFill>
                <a:latin typeface="Times New Roman" pitchFamily="18" charset="0"/>
              </a:rPr>
              <a:t>Abort one process at a time</a:t>
            </a:r>
            <a:r>
              <a:rPr lang="en-US" sz="2000">
                <a:latin typeface="Times New Roman" pitchFamily="18" charset="0"/>
              </a:rPr>
              <a:t> until the deadlock </a:t>
            </a:r>
            <a:r>
              <a:rPr lang="en-US" sz="2000">
                <a:solidFill>
                  <a:srgbClr val="FF0066"/>
                </a:solidFill>
                <a:latin typeface="Times New Roman" pitchFamily="18" charset="0"/>
              </a:rPr>
              <a:t>cycle is eliminated.</a:t>
            </a:r>
            <a:br>
              <a:rPr lang="en-US" sz="2000">
                <a:solidFill>
                  <a:srgbClr val="FF0066"/>
                </a:solidFill>
                <a:latin typeface="Times New Roman" pitchFamily="18" charset="0"/>
              </a:rPr>
            </a:br>
            <a:endParaRPr lang="en-US" sz="2000">
              <a:solidFill>
                <a:srgbClr val="FF0066"/>
              </a:solidFill>
              <a:latin typeface="Times New Roman" pitchFamily="18" charset="0"/>
            </a:endParaRPr>
          </a:p>
          <a:p>
            <a:r>
              <a:rPr lang="en-US" sz="2400"/>
              <a:t> In which order should we choose to abort?</a:t>
            </a:r>
          </a:p>
          <a:p>
            <a:pPr lvl="1"/>
            <a:r>
              <a:rPr lang="en-US" sz="2000"/>
              <a:t> Priority of the process.</a:t>
            </a:r>
          </a:p>
          <a:p>
            <a:pPr lvl="1"/>
            <a:r>
              <a:rPr lang="en-US" sz="2000"/>
              <a:t> How long process has computed, and how much longer to completion.</a:t>
            </a:r>
          </a:p>
          <a:p>
            <a:pPr lvl="1"/>
            <a:r>
              <a:rPr lang="en-US" sz="2000"/>
              <a:t> Resources the process has used.</a:t>
            </a:r>
          </a:p>
          <a:p>
            <a:pPr lvl="1"/>
            <a:r>
              <a:rPr lang="en-US" sz="2000"/>
              <a:t> Resources process needs to complete.</a:t>
            </a:r>
          </a:p>
          <a:p>
            <a:pPr lvl="1"/>
            <a:r>
              <a:rPr lang="en-US" sz="2000"/>
              <a:t> How many processes will need to be terminated. </a:t>
            </a:r>
          </a:p>
          <a:p>
            <a:pPr lvl="1"/>
            <a:r>
              <a:rPr lang="en-US" sz="2000"/>
              <a:t> Is process interactive or batch?</a:t>
            </a:r>
          </a:p>
        </p:txBody>
      </p:sp>
    </p:spTree>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2" name="Rectangle 2"/>
          <p:cNvSpPr>
            <a:spLocks noGrp="1" noChangeArrowheads="1"/>
          </p:cNvSpPr>
          <p:nvPr>
            <p:ph type="title"/>
          </p:nvPr>
        </p:nvSpPr>
        <p:spPr>
          <a:xfrm>
            <a:off x="1123950" y="227013"/>
            <a:ext cx="8020050" cy="457200"/>
          </a:xfrm>
        </p:spPr>
        <p:txBody>
          <a:bodyPr/>
          <a:lstStyle/>
          <a:p>
            <a:r>
              <a:rPr lang="en-US" sz="2200"/>
              <a:t>Recovery from Deadlock: Resource Preemption</a:t>
            </a:r>
          </a:p>
        </p:txBody>
      </p:sp>
      <p:sp>
        <p:nvSpPr>
          <p:cNvPr id="706563" name="Rectangle 3"/>
          <p:cNvSpPr>
            <a:spLocks noGrp="1" noChangeArrowheads="1"/>
          </p:cNvSpPr>
          <p:nvPr>
            <p:ph type="body" idx="1"/>
          </p:nvPr>
        </p:nvSpPr>
        <p:spPr/>
        <p:txBody>
          <a:bodyPr/>
          <a:lstStyle/>
          <a:p>
            <a:r>
              <a:rPr lang="en-US"/>
              <a:t> </a:t>
            </a:r>
            <a:r>
              <a:rPr lang="en-US" sz="2400">
                <a:solidFill>
                  <a:srgbClr val="0000FF"/>
                </a:solidFill>
                <a:latin typeface="Times New Roman" pitchFamily="18" charset="0"/>
              </a:rPr>
              <a:t>Selecting a victim</a:t>
            </a:r>
            <a:r>
              <a:rPr lang="en-US" sz="2400">
                <a:latin typeface="Times New Roman" pitchFamily="18" charset="0"/>
              </a:rPr>
              <a:t> – minimize cost.</a:t>
            </a:r>
            <a:br>
              <a:rPr lang="en-US" sz="2400">
                <a:latin typeface="Times New Roman" pitchFamily="18" charset="0"/>
              </a:rPr>
            </a:br>
            <a:r>
              <a:rPr lang="en-US" sz="2400">
                <a:latin typeface="Times New Roman" pitchFamily="18" charset="0"/>
              </a:rPr>
              <a:t> </a:t>
            </a:r>
          </a:p>
          <a:p>
            <a:r>
              <a:rPr lang="en-US">
                <a:solidFill>
                  <a:srgbClr val="0000FF"/>
                </a:solidFill>
              </a:rPr>
              <a:t> Rollback </a:t>
            </a:r>
            <a:r>
              <a:rPr lang="en-US"/>
              <a:t>– </a:t>
            </a:r>
            <a:r>
              <a:rPr lang="en-US" sz="2400">
                <a:latin typeface="Times New Roman" pitchFamily="18" charset="0"/>
              </a:rPr>
              <a:t>return to some safe state, restart process for that state.</a:t>
            </a:r>
            <a:br>
              <a:rPr lang="en-US" sz="2400">
                <a:latin typeface="Times New Roman" pitchFamily="18" charset="0"/>
              </a:rPr>
            </a:br>
            <a:endParaRPr lang="en-US" sz="2400">
              <a:latin typeface="Times New Roman" pitchFamily="18" charset="0"/>
            </a:endParaRPr>
          </a:p>
          <a:p>
            <a:r>
              <a:rPr lang="en-US">
                <a:solidFill>
                  <a:srgbClr val="0000FF"/>
                </a:solidFill>
              </a:rPr>
              <a:t>Starvation </a:t>
            </a:r>
            <a:r>
              <a:rPr lang="en-US"/>
              <a:t>–  </a:t>
            </a:r>
            <a:r>
              <a:rPr lang="en-US" sz="2400">
                <a:latin typeface="Times New Roman" pitchFamily="18" charset="0"/>
              </a:rPr>
              <a:t>same process may always be picked as victim, include number of rollback in cost factor.</a:t>
            </a:r>
          </a:p>
        </p:txBody>
      </p:sp>
    </p:spTree>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4850" name="Rectangle 2"/>
          <p:cNvSpPr>
            <a:spLocks noGrp="1" noChangeArrowheads="1"/>
          </p:cNvSpPr>
          <p:nvPr>
            <p:ph type="title"/>
          </p:nvPr>
        </p:nvSpPr>
        <p:spPr/>
        <p:txBody>
          <a:bodyPr/>
          <a:lstStyle/>
          <a:p>
            <a:r>
              <a:rPr lang="en-US"/>
              <a:t>Deadlock Ignorance( Ostrich Technique)</a:t>
            </a:r>
          </a:p>
        </p:txBody>
      </p:sp>
      <p:sp>
        <p:nvSpPr>
          <p:cNvPr id="974851" name="Rectangle 3"/>
          <p:cNvSpPr>
            <a:spLocks noGrp="1" noChangeArrowheads="1"/>
          </p:cNvSpPr>
          <p:nvPr>
            <p:ph type="body" idx="1"/>
          </p:nvPr>
        </p:nvSpPr>
        <p:spPr/>
        <p:txBody>
          <a:bodyPr/>
          <a:lstStyle/>
          <a:p>
            <a:r>
              <a:rPr lang="en-US"/>
              <a:t> </a:t>
            </a:r>
          </a:p>
        </p:txBody>
      </p:sp>
      <p:pic>
        <p:nvPicPr>
          <p:cNvPr id="974852" name="Picture 4"/>
          <p:cNvPicPr>
            <a:picLocks noChangeAspect="1" noChangeArrowheads="1"/>
          </p:cNvPicPr>
          <p:nvPr/>
        </p:nvPicPr>
        <p:blipFill>
          <a:blip r:embed="rId3"/>
          <a:srcRect/>
          <a:stretch>
            <a:fillRect/>
          </a:stretch>
        </p:blipFill>
        <p:spPr bwMode="auto">
          <a:xfrm>
            <a:off x="304800" y="1504950"/>
            <a:ext cx="4038600" cy="4038600"/>
          </a:xfrm>
          <a:prstGeom prst="rect">
            <a:avLst/>
          </a:prstGeom>
          <a:noFill/>
          <a:ln w="9525">
            <a:noFill/>
            <a:miter lim="800000"/>
            <a:headEnd/>
            <a:tailEnd/>
          </a:ln>
          <a:effectLst/>
        </p:spPr>
      </p:pic>
      <p:pic>
        <p:nvPicPr>
          <p:cNvPr id="974854" name="Picture 6"/>
          <p:cNvPicPr>
            <a:picLocks noChangeAspect="1" noChangeArrowheads="1"/>
          </p:cNvPicPr>
          <p:nvPr/>
        </p:nvPicPr>
        <p:blipFill>
          <a:blip r:embed="rId4"/>
          <a:srcRect/>
          <a:stretch>
            <a:fillRect/>
          </a:stretch>
        </p:blipFill>
        <p:spPr bwMode="auto">
          <a:xfrm>
            <a:off x="4419600" y="1524000"/>
            <a:ext cx="4572000" cy="4038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Grp="1" noChangeArrowheads="1"/>
          </p:cNvSpPr>
          <p:nvPr>
            <p:ph type="title"/>
          </p:nvPr>
        </p:nvSpPr>
        <p:spPr/>
        <p:txBody>
          <a:bodyPr/>
          <a:lstStyle/>
          <a:p>
            <a:r>
              <a:rPr lang="en-US"/>
              <a:t>Process Creation (Cont.)</a:t>
            </a:r>
          </a:p>
        </p:txBody>
      </p:sp>
      <p:sp>
        <p:nvSpPr>
          <p:cNvPr id="448515" name="Rectangle 3"/>
          <p:cNvSpPr>
            <a:spLocks noGrp="1" noChangeArrowheads="1"/>
          </p:cNvSpPr>
          <p:nvPr>
            <p:ph type="body" idx="1"/>
          </p:nvPr>
        </p:nvSpPr>
        <p:spPr/>
        <p:txBody>
          <a:bodyPr/>
          <a:lstStyle/>
          <a:p>
            <a:r>
              <a:rPr lang="en-US"/>
              <a:t>Address space</a:t>
            </a:r>
          </a:p>
          <a:p>
            <a:pPr lvl="1"/>
            <a:r>
              <a:rPr lang="en-US"/>
              <a:t>Child duplicate of parent.</a:t>
            </a:r>
          </a:p>
          <a:p>
            <a:pPr lvl="1"/>
            <a:r>
              <a:rPr lang="en-US"/>
              <a:t>Child has a program loaded into it.</a:t>
            </a:r>
          </a:p>
          <a:p>
            <a:r>
              <a:rPr lang="en-US"/>
              <a:t>UNIX examples</a:t>
            </a:r>
          </a:p>
          <a:p>
            <a:pPr lvl="1"/>
            <a:r>
              <a:rPr lang="en-US" b="1"/>
              <a:t>fork</a:t>
            </a:r>
            <a:r>
              <a:rPr lang="en-US"/>
              <a:t> system call creates new process</a:t>
            </a:r>
          </a:p>
          <a:p>
            <a:pPr lvl="1"/>
            <a:r>
              <a:rPr lang="en-US" b="1"/>
              <a:t>exec</a:t>
            </a:r>
            <a:r>
              <a:rPr lang="en-US"/>
              <a:t> system call used after a </a:t>
            </a:r>
            <a:r>
              <a:rPr lang="en-US" b="1"/>
              <a:t>fork</a:t>
            </a:r>
            <a:r>
              <a:rPr lang="en-US"/>
              <a:t> to replace the process’ memory space with a new program.</a:t>
            </a:r>
          </a:p>
        </p:txBody>
      </p:sp>
    </p:spTree>
  </p:cSld>
  <p:clrMapOvr>
    <a:masterClrMapping/>
  </p:clrMapOvr>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9666" name="Title 1"/>
          <p:cNvSpPr>
            <a:spLocks noGrp="1"/>
          </p:cNvSpPr>
          <p:nvPr>
            <p:ph type="title" idx="4294967295"/>
          </p:nvPr>
        </p:nvSpPr>
        <p:spPr/>
        <p:txBody>
          <a:bodyPr anchor="ctr"/>
          <a:lstStyle/>
          <a:p>
            <a:r>
              <a:rPr lang="en-US"/>
              <a:t>Advantages and Disadvantages</a:t>
            </a:r>
          </a:p>
        </p:txBody>
      </p:sp>
      <p:pic>
        <p:nvPicPr>
          <p:cNvPr id="1009667" name="Content Placeholder 3" descr="Table06_01.gif"/>
          <p:cNvPicPr>
            <a:picLocks noGrp="1" noChangeAspect="1"/>
          </p:cNvPicPr>
          <p:nvPr>
            <p:ph idx="4294967295"/>
          </p:nvPr>
        </p:nvPicPr>
        <p:blipFill>
          <a:blip r:embed="rId3"/>
          <a:srcRect/>
          <a:stretch>
            <a:fillRect/>
          </a:stretch>
        </p:blipFill>
        <p:spPr>
          <a:xfrm>
            <a:off x="609600" y="1066800"/>
            <a:ext cx="7924800" cy="5791200"/>
          </a:xfrm>
        </p:spPr>
      </p:pic>
    </p:spTree>
  </p:cSld>
  <p:clrMapOvr>
    <a:masterClrMapping/>
  </p:clrMapOvr>
  <p:transition/>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586" name="Rectangle 2"/>
          <p:cNvSpPr>
            <a:spLocks noGrp="1" noChangeArrowheads="1"/>
          </p:cNvSpPr>
          <p:nvPr>
            <p:ph type="title"/>
          </p:nvPr>
        </p:nvSpPr>
        <p:spPr>
          <a:xfrm>
            <a:off x="457200" y="0"/>
            <a:ext cx="8210550" cy="990600"/>
          </a:xfrm>
        </p:spPr>
        <p:txBody>
          <a:bodyPr/>
          <a:lstStyle/>
          <a:p>
            <a:r>
              <a:rPr lang="en-US">
                <a:latin typeface="Times New Roman" pitchFamily="18" charset="0"/>
              </a:rPr>
              <a:t>Combined Approach to Deadlock Handling</a:t>
            </a:r>
          </a:p>
        </p:txBody>
      </p:sp>
      <p:sp>
        <p:nvSpPr>
          <p:cNvPr id="707587" name="Rectangle 3"/>
          <p:cNvSpPr>
            <a:spLocks noGrp="1" noChangeArrowheads="1"/>
          </p:cNvSpPr>
          <p:nvPr>
            <p:ph type="body" idx="1"/>
          </p:nvPr>
        </p:nvSpPr>
        <p:spPr/>
        <p:txBody>
          <a:bodyPr/>
          <a:lstStyle/>
          <a:p>
            <a:r>
              <a:rPr lang="en-US"/>
              <a:t> </a:t>
            </a:r>
            <a:r>
              <a:rPr lang="en-US" sz="2400">
                <a:latin typeface="Times New Roman" pitchFamily="18" charset="0"/>
              </a:rPr>
              <a:t>Combine the three basic approaches</a:t>
            </a:r>
          </a:p>
          <a:p>
            <a:pPr lvl="1"/>
            <a:r>
              <a:rPr lang="en-US"/>
              <a:t> prevention</a:t>
            </a:r>
          </a:p>
          <a:p>
            <a:pPr lvl="1"/>
            <a:r>
              <a:rPr lang="en-US"/>
              <a:t> avoidance</a:t>
            </a:r>
          </a:p>
          <a:p>
            <a:pPr lvl="1"/>
            <a:r>
              <a:rPr lang="en-US"/>
              <a:t> detection</a:t>
            </a:r>
          </a:p>
          <a:p>
            <a:pPr>
              <a:buFontTx/>
              <a:buNone/>
            </a:pPr>
            <a:r>
              <a:rPr lang="en-US"/>
              <a:t>   	</a:t>
            </a:r>
            <a:r>
              <a:rPr lang="en-US" sz="2400">
                <a:latin typeface="Times New Roman" pitchFamily="18" charset="0"/>
              </a:rPr>
              <a:t>allowing the use of the optimal approach for each of resources in the system.</a:t>
            </a:r>
            <a:br>
              <a:rPr lang="en-US" sz="2400">
                <a:latin typeface="Times New Roman" pitchFamily="18" charset="0"/>
              </a:rPr>
            </a:br>
            <a:endParaRPr lang="en-US" sz="2400">
              <a:latin typeface="Times New Roman" pitchFamily="18" charset="0"/>
            </a:endParaRPr>
          </a:p>
          <a:p>
            <a:r>
              <a:rPr lang="en-US"/>
              <a:t> </a:t>
            </a:r>
            <a:r>
              <a:rPr lang="en-US" sz="2400">
                <a:latin typeface="Times New Roman" pitchFamily="18" charset="0"/>
              </a:rPr>
              <a:t>Partition resources into hierarchically ordered classes.</a:t>
            </a:r>
            <a:br>
              <a:rPr lang="en-US" sz="2400">
                <a:latin typeface="Times New Roman" pitchFamily="18" charset="0"/>
              </a:rPr>
            </a:br>
            <a:endParaRPr lang="en-US" sz="2400">
              <a:latin typeface="Times New Roman" pitchFamily="18" charset="0"/>
            </a:endParaRPr>
          </a:p>
          <a:p>
            <a:r>
              <a:rPr lang="en-US"/>
              <a:t> </a:t>
            </a:r>
            <a:r>
              <a:rPr lang="en-US" sz="2400">
                <a:latin typeface="Times New Roman" pitchFamily="18" charset="0"/>
              </a:rPr>
              <a:t>Use most appropriate technique for handling deadlocks within each class.</a:t>
            </a:r>
          </a:p>
        </p:txBody>
      </p:sp>
    </p:spTree>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10" name="Rectangle 2"/>
          <p:cNvSpPr>
            <a:spLocks noGrp="1" noChangeArrowheads="1"/>
          </p:cNvSpPr>
          <p:nvPr>
            <p:ph type="title"/>
          </p:nvPr>
        </p:nvSpPr>
        <p:spPr/>
        <p:txBody>
          <a:bodyPr/>
          <a:lstStyle/>
          <a:p>
            <a:r>
              <a:rPr lang="en-US"/>
              <a:t>Traffic Deadlock for Exercise </a:t>
            </a:r>
          </a:p>
        </p:txBody>
      </p:sp>
      <p:pic>
        <p:nvPicPr>
          <p:cNvPr id="708611" name="Picture 3"/>
          <p:cNvPicPr>
            <a:picLocks noChangeAspect="1" noChangeArrowheads="1"/>
          </p:cNvPicPr>
          <p:nvPr/>
        </p:nvPicPr>
        <p:blipFill>
          <a:blip r:embed="rId3"/>
          <a:srcRect l="7726" t="4152" r="7060" b="3075"/>
          <a:stretch>
            <a:fillRect/>
          </a:stretch>
        </p:blipFill>
        <p:spPr bwMode="auto">
          <a:xfrm>
            <a:off x="1725613" y="1447800"/>
            <a:ext cx="5691187" cy="4646613"/>
          </a:xfrm>
          <a:prstGeom prst="rect">
            <a:avLst/>
          </a:prstGeom>
          <a:noFill/>
          <a:ln w="57150" cmpd="thickThin">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23" name="Picture 4"/>
          <p:cNvPicPr>
            <a:picLocks noGrp="1" noChangeAspect="1" noChangeArrowheads="1"/>
          </p:cNvPicPr>
          <p:nvPr>
            <p:ph type="body" idx="4294967295"/>
          </p:nvPr>
        </p:nvPicPr>
        <p:blipFill>
          <a:blip r:embed="rId3"/>
          <a:srcRect/>
          <a:stretch>
            <a:fillRect/>
          </a:stretch>
        </p:blipFill>
        <p:spPr>
          <a:xfrm rot="17175279">
            <a:off x="-39687" y="2287587"/>
            <a:ext cx="4762500" cy="3171825"/>
          </a:xfrm>
          <a:noFill/>
        </p:spPr>
      </p:pic>
      <p:sp>
        <p:nvSpPr>
          <p:cNvPr id="389124" name="Rectangle 5"/>
          <p:cNvSpPr>
            <a:spLocks noChangeArrowheads="1"/>
          </p:cNvSpPr>
          <p:nvPr/>
        </p:nvSpPr>
        <p:spPr bwMode="auto">
          <a:xfrm>
            <a:off x="3124200" y="3581400"/>
            <a:ext cx="5334000" cy="1109663"/>
          </a:xfrm>
          <a:prstGeom prst="rect">
            <a:avLst/>
          </a:prstGeom>
          <a:noFill/>
          <a:ln w="9525">
            <a:noFill/>
            <a:miter lim="800000"/>
            <a:headEnd/>
            <a:tailEnd/>
          </a:ln>
        </p:spPr>
        <p:txBody>
          <a:bodyPr lIns="90000" tIns="46800" rIns="90000" bIns="46800">
            <a:spAutoFit/>
          </a:bodyPr>
          <a:lstStyle/>
          <a:p>
            <a:r>
              <a:rPr lang="en-US" sz="6600">
                <a:solidFill>
                  <a:schemeClr val="tx2"/>
                </a:solidFill>
              </a:rPr>
              <a:t>  </a:t>
            </a:r>
            <a:r>
              <a:rPr lang="en-US" sz="6600">
                <a:solidFill>
                  <a:schemeClr val="tx2"/>
                </a:solidFill>
                <a:latin typeface="Algerian" pitchFamily="82" charset="0"/>
              </a:rPr>
              <a:t>Thank you</a:t>
            </a:r>
          </a:p>
        </p:txBody>
      </p:sp>
    </p:spTree>
  </p:cSld>
  <p:clrMapOvr>
    <a:masterClrMapping/>
  </p:clrMapOvr>
  <p:transition>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a:xfrm>
            <a:off x="1054100" y="219075"/>
            <a:ext cx="7229475" cy="457200"/>
          </a:xfrm>
        </p:spPr>
        <p:txBody>
          <a:bodyPr/>
          <a:lstStyle/>
          <a:p>
            <a:r>
              <a:rPr lang="en-US"/>
              <a:t>Processes Tree on a UNIX System</a:t>
            </a:r>
          </a:p>
        </p:txBody>
      </p:sp>
      <p:pic>
        <p:nvPicPr>
          <p:cNvPr id="449539" name="Picture 3"/>
          <p:cNvPicPr>
            <a:picLocks noChangeAspect="1" noChangeArrowheads="1"/>
          </p:cNvPicPr>
          <p:nvPr/>
        </p:nvPicPr>
        <p:blipFill>
          <a:blip r:embed="rId3"/>
          <a:srcRect l="665" t="11009" r="528" b="10808"/>
          <a:stretch>
            <a:fillRect/>
          </a:stretch>
        </p:blipFill>
        <p:spPr bwMode="auto">
          <a:xfrm>
            <a:off x="949325" y="1282700"/>
            <a:ext cx="6584950" cy="4168775"/>
          </a:xfrm>
          <a:prstGeom prst="rect">
            <a:avLst/>
          </a:prstGeom>
          <a:noFill/>
          <a:ln w="57150" cmpd="thickThin">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p:cNvSpPr>
            <a:spLocks noGrp="1" noChangeArrowheads="1"/>
          </p:cNvSpPr>
          <p:nvPr>
            <p:ph type="title"/>
          </p:nvPr>
        </p:nvSpPr>
        <p:spPr/>
        <p:txBody>
          <a:bodyPr/>
          <a:lstStyle/>
          <a:p>
            <a:r>
              <a:rPr lang="en-US"/>
              <a:t>Process Termination</a:t>
            </a:r>
          </a:p>
        </p:txBody>
      </p:sp>
      <p:sp>
        <p:nvSpPr>
          <p:cNvPr id="450563" name="Rectangle 3"/>
          <p:cNvSpPr>
            <a:spLocks noGrp="1" noChangeArrowheads="1"/>
          </p:cNvSpPr>
          <p:nvPr>
            <p:ph type="body" idx="1"/>
          </p:nvPr>
        </p:nvSpPr>
        <p:spPr/>
        <p:txBody>
          <a:bodyPr/>
          <a:lstStyle/>
          <a:p>
            <a:pPr>
              <a:lnSpc>
                <a:spcPct val="90000"/>
              </a:lnSpc>
            </a:pPr>
            <a:r>
              <a:rPr lang="en-US"/>
              <a:t>Process executes last statement and asks the operating system to decide it (</a:t>
            </a:r>
            <a:r>
              <a:rPr lang="en-US" b="1"/>
              <a:t>exit</a:t>
            </a:r>
            <a:r>
              <a:rPr lang="en-US"/>
              <a:t>).</a:t>
            </a:r>
          </a:p>
          <a:p>
            <a:pPr lvl="1">
              <a:lnSpc>
                <a:spcPct val="90000"/>
              </a:lnSpc>
            </a:pPr>
            <a:r>
              <a:rPr lang="en-US"/>
              <a:t>Output data from child to parent (via </a:t>
            </a:r>
            <a:r>
              <a:rPr lang="en-US" b="1"/>
              <a:t>wait</a:t>
            </a:r>
            <a:r>
              <a:rPr lang="en-US"/>
              <a:t>).</a:t>
            </a:r>
          </a:p>
          <a:p>
            <a:pPr lvl="1">
              <a:lnSpc>
                <a:spcPct val="90000"/>
              </a:lnSpc>
            </a:pPr>
            <a:r>
              <a:rPr lang="en-US"/>
              <a:t>Process’ resources are deallocated by operating system ( </a:t>
            </a:r>
            <a:r>
              <a:rPr lang="en-US" b="1">
                <a:solidFill>
                  <a:schemeClr val="accent1"/>
                </a:solidFill>
              </a:rPr>
              <a:t>I/O files , Buffers,virtual Meory </a:t>
            </a:r>
            <a:r>
              <a:rPr lang="en-US"/>
              <a:t>)</a:t>
            </a:r>
          </a:p>
          <a:p>
            <a:pPr>
              <a:lnSpc>
                <a:spcPct val="90000"/>
              </a:lnSpc>
            </a:pPr>
            <a:r>
              <a:rPr lang="en-US"/>
              <a:t>Parent may terminate execution of children processes (</a:t>
            </a:r>
            <a:r>
              <a:rPr lang="en-US" b="1"/>
              <a:t>abort</a:t>
            </a:r>
            <a:r>
              <a:rPr lang="en-US"/>
              <a:t>).</a:t>
            </a:r>
          </a:p>
          <a:p>
            <a:pPr lvl="1">
              <a:lnSpc>
                <a:spcPct val="90000"/>
              </a:lnSpc>
            </a:pPr>
            <a:r>
              <a:rPr lang="en-US"/>
              <a:t>Child has exceeded allocated resources.</a:t>
            </a:r>
          </a:p>
          <a:p>
            <a:pPr lvl="1">
              <a:lnSpc>
                <a:spcPct val="90000"/>
              </a:lnSpc>
            </a:pPr>
            <a:r>
              <a:rPr lang="en-US"/>
              <a:t>Task assigned to child is no longer required.</a:t>
            </a:r>
          </a:p>
          <a:p>
            <a:pPr lvl="1">
              <a:lnSpc>
                <a:spcPct val="90000"/>
              </a:lnSpc>
            </a:pPr>
            <a:r>
              <a:rPr lang="en-US"/>
              <a:t>Parent is exiting.</a:t>
            </a:r>
          </a:p>
          <a:p>
            <a:pPr lvl="2">
              <a:lnSpc>
                <a:spcPct val="90000"/>
              </a:lnSpc>
            </a:pPr>
            <a:r>
              <a:rPr lang="en-US"/>
              <a:t>Operating system does not allow child to continue if its parent terminates.</a:t>
            </a:r>
          </a:p>
          <a:p>
            <a:pPr lvl="2">
              <a:lnSpc>
                <a:spcPct val="90000"/>
              </a:lnSpc>
            </a:pPr>
            <a:r>
              <a:rPr lang="en-US"/>
              <a:t>Cascading termination.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ChangeArrowheads="1"/>
          </p:cNvSpPr>
          <p:nvPr>
            <p:ph type="title"/>
          </p:nvPr>
        </p:nvSpPr>
        <p:spPr/>
        <p:txBody>
          <a:bodyPr/>
          <a:lstStyle/>
          <a:p>
            <a:r>
              <a:rPr lang="en-US"/>
              <a:t>Process Concept</a:t>
            </a:r>
          </a:p>
        </p:txBody>
      </p:sp>
      <p:sp>
        <p:nvSpPr>
          <p:cNvPr id="393219" name="Rectangle 3"/>
          <p:cNvSpPr>
            <a:spLocks noGrp="1" noChangeArrowheads="1"/>
          </p:cNvSpPr>
          <p:nvPr>
            <p:ph type="body" idx="1"/>
          </p:nvPr>
        </p:nvSpPr>
        <p:spPr/>
        <p:txBody>
          <a:bodyPr/>
          <a:lstStyle/>
          <a:p>
            <a:r>
              <a:rPr lang="en-US" sz="2400"/>
              <a:t> An operating system executes a variety of programs:</a:t>
            </a:r>
          </a:p>
          <a:p>
            <a:pPr lvl="1"/>
            <a:r>
              <a:rPr lang="en-US" sz="2000"/>
              <a:t>Batch system – jobs</a:t>
            </a:r>
          </a:p>
          <a:p>
            <a:pPr lvl="1"/>
            <a:r>
              <a:rPr lang="en-US" sz="2000"/>
              <a:t>Time-shared systems – user programs or tasks</a:t>
            </a:r>
          </a:p>
          <a:p>
            <a:r>
              <a:rPr lang="en-US" sz="2400"/>
              <a:t> uses the terms </a:t>
            </a:r>
            <a:r>
              <a:rPr lang="en-US" sz="2400" i="1"/>
              <a:t>job</a:t>
            </a:r>
            <a:r>
              <a:rPr lang="en-US" sz="2400"/>
              <a:t> and </a:t>
            </a:r>
            <a:r>
              <a:rPr lang="en-US" sz="2400" i="1"/>
              <a:t>process</a:t>
            </a:r>
            <a:r>
              <a:rPr lang="en-US" sz="2400"/>
              <a:t> almost interchangeably.</a:t>
            </a:r>
          </a:p>
          <a:p>
            <a:r>
              <a:rPr lang="en-US" sz="2400"/>
              <a:t>Process – a program in execution; process execution must progress in sequential fashion.</a:t>
            </a:r>
          </a:p>
          <a:p>
            <a:r>
              <a:rPr lang="en-US" sz="2400"/>
              <a:t>A process includes:</a:t>
            </a:r>
          </a:p>
          <a:p>
            <a:pPr lvl="1"/>
            <a:r>
              <a:rPr lang="en-US" sz="2000"/>
              <a:t>program counter </a:t>
            </a:r>
          </a:p>
          <a:p>
            <a:pPr lvl="1"/>
            <a:r>
              <a:rPr lang="en-US" sz="2000"/>
              <a:t>stack</a:t>
            </a:r>
          </a:p>
          <a:p>
            <a:pPr lvl="1"/>
            <a:r>
              <a:rPr lang="en-US" sz="2000"/>
              <a:t>data section</a:t>
            </a:r>
          </a:p>
          <a:p>
            <a:pPr lvl="1">
              <a:buFontTx/>
              <a:buNone/>
            </a:pPr>
            <a:endParaRPr lang="en-US" sz="200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title"/>
          </p:nvPr>
        </p:nvSpPr>
        <p:spPr/>
        <p:txBody>
          <a:bodyPr/>
          <a:lstStyle/>
          <a:p>
            <a:r>
              <a:rPr lang="en-US"/>
              <a:t>Cooperating Processes ( </a:t>
            </a:r>
            <a:r>
              <a:rPr lang="en-US" b="1">
                <a:solidFill>
                  <a:srgbClr val="0000FF"/>
                </a:solidFill>
              </a:rPr>
              <a:t>Concurrent</a:t>
            </a:r>
            <a:r>
              <a:rPr lang="en-US"/>
              <a:t> )</a:t>
            </a:r>
          </a:p>
        </p:txBody>
      </p:sp>
      <p:sp>
        <p:nvSpPr>
          <p:cNvPr id="451587" name="Rectangle 3"/>
          <p:cNvSpPr>
            <a:spLocks noGrp="1" noChangeArrowheads="1"/>
          </p:cNvSpPr>
          <p:nvPr>
            <p:ph type="body" idx="1"/>
          </p:nvPr>
        </p:nvSpPr>
        <p:spPr/>
        <p:txBody>
          <a:bodyPr/>
          <a:lstStyle/>
          <a:p>
            <a:r>
              <a:rPr lang="en-US" i="1"/>
              <a:t>Independent</a:t>
            </a:r>
            <a:r>
              <a:rPr lang="en-US"/>
              <a:t> process cannot affect or be affected by the execution of another process (</a:t>
            </a:r>
            <a:r>
              <a:rPr lang="en-US">
                <a:solidFill>
                  <a:schemeClr val="accent1"/>
                </a:solidFill>
              </a:rPr>
              <a:t> Does not share any data (Temp or Persistent )</a:t>
            </a:r>
            <a:r>
              <a:rPr lang="en-US"/>
              <a:t>)</a:t>
            </a:r>
          </a:p>
          <a:p>
            <a:r>
              <a:rPr lang="en-US" i="1"/>
              <a:t>Cooperating</a:t>
            </a:r>
            <a:r>
              <a:rPr lang="en-US"/>
              <a:t> process can affect or be affected by the execution of another process</a:t>
            </a:r>
          </a:p>
          <a:p>
            <a:r>
              <a:rPr lang="en-US"/>
              <a:t>Advantages of process cooperation</a:t>
            </a:r>
          </a:p>
          <a:p>
            <a:pPr lvl="1"/>
            <a:r>
              <a:rPr lang="en-US"/>
              <a:t>Information sharing ( </a:t>
            </a:r>
            <a:r>
              <a:rPr lang="en-US" b="1">
                <a:solidFill>
                  <a:schemeClr val="accent2"/>
                </a:solidFill>
              </a:rPr>
              <a:t>Shared files </a:t>
            </a:r>
            <a:r>
              <a:rPr lang="en-US"/>
              <a:t>)</a:t>
            </a:r>
          </a:p>
          <a:p>
            <a:pPr lvl="1"/>
            <a:r>
              <a:rPr lang="en-US"/>
              <a:t>Computation speed-up </a:t>
            </a:r>
            <a:r>
              <a:rPr lang="en-US">
                <a:solidFill>
                  <a:srgbClr val="0000FF"/>
                </a:solidFill>
              </a:rPr>
              <a:t>( CPU or I/O Channels)</a:t>
            </a:r>
          </a:p>
          <a:p>
            <a:pPr lvl="1"/>
            <a:r>
              <a:rPr lang="en-US"/>
              <a:t>Modularity</a:t>
            </a:r>
          </a:p>
          <a:p>
            <a:pPr lvl="1"/>
            <a:r>
              <a:rPr lang="en-US"/>
              <a:t>Convenience</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Grp="1" noChangeArrowheads="1"/>
          </p:cNvSpPr>
          <p:nvPr>
            <p:ph type="title"/>
          </p:nvPr>
        </p:nvSpPr>
        <p:spPr/>
        <p:txBody>
          <a:bodyPr/>
          <a:lstStyle/>
          <a:p>
            <a:r>
              <a:rPr lang="en-US"/>
              <a:t>Producer-Consumer Problem</a:t>
            </a:r>
          </a:p>
        </p:txBody>
      </p:sp>
      <p:sp>
        <p:nvSpPr>
          <p:cNvPr id="452611" name="Rectangle 3"/>
          <p:cNvSpPr>
            <a:spLocks noGrp="1" noChangeArrowheads="1"/>
          </p:cNvSpPr>
          <p:nvPr>
            <p:ph type="body" idx="1"/>
          </p:nvPr>
        </p:nvSpPr>
        <p:spPr/>
        <p:txBody>
          <a:bodyPr/>
          <a:lstStyle/>
          <a:p>
            <a:r>
              <a:rPr lang="en-US"/>
              <a:t>Paradigm for cooperating processes, </a:t>
            </a:r>
            <a:r>
              <a:rPr lang="en-US" i="1"/>
              <a:t>producer</a:t>
            </a:r>
            <a:r>
              <a:rPr lang="en-US"/>
              <a:t> process produces information that is consumed by a </a:t>
            </a:r>
            <a:r>
              <a:rPr lang="en-US" i="1"/>
              <a:t>consumer</a:t>
            </a:r>
            <a:r>
              <a:rPr lang="en-US"/>
              <a:t> process.</a:t>
            </a:r>
          </a:p>
          <a:p>
            <a:pPr lvl="1"/>
            <a:r>
              <a:rPr lang="en-US" i="1"/>
              <a:t>unbounded-buffer</a:t>
            </a:r>
            <a:r>
              <a:rPr lang="en-US"/>
              <a:t> places no practical limit on the size of the buffer.</a:t>
            </a:r>
          </a:p>
          <a:p>
            <a:pPr lvl="1"/>
            <a:r>
              <a:rPr lang="en-US" i="1"/>
              <a:t>bounded-buffer</a:t>
            </a:r>
            <a:r>
              <a:rPr lang="en-US"/>
              <a:t> assumes that there is a fixed buffer size. </a:t>
            </a:r>
            <a:r>
              <a:rPr lang="en-US" i="1">
                <a:solidFill>
                  <a:schemeClr val="accent1"/>
                </a:solidFill>
              </a:rPr>
              <a:t>( Consumer must wait if the Buffer is empty and producer must wait if the buffer is full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Grp="1" noChangeArrowheads="1"/>
          </p:cNvSpPr>
          <p:nvPr>
            <p:ph type="title"/>
          </p:nvPr>
        </p:nvSpPr>
        <p:spPr>
          <a:xfrm>
            <a:off x="1069975" y="196850"/>
            <a:ext cx="8074025" cy="457200"/>
          </a:xfrm>
        </p:spPr>
        <p:txBody>
          <a:bodyPr/>
          <a:lstStyle/>
          <a:p>
            <a:r>
              <a:rPr lang="en-US" sz="2400"/>
              <a:t>Bounded-Buffer – Shared-Memory Solution</a:t>
            </a:r>
          </a:p>
        </p:txBody>
      </p:sp>
      <p:sp>
        <p:nvSpPr>
          <p:cNvPr id="453635" name="Rectangle 3"/>
          <p:cNvSpPr>
            <a:spLocks noGrp="1" noChangeArrowheads="1"/>
          </p:cNvSpPr>
          <p:nvPr>
            <p:ph type="body" idx="1"/>
          </p:nvPr>
        </p:nvSpPr>
        <p:spPr>
          <a:xfrm>
            <a:off x="609600" y="974725"/>
            <a:ext cx="8534400" cy="5883275"/>
          </a:xfrm>
        </p:spPr>
        <p:txBody>
          <a:bodyPr/>
          <a:lstStyle/>
          <a:p>
            <a:r>
              <a:rPr lang="en-US"/>
              <a:t>Shared data</a:t>
            </a:r>
          </a:p>
          <a:p>
            <a:pPr lvl="3">
              <a:buFontTx/>
              <a:buNone/>
            </a:pPr>
            <a:r>
              <a:rPr lang="en-US" sz="2000"/>
              <a:t>#define BUFFER_SIZE 10</a:t>
            </a:r>
          </a:p>
          <a:p>
            <a:pPr lvl="3">
              <a:buFontTx/>
              <a:buNone/>
            </a:pPr>
            <a:r>
              <a:rPr lang="en-US" sz="2000"/>
              <a:t>Typedef struct {</a:t>
            </a:r>
          </a:p>
          <a:p>
            <a:pPr lvl="3">
              <a:buFontTx/>
              <a:buNone/>
            </a:pPr>
            <a:r>
              <a:rPr lang="en-US" sz="2000"/>
              <a:t>	. . .</a:t>
            </a:r>
          </a:p>
          <a:p>
            <a:pPr lvl="3">
              <a:buFontTx/>
              <a:buNone/>
            </a:pPr>
            <a:r>
              <a:rPr lang="en-US" sz="2000"/>
              <a:t>} item;</a:t>
            </a:r>
          </a:p>
          <a:p>
            <a:pPr lvl="3">
              <a:buFontTx/>
              <a:buNone/>
            </a:pPr>
            <a:r>
              <a:rPr lang="en-US" sz="2000">
                <a:solidFill>
                  <a:srgbClr val="FF0066"/>
                </a:solidFill>
                <a:latin typeface="Times New Roman" pitchFamily="18" charset="0"/>
              </a:rPr>
              <a:t>item buffer[BUFFER_SIZE];</a:t>
            </a:r>
          </a:p>
          <a:p>
            <a:pPr lvl="3">
              <a:buFontTx/>
              <a:buNone/>
            </a:pPr>
            <a:r>
              <a:rPr lang="en-US" sz="2000"/>
              <a:t>int in = 0;</a:t>
            </a:r>
          </a:p>
          <a:p>
            <a:pPr lvl="3">
              <a:buFontTx/>
              <a:buNone/>
            </a:pPr>
            <a:r>
              <a:rPr lang="en-US" sz="2000"/>
              <a:t>int out = 0;</a:t>
            </a:r>
          </a:p>
          <a:p>
            <a:r>
              <a:rPr lang="en-US"/>
              <a:t>Solution is correct, but can only use </a:t>
            </a:r>
            <a:r>
              <a:rPr lang="en-US">
                <a:solidFill>
                  <a:srgbClr val="FF0066"/>
                </a:solidFill>
              </a:rPr>
              <a:t>BUFFER_SIZE-1</a:t>
            </a:r>
            <a:r>
              <a:rPr lang="en-US"/>
              <a:t> elements</a:t>
            </a:r>
          </a:p>
          <a:p>
            <a:pPr lvl="3">
              <a:buFontTx/>
              <a:buNone/>
            </a:pPr>
            <a:endParaRPr lang="en-US" sz="2000" b="1"/>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2"/>
          <p:cNvSpPr>
            <a:spLocks noGrp="1" noChangeArrowheads="1"/>
          </p:cNvSpPr>
          <p:nvPr>
            <p:ph type="title"/>
          </p:nvPr>
        </p:nvSpPr>
        <p:spPr/>
        <p:txBody>
          <a:bodyPr/>
          <a:lstStyle/>
          <a:p>
            <a:r>
              <a:rPr lang="en-US"/>
              <a:t>Bounded-Buffer – Producer Process </a:t>
            </a:r>
          </a:p>
        </p:txBody>
      </p:sp>
      <p:sp>
        <p:nvSpPr>
          <p:cNvPr id="454659" name="Rectangle 3"/>
          <p:cNvSpPr>
            <a:spLocks noGrp="1" noChangeArrowheads="1"/>
          </p:cNvSpPr>
          <p:nvPr>
            <p:ph type="body" idx="1"/>
          </p:nvPr>
        </p:nvSpPr>
        <p:spPr/>
        <p:txBody>
          <a:bodyPr/>
          <a:lstStyle/>
          <a:p>
            <a:pPr>
              <a:buFontTx/>
              <a:buNone/>
            </a:pPr>
            <a:endParaRPr lang="en-US"/>
          </a:p>
          <a:p>
            <a:pPr>
              <a:buFontTx/>
              <a:buNone/>
            </a:pPr>
            <a:r>
              <a:rPr lang="en-US"/>
              <a:t>	item nextProduced;</a:t>
            </a:r>
            <a:br>
              <a:rPr lang="en-US"/>
            </a:br>
            <a:endParaRPr lang="en-US"/>
          </a:p>
          <a:p>
            <a:pPr>
              <a:buFontTx/>
              <a:buNone/>
            </a:pPr>
            <a:r>
              <a:rPr lang="en-US"/>
              <a:t>	while (1) {</a:t>
            </a:r>
          </a:p>
          <a:p>
            <a:pPr>
              <a:buFontTx/>
              <a:buNone/>
            </a:pPr>
            <a:r>
              <a:rPr lang="en-US"/>
              <a:t>		while (((in + 1) % BUFFER_SIZE) == out) </a:t>
            </a:r>
            <a:r>
              <a:rPr lang="en-US" i="1">
                <a:solidFill>
                  <a:srgbClr val="0000FF"/>
                </a:solidFill>
              </a:rPr>
              <a:t>//Buffer full</a:t>
            </a:r>
          </a:p>
          <a:p>
            <a:pPr>
              <a:buFontTx/>
              <a:buNone/>
            </a:pPr>
            <a:r>
              <a:rPr lang="en-US"/>
              <a:t>			; /* do nothing */</a:t>
            </a:r>
          </a:p>
          <a:p>
            <a:pPr>
              <a:buFontTx/>
              <a:buNone/>
            </a:pPr>
            <a:r>
              <a:rPr lang="en-US"/>
              <a:t>		buffer[in] = nextProduced;</a:t>
            </a:r>
          </a:p>
          <a:p>
            <a:pPr>
              <a:buFontTx/>
              <a:buNone/>
            </a:pPr>
            <a:r>
              <a:rPr lang="en-US"/>
              <a:t>		in = (in + 1) % BUFFER_SIZE;</a:t>
            </a:r>
          </a:p>
          <a:p>
            <a:pPr>
              <a:buFontTx/>
              <a:buNone/>
            </a:pPr>
            <a:r>
              <a:rPr lang="en-US"/>
              <a:t>	}</a:t>
            </a:r>
          </a:p>
          <a:p>
            <a:pPr>
              <a:buFontTx/>
              <a:buNone/>
            </a:pPr>
            <a:endParaRPr lang="en-US"/>
          </a:p>
          <a:p>
            <a:pPr lvl="4">
              <a:buFontTx/>
              <a:buNone/>
            </a:pPr>
            <a:endParaRPr lang="en-US" sz="200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Grp="1" noChangeArrowheads="1"/>
          </p:cNvSpPr>
          <p:nvPr>
            <p:ph type="title"/>
          </p:nvPr>
        </p:nvSpPr>
        <p:spPr/>
        <p:txBody>
          <a:bodyPr/>
          <a:lstStyle/>
          <a:p>
            <a:r>
              <a:rPr lang="en-US"/>
              <a:t>Bounded-Buffer – Consumer Process</a:t>
            </a:r>
          </a:p>
        </p:txBody>
      </p:sp>
      <p:sp>
        <p:nvSpPr>
          <p:cNvPr id="455683" name="Rectangle 3"/>
          <p:cNvSpPr>
            <a:spLocks noGrp="1" noChangeArrowheads="1"/>
          </p:cNvSpPr>
          <p:nvPr>
            <p:ph type="body" idx="1"/>
          </p:nvPr>
        </p:nvSpPr>
        <p:spPr/>
        <p:txBody>
          <a:bodyPr/>
          <a:lstStyle/>
          <a:p>
            <a:pPr>
              <a:lnSpc>
                <a:spcPct val="90000"/>
              </a:lnSpc>
              <a:buFontTx/>
              <a:buNone/>
            </a:pPr>
            <a:endParaRPr lang="en-US" sz="2400"/>
          </a:p>
          <a:p>
            <a:pPr>
              <a:lnSpc>
                <a:spcPct val="90000"/>
              </a:lnSpc>
              <a:buFontTx/>
              <a:buNone/>
            </a:pPr>
            <a:r>
              <a:rPr lang="en-US" sz="2400"/>
              <a:t>	item nextConsumed;</a:t>
            </a:r>
            <a:br>
              <a:rPr lang="en-US" sz="2400"/>
            </a:br>
            <a:endParaRPr lang="en-US" sz="2400"/>
          </a:p>
          <a:p>
            <a:pPr>
              <a:lnSpc>
                <a:spcPct val="90000"/>
              </a:lnSpc>
              <a:buFontTx/>
              <a:buNone/>
            </a:pPr>
            <a:r>
              <a:rPr lang="en-US" sz="2400"/>
              <a:t>	while (1) {</a:t>
            </a:r>
          </a:p>
          <a:p>
            <a:pPr>
              <a:lnSpc>
                <a:spcPct val="90000"/>
              </a:lnSpc>
              <a:buFontTx/>
              <a:buNone/>
            </a:pPr>
            <a:r>
              <a:rPr lang="en-US" sz="2400"/>
              <a:t>		while (in == out) </a:t>
            </a:r>
            <a:r>
              <a:rPr lang="en-US" sz="2400" b="1" i="1">
                <a:solidFill>
                  <a:srgbClr val="FF0066"/>
                </a:solidFill>
              </a:rPr>
              <a:t>// Empty</a:t>
            </a:r>
          </a:p>
          <a:p>
            <a:pPr>
              <a:lnSpc>
                <a:spcPct val="90000"/>
              </a:lnSpc>
              <a:buFontTx/>
              <a:buNone/>
            </a:pPr>
            <a:r>
              <a:rPr lang="en-US" sz="2400"/>
              <a:t>			; /* do nothing */</a:t>
            </a:r>
          </a:p>
          <a:p>
            <a:pPr>
              <a:lnSpc>
                <a:spcPct val="90000"/>
              </a:lnSpc>
              <a:buFontTx/>
              <a:buNone/>
            </a:pPr>
            <a:r>
              <a:rPr lang="en-US" sz="2400"/>
              <a:t>		nextConsumed = buffer[out];</a:t>
            </a:r>
          </a:p>
          <a:p>
            <a:pPr>
              <a:lnSpc>
                <a:spcPct val="90000"/>
              </a:lnSpc>
              <a:buFontTx/>
              <a:buNone/>
            </a:pPr>
            <a:r>
              <a:rPr lang="en-US" sz="2400"/>
              <a:t>		out = (out + 1) % BUFFER_SIZE;</a:t>
            </a:r>
          </a:p>
          <a:p>
            <a:pPr>
              <a:lnSpc>
                <a:spcPct val="90000"/>
              </a:lnSpc>
              <a:buFontTx/>
              <a:buNone/>
            </a:pPr>
            <a:r>
              <a:rPr lang="en-US" sz="2400"/>
              <a:t>	}</a:t>
            </a:r>
          </a:p>
          <a:p>
            <a:pPr>
              <a:lnSpc>
                <a:spcPct val="90000"/>
              </a:lnSpc>
              <a:buFontTx/>
              <a:buNone/>
            </a:pPr>
            <a:endParaRPr lang="en-US" sz="2400"/>
          </a:p>
          <a:p>
            <a:pPr>
              <a:lnSpc>
                <a:spcPct val="90000"/>
              </a:lnSpc>
              <a:buFontTx/>
              <a:buNone/>
            </a:pPr>
            <a:endParaRPr lang="en-US" sz="2400"/>
          </a:p>
          <a:p>
            <a:pPr>
              <a:lnSpc>
                <a:spcPct val="90000"/>
              </a:lnSpc>
              <a:buFontTx/>
              <a:buNone/>
            </a:pPr>
            <a:r>
              <a:rPr lang="en-US" sz="2400"/>
              <a:t>	</a:t>
            </a:r>
          </a:p>
          <a:p>
            <a:pPr lvl="4">
              <a:lnSpc>
                <a:spcPct val="90000"/>
              </a:lnSpc>
              <a:buFontTx/>
              <a:buNone/>
            </a:pP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Grp="1" noChangeArrowheads="1"/>
          </p:cNvSpPr>
          <p:nvPr>
            <p:ph type="title"/>
          </p:nvPr>
        </p:nvSpPr>
        <p:spPr/>
        <p:txBody>
          <a:bodyPr/>
          <a:lstStyle/>
          <a:p>
            <a:r>
              <a:rPr lang="en-US"/>
              <a:t>Interprocess Communication (IPC)</a:t>
            </a:r>
          </a:p>
        </p:txBody>
      </p:sp>
      <p:sp>
        <p:nvSpPr>
          <p:cNvPr id="456707" name="Rectangle 3"/>
          <p:cNvSpPr>
            <a:spLocks noGrp="1" noChangeArrowheads="1"/>
          </p:cNvSpPr>
          <p:nvPr>
            <p:ph type="body" idx="1"/>
          </p:nvPr>
        </p:nvSpPr>
        <p:spPr/>
        <p:txBody>
          <a:bodyPr/>
          <a:lstStyle/>
          <a:p>
            <a:pPr>
              <a:buSzPct val="175000"/>
            </a:pPr>
            <a:r>
              <a:rPr lang="en-US" sz="2400">
                <a:latin typeface="Times New Roman" pitchFamily="18" charset="0"/>
              </a:rPr>
              <a:t>Mechanism for processes to communicate and to synchronize their actions.</a:t>
            </a:r>
          </a:p>
          <a:p>
            <a:pPr>
              <a:buSzPct val="175000"/>
            </a:pPr>
            <a:r>
              <a:rPr lang="en-US" sz="2400">
                <a:latin typeface="Times New Roman" pitchFamily="18" charset="0"/>
              </a:rPr>
              <a:t>Message system – processes communicate with each other without resorting to shared variables.</a:t>
            </a:r>
          </a:p>
          <a:p>
            <a:pPr>
              <a:buSzPct val="175000"/>
            </a:pPr>
            <a:r>
              <a:rPr lang="en-US" sz="2400">
                <a:latin typeface="Times New Roman" pitchFamily="18" charset="0"/>
              </a:rPr>
              <a:t>IPC facility provides two operations:</a:t>
            </a:r>
          </a:p>
          <a:p>
            <a:pPr lvl="1"/>
            <a:r>
              <a:rPr lang="en-US" b="1">
                <a:latin typeface="Times New Roman" pitchFamily="18" charset="0"/>
              </a:rPr>
              <a:t>send</a:t>
            </a:r>
            <a:r>
              <a:rPr lang="en-US">
                <a:latin typeface="Times New Roman" pitchFamily="18" charset="0"/>
              </a:rPr>
              <a:t>(</a:t>
            </a:r>
            <a:r>
              <a:rPr lang="en-US" i="1">
                <a:latin typeface="Times New Roman" pitchFamily="18" charset="0"/>
              </a:rPr>
              <a:t>message</a:t>
            </a:r>
            <a:r>
              <a:rPr lang="en-US">
                <a:latin typeface="Times New Roman" pitchFamily="18" charset="0"/>
              </a:rPr>
              <a:t>) – message size fixed or variable </a:t>
            </a:r>
          </a:p>
          <a:p>
            <a:pPr lvl="1"/>
            <a:r>
              <a:rPr lang="en-US" b="1">
                <a:latin typeface="Times New Roman" pitchFamily="18" charset="0"/>
              </a:rPr>
              <a:t>receive</a:t>
            </a:r>
            <a:r>
              <a:rPr lang="en-US">
                <a:latin typeface="Times New Roman" pitchFamily="18" charset="0"/>
              </a:rPr>
              <a:t>(</a:t>
            </a:r>
            <a:r>
              <a:rPr lang="en-US" i="1">
                <a:latin typeface="Times New Roman" pitchFamily="18" charset="0"/>
              </a:rPr>
              <a:t>message</a:t>
            </a:r>
            <a:r>
              <a:rPr lang="en-US">
                <a:latin typeface="Times New Roman" pitchFamily="18" charset="0"/>
              </a:rPr>
              <a:t>)</a:t>
            </a:r>
          </a:p>
          <a:p>
            <a:pPr>
              <a:buSzPct val="175000"/>
            </a:pPr>
            <a:r>
              <a:rPr lang="en-US" sz="2400">
                <a:latin typeface="Times New Roman" pitchFamily="18" charset="0"/>
              </a:rPr>
              <a:t>If </a:t>
            </a:r>
            <a:r>
              <a:rPr lang="en-US" sz="2400" i="1">
                <a:latin typeface="Times New Roman" pitchFamily="18" charset="0"/>
              </a:rPr>
              <a:t>P</a:t>
            </a:r>
            <a:r>
              <a:rPr lang="en-US" sz="2400">
                <a:latin typeface="Times New Roman" pitchFamily="18" charset="0"/>
              </a:rPr>
              <a:t> and </a:t>
            </a:r>
            <a:r>
              <a:rPr lang="en-US" sz="2400" i="1">
                <a:latin typeface="Times New Roman" pitchFamily="18" charset="0"/>
              </a:rPr>
              <a:t>Q</a:t>
            </a:r>
            <a:r>
              <a:rPr lang="en-US" sz="2400">
                <a:latin typeface="Times New Roman" pitchFamily="18" charset="0"/>
              </a:rPr>
              <a:t> wish to communicate, they need to:</a:t>
            </a:r>
          </a:p>
          <a:p>
            <a:pPr lvl="1"/>
            <a:r>
              <a:rPr lang="en-US">
                <a:latin typeface="Times New Roman" pitchFamily="18" charset="0"/>
              </a:rPr>
              <a:t>establish a </a:t>
            </a:r>
            <a:r>
              <a:rPr lang="en-US" i="1">
                <a:latin typeface="Times New Roman" pitchFamily="18" charset="0"/>
              </a:rPr>
              <a:t>communication</a:t>
            </a:r>
            <a:r>
              <a:rPr lang="en-US">
                <a:latin typeface="Times New Roman" pitchFamily="18" charset="0"/>
              </a:rPr>
              <a:t> </a:t>
            </a:r>
            <a:r>
              <a:rPr lang="en-US" i="1">
                <a:latin typeface="Times New Roman" pitchFamily="18" charset="0"/>
              </a:rPr>
              <a:t>link</a:t>
            </a:r>
            <a:r>
              <a:rPr lang="en-US">
                <a:latin typeface="Times New Roman" pitchFamily="18" charset="0"/>
              </a:rPr>
              <a:t> between them</a:t>
            </a:r>
          </a:p>
          <a:p>
            <a:pPr lvl="1"/>
            <a:r>
              <a:rPr lang="en-US">
                <a:latin typeface="Times New Roman" pitchFamily="18" charset="0"/>
              </a:rPr>
              <a:t>exchange messages via send/receive</a:t>
            </a:r>
          </a:p>
          <a:p>
            <a:pPr>
              <a:buSzPct val="175000"/>
            </a:pPr>
            <a:r>
              <a:rPr lang="en-US" sz="2400">
                <a:latin typeface="Times New Roman" pitchFamily="18" charset="0"/>
              </a:rPr>
              <a:t>Implementation of communication link</a:t>
            </a:r>
          </a:p>
          <a:p>
            <a:pPr lvl="1"/>
            <a:r>
              <a:rPr lang="en-US">
                <a:latin typeface="Times New Roman" pitchFamily="18" charset="0"/>
              </a:rPr>
              <a:t>physical (e.g., shared memory, hardware bus)</a:t>
            </a:r>
          </a:p>
          <a:p>
            <a:pPr lvl="1"/>
            <a:r>
              <a:rPr lang="en-US">
                <a:latin typeface="Times New Roman" pitchFamily="18" charset="0"/>
              </a:rPr>
              <a:t>logical (e.g., logical properties)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title"/>
          </p:nvPr>
        </p:nvSpPr>
        <p:spPr/>
        <p:txBody>
          <a:bodyPr/>
          <a:lstStyle/>
          <a:p>
            <a:r>
              <a:rPr lang="en-US"/>
              <a:t>Implementation Questions</a:t>
            </a:r>
          </a:p>
        </p:txBody>
      </p:sp>
      <p:sp>
        <p:nvSpPr>
          <p:cNvPr id="457731" name="Rectangle 3"/>
          <p:cNvSpPr>
            <a:spLocks noGrp="1" noChangeArrowheads="1"/>
          </p:cNvSpPr>
          <p:nvPr>
            <p:ph type="body" idx="1"/>
          </p:nvPr>
        </p:nvSpPr>
        <p:spPr/>
        <p:txBody>
          <a:bodyPr/>
          <a:lstStyle/>
          <a:p>
            <a:r>
              <a:rPr lang="en-US"/>
              <a:t>How are links established?</a:t>
            </a:r>
          </a:p>
          <a:p>
            <a:r>
              <a:rPr lang="en-US"/>
              <a:t>Can a link be associated with more than two processes?</a:t>
            </a:r>
          </a:p>
          <a:p>
            <a:r>
              <a:rPr lang="en-US"/>
              <a:t>How many links can there be between every pair of communicating processes?</a:t>
            </a:r>
          </a:p>
          <a:p>
            <a:r>
              <a:rPr lang="en-US"/>
              <a:t>What is the capacity of a link?</a:t>
            </a:r>
          </a:p>
          <a:p>
            <a:r>
              <a:rPr lang="en-US"/>
              <a:t>Is the size of a message that the link can accommodate fixed or variable?</a:t>
            </a:r>
          </a:p>
          <a:p>
            <a:r>
              <a:rPr lang="en-US"/>
              <a:t>Is a link unidirectional or bi-directional?</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Title 1"/>
          <p:cNvSpPr>
            <a:spLocks noGrp="1"/>
          </p:cNvSpPr>
          <p:nvPr>
            <p:ph type="title" idx="4294967295"/>
          </p:nvPr>
        </p:nvSpPr>
        <p:spPr/>
        <p:txBody>
          <a:bodyPr anchor="ctr"/>
          <a:lstStyle/>
          <a:p>
            <a:r>
              <a:rPr lang="en-US"/>
              <a:t>Addressing</a:t>
            </a:r>
          </a:p>
        </p:txBody>
      </p:sp>
      <p:sp>
        <p:nvSpPr>
          <p:cNvPr id="791555" name="Content Placeholder 2"/>
          <p:cNvSpPr>
            <a:spLocks noGrp="1"/>
          </p:cNvSpPr>
          <p:nvPr>
            <p:ph idx="4294967295"/>
          </p:nvPr>
        </p:nvSpPr>
        <p:spPr>
          <a:xfrm>
            <a:off x="457200" y="1600200"/>
            <a:ext cx="8229600" cy="4953000"/>
          </a:xfrm>
        </p:spPr>
        <p:txBody>
          <a:bodyPr/>
          <a:lstStyle/>
          <a:p>
            <a:r>
              <a:rPr lang="en-US"/>
              <a:t>Sending process need to be able to specify which process should receive the message</a:t>
            </a:r>
          </a:p>
          <a:p>
            <a:pPr lvl="1"/>
            <a:r>
              <a:rPr lang="en-US"/>
              <a:t>Direct addressing</a:t>
            </a:r>
          </a:p>
          <a:p>
            <a:pPr lvl="1"/>
            <a:r>
              <a:rPr lang="en-US"/>
              <a:t>Indirect Addressing</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2" name="Title 1"/>
          <p:cNvSpPr>
            <a:spLocks noGrp="1"/>
          </p:cNvSpPr>
          <p:nvPr>
            <p:ph type="title" idx="4294967295"/>
          </p:nvPr>
        </p:nvSpPr>
        <p:spPr/>
        <p:txBody>
          <a:bodyPr anchor="ctr"/>
          <a:lstStyle/>
          <a:p>
            <a:r>
              <a:rPr lang="en-NZ"/>
              <a:t>Direct Communication</a:t>
            </a:r>
          </a:p>
        </p:txBody>
      </p:sp>
      <p:sp>
        <p:nvSpPr>
          <p:cNvPr id="793603" name="Content Placeholder 2"/>
          <p:cNvSpPr>
            <a:spLocks noGrp="1"/>
          </p:cNvSpPr>
          <p:nvPr>
            <p:ph idx="4294967295"/>
          </p:nvPr>
        </p:nvSpPr>
        <p:spPr>
          <a:xfrm>
            <a:off x="457200" y="1600200"/>
            <a:ext cx="8229600" cy="4953000"/>
          </a:xfrm>
        </p:spPr>
        <p:txBody>
          <a:bodyPr/>
          <a:lstStyle/>
          <a:p>
            <a:r>
              <a:rPr lang="en-US"/>
              <a:t>Send primitive includes a specific identifier of the destination process</a:t>
            </a:r>
          </a:p>
          <a:p>
            <a:r>
              <a:rPr lang="en-US"/>
              <a:t>Receive primitive could know ahead of time which process a message is expected</a:t>
            </a:r>
          </a:p>
          <a:p>
            <a:r>
              <a:rPr lang="en-US"/>
              <a:t>Receive primitive could use source parameter to return a value when the receive operation has been performed</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p:txBody>
          <a:bodyPr/>
          <a:lstStyle/>
          <a:p>
            <a:r>
              <a:rPr lang="en-US"/>
              <a:t>Direct Communication…</a:t>
            </a:r>
          </a:p>
        </p:txBody>
      </p:sp>
      <p:sp>
        <p:nvSpPr>
          <p:cNvPr id="458755" name="Rectangle 3"/>
          <p:cNvSpPr>
            <a:spLocks noGrp="1" noChangeArrowheads="1"/>
          </p:cNvSpPr>
          <p:nvPr>
            <p:ph type="body" idx="1"/>
          </p:nvPr>
        </p:nvSpPr>
        <p:spPr/>
        <p:txBody>
          <a:bodyPr/>
          <a:lstStyle/>
          <a:p>
            <a:pPr>
              <a:buSzPct val="175000"/>
            </a:pPr>
            <a:r>
              <a:rPr lang="en-US" sz="2400">
                <a:latin typeface="Times New Roman" pitchFamily="18" charset="0"/>
              </a:rPr>
              <a:t>Processes must name each other explicitly:</a:t>
            </a:r>
          </a:p>
          <a:p>
            <a:pPr lvl="1"/>
            <a:r>
              <a:rPr lang="en-US" b="1">
                <a:latin typeface="Times New Roman" pitchFamily="18" charset="0"/>
              </a:rPr>
              <a:t>send</a:t>
            </a:r>
            <a:r>
              <a:rPr lang="en-US">
                <a:latin typeface="Times New Roman" pitchFamily="18" charset="0"/>
              </a:rPr>
              <a:t> (</a:t>
            </a:r>
            <a:r>
              <a:rPr lang="en-US" i="1">
                <a:latin typeface="Times New Roman" pitchFamily="18" charset="0"/>
              </a:rPr>
              <a:t>P, message</a:t>
            </a:r>
            <a:r>
              <a:rPr lang="en-US">
                <a:latin typeface="Times New Roman" pitchFamily="18" charset="0"/>
              </a:rPr>
              <a:t>) – send a message to process P</a:t>
            </a:r>
          </a:p>
          <a:p>
            <a:pPr lvl="1"/>
            <a:r>
              <a:rPr lang="en-US" b="1">
                <a:latin typeface="Times New Roman" pitchFamily="18" charset="0"/>
              </a:rPr>
              <a:t>receive</a:t>
            </a:r>
            <a:r>
              <a:rPr lang="en-US">
                <a:latin typeface="Times New Roman" pitchFamily="18" charset="0"/>
              </a:rPr>
              <a:t>(</a:t>
            </a:r>
            <a:r>
              <a:rPr lang="en-US" i="1">
                <a:latin typeface="Times New Roman" pitchFamily="18" charset="0"/>
              </a:rPr>
              <a:t>Q, message</a:t>
            </a:r>
            <a:r>
              <a:rPr lang="en-US">
                <a:latin typeface="Times New Roman" pitchFamily="18" charset="0"/>
              </a:rPr>
              <a:t>) – receive a message from process Q</a:t>
            </a:r>
          </a:p>
          <a:p>
            <a:pPr>
              <a:buSzPct val="175000"/>
            </a:pPr>
            <a:r>
              <a:rPr lang="en-US" sz="2400">
                <a:latin typeface="Times New Roman" pitchFamily="18" charset="0"/>
              </a:rPr>
              <a:t>Properties of communication link</a:t>
            </a:r>
          </a:p>
          <a:p>
            <a:pPr lvl="1"/>
            <a:r>
              <a:rPr lang="en-US">
                <a:latin typeface="Times New Roman" pitchFamily="18" charset="0"/>
              </a:rPr>
              <a:t>Links are established automatically.</a:t>
            </a:r>
          </a:p>
          <a:p>
            <a:pPr lvl="1"/>
            <a:r>
              <a:rPr lang="en-US">
                <a:latin typeface="Times New Roman" pitchFamily="18" charset="0"/>
              </a:rPr>
              <a:t>A link is associated with exactly one pair of communicating processes.</a:t>
            </a:r>
          </a:p>
          <a:p>
            <a:pPr lvl="1"/>
            <a:r>
              <a:rPr lang="en-US">
                <a:latin typeface="Times New Roman" pitchFamily="18" charset="0"/>
              </a:rPr>
              <a:t>Between each pair there exists exactly one link.</a:t>
            </a:r>
          </a:p>
          <a:p>
            <a:pPr lvl="1"/>
            <a:r>
              <a:rPr lang="en-US">
                <a:latin typeface="Times New Roman" pitchFamily="18" charset="0"/>
              </a:rPr>
              <a:t>The link may be unidirectional, but is usually bi-directional.</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p:txBody>
          <a:bodyPr/>
          <a:lstStyle/>
          <a:p>
            <a:r>
              <a:rPr lang="en-US"/>
              <a:t>What is a </a:t>
            </a:r>
            <a:r>
              <a:rPr lang="en-US" i="1"/>
              <a:t>“process” </a:t>
            </a:r>
            <a:r>
              <a:rPr lang="en-US"/>
              <a:t>?</a:t>
            </a:r>
          </a:p>
        </p:txBody>
      </p:sp>
      <p:sp>
        <p:nvSpPr>
          <p:cNvPr id="394243" name="Rectangle 3"/>
          <p:cNvSpPr>
            <a:spLocks noGrp="1" noChangeArrowheads="1"/>
          </p:cNvSpPr>
          <p:nvPr>
            <p:ph type="body" idx="1"/>
          </p:nvPr>
        </p:nvSpPr>
        <p:spPr/>
        <p:txBody>
          <a:bodyPr/>
          <a:lstStyle/>
          <a:p>
            <a:r>
              <a:rPr lang="en-US"/>
              <a:t> </a:t>
            </a:r>
            <a:r>
              <a:rPr lang="en-US" i="1"/>
              <a:t>A program in execution</a:t>
            </a:r>
          </a:p>
          <a:p>
            <a:pPr>
              <a:lnSpc>
                <a:spcPct val="90000"/>
              </a:lnSpc>
            </a:pPr>
            <a:r>
              <a:rPr lang="en-US"/>
              <a:t>An instance of a program running on a computer</a:t>
            </a:r>
          </a:p>
          <a:p>
            <a:pPr>
              <a:lnSpc>
                <a:spcPct val="90000"/>
              </a:lnSpc>
            </a:pPr>
            <a:r>
              <a:rPr lang="en-US"/>
              <a:t>The entity that can be assigned to and executed on a processor</a:t>
            </a:r>
          </a:p>
          <a:p>
            <a:pPr>
              <a:lnSpc>
                <a:spcPct val="90000"/>
              </a:lnSpc>
            </a:pPr>
            <a:r>
              <a:rPr lang="en-US"/>
              <a:t>A unit of activity characterized by the execution of a sequence of instructions, a current state, and an associated set of system instructions.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p:txBody>
          <a:bodyPr/>
          <a:lstStyle/>
          <a:p>
            <a:r>
              <a:rPr lang="en-US"/>
              <a:t>Indirect Communication</a:t>
            </a:r>
          </a:p>
        </p:txBody>
      </p:sp>
      <p:sp>
        <p:nvSpPr>
          <p:cNvPr id="459779" name="Rectangle 3"/>
          <p:cNvSpPr>
            <a:spLocks noGrp="1" noChangeArrowheads="1"/>
          </p:cNvSpPr>
          <p:nvPr>
            <p:ph type="body" idx="1"/>
          </p:nvPr>
        </p:nvSpPr>
        <p:spPr>
          <a:xfrm>
            <a:off x="762000" y="1063625"/>
            <a:ext cx="7466013" cy="5184775"/>
          </a:xfrm>
        </p:spPr>
        <p:txBody>
          <a:bodyPr/>
          <a:lstStyle/>
          <a:p>
            <a:pPr>
              <a:buSzPct val="175000"/>
            </a:pPr>
            <a:r>
              <a:rPr lang="en-US" sz="2400">
                <a:latin typeface="Times New Roman" pitchFamily="18" charset="0"/>
              </a:rPr>
              <a:t>Messages are directed and received from mailboxes (also referred to as ports).</a:t>
            </a:r>
          </a:p>
          <a:p>
            <a:pPr lvl="1"/>
            <a:r>
              <a:rPr lang="en-US">
                <a:latin typeface="Times New Roman" pitchFamily="18" charset="0"/>
              </a:rPr>
              <a:t>Each mailbox has a unique id.</a:t>
            </a:r>
          </a:p>
          <a:p>
            <a:pPr lvl="1"/>
            <a:r>
              <a:rPr lang="en-US">
                <a:latin typeface="Times New Roman" pitchFamily="18" charset="0"/>
              </a:rPr>
              <a:t>Processes can communicate only if they share a mailbox.</a:t>
            </a:r>
          </a:p>
          <a:p>
            <a:pPr>
              <a:buSzPct val="175000"/>
            </a:pPr>
            <a:r>
              <a:rPr lang="en-US" sz="2400">
                <a:latin typeface="Times New Roman" pitchFamily="18" charset="0"/>
              </a:rPr>
              <a:t>Properties of communication link</a:t>
            </a:r>
          </a:p>
          <a:p>
            <a:pPr lvl="1"/>
            <a:r>
              <a:rPr lang="en-US">
                <a:latin typeface="Times New Roman" pitchFamily="18" charset="0"/>
              </a:rPr>
              <a:t>Link established only if processes share a common mailbox</a:t>
            </a:r>
          </a:p>
          <a:p>
            <a:pPr lvl="1"/>
            <a:r>
              <a:rPr lang="en-US">
                <a:latin typeface="Times New Roman" pitchFamily="18" charset="0"/>
              </a:rPr>
              <a:t>A link may be associated with many processes.</a:t>
            </a:r>
          </a:p>
          <a:p>
            <a:pPr lvl="1"/>
            <a:r>
              <a:rPr lang="en-US">
                <a:latin typeface="Times New Roman" pitchFamily="18" charset="0"/>
              </a:rPr>
              <a:t>Each pair of processes may share several communication links.</a:t>
            </a:r>
          </a:p>
          <a:p>
            <a:pPr lvl="1"/>
            <a:r>
              <a:rPr lang="en-US">
                <a:latin typeface="Times New Roman" pitchFamily="18" charset="0"/>
              </a:rPr>
              <a:t>Link may be unidirectional or bi-directional.</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r>
              <a:rPr lang="en-US"/>
              <a:t>Indirect Communication</a:t>
            </a:r>
          </a:p>
        </p:txBody>
      </p:sp>
      <p:sp>
        <p:nvSpPr>
          <p:cNvPr id="460803" name="Rectangle 3"/>
          <p:cNvSpPr>
            <a:spLocks noGrp="1" noChangeArrowheads="1"/>
          </p:cNvSpPr>
          <p:nvPr>
            <p:ph type="body" idx="1"/>
          </p:nvPr>
        </p:nvSpPr>
        <p:spPr>
          <a:xfrm>
            <a:off x="1065213" y="1366838"/>
            <a:ext cx="7229475" cy="4114800"/>
          </a:xfrm>
        </p:spPr>
        <p:txBody>
          <a:bodyPr/>
          <a:lstStyle/>
          <a:p>
            <a:r>
              <a:rPr lang="en-US"/>
              <a:t>Operations</a:t>
            </a:r>
          </a:p>
          <a:p>
            <a:pPr lvl="1"/>
            <a:r>
              <a:rPr lang="en-US"/>
              <a:t>create a new mailbox</a:t>
            </a:r>
          </a:p>
          <a:p>
            <a:pPr lvl="1"/>
            <a:r>
              <a:rPr lang="en-US"/>
              <a:t>send and receive messages through mailbox</a:t>
            </a:r>
          </a:p>
          <a:p>
            <a:pPr lvl="1"/>
            <a:r>
              <a:rPr lang="en-US"/>
              <a:t>destroy a mailbox</a:t>
            </a:r>
          </a:p>
          <a:p>
            <a:r>
              <a:rPr lang="en-US"/>
              <a:t>Primitives are defined as:</a:t>
            </a:r>
          </a:p>
          <a:p>
            <a:pPr>
              <a:buFontTx/>
              <a:buNone/>
            </a:pPr>
            <a:r>
              <a:rPr lang="en-US"/>
              <a:t>	</a:t>
            </a:r>
            <a:r>
              <a:rPr lang="en-US" b="1"/>
              <a:t>send</a:t>
            </a:r>
            <a:r>
              <a:rPr lang="en-US"/>
              <a:t>(</a:t>
            </a:r>
            <a:r>
              <a:rPr lang="en-US" i="1"/>
              <a:t>A, message</a:t>
            </a:r>
            <a:r>
              <a:rPr lang="en-US"/>
              <a:t>) – send a message to mailbox A</a:t>
            </a:r>
          </a:p>
          <a:p>
            <a:pPr>
              <a:buFontTx/>
              <a:buNone/>
            </a:pPr>
            <a:r>
              <a:rPr lang="en-US"/>
              <a:t>	</a:t>
            </a:r>
            <a:r>
              <a:rPr lang="en-US" b="1"/>
              <a:t>receive</a:t>
            </a:r>
            <a:r>
              <a:rPr lang="en-US"/>
              <a:t>(</a:t>
            </a:r>
            <a:r>
              <a:rPr lang="en-US" i="1"/>
              <a:t>A, message</a:t>
            </a:r>
            <a:r>
              <a:rPr lang="en-US"/>
              <a:t>) – receive a message from mailbox A</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p:txBody>
          <a:bodyPr/>
          <a:lstStyle/>
          <a:p>
            <a:r>
              <a:rPr lang="en-US"/>
              <a:t>Indirect Communication</a:t>
            </a:r>
          </a:p>
        </p:txBody>
      </p:sp>
      <p:sp>
        <p:nvSpPr>
          <p:cNvPr id="461827" name="Rectangle 3"/>
          <p:cNvSpPr>
            <a:spLocks noGrp="1" noChangeArrowheads="1"/>
          </p:cNvSpPr>
          <p:nvPr>
            <p:ph type="body" idx="1"/>
          </p:nvPr>
        </p:nvSpPr>
        <p:spPr/>
        <p:txBody>
          <a:bodyPr/>
          <a:lstStyle/>
          <a:p>
            <a:r>
              <a:rPr lang="en-US"/>
              <a:t>Mailbox sharing</a:t>
            </a:r>
          </a:p>
          <a:p>
            <a:pPr lvl="1"/>
            <a:r>
              <a:rPr lang="en-US" i="1"/>
              <a:t>P</a:t>
            </a:r>
            <a:r>
              <a:rPr lang="en-US" i="1" baseline="-25000"/>
              <a:t>1</a:t>
            </a:r>
            <a:r>
              <a:rPr lang="en-US" i="1"/>
              <a:t>, P</a:t>
            </a:r>
            <a:r>
              <a:rPr lang="en-US" i="1" baseline="-25000"/>
              <a:t>2</a:t>
            </a:r>
            <a:r>
              <a:rPr lang="en-US" i="1"/>
              <a:t>,</a:t>
            </a:r>
            <a:r>
              <a:rPr lang="en-US"/>
              <a:t> and</a:t>
            </a:r>
            <a:r>
              <a:rPr lang="en-US" i="1"/>
              <a:t> P</a:t>
            </a:r>
            <a:r>
              <a:rPr lang="en-US" i="1" baseline="-25000"/>
              <a:t>3</a:t>
            </a:r>
            <a:r>
              <a:rPr lang="en-US"/>
              <a:t> share mailbox A.</a:t>
            </a:r>
          </a:p>
          <a:p>
            <a:pPr lvl="1"/>
            <a:r>
              <a:rPr lang="en-US" i="1"/>
              <a:t>P</a:t>
            </a:r>
            <a:r>
              <a:rPr lang="en-US" i="1" baseline="-25000"/>
              <a:t>1</a:t>
            </a:r>
            <a:r>
              <a:rPr lang="en-US"/>
              <a:t>, sends; </a:t>
            </a:r>
            <a:r>
              <a:rPr lang="en-US" i="1"/>
              <a:t>P</a:t>
            </a:r>
            <a:r>
              <a:rPr lang="en-US" i="1" baseline="-25000"/>
              <a:t>2</a:t>
            </a:r>
            <a:r>
              <a:rPr lang="en-US" i="1"/>
              <a:t> </a:t>
            </a:r>
            <a:r>
              <a:rPr lang="en-US"/>
              <a:t>and</a:t>
            </a:r>
            <a:r>
              <a:rPr lang="en-US" i="1"/>
              <a:t> P</a:t>
            </a:r>
            <a:r>
              <a:rPr lang="en-US" i="1" baseline="-25000"/>
              <a:t>3</a:t>
            </a:r>
            <a:r>
              <a:rPr lang="en-US"/>
              <a:t> receive.</a:t>
            </a:r>
          </a:p>
          <a:p>
            <a:pPr lvl="1"/>
            <a:r>
              <a:rPr lang="en-US"/>
              <a:t>Who gets the message?</a:t>
            </a:r>
          </a:p>
          <a:p>
            <a:r>
              <a:rPr lang="en-US"/>
              <a:t>Solutions</a:t>
            </a:r>
          </a:p>
          <a:p>
            <a:pPr lvl="1"/>
            <a:r>
              <a:rPr lang="en-US"/>
              <a:t>Allow a link to be associated with at most two processes.</a:t>
            </a:r>
          </a:p>
          <a:p>
            <a:pPr lvl="1"/>
            <a:r>
              <a:rPr lang="en-US"/>
              <a:t>Allow only one process at a time to execute a receive operation.</a:t>
            </a:r>
          </a:p>
          <a:p>
            <a:pPr lvl="1"/>
            <a:r>
              <a:rPr lang="en-US"/>
              <a:t>Allow the system to select arbitrarily the receiver ( </a:t>
            </a:r>
            <a:r>
              <a:rPr lang="en-US" i="1">
                <a:solidFill>
                  <a:srgbClr val="FF0066"/>
                </a:solidFill>
              </a:rPr>
              <a:t>either p2 or p3 </a:t>
            </a:r>
            <a:r>
              <a:rPr lang="en-US"/>
              <a:t>).  Sender is notified who the receiver was.</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650" name="Title 1"/>
          <p:cNvSpPr>
            <a:spLocks noGrp="1"/>
          </p:cNvSpPr>
          <p:nvPr>
            <p:ph type="title" idx="4294967295"/>
          </p:nvPr>
        </p:nvSpPr>
        <p:spPr/>
        <p:txBody>
          <a:bodyPr anchor="ctr"/>
          <a:lstStyle/>
          <a:p>
            <a:r>
              <a:rPr lang="en-US"/>
              <a:t>Indirect Process Communication</a:t>
            </a:r>
          </a:p>
        </p:txBody>
      </p:sp>
      <p:pic>
        <p:nvPicPr>
          <p:cNvPr id="795651" name="Content Placeholder 3" descr="Fig05_18.gif"/>
          <p:cNvPicPr>
            <a:picLocks noGrp="1" noChangeAspect="1"/>
          </p:cNvPicPr>
          <p:nvPr>
            <p:ph idx="4294967295"/>
          </p:nvPr>
        </p:nvPicPr>
        <p:blipFill>
          <a:blip r:embed="rId3"/>
          <a:srcRect/>
          <a:stretch>
            <a:fillRect/>
          </a:stretch>
        </p:blipFill>
        <p:spPr>
          <a:xfrm>
            <a:off x="1211263" y="1447800"/>
            <a:ext cx="6721475" cy="5257800"/>
          </a:xfrm>
        </p:spPr>
      </p:pic>
      <p:pic>
        <p:nvPicPr>
          <p:cNvPr id="1026" name="Picture 2"/>
          <p:cNvPicPr>
            <a:picLocks noChangeAspect="1" noChangeArrowheads="1"/>
          </p:cNvPicPr>
          <p:nvPr/>
        </p:nvPicPr>
        <p:blipFill>
          <a:blip r:embed="rId4"/>
          <a:srcRect/>
          <a:stretch>
            <a:fillRect/>
          </a:stretch>
        </p:blipFill>
        <p:spPr bwMode="auto">
          <a:xfrm>
            <a:off x="1143000" y="1371600"/>
            <a:ext cx="3440113" cy="2339975"/>
          </a:xfrm>
          <a:prstGeom prst="rect">
            <a:avLst/>
          </a:prstGeom>
          <a:noFill/>
          <a:ln w="9525">
            <a:noFill/>
            <a:miter lim="800000"/>
            <a:headEnd/>
            <a:tailEnd/>
          </a:ln>
        </p:spPr>
      </p:pic>
      <p:pic>
        <p:nvPicPr>
          <p:cNvPr id="1027" name="Picture 3"/>
          <p:cNvPicPr>
            <a:picLocks noChangeAspect="1" noChangeArrowheads="1"/>
          </p:cNvPicPr>
          <p:nvPr/>
        </p:nvPicPr>
        <p:blipFill>
          <a:blip r:embed="rId5"/>
          <a:srcRect/>
          <a:stretch>
            <a:fillRect/>
          </a:stretch>
        </p:blipFill>
        <p:spPr bwMode="auto">
          <a:xfrm>
            <a:off x="4648200" y="1371600"/>
            <a:ext cx="3419475" cy="2330450"/>
          </a:xfrm>
          <a:prstGeom prst="rect">
            <a:avLst/>
          </a:prstGeom>
          <a:noFill/>
          <a:ln w="9525">
            <a:noFill/>
            <a:miter lim="800000"/>
            <a:headEnd/>
            <a:tailEnd/>
          </a:ln>
        </p:spPr>
      </p:pic>
      <p:pic>
        <p:nvPicPr>
          <p:cNvPr id="1028" name="Picture 4"/>
          <p:cNvPicPr>
            <a:picLocks noChangeAspect="1" noChangeArrowheads="1"/>
          </p:cNvPicPr>
          <p:nvPr/>
        </p:nvPicPr>
        <p:blipFill>
          <a:blip r:embed="rId6"/>
          <a:srcRect/>
          <a:stretch>
            <a:fillRect/>
          </a:stretch>
        </p:blipFill>
        <p:spPr bwMode="auto">
          <a:xfrm>
            <a:off x="1143000" y="3886200"/>
            <a:ext cx="3379788" cy="2589213"/>
          </a:xfrm>
          <a:prstGeom prst="rect">
            <a:avLst/>
          </a:prstGeom>
          <a:noFill/>
          <a:ln w="9525">
            <a:noFill/>
            <a:miter lim="800000"/>
            <a:headEnd/>
            <a:tailEnd/>
          </a:ln>
        </p:spPr>
      </p:pic>
      <p:pic>
        <p:nvPicPr>
          <p:cNvPr id="1029" name="Picture 5"/>
          <p:cNvPicPr>
            <a:picLocks noChangeAspect="1" noChangeArrowheads="1"/>
          </p:cNvPicPr>
          <p:nvPr/>
        </p:nvPicPr>
        <p:blipFill>
          <a:blip r:embed="rId7"/>
          <a:srcRect/>
          <a:stretch>
            <a:fillRect/>
          </a:stretch>
        </p:blipFill>
        <p:spPr bwMode="auto">
          <a:xfrm>
            <a:off x="4495800" y="3810000"/>
            <a:ext cx="3609975" cy="2549525"/>
          </a:xfrm>
          <a:prstGeom prst="rect">
            <a:avLst/>
          </a:prstGeom>
          <a:noFill/>
          <a:ln w="9525">
            <a:noFill/>
            <a:miter lim="800000"/>
            <a:headEnd/>
            <a:tailEnd/>
          </a:ln>
        </p:spPr>
      </p:pic>
      <p:sp>
        <p:nvSpPr>
          <p:cNvPr id="795656" name="Text Box 8"/>
          <p:cNvSpPr txBox="1">
            <a:spLocks noChangeArrowheads="1"/>
          </p:cNvSpPr>
          <p:nvPr/>
        </p:nvSpPr>
        <p:spPr bwMode="auto">
          <a:xfrm>
            <a:off x="2500313" y="6213475"/>
            <a:ext cx="1081087" cy="457200"/>
          </a:xfrm>
          <a:prstGeom prst="rect">
            <a:avLst/>
          </a:prstGeom>
          <a:noFill/>
          <a:ln w="9525">
            <a:noFill/>
            <a:miter lim="800000"/>
            <a:headEnd/>
            <a:tailEnd/>
          </a:ln>
          <a:effectLst/>
        </p:spPr>
        <p:txBody>
          <a:bodyPr lIns="90000" tIns="46800" rIns="90000" bIns="46800">
            <a:spAutoFit/>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par>
                          <p:cTn id="7" fill="hold">
                            <p:stCondLst>
                              <p:cond delay="0"/>
                            </p:stCondLst>
                            <p:childTnLst>
                              <p:par>
                                <p:cTn id="8" presetID="6" presetClass="emph" presetSubtype="0" fill="hold" nodeType="afterEffect">
                                  <p:stCondLst>
                                    <p:cond delay="0"/>
                                  </p:stCondLst>
                                  <p:childTnLst>
                                    <p:animScale>
                                      <p:cBhvr>
                                        <p:cTn id="9" dur="2000" fill="hold"/>
                                        <p:tgtEl>
                                          <p:spTgt spid="1026"/>
                                        </p:tgtEl>
                                      </p:cBhvr>
                                      <p:by x="150000" y="150000"/>
                                    </p:animScale>
                                  </p:childTnLst>
                                </p:cTn>
                              </p:par>
                              <p:par>
                                <p:cTn id="10" presetID="0" presetClass="path" presetSubtype="0" accel="50000" decel="50000" fill="hold" nodeType="withEffect">
                                  <p:stCondLst>
                                    <p:cond delay="0"/>
                                  </p:stCondLst>
                                  <p:childTnLst>
                                    <p:animMotion origin="layout" path="M -2.5E-6 6.2963E-6 L 0.20834 0.14445 " pathEditMode="relative" ptsTypes="AA">
                                      <p:cBhvr>
                                        <p:cTn id="11" dur="2000" fill="hold"/>
                                        <p:tgtEl>
                                          <p:spTgt spid="1026"/>
                                        </p:tgtEl>
                                        <p:attrNameLst>
                                          <p:attrName>ppt_x</p:attrName>
                                          <p:attrName>ppt_y</p:attrName>
                                        </p:attrNameLst>
                                      </p:cBhvr>
                                    </p:animMotion>
                                  </p:childTnLst>
                                </p:cTn>
                              </p:par>
                            </p:childTnLst>
                          </p:cTn>
                        </p:par>
                      </p:childTnLst>
                    </p:cTn>
                  </p:par>
                  <p:par>
                    <p:cTn id="12" fill="hold">
                      <p:stCondLst>
                        <p:cond delay="indefinite"/>
                      </p:stCondLst>
                      <p:childTnLst>
                        <p:par>
                          <p:cTn id="13" fill="hold">
                            <p:stCondLst>
                              <p:cond delay="0"/>
                            </p:stCondLst>
                            <p:childTnLst>
                              <p:par>
                                <p:cTn id="14" presetID="9" presetClass="exit" presetSubtype="0" fill="hold" nodeType="clickEffect">
                                  <p:stCondLst>
                                    <p:cond delay="0"/>
                                  </p:stCondLst>
                                  <p:childTnLst>
                                    <p:animEffect transition="out" filter="dissolve">
                                      <p:cBhvr>
                                        <p:cTn id="15" dur="500"/>
                                        <p:tgtEl>
                                          <p:spTgt spid="1026"/>
                                        </p:tgtEl>
                                      </p:cBhvr>
                                    </p:animEffect>
                                    <p:set>
                                      <p:cBhvr>
                                        <p:cTn id="16" dur="1" fill="hold">
                                          <p:stCondLst>
                                            <p:cond delay="499"/>
                                          </p:stCondLst>
                                        </p:cTn>
                                        <p:tgtEl>
                                          <p:spTgt spid="1026"/>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027"/>
                                        </p:tgtEl>
                                        <p:attrNameLst>
                                          <p:attrName>style.visibility</p:attrName>
                                        </p:attrNameLst>
                                      </p:cBhvr>
                                      <p:to>
                                        <p:strVal val="visible"/>
                                      </p:to>
                                    </p:set>
                                  </p:childTnLst>
                                </p:cTn>
                              </p:par>
                            </p:childTnLst>
                          </p:cTn>
                        </p:par>
                        <p:par>
                          <p:cTn id="19" fill="hold">
                            <p:stCondLst>
                              <p:cond delay="500"/>
                            </p:stCondLst>
                            <p:childTnLst>
                              <p:par>
                                <p:cTn id="20" presetID="6" presetClass="emph" presetSubtype="0" fill="hold" nodeType="afterEffect">
                                  <p:stCondLst>
                                    <p:cond delay="0"/>
                                  </p:stCondLst>
                                  <p:childTnLst>
                                    <p:animScale>
                                      <p:cBhvr>
                                        <p:cTn id="21" dur="2000" fill="hold"/>
                                        <p:tgtEl>
                                          <p:spTgt spid="1027"/>
                                        </p:tgtEl>
                                      </p:cBhvr>
                                      <p:by x="150000" y="150000"/>
                                    </p:animScale>
                                  </p:childTnLst>
                                </p:cTn>
                              </p:par>
                              <p:par>
                                <p:cTn id="22" presetID="0" presetClass="path" presetSubtype="0" accel="50000" decel="50000" fill="hold" nodeType="withEffect">
                                  <p:stCondLst>
                                    <p:cond delay="0"/>
                                  </p:stCondLst>
                                  <p:childTnLst>
                                    <p:animMotion origin="layout" path="M 5.83333E-6 -7.03704E-6 L -0.17499 0.16666 " pathEditMode="relative" ptsTypes="AA">
                                      <p:cBhvr>
                                        <p:cTn id="23" dur="2000" fill="hold"/>
                                        <p:tgtEl>
                                          <p:spTgt spid="1027"/>
                                        </p:tgtEl>
                                        <p:attrNameLst>
                                          <p:attrName>ppt_x</p:attrName>
                                          <p:attrName>ppt_y</p:attrName>
                                        </p:attrNameLst>
                                      </p:cBhvr>
                                    </p:animMotion>
                                  </p:childTnLst>
                                </p:cTn>
                              </p:par>
                            </p:childTnLst>
                          </p:cTn>
                        </p:par>
                      </p:childTnLst>
                    </p:cTn>
                  </p:par>
                  <p:par>
                    <p:cTn id="24" fill="hold">
                      <p:stCondLst>
                        <p:cond delay="indefinite"/>
                      </p:stCondLst>
                      <p:childTnLst>
                        <p:par>
                          <p:cTn id="25" fill="hold">
                            <p:stCondLst>
                              <p:cond delay="0"/>
                            </p:stCondLst>
                            <p:childTnLst>
                              <p:par>
                                <p:cTn id="26" presetID="9" presetClass="exit" presetSubtype="0" fill="hold" nodeType="clickEffect">
                                  <p:stCondLst>
                                    <p:cond delay="0"/>
                                  </p:stCondLst>
                                  <p:childTnLst>
                                    <p:animEffect transition="out" filter="dissolve">
                                      <p:cBhvr>
                                        <p:cTn id="27" dur="500"/>
                                        <p:tgtEl>
                                          <p:spTgt spid="1027"/>
                                        </p:tgtEl>
                                      </p:cBhvr>
                                    </p:animEffect>
                                    <p:set>
                                      <p:cBhvr>
                                        <p:cTn id="28" dur="1" fill="hold">
                                          <p:stCondLst>
                                            <p:cond delay="499"/>
                                          </p:stCondLst>
                                        </p:cTn>
                                        <p:tgtEl>
                                          <p:spTgt spid="1027"/>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1028"/>
                                        </p:tgtEl>
                                        <p:attrNameLst>
                                          <p:attrName>style.visibility</p:attrName>
                                        </p:attrNameLst>
                                      </p:cBhvr>
                                      <p:to>
                                        <p:strVal val="visible"/>
                                      </p:to>
                                    </p:set>
                                  </p:childTnLst>
                                </p:cTn>
                              </p:par>
                            </p:childTnLst>
                          </p:cTn>
                        </p:par>
                        <p:par>
                          <p:cTn id="31" fill="hold">
                            <p:stCondLst>
                              <p:cond delay="500"/>
                            </p:stCondLst>
                            <p:childTnLst>
                              <p:par>
                                <p:cTn id="32" presetID="6" presetClass="emph" presetSubtype="0" fill="hold" nodeType="afterEffect">
                                  <p:stCondLst>
                                    <p:cond delay="0"/>
                                  </p:stCondLst>
                                  <p:childTnLst>
                                    <p:animScale>
                                      <p:cBhvr>
                                        <p:cTn id="33" dur="2000" fill="hold"/>
                                        <p:tgtEl>
                                          <p:spTgt spid="1028"/>
                                        </p:tgtEl>
                                      </p:cBhvr>
                                      <p:by x="150000" y="150000"/>
                                    </p:animScale>
                                  </p:childTnLst>
                                </p:cTn>
                              </p:par>
                              <p:par>
                                <p:cTn id="34" presetID="0" presetClass="path" presetSubtype="0" accel="50000" decel="50000" fill="hold" nodeType="withEffect">
                                  <p:stCondLst>
                                    <p:cond delay="0"/>
                                  </p:stCondLst>
                                  <p:childTnLst>
                                    <p:animMotion origin="layout" path="M 5.55556E-6 -3.7037E-7 L 0.20001 -0.22222 " pathEditMode="relative" ptsTypes="AA">
                                      <p:cBhvr>
                                        <p:cTn id="35" dur="2000" fill="hold"/>
                                        <p:tgtEl>
                                          <p:spTgt spid="1028"/>
                                        </p:tgtEl>
                                        <p:attrNameLst>
                                          <p:attrName>ppt_x</p:attrName>
                                          <p:attrName>ppt_y</p:attrName>
                                        </p:attrNameLst>
                                      </p:cBhvr>
                                    </p:animMotion>
                                  </p:childTnLst>
                                </p:cTn>
                              </p:par>
                            </p:childTnLst>
                          </p:cTn>
                        </p:par>
                      </p:childTnLst>
                    </p:cTn>
                  </p:par>
                  <p:par>
                    <p:cTn id="36" fill="hold">
                      <p:stCondLst>
                        <p:cond delay="indefinite"/>
                      </p:stCondLst>
                      <p:childTnLst>
                        <p:par>
                          <p:cTn id="37" fill="hold">
                            <p:stCondLst>
                              <p:cond delay="0"/>
                            </p:stCondLst>
                            <p:childTnLst>
                              <p:par>
                                <p:cTn id="38" presetID="9" presetClass="exit" presetSubtype="0" fill="hold" nodeType="clickEffect">
                                  <p:stCondLst>
                                    <p:cond delay="0"/>
                                  </p:stCondLst>
                                  <p:childTnLst>
                                    <p:animEffect transition="out" filter="dissolve">
                                      <p:cBhvr>
                                        <p:cTn id="39" dur="500"/>
                                        <p:tgtEl>
                                          <p:spTgt spid="1028"/>
                                        </p:tgtEl>
                                      </p:cBhvr>
                                    </p:animEffect>
                                    <p:set>
                                      <p:cBhvr>
                                        <p:cTn id="40" dur="1" fill="hold">
                                          <p:stCondLst>
                                            <p:cond delay="499"/>
                                          </p:stCondLst>
                                        </p:cTn>
                                        <p:tgtEl>
                                          <p:spTgt spid="1028"/>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1029"/>
                                        </p:tgtEl>
                                        <p:attrNameLst>
                                          <p:attrName>style.visibility</p:attrName>
                                        </p:attrNameLst>
                                      </p:cBhvr>
                                      <p:to>
                                        <p:strVal val="visible"/>
                                      </p:to>
                                    </p:set>
                                  </p:childTnLst>
                                </p:cTn>
                              </p:par>
                            </p:childTnLst>
                          </p:cTn>
                        </p:par>
                        <p:par>
                          <p:cTn id="43" fill="hold">
                            <p:stCondLst>
                              <p:cond delay="500"/>
                            </p:stCondLst>
                            <p:childTnLst>
                              <p:par>
                                <p:cTn id="44" presetID="6" presetClass="emph" presetSubtype="0" fill="hold" nodeType="afterEffect">
                                  <p:stCondLst>
                                    <p:cond delay="0"/>
                                  </p:stCondLst>
                                  <p:childTnLst>
                                    <p:animScale>
                                      <p:cBhvr>
                                        <p:cTn id="45" dur="2000" fill="hold"/>
                                        <p:tgtEl>
                                          <p:spTgt spid="1029"/>
                                        </p:tgtEl>
                                      </p:cBhvr>
                                      <p:by x="150000" y="150000"/>
                                    </p:animScale>
                                  </p:childTnLst>
                                </p:cTn>
                              </p:par>
                              <p:par>
                                <p:cTn id="46" presetID="0" presetClass="path" presetSubtype="0" accel="50000" decel="50000" fill="hold" nodeType="withEffect">
                                  <p:stCondLst>
                                    <p:cond delay="0"/>
                                  </p:stCondLst>
                                  <p:childTnLst>
                                    <p:animMotion origin="layout" path="M 5.83333E-6 -8.14815E-6 L -0.18333 -0.21112 " pathEditMode="relative" ptsTypes="AA">
                                      <p:cBhvr>
                                        <p:cTn id="47" dur="2000" fill="hold"/>
                                        <p:tgtEl>
                                          <p:spTgt spid="102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698" name="Title 1"/>
          <p:cNvSpPr>
            <a:spLocks noGrp="1"/>
          </p:cNvSpPr>
          <p:nvPr>
            <p:ph type="title" idx="4294967295"/>
          </p:nvPr>
        </p:nvSpPr>
        <p:spPr/>
        <p:txBody>
          <a:bodyPr anchor="ctr"/>
          <a:lstStyle/>
          <a:p>
            <a:r>
              <a:rPr lang="en-US"/>
              <a:t>General Message Format</a:t>
            </a:r>
          </a:p>
        </p:txBody>
      </p:sp>
      <p:pic>
        <p:nvPicPr>
          <p:cNvPr id="797699" name="Content Placeholder 3" descr="Fig05_19.gif"/>
          <p:cNvPicPr>
            <a:picLocks noGrp="1" noChangeAspect="1"/>
          </p:cNvPicPr>
          <p:nvPr>
            <p:ph idx="4294967295"/>
          </p:nvPr>
        </p:nvPicPr>
        <p:blipFill>
          <a:blip r:embed="rId3"/>
          <a:srcRect/>
          <a:stretch>
            <a:fillRect/>
          </a:stretch>
        </p:blipFill>
        <p:spPr>
          <a:xfrm>
            <a:off x="1981200" y="1219200"/>
            <a:ext cx="4545013" cy="5486400"/>
          </a:xfrm>
        </p:spPr>
      </p:pic>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p:cNvSpPr>
            <a:spLocks noGrp="1" noChangeArrowheads="1"/>
          </p:cNvSpPr>
          <p:nvPr>
            <p:ph type="title"/>
          </p:nvPr>
        </p:nvSpPr>
        <p:spPr/>
        <p:txBody>
          <a:bodyPr/>
          <a:lstStyle/>
          <a:p>
            <a:r>
              <a:rPr lang="en-US"/>
              <a:t>Synchronization</a:t>
            </a:r>
          </a:p>
        </p:txBody>
      </p:sp>
      <p:sp>
        <p:nvSpPr>
          <p:cNvPr id="462851" name="Rectangle 3"/>
          <p:cNvSpPr>
            <a:spLocks noGrp="1" noChangeArrowheads="1"/>
          </p:cNvSpPr>
          <p:nvPr>
            <p:ph type="body" idx="1"/>
          </p:nvPr>
        </p:nvSpPr>
        <p:spPr/>
        <p:txBody>
          <a:bodyPr/>
          <a:lstStyle/>
          <a:p>
            <a:r>
              <a:rPr lang="en-US"/>
              <a:t>Message passing may be either blocking or non-blocking.</a:t>
            </a:r>
          </a:p>
          <a:p>
            <a:r>
              <a:rPr lang="en-US" b="1"/>
              <a:t>Blocking</a:t>
            </a:r>
            <a:r>
              <a:rPr lang="en-US"/>
              <a:t> is considered </a:t>
            </a:r>
            <a:r>
              <a:rPr lang="en-US" b="1"/>
              <a:t>synchronous</a:t>
            </a:r>
          </a:p>
          <a:p>
            <a:r>
              <a:rPr lang="en-US" b="1"/>
              <a:t>Non-blocking</a:t>
            </a:r>
            <a:r>
              <a:rPr lang="en-US"/>
              <a:t> is considered </a:t>
            </a:r>
            <a:r>
              <a:rPr lang="en-US" b="1"/>
              <a:t>asynchronous</a:t>
            </a:r>
          </a:p>
          <a:p>
            <a:r>
              <a:rPr lang="en-US" b="1"/>
              <a:t>send</a:t>
            </a:r>
            <a:r>
              <a:rPr lang="en-US"/>
              <a:t> and </a:t>
            </a:r>
            <a:r>
              <a:rPr lang="en-US" b="1"/>
              <a:t>receive</a:t>
            </a:r>
            <a:r>
              <a:rPr lang="en-US"/>
              <a:t> primitives may be either blocking or non-blocking.</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2"/>
          <p:cNvSpPr>
            <a:spLocks noGrp="1" noChangeArrowheads="1"/>
          </p:cNvSpPr>
          <p:nvPr>
            <p:ph type="title"/>
          </p:nvPr>
        </p:nvSpPr>
        <p:spPr/>
        <p:txBody>
          <a:bodyPr/>
          <a:lstStyle/>
          <a:p>
            <a:r>
              <a:rPr lang="en-US"/>
              <a:t>Synchronization conti…</a:t>
            </a:r>
          </a:p>
        </p:txBody>
      </p:sp>
      <p:sp>
        <p:nvSpPr>
          <p:cNvPr id="799747" name="Rectangle 3"/>
          <p:cNvSpPr>
            <a:spLocks noGrp="1" noChangeArrowheads="1"/>
          </p:cNvSpPr>
          <p:nvPr>
            <p:ph type="body" idx="1"/>
          </p:nvPr>
        </p:nvSpPr>
        <p:spPr/>
        <p:txBody>
          <a:bodyPr/>
          <a:lstStyle/>
          <a:p>
            <a:r>
              <a:rPr lang="en-US"/>
              <a:t> </a:t>
            </a:r>
            <a:r>
              <a:rPr lang="en-US">
                <a:solidFill>
                  <a:srgbClr val="FF0066"/>
                </a:solidFill>
              </a:rPr>
              <a:t>Blocking Send:</a:t>
            </a:r>
            <a:r>
              <a:rPr lang="en-US"/>
              <a:t> the sending process is blocked until the message is received by the receiving process or by mailbox.</a:t>
            </a:r>
          </a:p>
          <a:p>
            <a:r>
              <a:rPr lang="en-US"/>
              <a:t> </a:t>
            </a:r>
            <a:r>
              <a:rPr lang="en-US">
                <a:solidFill>
                  <a:srgbClr val="FF0066"/>
                </a:solidFill>
              </a:rPr>
              <a:t>Non blocking Send:</a:t>
            </a:r>
            <a:r>
              <a:rPr lang="en-US"/>
              <a:t> the sending process sends the message and resumes the operation.</a:t>
            </a:r>
          </a:p>
          <a:p>
            <a:r>
              <a:rPr lang="en-US"/>
              <a:t> </a:t>
            </a:r>
            <a:r>
              <a:rPr lang="en-US">
                <a:solidFill>
                  <a:srgbClr val="FF0066"/>
                </a:solidFill>
              </a:rPr>
              <a:t>Blocking receive:</a:t>
            </a:r>
            <a:r>
              <a:rPr lang="en-US"/>
              <a:t> the receiver blocks until a message is available.  </a:t>
            </a:r>
          </a:p>
          <a:p>
            <a:r>
              <a:rPr lang="en-US">
                <a:solidFill>
                  <a:srgbClr val="FF0066"/>
                </a:solidFill>
              </a:rPr>
              <a:t>Non blocking receive:</a:t>
            </a:r>
            <a:r>
              <a:rPr lang="en-US"/>
              <a:t> the receiver retrieves either a valid message or Null.</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r>
              <a:rPr lang="en-US"/>
              <a:t>Buffering</a:t>
            </a:r>
          </a:p>
        </p:txBody>
      </p:sp>
      <p:sp>
        <p:nvSpPr>
          <p:cNvPr id="463875" name="Rectangle 3"/>
          <p:cNvSpPr>
            <a:spLocks noGrp="1" noChangeArrowheads="1"/>
          </p:cNvSpPr>
          <p:nvPr>
            <p:ph type="body" idx="1"/>
          </p:nvPr>
        </p:nvSpPr>
        <p:spPr/>
        <p:txBody>
          <a:bodyPr/>
          <a:lstStyle/>
          <a:p>
            <a:r>
              <a:rPr lang="en-US"/>
              <a:t>Queue of messages attached to the link; implemented in one of three ways.</a:t>
            </a:r>
          </a:p>
          <a:p>
            <a:pPr lvl="1">
              <a:buFontTx/>
              <a:buNone/>
            </a:pPr>
            <a:r>
              <a:rPr lang="en-US"/>
              <a:t>1.	Zero capacity – 0 messages</a:t>
            </a:r>
            <a:br>
              <a:rPr lang="en-US"/>
            </a:br>
            <a:r>
              <a:rPr lang="en-US" i="1">
                <a:solidFill>
                  <a:srgbClr val="FF0066"/>
                </a:solidFill>
              </a:rPr>
              <a:t>Sender must wait for receiver</a:t>
            </a:r>
            <a:r>
              <a:rPr lang="en-US"/>
              <a:t> (rendezvous).</a:t>
            </a:r>
          </a:p>
          <a:p>
            <a:pPr lvl="1">
              <a:buFontTx/>
              <a:buNone/>
            </a:pPr>
            <a:r>
              <a:rPr lang="en-US"/>
              <a:t>2.	Bounded capacity – finite length of </a:t>
            </a:r>
            <a:r>
              <a:rPr lang="en-US" i="1"/>
              <a:t>n</a:t>
            </a:r>
            <a:r>
              <a:rPr lang="en-US"/>
              <a:t> messages</a:t>
            </a:r>
            <a:br>
              <a:rPr lang="en-US"/>
            </a:br>
            <a:r>
              <a:rPr lang="en-US" b="1">
                <a:solidFill>
                  <a:schemeClr val="hlink"/>
                </a:solidFill>
              </a:rPr>
              <a:t>Sender must wait if link full.</a:t>
            </a:r>
          </a:p>
          <a:p>
            <a:pPr lvl="1">
              <a:buFontTx/>
              <a:buNone/>
            </a:pPr>
            <a:r>
              <a:rPr lang="en-US"/>
              <a:t>3.	Unbounded capacity – infinite length </a:t>
            </a:r>
            <a:br>
              <a:rPr lang="en-US"/>
            </a:br>
            <a:r>
              <a:rPr lang="en-US" i="1" u="sng">
                <a:solidFill>
                  <a:schemeClr val="folHlink"/>
                </a:solidFill>
              </a:rPr>
              <a:t>Sender never waits.</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Grp="1" noChangeArrowheads="1"/>
          </p:cNvSpPr>
          <p:nvPr>
            <p:ph type="title"/>
          </p:nvPr>
        </p:nvSpPr>
        <p:spPr/>
        <p:txBody>
          <a:bodyPr/>
          <a:lstStyle/>
          <a:p>
            <a:r>
              <a:rPr lang="en-US"/>
              <a:t>Client-Server Communication</a:t>
            </a:r>
          </a:p>
        </p:txBody>
      </p:sp>
      <p:sp>
        <p:nvSpPr>
          <p:cNvPr id="464899" name="Rectangle 3"/>
          <p:cNvSpPr>
            <a:spLocks noGrp="1" noChangeArrowheads="1"/>
          </p:cNvSpPr>
          <p:nvPr>
            <p:ph type="body" idx="1"/>
          </p:nvPr>
        </p:nvSpPr>
        <p:spPr/>
        <p:txBody>
          <a:bodyPr/>
          <a:lstStyle/>
          <a:p>
            <a:r>
              <a:rPr lang="en-US"/>
              <a:t>Sockets</a:t>
            </a:r>
          </a:p>
          <a:p>
            <a:r>
              <a:rPr lang="en-US"/>
              <a:t>Remote Procedure Calls</a:t>
            </a:r>
          </a:p>
          <a:p>
            <a:r>
              <a:rPr lang="en-US"/>
              <a:t>Remote Method Invocation (Java)</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en-US"/>
              <a:t>Sockets</a:t>
            </a:r>
          </a:p>
        </p:txBody>
      </p:sp>
      <p:sp>
        <p:nvSpPr>
          <p:cNvPr id="465923" name="Rectangle 3"/>
          <p:cNvSpPr>
            <a:spLocks noGrp="1" noChangeArrowheads="1"/>
          </p:cNvSpPr>
          <p:nvPr>
            <p:ph type="body" idx="1"/>
          </p:nvPr>
        </p:nvSpPr>
        <p:spPr/>
        <p:txBody>
          <a:bodyPr/>
          <a:lstStyle/>
          <a:p>
            <a:r>
              <a:rPr lang="en-US"/>
              <a:t>A socket is defined as an </a:t>
            </a:r>
            <a:r>
              <a:rPr lang="en-US" i="1"/>
              <a:t>endpoint for communication</a:t>
            </a:r>
            <a:r>
              <a:rPr lang="en-US"/>
              <a:t>.</a:t>
            </a:r>
          </a:p>
          <a:p>
            <a:r>
              <a:rPr lang="en-US"/>
              <a:t>Concatenation of IP address and port</a:t>
            </a:r>
          </a:p>
          <a:p>
            <a:r>
              <a:rPr lang="en-US"/>
              <a:t>The socket </a:t>
            </a:r>
            <a:r>
              <a:rPr lang="en-US" b="1"/>
              <a:t>161.25.19.8:1625</a:t>
            </a:r>
            <a:r>
              <a:rPr lang="en-US"/>
              <a:t> refers to port </a:t>
            </a:r>
            <a:r>
              <a:rPr lang="en-US" b="1"/>
              <a:t>1625</a:t>
            </a:r>
            <a:r>
              <a:rPr lang="en-US"/>
              <a:t> on host </a:t>
            </a:r>
            <a:r>
              <a:rPr lang="en-US" b="1"/>
              <a:t>161.25.19.8</a:t>
            </a:r>
          </a:p>
          <a:p>
            <a:r>
              <a:rPr lang="en-US"/>
              <a:t>Communication consists between a pair of sockets.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lstStyle/>
          <a:p>
            <a:r>
              <a:rPr lang="en-US"/>
              <a:t>Process State</a:t>
            </a:r>
          </a:p>
        </p:txBody>
      </p:sp>
      <p:sp>
        <p:nvSpPr>
          <p:cNvPr id="397315" name="Rectangle 3"/>
          <p:cNvSpPr>
            <a:spLocks noGrp="1" noChangeArrowheads="1"/>
          </p:cNvSpPr>
          <p:nvPr>
            <p:ph type="body" idx="1"/>
          </p:nvPr>
        </p:nvSpPr>
        <p:spPr/>
        <p:txBody>
          <a:bodyPr/>
          <a:lstStyle/>
          <a:p>
            <a:r>
              <a:rPr lang="en-US"/>
              <a:t> As a process executes, it changes </a:t>
            </a:r>
            <a:r>
              <a:rPr lang="en-US" i="1"/>
              <a:t>state</a:t>
            </a:r>
            <a:endParaRPr lang="en-US"/>
          </a:p>
          <a:p>
            <a:pPr lvl="1"/>
            <a:r>
              <a:rPr lang="en-US" b="1"/>
              <a:t>new</a:t>
            </a:r>
            <a:r>
              <a:rPr lang="en-US"/>
              <a:t>:  The process is being created.</a:t>
            </a:r>
          </a:p>
          <a:p>
            <a:pPr lvl="1"/>
            <a:r>
              <a:rPr lang="en-US" b="1"/>
              <a:t>running</a:t>
            </a:r>
            <a:r>
              <a:rPr lang="en-US"/>
              <a:t>:  Instructions are being executed.</a:t>
            </a:r>
          </a:p>
          <a:p>
            <a:pPr lvl="1"/>
            <a:r>
              <a:rPr lang="en-US" b="1"/>
              <a:t>waiting</a:t>
            </a:r>
            <a:r>
              <a:rPr lang="en-US"/>
              <a:t>:  The process is waiting for some event to occur.</a:t>
            </a:r>
          </a:p>
          <a:p>
            <a:pPr lvl="1"/>
            <a:r>
              <a:rPr lang="en-US" b="1"/>
              <a:t>ready</a:t>
            </a:r>
            <a:r>
              <a:rPr lang="en-US"/>
              <a:t>:  The process is waiting to be assigned to a process.</a:t>
            </a:r>
          </a:p>
          <a:p>
            <a:pPr lvl="1"/>
            <a:r>
              <a:rPr lang="en-US" b="1"/>
              <a:t>terminated</a:t>
            </a:r>
            <a:r>
              <a:rPr lang="en-US"/>
              <a:t>:  The process has finished execution.</a:t>
            </a:r>
          </a:p>
          <a:p>
            <a:pPr lvl="1">
              <a:buFontTx/>
              <a:buNone/>
            </a:pP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type="title"/>
          </p:nvPr>
        </p:nvSpPr>
        <p:spPr/>
        <p:txBody>
          <a:bodyPr/>
          <a:lstStyle/>
          <a:p>
            <a:r>
              <a:rPr lang="en-US"/>
              <a:t>Socket Communication</a:t>
            </a:r>
          </a:p>
        </p:txBody>
      </p:sp>
      <p:pic>
        <p:nvPicPr>
          <p:cNvPr id="466947" name="Picture 3"/>
          <p:cNvPicPr>
            <a:picLocks noChangeAspect="1" noChangeArrowheads="1"/>
          </p:cNvPicPr>
          <p:nvPr/>
        </p:nvPicPr>
        <p:blipFill>
          <a:blip r:embed="rId3"/>
          <a:srcRect l="768" t="2084" r="398" b="2879"/>
          <a:stretch>
            <a:fillRect/>
          </a:stretch>
        </p:blipFill>
        <p:spPr bwMode="auto">
          <a:xfrm>
            <a:off x="1219200" y="1447800"/>
            <a:ext cx="6473825" cy="4667250"/>
          </a:xfrm>
          <a:prstGeom prst="rect">
            <a:avLst/>
          </a:prstGeom>
          <a:noFill/>
          <a:ln w="57150" cmpd="thickThin">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Grp="1" noChangeArrowheads="1"/>
          </p:cNvSpPr>
          <p:nvPr>
            <p:ph type="title"/>
          </p:nvPr>
        </p:nvSpPr>
        <p:spPr/>
        <p:txBody>
          <a:bodyPr/>
          <a:lstStyle/>
          <a:p>
            <a:r>
              <a:rPr lang="en-US"/>
              <a:t>Remote Procedure Calls</a:t>
            </a:r>
          </a:p>
        </p:txBody>
      </p:sp>
      <p:sp>
        <p:nvSpPr>
          <p:cNvPr id="467971" name="Rectangle 3"/>
          <p:cNvSpPr>
            <a:spLocks noGrp="1" noChangeArrowheads="1"/>
          </p:cNvSpPr>
          <p:nvPr>
            <p:ph type="body" idx="1"/>
          </p:nvPr>
        </p:nvSpPr>
        <p:spPr/>
        <p:txBody>
          <a:bodyPr/>
          <a:lstStyle/>
          <a:p>
            <a:r>
              <a:rPr lang="en-US"/>
              <a:t>Remote procedure call (RPC) abstracts procedure calls between processes on networked systems.</a:t>
            </a:r>
          </a:p>
          <a:p>
            <a:r>
              <a:rPr lang="en-US" b="1"/>
              <a:t>Stubs</a:t>
            </a:r>
            <a:r>
              <a:rPr lang="en-US"/>
              <a:t> – client-side proxy for the actual procedure on the server.</a:t>
            </a:r>
          </a:p>
          <a:p>
            <a:r>
              <a:rPr lang="en-US"/>
              <a:t>The client-side stub locates the server and </a:t>
            </a:r>
            <a:r>
              <a:rPr lang="en-US" i="1"/>
              <a:t>marshalls</a:t>
            </a:r>
            <a:r>
              <a:rPr lang="en-US"/>
              <a:t> the parameters.</a:t>
            </a:r>
          </a:p>
          <a:p>
            <a:r>
              <a:rPr lang="en-US"/>
              <a:t>The server-side stub receives this message, unpacks the marshalled parameters, and peforms the procedure on the server.</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p:txBody>
          <a:bodyPr/>
          <a:lstStyle/>
          <a:p>
            <a:r>
              <a:rPr lang="en-US"/>
              <a:t>Execution of RPC</a:t>
            </a:r>
          </a:p>
        </p:txBody>
      </p:sp>
      <p:pic>
        <p:nvPicPr>
          <p:cNvPr id="468995" name="Picture 3"/>
          <p:cNvPicPr>
            <a:picLocks noChangeAspect="1" noChangeArrowheads="1"/>
          </p:cNvPicPr>
          <p:nvPr/>
        </p:nvPicPr>
        <p:blipFill>
          <a:blip r:embed="rId3"/>
          <a:srcRect l="18590" t="874" r="19363" b="2155"/>
          <a:stretch>
            <a:fillRect/>
          </a:stretch>
        </p:blipFill>
        <p:spPr bwMode="auto">
          <a:xfrm>
            <a:off x="2286000" y="1600200"/>
            <a:ext cx="4335463" cy="5081588"/>
          </a:xfrm>
          <a:prstGeom prst="rect">
            <a:avLst/>
          </a:prstGeom>
          <a:noFill/>
          <a:ln w="57150" cmpd="thickThin">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p:txBody>
          <a:bodyPr/>
          <a:lstStyle/>
          <a:p>
            <a:r>
              <a:rPr lang="en-US"/>
              <a:t>Remote Method Invocation</a:t>
            </a:r>
          </a:p>
        </p:txBody>
      </p:sp>
      <p:sp>
        <p:nvSpPr>
          <p:cNvPr id="470019" name="Rectangle 3"/>
          <p:cNvSpPr>
            <a:spLocks noGrp="1" noChangeArrowheads="1"/>
          </p:cNvSpPr>
          <p:nvPr>
            <p:ph type="body" idx="1"/>
          </p:nvPr>
        </p:nvSpPr>
        <p:spPr/>
        <p:txBody>
          <a:bodyPr/>
          <a:lstStyle/>
          <a:p>
            <a:r>
              <a:rPr lang="en-US"/>
              <a:t>Remote Method Invocation (RMI) is a Java mechanism similar to RPCs.</a:t>
            </a:r>
          </a:p>
          <a:p>
            <a:r>
              <a:rPr lang="en-US"/>
              <a:t>RMI allows a Java program on one machine to invoke a method on a remote object.</a:t>
            </a:r>
          </a:p>
        </p:txBody>
      </p:sp>
      <p:pic>
        <p:nvPicPr>
          <p:cNvPr id="470020" name="Picture 4"/>
          <p:cNvPicPr>
            <a:picLocks noChangeAspect="1" noChangeArrowheads="1"/>
          </p:cNvPicPr>
          <p:nvPr/>
        </p:nvPicPr>
        <p:blipFill>
          <a:blip r:embed="rId3"/>
          <a:srcRect l="481" t="24295" r="481" b="24744"/>
          <a:stretch>
            <a:fillRect/>
          </a:stretch>
        </p:blipFill>
        <p:spPr bwMode="auto">
          <a:xfrm>
            <a:off x="1066800" y="3581400"/>
            <a:ext cx="6908800" cy="2667000"/>
          </a:xfrm>
          <a:prstGeom prst="rect">
            <a:avLst/>
          </a:prstGeom>
          <a:noFill/>
          <a:ln w="57150" cmpd="thickThin">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2"/>
          <p:cNvSpPr>
            <a:spLocks noGrp="1" noChangeArrowheads="1"/>
          </p:cNvSpPr>
          <p:nvPr>
            <p:ph type="title"/>
          </p:nvPr>
        </p:nvSpPr>
        <p:spPr/>
        <p:txBody>
          <a:bodyPr/>
          <a:lstStyle/>
          <a:p>
            <a:r>
              <a:rPr lang="en-US"/>
              <a:t>Marshalling Parameters</a:t>
            </a:r>
          </a:p>
        </p:txBody>
      </p:sp>
      <p:pic>
        <p:nvPicPr>
          <p:cNvPr id="471043" name="Picture 3"/>
          <p:cNvPicPr>
            <a:picLocks noChangeAspect="1" noChangeArrowheads="1"/>
          </p:cNvPicPr>
          <p:nvPr/>
        </p:nvPicPr>
        <p:blipFill>
          <a:blip r:embed="rId3"/>
          <a:srcRect l="906" t="14528" r="1242" b="14769"/>
          <a:stretch>
            <a:fillRect/>
          </a:stretch>
        </p:blipFill>
        <p:spPr bwMode="auto">
          <a:xfrm>
            <a:off x="990600" y="2133600"/>
            <a:ext cx="7134225" cy="3865563"/>
          </a:xfrm>
          <a:prstGeom prst="rect">
            <a:avLst/>
          </a:prstGeom>
          <a:noFill/>
          <a:ln w="57150" cmpd="thickThin">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666" name="Rectangle 2"/>
          <p:cNvSpPr>
            <a:spLocks noGrp="1" noChangeArrowheads="1"/>
          </p:cNvSpPr>
          <p:nvPr>
            <p:ph type="title"/>
          </p:nvPr>
        </p:nvSpPr>
        <p:spPr/>
        <p:txBody>
          <a:bodyPr/>
          <a:lstStyle/>
          <a:p>
            <a:r>
              <a:rPr lang="en-US"/>
              <a:t>Processes and Threads</a:t>
            </a:r>
          </a:p>
        </p:txBody>
      </p:sp>
      <p:sp>
        <p:nvSpPr>
          <p:cNvPr id="753667" name="Rectangle 3"/>
          <p:cNvSpPr>
            <a:spLocks noGrp="1" noChangeArrowheads="1"/>
          </p:cNvSpPr>
          <p:nvPr>
            <p:ph type="body" idx="1"/>
          </p:nvPr>
        </p:nvSpPr>
        <p:spPr/>
        <p:txBody>
          <a:bodyPr/>
          <a:lstStyle/>
          <a:p>
            <a:r>
              <a:rPr lang="en-US"/>
              <a:t> The unit of dispatching is referred to as a </a:t>
            </a:r>
            <a:r>
              <a:rPr lang="en-US" b="1" i="1"/>
              <a:t>thread </a:t>
            </a:r>
            <a:r>
              <a:rPr lang="en-US"/>
              <a:t>or lightweight process</a:t>
            </a:r>
          </a:p>
          <a:p>
            <a:r>
              <a:rPr lang="en-US"/>
              <a:t>The unit of resource ownership is referred to as a process or </a:t>
            </a:r>
            <a:r>
              <a:rPr lang="en-US" b="1" i="1"/>
              <a:t>task</a:t>
            </a:r>
          </a:p>
          <a:p>
            <a:r>
              <a:rPr lang="en-US"/>
              <a:t> </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738" name="Title 1"/>
          <p:cNvSpPr>
            <a:spLocks noGrp="1"/>
          </p:cNvSpPr>
          <p:nvPr>
            <p:ph type="title" idx="4294967295"/>
          </p:nvPr>
        </p:nvSpPr>
        <p:spPr/>
        <p:txBody>
          <a:bodyPr anchor="ctr"/>
          <a:lstStyle/>
          <a:p>
            <a:r>
              <a:rPr lang="en-US"/>
              <a:t>Multithreading</a:t>
            </a:r>
          </a:p>
        </p:txBody>
      </p:sp>
      <p:sp>
        <p:nvSpPr>
          <p:cNvPr id="756739" name="Content Placeholder 2"/>
          <p:cNvSpPr>
            <a:spLocks noGrp="1"/>
          </p:cNvSpPr>
          <p:nvPr>
            <p:ph idx="4294967295"/>
          </p:nvPr>
        </p:nvSpPr>
        <p:spPr>
          <a:xfrm>
            <a:off x="457200" y="1600200"/>
            <a:ext cx="3962400" cy="4953000"/>
          </a:xfrm>
        </p:spPr>
        <p:txBody>
          <a:bodyPr/>
          <a:lstStyle/>
          <a:p>
            <a:r>
              <a:rPr lang="en-NZ"/>
              <a:t>The ability of an OS to support multiple, concurrent paths of execution within a single process.</a:t>
            </a:r>
            <a:endParaRPr lang="en-US"/>
          </a:p>
        </p:txBody>
      </p:sp>
      <p:pic>
        <p:nvPicPr>
          <p:cNvPr id="756740" name="Content Placeholder 3" descr="Fig04_01.gif"/>
          <p:cNvPicPr>
            <a:picLocks noChangeAspect="1"/>
          </p:cNvPicPr>
          <p:nvPr/>
        </p:nvPicPr>
        <p:blipFill>
          <a:blip r:embed="rId3"/>
          <a:srcRect/>
          <a:stretch>
            <a:fillRect/>
          </a:stretch>
        </p:blipFill>
        <p:spPr bwMode="auto">
          <a:xfrm>
            <a:off x="4483100" y="1371600"/>
            <a:ext cx="4660900" cy="360203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786" name="Title 1"/>
          <p:cNvSpPr>
            <a:spLocks noGrp="1"/>
          </p:cNvSpPr>
          <p:nvPr>
            <p:ph type="title" idx="4294967295"/>
          </p:nvPr>
        </p:nvSpPr>
        <p:spPr/>
        <p:txBody>
          <a:bodyPr anchor="ctr"/>
          <a:lstStyle/>
          <a:p>
            <a:r>
              <a:rPr lang="en-NZ"/>
              <a:t>Single Thread </a:t>
            </a:r>
            <a:br>
              <a:rPr lang="en-NZ"/>
            </a:br>
            <a:r>
              <a:rPr lang="en-NZ"/>
              <a:t>Approaches</a:t>
            </a:r>
          </a:p>
        </p:txBody>
      </p:sp>
      <p:sp>
        <p:nvSpPr>
          <p:cNvPr id="3" name="Content Placeholder 2"/>
          <p:cNvSpPr>
            <a:spLocks noGrp="1"/>
          </p:cNvSpPr>
          <p:nvPr>
            <p:ph idx="4294967295"/>
          </p:nvPr>
        </p:nvSpPr>
        <p:spPr>
          <a:xfrm>
            <a:off x="457200" y="1600200"/>
            <a:ext cx="4419600" cy="4953000"/>
          </a:xfrm>
        </p:spPr>
        <p:txBody>
          <a:bodyPr/>
          <a:lstStyle/>
          <a:p>
            <a:r>
              <a:rPr lang="en-NZ"/>
              <a:t>MS-DOS supports a single user process and a single thread. </a:t>
            </a:r>
          </a:p>
          <a:p>
            <a:r>
              <a:rPr lang="en-NZ"/>
              <a:t>Some UNIX, support multiple user processes but only support one thread per process</a:t>
            </a:r>
          </a:p>
        </p:txBody>
      </p:sp>
      <p:pic>
        <p:nvPicPr>
          <p:cNvPr id="758788" name="Content Placeholder 3" descr="Fig04_01.gif"/>
          <p:cNvPicPr>
            <a:picLocks noChangeAspect="1"/>
          </p:cNvPicPr>
          <p:nvPr/>
        </p:nvPicPr>
        <p:blipFill>
          <a:blip r:embed="rId3"/>
          <a:srcRect/>
          <a:stretch>
            <a:fillRect/>
          </a:stretch>
        </p:blipFill>
        <p:spPr bwMode="auto">
          <a:xfrm>
            <a:off x="5002213" y="1524000"/>
            <a:ext cx="4141787" cy="3200400"/>
          </a:xfrm>
          <a:prstGeom prst="rect">
            <a:avLst/>
          </a:prstGeom>
          <a:noFill/>
          <a:ln w="9525">
            <a:noFill/>
            <a:miter lim="800000"/>
            <a:headEnd/>
            <a:tailEnd/>
          </a:ln>
        </p:spPr>
      </p:pic>
      <p:pic>
        <p:nvPicPr>
          <p:cNvPr id="1026" name="Picture 2" descr="S:\poly\H\research\stallings\new\ch4\1proc1thread (topleft).gif"/>
          <p:cNvPicPr>
            <a:picLocks noChangeAspect="1" noChangeArrowheads="1"/>
          </p:cNvPicPr>
          <p:nvPr/>
        </p:nvPicPr>
        <p:blipFill>
          <a:blip r:embed="rId4"/>
          <a:srcRect/>
          <a:stretch>
            <a:fillRect/>
          </a:stretch>
        </p:blipFill>
        <p:spPr bwMode="auto">
          <a:xfrm>
            <a:off x="5105400" y="1654175"/>
            <a:ext cx="1981200" cy="1041400"/>
          </a:xfrm>
          <a:prstGeom prst="rect">
            <a:avLst/>
          </a:prstGeom>
          <a:noFill/>
          <a:ln w="9525">
            <a:noFill/>
            <a:miter lim="800000"/>
            <a:headEnd/>
            <a:tailEnd/>
          </a:ln>
        </p:spPr>
      </p:pic>
      <p:pic>
        <p:nvPicPr>
          <p:cNvPr id="9" name="Picture 5" descr="S:\poly\H\research\stallings\new\ch4\many proc 1 thead (bot left).gif"/>
          <p:cNvPicPr>
            <a:picLocks noChangeAspect="1" noChangeArrowheads="1"/>
          </p:cNvPicPr>
          <p:nvPr/>
        </p:nvPicPr>
        <p:blipFill>
          <a:blip r:embed="rId5"/>
          <a:srcRect/>
          <a:stretch>
            <a:fillRect/>
          </a:stretch>
        </p:blipFill>
        <p:spPr bwMode="auto">
          <a:xfrm>
            <a:off x="5105400" y="2616200"/>
            <a:ext cx="1970088" cy="1289050"/>
          </a:xfrm>
          <a:prstGeom prst="rect">
            <a:avLst/>
          </a:prstGeom>
          <a:noFill/>
          <a:ln w="9525">
            <a:noFill/>
            <a:miter lim="800000"/>
            <a:headEnd/>
            <a:tailEnd/>
          </a:ln>
        </p:spPr>
      </p:pic>
      <p:pic>
        <p:nvPicPr>
          <p:cNvPr id="1028" name="Picture 4" descr="S:\poly\H\research\stallings\new\ch4\1proc1thread (topleft).gif"/>
          <p:cNvPicPr>
            <a:picLocks noChangeAspect="1" noChangeArrowheads="1"/>
          </p:cNvPicPr>
          <p:nvPr/>
        </p:nvPicPr>
        <p:blipFill>
          <a:blip r:embed="rId4"/>
          <a:srcRect/>
          <a:stretch>
            <a:fillRect/>
          </a:stretch>
        </p:blipFill>
        <p:spPr bwMode="auto">
          <a:xfrm>
            <a:off x="5562600" y="1981200"/>
            <a:ext cx="3209925" cy="1685925"/>
          </a:xfrm>
          <a:prstGeom prst="rect">
            <a:avLst/>
          </a:prstGeom>
          <a:noFill/>
          <a:ln w="9525">
            <a:noFill/>
            <a:miter lim="800000"/>
            <a:headEnd/>
            <a:tailEnd/>
          </a:ln>
        </p:spPr>
      </p:pic>
      <p:pic>
        <p:nvPicPr>
          <p:cNvPr id="1029" name="Picture 5" descr="S:\poly\H\research\stallings\new\ch4\many proc 1 thead (bot left).gif"/>
          <p:cNvPicPr>
            <a:picLocks noChangeAspect="1" noChangeArrowheads="1"/>
          </p:cNvPicPr>
          <p:nvPr/>
        </p:nvPicPr>
        <p:blipFill>
          <a:blip r:embed="rId5"/>
          <a:srcRect/>
          <a:stretch>
            <a:fillRect/>
          </a:stretch>
        </p:blipFill>
        <p:spPr bwMode="auto">
          <a:xfrm>
            <a:off x="5381625" y="1752600"/>
            <a:ext cx="3228975" cy="2114550"/>
          </a:xfrm>
          <a:prstGeom prst="rect">
            <a:avLst/>
          </a:prstGeom>
          <a:noFill/>
          <a:ln w="9525">
            <a:noFill/>
            <a:miter lim="800000"/>
            <a:headEnd/>
            <a:tailEnd/>
          </a:ln>
        </p:spPr>
      </p:pic>
      <p:pic>
        <p:nvPicPr>
          <p:cNvPr id="10" name="Content Placeholder 3" descr="Fig04_01.gif"/>
          <p:cNvPicPr>
            <a:picLocks noChangeAspect="1"/>
          </p:cNvPicPr>
          <p:nvPr/>
        </p:nvPicPr>
        <p:blipFill>
          <a:blip r:embed="rId3"/>
          <a:srcRect/>
          <a:stretch>
            <a:fillRect/>
          </a:stretch>
        </p:blipFill>
        <p:spPr bwMode="auto">
          <a:xfrm>
            <a:off x="5002213" y="1371600"/>
            <a:ext cx="4141787" cy="32004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10"/>
                                        </p:tgtEl>
                                        <p:attrNameLst>
                                          <p:attrName>style.visibility</p:attrName>
                                        </p:attrNameLst>
                                      </p:cBhvr>
                                      <p:to>
                                        <p:strVal val="hidden"/>
                                      </p:to>
                                    </p:set>
                                  </p:childTnLst>
                                </p:cTn>
                              </p:par>
                            </p:childTnLst>
                          </p:cTn>
                        </p:par>
                        <p:par>
                          <p:cTn id="7" fill="hold">
                            <p:stCondLst>
                              <p:cond delay="0"/>
                            </p:stCondLst>
                            <p:childTnLst>
                              <p:par>
                                <p:cTn id="8" presetID="9" presetClass="entr" presetSubtype="0" fill="hold" nodeType="after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dissolve">
                                      <p:cBhvr>
                                        <p:cTn id="10" dur="500"/>
                                        <p:tgtEl>
                                          <p:spTgt spid="3">
                                            <p:txEl>
                                              <p:pRg st="0" end="0"/>
                                            </p:txEl>
                                          </p:spTgt>
                                        </p:tgtEl>
                                      </p:cBhvr>
                                    </p:animEffect>
                                  </p:childTnLst>
                                </p:cTn>
                              </p:par>
                            </p:childTnLst>
                          </p:cTn>
                        </p:par>
                        <p:par>
                          <p:cTn id="11" fill="hold">
                            <p:stCondLst>
                              <p:cond delay="500"/>
                            </p:stCondLst>
                            <p:childTnLst>
                              <p:par>
                                <p:cTn id="12" presetID="6" presetClass="emph" presetSubtype="0" fill="hold" nodeType="afterEffect">
                                  <p:stCondLst>
                                    <p:cond delay="0"/>
                                  </p:stCondLst>
                                  <p:childTnLst>
                                    <p:animScale>
                                      <p:cBhvr>
                                        <p:cTn id="13" dur="2000" fill="hold"/>
                                        <p:tgtEl>
                                          <p:spTgt spid="1026"/>
                                        </p:tgtEl>
                                      </p:cBhvr>
                                      <p:by x="150000" y="150000"/>
                                    </p:animScale>
                                  </p:childTnLst>
                                </p:cTn>
                              </p:par>
                              <p:par>
                                <p:cTn id="14" presetID="0" presetClass="path" presetSubtype="0" accel="50000" decel="50000" fill="hold" nodeType="withEffect">
                                  <p:stCondLst>
                                    <p:cond delay="0"/>
                                  </p:stCondLst>
                                  <p:childTnLst>
                                    <p:animMotion origin="layout" path="M 3.33333E-6 -1.48148E-6 L 0.10833 0.08889 " pathEditMode="relative" ptsTypes="AA">
                                      <p:cBhvr>
                                        <p:cTn id="15" dur="2000" fill="hold"/>
                                        <p:tgtEl>
                                          <p:spTgt spid="1026"/>
                                        </p:tgtEl>
                                        <p:attrNameLst>
                                          <p:attrName>ppt_x</p:attrName>
                                          <p:attrName>ppt_y</p:attrName>
                                        </p:attrNameLst>
                                      </p:cBhvr>
                                    </p:animMotion>
                                  </p:childTnLst>
                                </p:cTn>
                              </p:par>
                            </p:childTnLst>
                          </p:cTn>
                        </p:par>
                        <p:par>
                          <p:cTn id="16" fill="hold">
                            <p:stCondLst>
                              <p:cond delay="2500"/>
                            </p:stCondLst>
                            <p:childTnLst>
                              <p:par>
                                <p:cTn id="17" presetID="1" presetClass="exit" presetSubtype="0" fill="hold" nodeType="afterEffect">
                                  <p:stCondLst>
                                    <p:cond delay="0"/>
                                  </p:stCondLst>
                                  <p:childTnLst>
                                    <p:set>
                                      <p:cBhvr>
                                        <p:cTn id="18" dur="1" fill="hold">
                                          <p:stCondLst>
                                            <p:cond delay="0"/>
                                          </p:stCondLst>
                                        </p:cTn>
                                        <p:tgtEl>
                                          <p:spTgt spid="1026"/>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102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dissolve">
                                      <p:cBhvr>
                                        <p:cTn id="25" dur="500"/>
                                        <p:tgtEl>
                                          <p:spTgt spid="3">
                                            <p:txEl>
                                              <p:pRg st="1" end="1"/>
                                            </p:txEl>
                                          </p:spTgt>
                                        </p:tgtEl>
                                      </p:cBhvr>
                                    </p:animEffect>
                                  </p:childTnLst>
                                </p:cTn>
                              </p:par>
                            </p:childTnLst>
                          </p:cTn>
                        </p:par>
                        <p:par>
                          <p:cTn id="26" fill="hold">
                            <p:stCondLst>
                              <p:cond delay="500"/>
                            </p:stCondLst>
                            <p:childTnLst>
                              <p:par>
                                <p:cTn id="27" presetID="1" presetClass="entr" presetSubtype="0"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1028"/>
                                        </p:tgtEl>
                                        <p:attrNameLst>
                                          <p:attrName>style.visibility</p:attrName>
                                        </p:attrNameLst>
                                      </p:cBhvr>
                                      <p:to>
                                        <p:strVal val="hidden"/>
                                      </p:to>
                                    </p:set>
                                  </p:childTnLst>
                                </p:cTn>
                              </p:par>
                            </p:childTnLst>
                          </p:cTn>
                        </p:par>
                        <p:par>
                          <p:cTn id="31" fill="hold">
                            <p:stCondLst>
                              <p:cond delay="500"/>
                            </p:stCondLst>
                            <p:childTnLst>
                              <p:par>
                                <p:cTn id="32" presetID="6" presetClass="emph" presetSubtype="0" fill="hold" nodeType="afterEffect">
                                  <p:stCondLst>
                                    <p:cond delay="0"/>
                                  </p:stCondLst>
                                  <p:childTnLst>
                                    <p:animScale>
                                      <p:cBhvr>
                                        <p:cTn id="33" dur="2000" fill="hold"/>
                                        <p:tgtEl>
                                          <p:spTgt spid="9"/>
                                        </p:tgtEl>
                                      </p:cBhvr>
                                      <p:by x="150000" y="150000"/>
                                    </p:animScale>
                                  </p:childTnLst>
                                </p:cTn>
                              </p:par>
                              <p:par>
                                <p:cTn id="34" presetID="0" presetClass="path" presetSubtype="0" accel="50000" decel="50000" fill="hold" nodeType="withEffect">
                                  <p:stCondLst>
                                    <p:cond delay="0"/>
                                  </p:stCondLst>
                                  <p:childTnLst>
                                    <p:animMotion origin="layout" path="M 5.55556E-6 5.18519E-6 L 0.10001 -0.08888 " pathEditMode="relative" ptsTypes="AA">
                                      <p:cBhvr>
                                        <p:cTn id="35" dur="2000" fill="hold"/>
                                        <p:tgtEl>
                                          <p:spTgt spid="9"/>
                                        </p:tgtEl>
                                        <p:attrNameLst>
                                          <p:attrName>ppt_x</p:attrName>
                                          <p:attrName>ppt_y</p:attrName>
                                        </p:attrNameLst>
                                      </p:cBhvr>
                                    </p:animMotion>
                                  </p:childTnLst>
                                </p:cTn>
                              </p:par>
                            </p:childTnLst>
                          </p:cTn>
                        </p:par>
                        <p:par>
                          <p:cTn id="36" fill="hold">
                            <p:stCondLst>
                              <p:cond delay="2500"/>
                            </p:stCondLst>
                            <p:childTnLst>
                              <p:par>
                                <p:cTn id="37" presetID="1" presetClass="exit" presetSubtype="0" fill="hold" nodeType="afterEffect">
                                  <p:stCondLst>
                                    <p:cond delay="0"/>
                                  </p:stCondLst>
                                  <p:childTnLst>
                                    <p:set>
                                      <p:cBhvr>
                                        <p:cTn id="38" dur="1" fill="hold">
                                          <p:stCondLst>
                                            <p:cond delay="0"/>
                                          </p:stCondLst>
                                        </p:cTn>
                                        <p:tgtEl>
                                          <p:spTgt spid="9"/>
                                        </p:tgtEl>
                                        <p:attrNameLst>
                                          <p:attrName>style.visibility</p:attrName>
                                        </p:attrNameLst>
                                      </p:cBhvr>
                                      <p:to>
                                        <p:strVal val="hidden"/>
                                      </p:to>
                                    </p:set>
                                  </p:childTnLst>
                                </p:cTn>
                              </p:par>
                            </p:childTnLst>
                          </p:cTn>
                        </p:par>
                        <p:par>
                          <p:cTn id="39" fill="hold">
                            <p:stCondLst>
                              <p:cond delay="2500"/>
                            </p:stCondLst>
                            <p:childTnLst>
                              <p:par>
                                <p:cTn id="40" presetID="1" presetClass="entr" presetSubtype="0" fill="hold" nodeType="afterEffect">
                                  <p:stCondLst>
                                    <p:cond delay="0"/>
                                  </p:stCondLst>
                                  <p:childTnLst>
                                    <p:set>
                                      <p:cBhvr>
                                        <p:cTn id="41" dur="1" fill="hold">
                                          <p:stCondLst>
                                            <p:cond delay="0"/>
                                          </p:stCondLst>
                                        </p:cTn>
                                        <p:tgtEl>
                                          <p:spTgt spid="10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834" name="Title 1"/>
          <p:cNvSpPr>
            <a:spLocks noGrp="1"/>
          </p:cNvSpPr>
          <p:nvPr>
            <p:ph type="title" idx="4294967295"/>
          </p:nvPr>
        </p:nvSpPr>
        <p:spPr/>
        <p:txBody>
          <a:bodyPr anchor="ctr"/>
          <a:lstStyle/>
          <a:p>
            <a:r>
              <a:rPr lang="en-US"/>
              <a:t>Multithreading</a:t>
            </a:r>
          </a:p>
        </p:txBody>
      </p:sp>
      <p:sp>
        <p:nvSpPr>
          <p:cNvPr id="3" name="Content Placeholder 2"/>
          <p:cNvSpPr>
            <a:spLocks noGrp="1"/>
          </p:cNvSpPr>
          <p:nvPr>
            <p:ph idx="4294967295"/>
          </p:nvPr>
        </p:nvSpPr>
        <p:spPr>
          <a:xfrm>
            <a:off x="457200" y="1600200"/>
            <a:ext cx="4572000" cy="4953000"/>
          </a:xfrm>
        </p:spPr>
        <p:txBody>
          <a:bodyPr/>
          <a:lstStyle/>
          <a:p>
            <a:r>
              <a:rPr lang="en-US"/>
              <a:t>Java run-time environment is a single process with multiple threads</a:t>
            </a:r>
          </a:p>
          <a:p>
            <a:r>
              <a:rPr lang="en-NZ"/>
              <a:t>Multiple processes </a:t>
            </a:r>
            <a:r>
              <a:rPr lang="en-NZ" b="1" i="1"/>
              <a:t>and </a:t>
            </a:r>
            <a:r>
              <a:rPr lang="en-NZ"/>
              <a:t>threads are found in Windows, Solaris, and many modern versions of UNIX</a:t>
            </a:r>
            <a:endParaRPr lang="en-US"/>
          </a:p>
        </p:txBody>
      </p:sp>
      <p:pic>
        <p:nvPicPr>
          <p:cNvPr id="760836" name="Content Placeholder 3" descr="Fig04_01.gif"/>
          <p:cNvPicPr>
            <a:picLocks noChangeAspect="1"/>
          </p:cNvPicPr>
          <p:nvPr/>
        </p:nvPicPr>
        <p:blipFill>
          <a:blip r:embed="rId3"/>
          <a:srcRect/>
          <a:stretch>
            <a:fillRect/>
          </a:stretch>
        </p:blipFill>
        <p:spPr bwMode="auto">
          <a:xfrm>
            <a:off x="5002213" y="1371600"/>
            <a:ext cx="4141787" cy="3200400"/>
          </a:xfrm>
          <a:prstGeom prst="rect">
            <a:avLst/>
          </a:prstGeom>
          <a:noFill/>
          <a:ln w="9525">
            <a:noFill/>
            <a:miter lim="800000"/>
            <a:headEnd/>
            <a:tailEnd/>
          </a:ln>
        </p:spPr>
      </p:pic>
      <p:pic>
        <p:nvPicPr>
          <p:cNvPr id="2050" name="Picture 2" descr="S:\poly\H\research\stallings\new\ch4\1 proc many thread (top right).gif"/>
          <p:cNvPicPr>
            <a:picLocks noChangeAspect="1" noChangeArrowheads="1"/>
          </p:cNvPicPr>
          <p:nvPr/>
        </p:nvPicPr>
        <p:blipFill>
          <a:blip r:embed="rId4"/>
          <a:srcRect/>
          <a:stretch>
            <a:fillRect/>
          </a:stretch>
        </p:blipFill>
        <p:spPr bwMode="auto">
          <a:xfrm>
            <a:off x="7002463" y="1533525"/>
            <a:ext cx="2133600" cy="1019175"/>
          </a:xfrm>
          <a:prstGeom prst="rect">
            <a:avLst/>
          </a:prstGeom>
          <a:noFill/>
          <a:ln w="9525">
            <a:noFill/>
            <a:miter lim="800000"/>
            <a:headEnd/>
            <a:tailEnd/>
          </a:ln>
        </p:spPr>
      </p:pic>
      <p:pic>
        <p:nvPicPr>
          <p:cNvPr id="7" name="Picture 2" descr="S:\poly\H\research\stallings\new\ch4\1 proc many thread (top right).gif"/>
          <p:cNvPicPr>
            <a:picLocks noChangeAspect="1" noChangeArrowheads="1"/>
          </p:cNvPicPr>
          <p:nvPr/>
        </p:nvPicPr>
        <p:blipFill>
          <a:blip r:embed="rId4"/>
          <a:srcRect/>
          <a:stretch>
            <a:fillRect/>
          </a:stretch>
        </p:blipFill>
        <p:spPr bwMode="auto">
          <a:xfrm>
            <a:off x="5410200" y="1752600"/>
            <a:ext cx="3314700" cy="1581150"/>
          </a:xfrm>
          <a:prstGeom prst="rect">
            <a:avLst/>
          </a:prstGeom>
          <a:noFill/>
          <a:ln w="9525">
            <a:noFill/>
            <a:miter lim="800000"/>
            <a:headEnd/>
            <a:tailEnd/>
          </a:ln>
        </p:spPr>
      </p:pic>
      <p:pic>
        <p:nvPicPr>
          <p:cNvPr id="2051" name="Picture 3" descr="S:\poly\H\research\stallings\new\ch4\many proc many thread (bot right).gif"/>
          <p:cNvPicPr>
            <a:picLocks noChangeAspect="1" noChangeArrowheads="1"/>
          </p:cNvPicPr>
          <p:nvPr/>
        </p:nvPicPr>
        <p:blipFill>
          <a:blip r:embed="rId5"/>
          <a:srcRect/>
          <a:stretch>
            <a:fillRect/>
          </a:stretch>
        </p:blipFill>
        <p:spPr bwMode="auto">
          <a:xfrm>
            <a:off x="5295900" y="1809750"/>
            <a:ext cx="3390900" cy="2228850"/>
          </a:xfrm>
          <a:prstGeom prst="rect">
            <a:avLst/>
          </a:prstGeom>
          <a:noFill/>
          <a:ln w="9525">
            <a:noFill/>
            <a:miter lim="800000"/>
            <a:headEnd/>
            <a:tailEnd/>
          </a:ln>
        </p:spPr>
      </p:pic>
      <p:pic>
        <p:nvPicPr>
          <p:cNvPr id="9" name="Picture 3" descr="S:\poly\H\research\stallings\new\ch4\many proc many thread (bot right).gif"/>
          <p:cNvPicPr>
            <a:picLocks noChangeAspect="1" noChangeArrowheads="1"/>
          </p:cNvPicPr>
          <p:nvPr/>
        </p:nvPicPr>
        <p:blipFill>
          <a:blip r:embed="rId5"/>
          <a:srcRect/>
          <a:stretch>
            <a:fillRect/>
          </a:stretch>
        </p:blipFill>
        <p:spPr bwMode="auto">
          <a:xfrm>
            <a:off x="6938963" y="2492375"/>
            <a:ext cx="2249487" cy="1477963"/>
          </a:xfrm>
          <a:prstGeom prst="rect">
            <a:avLst/>
          </a:prstGeom>
          <a:noFill/>
          <a:ln w="9525">
            <a:noFill/>
            <a:miter lim="800000"/>
            <a:headEnd/>
            <a:tailEnd/>
          </a:ln>
        </p:spPr>
      </p:pic>
      <p:pic>
        <p:nvPicPr>
          <p:cNvPr id="5" name="Content Placeholder 3" descr="Fig04_01.gif"/>
          <p:cNvPicPr>
            <a:picLocks noChangeAspect="1"/>
          </p:cNvPicPr>
          <p:nvPr/>
        </p:nvPicPr>
        <p:blipFill>
          <a:blip r:embed="rId3"/>
          <a:srcRect/>
          <a:stretch>
            <a:fillRect/>
          </a:stretch>
        </p:blipFill>
        <p:spPr bwMode="auto">
          <a:xfrm>
            <a:off x="5078413" y="1371600"/>
            <a:ext cx="4141787" cy="32004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par>
                          <p:cTn id="7" fill="hold">
                            <p:stCondLst>
                              <p:cond delay="0"/>
                            </p:stCondLst>
                            <p:childTnLst>
                              <p:par>
                                <p:cTn id="8" presetID="9" presetClass="entr" presetSubtype="0" fill="hold" nodeType="after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dissolve">
                                      <p:cBhvr>
                                        <p:cTn id="10" dur="500"/>
                                        <p:tgtEl>
                                          <p:spTgt spid="3">
                                            <p:txEl>
                                              <p:pRg st="0" end="0"/>
                                            </p:txEl>
                                          </p:spTgt>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2050"/>
                                        </p:tgtEl>
                                        <p:attrNameLst>
                                          <p:attrName>style.visibility</p:attrName>
                                        </p:attrNameLst>
                                      </p:cBhvr>
                                      <p:to>
                                        <p:strVal val="visible"/>
                                      </p:to>
                                    </p:set>
                                  </p:childTnLst>
                                </p:cTn>
                              </p:par>
                            </p:childTnLst>
                          </p:cTn>
                        </p:par>
                        <p:par>
                          <p:cTn id="14" fill="hold">
                            <p:stCondLst>
                              <p:cond delay="500"/>
                            </p:stCondLst>
                            <p:childTnLst>
                              <p:par>
                                <p:cTn id="15" presetID="6" presetClass="emph" presetSubtype="0" fill="hold" nodeType="afterEffect">
                                  <p:stCondLst>
                                    <p:cond delay="0"/>
                                  </p:stCondLst>
                                  <p:childTnLst>
                                    <p:animScale>
                                      <p:cBhvr>
                                        <p:cTn id="16" dur="2000" fill="hold"/>
                                        <p:tgtEl>
                                          <p:spTgt spid="2050"/>
                                        </p:tgtEl>
                                      </p:cBhvr>
                                      <p:by x="150000" y="150000"/>
                                    </p:animScale>
                                  </p:childTnLst>
                                </p:cTn>
                              </p:par>
                              <p:par>
                                <p:cTn id="17" presetID="0" presetClass="path" presetSubtype="0" accel="50000" decel="50000" fill="hold" nodeType="withEffect">
                                  <p:stCondLst>
                                    <p:cond delay="0"/>
                                  </p:stCondLst>
                                  <p:childTnLst>
                                    <p:animMotion origin="layout" path="M -8.05556E-6 5.25659E-6 L -0.10001 0.07768 " pathEditMode="relative" ptsTypes="AA">
                                      <p:cBhvr>
                                        <p:cTn id="18" dur="2000" fill="hold"/>
                                        <p:tgtEl>
                                          <p:spTgt spid="2050"/>
                                        </p:tgtEl>
                                        <p:attrNameLst>
                                          <p:attrName>ppt_x</p:attrName>
                                          <p:attrName>ppt_y</p:attrName>
                                        </p:attrNameLst>
                                      </p:cBhvr>
                                    </p:animMotion>
                                  </p:childTnLst>
                                </p:cTn>
                              </p:par>
                            </p:childTnLst>
                          </p:cTn>
                        </p:par>
                        <p:par>
                          <p:cTn id="19" fill="hold">
                            <p:stCondLst>
                              <p:cond delay="2500"/>
                            </p:stCondLst>
                            <p:childTnLst>
                              <p:par>
                                <p:cTn id="20" presetID="1" presetClass="exit" presetSubtype="0" fill="hold" nodeType="afterEffect">
                                  <p:stCondLst>
                                    <p:cond delay="0"/>
                                  </p:stCondLst>
                                  <p:childTnLst>
                                    <p:set>
                                      <p:cBhvr>
                                        <p:cTn id="21" dur="1" fill="hold">
                                          <p:stCondLst>
                                            <p:cond delay="0"/>
                                          </p:stCondLst>
                                        </p:cTn>
                                        <p:tgtEl>
                                          <p:spTgt spid="2050"/>
                                        </p:tgtEl>
                                        <p:attrNameLst>
                                          <p:attrName>style.visibility</p:attrName>
                                        </p:attrNameLst>
                                      </p:cBhvr>
                                      <p:to>
                                        <p:strVal val="hidden"/>
                                      </p:to>
                                    </p:set>
                                  </p:childTnLst>
                                </p:cTn>
                              </p:par>
                              <p:par>
                                <p:cTn id="22" presetID="1"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dissolve">
                                      <p:cBhvr>
                                        <p:cTn id="28" dur="500"/>
                                        <p:tgtEl>
                                          <p:spTgt spid="3">
                                            <p:txEl>
                                              <p:pRg st="1" end="1"/>
                                            </p:txEl>
                                          </p:spTgt>
                                        </p:tgtEl>
                                      </p:cBhvr>
                                    </p:animEffect>
                                  </p:childTnLst>
                                </p:cTn>
                              </p:par>
                            </p:childTnLst>
                          </p:cTn>
                        </p:par>
                        <p:par>
                          <p:cTn id="29" fill="hold">
                            <p:stCondLst>
                              <p:cond delay="500"/>
                            </p:stCondLst>
                            <p:childTnLst>
                              <p:par>
                                <p:cTn id="30" presetID="9" presetClass="exit" presetSubtype="0" fill="hold" nodeType="afterEffect">
                                  <p:stCondLst>
                                    <p:cond delay="0"/>
                                  </p:stCondLst>
                                  <p:childTnLst>
                                    <p:animEffect transition="out" filter="dissolve">
                                      <p:cBhvr>
                                        <p:cTn id="31" dur="500"/>
                                        <p:tgtEl>
                                          <p:spTgt spid="7"/>
                                        </p:tgtEl>
                                      </p:cBhvr>
                                    </p:animEffect>
                                    <p:set>
                                      <p:cBhvr>
                                        <p:cTn id="32" dur="1" fill="hold">
                                          <p:stCondLst>
                                            <p:cond delay="499"/>
                                          </p:stCondLst>
                                        </p:cTn>
                                        <p:tgtEl>
                                          <p:spTgt spid="7"/>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2.5E-6 -3.88709E-6 L -0.11666 -0.08885 " pathEditMode="relative" ptsTypes="AA">
                                      <p:cBhvr>
                                        <p:cTn id="37" dur="2000" fill="hold"/>
                                        <p:tgtEl>
                                          <p:spTgt spid="9"/>
                                        </p:tgtEl>
                                        <p:attrNameLst>
                                          <p:attrName>ppt_x</p:attrName>
                                          <p:attrName>ppt_y</p:attrName>
                                        </p:attrNameLst>
                                      </p:cBhvr>
                                    </p:animMotion>
                                  </p:childTnLst>
                                </p:cTn>
                              </p:par>
                            </p:childTnLst>
                          </p:cTn>
                        </p:par>
                        <p:par>
                          <p:cTn id="38" fill="hold">
                            <p:stCondLst>
                              <p:cond delay="3000"/>
                            </p:stCondLst>
                            <p:childTnLst>
                              <p:par>
                                <p:cTn id="39" presetID="1" presetClass="exit" presetSubtype="0" fill="hold" nodeType="afterEffect">
                                  <p:stCondLst>
                                    <p:cond delay="0"/>
                                  </p:stCondLst>
                                  <p:childTnLst>
                                    <p:set>
                                      <p:cBhvr>
                                        <p:cTn id="40" dur="1" fill="hold">
                                          <p:stCondLst>
                                            <p:cond delay="0"/>
                                          </p:stCondLst>
                                        </p:cTn>
                                        <p:tgtEl>
                                          <p:spTgt spid="9"/>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Title 1"/>
          <p:cNvSpPr>
            <a:spLocks noGrp="1"/>
          </p:cNvSpPr>
          <p:nvPr>
            <p:ph type="title" idx="4294967295"/>
          </p:nvPr>
        </p:nvSpPr>
        <p:spPr/>
        <p:txBody>
          <a:bodyPr anchor="ctr"/>
          <a:lstStyle/>
          <a:p>
            <a:r>
              <a:rPr lang="en-US"/>
              <a:t>One or More Threads in Process</a:t>
            </a:r>
          </a:p>
        </p:txBody>
      </p:sp>
      <p:sp>
        <p:nvSpPr>
          <p:cNvPr id="762883" name="Content Placeholder 2"/>
          <p:cNvSpPr>
            <a:spLocks noGrp="1"/>
          </p:cNvSpPr>
          <p:nvPr>
            <p:ph idx="4294967295"/>
          </p:nvPr>
        </p:nvSpPr>
        <p:spPr>
          <a:xfrm>
            <a:off x="457200" y="1600200"/>
            <a:ext cx="8229600" cy="4953000"/>
          </a:xfrm>
        </p:spPr>
        <p:txBody>
          <a:bodyPr/>
          <a:lstStyle/>
          <a:p>
            <a:r>
              <a:rPr lang="en-US"/>
              <a:t>Each thread has</a:t>
            </a:r>
          </a:p>
          <a:p>
            <a:pPr lvl="1"/>
            <a:r>
              <a:rPr lang="en-US"/>
              <a:t>An execution state (running, ready, etc.)</a:t>
            </a:r>
          </a:p>
          <a:p>
            <a:pPr lvl="1"/>
            <a:r>
              <a:rPr lang="en-US"/>
              <a:t>Saved thread context when not running</a:t>
            </a:r>
          </a:p>
          <a:p>
            <a:pPr lvl="1"/>
            <a:r>
              <a:rPr lang="en-US"/>
              <a:t>An execution stack</a:t>
            </a:r>
          </a:p>
          <a:p>
            <a:pPr lvl="1"/>
            <a:r>
              <a:rPr lang="en-NZ"/>
              <a:t>Some per-thread static storage for local variables</a:t>
            </a:r>
          </a:p>
          <a:p>
            <a:pPr lvl="1"/>
            <a:r>
              <a:rPr lang="en-NZ"/>
              <a:t>Access to the memory and resources of its process (all threads of a process share this)</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r>
              <a:rPr lang="en-US"/>
              <a:t>Diagram of Process State</a:t>
            </a:r>
          </a:p>
        </p:txBody>
      </p:sp>
      <p:sp>
        <p:nvSpPr>
          <p:cNvPr id="398339" name="Rectangle 3"/>
          <p:cNvSpPr>
            <a:spLocks noGrp="1" noChangeArrowheads="1"/>
          </p:cNvSpPr>
          <p:nvPr>
            <p:ph type="body" idx="1"/>
          </p:nvPr>
        </p:nvSpPr>
        <p:spPr/>
        <p:txBody>
          <a:bodyPr/>
          <a:lstStyle/>
          <a:p>
            <a:r>
              <a:rPr lang="en-US"/>
              <a:t> </a:t>
            </a:r>
          </a:p>
        </p:txBody>
      </p:sp>
      <p:pic>
        <p:nvPicPr>
          <p:cNvPr id="398340" name="Picture 4"/>
          <p:cNvPicPr>
            <a:picLocks noChangeAspect="1" noChangeArrowheads="1"/>
          </p:cNvPicPr>
          <p:nvPr/>
        </p:nvPicPr>
        <p:blipFill>
          <a:blip r:embed="rId3"/>
          <a:srcRect l="566" t="25691" r="592" b="25531"/>
          <a:stretch>
            <a:fillRect/>
          </a:stretch>
        </p:blipFill>
        <p:spPr bwMode="auto">
          <a:xfrm>
            <a:off x="914400" y="1676400"/>
            <a:ext cx="7239000" cy="3490913"/>
          </a:xfrm>
          <a:prstGeom prst="rect">
            <a:avLst/>
          </a:prstGeom>
          <a:noFill/>
          <a:ln w="57150" cmpd="thickThin">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954" name="Title 1"/>
          <p:cNvSpPr>
            <a:spLocks noGrp="1"/>
          </p:cNvSpPr>
          <p:nvPr>
            <p:ph type="title" idx="4294967295"/>
          </p:nvPr>
        </p:nvSpPr>
        <p:spPr/>
        <p:txBody>
          <a:bodyPr anchor="ctr"/>
          <a:lstStyle/>
          <a:p>
            <a:r>
              <a:rPr lang="en-US"/>
              <a:t>Threads and processes</a:t>
            </a:r>
          </a:p>
        </p:txBody>
      </p:sp>
      <p:sp>
        <p:nvSpPr>
          <p:cNvPr id="765955" name="Content Placeholder 2"/>
          <p:cNvSpPr>
            <a:spLocks noGrp="1"/>
          </p:cNvSpPr>
          <p:nvPr>
            <p:ph idx="4294967295"/>
          </p:nvPr>
        </p:nvSpPr>
        <p:spPr>
          <a:xfrm>
            <a:off x="457200" y="1600200"/>
            <a:ext cx="8229600" cy="4953000"/>
          </a:xfrm>
        </p:spPr>
        <p:txBody>
          <a:bodyPr/>
          <a:lstStyle/>
          <a:p>
            <a:r>
              <a:rPr lang="en-US"/>
              <a:t>Takes less time to create a new thread than a process</a:t>
            </a:r>
          </a:p>
          <a:p>
            <a:r>
              <a:rPr lang="en-US"/>
              <a:t>Less time to terminate a thread than a process</a:t>
            </a:r>
          </a:p>
          <a:p>
            <a:r>
              <a:rPr lang="en-US"/>
              <a:t>Switching between two threads takes less time that switching processes</a:t>
            </a:r>
          </a:p>
          <a:p>
            <a:r>
              <a:rPr lang="en-NZ"/>
              <a:t>Threads can communicate with each other </a:t>
            </a:r>
          </a:p>
          <a:p>
            <a:pPr lvl="1"/>
            <a:r>
              <a:rPr lang="en-NZ"/>
              <a:t>without invoking the kernel</a:t>
            </a:r>
          </a:p>
          <a:p>
            <a:endParaRPr lang="en-US"/>
          </a:p>
          <a:p>
            <a:endParaRPr lang="en-US"/>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0" name="Title 1"/>
          <p:cNvSpPr>
            <a:spLocks noGrp="1"/>
          </p:cNvSpPr>
          <p:nvPr>
            <p:ph type="title" idx="4294967295"/>
          </p:nvPr>
        </p:nvSpPr>
        <p:spPr/>
        <p:txBody>
          <a:bodyPr anchor="ctr"/>
          <a:lstStyle/>
          <a:p>
            <a:r>
              <a:rPr lang="en-US"/>
              <a:t>Threads</a:t>
            </a:r>
          </a:p>
        </p:txBody>
      </p:sp>
      <p:sp>
        <p:nvSpPr>
          <p:cNvPr id="770051" name="Content Placeholder 2"/>
          <p:cNvSpPr>
            <a:spLocks noGrp="1"/>
          </p:cNvSpPr>
          <p:nvPr>
            <p:ph idx="4294967295"/>
          </p:nvPr>
        </p:nvSpPr>
        <p:spPr>
          <a:xfrm>
            <a:off x="457200" y="1600200"/>
            <a:ext cx="8229600" cy="4953000"/>
          </a:xfrm>
        </p:spPr>
        <p:txBody>
          <a:bodyPr/>
          <a:lstStyle/>
          <a:p>
            <a:r>
              <a:rPr lang="en-NZ"/>
              <a:t>Several actions that affect all of the threads in a process </a:t>
            </a:r>
          </a:p>
          <a:p>
            <a:pPr lvl="1"/>
            <a:r>
              <a:rPr lang="en-NZ"/>
              <a:t>The OS must manage these at the process level. </a:t>
            </a:r>
          </a:p>
          <a:p>
            <a:r>
              <a:rPr lang="en-NZ"/>
              <a:t>Examples:</a:t>
            </a:r>
          </a:p>
          <a:p>
            <a:pPr lvl="1"/>
            <a:r>
              <a:rPr lang="en-US"/>
              <a:t>Suspending a process involves suspending all threads of the process </a:t>
            </a:r>
          </a:p>
          <a:p>
            <a:pPr lvl="1"/>
            <a:r>
              <a:rPr lang="en-US"/>
              <a:t>Termination of a process, terminates all threads within the process</a:t>
            </a:r>
          </a:p>
          <a:p>
            <a:endParaRPr lang="en-US"/>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Title 1"/>
          <p:cNvSpPr>
            <a:spLocks noGrp="1"/>
          </p:cNvSpPr>
          <p:nvPr>
            <p:ph type="title" idx="4294967295"/>
          </p:nvPr>
        </p:nvSpPr>
        <p:spPr/>
        <p:txBody>
          <a:bodyPr anchor="ctr"/>
          <a:lstStyle/>
          <a:p>
            <a:r>
              <a:rPr lang="en-US"/>
              <a:t>Activities similar </a:t>
            </a:r>
            <a:br>
              <a:rPr lang="en-US"/>
            </a:br>
            <a:r>
              <a:rPr lang="en-US"/>
              <a:t>to Processes</a:t>
            </a:r>
          </a:p>
        </p:txBody>
      </p:sp>
      <p:sp>
        <p:nvSpPr>
          <p:cNvPr id="772099" name="Content Placeholder 2"/>
          <p:cNvSpPr>
            <a:spLocks noGrp="1"/>
          </p:cNvSpPr>
          <p:nvPr>
            <p:ph idx="4294967295"/>
          </p:nvPr>
        </p:nvSpPr>
        <p:spPr>
          <a:xfrm>
            <a:off x="457200" y="1600200"/>
            <a:ext cx="8229600" cy="4953000"/>
          </a:xfrm>
        </p:spPr>
        <p:txBody>
          <a:bodyPr/>
          <a:lstStyle/>
          <a:p>
            <a:r>
              <a:rPr lang="en-NZ"/>
              <a:t>Threads have execution states and may synchronize with one another.</a:t>
            </a:r>
          </a:p>
          <a:p>
            <a:pPr lvl="1"/>
            <a:r>
              <a:rPr lang="en-NZ"/>
              <a:t>Similar to processes</a:t>
            </a:r>
          </a:p>
          <a:p>
            <a:r>
              <a:rPr lang="en-NZ"/>
              <a:t>We look at these two aspects of thread functionality in turn.</a:t>
            </a:r>
          </a:p>
          <a:p>
            <a:pPr lvl="1"/>
            <a:r>
              <a:rPr lang="en-NZ"/>
              <a:t>States </a:t>
            </a:r>
          </a:p>
          <a:p>
            <a:pPr lvl="1"/>
            <a:r>
              <a:rPr lang="en-NZ"/>
              <a:t>Synchronisation</a:t>
            </a:r>
            <a:endParaRPr lang="en-US"/>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46" name="Title 1"/>
          <p:cNvSpPr>
            <a:spLocks noGrp="1"/>
          </p:cNvSpPr>
          <p:nvPr>
            <p:ph type="title" idx="4294967295"/>
          </p:nvPr>
        </p:nvSpPr>
        <p:spPr/>
        <p:txBody>
          <a:bodyPr anchor="ctr"/>
          <a:lstStyle/>
          <a:p>
            <a:r>
              <a:rPr lang="en-NZ"/>
              <a:t>Thread Execution States</a:t>
            </a:r>
          </a:p>
        </p:txBody>
      </p:sp>
      <p:sp>
        <p:nvSpPr>
          <p:cNvPr id="774147" name="Content Placeholder 2"/>
          <p:cNvSpPr>
            <a:spLocks noGrp="1"/>
          </p:cNvSpPr>
          <p:nvPr>
            <p:ph idx="4294967295"/>
          </p:nvPr>
        </p:nvSpPr>
        <p:spPr>
          <a:xfrm>
            <a:off x="457200" y="1600200"/>
            <a:ext cx="8229600" cy="4953000"/>
          </a:xfrm>
        </p:spPr>
        <p:txBody>
          <a:bodyPr/>
          <a:lstStyle/>
          <a:p>
            <a:r>
              <a:rPr lang="en-US"/>
              <a:t>States associated with a change in thread state</a:t>
            </a:r>
          </a:p>
          <a:p>
            <a:pPr lvl="1"/>
            <a:r>
              <a:rPr lang="en-US"/>
              <a:t>Spawn (another thread)</a:t>
            </a:r>
          </a:p>
          <a:p>
            <a:pPr lvl="1"/>
            <a:r>
              <a:rPr lang="en-US"/>
              <a:t>Block</a:t>
            </a:r>
          </a:p>
          <a:p>
            <a:pPr lvl="2"/>
            <a:r>
              <a:rPr lang="en-US"/>
              <a:t>Issue: will blocking a thread block other, or  </a:t>
            </a:r>
            <a:r>
              <a:rPr lang="en-US" i="1"/>
              <a:t>all,</a:t>
            </a:r>
            <a:r>
              <a:rPr lang="en-US"/>
              <a:t> threads</a:t>
            </a:r>
          </a:p>
          <a:p>
            <a:pPr lvl="1"/>
            <a:r>
              <a:rPr lang="en-US"/>
              <a:t>Unblock</a:t>
            </a:r>
          </a:p>
          <a:p>
            <a:pPr lvl="1"/>
            <a:r>
              <a:rPr lang="en-US"/>
              <a:t>Finish (thread)</a:t>
            </a:r>
          </a:p>
          <a:p>
            <a:pPr lvl="2"/>
            <a:r>
              <a:rPr lang="en-US"/>
              <a:t>Deallocate register context and stacks</a:t>
            </a:r>
          </a:p>
          <a:p>
            <a:endParaRPr lang="en-US"/>
          </a:p>
          <a:p>
            <a:endParaRPr lang="en-NZ"/>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930" name="Title 1"/>
          <p:cNvSpPr>
            <a:spLocks noGrp="1"/>
          </p:cNvSpPr>
          <p:nvPr>
            <p:ph type="title" idx="4294967295"/>
          </p:nvPr>
        </p:nvSpPr>
        <p:spPr/>
        <p:txBody>
          <a:bodyPr anchor="ctr"/>
          <a:lstStyle/>
          <a:p>
            <a:r>
              <a:rPr lang="en-NZ"/>
              <a:t>One view…</a:t>
            </a:r>
          </a:p>
        </p:txBody>
      </p:sp>
      <p:sp>
        <p:nvSpPr>
          <p:cNvPr id="764931" name="Content Placeholder 2"/>
          <p:cNvSpPr>
            <a:spLocks noGrp="1"/>
          </p:cNvSpPr>
          <p:nvPr>
            <p:ph idx="4294967295"/>
          </p:nvPr>
        </p:nvSpPr>
        <p:spPr>
          <a:xfrm>
            <a:off x="457200" y="1600200"/>
            <a:ext cx="8229600" cy="4953000"/>
          </a:xfrm>
        </p:spPr>
        <p:txBody>
          <a:bodyPr/>
          <a:lstStyle/>
          <a:p>
            <a:pPr lvl="1"/>
            <a:endParaRPr lang="en-US" i="1"/>
          </a:p>
          <a:p>
            <a:r>
              <a:rPr lang="en-NZ" i="1"/>
              <a:t>One way to view a thread is as an independent program counter operating </a:t>
            </a:r>
            <a:r>
              <a:rPr lang="en-NZ" b="1" i="1" u="sng"/>
              <a:t>within </a:t>
            </a:r>
            <a:r>
              <a:rPr lang="en-NZ" i="1"/>
              <a:t>a process.</a:t>
            </a:r>
          </a:p>
          <a:p>
            <a:endParaRPr lang="en-US" i="1"/>
          </a:p>
          <a:p>
            <a:endParaRPr lang="en-NZ" i="1"/>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p:cNvSpPr>
            <a:spLocks noGrp="1" noChangeArrowheads="1"/>
          </p:cNvSpPr>
          <p:nvPr>
            <p:ph type="title"/>
          </p:nvPr>
        </p:nvSpPr>
        <p:spPr/>
        <p:txBody>
          <a:bodyPr/>
          <a:lstStyle/>
          <a:p>
            <a:r>
              <a:rPr lang="en-US"/>
              <a:t>Single and Multithreaded Processes</a:t>
            </a:r>
          </a:p>
        </p:txBody>
      </p:sp>
      <p:pic>
        <p:nvPicPr>
          <p:cNvPr id="498691" name="Picture 3"/>
          <p:cNvPicPr>
            <a:picLocks noChangeAspect="1" noChangeArrowheads="1"/>
          </p:cNvPicPr>
          <p:nvPr/>
        </p:nvPicPr>
        <p:blipFill>
          <a:blip r:embed="rId3"/>
          <a:srcRect l="1257" t="11810" r="2359" b="11565"/>
          <a:stretch>
            <a:fillRect/>
          </a:stretch>
        </p:blipFill>
        <p:spPr bwMode="auto">
          <a:xfrm>
            <a:off x="1295400" y="1828800"/>
            <a:ext cx="6553200" cy="3906838"/>
          </a:xfrm>
          <a:prstGeom prst="rect">
            <a:avLst/>
          </a:prstGeom>
          <a:noFill/>
          <a:ln w="57150" cmpd="thickThin">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ChangeArrowheads="1"/>
          </p:cNvSpPr>
          <p:nvPr>
            <p:ph type="title"/>
          </p:nvPr>
        </p:nvSpPr>
        <p:spPr>
          <a:xfrm>
            <a:off x="469900" y="417513"/>
            <a:ext cx="7269163" cy="454025"/>
          </a:xfrm>
        </p:spPr>
        <p:txBody>
          <a:bodyPr/>
          <a:lstStyle/>
          <a:p>
            <a:r>
              <a:rPr lang="en-US"/>
              <a:t>Benefits</a:t>
            </a:r>
          </a:p>
        </p:txBody>
      </p:sp>
      <p:sp>
        <p:nvSpPr>
          <p:cNvPr id="499715" name="Rectangle 3"/>
          <p:cNvSpPr>
            <a:spLocks noGrp="1" noChangeArrowheads="1"/>
          </p:cNvSpPr>
          <p:nvPr>
            <p:ph type="body" idx="1"/>
          </p:nvPr>
        </p:nvSpPr>
        <p:spPr/>
        <p:txBody>
          <a:bodyPr/>
          <a:lstStyle/>
          <a:p>
            <a:r>
              <a:rPr lang="en-US"/>
              <a:t>Responsiveness</a:t>
            </a:r>
          </a:p>
          <a:p>
            <a:r>
              <a:rPr lang="en-US"/>
              <a:t> Foreground and background work </a:t>
            </a:r>
            <a:br>
              <a:rPr lang="en-US"/>
            </a:br>
            <a:endParaRPr lang="en-US"/>
          </a:p>
          <a:p>
            <a:r>
              <a:rPr lang="en-US"/>
              <a:t>Resource Sharing</a:t>
            </a:r>
            <a:br>
              <a:rPr lang="en-US"/>
            </a:br>
            <a:endParaRPr lang="en-US"/>
          </a:p>
          <a:p>
            <a:r>
              <a:rPr lang="en-US"/>
              <a:t>Economy</a:t>
            </a:r>
            <a:br>
              <a:rPr lang="en-US"/>
            </a:br>
            <a:endParaRPr lang="en-US"/>
          </a:p>
          <a:p>
            <a:r>
              <a:rPr lang="en-US"/>
              <a:t>Utilization of MP Architectures</a:t>
            </a:r>
          </a:p>
        </p:txBody>
      </p:sp>
      <p:sp>
        <p:nvSpPr>
          <p:cNvPr id="499716" name="Text Box 4"/>
          <p:cNvSpPr txBox="1">
            <a:spLocks noChangeArrowheads="1"/>
          </p:cNvSpPr>
          <p:nvPr/>
        </p:nvSpPr>
        <p:spPr bwMode="auto">
          <a:xfrm>
            <a:off x="1422400" y="165100"/>
            <a:ext cx="3100388" cy="457200"/>
          </a:xfrm>
          <a:prstGeom prst="rect">
            <a:avLst/>
          </a:prstGeom>
          <a:noFill/>
          <a:ln w="9525">
            <a:noFill/>
            <a:miter lim="800000"/>
            <a:headEnd/>
            <a:tailEnd/>
          </a:ln>
          <a:effectLst/>
        </p:spPr>
        <p:txBody>
          <a:bodyPr anchor="ctr"/>
          <a:lstStyle/>
          <a:p>
            <a:pPr algn="ctr"/>
            <a:endParaRPr kumimoji="1" lang="en-US" sz="3200" b="1">
              <a:solidFill>
                <a:schemeClr val="tx2"/>
              </a:solidFill>
              <a:latin typeface="Helvetica" pitchFamily="34"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p:cNvSpPr>
            <a:spLocks noGrp="1" noChangeArrowheads="1"/>
          </p:cNvSpPr>
          <p:nvPr>
            <p:ph type="title"/>
          </p:nvPr>
        </p:nvSpPr>
        <p:spPr/>
        <p:txBody>
          <a:bodyPr/>
          <a:lstStyle/>
          <a:p>
            <a:r>
              <a:rPr lang="en-US"/>
              <a:t>User levelThreads</a:t>
            </a:r>
          </a:p>
        </p:txBody>
      </p:sp>
      <p:sp>
        <p:nvSpPr>
          <p:cNvPr id="500739" name="Rectangle 3"/>
          <p:cNvSpPr>
            <a:spLocks noGrp="1" noChangeArrowheads="1"/>
          </p:cNvSpPr>
          <p:nvPr>
            <p:ph type="body" idx="1"/>
          </p:nvPr>
        </p:nvSpPr>
        <p:spPr/>
        <p:txBody>
          <a:bodyPr/>
          <a:lstStyle/>
          <a:p>
            <a:pPr>
              <a:lnSpc>
                <a:spcPct val="90000"/>
              </a:lnSpc>
            </a:pPr>
            <a:r>
              <a:rPr lang="en-US"/>
              <a:t>Thread management done by user-level threads library.</a:t>
            </a:r>
          </a:p>
          <a:p>
            <a:pPr>
              <a:lnSpc>
                <a:spcPct val="90000"/>
              </a:lnSpc>
            </a:pPr>
            <a:r>
              <a:rPr lang="en-US"/>
              <a:t> Library supports thread creation and destroying ,scheduling and Management with no support from kernel.</a:t>
            </a:r>
          </a:p>
          <a:p>
            <a:pPr>
              <a:lnSpc>
                <a:spcPct val="90000"/>
              </a:lnSpc>
            </a:pPr>
            <a:r>
              <a:rPr lang="en-US"/>
              <a:t> User level thread are </a:t>
            </a:r>
            <a:r>
              <a:rPr lang="en-US">
                <a:solidFill>
                  <a:srgbClr val="FF0066"/>
                </a:solidFill>
              </a:rPr>
              <a:t>fast to create and manage .</a:t>
            </a:r>
            <a:br>
              <a:rPr lang="en-US">
                <a:solidFill>
                  <a:srgbClr val="FF0066"/>
                </a:solidFill>
              </a:rPr>
            </a:br>
            <a:endParaRPr lang="en-US">
              <a:solidFill>
                <a:srgbClr val="FF0066"/>
              </a:solidFill>
            </a:endParaRPr>
          </a:p>
          <a:p>
            <a:pPr>
              <a:lnSpc>
                <a:spcPct val="90000"/>
              </a:lnSpc>
            </a:pPr>
            <a:r>
              <a:rPr lang="en-US"/>
              <a:t>Examples</a:t>
            </a:r>
          </a:p>
          <a:p>
            <a:pPr>
              <a:lnSpc>
                <a:spcPct val="90000"/>
              </a:lnSpc>
              <a:buFontTx/>
              <a:buNone/>
            </a:pPr>
            <a:r>
              <a:rPr lang="en-US"/>
              <a:t>	- POSIX </a:t>
            </a:r>
            <a:r>
              <a:rPr lang="en-US" i="1"/>
              <a:t>Pthreads</a:t>
            </a:r>
          </a:p>
          <a:p>
            <a:pPr>
              <a:lnSpc>
                <a:spcPct val="90000"/>
              </a:lnSpc>
              <a:buFontTx/>
              <a:buNone/>
            </a:pPr>
            <a:r>
              <a:rPr lang="en-US"/>
              <a:t>	- Mach </a:t>
            </a:r>
            <a:r>
              <a:rPr lang="en-US" i="1"/>
              <a:t>C-threads</a:t>
            </a:r>
          </a:p>
          <a:p>
            <a:pPr>
              <a:lnSpc>
                <a:spcPct val="90000"/>
              </a:lnSpc>
              <a:buFontTx/>
              <a:buNone/>
            </a:pPr>
            <a:r>
              <a:rPr lang="en-US"/>
              <a:t>	- Solaris </a:t>
            </a:r>
            <a:r>
              <a:rPr lang="en-US" i="1"/>
              <a:t>threads</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4" name="Title 1"/>
          <p:cNvSpPr>
            <a:spLocks noGrp="1"/>
          </p:cNvSpPr>
          <p:nvPr>
            <p:ph type="title" idx="4294967295"/>
          </p:nvPr>
        </p:nvSpPr>
        <p:spPr/>
        <p:txBody>
          <a:bodyPr anchor="ctr"/>
          <a:lstStyle/>
          <a:p>
            <a:r>
              <a:rPr lang="en-US"/>
              <a:t>User-Level Threads</a:t>
            </a:r>
          </a:p>
        </p:txBody>
      </p:sp>
      <p:sp>
        <p:nvSpPr>
          <p:cNvPr id="781315" name="Content Placeholder 2"/>
          <p:cNvSpPr>
            <a:spLocks noGrp="1"/>
          </p:cNvSpPr>
          <p:nvPr>
            <p:ph idx="4294967295"/>
          </p:nvPr>
        </p:nvSpPr>
        <p:spPr>
          <a:xfrm>
            <a:off x="457200" y="1600200"/>
            <a:ext cx="4343400" cy="4953000"/>
          </a:xfrm>
        </p:spPr>
        <p:txBody>
          <a:bodyPr/>
          <a:lstStyle/>
          <a:p>
            <a:r>
              <a:rPr lang="en-US"/>
              <a:t>All thread management is done by the application</a:t>
            </a:r>
          </a:p>
          <a:p>
            <a:r>
              <a:rPr lang="en-US"/>
              <a:t>The kernel is not aware of the existence of threads</a:t>
            </a:r>
          </a:p>
          <a:p>
            <a:endParaRPr lang="en-US"/>
          </a:p>
        </p:txBody>
      </p:sp>
      <p:pic>
        <p:nvPicPr>
          <p:cNvPr id="781316" name="Picture 3"/>
          <p:cNvPicPr>
            <a:picLocks noChangeAspect="1" noChangeArrowheads="1"/>
          </p:cNvPicPr>
          <p:nvPr/>
        </p:nvPicPr>
        <p:blipFill>
          <a:blip r:embed="rId3"/>
          <a:srcRect/>
          <a:stretch>
            <a:fillRect/>
          </a:stretch>
        </p:blipFill>
        <p:spPr bwMode="auto">
          <a:xfrm>
            <a:off x="4846638" y="1431925"/>
            <a:ext cx="4144962" cy="399256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ChangeArrowheads="1"/>
          </p:cNvSpPr>
          <p:nvPr>
            <p:ph type="title"/>
          </p:nvPr>
        </p:nvSpPr>
        <p:spPr/>
        <p:txBody>
          <a:bodyPr/>
          <a:lstStyle/>
          <a:p>
            <a:r>
              <a:rPr lang="en-US"/>
              <a:t>Kernel Level Threads ( </a:t>
            </a:r>
            <a:r>
              <a:rPr lang="en-US">
                <a:solidFill>
                  <a:srgbClr val="0000FF"/>
                </a:solidFill>
              </a:rPr>
              <a:t>OS</a:t>
            </a:r>
            <a:r>
              <a:rPr lang="en-US"/>
              <a:t> )</a:t>
            </a:r>
          </a:p>
        </p:txBody>
      </p:sp>
      <p:sp>
        <p:nvSpPr>
          <p:cNvPr id="501763" name="Rectangle 3"/>
          <p:cNvSpPr>
            <a:spLocks noGrp="1" noChangeArrowheads="1"/>
          </p:cNvSpPr>
          <p:nvPr>
            <p:ph type="body" idx="1"/>
          </p:nvPr>
        </p:nvSpPr>
        <p:spPr/>
        <p:txBody>
          <a:bodyPr/>
          <a:lstStyle/>
          <a:p>
            <a:r>
              <a:rPr lang="en-US"/>
              <a:t>Supported by the Kernel.</a:t>
            </a:r>
          </a:p>
          <a:p>
            <a:r>
              <a:rPr lang="en-US"/>
              <a:t> slower to create and manage.</a:t>
            </a:r>
          </a:p>
          <a:p>
            <a:r>
              <a:rPr lang="en-US"/>
              <a:t>Examples</a:t>
            </a:r>
          </a:p>
          <a:p>
            <a:pPr>
              <a:buFontTx/>
              <a:buNone/>
            </a:pPr>
            <a:r>
              <a:rPr lang="en-US"/>
              <a:t>	- Windows 95/98/NT/2000</a:t>
            </a:r>
          </a:p>
          <a:p>
            <a:pPr>
              <a:buFontTx/>
              <a:buNone/>
            </a:pPr>
            <a:r>
              <a:rPr lang="en-US"/>
              <a:t> 	- Solaris</a:t>
            </a:r>
          </a:p>
          <a:p>
            <a:pPr>
              <a:buFontTx/>
              <a:buNone/>
            </a:pPr>
            <a:r>
              <a:rPr lang="en-US"/>
              <a:t>	- Tru64 UNIX</a:t>
            </a:r>
          </a:p>
          <a:p>
            <a:pPr>
              <a:buFontTx/>
              <a:buNone/>
            </a:pPr>
            <a:r>
              <a:rPr lang="en-US"/>
              <a:t>	- BeOS</a:t>
            </a:r>
          </a:p>
          <a:p>
            <a:pPr>
              <a:buFontTx/>
              <a:buNone/>
            </a:pPr>
            <a:r>
              <a:rPr lang="en-US"/>
              <a:t>	- Linux</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p:txBody>
          <a:bodyPr/>
          <a:lstStyle/>
          <a:p>
            <a:r>
              <a:rPr lang="en-US"/>
              <a:t>Two-State Process Model</a:t>
            </a:r>
          </a:p>
        </p:txBody>
      </p:sp>
      <p:sp>
        <p:nvSpPr>
          <p:cNvPr id="399363" name="Rectangle 3"/>
          <p:cNvSpPr>
            <a:spLocks noGrp="1" noChangeArrowheads="1"/>
          </p:cNvSpPr>
          <p:nvPr>
            <p:ph type="body" idx="1"/>
          </p:nvPr>
        </p:nvSpPr>
        <p:spPr/>
        <p:txBody>
          <a:bodyPr/>
          <a:lstStyle/>
          <a:p>
            <a:r>
              <a:rPr lang="en-US"/>
              <a:t> </a:t>
            </a:r>
            <a:r>
              <a:rPr lang="en-US" sz="2400"/>
              <a:t>Process may be in one of two states</a:t>
            </a:r>
          </a:p>
          <a:p>
            <a:pPr lvl="1"/>
            <a:r>
              <a:rPr lang="en-US" sz="2000"/>
              <a:t>Running</a:t>
            </a:r>
          </a:p>
          <a:p>
            <a:pPr lvl="1"/>
            <a:r>
              <a:rPr lang="en-US" sz="2000"/>
              <a:t>Not-running</a:t>
            </a:r>
          </a:p>
        </p:txBody>
      </p:sp>
      <p:pic>
        <p:nvPicPr>
          <p:cNvPr id="399364" name="Picture 3" descr="Fig03_05a.gif"/>
          <p:cNvPicPr>
            <a:picLocks noChangeAspect="1"/>
          </p:cNvPicPr>
          <p:nvPr/>
        </p:nvPicPr>
        <p:blipFill>
          <a:blip r:embed="rId3"/>
          <a:srcRect/>
          <a:stretch>
            <a:fillRect/>
          </a:stretch>
        </p:blipFill>
        <p:spPr bwMode="auto">
          <a:xfrm>
            <a:off x="1344613" y="3295650"/>
            <a:ext cx="6199187" cy="2343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362" name="Title 1"/>
          <p:cNvSpPr>
            <a:spLocks noGrp="1"/>
          </p:cNvSpPr>
          <p:nvPr>
            <p:ph type="title" idx="4294967295"/>
          </p:nvPr>
        </p:nvSpPr>
        <p:spPr/>
        <p:txBody>
          <a:bodyPr anchor="ctr"/>
          <a:lstStyle/>
          <a:p>
            <a:r>
              <a:rPr lang="en-US"/>
              <a:t>Kernel-Level Threads</a:t>
            </a:r>
          </a:p>
        </p:txBody>
      </p:sp>
      <p:sp>
        <p:nvSpPr>
          <p:cNvPr id="783363" name="Content Placeholder 2"/>
          <p:cNvSpPr>
            <a:spLocks noGrp="1"/>
          </p:cNvSpPr>
          <p:nvPr>
            <p:ph idx="4294967295"/>
          </p:nvPr>
        </p:nvSpPr>
        <p:spPr>
          <a:xfrm>
            <a:off x="3657600" y="1600200"/>
            <a:ext cx="5029200" cy="4953000"/>
          </a:xfrm>
        </p:spPr>
        <p:txBody>
          <a:bodyPr/>
          <a:lstStyle/>
          <a:p>
            <a:r>
              <a:rPr lang="en-US"/>
              <a:t>Kernel maintains context information for the process and the threads </a:t>
            </a:r>
          </a:p>
          <a:p>
            <a:pPr lvl="1"/>
            <a:r>
              <a:rPr lang="en-US"/>
              <a:t>No thread management done by application</a:t>
            </a:r>
          </a:p>
          <a:p>
            <a:r>
              <a:rPr lang="en-US"/>
              <a:t>Scheduling is done on a thread basis</a:t>
            </a:r>
          </a:p>
        </p:txBody>
      </p:sp>
      <p:pic>
        <p:nvPicPr>
          <p:cNvPr id="783364" name="Content Placeholder 3" descr="Fig4_6b.gif"/>
          <p:cNvPicPr>
            <a:picLocks noChangeAspect="1"/>
          </p:cNvPicPr>
          <p:nvPr/>
        </p:nvPicPr>
        <p:blipFill>
          <a:blip r:embed="rId3"/>
          <a:srcRect/>
          <a:stretch>
            <a:fillRect/>
          </a:stretch>
        </p:blipFill>
        <p:spPr bwMode="auto">
          <a:xfrm>
            <a:off x="0" y="1524000"/>
            <a:ext cx="3557588" cy="46101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Title 1"/>
          <p:cNvSpPr>
            <a:spLocks noGrp="1"/>
          </p:cNvSpPr>
          <p:nvPr>
            <p:ph type="title" idx="4294967295"/>
          </p:nvPr>
        </p:nvSpPr>
        <p:spPr/>
        <p:txBody>
          <a:bodyPr anchor="ctr"/>
          <a:lstStyle/>
          <a:p>
            <a:r>
              <a:rPr lang="en-NZ"/>
              <a:t>Advantages of KLT</a:t>
            </a:r>
          </a:p>
        </p:txBody>
      </p:sp>
      <p:sp>
        <p:nvSpPr>
          <p:cNvPr id="785411" name="Content Placeholder 2"/>
          <p:cNvSpPr>
            <a:spLocks noGrp="1"/>
          </p:cNvSpPr>
          <p:nvPr>
            <p:ph idx="4294967295"/>
          </p:nvPr>
        </p:nvSpPr>
        <p:spPr>
          <a:xfrm>
            <a:off x="457200" y="1600200"/>
            <a:ext cx="8229600" cy="4953000"/>
          </a:xfrm>
        </p:spPr>
        <p:txBody>
          <a:bodyPr/>
          <a:lstStyle/>
          <a:p>
            <a:r>
              <a:rPr lang="en-NZ"/>
              <a:t>The kernel can simultaneously schedule multiple threads from the same process on multiple processors. </a:t>
            </a:r>
          </a:p>
          <a:p>
            <a:r>
              <a:rPr lang="en-NZ"/>
              <a:t>If one thread in a process is blocked, the kernel can schedule another thread of the same process.</a:t>
            </a:r>
          </a:p>
          <a:p>
            <a:r>
              <a:rPr lang="en-NZ"/>
              <a:t> Kernel routines themselves can be multithreaded.</a:t>
            </a:r>
          </a:p>
          <a:p>
            <a:endParaRPr lang="en-NZ"/>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4" name="Title 1"/>
          <p:cNvSpPr>
            <a:spLocks noGrp="1"/>
          </p:cNvSpPr>
          <p:nvPr>
            <p:ph type="title" idx="4294967295"/>
          </p:nvPr>
        </p:nvSpPr>
        <p:spPr/>
        <p:txBody>
          <a:bodyPr anchor="ctr"/>
          <a:lstStyle/>
          <a:p>
            <a:r>
              <a:rPr lang="en-NZ"/>
              <a:t>Disadvantage of KLT</a:t>
            </a:r>
          </a:p>
        </p:txBody>
      </p:sp>
      <p:sp>
        <p:nvSpPr>
          <p:cNvPr id="786435" name="Content Placeholder 2"/>
          <p:cNvSpPr>
            <a:spLocks noGrp="1"/>
          </p:cNvSpPr>
          <p:nvPr>
            <p:ph idx="4294967295"/>
          </p:nvPr>
        </p:nvSpPr>
        <p:spPr>
          <a:xfrm>
            <a:off x="457200" y="1600200"/>
            <a:ext cx="8229600" cy="4953000"/>
          </a:xfrm>
        </p:spPr>
        <p:txBody>
          <a:bodyPr/>
          <a:lstStyle/>
          <a:p>
            <a:r>
              <a:rPr lang="en-NZ"/>
              <a:t>The transfer of control from one thread to another within the same process requires a mode switch to the kernel</a:t>
            </a:r>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506" name="Title 1"/>
          <p:cNvSpPr>
            <a:spLocks noGrp="1"/>
          </p:cNvSpPr>
          <p:nvPr>
            <p:ph type="title" idx="4294967295"/>
          </p:nvPr>
        </p:nvSpPr>
        <p:spPr/>
        <p:txBody>
          <a:bodyPr anchor="ctr"/>
          <a:lstStyle/>
          <a:p>
            <a:r>
              <a:rPr lang="en-US"/>
              <a:t>Combined Approaches</a:t>
            </a:r>
          </a:p>
        </p:txBody>
      </p:sp>
      <p:sp>
        <p:nvSpPr>
          <p:cNvPr id="789507" name="Content Placeholder 2"/>
          <p:cNvSpPr>
            <a:spLocks noGrp="1"/>
          </p:cNvSpPr>
          <p:nvPr>
            <p:ph idx="4294967295"/>
          </p:nvPr>
        </p:nvSpPr>
        <p:spPr>
          <a:xfrm>
            <a:off x="457200" y="1600200"/>
            <a:ext cx="5029200" cy="4953000"/>
          </a:xfrm>
        </p:spPr>
        <p:txBody>
          <a:bodyPr/>
          <a:lstStyle/>
          <a:p>
            <a:r>
              <a:rPr lang="en-US"/>
              <a:t>Thread creation done in the user space</a:t>
            </a:r>
          </a:p>
          <a:p>
            <a:r>
              <a:rPr lang="en-US"/>
              <a:t>Bulk of scheduling and synchronization of threads by the application</a:t>
            </a:r>
          </a:p>
          <a:p>
            <a:endParaRPr lang="en-US"/>
          </a:p>
          <a:p>
            <a:r>
              <a:rPr lang="en-US"/>
              <a:t>Example is Solaris</a:t>
            </a:r>
          </a:p>
          <a:p>
            <a:endParaRPr lang="en-US"/>
          </a:p>
        </p:txBody>
      </p:sp>
      <p:pic>
        <p:nvPicPr>
          <p:cNvPr id="789508" name="Content Placeholder 3" descr="Fig04_06c.gif"/>
          <p:cNvPicPr>
            <a:picLocks noChangeAspect="1"/>
          </p:cNvPicPr>
          <p:nvPr/>
        </p:nvPicPr>
        <p:blipFill>
          <a:blip r:embed="rId3"/>
          <a:srcRect/>
          <a:stretch>
            <a:fillRect/>
          </a:stretch>
        </p:blipFill>
        <p:spPr bwMode="auto">
          <a:xfrm>
            <a:off x="5410200" y="1449388"/>
            <a:ext cx="3733800" cy="495141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p:txBody>
          <a:bodyPr/>
          <a:lstStyle/>
          <a:p>
            <a:r>
              <a:rPr lang="en-US"/>
              <a:t>Multithreading Models</a:t>
            </a:r>
          </a:p>
        </p:txBody>
      </p:sp>
      <p:sp>
        <p:nvSpPr>
          <p:cNvPr id="502787" name="Rectangle 3"/>
          <p:cNvSpPr>
            <a:spLocks noGrp="1" noChangeArrowheads="1"/>
          </p:cNvSpPr>
          <p:nvPr>
            <p:ph type="body" idx="1"/>
          </p:nvPr>
        </p:nvSpPr>
        <p:spPr/>
        <p:txBody>
          <a:bodyPr/>
          <a:lstStyle/>
          <a:p>
            <a:r>
              <a:rPr lang="en-US"/>
              <a:t>Many-to-One</a:t>
            </a:r>
            <a:br>
              <a:rPr lang="en-US"/>
            </a:br>
            <a:endParaRPr lang="en-US"/>
          </a:p>
          <a:p>
            <a:r>
              <a:rPr lang="en-US"/>
              <a:t>One-to-One</a:t>
            </a:r>
            <a:br>
              <a:rPr lang="en-US"/>
            </a:br>
            <a:endParaRPr lang="en-US"/>
          </a:p>
          <a:p>
            <a:r>
              <a:rPr lang="en-US"/>
              <a:t>Many-to-Many</a:t>
            </a:r>
          </a:p>
          <a:p>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p:cNvSpPr>
            <a:spLocks noGrp="1" noChangeArrowheads="1"/>
          </p:cNvSpPr>
          <p:nvPr>
            <p:ph type="title"/>
          </p:nvPr>
        </p:nvSpPr>
        <p:spPr/>
        <p:txBody>
          <a:bodyPr/>
          <a:lstStyle/>
          <a:p>
            <a:r>
              <a:rPr lang="en-US"/>
              <a:t>Many-to-One</a:t>
            </a:r>
          </a:p>
        </p:txBody>
      </p:sp>
      <p:sp>
        <p:nvSpPr>
          <p:cNvPr id="503811" name="Rectangle 3"/>
          <p:cNvSpPr>
            <a:spLocks noGrp="1" noChangeArrowheads="1"/>
          </p:cNvSpPr>
          <p:nvPr>
            <p:ph type="body" idx="1"/>
          </p:nvPr>
        </p:nvSpPr>
        <p:spPr/>
        <p:txBody>
          <a:bodyPr/>
          <a:lstStyle/>
          <a:p>
            <a:r>
              <a:rPr lang="en-US"/>
              <a:t>Many user-level threads mapped to single kernel thread.</a:t>
            </a:r>
            <a:br>
              <a:rPr lang="en-US"/>
            </a:br>
            <a:endParaRPr lang="en-US"/>
          </a:p>
          <a:p>
            <a:r>
              <a:rPr lang="en-US"/>
              <a:t>Used on systems that do not support kernel threads.</a:t>
            </a:r>
          </a:p>
          <a:p>
            <a:r>
              <a:rPr lang="en-US"/>
              <a:t> Efficient but the entire process will block if a thread makes a </a:t>
            </a:r>
            <a:r>
              <a:rPr lang="en-US" i="1">
                <a:solidFill>
                  <a:srgbClr val="FF0066"/>
                </a:solidFill>
              </a:rPr>
              <a:t>blocking system call</a:t>
            </a:r>
            <a:r>
              <a:rPr lang="en-US"/>
              <a:t> .</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p:txBody>
          <a:bodyPr/>
          <a:lstStyle/>
          <a:p>
            <a:r>
              <a:rPr lang="en-US"/>
              <a:t>Many-to-One Model</a:t>
            </a:r>
          </a:p>
        </p:txBody>
      </p:sp>
      <p:pic>
        <p:nvPicPr>
          <p:cNvPr id="504835" name="Picture 3"/>
          <p:cNvPicPr>
            <a:picLocks noChangeAspect="1" noChangeArrowheads="1"/>
          </p:cNvPicPr>
          <p:nvPr/>
        </p:nvPicPr>
        <p:blipFill>
          <a:blip r:embed="rId3"/>
          <a:srcRect l="10834" t="1373" r="12500" b="1830"/>
          <a:stretch>
            <a:fillRect/>
          </a:stretch>
        </p:blipFill>
        <p:spPr bwMode="auto">
          <a:xfrm>
            <a:off x="2057400" y="1676400"/>
            <a:ext cx="4965700" cy="4702175"/>
          </a:xfrm>
          <a:prstGeom prst="rect">
            <a:avLst/>
          </a:prstGeom>
          <a:noFill/>
          <a:ln w="57150" cmpd="thickThin">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p:txBody>
          <a:bodyPr/>
          <a:lstStyle/>
          <a:p>
            <a:r>
              <a:rPr lang="en-US"/>
              <a:t>One-to-One</a:t>
            </a:r>
          </a:p>
        </p:txBody>
      </p:sp>
      <p:sp>
        <p:nvSpPr>
          <p:cNvPr id="505859" name="Rectangle 3"/>
          <p:cNvSpPr>
            <a:spLocks noGrp="1" noChangeArrowheads="1"/>
          </p:cNvSpPr>
          <p:nvPr>
            <p:ph type="body" idx="1"/>
          </p:nvPr>
        </p:nvSpPr>
        <p:spPr/>
        <p:txBody>
          <a:bodyPr/>
          <a:lstStyle/>
          <a:p>
            <a:pPr>
              <a:lnSpc>
                <a:spcPct val="90000"/>
              </a:lnSpc>
            </a:pPr>
            <a:r>
              <a:rPr lang="en-US"/>
              <a:t>Each user-level thread maps to kernel thread.</a:t>
            </a:r>
            <a:br>
              <a:rPr lang="en-US"/>
            </a:br>
            <a:endParaRPr lang="en-US"/>
          </a:p>
          <a:p>
            <a:pPr>
              <a:lnSpc>
                <a:spcPct val="90000"/>
              </a:lnSpc>
            </a:pPr>
            <a:r>
              <a:rPr lang="en-US"/>
              <a:t> provides more concurrent than </a:t>
            </a:r>
            <a:r>
              <a:rPr lang="en-US" b="1" i="1">
                <a:solidFill>
                  <a:srgbClr val="0000FF"/>
                </a:solidFill>
              </a:rPr>
              <a:t>previous case.</a:t>
            </a:r>
          </a:p>
          <a:p>
            <a:pPr>
              <a:lnSpc>
                <a:spcPct val="90000"/>
              </a:lnSpc>
            </a:pPr>
            <a:r>
              <a:rPr lang="en-US" b="1" i="1">
                <a:solidFill>
                  <a:srgbClr val="0000FF"/>
                </a:solidFill>
              </a:rPr>
              <a:t> Drawback:</a:t>
            </a:r>
          </a:p>
          <a:p>
            <a:pPr>
              <a:lnSpc>
                <a:spcPct val="90000"/>
              </a:lnSpc>
              <a:buFontTx/>
              <a:buNone/>
            </a:pPr>
            <a:r>
              <a:rPr lang="en-US" b="1" i="1">
                <a:solidFill>
                  <a:srgbClr val="0000FF"/>
                </a:solidFill>
              </a:rPr>
              <a:t>    </a:t>
            </a:r>
            <a:r>
              <a:rPr lang="en-US" i="1">
                <a:solidFill>
                  <a:srgbClr val="FF0066"/>
                </a:solidFill>
              </a:rPr>
              <a:t>creating a user thread requires creating the corresponding kernel thread ( Overhead )</a:t>
            </a:r>
          </a:p>
          <a:p>
            <a:pPr>
              <a:lnSpc>
                <a:spcPct val="90000"/>
              </a:lnSpc>
            </a:pPr>
            <a:r>
              <a:rPr lang="en-US"/>
              <a:t>Examples</a:t>
            </a:r>
          </a:p>
          <a:p>
            <a:pPr>
              <a:lnSpc>
                <a:spcPct val="90000"/>
              </a:lnSpc>
              <a:buFontTx/>
              <a:buNone/>
            </a:pPr>
            <a:r>
              <a:rPr lang="en-US"/>
              <a:t>	- Windows 95/98/NT/2000</a:t>
            </a:r>
          </a:p>
          <a:p>
            <a:pPr>
              <a:lnSpc>
                <a:spcPct val="90000"/>
              </a:lnSpc>
              <a:buFontTx/>
              <a:buNone/>
            </a:pPr>
            <a:r>
              <a:rPr lang="en-US"/>
              <a:t>	- OS/2</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lstStyle/>
          <a:p>
            <a:r>
              <a:rPr lang="en-US"/>
              <a:t>One-to-one Model</a:t>
            </a:r>
          </a:p>
        </p:txBody>
      </p:sp>
      <p:pic>
        <p:nvPicPr>
          <p:cNvPr id="506883" name="Picture 3"/>
          <p:cNvPicPr>
            <a:picLocks noChangeAspect="1" noChangeArrowheads="1"/>
          </p:cNvPicPr>
          <p:nvPr/>
        </p:nvPicPr>
        <p:blipFill>
          <a:blip r:embed="rId3"/>
          <a:srcRect l="1665" t="25514" r="3329" b="25290"/>
          <a:stretch>
            <a:fillRect/>
          </a:stretch>
        </p:blipFill>
        <p:spPr bwMode="auto">
          <a:xfrm>
            <a:off x="1139825" y="1736725"/>
            <a:ext cx="6815138" cy="2646363"/>
          </a:xfrm>
          <a:prstGeom prst="rect">
            <a:avLst/>
          </a:prstGeom>
          <a:noFill/>
          <a:ln w="57150" cmpd="thickThin">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p:txBody>
          <a:bodyPr/>
          <a:lstStyle/>
          <a:p>
            <a:r>
              <a:rPr lang="en-US"/>
              <a:t>Many-to-Many Model</a:t>
            </a:r>
          </a:p>
        </p:txBody>
      </p:sp>
      <p:sp>
        <p:nvSpPr>
          <p:cNvPr id="507907" name="Rectangle 3"/>
          <p:cNvSpPr>
            <a:spLocks noGrp="1" noChangeArrowheads="1"/>
          </p:cNvSpPr>
          <p:nvPr>
            <p:ph type="body" idx="1"/>
          </p:nvPr>
        </p:nvSpPr>
        <p:spPr/>
        <p:txBody>
          <a:bodyPr/>
          <a:lstStyle/>
          <a:p>
            <a:r>
              <a:rPr lang="en-US"/>
              <a:t>Allows many user level threads to be mapped to many kernel threads.</a:t>
            </a:r>
          </a:p>
          <a:p>
            <a:r>
              <a:rPr lang="en-US"/>
              <a:t>Allows the  operating system to create a sufficient number of kernel threads.</a:t>
            </a:r>
          </a:p>
          <a:p>
            <a:r>
              <a:rPr lang="en-US">
                <a:solidFill>
                  <a:srgbClr val="FF0066"/>
                </a:solidFill>
              </a:rPr>
              <a:t>Solaris 2,IRIX,HP-UX and Tru64 Unix</a:t>
            </a:r>
            <a:r>
              <a:rPr lang="en-US"/>
              <a:t> </a:t>
            </a:r>
          </a:p>
          <a:p>
            <a:r>
              <a:rPr lang="en-US"/>
              <a:t>Windows NT/2000 with the </a:t>
            </a:r>
            <a:r>
              <a:rPr lang="en-US" i="1"/>
              <a:t>ThreadFiber</a:t>
            </a:r>
            <a:r>
              <a:rPr lang="en-US"/>
              <a:t> package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p:txBody>
          <a:bodyPr/>
          <a:lstStyle/>
          <a:p>
            <a:r>
              <a:rPr lang="en-US"/>
              <a:t>Queuing Diagram</a:t>
            </a:r>
          </a:p>
        </p:txBody>
      </p:sp>
      <p:sp>
        <p:nvSpPr>
          <p:cNvPr id="406531" name="Rectangle 3"/>
          <p:cNvSpPr>
            <a:spLocks noGrp="1" noChangeArrowheads="1"/>
          </p:cNvSpPr>
          <p:nvPr>
            <p:ph type="body" idx="1"/>
          </p:nvPr>
        </p:nvSpPr>
        <p:spPr/>
        <p:txBody>
          <a:bodyPr/>
          <a:lstStyle/>
          <a:p>
            <a:r>
              <a:rPr lang="en-US"/>
              <a:t> </a:t>
            </a:r>
          </a:p>
        </p:txBody>
      </p:sp>
      <p:pic>
        <p:nvPicPr>
          <p:cNvPr id="406532" name="Content Placeholder 3" descr="Fig03_05b.gif"/>
          <p:cNvPicPr>
            <a:picLocks noChangeAspect="1"/>
          </p:cNvPicPr>
          <p:nvPr/>
        </p:nvPicPr>
        <p:blipFill>
          <a:blip r:embed="rId3"/>
          <a:srcRect/>
          <a:stretch>
            <a:fillRect/>
          </a:stretch>
        </p:blipFill>
        <p:spPr bwMode="auto">
          <a:xfrm>
            <a:off x="1676400" y="1676400"/>
            <a:ext cx="6080125" cy="2819400"/>
          </a:xfrm>
          <a:prstGeom prst="rect">
            <a:avLst/>
          </a:prstGeom>
          <a:noFill/>
          <a:ln w="9525">
            <a:noFill/>
            <a:miter lim="800000"/>
            <a:headEnd/>
            <a:tailEnd/>
          </a:ln>
        </p:spPr>
      </p:pic>
      <p:sp>
        <p:nvSpPr>
          <p:cNvPr id="15" name="TextBox 14"/>
          <p:cNvSpPr txBox="1"/>
          <p:nvPr/>
        </p:nvSpPr>
        <p:spPr>
          <a:xfrm>
            <a:off x="762000" y="4648200"/>
            <a:ext cx="7772400" cy="646113"/>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eaLnBrk="1" hangingPunct="1">
              <a:defRPr/>
            </a:pPr>
            <a:r>
              <a:rPr lang="en-NZ" sz="1800" dirty="0"/>
              <a:t>Etc … processes moved by the dispatcher of the OS to the CPU then back to the queue until the task is competed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Grp="1" noChangeArrowheads="1"/>
          </p:cNvSpPr>
          <p:nvPr>
            <p:ph type="title"/>
          </p:nvPr>
        </p:nvSpPr>
        <p:spPr/>
        <p:txBody>
          <a:bodyPr/>
          <a:lstStyle/>
          <a:p>
            <a:r>
              <a:rPr lang="en-US"/>
              <a:t>Many-to-Many Model</a:t>
            </a:r>
          </a:p>
        </p:txBody>
      </p:sp>
      <p:pic>
        <p:nvPicPr>
          <p:cNvPr id="508931" name="Picture 3"/>
          <p:cNvPicPr>
            <a:picLocks noChangeAspect="1" noChangeArrowheads="1"/>
          </p:cNvPicPr>
          <p:nvPr/>
        </p:nvPicPr>
        <p:blipFill>
          <a:blip r:embed="rId3"/>
          <a:srcRect l="5867" t="1735" r="7027" b="2176"/>
          <a:stretch>
            <a:fillRect/>
          </a:stretch>
        </p:blipFill>
        <p:spPr bwMode="auto">
          <a:xfrm>
            <a:off x="1905000" y="1676400"/>
            <a:ext cx="4953000" cy="4097338"/>
          </a:xfrm>
          <a:prstGeom prst="rect">
            <a:avLst/>
          </a:prstGeom>
          <a:noFill/>
          <a:ln w="57150" cmpd="thickThin">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619" name="Rectangle 2"/>
          <p:cNvSpPr>
            <a:spLocks noGrp="1" noChangeArrowheads="1"/>
          </p:cNvSpPr>
          <p:nvPr>
            <p:ph type="title" idx="4294967295"/>
          </p:nvPr>
        </p:nvSpPr>
        <p:spPr>
          <a:xfrm>
            <a:off x="406400" y="360363"/>
            <a:ext cx="8204200" cy="423862"/>
          </a:xfrm>
          <a:noFill/>
        </p:spPr>
        <p:txBody>
          <a:bodyPr anchor="ctr" anchorCtr="1">
            <a:spAutoFit/>
          </a:bodyPr>
          <a:lstStyle/>
          <a:p>
            <a:pPr eaLnBrk="1" hangingPunct="1"/>
            <a:r>
              <a:rPr lang="en-US">
                <a:solidFill>
                  <a:srgbClr val="669900"/>
                </a:solidFill>
              </a:rPr>
              <a:t>Client and server with threads</a:t>
            </a:r>
          </a:p>
        </p:txBody>
      </p:sp>
      <p:graphicFrame>
        <p:nvGraphicFramePr>
          <p:cNvPr id="84995" name="Group 3"/>
          <p:cNvGraphicFramePr>
            <a:graphicFrameLocks noGrp="1"/>
          </p:cNvGraphicFramePr>
          <p:nvPr/>
        </p:nvGraphicFramePr>
        <p:xfrm>
          <a:off x="533400" y="1219200"/>
          <a:ext cx="8229600" cy="4953000"/>
        </p:xfrm>
        <a:graphic>
          <a:graphicData uri="http://schemas.openxmlformats.org/drawingml/2006/table">
            <a:tbl>
              <a:tblPr rtl="1"/>
              <a:tblGrid>
                <a:gridCol w="8229600"/>
              </a:tblGrid>
              <a:tr h="4953000">
                <a:tc>
                  <a:txBody>
                    <a:bodyPr/>
                    <a:lstStyle/>
                    <a:p>
                      <a:pPr marL="1257300" marR="0" lvl="1" indent="-342900" algn="l" defTabSz="914400" rtl="0" eaLnBrk="1" fontAlgn="base" latinLnBrk="0" hangingPunct="1">
                        <a:lnSpc>
                          <a:spcPct val="90000"/>
                        </a:lnSpc>
                        <a:spcBef>
                          <a:spcPct val="20000"/>
                        </a:spcBef>
                        <a:spcAft>
                          <a:spcPct val="0"/>
                        </a:spcAft>
                        <a:buClr>
                          <a:srgbClr val="FF0000"/>
                        </a:buClr>
                        <a:buSzTx/>
                        <a:buFontTx/>
                        <a:buNone/>
                        <a:tabLst>
                          <a:tab pos="969963" algn="l"/>
                          <a:tab pos="1082675" algn="l"/>
                          <a:tab pos="1485900" algn="l"/>
                          <a:tab pos="1600200" algn="l"/>
                        </a:tabLst>
                      </a:pPr>
                      <a:endParaRPr kumimoji="1" lang="en-US" sz="2400" b="0" i="0" u="none" strike="noStrike" cap="none" normalizeH="0" baseline="0" smtClean="0">
                        <a:ln>
                          <a:noFill/>
                        </a:ln>
                        <a:solidFill>
                          <a:schemeClr val="tx1"/>
                        </a:solidFill>
                        <a:effectLst/>
                        <a:latin typeface="Verdana" pitchFamily="34" charset="0"/>
                      </a:endParaRPr>
                    </a:p>
                  </a:txBody>
                  <a:tcP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grpSp>
        <p:nvGrpSpPr>
          <p:cNvPr id="751623" name="Group 9"/>
          <p:cNvGrpSpPr>
            <a:grpSpLocks/>
          </p:cNvGrpSpPr>
          <p:nvPr/>
        </p:nvGrpSpPr>
        <p:grpSpPr bwMode="auto">
          <a:xfrm>
            <a:off x="661988" y="1998663"/>
            <a:ext cx="7951787" cy="2949575"/>
            <a:chOff x="452" y="1259"/>
            <a:chExt cx="5426" cy="1858"/>
          </a:xfrm>
        </p:grpSpPr>
        <p:sp>
          <p:nvSpPr>
            <p:cNvPr id="751624" name="Rectangle 10"/>
            <p:cNvSpPr>
              <a:spLocks noChangeArrowheads="1"/>
            </p:cNvSpPr>
            <p:nvPr/>
          </p:nvSpPr>
          <p:spPr bwMode="auto">
            <a:xfrm>
              <a:off x="4467" y="2973"/>
              <a:ext cx="353" cy="144"/>
            </a:xfrm>
            <a:prstGeom prst="rect">
              <a:avLst/>
            </a:prstGeom>
            <a:noFill/>
            <a:ln w="9525">
              <a:noFill/>
              <a:miter lim="800000"/>
              <a:headEnd/>
              <a:tailEnd/>
            </a:ln>
          </p:spPr>
          <p:txBody>
            <a:bodyPr wrap="none" lIns="0" tIns="0" rIns="0" bIns="0">
              <a:spAutoFit/>
            </a:bodyPr>
            <a:lstStyle/>
            <a:p>
              <a:r>
                <a:rPr lang="en-GB" sz="1500">
                  <a:solidFill>
                    <a:srgbClr val="000000"/>
                  </a:solidFill>
                  <a:latin typeface="Arial" charset="0"/>
                  <a:cs typeface="Arial" charset="0"/>
                </a:rPr>
                <a:t>Server</a:t>
              </a:r>
              <a:endParaRPr lang="en-GB">
                <a:latin typeface="Times" charset="0"/>
                <a:cs typeface="Arial" charset="0"/>
              </a:endParaRPr>
            </a:p>
          </p:txBody>
        </p:sp>
        <p:sp>
          <p:nvSpPr>
            <p:cNvPr id="751625" name="Oval 11"/>
            <p:cNvSpPr>
              <a:spLocks noChangeArrowheads="1"/>
            </p:cNvSpPr>
            <p:nvPr/>
          </p:nvSpPr>
          <p:spPr bwMode="auto">
            <a:xfrm>
              <a:off x="3943" y="1458"/>
              <a:ext cx="1394" cy="1395"/>
            </a:xfrm>
            <a:prstGeom prst="ellipse">
              <a:avLst/>
            </a:prstGeom>
            <a:solidFill>
              <a:srgbClr val="FFDC99"/>
            </a:solidFill>
            <a:ln w="9525">
              <a:noFill/>
              <a:round/>
              <a:headEnd/>
              <a:tailEnd/>
            </a:ln>
          </p:spPr>
          <p:txBody>
            <a:bodyPr/>
            <a:lstStyle/>
            <a:p>
              <a:pPr eaLnBrk="1" hangingPunct="1"/>
              <a:endParaRPr lang="en-US" sz="1800">
                <a:latin typeface="Arial" charset="0"/>
                <a:cs typeface="Arial" charset="0"/>
              </a:endParaRPr>
            </a:p>
          </p:txBody>
        </p:sp>
        <p:sp>
          <p:nvSpPr>
            <p:cNvPr id="751626" name="Rectangle 12"/>
            <p:cNvSpPr>
              <a:spLocks noChangeArrowheads="1"/>
            </p:cNvSpPr>
            <p:nvPr/>
          </p:nvSpPr>
          <p:spPr bwMode="auto">
            <a:xfrm>
              <a:off x="4401" y="2589"/>
              <a:ext cx="520" cy="144"/>
            </a:xfrm>
            <a:prstGeom prst="rect">
              <a:avLst/>
            </a:prstGeom>
            <a:noFill/>
            <a:ln w="9525">
              <a:noFill/>
              <a:miter lim="800000"/>
              <a:headEnd/>
              <a:tailEnd/>
            </a:ln>
          </p:spPr>
          <p:txBody>
            <a:bodyPr wrap="none" lIns="0" tIns="0" rIns="0" bIns="0">
              <a:spAutoFit/>
            </a:bodyPr>
            <a:lstStyle/>
            <a:p>
              <a:r>
                <a:rPr lang="en-GB" sz="1500">
                  <a:solidFill>
                    <a:srgbClr val="000000"/>
                  </a:solidFill>
                  <a:latin typeface="Arial" charset="0"/>
                  <a:cs typeface="Arial" charset="0"/>
                </a:rPr>
                <a:t>N threads</a:t>
              </a:r>
              <a:endParaRPr lang="en-GB">
                <a:latin typeface="Times" charset="0"/>
                <a:cs typeface="Arial" charset="0"/>
              </a:endParaRPr>
            </a:p>
          </p:txBody>
        </p:sp>
        <p:sp>
          <p:nvSpPr>
            <p:cNvPr id="751627" name="Oval 13"/>
            <p:cNvSpPr>
              <a:spLocks noChangeArrowheads="1"/>
            </p:cNvSpPr>
            <p:nvPr/>
          </p:nvSpPr>
          <p:spPr bwMode="auto">
            <a:xfrm>
              <a:off x="5067" y="1302"/>
              <a:ext cx="555" cy="156"/>
            </a:xfrm>
            <a:prstGeom prst="ellipse">
              <a:avLst/>
            </a:prstGeom>
            <a:solidFill>
              <a:srgbClr val="FFFFFF"/>
            </a:solidFill>
            <a:ln w="33338">
              <a:solidFill>
                <a:srgbClr val="000000"/>
              </a:solidFill>
              <a:round/>
              <a:headEnd/>
              <a:tailEnd/>
            </a:ln>
          </p:spPr>
          <p:txBody>
            <a:bodyPr/>
            <a:lstStyle/>
            <a:p>
              <a:pPr eaLnBrk="1" hangingPunct="1"/>
              <a:endParaRPr lang="en-US" sz="1800">
                <a:latin typeface="Arial" charset="0"/>
                <a:cs typeface="Arial" charset="0"/>
              </a:endParaRPr>
            </a:p>
          </p:txBody>
        </p:sp>
        <p:sp>
          <p:nvSpPr>
            <p:cNvPr id="751628" name="Oval 14"/>
            <p:cNvSpPr>
              <a:spLocks noChangeArrowheads="1"/>
            </p:cNvSpPr>
            <p:nvPr/>
          </p:nvSpPr>
          <p:spPr bwMode="auto">
            <a:xfrm>
              <a:off x="5067" y="1259"/>
              <a:ext cx="555" cy="157"/>
            </a:xfrm>
            <a:prstGeom prst="ellipse">
              <a:avLst/>
            </a:prstGeom>
            <a:solidFill>
              <a:srgbClr val="FFFFFF"/>
            </a:solidFill>
            <a:ln w="33338">
              <a:solidFill>
                <a:srgbClr val="000000"/>
              </a:solidFill>
              <a:round/>
              <a:headEnd/>
              <a:tailEnd/>
            </a:ln>
          </p:spPr>
          <p:txBody>
            <a:bodyPr/>
            <a:lstStyle/>
            <a:p>
              <a:pPr eaLnBrk="1" hangingPunct="1"/>
              <a:endParaRPr lang="en-US" sz="1800">
                <a:latin typeface="Arial" charset="0"/>
                <a:cs typeface="Arial" charset="0"/>
              </a:endParaRPr>
            </a:p>
          </p:txBody>
        </p:sp>
        <p:sp>
          <p:nvSpPr>
            <p:cNvPr id="751629" name="Rectangle 15"/>
            <p:cNvSpPr>
              <a:spLocks noChangeArrowheads="1"/>
            </p:cNvSpPr>
            <p:nvPr/>
          </p:nvSpPr>
          <p:spPr bwMode="auto">
            <a:xfrm>
              <a:off x="5238" y="1593"/>
              <a:ext cx="640" cy="144"/>
            </a:xfrm>
            <a:prstGeom prst="rect">
              <a:avLst/>
            </a:prstGeom>
            <a:noFill/>
            <a:ln w="9525">
              <a:noFill/>
              <a:miter lim="800000"/>
              <a:headEnd/>
              <a:tailEnd/>
            </a:ln>
          </p:spPr>
          <p:txBody>
            <a:bodyPr wrap="none" lIns="0" tIns="0" rIns="0" bIns="0">
              <a:spAutoFit/>
            </a:bodyPr>
            <a:lstStyle/>
            <a:p>
              <a:r>
                <a:rPr lang="en-GB" sz="1500">
                  <a:solidFill>
                    <a:srgbClr val="000000"/>
                  </a:solidFill>
                  <a:latin typeface="Arial" charset="0"/>
                  <a:cs typeface="Arial" charset="0"/>
                </a:rPr>
                <a:t>Input-output</a:t>
              </a:r>
              <a:endParaRPr lang="en-GB">
                <a:latin typeface="Times" charset="0"/>
                <a:cs typeface="Arial" charset="0"/>
              </a:endParaRPr>
            </a:p>
          </p:txBody>
        </p:sp>
        <p:sp>
          <p:nvSpPr>
            <p:cNvPr id="751630" name="Freeform 16"/>
            <p:cNvSpPr>
              <a:spLocks/>
            </p:cNvSpPr>
            <p:nvPr/>
          </p:nvSpPr>
          <p:spPr bwMode="auto">
            <a:xfrm>
              <a:off x="4370" y="1814"/>
              <a:ext cx="100" cy="86"/>
            </a:xfrm>
            <a:custGeom>
              <a:avLst/>
              <a:gdLst>
                <a:gd name="T0" fmla="*/ 14 w 100"/>
                <a:gd name="T1" fmla="*/ 57 h 86"/>
                <a:gd name="T2" fmla="*/ 0 w 100"/>
                <a:gd name="T3" fmla="*/ 29 h 86"/>
                <a:gd name="T4" fmla="*/ 100 w 100"/>
                <a:gd name="T5" fmla="*/ 0 h 86"/>
                <a:gd name="T6" fmla="*/ 43 w 100"/>
                <a:gd name="T7" fmla="*/ 86 h 86"/>
                <a:gd name="T8" fmla="*/ 14 w 100"/>
                <a:gd name="T9" fmla="*/ 57 h 86"/>
                <a:gd name="T10" fmla="*/ 0 60000 65536"/>
                <a:gd name="T11" fmla="*/ 0 60000 65536"/>
                <a:gd name="T12" fmla="*/ 0 60000 65536"/>
                <a:gd name="T13" fmla="*/ 0 60000 65536"/>
                <a:gd name="T14" fmla="*/ 0 60000 65536"/>
                <a:gd name="T15" fmla="*/ 0 w 100"/>
                <a:gd name="T16" fmla="*/ 0 h 86"/>
                <a:gd name="T17" fmla="*/ 100 w 100"/>
                <a:gd name="T18" fmla="*/ 86 h 86"/>
              </a:gdLst>
              <a:ahLst/>
              <a:cxnLst>
                <a:cxn ang="T10">
                  <a:pos x="T0" y="T1"/>
                </a:cxn>
                <a:cxn ang="T11">
                  <a:pos x="T2" y="T3"/>
                </a:cxn>
                <a:cxn ang="T12">
                  <a:pos x="T4" y="T5"/>
                </a:cxn>
                <a:cxn ang="T13">
                  <a:pos x="T6" y="T7"/>
                </a:cxn>
                <a:cxn ang="T14">
                  <a:pos x="T8" y="T9"/>
                </a:cxn>
              </a:cxnLst>
              <a:rect l="T15" t="T16" r="T17" b="T18"/>
              <a:pathLst>
                <a:path w="100" h="86">
                  <a:moveTo>
                    <a:pt x="14" y="57"/>
                  </a:moveTo>
                  <a:lnTo>
                    <a:pt x="0" y="29"/>
                  </a:lnTo>
                  <a:lnTo>
                    <a:pt x="100" y="0"/>
                  </a:lnTo>
                  <a:lnTo>
                    <a:pt x="43" y="86"/>
                  </a:lnTo>
                  <a:lnTo>
                    <a:pt x="14" y="57"/>
                  </a:lnTo>
                  <a:close/>
                </a:path>
              </a:pathLst>
            </a:custGeom>
            <a:solidFill>
              <a:srgbClr val="000000"/>
            </a:solidFill>
            <a:ln w="33338">
              <a:solidFill>
                <a:srgbClr val="000000"/>
              </a:solidFill>
              <a:prstDash val="solid"/>
              <a:round/>
              <a:headEnd/>
              <a:tailEnd/>
            </a:ln>
          </p:spPr>
          <p:txBody>
            <a:bodyPr/>
            <a:lstStyle/>
            <a:p>
              <a:endParaRPr lang="en-US"/>
            </a:p>
          </p:txBody>
        </p:sp>
        <p:sp>
          <p:nvSpPr>
            <p:cNvPr id="751631" name="Line 17"/>
            <p:cNvSpPr>
              <a:spLocks noChangeShapeType="1"/>
            </p:cNvSpPr>
            <p:nvPr/>
          </p:nvSpPr>
          <p:spPr bwMode="auto">
            <a:xfrm flipV="1">
              <a:off x="4057" y="1871"/>
              <a:ext cx="327" cy="228"/>
            </a:xfrm>
            <a:prstGeom prst="line">
              <a:avLst/>
            </a:prstGeom>
            <a:noFill/>
            <a:ln w="33338">
              <a:solidFill>
                <a:srgbClr val="000000"/>
              </a:solidFill>
              <a:round/>
              <a:headEnd/>
              <a:tailEnd/>
            </a:ln>
          </p:spPr>
          <p:txBody>
            <a:bodyPr/>
            <a:lstStyle/>
            <a:p>
              <a:endParaRPr lang="en-US"/>
            </a:p>
          </p:txBody>
        </p:sp>
        <p:sp>
          <p:nvSpPr>
            <p:cNvPr id="751632" name="Freeform 18"/>
            <p:cNvSpPr>
              <a:spLocks/>
            </p:cNvSpPr>
            <p:nvPr/>
          </p:nvSpPr>
          <p:spPr bwMode="auto">
            <a:xfrm>
              <a:off x="4342" y="2070"/>
              <a:ext cx="113" cy="57"/>
            </a:xfrm>
            <a:custGeom>
              <a:avLst/>
              <a:gdLst>
                <a:gd name="T0" fmla="*/ 14 w 113"/>
                <a:gd name="T1" fmla="*/ 29 h 57"/>
                <a:gd name="T2" fmla="*/ 0 w 113"/>
                <a:gd name="T3" fmla="*/ 0 h 57"/>
                <a:gd name="T4" fmla="*/ 113 w 113"/>
                <a:gd name="T5" fmla="*/ 0 h 57"/>
                <a:gd name="T6" fmla="*/ 14 w 113"/>
                <a:gd name="T7" fmla="*/ 57 h 57"/>
                <a:gd name="T8" fmla="*/ 14 w 113"/>
                <a:gd name="T9" fmla="*/ 29 h 57"/>
                <a:gd name="T10" fmla="*/ 0 60000 65536"/>
                <a:gd name="T11" fmla="*/ 0 60000 65536"/>
                <a:gd name="T12" fmla="*/ 0 60000 65536"/>
                <a:gd name="T13" fmla="*/ 0 60000 65536"/>
                <a:gd name="T14" fmla="*/ 0 60000 65536"/>
                <a:gd name="T15" fmla="*/ 0 w 113"/>
                <a:gd name="T16" fmla="*/ 0 h 57"/>
                <a:gd name="T17" fmla="*/ 113 w 113"/>
                <a:gd name="T18" fmla="*/ 57 h 57"/>
              </a:gdLst>
              <a:ahLst/>
              <a:cxnLst>
                <a:cxn ang="T10">
                  <a:pos x="T0" y="T1"/>
                </a:cxn>
                <a:cxn ang="T11">
                  <a:pos x="T2" y="T3"/>
                </a:cxn>
                <a:cxn ang="T12">
                  <a:pos x="T4" y="T5"/>
                </a:cxn>
                <a:cxn ang="T13">
                  <a:pos x="T6" y="T7"/>
                </a:cxn>
                <a:cxn ang="T14">
                  <a:pos x="T8" y="T9"/>
                </a:cxn>
              </a:cxnLst>
              <a:rect l="T15" t="T16" r="T17" b="T18"/>
              <a:pathLst>
                <a:path w="113" h="57">
                  <a:moveTo>
                    <a:pt x="14" y="29"/>
                  </a:moveTo>
                  <a:lnTo>
                    <a:pt x="0" y="0"/>
                  </a:lnTo>
                  <a:lnTo>
                    <a:pt x="113" y="0"/>
                  </a:lnTo>
                  <a:lnTo>
                    <a:pt x="14" y="57"/>
                  </a:lnTo>
                  <a:lnTo>
                    <a:pt x="14" y="29"/>
                  </a:lnTo>
                  <a:close/>
                </a:path>
              </a:pathLst>
            </a:custGeom>
            <a:solidFill>
              <a:srgbClr val="000000"/>
            </a:solidFill>
            <a:ln w="33338">
              <a:solidFill>
                <a:srgbClr val="000000"/>
              </a:solidFill>
              <a:prstDash val="solid"/>
              <a:round/>
              <a:headEnd/>
              <a:tailEnd/>
            </a:ln>
          </p:spPr>
          <p:txBody>
            <a:bodyPr/>
            <a:lstStyle/>
            <a:p>
              <a:endParaRPr lang="en-US"/>
            </a:p>
          </p:txBody>
        </p:sp>
        <p:sp>
          <p:nvSpPr>
            <p:cNvPr id="751633" name="Line 19"/>
            <p:cNvSpPr>
              <a:spLocks noChangeShapeType="1"/>
            </p:cNvSpPr>
            <p:nvPr/>
          </p:nvSpPr>
          <p:spPr bwMode="auto">
            <a:xfrm flipV="1">
              <a:off x="4071" y="2099"/>
              <a:ext cx="271" cy="57"/>
            </a:xfrm>
            <a:prstGeom prst="line">
              <a:avLst/>
            </a:prstGeom>
            <a:noFill/>
            <a:ln w="33338">
              <a:solidFill>
                <a:srgbClr val="000000"/>
              </a:solidFill>
              <a:round/>
              <a:headEnd/>
              <a:tailEnd/>
            </a:ln>
          </p:spPr>
          <p:txBody>
            <a:bodyPr/>
            <a:lstStyle/>
            <a:p>
              <a:endParaRPr lang="en-US"/>
            </a:p>
          </p:txBody>
        </p:sp>
        <p:sp>
          <p:nvSpPr>
            <p:cNvPr id="751634" name="Freeform 20"/>
            <p:cNvSpPr>
              <a:spLocks/>
            </p:cNvSpPr>
            <p:nvPr/>
          </p:nvSpPr>
          <p:spPr bwMode="auto">
            <a:xfrm>
              <a:off x="4342" y="2369"/>
              <a:ext cx="113" cy="71"/>
            </a:xfrm>
            <a:custGeom>
              <a:avLst/>
              <a:gdLst>
                <a:gd name="T0" fmla="*/ 28 w 113"/>
                <a:gd name="T1" fmla="*/ 29 h 71"/>
                <a:gd name="T2" fmla="*/ 42 w 113"/>
                <a:gd name="T3" fmla="*/ 0 h 71"/>
                <a:gd name="T4" fmla="*/ 113 w 113"/>
                <a:gd name="T5" fmla="*/ 71 h 71"/>
                <a:gd name="T6" fmla="*/ 0 w 113"/>
                <a:gd name="T7" fmla="*/ 57 h 71"/>
                <a:gd name="T8" fmla="*/ 28 w 113"/>
                <a:gd name="T9" fmla="*/ 29 h 71"/>
                <a:gd name="T10" fmla="*/ 0 60000 65536"/>
                <a:gd name="T11" fmla="*/ 0 60000 65536"/>
                <a:gd name="T12" fmla="*/ 0 60000 65536"/>
                <a:gd name="T13" fmla="*/ 0 60000 65536"/>
                <a:gd name="T14" fmla="*/ 0 60000 65536"/>
                <a:gd name="T15" fmla="*/ 0 w 113"/>
                <a:gd name="T16" fmla="*/ 0 h 71"/>
                <a:gd name="T17" fmla="*/ 113 w 113"/>
                <a:gd name="T18" fmla="*/ 71 h 71"/>
              </a:gdLst>
              <a:ahLst/>
              <a:cxnLst>
                <a:cxn ang="T10">
                  <a:pos x="T0" y="T1"/>
                </a:cxn>
                <a:cxn ang="T11">
                  <a:pos x="T2" y="T3"/>
                </a:cxn>
                <a:cxn ang="T12">
                  <a:pos x="T4" y="T5"/>
                </a:cxn>
                <a:cxn ang="T13">
                  <a:pos x="T6" y="T7"/>
                </a:cxn>
                <a:cxn ang="T14">
                  <a:pos x="T8" y="T9"/>
                </a:cxn>
              </a:cxnLst>
              <a:rect l="T15" t="T16" r="T17" b="T18"/>
              <a:pathLst>
                <a:path w="113" h="71">
                  <a:moveTo>
                    <a:pt x="28" y="29"/>
                  </a:moveTo>
                  <a:lnTo>
                    <a:pt x="42" y="0"/>
                  </a:lnTo>
                  <a:lnTo>
                    <a:pt x="113" y="71"/>
                  </a:lnTo>
                  <a:lnTo>
                    <a:pt x="0" y="57"/>
                  </a:lnTo>
                  <a:lnTo>
                    <a:pt x="28" y="29"/>
                  </a:lnTo>
                  <a:close/>
                </a:path>
              </a:pathLst>
            </a:custGeom>
            <a:solidFill>
              <a:srgbClr val="000000"/>
            </a:solidFill>
            <a:ln w="33338">
              <a:solidFill>
                <a:srgbClr val="000000"/>
              </a:solidFill>
              <a:prstDash val="solid"/>
              <a:round/>
              <a:headEnd/>
              <a:tailEnd/>
            </a:ln>
          </p:spPr>
          <p:txBody>
            <a:bodyPr/>
            <a:lstStyle/>
            <a:p>
              <a:endParaRPr lang="en-US"/>
            </a:p>
          </p:txBody>
        </p:sp>
        <p:sp>
          <p:nvSpPr>
            <p:cNvPr id="751635" name="Line 21"/>
            <p:cNvSpPr>
              <a:spLocks noChangeShapeType="1"/>
            </p:cNvSpPr>
            <p:nvPr/>
          </p:nvSpPr>
          <p:spPr bwMode="auto">
            <a:xfrm>
              <a:off x="4057" y="2213"/>
              <a:ext cx="299" cy="185"/>
            </a:xfrm>
            <a:prstGeom prst="line">
              <a:avLst/>
            </a:prstGeom>
            <a:noFill/>
            <a:ln w="33338">
              <a:solidFill>
                <a:srgbClr val="000000"/>
              </a:solidFill>
              <a:round/>
              <a:headEnd/>
              <a:tailEnd/>
            </a:ln>
          </p:spPr>
          <p:txBody>
            <a:bodyPr/>
            <a:lstStyle/>
            <a:p>
              <a:endParaRPr lang="en-US"/>
            </a:p>
          </p:txBody>
        </p:sp>
        <p:sp>
          <p:nvSpPr>
            <p:cNvPr id="751636" name="Freeform 22"/>
            <p:cNvSpPr>
              <a:spLocks/>
            </p:cNvSpPr>
            <p:nvPr/>
          </p:nvSpPr>
          <p:spPr bwMode="auto">
            <a:xfrm>
              <a:off x="4925" y="1444"/>
              <a:ext cx="114" cy="86"/>
            </a:xfrm>
            <a:custGeom>
              <a:avLst/>
              <a:gdLst>
                <a:gd name="T0" fmla="*/ 14 w 114"/>
                <a:gd name="T1" fmla="*/ 57 h 86"/>
                <a:gd name="T2" fmla="*/ 0 w 114"/>
                <a:gd name="T3" fmla="*/ 29 h 86"/>
                <a:gd name="T4" fmla="*/ 114 w 114"/>
                <a:gd name="T5" fmla="*/ 0 h 86"/>
                <a:gd name="T6" fmla="*/ 28 w 114"/>
                <a:gd name="T7" fmla="*/ 86 h 86"/>
                <a:gd name="T8" fmla="*/ 14 w 114"/>
                <a:gd name="T9" fmla="*/ 57 h 86"/>
                <a:gd name="T10" fmla="*/ 0 60000 65536"/>
                <a:gd name="T11" fmla="*/ 0 60000 65536"/>
                <a:gd name="T12" fmla="*/ 0 60000 65536"/>
                <a:gd name="T13" fmla="*/ 0 60000 65536"/>
                <a:gd name="T14" fmla="*/ 0 60000 65536"/>
                <a:gd name="T15" fmla="*/ 0 w 114"/>
                <a:gd name="T16" fmla="*/ 0 h 86"/>
                <a:gd name="T17" fmla="*/ 114 w 114"/>
                <a:gd name="T18" fmla="*/ 86 h 86"/>
              </a:gdLst>
              <a:ahLst/>
              <a:cxnLst>
                <a:cxn ang="T10">
                  <a:pos x="T0" y="T1"/>
                </a:cxn>
                <a:cxn ang="T11">
                  <a:pos x="T2" y="T3"/>
                </a:cxn>
                <a:cxn ang="T12">
                  <a:pos x="T4" y="T5"/>
                </a:cxn>
                <a:cxn ang="T13">
                  <a:pos x="T6" y="T7"/>
                </a:cxn>
                <a:cxn ang="T14">
                  <a:pos x="T8" y="T9"/>
                </a:cxn>
              </a:cxnLst>
              <a:rect l="T15" t="T16" r="T17" b="T18"/>
              <a:pathLst>
                <a:path w="114" h="86">
                  <a:moveTo>
                    <a:pt x="14" y="57"/>
                  </a:moveTo>
                  <a:lnTo>
                    <a:pt x="0" y="29"/>
                  </a:lnTo>
                  <a:lnTo>
                    <a:pt x="114" y="0"/>
                  </a:lnTo>
                  <a:lnTo>
                    <a:pt x="28" y="86"/>
                  </a:lnTo>
                  <a:lnTo>
                    <a:pt x="14" y="57"/>
                  </a:lnTo>
                  <a:close/>
                </a:path>
              </a:pathLst>
            </a:custGeom>
            <a:solidFill>
              <a:srgbClr val="000000"/>
            </a:solidFill>
            <a:ln w="33338">
              <a:solidFill>
                <a:srgbClr val="000000"/>
              </a:solidFill>
              <a:prstDash val="solid"/>
              <a:round/>
              <a:headEnd/>
              <a:tailEnd/>
            </a:ln>
          </p:spPr>
          <p:txBody>
            <a:bodyPr/>
            <a:lstStyle/>
            <a:p>
              <a:endParaRPr lang="en-US"/>
            </a:p>
          </p:txBody>
        </p:sp>
        <p:sp>
          <p:nvSpPr>
            <p:cNvPr id="751637" name="Line 23"/>
            <p:cNvSpPr>
              <a:spLocks noChangeShapeType="1"/>
            </p:cNvSpPr>
            <p:nvPr/>
          </p:nvSpPr>
          <p:spPr bwMode="auto">
            <a:xfrm flipH="1">
              <a:off x="4726" y="1501"/>
              <a:ext cx="213" cy="128"/>
            </a:xfrm>
            <a:prstGeom prst="line">
              <a:avLst/>
            </a:prstGeom>
            <a:noFill/>
            <a:ln w="33338">
              <a:solidFill>
                <a:srgbClr val="000000"/>
              </a:solidFill>
              <a:round/>
              <a:headEnd/>
              <a:tailEnd/>
            </a:ln>
          </p:spPr>
          <p:txBody>
            <a:bodyPr/>
            <a:lstStyle/>
            <a:p>
              <a:endParaRPr lang="en-US"/>
            </a:p>
          </p:txBody>
        </p:sp>
        <p:sp>
          <p:nvSpPr>
            <p:cNvPr id="751638" name="Freeform 24"/>
            <p:cNvSpPr>
              <a:spLocks/>
            </p:cNvSpPr>
            <p:nvPr/>
          </p:nvSpPr>
          <p:spPr bwMode="auto">
            <a:xfrm>
              <a:off x="5039" y="1473"/>
              <a:ext cx="99" cy="99"/>
            </a:xfrm>
            <a:custGeom>
              <a:avLst/>
              <a:gdLst>
                <a:gd name="T0" fmla="*/ 28 w 99"/>
                <a:gd name="T1" fmla="*/ 85 h 99"/>
                <a:gd name="T2" fmla="*/ 0 w 99"/>
                <a:gd name="T3" fmla="*/ 57 h 99"/>
                <a:gd name="T4" fmla="*/ 99 w 99"/>
                <a:gd name="T5" fmla="*/ 0 h 99"/>
                <a:gd name="T6" fmla="*/ 56 w 99"/>
                <a:gd name="T7" fmla="*/ 99 h 99"/>
                <a:gd name="T8" fmla="*/ 28 w 99"/>
                <a:gd name="T9" fmla="*/ 85 h 99"/>
                <a:gd name="T10" fmla="*/ 0 60000 65536"/>
                <a:gd name="T11" fmla="*/ 0 60000 65536"/>
                <a:gd name="T12" fmla="*/ 0 60000 65536"/>
                <a:gd name="T13" fmla="*/ 0 60000 65536"/>
                <a:gd name="T14" fmla="*/ 0 60000 65536"/>
                <a:gd name="T15" fmla="*/ 0 w 99"/>
                <a:gd name="T16" fmla="*/ 0 h 99"/>
                <a:gd name="T17" fmla="*/ 99 w 99"/>
                <a:gd name="T18" fmla="*/ 99 h 99"/>
              </a:gdLst>
              <a:ahLst/>
              <a:cxnLst>
                <a:cxn ang="T10">
                  <a:pos x="T0" y="T1"/>
                </a:cxn>
                <a:cxn ang="T11">
                  <a:pos x="T2" y="T3"/>
                </a:cxn>
                <a:cxn ang="T12">
                  <a:pos x="T4" y="T5"/>
                </a:cxn>
                <a:cxn ang="T13">
                  <a:pos x="T6" y="T7"/>
                </a:cxn>
                <a:cxn ang="T14">
                  <a:pos x="T8" y="T9"/>
                </a:cxn>
              </a:cxnLst>
              <a:rect l="T15" t="T16" r="T17" b="T18"/>
              <a:pathLst>
                <a:path w="99" h="99">
                  <a:moveTo>
                    <a:pt x="28" y="85"/>
                  </a:moveTo>
                  <a:lnTo>
                    <a:pt x="0" y="57"/>
                  </a:lnTo>
                  <a:lnTo>
                    <a:pt x="99" y="0"/>
                  </a:lnTo>
                  <a:lnTo>
                    <a:pt x="56" y="99"/>
                  </a:lnTo>
                  <a:lnTo>
                    <a:pt x="28" y="85"/>
                  </a:lnTo>
                  <a:close/>
                </a:path>
              </a:pathLst>
            </a:custGeom>
            <a:solidFill>
              <a:srgbClr val="000000"/>
            </a:solidFill>
            <a:ln w="33338">
              <a:solidFill>
                <a:srgbClr val="000000"/>
              </a:solidFill>
              <a:prstDash val="solid"/>
              <a:round/>
              <a:headEnd/>
              <a:tailEnd/>
            </a:ln>
          </p:spPr>
          <p:txBody>
            <a:bodyPr/>
            <a:lstStyle/>
            <a:p>
              <a:endParaRPr lang="en-US"/>
            </a:p>
          </p:txBody>
        </p:sp>
        <p:sp>
          <p:nvSpPr>
            <p:cNvPr id="751639" name="Line 25"/>
            <p:cNvSpPr>
              <a:spLocks noChangeShapeType="1"/>
            </p:cNvSpPr>
            <p:nvPr/>
          </p:nvSpPr>
          <p:spPr bwMode="auto">
            <a:xfrm flipH="1">
              <a:off x="4726" y="1558"/>
              <a:ext cx="341" cy="413"/>
            </a:xfrm>
            <a:prstGeom prst="line">
              <a:avLst/>
            </a:prstGeom>
            <a:noFill/>
            <a:ln w="33338">
              <a:solidFill>
                <a:srgbClr val="000000"/>
              </a:solidFill>
              <a:round/>
              <a:headEnd/>
              <a:tailEnd/>
            </a:ln>
          </p:spPr>
          <p:txBody>
            <a:bodyPr/>
            <a:lstStyle/>
            <a:p>
              <a:endParaRPr lang="en-US"/>
            </a:p>
          </p:txBody>
        </p:sp>
        <p:sp>
          <p:nvSpPr>
            <p:cNvPr id="751640" name="Freeform 26"/>
            <p:cNvSpPr>
              <a:spLocks/>
            </p:cNvSpPr>
            <p:nvPr/>
          </p:nvSpPr>
          <p:spPr bwMode="auto">
            <a:xfrm>
              <a:off x="5124" y="1544"/>
              <a:ext cx="71" cy="99"/>
            </a:xfrm>
            <a:custGeom>
              <a:avLst/>
              <a:gdLst>
                <a:gd name="T0" fmla="*/ 28 w 71"/>
                <a:gd name="T1" fmla="*/ 85 h 99"/>
                <a:gd name="T2" fmla="*/ 0 w 71"/>
                <a:gd name="T3" fmla="*/ 71 h 99"/>
                <a:gd name="T4" fmla="*/ 71 w 71"/>
                <a:gd name="T5" fmla="*/ 0 h 99"/>
                <a:gd name="T6" fmla="*/ 57 w 71"/>
                <a:gd name="T7" fmla="*/ 99 h 99"/>
                <a:gd name="T8" fmla="*/ 28 w 71"/>
                <a:gd name="T9" fmla="*/ 85 h 99"/>
                <a:gd name="T10" fmla="*/ 0 60000 65536"/>
                <a:gd name="T11" fmla="*/ 0 60000 65536"/>
                <a:gd name="T12" fmla="*/ 0 60000 65536"/>
                <a:gd name="T13" fmla="*/ 0 60000 65536"/>
                <a:gd name="T14" fmla="*/ 0 60000 65536"/>
                <a:gd name="T15" fmla="*/ 0 w 71"/>
                <a:gd name="T16" fmla="*/ 0 h 99"/>
                <a:gd name="T17" fmla="*/ 71 w 71"/>
                <a:gd name="T18" fmla="*/ 99 h 99"/>
              </a:gdLst>
              <a:ahLst/>
              <a:cxnLst>
                <a:cxn ang="T10">
                  <a:pos x="T0" y="T1"/>
                </a:cxn>
                <a:cxn ang="T11">
                  <a:pos x="T2" y="T3"/>
                </a:cxn>
                <a:cxn ang="T12">
                  <a:pos x="T4" y="T5"/>
                </a:cxn>
                <a:cxn ang="T13">
                  <a:pos x="T6" y="T7"/>
                </a:cxn>
                <a:cxn ang="T14">
                  <a:pos x="T8" y="T9"/>
                </a:cxn>
              </a:cxnLst>
              <a:rect l="T15" t="T16" r="T17" b="T18"/>
              <a:pathLst>
                <a:path w="71" h="99">
                  <a:moveTo>
                    <a:pt x="28" y="85"/>
                  </a:moveTo>
                  <a:lnTo>
                    <a:pt x="0" y="71"/>
                  </a:lnTo>
                  <a:lnTo>
                    <a:pt x="71" y="0"/>
                  </a:lnTo>
                  <a:lnTo>
                    <a:pt x="57" y="99"/>
                  </a:lnTo>
                  <a:lnTo>
                    <a:pt x="28" y="85"/>
                  </a:lnTo>
                  <a:close/>
                </a:path>
              </a:pathLst>
            </a:custGeom>
            <a:solidFill>
              <a:srgbClr val="000000"/>
            </a:solidFill>
            <a:ln w="33338">
              <a:solidFill>
                <a:srgbClr val="000000"/>
              </a:solidFill>
              <a:prstDash val="solid"/>
              <a:round/>
              <a:headEnd/>
              <a:tailEnd/>
            </a:ln>
          </p:spPr>
          <p:txBody>
            <a:bodyPr/>
            <a:lstStyle/>
            <a:p>
              <a:endParaRPr lang="en-US"/>
            </a:p>
          </p:txBody>
        </p:sp>
        <p:sp>
          <p:nvSpPr>
            <p:cNvPr id="751641" name="Line 27"/>
            <p:cNvSpPr>
              <a:spLocks noChangeShapeType="1"/>
            </p:cNvSpPr>
            <p:nvPr/>
          </p:nvSpPr>
          <p:spPr bwMode="auto">
            <a:xfrm flipH="1">
              <a:off x="4697" y="1643"/>
              <a:ext cx="441" cy="755"/>
            </a:xfrm>
            <a:prstGeom prst="line">
              <a:avLst/>
            </a:prstGeom>
            <a:noFill/>
            <a:ln w="33338">
              <a:solidFill>
                <a:srgbClr val="000000"/>
              </a:solidFill>
              <a:round/>
              <a:headEnd/>
              <a:tailEnd/>
            </a:ln>
          </p:spPr>
          <p:txBody>
            <a:bodyPr/>
            <a:lstStyle/>
            <a:p>
              <a:endParaRPr lang="en-US"/>
            </a:p>
          </p:txBody>
        </p:sp>
        <p:sp>
          <p:nvSpPr>
            <p:cNvPr id="751642" name="Freeform 28"/>
            <p:cNvSpPr>
              <a:spLocks/>
            </p:cNvSpPr>
            <p:nvPr/>
          </p:nvSpPr>
          <p:spPr bwMode="auto">
            <a:xfrm>
              <a:off x="4654" y="2028"/>
              <a:ext cx="43" cy="71"/>
            </a:xfrm>
            <a:custGeom>
              <a:avLst/>
              <a:gdLst>
                <a:gd name="T0" fmla="*/ 15 w 43"/>
                <a:gd name="T1" fmla="*/ 71 h 71"/>
                <a:gd name="T2" fmla="*/ 0 w 43"/>
                <a:gd name="T3" fmla="*/ 71 h 71"/>
                <a:gd name="T4" fmla="*/ 29 w 43"/>
                <a:gd name="T5" fmla="*/ 0 h 71"/>
                <a:gd name="T6" fmla="*/ 43 w 43"/>
                <a:gd name="T7" fmla="*/ 71 h 71"/>
                <a:gd name="T8" fmla="*/ 15 w 43"/>
                <a:gd name="T9" fmla="*/ 71 h 71"/>
                <a:gd name="T10" fmla="*/ 0 60000 65536"/>
                <a:gd name="T11" fmla="*/ 0 60000 65536"/>
                <a:gd name="T12" fmla="*/ 0 60000 65536"/>
                <a:gd name="T13" fmla="*/ 0 60000 65536"/>
                <a:gd name="T14" fmla="*/ 0 60000 65536"/>
                <a:gd name="T15" fmla="*/ 0 w 43"/>
                <a:gd name="T16" fmla="*/ 0 h 71"/>
                <a:gd name="T17" fmla="*/ 43 w 43"/>
                <a:gd name="T18" fmla="*/ 71 h 71"/>
              </a:gdLst>
              <a:ahLst/>
              <a:cxnLst>
                <a:cxn ang="T10">
                  <a:pos x="T0" y="T1"/>
                </a:cxn>
                <a:cxn ang="T11">
                  <a:pos x="T2" y="T3"/>
                </a:cxn>
                <a:cxn ang="T12">
                  <a:pos x="T4" y="T5"/>
                </a:cxn>
                <a:cxn ang="T13">
                  <a:pos x="T6" y="T7"/>
                </a:cxn>
                <a:cxn ang="T14">
                  <a:pos x="T8" y="T9"/>
                </a:cxn>
              </a:cxnLst>
              <a:rect l="T15" t="T16" r="T17" b="T18"/>
              <a:pathLst>
                <a:path w="43" h="71">
                  <a:moveTo>
                    <a:pt x="15" y="71"/>
                  </a:moveTo>
                  <a:lnTo>
                    <a:pt x="0" y="71"/>
                  </a:lnTo>
                  <a:lnTo>
                    <a:pt x="29" y="0"/>
                  </a:lnTo>
                  <a:lnTo>
                    <a:pt x="43" y="71"/>
                  </a:lnTo>
                  <a:lnTo>
                    <a:pt x="15" y="71"/>
                  </a:lnTo>
                  <a:close/>
                </a:path>
              </a:pathLst>
            </a:custGeom>
            <a:solidFill>
              <a:srgbClr val="000000"/>
            </a:solidFill>
            <a:ln w="33338">
              <a:solidFill>
                <a:srgbClr val="000000"/>
              </a:solidFill>
              <a:prstDash val="solid"/>
              <a:round/>
              <a:headEnd/>
              <a:tailEnd/>
            </a:ln>
          </p:spPr>
          <p:txBody>
            <a:bodyPr/>
            <a:lstStyle/>
            <a:p>
              <a:endParaRPr lang="en-US"/>
            </a:p>
          </p:txBody>
        </p:sp>
        <p:sp>
          <p:nvSpPr>
            <p:cNvPr id="751643" name="Freeform 29"/>
            <p:cNvSpPr>
              <a:spLocks/>
            </p:cNvSpPr>
            <p:nvPr/>
          </p:nvSpPr>
          <p:spPr bwMode="auto">
            <a:xfrm>
              <a:off x="4526" y="1956"/>
              <a:ext cx="143" cy="185"/>
            </a:xfrm>
            <a:custGeom>
              <a:avLst/>
              <a:gdLst>
                <a:gd name="T0" fmla="*/ 143 w 143"/>
                <a:gd name="T1" fmla="*/ 157 h 185"/>
                <a:gd name="T2" fmla="*/ 143 w 143"/>
                <a:gd name="T3" fmla="*/ 157 h 185"/>
                <a:gd name="T4" fmla="*/ 143 w 143"/>
                <a:gd name="T5" fmla="*/ 157 h 185"/>
                <a:gd name="T6" fmla="*/ 100 w 143"/>
                <a:gd name="T7" fmla="*/ 185 h 185"/>
                <a:gd name="T8" fmla="*/ 29 w 143"/>
                <a:gd name="T9" fmla="*/ 171 h 185"/>
                <a:gd name="T10" fmla="*/ 0 w 143"/>
                <a:gd name="T11" fmla="*/ 129 h 185"/>
                <a:gd name="T12" fmla="*/ 0 w 143"/>
                <a:gd name="T13" fmla="*/ 72 h 185"/>
                <a:gd name="T14" fmla="*/ 29 w 143"/>
                <a:gd name="T15" fmla="*/ 29 h 185"/>
                <a:gd name="T16" fmla="*/ 86 w 143"/>
                <a:gd name="T17" fmla="*/ 0 h 18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3"/>
                <a:gd name="T28" fmla="*/ 0 h 185"/>
                <a:gd name="T29" fmla="*/ 143 w 143"/>
                <a:gd name="T30" fmla="*/ 185 h 18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3" h="185">
                  <a:moveTo>
                    <a:pt x="143" y="157"/>
                  </a:moveTo>
                  <a:lnTo>
                    <a:pt x="143" y="157"/>
                  </a:lnTo>
                  <a:lnTo>
                    <a:pt x="100" y="185"/>
                  </a:lnTo>
                  <a:lnTo>
                    <a:pt x="29" y="171"/>
                  </a:lnTo>
                  <a:lnTo>
                    <a:pt x="0" y="129"/>
                  </a:lnTo>
                  <a:lnTo>
                    <a:pt x="0" y="72"/>
                  </a:lnTo>
                  <a:lnTo>
                    <a:pt x="29" y="29"/>
                  </a:lnTo>
                  <a:lnTo>
                    <a:pt x="86" y="0"/>
                  </a:lnTo>
                </a:path>
              </a:pathLst>
            </a:custGeom>
            <a:noFill/>
            <a:ln w="33338">
              <a:solidFill>
                <a:srgbClr val="000000"/>
              </a:solidFill>
              <a:prstDash val="solid"/>
              <a:round/>
              <a:headEnd/>
              <a:tailEnd/>
            </a:ln>
          </p:spPr>
          <p:txBody>
            <a:bodyPr/>
            <a:lstStyle/>
            <a:p>
              <a:endParaRPr lang="en-US"/>
            </a:p>
          </p:txBody>
        </p:sp>
        <p:sp>
          <p:nvSpPr>
            <p:cNvPr id="751644" name="Freeform 30"/>
            <p:cNvSpPr>
              <a:spLocks/>
            </p:cNvSpPr>
            <p:nvPr/>
          </p:nvSpPr>
          <p:spPr bwMode="auto">
            <a:xfrm>
              <a:off x="4640" y="2454"/>
              <a:ext cx="43" cy="72"/>
            </a:xfrm>
            <a:custGeom>
              <a:avLst/>
              <a:gdLst>
                <a:gd name="T0" fmla="*/ 29 w 43"/>
                <a:gd name="T1" fmla="*/ 57 h 72"/>
                <a:gd name="T2" fmla="*/ 0 w 43"/>
                <a:gd name="T3" fmla="*/ 57 h 72"/>
                <a:gd name="T4" fmla="*/ 29 w 43"/>
                <a:gd name="T5" fmla="*/ 0 h 72"/>
                <a:gd name="T6" fmla="*/ 43 w 43"/>
                <a:gd name="T7" fmla="*/ 72 h 72"/>
                <a:gd name="T8" fmla="*/ 29 w 43"/>
                <a:gd name="T9" fmla="*/ 57 h 72"/>
                <a:gd name="T10" fmla="*/ 0 60000 65536"/>
                <a:gd name="T11" fmla="*/ 0 60000 65536"/>
                <a:gd name="T12" fmla="*/ 0 60000 65536"/>
                <a:gd name="T13" fmla="*/ 0 60000 65536"/>
                <a:gd name="T14" fmla="*/ 0 60000 65536"/>
                <a:gd name="T15" fmla="*/ 0 w 43"/>
                <a:gd name="T16" fmla="*/ 0 h 72"/>
                <a:gd name="T17" fmla="*/ 43 w 43"/>
                <a:gd name="T18" fmla="*/ 72 h 72"/>
              </a:gdLst>
              <a:ahLst/>
              <a:cxnLst>
                <a:cxn ang="T10">
                  <a:pos x="T0" y="T1"/>
                </a:cxn>
                <a:cxn ang="T11">
                  <a:pos x="T2" y="T3"/>
                </a:cxn>
                <a:cxn ang="T12">
                  <a:pos x="T4" y="T5"/>
                </a:cxn>
                <a:cxn ang="T13">
                  <a:pos x="T6" y="T7"/>
                </a:cxn>
                <a:cxn ang="T14">
                  <a:pos x="T8" y="T9"/>
                </a:cxn>
              </a:cxnLst>
              <a:rect l="T15" t="T16" r="T17" b="T18"/>
              <a:pathLst>
                <a:path w="43" h="72">
                  <a:moveTo>
                    <a:pt x="29" y="57"/>
                  </a:moveTo>
                  <a:lnTo>
                    <a:pt x="0" y="57"/>
                  </a:lnTo>
                  <a:lnTo>
                    <a:pt x="29" y="0"/>
                  </a:lnTo>
                  <a:lnTo>
                    <a:pt x="43" y="72"/>
                  </a:lnTo>
                  <a:lnTo>
                    <a:pt x="29" y="57"/>
                  </a:lnTo>
                  <a:close/>
                </a:path>
              </a:pathLst>
            </a:custGeom>
            <a:solidFill>
              <a:srgbClr val="000000"/>
            </a:solidFill>
            <a:ln w="33338">
              <a:solidFill>
                <a:srgbClr val="000000"/>
              </a:solidFill>
              <a:prstDash val="solid"/>
              <a:round/>
              <a:headEnd/>
              <a:tailEnd/>
            </a:ln>
          </p:spPr>
          <p:txBody>
            <a:bodyPr/>
            <a:lstStyle/>
            <a:p>
              <a:endParaRPr lang="en-US"/>
            </a:p>
          </p:txBody>
        </p:sp>
        <p:sp>
          <p:nvSpPr>
            <p:cNvPr id="751645" name="Freeform 31"/>
            <p:cNvSpPr>
              <a:spLocks/>
            </p:cNvSpPr>
            <p:nvPr/>
          </p:nvSpPr>
          <p:spPr bwMode="auto">
            <a:xfrm>
              <a:off x="4526" y="2383"/>
              <a:ext cx="128" cy="171"/>
            </a:xfrm>
            <a:custGeom>
              <a:avLst/>
              <a:gdLst>
                <a:gd name="T0" fmla="*/ 128 w 128"/>
                <a:gd name="T1" fmla="*/ 143 h 171"/>
                <a:gd name="T2" fmla="*/ 128 w 128"/>
                <a:gd name="T3" fmla="*/ 143 h 171"/>
                <a:gd name="T4" fmla="*/ 128 w 128"/>
                <a:gd name="T5" fmla="*/ 143 h 171"/>
                <a:gd name="T6" fmla="*/ 86 w 128"/>
                <a:gd name="T7" fmla="*/ 171 h 171"/>
                <a:gd name="T8" fmla="*/ 29 w 128"/>
                <a:gd name="T9" fmla="*/ 157 h 171"/>
                <a:gd name="T10" fmla="*/ 0 w 128"/>
                <a:gd name="T11" fmla="*/ 114 h 171"/>
                <a:gd name="T12" fmla="*/ 0 w 128"/>
                <a:gd name="T13" fmla="*/ 57 h 171"/>
                <a:gd name="T14" fmla="*/ 29 w 128"/>
                <a:gd name="T15" fmla="*/ 15 h 171"/>
                <a:gd name="T16" fmla="*/ 72 w 128"/>
                <a:gd name="T17" fmla="*/ 0 h 17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8"/>
                <a:gd name="T28" fmla="*/ 0 h 171"/>
                <a:gd name="T29" fmla="*/ 128 w 128"/>
                <a:gd name="T30" fmla="*/ 171 h 17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8" h="171">
                  <a:moveTo>
                    <a:pt x="128" y="143"/>
                  </a:moveTo>
                  <a:lnTo>
                    <a:pt x="128" y="143"/>
                  </a:lnTo>
                  <a:lnTo>
                    <a:pt x="86" y="171"/>
                  </a:lnTo>
                  <a:lnTo>
                    <a:pt x="29" y="157"/>
                  </a:lnTo>
                  <a:lnTo>
                    <a:pt x="0" y="114"/>
                  </a:lnTo>
                  <a:lnTo>
                    <a:pt x="0" y="57"/>
                  </a:lnTo>
                  <a:lnTo>
                    <a:pt x="29" y="15"/>
                  </a:lnTo>
                  <a:lnTo>
                    <a:pt x="72" y="0"/>
                  </a:lnTo>
                </a:path>
              </a:pathLst>
            </a:custGeom>
            <a:noFill/>
            <a:ln w="33338">
              <a:solidFill>
                <a:srgbClr val="000000"/>
              </a:solidFill>
              <a:prstDash val="solid"/>
              <a:round/>
              <a:headEnd/>
              <a:tailEnd/>
            </a:ln>
          </p:spPr>
          <p:txBody>
            <a:bodyPr/>
            <a:lstStyle/>
            <a:p>
              <a:endParaRPr lang="en-US"/>
            </a:p>
          </p:txBody>
        </p:sp>
        <p:sp>
          <p:nvSpPr>
            <p:cNvPr id="751646" name="Freeform 32"/>
            <p:cNvSpPr>
              <a:spLocks/>
            </p:cNvSpPr>
            <p:nvPr/>
          </p:nvSpPr>
          <p:spPr bwMode="auto">
            <a:xfrm>
              <a:off x="4654" y="1686"/>
              <a:ext cx="43" cy="71"/>
            </a:xfrm>
            <a:custGeom>
              <a:avLst/>
              <a:gdLst>
                <a:gd name="T0" fmla="*/ 15 w 43"/>
                <a:gd name="T1" fmla="*/ 71 h 71"/>
                <a:gd name="T2" fmla="*/ 0 w 43"/>
                <a:gd name="T3" fmla="*/ 71 h 71"/>
                <a:gd name="T4" fmla="*/ 29 w 43"/>
                <a:gd name="T5" fmla="*/ 0 h 71"/>
                <a:gd name="T6" fmla="*/ 43 w 43"/>
                <a:gd name="T7" fmla="*/ 71 h 71"/>
                <a:gd name="T8" fmla="*/ 15 w 43"/>
                <a:gd name="T9" fmla="*/ 71 h 71"/>
                <a:gd name="T10" fmla="*/ 0 60000 65536"/>
                <a:gd name="T11" fmla="*/ 0 60000 65536"/>
                <a:gd name="T12" fmla="*/ 0 60000 65536"/>
                <a:gd name="T13" fmla="*/ 0 60000 65536"/>
                <a:gd name="T14" fmla="*/ 0 60000 65536"/>
                <a:gd name="T15" fmla="*/ 0 w 43"/>
                <a:gd name="T16" fmla="*/ 0 h 71"/>
                <a:gd name="T17" fmla="*/ 43 w 43"/>
                <a:gd name="T18" fmla="*/ 71 h 71"/>
              </a:gdLst>
              <a:ahLst/>
              <a:cxnLst>
                <a:cxn ang="T10">
                  <a:pos x="T0" y="T1"/>
                </a:cxn>
                <a:cxn ang="T11">
                  <a:pos x="T2" y="T3"/>
                </a:cxn>
                <a:cxn ang="T12">
                  <a:pos x="T4" y="T5"/>
                </a:cxn>
                <a:cxn ang="T13">
                  <a:pos x="T6" y="T7"/>
                </a:cxn>
                <a:cxn ang="T14">
                  <a:pos x="T8" y="T9"/>
                </a:cxn>
              </a:cxnLst>
              <a:rect l="T15" t="T16" r="T17" b="T18"/>
              <a:pathLst>
                <a:path w="43" h="71">
                  <a:moveTo>
                    <a:pt x="15" y="71"/>
                  </a:moveTo>
                  <a:lnTo>
                    <a:pt x="0" y="71"/>
                  </a:lnTo>
                  <a:lnTo>
                    <a:pt x="29" y="0"/>
                  </a:lnTo>
                  <a:lnTo>
                    <a:pt x="43" y="71"/>
                  </a:lnTo>
                  <a:lnTo>
                    <a:pt x="15" y="71"/>
                  </a:lnTo>
                  <a:close/>
                </a:path>
              </a:pathLst>
            </a:custGeom>
            <a:solidFill>
              <a:srgbClr val="000000"/>
            </a:solidFill>
            <a:ln w="33338">
              <a:solidFill>
                <a:srgbClr val="000000"/>
              </a:solidFill>
              <a:prstDash val="solid"/>
              <a:round/>
              <a:headEnd/>
              <a:tailEnd/>
            </a:ln>
          </p:spPr>
          <p:txBody>
            <a:bodyPr/>
            <a:lstStyle/>
            <a:p>
              <a:endParaRPr lang="en-US"/>
            </a:p>
          </p:txBody>
        </p:sp>
        <p:sp>
          <p:nvSpPr>
            <p:cNvPr id="751647" name="Freeform 33"/>
            <p:cNvSpPr>
              <a:spLocks/>
            </p:cNvSpPr>
            <p:nvPr/>
          </p:nvSpPr>
          <p:spPr bwMode="auto">
            <a:xfrm>
              <a:off x="4526" y="1615"/>
              <a:ext cx="143" cy="171"/>
            </a:xfrm>
            <a:custGeom>
              <a:avLst/>
              <a:gdLst>
                <a:gd name="T0" fmla="*/ 143 w 143"/>
                <a:gd name="T1" fmla="*/ 142 h 171"/>
                <a:gd name="T2" fmla="*/ 143 w 143"/>
                <a:gd name="T3" fmla="*/ 142 h 171"/>
                <a:gd name="T4" fmla="*/ 143 w 143"/>
                <a:gd name="T5" fmla="*/ 142 h 171"/>
                <a:gd name="T6" fmla="*/ 100 w 143"/>
                <a:gd name="T7" fmla="*/ 171 h 171"/>
                <a:gd name="T8" fmla="*/ 29 w 143"/>
                <a:gd name="T9" fmla="*/ 171 h 171"/>
                <a:gd name="T10" fmla="*/ 0 w 143"/>
                <a:gd name="T11" fmla="*/ 128 h 171"/>
                <a:gd name="T12" fmla="*/ 0 w 143"/>
                <a:gd name="T13" fmla="*/ 71 h 171"/>
                <a:gd name="T14" fmla="*/ 29 w 143"/>
                <a:gd name="T15" fmla="*/ 14 h 171"/>
                <a:gd name="T16" fmla="*/ 86 w 143"/>
                <a:gd name="T17" fmla="*/ 0 h 17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3"/>
                <a:gd name="T28" fmla="*/ 0 h 171"/>
                <a:gd name="T29" fmla="*/ 143 w 143"/>
                <a:gd name="T30" fmla="*/ 171 h 17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3" h="171">
                  <a:moveTo>
                    <a:pt x="143" y="142"/>
                  </a:moveTo>
                  <a:lnTo>
                    <a:pt x="143" y="142"/>
                  </a:lnTo>
                  <a:lnTo>
                    <a:pt x="100" y="171"/>
                  </a:lnTo>
                  <a:lnTo>
                    <a:pt x="29" y="171"/>
                  </a:lnTo>
                  <a:lnTo>
                    <a:pt x="0" y="128"/>
                  </a:lnTo>
                  <a:lnTo>
                    <a:pt x="0" y="71"/>
                  </a:lnTo>
                  <a:lnTo>
                    <a:pt x="29" y="14"/>
                  </a:lnTo>
                  <a:lnTo>
                    <a:pt x="86" y="0"/>
                  </a:lnTo>
                </a:path>
              </a:pathLst>
            </a:custGeom>
            <a:noFill/>
            <a:ln w="33338">
              <a:solidFill>
                <a:srgbClr val="000000"/>
              </a:solidFill>
              <a:prstDash val="solid"/>
              <a:round/>
              <a:headEnd/>
              <a:tailEnd/>
            </a:ln>
          </p:spPr>
          <p:txBody>
            <a:bodyPr/>
            <a:lstStyle/>
            <a:p>
              <a:endParaRPr lang="en-US"/>
            </a:p>
          </p:txBody>
        </p:sp>
        <p:sp>
          <p:nvSpPr>
            <p:cNvPr id="751648" name="Line 34"/>
            <p:cNvSpPr>
              <a:spLocks noChangeShapeType="1"/>
            </p:cNvSpPr>
            <p:nvPr/>
          </p:nvSpPr>
          <p:spPr bwMode="auto">
            <a:xfrm>
              <a:off x="3787" y="1956"/>
              <a:ext cx="85" cy="114"/>
            </a:xfrm>
            <a:prstGeom prst="line">
              <a:avLst/>
            </a:prstGeom>
            <a:noFill/>
            <a:ln w="19050">
              <a:solidFill>
                <a:schemeClr val="accent1"/>
              </a:solidFill>
              <a:round/>
              <a:headEnd/>
              <a:tailEnd/>
            </a:ln>
          </p:spPr>
          <p:txBody>
            <a:bodyPr/>
            <a:lstStyle/>
            <a:p>
              <a:endParaRPr lang="en-US"/>
            </a:p>
          </p:txBody>
        </p:sp>
        <p:sp>
          <p:nvSpPr>
            <p:cNvPr id="751649" name="Line 35"/>
            <p:cNvSpPr>
              <a:spLocks noChangeShapeType="1"/>
            </p:cNvSpPr>
            <p:nvPr/>
          </p:nvSpPr>
          <p:spPr bwMode="auto">
            <a:xfrm>
              <a:off x="1411" y="2042"/>
              <a:ext cx="541" cy="1"/>
            </a:xfrm>
            <a:prstGeom prst="line">
              <a:avLst/>
            </a:prstGeom>
            <a:noFill/>
            <a:ln w="33338">
              <a:solidFill>
                <a:srgbClr val="000000"/>
              </a:solidFill>
              <a:round/>
              <a:headEnd/>
              <a:tailEnd/>
            </a:ln>
          </p:spPr>
          <p:txBody>
            <a:bodyPr/>
            <a:lstStyle/>
            <a:p>
              <a:endParaRPr lang="en-US"/>
            </a:p>
          </p:txBody>
        </p:sp>
        <p:sp>
          <p:nvSpPr>
            <p:cNvPr id="751650" name="Rectangle 36"/>
            <p:cNvSpPr>
              <a:spLocks noChangeArrowheads="1"/>
            </p:cNvSpPr>
            <p:nvPr/>
          </p:nvSpPr>
          <p:spPr bwMode="auto">
            <a:xfrm>
              <a:off x="1619" y="2788"/>
              <a:ext cx="307" cy="144"/>
            </a:xfrm>
            <a:prstGeom prst="rect">
              <a:avLst/>
            </a:prstGeom>
            <a:noFill/>
            <a:ln w="9525">
              <a:noFill/>
              <a:miter lim="800000"/>
              <a:headEnd/>
              <a:tailEnd/>
            </a:ln>
          </p:spPr>
          <p:txBody>
            <a:bodyPr wrap="none" lIns="0" tIns="0" rIns="0" bIns="0">
              <a:spAutoFit/>
            </a:bodyPr>
            <a:lstStyle/>
            <a:p>
              <a:r>
                <a:rPr lang="en-GB" sz="1500">
                  <a:solidFill>
                    <a:srgbClr val="000000"/>
                  </a:solidFill>
                  <a:latin typeface="Arial" charset="0"/>
                  <a:cs typeface="Arial" charset="0"/>
                </a:rPr>
                <a:t>Client</a:t>
              </a:r>
              <a:endParaRPr lang="en-GB">
                <a:latin typeface="Times" charset="0"/>
                <a:cs typeface="Arial" charset="0"/>
              </a:endParaRPr>
            </a:p>
          </p:txBody>
        </p:sp>
        <p:sp>
          <p:nvSpPr>
            <p:cNvPr id="751651" name="Rectangle 37"/>
            <p:cNvSpPr>
              <a:spLocks noChangeArrowheads="1"/>
            </p:cNvSpPr>
            <p:nvPr/>
          </p:nvSpPr>
          <p:spPr bwMode="auto">
            <a:xfrm>
              <a:off x="2448" y="1379"/>
              <a:ext cx="867" cy="144"/>
            </a:xfrm>
            <a:prstGeom prst="rect">
              <a:avLst/>
            </a:prstGeom>
            <a:noFill/>
            <a:ln w="9525">
              <a:noFill/>
              <a:miter lim="800000"/>
              <a:headEnd/>
              <a:tailEnd/>
            </a:ln>
          </p:spPr>
          <p:txBody>
            <a:bodyPr wrap="none" lIns="0" tIns="0" rIns="0" bIns="0">
              <a:spAutoFit/>
            </a:bodyPr>
            <a:lstStyle/>
            <a:p>
              <a:r>
                <a:rPr lang="en-GB" sz="1500">
                  <a:solidFill>
                    <a:srgbClr val="000000"/>
                  </a:solidFill>
                  <a:latin typeface="Arial" charset="0"/>
                  <a:cs typeface="Arial" charset="0"/>
                </a:rPr>
                <a:t>Thread 2 makes</a:t>
              </a:r>
              <a:endParaRPr lang="en-GB">
                <a:latin typeface="Times" charset="0"/>
                <a:cs typeface="Arial" charset="0"/>
              </a:endParaRPr>
            </a:p>
          </p:txBody>
        </p:sp>
        <p:sp>
          <p:nvSpPr>
            <p:cNvPr id="751652" name="Rectangle 38"/>
            <p:cNvSpPr>
              <a:spLocks noChangeArrowheads="1"/>
            </p:cNvSpPr>
            <p:nvPr/>
          </p:nvSpPr>
          <p:spPr bwMode="auto">
            <a:xfrm>
              <a:off x="1320" y="2219"/>
              <a:ext cx="140" cy="144"/>
            </a:xfrm>
            <a:prstGeom prst="rect">
              <a:avLst/>
            </a:prstGeom>
            <a:noFill/>
            <a:ln w="9525">
              <a:noFill/>
              <a:miter lim="800000"/>
              <a:headEnd/>
              <a:tailEnd/>
            </a:ln>
          </p:spPr>
          <p:txBody>
            <a:bodyPr wrap="none" lIns="0" tIns="0" rIns="0" bIns="0">
              <a:spAutoFit/>
            </a:bodyPr>
            <a:lstStyle/>
            <a:p>
              <a:r>
                <a:rPr lang="en-GB" sz="1500">
                  <a:solidFill>
                    <a:srgbClr val="000000"/>
                  </a:solidFill>
                  <a:latin typeface="Arial" charset="0"/>
                  <a:cs typeface="Arial" charset="0"/>
                </a:rPr>
                <a:t>T1</a:t>
              </a:r>
              <a:endParaRPr lang="en-GB">
                <a:latin typeface="Times" charset="0"/>
                <a:cs typeface="Arial" charset="0"/>
              </a:endParaRPr>
            </a:p>
          </p:txBody>
        </p:sp>
        <p:sp>
          <p:nvSpPr>
            <p:cNvPr id="751653" name="Oval 39"/>
            <p:cNvSpPr>
              <a:spLocks noChangeArrowheads="1"/>
            </p:cNvSpPr>
            <p:nvPr/>
          </p:nvSpPr>
          <p:spPr bwMode="auto">
            <a:xfrm>
              <a:off x="1056" y="1259"/>
              <a:ext cx="1394" cy="1395"/>
            </a:xfrm>
            <a:prstGeom prst="ellipse">
              <a:avLst/>
            </a:prstGeom>
            <a:solidFill>
              <a:srgbClr val="FFDC99"/>
            </a:solidFill>
            <a:ln w="33338">
              <a:solidFill>
                <a:srgbClr val="FFDC99"/>
              </a:solidFill>
              <a:round/>
              <a:headEnd/>
              <a:tailEnd/>
            </a:ln>
          </p:spPr>
          <p:txBody>
            <a:bodyPr/>
            <a:lstStyle/>
            <a:p>
              <a:pPr eaLnBrk="1" hangingPunct="1"/>
              <a:endParaRPr lang="en-US" sz="1800">
                <a:latin typeface="Arial" charset="0"/>
                <a:cs typeface="Arial" charset="0"/>
              </a:endParaRPr>
            </a:p>
          </p:txBody>
        </p:sp>
        <p:sp>
          <p:nvSpPr>
            <p:cNvPr id="751654" name="Rectangle 40"/>
            <p:cNvSpPr>
              <a:spLocks noChangeArrowheads="1"/>
            </p:cNvSpPr>
            <p:nvPr/>
          </p:nvSpPr>
          <p:spPr bwMode="auto">
            <a:xfrm>
              <a:off x="452" y="1877"/>
              <a:ext cx="480" cy="144"/>
            </a:xfrm>
            <a:prstGeom prst="rect">
              <a:avLst/>
            </a:prstGeom>
            <a:noFill/>
            <a:ln w="9525">
              <a:noFill/>
              <a:miter lim="800000"/>
              <a:headEnd/>
              <a:tailEnd/>
            </a:ln>
          </p:spPr>
          <p:txBody>
            <a:bodyPr wrap="none" lIns="0" tIns="0" rIns="0" bIns="0">
              <a:spAutoFit/>
            </a:bodyPr>
            <a:lstStyle/>
            <a:p>
              <a:r>
                <a:rPr lang="en-GB" sz="1500">
                  <a:solidFill>
                    <a:srgbClr val="000000"/>
                  </a:solidFill>
                  <a:latin typeface="Arial" charset="0"/>
                  <a:cs typeface="Arial" charset="0"/>
                </a:rPr>
                <a:t>Thread 1</a:t>
              </a:r>
              <a:endParaRPr lang="en-GB">
                <a:latin typeface="Times" charset="0"/>
                <a:cs typeface="Arial" charset="0"/>
              </a:endParaRPr>
            </a:p>
          </p:txBody>
        </p:sp>
        <p:sp>
          <p:nvSpPr>
            <p:cNvPr id="751655" name="Freeform 41"/>
            <p:cNvSpPr>
              <a:spLocks/>
            </p:cNvSpPr>
            <p:nvPr/>
          </p:nvSpPr>
          <p:spPr bwMode="auto">
            <a:xfrm>
              <a:off x="2322" y="1985"/>
              <a:ext cx="28" cy="71"/>
            </a:xfrm>
            <a:custGeom>
              <a:avLst/>
              <a:gdLst>
                <a:gd name="T0" fmla="*/ 14 w 28"/>
                <a:gd name="T1" fmla="*/ 71 h 71"/>
                <a:gd name="T2" fmla="*/ 0 w 28"/>
                <a:gd name="T3" fmla="*/ 71 h 71"/>
                <a:gd name="T4" fmla="*/ 28 w 28"/>
                <a:gd name="T5" fmla="*/ 0 h 71"/>
                <a:gd name="T6" fmla="*/ 28 w 28"/>
                <a:gd name="T7" fmla="*/ 71 h 71"/>
                <a:gd name="T8" fmla="*/ 14 w 28"/>
                <a:gd name="T9" fmla="*/ 71 h 71"/>
                <a:gd name="T10" fmla="*/ 0 60000 65536"/>
                <a:gd name="T11" fmla="*/ 0 60000 65536"/>
                <a:gd name="T12" fmla="*/ 0 60000 65536"/>
                <a:gd name="T13" fmla="*/ 0 60000 65536"/>
                <a:gd name="T14" fmla="*/ 0 60000 65536"/>
                <a:gd name="T15" fmla="*/ 0 w 28"/>
                <a:gd name="T16" fmla="*/ 0 h 71"/>
                <a:gd name="T17" fmla="*/ 28 w 28"/>
                <a:gd name="T18" fmla="*/ 71 h 71"/>
              </a:gdLst>
              <a:ahLst/>
              <a:cxnLst>
                <a:cxn ang="T10">
                  <a:pos x="T0" y="T1"/>
                </a:cxn>
                <a:cxn ang="T11">
                  <a:pos x="T2" y="T3"/>
                </a:cxn>
                <a:cxn ang="T12">
                  <a:pos x="T4" y="T5"/>
                </a:cxn>
                <a:cxn ang="T13">
                  <a:pos x="T6" y="T7"/>
                </a:cxn>
                <a:cxn ang="T14">
                  <a:pos x="T8" y="T9"/>
                </a:cxn>
              </a:cxnLst>
              <a:rect l="T15" t="T16" r="T17" b="T18"/>
              <a:pathLst>
                <a:path w="28" h="71">
                  <a:moveTo>
                    <a:pt x="14" y="71"/>
                  </a:moveTo>
                  <a:lnTo>
                    <a:pt x="0" y="71"/>
                  </a:lnTo>
                  <a:lnTo>
                    <a:pt x="28" y="0"/>
                  </a:lnTo>
                  <a:lnTo>
                    <a:pt x="28" y="71"/>
                  </a:lnTo>
                  <a:lnTo>
                    <a:pt x="14" y="71"/>
                  </a:lnTo>
                  <a:close/>
                </a:path>
              </a:pathLst>
            </a:custGeom>
            <a:solidFill>
              <a:srgbClr val="000000"/>
            </a:solidFill>
            <a:ln w="33338">
              <a:solidFill>
                <a:srgbClr val="000000"/>
              </a:solidFill>
              <a:prstDash val="solid"/>
              <a:round/>
              <a:headEnd/>
              <a:tailEnd/>
            </a:ln>
          </p:spPr>
          <p:txBody>
            <a:bodyPr/>
            <a:lstStyle/>
            <a:p>
              <a:endParaRPr lang="en-US"/>
            </a:p>
          </p:txBody>
        </p:sp>
        <p:sp>
          <p:nvSpPr>
            <p:cNvPr id="751656" name="Freeform 42"/>
            <p:cNvSpPr>
              <a:spLocks/>
            </p:cNvSpPr>
            <p:nvPr/>
          </p:nvSpPr>
          <p:spPr bwMode="auto">
            <a:xfrm>
              <a:off x="2194" y="1914"/>
              <a:ext cx="142" cy="171"/>
            </a:xfrm>
            <a:custGeom>
              <a:avLst/>
              <a:gdLst>
                <a:gd name="T0" fmla="*/ 142 w 142"/>
                <a:gd name="T1" fmla="*/ 142 h 171"/>
                <a:gd name="T2" fmla="*/ 142 w 142"/>
                <a:gd name="T3" fmla="*/ 142 h 171"/>
                <a:gd name="T4" fmla="*/ 142 w 142"/>
                <a:gd name="T5" fmla="*/ 142 h 171"/>
                <a:gd name="T6" fmla="*/ 85 w 142"/>
                <a:gd name="T7" fmla="*/ 171 h 171"/>
                <a:gd name="T8" fmla="*/ 42 w 142"/>
                <a:gd name="T9" fmla="*/ 156 h 171"/>
                <a:gd name="T10" fmla="*/ 0 w 142"/>
                <a:gd name="T11" fmla="*/ 114 h 171"/>
                <a:gd name="T12" fmla="*/ 0 w 142"/>
                <a:gd name="T13" fmla="*/ 71 h 171"/>
                <a:gd name="T14" fmla="*/ 28 w 142"/>
                <a:gd name="T15" fmla="*/ 28 h 171"/>
                <a:gd name="T16" fmla="*/ 85 w 142"/>
                <a:gd name="T17" fmla="*/ 0 h 17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2"/>
                <a:gd name="T28" fmla="*/ 0 h 171"/>
                <a:gd name="T29" fmla="*/ 142 w 142"/>
                <a:gd name="T30" fmla="*/ 171 h 17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2" h="171">
                  <a:moveTo>
                    <a:pt x="142" y="142"/>
                  </a:moveTo>
                  <a:lnTo>
                    <a:pt x="142" y="142"/>
                  </a:lnTo>
                  <a:lnTo>
                    <a:pt x="85" y="171"/>
                  </a:lnTo>
                  <a:lnTo>
                    <a:pt x="42" y="156"/>
                  </a:lnTo>
                  <a:lnTo>
                    <a:pt x="0" y="114"/>
                  </a:lnTo>
                  <a:lnTo>
                    <a:pt x="0" y="71"/>
                  </a:lnTo>
                  <a:lnTo>
                    <a:pt x="28" y="28"/>
                  </a:lnTo>
                  <a:lnTo>
                    <a:pt x="85" y="0"/>
                  </a:lnTo>
                </a:path>
              </a:pathLst>
            </a:custGeom>
            <a:noFill/>
            <a:ln w="33338">
              <a:solidFill>
                <a:srgbClr val="000000"/>
              </a:solidFill>
              <a:prstDash val="solid"/>
              <a:round/>
              <a:headEnd/>
              <a:tailEnd/>
            </a:ln>
          </p:spPr>
          <p:txBody>
            <a:bodyPr/>
            <a:lstStyle/>
            <a:p>
              <a:endParaRPr lang="en-US"/>
            </a:p>
          </p:txBody>
        </p:sp>
        <p:sp>
          <p:nvSpPr>
            <p:cNvPr id="751657" name="Rectangle 43"/>
            <p:cNvSpPr>
              <a:spLocks noChangeArrowheads="1"/>
            </p:cNvSpPr>
            <p:nvPr/>
          </p:nvSpPr>
          <p:spPr bwMode="auto">
            <a:xfrm>
              <a:off x="1425" y="1956"/>
              <a:ext cx="129" cy="86"/>
            </a:xfrm>
            <a:prstGeom prst="rect">
              <a:avLst/>
            </a:prstGeom>
            <a:solidFill>
              <a:srgbClr val="FFFFFF"/>
            </a:solidFill>
            <a:ln w="9525">
              <a:noFill/>
              <a:miter lim="800000"/>
              <a:headEnd/>
              <a:tailEnd/>
            </a:ln>
          </p:spPr>
          <p:txBody>
            <a:bodyPr/>
            <a:lstStyle/>
            <a:p>
              <a:pPr eaLnBrk="1" hangingPunct="1"/>
              <a:endParaRPr lang="en-US" sz="1800">
                <a:latin typeface="Arial" charset="0"/>
                <a:cs typeface="Arial" charset="0"/>
              </a:endParaRPr>
            </a:p>
          </p:txBody>
        </p:sp>
        <p:sp>
          <p:nvSpPr>
            <p:cNvPr id="751658" name="Rectangle 44"/>
            <p:cNvSpPr>
              <a:spLocks noChangeArrowheads="1"/>
            </p:cNvSpPr>
            <p:nvPr/>
          </p:nvSpPr>
          <p:spPr bwMode="auto">
            <a:xfrm>
              <a:off x="1425" y="1956"/>
              <a:ext cx="143" cy="100"/>
            </a:xfrm>
            <a:prstGeom prst="rect">
              <a:avLst/>
            </a:prstGeom>
            <a:noFill/>
            <a:ln w="33338">
              <a:solidFill>
                <a:srgbClr val="000000"/>
              </a:solidFill>
              <a:miter lim="800000"/>
              <a:headEnd/>
              <a:tailEnd/>
            </a:ln>
          </p:spPr>
          <p:txBody>
            <a:bodyPr/>
            <a:lstStyle/>
            <a:p>
              <a:pPr eaLnBrk="1" hangingPunct="1"/>
              <a:endParaRPr lang="en-US" sz="1800">
                <a:latin typeface="Arial" charset="0"/>
                <a:cs typeface="Arial" charset="0"/>
              </a:endParaRPr>
            </a:p>
          </p:txBody>
        </p:sp>
        <p:sp>
          <p:nvSpPr>
            <p:cNvPr id="751659" name="Freeform 45"/>
            <p:cNvSpPr>
              <a:spLocks/>
            </p:cNvSpPr>
            <p:nvPr/>
          </p:nvSpPr>
          <p:spPr bwMode="auto">
            <a:xfrm>
              <a:off x="1297" y="1985"/>
              <a:ext cx="43" cy="71"/>
            </a:xfrm>
            <a:custGeom>
              <a:avLst/>
              <a:gdLst>
                <a:gd name="T0" fmla="*/ 15 w 43"/>
                <a:gd name="T1" fmla="*/ 71 h 71"/>
                <a:gd name="T2" fmla="*/ 0 w 43"/>
                <a:gd name="T3" fmla="*/ 71 h 71"/>
                <a:gd name="T4" fmla="*/ 29 w 43"/>
                <a:gd name="T5" fmla="*/ 0 h 71"/>
                <a:gd name="T6" fmla="*/ 43 w 43"/>
                <a:gd name="T7" fmla="*/ 71 h 71"/>
                <a:gd name="T8" fmla="*/ 15 w 43"/>
                <a:gd name="T9" fmla="*/ 71 h 71"/>
                <a:gd name="T10" fmla="*/ 0 60000 65536"/>
                <a:gd name="T11" fmla="*/ 0 60000 65536"/>
                <a:gd name="T12" fmla="*/ 0 60000 65536"/>
                <a:gd name="T13" fmla="*/ 0 60000 65536"/>
                <a:gd name="T14" fmla="*/ 0 60000 65536"/>
                <a:gd name="T15" fmla="*/ 0 w 43"/>
                <a:gd name="T16" fmla="*/ 0 h 71"/>
                <a:gd name="T17" fmla="*/ 43 w 43"/>
                <a:gd name="T18" fmla="*/ 71 h 71"/>
              </a:gdLst>
              <a:ahLst/>
              <a:cxnLst>
                <a:cxn ang="T10">
                  <a:pos x="T0" y="T1"/>
                </a:cxn>
                <a:cxn ang="T11">
                  <a:pos x="T2" y="T3"/>
                </a:cxn>
                <a:cxn ang="T12">
                  <a:pos x="T4" y="T5"/>
                </a:cxn>
                <a:cxn ang="T13">
                  <a:pos x="T6" y="T7"/>
                </a:cxn>
                <a:cxn ang="T14">
                  <a:pos x="T8" y="T9"/>
                </a:cxn>
              </a:cxnLst>
              <a:rect l="T15" t="T16" r="T17" b="T18"/>
              <a:pathLst>
                <a:path w="43" h="71">
                  <a:moveTo>
                    <a:pt x="15" y="71"/>
                  </a:moveTo>
                  <a:lnTo>
                    <a:pt x="0" y="71"/>
                  </a:lnTo>
                  <a:lnTo>
                    <a:pt x="29" y="0"/>
                  </a:lnTo>
                  <a:lnTo>
                    <a:pt x="43" y="71"/>
                  </a:lnTo>
                  <a:lnTo>
                    <a:pt x="15" y="71"/>
                  </a:lnTo>
                  <a:close/>
                </a:path>
              </a:pathLst>
            </a:custGeom>
            <a:solidFill>
              <a:srgbClr val="000000"/>
            </a:solidFill>
            <a:ln w="33338">
              <a:solidFill>
                <a:srgbClr val="000000"/>
              </a:solidFill>
              <a:prstDash val="solid"/>
              <a:round/>
              <a:headEnd/>
              <a:tailEnd/>
            </a:ln>
          </p:spPr>
          <p:txBody>
            <a:bodyPr/>
            <a:lstStyle/>
            <a:p>
              <a:endParaRPr lang="en-US"/>
            </a:p>
          </p:txBody>
        </p:sp>
        <p:sp>
          <p:nvSpPr>
            <p:cNvPr id="751660" name="Freeform 46"/>
            <p:cNvSpPr>
              <a:spLocks/>
            </p:cNvSpPr>
            <p:nvPr/>
          </p:nvSpPr>
          <p:spPr bwMode="auto">
            <a:xfrm>
              <a:off x="1169" y="1914"/>
              <a:ext cx="143" cy="171"/>
            </a:xfrm>
            <a:custGeom>
              <a:avLst/>
              <a:gdLst>
                <a:gd name="T0" fmla="*/ 143 w 143"/>
                <a:gd name="T1" fmla="*/ 142 h 171"/>
                <a:gd name="T2" fmla="*/ 143 w 143"/>
                <a:gd name="T3" fmla="*/ 142 h 171"/>
                <a:gd name="T4" fmla="*/ 143 w 143"/>
                <a:gd name="T5" fmla="*/ 142 h 171"/>
                <a:gd name="T6" fmla="*/ 100 w 143"/>
                <a:gd name="T7" fmla="*/ 171 h 171"/>
                <a:gd name="T8" fmla="*/ 43 w 143"/>
                <a:gd name="T9" fmla="*/ 156 h 171"/>
                <a:gd name="T10" fmla="*/ 15 w 143"/>
                <a:gd name="T11" fmla="*/ 114 h 171"/>
                <a:gd name="T12" fmla="*/ 0 w 143"/>
                <a:gd name="T13" fmla="*/ 71 h 171"/>
                <a:gd name="T14" fmla="*/ 43 w 143"/>
                <a:gd name="T15" fmla="*/ 28 h 171"/>
                <a:gd name="T16" fmla="*/ 86 w 143"/>
                <a:gd name="T17" fmla="*/ 0 h 17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3"/>
                <a:gd name="T28" fmla="*/ 0 h 171"/>
                <a:gd name="T29" fmla="*/ 143 w 143"/>
                <a:gd name="T30" fmla="*/ 171 h 17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3" h="171">
                  <a:moveTo>
                    <a:pt x="143" y="142"/>
                  </a:moveTo>
                  <a:lnTo>
                    <a:pt x="143" y="142"/>
                  </a:lnTo>
                  <a:lnTo>
                    <a:pt x="100" y="171"/>
                  </a:lnTo>
                  <a:lnTo>
                    <a:pt x="43" y="156"/>
                  </a:lnTo>
                  <a:lnTo>
                    <a:pt x="15" y="114"/>
                  </a:lnTo>
                  <a:lnTo>
                    <a:pt x="0" y="71"/>
                  </a:lnTo>
                  <a:lnTo>
                    <a:pt x="43" y="28"/>
                  </a:lnTo>
                  <a:lnTo>
                    <a:pt x="86" y="0"/>
                  </a:lnTo>
                </a:path>
              </a:pathLst>
            </a:custGeom>
            <a:noFill/>
            <a:ln w="33338">
              <a:solidFill>
                <a:srgbClr val="000000"/>
              </a:solidFill>
              <a:prstDash val="solid"/>
              <a:round/>
              <a:headEnd/>
              <a:tailEnd/>
            </a:ln>
          </p:spPr>
          <p:txBody>
            <a:bodyPr/>
            <a:lstStyle/>
            <a:p>
              <a:endParaRPr lang="en-US"/>
            </a:p>
          </p:txBody>
        </p:sp>
        <p:sp>
          <p:nvSpPr>
            <p:cNvPr id="751661" name="Rectangle 47"/>
            <p:cNvSpPr>
              <a:spLocks noChangeArrowheads="1"/>
            </p:cNvSpPr>
            <p:nvPr/>
          </p:nvSpPr>
          <p:spPr bwMode="auto">
            <a:xfrm>
              <a:off x="1710" y="1956"/>
              <a:ext cx="128" cy="86"/>
            </a:xfrm>
            <a:prstGeom prst="rect">
              <a:avLst/>
            </a:prstGeom>
            <a:solidFill>
              <a:srgbClr val="FFFFFF"/>
            </a:solidFill>
            <a:ln w="9525">
              <a:noFill/>
              <a:miter lim="800000"/>
              <a:headEnd/>
              <a:tailEnd/>
            </a:ln>
          </p:spPr>
          <p:txBody>
            <a:bodyPr/>
            <a:lstStyle/>
            <a:p>
              <a:pPr eaLnBrk="1" hangingPunct="1"/>
              <a:endParaRPr lang="en-US" sz="1800">
                <a:latin typeface="Arial" charset="0"/>
                <a:cs typeface="Arial" charset="0"/>
              </a:endParaRPr>
            </a:p>
          </p:txBody>
        </p:sp>
        <p:sp>
          <p:nvSpPr>
            <p:cNvPr id="751662" name="Rectangle 48"/>
            <p:cNvSpPr>
              <a:spLocks noChangeArrowheads="1"/>
            </p:cNvSpPr>
            <p:nvPr/>
          </p:nvSpPr>
          <p:spPr bwMode="auto">
            <a:xfrm>
              <a:off x="1710" y="1956"/>
              <a:ext cx="142" cy="100"/>
            </a:xfrm>
            <a:prstGeom prst="rect">
              <a:avLst/>
            </a:prstGeom>
            <a:noFill/>
            <a:ln w="33338">
              <a:solidFill>
                <a:srgbClr val="000000"/>
              </a:solidFill>
              <a:miter lim="800000"/>
              <a:headEnd/>
              <a:tailEnd/>
            </a:ln>
          </p:spPr>
          <p:txBody>
            <a:bodyPr/>
            <a:lstStyle/>
            <a:p>
              <a:pPr eaLnBrk="1" hangingPunct="1"/>
              <a:endParaRPr lang="en-US" sz="1800">
                <a:latin typeface="Arial" charset="0"/>
                <a:cs typeface="Arial" charset="0"/>
              </a:endParaRPr>
            </a:p>
          </p:txBody>
        </p:sp>
        <p:sp>
          <p:nvSpPr>
            <p:cNvPr id="751663" name="Rectangle 49"/>
            <p:cNvSpPr>
              <a:spLocks noChangeArrowheads="1"/>
            </p:cNvSpPr>
            <p:nvPr/>
          </p:nvSpPr>
          <p:spPr bwMode="auto">
            <a:xfrm>
              <a:off x="1980" y="1956"/>
              <a:ext cx="128" cy="86"/>
            </a:xfrm>
            <a:prstGeom prst="rect">
              <a:avLst/>
            </a:prstGeom>
            <a:solidFill>
              <a:srgbClr val="FFFFFF"/>
            </a:solidFill>
            <a:ln w="9525">
              <a:noFill/>
              <a:miter lim="800000"/>
              <a:headEnd/>
              <a:tailEnd/>
            </a:ln>
          </p:spPr>
          <p:txBody>
            <a:bodyPr/>
            <a:lstStyle/>
            <a:p>
              <a:pPr eaLnBrk="1" hangingPunct="1"/>
              <a:endParaRPr lang="en-US" sz="1800">
                <a:latin typeface="Arial" charset="0"/>
                <a:cs typeface="Arial" charset="0"/>
              </a:endParaRPr>
            </a:p>
          </p:txBody>
        </p:sp>
        <p:sp>
          <p:nvSpPr>
            <p:cNvPr id="751664" name="Rectangle 50"/>
            <p:cNvSpPr>
              <a:spLocks noChangeArrowheads="1"/>
            </p:cNvSpPr>
            <p:nvPr/>
          </p:nvSpPr>
          <p:spPr bwMode="auto">
            <a:xfrm>
              <a:off x="1980" y="1956"/>
              <a:ext cx="142" cy="100"/>
            </a:xfrm>
            <a:prstGeom prst="rect">
              <a:avLst/>
            </a:prstGeom>
            <a:noFill/>
            <a:ln w="33338">
              <a:solidFill>
                <a:srgbClr val="000000"/>
              </a:solidFill>
              <a:miter lim="800000"/>
              <a:headEnd/>
              <a:tailEnd/>
            </a:ln>
          </p:spPr>
          <p:txBody>
            <a:bodyPr/>
            <a:lstStyle/>
            <a:p>
              <a:pPr eaLnBrk="1" hangingPunct="1"/>
              <a:endParaRPr lang="en-US" sz="1800">
                <a:latin typeface="Arial" charset="0"/>
                <a:cs typeface="Arial" charset="0"/>
              </a:endParaRPr>
            </a:p>
          </p:txBody>
        </p:sp>
        <p:sp>
          <p:nvSpPr>
            <p:cNvPr id="751665" name="Freeform 51"/>
            <p:cNvSpPr>
              <a:spLocks/>
            </p:cNvSpPr>
            <p:nvPr/>
          </p:nvSpPr>
          <p:spPr bwMode="auto">
            <a:xfrm>
              <a:off x="3730" y="2113"/>
              <a:ext cx="114" cy="57"/>
            </a:xfrm>
            <a:custGeom>
              <a:avLst/>
              <a:gdLst>
                <a:gd name="T0" fmla="*/ 0 w 114"/>
                <a:gd name="T1" fmla="*/ 28 h 57"/>
                <a:gd name="T2" fmla="*/ 14 w 114"/>
                <a:gd name="T3" fmla="*/ 0 h 57"/>
                <a:gd name="T4" fmla="*/ 114 w 114"/>
                <a:gd name="T5" fmla="*/ 28 h 57"/>
                <a:gd name="T6" fmla="*/ 0 w 114"/>
                <a:gd name="T7" fmla="*/ 57 h 57"/>
                <a:gd name="T8" fmla="*/ 0 w 114"/>
                <a:gd name="T9" fmla="*/ 28 h 57"/>
                <a:gd name="T10" fmla="*/ 0 60000 65536"/>
                <a:gd name="T11" fmla="*/ 0 60000 65536"/>
                <a:gd name="T12" fmla="*/ 0 60000 65536"/>
                <a:gd name="T13" fmla="*/ 0 60000 65536"/>
                <a:gd name="T14" fmla="*/ 0 60000 65536"/>
                <a:gd name="T15" fmla="*/ 0 w 114"/>
                <a:gd name="T16" fmla="*/ 0 h 57"/>
                <a:gd name="T17" fmla="*/ 114 w 114"/>
                <a:gd name="T18" fmla="*/ 57 h 57"/>
              </a:gdLst>
              <a:ahLst/>
              <a:cxnLst>
                <a:cxn ang="T10">
                  <a:pos x="T0" y="T1"/>
                </a:cxn>
                <a:cxn ang="T11">
                  <a:pos x="T2" y="T3"/>
                </a:cxn>
                <a:cxn ang="T12">
                  <a:pos x="T4" y="T5"/>
                </a:cxn>
                <a:cxn ang="T13">
                  <a:pos x="T6" y="T7"/>
                </a:cxn>
                <a:cxn ang="T14">
                  <a:pos x="T8" y="T9"/>
                </a:cxn>
              </a:cxnLst>
              <a:rect l="T15" t="T16" r="T17" b="T18"/>
              <a:pathLst>
                <a:path w="114" h="57">
                  <a:moveTo>
                    <a:pt x="0" y="28"/>
                  </a:moveTo>
                  <a:lnTo>
                    <a:pt x="14" y="0"/>
                  </a:lnTo>
                  <a:lnTo>
                    <a:pt x="114" y="28"/>
                  </a:lnTo>
                  <a:lnTo>
                    <a:pt x="0" y="57"/>
                  </a:lnTo>
                  <a:lnTo>
                    <a:pt x="0" y="28"/>
                  </a:lnTo>
                  <a:close/>
                </a:path>
              </a:pathLst>
            </a:custGeom>
            <a:solidFill>
              <a:srgbClr val="000000"/>
            </a:solidFill>
            <a:ln w="33338">
              <a:solidFill>
                <a:srgbClr val="000000"/>
              </a:solidFill>
              <a:prstDash val="solid"/>
              <a:round/>
              <a:headEnd/>
              <a:tailEnd/>
            </a:ln>
          </p:spPr>
          <p:txBody>
            <a:bodyPr/>
            <a:lstStyle/>
            <a:p>
              <a:endParaRPr lang="en-US"/>
            </a:p>
          </p:txBody>
        </p:sp>
        <p:sp>
          <p:nvSpPr>
            <p:cNvPr id="751666" name="Line 52"/>
            <p:cNvSpPr>
              <a:spLocks noChangeShapeType="1"/>
            </p:cNvSpPr>
            <p:nvPr/>
          </p:nvSpPr>
          <p:spPr bwMode="auto">
            <a:xfrm>
              <a:off x="2450" y="1999"/>
              <a:ext cx="1280" cy="142"/>
            </a:xfrm>
            <a:prstGeom prst="line">
              <a:avLst/>
            </a:prstGeom>
            <a:noFill/>
            <a:ln w="33338">
              <a:solidFill>
                <a:srgbClr val="000000"/>
              </a:solidFill>
              <a:round/>
              <a:headEnd/>
              <a:tailEnd/>
            </a:ln>
          </p:spPr>
          <p:txBody>
            <a:bodyPr/>
            <a:lstStyle/>
            <a:p>
              <a:endParaRPr lang="en-US"/>
            </a:p>
          </p:txBody>
        </p:sp>
        <p:sp>
          <p:nvSpPr>
            <p:cNvPr id="751667" name="Freeform 53"/>
            <p:cNvSpPr>
              <a:spLocks/>
            </p:cNvSpPr>
            <p:nvPr/>
          </p:nvSpPr>
          <p:spPr bwMode="auto">
            <a:xfrm>
              <a:off x="1639" y="1971"/>
              <a:ext cx="43" cy="42"/>
            </a:xfrm>
            <a:custGeom>
              <a:avLst/>
              <a:gdLst>
                <a:gd name="T0" fmla="*/ 0 w 43"/>
                <a:gd name="T1" fmla="*/ 14 h 42"/>
                <a:gd name="T2" fmla="*/ 0 w 43"/>
                <a:gd name="T3" fmla="*/ 0 h 42"/>
                <a:gd name="T4" fmla="*/ 43 w 43"/>
                <a:gd name="T5" fmla="*/ 14 h 42"/>
                <a:gd name="T6" fmla="*/ 0 w 43"/>
                <a:gd name="T7" fmla="*/ 42 h 42"/>
                <a:gd name="T8" fmla="*/ 0 w 43"/>
                <a:gd name="T9" fmla="*/ 14 h 42"/>
                <a:gd name="T10" fmla="*/ 0 60000 65536"/>
                <a:gd name="T11" fmla="*/ 0 60000 65536"/>
                <a:gd name="T12" fmla="*/ 0 60000 65536"/>
                <a:gd name="T13" fmla="*/ 0 60000 65536"/>
                <a:gd name="T14" fmla="*/ 0 60000 65536"/>
                <a:gd name="T15" fmla="*/ 0 w 43"/>
                <a:gd name="T16" fmla="*/ 0 h 42"/>
                <a:gd name="T17" fmla="*/ 43 w 43"/>
                <a:gd name="T18" fmla="*/ 42 h 42"/>
              </a:gdLst>
              <a:ahLst/>
              <a:cxnLst>
                <a:cxn ang="T10">
                  <a:pos x="T0" y="T1"/>
                </a:cxn>
                <a:cxn ang="T11">
                  <a:pos x="T2" y="T3"/>
                </a:cxn>
                <a:cxn ang="T12">
                  <a:pos x="T4" y="T5"/>
                </a:cxn>
                <a:cxn ang="T13">
                  <a:pos x="T6" y="T7"/>
                </a:cxn>
                <a:cxn ang="T14">
                  <a:pos x="T8" y="T9"/>
                </a:cxn>
              </a:cxnLst>
              <a:rect l="T15" t="T16" r="T17" b="T18"/>
              <a:pathLst>
                <a:path w="43" h="42">
                  <a:moveTo>
                    <a:pt x="0" y="14"/>
                  </a:moveTo>
                  <a:lnTo>
                    <a:pt x="0" y="0"/>
                  </a:lnTo>
                  <a:lnTo>
                    <a:pt x="43" y="14"/>
                  </a:lnTo>
                  <a:lnTo>
                    <a:pt x="0" y="42"/>
                  </a:lnTo>
                  <a:lnTo>
                    <a:pt x="0" y="14"/>
                  </a:lnTo>
                  <a:close/>
                </a:path>
              </a:pathLst>
            </a:custGeom>
            <a:solidFill>
              <a:srgbClr val="000000"/>
            </a:solidFill>
            <a:ln w="33338">
              <a:solidFill>
                <a:srgbClr val="000000"/>
              </a:solidFill>
              <a:prstDash val="solid"/>
              <a:round/>
              <a:headEnd/>
              <a:tailEnd/>
            </a:ln>
          </p:spPr>
          <p:txBody>
            <a:bodyPr/>
            <a:lstStyle/>
            <a:p>
              <a:endParaRPr lang="en-US"/>
            </a:p>
          </p:txBody>
        </p:sp>
        <p:sp>
          <p:nvSpPr>
            <p:cNvPr id="751668" name="Line 54"/>
            <p:cNvSpPr>
              <a:spLocks noChangeShapeType="1"/>
            </p:cNvSpPr>
            <p:nvPr/>
          </p:nvSpPr>
          <p:spPr bwMode="auto">
            <a:xfrm>
              <a:off x="1568" y="1985"/>
              <a:ext cx="71" cy="1"/>
            </a:xfrm>
            <a:prstGeom prst="line">
              <a:avLst/>
            </a:prstGeom>
            <a:noFill/>
            <a:ln w="33338">
              <a:solidFill>
                <a:srgbClr val="000000"/>
              </a:solidFill>
              <a:round/>
              <a:headEnd/>
              <a:tailEnd/>
            </a:ln>
          </p:spPr>
          <p:txBody>
            <a:bodyPr/>
            <a:lstStyle/>
            <a:p>
              <a:endParaRPr lang="en-US"/>
            </a:p>
          </p:txBody>
        </p:sp>
        <p:sp>
          <p:nvSpPr>
            <p:cNvPr id="751669" name="Freeform 55"/>
            <p:cNvSpPr>
              <a:spLocks/>
            </p:cNvSpPr>
            <p:nvPr/>
          </p:nvSpPr>
          <p:spPr bwMode="auto">
            <a:xfrm>
              <a:off x="1923" y="1971"/>
              <a:ext cx="29" cy="42"/>
            </a:xfrm>
            <a:custGeom>
              <a:avLst/>
              <a:gdLst>
                <a:gd name="T0" fmla="*/ 0 w 29"/>
                <a:gd name="T1" fmla="*/ 14 h 42"/>
                <a:gd name="T2" fmla="*/ 0 w 29"/>
                <a:gd name="T3" fmla="*/ 0 h 42"/>
                <a:gd name="T4" fmla="*/ 29 w 29"/>
                <a:gd name="T5" fmla="*/ 14 h 42"/>
                <a:gd name="T6" fmla="*/ 0 w 29"/>
                <a:gd name="T7" fmla="*/ 42 h 42"/>
                <a:gd name="T8" fmla="*/ 0 w 29"/>
                <a:gd name="T9" fmla="*/ 14 h 42"/>
                <a:gd name="T10" fmla="*/ 0 60000 65536"/>
                <a:gd name="T11" fmla="*/ 0 60000 65536"/>
                <a:gd name="T12" fmla="*/ 0 60000 65536"/>
                <a:gd name="T13" fmla="*/ 0 60000 65536"/>
                <a:gd name="T14" fmla="*/ 0 60000 65536"/>
                <a:gd name="T15" fmla="*/ 0 w 29"/>
                <a:gd name="T16" fmla="*/ 0 h 42"/>
                <a:gd name="T17" fmla="*/ 29 w 29"/>
                <a:gd name="T18" fmla="*/ 42 h 42"/>
              </a:gdLst>
              <a:ahLst/>
              <a:cxnLst>
                <a:cxn ang="T10">
                  <a:pos x="T0" y="T1"/>
                </a:cxn>
                <a:cxn ang="T11">
                  <a:pos x="T2" y="T3"/>
                </a:cxn>
                <a:cxn ang="T12">
                  <a:pos x="T4" y="T5"/>
                </a:cxn>
                <a:cxn ang="T13">
                  <a:pos x="T6" y="T7"/>
                </a:cxn>
                <a:cxn ang="T14">
                  <a:pos x="T8" y="T9"/>
                </a:cxn>
              </a:cxnLst>
              <a:rect l="T15" t="T16" r="T17" b="T18"/>
              <a:pathLst>
                <a:path w="29" h="42">
                  <a:moveTo>
                    <a:pt x="0" y="14"/>
                  </a:moveTo>
                  <a:lnTo>
                    <a:pt x="0" y="0"/>
                  </a:lnTo>
                  <a:lnTo>
                    <a:pt x="29" y="14"/>
                  </a:lnTo>
                  <a:lnTo>
                    <a:pt x="0" y="42"/>
                  </a:lnTo>
                  <a:lnTo>
                    <a:pt x="0" y="14"/>
                  </a:lnTo>
                  <a:close/>
                </a:path>
              </a:pathLst>
            </a:custGeom>
            <a:solidFill>
              <a:srgbClr val="000000"/>
            </a:solidFill>
            <a:ln w="33338">
              <a:solidFill>
                <a:srgbClr val="000000"/>
              </a:solidFill>
              <a:prstDash val="solid"/>
              <a:round/>
              <a:headEnd/>
              <a:tailEnd/>
            </a:ln>
          </p:spPr>
          <p:txBody>
            <a:bodyPr/>
            <a:lstStyle/>
            <a:p>
              <a:endParaRPr lang="en-US"/>
            </a:p>
          </p:txBody>
        </p:sp>
        <p:sp>
          <p:nvSpPr>
            <p:cNvPr id="751670" name="Line 56"/>
            <p:cNvSpPr>
              <a:spLocks noChangeShapeType="1"/>
            </p:cNvSpPr>
            <p:nvPr/>
          </p:nvSpPr>
          <p:spPr bwMode="auto">
            <a:xfrm>
              <a:off x="1838" y="1985"/>
              <a:ext cx="71" cy="1"/>
            </a:xfrm>
            <a:prstGeom prst="line">
              <a:avLst/>
            </a:prstGeom>
            <a:noFill/>
            <a:ln w="33338">
              <a:solidFill>
                <a:srgbClr val="000000"/>
              </a:solidFill>
              <a:round/>
              <a:headEnd/>
              <a:tailEnd/>
            </a:ln>
          </p:spPr>
          <p:txBody>
            <a:bodyPr/>
            <a:lstStyle/>
            <a:p>
              <a:endParaRPr lang="en-US"/>
            </a:p>
          </p:txBody>
        </p:sp>
        <p:sp>
          <p:nvSpPr>
            <p:cNvPr id="751671" name="Rectangle 57"/>
            <p:cNvSpPr>
              <a:spLocks noChangeArrowheads="1"/>
            </p:cNvSpPr>
            <p:nvPr/>
          </p:nvSpPr>
          <p:spPr bwMode="auto">
            <a:xfrm>
              <a:off x="2448" y="1507"/>
              <a:ext cx="960" cy="144"/>
            </a:xfrm>
            <a:prstGeom prst="rect">
              <a:avLst/>
            </a:prstGeom>
            <a:noFill/>
            <a:ln w="9525">
              <a:noFill/>
              <a:miter lim="800000"/>
              <a:headEnd/>
              <a:tailEnd/>
            </a:ln>
          </p:spPr>
          <p:txBody>
            <a:bodyPr wrap="none" lIns="0" tIns="0" rIns="0" bIns="0">
              <a:spAutoFit/>
            </a:bodyPr>
            <a:lstStyle/>
            <a:p>
              <a:r>
                <a:rPr lang="en-GB" sz="1500">
                  <a:solidFill>
                    <a:srgbClr val="000000"/>
                  </a:solidFill>
                  <a:latin typeface="Arial" charset="0"/>
                  <a:cs typeface="Arial" charset="0"/>
                </a:rPr>
                <a:t>requests to server</a:t>
              </a:r>
              <a:endParaRPr lang="en-GB">
                <a:latin typeface="Times" charset="0"/>
                <a:cs typeface="Arial" charset="0"/>
              </a:endParaRPr>
            </a:p>
          </p:txBody>
        </p:sp>
        <p:sp>
          <p:nvSpPr>
            <p:cNvPr id="751672" name="Rectangle 58"/>
            <p:cNvSpPr>
              <a:spLocks noChangeArrowheads="1"/>
            </p:cNvSpPr>
            <p:nvPr/>
          </p:nvSpPr>
          <p:spPr bwMode="auto">
            <a:xfrm>
              <a:off x="452" y="2005"/>
              <a:ext cx="567" cy="144"/>
            </a:xfrm>
            <a:prstGeom prst="rect">
              <a:avLst/>
            </a:prstGeom>
            <a:noFill/>
            <a:ln w="9525">
              <a:noFill/>
              <a:miter lim="800000"/>
              <a:headEnd/>
              <a:tailEnd/>
            </a:ln>
          </p:spPr>
          <p:txBody>
            <a:bodyPr wrap="none" lIns="0" tIns="0" rIns="0" bIns="0">
              <a:spAutoFit/>
            </a:bodyPr>
            <a:lstStyle/>
            <a:p>
              <a:r>
                <a:rPr lang="en-GB" sz="1500">
                  <a:solidFill>
                    <a:srgbClr val="000000"/>
                  </a:solidFill>
                  <a:latin typeface="Arial" charset="0"/>
                  <a:cs typeface="Arial" charset="0"/>
                </a:rPr>
                <a:t>generates </a:t>
              </a:r>
              <a:endParaRPr lang="en-GB">
                <a:latin typeface="Times" charset="0"/>
                <a:cs typeface="Arial" charset="0"/>
              </a:endParaRPr>
            </a:p>
          </p:txBody>
        </p:sp>
        <p:sp>
          <p:nvSpPr>
            <p:cNvPr id="751673" name="Rectangle 59"/>
            <p:cNvSpPr>
              <a:spLocks noChangeArrowheads="1"/>
            </p:cNvSpPr>
            <p:nvPr/>
          </p:nvSpPr>
          <p:spPr bwMode="auto">
            <a:xfrm>
              <a:off x="452" y="2148"/>
              <a:ext cx="353" cy="144"/>
            </a:xfrm>
            <a:prstGeom prst="rect">
              <a:avLst/>
            </a:prstGeom>
            <a:noFill/>
            <a:ln w="9525">
              <a:noFill/>
              <a:miter lim="800000"/>
              <a:headEnd/>
              <a:tailEnd/>
            </a:ln>
          </p:spPr>
          <p:txBody>
            <a:bodyPr wrap="none" lIns="0" tIns="0" rIns="0" bIns="0">
              <a:spAutoFit/>
            </a:bodyPr>
            <a:lstStyle/>
            <a:p>
              <a:r>
                <a:rPr lang="en-GB" sz="1500">
                  <a:solidFill>
                    <a:srgbClr val="000000"/>
                  </a:solidFill>
                  <a:latin typeface="Arial" charset="0"/>
                  <a:cs typeface="Arial" charset="0"/>
                </a:rPr>
                <a:t>results</a:t>
              </a:r>
              <a:endParaRPr lang="en-GB">
                <a:latin typeface="Times" charset="0"/>
                <a:cs typeface="Arial" charset="0"/>
              </a:endParaRPr>
            </a:p>
          </p:txBody>
        </p:sp>
        <p:sp>
          <p:nvSpPr>
            <p:cNvPr id="751674" name="Line 60"/>
            <p:cNvSpPr>
              <a:spLocks noChangeShapeType="1"/>
            </p:cNvSpPr>
            <p:nvPr/>
          </p:nvSpPr>
          <p:spPr bwMode="auto">
            <a:xfrm>
              <a:off x="928" y="1914"/>
              <a:ext cx="213" cy="57"/>
            </a:xfrm>
            <a:prstGeom prst="line">
              <a:avLst/>
            </a:prstGeom>
            <a:noFill/>
            <a:ln w="19050">
              <a:solidFill>
                <a:schemeClr val="accent1"/>
              </a:solidFill>
              <a:round/>
              <a:headEnd/>
              <a:tailEnd/>
            </a:ln>
          </p:spPr>
          <p:txBody>
            <a:bodyPr/>
            <a:lstStyle/>
            <a:p>
              <a:endParaRPr lang="en-US"/>
            </a:p>
          </p:txBody>
        </p:sp>
        <p:sp>
          <p:nvSpPr>
            <p:cNvPr id="751675" name="Line 61"/>
            <p:cNvSpPr>
              <a:spLocks noChangeShapeType="1"/>
            </p:cNvSpPr>
            <p:nvPr/>
          </p:nvSpPr>
          <p:spPr bwMode="auto">
            <a:xfrm flipV="1">
              <a:off x="2350" y="1629"/>
              <a:ext cx="213" cy="271"/>
            </a:xfrm>
            <a:prstGeom prst="line">
              <a:avLst/>
            </a:prstGeom>
            <a:noFill/>
            <a:ln w="19050">
              <a:solidFill>
                <a:schemeClr val="accent1"/>
              </a:solidFill>
              <a:round/>
              <a:headEnd/>
              <a:tailEnd/>
            </a:ln>
          </p:spPr>
          <p:txBody>
            <a:bodyPr/>
            <a:lstStyle/>
            <a:p>
              <a:endParaRPr lang="en-US"/>
            </a:p>
          </p:txBody>
        </p:sp>
        <p:sp>
          <p:nvSpPr>
            <p:cNvPr id="751676" name="Freeform 62"/>
            <p:cNvSpPr>
              <a:spLocks/>
            </p:cNvSpPr>
            <p:nvPr/>
          </p:nvSpPr>
          <p:spPr bwMode="auto">
            <a:xfrm>
              <a:off x="3730" y="2213"/>
              <a:ext cx="99" cy="56"/>
            </a:xfrm>
            <a:custGeom>
              <a:avLst/>
              <a:gdLst>
                <a:gd name="T0" fmla="*/ 0 w 99"/>
                <a:gd name="T1" fmla="*/ 28 h 56"/>
                <a:gd name="T2" fmla="*/ 0 w 99"/>
                <a:gd name="T3" fmla="*/ 0 h 56"/>
                <a:gd name="T4" fmla="*/ 99 w 99"/>
                <a:gd name="T5" fmla="*/ 14 h 56"/>
                <a:gd name="T6" fmla="*/ 0 w 99"/>
                <a:gd name="T7" fmla="*/ 56 h 56"/>
                <a:gd name="T8" fmla="*/ 0 w 99"/>
                <a:gd name="T9" fmla="*/ 28 h 56"/>
                <a:gd name="T10" fmla="*/ 0 60000 65536"/>
                <a:gd name="T11" fmla="*/ 0 60000 65536"/>
                <a:gd name="T12" fmla="*/ 0 60000 65536"/>
                <a:gd name="T13" fmla="*/ 0 60000 65536"/>
                <a:gd name="T14" fmla="*/ 0 60000 65536"/>
                <a:gd name="T15" fmla="*/ 0 w 99"/>
                <a:gd name="T16" fmla="*/ 0 h 56"/>
                <a:gd name="T17" fmla="*/ 99 w 99"/>
                <a:gd name="T18" fmla="*/ 56 h 56"/>
              </a:gdLst>
              <a:ahLst/>
              <a:cxnLst>
                <a:cxn ang="T10">
                  <a:pos x="T0" y="T1"/>
                </a:cxn>
                <a:cxn ang="T11">
                  <a:pos x="T2" y="T3"/>
                </a:cxn>
                <a:cxn ang="T12">
                  <a:pos x="T4" y="T5"/>
                </a:cxn>
                <a:cxn ang="T13">
                  <a:pos x="T6" y="T7"/>
                </a:cxn>
                <a:cxn ang="T14">
                  <a:pos x="T8" y="T9"/>
                </a:cxn>
              </a:cxnLst>
              <a:rect l="T15" t="T16" r="T17" b="T18"/>
              <a:pathLst>
                <a:path w="99" h="56">
                  <a:moveTo>
                    <a:pt x="0" y="28"/>
                  </a:moveTo>
                  <a:lnTo>
                    <a:pt x="0" y="0"/>
                  </a:lnTo>
                  <a:lnTo>
                    <a:pt x="99" y="14"/>
                  </a:lnTo>
                  <a:lnTo>
                    <a:pt x="0" y="56"/>
                  </a:lnTo>
                  <a:lnTo>
                    <a:pt x="0" y="28"/>
                  </a:lnTo>
                  <a:close/>
                </a:path>
              </a:pathLst>
            </a:custGeom>
            <a:solidFill>
              <a:srgbClr val="000000"/>
            </a:solidFill>
            <a:ln w="33338">
              <a:solidFill>
                <a:srgbClr val="000000"/>
              </a:solidFill>
              <a:prstDash val="solid"/>
              <a:round/>
              <a:headEnd/>
              <a:tailEnd/>
            </a:ln>
          </p:spPr>
          <p:txBody>
            <a:bodyPr/>
            <a:lstStyle/>
            <a:p>
              <a:endParaRPr lang="en-US"/>
            </a:p>
          </p:txBody>
        </p:sp>
        <p:sp>
          <p:nvSpPr>
            <p:cNvPr id="751677" name="Line 63"/>
            <p:cNvSpPr>
              <a:spLocks noChangeShapeType="1"/>
            </p:cNvSpPr>
            <p:nvPr/>
          </p:nvSpPr>
          <p:spPr bwMode="auto">
            <a:xfrm flipV="1">
              <a:off x="3346" y="2241"/>
              <a:ext cx="370" cy="85"/>
            </a:xfrm>
            <a:prstGeom prst="line">
              <a:avLst/>
            </a:prstGeom>
            <a:noFill/>
            <a:ln w="33338">
              <a:solidFill>
                <a:srgbClr val="000000"/>
              </a:solidFill>
              <a:round/>
              <a:headEnd/>
              <a:tailEnd/>
            </a:ln>
          </p:spPr>
          <p:txBody>
            <a:bodyPr/>
            <a:lstStyle/>
            <a:p>
              <a:endParaRPr lang="en-US"/>
            </a:p>
          </p:txBody>
        </p:sp>
        <p:sp>
          <p:nvSpPr>
            <p:cNvPr id="751678" name="Freeform 64"/>
            <p:cNvSpPr>
              <a:spLocks/>
            </p:cNvSpPr>
            <p:nvPr/>
          </p:nvSpPr>
          <p:spPr bwMode="auto">
            <a:xfrm>
              <a:off x="3730" y="2326"/>
              <a:ext cx="99" cy="86"/>
            </a:xfrm>
            <a:custGeom>
              <a:avLst/>
              <a:gdLst>
                <a:gd name="T0" fmla="*/ 14 w 99"/>
                <a:gd name="T1" fmla="*/ 72 h 86"/>
                <a:gd name="T2" fmla="*/ 0 w 99"/>
                <a:gd name="T3" fmla="*/ 43 h 86"/>
                <a:gd name="T4" fmla="*/ 99 w 99"/>
                <a:gd name="T5" fmla="*/ 0 h 86"/>
                <a:gd name="T6" fmla="*/ 43 w 99"/>
                <a:gd name="T7" fmla="*/ 86 h 86"/>
                <a:gd name="T8" fmla="*/ 14 w 99"/>
                <a:gd name="T9" fmla="*/ 72 h 86"/>
                <a:gd name="T10" fmla="*/ 0 60000 65536"/>
                <a:gd name="T11" fmla="*/ 0 60000 65536"/>
                <a:gd name="T12" fmla="*/ 0 60000 65536"/>
                <a:gd name="T13" fmla="*/ 0 60000 65536"/>
                <a:gd name="T14" fmla="*/ 0 60000 65536"/>
                <a:gd name="T15" fmla="*/ 0 w 99"/>
                <a:gd name="T16" fmla="*/ 0 h 86"/>
                <a:gd name="T17" fmla="*/ 99 w 99"/>
                <a:gd name="T18" fmla="*/ 86 h 86"/>
              </a:gdLst>
              <a:ahLst/>
              <a:cxnLst>
                <a:cxn ang="T10">
                  <a:pos x="T0" y="T1"/>
                </a:cxn>
                <a:cxn ang="T11">
                  <a:pos x="T2" y="T3"/>
                </a:cxn>
                <a:cxn ang="T12">
                  <a:pos x="T4" y="T5"/>
                </a:cxn>
                <a:cxn ang="T13">
                  <a:pos x="T6" y="T7"/>
                </a:cxn>
                <a:cxn ang="T14">
                  <a:pos x="T8" y="T9"/>
                </a:cxn>
              </a:cxnLst>
              <a:rect l="T15" t="T16" r="T17" b="T18"/>
              <a:pathLst>
                <a:path w="99" h="86">
                  <a:moveTo>
                    <a:pt x="14" y="72"/>
                  </a:moveTo>
                  <a:lnTo>
                    <a:pt x="0" y="43"/>
                  </a:lnTo>
                  <a:lnTo>
                    <a:pt x="99" y="0"/>
                  </a:lnTo>
                  <a:lnTo>
                    <a:pt x="43" y="86"/>
                  </a:lnTo>
                  <a:lnTo>
                    <a:pt x="14" y="72"/>
                  </a:lnTo>
                  <a:close/>
                </a:path>
              </a:pathLst>
            </a:custGeom>
            <a:solidFill>
              <a:srgbClr val="000000"/>
            </a:solidFill>
            <a:ln w="33338">
              <a:solidFill>
                <a:srgbClr val="000000"/>
              </a:solidFill>
              <a:prstDash val="solid"/>
              <a:round/>
              <a:headEnd/>
              <a:tailEnd/>
            </a:ln>
          </p:spPr>
          <p:txBody>
            <a:bodyPr/>
            <a:lstStyle/>
            <a:p>
              <a:endParaRPr lang="en-US"/>
            </a:p>
          </p:txBody>
        </p:sp>
        <p:sp>
          <p:nvSpPr>
            <p:cNvPr id="751679" name="Line 65"/>
            <p:cNvSpPr>
              <a:spLocks noChangeShapeType="1"/>
            </p:cNvSpPr>
            <p:nvPr/>
          </p:nvSpPr>
          <p:spPr bwMode="auto">
            <a:xfrm flipV="1">
              <a:off x="3616" y="2398"/>
              <a:ext cx="128" cy="113"/>
            </a:xfrm>
            <a:prstGeom prst="line">
              <a:avLst/>
            </a:prstGeom>
            <a:noFill/>
            <a:ln w="33338">
              <a:solidFill>
                <a:srgbClr val="000000"/>
              </a:solidFill>
              <a:round/>
              <a:headEnd/>
              <a:tailEnd/>
            </a:ln>
          </p:spPr>
          <p:txBody>
            <a:bodyPr/>
            <a:lstStyle/>
            <a:p>
              <a:endParaRPr lang="en-US"/>
            </a:p>
          </p:txBody>
        </p:sp>
        <p:sp>
          <p:nvSpPr>
            <p:cNvPr id="751680" name="Line 66"/>
            <p:cNvSpPr>
              <a:spLocks noChangeShapeType="1"/>
            </p:cNvSpPr>
            <p:nvPr/>
          </p:nvSpPr>
          <p:spPr bwMode="auto">
            <a:xfrm>
              <a:off x="3602" y="2269"/>
              <a:ext cx="1" cy="1"/>
            </a:xfrm>
            <a:prstGeom prst="line">
              <a:avLst/>
            </a:prstGeom>
            <a:noFill/>
            <a:ln w="33338">
              <a:solidFill>
                <a:srgbClr val="000000"/>
              </a:solidFill>
              <a:round/>
              <a:headEnd/>
              <a:tailEnd/>
            </a:ln>
          </p:spPr>
          <p:txBody>
            <a:bodyPr/>
            <a:lstStyle/>
            <a:p>
              <a:endParaRPr lang="en-US"/>
            </a:p>
          </p:txBody>
        </p:sp>
        <p:sp>
          <p:nvSpPr>
            <p:cNvPr id="751681" name="Line 67"/>
            <p:cNvSpPr>
              <a:spLocks noChangeShapeType="1"/>
            </p:cNvSpPr>
            <p:nvPr/>
          </p:nvSpPr>
          <p:spPr bwMode="auto">
            <a:xfrm flipH="1">
              <a:off x="3517" y="2284"/>
              <a:ext cx="28" cy="1"/>
            </a:xfrm>
            <a:prstGeom prst="line">
              <a:avLst/>
            </a:prstGeom>
            <a:noFill/>
            <a:ln w="33338">
              <a:solidFill>
                <a:srgbClr val="000000"/>
              </a:solidFill>
              <a:round/>
              <a:headEnd/>
              <a:tailEnd/>
            </a:ln>
          </p:spPr>
          <p:txBody>
            <a:bodyPr/>
            <a:lstStyle/>
            <a:p>
              <a:endParaRPr lang="en-US"/>
            </a:p>
          </p:txBody>
        </p:sp>
        <p:sp>
          <p:nvSpPr>
            <p:cNvPr id="751682" name="Line 68"/>
            <p:cNvSpPr>
              <a:spLocks noChangeShapeType="1"/>
            </p:cNvSpPr>
            <p:nvPr/>
          </p:nvSpPr>
          <p:spPr bwMode="auto">
            <a:xfrm flipH="1">
              <a:off x="3445" y="2298"/>
              <a:ext cx="15" cy="1"/>
            </a:xfrm>
            <a:prstGeom prst="line">
              <a:avLst/>
            </a:prstGeom>
            <a:noFill/>
            <a:ln w="33338">
              <a:solidFill>
                <a:srgbClr val="000000"/>
              </a:solidFill>
              <a:round/>
              <a:headEnd/>
              <a:tailEnd/>
            </a:ln>
          </p:spPr>
          <p:txBody>
            <a:bodyPr/>
            <a:lstStyle/>
            <a:p>
              <a:endParaRPr lang="en-US"/>
            </a:p>
          </p:txBody>
        </p:sp>
        <p:sp>
          <p:nvSpPr>
            <p:cNvPr id="751683" name="Line 69"/>
            <p:cNvSpPr>
              <a:spLocks noChangeShapeType="1"/>
            </p:cNvSpPr>
            <p:nvPr/>
          </p:nvSpPr>
          <p:spPr bwMode="auto">
            <a:xfrm flipH="1">
              <a:off x="3360" y="2312"/>
              <a:ext cx="28" cy="1"/>
            </a:xfrm>
            <a:prstGeom prst="line">
              <a:avLst/>
            </a:prstGeom>
            <a:noFill/>
            <a:ln w="33338">
              <a:solidFill>
                <a:srgbClr val="000000"/>
              </a:solidFill>
              <a:round/>
              <a:headEnd/>
              <a:tailEnd/>
            </a:ln>
          </p:spPr>
          <p:txBody>
            <a:bodyPr/>
            <a:lstStyle/>
            <a:p>
              <a:endParaRPr lang="en-US"/>
            </a:p>
          </p:txBody>
        </p:sp>
        <p:sp>
          <p:nvSpPr>
            <p:cNvPr id="751684" name="Line 70"/>
            <p:cNvSpPr>
              <a:spLocks noChangeShapeType="1"/>
            </p:cNvSpPr>
            <p:nvPr/>
          </p:nvSpPr>
          <p:spPr bwMode="auto">
            <a:xfrm flipH="1">
              <a:off x="3289" y="2326"/>
              <a:ext cx="14" cy="1"/>
            </a:xfrm>
            <a:prstGeom prst="line">
              <a:avLst/>
            </a:prstGeom>
            <a:noFill/>
            <a:ln w="33338">
              <a:solidFill>
                <a:srgbClr val="000000"/>
              </a:solidFill>
              <a:round/>
              <a:headEnd/>
              <a:tailEnd/>
            </a:ln>
          </p:spPr>
          <p:txBody>
            <a:bodyPr/>
            <a:lstStyle/>
            <a:p>
              <a:endParaRPr lang="en-US"/>
            </a:p>
          </p:txBody>
        </p:sp>
        <p:sp>
          <p:nvSpPr>
            <p:cNvPr id="751685" name="Line 71"/>
            <p:cNvSpPr>
              <a:spLocks noChangeShapeType="1"/>
            </p:cNvSpPr>
            <p:nvPr/>
          </p:nvSpPr>
          <p:spPr bwMode="auto">
            <a:xfrm flipH="1">
              <a:off x="3218" y="2341"/>
              <a:ext cx="14" cy="1"/>
            </a:xfrm>
            <a:prstGeom prst="line">
              <a:avLst/>
            </a:prstGeom>
            <a:noFill/>
            <a:ln w="33338">
              <a:solidFill>
                <a:srgbClr val="000000"/>
              </a:solidFill>
              <a:round/>
              <a:headEnd/>
              <a:tailEnd/>
            </a:ln>
          </p:spPr>
          <p:txBody>
            <a:bodyPr/>
            <a:lstStyle/>
            <a:p>
              <a:endParaRPr lang="en-US"/>
            </a:p>
          </p:txBody>
        </p:sp>
        <p:sp>
          <p:nvSpPr>
            <p:cNvPr id="751686" name="Line 72"/>
            <p:cNvSpPr>
              <a:spLocks noChangeShapeType="1"/>
            </p:cNvSpPr>
            <p:nvPr/>
          </p:nvSpPr>
          <p:spPr bwMode="auto">
            <a:xfrm>
              <a:off x="3147" y="2355"/>
              <a:ext cx="1" cy="1"/>
            </a:xfrm>
            <a:prstGeom prst="line">
              <a:avLst/>
            </a:prstGeom>
            <a:noFill/>
            <a:ln w="33338">
              <a:solidFill>
                <a:srgbClr val="000000"/>
              </a:solidFill>
              <a:round/>
              <a:headEnd/>
              <a:tailEnd/>
            </a:ln>
          </p:spPr>
          <p:txBody>
            <a:bodyPr/>
            <a:lstStyle/>
            <a:p>
              <a:endParaRPr lang="en-US"/>
            </a:p>
          </p:txBody>
        </p:sp>
        <p:sp>
          <p:nvSpPr>
            <p:cNvPr id="751687" name="Line 73"/>
            <p:cNvSpPr>
              <a:spLocks noChangeShapeType="1"/>
            </p:cNvSpPr>
            <p:nvPr/>
          </p:nvSpPr>
          <p:spPr bwMode="auto">
            <a:xfrm>
              <a:off x="3730" y="2412"/>
              <a:ext cx="1" cy="1"/>
            </a:xfrm>
            <a:prstGeom prst="line">
              <a:avLst/>
            </a:prstGeom>
            <a:noFill/>
            <a:ln w="33338">
              <a:solidFill>
                <a:srgbClr val="000000"/>
              </a:solidFill>
              <a:round/>
              <a:headEnd/>
              <a:tailEnd/>
            </a:ln>
          </p:spPr>
          <p:txBody>
            <a:bodyPr/>
            <a:lstStyle/>
            <a:p>
              <a:endParaRPr lang="en-US"/>
            </a:p>
          </p:txBody>
        </p:sp>
        <p:sp>
          <p:nvSpPr>
            <p:cNvPr id="751688" name="Line 74"/>
            <p:cNvSpPr>
              <a:spLocks noChangeShapeType="1"/>
            </p:cNvSpPr>
            <p:nvPr/>
          </p:nvSpPr>
          <p:spPr bwMode="auto">
            <a:xfrm flipH="1">
              <a:off x="3659" y="2454"/>
              <a:ext cx="14" cy="15"/>
            </a:xfrm>
            <a:prstGeom prst="line">
              <a:avLst/>
            </a:prstGeom>
            <a:noFill/>
            <a:ln w="33338">
              <a:solidFill>
                <a:srgbClr val="000000"/>
              </a:solidFill>
              <a:round/>
              <a:headEnd/>
              <a:tailEnd/>
            </a:ln>
          </p:spPr>
          <p:txBody>
            <a:bodyPr/>
            <a:lstStyle/>
            <a:p>
              <a:endParaRPr lang="en-US"/>
            </a:p>
          </p:txBody>
        </p:sp>
        <p:sp>
          <p:nvSpPr>
            <p:cNvPr id="751689" name="Line 75"/>
            <p:cNvSpPr>
              <a:spLocks noChangeShapeType="1"/>
            </p:cNvSpPr>
            <p:nvPr/>
          </p:nvSpPr>
          <p:spPr bwMode="auto">
            <a:xfrm flipH="1">
              <a:off x="3602" y="2511"/>
              <a:ext cx="14" cy="1"/>
            </a:xfrm>
            <a:prstGeom prst="line">
              <a:avLst/>
            </a:prstGeom>
            <a:noFill/>
            <a:ln w="33338">
              <a:solidFill>
                <a:srgbClr val="000000"/>
              </a:solidFill>
              <a:round/>
              <a:headEnd/>
              <a:tailEnd/>
            </a:ln>
          </p:spPr>
          <p:txBody>
            <a:bodyPr/>
            <a:lstStyle/>
            <a:p>
              <a:endParaRPr lang="en-US"/>
            </a:p>
          </p:txBody>
        </p:sp>
        <p:sp>
          <p:nvSpPr>
            <p:cNvPr id="751690" name="Line 76"/>
            <p:cNvSpPr>
              <a:spLocks noChangeShapeType="1"/>
            </p:cNvSpPr>
            <p:nvPr/>
          </p:nvSpPr>
          <p:spPr bwMode="auto">
            <a:xfrm flipH="1">
              <a:off x="3545" y="2554"/>
              <a:ext cx="14" cy="14"/>
            </a:xfrm>
            <a:prstGeom prst="line">
              <a:avLst/>
            </a:prstGeom>
            <a:noFill/>
            <a:ln w="33338">
              <a:solidFill>
                <a:srgbClr val="000000"/>
              </a:solidFill>
              <a:round/>
              <a:headEnd/>
              <a:tailEnd/>
            </a:ln>
          </p:spPr>
          <p:txBody>
            <a:bodyPr/>
            <a:lstStyle/>
            <a:p>
              <a:endParaRPr lang="en-US"/>
            </a:p>
          </p:txBody>
        </p:sp>
        <p:sp>
          <p:nvSpPr>
            <p:cNvPr id="751691" name="Line 77"/>
            <p:cNvSpPr>
              <a:spLocks noChangeShapeType="1"/>
            </p:cNvSpPr>
            <p:nvPr/>
          </p:nvSpPr>
          <p:spPr bwMode="auto">
            <a:xfrm flipH="1">
              <a:off x="3488" y="2611"/>
              <a:ext cx="14" cy="14"/>
            </a:xfrm>
            <a:prstGeom prst="line">
              <a:avLst/>
            </a:prstGeom>
            <a:noFill/>
            <a:ln w="33338">
              <a:solidFill>
                <a:srgbClr val="000000"/>
              </a:solidFill>
              <a:round/>
              <a:headEnd/>
              <a:tailEnd/>
            </a:ln>
          </p:spPr>
          <p:txBody>
            <a:bodyPr/>
            <a:lstStyle/>
            <a:p>
              <a:endParaRPr lang="en-US"/>
            </a:p>
          </p:txBody>
        </p:sp>
        <p:sp>
          <p:nvSpPr>
            <p:cNvPr id="751692" name="Line 78"/>
            <p:cNvSpPr>
              <a:spLocks noChangeShapeType="1"/>
            </p:cNvSpPr>
            <p:nvPr/>
          </p:nvSpPr>
          <p:spPr bwMode="auto">
            <a:xfrm flipH="1">
              <a:off x="3431" y="2654"/>
              <a:ext cx="14" cy="14"/>
            </a:xfrm>
            <a:prstGeom prst="line">
              <a:avLst/>
            </a:prstGeom>
            <a:noFill/>
            <a:ln w="33338">
              <a:solidFill>
                <a:srgbClr val="000000"/>
              </a:solidFill>
              <a:round/>
              <a:headEnd/>
              <a:tailEnd/>
            </a:ln>
          </p:spPr>
          <p:txBody>
            <a:bodyPr/>
            <a:lstStyle/>
            <a:p>
              <a:endParaRPr lang="en-US"/>
            </a:p>
          </p:txBody>
        </p:sp>
        <p:sp>
          <p:nvSpPr>
            <p:cNvPr id="751693" name="Line 79"/>
            <p:cNvSpPr>
              <a:spLocks noChangeShapeType="1"/>
            </p:cNvSpPr>
            <p:nvPr/>
          </p:nvSpPr>
          <p:spPr bwMode="auto">
            <a:xfrm flipH="1">
              <a:off x="3374" y="2711"/>
              <a:ext cx="14" cy="14"/>
            </a:xfrm>
            <a:prstGeom prst="line">
              <a:avLst/>
            </a:prstGeom>
            <a:noFill/>
            <a:ln w="33338">
              <a:solidFill>
                <a:srgbClr val="000000"/>
              </a:solidFill>
              <a:round/>
              <a:headEnd/>
              <a:tailEnd/>
            </a:ln>
          </p:spPr>
          <p:txBody>
            <a:bodyPr/>
            <a:lstStyle/>
            <a:p>
              <a:endParaRPr lang="en-US"/>
            </a:p>
          </p:txBody>
        </p:sp>
        <p:sp>
          <p:nvSpPr>
            <p:cNvPr id="751694" name="Line 80"/>
            <p:cNvSpPr>
              <a:spLocks noChangeShapeType="1"/>
            </p:cNvSpPr>
            <p:nvPr/>
          </p:nvSpPr>
          <p:spPr bwMode="auto">
            <a:xfrm flipH="1">
              <a:off x="3317" y="2753"/>
              <a:ext cx="15" cy="15"/>
            </a:xfrm>
            <a:prstGeom prst="line">
              <a:avLst/>
            </a:prstGeom>
            <a:noFill/>
            <a:ln w="33338">
              <a:solidFill>
                <a:srgbClr val="000000"/>
              </a:solidFill>
              <a:round/>
              <a:headEnd/>
              <a:tailEnd/>
            </a:ln>
          </p:spPr>
          <p:txBody>
            <a:bodyPr/>
            <a:lstStyle/>
            <a:p>
              <a:endParaRPr lang="en-US"/>
            </a:p>
          </p:txBody>
        </p:sp>
        <p:sp>
          <p:nvSpPr>
            <p:cNvPr id="751695" name="Rectangle 81"/>
            <p:cNvSpPr>
              <a:spLocks noChangeArrowheads="1"/>
            </p:cNvSpPr>
            <p:nvPr/>
          </p:nvSpPr>
          <p:spPr bwMode="auto">
            <a:xfrm>
              <a:off x="3052" y="2419"/>
              <a:ext cx="507" cy="144"/>
            </a:xfrm>
            <a:prstGeom prst="rect">
              <a:avLst/>
            </a:prstGeom>
            <a:noFill/>
            <a:ln w="9525">
              <a:noFill/>
              <a:miter lim="800000"/>
              <a:headEnd/>
              <a:tailEnd/>
            </a:ln>
          </p:spPr>
          <p:txBody>
            <a:bodyPr wrap="none" lIns="0" tIns="0" rIns="0" bIns="0">
              <a:spAutoFit/>
            </a:bodyPr>
            <a:lstStyle/>
            <a:p>
              <a:r>
                <a:rPr lang="en-GB" sz="1500">
                  <a:solidFill>
                    <a:srgbClr val="000000"/>
                  </a:solidFill>
                  <a:latin typeface="Arial" charset="0"/>
                  <a:cs typeface="Arial" charset="0"/>
                </a:rPr>
                <a:t>Requests</a:t>
              </a:r>
              <a:endParaRPr lang="en-GB" sz="1500">
                <a:latin typeface="Arial" charset="0"/>
                <a:cs typeface="Arial" charset="0"/>
              </a:endParaRPr>
            </a:p>
          </p:txBody>
        </p:sp>
        <p:sp>
          <p:nvSpPr>
            <p:cNvPr id="751696" name="Rectangle 82"/>
            <p:cNvSpPr>
              <a:spLocks noChangeArrowheads="1"/>
            </p:cNvSpPr>
            <p:nvPr/>
          </p:nvSpPr>
          <p:spPr bwMode="auto">
            <a:xfrm>
              <a:off x="3886" y="2042"/>
              <a:ext cx="143" cy="284"/>
            </a:xfrm>
            <a:prstGeom prst="rect">
              <a:avLst/>
            </a:prstGeom>
            <a:solidFill>
              <a:srgbClr val="CF924C"/>
            </a:solidFill>
            <a:ln w="9525">
              <a:noFill/>
              <a:miter lim="800000"/>
              <a:headEnd/>
              <a:tailEnd/>
            </a:ln>
          </p:spPr>
          <p:txBody>
            <a:bodyPr/>
            <a:lstStyle/>
            <a:p>
              <a:pPr eaLnBrk="1" hangingPunct="1"/>
              <a:endParaRPr lang="en-US" sz="1800">
                <a:latin typeface="Arial" charset="0"/>
                <a:cs typeface="Arial" charset="0"/>
              </a:endParaRPr>
            </a:p>
          </p:txBody>
        </p:sp>
        <p:sp>
          <p:nvSpPr>
            <p:cNvPr id="751697" name="Rectangle 83"/>
            <p:cNvSpPr>
              <a:spLocks noChangeArrowheads="1"/>
            </p:cNvSpPr>
            <p:nvPr/>
          </p:nvSpPr>
          <p:spPr bwMode="auto">
            <a:xfrm>
              <a:off x="3498" y="1650"/>
              <a:ext cx="520" cy="144"/>
            </a:xfrm>
            <a:prstGeom prst="rect">
              <a:avLst/>
            </a:prstGeom>
            <a:noFill/>
            <a:ln w="9525">
              <a:noFill/>
              <a:miter lim="800000"/>
              <a:headEnd/>
              <a:tailEnd/>
            </a:ln>
          </p:spPr>
          <p:txBody>
            <a:bodyPr wrap="none" lIns="0" tIns="0" rIns="0" bIns="0">
              <a:spAutoFit/>
            </a:bodyPr>
            <a:lstStyle/>
            <a:p>
              <a:r>
                <a:rPr lang="en-GB" sz="1500">
                  <a:solidFill>
                    <a:srgbClr val="000000"/>
                  </a:solidFill>
                  <a:latin typeface="Arial" charset="0"/>
                  <a:cs typeface="Arial" charset="0"/>
                </a:rPr>
                <a:t>Receipt &amp;</a:t>
              </a:r>
              <a:endParaRPr lang="en-GB" sz="1500">
                <a:latin typeface="Arial" charset="0"/>
                <a:cs typeface="Arial" charset="0"/>
              </a:endParaRPr>
            </a:p>
          </p:txBody>
        </p:sp>
        <p:sp>
          <p:nvSpPr>
            <p:cNvPr id="751698" name="Rectangle 84"/>
            <p:cNvSpPr>
              <a:spLocks noChangeArrowheads="1"/>
            </p:cNvSpPr>
            <p:nvPr/>
          </p:nvSpPr>
          <p:spPr bwMode="auto">
            <a:xfrm>
              <a:off x="3498" y="1778"/>
              <a:ext cx="427" cy="144"/>
            </a:xfrm>
            <a:prstGeom prst="rect">
              <a:avLst/>
            </a:prstGeom>
            <a:noFill/>
            <a:ln w="9525">
              <a:noFill/>
              <a:miter lim="800000"/>
              <a:headEnd/>
              <a:tailEnd/>
            </a:ln>
          </p:spPr>
          <p:txBody>
            <a:bodyPr wrap="none" lIns="0" tIns="0" rIns="0" bIns="0">
              <a:spAutoFit/>
            </a:bodyPr>
            <a:lstStyle/>
            <a:p>
              <a:r>
                <a:rPr lang="en-GB" sz="1500">
                  <a:solidFill>
                    <a:srgbClr val="000000"/>
                  </a:solidFill>
                  <a:latin typeface="Arial" charset="0"/>
                  <a:cs typeface="Arial" charset="0"/>
                </a:rPr>
                <a:t>queuing</a:t>
              </a:r>
              <a:endParaRPr lang="en-GB" sz="1500">
                <a:latin typeface="Arial" charset="0"/>
                <a:cs typeface="Arial" charset="0"/>
              </a:endParaRPr>
            </a:p>
          </p:txBody>
        </p:sp>
      </p:gr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p:cNvSpPr>
            <a:spLocks noGrp="1" noChangeArrowheads="1"/>
          </p:cNvSpPr>
          <p:nvPr>
            <p:ph type="title"/>
          </p:nvPr>
        </p:nvSpPr>
        <p:spPr/>
        <p:txBody>
          <a:bodyPr/>
          <a:lstStyle/>
          <a:p>
            <a:r>
              <a:rPr lang="en-US"/>
              <a:t>Threading Issues</a:t>
            </a:r>
          </a:p>
        </p:txBody>
      </p:sp>
      <p:sp>
        <p:nvSpPr>
          <p:cNvPr id="509955" name="Rectangle 3"/>
          <p:cNvSpPr>
            <a:spLocks noGrp="1" noChangeArrowheads="1"/>
          </p:cNvSpPr>
          <p:nvPr>
            <p:ph type="body" idx="1"/>
          </p:nvPr>
        </p:nvSpPr>
        <p:spPr/>
        <p:txBody>
          <a:bodyPr/>
          <a:lstStyle/>
          <a:p>
            <a:r>
              <a:rPr lang="en-US"/>
              <a:t>Semantics of fork() and exec() system calls.</a:t>
            </a:r>
          </a:p>
          <a:p>
            <a:r>
              <a:rPr lang="en-US"/>
              <a:t>Thread cancellation.</a:t>
            </a:r>
          </a:p>
          <a:p>
            <a:r>
              <a:rPr lang="en-US"/>
              <a:t>Signal handling</a:t>
            </a:r>
          </a:p>
          <a:p>
            <a:r>
              <a:rPr lang="en-US"/>
              <a:t>Thread pools</a:t>
            </a:r>
          </a:p>
          <a:p>
            <a:r>
              <a:rPr lang="en-US"/>
              <a:t>Thread specific data</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noChangeArrowheads="1"/>
          </p:cNvSpPr>
          <p:nvPr>
            <p:ph type="title"/>
          </p:nvPr>
        </p:nvSpPr>
        <p:spPr/>
        <p:txBody>
          <a:bodyPr/>
          <a:lstStyle/>
          <a:p>
            <a:r>
              <a:rPr lang="en-US"/>
              <a:t>Pthreads</a:t>
            </a:r>
          </a:p>
        </p:txBody>
      </p:sp>
      <p:sp>
        <p:nvSpPr>
          <p:cNvPr id="510979" name="Rectangle 3"/>
          <p:cNvSpPr>
            <a:spLocks noGrp="1" noChangeArrowheads="1"/>
          </p:cNvSpPr>
          <p:nvPr>
            <p:ph type="body" idx="1"/>
          </p:nvPr>
        </p:nvSpPr>
        <p:spPr/>
        <p:txBody>
          <a:bodyPr/>
          <a:lstStyle/>
          <a:p>
            <a:r>
              <a:rPr lang="en-US"/>
              <a:t>a POSIX standard (IEEE 1003.1c) API for thread creation and synchronization.</a:t>
            </a:r>
          </a:p>
          <a:p>
            <a:r>
              <a:rPr lang="en-US"/>
              <a:t>API specifies behavior of the thread library, implementation is up to development of the library.</a:t>
            </a:r>
          </a:p>
          <a:p>
            <a:r>
              <a:rPr lang="en-US"/>
              <a:t>Common in UNIX operating systems.</a:t>
            </a:r>
          </a:p>
          <a:p>
            <a:pPr>
              <a:buFontTx/>
              <a:buNone/>
            </a:pPr>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2"/>
          <p:cNvSpPr>
            <a:spLocks noGrp="1" noChangeArrowheads="1"/>
          </p:cNvSpPr>
          <p:nvPr>
            <p:ph type="title"/>
          </p:nvPr>
        </p:nvSpPr>
        <p:spPr/>
        <p:txBody>
          <a:bodyPr/>
          <a:lstStyle/>
          <a:p>
            <a:r>
              <a:rPr lang="en-US"/>
              <a:t>Solaris 2 Threads</a:t>
            </a:r>
          </a:p>
        </p:txBody>
      </p:sp>
      <p:pic>
        <p:nvPicPr>
          <p:cNvPr id="512003" name="Picture 3"/>
          <p:cNvPicPr>
            <a:picLocks noChangeAspect="1" noChangeArrowheads="1"/>
          </p:cNvPicPr>
          <p:nvPr/>
        </p:nvPicPr>
        <p:blipFill>
          <a:blip r:embed="rId3"/>
          <a:srcRect l="645" t="16856" r="511" b="16856"/>
          <a:stretch>
            <a:fillRect/>
          </a:stretch>
        </p:blipFill>
        <p:spPr bwMode="auto">
          <a:xfrm>
            <a:off x="914400" y="1905000"/>
            <a:ext cx="7051675" cy="3783013"/>
          </a:xfrm>
          <a:prstGeom prst="rect">
            <a:avLst/>
          </a:prstGeom>
          <a:noFill/>
          <a:ln w="57150" cmpd="thickThin">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p:cNvSpPr>
            <a:spLocks noGrp="1" noChangeArrowheads="1"/>
          </p:cNvSpPr>
          <p:nvPr>
            <p:ph type="title"/>
          </p:nvPr>
        </p:nvSpPr>
        <p:spPr/>
        <p:txBody>
          <a:bodyPr/>
          <a:lstStyle/>
          <a:p>
            <a:r>
              <a:rPr lang="en-US"/>
              <a:t>Solaris Process</a:t>
            </a:r>
          </a:p>
        </p:txBody>
      </p:sp>
      <p:pic>
        <p:nvPicPr>
          <p:cNvPr id="513027" name="Picture 3"/>
          <p:cNvPicPr>
            <a:picLocks noChangeAspect="1" noChangeArrowheads="1"/>
          </p:cNvPicPr>
          <p:nvPr/>
        </p:nvPicPr>
        <p:blipFill>
          <a:blip r:embed="rId3"/>
          <a:srcRect l="688" t="22664" r="566" b="22141"/>
          <a:stretch>
            <a:fillRect/>
          </a:stretch>
        </p:blipFill>
        <p:spPr bwMode="auto">
          <a:xfrm>
            <a:off x="1489075" y="1917700"/>
            <a:ext cx="6372225" cy="2849563"/>
          </a:xfrm>
          <a:prstGeom prst="rect">
            <a:avLst/>
          </a:prstGeom>
          <a:noFill/>
          <a:ln w="57150" cmpd="thickThin">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ChangeArrowheads="1"/>
          </p:cNvSpPr>
          <p:nvPr>
            <p:ph type="title"/>
          </p:nvPr>
        </p:nvSpPr>
        <p:spPr/>
        <p:txBody>
          <a:bodyPr/>
          <a:lstStyle/>
          <a:p>
            <a:r>
              <a:rPr lang="en-US"/>
              <a:t>Windows 2000 Threads</a:t>
            </a:r>
          </a:p>
        </p:txBody>
      </p:sp>
      <p:sp>
        <p:nvSpPr>
          <p:cNvPr id="514051" name="Rectangle 3"/>
          <p:cNvSpPr>
            <a:spLocks noGrp="1" noChangeArrowheads="1"/>
          </p:cNvSpPr>
          <p:nvPr>
            <p:ph type="body" idx="1"/>
          </p:nvPr>
        </p:nvSpPr>
        <p:spPr/>
        <p:txBody>
          <a:bodyPr/>
          <a:lstStyle/>
          <a:p>
            <a:r>
              <a:rPr lang="en-US"/>
              <a:t>Implements the one-to-one mapping.</a:t>
            </a:r>
          </a:p>
          <a:p>
            <a:r>
              <a:rPr lang="en-US"/>
              <a:t>Each thread contains</a:t>
            </a:r>
          </a:p>
          <a:p>
            <a:pPr>
              <a:buFontTx/>
              <a:buNone/>
            </a:pPr>
            <a:r>
              <a:rPr lang="en-US"/>
              <a:t>	- a thread id</a:t>
            </a:r>
          </a:p>
          <a:p>
            <a:pPr>
              <a:buFontTx/>
              <a:buNone/>
            </a:pPr>
            <a:r>
              <a:rPr lang="en-US"/>
              <a:t>	- register set</a:t>
            </a:r>
          </a:p>
          <a:p>
            <a:pPr>
              <a:buFontTx/>
              <a:buNone/>
            </a:pPr>
            <a:r>
              <a:rPr lang="en-US"/>
              <a:t>	- separate user and kernel stacks</a:t>
            </a:r>
          </a:p>
          <a:p>
            <a:pPr>
              <a:buFontTx/>
              <a:buNone/>
            </a:pPr>
            <a:r>
              <a:rPr lang="en-US"/>
              <a:t>	- private data storage area</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ChangeArrowheads="1"/>
          </p:cNvSpPr>
          <p:nvPr>
            <p:ph type="title"/>
          </p:nvPr>
        </p:nvSpPr>
        <p:spPr/>
        <p:txBody>
          <a:bodyPr/>
          <a:lstStyle/>
          <a:p>
            <a:r>
              <a:rPr lang="en-US"/>
              <a:t>Linux Threads</a:t>
            </a:r>
          </a:p>
        </p:txBody>
      </p:sp>
      <p:sp>
        <p:nvSpPr>
          <p:cNvPr id="515075" name="Rectangle 3"/>
          <p:cNvSpPr>
            <a:spLocks noGrp="1" noChangeArrowheads="1"/>
          </p:cNvSpPr>
          <p:nvPr>
            <p:ph type="body" idx="1"/>
          </p:nvPr>
        </p:nvSpPr>
        <p:spPr/>
        <p:txBody>
          <a:bodyPr/>
          <a:lstStyle/>
          <a:p>
            <a:r>
              <a:rPr lang="en-US"/>
              <a:t>Linux refers to them as </a:t>
            </a:r>
            <a:r>
              <a:rPr lang="en-US" i="1"/>
              <a:t>tasks</a:t>
            </a:r>
            <a:r>
              <a:rPr lang="en-US"/>
              <a:t> rather than </a:t>
            </a:r>
            <a:r>
              <a:rPr lang="en-US" i="1"/>
              <a:t>threads</a:t>
            </a:r>
            <a:r>
              <a:rPr lang="en-US"/>
              <a:t>.</a:t>
            </a:r>
          </a:p>
          <a:p>
            <a:r>
              <a:rPr lang="en-US"/>
              <a:t>Thread creation is done through clone() system call.</a:t>
            </a:r>
          </a:p>
          <a:p>
            <a:r>
              <a:rPr lang="en-US"/>
              <a:t>Clone() allows a child task to share the address space of the parent task (process)</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Grp="1" noChangeArrowheads="1"/>
          </p:cNvSpPr>
          <p:nvPr>
            <p:ph type="title"/>
          </p:nvPr>
        </p:nvSpPr>
        <p:spPr/>
        <p:txBody>
          <a:bodyPr/>
          <a:lstStyle/>
          <a:p>
            <a:r>
              <a:rPr lang="en-US"/>
              <a:t>Java Threads</a:t>
            </a:r>
          </a:p>
        </p:txBody>
      </p:sp>
      <p:sp>
        <p:nvSpPr>
          <p:cNvPr id="516099" name="Rectangle 3"/>
          <p:cNvSpPr>
            <a:spLocks noGrp="1" noChangeArrowheads="1"/>
          </p:cNvSpPr>
          <p:nvPr>
            <p:ph type="body" idx="1"/>
          </p:nvPr>
        </p:nvSpPr>
        <p:spPr/>
        <p:txBody>
          <a:bodyPr/>
          <a:lstStyle/>
          <a:p>
            <a:r>
              <a:rPr lang="en-US"/>
              <a:t>Java threads may be created by:</a:t>
            </a:r>
            <a:br>
              <a:rPr lang="en-US"/>
            </a:br>
            <a:endParaRPr lang="en-US"/>
          </a:p>
          <a:p>
            <a:pPr lvl="1"/>
            <a:r>
              <a:rPr lang="en-US"/>
              <a:t>Extending Thread class</a:t>
            </a:r>
          </a:p>
          <a:p>
            <a:pPr lvl="1"/>
            <a:r>
              <a:rPr lang="en-US"/>
              <a:t>Implementing the Runnable interface</a:t>
            </a:r>
            <a:br>
              <a:rPr lang="en-US"/>
            </a:br>
            <a:endParaRPr lang="en-US"/>
          </a:p>
          <a:p>
            <a:r>
              <a:rPr lang="en-US"/>
              <a:t>Java threads are managed by the JVM.</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title"/>
          </p:nvPr>
        </p:nvSpPr>
        <p:spPr/>
        <p:txBody>
          <a:bodyPr/>
          <a:lstStyle/>
          <a:p>
            <a:r>
              <a:rPr lang="en-US"/>
              <a:t>Java Thread States </a:t>
            </a:r>
          </a:p>
        </p:txBody>
      </p:sp>
      <p:pic>
        <p:nvPicPr>
          <p:cNvPr id="517123" name="Picture 3"/>
          <p:cNvPicPr>
            <a:picLocks noChangeAspect="1" noChangeArrowheads="1"/>
          </p:cNvPicPr>
          <p:nvPr/>
        </p:nvPicPr>
        <p:blipFill>
          <a:blip r:embed="rId3"/>
          <a:srcRect l="566" t="30240" r="677" b="30238"/>
          <a:stretch>
            <a:fillRect/>
          </a:stretch>
        </p:blipFill>
        <p:spPr bwMode="auto">
          <a:xfrm>
            <a:off x="642938" y="2139950"/>
            <a:ext cx="7708900" cy="2468563"/>
          </a:xfrm>
          <a:prstGeom prst="rect">
            <a:avLst/>
          </a:prstGeom>
          <a:noFill/>
          <a:ln w="57150" cmpd="thickThin">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a:lstStyle/>
          <a:p>
            <a:r>
              <a:rPr lang="en-US"/>
              <a:t>Process Birth and </a:t>
            </a:r>
            <a:r>
              <a:rPr lang="en-US">
                <a:solidFill>
                  <a:srgbClr val="0000FF"/>
                </a:solidFill>
              </a:rPr>
              <a:t>Death</a:t>
            </a:r>
          </a:p>
        </p:txBody>
      </p:sp>
      <p:sp>
        <p:nvSpPr>
          <p:cNvPr id="405507" name="Rectangle 3"/>
          <p:cNvSpPr>
            <a:spLocks noGrp="1" noChangeArrowheads="1"/>
          </p:cNvSpPr>
          <p:nvPr>
            <p:ph type="body" idx="1"/>
          </p:nvPr>
        </p:nvSpPr>
        <p:spPr/>
        <p:txBody>
          <a:bodyPr/>
          <a:lstStyle/>
          <a:p>
            <a:r>
              <a:rPr lang="en-US"/>
              <a:t> </a:t>
            </a:r>
            <a:r>
              <a:rPr lang="en-US" b="1"/>
              <a:t>Creation </a:t>
            </a:r>
            <a:r>
              <a:rPr lang="en-US"/>
              <a:t>			</a:t>
            </a:r>
            <a:r>
              <a:rPr lang="en-US" b="1">
                <a:solidFill>
                  <a:srgbClr val="0000FF"/>
                </a:solidFill>
              </a:rPr>
              <a:t>Termination</a:t>
            </a:r>
            <a:r>
              <a:rPr lang="en-US" b="1"/>
              <a:t> </a:t>
            </a:r>
            <a:endParaRPr lang="en-NZ" sz="3200" b="1">
              <a:solidFill>
                <a:srgbClr val="FFFFFF"/>
              </a:solidFill>
            </a:endParaRPr>
          </a:p>
          <a:p>
            <a:pPr eaLnBrk="1" hangingPunct="1">
              <a:spcBef>
                <a:spcPct val="0"/>
              </a:spcBef>
              <a:buFontTx/>
              <a:buNone/>
            </a:pPr>
            <a:r>
              <a:rPr lang="en-NZ" sz="3200">
                <a:solidFill>
                  <a:srgbClr val="000000"/>
                </a:solidFill>
              </a:rPr>
              <a:t>New batch job	 </a:t>
            </a:r>
            <a:r>
              <a:rPr lang="en-NZ" sz="3200">
                <a:solidFill>
                  <a:srgbClr val="0000FF"/>
                </a:solidFill>
              </a:rPr>
              <a:t>Normal Completion</a:t>
            </a:r>
          </a:p>
          <a:p>
            <a:pPr eaLnBrk="1" hangingPunct="1">
              <a:spcBef>
                <a:spcPct val="0"/>
              </a:spcBef>
              <a:buFontTx/>
              <a:buNone/>
            </a:pPr>
            <a:r>
              <a:rPr lang="en-NZ" sz="3200">
                <a:solidFill>
                  <a:srgbClr val="000000"/>
                </a:solidFill>
              </a:rPr>
              <a:t>Interactive Login	 </a:t>
            </a:r>
            <a:r>
              <a:rPr lang="en-NZ" sz="3200">
                <a:solidFill>
                  <a:srgbClr val="0000FF"/>
                </a:solidFill>
              </a:rPr>
              <a:t>Memory unavailable</a:t>
            </a:r>
          </a:p>
          <a:p>
            <a:pPr eaLnBrk="1" hangingPunct="1">
              <a:spcBef>
                <a:spcPct val="0"/>
              </a:spcBef>
              <a:buFontTx/>
              <a:buNone/>
            </a:pPr>
            <a:r>
              <a:rPr lang="en-NZ" sz="3200">
                <a:solidFill>
                  <a:srgbClr val="000000"/>
                </a:solidFill>
              </a:rPr>
              <a:t>Created by OS to</a:t>
            </a:r>
          </a:p>
          <a:p>
            <a:pPr eaLnBrk="1" hangingPunct="1">
              <a:spcBef>
                <a:spcPct val="0"/>
              </a:spcBef>
              <a:buFontTx/>
              <a:buNone/>
            </a:pPr>
            <a:r>
              <a:rPr lang="en-NZ" sz="3200">
                <a:solidFill>
                  <a:srgbClr val="000000"/>
                </a:solidFill>
              </a:rPr>
              <a:t> provide a service </a:t>
            </a:r>
            <a:r>
              <a:rPr lang="en-NZ" sz="3200">
                <a:solidFill>
                  <a:srgbClr val="0000FF"/>
                </a:solidFill>
              </a:rPr>
              <a:t>Protection error</a:t>
            </a:r>
          </a:p>
          <a:p>
            <a:pPr eaLnBrk="1" hangingPunct="1">
              <a:spcBef>
                <a:spcPct val="0"/>
              </a:spcBef>
              <a:buFontTx/>
              <a:buNone/>
            </a:pPr>
            <a:r>
              <a:rPr lang="en-NZ" sz="3200">
                <a:solidFill>
                  <a:srgbClr val="000000"/>
                </a:solidFill>
              </a:rPr>
              <a:t>Spawned by </a:t>
            </a:r>
          </a:p>
          <a:p>
            <a:pPr eaLnBrk="1" hangingPunct="1">
              <a:spcBef>
                <a:spcPct val="0"/>
              </a:spcBef>
              <a:buFontTx/>
              <a:buNone/>
            </a:pPr>
            <a:r>
              <a:rPr lang="en-NZ" sz="3200">
                <a:solidFill>
                  <a:srgbClr val="000000"/>
                </a:solidFill>
              </a:rPr>
              <a:t>existing process	</a:t>
            </a:r>
            <a:r>
              <a:rPr lang="en-NZ" sz="3200">
                <a:solidFill>
                  <a:srgbClr val="0000FF"/>
                </a:solidFill>
              </a:rPr>
              <a:t>Operator or OS 					Intervention</a:t>
            </a:r>
            <a:endParaRPr lang="en-US" sz="3200">
              <a:solidFill>
                <a:srgbClr val="0000FF"/>
              </a:solidFill>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2"/>
          <p:cNvSpPr>
            <a:spLocks noGrp="1" noChangeArrowheads="1"/>
          </p:cNvSpPr>
          <p:nvPr>
            <p:ph type="title"/>
          </p:nvPr>
        </p:nvSpPr>
        <p:spPr/>
        <p:txBody>
          <a:bodyPr/>
          <a:lstStyle/>
          <a:p>
            <a:r>
              <a:rPr lang="en-US"/>
              <a:t>Basic Concepts</a:t>
            </a:r>
          </a:p>
        </p:txBody>
      </p:sp>
      <p:sp>
        <p:nvSpPr>
          <p:cNvPr id="537603" name="Rectangle 3"/>
          <p:cNvSpPr>
            <a:spLocks noGrp="1" noChangeArrowheads="1"/>
          </p:cNvSpPr>
          <p:nvPr>
            <p:ph type="body" idx="1"/>
          </p:nvPr>
        </p:nvSpPr>
        <p:spPr/>
        <p:txBody>
          <a:bodyPr/>
          <a:lstStyle/>
          <a:p>
            <a:r>
              <a:rPr lang="en-US"/>
              <a:t>Maximum CPU utilization obtained with multiprogramming</a:t>
            </a:r>
          </a:p>
          <a:p>
            <a:r>
              <a:rPr lang="en-US"/>
              <a:t>CPU–I/O Burst Cycle – Process execution consists of a </a:t>
            </a:r>
            <a:r>
              <a:rPr lang="en-US" i="1"/>
              <a:t>cycle</a:t>
            </a:r>
            <a:r>
              <a:rPr lang="en-US"/>
              <a:t> of CPU execution and I/O wait.</a:t>
            </a:r>
          </a:p>
          <a:p>
            <a:r>
              <a:rPr lang="en-US"/>
              <a:t>CPU burst distribution</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Grp="1" noChangeArrowheads="1"/>
          </p:cNvSpPr>
          <p:nvPr>
            <p:ph type="title"/>
          </p:nvPr>
        </p:nvSpPr>
        <p:spPr>
          <a:xfrm>
            <a:off x="1219200" y="104775"/>
            <a:ext cx="7924800" cy="457200"/>
          </a:xfrm>
        </p:spPr>
        <p:txBody>
          <a:bodyPr/>
          <a:lstStyle/>
          <a:p>
            <a:r>
              <a:rPr lang="en-US" sz="2400"/>
              <a:t>Alternating Sequence of CPU And I/O Bursts</a:t>
            </a:r>
          </a:p>
        </p:txBody>
      </p:sp>
      <p:pic>
        <p:nvPicPr>
          <p:cNvPr id="538627" name="Picture 3"/>
          <p:cNvPicPr>
            <a:picLocks noChangeAspect="1" noChangeArrowheads="1"/>
          </p:cNvPicPr>
          <p:nvPr/>
        </p:nvPicPr>
        <p:blipFill>
          <a:blip r:embed="rId3"/>
          <a:srcRect l="38274" t="10310" r="40599" b="52560"/>
          <a:stretch>
            <a:fillRect/>
          </a:stretch>
        </p:blipFill>
        <p:spPr bwMode="auto">
          <a:xfrm>
            <a:off x="2851150" y="1044575"/>
            <a:ext cx="3413125" cy="4797425"/>
          </a:xfrm>
          <a:prstGeom prst="rect">
            <a:avLst/>
          </a:prstGeom>
          <a:noFill/>
          <a:ln w="57150" cmpd="thickThin">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Grp="1" noChangeArrowheads="1"/>
          </p:cNvSpPr>
          <p:nvPr>
            <p:ph type="title"/>
          </p:nvPr>
        </p:nvSpPr>
        <p:spPr/>
        <p:txBody>
          <a:bodyPr/>
          <a:lstStyle/>
          <a:p>
            <a:r>
              <a:rPr lang="en-US"/>
              <a:t>Histogram of CPU-burst Times</a:t>
            </a:r>
          </a:p>
        </p:txBody>
      </p:sp>
      <p:pic>
        <p:nvPicPr>
          <p:cNvPr id="539651" name="Picture 3"/>
          <p:cNvPicPr>
            <a:picLocks noChangeAspect="1" noChangeArrowheads="1"/>
          </p:cNvPicPr>
          <p:nvPr/>
        </p:nvPicPr>
        <p:blipFill>
          <a:blip r:embed="rId3"/>
          <a:srcRect l="1099" t="9616" r="389" b="9158"/>
          <a:stretch>
            <a:fillRect/>
          </a:stretch>
        </p:blipFill>
        <p:spPr bwMode="auto">
          <a:xfrm>
            <a:off x="1371600" y="1447800"/>
            <a:ext cx="6262688" cy="4130675"/>
          </a:xfrm>
          <a:prstGeom prst="rect">
            <a:avLst/>
          </a:prstGeom>
          <a:noFill/>
          <a:ln w="57150" cmpd="thickThin">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lstStyle/>
          <a:p>
            <a:r>
              <a:rPr lang="en-US"/>
              <a:t>CPU Scheduler</a:t>
            </a:r>
          </a:p>
        </p:txBody>
      </p:sp>
      <p:sp>
        <p:nvSpPr>
          <p:cNvPr id="540675" name="Rectangle 3"/>
          <p:cNvSpPr>
            <a:spLocks noGrp="1" noChangeArrowheads="1"/>
          </p:cNvSpPr>
          <p:nvPr>
            <p:ph type="body" idx="1"/>
          </p:nvPr>
        </p:nvSpPr>
        <p:spPr/>
        <p:txBody>
          <a:bodyPr/>
          <a:lstStyle/>
          <a:p>
            <a:r>
              <a:rPr lang="en-US"/>
              <a:t>Selects from among the processes in memory that are ready to execute, and allocates the CPU to one of them.</a:t>
            </a:r>
          </a:p>
          <a:p>
            <a:r>
              <a:rPr lang="en-US"/>
              <a:t>CPU scheduling decisions may take place when a process:</a:t>
            </a:r>
          </a:p>
          <a:p>
            <a:pPr lvl="1">
              <a:buFontTx/>
              <a:buNone/>
            </a:pPr>
            <a:r>
              <a:rPr lang="en-US"/>
              <a:t>1.	Switches from running to waiting state.</a:t>
            </a:r>
          </a:p>
          <a:p>
            <a:pPr lvl="1">
              <a:buFontTx/>
              <a:buNone/>
            </a:pPr>
            <a:r>
              <a:rPr lang="en-US"/>
              <a:t>2.	Switches from running to ready state.</a:t>
            </a:r>
          </a:p>
          <a:p>
            <a:pPr lvl="1">
              <a:buFontTx/>
              <a:buNone/>
            </a:pPr>
            <a:r>
              <a:rPr lang="en-US"/>
              <a:t>3.	Switches from waiting to ready.</a:t>
            </a:r>
          </a:p>
          <a:p>
            <a:pPr lvl="1">
              <a:buFontTx/>
              <a:buNone/>
            </a:pPr>
            <a:r>
              <a:rPr lang="en-US"/>
              <a:t>4.	Terminates.</a:t>
            </a:r>
          </a:p>
          <a:p>
            <a:r>
              <a:rPr lang="en-US"/>
              <a:t>Scheduling under 1 and 4 is </a:t>
            </a:r>
            <a:r>
              <a:rPr lang="en-US" i="1"/>
              <a:t>nonpreemptive</a:t>
            </a:r>
            <a:r>
              <a:rPr lang="en-US"/>
              <a:t>.</a:t>
            </a:r>
          </a:p>
          <a:p>
            <a:r>
              <a:rPr lang="en-US"/>
              <a:t>All other scheduling is </a:t>
            </a:r>
            <a:r>
              <a:rPr lang="en-US" i="1"/>
              <a:t>preemptive.</a:t>
            </a:r>
            <a:endParaRPr lang="en-US"/>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ChangeArrowheads="1"/>
          </p:cNvSpPr>
          <p:nvPr>
            <p:ph type="title"/>
          </p:nvPr>
        </p:nvSpPr>
        <p:spPr/>
        <p:txBody>
          <a:bodyPr/>
          <a:lstStyle/>
          <a:p>
            <a:r>
              <a:rPr lang="en-US"/>
              <a:t>Dispatcher</a:t>
            </a:r>
          </a:p>
        </p:txBody>
      </p:sp>
      <p:sp>
        <p:nvSpPr>
          <p:cNvPr id="541699" name="Rectangle 3"/>
          <p:cNvSpPr>
            <a:spLocks noGrp="1" noChangeArrowheads="1"/>
          </p:cNvSpPr>
          <p:nvPr>
            <p:ph type="body" idx="1"/>
          </p:nvPr>
        </p:nvSpPr>
        <p:spPr/>
        <p:txBody>
          <a:bodyPr/>
          <a:lstStyle/>
          <a:p>
            <a:r>
              <a:rPr lang="en-US"/>
              <a:t>Dispatcher module gives control of the CPU to the process selected by the short-term scheduler; this involves:</a:t>
            </a:r>
          </a:p>
          <a:p>
            <a:pPr lvl="1"/>
            <a:r>
              <a:rPr lang="en-US"/>
              <a:t>switching context</a:t>
            </a:r>
          </a:p>
          <a:p>
            <a:pPr lvl="1"/>
            <a:r>
              <a:rPr lang="en-US"/>
              <a:t>switching to user mode</a:t>
            </a:r>
          </a:p>
          <a:p>
            <a:pPr lvl="1"/>
            <a:r>
              <a:rPr lang="en-US"/>
              <a:t>jumping to the proper location in the user program to restart that program</a:t>
            </a:r>
          </a:p>
          <a:p>
            <a:r>
              <a:rPr lang="en-US" i="1"/>
              <a:t>Dispatch latency</a:t>
            </a:r>
            <a:r>
              <a:rPr lang="en-US"/>
              <a:t> – time it takes for the dispatcher to stop one process and start another running.</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p:txBody>
          <a:bodyPr/>
          <a:lstStyle/>
          <a:p>
            <a:r>
              <a:rPr lang="en-US"/>
              <a:t>Scheduling Criteria</a:t>
            </a:r>
          </a:p>
        </p:txBody>
      </p:sp>
      <p:sp>
        <p:nvSpPr>
          <p:cNvPr id="542723" name="Rectangle 3"/>
          <p:cNvSpPr>
            <a:spLocks noGrp="1" noChangeArrowheads="1"/>
          </p:cNvSpPr>
          <p:nvPr>
            <p:ph type="body" idx="1"/>
          </p:nvPr>
        </p:nvSpPr>
        <p:spPr>
          <a:xfrm>
            <a:off x="762000" y="1219200"/>
            <a:ext cx="7410450" cy="4953000"/>
          </a:xfrm>
        </p:spPr>
        <p:txBody>
          <a:bodyPr/>
          <a:lstStyle/>
          <a:p>
            <a:pPr>
              <a:buSzPct val="175000"/>
            </a:pPr>
            <a:r>
              <a:rPr lang="en-US" sz="2400">
                <a:latin typeface="Times New Roman" pitchFamily="18" charset="0"/>
              </a:rPr>
              <a:t>CPU utilization – keep the CPU as busy as possible</a:t>
            </a:r>
          </a:p>
          <a:p>
            <a:pPr>
              <a:buSzPct val="175000"/>
            </a:pPr>
            <a:r>
              <a:rPr lang="en-US" sz="2400">
                <a:latin typeface="Times New Roman" pitchFamily="18" charset="0"/>
              </a:rPr>
              <a:t>Throughput – # of processes that complete their execution per time unit.</a:t>
            </a:r>
          </a:p>
          <a:p>
            <a:pPr>
              <a:buSzPct val="175000"/>
              <a:buFontTx/>
              <a:buNone/>
            </a:pPr>
            <a:r>
              <a:rPr lang="en-US" sz="2400">
                <a:latin typeface="Times New Roman" pitchFamily="18" charset="0"/>
              </a:rPr>
              <a:t>        </a:t>
            </a:r>
            <a:r>
              <a:rPr lang="en-US" sz="2400">
                <a:solidFill>
                  <a:schemeClr val="accent1"/>
                </a:solidFill>
                <a:latin typeface="Times New Roman" pitchFamily="18" charset="0"/>
              </a:rPr>
              <a:t>=&gt; Depends on the length of process</a:t>
            </a:r>
          </a:p>
          <a:p>
            <a:pPr>
              <a:buSzPct val="175000"/>
            </a:pPr>
            <a:r>
              <a:rPr lang="en-US" sz="2400">
                <a:latin typeface="Times New Roman" pitchFamily="18" charset="0"/>
              </a:rPr>
              <a:t>Turnaround time – amount of time to execute a particular process</a:t>
            </a:r>
          </a:p>
          <a:p>
            <a:pPr>
              <a:buSzPct val="175000"/>
            </a:pPr>
            <a:r>
              <a:rPr lang="en-US" sz="2400">
                <a:latin typeface="Times New Roman" pitchFamily="18" charset="0"/>
              </a:rPr>
              <a:t> </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9" name="Text Box 3"/>
          <p:cNvSpPr txBox="1">
            <a:spLocks noChangeArrowheads="1"/>
          </p:cNvSpPr>
          <p:nvPr/>
        </p:nvSpPr>
        <p:spPr bwMode="auto">
          <a:xfrm>
            <a:off x="609600" y="1219200"/>
            <a:ext cx="2362200" cy="366713"/>
          </a:xfrm>
          <a:prstGeom prst="rect">
            <a:avLst/>
          </a:prstGeom>
          <a:noFill/>
          <a:ln w="9525">
            <a:noFill/>
            <a:miter lim="800000"/>
            <a:headEnd/>
            <a:tailEnd/>
          </a:ln>
          <a:effectLst/>
        </p:spPr>
        <p:txBody>
          <a:bodyPr>
            <a:spAutoFit/>
          </a:bodyPr>
          <a:lstStyle/>
          <a:p>
            <a:pPr eaLnBrk="1" hangingPunct="1">
              <a:spcBef>
                <a:spcPct val="50000"/>
              </a:spcBef>
            </a:pPr>
            <a:r>
              <a:rPr lang="en-US" sz="1800">
                <a:latin typeface="Arial" charset="0"/>
                <a:cs typeface="Arial" charset="0"/>
              </a:rPr>
              <a:t>Turn around Time = </a:t>
            </a:r>
          </a:p>
        </p:txBody>
      </p:sp>
      <p:sp>
        <p:nvSpPr>
          <p:cNvPr id="562180" name="Text Box 4"/>
          <p:cNvSpPr txBox="1">
            <a:spLocks noChangeArrowheads="1"/>
          </p:cNvSpPr>
          <p:nvPr/>
        </p:nvSpPr>
        <p:spPr bwMode="auto">
          <a:xfrm>
            <a:off x="5638800" y="1371600"/>
            <a:ext cx="3276600" cy="366713"/>
          </a:xfrm>
          <a:prstGeom prst="rect">
            <a:avLst/>
          </a:prstGeom>
          <a:noFill/>
          <a:ln w="9525">
            <a:noFill/>
            <a:miter lim="800000"/>
            <a:headEnd/>
            <a:tailEnd/>
          </a:ln>
          <a:effectLst/>
        </p:spPr>
        <p:txBody>
          <a:bodyPr>
            <a:spAutoFit/>
          </a:bodyPr>
          <a:lstStyle/>
          <a:p>
            <a:pPr eaLnBrk="1" hangingPunct="1">
              <a:spcBef>
                <a:spcPct val="50000"/>
              </a:spcBef>
            </a:pPr>
            <a:r>
              <a:rPr lang="en-US" sz="1800">
                <a:latin typeface="Arial" charset="0"/>
                <a:cs typeface="Arial" charset="0"/>
              </a:rPr>
              <a:t>Waiting time in ready queue</a:t>
            </a:r>
          </a:p>
        </p:txBody>
      </p:sp>
      <p:sp>
        <p:nvSpPr>
          <p:cNvPr id="562181" name="Text Box 5"/>
          <p:cNvSpPr txBox="1">
            <a:spLocks noChangeArrowheads="1"/>
          </p:cNvSpPr>
          <p:nvPr/>
        </p:nvSpPr>
        <p:spPr bwMode="auto">
          <a:xfrm>
            <a:off x="2590800" y="1295400"/>
            <a:ext cx="2743200" cy="366713"/>
          </a:xfrm>
          <a:prstGeom prst="rect">
            <a:avLst/>
          </a:prstGeom>
          <a:noFill/>
          <a:ln w="9525">
            <a:noFill/>
            <a:miter lim="800000"/>
            <a:headEnd/>
            <a:tailEnd/>
          </a:ln>
          <a:effectLst/>
        </p:spPr>
        <p:txBody>
          <a:bodyPr>
            <a:spAutoFit/>
          </a:bodyPr>
          <a:lstStyle/>
          <a:p>
            <a:pPr eaLnBrk="1" hangingPunct="1">
              <a:spcBef>
                <a:spcPct val="50000"/>
              </a:spcBef>
            </a:pPr>
            <a:r>
              <a:rPr lang="en-US" sz="1800">
                <a:latin typeface="Arial" charset="0"/>
                <a:cs typeface="Arial" charset="0"/>
              </a:rPr>
              <a:t>Time to get into Memory</a:t>
            </a:r>
          </a:p>
        </p:txBody>
      </p:sp>
      <p:sp>
        <p:nvSpPr>
          <p:cNvPr id="562183" name="Text Box 7"/>
          <p:cNvSpPr txBox="1">
            <a:spLocks noChangeArrowheads="1"/>
          </p:cNvSpPr>
          <p:nvPr/>
        </p:nvSpPr>
        <p:spPr bwMode="auto">
          <a:xfrm>
            <a:off x="4114800" y="1766888"/>
            <a:ext cx="457200" cy="366712"/>
          </a:xfrm>
          <a:prstGeom prst="rect">
            <a:avLst/>
          </a:prstGeom>
          <a:noFill/>
          <a:ln w="9525">
            <a:noFill/>
            <a:miter lim="800000"/>
            <a:headEnd/>
            <a:tailEnd/>
          </a:ln>
          <a:effectLst/>
        </p:spPr>
        <p:txBody>
          <a:bodyPr>
            <a:spAutoFit/>
          </a:bodyPr>
          <a:lstStyle/>
          <a:p>
            <a:pPr eaLnBrk="1" hangingPunct="1">
              <a:spcBef>
                <a:spcPct val="50000"/>
              </a:spcBef>
            </a:pPr>
            <a:r>
              <a:rPr lang="en-US" sz="1800">
                <a:latin typeface="Arial" charset="0"/>
                <a:cs typeface="Arial" charset="0"/>
              </a:rPr>
              <a:t>+</a:t>
            </a:r>
          </a:p>
        </p:txBody>
      </p:sp>
      <p:sp>
        <p:nvSpPr>
          <p:cNvPr id="562184" name="Text Box 8"/>
          <p:cNvSpPr txBox="1">
            <a:spLocks noChangeArrowheads="1"/>
          </p:cNvSpPr>
          <p:nvPr/>
        </p:nvSpPr>
        <p:spPr bwMode="auto">
          <a:xfrm>
            <a:off x="3124200" y="2133600"/>
            <a:ext cx="3200400" cy="366713"/>
          </a:xfrm>
          <a:prstGeom prst="rect">
            <a:avLst/>
          </a:prstGeom>
          <a:noFill/>
          <a:ln w="9525">
            <a:noFill/>
            <a:miter lim="800000"/>
            <a:headEnd/>
            <a:tailEnd/>
          </a:ln>
          <a:effectLst/>
        </p:spPr>
        <p:txBody>
          <a:bodyPr>
            <a:spAutoFit/>
          </a:bodyPr>
          <a:lstStyle/>
          <a:p>
            <a:pPr eaLnBrk="1" hangingPunct="1">
              <a:spcBef>
                <a:spcPct val="50000"/>
              </a:spcBef>
            </a:pPr>
            <a:r>
              <a:rPr lang="en-US" sz="1800">
                <a:latin typeface="Arial" charset="0"/>
                <a:cs typeface="Arial" charset="0"/>
              </a:rPr>
              <a:t>Executing time in CPU</a:t>
            </a:r>
          </a:p>
        </p:txBody>
      </p:sp>
      <p:sp>
        <p:nvSpPr>
          <p:cNvPr id="562185" name="Text Box 9"/>
          <p:cNvSpPr txBox="1">
            <a:spLocks noChangeArrowheads="1"/>
          </p:cNvSpPr>
          <p:nvPr/>
        </p:nvSpPr>
        <p:spPr bwMode="auto">
          <a:xfrm>
            <a:off x="4114800" y="2514600"/>
            <a:ext cx="457200" cy="366713"/>
          </a:xfrm>
          <a:prstGeom prst="rect">
            <a:avLst/>
          </a:prstGeom>
          <a:noFill/>
          <a:ln w="9525">
            <a:noFill/>
            <a:miter lim="800000"/>
            <a:headEnd/>
            <a:tailEnd/>
          </a:ln>
          <a:effectLst/>
        </p:spPr>
        <p:txBody>
          <a:bodyPr>
            <a:spAutoFit/>
          </a:bodyPr>
          <a:lstStyle/>
          <a:p>
            <a:pPr eaLnBrk="1" hangingPunct="1">
              <a:spcBef>
                <a:spcPct val="50000"/>
              </a:spcBef>
            </a:pPr>
            <a:r>
              <a:rPr lang="en-US" sz="1800">
                <a:latin typeface="Arial" charset="0"/>
                <a:cs typeface="Arial" charset="0"/>
              </a:rPr>
              <a:t>+</a:t>
            </a:r>
          </a:p>
        </p:txBody>
      </p:sp>
      <p:sp>
        <p:nvSpPr>
          <p:cNvPr id="562186" name="Text Box 10"/>
          <p:cNvSpPr txBox="1">
            <a:spLocks noChangeArrowheads="1"/>
          </p:cNvSpPr>
          <p:nvPr/>
        </p:nvSpPr>
        <p:spPr bwMode="auto">
          <a:xfrm>
            <a:off x="2971800" y="2971800"/>
            <a:ext cx="3657600" cy="366713"/>
          </a:xfrm>
          <a:prstGeom prst="rect">
            <a:avLst/>
          </a:prstGeom>
          <a:noFill/>
          <a:ln w="9525">
            <a:noFill/>
            <a:miter lim="800000"/>
            <a:headEnd/>
            <a:tailEnd/>
          </a:ln>
          <a:effectLst/>
        </p:spPr>
        <p:txBody>
          <a:bodyPr>
            <a:spAutoFit/>
          </a:bodyPr>
          <a:lstStyle/>
          <a:p>
            <a:pPr eaLnBrk="1" hangingPunct="1">
              <a:spcBef>
                <a:spcPct val="50000"/>
              </a:spcBef>
            </a:pPr>
            <a:r>
              <a:rPr lang="en-US" sz="1800">
                <a:latin typeface="Arial" charset="0"/>
                <a:cs typeface="Arial" charset="0"/>
              </a:rPr>
              <a:t>Wait time in waiting queue for I/O</a:t>
            </a:r>
          </a:p>
        </p:txBody>
      </p:sp>
      <p:sp>
        <p:nvSpPr>
          <p:cNvPr id="562187" name="Text Box 11"/>
          <p:cNvSpPr txBox="1">
            <a:spLocks noChangeArrowheads="1"/>
          </p:cNvSpPr>
          <p:nvPr/>
        </p:nvSpPr>
        <p:spPr bwMode="auto">
          <a:xfrm>
            <a:off x="685800" y="4738688"/>
            <a:ext cx="7924800" cy="366712"/>
          </a:xfrm>
          <a:prstGeom prst="rect">
            <a:avLst/>
          </a:prstGeom>
          <a:noFill/>
          <a:ln w="9525">
            <a:noFill/>
            <a:miter lim="800000"/>
            <a:headEnd/>
            <a:tailEnd/>
          </a:ln>
          <a:effectLst/>
        </p:spPr>
        <p:txBody>
          <a:bodyPr>
            <a:spAutoFit/>
          </a:bodyPr>
          <a:lstStyle/>
          <a:p>
            <a:pPr eaLnBrk="1" hangingPunct="1">
              <a:spcBef>
                <a:spcPct val="50000"/>
              </a:spcBef>
              <a:buFont typeface="Wingdings" pitchFamily="2" charset="2"/>
              <a:buNone/>
            </a:pPr>
            <a:endParaRPr lang="en-US" sz="1800" b="1">
              <a:latin typeface="Arial" charset="0"/>
              <a:cs typeface="Arial" charset="0"/>
            </a:endParaRPr>
          </a:p>
        </p:txBody>
      </p:sp>
      <p:sp>
        <p:nvSpPr>
          <p:cNvPr id="562188" name="Rectangle 12"/>
          <p:cNvSpPr>
            <a:spLocks noChangeArrowheads="1"/>
          </p:cNvSpPr>
          <p:nvPr/>
        </p:nvSpPr>
        <p:spPr bwMode="auto">
          <a:xfrm>
            <a:off x="5257800" y="1295400"/>
            <a:ext cx="352425" cy="457200"/>
          </a:xfrm>
          <a:prstGeom prst="rect">
            <a:avLst/>
          </a:prstGeom>
          <a:noFill/>
          <a:ln w="9525">
            <a:noFill/>
            <a:miter lim="800000"/>
            <a:headEnd/>
            <a:tailEnd/>
          </a:ln>
          <a:effectLst/>
        </p:spPr>
        <p:txBody>
          <a:bodyPr wrap="none" lIns="90000" tIns="46800" rIns="90000" bIns="46800">
            <a:spAutoFit/>
          </a:bodyPr>
          <a:lstStyle/>
          <a:p>
            <a:r>
              <a:rPr lang="en-US"/>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62179"/>
                                        </p:tgtEl>
                                        <p:attrNameLst>
                                          <p:attrName>style.visibility</p:attrName>
                                        </p:attrNameLst>
                                      </p:cBhvr>
                                      <p:to>
                                        <p:strVal val="visible"/>
                                      </p:to>
                                    </p:set>
                                    <p:anim calcmode="lin" valueType="num">
                                      <p:cBhvr additive="base">
                                        <p:cTn id="7" dur="500" fill="hold"/>
                                        <p:tgtEl>
                                          <p:spTgt spid="562179"/>
                                        </p:tgtEl>
                                        <p:attrNameLst>
                                          <p:attrName>ppt_x</p:attrName>
                                        </p:attrNameLst>
                                      </p:cBhvr>
                                      <p:tavLst>
                                        <p:tav tm="0">
                                          <p:val>
                                            <p:strVal val="#ppt_x"/>
                                          </p:val>
                                        </p:tav>
                                        <p:tav tm="100000">
                                          <p:val>
                                            <p:strVal val="#ppt_x"/>
                                          </p:val>
                                        </p:tav>
                                      </p:tavLst>
                                    </p:anim>
                                    <p:anim calcmode="lin" valueType="num">
                                      <p:cBhvr additive="base">
                                        <p:cTn id="8" dur="500" fill="hold"/>
                                        <p:tgtEl>
                                          <p:spTgt spid="56217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62181"/>
                                        </p:tgtEl>
                                        <p:attrNameLst>
                                          <p:attrName>style.visibility</p:attrName>
                                        </p:attrNameLst>
                                      </p:cBhvr>
                                      <p:to>
                                        <p:strVal val="visible"/>
                                      </p:to>
                                    </p:set>
                                    <p:anim calcmode="lin" valueType="num">
                                      <p:cBhvr additive="base">
                                        <p:cTn id="13" dur="500" fill="hold"/>
                                        <p:tgtEl>
                                          <p:spTgt spid="562181"/>
                                        </p:tgtEl>
                                        <p:attrNameLst>
                                          <p:attrName>ppt_x</p:attrName>
                                        </p:attrNameLst>
                                      </p:cBhvr>
                                      <p:tavLst>
                                        <p:tav tm="0">
                                          <p:val>
                                            <p:strVal val="#ppt_x"/>
                                          </p:val>
                                        </p:tav>
                                        <p:tav tm="100000">
                                          <p:val>
                                            <p:strVal val="#ppt_x"/>
                                          </p:val>
                                        </p:tav>
                                      </p:tavLst>
                                    </p:anim>
                                    <p:anim calcmode="lin" valueType="num">
                                      <p:cBhvr additive="base">
                                        <p:cTn id="14" dur="500" fill="hold"/>
                                        <p:tgtEl>
                                          <p:spTgt spid="56218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62180"/>
                                        </p:tgtEl>
                                        <p:attrNameLst>
                                          <p:attrName>style.visibility</p:attrName>
                                        </p:attrNameLst>
                                      </p:cBhvr>
                                      <p:to>
                                        <p:strVal val="visible"/>
                                      </p:to>
                                    </p:set>
                                    <p:anim calcmode="lin" valueType="num">
                                      <p:cBhvr additive="base">
                                        <p:cTn id="19" dur="500" fill="hold"/>
                                        <p:tgtEl>
                                          <p:spTgt spid="562180"/>
                                        </p:tgtEl>
                                        <p:attrNameLst>
                                          <p:attrName>ppt_x</p:attrName>
                                        </p:attrNameLst>
                                      </p:cBhvr>
                                      <p:tavLst>
                                        <p:tav tm="0">
                                          <p:val>
                                            <p:strVal val="#ppt_x"/>
                                          </p:val>
                                        </p:tav>
                                        <p:tav tm="100000">
                                          <p:val>
                                            <p:strVal val="#ppt_x"/>
                                          </p:val>
                                        </p:tav>
                                      </p:tavLst>
                                    </p:anim>
                                    <p:anim calcmode="lin" valueType="num">
                                      <p:cBhvr additive="base">
                                        <p:cTn id="20" dur="500" fill="hold"/>
                                        <p:tgtEl>
                                          <p:spTgt spid="56218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62183"/>
                                        </p:tgtEl>
                                        <p:attrNameLst>
                                          <p:attrName>style.visibility</p:attrName>
                                        </p:attrNameLst>
                                      </p:cBhvr>
                                      <p:to>
                                        <p:strVal val="visible"/>
                                      </p:to>
                                    </p:set>
                                    <p:anim calcmode="lin" valueType="num">
                                      <p:cBhvr additive="base">
                                        <p:cTn id="25" dur="500" fill="hold"/>
                                        <p:tgtEl>
                                          <p:spTgt spid="562183"/>
                                        </p:tgtEl>
                                        <p:attrNameLst>
                                          <p:attrName>ppt_x</p:attrName>
                                        </p:attrNameLst>
                                      </p:cBhvr>
                                      <p:tavLst>
                                        <p:tav tm="0">
                                          <p:val>
                                            <p:strVal val="#ppt_x"/>
                                          </p:val>
                                        </p:tav>
                                        <p:tav tm="100000">
                                          <p:val>
                                            <p:strVal val="#ppt_x"/>
                                          </p:val>
                                        </p:tav>
                                      </p:tavLst>
                                    </p:anim>
                                    <p:anim calcmode="lin" valueType="num">
                                      <p:cBhvr additive="base">
                                        <p:cTn id="26" dur="500" fill="hold"/>
                                        <p:tgtEl>
                                          <p:spTgt spid="56218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62184"/>
                                        </p:tgtEl>
                                        <p:attrNameLst>
                                          <p:attrName>style.visibility</p:attrName>
                                        </p:attrNameLst>
                                      </p:cBhvr>
                                      <p:to>
                                        <p:strVal val="visible"/>
                                      </p:to>
                                    </p:set>
                                    <p:anim calcmode="lin" valueType="num">
                                      <p:cBhvr additive="base">
                                        <p:cTn id="31" dur="500" fill="hold"/>
                                        <p:tgtEl>
                                          <p:spTgt spid="562184"/>
                                        </p:tgtEl>
                                        <p:attrNameLst>
                                          <p:attrName>ppt_x</p:attrName>
                                        </p:attrNameLst>
                                      </p:cBhvr>
                                      <p:tavLst>
                                        <p:tav tm="0">
                                          <p:val>
                                            <p:strVal val="#ppt_x"/>
                                          </p:val>
                                        </p:tav>
                                        <p:tav tm="100000">
                                          <p:val>
                                            <p:strVal val="#ppt_x"/>
                                          </p:val>
                                        </p:tav>
                                      </p:tavLst>
                                    </p:anim>
                                    <p:anim calcmode="lin" valueType="num">
                                      <p:cBhvr additive="base">
                                        <p:cTn id="32" dur="500" fill="hold"/>
                                        <p:tgtEl>
                                          <p:spTgt spid="56218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62185"/>
                                        </p:tgtEl>
                                        <p:attrNameLst>
                                          <p:attrName>style.visibility</p:attrName>
                                        </p:attrNameLst>
                                      </p:cBhvr>
                                      <p:to>
                                        <p:strVal val="visible"/>
                                      </p:to>
                                    </p:set>
                                    <p:anim calcmode="lin" valueType="num">
                                      <p:cBhvr additive="base">
                                        <p:cTn id="37" dur="500" fill="hold"/>
                                        <p:tgtEl>
                                          <p:spTgt spid="562185"/>
                                        </p:tgtEl>
                                        <p:attrNameLst>
                                          <p:attrName>ppt_x</p:attrName>
                                        </p:attrNameLst>
                                      </p:cBhvr>
                                      <p:tavLst>
                                        <p:tav tm="0">
                                          <p:val>
                                            <p:strVal val="#ppt_x"/>
                                          </p:val>
                                        </p:tav>
                                        <p:tav tm="100000">
                                          <p:val>
                                            <p:strVal val="#ppt_x"/>
                                          </p:val>
                                        </p:tav>
                                      </p:tavLst>
                                    </p:anim>
                                    <p:anim calcmode="lin" valueType="num">
                                      <p:cBhvr additive="base">
                                        <p:cTn id="38" dur="500" fill="hold"/>
                                        <p:tgtEl>
                                          <p:spTgt spid="56218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62186"/>
                                        </p:tgtEl>
                                        <p:attrNameLst>
                                          <p:attrName>style.visibility</p:attrName>
                                        </p:attrNameLst>
                                      </p:cBhvr>
                                      <p:to>
                                        <p:strVal val="visible"/>
                                      </p:to>
                                    </p:set>
                                    <p:anim calcmode="lin" valueType="num">
                                      <p:cBhvr additive="base">
                                        <p:cTn id="43" dur="500" fill="hold"/>
                                        <p:tgtEl>
                                          <p:spTgt spid="562186"/>
                                        </p:tgtEl>
                                        <p:attrNameLst>
                                          <p:attrName>ppt_x</p:attrName>
                                        </p:attrNameLst>
                                      </p:cBhvr>
                                      <p:tavLst>
                                        <p:tav tm="0">
                                          <p:val>
                                            <p:strVal val="#ppt_x"/>
                                          </p:val>
                                        </p:tav>
                                        <p:tav tm="100000">
                                          <p:val>
                                            <p:strVal val="#ppt_x"/>
                                          </p:val>
                                        </p:tav>
                                      </p:tavLst>
                                    </p:anim>
                                    <p:anim calcmode="lin" valueType="num">
                                      <p:cBhvr additive="base">
                                        <p:cTn id="44" dur="500" fill="hold"/>
                                        <p:tgtEl>
                                          <p:spTgt spid="56218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nodePh="1">
                                  <p:stCondLst>
                                    <p:cond delay="0"/>
                                  </p:stCondLst>
                                  <p:endCondLst>
                                    <p:cond evt="begin" delay="0">
                                      <p:tn val="47"/>
                                    </p:cond>
                                  </p:endCondLst>
                                  <p:childTnLst>
                                    <p:set>
                                      <p:cBhvr>
                                        <p:cTn id="48" dur="1" fill="hold">
                                          <p:stCondLst>
                                            <p:cond delay="0"/>
                                          </p:stCondLst>
                                        </p:cTn>
                                        <p:tgtEl>
                                          <p:spTgt spid="562187"/>
                                        </p:tgtEl>
                                        <p:attrNameLst>
                                          <p:attrName>style.visibility</p:attrName>
                                        </p:attrNameLst>
                                      </p:cBhvr>
                                      <p:to>
                                        <p:strVal val="visible"/>
                                      </p:to>
                                    </p:set>
                                    <p:anim calcmode="lin" valueType="num">
                                      <p:cBhvr additive="base">
                                        <p:cTn id="49" dur="500" fill="hold"/>
                                        <p:tgtEl>
                                          <p:spTgt spid="562187"/>
                                        </p:tgtEl>
                                        <p:attrNameLst>
                                          <p:attrName>ppt_x</p:attrName>
                                        </p:attrNameLst>
                                      </p:cBhvr>
                                      <p:tavLst>
                                        <p:tav tm="0">
                                          <p:val>
                                            <p:strVal val="#ppt_x"/>
                                          </p:val>
                                        </p:tav>
                                        <p:tav tm="100000">
                                          <p:val>
                                            <p:strVal val="#ppt_x"/>
                                          </p:val>
                                        </p:tav>
                                      </p:tavLst>
                                    </p:anim>
                                    <p:anim calcmode="lin" valueType="num">
                                      <p:cBhvr additive="base">
                                        <p:cTn id="50" dur="500" fill="hold"/>
                                        <p:tgtEl>
                                          <p:spTgt spid="5621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179" grpId="0"/>
      <p:bldP spid="562180" grpId="0"/>
      <p:bldP spid="562181" grpId="0"/>
      <p:bldP spid="562183" grpId="0"/>
      <p:bldP spid="562184" grpId="0"/>
      <p:bldP spid="562185" grpId="0"/>
      <p:bldP spid="562186" grpId="0"/>
      <p:bldP spid="562187"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ChangeArrowheads="1"/>
          </p:cNvSpPr>
          <p:nvPr>
            <p:ph type="title"/>
          </p:nvPr>
        </p:nvSpPr>
        <p:spPr/>
        <p:txBody>
          <a:bodyPr/>
          <a:lstStyle/>
          <a:p>
            <a:endParaRPr lang="en-US"/>
          </a:p>
        </p:txBody>
      </p:sp>
      <p:sp>
        <p:nvSpPr>
          <p:cNvPr id="560131" name="Rectangle 3"/>
          <p:cNvSpPr>
            <a:spLocks noGrp="1" noChangeArrowheads="1"/>
          </p:cNvSpPr>
          <p:nvPr>
            <p:ph type="body" idx="1"/>
          </p:nvPr>
        </p:nvSpPr>
        <p:spPr/>
        <p:txBody>
          <a:bodyPr/>
          <a:lstStyle/>
          <a:p>
            <a:r>
              <a:rPr lang="en-US"/>
              <a:t> </a:t>
            </a:r>
            <a:r>
              <a:rPr lang="en-US">
                <a:latin typeface="Times New Roman" pitchFamily="18" charset="0"/>
              </a:rPr>
              <a:t>Waiting time – amount of time a process has been waiting in the ready queue</a:t>
            </a:r>
          </a:p>
          <a:p>
            <a:pPr>
              <a:buSzPct val="175000"/>
            </a:pPr>
            <a:r>
              <a:rPr lang="en-US">
                <a:latin typeface="Times New Roman" pitchFamily="18" charset="0"/>
              </a:rPr>
              <a:t> Response time – amount of time it takes from when a request was submitted until the first response is produced, </a:t>
            </a:r>
            <a:r>
              <a:rPr lang="en-US" b="1">
                <a:latin typeface="Times New Roman" pitchFamily="18" charset="0"/>
              </a:rPr>
              <a:t>not</a:t>
            </a:r>
            <a:r>
              <a:rPr lang="en-US">
                <a:latin typeface="Times New Roman" pitchFamily="18" charset="0"/>
              </a:rPr>
              <a:t> output  (for time-sharing environment)</a:t>
            </a:r>
          </a:p>
          <a:p>
            <a:pPr>
              <a:buSzPct val="175000"/>
              <a:buFontTx/>
              <a:buNone/>
            </a:pPr>
            <a:endParaRPr lang="en-US"/>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lstStyle/>
          <a:p>
            <a:r>
              <a:rPr lang="en-US"/>
              <a:t>Optimization Criteria</a:t>
            </a:r>
          </a:p>
        </p:txBody>
      </p:sp>
      <p:sp>
        <p:nvSpPr>
          <p:cNvPr id="543747" name="Rectangle 3"/>
          <p:cNvSpPr>
            <a:spLocks noGrp="1" noChangeArrowheads="1"/>
          </p:cNvSpPr>
          <p:nvPr>
            <p:ph type="body" idx="1"/>
          </p:nvPr>
        </p:nvSpPr>
        <p:spPr/>
        <p:txBody>
          <a:bodyPr/>
          <a:lstStyle/>
          <a:p>
            <a:r>
              <a:rPr lang="en-US"/>
              <a:t>Max CPU utilization</a:t>
            </a:r>
          </a:p>
          <a:p>
            <a:r>
              <a:rPr lang="en-US"/>
              <a:t>Max throughput</a:t>
            </a:r>
          </a:p>
          <a:p>
            <a:r>
              <a:rPr lang="en-US"/>
              <a:t>Min turnaround time </a:t>
            </a:r>
          </a:p>
          <a:p>
            <a:r>
              <a:rPr lang="en-US"/>
              <a:t>Min waiting time </a:t>
            </a:r>
          </a:p>
          <a:p>
            <a:r>
              <a:rPr lang="en-US"/>
              <a:t>Min response time</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a:xfrm>
            <a:off x="1011238" y="155575"/>
            <a:ext cx="8340725" cy="457200"/>
          </a:xfrm>
        </p:spPr>
        <p:txBody>
          <a:bodyPr/>
          <a:lstStyle/>
          <a:p>
            <a:r>
              <a:rPr lang="en-US" sz="2400"/>
              <a:t>First-Come, First-Served (FCFS) Scheduling</a:t>
            </a:r>
          </a:p>
        </p:txBody>
      </p:sp>
      <p:sp>
        <p:nvSpPr>
          <p:cNvPr id="544771" name="Rectangle 3"/>
          <p:cNvSpPr>
            <a:spLocks noGrp="1" noChangeArrowheads="1"/>
          </p:cNvSpPr>
          <p:nvPr>
            <p:ph type="body" idx="1"/>
          </p:nvPr>
        </p:nvSpPr>
        <p:spPr>
          <a:xfrm>
            <a:off x="1047750" y="1362075"/>
            <a:ext cx="7566025" cy="4114800"/>
          </a:xfrm>
        </p:spPr>
        <p:txBody>
          <a:bodyPr/>
          <a:lstStyle/>
          <a:p>
            <a:pPr>
              <a:buFontTx/>
              <a:buNone/>
              <a:tabLst>
                <a:tab pos="3032125" algn="ctr"/>
                <a:tab pos="4635500" algn="ctr"/>
              </a:tabLst>
            </a:pPr>
            <a:r>
              <a:rPr lang="en-US"/>
              <a:t>		</a:t>
            </a:r>
            <a:r>
              <a:rPr lang="en-US" u="sng"/>
              <a:t>Process</a:t>
            </a:r>
            <a:r>
              <a:rPr lang="en-US"/>
              <a:t>	</a:t>
            </a:r>
            <a:r>
              <a:rPr lang="en-US" u="sng"/>
              <a:t>Burst Time	</a:t>
            </a:r>
          </a:p>
          <a:p>
            <a:pPr>
              <a:buFontTx/>
              <a:buNone/>
              <a:tabLst>
                <a:tab pos="3032125" algn="ctr"/>
                <a:tab pos="4635500" algn="ctr"/>
              </a:tabLst>
            </a:pPr>
            <a:r>
              <a:rPr lang="en-US"/>
              <a:t>		</a:t>
            </a:r>
            <a:r>
              <a:rPr lang="en-US" i="1"/>
              <a:t>P</a:t>
            </a:r>
            <a:r>
              <a:rPr lang="en-US" i="1" baseline="-25000"/>
              <a:t>1</a:t>
            </a:r>
            <a:r>
              <a:rPr lang="en-US"/>
              <a:t>	24</a:t>
            </a:r>
          </a:p>
          <a:p>
            <a:pPr>
              <a:buFontTx/>
              <a:buNone/>
              <a:tabLst>
                <a:tab pos="3032125" algn="ctr"/>
                <a:tab pos="4635500" algn="ctr"/>
              </a:tabLst>
            </a:pPr>
            <a:r>
              <a:rPr lang="en-US"/>
              <a:t>		 </a:t>
            </a:r>
            <a:r>
              <a:rPr lang="en-US" i="1"/>
              <a:t>P</a:t>
            </a:r>
            <a:r>
              <a:rPr lang="en-US" i="1" baseline="-25000"/>
              <a:t>2</a:t>
            </a:r>
            <a:r>
              <a:rPr lang="en-US"/>
              <a:t> 	3</a:t>
            </a:r>
          </a:p>
          <a:p>
            <a:pPr>
              <a:buFontTx/>
              <a:buNone/>
              <a:tabLst>
                <a:tab pos="3032125" algn="ctr"/>
                <a:tab pos="4635500" algn="ctr"/>
              </a:tabLst>
            </a:pPr>
            <a:r>
              <a:rPr lang="en-US"/>
              <a:t>		 </a:t>
            </a:r>
            <a:r>
              <a:rPr lang="en-US" i="1"/>
              <a:t>P</a:t>
            </a:r>
            <a:r>
              <a:rPr lang="en-US" i="1" baseline="-25000"/>
              <a:t>3	 </a:t>
            </a:r>
            <a:r>
              <a:rPr lang="en-US"/>
              <a:t>3</a:t>
            </a:r>
            <a:r>
              <a:rPr lang="en-US" i="1" baseline="-25000"/>
              <a:t> </a:t>
            </a:r>
          </a:p>
          <a:p>
            <a:pPr>
              <a:tabLst>
                <a:tab pos="3032125" algn="ctr"/>
                <a:tab pos="4635500" algn="ctr"/>
              </a:tabLst>
            </a:pPr>
            <a:r>
              <a:rPr lang="en-US"/>
              <a:t>Suppose that the processes arrive in the order: </a:t>
            </a:r>
            <a:r>
              <a:rPr lang="en-US" i="1"/>
              <a:t>P</a:t>
            </a:r>
            <a:r>
              <a:rPr lang="en-US" i="1" baseline="-25000"/>
              <a:t>1</a:t>
            </a:r>
            <a:r>
              <a:rPr lang="en-US"/>
              <a:t> , </a:t>
            </a:r>
            <a:r>
              <a:rPr lang="en-US" i="1"/>
              <a:t>P</a:t>
            </a:r>
            <a:r>
              <a:rPr lang="en-US" i="1" baseline="-25000"/>
              <a:t>2</a:t>
            </a:r>
            <a:r>
              <a:rPr lang="en-US"/>
              <a:t> , </a:t>
            </a:r>
            <a:r>
              <a:rPr lang="en-US" i="1"/>
              <a:t>P</a:t>
            </a:r>
            <a:r>
              <a:rPr lang="en-US" i="1" baseline="-25000"/>
              <a:t>3  </a:t>
            </a:r>
            <a:br>
              <a:rPr lang="en-US" i="1" baseline="-25000"/>
            </a:br>
            <a:r>
              <a:rPr lang="en-US"/>
              <a:t>The Gantt Chart for the schedule is:</a:t>
            </a:r>
            <a:br>
              <a:rPr lang="en-US"/>
            </a:br>
            <a:r>
              <a:rPr lang="en-US"/>
              <a:t/>
            </a:r>
            <a:br>
              <a:rPr lang="en-US"/>
            </a:br>
            <a:r>
              <a:rPr lang="en-US"/>
              <a:t/>
            </a:r>
            <a:br>
              <a:rPr lang="en-US"/>
            </a:br>
            <a:r>
              <a:rPr lang="en-US"/>
              <a:t/>
            </a:r>
            <a:br>
              <a:rPr lang="en-US"/>
            </a:br>
            <a:r>
              <a:rPr lang="en-US"/>
              <a:t/>
            </a:r>
            <a:br>
              <a:rPr lang="en-US"/>
            </a:br>
            <a:endParaRPr lang="en-US"/>
          </a:p>
          <a:p>
            <a:pPr>
              <a:tabLst>
                <a:tab pos="3032125" algn="ctr"/>
                <a:tab pos="4635500" algn="ctr"/>
              </a:tabLst>
            </a:pPr>
            <a:r>
              <a:rPr lang="en-US"/>
              <a:t>Waiting time for </a:t>
            </a:r>
            <a:r>
              <a:rPr lang="en-US" i="1"/>
              <a:t>P</a:t>
            </a:r>
            <a:r>
              <a:rPr lang="en-US" i="1" baseline="-25000"/>
              <a:t>1</a:t>
            </a:r>
            <a:r>
              <a:rPr lang="en-US"/>
              <a:t>  = 0; </a:t>
            </a:r>
            <a:r>
              <a:rPr lang="en-US" i="1"/>
              <a:t>P</a:t>
            </a:r>
            <a:r>
              <a:rPr lang="en-US" i="1" baseline="-25000"/>
              <a:t>2</a:t>
            </a:r>
            <a:r>
              <a:rPr lang="en-US"/>
              <a:t>  = 24; </a:t>
            </a:r>
            <a:r>
              <a:rPr lang="en-US" i="1"/>
              <a:t>P</a:t>
            </a:r>
            <a:r>
              <a:rPr lang="en-US" i="1" baseline="-25000"/>
              <a:t>3 </a:t>
            </a:r>
            <a:r>
              <a:rPr lang="en-US"/>
              <a:t>= 27</a:t>
            </a:r>
          </a:p>
          <a:p>
            <a:pPr>
              <a:tabLst>
                <a:tab pos="3032125" algn="ctr"/>
                <a:tab pos="4635500" algn="ctr"/>
              </a:tabLst>
            </a:pPr>
            <a:r>
              <a:rPr lang="en-US"/>
              <a:t>Average waiting time:  (0 + 24 + 27)/3 = 17</a:t>
            </a:r>
          </a:p>
        </p:txBody>
      </p:sp>
      <p:grpSp>
        <p:nvGrpSpPr>
          <p:cNvPr id="544772" name="Group 4"/>
          <p:cNvGrpSpPr>
            <a:grpSpLocks/>
          </p:cNvGrpSpPr>
          <p:nvPr/>
        </p:nvGrpSpPr>
        <p:grpSpPr bwMode="auto">
          <a:xfrm>
            <a:off x="2057400" y="5029200"/>
            <a:ext cx="5556250" cy="1128713"/>
            <a:chOff x="856" y="2688"/>
            <a:chExt cx="3500" cy="711"/>
          </a:xfrm>
        </p:grpSpPr>
        <p:sp>
          <p:nvSpPr>
            <p:cNvPr id="544773" name="Rectangle 5"/>
            <p:cNvSpPr>
              <a:spLocks noChangeArrowheads="1"/>
            </p:cNvSpPr>
            <p:nvPr/>
          </p:nvSpPr>
          <p:spPr bwMode="auto">
            <a:xfrm>
              <a:off x="960" y="2688"/>
              <a:ext cx="3312" cy="384"/>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544774" name="Text Box 6"/>
            <p:cNvSpPr txBox="1">
              <a:spLocks noChangeArrowheads="1"/>
            </p:cNvSpPr>
            <p:nvPr/>
          </p:nvSpPr>
          <p:spPr bwMode="auto">
            <a:xfrm>
              <a:off x="1776" y="2736"/>
              <a:ext cx="265" cy="231"/>
            </a:xfrm>
            <a:prstGeom prst="rect">
              <a:avLst/>
            </a:prstGeom>
            <a:noFill/>
            <a:ln w="9525">
              <a:noFill/>
              <a:miter lim="800000"/>
              <a:headEnd/>
              <a:tailEnd/>
            </a:ln>
            <a:effectLst/>
          </p:spPr>
          <p:txBody>
            <a:bodyPr wrap="none" anchor="ctr">
              <a:spAutoFit/>
            </a:bodyPr>
            <a:lstStyle/>
            <a:p>
              <a:pPr algn="ctr">
                <a:spcBef>
                  <a:spcPct val="50000"/>
                </a:spcBef>
              </a:pPr>
              <a:r>
                <a:rPr lang="en-US" sz="1800">
                  <a:latin typeface="Helvetica" pitchFamily="34" charset="0"/>
                </a:rPr>
                <a:t>P</a:t>
              </a:r>
              <a:r>
                <a:rPr lang="en-US" sz="1800" baseline="-25000">
                  <a:latin typeface="Helvetica" pitchFamily="34" charset="0"/>
                </a:rPr>
                <a:t>1</a:t>
              </a:r>
              <a:endParaRPr lang="en-US" sz="1800">
                <a:latin typeface="Helvetica" pitchFamily="34" charset="0"/>
              </a:endParaRPr>
            </a:p>
          </p:txBody>
        </p:sp>
        <p:sp>
          <p:nvSpPr>
            <p:cNvPr id="544775" name="Text Box 7"/>
            <p:cNvSpPr txBox="1">
              <a:spLocks noChangeArrowheads="1"/>
            </p:cNvSpPr>
            <p:nvPr/>
          </p:nvSpPr>
          <p:spPr bwMode="auto">
            <a:xfrm>
              <a:off x="3264" y="2736"/>
              <a:ext cx="265" cy="231"/>
            </a:xfrm>
            <a:prstGeom prst="rect">
              <a:avLst/>
            </a:prstGeom>
            <a:noFill/>
            <a:ln w="9525">
              <a:noFill/>
              <a:miter lim="800000"/>
              <a:headEnd/>
              <a:tailEnd/>
            </a:ln>
            <a:effectLst/>
          </p:spPr>
          <p:txBody>
            <a:bodyPr wrap="none" anchor="ctr">
              <a:spAutoFit/>
            </a:bodyPr>
            <a:lstStyle/>
            <a:p>
              <a:pPr algn="ctr">
                <a:spcBef>
                  <a:spcPct val="50000"/>
                </a:spcBef>
              </a:pPr>
              <a:r>
                <a:rPr lang="en-US" sz="1800">
                  <a:latin typeface="Helvetica" pitchFamily="34" charset="0"/>
                </a:rPr>
                <a:t>P</a:t>
              </a:r>
              <a:r>
                <a:rPr lang="en-US" sz="1800" baseline="-25000">
                  <a:latin typeface="Helvetica" pitchFamily="34" charset="0"/>
                </a:rPr>
                <a:t>2</a:t>
              </a:r>
              <a:endParaRPr lang="en-US" sz="1800">
                <a:latin typeface="Helvetica" pitchFamily="34" charset="0"/>
              </a:endParaRPr>
            </a:p>
          </p:txBody>
        </p:sp>
        <p:sp>
          <p:nvSpPr>
            <p:cNvPr id="544776" name="Text Box 8"/>
            <p:cNvSpPr txBox="1">
              <a:spLocks noChangeArrowheads="1"/>
            </p:cNvSpPr>
            <p:nvPr/>
          </p:nvSpPr>
          <p:spPr bwMode="auto">
            <a:xfrm>
              <a:off x="3840" y="2736"/>
              <a:ext cx="265" cy="231"/>
            </a:xfrm>
            <a:prstGeom prst="rect">
              <a:avLst/>
            </a:prstGeom>
            <a:noFill/>
            <a:ln w="9525">
              <a:noFill/>
              <a:miter lim="800000"/>
              <a:headEnd/>
              <a:tailEnd/>
            </a:ln>
            <a:effectLst/>
          </p:spPr>
          <p:txBody>
            <a:bodyPr wrap="none" anchor="ctr">
              <a:spAutoFit/>
            </a:bodyPr>
            <a:lstStyle/>
            <a:p>
              <a:pPr algn="ctr">
                <a:spcBef>
                  <a:spcPct val="50000"/>
                </a:spcBef>
              </a:pPr>
              <a:r>
                <a:rPr lang="en-US" sz="1800">
                  <a:latin typeface="Helvetica" pitchFamily="34" charset="0"/>
                </a:rPr>
                <a:t>P</a:t>
              </a:r>
              <a:r>
                <a:rPr lang="en-US" sz="1800" baseline="-25000">
                  <a:latin typeface="Helvetica" pitchFamily="34" charset="0"/>
                </a:rPr>
                <a:t>3</a:t>
              </a:r>
              <a:endParaRPr lang="en-US" sz="1800">
                <a:latin typeface="Helvetica" pitchFamily="34" charset="0"/>
              </a:endParaRPr>
            </a:p>
          </p:txBody>
        </p:sp>
        <p:sp>
          <p:nvSpPr>
            <p:cNvPr id="544777" name="Line 9"/>
            <p:cNvSpPr>
              <a:spLocks noChangeShapeType="1"/>
            </p:cNvSpPr>
            <p:nvPr/>
          </p:nvSpPr>
          <p:spPr bwMode="auto">
            <a:xfrm>
              <a:off x="960" y="3072"/>
              <a:ext cx="0" cy="144"/>
            </a:xfrm>
            <a:prstGeom prst="line">
              <a:avLst/>
            </a:prstGeom>
            <a:noFill/>
            <a:ln w="9525">
              <a:solidFill>
                <a:schemeClr val="tx1"/>
              </a:solidFill>
              <a:round/>
              <a:headEnd/>
              <a:tailEnd/>
            </a:ln>
            <a:effectLst/>
          </p:spPr>
          <p:txBody>
            <a:bodyPr wrap="none" anchor="ctr"/>
            <a:lstStyle/>
            <a:p>
              <a:endParaRPr lang="en-US"/>
            </a:p>
          </p:txBody>
        </p:sp>
        <p:sp>
          <p:nvSpPr>
            <p:cNvPr id="544778" name="Line 10"/>
            <p:cNvSpPr>
              <a:spLocks noChangeShapeType="1"/>
            </p:cNvSpPr>
            <p:nvPr/>
          </p:nvSpPr>
          <p:spPr bwMode="auto">
            <a:xfrm>
              <a:off x="4272" y="3072"/>
              <a:ext cx="0" cy="144"/>
            </a:xfrm>
            <a:prstGeom prst="line">
              <a:avLst/>
            </a:prstGeom>
            <a:noFill/>
            <a:ln w="9525">
              <a:solidFill>
                <a:schemeClr val="tx1"/>
              </a:solidFill>
              <a:round/>
              <a:headEnd/>
              <a:tailEnd/>
            </a:ln>
            <a:effectLst/>
          </p:spPr>
          <p:txBody>
            <a:bodyPr wrap="none" anchor="ctr"/>
            <a:lstStyle/>
            <a:p>
              <a:endParaRPr lang="en-US"/>
            </a:p>
          </p:txBody>
        </p:sp>
        <p:sp>
          <p:nvSpPr>
            <p:cNvPr id="544779" name="Line 11"/>
            <p:cNvSpPr>
              <a:spLocks noChangeShapeType="1"/>
            </p:cNvSpPr>
            <p:nvPr/>
          </p:nvSpPr>
          <p:spPr bwMode="auto">
            <a:xfrm>
              <a:off x="3072" y="2688"/>
              <a:ext cx="0" cy="384"/>
            </a:xfrm>
            <a:prstGeom prst="line">
              <a:avLst/>
            </a:prstGeom>
            <a:noFill/>
            <a:ln w="9525">
              <a:solidFill>
                <a:schemeClr val="tx1"/>
              </a:solidFill>
              <a:round/>
              <a:headEnd/>
              <a:tailEnd/>
            </a:ln>
            <a:effectLst/>
          </p:spPr>
          <p:txBody>
            <a:bodyPr wrap="none" anchor="ctr"/>
            <a:lstStyle/>
            <a:p>
              <a:endParaRPr lang="en-US"/>
            </a:p>
          </p:txBody>
        </p:sp>
        <p:sp>
          <p:nvSpPr>
            <p:cNvPr id="544780" name="Line 12"/>
            <p:cNvSpPr>
              <a:spLocks noChangeShapeType="1"/>
            </p:cNvSpPr>
            <p:nvPr/>
          </p:nvSpPr>
          <p:spPr bwMode="auto">
            <a:xfrm>
              <a:off x="3648" y="2688"/>
              <a:ext cx="0" cy="384"/>
            </a:xfrm>
            <a:prstGeom prst="line">
              <a:avLst/>
            </a:prstGeom>
            <a:noFill/>
            <a:ln w="9525">
              <a:solidFill>
                <a:schemeClr val="tx1"/>
              </a:solidFill>
              <a:round/>
              <a:headEnd/>
              <a:tailEnd/>
            </a:ln>
            <a:effectLst/>
          </p:spPr>
          <p:txBody>
            <a:bodyPr wrap="none" anchor="ctr"/>
            <a:lstStyle/>
            <a:p>
              <a:endParaRPr lang="en-US"/>
            </a:p>
          </p:txBody>
        </p:sp>
        <p:sp>
          <p:nvSpPr>
            <p:cNvPr id="544781" name="Line 13"/>
            <p:cNvSpPr>
              <a:spLocks noChangeShapeType="1"/>
            </p:cNvSpPr>
            <p:nvPr/>
          </p:nvSpPr>
          <p:spPr bwMode="auto">
            <a:xfrm>
              <a:off x="3072" y="3072"/>
              <a:ext cx="0" cy="144"/>
            </a:xfrm>
            <a:prstGeom prst="line">
              <a:avLst/>
            </a:prstGeom>
            <a:noFill/>
            <a:ln w="9525">
              <a:solidFill>
                <a:schemeClr val="tx1"/>
              </a:solidFill>
              <a:round/>
              <a:headEnd/>
              <a:tailEnd/>
            </a:ln>
            <a:effectLst/>
          </p:spPr>
          <p:txBody>
            <a:bodyPr wrap="none" anchor="ctr"/>
            <a:lstStyle/>
            <a:p>
              <a:endParaRPr lang="en-US"/>
            </a:p>
          </p:txBody>
        </p:sp>
        <p:sp>
          <p:nvSpPr>
            <p:cNvPr id="544782" name="Line 14"/>
            <p:cNvSpPr>
              <a:spLocks noChangeShapeType="1"/>
            </p:cNvSpPr>
            <p:nvPr/>
          </p:nvSpPr>
          <p:spPr bwMode="auto">
            <a:xfrm>
              <a:off x="3648" y="3072"/>
              <a:ext cx="0" cy="144"/>
            </a:xfrm>
            <a:prstGeom prst="line">
              <a:avLst/>
            </a:prstGeom>
            <a:noFill/>
            <a:ln w="9525">
              <a:solidFill>
                <a:schemeClr val="tx1"/>
              </a:solidFill>
              <a:round/>
              <a:headEnd/>
              <a:tailEnd/>
            </a:ln>
            <a:effectLst/>
          </p:spPr>
          <p:txBody>
            <a:bodyPr wrap="none" anchor="ctr"/>
            <a:lstStyle/>
            <a:p>
              <a:endParaRPr lang="en-US"/>
            </a:p>
          </p:txBody>
        </p:sp>
        <p:sp>
          <p:nvSpPr>
            <p:cNvPr id="544783" name="Text Box 15"/>
            <p:cNvSpPr txBox="1">
              <a:spLocks noChangeArrowheads="1"/>
            </p:cNvSpPr>
            <p:nvPr/>
          </p:nvSpPr>
          <p:spPr bwMode="auto">
            <a:xfrm>
              <a:off x="2928" y="3168"/>
              <a:ext cx="276" cy="231"/>
            </a:xfrm>
            <a:prstGeom prst="rect">
              <a:avLst/>
            </a:prstGeom>
            <a:noFill/>
            <a:ln w="9525">
              <a:noFill/>
              <a:miter lim="800000"/>
              <a:headEnd/>
              <a:tailEnd/>
            </a:ln>
            <a:effectLst/>
          </p:spPr>
          <p:txBody>
            <a:bodyPr wrap="none" anchor="ctr">
              <a:spAutoFit/>
            </a:bodyPr>
            <a:lstStyle/>
            <a:p>
              <a:pPr algn="ctr">
                <a:spcBef>
                  <a:spcPct val="50000"/>
                </a:spcBef>
              </a:pPr>
              <a:r>
                <a:rPr lang="en-US" sz="1800">
                  <a:latin typeface="Helvetica" pitchFamily="34" charset="0"/>
                </a:rPr>
                <a:t>24</a:t>
              </a:r>
            </a:p>
          </p:txBody>
        </p:sp>
        <p:sp>
          <p:nvSpPr>
            <p:cNvPr id="544784" name="Text Box 16"/>
            <p:cNvSpPr txBox="1">
              <a:spLocks noChangeArrowheads="1"/>
            </p:cNvSpPr>
            <p:nvPr/>
          </p:nvSpPr>
          <p:spPr bwMode="auto">
            <a:xfrm>
              <a:off x="3504" y="3168"/>
              <a:ext cx="276" cy="231"/>
            </a:xfrm>
            <a:prstGeom prst="rect">
              <a:avLst/>
            </a:prstGeom>
            <a:noFill/>
            <a:ln w="9525">
              <a:noFill/>
              <a:miter lim="800000"/>
              <a:headEnd/>
              <a:tailEnd/>
            </a:ln>
            <a:effectLst/>
          </p:spPr>
          <p:txBody>
            <a:bodyPr wrap="none" anchor="ctr">
              <a:spAutoFit/>
            </a:bodyPr>
            <a:lstStyle/>
            <a:p>
              <a:pPr algn="ctr">
                <a:spcBef>
                  <a:spcPct val="50000"/>
                </a:spcBef>
              </a:pPr>
              <a:r>
                <a:rPr lang="en-US" sz="1800">
                  <a:latin typeface="Helvetica" pitchFamily="34" charset="0"/>
                </a:rPr>
                <a:t>27</a:t>
              </a:r>
            </a:p>
          </p:txBody>
        </p:sp>
        <p:sp>
          <p:nvSpPr>
            <p:cNvPr id="544785" name="Text Box 17"/>
            <p:cNvSpPr txBox="1">
              <a:spLocks noChangeArrowheads="1"/>
            </p:cNvSpPr>
            <p:nvPr/>
          </p:nvSpPr>
          <p:spPr bwMode="auto">
            <a:xfrm>
              <a:off x="4080" y="3168"/>
              <a:ext cx="276" cy="231"/>
            </a:xfrm>
            <a:prstGeom prst="rect">
              <a:avLst/>
            </a:prstGeom>
            <a:noFill/>
            <a:ln w="9525">
              <a:noFill/>
              <a:miter lim="800000"/>
              <a:headEnd/>
              <a:tailEnd/>
            </a:ln>
            <a:effectLst/>
          </p:spPr>
          <p:txBody>
            <a:bodyPr wrap="none" anchor="ctr">
              <a:spAutoFit/>
            </a:bodyPr>
            <a:lstStyle/>
            <a:p>
              <a:pPr algn="ctr">
                <a:spcBef>
                  <a:spcPct val="50000"/>
                </a:spcBef>
              </a:pPr>
              <a:r>
                <a:rPr lang="en-US" sz="1800">
                  <a:latin typeface="Helvetica" pitchFamily="34" charset="0"/>
                </a:rPr>
                <a:t>30</a:t>
              </a:r>
            </a:p>
          </p:txBody>
        </p:sp>
        <p:sp>
          <p:nvSpPr>
            <p:cNvPr id="544786" name="Text Box 18"/>
            <p:cNvSpPr txBox="1">
              <a:spLocks noChangeArrowheads="1"/>
            </p:cNvSpPr>
            <p:nvPr/>
          </p:nvSpPr>
          <p:spPr bwMode="auto">
            <a:xfrm>
              <a:off x="856" y="3168"/>
              <a:ext cx="196" cy="231"/>
            </a:xfrm>
            <a:prstGeom prst="rect">
              <a:avLst/>
            </a:prstGeom>
            <a:noFill/>
            <a:ln w="9525">
              <a:noFill/>
              <a:miter lim="800000"/>
              <a:headEnd/>
              <a:tailEnd/>
            </a:ln>
            <a:effectLst/>
          </p:spPr>
          <p:txBody>
            <a:bodyPr wrap="none" anchor="ctr">
              <a:spAutoFit/>
            </a:bodyPr>
            <a:lstStyle/>
            <a:p>
              <a:pPr algn="ctr">
                <a:spcBef>
                  <a:spcPct val="50000"/>
                </a:spcBef>
              </a:pPr>
              <a:r>
                <a:rPr lang="en-US" sz="1800">
                  <a:latin typeface="Helvetica" pitchFamily="34" charset="0"/>
                </a:rPr>
                <a:t>0</a:t>
              </a: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Stallings COE7e">
  <a:themeElements>
    <a:clrScheme name="Stallings COE7e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Stallings COE7e">
      <a:majorFont>
        <a:latin typeface="Arial Black"/>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Stallings COE7e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Stallings COE7e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Stallings COE7e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llings COE7e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Stallings COE7e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Stallings COE7e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Stallings COE7e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3367</TotalTime>
  <Words>11730</Words>
  <Application>Microsoft Office PowerPoint</Application>
  <PresentationFormat>On-screen Show (4:3)</PresentationFormat>
  <Paragraphs>3002</Paragraphs>
  <Slides>273</Slides>
  <Notes>269</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273</vt:i4>
      </vt:variant>
    </vt:vector>
  </HeadingPairs>
  <TitlesOfParts>
    <vt:vector size="276" baseType="lpstr">
      <vt:lpstr>Stallings COE7e</vt:lpstr>
      <vt:lpstr>Equation</vt:lpstr>
      <vt:lpstr>Artwork</vt:lpstr>
      <vt:lpstr>Operating System</vt:lpstr>
      <vt:lpstr>Roadmap ( PROCESS MANAGEMENT )</vt:lpstr>
      <vt:lpstr>Process Concept</vt:lpstr>
      <vt:lpstr>What is a “process” ?</vt:lpstr>
      <vt:lpstr>Process State</vt:lpstr>
      <vt:lpstr>Diagram of Process State</vt:lpstr>
      <vt:lpstr>Two-State Process Model</vt:lpstr>
      <vt:lpstr>Queuing Diagram</vt:lpstr>
      <vt:lpstr>Process Birth and Death</vt:lpstr>
      <vt:lpstr>Process Creation</vt:lpstr>
      <vt:lpstr>Process Termination</vt:lpstr>
      <vt:lpstr>Process Control Block (PCB)</vt:lpstr>
      <vt:lpstr>Process Control Block (PCB)</vt:lpstr>
      <vt:lpstr>CPU Switch From Process to Process</vt:lpstr>
      <vt:lpstr>Process Scheduling Queues</vt:lpstr>
      <vt:lpstr>Ready Queue And Various I/O Device Queues</vt:lpstr>
      <vt:lpstr>Representation of Process Scheduling</vt:lpstr>
      <vt:lpstr>Five-State Process Model</vt:lpstr>
      <vt:lpstr>Using Two Queues</vt:lpstr>
      <vt:lpstr>Multiple Blocked Queues</vt:lpstr>
      <vt:lpstr>Suspended Processes</vt:lpstr>
      <vt:lpstr>Schedulers</vt:lpstr>
      <vt:lpstr>Addition of Medium Term Scheduling</vt:lpstr>
      <vt:lpstr>Schedulers (Cont.)</vt:lpstr>
      <vt:lpstr>Context Switch</vt:lpstr>
      <vt:lpstr>Process Creation</vt:lpstr>
      <vt:lpstr>Process Creation (Cont.)</vt:lpstr>
      <vt:lpstr>Processes Tree on a UNIX System</vt:lpstr>
      <vt:lpstr>Process Termination</vt:lpstr>
      <vt:lpstr>Cooperating Processes ( Concurrent )</vt:lpstr>
      <vt:lpstr>Producer-Consumer Problem</vt:lpstr>
      <vt:lpstr>Bounded-Buffer – Shared-Memory Solution</vt:lpstr>
      <vt:lpstr>Bounded-Buffer – Producer Process </vt:lpstr>
      <vt:lpstr>Bounded-Buffer – Consumer Process</vt:lpstr>
      <vt:lpstr>Interprocess Communication (IPC)</vt:lpstr>
      <vt:lpstr>Implementation Questions</vt:lpstr>
      <vt:lpstr>Addressing</vt:lpstr>
      <vt:lpstr>Direct Communication</vt:lpstr>
      <vt:lpstr>Direct Communication…</vt:lpstr>
      <vt:lpstr>Indirect Communication</vt:lpstr>
      <vt:lpstr>Indirect Communication</vt:lpstr>
      <vt:lpstr>Indirect Communication</vt:lpstr>
      <vt:lpstr>Indirect Process Communication</vt:lpstr>
      <vt:lpstr>General Message Format</vt:lpstr>
      <vt:lpstr>Synchronization</vt:lpstr>
      <vt:lpstr>Synchronization conti…</vt:lpstr>
      <vt:lpstr>Buffering</vt:lpstr>
      <vt:lpstr>Client-Server Communication</vt:lpstr>
      <vt:lpstr>Sockets</vt:lpstr>
      <vt:lpstr>Socket Communication</vt:lpstr>
      <vt:lpstr>Remote Procedure Calls</vt:lpstr>
      <vt:lpstr>Execution of RPC</vt:lpstr>
      <vt:lpstr>Remote Method Invocation</vt:lpstr>
      <vt:lpstr>Marshalling Parameters</vt:lpstr>
      <vt:lpstr>Processes and Threads</vt:lpstr>
      <vt:lpstr>Multithreading</vt:lpstr>
      <vt:lpstr>Single Thread  Approaches</vt:lpstr>
      <vt:lpstr>Multithreading</vt:lpstr>
      <vt:lpstr>One or More Threads in Process</vt:lpstr>
      <vt:lpstr>Threads and processes</vt:lpstr>
      <vt:lpstr>Threads</vt:lpstr>
      <vt:lpstr>Activities similar  to Processes</vt:lpstr>
      <vt:lpstr>Thread Execution States</vt:lpstr>
      <vt:lpstr>One view…</vt:lpstr>
      <vt:lpstr>Single and Multithreaded Processes</vt:lpstr>
      <vt:lpstr>Benefits</vt:lpstr>
      <vt:lpstr>User levelThreads</vt:lpstr>
      <vt:lpstr>User-Level Threads</vt:lpstr>
      <vt:lpstr>Kernel Level Threads ( OS )</vt:lpstr>
      <vt:lpstr>Kernel-Level Threads</vt:lpstr>
      <vt:lpstr>Advantages of KLT</vt:lpstr>
      <vt:lpstr>Disadvantage of KLT</vt:lpstr>
      <vt:lpstr>Combined Approaches</vt:lpstr>
      <vt:lpstr>Multithreading Models</vt:lpstr>
      <vt:lpstr>Many-to-One</vt:lpstr>
      <vt:lpstr>Many-to-One Model</vt:lpstr>
      <vt:lpstr>One-to-One</vt:lpstr>
      <vt:lpstr>One-to-one Model</vt:lpstr>
      <vt:lpstr>Many-to-Many Model</vt:lpstr>
      <vt:lpstr>Many-to-Many Model</vt:lpstr>
      <vt:lpstr>Client and server with threads</vt:lpstr>
      <vt:lpstr>Threading Issues</vt:lpstr>
      <vt:lpstr>Pthreads</vt:lpstr>
      <vt:lpstr>Solaris 2 Threads</vt:lpstr>
      <vt:lpstr>Solaris Process</vt:lpstr>
      <vt:lpstr>Windows 2000 Threads</vt:lpstr>
      <vt:lpstr>Linux Threads</vt:lpstr>
      <vt:lpstr>Java Threads</vt:lpstr>
      <vt:lpstr>Java Thread States </vt:lpstr>
      <vt:lpstr>Basic Concepts</vt:lpstr>
      <vt:lpstr>Alternating Sequence of CPU And I/O Bursts</vt:lpstr>
      <vt:lpstr>Histogram of CPU-burst Times</vt:lpstr>
      <vt:lpstr>CPU Scheduler</vt:lpstr>
      <vt:lpstr>Dispatcher</vt:lpstr>
      <vt:lpstr>Scheduling Criteria</vt:lpstr>
      <vt:lpstr>PowerPoint Presentation</vt:lpstr>
      <vt:lpstr>PowerPoint Presentation</vt:lpstr>
      <vt:lpstr>Optimization Criteria</vt:lpstr>
      <vt:lpstr>First-Come, First-Served (FCFS) Scheduling</vt:lpstr>
      <vt:lpstr>FCFS Scheduling (Cont.)</vt:lpstr>
      <vt:lpstr>PowerPoint Presentation</vt:lpstr>
      <vt:lpstr>PowerPoint Presentation</vt:lpstr>
      <vt:lpstr>PowerPoint Presentation</vt:lpstr>
      <vt:lpstr>PowerPoint Presentation</vt:lpstr>
      <vt:lpstr>PowerPoint Presentation</vt:lpstr>
      <vt:lpstr>PowerPoint Presentation</vt:lpstr>
      <vt:lpstr>Shortest-Job-First (SJR) Scheduling</vt:lpstr>
      <vt:lpstr>PowerPoint Presentation</vt:lpstr>
      <vt:lpstr>PowerPoint Presentation</vt:lpstr>
      <vt:lpstr>PowerPoint Presentation</vt:lpstr>
      <vt:lpstr>PowerPoint Presentation</vt:lpstr>
      <vt:lpstr>Shortest Job First Scheduling</vt:lpstr>
      <vt:lpstr>PowerPoint Presentation</vt:lpstr>
      <vt:lpstr>EXAMPLE 1: (preemptive)</vt:lpstr>
      <vt:lpstr>Example 1 Conti….</vt:lpstr>
      <vt:lpstr>Preemptive SJF</vt:lpstr>
      <vt:lpstr>PowerPoint Presentation</vt:lpstr>
      <vt:lpstr>Determining Length of Next CPU Burst</vt:lpstr>
      <vt:lpstr>Prediction of the Length of the Next CPU Burst</vt:lpstr>
      <vt:lpstr>Examples of Exponential Averaging</vt:lpstr>
      <vt:lpstr>Priority Scheduling</vt:lpstr>
      <vt:lpstr>PowerPoint Presentation</vt:lpstr>
      <vt:lpstr>PowerPoint Presentation</vt:lpstr>
      <vt:lpstr>Round Robin (RR)</vt:lpstr>
      <vt:lpstr>PowerPoint Presentation</vt:lpstr>
      <vt:lpstr>PowerPoint Presentation</vt:lpstr>
      <vt:lpstr>Example 3 of RR with Time Quantum = 20</vt:lpstr>
      <vt:lpstr>Multilevel Queue</vt:lpstr>
      <vt:lpstr>Multilevel Queue Scheduling</vt:lpstr>
      <vt:lpstr>Multilevel Feedback Queue</vt:lpstr>
      <vt:lpstr>Example of Multilevel Feedback Queue</vt:lpstr>
      <vt:lpstr>Multilevel Feedback Queues</vt:lpstr>
      <vt:lpstr>Multiple-Processor Scheduling</vt:lpstr>
      <vt:lpstr>Real-Time Scheduling</vt:lpstr>
      <vt:lpstr> Process Synchronization</vt:lpstr>
      <vt:lpstr>Background</vt:lpstr>
      <vt:lpstr>Bounded-Buffer </vt:lpstr>
      <vt:lpstr>Bounded-Buffer </vt:lpstr>
      <vt:lpstr>Bounded-Buffer </vt:lpstr>
      <vt:lpstr>Bounded Buffer</vt:lpstr>
      <vt:lpstr>Bounded Buffer</vt:lpstr>
      <vt:lpstr>Bounded Buffer</vt:lpstr>
      <vt:lpstr>Bounded Buffer</vt:lpstr>
      <vt:lpstr>Race Condition</vt:lpstr>
      <vt:lpstr>The Critical-Section Problem</vt:lpstr>
      <vt:lpstr>Solution to Critical-Section Problem</vt:lpstr>
      <vt:lpstr>Initial Attempts to Solve Problem</vt:lpstr>
      <vt:lpstr>Algorithm 1</vt:lpstr>
      <vt:lpstr>Algorithm 2</vt:lpstr>
      <vt:lpstr>Algorithm 3 (Peterson’s)</vt:lpstr>
      <vt:lpstr>Bakery Algorithm</vt:lpstr>
      <vt:lpstr>Bakery Algorithm </vt:lpstr>
      <vt:lpstr>Bakery Algorithm </vt:lpstr>
      <vt:lpstr>Synchronization Hardware</vt:lpstr>
      <vt:lpstr>Mutual Exclusion with Test-and-Set</vt:lpstr>
      <vt:lpstr>Synchronization Hardware </vt:lpstr>
      <vt:lpstr>Mutual Exclusion with Swap</vt:lpstr>
      <vt:lpstr>Hardware Mutual  Exclusion: Advantages</vt:lpstr>
      <vt:lpstr>Hardware Mutual  Exclusion: Disadvantages</vt:lpstr>
      <vt:lpstr>Semaphores</vt:lpstr>
      <vt:lpstr>Semaphore</vt:lpstr>
      <vt:lpstr>Semaphore</vt:lpstr>
      <vt:lpstr>Critical Section of n Processes</vt:lpstr>
      <vt:lpstr>Semaphore Implementation( To avoid Busy waiting Problem)</vt:lpstr>
      <vt:lpstr>Implementation ( To avoid Busy waiting Problem)</vt:lpstr>
      <vt:lpstr>Semaphore as a General Synchronization Tool</vt:lpstr>
      <vt:lpstr>Deadlock and Starvation</vt:lpstr>
      <vt:lpstr>Two Types of Semaphores</vt:lpstr>
      <vt:lpstr>Implementing S as a Binary Semaphore</vt:lpstr>
      <vt:lpstr>Implementing S</vt:lpstr>
      <vt:lpstr>Classical Problems of Synchronization</vt:lpstr>
      <vt:lpstr>Bounded-Buffer Problem</vt:lpstr>
      <vt:lpstr>Bounded-Buffer Problem Producer Process</vt:lpstr>
      <vt:lpstr>Bounded-Buffer Problem Consumer Process</vt:lpstr>
      <vt:lpstr>Readers-Writers Problem</vt:lpstr>
      <vt:lpstr>Readers-Writers Problem Writer Process</vt:lpstr>
      <vt:lpstr>Readers-Writers Problem Reader Process</vt:lpstr>
      <vt:lpstr>Dining-Philosophers Problem</vt:lpstr>
      <vt:lpstr>Dining Philosopher’s Problem (Dijkstra ’71)</vt:lpstr>
      <vt:lpstr>Dining Philosophers…</vt:lpstr>
      <vt:lpstr>Dining-Philosophers Problem </vt:lpstr>
      <vt:lpstr>Dining Philosophers</vt:lpstr>
      <vt:lpstr>Dining Philosophers </vt:lpstr>
      <vt:lpstr>Critical Regions</vt:lpstr>
      <vt:lpstr>Critical Regions</vt:lpstr>
      <vt:lpstr>Example – Bounded Buffer</vt:lpstr>
      <vt:lpstr>Bounded Buffer Producer Process</vt:lpstr>
      <vt:lpstr>Bounded Buffer Consumer Process</vt:lpstr>
      <vt:lpstr>Implementation region x when B do S</vt:lpstr>
      <vt:lpstr>Implementation</vt:lpstr>
      <vt:lpstr>Monitors</vt:lpstr>
      <vt:lpstr>Monitors</vt:lpstr>
      <vt:lpstr>Schematic View of a Monitor</vt:lpstr>
      <vt:lpstr>Monitor With Condition Variables</vt:lpstr>
      <vt:lpstr>Dining Philosophers Example</vt:lpstr>
      <vt:lpstr>Dining Philosophers</vt:lpstr>
      <vt:lpstr>Dining Philosophers</vt:lpstr>
      <vt:lpstr>Monitor Implementation Using Semaphores</vt:lpstr>
      <vt:lpstr>Monitor Implementation</vt:lpstr>
      <vt:lpstr>Monitor Implementation</vt:lpstr>
      <vt:lpstr>Monitor Implementation</vt:lpstr>
      <vt:lpstr> Deadlocks</vt:lpstr>
      <vt:lpstr>The Deadlock Problem</vt:lpstr>
      <vt:lpstr>Bridge Crossing Example</vt:lpstr>
      <vt:lpstr>Potential Deadlock </vt:lpstr>
      <vt:lpstr>Actual Deadlock</vt:lpstr>
      <vt:lpstr>System Model</vt:lpstr>
      <vt:lpstr>Resource Categories</vt:lpstr>
      <vt:lpstr>Reusable Resources</vt:lpstr>
      <vt:lpstr>Example of  Reuse Deadlock</vt:lpstr>
      <vt:lpstr>Example 2: Memory Request</vt:lpstr>
      <vt:lpstr>Consumable Resources</vt:lpstr>
      <vt:lpstr>Example of Deadlock</vt:lpstr>
      <vt:lpstr>Deadlock Characterization</vt:lpstr>
      <vt:lpstr>Resource-Allocation Graph</vt:lpstr>
      <vt:lpstr>Resource-Allocation Graph (Cont.)</vt:lpstr>
      <vt:lpstr>Resource Allocation  Graphs</vt:lpstr>
      <vt:lpstr>Example of a Resource Allocation Graph</vt:lpstr>
      <vt:lpstr>Resource Allocation Graph With A Deadlock</vt:lpstr>
      <vt:lpstr>Resource Allocation Graph With A Cycle But No Deadlock</vt:lpstr>
      <vt:lpstr>Resource Allocation  Graphs</vt:lpstr>
      <vt:lpstr>Resource Allocation  Graphs of deadlock</vt:lpstr>
      <vt:lpstr>Basic Facts</vt:lpstr>
      <vt:lpstr>Methods for Handling Deadlocks</vt:lpstr>
      <vt:lpstr>Deadlock Prevention Strategy</vt:lpstr>
      <vt:lpstr>Deadlock Prevention</vt:lpstr>
      <vt:lpstr>Deadlock Prevention (Cont.)</vt:lpstr>
      <vt:lpstr>Deadlock Avoidance</vt:lpstr>
      <vt:lpstr>Safe State</vt:lpstr>
      <vt:lpstr>Basic Facts</vt:lpstr>
      <vt:lpstr>Safe, Unsafe , Deadlock State </vt:lpstr>
      <vt:lpstr>Resource-Allocation Graph Algorithm</vt:lpstr>
      <vt:lpstr>Resource-Allocation Graph For Deadlock Avoidance</vt:lpstr>
      <vt:lpstr>Unsafe State In Resource-Allocation Graph</vt:lpstr>
      <vt:lpstr>Two Approaches to Deadlock Avoidance</vt:lpstr>
      <vt:lpstr>Process Initiation Denial</vt:lpstr>
      <vt:lpstr>Resource   Allocation Denial</vt:lpstr>
      <vt:lpstr>Banker’s Algorithm</vt:lpstr>
      <vt:lpstr>Application:</vt:lpstr>
      <vt:lpstr>State of the current allocation of resources</vt:lpstr>
      <vt:lpstr>Determination of Safe State ( Example: 1)</vt:lpstr>
      <vt:lpstr>Process i</vt:lpstr>
      <vt:lpstr>After P2  runs to completion</vt:lpstr>
      <vt:lpstr>After P1 completes</vt:lpstr>
      <vt:lpstr>P3 Completes</vt:lpstr>
      <vt:lpstr>Determination of an  Unsafe State</vt:lpstr>
      <vt:lpstr>Deadlock Avoidance</vt:lpstr>
      <vt:lpstr>Deadlock Avoidance  Logic</vt:lpstr>
      <vt:lpstr>Deadlock Avoidance  Logic</vt:lpstr>
      <vt:lpstr>Deadlock Avoidance Advantages</vt:lpstr>
      <vt:lpstr>Deadlock Avoidance Restrictions</vt:lpstr>
      <vt:lpstr>Data Structures for the Banker’s Algorithm </vt:lpstr>
      <vt:lpstr>Safety Algorithm</vt:lpstr>
      <vt:lpstr>Resource-Request Algorithm for Process Pi</vt:lpstr>
      <vt:lpstr>Banker’s Algorithm</vt:lpstr>
      <vt:lpstr>Example (Cont.)</vt:lpstr>
      <vt:lpstr>Example P1 Request (1,0,2) (Cont.)</vt:lpstr>
      <vt:lpstr>Deadlock Detection</vt:lpstr>
      <vt:lpstr>Single Instance of Each Resource Type</vt:lpstr>
      <vt:lpstr>Resource-Allocation Graph and Wait-for Graph</vt:lpstr>
      <vt:lpstr>Several Instances of a Resource Type</vt:lpstr>
      <vt:lpstr>Detection Algorithm</vt:lpstr>
      <vt:lpstr>Detection Algorithm (Cont.)</vt:lpstr>
      <vt:lpstr>Example of Detection Algorithm</vt:lpstr>
      <vt:lpstr>Example (Cont.)</vt:lpstr>
      <vt:lpstr>Detection-Algorithm Usage</vt:lpstr>
      <vt:lpstr> Recovery from Deadlock:  Process Termination</vt:lpstr>
      <vt:lpstr>Recovery from Deadlock: Resource Preemption</vt:lpstr>
      <vt:lpstr>Deadlock Ignorance( Ostrich Technique)</vt:lpstr>
      <vt:lpstr>Advantages and Disadvantages</vt:lpstr>
      <vt:lpstr>Combined Approach to Deadlock Handling</vt:lpstr>
      <vt:lpstr>Traffic Deadlock for Exercise </vt:lpstr>
      <vt:lpstr>PowerPoint Presentation</vt:lpstr>
    </vt:vector>
  </TitlesOfParts>
  <Company>Liverpool Hope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09 Arithmetic</dc:title>
  <dc:creator>Adrian J Pullin</dc:creator>
  <cp:lastModifiedBy>srinivas koppu</cp:lastModifiedBy>
  <cp:revision>592</cp:revision>
  <dcterms:created xsi:type="dcterms:W3CDTF">1998-09-23T09:06:03Z</dcterms:created>
  <dcterms:modified xsi:type="dcterms:W3CDTF">2016-01-16T06:41:45Z</dcterms:modified>
</cp:coreProperties>
</file>