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5"/>
  </p:notesMasterIdLst>
  <p:sldIdLst>
    <p:sldId id="285" r:id="rId2"/>
    <p:sldId id="290" r:id="rId3"/>
    <p:sldId id="286" r:id="rId4"/>
    <p:sldId id="270" r:id="rId5"/>
    <p:sldId id="289" r:id="rId6"/>
    <p:sldId id="272" r:id="rId7"/>
    <p:sldId id="274" r:id="rId8"/>
    <p:sldId id="292" r:id="rId9"/>
    <p:sldId id="325" r:id="rId10"/>
    <p:sldId id="293" r:id="rId11"/>
    <p:sldId id="295" r:id="rId12"/>
    <p:sldId id="296" r:id="rId13"/>
    <p:sldId id="297" r:id="rId14"/>
    <p:sldId id="326" r:id="rId15"/>
    <p:sldId id="327" r:id="rId16"/>
    <p:sldId id="299" r:id="rId17"/>
    <p:sldId id="300" r:id="rId18"/>
    <p:sldId id="301" r:id="rId19"/>
    <p:sldId id="303" r:id="rId20"/>
    <p:sldId id="305" r:id="rId21"/>
    <p:sldId id="307" r:id="rId22"/>
    <p:sldId id="308" r:id="rId23"/>
    <p:sldId id="309" r:id="rId24"/>
    <p:sldId id="312" r:id="rId25"/>
    <p:sldId id="313" r:id="rId26"/>
    <p:sldId id="316" r:id="rId27"/>
    <p:sldId id="318" r:id="rId28"/>
    <p:sldId id="320" r:id="rId29"/>
    <p:sldId id="329" r:id="rId30"/>
    <p:sldId id="321" r:id="rId31"/>
    <p:sldId id="322" r:id="rId32"/>
    <p:sldId id="330" r:id="rId33"/>
    <p:sldId id="32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5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CD83F7-14C8-455B-8C83-976B1D1E6994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15CCC-8DA0-41DC-9A3D-A277A3A68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04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1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448365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80571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85781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AA56410-6345-4C33-8E79-F6FBB10DC27D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D3E3-69CE-489B-9F54-4F74DBE66F6C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0212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56410-6345-4C33-8E79-F6FBB10DC27D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D3E3-69CE-489B-9F54-4F74DBE66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25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56410-6345-4C33-8E79-F6FBB10DC27D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D3E3-69CE-489B-9F54-4F74DBE66F6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98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56410-6345-4C33-8E79-F6FBB10DC27D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D3E3-69CE-489B-9F54-4F74DBE66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20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56410-6345-4C33-8E79-F6FBB10DC27D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D3E3-69CE-489B-9F54-4F74DBE66F6C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0810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56410-6345-4C33-8E79-F6FBB10DC27D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D3E3-69CE-489B-9F54-4F74DBE66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1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56410-6345-4C33-8E79-F6FBB10DC27D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D3E3-69CE-489B-9F54-4F74DBE66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66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56410-6345-4C33-8E79-F6FBB10DC27D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D3E3-69CE-489B-9F54-4F74DBE66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74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56410-6345-4C33-8E79-F6FBB10DC27D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D3E3-69CE-489B-9F54-4F74DBE66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22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56410-6345-4C33-8E79-F6FBB10DC27D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D3E3-69CE-489B-9F54-4F74DBE66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16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56410-6345-4C33-8E79-F6FBB10DC27D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D3E3-69CE-489B-9F54-4F74DBE66F6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877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AA56410-6345-4C33-8E79-F6FBB10DC27D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B4BD3E3-69CE-489B-9F54-4F74DBE66F6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250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imationfactory.com/free/people_m_z/reporter_variant_page_lady_news_anchor.html" TargetMode="External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gif"/><Relationship Id="rId4" Type="http://schemas.openxmlformats.org/officeDocument/2006/relationships/image" Target="../media/image31.gi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gif"/><Relationship Id="rId4" Type="http://schemas.openxmlformats.org/officeDocument/2006/relationships/image" Target="../media/image36.gi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gi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Intelligence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Dr</a:t>
            </a:r>
            <a:r>
              <a:rPr lang="en-US" dirty="0" smtClean="0"/>
              <a:t> J Balamurugan</a:t>
            </a:r>
            <a:endParaRPr lang="en-US" dirty="0"/>
          </a:p>
        </p:txBody>
      </p:sp>
      <p:pic>
        <p:nvPicPr>
          <p:cNvPr id="1026" name="Picture 2" descr="http://www.lifecoachview.com/wp-content/uploads/2012/12/Multiple-Intelligence-Advantage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8" y="374277"/>
            <a:ext cx="528469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118" y="374277"/>
            <a:ext cx="5432610" cy="374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42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05" y="679345"/>
            <a:ext cx="10325190" cy="1149455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Contemporary theories of intelligence </a:t>
            </a:r>
            <a:endParaRPr lang="en-US" sz="4400" dirty="0"/>
          </a:p>
        </p:txBody>
      </p:sp>
      <p:pic>
        <p:nvPicPr>
          <p:cNvPr id="6146" name="Picture 2" descr="http://multipleintelligenceseng300.wikispaces.com/file/view/howard_gardner_pic.jpg/268583468/444x330/howard_gardner_pic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051" y="3020199"/>
            <a:ext cx="5138244" cy="34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03105" y="3175936"/>
            <a:ext cx="486568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theory of multiple intelligences has encouraged the idea that a person is not born with all the intelligence they will ever possess. </a:t>
            </a:r>
          </a:p>
        </p:txBody>
      </p:sp>
      <p:sp>
        <p:nvSpPr>
          <p:cNvPr id="3" name="Rectangle 2"/>
          <p:cNvSpPr/>
          <p:nvPr/>
        </p:nvSpPr>
        <p:spPr>
          <a:xfrm>
            <a:off x="903105" y="2101334"/>
            <a:ext cx="98580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Howard Gardner’s </a:t>
            </a:r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theory of </a:t>
            </a:r>
            <a:r>
              <a:rPr lang="en-US" sz="3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Intelligences</a:t>
            </a:r>
            <a:endParaRPr lang="en-US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65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8-education.com/wp-content/uploads/2010/03/8-MI-Diagram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850" y="510988"/>
            <a:ext cx="8253947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037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www.connectionsacademy.com/Libraries/blog/multiple-intelligences-learning-style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589" y="349623"/>
            <a:ext cx="6319811" cy="627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83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2"/>
          <p:cNvSpPr txBox="1">
            <a:spLocks noChangeArrowheads="1"/>
          </p:cNvSpPr>
          <p:nvPr/>
        </p:nvSpPr>
        <p:spPr bwMode="auto">
          <a:xfrm>
            <a:off x="1676400" y="487364"/>
            <a:ext cx="8991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b="1" dirty="0">
                <a:solidFill>
                  <a:schemeClr val="tx2"/>
                </a:solidFill>
              </a:rPr>
              <a:t>Gardner’s Theory of Intelligence</a:t>
            </a:r>
          </a:p>
        </p:txBody>
      </p:sp>
      <p:sp>
        <p:nvSpPr>
          <p:cNvPr id="131075" name="Text Box 3"/>
          <p:cNvSpPr txBox="1">
            <a:spLocks noChangeArrowheads="1"/>
          </p:cNvSpPr>
          <p:nvPr/>
        </p:nvSpPr>
        <p:spPr bwMode="auto">
          <a:xfrm>
            <a:off x="1219200" y="1641764"/>
            <a:ext cx="78486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smtClean="0"/>
              <a:t>*Naturalistic 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*Verbal</a:t>
            </a:r>
            <a:r>
              <a:rPr lang="en-US" dirty="0"/>
              <a:t>/ Linguistic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*Visual/ Spatial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*Interpersonal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*Musical/ Rhythmic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*Logical/ Mathematical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*Intrapersonal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*Bodily/ Kinesthetic</a:t>
            </a:r>
          </a:p>
          <a:p>
            <a:pPr eaLnBrk="1" hangingPunct="1">
              <a:spcBef>
                <a:spcPct val="50000"/>
              </a:spcBef>
            </a:pPr>
            <a:endParaRPr lang="en-US" dirty="0"/>
          </a:p>
        </p:txBody>
      </p:sp>
      <p:pic>
        <p:nvPicPr>
          <p:cNvPr id="131076" name="Picture 4" descr="pe00994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5181600"/>
            <a:ext cx="9461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077" name="Picture 5" descr="bd06100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3429000"/>
            <a:ext cx="9525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078" name="Picture 6" descr="EN00349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876801"/>
            <a:ext cx="22860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079" name="Picture 7" descr="bd07057_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1" y="3200400"/>
            <a:ext cx="10525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080" name="Picture 8" descr="bd07205_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1" y="2286001"/>
            <a:ext cx="152082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081" name="Picture 9" descr="bd05468_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1219201"/>
            <a:ext cx="1138238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082" name="Picture 10" descr="hh01633_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1" y="1143001"/>
            <a:ext cx="1541463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48327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10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13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Naturalistic intelligence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435" y="2084833"/>
            <a:ext cx="11013141" cy="4208392"/>
          </a:xfrm>
        </p:spPr>
        <p:txBody>
          <a:bodyPr>
            <a:normAutofit fontScale="85000" lnSpcReduction="20000"/>
          </a:bodyPr>
          <a:lstStyle/>
          <a:p>
            <a:pPr marL="403225" indent="-403225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ability to discriminate among living things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well as sensitivity to other features of the natural world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03225" indent="-403225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individuals are said to be highly aware of even subtle changes to their environments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Naturalistic Intelligence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Interested in subjects such as botany, biology and zoology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at categorizing and cataloging information easily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enjoy camping, gardening, hiking and exploring the outdoors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Doesn’t enjoy learning unfamiliar topics that have no connection to nature</a:t>
            </a:r>
          </a:p>
          <a:p>
            <a:pPr marL="403225" indent="-403225">
              <a:buFont typeface="Courier New" panose="02070309020205020404" pitchFamily="49" charset="0"/>
              <a:buChar char="o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8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Possible Careers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Biologist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Conservationist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Gardener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Farmer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6166" y="585216"/>
            <a:ext cx="2143125" cy="2143125"/>
          </a:xfrm>
          <a:prstGeom prst="rect">
            <a:avLst/>
          </a:prstGeom>
        </p:spPr>
      </p:pic>
      <p:sp>
        <p:nvSpPr>
          <p:cNvPr id="5" name="AutoShape 2" descr="https://encrypted-tbn2.gstatic.com/images?q=tbn:ANd9GcR108R3IviUnp3UE4-n65UuSrtMZfjGiFlXBKGCjSd6LlncjKVf"/>
          <p:cNvSpPr>
            <a:spLocks noChangeAspect="1" noChangeArrowheads="1"/>
          </p:cNvSpPr>
          <p:nvPr/>
        </p:nvSpPr>
        <p:spPr bwMode="auto">
          <a:xfrm>
            <a:off x="6811870" y="2728341"/>
            <a:ext cx="4400550" cy="340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ttps://encrypted-tbn2.gstatic.com/images?q=tbn:ANd9GcR108R3IviUnp3UE4-n65UuSrtMZfjGiFlXBKGCjSd6LlncjKVf"/>
          <p:cNvSpPr>
            <a:spLocks noChangeAspect="1" noChangeArrowheads="1"/>
          </p:cNvSpPr>
          <p:nvPr/>
        </p:nvSpPr>
        <p:spPr bwMode="auto">
          <a:xfrm>
            <a:off x="1717724" y="1220414"/>
            <a:ext cx="4400550" cy="340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9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189796"/>
          </a:xfrm>
        </p:spPr>
        <p:txBody>
          <a:bodyPr/>
          <a:lstStyle/>
          <a:p>
            <a:r>
              <a:rPr lang="en-US" sz="5400" dirty="0"/>
              <a:t>Linguistic Intelligence</a:t>
            </a:r>
            <a:endParaRPr lang="en-US" dirty="0"/>
          </a:p>
        </p:txBody>
      </p:sp>
      <p:sp>
        <p:nvSpPr>
          <p:cNvPr id="134146" name="Rectangle 2"/>
          <p:cNvSpPr>
            <a:spLocks noGrp="1" noChangeArrowheads="1"/>
          </p:cNvSpPr>
          <p:nvPr>
            <p:ph idx="1"/>
          </p:nvPr>
        </p:nvSpPr>
        <p:spPr>
          <a:xfrm>
            <a:off x="510988" y="1882588"/>
            <a:ext cx="11292075" cy="4719918"/>
          </a:xfrm>
        </p:spPr>
        <p:txBody>
          <a:bodyPr rtlCol="0">
            <a:normAutofit fontScale="47500" lnSpcReduction="20000"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Linguistic Intelligence </a:t>
            </a:r>
            <a:r>
              <a:rPr lang="en-US" sz="5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(Word Smart)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capacity </a:t>
            </a:r>
            <a:r>
              <a:rPr lang="en-US" sz="51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use language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(your 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native </a:t>
            </a:r>
            <a:r>
              <a:rPr lang="en-US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and perhaps 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  <a:r>
              <a:rPr lang="en-US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languages), </a:t>
            </a:r>
            <a:r>
              <a:rPr lang="en-US" sz="51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express what's on your mind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51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other people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5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sz="5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Criteria </a:t>
            </a:r>
            <a:r>
              <a:rPr lang="en-US" sz="5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Linguistic Intelligence</a:t>
            </a:r>
          </a:p>
          <a:p>
            <a:pPr marL="228600" indent="-228600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understand words and manipulate the structure of language</a:t>
            </a:r>
          </a:p>
          <a:p>
            <a:pPr marL="228600" indent="-228600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highly developed communication skills including writing, speaking, and story-telling</a:t>
            </a:r>
          </a:p>
          <a:p>
            <a:pPr marL="228600" indent="-228600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Knows and correctly uses rules of grammar</a:t>
            </a:r>
          </a:p>
          <a:p>
            <a:pPr marL="228600" indent="-228600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Enjoys reading, writing, and speaking</a:t>
            </a:r>
          </a:p>
          <a:p>
            <a:pPr marL="228600" indent="-228600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a large vocabulary</a:t>
            </a:r>
          </a:p>
          <a:p>
            <a:pPr eaLnBrk="1" fontAlgn="auto" hangingPunct="1">
              <a:defRPr/>
            </a:pPr>
            <a:endParaRPr lang="en-US" sz="4000" dirty="0"/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2659063" y="26241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1524000" y="230822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pic>
        <p:nvPicPr>
          <p:cNvPr id="40969" name="Picture 9" descr="mil3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3100" y="4795837"/>
            <a:ext cx="2362200" cy="1806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9" descr="lady_news_anchor_md_wht.gif">
            <a:hlinkClick r:id="rId3"/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7217" y="172555"/>
            <a:ext cx="1913965" cy="1640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919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2057400" y="304800"/>
            <a:ext cx="815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35174" name="Text Box 6"/>
          <p:cNvSpPr txBox="1">
            <a:spLocks noChangeArrowheads="1"/>
          </p:cNvSpPr>
          <p:nvPr/>
        </p:nvSpPr>
        <p:spPr bwMode="auto">
          <a:xfrm>
            <a:off x="3254188" y="3124200"/>
            <a:ext cx="3603812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28600" indent="-228600" eaLnBrk="1" hangingPunct="1">
              <a:spcBef>
                <a:spcPct val="50000"/>
              </a:spcBef>
              <a:buFontTx/>
              <a:buChar char="•"/>
            </a:pPr>
            <a:r>
              <a:rPr lang="en-US" dirty="0"/>
              <a:t>Author</a:t>
            </a:r>
          </a:p>
          <a:p>
            <a:pPr marL="228600" indent="-228600" eaLnBrk="1" hangingPunct="1">
              <a:spcBef>
                <a:spcPct val="50000"/>
              </a:spcBef>
              <a:buFontTx/>
              <a:buChar char="•"/>
            </a:pPr>
            <a:r>
              <a:rPr lang="en-US" dirty="0"/>
              <a:t>Journalist</a:t>
            </a:r>
          </a:p>
          <a:p>
            <a:pPr marL="228600" indent="-228600" eaLnBrk="1" hangingPunct="1">
              <a:spcBef>
                <a:spcPct val="50000"/>
              </a:spcBef>
              <a:buFontTx/>
              <a:buChar char="•"/>
            </a:pPr>
            <a:r>
              <a:rPr lang="en-US" dirty="0"/>
              <a:t>Poet</a:t>
            </a:r>
          </a:p>
          <a:p>
            <a:pPr marL="228600" indent="-228600" eaLnBrk="1" hangingPunct="1">
              <a:spcBef>
                <a:spcPct val="50000"/>
              </a:spcBef>
              <a:buFontTx/>
              <a:buChar char="•"/>
            </a:pPr>
            <a:r>
              <a:rPr lang="en-US" dirty="0"/>
              <a:t>Playwright</a:t>
            </a:r>
          </a:p>
          <a:p>
            <a:pPr marL="228600" indent="-228600" eaLnBrk="1" hangingPunct="1">
              <a:spcBef>
                <a:spcPct val="50000"/>
              </a:spcBef>
              <a:buFontTx/>
              <a:buChar char="•"/>
            </a:pPr>
            <a:r>
              <a:rPr lang="en-US" dirty="0"/>
              <a:t>Radio Announcer</a:t>
            </a:r>
          </a:p>
          <a:p>
            <a:pPr marL="228600" indent="-228600" eaLnBrk="1" hangingPunct="1">
              <a:spcBef>
                <a:spcPct val="50000"/>
              </a:spcBef>
              <a:buFontTx/>
              <a:buChar char="•"/>
            </a:pPr>
            <a:r>
              <a:rPr lang="en-US" dirty="0"/>
              <a:t>Speech Pathologist (one who interprets)</a:t>
            </a:r>
          </a:p>
        </p:txBody>
      </p:sp>
      <p:pic>
        <p:nvPicPr>
          <p:cNvPr id="41992" name="Picture 8" descr="miintra3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1" y="533400"/>
            <a:ext cx="2232025" cy="177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7010400" y="3114675"/>
            <a:ext cx="19812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174625" indent="-174625" eaLnBrk="1" hangingPunct="1">
              <a:spcBef>
                <a:spcPct val="50000"/>
              </a:spcBef>
              <a:buFontTx/>
              <a:buChar char="•"/>
            </a:pPr>
            <a:r>
              <a:rPr lang="en-US" dirty="0"/>
              <a:t>Typist</a:t>
            </a:r>
          </a:p>
          <a:p>
            <a:pPr marL="174625" indent="-174625" eaLnBrk="1" hangingPunct="1">
              <a:spcBef>
                <a:spcPct val="50000"/>
              </a:spcBef>
              <a:buFontTx/>
              <a:buChar char="•"/>
            </a:pPr>
            <a:r>
              <a:rPr lang="en-US" dirty="0"/>
              <a:t>Novelist</a:t>
            </a:r>
          </a:p>
          <a:p>
            <a:pPr marL="174625" indent="-174625" eaLnBrk="1" hangingPunct="1">
              <a:spcBef>
                <a:spcPct val="50000"/>
              </a:spcBef>
              <a:buFontTx/>
              <a:buChar char="•"/>
            </a:pPr>
            <a:r>
              <a:rPr lang="en-US" dirty="0"/>
              <a:t>Comedian</a:t>
            </a:r>
          </a:p>
          <a:p>
            <a:pPr marL="174625" indent="-174625" eaLnBrk="1" hangingPunct="1">
              <a:spcBef>
                <a:spcPct val="50000"/>
              </a:spcBef>
              <a:buFontTx/>
              <a:buChar char="•"/>
            </a:pPr>
            <a:r>
              <a:rPr lang="en-US" dirty="0"/>
              <a:t>Politician</a:t>
            </a:r>
          </a:p>
          <a:p>
            <a:pPr marL="174625" indent="-174625" eaLnBrk="1" hangingPunct="1">
              <a:spcBef>
                <a:spcPct val="50000"/>
              </a:spcBef>
              <a:buFontTx/>
              <a:buChar char="•"/>
            </a:pPr>
            <a:r>
              <a:rPr lang="en-US" dirty="0"/>
              <a:t>Actor</a:t>
            </a:r>
          </a:p>
        </p:txBody>
      </p:sp>
      <p:pic>
        <p:nvPicPr>
          <p:cNvPr id="41997" name="Picture 13" descr="mim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514993"/>
            <a:ext cx="18288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182" name="Text Box 14"/>
          <p:cNvSpPr txBox="1">
            <a:spLocks noChangeArrowheads="1"/>
          </p:cNvSpPr>
          <p:nvPr/>
        </p:nvSpPr>
        <p:spPr bwMode="auto">
          <a:xfrm>
            <a:off x="1024128" y="2219029"/>
            <a:ext cx="586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These people would do well in these careers.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Careers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490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4" grpId="0"/>
      <p:bldP spid="4199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Activities These People Would Enjoy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2438400"/>
            <a:ext cx="2895600" cy="3276600"/>
          </a:xfrm>
        </p:spPr>
        <p:txBody>
          <a:bodyPr/>
          <a:lstStyle/>
          <a:p>
            <a:pPr marL="228600" indent="-228600" eaLnBrk="1" hangingPunct="1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reporting</a:t>
            </a:r>
          </a:p>
          <a:p>
            <a:pPr marL="228600" indent="-228600" eaLnBrk="1" hangingPunct="1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Telling jokes</a:t>
            </a:r>
          </a:p>
          <a:p>
            <a:pPr marL="228600" indent="-228600" eaLnBrk="1" hangingPunct="1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words</a:t>
            </a:r>
          </a:p>
          <a:p>
            <a:pPr marL="228600" indent="-228600" eaLnBrk="1" hangingPunct="1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 </a:t>
            </a:r>
          </a:p>
          <a:p>
            <a:pPr marL="228600" indent="-228600" eaLnBrk="1" hangingPunct="1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writing</a:t>
            </a:r>
          </a:p>
          <a:p>
            <a:pPr marL="228600" indent="-228600" eaLnBrk="1" hangingPunct="1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Speaking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7162800" y="2514600"/>
            <a:ext cx="3200400" cy="3373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spcAft>
                <a:spcPts val="1200"/>
              </a:spcAft>
              <a:buFontTx/>
              <a:buChar char="•"/>
            </a:pPr>
            <a:r>
              <a:rPr lang="en-US" dirty="0"/>
              <a:t>Letter writing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spcAft>
                <a:spcPts val="1200"/>
              </a:spcAft>
              <a:buFontTx/>
              <a:buChar char="•"/>
            </a:pPr>
            <a:r>
              <a:rPr lang="en-US" dirty="0"/>
              <a:t>Storytelling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spcAft>
                <a:spcPts val="1200"/>
              </a:spcAft>
              <a:buFontTx/>
              <a:buChar char="•"/>
            </a:pPr>
            <a:r>
              <a:rPr lang="en-US" dirty="0"/>
              <a:t>Discussing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spcAft>
                <a:spcPts val="1200"/>
              </a:spcAft>
              <a:buFontTx/>
              <a:buChar char="•"/>
            </a:pPr>
            <a:r>
              <a:rPr lang="en-US" dirty="0"/>
              <a:t>Creative writing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spcAft>
                <a:spcPts val="1200"/>
              </a:spcAft>
              <a:buFontTx/>
              <a:buChar char="•"/>
            </a:pPr>
            <a:r>
              <a:rPr lang="en-US" dirty="0"/>
              <a:t>Debating</a:t>
            </a:r>
          </a:p>
          <a:p>
            <a:pPr eaLnBrk="1" hangingPunct="1">
              <a:spcBef>
                <a:spcPct val="50000"/>
              </a:spcBef>
            </a:pPr>
            <a:endParaRPr lang="en-US" b="1" dirty="0"/>
          </a:p>
        </p:txBody>
      </p:sp>
      <p:pic>
        <p:nvPicPr>
          <p:cNvPr id="43013" name="Picture 5" descr="BS00554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191000"/>
            <a:ext cx="2520950" cy="219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4" name="Picture 6" descr="an00790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26" y="2362201"/>
            <a:ext cx="2232025" cy="232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263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Picture 3" descr="j0095699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446" y="1975514"/>
            <a:ext cx="2950601" cy="2334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0" name="Picture 4" descr="j0095737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146" y="4783823"/>
            <a:ext cx="27432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658906" y="1904999"/>
            <a:ext cx="7799294" cy="4450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Logical-mathematical intelligence is the </a:t>
            </a:r>
            <a:r>
              <a:rPr lang="en-US" sz="2800" u="sng" dirty="0"/>
              <a:t>capacity to use numbers effectively</a:t>
            </a:r>
            <a:r>
              <a:rPr lang="en-US" sz="2800" dirty="0"/>
              <a:t> and reason well.  </a:t>
            </a:r>
            <a:endParaRPr lang="en-US" sz="2800" dirty="0" smtClean="0"/>
          </a:p>
          <a:p>
            <a:pPr marL="342900" indent="-342900" eaLnBrk="1" hangingPunct="1">
              <a:spcBef>
                <a:spcPct val="200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 smtClean="0"/>
              <a:t>Someone </a:t>
            </a:r>
            <a:r>
              <a:rPr lang="en-US" sz="2800" dirty="0"/>
              <a:t>who has this kind of intelligence is able to see cause and effect really well; also, </a:t>
            </a:r>
            <a:r>
              <a:rPr lang="en-US" sz="2800" i="1" u="sng" dirty="0"/>
              <a:t>they are able to identify a problem and solve it right there on the spot</a:t>
            </a:r>
            <a:r>
              <a:rPr lang="en-US" sz="2800" dirty="0"/>
              <a:t>.  </a:t>
            </a:r>
            <a:endParaRPr lang="en-US" sz="2800" dirty="0" smtClean="0"/>
          </a:p>
          <a:p>
            <a:pPr marL="342900" indent="-342900" eaLnBrk="1" hangingPunct="1">
              <a:spcBef>
                <a:spcPct val="200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 smtClean="0"/>
              <a:t>People </a:t>
            </a:r>
            <a:r>
              <a:rPr lang="en-US" sz="2800" dirty="0"/>
              <a:t>with this intelligence think by reasoning, and they love experimenting, questioning, figuring out logical puzzles, and calculating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27313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Logical-Mathematical </a:t>
            </a:r>
            <a:r>
              <a:rPr lang="en-US" sz="5400" dirty="0" smtClean="0">
                <a:solidFill>
                  <a:schemeClr val="tx1"/>
                </a:solidFill>
              </a:rPr>
              <a:t>Intelligence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87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of intelligence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694" y="2286000"/>
            <a:ext cx="10757647" cy="4020671"/>
          </a:xfrm>
        </p:spPr>
        <p:txBody>
          <a:bodyPr/>
          <a:lstStyle/>
          <a:p>
            <a:pPr marL="631825" indent="-493713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Intelligence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has been </a:t>
            </a:r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defined in many different ways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including logic, abstract thought, understanding, self-awareness, communication, learning, having emotional knowledge, planning and problem solving.  </a:t>
            </a:r>
          </a:p>
          <a:p>
            <a:pPr marL="631825" indent="-493713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Intelligence is most widely studied in human, but has also been observed in animals and in plants. </a:t>
            </a:r>
          </a:p>
          <a:p>
            <a:pPr marL="631825" indent="-493713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Within the discipline of Psychology, various approaches to human intelligence have been adopted. </a:t>
            </a:r>
          </a:p>
        </p:txBody>
      </p:sp>
    </p:spTree>
    <p:extLst>
      <p:ext uri="{BB962C8B-B14F-4D97-AF65-F5344CB8AC3E}">
        <p14:creationId xmlns:p14="http://schemas.microsoft.com/office/powerpoint/2010/main" val="239369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400" dirty="0" smtClean="0"/>
              <a:t>Possible Careers</a:t>
            </a:r>
            <a:endParaRPr lang="en-US" sz="4400" dirty="0"/>
          </a:p>
        </p:txBody>
      </p:sp>
      <p:sp>
        <p:nvSpPr>
          <p:cNvPr id="140292" name="Rectangle 4"/>
          <p:cNvSpPr>
            <a:spLocks noGrp="1" noChangeArrowheads="1"/>
          </p:cNvSpPr>
          <p:nvPr>
            <p:ph idx="1"/>
          </p:nvPr>
        </p:nvSpPr>
        <p:spPr>
          <a:xfrm>
            <a:off x="1024128" y="2286000"/>
            <a:ext cx="3805449" cy="4023360"/>
          </a:xfrm>
        </p:spPr>
        <p:txBody>
          <a:bodyPr rtlCol="0">
            <a:normAutofit fontScale="92500" lnSpcReduction="20000"/>
          </a:bodyPr>
          <a:lstStyle/>
          <a:p>
            <a:pPr marL="174625" indent="-174625" eaLnBrk="1" fontAlgn="auto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Accountant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4625" indent="-174625" eaLnBrk="1" fontAlgn="auto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Auditor</a:t>
            </a:r>
          </a:p>
          <a:p>
            <a:pPr marL="174625" indent="-174625" eaLnBrk="1" fontAlgn="auto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Banker</a:t>
            </a:r>
          </a:p>
          <a:p>
            <a:pPr marL="174625" indent="-174625" eaLnBrk="1" fontAlgn="auto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 keeper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4625" indent="-174625" eaLnBrk="1" fontAlgn="auto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person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4625" indent="-174625" eaLnBrk="1" fontAlgn="auto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Computer Analyst</a:t>
            </a:r>
          </a:p>
          <a:p>
            <a:pPr marL="174625" indent="-174625" eaLnBrk="1" fontAlgn="auto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Computer Programmer</a:t>
            </a:r>
          </a:p>
          <a:p>
            <a:pPr marL="174625" indent="-174625" eaLnBrk="1" fontAlgn="auto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Doctor</a:t>
            </a:r>
          </a:p>
          <a:p>
            <a:pPr eaLnBrk="1" fontAlgn="auto" hangingPunct="1">
              <a:buFont typeface="Monotype Sorts" charset="0"/>
              <a:buChar char="u"/>
              <a:defRPr/>
            </a:pPr>
            <a:endParaRPr lang="en-US" sz="2800" dirty="0"/>
          </a:p>
        </p:txBody>
      </p:sp>
      <p:sp>
        <p:nvSpPr>
          <p:cNvPr id="140293" name="Text Box 5"/>
          <p:cNvSpPr txBox="1">
            <a:spLocks noChangeArrowheads="1"/>
          </p:cNvSpPr>
          <p:nvPr/>
        </p:nvSpPr>
        <p:spPr bwMode="auto">
          <a:xfrm>
            <a:off x="7467600" y="990601"/>
            <a:ext cx="3733800" cy="5008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800" dirty="0"/>
              <a:t> Economist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800" dirty="0"/>
              <a:t> Legal Assistant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800" dirty="0"/>
              <a:t> Mathematician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800" dirty="0"/>
              <a:t> Purchasing Agent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800" dirty="0"/>
              <a:t> Science Researcher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800" dirty="0"/>
              <a:t> Science Teacher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800" dirty="0"/>
              <a:t> Statistician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800" dirty="0"/>
              <a:t> Technician</a:t>
            </a:r>
          </a:p>
        </p:txBody>
      </p:sp>
      <p:pic>
        <p:nvPicPr>
          <p:cNvPr id="47110" name="Picture 6" descr="ag00029_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219201"/>
            <a:ext cx="3581400" cy="284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065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40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40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140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40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40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140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140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140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140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140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140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140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900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140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140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4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140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140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4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300" fill="hold"/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2" grpId="0" build="p" bldLvl="2" autoUpdateAnimBg="0" advAuto="0"/>
      <p:bldP spid="140293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Rectangle 3"/>
          <p:cNvSpPr>
            <a:spLocks noGrp="1" noChangeArrowheads="1"/>
          </p:cNvSpPr>
          <p:nvPr>
            <p:ph type="title"/>
          </p:nvPr>
        </p:nvSpPr>
        <p:spPr>
          <a:xfrm>
            <a:off x="1048871" y="723900"/>
            <a:ext cx="7772400" cy="11049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spatial intelligence</a:t>
            </a:r>
          </a:p>
        </p:txBody>
      </p:sp>
      <p:sp>
        <p:nvSpPr>
          <p:cNvPr id="142340" name="Rectangle 4"/>
          <p:cNvSpPr>
            <a:spLocks noGrp="1" noChangeArrowheads="1"/>
          </p:cNvSpPr>
          <p:nvPr>
            <p:ph idx="1"/>
          </p:nvPr>
        </p:nvSpPr>
        <p:spPr>
          <a:xfrm>
            <a:off x="1071095" y="2125664"/>
            <a:ext cx="9834469" cy="4194454"/>
          </a:xfrm>
        </p:spPr>
        <p:txBody>
          <a:bodyPr>
            <a:normAutofit/>
          </a:bodyPr>
          <a:lstStyle/>
          <a:p>
            <a:pPr marL="685800" indent="-547688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Spatial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intelligence is the brain’s </a:t>
            </a:r>
            <a:r>
              <a:rPr lang="en-US" sz="3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ability to perceive </a:t>
            </a:r>
            <a:r>
              <a:rPr lang="en-US" sz="3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interpret </a:t>
            </a:r>
            <a:r>
              <a:rPr lang="en-US" sz="3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stimuli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547688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words, it’s how our minds process what we see. 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547688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very recognized, spatial intelligence is very important in the arts and in everyday life.</a:t>
            </a: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4670425" y="2125664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2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69962" y="810001"/>
            <a:ext cx="7772400" cy="1143000"/>
          </a:xfrm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</a:extLst>
        </p:spPr>
        <p:txBody>
          <a:bodyPr>
            <a:normAutofit/>
          </a:bodyPr>
          <a:lstStyle/>
          <a:p>
            <a:pPr>
              <a:defRPr/>
            </a:pP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Possible Careers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xfrm>
            <a:off x="669924" y="2014538"/>
            <a:ext cx="4606925" cy="4572000"/>
          </a:xfrm>
        </p:spPr>
        <p:txBody>
          <a:bodyPr rtlCol="0">
            <a:normAutofit/>
          </a:bodyPr>
          <a:lstStyle/>
          <a:p>
            <a:pPr marL="228600" indent="-2286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Advertising Agent</a:t>
            </a:r>
          </a:p>
          <a:p>
            <a:pPr marL="228600" indent="-2286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</a:t>
            </a:r>
          </a:p>
          <a:p>
            <a:pPr marL="228600" indent="-2286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Cartographer (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Maker)</a:t>
            </a:r>
          </a:p>
          <a:p>
            <a:pPr marL="228600" indent="-2286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Drafter</a:t>
            </a:r>
          </a:p>
          <a:p>
            <a:pPr marL="228600" indent="-2286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</a:t>
            </a:r>
          </a:p>
          <a:p>
            <a:pPr marL="228600" indent="-2286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 Artist</a:t>
            </a:r>
          </a:p>
          <a:p>
            <a:pPr marL="228600" indent="-2286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 Designer</a:t>
            </a:r>
          </a:p>
          <a:p>
            <a:pPr marL="228600" indent="-2286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Fashion Designer</a:t>
            </a:r>
          </a:p>
          <a:p>
            <a:pPr>
              <a:buClr>
                <a:schemeClr val="tx1"/>
              </a:buClr>
              <a:buNone/>
              <a:defRPr/>
            </a:pP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6858000" y="2133600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143365" name="Rectangle 5"/>
          <p:cNvSpPr>
            <a:spLocks noChangeArrowheads="1"/>
          </p:cNvSpPr>
          <p:nvPr/>
        </p:nvSpPr>
        <p:spPr bwMode="auto">
          <a:xfrm>
            <a:off x="5522913" y="1956176"/>
            <a:ext cx="3810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82575" indent="-282575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800" dirty="0"/>
              <a:t>Interior Designer</a:t>
            </a:r>
          </a:p>
          <a:p>
            <a:pPr marL="282575" indent="-282575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800" dirty="0"/>
              <a:t>Inventor</a:t>
            </a:r>
          </a:p>
          <a:p>
            <a:pPr marL="282575" indent="-282575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800" dirty="0"/>
              <a:t>Painter</a:t>
            </a:r>
          </a:p>
          <a:p>
            <a:pPr marL="282575" indent="-282575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800" dirty="0"/>
              <a:t>Photographer</a:t>
            </a:r>
          </a:p>
          <a:p>
            <a:pPr marL="282575" indent="-282575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800" dirty="0"/>
              <a:t>Pilot</a:t>
            </a:r>
          </a:p>
          <a:p>
            <a:pPr marL="282575" indent="-282575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800" dirty="0"/>
              <a:t>Sculptor</a:t>
            </a:r>
          </a:p>
          <a:p>
            <a:pPr marL="282575" indent="-282575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800" dirty="0"/>
              <a:t>Surveyor</a:t>
            </a:r>
          </a:p>
          <a:p>
            <a:pPr marL="282575" indent="-282575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800" dirty="0"/>
              <a:t>Urban Planner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Char char="u"/>
            </a:pPr>
            <a:endParaRPr lang="en-US" sz="2800" b="1" dirty="0"/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Char char="u"/>
            </a:pPr>
            <a:endParaRPr lang="en-US" sz="2800" dirty="0"/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endParaRPr lang="en-US" sz="3200" dirty="0"/>
          </a:p>
        </p:txBody>
      </p:sp>
      <p:sp>
        <p:nvSpPr>
          <p:cNvPr id="143366" name="Freeform 6"/>
          <p:cNvSpPr>
            <a:spLocks/>
          </p:cNvSpPr>
          <p:nvPr/>
        </p:nvSpPr>
        <p:spPr bwMode="auto">
          <a:xfrm>
            <a:off x="8991601" y="3810000"/>
            <a:ext cx="1465263" cy="1404938"/>
          </a:xfrm>
          <a:custGeom>
            <a:avLst/>
            <a:gdLst>
              <a:gd name="T0" fmla="*/ 2147483646 w 923"/>
              <a:gd name="T1" fmla="*/ 2147483646 h 885"/>
              <a:gd name="T2" fmla="*/ 2147483646 w 923"/>
              <a:gd name="T3" fmla="*/ 2147483646 h 885"/>
              <a:gd name="T4" fmla="*/ 2147483646 w 923"/>
              <a:gd name="T5" fmla="*/ 2147483646 h 885"/>
              <a:gd name="T6" fmla="*/ 2147483646 w 923"/>
              <a:gd name="T7" fmla="*/ 2147483646 h 885"/>
              <a:gd name="T8" fmla="*/ 2147483646 w 923"/>
              <a:gd name="T9" fmla="*/ 2147483646 h 885"/>
              <a:gd name="T10" fmla="*/ 2147483646 w 923"/>
              <a:gd name="T11" fmla="*/ 2147483646 h 885"/>
              <a:gd name="T12" fmla="*/ 2147483646 w 923"/>
              <a:gd name="T13" fmla="*/ 2147483646 h 885"/>
              <a:gd name="T14" fmla="*/ 2147483646 w 923"/>
              <a:gd name="T15" fmla="*/ 2147483646 h 885"/>
              <a:gd name="T16" fmla="*/ 2147483646 w 923"/>
              <a:gd name="T17" fmla="*/ 2147483646 h 885"/>
              <a:gd name="T18" fmla="*/ 2147483646 w 923"/>
              <a:gd name="T19" fmla="*/ 2147483646 h 885"/>
              <a:gd name="T20" fmla="*/ 2147483646 w 923"/>
              <a:gd name="T21" fmla="*/ 2147483646 h 885"/>
              <a:gd name="T22" fmla="*/ 2147483646 w 923"/>
              <a:gd name="T23" fmla="*/ 2147483646 h 885"/>
              <a:gd name="T24" fmla="*/ 2147483646 w 923"/>
              <a:gd name="T25" fmla="*/ 2147483646 h 885"/>
              <a:gd name="T26" fmla="*/ 2147483646 w 923"/>
              <a:gd name="T27" fmla="*/ 2147483646 h 885"/>
              <a:gd name="T28" fmla="*/ 2147483646 w 923"/>
              <a:gd name="T29" fmla="*/ 2147483646 h 885"/>
              <a:gd name="T30" fmla="*/ 2147483646 w 923"/>
              <a:gd name="T31" fmla="*/ 2147483646 h 885"/>
              <a:gd name="T32" fmla="*/ 2147483646 w 923"/>
              <a:gd name="T33" fmla="*/ 2147483646 h 885"/>
              <a:gd name="T34" fmla="*/ 2147483646 w 923"/>
              <a:gd name="T35" fmla="*/ 2147483646 h 885"/>
              <a:gd name="T36" fmla="*/ 2147483646 w 923"/>
              <a:gd name="T37" fmla="*/ 2147483646 h 885"/>
              <a:gd name="T38" fmla="*/ 2147483646 w 923"/>
              <a:gd name="T39" fmla="*/ 2147483646 h 885"/>
              <a:gd name="T40" fmla="*/ 2147483646 w 923"/>
              <a:gd name="T41" fmla="*/ 2147483646 h 885"/>
              <a:gd name="T42" fmla="*/ 2147483646 w 923"/>
              <a:gd name="T43" fmla="*/ 2147483646 h 885"/>
              <a:gd name="T44" fmla="*/ 2147483646 w 923"/>
              <a:gd name="T45" fmla="*/ 2147483646 h 885"/>
              <a:gd name="T46" fmla="*/ 2147483646 w 923"/>
              <a:gd name="T47" fmla="*/ 2147483646 h 885"/>
              <a:gd name="T48" fmla="*/ 2147483646 w 923"/>
              <a:gd name="T49" fmla="*/ 2147483646 h 885"/>
              <a:gd name="T50" fmla="*/ 2147483646 w 923"/>
              <a:gd name="T51" fmla="*/ 2147483646 h 885"/>
              <a:gd name="T52" fmla="*/ 2147483646 w 923"/>
              <a:gd name="T53" fmla="*/ 2147483646 h 885"/>
              <a:gd name="T54" fmla="*/ 2147483646 w 923"/>
              <a:gd name="T55" fmla="*/ 2147483646 h 885"/>
              <a:gd name="T56" fmla="*/ 2147483646 w 923"/>
              <a:gd name="T57" fmla="*/ 2147483646 h 885"/>
              <a:gd name="T58" fmla="*/ 2147483646 w 923"/>
              <a:gd name="T59" fmla="*/ 2147483646 h 885"/>
              <a:gd name="T60" fmla="*/ 2147483646 w 923"/>
              <a:gd name="T61" fmla="*/ 2147483646 h 885"/>
              <a:gd name="T62" fmla="*/ 2147483646 w 923"/>
              <a:gd name="T63" fmla="*/ 2147483646 h 885"/>
              <a:gd name="T64" fmla="*/ 2147483646 w 923"/>
              <a:gd name="T65" fmla="*/ 2147483646 h 885"/>
              <a:gd name="T66" fmla="*/ 2147483646 w 923"/>
              <a:gd name="T67" fmla="*/ 2147483646 h 885"/>
              <a:gd name="T68" fmla="*/ 2147483646 w 923"/>
              <a:gd name="T69" fmla="*/ 2147483646 h 885"/>
              <a:gd name="T70" fmla="*/ 2147483646 w 923"/>
              <a:gd name="T71" fmla="*/ 2147483646 h 885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923" h="885">
                <a:moveTo>
                  <a:pt x="741" y="73"/>
                </a:moveTo>
                <a:lnTo>
                  <a:pt x="721" y="58"/>
                </a:lnTo>
                <a:lnTo>
                  <a:pt x="700" y="44"/>
                </a:lnTo>
                <a:lnTo>
                  <a:pt x="676" y="30"/>
                </a:lnTo>
                <a:lnTo>
                  <a:pt x="648" y="20"/>
                </a:lnTo>
                <a:lnTo>
                  <a:pt x="619" y="12"/>
                </a:lnTo>
                <a:lnTo>
                  <a:pt x="585" y="6"/>
                </a:lnTo>
                <a:lnTo>
                  <a:pt x="551" y="2"/>
                </a:lnTo>
                <a:lnTo>
                  <a:pt x="518" y="0"/>
                </a:lnTo>
                <a:lnTo>
                  <a:pt x="482" y="2"/>
                </a:lnTo>
                <a:lnTo>
                  <a:pt x="445" y="6"/>
                </a:lnTo>
                <a:lnTo>
                  <a:pt x="407" y="14"/>
                </a:lnTo>
                <a:lnTo>
                  <a:pt x="370" y="24"/>
                </a:lnTo>
                <a:lnTo>
                  <a:pt x="332" y="36"/>
                </a:lnTo>
                <a:lnTo>
                  <a:pt x="297" y="52"/>
                </a:lnTo>
                <a:lnTo>
                  <a:pt x="261" y="71"/>
                </a:lnTo>
                <a:lnTo>
                  <a:pt x="226" y="93"/>
                </a:lnTo>
                <a:lnTo>
                  <a:pt x="162" y="145"/>
                </a:lnTo>
                <a:lnTo>
                  <a:pt x="107" y="206"/>
                </a:lnTo>
                <a:lnTo>
                  <a:pt x="62" y="271"/>
                </a:lnTo>
                <a:lnTo>
                  <a:pt x="30" y="342"/>
                </a:lnTo>
                <a:lnTo>
                  <a:pt x="8" y="417"/>
                </a:lnTo>
                <a:lnTo>
                  <a:pt x="0" y="494"/>
                </a:lnTo>
                <a:lnTo>
                  <a:pt x="6" y="571"/>
                </a:lnTo>
                <a:lnTo>
                  <a:pt x="28" y="650"/>
                </a:lnTo>
                <a:lnTo>
                  <a:pt x="58" y="721"/>
                </a:lnTo>
                <a:lnTo>
                  <a:pt x="91" y="778"/>
                </a:lnTo>
                <a:lnTo>
                  <a:pt x="125" y="824"/>
                </a:lnTo>
                <a:lnTo>
                  <a:pt x="162" y="855"/>
                </a:lnTo>
                <a:lnTo>
                  <a:pt x="200" y="877"/>
                </a:lnTo>
                <a:lnTo>
                  <a:pt x="239" y="885"/>
                </a:lnTo>
                <a:lnTo>
                  <a:pt x="279" y="885"/>
                </a:lnTo>
                <a:lnTo>
                  <a:pt x="320" y="873"/>
                </a:lnTo>
                <a:lnTo>
                  <a:pt x="358" y="857"/>
                </a:lnTo>
                <a:lnTo>
                  <a:pt x="393" y="842"/>
                </a:lnTo>
                <a:lnTo>
                  <a:pt x="423" y="824"/>
                </a:lnTo>
                <a:lnTo>
                  <a:pt x="449" y="800"/>
                </a:lnTo>
                <a:lnTo>
                  <a:pt x="471" y="770"/>
                </a:lnTo>
                <a:lnTo>
                  <a:pt x="486" y="731"/>
                </a:lnTo>
                <a:lnTo>
                  <a:pt x="500" y="680"/>
                </a:lnTo>
                <a:lnTo>
                  <a:pt x="508" y="616"/>
                </a:lnTo>
                <a:lnTo>
                  <a:pt x="512" y="589"/>
                </a:lnTo>
                <a:lnTo>
                  <a:pt x="520" y="565"/>
                </a:lnTo>
                <a:lnTo>
                  <a:pt x="532" y="549"/>
                </a:lnTo>
                <a:lnTo>
                  <a:pt x="548" y="539"/>
                </a:lnTo>
                <a:lnTo>
                  <a:pt x="565" y="534"/>
                </a:lnTo>
                <a:lnTo>
                  <a:pt x="585" y="536"/>
                </a:lnTo>
                <a:lnTo>
                  <a:pt x="607" y="541"/>
                </a:lnTo>
                <a:lnTo>
                  <a:pt x="631" y="553"/>
                </a:lnTo>
                <a:lnTo>
                  <a:pt x="654" y="571"/>
                </a:lnTo>
                <a:lnTo>
                  <a:pt x="674" y="591"/>
                </a:lnTo>
                <a:lnTo>
                  <a:pt x="696" y="613"/>
                </a:lnTo>
                <a:lnTo>
                  <a:pt x="715" y="632"/>
                </a:lnTo>
                <a:lnTo>
                  <a:pt x="735" y="648"/>
                </a:lnTo>
                <a:lnTo>
                  <a:pt x="755" y="658"/>
                </a:lnTo>
                <a:lnTo>
                  <a:pt x="777" y="656"/>
                </a:lnTo>
                <a:lnTo>
                  <a:pt x="798" y="644"/>
                </a:lnTo>
                <a:lnTo>
                  <a:pt x="812" y="632"/>
                </a:lnTo>
                <a:lnTo>
                  <a:pt x="828" y="618"/>
                </a:lnTo>
                <a:lnTo>
                  <a:pt x="844" y="599"/>
                </a:lnTo>
                <a:lnTo>
                  <a:pt x="862" y="579"/>
                </a:lnTo>
                <a:lnTo>
                  <a:pt x="879" y="553"/>
                </a:lnTo>
                <a:lnTo>
                  <a:pt x="895" y="526"/>
                </a:lnTo>
                <a:lnTo>
                  <a:pt x="907" y="496"/>
                </a:lnTo>
                <a:lnTo>
                  <a:pt x="917" y="460"/>
                </a:lnTo>
                <a:lnTo>
                  <a:pt x="923" y="423"/>
                </a:lnTo>
                <a:lnTo>
                  <a:pt x="921" y="383"/>
                </a:lnTo>
                <a:lnTo>
                  <a:pt x="913" y="340"/>
                </a:lnTo>
                <a:lnTo>
                  <a:pt x="899" y="293"/>
                </a:lnTo>
                <a:lnTo>
                  <a:pt x="875" y="243"/>
                </a:lnTo>
                <a:lnTo>
                  <a:pt x="842" y="190"/>
                </a:lnTo>
                <a:lnTo>
                  <a:pt x="796" y="133"/>
                </a:lnTo>
                <a:lnTo>
                  <a:pt x="741" y="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67" name="Freeform 7"/>
          <p:cNvSpPr>
            <a:spLocks/>
          </p:cNvSpPr>
          <p:nvPr/>
        </p:nvSpPr>
        <p:spPr bwMode="auto">
          <a:xfrm>
            <a:off x="8964613" y="3808414"/>
            <a:ext cx="1465262" cy="1404937"/>
          </a:xfrm>
          <a:custGeom>
            <a:avLst/>
            <a:gdLst>
              <a:gd name="T0" fmla="*/ 2147483646 w 923"/>
              <a:gd name="T1" fmla="*/ 2147483646 h 885"/>
              <a:gd name="T2" fmla="*/ 2147483646 w 923"/>
              <a:gd name="T3" fmla="*/ 2147483646 h 885"/>
              <a:gd name="T4" fmla="*/ 2147483646 w 923"/>
              <a:gd name="T5" fmla="*/ 2147483646 h 885"/>
              <a:gd name="T6" fmla="*/ 2147483646 w 923"/>
              <a:gd name="T7" fmla="*/ 2147483646 h 885"/>
              <a:gd name="T8" fmla="*/ 2147483646 w 923"/>
              <a:gd name="T9" fmla="*/ 0 h 885"/>
              <a:gd name="T10" fmla="*/ 2147483646 w 923"/>
              <a:gd name="T11" fmla="*/ 2147483646 h 885"/>
              <a:gd name="T12" fmla="*/ 2147483646 w 923"/>
              <a:gd name="T13" fmla="*/ 2147483646 h 885"/>
              <a:gd name="T14" fmla="*/ 2147483646 w 923"/>
              <a:gd name="T15" fmla="*/ 2147483646 h 885"/>
              <a:gd name="T16" fmla="*/ 2147483646 w 923"/>
              <a:gd name="T17" fmla="*/ 2147483646 h 885"/>
              <a:gd name="T18" fmla="*/ 2147483646 w 923"/>
              <a:gd name="T19" fmla="*/ 2147483646 h 885"/>
              <a:gd name="T20" fmla="*/ 2147483646 w 923"/>
              <a:gd name="T21" fmla="*/ 2147483646 h 885"/>
              <a:gd name="T22" fmla="*/ 2147483646 w 923"/>
              <a:gd name="T23" fmla="*/ 2147483646 h 885"/>
              <a:gd name="T24" fmla="*/ 2147483646 w 923"/>
              <a:gd name="T25" fmla="*/ 2147483646 h 885"/>
              <a:gd name="T26" fmla="*/ 2147483646 w 923"/>
              <a:gd name="T27" fmla="*/ 2147483646 h 885"/>
              <a:gd name="T28" fmla="*/ 2147483646 w 923"/>
              <a:gd name="T29" fmla="*/ 2147483646 h 885"/>
              <a:gd name="T30" fmla="*/ 2147483646 w 923"/>
              <a:gd name="T31" fmla="*/ 2147483646 h 885"/>
              <a:gd name="T32" fmla="*/ 2147483646 w 923"/>
              <a:gd name="T33" fmla="*/ 2147483646 h 885"/>
              <a:gd name="T34" fmla="*/ 2147483646 w 923"/>
              <a:gd name="T35" fmla="*/ 2147483646 h 885"/>
              <a:gd name="T36" fmla="*/ 2147483646 w 923"/>
              <a:gd name="T37" fmla="*/ 2147483646 h 885"/>
              <a:gd name="T38" fmla="*/ 2147483646 w 923"/>
              <a:gd name="T39" fmla="*/ 2147483646 h 885"/>
              <a:gd name="T40" fmla="*/ 2147483646 w 923"/>
              <a:gd name="T41" fmla="*/ 2147483646 h 885"/>
              <a:gd name="T42" fmla="*/ 2147483646 w 923"/>
              <a:gd name="T43" fmla="*/ 2147483646 h 885"/>
              <a:gd name="T44" fmla="*/ 2147483646 w 923"/>
              <a:gd name="T45" fmla="*/ 2147483646 h 885"/>
              <a:gd name="T46" fmla="*/ 2147483646 w 923"/>
              <a:gd name="T47" fmla="*/ 2147483646 h 885"/>
              <a:gd name="T48" fmla="*/ 2147483646 w 923"/>
              <a:gd name="T49" fmla="*/ 2147483646 h 885"/>
              <a:gd name="T50" fmla="*/ 2147483646 w 923"/>
              <a:gd name="T51" fmla="*/ 2147483646 h 885"/>
              <a:gd name="T52" fmla="*/ 2147483646 w 923"/>
              <a:gd name="T53" fmla="*/ 2147483646 h 885"/>
              <a:gd name="T54" fmla="*/ 2147483646 w 923"/>
              <a:gd name="T55" fmla="*/ 2147483646 h 885"/>
              <a:gd name="T56" fmla="*/ 2147483646 w 923"/>
              <a:gd name="T57" fmla="*/ 2147483646 h 885"/>
              <a:gd name="T58" fmla="*/ 2147483646 w 923"/>
              <a:gd name="T59" fmla="*/ 2147483646 h 885"/>
              <a:gd name="T60" fmla="*/ 2147483646 w 923"/>
              <a:gd name="T61" fmla="*/ 2147483646 h 885"/>
              <a:gd name="T62" fmla="*/ 2147483646 w 923"/>
              <a:gd name="T63" fmla="*/ 2147483646 h 885"/>
              <a:gd name="T64" fmla="*/ 2147483646 w 923"/>
              <a:gd name="T65" fmla="*/ 2147483646 h 885"/>
              <a:gd name="T66" fmla="*/ 2147483646 w 923"/>
              <a:gd name="T67" fmla="*/ 2147483646 h 885"/>
              <a:gd name="T68" fmla="*/ 2147483646 w 923"/>
              <a:gd name="T69" fmla="*/ 2147483646 h 885"/>
              <a:gd name="T70" fmla="*/ 2147483646 w 923"/>
              <a:gd name="T71" fmla="*/ 2147483646 h 885"/>
              <a:gd name="T72" fmla="*/ 2147483646 w 923"/>
              <a:gd name="T73" fmla="*/ 2147483646 h 885"/>
              <a:gd name="T74" fmla="*/ 2147483646 w 923"/>
              <a:gd name="T75" fmla="*/ 2147483646 h 885"/>
              <a:gd name="T76" fmla="*/ 2147483646 w 923"/>
              <a:gd name="T77" fmla="*/ 2147483646 h 885"/>
              <a:gd name="T78" fmla="*/ 2147483646 w 923"/>
              <a:gd name="T79" fmla="*/ 2147483646 h 88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923" h="885">
                <a:moveTo>
                  <a:pt x="741" y="73"/>
                </a:moveTo>
                <a:lnTo>
                  <a:pt x="741" y="73"/>
                </a:lnTo>
                <a:lnTo>
                  <a:pt x="721" y="58"/>
                </a:lnTo>
                <a:lnTo>
                  <a:pt x="700" y="44"/>
                </a:lnTo>
                <a:lnTo>
                  <a:pt x="676" y="30"/>
                </a:lnTo>
                <a:lnTo>
                  <a:pt x="648" y="20"/>
                </a:lnTo>
                <a:lnTo>
                  <a:pt x="619" y="12"/>
                </a:lnTo>
                <a:lnTo>
                  <a:pt x="585" y="6"/>
                </a:lnTo>
                <a:lnTo>
                  <a:pt x="551" y="2"/>
                </a:lnTo>
                <a:lnTo>
                  <a:pt x="518" y="0"/>
                </a:lnTo>
                <a:lnTo>
                  <a:pt x="482" y="2"/>
                </a:lnTo>
                <a:lnTo>
                  <a:pt x="445" y="6"/>
                </a:lnTo>
                <a:lnTo>
                  <a:pt x="407" y="14"/>
                </a:lnTo>
                <a:lnTo>
                  <a:pt x="370" y="24"/>
                </a:lnTo>
                <a:lnTo>
                  <a:pt x="332" y="36"/>
                </a:lnTo>
                <a:lnTo>
                  <a:pt x="297" y="52"/>
                </a:lnTo>
                <a:lnTo>
                  <a:pt x="261" y="71"/>
                </a:lnTo>
                <a:lnTo>
                  <a:pt x="226" y="93"/>
                </a:lnTo>
                <a:lnTo>
                  <a:pt x="162" y="145"/>
                </a:lnTo>
                <a:lnTo>
                  <a:pt x="107" y="206"/>
                </a:lnTo>
                <a:lnTo>
                  <a:pt x="62" y="271"/>
                </a:lnTo>
                <a:lnTo>
                  <a:pt x="30" y="342"/>
                </a:lnTo>
                <a:lnTo>
                  <a:pt x="8" y="417"/>
                </a:lnTo>
                <a:lnTo>
                  <a:pt x="0" y="494"/>
                </a:lnTo>
                <a:lnTo>
                  <a:pt x="6" y="571"/>
                </a:lnTo>
                <a:lnTo>
                  <a:pt x="28" y="650"/>
                </a:lnTo>
                <a:lnTo>
                  <a:pt x="58" y="721"/>
                </a:lnTo>
                <a:lnTo>
                  <a:pt x="91" y="778"/>
                </a:lnTo>
                <a:lnTo>
                  <a:pt x="125" y="824"/>
                </a:lnTo>
                <a:lnTo>
                  <a:pt x="162" y="855"/>
                </a:lnTo>
                <a:lnTo>
                  <a:pt x="200" y="877"/>
                </a:lnTo>
                <a:lnTo>
                  <a:pt x="239" y="885"/>
                </a:lnTo>
                <a:lnTo>
                  <a:pt x="279" y="885"/>
                </a:lnTo>
                <a:lnTo>
                  <a:pt x="320" y="873"/>
                </a:lnTo>
                <a:lnTo>
                  <a:pt x="358" y="857"/>
                </a:lnTo>
                <a:lnTo>
                  <a:pt x="393" y="842"/>
                </a:lnTo>
                <a:lnTo>
                  <a:pt x="423" y="824"/>
                </a:lnTo>
                <a:lnTo>
                  <a:pt x="449" y="800"/>
                </a:lnTo>
                <a:lnTo>
                  <a:pt x="471" y="770"/>
                </a:lnTo>
                <a:lnTo>
                  <a:pt x="486" y="731"/>
                </a:lnTo>
                <a:lnTo>
                  <a:pt x="500" y="680"/>
                </a:lnTo>
                <a:lnTo>
                  <a:pt x="508" y="616"/>
                </a:lnTo>
                <a:lnTo>
                  <a:pt x="512" y="589"/>
                </a:lnTo>
                <a:lnTo>
                  <a:pt x="520" y="565"/>
                </a:lnTo>
                <a:lnTo>
                  <a:pt x="532" y="549"/>
                </a:lnTo>
                <a:lnTo>
                  <a:pt x="548" y="539"/>
                </a:lnTo>
                <a:lnTo>
                  <a:pt x="565" y="534"/>
                </a:lnTo>
                <a:lnTo>
                  <a:pt x="585" y="536"/>
                </a:lnTo>
                <a:lnTo>
                  <a:pt x="607" y="541"/>
                </a:lnTo>
                <a:lnTo>
                  <a:pt x="631" y="553"/>
                </a:lnTo>
                <a:lnTo>
                  <a:pt x="654" y="571"/>
                </a:lnTo>
                <a:lnTo>
                  <a:pt x="674" y="591"/>
                </a:lnTo>
                <a:lnTo>
                  <a:pt x="696" y="613"/>
                </a:lnTo>
                <a:lnTo>
                  <a:pt x="715" y="632"/>
                </a:lnTo>
                <a:lnTo>
                  <a:pt x="735" y="648"/>
                </a:lnTo>
                <a:lnTo>
                  <a:pt x="755" y="658"/>
                </a:lnTo>
                <a:lnTo>
                  <a:pt x="777" y="656"/>
                </a:lnTo>
                <a:lnTo>
                  <a:pt x="798" y="644"/>
                </a:lnTo>
                <a:lnTo>
                  <a:pt x="812" y="632"/>
                </a:lnTo>
                <a:lnTo>
                  <a:pt x="828" y="618"/>
                </a:lnTo>
                <a:lnTo>
                  <a:pt x="844" y="599"/>
                </a:lnTo>
                <a:lnTo>
                  <a:pt x="862" y="579"/>
                </a:lnTo>
                <a:lnTo>
                  <a:pt x="879" y="553"/>
                </a:lnTo>
                <a:lnTo>
                  <a:pt x="895" y="526"/>
                </a:lnTo>
                <a:lnTo>
                  <a:pt x="907" y="496"/>
                </a:lnTo>
                <a:lnTo>
                  <a:pt x="917" y="460"/>
                </a:lnTo>
                <a:lnTo>
                  <a:pt x="923" y="423"/>
                </a:lnTo>
                <a:lnTo>
                  <a:pt x="921" y="383"/>
                </a:lnTo>
                <a:lnTo>
                  <a:pt x="913" y="340"/>
                </a:lnTo>
                <a:lnTo>
                  <a:pt x="899" y="293"/>
                </a:lnTo>
                <a:lnTo>
                  <a:pt x="875" y="243"/>
                </a:lnTo>
                <a:lnTo>
                  <a:pt x="842" y="190"/>
                </a:lnTo>
                <a:lnTo>
                  <a:pt x="796" y="133"/>
                </a:lnTo>
                <a:lnTo>
                  <a:pt x="741" y="73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68" name="Freeform 8"/>
          <p:cNvSpPr>
            <a:spLocks/>
          </p:cNvSpPr>
          <p:nvPr/>
        </p:nvSpPr>
        <p:spPr bwMode="auto">
          <a:xfrm>
            <a:off x="8934450" y="3781426"/>
            <a:ext cx="1530350" cy="1470025"/>
          </a:xfrm>
          <a:custGeom>
            <a:avLst/>
            <a:gdLst>
              <a:gd name="T0" fmla="*/ 2147483646 w 964"/>
              <a:gd name="T1" fmla="*/ 2147483646 h 926"/>
              <a:gd name="T2" fmla="*/ 2147483646 w 964"/>
              <a:gd name="T3" fmla="*/ 2147483646 h 926"/>
              <a:gd name="T4" fmla="*/ 2147483646 w 964"/>
              <a:gd name="T5" fmla="*/ 2147483646 h 926"/>
              <a:gd name="T6" fmla="*/ 2147483646 w 964"/>
              <a:gd name="T7" fmla="*/ 2147483646 h 926"/>
              <a:gd name="T8" fmla="*/ 2147483646 w 964"/>
              <a:gd name="T9" fmla="*/ 2147483646 h 926"/>
              <a:gd name="T10" fmla="*/ 2147483646 w 964"/>
              <a:gd name="T11" fmla="*/ 2147483646 h 926"/>
              <a:gd name="T12" fmla="*/ 2147483646 w 964"/>
              <a:gd name="T13" fmla="*/ 2147483646 h 926"/>
              <a:gd name="T14" fmla="*/ 2147483646 w 964"/>
              <a:gd name="T15" fmla="*/ 2147483646 h 926"/>
              <a:gd name="T16" fmla="*/ 2147483646 w 964"/>
              <a:gd name="T17" fmla="*/ 2147483646 h 926"/>
              <a:gd name="T18" fmla="*/ 2147483646 w 964"/>
              <a:gd name="T19" fmla="*/ 2147483646 h 926"/>
              <a:gd name="T20" fmla="*/ 2147483646 w 964"/>
              <a:gd name="T21" fmla="*/ 2147483646 h 926"/>
              <a:gd name="T22" fmla="*/ 2147483646 w 964"/>
              <a:gd name="T23" fmla="*/ 2147483646 h 926"/>
              <a:gd name="T24" fmla="*/ 2147483646 w 964"/>
              <a:gd name="T25" fmla="*/ 2147483646 h 926"/>
              <a:gd name="T26" fmla="*/ 2147483646 w 964"/>
              <a:gd name="T27" fmla="*/ 2147483646 h 926"/>
              <a:gd name="T28" fmla="*/ 2147483646 w 964"/>
              <a:gd name="T29" fmla="*/ 2147483646 h 926"/>
              <a:gd name="T30" fmla="*/ 2147483646 w 964"/>
              <a:gd name="T31" fmla="*/ 2147483646 h 926"/>
              <a:gd name="T32" fmla="*/ 2147483646 w 964"/>
              <a:gd name="T33" fmla="*/ 2147483646 h 926"/>
              <a:gd name="T34" fmla="*/ 2147483646 w 964"/>
              <a:gd name="T35" fmla="*/ 2147483646 h 926"/>
              <a:gd name="T36" fmla="*/ 2147483646 w 964"/>
              <a:gd name="T37" fmla="*/ 2147483646 h 926"/>
              <a:gd name="T38" fmla="*/ 2147483646 w 964"/>
              <a:gd name="T39" fmla="*/ 2147483646 h 926"/>
              <a:gd name="T40" fmla="*/ 2147483646 w 964"/>
              <a:gd name="T41" fmla="*/ 2147483646 h 926"/>
              <a:gd name="T42" fmla="*/ 2147483646 w 964"/>
              <a:gd name="T43" fmla="*/ 2147483646 h 926"/>
              <a:gd name="T44" fmla="*/ 2147483646 w 964"/>
              <a:gd name="T45" fmla="*/ 2147483646 h 926"/>
              <a:gd name="T46" fmla="*/ 2147483646 w 964"/>
              <a:gd name="T47" fmla="*/ 2147483646 h 926"/>
              <a:gd name="T48" fmla="*/ 2147483646 w 964"/>
              <a:gd name="T49" fmla="*/ 2147483646 h 926"/>
              <a:gd name="T50" fmla="*/ 2147483646 w 964"/>
              <a:gd name="T51" fmla="*/ 2147483646 h 926"/>
              <a:gd name="T52" fmla="*/ 2147483646 w 964"/>
              <a:gd name="T53" fmla="*/ 2147483646 h 926"/>
              <a:gd name="T54" fmla="*/ 2147483646 w 964"/>
              <a:gd name="T55" fmla="*/ 2147483646 h 926"/>
              <a:gd name="T56" fmla="*/ 2147483646 w 964"/>
              <a:gd name="T57" fmla="*/ 2147483646 h 926"/>
              <a:gd name="T58" fmla="*/ 2147483646 w 964"/>
              <a:gd name="T59" fmla="*/ 2147483646 h 926"/>
              <a:gd name="T60" fmla="*/ 2147483646 w 964"/>
              <a:gd name="T61" fmla="*/ 0 h 926"/>
              <a:gd name="T62" fmla="*/ 2147483646 w 964"/>
              <a:gd name="T63" fmla="*/ 2147483646 h 926"/>
              <a:gd name="T64" fmla="*/ 2147483646 w 964"/>
              <a:gd name="T65" fmla="*/ 2147483646 h 926"/>
              <a:gd name="T66" fmla="*/ 2147483646 w 964"/>
              <a:gd name="T67" fmla="*/ 2147483646 h 926"/>
              <a:gd name="T68" fmla="*/ 2147483646 w 964"/>
              <a:gd name="T69" fmla="*/ 2147483646 h 926"/>
              <a:gd name="T70" fmla="*/ 2147483646 w 964"/>
              <a:gd name="T71" fmla="*/ 2147483646 h 926"/>
              <a:gd name="T72" fmla="*/ 2147483646 w 964"/>
              <a:gd name="T73" fmla="*/ 2147483646 h 926"/>
              <a:gd name="T74" fmla="*/ 2147483646 w 964"/>
              <a:gd name="T75" fmla="*/ 2147483646 h 926"/>
              <a:gd name="T76" fmla="*/ 2147483646 w 964"/>
              <a:gd name="T77" fmla="*/ 2147483646 h 926"/>
              <a:gd name="T78" fmla="*/ 2147483646 w 964"/>
              <a:gd name="T79" fmla="*/ 2147483646 h 926"/>
              <a:gd name="T80" fmla="*/ 2147483646 w 964"/>
              <a:gd name="T81" fmla="*/ 2147483646 h 926"/>
              <a:gd name="T82" fmla="*/ 2147483646 w 964"/>
              <a:gd name="T83" fmla="*/ 2147483646 h 926"/>
              <a:gd name="T84" fmla="*/ 2147483646 w 964"/>
              <a:gd name="T85" fmla="*/ 2147483646 h 926"/>
              <a:gd name="T86" fmla="*/ 2147483646 w 964"/>
              <a:gd name="T87" fmla="*/ 2147483646 h 926"/>
              <a:gd name="T88" fmla="*/ 2147483646 w 964"/>
              <a:gd name="T89" fmla="*/ 2147483646 h 926"/>
              <a:gd name="T90" fmla="*/ 2147483646 w 964"/>
              <a:gd name="T91" fmla="*/ 2147483646 h 926"/>
              <a:gd name="T92" fmla="*/ 2147483646 w 964"/>
              <a:gd name="T93" fmla="*/ 2147483646 h 926"/>
              <a:gd name="T94" fmla="*/ 2147483646 w 964"/>
              <a:gd name="T95" fmla="*/ 2147483646 h 926"/>
              <a:gd name="T96" fmla="*/ 2147483646 w 964"/>
              <a:gd name="T97" fmla="*/ 2147483646 h 926"/>
              <a:gd name="T98" fmla="*/ 2147483646 w 964"/>
              <a:gd name="T99" fmla="*/ 2147483646 h 926"/>
              <a:gd name="T100" fmla="*/ 2147483646 w 964"/>
              <a:gd name="T101" fmla="*/ 2147483646 h 926"/>
              <a:gd name="T102" fmla="*/ 2147483646 w 964"/>
              <a:gd name="T103" fmla="*/ 2147483646 h 926"/>
              <a:gd name="T104" fmla="*/ 2147483646 w 964"/>
              <a:gd name="T105" fmla="*/ 2147483646 h 926"/>
              <a:gd name="T106" fmla="*/ 0 w 964"/>
              <a:gd name="T107" fmla="*/ 2147483646 h 92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964" h="926">
                <a:moveTo>
                  <a:pt x="55" y="456"/>
                </a:moveTo>
                <a:lnTo>
                  <a:pt x="55" y="537"/>
                </a:lnTo>
                <a:lnTo>
                  <a:pt x="65" y="614"/>
                </a:lnTo>
                <a:lnTo>
                  <a:pt x="85" y="685"/>
                </a:lnTo>
                <a:lnTo>
                  <a:pt x="114" y="750"/>
                </a:lnTo>
                <a:lnTo>
                  <a:pt x="150" y="803"/>
                </a:lnTo>
                <a:lnTo>
                  <a:pt x="197" y="843"/>
                </a:lnTo>
                <a:lnTo>
                  <a:pt x="250" y="866"/>
                </a:lnTo>
                <a:lnTo>
                  <a:pt x="314" y="872"/>
                </a:lnTo>
                <a:lnTo>
                  <a:pt x="373" y="863"/>
                </a:lnTo>
                <a:lnTo>
                  <a:pt x="418" y="843"/>
                </a:lnTo>
                <a:lnTo>
                  <a:pt x="450" y="813"/>
                </a:lnTo>
                <a:lnTo>
                  <a:pt x="472" y="778"/>
                </a:lnTo>
                <a:lnTo>
                  <a:pt x="486" y="740"/>
                </a:lnTo>
                <a:lnTo>
                  <a:pt x="495" y="701"/>
                </a:lnTo>
                <a:lnTo>
                  <a:pt x="501" y="663"/>
                </a:lnTo>
                <a:lnTo>
                  <a:pt x="505" y="630"/>
                </a:lnTo>
                <a:lnTo>
                  <a:pt x="513" y="598"/>
                </a:lnTo>
                <a:lnTo>
                  <a:pt x="527" y="572"/>
                </a:lnTo>
                <a:lnTo>
                  <a:pt x="543" y="553"/>
                </a:lnTo>
                <a:lnTo>
                  <a:pt x="565" y="539"/>
                </a:lnTo>
                <a:lnTo>
                  <a:pt x="586" y="531"/>
                </a:lnTo>
                <a:lnTo>
                  <a:pt x="612" y="531"/>
                </a:lnTo>
                <a:lnTo>
                  <a:pt x="638" y="539"/>
                </a:lnTo>
                <a:lnTo>
                  <a:pt x="665" y="554"/>
                </a:lnTo>
                <a:lnTo>
                  <a:pt x="691" y="574"/>
                </a:lnTo>
                <a:lnTo>
                  <a:pt x="715" y="596"/>
                </a:lnTo>
                <a:lnTo>
                  <a:pt x="734" y="614"/>
                </a:lnTo>
                <a:lnTo>
                  <a:pt x="752" y="630"/>
                </a:lnTo>
                <a:lnTo>
                  <a:pt x="770" y="641"/>
                </a:lnTo>
                <a:lnTo>
                  <a:pt x="786" y="647"/>
                </a:lnTo>
                <a:lnTo>
                  <a:pt x="802" y="647"/>
                </a:lnTo>
                <a:lnTo>
                  <a:pt x="819" y="637"/>
                </a:lnTo>
                <a:lnTo>
                  <a:pt x="839" y="620"/>
                </a:lnTo>
                <a:lnTo>
                  <a:pt x="859" y="594"/>
                </a:lnTo>
                <a:lnTo>
                  <a:pt x="879" y="562"/>
                </a:lnTo>
                <a:lnTo>
                  <a:pt x="896" y="521"/>
                </a:lnTo>
                <a:lnTo>
                  <a:pt x="906" y="474"/>
                </a:lnTo>
                <a:lnTo>
                  <a:pt x="910" y="416"/>
                </a:lnTo>
                <a:lnTo>
                  <a:pt x="902" y="353"/>
                </a:lnTo>
                <a:lnTo>
                  <a:pt x="881" y="280"/>
                </a:lnTo>
                <a:lnTo>
                  <a:pt x="865" y="244"/>
                </a:lnTo>
                <a:lnTo>
                  <a:pt x="847" y="211"/>
                </a:lnTo>
                <a:lnTo>
                  <a:pt x="825" y="181"/>
                </a:lnTo>
                <a:lnTo>
                  <a:pt x="802" y="156"/>
                </a:lnTo>
                <a:lnTo>
                  <a:pt x="776" y="132"/>
                </a:lnTo>
                <a:lnTo>
                  <a:pt x="746" y="114"/>
                </a:lnTo>
                <a:lnTo>
                  <a:pt x="717" y="96"/>
                </a:lnTo>
                <a:lnTo>
                  <a:pt x="687" y="83"/>
                </a:lnTo>
                <a:lnTo>
                  <a:pt x="653" y="73"/>
                </a:lnTo>
                <a:lnTo>
                  <a:pt x="622" y="63"/>
                </a:lnTo>
                <a:lnTo>
                  <a:pt x="588" y="59"/>
                </a:lnTo>
                <a:lnTo>
                  <a:pt x="553" y="55"/>
                </a:lnTo>
                <a:lnTo>
                  <a:pt x="519" y="55"/>
                </a:lnTo>
                <a:lnTo>
                  <a:pt x="488" y="55"/>
                </a:lnTo>
                <a:lnTo>
                  <a:pt x="454" y="59"/>
                </a:lnTo>
                <a:lnTo>
                  <a:pt x="422" y="65"/>
                </a:lnTo>
                <a:lnTo>
                  <a:pt x="391" y="73"/>
                </a:lnTo>
                <a:lnTo>
                  <a:pt x="359" y="83"/>
                </a:lnTo>
                <a:lnTo>
                  <a:pt x="328" y="96"/>
                </a:lnTo>
                <a:lnTo>
                  <a:pt x="298" y="110"/>
                </a:lnTo>
                <a:lnTo>
                  <a:pt x="266" y="128"/>
                </a:lnTo>
                <a:lnTo>
                  <a:pt x="237" y="148"/>
                </a:lnTo>
                <a:lnTo>
                  <a:pt x="207" y="169"/>
                </a:lnTo>
                <a:lnTo>
                  <a:pt x="181" y="193"/>
                </a:lnTo>
                <a:lnTo>
                  <a:pt x="156" y="219"/>
                </a:lnTo>
                <a:lnTo>
                  <a:pt x="132" y="246"/>
                </a:lnTo>
                <a:lnTo>
                  <a:pt x="112" y="276"/>
                </a:lnTo>
                <a:lnTo>
                  <a:pt x="94" y="310"/>
                </a:lnTo>
                <a:lnTo>
                  <a:pt x="79" y="343"/>
                </a:lnTo>
                <a:lnTo>
                  <a:pt x="67" y="379"/>
                </a:lnTo>
                <a:lnTo>
                  <a:pt x="59" y="416"/>
                </a:lnTo>
                <a:lnTo>
                  <a:pt x="55" y="456"/>
                </a:lnTo>
                <a:lnTo>
                  <a:pt x="0" y="454"/>
                </a:lnTo>
                <a:lnTo>
                  <a:pt x="4" y="410"/>
                </a:lnTo>
                <a:lnTo>
                  <a:pt x="13" y="369"/>
                </a:lnTo>
                <a:lnTo>
                  <a:pt x="25" y="329"/>
                </a:lnTo>
                <a:lnTo>
                  <a:pt x="41" y="292"/>
                </a:lnTo>
                <a:lnTo>
                  <a:pt x="61" y="256"/>
                </a:lnTo>
                <a:lnTo>
                  <a:pt x="85" y="223"/>
                </a:lnTo>
                <a:lnTo>
                  <a:pt x="110" y="191"/>
                </a:lnTo>
                <a:lnTo>
                  <a:pt x="138" y="162"/>
                </a:lnTo>
                <a:lnTo>
                  <a:pt x="168" y="134"/>
                </a:lnTo>
                <a:lnTo>
                  <a:pt x="199" y="108"/>
                </a:lnTo>
                <a:lnTo>
                  <a:pt x="233" y="87"/>
                </a:lnTo>
                <a:lnTo>
                  <a:pt x="266" y="67"/>
                </a:lnTo>
                <a:lnTo>
                  <a:pt x="302" y="49"/>
                </a:lnTo>
                <a:lnTo>
                  <a:pt x="339" y="33"/>
                </a:lnTo>
                <a:lnTo>
                  <a:pt x="375" y="21"/>
                </a:lnTo>
                <a:lnTo>
                  <a:pt x="412" y="11"/>
                </a:lnTo>
                <a:lnTo>
                  <a:pt x="448" y="6"/>
                </a:lnTo>
                <a:lnTo>
                  <a:pt x="486" y="2"/>
                </a:lnTo>
                <a:lnTo>
                  <a:pt x="525" y="0"/>
                </a:lnTo>
                <a:lnTo>
                  <a:pt x="563" y="2"/>
                </a:lnTo>
                <a:lnTo>
                  <a:pt x="600" y="6"/>
                </a:lnTo>
                <a:lnTo>
                  <a:pt x="640" y="11"/>
                </a:lnTo>
                <a:lnTo>
                  <a:pt x="675" y="21"/>
                </a:lnTo>
                <a:lnTo>
                  <a:pt x="713" y="35"/>
                </a:lnTo>
                <a:lnTo>
                  <a:pt x="748" y="51"/>
                </a:lnTo>
                <a:lnTo>
                  <a:pt x="780" y="71"/>
                </a:lnTo>
                <a:lnTo>
                  <a:pt x="811" y="92"/>
                </a:lnTo>
                <a:lnTo>
                  <a:pt x="841" y="120"/>
                </a:lnTo>
                <a:lnTo>
                  <a:pt x="869" y="150"/>
                </a:lnTo>
                <a:lnTo>
                  <a:pt x="892" y="183"/>
                </a:lnTo>
                <a:lnTo>
                  <a:pt x="914" y="221"/>
                </a:lnTo>
                <a:lnTo>
                  <a:pt x="932" y="262"/>
                </a:lnTo>
                <a:lnTo>
                  <a:pt x="958" y="353"/>
                </a:lnTo>
                <a:lnTo>
                  <a:pt x="964" y="434"/>
                </a:lnTo>
                <a:lnTo>
                  <a:pt x="956" y="501"/>
                </a:lnTo>
                <a:lnTo>
                  <a:pt x="940" y="558"/>
                </a:lnTo>
                <a:lnTo>
                  <a:pt x="916" y="606"/>
                </a:lnTo>
                <a:lnTo>
                  <a:pt x="891" y="639"/>
                </a:lnTo>
                <a:lnTo>
                  <a:pt x="869" y="665"/>
                </a:lnTo>
                <a:lnTo>
                  <a:pt x="853" y="679"/>
                </a:lnTo>
                <a:lnTo>
                  <a:pt x="827" y="695"/>
                </a:lnTo>
                <a:lnTo>
                  <a:pt x="804" y="701"/>
                </a:lnTo>
                <a:lnTo>
                  <a:pt x="780" y="701"/>
                </a:lnTo>
                <a:lnTo>
                  <a:pt x="758" y="693"/>
                </a:lnTo>
                <a:lnTo>
                  <a:pt x="736" y="683"/>
                </a:lnTo>
                <a:lnTo>
                  <a:pt x="719" y="671"/>
                </a:lnTo>
                <a:lnTo>
                  <a:pt x="701" y="657"/>
                </a:lnTo>
                <a:lnTo>
                  <a:pt x="687" y="643"/>
                </a:lnTo>
                <a:lnTo>
                  <a:pt x="675" y="631"/>
                </a:lnTo>
                <a:lnTo>
                  <a:pt x="661" y="620"/>
                </a:lnTo>
                <a:lnTo>
                  <a:pt x="648" y="608"/>
                </a:lnTo>
                <a:lnTo>
                  <a:pt x="634" y="598"/>
                </a:lnTo>
                <a:lnTo>
                  <a:pt x="626" y="592"/>
                </a:lnTo>
                <a:lnTo>
                  <a:pt x="614" y="586"/>
                </a:lnTo>
                <a:lnTo>
                  <a:pt x="602" y="584"/>
                </a:lnTo>
                <a:lnTo>
                  <a:pt x="588" y="586"/>
                </a:lnTo>
                <a:lnTo>
                  <a:pt x="578" y="592"/>
                </a:lnTo>
                <a:lnTo>
                  <a:pt x="569" y="604"/>
                </a:lnTo>
                <a:lnTo>
                  <a:pt x="563" y="620"/>
                </a:lnTo>
                <a:lnTo>
                  <a:pt x="559" y="637"/>
                </a:lnTo>
                <a:lnTo>
                  <a:pt x="557" y="643"/>
                </a:lnTo>
                <a:lnTo>
                  <a:pt x="557" y="649"/>
                </a:lnTo>
                <a:lnTo>
                  <a:pt x="557" y="655"/>
                </a:lnTo>
                <a:lnTo>
                  <a:pt x="555" y="663"/>
                </a:lnTo>
                <a:lnTo>
                  <a:pt x="549" y="699"/>
                </a:lnTo>
                <a:lnTo>
                  <a:pt x="541" y="738"/>
                </a:lnTo>
                <a:lnTo>
                  <a:pt x="529" y="782"/>
                </a:lnTo>
                <a:lnTo>
                  <a:pt x="509" y="823"/>
                </a:lnTo>
                <a:lnTo>
                  <a:pt x="480" y="861"/>
                </a:lnTo>
                <a:lnTo>
                  <a:pt x="440" y="892"/>
                </a:lnTo>
                <a:lnTo>
                  <a:pt x="387" y="914"/>
                </a:lnTo>
                <a:lnTo>
                  <a:pt x="318" y="926"/>
                </a:lnTo>
                <a:lnTo>
                  <a:pt x="290" y="926"/>
                </a:lnTo>
                <a:lnTo>
                  <a:pt x="264" y="924"/>
                </a:lnTo>
                <a:lnTo>
                  <a:pt x="239" y="920"/>
                </a:lnTo>
                <a:lnTo>
                  <a:pt x="213" y="912"/>
                </a:lnTo>
                <a:lnTo>
                  <a:pt x="189" y="900"/>
                </a:lnTo>
                <a:lnTo>
                  <a:pt x="168" y="888"/>
                </a:lnTo>
                <a:lnTo>
                  <a:pt x="144" y="870"/>
                </a:lnTo>
                <a:lnTo>
                  <a:pt x="124" y="853"/>
                </a:lnTo>
                <a:lnTo>
                  <a:pt x="94" y="817"/>
                </a:lnTo>
                <a:lnTo>
                  <a:pt x="67" y="778"/>
                </a:lnTo>
                <a:lnTo>
                  <a:pt x="45" y="732"/>
                </a:lnTo>
                <a:lnTo>
                  <a:pt x="27" y="683"/>
                </a:lnTo>
                <a:lnTo>
                  <a:pt x="13" y="630"/>
                </a:lnTo>
                <a:lnTo>
                  <a:pt x="4" y="572"/>
                </a:lnTo>
                <a:lnTo>
                  <a:pt x="0" y="513"/>
                </a:lnTo>
                <a:lnTo>
                  <a:pt x="0" y="454"/>
                </a:lnTo>
                <a:lnTo>
                  <a:pt x="55" y="4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69" name="Freeform 9"/>
          <p:cNvSpPr>
            <a:spLocks/>
          </p:cNvSpPr>
          <p:nvPr/>
        </p:nvSpPr>
        <p:spPr bwMode="auto">
          <a:xfrm>
            <a:off x="9317038" y="4740276"/>
            <a:ext cx="290512" cy="354013"/>
          </a:xfrm>
          <a:custGeom>
            <a:avLst/>
            <a:gdLst>
              <a:gd name="T0" fmla="*/ 2147483646 w 183"/>
              <a:gd name="T1" fmla="*/ 2147483646 h 223"/>
              <a:gd name="T2" fmla="*/ 2147483646 w 183"/>
              <a:gd name="T3" fmla="*/ 2147483646 h 223"/>
              <a:gd name="T4" fmla="*/ 0 w 183"/>
              <a:gd name="T5" fmla="*/ 2147483646 h 223"/>
              <a:gd name="T6" fmla="*/ 2147483646 w 183"/>
              <a:gd name="T7" fmla="*/ 2147483646 h 223"/>
              <a:gd name="T8" fmla="*/ 2147483646 w 183"/>
              <a:gd name="T9" fmla="*/ 2147483646 h 223"/>
              <a:gd name="T10" fmla="*/ 2147483646 w 183"/>
              <a:gd name="T11" fmla="*/ 2147483646 h 223"/>
              <a:gd name="T12" fmla="*/ 2147483646 w 183"/>
              <a:gd name="T13" fmla="*/ 2147483646 h 223"/>
              <a:gd name="T14" fmla="*/ 2147483646 w 183"/>
              <a:gd name="T15" fmla="*/ 2147483646 h 223"/>
              <a:gd name="T16" fmla="*/ 2147483646 w 183"/>
              <a:gd name="T17" fmla="*/ 2147483646 h 223"/>
              <a:gd name="T18" fmla="*/ 2147483646 w 183"/>
              <a:gd name="T19" fmla="*/ 2147483646 h 223"/>
              <a:gd name="T20" fmla="*/ 2147483646 w 183"/>
              <a:gd name="T21" fmla="*/ 2147483646 h 223"/>
              <a:gd name="T22" fmla="*/ 2147483646 w 183"/>
              <a:gd name="T23" fmla="*/ 2147483646 h 223"/>
              <a:gd name="T24" fmla="*/ 2147483646 w 183"/>
              <a:gd name="T25" fmla="*/ 2147483646 h 223"/>
              <a:gd name="T26" fmla="*/ 2147483646 w 183"/>
              <a:gd name="T27" fmla="*/ 2147483646 h 223"/>
              <a:gd name="T28" fmla="*/ 2147483646 w 183"/>
              <a:gd name="T29" fmla="*/ 2147483646 h 223"/>
              <a:gd name="T30" fmla="*/ 2147483646 w 183"/>
              <a:gd name="T31" fmla="*/ 2147483646 h 223"/>
              <a:gd name="T32" fmla="*/ 2147483646 w 183"/>
              <a:gd name="T33" fmla="*/ 2147483646 h 223"/>
              <a:gd name="T34" fmla="*/ 2147483646 w 183"/>
              <a:gd name="T35" fmla="*/ 2147483646 h 223"/>
              <a:gd name="T36" fmla="*/ 2147483646 w 183"/>
              <a:gd name="T37" fmla="*/ 2147483646 h 223"/>
              <a:gd name="T38" fmla="*/ 2147483646 w 183"/>
              <a:gd name="T39" fmla="*/ 2147483646 h 223"/>
              <a:gd name="T40" fmla="*/ 2147483646 w 183"/>
              <a:gd name="T41" fmla="*/ 2147483646 h 223"/>
              <a:gd name="T42" fmla="*/ 2147483646 w 183"/>
              <a:gd name="T43" fmla="*/ 2147483646 h 223"/>
              <a:gd name="T44" fmla="*/ 2147483646 w 183"/>
              <a:gd name="T45" fmla="*/ 2147483646 h 223"/>
              <a:gd name="T46" fmla="*/ 2147483646 w 183"/>
              <a:gd name="T47" fmla="*/ 0 h 223"/>
              <a:gd name="T48" fmla="*/ 2147483646 w 183"/>
              <a:gd name="T49" fmla="*/ 2147483646 h 223"/>
              <a:gd name="T50" fmla="*/ 2147483646 w 183"/>
              <a:gd name="T51" fmla="*/ 2147483646 h 223"/>
              <a:gd name="T52" fmla="*/ 2147483646 w 183"/>
              <a:gd name="T53" fmla="*/ 2147483646 h 223"/>
              <a:gd name="T54" fmla="*/ 2147483646 w 183"/>
              <a:gd name="T55" fmla="*/ 2147483646 h 223"/>
              <a:gd name="T56" fmla="*/ 2147483646 w 183"/>
              <a:gd name="T57" fmla="*/ 2147483646 h 223"/>
              <a:gd name="T58" fmla="*/ 2147483646 w 183"/>
              <a:gd name="T59" fmla="*/ 2147483646 h 223"/>
              <a:gd name="T60" fmla="*/ 2147483646 w 183"/>
              <a:gd name="T61" fmla="*/ 2147483646 h 223"/>
              <a:gd name="T62" fmla="*/ 2147483646 w 183"/>
              <a:gd name="T63" fmla="*/ 2147483646 h 223"/>
              <a:gd name="T64" fmla="*/ 2147483646 w 183"/>
              <a:gd name="T65" fmla="*/ 2147483646 h 223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83" h="223">
                <a:moveTo>
                  <a:pt x="15" y="136"/>
                </a:moveTo>
                <a:lnTo>
                  <a:pt x="2" y="158"/>
                </a:lnTo>
                <a:lnTo>
                  <a:pt x="0" y="178"/>
                </a:lnTo>
                <a:lnTo>
                  <a:pt x="9" y="193"/>
                </a:lnTo>
                <a:lnTo>
                  <a:pt x="27" y="205"/>
                </a:lnTo>
                <a:lnTo>
                  <a:pt x="49" y="215"/>
                </a:lnTo>
                <a:lnTo>
                  <a:pt x="71" y="221"/>
                </a:lnTo>
                <a:lnTo>
                  <a:pt x="92" y="223"/>
                </a:lnTo>
                <a:lnTo>
                  <a:pt x="110" y="221"/>
                </a:lnTo>
                <a:lnTo>
                  <a:pt x="124" y="217"/>
                </a:lnTo>
                <a:lnTo>
                  <a:pt x="138" y="209"/>
                </a:lnTo>
                <a:lnTo>
                  <a:pt x="152" y="199"/>
                </a:lnTo>
                <a:lnTo>
                  <a:pt x="164" y="185"/>
                </a:lnTo>
                <a:lnTo>
                  <a:pt x="173" y="170"/>
                </a:lnTo>
                <a:lnTo>
                  <a:pt x="181" y="148"/>
                </a:lnTo>
                <a:lnTo>
                  <a:pt x="183" y="124"/>
                </a:lnTo>
                <a:lnTo>
                  <a:pt x="181" y="95"/>
                </a:lnTo>
                <a:lnTo>
                  <a:pt x="175" y="75"/>
                </a:lnTo>
                <a:lnTo>
                  <a:pt x="166" y="55"/>
                </a:lnTo>
                <a:lnTo>
                  <a:pt x="154" y="37"/>
                </a:lnTo>
                <a:lnTo>
                  <a:pt x="136" y="22"/>
                </a:lnTo>
                <a:lnTo>
                  <a:pt x="118" y="10"/>
                </a:lnTo>
                <a:lnTo>
                  <a:pt x="96" y="2"/>
                </a:lnTo>
                <a:lnTo>
                  <a:pt x="75" y="0"/>
                </a:lnTo>
                <a:lnTo>
                  <a:pt x="53" y="4"/>
                </a:lnTo>
                <a:lnTo>
                  <a:pt x="21" y="22"/>
                </a:lnTo>
                <a:lnTo>
                  <a:pt x="6" y="39"/>
                </a:lnTo>
                <a:lnTo>
                  <a:pt x="2" y="57"/>
                </a:lnTo>
                <a:lnTo>
                  <a:pt x="4" y="75"/>
                </a:lnTo>
                <a:lnTo>
                  <a:pt x="11" y="93"/>
                </a:lnTo>
                <a:lnTo>
                  <a:pt x="17" y="110"/>
                </a:lnTo>
                <a:lnTo>
                  <a:pt x="21" y="124"/>
                </a:lnTo>
                <a:lnTo>
                  <a:pt x="15" y="13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70" name="Freeform 10"/>
          <p:cNvSpPr>
            <a:spLocks/>
          </p:cNvSpPr>
          <p:nvPr/>
        </p:nvSpPr>
        <p:spPr bwMode="auto">
          <a:xfrm>
            <a:off x="9093200" y="4498975"/>
            <a:ext cx="323850" cy="222250"/>
          </a:xfrm>
          <a:custGeom>
            <a:avLst/>
            <a:gdLst>
              <a:gd name="T0" fmla="*/ 2147483646 w 204"/>
              <a:gd name="T1" fmla="*/ 2147483646 h 140"/>
              <a:gd name="T2" fmla="*/ 0 w 204"/>
              <a:gd name="T3" fmla="*/ 2147483646 h 140"/>
              <a:gd name="T4" fmla="*/ 0 w 204"/>
              <a:gd name="T5" fmla="*/ 2147483646 h 140"/>
              <a:gd name="T6" fmla="*/ 2147483646 w 204"/>
              <a:gd name="T7" fmla="*/ 2147483646 h 140"/>
              <a:gd name="T8" fmla="*/ 2147483646 w 204"/>
              <a:gd name="T9" fmla="*/ 2147483646 h 140"/>
              <a:gd name="T10" fmla="*/ 2147483646 w 204"/>
              <a:gd name="T11" fmla="*/ 2147483646 h 140"/>
              <a:gd name="T12" fmla="*/ 2147483646 w 204"/>
              <a:gd name="T13" fmla="*/ 2147483646 h 140"/>
              <a:gd name="T14" fmla="*/ 2147483646 w 204"/>
              <a:gd name="T15" fmla="*/ 2147483646 h 140"/>
              <a:gd name="T16" fmla="*/ 2147483646 w 204"/>
              <a:gd name="T17" fmla="*/ 2147483646 h 140"/>
              <a:gd name="T18" fmla="*/ 2147483646 w 204"/>
              <a:gd name="T19" fmla="*/ 2147483646 h 140"/>
              <a:gd name="T20" fmla="*/ 2147483646 w 204"/>
              <a:gd name="T21" fmla="*/ 2147483646 h 140"/>
              <a:gd name="T22" fmla="*/ 2147483646 w 204"/>
              <a:gd name="T23" fmla="*/ 2147483646 h 140"/>
              <a:gd name="T24" fmla="*/ 2147483646 w 204"/>
              <a:gd name="T25" fmla="*/ 2147483646 h 140"/>
              <a:gd name="T26" fmla="*/ 2147483646 w 204"/>
              <a:gd name="T27" fmla="*/ 2147483646 h 140"/>
              <a:gd name="T28" fmla="*/ 2147483646 w 204"/>
              <a:gd name="T29" fmla="*/ 2147483646 h 140"/>
              <a:gd name="T30" fmla="*/ 2147483646 w 204"/>
              <a:gd name="T31" fmla="*/ 2147483646 h 140"/>
              <a:gd name="T32" fmla="*/ 2147483646 w 204"/>
              <a:gd name="T33" fmla="*/ 2147483646 h 140"/>
              <a:gd name="T34" fmla="*/ 2147483646 w 204"/>
              <a:gd name="T35" fmla="*/ 2147483646 h 140"/>
              <a:gd name="T36" fmla="*/ 2147483646 w 204"/>
              <a:gd name="T37" fmla="*/ 2147483646 h 140"/>
              <a:gd name="T38" fmla="*/ 2147483646 w 204"/>
              <a:gd name="T39" fmla="*/ 2147483646 h 140"/>
              <a:gd name="T40" fmla="*/ 2147483646 w 204"/>
              <a:gd name="T41" fmla="*/ 2147483646 h 140"/>
              <a:gd name="T42" fmla="*/ 2147483646 w 204"/>
              <a:gd name="T43" fmla="*/ 2147483646 h 140"/>
              <a:gd name="T44" fmla="*/ 2147483646 w 204"/>
              <a:gd name="T45" fmla="*/ 2147483646 h 140"/>
              <a:gd name="T46" fmla="*/ 2147483646 w 204"/>
              <a:gd name="T47" fmla="*/ 2147483646 h 140"/>
              <a:gd name="T48" fmla="*/ 2147483646 w 204"/>
              <a:gd name="T49" fmla="*/ 2147483646 h 140"/>
              <a:gd name="T50" fmla="*/ 2147483646 w 204"/>
              <a:gd name="T51" fmla="*/ 2147483646 h 140"/>
              <a:gd name="T52" fmla="*/ 2147483646 w 204"/>
              <a:gd name="T53" fmla="*/ 2147483646 h 140"/>
              <a:gd name="T54" fmla="*/ 2147483646 w 204"/>
              <a:gd name="T55" fmla="*/ 2147483646 h 140"/>
              <a:gd name="T56" fmla="*/ 2147483646 w 204"/>
              <a:gd name="T57" fmla="*/ 2147483646 h 140"/>
              <a:gd name="T58" fmla="*/ 2147483646 w 204"/>
              <a:gd name="T59" fmla="*/ 2147483646 h 140"/>
              <a:gd name="T60" fmla="*/ 2147483646 w 204"/>
              <a:gd name="T61" fmla="*/ 2147483646 h 140"/>
              <a:gd name="T62" fmla="*/ 2147483646 w 204"/>
              <a:gd name="T63" fmla="*/ 2147483646 h 140"/>
              <a:gd name="T64" fmla="*/ 2147483646 w 204"/>
              <a:gd name="T65" fmla="*/ 0 h 140"/>
              <a:gd name="T66" fmla="*/ 2147483646 w 204"/>
              <a:gd name="T67" fmla="*/ 0 h 140"/>
              <a:gd name="T68" fmla="*/ 2147483646 w 204"/>
              <a:gd name="T69" fmla="*/ 2147483646 h 140"/>
              <a:gd name="T70" fmla="*/ 2147483646 w 204"/>
              <a:gd name="T71" fmla="*/ 2147483646 h 140"/>
              <a:gd name="T72" fmla="*/ 2147483646 w 204"/>
              <a:gd name="T73" fmla="*/ 2147483646 h 140"/>
              <a:gd name="T74" fmla="*/ 2147483646 w 204"/>
              <a:gd name="T75" fmla="*/ 2147483646 h 140"/>
              <a:gd name="T76" fmla="*/ 2147483646 w 204"/>
              <a:gd name="T77" fmla="*/ 2147483646 h 140"/>
              <a:gd name="T78" fmla="*/ 2147483646 w 204"/>
              <a:gd name="T79" fmla="*/ 2147483646 h 140"/>
              <a:gd name="T80" fmla="*/ 2147483646 w 204"/>
              <a:gd name="T81" fmla="*/ 2147483646 h 14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204" h="140">
                <a:moveTo>
                  <a:pt x="8" y="53"/>
                </a:moveTo>
                <a:lnTo>
                  <a:pt x="0" y="71"/>
                </a:lnTo>
                <a:lnTo>
                  <a:pt x="0" y="89"/>
                </a:lnTo>
                <a:lnTo>
                  <a:pt x="2" y="104"/>
                </a:lnTo>
                <a:lnTo>
                  <a:pt x="10" y="118"/>
                </a:lnTo>
                <a:lnTo>
                  <a:pt x="20" y="130"/>
                </a:lnTo>
                <a:lnTo>
                  <a:pt x="32" y="138"/>
                </a:lnTo>
                <a:lnTo>
                  <a:pt x="42" y="140"/>
                </a:lnTo>
                <a:lnTo>
                  <a:pt x="54" y="136"/>
                </a:lnTo>
                <a:lnTo>
                  <a:pt x="64" y="128"/>
                </a:lnTo>
                <a:lnTo>
                  <a:pt x="75" y="122"/>
                </a:lnTo>
                <a:lnTo>
                  <a:pt x="85" y="118"/>
                </a:lnTo>
                <a:lnTo>
                  <a:pt x="93" y="116"/>
                </a:lnTo>
                <a:lnTo>
                  <a:pt x="103" y="116"/>
                </a:lnTo>
                <a:lnTo>
                  <a:pt x="113" y="116"/>
                </a:lnTo>
                <a:lnTo>
                  <a:pt x="121" y="122"/>
                </a:lnTo>
                <a:lnTo>
                  <a:pt x="131" y="128"/>
                </a:lnTo>
                <a:lnTo>
                  <a:pt x="143" y="134"/>
                </a:lnTo>
                <a:lnTo>
                  <a:pt x="156" y="136"/>
                </a:lnTo>
                <a:lnTo>
                  <a:pt x="170" y="136"/>
                </a:lnTo>
                <a:lnTo>
                  <a:pt x="184" y="130"/>
                </a:lnTo>
                <a:lnTo>
                  <a:pt x="194" y="122"/>
                </a:lnTo>
                <a:lnTo>
                  <a:pt x="202" y="108"/>
                </a:lnTo>
                <a:lnTo>
                  <a:pt x="204" y="91"/>
                </a:lnTo>
                <a:lnTo>
                  <a:pt x="200" y="67"/>
                </a:lnTo>
                <a:lnTo>
                  <a:pt x="194" y="53"/>
                </a:lnTo>
                <a:lnTo>
                  <a:pt x="188" y="39"/>
                </a:lnTo>
                <a:lnTo>
                  <a:pt x="178" y="27"/>
                </a:lnTo>
                <a:lnTo>
                  <a:pt x="166" y="18"/>
                </a:lnTo>
                <a:lnTo>
                  <a:pt x="152" y="10"/>
                </a:lnTo>
                <a:lnTo>
                  <a:pt x="137" y="4"/>
                </a:lnTo>
                <a:lnTo>
                  <a:pt x="117" y="2"/>
                </a:lnTo>
                <a:lnTo>
                  <a:pt x="95" y="0"/>
                </a:lnTo>
                <a:lnTo>
                  <a:pt x="75" y="0"/>
                </a:lnTo>
                <a:lnTo>
                  <a:pt x="60" y="4"/>
                </a:lnTo>
                <a:lnTo>
                  <a:pt x="46" y="8"/>
                </a:lnTo>
                <a:lnTo>
                  <a:pt x="38" y="14"/>
                </a:lnTo>
                <a:lnTo>
                  <a:pt x="30" y="22"/>
                </a:lnTo>
                <a:lnTo>
                  <a:pt x="22" y="29"/>
                </a:lnTo>
                <a:lnTo>
                  <a:pt x="16" y="41"/>
                </a:lnTo>
                <a:lnTo>
                  <a:pt x="8" y="5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71" name="Freeform 11"/>
          <p:cNvSpPr>
            <a:spLocks/>
          </p:cNvSpPr>
          <p:nvPr/>
        </p:nvSpPr>
        <p:spPr bwMode="auto">
          <a:xfrm>
            <a:off x="9394825" y="3981450"/>
            <a:ext cx="298450" cy="260350"/>
          </a:xfrm>
          <a:custGeom>
            <a:avLst/>
            <a:gdLst>
              <a:gd name="T0" fmla="*/ 2147483646 w 188"/>
              <a:gd name="T1" fmla="*/ 2147483646 h 164"/>
              <a:gd name="T2" fmla="*/ 2147483646 w 188"/>
              <a:gd name="T3" fmla="*/ 2147483646 h 164"/>
              <a:gd name="T4" fmla="*/ 2147483646 w 188"/>
              <a:gd name="T5" fmla="*/ 2147483646 h 164"/>
              <a:gd name="T6" fmla="*/ 2147483646 w 188"/>
              <a:gd name="T7" fmla="*/ 2147483646 h 164"/>
              <a:gd name="T8" fmla="*/ 2147483646 w 188"/>
              <a:gd name="T9" fmla="*/ 2147483646 h 164"/>
              <a:gd name="T10" fmla="*/ 2147483646 w 188"/>
              <a:gd name="T11" fmla="*/ 2147483646 h 164"/>
              <a:gd name="T12" fmla="*/ 2147483646 w 188"/>
              <a:gd name="T13" fmla="*/ 2147483646 h 164"/>
              <a:gd name="T14" fmla="*/ 2147483646 w 188"/>
              <a:gd name="T15" fmla="*/ 2147483646 h 164"/>
              <a:gd name="T16" fmla="*/ 2147483646 w 188"/>
              <a:gd name="T17" fmla="*/ 2147483646 h 164"/>
              <a:gd name="T18" fmla="*/ 2147483646 w 188"/>
              <a:gd name="T19" fmla="*/ 2147483646 h 164"/>
              <a:gd name="T20" fmla="*/ 2147483646 w 188"/>
              <a:gd name="T21" fmla="*/ 2147483646 h 164"/>
              <a:gd name="T22" fmla="*/ 2147483646 w 188"/>
              <a:gd name="T23" fmla="*/ 2147483646 h 164"/>
              <a:gd name="T24" fmla="*/ 2147483646 w 188"/>
              <a:gd name="T25" fmla="*/ 2147483646 h 164"/>
              <a:gd name="T26" fmla="*/ 2147483646 w 188"/>
              <a:gd name="T27" fmla="*/ 2147483646 h 164"/>
              <a:gd name="T28" fmla="*/ 0 w 188"/>
              <a:gd name="T29" fmla="*/ 2147483646 h 164"/>
              <a:gd name="T30" fmla="*/ 2147483646 w 188"/>
              <a:gd name="T31" fmla="*/ 2147483646 h 164"/>
              <a:gd name="T32" fmla="*/ 2147483646 w 188"/>
              <a:gd name="T33" fmla="*/ 2147483646 h 164"/>
              <a:gd name="T34" fmla="*/ 2147483646 w 188"/>
              <a:gd name="T35" fmla="*/ 2147483646 h 164"/>
              <a:gd name="T36" fmla="*/ 2147483646 w 188"/>
              <a:gd name="T37" fmla="*/ 2147483646 h 164"/>
              <a:gd name="T38" fmla="*/ 2147483646 w 188"/>
              <a:gd name="T39" fmla="*/ 2147483646 h 164"/>
              <a:gd name="T40" fmla="*/ 2147483646 w 188"/>
              <a:gd name="T41" fmla="*/ 0 h 164"/>
              <a:gd name="T42" fmla="*/ 2147483646 w 188"/>
              <a:gd name="T43" fmla="*/ 2147483646 h 164"/>
              <a:gd name="T44" fmla="*/ 2147483646 w 188"/>
              <a:gd name="T45" fmla="*/ 2147483646 h 164"/>
              <a:gd name="T46" fmla="*/ 2147483646 w 188"/>
              <a:gd name="T47" fmla="*/ 2147483646 h 164"/>
              <a:gd name="T48" fmla="*/ 2147483646 w 188"/>
              <a:gd name="T49" fmla="*/ 2147483646 h 164"/>
              <a:gd name="T50" fmla="*/ 2147483646 w 188"/>
              <a:gd name="T51" fmla="*/ 2147483646 h 164"/>
              <a:gd name="T52" fmla="*/ 2147483646 w 188"/>
              <a:gd name="T53" fmla="*/ 2147483646 h 164"/>
              <a:gd name="T54" fmla="*/ 2147483646 w 188"/>
              <a:gd name="T55" fmla="*/ 2147483646 h 164"/>
              <a:gd name="T56" fmla="*/ 2147483646 w 188"/>
              <a:gd name="T57" fmla="*/ 2147483646 h 164"/>
              <a:gd name="T58" fmla="*/ 2147483646 w 188"/>
              <a:gd name="T59" fmla="*/ 2147483646 h 164"/>
              <a:gd name="T60" fmla="*/ 2147483646 w 188"/>
              <a:gd name="T61" fmla="*/ 2147483646 h 164"/>
              <a:gd name="T62" fmla="*/ 2147483646 w 188"/>
              <a:gd name="T63" fmla="*/ 2147483646 h 164"/>
              <a:gd name="T64" fmla="*/ 2147483646 w 188"/>
              <a:gd name="T65" fmla="*/ 2147483646 h 164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88" h="164">
                <a:moveTo>
                  <a:pt x="130" y="136"/>
                </a:moveTo>
                <a:lnTo>
                  <a:pt x="119" y="132"/>
                </a:lnTo>
                <a:lnTo>
                  <a:pt x="109" y="132"/>
                </a:lnTo>
                <a:lnTo>
                  <a:pt x="99" y="134"/>
                </a:lnTo>
                <a:lnTo>
                  <a:pt x="91" y="138"/>
                </a:lnTo>
                <a:lnTo>
                  <a:pt x="85" y="144"/>
                </a:lnTo>
                <a:lnTo>
                  <a:pt x="77" y="150"/>
                </a:lnTo>
                <a:lnTo>
                  <a:pt x="71" y="156"/>
                </a:lnTo>
                <a:lnTo>
                  <a:pt x="67" y="160"/>
                </a:lnTo>
                <a:lnTo>
                  <a:pt x="51" y="164"/>
                </a:lnTo>
                <a:lnTo>
                  <a:pt x="36" y="164"/>
                </a:lnTo>
                <a:lnTo>
                  <a:pt x="22" y="156"/>
                </a:lnTo>
                <a:lnTo>
                  <a:pt x="10" y="144"/>
                </a:lnTo>
                <a:lnTo>
                  <a:pt x="2" y="126"/>
                </a:lnTo>
                <a:lnTo>
                  <a:pt x="0" y="105"/>
                </a:lnTo>
                <a:lnTo>
                  <a:pt x="4" y="79"/>
                </a:lnTo>
                <a:lnTo>
                  <a:pt x="14" y="51"/>
                </a:lnTo>
                <a:lnTo>
                  <a:pt x="30" y="28"/>
                </a:lnTo>
                <a:lnTo>
                  <a:pt x="49" y="12"/>
                </a:lnTo>
                <a:lnTo>
                  <a:pt x="71" y="2"/>
                </a:lnTo>
                <a:lnTo>
                  <a:pt x="95" y="0"/>
                </a:lnTo>
                <a:lnTo>
                  <a:pt x="119" y="6"/>
                </a:lnTo>
                <a:lnTo>
                  <a:pt x="140" y="16"/>
                </a:lnTo>
                <a:lnTo>
                  <a:pt x="158" y="32"/>
                </a:lnTo>
                <a:lnTo>
                  <a:pt x="174" y="53"/>
                </a:lnTo>
                <a:lnTo>
                  <a:pt x="184" y="79"/>
                </a:lnTo>
                <a:lnTo>
                  <a:pt x="188" y="99"/>
                </a:lnTo>
                <a:lnTo>
                  <a:pt x="182" y="115"/>
                </a:lnTo>
                <a:lnTo>
                  <a:pt x="174" y="126"/>
                </a:lnTo>
                <a:lnTo>
                  <a:pt x="162" y="132"/>
                </a:lnTo>
                <a:lnTo>
                  <a:pt x="150" y="136"/>
                </a:lnTo>
                <a:lnTo>
                  <a:pt x="138" y="138"/>
                </a:lnTo>
                <a:lnTo>
                  <a:pt x="130" y="13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72" name="Freeform 12"/>
          <p:cNvSpPr>
            <a:spLocks/>
          </p:cNvSpPr>
          <p:nvPr/>
        </p:nvSpPr>
        <p:spPr bwMode="auto">
          <a:xfrm>
            <a:off x="9755187" y="3950493"/>
            <a:ext cx="266700" cy="266700"/>
          </a:xfrm>
          <a:custGeom>
            <a:avLst/>
            <a:gdLst>
              <a:gd name="T0" fmla="*/ 2147483646 w 168"/>
              <a:gd name="T1" fmla="*/ 2147483646 h 168"/>
              <a:gd name="T2" fmla="*/ 2147483646 w 168"/>
              <a:gd name="T3" fmla="*/ 2147483646 h 168"/>
              <a:gd name="T4" fmla="*/ 0 w 168"/>
              <a:gd name="T5" fmla="*/ 2147483646 h 168"/>
              <a:gd name="T6" fmla="*/ 2147483646 w 168"/>
              <a:gd name="T7" fmla="*/ 2147483646 h 168"/>
              <a:gd name="T8" fmla="*/ 2147483646 w 168"/>
              <a:gd name="T9" fmla="*/ 2147483646 h 168"/>
              <a:gd name="T10" fmla="*/ 2147483646 w 168"/>
              <a:gd name="T11" fmla="*/ 2147483646 h 168"/>
              <a:gd name="T12" fmla="*/ 2147483646 w 168"/>
              <a:gd name="T13" fmla="*/ 2147483646 h 168"/>
              <a:gd name="T14" fmla="*/ 2147483646 w 168"/>
              <a:gd name="T15" fmla="*/ 2147483646 h 168"/>
              <a:gd name="T16" fmla="*/ 2147483646 w 168"/>
              <a:gd name="T17" fmla="*/ 2147483646 h 168"/>
              <a:gd name="T18" fmla="*/ 2147483646 w 168"/>
              <a:gd name="T19" fmla="*/ 2147483646 h 168"/>
              <a:gd name="T20" fmla="*/ 2147483646 w 168"/>
              <a:gd name="T21" fmla="*/ 2147483646 h 168"/>
              <a:gd name="T22" fmla="*/ 2147483646 w 168"/>
              <a:gd name="T23" fmla="*/ 2147483646 h 168"/>
              <a:gd name="T24" fmla="*/ 2147483646 w 168"/>
              <a:gd name="T25" fmla="*/ 2147483646 h 168"/>
              <a:gd name="T26" fmla="*/ 2147483646 w 168"/>
              <a:gd name="T27" fmla="*/ 2147483646 h 168"/>
              <a:gd name="T28" fmla="*/ 2147483646 w 168"/>
              <a:gd name="T29" fmla="*/ 2147483646 h 168"/>
              <a:gd name="T30" fmla="*/ 2147483646 w 168"/>
              <a:gd name="T31" fmla="*/ 2147483646 h 168"/>
              <a:gd name="T32" fmla="*/ 2147483646 w 168"/>
              <a:gd name="T33" fmla="*/ 2147483646 h 168"/>
              <a:gd name="T34" fmla="*/ 2147483646 w 168"/>
              <a:gd name="T35" fmla="*/ 2147483646 h 168"/>
              <a:gd name="T36" fmla="*/ 2147483646 w 168"/>
              <a:gd name="T37" fmla="*/ 2147483646 h 168"/>
              <a:gd name="T38" fmla="*/ 2147483646 w 168"/>
              <a:gd name="T39" fmla="*/ 2147483646 h 168"/>
              <a:gd name="T40" fmla="*/ 2147483646 w 168"/>
              <a:gd name="T41" fmla="*/ 2147483646 h 168"/>
              <a:gd name="T42" fmla="*/ 2147483646 w 168"/>
              <a:gd name="T43" fmla="*/ 2147483646 h 168"/>
              <a:gd name="T44" fmla="*/ 2147483646 w 168"/>
              <a:gd name="T45" fmla="*/ 2147483646 h 168"/>
              <a:gd name="T46" fmla="*/ 2147483646 w 168"/>
              <a:gd name="T47" fmla="*/ 0 h 168"/>
              <a:gd name="T48" fmla="*/ 2147483646 w 168"/>
              <a:gd name="T49" fmla="*/ 2147483646 h 16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68" h="168">
                <a:moveTo>
                  <a:pt x="32" y="6"/>
                </a:moveTo>
                <a:lnTo>
                  <a:pt x="10" y="18"/>
                </a:lnTo>
                <a:lnTo>
                  <a:pt x="0" y="36"/>
                </a:lnTo>
                <a:lnTo>
                  <a:pt x="2" y="56"/>
                </a:lnTo>
                <a:lnTo>
                  <a:pt x="22" y="73"/>
                </a:lnTo>
                <a:lnTo>
                  <a:pt x="45" y="87"/>
                </a:lnTo>
                <a:lnTo>
                  <a:pt x="55" y="101"/>
                </a:lnTo>
                <a:lnTo>
                  <a:pt x="57" y="119"/>
                </a:lnTo>
                <a:lnTo>
                  <a:pt x="55" y="144"/>
                </a:lnTo>
                <a:lnTo>
                  <a:pt x="57" y="156"/>
                </a:lnTo>
                <a:lnTo>
                  <a:pt x="65" y="164"/>
                </a:lnTo>
                <a:lnTo>
                  <a:pt x="77" y="168"/>
                </a:lnTo>
                <a:lnTo>
                  <a:pt x="93" y="168"/>
                </a:lnTo>
                <a:lnTo>
                  <a:pt x="109" y="164"/>
                </a:lnTo>
                <a:lnTo>
                  <a:pt x="126" y="158"/>
                </a:lnTo>
                <a:lnTo>
                  <a:pt x="140" y="146"/>
                </a:lnTo>
                <a:lnTo>
                  <a:pt x="152" y="129"/>
                </a:lnTo>
                <a:lnTo>
                  <a:pt x="164" y="99"/>
                </a:lnTo>
                <a:lnTo>
                  <a:pt x="168" y="71"/>
                </a:lnTo>
                <a:lnTo>
                  <a:pt x="164" y="46"/>
                </a:lnTo>
                <a:lnTo>
                  <a:pt x="152" y="26"/>
                </a:lnTo>
                <a:lnTo>
                  <a:pt x="132" y="12"/>
                </a:lnTo>
                <a:lnTo>
                  <a:pt x="107" y="2"/>
                </a:lnTo>
                <a:lnTo>
                  <a:pt x="73" y="0"/>
                </a:lnTo>
                <a:lnTo>
                  <a:pt x="32" y="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73" name="Freeform 13"/>
          <p:cNvSpPr>
            <a:spLocks/>
          </p:cNvSpPr>
          <p:nvPr/>
        </p:nvSpPr>
        <p:spPr bwMode="auto">
          <a:xfrm>
            <a:off x="9999664" y="4191001"/>
            <a:ext cx="301625" cy="301625"/>
          </a:xfrm>
          <a:custGeom>
            <a:avLst/>
            <a:gdLst>
              <a:gd name="T0" fmla="*/ 2147483646 w 190"/>
              <a:gd name="T1" fmla="*/ 2147483646 h 190"/>
              <a:gd name="T2" fmla="*/ 2147483646 w 190"/>
              <a:gd name="T3" fmla="*/ 2147483646 h 190"/>
              <a:gd name="T4" fmla="*/ 2147483646 w 190"/>
              <a:gd name="T5" fmla="*/ 2147483646 h 190"/>
              <a:gd name="T6" fmla="*/ 2147483646 w 190"/>
              <a:gd name="T7" fmla="*/ 2147483646 h 190"/>
              <a:gd name="T8" fmla="*/ 2147483646 w 190"/>
              <a:gd name="T9" fmla="*/ 0 h 190"/>
              <a:gd name="T10" fmla="*/ 2147483646 w 190"/>
              <a:gd name="T11" fmla="*/ 0 h 190"/>
              <a:gd name="T12" fmla="*/ 2147483646 w 190"/>
              <a:gd name="T13" fmla="*/ 2147483646 h 190"/>
              <a:gd name="T14" fmla="*/ 2147483646 w 190"/>
              <a:gd name="T15" fmla="*/ 2147483646 h 190"/>
              <a:gd name="T16" fmla="*/ 2147483646 w 190"/>
              <a:gd name="T17" fmla="*/ 2147483646 h 190"/>
              <a:gd name="T18" fmla="*/ 2147483646 w 190"/>
              <a:gd name="T19" fmla="*/ 2147483646 h 190"/>
              <a:gd name="T20" fmla="*/ 2147483646 w 190"/>
              <a:gd name="T21" fmla="*/ 2147483646 h 190"/>
              <a:gd name="T22" fmla="*/ 2147483646 w 190"/>
              <a:gd name="T23" fmla="*/ 2147483646 h 190"/>
              <a:gd name="T24" fmla="*/ 0 w 190"/>
              <a:gd name="T25" fmla="*/ 2147483646 h 190"/>
              <a:gd name="T26" fmla="*/ 2147483646 w 190"/>
              <a:gd name="T27" fmla="*/ 2147483646 h 190"/>
              <a:gd name="T28" fmla="*/ 2147483646 w 190"/>
              <a:gd name="T29" fmla="*/ 2147483646 h 190"/>
              <a:gd name="T30" fmla="*/ 2147483646 w 190"/>
              <a:gd name="T31" fmla="*/ 2147483646 h 190"/>
              <a:gd name="T32" fmla="*/ 2147483646 w 190"/>
              <a:gd name="T33" fmla="*/ 2147483646 h 190"/>
              <a:gd name="T34" fmla="*/ 2147483646 w 190"/>
              <a:gd name="T35" fmla="*/ 2147483646 h 190"/>
              <a:gd name="T36" fmla="*/ 2147483646 w 190"/>
              <a:gd name="T37" fmla="*/ 2147483646 h 190"/>
              <a:gd name="T38" fmla="*/ 2147483646 w 190"/>
              <a:gd name="T39" fmla="*/ 2147483646 h 190"/>
              <a:gd name="T40" fmla="*/ 2147483646 w 190"/>
              <a:gd name="T41" fmla="*/ 2147483646 h 190"/>
              <a:gd name="T42" fmla="*/ 2147483646 w 190"/>
              <a:gd name="T43" fmla="*/ 2147483646 h 190"/>
              <a:gd name="T44" fmla="*/ 2147483646 w 190"/>
              <a:gd name="T45" fmla="*/ 2147483646 h 190"/>
              <a:gd name="T46" fmla="*/ 2147483646 w 190"/>
              <a:gd name="T47" fmla="*/ 2147483646 h 190"/>
              <a:gd name="T48" fmla="*/ 2147483646 w 190"/>
              <a:gd name="T49" fmla="*/ 2147483646 h 190"/>
              <a:gd name="T50" fmla="*/ 2147483646 w 190"/>
              <a:gd name="T51" fmla="*/ 2147483646 h 190"/>
              <a:gd name="T52" fmla="*/ 2147483646 w 190"/>
              <a:gd name="T53" fmla="*/ 2147483646 h 190"/>
              <a:gd name="T54" fmla="*/ 2147483646 w 190"/>
              <a:gd name="T55" fmla="*/ 2147483646 h 190"/>
              <a:gd name="T56" fmla="*/ 2147483646 w 190"/>
              <a:gd name="T57" fmla="*/ 2147483646 h 190"/>
              <a:gd name="T58" fmla="*/ 2147483646 w 190"/>
              <a:gd name="T59" fmla="*/ 2147483646 h 190"/>
              <a:gd name="T60" fmla="*/ 2147483646 w 190"/>
              <a:gd name="T61" fmla="*/ 2147483646 h 190"/>
              <a:gd name="T62" fmla="*/ 2147483646 w 190"/>
              <a:gd name="T63" fmla="*/ 2147483646 h 190"/>
              <a:gd name="T64" fmla="*/ 2147483646 w 190"/>
              <a:gd name="T65" fmla="*/ 2147483646 h 19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90" h="190">
                <a:moveTo>
                  <a:pt x="160" y="36"/>
                </a:moveTo>
                <a:lnTo>
                  <a:pt x="148" y="22"/>
                </a:lnTo>
                <a:lnTo>
                  <a:pt x="137" y="12"/>
                </a:lnTo>
                <a:lnTo>
                  <a:pt x="125" y="4"/>
                </a:lnTo>
                <a:lnTo>
                  <a:pt x="111" y="0"/>
                </a:lnTo>
                <a:lnTo>
                  <a:pt x="95" y="0"/>
                </a:lnTo>
                <a:lnTo>
                  <a:pt x="79" y="2"/>
                </a:lnTo>
                <a:lnTo>
                  <a:pt x="61" y="6"/>
                </a:lnTo>
                <a:lnTo>
                  <a:pt x="44" y="14"/>
                </a:lnTo>
                <a:lnTo>
                  <a:pt x="26" y="26"/>
                </a:lnTo>
                <a:lnTo>
                  <a:pt x="12" y="38"/>
                </a:lnTo>
                <a:lnTo>
                  <a:pt x="4" y="54"/>
                </a:lnTo>
                <a:lnTo>
                  <a:pt x="0" y="67"/>
                </a:lnTo>
                <a:lnTo>
                  <a:pt x="4" y="81"/>
                </a:lnTo>
                <a:lnTo>
                  <a:pt x="12" y="93"/>
                </a:lnTo>
                <a:lnTo>
                  <a:pt x="28" y="103"/>
                </a:lnTo>
                <a:lnTo>
                  <a:pt x="50" y="109"/>
                </a:lnTo>
                <a:lnTo>
                  <a:pt x="60" y="115"/>
                </a:lnTo>
                <a:lnTo>
                  <a:pt x="67" y="129"/>
                </a:lnTo>
                <a:lnTo>
                  <a:pt x="71" y="144"/>
                </a:lnTo>
                <a:lnTo>
                  <a:pt x="77" y="162"/>
                </a:lnTo>
                <a:lnTo>
                  <a:pt x="85" y="178"/>
                </a:lnTo>
                <a:lnTo>
                  <a:pt x="99" y="188"/>
                </a:lnTo>
                <a:lnTo>
                  <a:pt x="119" y="190"/>
                </a:lnTo>
                <a:lnTo>
                  <a:pt x="146" y="180"/>
                </a:lnTo>
                <a:lnTo>
                  <a:pt x="160" y="172"/>
                </a:lnTo>
                <a:lnTo>
                  <a:pt x="172" y="160"/>
                </a:lnTo>
                <a:lnTo>
                  <a:pt x="182" y="146"/>
                </a:lnTo>
                <a:lnTo>
                  <a:pt x="188" y="131"/>
                </a:lnTo>
                <a:lnTo>
                  <a:pt x="190" y="111"/>
                </a:lnTo>
                <a:lnTo>
                  <a:pt x="186" y="89"/>
                </a:lnTo>
                <a:lnTo>
                  <a:pt x="176" y="63"/>
                </a:lnTo>
                <a:lnTo>
                  <a:pt x="160" y="3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74" name="Freeform 14"/>
          <p:cNvSpPr>
            <a:spLocks/>
          </p:cNvSpPr>
          <p:nvPr/>
        </p:nvSpPr>
        <p:spPr bwMode="auto">
          <a:xfrm>
            <a:off x="9256713" y="4244975"/>
            <a:ext cx="1096962" cy="1074738"/>
          </a:xfrm>
          <a:custGeom>
            <a:avLst/>
            <a:gdLst>
              <a:gd name="T0" fmla="*/ 2147483646 w 691"/>
              <a:gd name="T1" fmla="*/ 0 h 677"/>
              <a:gd name="T2" fmla="*/ 2147483646 w 691"/>
              <a:gd name="T3" fmla="*/ 2147483646 h 677"/>
              <a:gd name="T4" fmla="*/ 2147483646 w 691"/>
              <a:gd name="T5" fmla="*/ 2147483646 h 677"/>
              <a:gd name="T6" fmla="*/ 2147483646 w 691"/>
              <a:gd name="T7" fmla="*/ 2147483646 h 677"/>
              <a:gd name="T8" fmla="*/ 2147483646 w 691"/>
              <a:gd name="T9" fmla="*/ 2147483646 h 677"/>
              <a:gd name="T10" fmla="*/ 2147483646 w 691"/>
              <a:gd name="T11" fmla="*/ 2147483646 h 677"/>
              <a:gd name="T12" fmla="*/ 2147483646 w 691"/>
              <a:gd name="T13" fmla="*/ 2147483646 h 677"/>
              <a:gd name="T14" fmla="*/ 2147483646 w 691"/>
              <a:gd name="T15" fmla="*/ 2147483646 h 677"/>
              <a:gd name="T16" fmla="*/ 2147483646 w 691"/>
              <a:gd name="T17" fmla="*/ 2147483646 h 677"/>
              <a:gd name="T18" fmla="*/ 2147483646 w 691"/>
              <a:gd name="T19" fmla="*/ 2147483646 h 677"/>
              <a:gd name="T20" fmla="*/ 2147483646 w 691"/>
              <a:gd name="T21" fmla="*/ 2147483646 h 677"/>
              <a:gd name="T22" fmla="*/ 2147483646 w 691"/>
              <a:gd name="T23" fmla="*/ 2147483646 h 677"/>
              <a:gd name="T24" fmla="*/ 2147483646 w 691"/>
              <a:gd name="T25" fmla="*/ 2147483646 h 677"/>
              <a:gd name="T26" fmla="*/ 2147483646 w 691"/>
              <a:gd name="T27" fmla="*/ 2147483646 h 677"/>
              <a:gd name="T28" fmla="*/ 2147483646 w 691"/>
              <a:gd name="T29" fmla="*/ 2147483646 h 677"/>
              <a:gd name="T30" fmla="*/ 2147483646 w 691"/>
              <a:gd name="T31" fmla="*/ 2147483646 h 677"/>
              <a:gd name="T32" fmla="*/ 2147483646 w 691"/>
              <a:gd name="T33" fmla="*/ 2147483646 h 677"/>
              <a:gd name="T34" fmla="*/ 2147483646 w 691"/>
              <a:gd name="T35" fmla="*/ 2147483646 h 677"/>
              <a:gd name="T36" fmla="*/ 2147483646 w 691"/>
              <a:gd name="T37" fmla="*/ 2147483646 h 677"/>
              <a:gd name="T38" fmla="*/ 2147483646 w 691"/>
              <a:gd name="T39" fmla="*/ 2147483646 h 677"/>
              <a:gd name="T40" fmla="*/ 2147483646 w 691"/>
              <a:gd name="T41" fmla="*/ 2147483646 h 677"/>
              <a:gd name="T42" fmla="*/ 2147483646 w 691"/>
              <a:gd name="T43" fmla="*/ 2147483646 h 677"/>
              <a:gd name="T44" fmla="*/ 2147483646 w 691"/>
              <a:gd name="T45" fmla="*/ 2147483646 h 677"/>
              <a:gd name="T46" fmla="*/ 2147483646 w 691"/>
              <a:gd name="T47" fmla="*/ 2147483646 h 677"/>
              <a:gd name="T48" fmla="*/ 2147483646 w 691"/>
              <a:gd name="T49" fmla="*/ 2147483646 h 677"/>
              <a:gd name="T50" fmla="*/ 2147483646 w 691"/>
              <a:gd name="T51" fmla="*/ 2147483646 h 677"/>
              <a:gd name="T52" fmla="*/ 2147483646 w 691"/>
              <a:gd name="T53" fmla="*/ 2147483646 h 677"/>
              <a:gd name="T54" fmla="*/ 2147483646 w 691"/>
              <a:gd name="T55" fmla="*/ 2147483646 h 677"/>
              <a:gd name="T56" fmla="*/ 2147483646 w 691"/>
              <a:gd name="T57" fmla="*/ 2147483646 h 677"/>
              <a:gd name="T58" fmla="*/ 2147483646 w 691"/>
              <a:gd name="T59" fmla="*/ 2147483646 h 677"/>
              <a:gd name="T60" fmla="*/ 2147483646 w 691"/>
              <a:gd name="T61" fmla="*/ 2147483646 h 677"/>
              <a:gd name="T62" fmla="*/ 2147483646 w 691"/>
              <a:gd name="T63" fmla="*/ 2147483646 h 677"/>
              <a:gd name="T64" fmla="*/ 2147483646 w 691"/>
              <a:gd name="T65" fmla="*/ 2147483646 h 677"/>
              <a:gd name="T66" fmla="*/ 2147483646 w 691"/>
              <a:gd name="T67" fmla="*/ 2147483646 h 677"/>
              <a:gd name="T68" fmla="*/ 2147483646 w 691"/>
              <a:gd name="T69" fmla="*/ 2147483646 h 677"/>
              <a:gd name="T70" fmla="*/ 2147483646 w 691"/>
              <a:gd name="T71" fmla="*/ 2147483646 h 677"/>
              <a:gd name="T72" fmla="*/ 2147483646 w 691"/>
              <a:gd name="T73" fmla="*/ 2147483646 h 677"/>
              <a:gd name="T74" fmla="*/ 2147483646 w 691"/>
              <a:gd name="T75" fmla="*/ 2147483646 h 677"/>
              <a:gd name="T76" fmla="*/ 2147483646 w 691"/>
              <a:gd name="T77" fmla="*/ 2147483646 h 677"/>
              <a:gd name="T78" fmla="*/ 2147483646 w 691"/>
              <a:gd name="T79" fmla="*/ 2147483646 h 677"/>
              <a:gd name="T80" fmla="*/ 2147483646 w 691"/>
              <a:gd name="T81" fmla="*/ 2147483646 h 677"/>
              <a:gd name="T82" fmla="*/ 2147483646 w 691"/>
              <a:gd name="T83" fmla="*/ 2147483646 h 677"/>
              <a:gd name="T84" fmla="*/ 2147483646 w 691"/>
              <a:gd name="T85" fmla="*/ 2147483646 h 677"/>
              <a:gd name="T86" fmla="*/ 2147483646 w 691"/>
              <a:gd name="T87" fmla="*/ 2147483646 h 677"/>
              <a:gd name="T88" fmla="*/ 2147483646 w 691"/>
              <a:gd name="T89" fmla="*/ 2147483646 h 677"/>
              <a:gd name="T90" fmla="*/ 2147483646 w 691"/>
              <a:gd name="T91" fmla="*/ 2147483646 h 677"/>
              <a:gd name="T92" fmla="*/ 2147483646 w 691"/>
              <a:gd name="T93" fmla="*/ 2147483646 h 677"/>
              <a:gd name="T94" fmla="*/ 2147483646 w 691"/>
              <a:gd name="T95" fmla="*/ 2147483646 h 677"/>
              <a:gd name="T96" fmla="*/ 0 w 691"/>
              <a:gd name="T97" fmla="*/ 2147483646 h 677"/>
              <a:gd name="T98" fmla="*/ 2147483646 w 691"/>
              <a:gd name="T99" fmla="*/ 0 h 677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91" h="677">
                <a:moveTo>
                  <a:pt x="36" y="0"/>
                </a:moveTo>
                <a:lnTo>
                  <a:pt x="55" y="18"/>
                </a:lnTo>
                <a:lnTo>
                  <a:pt x="75" y="37"/>
                </a:lnTo>
                <a:lnTo>
                  <a:pt x="95" y="57"/>
                </a:lnTo>
                <a:lnTo>
                  <a:pt x="115" y="75"/>
                </a:lnTo>
                <a:lnTo>
                  <a:pt x="136" y="95"/>
                </a:lnTo>
                <a:lnTo>
                  <a:pt x="156" y="114"/>
                </a:lnTo>
                <a:lnTo>
                  <a:pt x="178" y="136"/>
                </a:lnTo>
                <a:lnTo>
                  <a:pt x="198" y="156"/>
                </a:lnTo>
                <a:lnTo>
                  <a:pt x="249" y="207"/>
                </a:lnTo>
                <a:lnTo>
                  <a:pt x="300" y="257"/>
                </a:lnTo>
                <a:lnTo>
                  <a:pt x="350" y="306"/>
                </a:lnTo>
                <a:lnTo>
                  <a:pt x="395" y="353"/>
                </a:lnTo>
                <a:lnTo>
                  <a:pt x="439" y="397"/>
                </a:lnTo>
                <a:lnTo>
                  <a:pt x="480" y="440"/>
                </a:lnTo>
                <a:lnTo>
                  <a:pt x="520" y="480"/>
                </a:lnTo>
                <a:lnTo>
                  <a:pt x="555" y="517"/>
                </a:lnTo>
                <a:lnTo>
                  <a:pt x="587" y="551"/>
                </a:lnTo>
                <a:lnTo>
                  <a:pt x="614" y="580"/>
                </a:lnTo>
                <a:lnTo>
                  <a:pt x="638" y="608"/>
                </a:lnTo>
                <a:lnTo>
                  <a:pt x="658" y="630"/>
                </a:lnTo>
                <a:lnTo>
                  <a:pt x="674" y="650"/>
                </a:lnTo>
                <a:lnTo>
                  <a:pt x="686" y="663"/>
                </a:lnTo>
                <a:lnTo>
                  <a:pt x="691" y="673"/>
                </a:lnTo>
                <a:lnTo>
                  <a:pt x="691" y="677"/>
                </a:lnTo>
                <a:lnTo>
                  <a:pt x="688" y="677"/>
                </a:lnTo>
                <a:lnTo>
                  <a:pt x="678" y="671"/>
                </a:lnTo>
                <a:lnTo>
                  <a:pt x="664" y="661"/>
                </a:lnTo>
                <a:lnTo>
                  <a:pt x="644" y="646"/>
                </a:lnTo>
                <a:lnTo>
                  <a:pt x="620" y="626"/>
                </a:lnTo>
                <a:lnTo>
                  <a:pt x="593" y="602"/>
                </a:lnTo>
                <a:lnTo>
                  <a:pt x="563" y="574"/>
                </a:lnTo>
                <a:lnTo>
                  <a:pt x="528" y="545"/>
                </a:lnTo>
                <a:lnTo>
                  <a:pt x="490" y="509"/>
                </a:lnTo>
                <a:lnTo>
                  <a:pt x="450" y="472"/>
                </a:lnTo>
                <a:lnTo>
                  <a:pt x="407" y="432"/>
                </a:lnTo>
                <a:lnTo>
                  <a:pt x="362" y="389"/>
                </a:lnTo>
                <a:lnTo>
                  <a:pt x="312" y="343"/>
                </a:lnTo>
                <a:lnTo>
                  <a:pt x="263" y="296"/>
                </a:lnTo>
                <a:lnTo>
                  <a:pt x="213" y="247"/>
                </a:lnTo>
                <a:lnTo>
                  <a:pt x="160" y="195"/>
                </a:lnTo>
                <a:lnTo>
                  <a:pt x="140" y="174"/>
                </a:lnTo>
                <a:lnTo>
                  <a:pt x="119" y="154"/>
                </a:lnTo>
                <a:lnTo>
                  <a:pt x="99" y="132"/>
                </a:lnTo>
                <a:lnTo>
                  <a:pt x="79" y="112"/>
                </a:lnTo>
                <a:lnTo>
                  <a:pt x="59" y="93"/>
                </a:lnTo>
                <a:lnTo>
                  <a:pt x="40" y="73"/>
                </a:lnTo>
                <a:lnTo>
                  <a:pt x="20" y="53"/>
                </a:lnTo>
                <a:lnTo>
                  <a:pt x="0" y="35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75" name="Freeform 15"/>
          <p:cNvSpPr>
            <a:spLocks/>
          </p:cNvSpPr>
          <p:nvPr/>
        </p:nvSpPr>
        <p:spPr bwMode="auto">
          <a:xfrm>
            <a:off x="8902700" y="3884613"/>
            <a:ext cx="184150" cy="190500"/>
          </a:xfrm>
          <a:custGeom>
            <a:avLst/>
            <a:gdLst>
              <a:gd name="T0" fmla="*/ 2147483646 w 116"/>
              <a:gd name="T1" fmla="*/ 2147483646 h 120"/>
              <a:gd name="T2" fmla="*/ 2147483646 w 116"/>
              <a:gd name="T3" fmla="*/ 2147483646 h 120"/>
              <a:gd name="T4" fmla="*/ 2147483646 w 116"/>
              <a:gd name="T5" fmla="*/ 2147483646 h 120"/>
              <a:gd name="T6" fmla="*/ 2147483646 w 116"/>
              <a:gd name="T7" fmla="*/ 2147483646 h 120"/>
              <a:gd name="T8" fmla="*/ 2147483646 w 116"/>
              <a:gd name="T9" fmla="*/ 2147483646 h 120"/>
              <a:gd name="T10" fmla="*/ 2147483646 w 116"/>
              <a:gd name="T11" fmla="*/ 2147483646 h 120"/>
              <a:gd name="T12" fmla="*/ 2147483646 w 116"/>
              <a:gd name="T13" fmla="*/ 2147483646 h 120"/>
              <a:gd name="T14" fmla="*/ 2147483646 w 116"/>
              <a:gd name="T15" fmla="*/ 2147483646 h 120"/>
              <a:gd name="T16" fmla="*/ 2147483646 w 116"/>
              <a:gd name="T17" fmla="*/ 2147483646 h 120"/>
              <a:gd name="T18" fmla="*/ 0 w 116"/>
              <a:gd name="T19" fmla="*/ 0 h 120"/>
              <a:gd name="T20" fmla="*/ 2147483646 w 116"/>
              <a:gd name="T21" fmla="*/ 2147483646 h 120"/>
              <a:gd name="T22" fmla="*/ 2147483646 w 116"/>
              <a:gd name="T23" fmla="*/ 2147483646 h 120"/>
              <a:gd name="T24" fmla="*/ 2147483646 w 116"/>
              <a:gd name="T25" fmla="*/ 2147483646 h 120"/>
              <a:gd name="T26" fmla="*/ 2147483646 w 116"/>
              <a:gd name="T27" fmla="*/ 2147483646 h 120"/>
              <a:gd name="T28" fmla="*/ 2147483646 w 116"/>
              <a:gd name="T29" fmla="*/ 2147483646 h 120"/>
              <a:gd name="T30" fmla="*/ 2147483646 w 116"/>
              <a:gd name="T31" fmla="*/ 2147483646 h 120"/>
              <a:gd name="T32" fmla="*/ 2147483646 w 116"/>
              <a:gd name="T33" fmla="*/ 2147483646 h 120"/>
              <a:gd name="T34" fmla="*/ 2147483646 w 116"/>
              <a:gd name="T35" fmla="*/ 2147483646 h 12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16" h="120">
                <a:moveTo>
                  <a:pt x="116" y="93"/>
                </a:moveTo>
                <a:lnTo>
                  <a:pt x="85" y="120"/>
                </a:lnTo>
                <a:lnTo>
                  <a:pt x="61" y="108"/>
                </a:lnTo>
                <a:lnTo>
                  <a:pt x="43" y="95"/>
                </a:lnTo>
                <a:lnTo>
                  <a:pt x="28" y="77"/>
                </a:lnTo>
                <a:lnTo>
                  <a:pt x="18" y="59"/>
                </a:lnTo>
                <a:lnTo>
                  <a:pt x="10" y="43"/>
                </a:lnTo>
                <a:lnTo>
                  <a:pt x="6" y="25"/>
                </a:lnTo>
                <a:lnTo>
                  <a:pt x="2" y="12"/>
                </a:lnTo>
                <a:lnTo>
                  <a:pt x="0" y="0"/>
                </a:lnTo>
                <a:lnTo>
                  <a:pt x="29" y="14"/>
                </a:lnTo>
                <a:lnTo>
                  <a:pt x="53" y="29"/>
                </a:lnTo>
                <a:lnTo>
                  <a:pt x="73" y="43"/>
                </a:lnTo>
                <a:lnTo>
                  <a:pt x="89" y="55"/>
                </a:lnTo>
                <a:lnTo>
                  <a:pt x="99" y="67"/>
                </a:lnTo>
                <a:lnTo>
                  <a:pt x="107" y="77"/>
                </a:lnTo>
                <a:lnTo>
                  <a:pt x="112" y="87"/>
                </a:lnTo>
                <a:lnTo>
                  <a:pt x="116" y="9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76" name="Freeform 16"/>
          <p:cNvSpPr>
            <a:spLocks/>
          </p:cNvSpPr>
          <p:nvPr/>
        </p:nvSpPr>
        <p:spPr bwMode="auto">
          <a:xfrm>
            <a:off x="8902700" y="3884613"/>
            <a:ext cx="184150" cy="190500"/>
          </a:xfrm>
          <a:custGeom>
            <a:avLst/>
            <a:gdLst>
              <a:gd name="T0" fmla="*/ 2147483646 w 116"/>
              <a:gd name="T1" fmla="*/ 2147483646 h 120"/>
              <a:gd name="T2" fmla="*/ 2147483646 w 116"/>
              <a:gd name="T3" fmla="*/ 2147483646 h 120"/>
              <a:gd name="T4" fmla="*/ 2147483646 w 116"/>
              <a:gd name="T5" fmla="*/ 2147483646 h 120"/>
              <a:gd name="T6" fmla="*/ 2147483646 w 116"/>
              <a:gd name="T7" fmla="*/ 2147483646 h 120"/>
              <a:gd name="T8" fmla="*/ 2147483646 w 116"/>
              <a:gd name="T9" fmla="*/ 2147483646 h 120"/>
              <a:gd name="T10" fmla="*/ 2147483646 w 116"/>
              <a:gd name="T11" fmla="*/ 2147483646 h 120"/>
              <a:gd name="T12" fmla="*/ 2147483646 w 116"/>
              <a:gd name="T13" fmla="*/ 2147483646 h 120"/>
              <a:gd name="T14" fmla="*/ 2147483646 w 116"/>
              <a:gd name="T15" fmla="*/ 2147483646 h 120"/>
              <a:gd name="T16" fmla="*/ 2147483646 w 116"/>
              <a:gd name="T17" fmla="*/ 2147483646 h 120"/>
              <a:gd name="T18" fmla="*/ 2147483646 w 116"/>
              <a:gd name="T19" fmla="*/ 2147483646 h 120"/>
              <a:gd name="T20" fmla="*/ 0 w 116"/>
              <a:gd name="T21" fmla="*/ 0 h 120"/>
              <a:gd name="T22" fmla="*/ 0 w 116"/>
              <a:gd name="T23" fmla="*/ 0 h 120"/>
              <a:gd name="T24" fmla="*/ 2147483646 w 116"/>
              <a:gd name="T25" fmla="*/ 2147483646 h 120"/>
              <a:gd name="T26" fmla="*/ 2147483646 w 116"/>
              <a:gd name="T27" fmla="*/ 2147483646 h 120"/>
              <a:gd name="T28" fmla="*/ 2147483646 w 116"/>
              <a:gd name="T29" fmla="*/ 2147483646 h 120"/>
              <a:gd name="T30" fmla="*/ 2147483646 w 116"/>
              <a:gd name="T31" fmla="*/ 2147483646 h 120"/>
              <a:gd name="T32" fmla="*/ 2147483646 w 116"/>
              <a:gd name="T33" fmla="*/ 2147483646 h 120"/>
              <a:gd name="T34" fmla="*/ 2147483646 w 116"/>
              <a:gd name="T35" fmla="*/ 2147483646 h 120"/>
              <a:gd name="T36" fmla="*/ 2147483646 w 116"/>
              <a:gd name="T37" fmla="*/ 2147483646 h 120"/>
              <a:gd name="T38" fmla="*/ 2147483646 w 116"/>
              <a:gd name="T39" fmla="*/ 2147483646 h 12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16" h="120">
                <a:moveTo>
                  <a:pt x="116" y="93"/>
                </a:moveTo>
                <a:lnTo>
                  <a:pt x="85" y="120"/>
                </a:lnTo>
                <a:lnTo>
                  <a:pt x="61" y="108"/>
                </a:lnTo>
                <a:lnTo>
                  <a:pt x="43" y="95"/>
                </a:lnTo>
                <a:lnTo>
                  <a:pt x="28" y="77"/>
                </a:lnTo>
                <a:lnTo>
                  <a:pt x="18" y="59"/>
                </a:lnTo>
                <a:lnTo>
                  <a:pt x="10" y="43"/>
                </a:lnTo>
                <a:lnTo>
                  <a:pt x="6" y="25"/>
                </a:lnTo>
                <a:lnTo>
                  <a:pt x="2" y="12"/>
                </a:lnTo>
                <a:lnTo>
                  <a:pt x="0" y="0"/>
                </a:lnTo>
                <a:lnTo>
                  <a:pt x="29" y="14"/>
                </a:lnTo>
                <a:lnTo>
                  <a:pt x="53" y="29"/>
                </a:lnTo>
                <a:lnTo>
                  <a:pt x="73" y="43"/>
                </a:lnTo>
                <a:lnTo>
                  <a:pt x="89" y="55"/>
                </a:lnTo>
                <a:lnTo>
                  <a:pt x="99" y="67"/>
                </a:lnTo>
                <a:lnTo>
                  <a:pt x="107" y="77"/>
                </a:lnTo>
                <a:lnTo>
                  <a:pt x="112" y="87"/>
                </a:lnTo>
                <a:lnTo>
                  <a:pt x="116" y="93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77" name="Freeform 17"/>
          <p:cNvSpPr>
            <a:spLocks/>
          </p:cNvSpPr>
          <p:nvPr/>
        </p:nvSpPr>
        <p:spPr bwMode="auto">
          <a:xfrm>
            <a:off x="9037639" y="4032250"/>
            <a:ext cx="276225" cy="268288"/>
          </a:xfrm>
          <a:custGeom>
            <a:avLst/>
            <a:gdLst>
              <a:gd name="T0" fmla="*/ 0 w 174"/>
              <a:gd name="T1" fmla="*/ 2147483646 h 169"/>
              <a:gd name="T2" fmla="*/ 2147483646 w 174"/>
              <a:gd name="T3" fmla="*/ 0 h 169"/>
              <a:gd name="T4" fmla="*/ 2147483646 w 174"/>
              <a:gd name="T5" fmla="*/ 2147483646 h 169"/>
              <a:gd name="T6" fmla="*/ 2147483646 w 174"/>
              <a:gd name="T7" fmla="*/ 2147483646 h 169"/>
              <a:gd name="T8" fmla="*/ 2147483646 w 174"/>
              <a:gd name="T9" fmla="*/ 2147483646 h 169"/>
              <a:gd name="T10" fmla="*/ 2147483646 w 174"/>
              <a:gd name="T11" fmla="*/ 2147483646 h 169"/>
              <a:gd name="T12" fmla="*/ 2147483646 w 174"/>
              <a:gd name="T13" fmla="*/ 2147483646 h 169"/>
              <a:gd name="T14" fmla="*/ 2147483646 w 174"/>
              <a:gd name="T15" fmla="*/ 2147483646 h 169"/>
              <a:gd name="T16" fmla="*/ 2147483646 w 174"/>
              <a:gd name="T17" fmla="*/ 2147483646 h 169"/>
              <a:gd name="T18" fmla="*/ 2147483646 w 174"/>
              <a:gd name="T19" fmla="*/ 2147483646 h 169"/>
              <a:gd name="T20" fmla="*/ 2147483646 w 174"/>
              <a:gd name="T21" fmla="*/ 2147483646 h 169"/>
              <a:gd name="T22" fmla="*/ 2147483646 w 174"/>
              <a:gd name="T23" fmla="*/ 2147483646 h 169"/>
              <a:gd name="T24" fmla="*/ 2147483646 w 174"/>
              <a:gd name="T25" fmla="*/ 2147483646 h 169"/>
              <a:gd name="T26" fmla="*/ 2147483646 w 174"/>
              <a:gd name="T27" fmla="*/ 2147483646 h 169"/>
              <a:gd name="T28" fmla="*/ 2147483646 w 174"/>
              <a:gd name="T29" fmla="*/ 2147483646 h 169"/>
              <a:gd name="T30" fmla="*/ 2147483646 w 174"/>
              <a:gd name="T31" fmla="*/ 2147483646 h 169"/>
              <a:gd name="T32" fmla="*/ 2147483646 w 174"/>
              <a:gd name="T33" fmla="*/ 2147483646 h 169"/>
              <a:gd name="T34" fmla="*/ 2147483646 w 174"/>
              <a:gd name="T35" fmla="*/ 2147483646 h 169"/>
              <a:gd name="T36" fmla="*/ 0 w 174"/>
              <a:gd name="T37" fmla="*/ 2147483646 h 169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74" h="169">
                <a:moveTo>
                  <a:pt x="0" y="27"/>
                </a:moveTo>
                <a:lnTo>
                  <a:pt x="31" y="0"/>
                </a:lnTo>
                <a:lnTo>
                  <a:pt x="47" y="15"/>
                </a:lnTo>
                <a:lnTo>
                  <a:pt x="65" y="31"/>
                </a:lnTo>
                <a:lnTo>
                  <a:pt x="83" y="47"/>
                </a:lnTo>
                <a:lnTo>
                  <a:pt x="101" y="63"/>
                </a:lnTo>
                <a:lnTo>
                  <a:pt x="118" y="81"/>
                </a:lnTo>
                <a:lnTo>
                  <a:pt x="136" y="98"/>
                </a:lnTo>
                <a:lnTo>
                  <a:pt x="154" y="116"/>
                </a:lnTo>
                <a:lnTo>
                  <a:pt x="174" y="134"/>
                </a:lnTo>
                <a:lnTo>
                  <a:pt x="138" y="169"/>
                </a:lnTo>
                <a:lnTo>
                  <a:pt x="120" y="150"/>
                </a:lnTo>
                <a:lnTo>
                  <a:pt x="101" y="132"/>
                </a:lnTo>
                <a:lnTo>
                  <a:pt x="83" y="114"/>
                </a:lnTo>
                <a:lnTo>
                  <a:pt x="67" y="94"/>
                </a:lnTo>
                <a:lnTo>
                  <a:pt x="49" y="79"/>
                </a:lnTo>
                <a:lnTo>
                  <a:pt x="31" y="61"/>
                </a:lnTo>
                <a:lnTo>
                  <a:pt x="16" y="43"/>
                </a:lnTo>
                <a:lnTo>
                  <a:pt x="0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78" name="Freeform 18"/>
          <p:cNvSpPr>
            <a:spLocks/>
          </p:cNvSpPr>
          <p:nvPr/>
        </p:nvSpPr>
        <p:spPr bwMode="auto">
          <a:xfrm>
            <a:off x="9037639" y="4032250"/>
            <a:ext cx="276225" cy="268288"/>
          </a:xfrm>
          <a:custGeom>
            <a:avLst/>
            <a:gdLst>
              <a:gd name="T0" fmla="*/ 0 w 174"/>
              <a:gd name="T1" fmla="*/ 2147483646 h 169"/>
              <a:gd name="T2" fmla="*/ 2147483646 w 174"/>
              <a:gd name="T3" fmla="*/ 0 h 169"/>
              <a:gd name="T4" fmla="*/ 2147483646 w 174"/>
              <a:gd name="T5" fmla="*/ 0 h 169"/>
              <a:gd name="T6" fmla="*/ 2147483646 w 174"/>
              <a:gd name="T7" fmla="*/ 2147483646 h 169"/>
              <a:gd name="T8" fmla="*/ 2147483646 w 174"/>
              <a:gd name="T9" fmla="*/ 2147483646 h 169"/>
              <a:gd name="T10" fmla="*/ 2147483646 w 174"/>
              <a:gd name="T11" fmla="*/ 2147483646 h 169"/>
              <a:gd name="T12" fmla="*/ 2147483646 w 174"/>
              <a:gd name="T13" fmla="*/ 2147483646 h 169"/>
              <a:gd name="T14" fmla="*/ 2147483646 w 174"/>
              <a:gd name="T15" fmla="*/ 2147483646 h 169"/>
              <a:gd name="T16" fmla="*/ 2147483646 w 174"/>
              <a:gd name="T17" fmla="*/ 2147483646 h 169"/>
              <a:gd name="T18" fmla="*/ 2147483646 w 174"/>
              <a:gd name="T19" fmla="*/ 2147483646 h 169"/>
              <a:gd name="T20" fmla="*/ 2147483646 w 174"/>
              <a:gd name="T21" fmla="*/ 2147483646 h 169"/>
              <a:gd name="T22" fmla="*/ 2147483646 w 174"/>
              <a:gd name="T23" fmla="*/ 2147483646 h 169"/>
              <a:gd name="T24" fmla="*/ 2147483646 w 174"/>
              <a:gd name="T25" fmla="*/ 2147483646 h 169"/>
              <a:gd name="T26" fmla="*/ 2147483646 w 174"/>
              <a:gd name="T27" fmla="*/ 2147483646 h 169"/>
              <a:gd name="T28" fmla="*/ 2147483646 w 174"/>
              <a:gd name="T29" fmla="*/ 2147483646 h 169"/>
              <a:gd name="T30" fmla="*/ 2147483646 w 174"/>
              <a:gd name="T31" fmla="*/ 2147483646 h 169"/>
              <a:gd name="T32" fmla="*/ 2147483646 w 174"/>
              <a:gd name="T33" fmla="*/ 2147483646 h 169"/>
              <a:gd name="T34" fmla="*/ 2147483646 w 174"/>
              <a:gd name="T35" fmla="*/ 2147483646 h 169"/>
              <a:gd name="T36" fmla="*/ 2147483646 w 174"/>
              <a:gd name="T37" fmla="*/ 2147483646 h 169"/>
              <a:gd name="T38" fmla="*/ 2147483646 w 174"/>
              <a:gd name="T39" fmla="*/ 2147483646 h 169"/>
              <a:gd name="T40" fmla="*/ 0 w 174"/>
              <a:gd name="T41" fmla="*/ 2147483646 h 16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74" h="169">
                <a:moveTo>
                  <a:pt x="0" y="27"/>
                </a:moveTo>
                <a:lnTo>
                  <a:pt x="31" y="0"/>
                </a:lnTo>
                <a:lnTo>
                  <a:pt x="47" y="15"/>
                </a:lnTo>
                <a:lnTo>
                  <a:pt x="65" y="31"/>
                </a:lnTo>
                <a:lnTo>
                  <a:pt x="83" y="47"/>
                </a:lnTo>
                <a:lnTo>
                  <a:pt x="101" y="63"/>
                </a:lnTo>
                <a:lnTo>
                  <a:pt x="118" y="81"/>
                </a:lnTo>
                <a:lnTo>
                  <a:pt x="136" y="98"/>
                </a:lnTo>
                <a:lnTo>
                  <a:pt x="154" y="116"/>
                </a:lnTo>
                <a:lnTo>
                  <a:pt x="174" y="134"/>
                </a:lnTo>
                <a:lnTo>
                  <a:pt x="138" y="169"/>
                </a:lnTo>
                <a:lnTo>
                  <a:pt x="120" y="150"/>
                </a:lnTo>
                <a:lnTo>
                  <a:pt x="101" y="132"/>
                </a:lnTo>
                <a:lnTo>
                  <a:pt x="83" y="114"/>
                </a:lnTo>
                <a:lnTo>
                  <a:pt x="67" y="94"/>
                </a:lnTo>
                <a:lnTo>
                  <a:pt x="49" y="79"/>
                </a:lnTo>
                <a:lnTo>
                  <a:pt x="31" y="61"/>
                </a:lnTo>
                <a:lnTo>
                  <a:pt x="16" y="43"/>
                </a:lnTo>
                <a:lnTo>
                  <a:pt x="0" y="27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79" name="Freeform 19"/>
          <p:cNvSpPr>
            <a:spLocks/>
          </p:cNvSpPr>
          <p:nvPr/>
        </p:nvSpPr>
        <p:spPr bwMode="auto">
          <a:xfrm>
            <a:off x="9652001" y="4300539"/>
            <a:ext cx="276225" cy="276225"/>
          </a:xfrm>
          <a:custGeom>
            <a:avLst/>
            <a:gdLst>
              <a:gd name="T0" fmla="*/ 2147483646 w 174"/>
              <a:gd name="T1" fmla="*/ 0 h 174"/>
              <a:gd name="T2" fmla="*/ 2147483646 w 174"/>
              <a:gd name="T3" fmla="*/ 2147483646 h 174"/>
              <a:gd name="T4" fmla="*/ 2147483646 w 174"/>
              <a:gd name="T5" fmla="*/ 2147483646 h 174"/>
              <a:gd name="T6" fmla="*/ 2147483646 w 174"/>
              <a:gd name="T7" fmla="*/ 2147483646 h 174"/>
              <a:gd name="T8" fmla="*/ 2147483646 w 174"/>
              <a:gd name="T9" fmla="*/ 2147483646 h 174"/>
              <a:gd name="T10" fmla="*/ 2147483646 w 174"/>
              <a:gd name="T11" fmla="*/ 2147483646 h 174"/>
              <a:gd name="T12" fmla="*/ 2147483646 w 174"/>
              <a:gd name="T13" fmla="*/ 2147483646 h 174"/>
              <a:gd name="T14" fmla="*/ 2147483646 w 174"/>
              <a:gd name="T15" fmla="*/ 2147483646 h 174"/>
              <a:gd name="T16" fmla="*/ 0 w 174"/>
              <a:gd name="T17" fmla="*/ 2147483646 h 174"/>
              <a:gd name="T18" fmla="*/ 2147483646 w 174"/>
              <a:gd name="T19" fmla="*/ 2147483646 h 174"/>
              <a:gd name="T20" fmla="*/ 2147483646 w 174"/>
              <a:gd name="T21" fmla="*/ 2147483646 h 174"/>
              <a:gd name="T22" fmla="*/ 2147483646 w 174"/>
              <a:gd name="T23" fmla="*/ 2147483646 h 174"/>
              <a:gd name="T24" fmla="*/ 2147483646 w 174"/>
              <a:gd name="T25" fmla="*/ 2147483646 h 174"/>
              <a:gd name="T26" fmla="*/ 2147483646 w 174"/>
              <a:gd name="T27" fmla="*/ 2147483646 h 174"/>
              <a:gd name="T28" fmla="*/ 2147483646 w 174"/>
              <a:gd name="T29" fmla="*/ 2147483646 h 174"/>
              <a:gd name="T30" fmla="*/ 2147483646 w 174"/>
              <a:gd name="T31" fmla="*/ 2147483646 h 174"/>
              <a:gd name="T32" fmla="*/ 2147483646 w 174"/>
              <a:gd name="T33" fmla="*/ 2147483646 h 174"/>
              <a:gd name="T34" fmla="*/ 2147483646 w 174"/>
              <a:gd name="T35" fmla="*/ 2147483646 h 174"/>
              <a:gd name="T36" fmla="*/ 2147483646 w 174"/>
              <a:gd name="T37" fmla="*/ 2147483646 h 174"/>
              <a:gd name="T38" fmla="*/ 2147483646 w 174"/>
              <a:gd name="T39" fmla="*/ 2147483646 h 174"/>
              <a:gd name="T40" fmla="*/ 2147483646 w 174"/>
              <a:gd name="T41" fmla="*/ 2147483646 h 174"/>
              <a:gd name="T42" fmla="*/ 2147483646 w 174"/>
              <a:gd name="T43" fmla="*/ 2147483646 h 174"/>
              <a:gd name="T44" fmla="*/ 2147483646 w 174"/>
              <a:gd name="T45" fmla="*/ 2147483646 h 174"/>
              <a:gd name="T46" fmla="*/ 2147483646 w 174"/>
              <a:gd name="T47" fmla="*/ 2147483646 h 174"/>
              <a:gd name="T48" fmla="*/ 2147483646 w 174"/>
              <a:gd name="T49" fmla="*/ 2147483646 h 174"/>
              <a:gd name="T50" fmla="*/ 2147483646 w 174"/>
              <a:gd name="T51" fmla="*/ 2147483646 h 174"/>
              <a:gd name="T52" fmla="*/ 2147483646 w 174"/>
              <a:gd name="T53" fmla="*/ 2147483646 h 174"/>
              <a:gd name="T54" fmla="*/ 2147483646 w 174"/>
              <a:gd name="T55" fmla="*/ 2147483646 h 174"/>
              <a:gd name="T56" fmla="*/ 2147483646 w 174"/>
              <a:gd name="T57" fmla="*/ 2147483646 h 174"/>
              <a:gd name="T58" fmla="*/ 2147483646 w 174"/>
              <a:gd name="T59" fmla="*/ 2147483646 h 174"/>
              <a:gd name="T60" fmla="*/ 2147483646 w 174"/>
              <a:gd name="T61" fmla="*/ 2147483646 h 174"/>
              <a:gd name="T62" fmla="*/ 2147483646 w 174"/>
              <a:gd name="T63" fmla="*/ 2147483646 h 174"/>
              <a:gd name="T64" fmla="*/ 2147483646 w 174"/>
              <a:gd name="T65" fmla="*/ 0 h 174"/>
              <a:gd name="T66" fmla="*/ 2147483646 w 174"/>
              <a:gd name="T67" fmla="*/ 2147483646 h 174"/>
              <a:gd name="T68" fmla="*/ 2147483646 w 174"/>
              <a:gd name="T69" fmla="*/ 2147483646 h 174"/>
              <a:gd name="T70" fmla="*/ 2147483646 w 174"/>
              <a:gd name="T71" fmla="*/ 2147483646 h 174"/>
              <a:gd name="T72" fmla="*/ 2147483646 w 174"/>
              <a:gd name="T73" fmla="*/ 2147483646 h 174"/>
              <a:gd name="T74" fmla="*/ 2147483646 w 174"/>
              <a:gd name="T75" fmla="*/ 2147483646 h 174"/>
              <a:gd name="T76" fmla="*/ 2147483646 w 174"/>
              <a:gd name="T77" fmla="*/ 2147483646 h 174"/>
              <a:gd name="T78" fmla="*/ 2147483646 w 174"/>
              <a:gd name="T79" fmla="*/ 2147483646 h 174"/>
              <a:gd name="T80" fmla="*/ 2147483646 w 174"/>
              <a:gd name="T81" fmla="*/ 2147483646 h 174"/>
              <a:gd name="T82" fmla="*/ 2147483646 w 174"/>
              <a:gd name="T83" fmla="*/ 2147483646 h 174"/>
              <a:gd name="T84" fmla="*/ 2147483646 w 174"/>
              <a:gd name="T85" fmla="*/ 2147483646 h 174"/>
              <a:gd name="T86" fmla="*/ 2147483646 w 174"/>
              <a:gd name="T87" fmla="*/ 2147483646 h 174"/>
              <a:gd name="T88" fmla="*/ 2147483646 w 174"/>
              <a:gd name="T89" fmla="*/ 2147483646 h 174"/>
              <a:gd name="T90" fmla="*/ 2147483646 w 174"/>
              <a:gd name="T91" fmla="*/ 2147483646 h 174"/>
              <a:gd name="T92" fmla="*/ 2147483646 w 174"/>
              <a:gd name="T93" fmla="*/ 2147483646 h 174"/>
              <a:gd name="T94" fmla="*/ 2147483646 w 174"/>
              <a:gd name="T95" fmla="*/ 2147483646 h 174"/>
              <a:gd name="T96" fmla="*/ 2147483646 w 174"/>
              <a:gd name="T97" fmla="*/ 2147483646 h 174"/>
              <a:gd name="T98" fmla="*/ 2147483646 w 174"/>
              <a:gd name="T99" fmla="*/ 2147483646 h 174"/>
              <a:gd name="T100" fmla="*/ 2147483646 w 174"/>
              <a:gd name="T101" fmla="*/ 0 h 174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174" h="174">
                <a:moveTo>
                  <a:pt x="87" y="0"/>
                </a:moveTo>
                <a:lnTo>
                  <a:pt x="69" y="2"/>
                </a:lnTo>
                <a:lnTo>
                  <a:pt x="53" y="6"/>
                </a:lnTo>
                <a:lnTo>
                  <a:pt x="38" y="14"/>
                </a:lnTo>
                <a:lnTo>
                  <a:pt x="26" y="26"/>
                </a:lnTo>
                <a:lnTo>
                  <a:pt x="14" y="38"/>
                </a:lnTo>
                <a:lnTo>
                  <a:pt x="6" y="54"/>
                </a:lnTo>
                <a:lnTo>
                  <a:pt x="2" y="70"/>
                </a:lnTo>
                <a:lnTo>
                  <a:pt x="0" y="87"/>
                </a:lnTo>
                <a:lnTo>
                  <a:pt x="2" y="105"/>
                </a:lnTo>
                <a:lnTo>
                  <a:pt x="6" y="121"/>
                </a:lnTo>
                <a:lnTo>
                  <a:pt x="14" y="135"/>
                </a:lnTo>
                <a:lnTo>
                  <a:pt x="26" y="149"/>
                </a:lnTo>
                <a:lnTo>
                  <a:pt x="38" y="158"/>
                </a:lnTo>
                <a:lnTo>
                  <a:pt x="53" y="166"/>
                </a:lnTo>
                <a:lnTo>
                  <a:pt x="69" y="172"/>
                </a:lnTo>
                <a:lnTo>
                  <a:pt x="87" y="174"/>
                </a:lnTo>
                <a:lnTo>
                  <a:pt x="105" y="172"/>
                </a:lnTo>
                <a:lnTo>
                  <a:pt x="120" y="166"/>
                </a:lnTo>
                <a:lnTo>
                  <a:pt x="134" y="158"/>
                </a:lnTo>
                <a:lnTo>
                  <a:pt x="148" y="149"/>
                </a:lnTo>
                <a:lnTo>
                  <a:pt x="158" y="135"/>
                </a:lnTo>
                <a:lnTo>
                  <a:pt x="168" y="121"/>
                </a:lnTo>
                <a:lnTo>
                  <a:pt x="172" y="105"/>
                </a:lnTo>
                <a:lnTo>
                  <a:pt x="174" y="87"/>
                </a:lnTo>
                <a:lnTo>
                  <a:pt x="172" y="70"/>
                </a:lnTo>
                <a:lnTo>
                  <a:pt x="168" y="54"/>
                </a:lnTo>
                <a:lnTo>
                  <a:pt x="158" y="38"/>
                </a:lnTo>
                <a:lnTo>
                  <a:pt x="148" y="26"/>
                </a:lnTo>
                <a:lnTo>
                  <a:pt x="134" y="14"/>
                </a:lnTo>
                <a:lnTo>
                  <a:pt x="120" y="6"/>
                </a:lnTo>
                <a:lnTo>
                  <a:pt x="105" y="2"/>
                </a:lnTo>
                <a:lnTo>
                  <a:pt x="87" y="0"/>
                </a:lnTo>
                <a:lnTo>
                  <a:pt x="87" y="42"/>
                </a:lnTo>
                <a:lnTo>
                  <a:pt x="105" y="46"/>
                </a:lnTo>
                <a:lnTo>
                  <a:pt x="118" y="56"/>
                </a:lnTo>
                <a:lnTo>
                  <a:pt x="128" y="70"/>
                </a:lnTo>
                <a:lnTo>
                  <a:pt x="132" y="87"/>
                </a:lnTo>
                <a:lnTo>
                  <a:pt x="128" y="105"/>
                </a:lnTo>
                <a:lnTo>
                  <a:pt x="118" y="119"/>
                </a:lnTo>
                <a:lnTo>
                  <a:pt x="105" y="129"/>
                </a:lnTo>
                <a:lnTo>
                  <a:pt x="87" y="133"/>
                </a:lnTo>
                <a:lnTo>
                  <a:pt x="69" y="129"/>
                </a:lnTo>
                <a:lnTo>
                  <a:pt x="55" y="119"/>
                </a:lnTo>
                <a:lnTo>
                  <a:pt x="45" y="105"/>
                </a:lnTo>
                <a:lnTo>
                  <a:pt x="41" y="87"/>
                </a:lnTo>
                <a:lnTo>
                  <a:pt x="45" y="70"/>
                </a:lnTo>
                <a:lnTo>
                  <a:pt x="55" y="56"/>
                </a:lnTo>
                <a:lnTo>
                  <a:pt x="69" y="46"/>
                </a:lnTo>
                <a:lnTo>
                  <a:pt x="87" y="42"/>
                </a:lnTo>
                <a:lnTo>
                  <a:pt x="8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43380" name="Picture 20" descr="bd16580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1684339"/>
            <a:ext cx="96678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1" name="Picture 21" descr="pe04040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0" y="417095"/>
            <a:ext cx="1758950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540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autoUpdateAnimBg="0"/>
      <p:bldP spid="143365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4" name="Picture 4" descr="bd00173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000" y="4604169"/>
            <a:ext cx="1438275" cy="213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5" name="Picture 5" descr="pe0110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4091781"/>
            <a:ext cx="1566863" cy="233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6" name="Picture 6" descr="ag00022_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757" y="4762500"/>
            <a:ext cx="1900238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7" name="Picture 7" descr="bd13714_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409" y="4602582"/>
            <a:ext cx="14859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483" y="783662"/>
            <a:ext cx="9720072" cy="1082219"/>
          </a:xfrm>
        </p:spPr>
        <p:txBody>
          <a:bodyPr/>
          <a:lstStyle/>
          <a:p>
            <a:r>
              <a:rPr lang="en-US" sz="4800" dirty="0">
                <a:solidFill>
                  <a:schemeClr val="tx1"/>
                </a:solidFill>
              </a:rPr>
              <a:t>Bodily-Kinesthetic Intelligence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4"/>
          <p:cNvSpPr>
            <a:spLocks noGrp="1" noChangeArrowheads="1"/>
          </p:cNvSpPr>
          <p:nvPr>
            <p:ph idx="1"/>
          </p:nvPr>
        </p:nvSpPr>
        <p:spPr>
          <a:xfrm>
            <a:off x="816559" y="1865881"/>
            <a:ext cx="10824882" cy="2027454"/>
          </a:xfrm>
        </p:spPr>
        <p:txBody>
          <a:bodyPr>
            <a:normAutofit/>
          </a:bodyPr>
          <a:lstStyle/>
          <a:p>
            <a:pPr eaLnBrk="1" hangingPunct="1">
              <a:buFont typeface="Monotype Sorts" charset="0"/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expertise in using one’s whole body to express ideas and feelings.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 acting, dancing, sports, and using body language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ability to use one’s hands to produce or transform things.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 sculpting clay and hands-on learning</a:t>
            </a:r>
          </a:p>
        </p:txBody>
      </p:sp>
    </p:spTree>
    <p:extLst>
      <p:ext uri="{BB962C8B-B14F-4D97-AF65-F5344CB8AC3E}">
        <p14:creationId xmlns:p14="http://schemas.microsoft.com/office/powerpoint/2010/main" val="20910308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 descr="j0095740"/>
          <p:cNvPicPr>
            <a:picLocks noChangeAspect="1" noChangeArrowheads="1" noCrop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988" y="323199"/>
            <a:ext cx="517525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>
          <a:xfrm>
            <a:off x="857438" y="557495"/>
            <a:ext cx="7543800" cy="1166998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Possible Careers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959225" y="1958789"/>
            <a:ext cx="3787775" cy="4114800"/>
          </a:xfrm>
        </p:spPr>
        <p:txBody>
          <a:bodyPr rtlCol="0">
            <a:normAutofit lnSpcReduction="10000"/>
          </a:bodyPr>
          <a:lstStyle/>
          <a:p>
            <a:pPr marL="282575" indent="-282575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</a:t>
            </a:r>
          </a:p>
          <a:p>
            <a:pPr marL="282575" indent="-282575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Athlete</a:t>
            </a:r>
          </a:p>
          <a:p>
            <a:pPr marL="282575" indent="-282575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Carpenter</a:t>
            </a:r>
          </a:p>
          <a:p>
            <a:pPr marL="282575" indent="-282575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Choreographer (creates and arranges dances)</a:t>
            </a:r>
          </a:p>
          <a:p>
            <a:pPr marL="282575" indent="-282575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Craftsman</a:t>
            </a:r>
          </a:p>
          <a:p>
            <a:pPr marL="282575" indent="-282575"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Dancer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2575" indent="-282575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Forest Ranger </a:t>
            </a:r>
          </a:p>
        </p:txBody>
      </p:sp>
      <p:sp>
        <p:nvSpPr>
          <p:cNvPr id="46085" name="Rectangle 5"/>
          <p:cNvSpPr>
            <a:spLocks noGrp="1" noChangeArrowheads="1"/>
          </p:cNvSpPr>
          <p:nvPr>
            <p:ph sz="half" idx="2"/>
          </p:nvPr>
        </p:nvSpPr>
        <p:spPr>
          <a:xfrm>
            <a:off x="6880226" y="1676400"/>
            <a:ext cx="3787775" cy="4114800"/>
          </a:xfrm>
        </p:spPr>
        <p:txBody>
          <a:bodyPr rtlCol="0">
            <a:normAutofit lnSpcReduction="10000"/>
          </a:bodyPr>
          <a:lstStyle/>
          <a:p>
            <a:pPr marL="349250" indent="-349250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</a:t>
            </a:r>
          </a:p>
          <a:p>
            <a:pPr marL="349250" indent="-349250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Jeweler</a:t>
            </a:r>
          </a:p>
          <a:p>
            <a:pPr marL="349250" indent="-349250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Mechanic</a:t>
            </a:r>
          </a:p>
          <a:p>
            <a:pPr marL="349250" indent="-349250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Mime</a:t>
            </a:r>
          </a:p>
          <a:p>
            <a:pPr marL="349250" indent="-349250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P.E. Teacher</a:t>
            </a:r>
          </a:p>
          <a:p>
            <a:pPr marL="349250" indent="-349250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Therapist</a:t>
            </a:r>
          </a:p>
          <a:p>
            <a:pPr marL="349250" indent="-349250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Recreational Director</a:t>
            </a:r>
          </a:p>
          <a:p>
            <a:pPr marL="349250" indent="-349250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Actress </a:t>
            </a:r>
          </a:p>
        </p:txBody>
      </p:sp>
    </p:spTree>
    <p:extLst>
      <p:ext uri="{BB962C8B-B14F-4D97-AF65-F5344CB8AC3E}">
        <p14:creationId xmlns:p14="http://schemas.microsoft.com/office/powerpoint/2010/main" val="40373676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9" name="Picture 3" descr="ag00383_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4343400"/>
            <a:ext cx="19050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0" name="Picture 4" descr="ag00371_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420" y="4660392"/>
            <a:ext cx="2046288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1" name="Picture 5" descr="ag00376_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4902486"/>
            <a:ext cx="4267200" cy="119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2" name="Picture 6" descr="j0076176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5462" y="289497"/>
            <a:ext cx="1328738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Musical Intelligence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528" y="2151761"/>
            <a:ext cx="9720073" cy="2371598"/>
          </a:xfrm>
        </p:spPr>
        <p:txBody>
          <a:bodyPr>
            <a:normAutofit/>
          </a:bodyPr>
          <a:lstStyle/>
          <a:p>
            <a:pPr marL="282575" indent="-282575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Being musically intelligent means that you are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able to distinguish the sounds around you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that you have the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ability to make your own melodies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2575" indent="-282575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are only singing a song or making music, you are using your musical intelligence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075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1" name="Picture 3" descr="bd07133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2941638"/>
            <a:ext cx="2617787" cy="29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1" name="Rectangle 5"/>
          <p:cNvSpPr>
            <a:spLocks noGrp="1" noChangeArrowheads="1"/>
          </p:cNvSpPr>
          <p:nvPr>
            <p:ph type="title"/>
          </p:nvPr>
        </p:nvSpPr>
        <p:spPr>
          <a:xfrm>
            <a:off x="1066800" y="793750"/>
            <a:ext cx="77724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800" dirty="0" smtClean="0">
                <a:solidFill>
                  <a:schemeClr val="tx1"/>
                </a:solidFill>
              </a:rPr>
              <a:t>Possible careers </a:t>
            </a:r>
          </a:p>
        </p:txBody>
      </p:sp>
      <p:sp>
        <p:nvSpPr>
          <p:cNvPr id="50190" name="Rectangle 14"/>
          <p:cNvSpPr>
            <a:spLocks noGrp="1" noChangeArrowheads="1"/>
          </p:cNvSpPr>
          <p:nvPr>
            <p:ph sz="half" idx="1"/>
          </p:nvPr>
        </p:nvSpPr>
        <p:spPr>
          <a:xfrm>
            <a:off x="762000" y="2224088"/>
            <a:ext cx="3810000" cy="4114800"/>
          </a:xfrm>
        </p:spPr>
        <p:txBody>
          <a:bodyPr rtlCol="0">
            <a:normAutofit lnSpcReduction="10000"/>
          </a:bodyPr>
          <a:lstStyle/>
          <a:p>
            <a:pPr>
              <a:buNone/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• </a:t>
            </a:r>
            <a:r>
              <a:rPr lang="en-US" sz="2800" dirty="0">
                <a:cs typeface="Times New Roman" panose="02020603050405020304" pitchFamily="18" charset="0"/>
              </a:rPr>
              <a:t>Song Writer</a:t>
            </a:r>
          </a:p>
          <a:p>
            <a:pPr>
              <a:buNone/>
              <a:defRPr/>
            </a:pPr>
            <a:r>
              <a:rPr lang="en-US" sz="2800" dirty="0">
                <a:cs typeface="Times New Roman" panose="02020603050405020304" pitchFamily="18" charset="0"/>
              </a:rPr>
              <a:t>• Performing Musician </a:t>
            </a:r>
          </a:p>
          <a:p>
            <a:pPr>
              <a:buNone/>
              <a:defRPr/>
            </a:pPr>
            <a:r>
              <a:rPr lang="en-US" sz="2800" dirty="0">
                <a:cs typeface="Times New Roman" panose="02020603050405020304" pitchFamily="18" charset="0"/>
              </a:rPr>
              <a:t>• Piano Turner </a:t>
            </a:r>
          </a:p>
          <a:p>
            <a:pPr>
              <a:buNone/>
              <a:defRPr/>
            </a:pPr>
            <a:r>
              <a:rPr lang="en-US" sz="2800" dirty="0">
                <a:cs typeface="Times New Roman" panose="02020603050405020304" pitchFamily="18" charset="0"/>
              </a:rPr>
              <a:t>• Singer </a:t>
            </a:r>
          </a:p>
          <a:p>
            <a:pPr>
              <a:buNone/>
              <a:defRPr/>
            </a:pPr>
            <a:r>
              <a:rPr lang="en-US" sz="2800" dirty="0">
                <a:cs typeface="Times New Roman" panose="02020603050405020304" pitchFamily="18" charset="0"/>
              </a:rPr>
              <a:t>• Musical Theater Actor/ Actress </a:t>
            </a:r>
          </a:p>
          <a:p>
            <a:pPr>
              <a:buNone/>
              <a:defRPr/>
            </a:pPr>
            <a:r>
              <a:rPr lang="en-US" sz="2800" dirty="0">
                <a:cs typeface="Times New Roman" panose="02020603050405020304" pitchFamily="18" charset="0"/>
              </a:rPr>
              <a:t>• Studio Engineer </a:t>
            </a:r>
          </a:p>
          <a:p>
            <a:pPr>
              <a:buNone/>
              <a:defRPr/>
            </a:pPr>
            <a:r>
              <a:rPr lang="en-US" sz="2800" dirty="0">
                <a:cs typeface="Times New Roman" panose="02020603050405020304" pitchFamily="18" charset="0"/>
              </a:rPr>
              <a:t>• Instrument Manager 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sz="half" idx="2"/>
          </p:nvPr>
        </p:nvSpPr>
        <p:spPr>
          <a:xfrm>
            <a:off x="5029200" y="2454921"/>
            <a:ext cx="3810000" cy="4114800"/>
          </a:xfrm>
        </p:spPr>
        <p:txBody>
          <a:bodyPr rtlCol="0">
            <a:normAutofit lnSpcReduction="10000"/>
          </a:bodyPr>
          <a:lstStyle/>
          <a:p>
            <a:pPr marL="282575" indent="-282575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cs typeface="Times New Roman" panose="02020603050405020304" pitchFamily="18" charset="0"/>
              </a:rPr>
              <a:t>Advertising Agent</a:t>
            </a:r>
          </a:p>
          <a:p>
            <a:pPr marL="282575" indent="-282575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cs typeface="Times New Roman" panose="02020603050405020304" pitchFamily="18" charset="0"/>
              </a:rPr>
              <a:t>Conductor</a:t>
            </a:r>
          </a:p>
          <a:p>
            <a:pPr marL="282575" indent="-282575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cs typeface="Times New Roman" panose="02020603050405020304" pitchFamily="18" charset="0"/>
              </a:rPr>
              <a:t> Film/Instrument Maker</a:t>
            </a:r>
          </a:p>
          <a:p>
            <a:pPr marL="282575" indent="-282575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cs typeface="Times New Roman" panose="02020603050405020304" pitchFamily="18" charset="0"/>
              </a:rPr>
              <a:t> Composer</a:t>
            </a:r>
          </a:p>
          <a:p>
            <a:pPr marL="282575" indent="-282575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cs typeface="Times New Roman" panose="02020603050405020304" pitchFamily="18" charset="0"/>
              </a:rPr>
              <a:t> Music Teacher</a:t>
            </a:r>
          </a:p>
          <a:p>
            <a:pPr marL="282575" indent="-282575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cs typeface="Times New Roman" panose="02020603050405020304" pitchFamily="18" charset="0"/>
              </a:rPr>
              <a:t> Sound Engineer</a:t>
            </a:r>
          </a:p>
          <a:p>
            <a:pPr marL="282575" indent="-282575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cs typeface="Times New Roman" panose="02020603050405020304" pitchFamily="18" charset="0"/>
              </a:rPr>
              <a:t> Music Therapist </a:t>
            </a:r>
          </a:p>
        </p:txBody>
      </p:sp>
      <p:sp>
        <p:nvSpPr>
          <p:cNvPr id="58376" name="Rectangle 7"/>
          <p:cNvSpPr>
            <a:spLocks noChangeArrowheads="1"/>
          </p:cNvSpPr>
          <p:nvPr/>
        </p:nvSpPr>
        <p:spPr bwMode="auto">
          <a:xfrm>
            <a:off x="1066800" y="3733800"/>
            <a:ext cx="9144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9900"/>
                </a:solidFill>
                <a:cs typeface="Times New Roman" panose="02020603050405020304" pitchFamily="18" charset="0"/>
              </a:rPr>
              <a:t> </a:t>
            </a:r>
            <a:endParaRPr lang="en-US"/>
          </a:p>
        </p:txBody>
      </p:sp>
      <p:sp>
        <p:nvSpPr>
          <p:cNvPr id="58379" name="Rectangle 10"/>
          <p:cNvSpPr>
            <a:spLocks noChangeArrowheads="1"/>
          </p:cNvSpPr>
          <p:nvPr/>
        </p:nvSpPr>
        <p:spPr bwMode="auto">
          <a:xfrm>
            <a:off x="1524000" y="2941638"/>
            <a:ext cx="9144000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sz="1400">
              <a:solidFill>
                <a:srgbClr val="FFCC00"/>
              </a:solidFill>
              <a:cs typeface="Times New Roman" panose="02020603050405020304" pitchFamily="18" charset="0"/>
            </a:endParaRPr>
          </a:p>
          <a:p>
            <a:endParaRPr lang="en-US"/>
          </a:p>
        </p:txBody>
      </p:sp>
      <p:sp>
        <p:nvSpPr>
          <p:cNvPr id="58380" name="Rectangle 11"/>
          <p:cNvSpPr>
            <a:spLocks noChangeArrowheads="1"/>
          </p:cNvSpPr>
          <p:nvPr/>
        </p:nvSpPr>
        <p:spPr bwMode="auto">
          <a:xfrm>
            <a:off x="1524000" y="3611564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58381" name="Rectangle 12"/>
          <p:cNvSpPr>
            <a:spLocks noChangeArrowheads="1"/>
          </p:cNvSpPr>
          <p:nvPr/>
        </p:nvSpPr>
        <p:spPr bwMode="auto">
          <a:xfrm>
            <a:off x="1524000" y="42814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58382" name="Rectangle 13"/>
          <p:cNvSpPr>
            <a:spLocks noChangeArrowheads="1"/>
          </p:cNvSpPr>
          <p:nvPr/>
        </p:nvSpPr>
        <p:spPr bwMode="auto">
          <a:xfrm>
            <a:off x="1524000" y="4281488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400">
                <a:solidFill>
                  <a:srgbClr val="FFCC00"/>
                </a:solidFill>
                <a:cs typeface="Times New Roman" panose="02020603050405020304" pitchFamily="18" charset="0"/>
              </a:rPr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02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05" y="653021"/>
            <a:ext cx="9720072" cy="1499616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Interpersonal Intelligence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637658" y="2040663"/>
            <a:ext cx="9977719" cy="4023360"/>
          </a:xfrm>
        </p:spPr>
        <p:txBody>
          <a:bodyPr/>
          <a:lstStyle/>
          <a:p>
            <a:pPr marL="228600" indent="-228600" eaLnBrk="1" hangingPunct="1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Interpersonal </a:t>
            </a:r>
            <a:r>
              <a:rPr lang="en-US" sz="28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intelligence, (people smart), is </a:t>
            </a:r>
            <a:r>
              <a:rPr lang="en-US" sz="2800" u="sng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understanding other people</a:t>
            </a:r>
            <a:r>
              <a:rPr lang="en-US" sz="28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.  </a:t>
            </a:r>
            <a:endParaRPr lang="en-US" sz="2800" dirty="0" smtClean="0"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228600" indent="-228600" eaLnBrk="1" hangingPunct="1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It’s </a:t>
            </a:r>
            <a:r>
              <a:rPr lang="en-US" sz="28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an ability we all need, but is at a premium if you are a teacher, clinician, salesperson, or a politician.  </a:t>
            </a:r>
            <a:endParaRPr lang="en-US" sz="2800" dirty="0" smtClean="0"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228600" indent="-228600" eaLnBrk="1" hangingPunct="1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Anybody </a:t>
            </a:r>
            <a:r>
              <a:rPr lang="en-US" sz="2800" b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who deals with other people has to be skilled in the interpersonal intelligence.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478" y="4182035"/>
            <a:ext cx="4419983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2050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 descr="ag00029_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649" y="4248339"/>
            <a:ext cx="2286000" cy="202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xfrm>
            <a:off x="1095749" y="627532"/>
            <a:ext cx="7543800" cy="121873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possible Careers</a:t>
            </a:r>
          </a:p>
        </p:txBody>
      </p:sp>
      <p:sp>
        <p:nvSpPr>
          <p:cNvPr id="54276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1164011" y="2047970"/>
            <a:ext cx="3703638" cy="4022725"/>
          </a:xfrm>
        </p:spPr>
        <p:txBody>
          <a:bodyPr rtlCol="0">
            <a:normAutofit fontScale="92500" lnSpcReduction="10000"/>
          </a:bodyPr>
          <a:lstStyle/>
          <a:p>
            <a:pPr marL="228600" indent="-2286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</a:t>
            </a:r>
          </a:p>
          <a:p>
            <a:pPr marL="228600" indent="-2286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Anthropologist</a:t>
            </a:r>
          </a:p>
          <a:p>
            <a:pPr marL="228600" indent="-2286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Counselor</a:t>
            </a:r>
          </a:p>
          <a:p>
            <a:pPr marL="228600" indent="-2286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</a:p>
          <a:p>
            <a:pPr marL="228600" indent="-2286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Nurse</a:t>
            </a:r>
          </a:p>
          <a:p>
            <a:pPr marL="228600" indent="-2286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Personnel Director</a:t>
            </a:r>
          </a:p>
          <a:p>
            <a:pPr marL="228600" indent="-2286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Politician</a:t>
            </a:r>
          </a:p>
        </p:txBody>
      </p:sp>
      <p:sp>
        <p:nvSpPr>
          <p:cNvPr id="54277" name="Rectangle 5"/>
          <p:cNvSpPr>
            <a:spLocks noGrp="1" noChangeArrowheads="1"/>
          </p:cNvSpPr>
          <p:nvPr>
            <p:ph sz="half" idx="2"/>
          </p:nvPr>
        </p:nvSpPr>
        <p:spPr>
          <a:xfrm>
            <a:off x="6188075" y="1846264"/>
            <a:ext cx="3702050" cy="4022725"/>
          </a:xfrm>
        </p:spPr>
        <p:txBody>
          <a:bodyPr rtlCol="0">
            <a:normAutofit fontScale="92500" lnSpcReduction="10000"/>
          </a:bodyPr>
          <a:lstStyle/>
          <a:p>
            <a:pPr marL="228600" indent="-2286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Relations </a:t>
            </a:r>
          </a:p>
          <a:p>
            <a:pPr marL="228600" indent="-2286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Salesperson</a:t>
            </a:r>
          </a:p>
          <a:p>
            <a:pPr marL="228600" indent="-2286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Principal</a:t>
            </a:r>
          </a:p>
          <a:p>
            <a:pPr marL="228600" indent="-2286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Sociologist</a:t>
            </a:r>
          </a:p>
          <a:p>
            <a:pPr marL="228600" indent="-2286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Therapist</a:t>
            </a:r>
          </a:p>
          <a:p>
            <a:pPr marL="228600" indent="-2286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</a:t>
            </a:r>
          </a:p>
          <a:p>
            <a:pPr marL="228600" indent="-2286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Travel Agent</a:t>
            </a:r>
          </a:p>
          <a:p>
            <a:pPr marL="228600" indent="-2286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Religious Leader</a:t>
            </a:r>
          </a:p>
          <a:p>
            <a:pPr marL="228600" indent="-2286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Psychologist</a:t>
            </a:r>
          </a:p>
          <a:p>
            <a:pPr>
              <a:buNone/>
              <a:defRPr/>
            </a:pP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2913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812178" y="499815"/>
            <a:ext cx="8686800" cy="114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Interpersonally intelligent </a:t>
            </a:r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people likes 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2438400" y="1143000"/>
            <a:ext cx="7772400" cy="5334000"/>
          </a:xfrm>
        </p:spPr>
        <p:txBody>
          <a:bodyPr rtlCol="0">
            <a:noAutofit/>
          </a:bodyPr>
          <a:lstStyle/>
          <a:p>
            <a: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Understanding 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other's feelings</a:t>
            </a:r>
          </a:p>
          <a:p>
            <a: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Person-to-person communication</a:t>
            </a:r>
          </a:p>
          <a:p>
            <a: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Cooperative learning strategies</a:t>
            </a:r>
          </a:p>
          <a:p>
            <a: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Receiving feedback</a:t>
            </a:r>
          </a:p>
          <a:p>
            <a: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Group projects</a:t>
            </a:r>
          </a:p>
          <a:p>
            <a: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Teaching someone else something new</a:t>
            </a:r>
          </a:p>
          <a:p>
            <a: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Learning from someone outside of school</a:t>
            </a:r>
          </a:p>
          <a:p>
            <a: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Acting in a play or simulation</a:t>
            </a:r>
          </a:p>
          <a:p>
            <a: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Conducting an interview</a:t>
            </a:r>
          </a:p>
          <a:p>
            <a: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Sensing others’ motives</a:t>
            </a:r>
          </a:p>
          <a:p>
            <a: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Creating  group rules</a:t>
            </a:r>
          </a:p>
          <a:p>
            <a: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Giving feedback to the teacher or to classmates</a:t>
            </a:r>
          </a:p>
        </p:txBody>
      </p:sp>
      <p:pic>
        <p:nvPicPr>
          <p:cNvPr id="61444" name="Picture 4" descr="bd15352_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623" y="4176024"/>
            <a:ext cx="1600200" cy="170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8360" y="1143000"/>
            <a:ext cx="3578662" cy="238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651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Definition of Intelligence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277471" y="2554940"/>
            <a:ext cx="9870141" cy="3671047"/>
          </a:xfrm>
          <a:noFill/>
        </p:spPr>
        <p:txBody>
          <a:bodyPr>
            <a:normAutofit fontScale="92500" lnSpcReduction="10000"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Weshler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806450" indent="-493713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Intelligence is the </a:t>
            </a:r>
            <a:r>
              <a:rPr lang="en-US" sz="3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aggregate or global capacity of the individual </a:t>
            </a:r>
          </a:p>
          <a:p>
            <a:pPr marL="980186" lvl="1" indent="-493713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act purposefully, </a:t>
            </a:r>
          </a:p>
          <a:p>
            <a:pPr marL="980186" lvl="1" indent="-493713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think rationally, and </a:t>
            </a:r>
          </a:p>
          <a:p>
            <a:pPr marL="980186" lvl="1" indent="-493713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deal effectively with his environment</a:t>
            </a:r>
            <a:r>
              <a:rPr lang="en-US" dirty="0" smtClean="0"/>
              <a:t>.</a:t>
            </a:r>
          </a:p>
          <a:p>
            <a:pPr>
              <a:buFont typeface="Monotype Sorts" charset="0"/>
              <a:buNone/>
            </a:pPr>
            <a:endParaRPr lang="en-US" dirty="0" smtClean="0"/>
          </a:p>
          <a:p>
            <a:pPr algn="r">
              <a:buFont typeface="Monotype Sorts" charset="0"/>
              <a:buNone/>
            </a:pPr>
            <a:r>
              <a:rPr lang="en-US" dirty="0" smtClean="0"/>
              <a:t>      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10396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675" name="Picture 3" descr="bd06100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7059" y="254444"/>
            <a:ext cx="1271588" cy="183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intrapersonal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271401" cy="4023360"/>
          </a:xfrm>
        </p:spPr>
        <p:txBody>
          <a:bodyPr/>
          <a:lstStyle/>
          <a:p>
            <a:pPr marL="228600" indent="-228600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Intrapersonal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intelligence is </a:t>
            </a:r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self-knowledge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ability to act adaptively on the basis of that knowledge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intelligence includes having an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picture of oneself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(one’s strengths and weaknesses); awareness of inner moods, intentions, motivations, temperaments, and desires; and the capacity for self-discipline, self-understanding, and self-esteem. Essentially, it’s how well you know yourself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1647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9" name="Text Box 3"/>
          <p:cNvSpPr txBox="1">
            <a:spLocks noChangeArrowheads="1"/>
          </p:cNvSpPr>
          <p:nvPr/>
        </p:nvSpPr>
        <p:spPr bwMode="auto">
          <a:xfrm>
            <a:off x="3717926" y="3003550"/>
            <a:ext cx="5349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sz="3600" b="1">
              <a:latin typeface="Tahoma" panose="020B0604030504040204" pitchFamily="34" charset="0"/>
            </a:endParaRPr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1111064" y="1964353"/>
            <a:ext cx="67818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/>
              <a:t>• </a:t>
            </a:r>
            <a:r>
              <a:rPr lang="en-US" dirty="0"/>
              <a:t>Program planner 		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• </a:t>
            </a:r>
            <a:r>
              <a:rPr lang="en-US" dirty="0" smtClean="0"/>
              <a:t>Counsellor</a:t>
            </a:r>
            <a:endParaRPr lang="en-US" dirty="0"/>
          </a:p>
          <a:p>
            <a:pPr eaLnBrk="1" hangingPunct="1">
              <a:spcBef>
                <a:spcPct val="50000"/>
              </a:spcBef>
            </a:pPr>
            <a:r>
              <a:rPr lang="en-US" dirty="0"/>
              <a:t>• Psychology Teacher		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• Philosopher			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• Researcher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• Spiritual </a:t>
            </a:r>
            <a:r>
              <a:rPr lang="en-US" dirty="0" smtClean="0"/>
              <a:t>Counselor</a:t>
            </a:r>
          </a:p>
          <a:p>
            <a:pPr marL="174625" indent="-174625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Psychologist</a:t>
            </a:r>
            <a:endParaRPr lang="en-US" dirty="0"/>
          </a:p>
        </p:txBody>
      </p:sp>
      <p:pic>
        <p:nvPicPr>
          <p:cNvPr id="157701" name="Picture 5" descr="bd07126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694" y="3857179"/>
            <a:ext cx="1879600" cy="167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7702" name="Picture 6" descr="Pope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189" y="693609"/>
            <a:ext cx="879475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careers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7750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" presetID="15" presetClass="entr" presetSubtype="0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9" grpId="0" autoUpdateAnimBg="0"/>
      <p:bldP spid="157700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yourbrainatwork.org/wp-content/uploads/2013/10/theory-of-multiple-intelligences-9-types-of-intelligence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07846" y="174812"/>
            <a:ext cx="6092265" cy="664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46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15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Intelligence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buFont typeface="Monotype Sorts" charset="0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complex ideas</a:t>
            </a:r>
          </a:p>
          <a:p>
            <a:pPr marL="609600" indent="-609600">
              <a:buFont typeface="Monotype Sorts" charset="0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Adapt to the environment</a:t>
            </a:r>
          </a:p>
          <a:p>
            <a:pPr marL="609600" indent="-609600">
              <a:buFont typeface="Monotype Sorts" charset="0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 from experience</a:t>
            </a:r>
          </a:p>
          <a:p>
            <a:pPr marL="609600" indent="-609600">
              <a:buFont typeface="Monotype Sorts" charset="0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Ability to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buFont typeface="Monotype Sorts" charset="0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solving skills</a:t>
            </a:r>
          </a:p>
        </p:txBody>
      </p:sp>
    </p:spTree>
    <p:extLst>
      <p:ext uri="{BB962C8B-B14F-4D97-AF65-F5344CB8AC3E}">
        <p14:creationId xmlns:p14="http://schemas.microsoft.com/office/powerpoint/2010/main" val="114729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818029"/>
            <a:ext cx="8305800" cy="1104900"/>
          </a:xfrm>
        </p:spPr>
        <p:txBody>
          <a:bodyPr/>
          <a:lstStyle/>
          <a:p>
            <a:r>
              <a:rPr lang="en-US" sz="4000" dirty="0"/>
              <a:t> </a:t>
            </a:r>
            <a:r>
              <a:rPr lang="en-US" sz="4000" dirty="0" smtClean="0"/>
              <a:t>Intelligence and </a:t>
            </a:r>
            <a:r>
              <a:rPr lang="en-US" sz="4000" dirty="0"/>
              <a:t>Human Diversity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510988" y="2366682"/>
            <a:ext cx="11107270" cy="4195482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men and women do not differ significantly in general intelligence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Women may show slight advantage in mathematical computation skills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 show an advantage in spatial ability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 are more likely to fall in the extremes of intelligence range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Culture 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in academic performance between American and Asian students are found from first grade through high school in mathematics and reading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be related to a difference in cultural attitudes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toward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ability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effort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08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Early Theories of Intelligence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30306" y="1842247"/>
            <a:ext cx="11349317" cy="476025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Charles Spearman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Believed intelligence is general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People who are bright in one area are usually bright in other areas as well</a:t>
            </a:r>
          </a:p>
          <a:p>
            <a:pPr>
              <a:lnSpc>
                <a:spcPct val="9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L. L.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Thurstone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Believed that intelligence is made up of seven distinct independent abilities</a:t>
            </a:r>
          </a:p>
          <a:p>
            <a:pPr lvl="2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Spatial ability, perceptual speed, numerical ability, verbal meaning, memory, word fluency, and reasoning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Cattell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two clusters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Intelligence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Crystallized intelligence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abilities such as </a:t>
            </a:r>
            <a:r>
              <a:rPr lang="en-US" sz="17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reasoning and verbal skills</a:t>
            </a:r>
          </a:p>
          <a:p>
            <a:pPr lvl="2"/>
            <a:r>
              <a:rPr lang="en-US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Fluid intelligence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skills such as </a:t>
            </a:r>
            <a:r>
              <a:rPr lang="en-US" sz="17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 and visual imagery, rote memory, and the ability to notice visual details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education can increase crystallized intelligence, it was not thought to have any effect on fluid intelligence</a:t>
            </a:r>
          </a:p>
          <a:p>
            <a:pPr lvl="2">
              <a:lnSpc>
                <a:spcPct val="9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722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782079" y="804583"/>
            <a:ext cx="7353392" cy="1104900"/>
          </a:xfrm>
        </p:spPr>
        <p:txBody>
          <a:bodyPr/>
          <a:lstStyle/>
          <a:p>
            <a:r>
              <a:rPr lang="en-US" sz="4000" dirty="0"/>
              <a:t>Contemporary Theories of Intelligence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024128" y="2286000"/>
            <a:ext cx="10486554" cy="408790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Robert Sternberg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Triarchic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theory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intelligence posits three types of intelligence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Analytical intelligence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the </a:t>
            </a:r>
            <a:r>
              <a:rPr lang="en-US" sz="24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ability to learn how to do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things, solve problems, and </a:t>
            </a:r>
            <a:r>
              <a:rPr lang="en-US" sz="24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acquire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knowledge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Creative intelligence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the </a:t>
            </a:r>
            <a:r>
              <a:rPr lang="en-US" sz="24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ability adjust to new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tasks, use new concepts, and respond well in new situations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intelligence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the </a:t>
            </a:r>
            <a:r>
              <a:rPr lang="en-US" sz="24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ability to select contexts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which you can excel and solve practical problems</a:t>
            </a:r>
          </a:p>
        </p:txBody>
      </p:sp>
      <p:pic>
        <p:nvPicPr>
          <p:cNvPr id="1026" name="Picture 2" descr="http://1.bp.blogspot.com/_3ByBMAn_igg/TDiXu4S7eAI/AAAAAAAAAYM/-MfKvIpm_To/s1600/Triarchic%2BTheory%2Bof%2BIntellige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498" y="97143"/>
            <a:ext cx="4048031" cy="284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587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err="1">
                <a:cs typeface="Times New Roman" panose="02020603050405020304" pitchFamily="18" charset="0"/>
              </a:rPr>
              <a:t>Triarchic</a:t>
            </a:r>
            <a:r>
              <a:rPr lang="en-US" sz="5400" dirty="0">
                <a:cs typeface="Times New Roman" panose="02020603050405020304" pitchFamily="18" charset="0"/>
              </a:rPr>
              <a:t> theory of intelligence</a:t>
            </a:r>
            <a:endParaRPr lang="en-US" dirty="0"/>
          </a:p>
        </p:txBody>
      </p:sp>
      <p:pic>
        <p:nvPicPr>
          <p:cNvPr id="2050" name="Picture 2" descr="http://media-cache-ak0.pinimg.com/736x/00/ee/04/00ee04cd9cda669ace9d03453649db83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411" y="2084832"/>
            <a:ext cx="7745506" cy="3943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21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23900"/>
            <a:ext cx="8305800" cy="1104900"/>
          </a:xfrm>
        </p:spPr>
        <p:txBody>
          <a:bodyPr/>
          <a:lstStyle/>
          <a:p>
            <a:r>
              <a:rPr lang="en-US" sz="4000" dirty="0"/>
              <a:t>Contemporary Theories of Intelligence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540914" y="1828800"/>
            <a:ext cx="11346286" cy="4151354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Daniel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Goleman</a:t>
            </a:r>
            <a:endParaRPr 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Aft>
                <a:spcPts val="1200"/>
              </a:spcAft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Theory of Emotional Intelligence</a:t>
            </a:r>
          </a:p>
          <a:p>
            <a:pPr lvl="1">
              <a:spcAft>
                <a:spcPts val="1200"/>
              </a:spcAft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refers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ability to perceive, control, and evaluate emotions</a:t>
            </a:r>
            <a:endParaRPr lang="en-US" sz="28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Aft>
                <a:spcPts val="1200"/>
              </a:spcAft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Emotional intelligence has 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five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components</a:t>
            </a:r>
          </a:p>
          <a:p>
            <a:pPr marL="631825" lvl="2" indent="-320675">
              <a:spcAft>
                <a:spcPts val="120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Knowing one’s own emotions</a:t>
            </a:r>
          </a:p>
          <a:p>
            <a:pPr marL="631825" lvl="2" indent="-320675">
              <a:spcAft>
                <a:spcPts val="120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one’s own emotions</a:t>
            </a:r>
          </a:p>
          <a:p>
            <a:pPr marL="631825" lvl="2" indent="-320675">
              <a:spcAft>
                <a:spcPts val="120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emotions to motivate oneself</a:t>
            </a:r>
          </a:p>
          <a:p>
            <a:pPr marL="631825" lvl="2" indent="-320675">
              <a:spcAft>
                <a:spcPts val="120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Recognizing the emotions of other people</a:t>
            </a:r>
          </a:p>
          <a:p>
            <a:pPr marL="631825" lvl="2" indent="-320675">
              <a:spcAft>
                <a:spcPts val="120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relationships</a:t>
            </a:r>
          </a:p>
        </p:txBody>
      </p:sp>
    </p:spTree>
    <p:extLst>
      <p:ext uri="{BB962C8B-B14F-4D97-AF65-F5344CB8AC3E}">
        <p14:creationId xmlns:p14="http://schemas.microsoft.com/office/powerpoint/2010/main" val="3191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790</TotalTime>
  <Words>1218</Words>
  <Application>Microsoft Office PowerPoint</Application>
  <PresentationFormat>Custom</PresentationFormat>
  <Paragraphs>246</Paragraphs>
  <Slides>33</Slides>
  <Notes>3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Integral</vt:lpstr>
      <vt:lpstr>Intelligence </vt:lpstr>
      <vt:lpstr>Introduction of intelligence </vt:lpstr>
      <vt:lpstr>Definition of Intelligence</vt:lpstr>
      <vt:lpstr>Components of Intelligence</vt:lpstr>
      <vt:lpstr> Intelligence and Human Diversity</vt:lpstr>
      <vt:lpstr>Early Theories of Intelligence</vt:lpstr>
      <vt:lpstr>Contemporary Theories of Intelligence</vt:lpstr>
      <vt:lpstr>Triarchic theory of intelligence</vt:lpstr>
      <vt:lpstr>Contemporary Theories of Intelligence</vt:lpstr>
      <vt:lpstr>Contemporary theories of intelligence </vt:lpstr>
      <vt:lpstr>PowerPoint Presentation</vt:lpstr>
      <vt:lpstr>PowerPoint Presentation</vt:lpstr>
      <vt:lpstr>PowerPoint Presentation</vt:lpstr>
      <vt:lpstr>Naturalistic intelligence </vt:lpstr>
      <vt:lpstr>Possible Careers</vt:lpstr>
      <vt:lpstr>Linguistic Intelligence</vt:lpstr>
      <vt:lpstr>Possible Careers  </vt:lpstr>
      <vt:lpstr>Activities These People Would Enjoy</vt:lpstr>
      <vt:lpstr>Logical-Mathematical Intelligence</vt:lpstr>
      <vt:lpstr>Possible Careers</vt:lpstr>
      <vt:lpstr>spatial intelligence</vt:lpstr>
      <vt:lpstr>Possible Careers</vt:lpstr>
      <vt:lpstr>Bodily-Kinesthetic Intelligence</vt:lpstr>
      <vt:lpstr>Possible Careers</vt:lpstr>
      <vt:lpstr>Musical Intelligence</vt:lpstr>
      <vt:lpstr>Possible careers </vt:lpstr>
      <vt:lpstr>Interpersonal Intelligence</vt:lpstr>
      <vt:lpstr>possible Careers</vt:lpstr>
      <vt:lpstr>Interpersonally intelligent people likes </vt:lpstr>
      <vt:lpstr>intrapersonal intelligence</vt:lpstr>
      <vt:lpstr>Possible careers 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Cognitive abilities and intelligence</dc:title>
  <dc:creator>Balamurugan J</dc:creator>
  <cp:lastModifiedBy>Bala J</cp:lastModifiedBy>
  <cp:revision>61</cp:revision>
  <dcterms:created xsi:type="dcterms:W3CDTF">2014-01-27T07:56:41Z</dcterms:created>
  <dcterms:modified xsi:type="dcterms:W3CDTF">2016-07-25T07:37:27Z</dcterms:modified>
</cp:coreProperties>
</file>