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02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4201C-A77E-4AA2-91D8-B55E77972C74}" type="datetimeFigureOut">
              <a:rPr lang="en-US" smtClean="0"/>
              <a:pPr/>
              <a:t>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88456-0F68-43AB-918E-3C8F67A60E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121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88D7D0B-1850-43E6-8EE0-1EED60355B01}" type="slidenum">
              <a:rPr lang="en-US" sz="1200"/>
              <a:pPr algn="r"/>
              <a:t>3</a:t>
            </a:fld>
            <a:endParaRPr lang="en-US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3212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560755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BC291A9-C7B4-4CF8-B337-070940F293BD}" type="slidenum">
              <a:rPr lang="en-US" sz="1200"/>
              <a:pPr algn="r"/>
              <a:t>4</a:t>
            </a:fld>
            <a:endParaRPr lang="en-US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3212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292315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778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585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0242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83620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7529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504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8922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9183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64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298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306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394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354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227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88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294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482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23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1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159117"/>
            <a:ext cx="8689976" cy="1926509"/>
          </a:xfrm>
        </p:spPr>
        <p:txBody>
          <a:bodyPr/>
          <a:lstStyle/>
          <a:p>
            <a:r>
              <a:rPr lang="en-US" dirty="0"/>
              <a:t>Psychology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Dr</a:t>
            </a:r>
            <a:r>
              <a:rPr lang="en-US" dirty="0" smtClean="0">
                <a:latin typeface="Cambria" panose="02040503050406030204" pitchFamily="18" charset="0"/>
              </a:rPr>
              <a:t> j </a:t>
            </a:r>
            <a:r>
              <a:rPr lang="en-US" dirty="0" err="1" smtClean="0">
                <a:latin typeface="Cambria" panose="02040503050406030204" pitchFamily="18" charset="0"/>
              </a:rPr>
              <a:t>balamurugan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124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7289" y="602776"/>
            <a:ext cx="7792872" cy="87118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400" dirty="0">
                <a:solidFill>
                  <a:srgbClr val="5341DB"/>
                </a:solidFill>
              </a:rPr>
              <a:t>Nature of </a:t>
            </a:r>
            <a:r>
              <a:rPr lang="en-US" sz="3400" dirty="0" smtClean="0">
                <a:solidFill>
                  <a:srgbClr val="5341DB"/>
                </a:solidFill>
              </a:rPr>
              <a:t>Psychology</a:t>
            </a:r>
            <a:endParaRPr lang="en-US" sz="3400" dirty="0">
              <a:solidFill>
                <a:srgbClr val="5341DB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0628" y="1767384"/>
            <a:ext cx="10235051" cy="4038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9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Psychology is categorized as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 and applied</a:t>
            </a:r>
          </a:p>
          <a:p>
            <a:pPr marL="457200" indent="-457200" algn="just">
              <a:lnSpc>
                <a:spcPct val="9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Psychology believes in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 and effect relationship.</a:t>
            </a:r>
          </a:p>
          <a:p>
            <a:pPr marL="457200" indent="-457200">
              <a:lnSpc>
                <a:spcPct val="9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Psychology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scientific methods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 and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study of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9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 changes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facts and principles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experiments and researches.</a:t>
            </a:r>
          </a:p>
          <a:p>
            <a:pPr marL="457200" indent="-457200" algn="just">
              <a:lnSpc>
                <a:spcPct val="9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facts, laws and principles of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 applicability</a:t>
            </a:r>
          </a:p>
        </p:txBody>
      </p:sp>
    </p:spTree>
    <p:extLst>
      <p:ext uri="{BB962C8B-B14F-4D97-AF65-F5344CB8AC3E}">
        <p14:creationId xmlns:p14="http://schemas.microsoft.com/office/powerpoint/2010/main" xmlns="" val="350646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151496" y="357116"/>
            <a:ext cx="5181600" cy="92577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solidFill>
                  <a:srgbClr val="5341DB"/>
                </a:solidFill>
              </a:rPr>
              <a:t> Scope of Psychology</a:t>
            </a:r>
          </a:p>
        </p:txBody>
      </p:sp>
      <p:sp>
        <p:nvSpPr>
          <p:cNvPr id="2" name="Rectangle 1"/>
          <p:cNvSpPr/>
          <p:nvPr/>
        </p:nvSpPr>
        <p:spPr>
          <a:xfrm>
            <a:off x="928048" y="1678675"/>
            <a:ext cx="10440537" cy="4505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field of operation and applications of the </a:t>
            </a:r>
            <a:r>
              <a:rPr lang="en-US" sz="28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psychology is </a:t>
            </a:r>
            <a:r>
              <a:rPr lang="en-US" sz="28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</a:t>
            </a:r>
            <a:r>
              <a:rPr lang="en-US" sz="28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vast.</a:t>
            </a:r>
            <a:endParaRPr lang="en-US" sz="28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studies, describes and explains the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living organisms.</a:t>
            </a:r>
          </a:p>
          <a:p>
            <a:pPr marL="914400" lvl="1" indent="-457200" algn="just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943AC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srgbClr val="943AC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living organism is employed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living creatures</a:t>
            </a:r>
            <a:r>
              <a:rPr lang="en-US" sz="2800" dirty="0" smtClean="0">
                <a:solidFill>
                  <a:srgbClr val="943AC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is used to include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types of life activities and experiences.</a:t>
            </a:r>
          </a:p>
          <a:p>
            <a:pPr marL="457200" indent="-457200" algn="just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of psychology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limit themselves to study of human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only.   </a:t>
            </a:r>
          </a:p>
        </p:txBody>
      </p:sp>
    </p:spTree>
    <p:extLst>
      <p:ext uri="{BB962C8B-B14F-4D97-AF65-F5344CB8AC3E}">
        <p14:creationId xmlns:p14="http://schemas.microsoft.com/office/powerpoint/2010/main" xmlns="" val="402796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39705" y="614148"/>
            <a:ext cx="7239000" cy="70058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5341DB"/>
                </a:solidFill>
              </a:rPr>
              <a:t>Subject Matter of psychology</a:t>
            </a:r>
          </a:p>
        </p:txBody>
      </p:sp>
      <p:sp>
        <p:nvSpPr>
          <p:cNvPr id="2" name="Rectangle 1"/>
          <p:cNvSpPr/>
          <p:nvPr/>
        </p:nvSpPr>
        <p:spPr>
          <a:xfrm>
            <a:off x="1337481" y="1787856"/>
            <a:ext cx="7137779" cy="442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Physiological Aspect- Internal &amp;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Aspect – Cognition &amp; Thinking	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Emotional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 – Feelings &amp; Emotions	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Personality Aspect 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1200"/>
              </a:spcAf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Aspect – Different Fields</a:t>
            </a:r>
          </a:p>
        </p:txBody>
      </p:sp>
    </p:spTree>
    <p:extLst>
      <p:ext uri="{BB962C8B-B14F-4D97-AF65-F5344CB8AC3E}">
        <p14:creationId xmlns:p14="http://schemas.microsoft.com/office/powerpoint/2010/main" xmlns="" val="405969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3775" y="618517"/>
            <a:ext cx="10364451" cy="759907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5341DB"/>
                </a:solidFill>
              </a:rPr>
              <a:t>Sub-fields or Branches of Psychology</a:t>
            </a:r>
          </a:p>
        </p:txBody>
      </p:sp>
      <p:sp>
        <p:nvSpPr>
          <p:cNvPr id="2" name="Rectangle 1"/>
          <p:cNvSpPr/>
          <p:nvPr/>
        </p:nvSpPr>
        <p:spPr>
          <a:xfrm>
            <a:off x="1028131" y="2144977"/>
            <a:ext cx="9644417" cy="346864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lnSpc>
                <a:spcPct val="80000"/>
              </a:lnSpc>
            </a:pP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Theoretical </a:t>
            </a:r>
            <a:r>
              <a:rPr lang="en-GB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Branches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Psychology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Abnormal Psychology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Psychology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Developmental Psychology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Physiological Psychology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Psychology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Psychology</a:t>
            </a:r>
          </a:p>
          <a:p>
            <a:pPr>
              <a:lnSpc>
                <a:spcPct val="80000"/>
              </a:lnSpc>
            </a:pPr>
            <a:r>
              <a:rPr lang="en-GB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Branches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Psychology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Psychology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Psychology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Psychology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Criminal Psychology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Psychology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Psychology</a:t>
            </a:r>
          </a:p>
        </p:txBody>
      </p:sp>
    </p:spTree>
    <p:extLst>
      <p:ext uri="{BB962C8B-B14F-4D97-AF65-F5344CB8AC3E}">
        <p14:creationId xmlns:p14="http://schemas.microsoft.com/office/powerpoint/2010/main" xmlns="" val="222269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61938"/>
            <a:ext cx="77724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sz="4000">
                <a:latin typeface="Palatino Linotype" panose="02040502050505030304" pitchFamily="18" charset="0"/>
              </a:rPr>
              <a:t>Psychology’s Subfields: Applied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965325" y="6216651"/>
            <a:ext cx="1303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Palatino Linotype" panose="02040502050505030304" pitchFamily="18" charset="0"/>
              </a:rPr>
              <a:t>Data: </a:t>
            </a:r>
            <a:r>
              <a:rPr lang="en-US" sz="1800" dirty="0" smtClean="0">
                <a:latin typeface="Palatino Linotype" panose="02040502050505030304" pitchFamily="18" charset="0"/>
              </a:rPr>
              <a:t>APA</a:t>
            </a:r>
            <a:endParaRPr lang="en-US" sz="18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16388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3359150" y="1600201"/>
          <a:ext cx="5410200" cy="4525963"/>
        </p:xfrm>
        <a:graphic>
          <a:graphicData uri="http://schemas.openxmlformats.org/presentationml/2006/ole">
            <p:oleObj spid="_x0000_s1042" name="Chart" r:id="rId3" imgW="4667402" imgH="2238451" progId="Excel.Char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6013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Questions &amp; Answers</a:t>
            </a:r>
          </a:p>
        </p:txBody>
      </p:sp>
      <p:pic>
        <p:nvPicPr>
          <p:cNvPr id="22531" name="Picture 3" descr="qu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1313" y="2133601"/>
            <a:ext cx="3567112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9649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808027" y="2905836"/>
            <a:ext cx="6604000" cy="9017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4800" b="1" dirty="0">
                <a:solidFill>
                  <a:srgbClr val="8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240931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793376"/>
            <a:ext cx="10364451" cy="954742"/>
          </a:xfrm>
        </p:spPr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3487" y="1638798"/>
            <a:ext cx="11384924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"Psychology has a long past, yet its real history is short" was the statement made by Hermann </a:t>
            </a:r>
            <a:r>
              <a:rPr lang="en-US" sz="2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Ebbinghaus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(1908).  </a:t>
            </a:r>
            <a:endParaRPr lang="en-US" sz="2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sz="2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Psychology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 as old as the human civilization. </a:t>
            </a:r>
            <a:endParaRPr lang="en-US" sz="2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sz="2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Man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his eternal quest for knowledge has been curious about himself, his thought processes, his reflections, and his experiences. </a:t>
            </a:r>
            <a:endParaRPr lang="en-US" sz="2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sz="2600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Psychology </a:t>
            </a:r>
            <a:r>
              <a:rPr lang="en-US" sz="26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grew out of man's interest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 studying and understanding himself. </a:t>
            </a:r>
            <a:endParaRPr lang="en-US" sz="2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sz="2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psychology we study today began in western P</a:t>
            </a:r>
            <a:r>
              <a:rPr lang="en-US" sz="2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hilosophy and Physiology. </a:t>
            </a: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sz="2600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6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roots of psychology can be traced back to the ancient Greeks and Romans. </a:t>
            </a:r>
            <a:endParaRPr lang="en-US" sz="2600" u="sng" dirty="0"/>
          </a:p>
        </p:txBody>
      </p:sp>
    </p:spTree>
    <p:extLst>
      <p:ext uri="{BB962C8B-B14F-4D97-AF65-F5344CB8AC3E}">
        <p14:creationId xmlns:p14="http://schemas.microsoft.com/office/powerpoint/2010/main" xmlns="" val="172431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>
          <a:xfrm>
            <a:off x="2936875" y="495300"/>
            <a:ext cx="6781800" cy="685800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smtClean="0"/>
              <a:t>Life Before Psychology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2209800" y="1636120"/>
            <a:ext cx="6559550" cy="144303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3200" b="1" dirty="0">
                <a:latin typeface="Times New Roman" panose="02020603050405020304" pitchFamily="18" charset="0"/>
              </a:rPr>
              <a:t>Philosophy</a:t>
            </a:r>
            <a:r>
              <a:rPr lang="en-US" sz="2800" dirty="0">
                <a:latin typeface="Times New Roman" panose="02020603050405020304" pitchFamily="18" charset="0"/>
              </a:rPr>
              <a:t> asks questions about the mind:</a:t>
            </a:r>
            <a:endParaRPr lang="en-US" sz="3200" dirty="0">
              <a:latin typeface="Times New Roman" panose="02020603050405020304" pitchFamily="18" charset="0"/>
            </a:endParaRPr>
          </a:p>
          <a:p>
            <a:pPr algn="l">
              <a:buSzPct val="100000"/>
              <a:buFont typeface="Wingdings" panose="05000000000000000000" pitchFamily="2" charset="2"/>
              <a:buChar char="w"/>
            </a:pPr>
            <a:r>
              <a:rPr lang="en-US" sz="2800" dirty="0">
                <a:latin typeface="Times New Roman" panose="02020603050405020304" pitchFamily="18" charset="0"/>
              </a:rPr>
              <a:t> Does perception accurately reflect reality?</a:t>
            </a:r>
          </a:p>
          <a:p>
            <a:pPr algn="l">
              <a:buSzPct val="100000"/>
              <a:buFont typeface="Wingdings" panose="05000000000000000000" pitchFamily="2" charset="2"/>
              <a:buChar char="w"/>
            </a:pPr>
            <a:r>
              <a:rPr lang="en-US" sz="2800" dirty="0">
                <a:latin typeface="Times New Roman" panose="02020603050405020304" pitchFamily="18" charset="0"/>
              </a:rPr>
              <a:t> How is sensation turned into perception?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3723852" y="3177741"/>
            <a:ext cx="3783088" cy="107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rgbClr val="990000"/>
                </a:solidFill>
                <a:latin typeface="CosmicTwo" pitchFamily="82" charset="0"/>
              </a:rPr>
              <a:t>Problem</a:t>
            </a:r>
            <a:r>
              <a:rPr lang="en-US" sz="3200" dirty="0">
                <a:latin typeface="CosmicTwo" pitchFamily="82" charset="0"/>
              </a:rPr>
              <a:t> - No “scientific” way</a:t>
            </a:r>
          </a:p>
          <a:p>
            <a:r>
              <a:rPr lang="en-US" sz="3200" dirty="0">
                <a:latin typeface="CosmicTwo" pitchFamily="82" charset="0"/>
              </a:rPr>
              <a:t>of studying problems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1887157" y="4483027"/>
            <a:ext cx="7504113" cy="59213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1839522" y="4449171"/>
            <a:ext cx="7551748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latin typeface="Times New Roman" panose="02020603050405020304" pitchFamily="18" charset="0"/>
              </a:rPr>
              <a:t>Physiology</a:t>
            </a:r>
            <a:r>
              <a:rPr lang="en-US" sz="2800" dirty="0">
                <a:latin typeface="Times New Roman" panose="02020603050405020304" pitchFamily="18" charset="0"/>
              </a:rPr>
              <a:t> asks similar questions about the mind</a:t>
            </a:r>
          </a:p>
        </p:txBody>
      </p:sp>
    </p:spTree>
    <p:extLst>
      <p:ext uri="{BB962C8B-B14F-4D97-AF65-F5344CB8AC3E}">
        <p14:creationId xmlns:p14="http://schemas.microsoft.com/office/powerpoint/2010/main" xmlns="" val="2381885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pic>
        <p:nvPicPr>
          <p:cNvPr id="7172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2576" y="4583114"/>
            <a:ext cx="2879725" cy="175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smtClean="0"/>
              <a:t>Psychology Is Born</a:t>
            </a:r>
          </a:p>
        </p:txBody>
      </p:sp>
      <p:pic>
        <p:nvPicPr>
          <p:cNvPr id="7174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28775" y="862013"/>
            <a:ext cx="2198688" cy="266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668304" y="3414713"/>
            <a:ext cx="2140266" cy="77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Wilhelm Wundt</a:t>
            </a:r>
          </a:p>
          <a:p>
            <a:pPr>
              <a:lnSpc>
                <a:spcPct val="85000"/>
              </a:lnSpc>
            </a:pPr>
            <a:r>
              <a:rPr 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(1832-1920)</a:t>
            </a: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3875088" y="1082676"/>
            <a:ext cx="4150176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smicTwo" pitchFamily="82" charset="0"/>
              </a:rPr>
              <a:t>First Experimental Psych Lab (1879)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3875088" y="1692276"/>
            <a:ext cx="7678282" cy="1382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</a:rPr>
              <a:t>Focuses on </a:t>
            </a:r>
            <a:r>
              <a:rPr lang="en-US" sz="2800" dirty="0" smtClean="0">
                <a:latin typeface="Times New Roman" panose="02020603050405020304" pitchFamily="18" charset="0"/>
              </a:rPr>
              <a:t>the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SCIENTIFIC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</a:rPr>
              <a:t>study </a:t>
            </a:r>
            <a:r>
              <a:rPr lang="en-US" sz="2800" dirty="0">
                <a:latin typeface="Times New Roman" panose="02020603050405020304" pitchFamily="18" charset="0"/>
              </a:rPr>
              <a:t>of the mind.</a:t>
            </a:r>
          </a:p>
          <a:p>
            <a:r>
              <a:rPr lang="en-US" sz="2800" dirty="0" smtClean="0">
                <a:latin typeface="Times New Roman" panose="02020603050405020304" pitchFamily="18" charset="0"/>
              </a:rPr>
              <a:t>Wilhelm Wundt </a:t>
            </a:r>
            <a:r>
              <a:rPr lang="en-US" sz="2800" dirty="0">
                <a:latin typeface="Times New Roman" panose="02020603050405020304" pitchFamily="18" charset="0"/>
              </a:rPr>
              <a:t>insists that Psych methods be as </a:t>
            </a:r>
            <a:r>
              <a:rPr lang="en-US" sz="2800" dirty="0" smtClean="0">
                <a:latin typeface="Times New Roman" panose="02020603050405020304" pitchFamily="18" charset="0"/>
              </a:rPr>
              <a:t>rigorous as </a:t>
            </a:r>
            <a:r>
              <a:rPr lang="en-US" sz="2800" dirty="0">
                <a:latin typeface="Times New Roman" panose="02020603050405020304" pitchFamily="18" charset="0"/>
              </a:rPr>
              <a:t>the methods of chemistry &amp; physics.</a:t>
            </a:r>
          </a:p>
        </p:txBody>
      </p:sp>
      <p:pic>
        <p:nvPicPr>
          <p:cNvPr id="7178" name="Picture 10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2401" y="4200525"/>
            <a:ext cx="2906713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4787900" y="3983943"/>
            <a:ext cx="2579233" cy="2736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dirty="0" smtClean="0">
                <a:latin typeface="Lucida Casual" charset="0"/>
              </a:rPr>
              <a:t>Harvard </a:t>
            </a:r>
            <a:r>
              <a:rPr lang="en-US" dirty="0">
                <a:latin typeface="Lucida Casual" charset="0"/>
              </a:rPr>
              <a:t>University</a:t>
            </a:r>
          </a:p>
          <a:p>
            <a:pPr algn="l"/>
            <a:r>
              <a:rPr lang="en-US" dirty="0">
                <a:latin typeface="Lucida Casual" charset="0"/>
              </a:rPr>
              <a:t>Yale University</a:t>
            </a:r>
          </a:p>
          <a:p>
            <a:pPr algn="l">
              <a:spcBef>
                <a:spcPct val="10000"/>
              </a:spcBef>
            </a:pPr>
            <a:r>
              <a:rPr lang="en-US" dirty="0">
                <a:latin typeface="Lucida Casual" charset="0"/>
              </a:rPr>
              <a:t>Columbia University</a:t>
            </a:r>
          </a:p>
          <a:p>
            <a:pPr algn="l">
              <a:spcBef>
                <a:spcPct val="10000"/>
              </a:spcBef>
            </a:pPr>
            <a:r>
              <a:rPr lang="en-US" dirty="0">
                <a:latin typeface="Lucida Casual" charset="0"/>
              </a:rPr>
              <a:t>Catholic University</a:t>
            </a:r>
          </a:p>
          <a:p>
            <a:pPr algn="l">
              <a:spcBef>
                <a:spcPct val="10000"/>
              </a:spcBef>
            </a:pPr>
            <a:r>
              <a:rPr lang="en-US" dirty="0" err="1">
                <a:latin typeface="Lucida Casual" charset="0"/>
              </a:rPr>
              <a:t>Univ</a:t>
            </a:r>
            <a:r>
              <a:rPr lang="en-US" dirty="0">
                <a:latin typeface="Lucida Casual" charset="0"/>
              </a:rPr>
              <a:t> of Pennsylvania</a:t>
            </a:r>
          </a:p>
          <a:p>
            <a:pPr algn="l">
              <a:spcBef>
                <a:spcPct val="10000"/>
              </a:spcBef>
            </a:pPr>
            <a:r>
              <a:rPr lang="en-US" dirty="0">
                <a:latin typeface="Lucida Casual" charset="0"/>
              </a:rPr>
              <a:t>Cornell University</a:t>
            </a:r>
            <a:endParaRPr lang="en-US" sz="2400" dirty="0">
              <a:latin typeface="Lucida Casual" charset="0"/>
            </a:endParaRPr>
          </a:p>
          <a:p>
            <a:pPr algn="l">
              <a:spcBef>
                <a:spcPct val="10000"/>
              </a:spcBef>
            </a:pPr>
            <a:r>
              <a:rPr lang="en-US" dirty="0">
                <a:latin typeface="Lucida Casual" charset="0"/>
              </a:rPr>
              <a:t>Stanford </a:t>
            </a:r>
            <a:r>
              <a:rPr lang="en-US" dirty="0" smtClean="0">
                <a:latin typeface="Lucida Casual" charset="0"/>
              </a:rPr>
              <a:t>University</a:t>
            </a:r>
          </a:p>
          <a:p>
            <a:pPr algn="l">
              <a:spcBef>
                <a:spcPct val="10000"/>
              </a:spcBef>
            </a:pPr>
            <a:r>
              <a:rPr lang="en-US" dirty="0">
                <a:latin typeface="Lucida Casual" charset="0"/>
              </a:rPr>
              <a:t>University of </a:t>
            </a:r>
            <a:r>
              <a:rPr lang="en-US" dirty="0" smtClean="0">
                <a:latin typeface="Lucida Casual" charset="0"/>
              </a:rPr>
              <a:t>Leipzig</a:t>
            </a:r>
            <a:endParaRPr lang="en-US" dirty="0">
              <a:latin typeface="Lucida Casual" charset="0"/>
            </a:endParaRP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4442012" y="3351888"/>
            <a:ext cx="6203575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dirty="0">
                <a:solidFill>
                  <a:srgbClr val="990000"/>
                </a:solidFill>
                <a:latin typeface="CosmicTwo" pitchFamily="82" charset="0"/>
              </a:rPr>
              <a:t>Wundt’s students start </a:t>
            </a:r>
            <a:r>
              <a:rPr lang="en-US" sz="2800" dirty="0" smtClean="0">
                <a:solidFill>
                  <a:srgbClr val="990000"/>
                </a:solidFill>
                <a:latin typeface="CosmicTwo" pitchFamily="82" charset="0"/>
              </a:rPr>
              <a:t>labs across </a:t>
            </a:r>
            <a:r>
              <a:rPr lang="en-US" sz="2800" dirty="0">
                <a:solidFill>
                  <a:srgbClr val="990000"/>
                </a:solidFill>
                <a:latin typeface="CosmicTwo" pitchFamily="82" charset="0"/>
              </a:rPr>
              <a:t>USA (1880-1900)</a:t>
            </a:r>
          </a:p>
        </p:txBody>
      </p:sp>
    </p:spTree>
    <p:extLst>
      <p:ext uri="{BB962C8B-B14F-4D97-AF65-F5344CB8AC3E}">
        <p14:creationId xmlns:p14="http://schemas.microsoft.com/office/powerpoint/2010/main" xmlns="" val="3935090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" grpId="0"/>
      <p:bldP spid="71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69337" y="2111188"/>
            <a:ext cx="10364452" cy="327411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The word "psychology" was formed from two Greek words.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1" y="2978150"/>
            <a:ext cx="8183563" cy="1206500"/>
            <a:chOff x="336" y="1780"/>
            <a:chExt cx="5155" cy="760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blackWhite">
            <a:xfrm>
              <a:off x="336" y="1780"/>
              <a:ext cx="1680" cy="76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FDE3BA"/>
              </a:outerShdw>
            </a:effectLst>
          </p:spPr>
          <p:txBody>
            <a:bodyPr wrap="none" lIns="90488" tIns="44450" rIns="90488" bIns="44450" anchor="ctr"/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sz="2400" b="1" u="sng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PSYCHE</a:t>
              </a:r>
              <a:endPara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>
                <a:defRPr/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SOUL or MIND</a:t>
              </a:r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blackWhite">
            <a:xfrm>
              <a:off x="3718" y="1780"/>
              <a:ext cx="1773" cy="760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FDE3BA"/>
              </a:outerShdw>
            </a:effectLst>
          </p:spPr>
          <p:txBody>
            <a:bodyPr wrap="none" lIns="90488" tIns="44450" rIns="90488" bIns="44450" anchor="ctr"/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sz="2400" b="1" u="sng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LOGOS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>
                <a:defRPr/>
              </a:pPr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SCIENCE or STUDY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40967" name="AutoShape 7"/>
          <p:cNvSpPr>
            <a:spLocks noChangeArrowheads="1"/>
          </p:cNvSpPr>
          <p:nvPr/>
        </p:nvSpPr>
        <p:spPr bwMode="blackWhite">
          <a:xfrm>
            <a:off x="4881563" y="3314700"/>
            <a:ext cx="2540000" cy="568950"/>
          </a:xfrm>
          <a:prstGeom prst="leftRightArrow">
            <a:avLst>
              <a:gd name="adj1" fmla="val 64028"/>
              <a:gd name="adj2" fmla="val 80597"/>
            </a:avLst>
          </a:prstGeom>
          <a:solidFill>
            <a:srgbClr val="008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PSYCHOLOGY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764008" y="4431194"/>
            <a:ext cx="100718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70707"/>
                </a:solidFill>
                <a:latin typeface="Times New Roman" panose="02020603050405020304" pitchFamily="18" charset="0"/>
              </a:rPr>
              <a:t>According to </a:t>
            </a:r>
            <a:r>
              <a:rPr lang="en-US" sz="2800" b="1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its Greek </a:t>
            </a:r>
            <a:r>
              <a:rPr lang="en-US" sz="2800" b="1" dirty="0">
                <a:solidFill>
                  <a:srgbClr val="070707"/>
                </a:solidFill>
                <a:latin typeface="Times New Roman" panose="02020603050405020304" pitchFamily="18" charset="0"/>
              </a:rPr>
              <a:t>roots, </a:t>
            </a:r>
            <a:r>
              <a:rPr lang="en-US" sz="2800" b="1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psychology </a:t>
            </a:r>
            <a:r>
              <a:rPr lang="en-US" sz="2800" b="1" dirty="0">
                <a:solidFill>
                  <a:srgbClr val="070707"/>
                </a:solidFill>
                <a:latin typeface="Times New Roman" panose="02020603050405020304" pitchFamily="18" charset="0"/>
              </a:rPr>
              <a:t>is literally </a:t>
            </a:r>
            <a:r>
              <a:rPr lang="en-US" sz="2800" b="1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800" b="1" dirty="0" smtClean="0">
                <a:solidFill>
                  <a:srgbClr val="070707"/>
                </a:solidFill>
                <a:latin typeface="Times New Roman" panose="02020603050405020304" pitchFamily="18" charset="0"/>
              </a:rPr>
              <a:t>SCIENCE OF THE MIND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3735809" y="910537"/>
            <a:ext cx="4208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ORIGIN OF THE WORD </a:t>
            </a:r>
            <a:endParaRPr lang="en-US" sz="2800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"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PSYCHOLOGY"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975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3306" y="1026459"/>
            <a:ext cx="98498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 dirty="0">
                <a:solidFill>
                  <a:srgbClr val="FFFF00"/>
                </a:solidFill>
                <a:latin typeface="Tahoma" pitchFamily="34" charset="0"/>
                <a:cs typeface="Tahoma" pitchFamily="34" charset="0"/>
              </a:rPr>
              <a:t> 	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It is defined as the scientific study of </a:t>
            </a:r>
            <a:r>
              <a:rPr lang="en-US" sz="3200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human behavior &amp; mental processes 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in different contexts </a:t>
            </a:r>
          </a:p>
        </p:txBody>
      </p:sp>
      <p:pic>
        <p:nvPicPr>
          <p:cNvPr id="3" name="Picture 4" descr="j02580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8027" y="2333625"/>
            <a:ext cx="36099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12694" y="2582857"/>
            <a:ext cx="6145305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phrase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“behavior &amp; mental processes”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only includes the outward behavior of a person, but also his thoughts, feelings, perception, reasoning processes, memory, &amp; even the biological activities that maintain bodily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functioning.</a:t>
            </a:r>
            <a:r>
              <a:rPr 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32765" y="5830853"/>
            <a:ext cx="79702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the study of both humans and animals</a:t>
            </a:r>
          </a:p>
        </p:txBody>
      </p:sp>
    </p:spTree>
    <p:extLst>
      <p:ext uri="{BB962C8B-B14F-4D97-AF65-F5344CB8AC3E}">
        <p14:creationId xmlns:p14="http://schemas.microsoft.com/office/powerpoint/2010/main" xmlns="" val="389534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9961" y="1245359"/>
            <a:ext cx="5486400" cy="52625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What is Behavior?</a:t>
            </a:r>
          </a:p>
          <a:p>
            <a:pPr algn="just">
              <a:defRPr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Any action that others can observe and measures:</a:t>
            </a:r>
          </a:p>
          <a:p>
            <a:pPr algn="just">
              <a:defRPr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	–Walking</a:t>
            </a:r>
          </a:p>
          <a:p>
            <a:pPr algn="just">
              <a:defRPr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	–Talking</a:t>
            </a:r>
          </a:p>
          <a:p>
            <a:pPr algn="just">
              <a:defRPr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	–Physical movements</a:t>
            </a:r>
          </a:p>
          <a:p>
            <a:pPr algn="just">
              <a:defRPr/>
            </a:pPr>
            <a:endParaRPr lang="en-US" sz="2400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defRPr/>
            </a:pPr>
            <a:r>
              <a:rPr lang="en-US" sz="2400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What are mental processes?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 Emotion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 Feelings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 Thoughts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 Dreams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 Perception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 Memories</a:t>
            </a:r>
          </a:p>
        </p:txBody>
      </p:sp>
      <p:pic>
        <p:nvPicPr>
          <p:cNvPr id="7171" name="Picture 3" descr="MyAP1e_CO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6361" y="1591433"/>
            <a:ext cx="3048000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727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82756" y="647131"/>
            <a:ext cx="6870700" cy="990600"/>
          </a:xfrm>
        </p:spPr>
        <p:txBody>
          <a:bodyPr/>
          <a:lstStyle/>
          <a:p>
            <a:pPr eaLnBrk="1" hangingPunct="1"/>
            <a:r>
              <a:rPr lang="en-US" sz="3800" dirty="0">
                <a:solidFill>
                  <a:srgbClr val="5341DB"/>
                </a:solidFill>
              </a:rPr>
              <a:t>Definition of Psychology</a:t>
            </a:r>
          </a:p>
        </p:txBody>
      </p:sp>
      <p:sp>
        <p:nvSpPr>
          <p:cNvPr id="2" name="Rectangle 1"/>
          <p:cNvSpPr/>
          <p:nvPr/>
        </p:nvSpPr>
        <p:spPr>
          <a:xfrm>
            <a:off x="1187355" y="1637731"/>
            <a:ext cx="889680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PSYCHOLOGY IS THE…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00100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Study of the </a:t>
            </a:r>
            <a:r>
              <a:rPr lang="en-US" sz="3200" dirty="0" smtClean="0"/>
              <a:t>Soul</a:t>
            </a:r>
            <a:endParaRPr lang="en-US" sz="3200" dirty="0"/>
          </a:p>
          <a:p>
            <a:pPr marL="800100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Study of the </a:t>
            </a:r>
            <a:r>
              <a:rPr lang="en-US" sz="3200" dirty="0" smtClean="0"/>
              <a:t>Mind</a:t>
            </a:r>
            <a:endParaRPr lang="en-US" sz="3200" dirty="0"/>
          </a:p>
          <a:p>
            <a:pPr marL="800100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Study of the </a:t>
            </a:r>
            <a:r>
              <a:rPr lang="en-US" sz="3200" dirty="0" smtClean="0"/>
              <a:t>Consciousness and Unconsciousness</a:t>
            </a:r>
            <a:endParaRPr lang="en-US" sz="3200" dirty="0"/>
          </a:p>
          <a:p>
            <a:pPr marL="800100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Study of </a:t>
            </a:r>
            <a:r>
              <a:rPr lang="en-US" sz="3200" dirty="0" err="1" smtClean="0"/>
              <a:t>Behaviour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88819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91553" y="614083"/>
            <a:ext cx="5105400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5341DB"/>
                </a:solidFill>
              </a:rPr>
              <a:t>Definitions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628398" y="1859507"/>
            <a:ext cx="108090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s-ES" sz="2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Psychology is an </a:t>
            </a:r>
            <a:r>
              <a:rPr lang="es-ES" sz="2800" b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r>
              <a:rPr lang="es-ES" sz="28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 of mental experiences and </a:t>
            </a:r>
            <a:r>
              <a:rPr lang="es-ES" sz="2800" b="1" u="sng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behaviours</a:t>
            </a:r>
            <a:r>
              <a:rPr lang="es-ES" sz="28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relation to </a:t>
            </a:r>
            <a:r>
              <a:rPr lang="es-E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over-all</a:t>
            </a:r>
            <a:r>
              <a:rPr lang="es-E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adjustment to the environment”.</a:t>
            </a:r>
            <a:r>
              <a:rPr lang="es-E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s-E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“Psychology is the 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 of human and animal </a:t>
            </a:r>
            <a:r>
              <a:rPr lang="en-US" sz="2800" b="1" u="sng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it includes the application of this science to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problems”.</a:t>
            </a:r>
          </a:p>
          <a:p>
            <a:pPr algn="just"/>
            <a:endParaRPr lang="en-US" sz="2800" b="1" dirty="0" smtClean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“Psychology is a science which aims to give us </a:t>
            </a:r>
            <a:r>
              <a:rPr lang="en-US" sz="2800" b="1" u="sng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understanding and control of the </a:t>
            </a:r>
            <a:r>
              <a:rPr lang="en-US" sz="2800" b="1" u="sng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sz="2800" b="1" u="sng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organism</a:t>
            </a:r>
            <a:r>
              <a:rPr 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a whole”.</a:t>
            </a:r>
          </a:p>
          <a:p>
            <a:pPr algn="just"/>
            <a:endParaRPr lang="en-US" sz="2800" b="1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345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541</TotalTime>
  <Words>527</Words>
  <Application>Microsoft Office PowerPoint</Application>
  <PresentationFormat>Custom</PresentationFormat>
  <Paragraphs>117</Paragraphs>
  <Slides>16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Droplet</vt:lpstr>
      <vt:lpstr>Chart</vt:lpstr>
      <vt:lpstr>Psychology</vt:lpstr>
      <vt:lpstr>Introduction</vt:lpstr>
      <vt:lpstr>Life Before Psychology</vt:lpstr>
      <vt:lpstr>Psychology Is Born</vt:lpstr>
      <vt:lpstr>Slide 5</vt:lpstr>
      <vt:lpstr>Slide 6</vt:lpstr>
      <vt:lpstr>Slide 7</vt:lpstr>
      <vt:lpstr>Definition of Psychology</vt:lpstr>
      <vt:lpstr>Definitions</vt:lpstr>
      <vt:lpstr>Nature of Psychology</vt:lpstr>
      <vt:lpstr> Scope of Psychology</vt:lpstr>
      <vt:lpstr>Subject Matter of psychology</vt:lpstr>
      <vt:lpstr>Sub-fields or Branches of Psychology</vt:lpstr>
      <vt:lpstr>Psychology’s Subfields: Applied</vt:lpstr>
      <vt:lpstr>Questions &amp; Answers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</dc:title>
  <dc:creator>Balamurugan J</dc:creator>
  <cp:lastModifiedBy>Bala J</cp:lastModifiedBy>
  <cp:revision>35</cp:revision>
  <dcterms:created xsi:type="dcterms:W3CDTF">2014-01-07T10:49:30Z</dcterms:created>
  <dcterms:modified xsi:type="dcterms:W3CDTF">2016-01-06T10:09:01Z</dcterms:modified>
</cp:coreProperties>
</file>