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1" r:id="rId5"/>
    <p:sldId id="266" r:id="rId6"/>
    <p:sldId id="267" r:id="rId7"/>
    <p:sldId id="272"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38"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123619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152059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23A5E9-AAFC-41B8-B1FC-65D2FD5D31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34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197B57-4378-4240-A5DC-0912E800542A}" type="datetimeFigureOut">
              <a:rPr lang="en-US" smtClean="0"/>
              <a:pPr/>
              <a:t>7/12/2016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56427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197B57-4378-4240-A5DC-0912E800542A}" type="datetimeFigureOut">
              <a:rPr lang="en-US" smtClean="0"/>
              <a:pPr/>
              <a:t>7/12/2016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23A5E9-AAFC-41B8-B1FC-65D2FD5D31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3287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197B57-4378-4240-A5DC-0912E800542A}" type="datetimeFigureOut">
              <a:rPr lang="en-US" smtClean="0"/>
              <a:pPr/>
              <a:t>7/12/2016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218560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2910742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238217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42179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197B57-4378-4240-A5DC-0912E800542A}" type="datetimeFigureOut">
              <a:rPr lang="en-US" smtClean="0"/>
              <a:pPr/>
              <a:t>7/12/2016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313805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197B57-4378-4240-A5DC-0912E800542A}" type="datetimeFigureOut">
              <a:rPr lang="en-US" smtClean="0"/>
              <a:pPr/>
              <a:t>7/12/2016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24400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197B57-4378-4240-A5DC-0912E800542A}" type="datetimeFigureOut">
              <a:rPr lang="en-US" smtClean="0"/>
              <a:pPr/>
              <a:t>7/12/2016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79470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197B57-4378-4240-A5DC-0912E800542A}" type="datetimeFigureOut">
              <a:rPr lang="en-US" smtClean="0"/>
              <a:pPr/>
              <a:t>7/12/2016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138624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97B57-4378-4240-A5DC-0912E800542A}" type="datetimeFigureOut">
              <a:rPr lang="en-US" smtClean="0"/>
              <a:pPr/>
              <a:t>7/12/2016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416483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97B57-4378-4240-A5DC-0912E800542A}" type="datetimeFigureOut">
              <a:rPr lang="en-US" smtClean="0"/>
              <a:pPr/>
              <a:t>7/12/2016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28299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197B57-4378-4240-A5DC-0912E800542A}" type="datetimeFigureOut">
              <a:rPr lang="en-US" smtClean="0"/>
              <a:pPr/>
              <a:t>7/12/2016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23A5E9-AAFC-41B8-B1FC-65D2FD5D317F}" type="slidenum">
              <a:rPr lang="en-US" smtClean="0"/>
              <a:pPr/>
              <a:t>‹#›</a:t>
            </a:fld>
            <a:endParaRPr lang="en-US"/>
          </a:p>
        </p:txBody>
      </p:sp>
    </p:spTree>
    <p:extLst>
      <p:ext uri="{BB962C8B-B14F-4D97-AF65-F5344CB8AC3E}">
        <p14:creationId xmlns:p14="http://schemas.microsoft.com/office/powerpoint/2010/main" val="292430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197B57-4378-4240-A5DC-0912E800542A}" type="datetimeFigureOut">
              <a:rPr lang="en-US" smtClean="0"/>
              <a:pPr/>
              <a:t>7/12/2016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23A5E9-AAFC-41B8-B1FC-65D2FD5D317F}" type="slidenum">
              <a:rPr lang="en-US" smtClean="0"/>
              <a:pPr/>
              <a:t>‹#›</a:t>
            </a:fld>
            <a:endParaRPr lang="en-US"/>
          </a:p>
        </p:txBody>
      </p:sp>
    </p:spTree>
    <p:extLst>
      <p:ext uri="{BB962C8B-B14F-4D97-AF65-F5344CB8AC3E}">
        <p14:creationId xmlns:p14="http://schemas.microsoft.com/office/powerpoint/2010/main" val="372508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130" y="457201"/>
            <a:ext cx="10361613" cy="3446122"/>
          </a:xfrm>
        </p:spPr>
        <p:txBody>
          <a:bodyPr>
            <a:normAutofit/>
          </a:bodyPr>
          <a:lstStyle/>
          <a:p>
            <a:pPr algn="ctr"/>
            <a:r>
              <a:rPr lang="en-US" dirty="0" smtClean="0">
                <a:latin typeface="Times New Roman" panose="02020603050405020304" pitchFamily="18" charset="0"/>
                <a:cs typeface="Times New Roman" panose="02020603050405020304" pitchFamily="18" charset="0"/>
              </a:rPr>
              <a:t>SCIENCE OF PSYCHOLOGY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&amp;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OBJECTIVES OF PSYCHOLOGY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87508" y="5530414"/>
            <a:ext cx="8915399" cy="628339"/>
          </a:xfrm>
        </p:spPr>
        <p:txBody>
          <a:bodyPr>
            <a:normAutofit/>
          </a:bodyPr>
          <a:lstStyle/>
          <a:p>
            <a:pPr algn="r"/>
            <a:r>
              <a:rPr lang="en-US" sz="2400" dirty="0" err="1" smtClean="0">
                <a:latin typeface="Times New Roman" panose="02020603050405020304" pitchFamily="18" charset="0"/>
                <a:cs typeface="Times New Roman" panose="02020603050405020304" pitchFamily="18" charset="0"/>
              </a:rPr>
              <a:t>Dr</a:t>
            </a:r>
            <a:r>
              <a:rPr lang="en-US" sz="2400" dirty="0" smtClean="0">
                <a:latin typeface="Times New Roman" panose="02020603050405020304" pitchFamily="18" charset="0"/>
                <a:cs typeface="Times New Roman" panose="02020603050405020304" pitchFamily="18" charset="0"/>
              </a:rPr>
              <a:t> J BALAMURUGAN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75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5153" y="748553"/>
            <a:ext cx="9903106" cy="5638800"/>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Predicting the </a:t>
            </a:r>
            <a:r>
              <a:rPr lang="en-US" sz="3200" dirty="0" err="1" smtClean="0">
                <a:solidFill>
                  <a:schemeClr val="tx1"/>
                </a:solidFill>
                <a:latin typeface="Times New Roman" panose="02020603050405020304" pitchFamily="18" charset="0"/>
                <a:cs typeface="Times New Roman" panose="02020603050405020304" pitchFamily="18" charset="0"/>
              </a:rPr>
              <a:t>Behaviour</a:t>
            </a:r>
            <a:endParaRPr lang="en-US" sz="3200" dirty="0" smtClean="0">
              <a:solidFill>
                <a:schemeClr val="tx1"/>
              </a:solidFill>
              <a:latin typeface="Times New Roman" panose="02020603050405020304" pitchFamily="18" charset="0"/>
              <a:cs typeface="Times New Roman" panose="02020603050405020304" pitchFamily="18" charset="0"/>
            </a:endParaRPr>
          </a:p>
          <a:p>
            <a:pPr lvl="1">
              <a:spcAft>
                <a:spcPts val="1200"/>
              </a:spcAft>
            </a:pPr>
            <a:r>
              <a:rPr lang="en-US" sz="2400" dirty="0" smtClean="0">
                <a:latin typeface="Times New Roman" panose="02020603050405020304" pitchFamily="18" charset="0"/>
                <a:cs typeface="Times New Roman" panose="02020603050405020304" pitchFamily="18" charset="0"/>
              </a:rPr>
              <a:t>Like all other sciences, prediction is also one of the major objective of Psychological studies.</a:t>
            </a:r>
          </a:p>
          <a:p>
            <a:pPr lvl="1">
              <a:spcAft>
                <a:spcPts val="1200"/>
              </a:spcAft>
            </a:pPr>
            <a:r>
              <a:rPr lang="en-US" sz="2400" dirty="0" smtClean="0">
                <a:latin typeface="Times New Roman" panose="02020603050405020304" pitchFamily="18" charset="0"/>
                <a:cs typeface="Times New Roman" panose="02020603050405020304" pitchFamily="18" charset="0"/>
              </a:rPr>
              <a:t>Prediction involves knowledge about the possible happenings in future.</a:t>
            </a:r>
          </a:p>
          <a:p>
            <a:pPr lvl="1">
              <a:spcAft>
                <a:spcPts val="1200"/>
              </a:spcAft>
            </a:pPr>
            <a:r>
              <a:rPr lang="en-US" sz="2400" dirty="0" smtClean="0">
                <a:latin typeface="Times New Roman" panose="02020603050405020304" pitchFamily="18" charset="0"/>
                <a:cs typeface="Times New Roman" panose="02020603050405020304" pitchFamily="18" charset="0"/>
              </a:rPr>
              <a:t>Scientific predictions are done on empirical basis of cause and effect relationship on similar lines, psychological discover the cause (that initiates a particular mode of response) and the effect (the particular mode of response that occurs under specific conditions) relationship of </a:t>
            </a:r>
            <a:r>
              <a:rPr lang="en-US" sz="2400" dirty="0" err="1" smtClean="0">
                <a:latin typeface="Times New Roman" panose="02020603050405020304" pitchFamily="18" charset="0"/>
                <a:cs typeface="Times New Roman" panose="02020603050405020304" pitchFamily="18" charset="0"/>
              </a:rPr>
              <a:t>behaviour</a:t>
            </a:r>
            <a:r>
              <a:rPr lang="en-US" sz="2400" dirty="0" smtClean="0">
                <a:latin typeface="Times New Roman" panose="02020603050405020304" pitchFamily="18" charset="0"/>
                <a:cs typeface="Times New Roman" panose="02020603050405020304" pitchFamily="18" charset="0"/>
              </a:rPr>
              <a:t> events and thus make predictions about the occurrence of a particular </a:t>
            </a:r>
            <a:r>
              <a:rPr lang="en-US" sz="2400" dirty="0" err="1" smtClean="0">
                <a:latin typeface="Times New Roman" panose="02020603050405020304" pitchFamily="18" charset="0"/>
                <a:cs typeface="Times New Roman" panose="02020603050405020304" pitchFamily="18" charset="0"/>
              </a:rPr>
              <a:t>behavioural</a:t>
            </a:r>
            <a:r>
              <a:rPr lang="en-US" sz="2400" dirty="0" smtClean="0">
                <a:latin typeface="Times New Roman" panose="02020603050405020304" pitchFamily="18" charset="0"/>
                <a:cs typeface="Times New Roman" panose="02020603050405020304" pitchFamily="18" charset="0"/>
              </a:rPr>
              <a:t> phenomenon in future.</a:t>
            </a:r>
          </a:p>
          <a:p>
            <a:pPr lvl="1">
              <a:spcAft>
                <a:spcPts val="1200"/>
              </a:spcAft>
            </a:pPr>
            <a:r>
              <a:rPr lang="en-US" sz="2400" dirty="0" smtClean="0">
                <a:latin typeface="Times New Roman" panose="02020603050405020304" pitchFamily="18" charset="0"/>
                <a:cs typeface="Times New Roman" panose="02020603050405020304" pitchFamily="18" charset="0"/>
              </a:rPr>
              <a:t>Such predictions are based on empirical facts of </a:t>
            </a:r>
            <a:r>
              <a:rPr lang="en-US" sz="2400" dirty="0" err="1" smtClean="0">
                <a:latin typeface="Times New Roman" panose="02020603050405020304" pitchFamily="18" charset="0"/>
                <a:cs typeface="Times New Roman" panose="02020603050405020304" pitchFamily="18" charset="0"/>
              </a:rPr>
              <a:t>behavioural</a:t>
            </a:r>
            <a:r>
              <a:rPr lang="en-US" sz="2400" dirty="0" smtClean="0">
                <a:latin typeface="Times New Roman" panose="02020603050405020304" pitchFamily="18" charset="0"/>
                <a:cs typeface="Times New Roman" panose="02020603050405020304" pitchFamily="18" charset="0"/>
              </a:rPr>
              <a:t> events.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798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3070" y="761999"/>
            <a:ext cx="9916554" cy="5732929"/>
          </a:xfrm>
        </p:spPr>
        <p:txBody>
          <a:bodyPr>
            <a:normAutofit fontScale="92500" lnSpcReduction="20000"/>
          </a:bodyPr>
          <a:lstStyle/>
          <a:p>
            <a:r>
              <a:rPr lang="en-US" sz="3500" dirty="0" smtClean="0">
                <a:solidFill>
                  <a:schemeClr val="tx1"/>
                </a:solidFill>
                <a:latin typeface="Times New Roman" panose="02020603050405020304" pitchFamily="18" charset="0"/>
                <a:cs typeface="Times New Roman" panose="02020603050405020304" pitchFamily="18" charset="0"/>
              </a:rPr>
              <a:t>Control the </a:t>
            </a:r>
            <a:r>
              <a:rPr lang="en-US" sz="3500" dirty="0" err="1" smtClean="0">
                <a:solidFill>
                  <a:schemeClr val="tx1"/>
                </a:solidFill>
                <a:latin typeface="Times New Roman" panose="02020603050405020304" pitchFamily="18" charset="0"/>
                <a:cs typeface="Times New Roman" panose="02020603050405020304" pitchFamily="18" charset="0"/>
              </a:rPr>
              <a:t>Behaviour</a:t>
            </a:r>
            <a:endParaRPr lang="en-US" sz="3500" dirty="0" smtClean="0">
              <a:solidFill>
                <a:schemeClr val="tx1"/>
              </a:solidFill>
              <a:latin typeface="Times New Roman" panose="02020603050405020304" pitchFamily="18" charset="0"/>
              <a:cs typeface="Times New Roman" panose="02020603050405020304" pitchFamily="18" charset="0"/>
            </a:endParaRPr>
          </a:p>
          <a:p>
            <a:pPr lvl="1">
              <a:lnSpc>
                <a:spcPct val="110000"/>
              </a:lnSpc>
            </a:pPr>
            <a:r>
              <a:rPr lang="en-US" sz="2400" dirty="0" smtClean="0">
                <a:latin typeface="Times New Roman" panose="02020603050405020304" pitchFamily="18" charset="0"/>
                <a:cs typeface="Times New Roman" panose="02020603050405020304" pitchFamily="18" charset="0"/>
              </a:rPr>
              <a:t>Curiosity of men does not remain confined only to describe, understand and predict.</a:t>
            </a:r>
          </a:p>
          <a:p>
            <a:pPr lvl="1">
              <a:lnSpc>
                <a:spcPct val="110000"/>
              </a:lnSpc>
            </a:pPr>
            <a:r>
              <a:rPr lang="en-US" sz="2400" dirty="0" smtClean="0">
                <a:latin typeface="Times New Roman" panose="02020603050405020304" pitchFamily="18" charset="0"/>
                <a:cs typeface="Times New Roman" panose="02020603050405020304" pitchFamily="18" charset="0"/>
              </a:rPr>
              <a:t>Man also desires to influence and change what happens.</a:t>
            </a:r>
          </a:p>
          <a:p>
            <a:pPr lvl="1">
              <a:lnSpc>
                <a:spcPct val="110000"/>
              </a:lnSpc>
            </a:pPr>
            <a:r>
              <a:rPr lang="en-US" sz="2400" dirty="0" smtClean="0">
                <a:latin typeface="Times New Roman" panose="02020603050405020304" pitchFamily="18" charset="0"/>
                <a:cs typeface="Times New Roman" panose="02020603050405020304" pitchFamily="18" charset="0"/>
              </a:rPr>
              <a:t>This desire further creates another important objective to control the events to make or mould it in a desirable direction so that deviation in </a:t>
            </a:r>
            <a:r>
              <a:rPr lang="en-US" sz="2400" dirty="0" err="1" smtClean="0">
                <a:latin typeface="Times New Roman" panose="02020603050405020304" pitchFamily="18" charset="0"/>
                <a:cs typeface="Times New Roman" panose="02020603050405020304" pitchFamily="18" charset="0"/>
              </a:rPr>
              <a:t>behaviour</a:t>
            </a:r>
            <a:r>
              <a:rPr lang="en-US" sz="2400" dirty="0" smtClean="0">
                <a:latin typeface="Times New Roman" panose="02020603050405020304" pitchFamily="18" charset="0"/>
                <a:cs typeface="Times New Roman" panose="02020603050405020304" pitchFamily="18" charset="0"/>
              </a:rPr>
              <a:t>, if any, is brought under control any normalcy could be maintained.</a:t>
            </a:r>
          </a:p>
          <a:p>
            <a:pPr lvl="1">
              <a:lnSpc>
                <a:spcPct val="110000"/>
              </a:lnSpc>
            </a:pPr>
            <a:r>
              <a:rPr lang="en-US" sz="2400" dirty="0" smtClean="0">
                <a:latin typeface="Times New Roman" panose="02020603050405020304" pitchFamily="18" charset="0"/>
                <a:cs typeface="Times New Roman" panose="02020603050405020304" pitchFamily="18" charset="0"/>
              </a:rPr>
              <a:t>To achieve this goal, psychologists develop the ability to plan and direct </a:t>
            </a:r>
            <a:r>
              <a:rPr lang="en-US" sz="2400" dirty="0" err="1" smtClean="0">
                <a:latin typeface="Times New Roman" panose="02020603050405020304" pitchFamily="18" charset="0"/>
                <a:cs typeface="Times New Roman" panose="02020603050405020304" pitchFamily="18" charset="0"/>
              </a:rPr>
              <a:t>behaviour</a:t>
            </a:r>
            <a:r>
              <a:rPr lang="en-US" sz="2400" dirty="0" smtClean="0">
                <a:latin typeface="Times New Roman" panose="02020603050405020304" pitchFamily="18" charset="0"/>
                <a:cs typeface="Times New Roman" panose="02020603050405020304" pitchFamily="18" charset="0"/>
              </a:rPr>
              <a:t>.</a:t>
            </a:r>
          </a:p>
          <a:p>
            <a:pPr lvl="1">
              <a:lnSpc>
                <a:spcPct val="110000"/>
              </a:lnSpc>
            </a:pPr>
            <a:r>
              <a:rPr lang="en-US" sz="2400" dirty="0" smtClean="0">
                <a:latin typeface="Times New Roman" panose="02020603050405020304" pitchFamily="18" charset="0"/>
                <a:cs typeface="Times New Roman" panose="02020603050405020304" pitchFamily="18" charset="0"/>
              </a:rPr>
              <a:t>For example, psychologists work to guide individuals in selecting appropriate vocations as per predictable range of success, extend counselling services to reform disabilities of any kind, plan rehabilitative </a:t>
            </a:r>
            <a:r>
              <a:rPr lang="en-US" sz="2400" dirty="0" err="1" smtClean="0">
                <a:latin typeface="Times New Roman" panose="02020603050405020304" pitchFamily="18" charset="0"/>
                <a:cs typeface="Times New Roman" panose="02020603050405020304" pitchFamily="18" charset="0"/>
              </a:rPr>
              <a:t>programme</a:t>
            </a:r>
            <a:r>
              <a:rPr lang="en-US" sz="2400" dirty="0" smtClean="0">
                <a:latin typeface="Times New Roman" panose="02020603050405020304" pitchFamily="18" charset="0"/>
                <a:cs typeface="Times New Roman" panose="02020603050405020304" pitchFamily="18" charset="0"/>
              </a:rPr>
              <a:t> to help disabled individuals to improve their difficulties, reducing anxiety or stress, modify </a:t>
            </a:r>
            <a:r>
              <a:rPr lang="en-US" sz="2400" dirty="0" err="1" smtClean="0">
                <a:latin typeface="Times New Roman" panose="02020603050405020304" pitchFamily="18" charset="0"/>
                <a:cs typeface="Times New Roman" panose="02020603050405020304" pitchFamily="18" charset="0"/>
              </a:rPr>
              <a:t>behavioural</a:t>
            </a:r>
            <a:r>
              <a:rPr lang="en-US" sz="2400" dirty="0" smtClean="0">
                <a:latin typeface="Times New Roman" panose="02020603050405020304" pitchFamily="18" charset="0"/>
                <a:cs typeface="Times New Roman" panose="02020603050405020304" pitchFamily="18" charset="0"/>
              </a:rPr>
              <a:t> difficulties in adjusting with the environment, improving the adjustive patterns, treating psychological disorders and making life happy. </a:t>
            </a:r>
          </a:p>
        </p:txBody>
      </p:sp>
    </p:spTree>
    <p:extLst>
      <p:ext uri="{BB962C8B-B14F-4D97-AF65-F5344CB8AC3E}">
        <p14:creationId xmlns:p14="http://schemas.microsoft.com/office/powerpoint/2010/main" val="708172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384" y="3421098"/>
            <a:ext cx="4291969" cy="1280890"/>
          </a:xfrm>
        </p:spPr>
        <p:txBody>
          <a:bodyPr/>
          <a:lstStyle/>
          <a:p>
            <a:r>
              <a:rPr lang="en-US" dirty="0" smtClean="0"/>
              <a:t>Thank you</a:t>
            </a:r>
            <a:endParaRPr lang="en-US" dirty="0"/>
          </a:p>
        </p:txBody>
      </p:sp>
    </p:spTree>
    <p:extLst>
      <p:ext uri="{BB962C8B-B14F-4D97-AF65-F5344CB8AC3E}">
        <p14:creationId xmlns:p14="http://schemas.microsoft.com/office/powerpoint/2010/main" val="2240052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Is Psychology a Science?</a:t>
            </a:r>
            <a:endParaRPr lang="en-IN" sz="4400" dirty="0"/>
          </a:p>
        </p:txBody>
      </p:sp>
      <p:sp>
        <p:nvSpPr>
          <p:cNvPr id="3" name="Content Placeholder 2"/>
          <p:cNvSpPr>
            <a:spLocks noGrp="1"/>
          </p:cNvSpPr>
          <p:nvPr>
            <p:ph idx="1"/>
          </p:nvPr>
        </p:nvSpPr>
        <p:spPr/>
        <p:txBody>
          <a:bodyPr>
            <a:normAutofit/>
          </a:bodyPr>
          <a:lstStyle/>
          <a:p>
            <a:pPr>
              <a:spcBef>
                <a:spcPts val="1800"/>
              </a:spcBef>
            </a:pPr>
            <a:r>
              <a:rPr lang="en-US" sz="3200" dirty="0" smtClean="0">
                <a:solidFill>
                  <a:schemeClr val="tx1"/>
                </a:solidFill>
                <a:latin typeface="Times New Roman" panose="02020603050405020304" pitchFamily="18" charset="0"/>
                <a:cs typeface="Times New Roman" panose="02020603050405020304" pitchFamily="18" charset="0"/>
              </a:rPr>
              <a:t>This question always haunts in mind and psychologists since centuries ago have been trying hard to establish Psychology as a body of Knowledge of What, Why and How </a:t>
            </a:r>
            <a:r>
              <a:rPr lang="en-US" sz="3200" dirty="0" err="1" smtClean="0">
                <a:solidFill>
                  <a:schemeClr val="tx1"/>
                </a:solidFill>
                <a:latin typeface="Times New Roman" panose="02020603050405020304" pitchFamily="18" charset="0"/>
                <a:cs typeface="Times New Roman" panose="02020603050405020304" pitchFamily="18" charset="0"/>
              </a:rPr>
              <a:t>behaviours</a:t>
            </a:r>
            <a:r>
              <a:rPr lang="en-US" sz="3200" dirty="0" smtClean="0">
                <a:solidFill>
                  <a:schemeClr val="tx1"/>
                </a:solidFill>
                <a:latin typeface="Times New Roman" panose="02020603050405020304" pitchFamily="18" charset="0"/>
                <a:cs typeface="Times New Roman" panose="02020603050405020304" pitchFamily="18" charset="0"/>
              </a:rPr>
              <a:t> on scientific footing.</a:t>
            </a:r>
          </a:p>
          <a:p>
            <a:pPr>
              <a:spcBef>
                <a:spcPts val="1800"/>
              </a:spcBef>
            </a:pPr>
            <a:r>
              <a:rPr lang="en-US" sz="3200" dirty="0" smtClean="0">
                <a:solidFill>
                  <a:schemeClr val="tx1"/>
                </a:solidFill>
                <a:latin typeface="Times New Roman" panose="02020603050405020304" pitchFamily="18" charset="0"/>
                <a:cs typeface="Times New Roman" panose="02020603050405020304" pitchFamily="18" charset="0"/>
              </a:rPr>
              <a:t>But, before we examine whether Psychology is a Science, let as first examine What is Science?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What is Science?</a:t>
            </a:r>
            <a:endParaRPr lang="en-IN" sz="4400" dirty="0"/>
          </a:p>
        </p:txBody>
      </p:sp>
      <p:sp>
        <p:nvSpPr>
          <p:cNvPr id="3" name="Content Placeholder 2"/>
          <p:cNvSpPr>
            <a:spLocks noGrp="1"/>
          </p:cNvSpPr>
          <p:nvPr>
            <p:ph idx="1"/>
          </p:nvPr>
        </p:nvSpPr>
        <p:spPr>
          <a:xfrm>
            <a:off x="1463041" y="1920240"/>
            <a:ext cx="10371908" cy="4532811"/>
          </a:xfrm>
        </p:spPr>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Science refers to a </a:t>
            </a:r>
            <a:r>
              <a:rPr lang="en-US" sz="2800" dirty="0" smtClean="0">
                <a:solidFill>
                  <a:srgbClr val="FF0000"/>
                </a:solidFill>
                <a:latin typeface="Times New Roman" panose="02020603050405020304" pitchFamily="18" charset="0"/>
                <a:cs typeface="Times New Roman" panose="02020603050405020304" pitchFamily="18" charset="0"/>
              </a:rPr>
              <a:t>systematic and bias-free </a:t>
            </a:r>
            <a:r>
              <a:rPr lang="en-US" sz="2800" dirty="0" smtClean="0">
                <a:solidFill>
                  <a:schemeClr val="tx1"/>
                </a:solidFill>
                <a:latin typeface="Times New Roman" panose="02020603050405020304" pitchFamily="18" charset="0"/>
                <a:cs typeface="Times New Roman" panose="02020603050405020304" pitchFamily="18" charset="0"/>
              </a:rPr>
              <a:t>of the subject of study.</a:t>
            </a:r>
          </a:p>
          <a:p>
            <a:r>
              <a:rPr lang="en-US" sz="2800" dirty="0" smtClean="0">
                <a:solidFill>
                  <a:schemeClr val="tx1"/>
                </a:solidFill>
                <a:latin typeface="Times New Roman" panose="02020603050405020304" pitchFamily="18" charset="0"/>
                <a:cs typeface="Times New Roman" panose="02020603050405020304" pitchFamily="18" charset="0"/>
              </a:rPr>
              <a:t>The methods used in science are </a:t>
            </a:r>
            <a:r>
              <a:rPr lang="en-US" sz="2800" dirty="0" smtClean="0">
                <a:solidFill>
                  <a:srgbClr val="FF0000"/>
                </a:solidFill>
                <a:latin typeface="Times New Roman" panose="02020603050405020304" pitchFamily="18" charset="0"/>
                <a:cs typeface="Times New Roman" panose="02020603050405020304" pitchFamily="18" charset="0"/>
              </a:rPr>
              <a:t>systematic objective and verifiable</a:t>
            </a:r>
            <a:r>
              <a:rPr lang="en-US" sz="2800" dirty="0" smtClean="0">
                <a:solidFill>
                  <a:schemeClr val="tx1"/>
                </a:solidFill>
                <a:latin typeface="Times New Roman" panose="02020603050405020304" pitchFamily="18" charset="0"/>
                <a:cs typeface="Times New Roman" panose="02020603050405020304" pitchFamily="18" charset="0"/>
              </a:rPr>
              <a:t>.</a:t>
            </a:r>
          </a:p>
          <a:p>
            <a:r>
              <a:rPr lang="en-US" sz="2800" dirty="0" smtClean="0">
                <a:solidFill>
                  <a:schemeClr val="tx1"/>
                </a:solidFill>
                <a:latin typeface="Times New Roman" panose="02020603050405020304" pitchFamily="18" charset="0"/>
                <a:cs typeface="Times New Roman" panose="02020603050405020304" pitchFamily="18" charset="0"/>
              </a:rPr>
              <a:t>The objective of science is to gain an understanding of the </a:t>
            </a:r>
            <a:r>
              <a:rPr lang="en-US" sz="2800" dirty="0" smtClean="0">
                <a:solidFill>
                  <a:srgbClr val="FF0000"/>
                </a:solidFill>
                <a:latin typeface="Times New Roman" panose="02020603050405020304" pitchFamily="18" charset="0"/>
                <a:cs typeface="Times New Roman" panose="02020603050405020304" pitchFamily="18" charset="0"/>
              </a:rPr>
              <a:t>cause-and-effect relationship </a:t>
            </a:r>
            <a:r>
              <a:rPr lang="en-US" sz="2800" dirty="0" smtClean="0">
                <a:solidFill>
                  <a:schemeClr val="tx1"/>
                </a:solidFill>
                <a:latin typeface="Times New Roman" panose="02020603050405020304" pitchFamily="18" charset="0"/>
                <a:cs typeface="Times New Roman" panose="02020603050405020304" pitchFamily="18" charset="0"/>
              </a:rPr>
              <a:t>among variables under carefully controlled observations. </a:t>
            </a:r>
          </a:p>
          <a:p>
            <a:r>
              <a:rPr lang="en-US" sz="2800" dirty="0" smtClean="0">
                <a:solidFill>
                  <a:schemeClr val="tx1"/>
                </a:solidFill>
                <a:latin typeface="Times New Roman" panose="02020603050405020304" pitchFamily="18" charset="0"/>
                <a:cs typeface="Times New Roman" panose="02020603050405020304" pitchFamily="18" charset="0"/>
              </a:rPr>
              <a:t>The controlled </a:t>
            </a:r>
            <a:r>
              <a:rPr lang="en-US" sz="2800" dirty="0" smtClean="0">
                <a:solidFill>
                  <a:srgbClr val="FF0000"/>
                </a:solidFill>
                <a:latin typeface="Times New Roman" panose="02020603050405020304" pitchFamily="18" charset="0"/>
                <a:cs typeface="Times New Roman" panose="02020603050405020304" pitchFamily="18" charset="0"/>
              </a:rPr>
              <a:t>observations</a:t>
            </a:r>
            <a:r>
              <a:rPr lang="en-US" sz="2800" dirty="0" smtClean="0">
                <a:solidFill>
                  <a:schemeClr val="tx1"/>
                </a:solidFill>
                <a:latin typeface="Times New Roman" panose="02020603050405020304" pitchFamily="18" charset="0"/>
                <a:cs typeface="Times New Roman" panose="02020603050405020304" pitchFamily="18" charset="0"/>
              </a:rPr>
              <a:t>, called be </a:t>
            </a:r>
            <a:r>
              <a:rPr lang="en-US" sz="2800" dirty="0" smtClean="0">
                <a:solidFill>
                  <a:srgbClr val="FF0000"/>
                </a:solidFill>
                <a:latin typeface="Times New Roman" panose="02020603050405020304" pitchFamily="18" charset="0"/>
                <a:cs typeface="Times New Roman" panose="02020603050405020304" pitchFamily="18" charset="0"/>
              </a:rPr>
              <a:t>experiments</a:t>
            </a:r>
            <a:r>
              <a:rPr lang="en-US" sz="2800" dirty="0" smtClean="0">
                <a:solidFill>
                  <a:schemeClr val="tx1"/>
                </a:solidFill>
                <a:latin typeface="Times New Roman" panose="02020603050405020304" pitchFamily="18" charset="0"/>
                <a:cs typeface="Times New Roman" panose="02020603050405020304" pitchFamily="18" charset="0"/>
              </a:rPr>
              <a:t>, usually take place in the laboratory with the help of scientific instruments. </a:t>
            </a:r>
          </a:p>
          <a:p>
            <a:r>
              <a:rPr lang="en-US" sz="2800" dirty="0" smtClean="0">
                <a:solidFill>
                  <a:schemeClr val="tx1"/>
                </a:solidFill>
                <a:latin typeface="Times New Roman" panose="02020603050405020304" pitchFamily="18" charset="0"/>
                <a:cs typeface="Times New Roman" panose="02020603050405020304" pitchFamily="18" charset="0"/>
              </a:rPr>
              <a:t>Scientifically studies data are </a:t>
            </a:r>
            <a:r>
              <a:rPr lang="en-US" sz="2800" dirty="0" smtClean="0">
                <a:solidFill>
                  <a:srgbClr val="FF0000"/>
                </a:solidFill>
                <a:latin typeface="Times New Roman" panose="02020603050405020304" pitchFamily="18" charset="0"/>
                <a:cs typeface="Times New Roman" panose="02020603050405020304" pitchFamily="18" charset="0"/>
              </a:rPr>
              <a:t>objective, unbiased, reliable, valid, verifiable and standard.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731" y="166910"/>
            <a:ext cx="8911687" cy="1280890"/>
          </a:xfrm>
        </p:spPr>
        <p:txBody>
          <a:bodyPr>
            <a:normAutofit/>
          </a:bodyPr>
          <a:lstStyle/>
          <a:p>
            <a:r>
              <a:rPr lang="en-US" sz="4400" dirty="0" smtClean="0">
                <a:latin typeface="Times New Roman" panose="02020603050405020304" pitchFamily="18" charset="0"/>
                <a:cs typeface="Times New Roman" panose="02020603050405020304" pitchFamily="18" charset="0"/>
              </a:rPr>
              <a:t>Psychology is a Science</a:t>
            </a:r>
            <a:endParaRPr lang="en-IN" sz="4400" dirty="0"/>
          </a:p>
        </p:txBody>
      </p:sp>
      <p:sp>
        <p:nvSpPr>
          <p:cNvPr id="3" name="Content Placeholder 2"/>
          <p:cNvSpPr>
            <a:spLocks noGrp="1"/>
          </p:cNvSpPr>
          <p:nvPr>
            <p:ph idx="1"/>
          </p:nvPr>
        </p:nvSpPr>
        <p:spPr>
          <a:xfrm>
            <a:off x="1436914" y="1528354"/>
            <a:ext cx="10424160" cy="4911635"/>
          </a:xfrm>
        </p:spPr>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In Psychological studies, all the above mentioned 5 chief functions are done.</a:t>
            </a:r>
          </a:p>
          <a:p>
            <a:r>
              <a:rPr lang="en-US" sz="2800" dirty="0" smtClean="0">
                <a:solidFill>
                  <a:schemeClr val="tx1"/>
                </a:solidFill>
                <a:latin typeface="Times New Roman" panose="02020603050405020304" pitchFamily="18" charset="0"/>
                <a:cs typeface="Times New Roman" panose="02020603050405020304" pitchFamily="18" charset="0"/>
              </a:rPr>
              <a:t>Psychologists </a:t>
            </a:r>
          </a:p>
          <a:p>
            <a:pPr lvl="1"/>
            <a:r>
              <a:rPr lang="en-US" sz="2400" dirty="0" smtClean="0">
                <a:solidFill>
                  <a:schemeClr val="tx1"/>
                </a:solidFill>
                <a:latin typeface="Times New Roman" panose="02020603050405020304" pitchFamily="18" charset="0"/>
                <a:cs typeface="Times New Roman" panose="02020603050405020304" pitchFamily="18" charset="0"/>
              </a:rPr>
              <a:t>Use objective methods of </a:t>
            </a:r>
            <a:r>
              <a:rPr lang="en-US" sz="2400" dirty="0" smtClean="0">
                <a:solidFill>
                  <a:srgbClr val="FF0000"/>
                </a:solidFill>
                <a:latin typeface="Times New Roman" panose="02020603050405020304" pitchFamily="18" charset="0"/>
                <a:cs typeface="Times New Roman" panose="02020603050405020304" pitchFamily="18" charset="0"/>
              </a:rPr>
              <a:t>observation and experimental </a:t>
            </a:r>
            <a:r>
              <a:rPr lang="en-US" sz="2400" dirty="0" smtClean="0">
                <a:solidFill>
                  <a:schemeClr val="tx1"/>
                </a:solidFill>
                <a:latin typeface="Times New Roman" panose="02020603050405020304" pitchFamily="18" charset="0"/>
                <a:cs typeface="Times New Roman" panose="02020603050405020304" pitchFamily="18" charset="0"/>
              </a:rPr>
              <a:t>methods to collect data.</a:t>
            </a:r>
          </a:p>
          <a:p>
            <a:pPr lvl="1"/>
            <a:r>
              <a:rPr lang="en-US" sz="2400" dirty="0" smtClean="0">
                <a:solidFill>
                  <a:schemeClr val="tx1"/>
                </a:solidFill>
                <a:latin typeface="Times New Roman" panose="02020603050405020304" pitchFamily="18" charset="0"/>
                <a:cs typeface="Times New Roman" panose="02020603050405020304" pitchFamily="18" charset="0"/>
              </a:rPr>
              <a:t>Observe the principle of </a:t>
            </a:r>
            <a:r>
              <a:rPr lang="en-US" sz="2400" dirty="0" smtClean="0">
                <a:solidFill>
                  <a:srgbClr val="FF0000"/>
                </a:solidFill>
                <a:latin typeface="Times New Roman" panose="02020603050405020304" pitchFamily="18" charset="0"/>
                <a:cs typeface="Times New Roman" panose="02020603050405020304" pitchFamily="18" charset="0"/>
              </a:rPr>
              <a:t>impartiality in collecting data</a:t>
            </a:r>
            <a:r>
              <a:rPr lang="en-US" sz="2400" dirty="0" smtClean="0">
                <a:solidFill>
                  <a:schemeClr val="tx1"/>
                </a:solidFill>
                <a:latin typeface="Times New Roman" panose="02020603050405020304" pitchFamily="18" charset="0"/>
                <a:cs typeface="Times New Roman" panose="02020603050405020304" pitchFamily="18" charset="0"/>
              </a:rPr>
              <a:t>.</a:t>
            </a:r>
          </a:p>
          <a:p>
            <a:pPr lvl="1"/>
            <a:r>
              <a:rPr lang="en-US" sz="2400" dirty="0" smtClean="0">
                <a:solidFill>
                  <a:schemeClr val="tx1"/>
                </a:solidFill>
                <a:latin typeface="Times New Roman" panose="02020603050405020304" pitchFamily="18" charset="0"/>
                <a:cs typeface="Times New Roman" panose="02020603050405020304" pitchFamily="18" charset="0"/>
              </a:rPr>
              <a:t>Arrange the collected data in </a:t>
            </a:r>
            <a:r>
              <a:rPr lang="en-US" sz="2400" dirty="0" smtClean="0">
                <a:solidFill>
                  <a:srgbClr val="FF0000"/>
                </a:solidFill>
                <a:latin typeface="Times New Roman" panose="02020603050405020304" pitchFamily="18" charset="0"/>
                <a:cs typeface="Times New Roman" panose="02020603050405020304" pitchFamily="18" charset="0"/>
              </a:rPr>
              <a:t>scientifically systematic manner</a:t>
            </a:r>
            <a:r>
              <a:rPr lang="en-US" sz="2400" dirty="0" smtClean="0">
                <a:solidFill>
                  <a:schemeClr val="tx1"/>
                </a:solidFill>
                <a:latin typeface="Times New Roman" panose="02020603050405020304" pitchFamily="18" charset="0"/>
                <a:cs typeface="Times New Roman" panose="02020603050405020304" pitchFamily="18" charset="0"/>
              </a:rPr>
              <a:t>.</a:t>
            </a:r>
          </a:p>
          <a:p>
            <a:pPr lvl="1"/>
            <a:r>
              <a:rPr lang="en-US" sz="2400" dirty="0" err="1" smtClean="0">
                <a:solidFill>
                  <a:schemeClr val="tx1"/>
                </a:solidFill>
                <a:latin typeface="Times New Roman" panose="02020603050405020304" pitchFamily="18" charset="0"/>
                <a:cs typeface="Times New Roman" panose="02020603050405020304" pitchFamily="18" charset="0"/>
              </a:rPr>
              <a:t>Analyse</a:t>
            </a:r>
            <a:r>
              <a:rPr lang="en-US" sz="2400" dirty="0" smtClean="0">
                <a:solidFill>
                  <a:schemeClr val="tx1"/>
                </a:solidFill>
                <a:latin typeface="Times New Roman" panose="02020603050405020304" pitchFamily="18" charset="0"/>
                <a:cs typeface="Times New Roman" panose="02020603050405020304" pitchFamily="18" charset="0"/>
              </a:rPr>
              <a:t> the data by employing </a:t>
            </a:r>
            <a:r>
              <a:rPr lang="en-US" sz="2400" dirty="0" smtClean="0">
                <a:solidFill>
                  <a:srgbClr val="FF0000"/>
                </a:solidFill>
                <a:latin typeface="Times New Roman" panose="02020603050405020304" pitchFamily="18" charset="0"/>
                <a:cs typeface="Times New Roman" panose="02020603050405020304" pitchFamily="18" charset="0"/>
              </a:rPr>
              <a:t>reliable and valid techniques</a:t>
            </a:r>
            <a:r>
              <a:rPr lang="en-US" sz="2400" dirty="0" smtClean="0">
                <a:solidFill>
                  <a:schemeClr val="tx1"/>
                </a:solidFill>
                <a:latin typeface="Times New Roman" panose="02020603050405020304" pitchFamily="18" charset="0"/>
                <a:cs typeface="Times New Roman" panose="02020603050405020304" pitchFamily="18" charset="0"/>
              </a:rPr>
              <a:t>.</a:t>
            </a:r>
          </a:p>
          <a:p>
            <a:pPr lvl="1"/>
            <a:r>
              <a:rPr lang="en-US" sz="2400" dirty="0" smtClean="0">
                <a:solidFill>
                  <a:schemeClr val="tx1"/>
                </a:solidFill>
                <a:latin typeface="Times New Roman" panose="02020603050405020304" pitchFamily="18" charset="0"/>
                <a:cs typeface="Times New Roman" panose="02020603050405020304" pitchFamily="18" charset="0"/>
              </a:rPr>
              <a:t>Formulate general principles based on </a:t>
            </a:r>
            <a:r>
              <a:rPr lang="en-US" sz="2400" dirty="0" smtClean="0">
                <a:solidFill>
                  <a:srgbClr val="FF0000"/>
                </a:solidFill>
                <a:latin typeface="Times New Roman" panose="02020603050405020304" pitchFamily="18" charset="0"/>
                <a:cs typeface="Times New Roman" panose="02020603050405020304" pitchFamily="18" charset="0"/>
              </a:rPr>
              <a:t>findings of the study which are subsequently described and explained.</a:t>
            </a:r>
          </a:p>
          <a:p>
            <a:pPr lvl="1"/>
            <a:r>
              <a:rPr lang="en-US" sz="2400" dirty="0" smtClean="0">
                <a:solidFill>
                  <a:schemeClr val="tx1"/>
                </a:solidFill>
                <a:latin typeface="Times New Roman" panose="02020603050405020304" pitchFamily="18" charset="0"/>
                <a:cs typeface="Times New Roman" panose="02020603050405020304" pitchFamily="18" charset="0"/>
              </a:rPr>
              <a:t>Thus, Psychology too is a science much like the other sciences</a:t>
            </a:r>
            <a:r>
              <a:rPr lang="en-US" sz="2400" dirty="0" smtClean="0">
                <a:latin typeface="Times New Roman" panose="02020603050405020304" pitchFamily="18" charset="0"/>
                <a:cs typeface="Times New Roman" panose="02020603050405020304" pitchFamily="18" charset="0"/>
              </a:rPr>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592925" y="624110"/>
            <a:ext cx="8911687" cy="959991"/>
          </a:xfrm>
        </p:spPr>
        <p:txBody>
          <a:bodyPr/>
          <a:lstStyle/>
          <a:p>
            <a:r>
              <a:rPr lang="en-US" altLang="en-US" dirty="0" smtClean="0"/>
              <a:t>In Research Aspects</a:t>
            </a:r>
          </a:p>
        </p:txBody>
      </p:sp>
      <p:sp>
        <p:nvSpPr>
          <p:cNvPr id="8195" name="Content Placeholder 2"/>
          <p:cNvSpPr>
            <a:spLocks noGrp="1"/>
          </p:cNvSpPr>
          <p:nvPr>
            <p:ph sz="quarter" idx="1"/>
          </p:nvPr>
        </p:nvSpPr>
        <p:spPr>
          <a:xfrm>
            <a:off x="1635617" y="1904999"/>
            <a:ext cx="9710670" cy="4573073"/>
          </a:xfrm>
        </p:spPr>
        <p:txBody>
          <a:bodyPr>
            <a:normAutofit/>
          </a:bodyPr>
          <a:lstStyle/>
          <a:p>
            <a:pPr>
              <a:buFont typeface="Wingdings 2" panose="05020102010507070707" pitchFamily="18" charset="2"/>
              <a:buNone/>
            </a:pPr>
            <a:r>
              <a:rPr lang="en-US" altLang="en-US" sz="2800" dirty="0" smtClean="0">
                <a:latin typeface="Times New Roman" panose="02020603050405020304" pitchFamily="18" charset="0"/>
                <a:cs typeface="Times New Roman" panose="02020603050405020304" pitchFamily="18" charset="0"/>
              </a:rPr>
              <a:t>Tests ideas through various research methods.</a:t>
            </a:r>
          </a:p>
          <a:p>
            <a:r>
              <a:rPr lang="en-US" altLang="en-US" sz="2800" dirty="0" smtClean="0">
                <a:solidFill>
                  <a:srgbClr val="FF0000"/>
                </a:solidFill>
                <a:latin typeface="Times New Roman" panose="02020603050405020304" pitchFamily="18" charset="0"/>
                <a:cs typeface="Times New Roman" panose="02020603050405020304" pitchFamily="18" charset="0"/>
              </a:rPr>
              <a:t>1. Survey methods: </a:t>
            </a:r>
            <a:r>
              <a:rPr lang="en-US" altLang="en-US" sz="2800" dirty="0" smtClean="0">
                <a:latin typeface="Times New Roman" panose="02020603050405020304" pitchFamily="18" charset="0"/>
                <a:cs typeface="Times New Roman" panose="02020603050405020304" pitchFamily="18" charset="0"/>
              </a:rPr>
              <a:t>collecting data through questionnaires or asking questions to the people in a particular group</a:t>
            </a:r>
            <a:r>
              <a:rPr lang="en-US" altLang="en-US" sz="2800" dirty="0" smtClean="0">
                <a:latin typeface="Times New Roman" panose="02020603050405020304" pitchFamily="18" charset="0"/>
                <a:cs typeface="Times New Roman" panose="02020603050405020304" pitchFamily="18" charset="0"/>
              </a:rPr>
              <a:t>.</a:t>
            </a:r>
          </a:p>
          <a:p>
            <a:endParaRPr lang="en-US" altLang="en-US" sz="2800" dirty="0" smtClean="0">
              <a:latin typeface="Times New Roman" panose="02020603050405020304" pitchFamily="18" charset="0"/>
              <a:cs typeface="Times New Roman" panose="02020603050405020304" pitchFamily="18" charset="0"/>
            </a:endParaRPr>
          </a:p>
          <a:p>
            <a:r>
              <a:rPr lang="en-US" altLang="en-US" sz="2800" dirty="0" smtClean="0">
                <a:solidFill>
                  <a:srgbClr val="FF0000"/>
                </a:solidFill>
                <a:latin typeface="Times New Roman" panose="02020603050405020304" pitchFamily="18" charset="0"/>
                <a:cs typeface="Times New Roman" panose="02020603050405020304" pitchFamily="18" charset="0"/>
              </a:rPr>
              <a:t>2.Experimental/observational </a:t>
            </a:r>
            <a:r>
              <a:rPr lang="en-US" altLang="en-US" sz="2800" dirty="0" smtClean="0">
                <a:solidFill>
                  <a:srgbClr val="FF0000"/>
                </a:solidFill>
                <a:latin typeface="Times New Roman" panose="02020603050405020304" pitchFamily="18" charset="0"/>
                <a:cs typeface="Times New Roman" panose="02020603050405020304" pitchFamily="18" charset="0"/>
              </a:rPr>
              <a:t>Methods: </a:t>
            </a:r>
            <a:r>
              <a:rPr lang="en-US" altLang="en-US" sz="2800" dirty="0" smtClean="0">
                <a:latin typeface="Times New Roman" panose="02020603050405020304" pitchFamily="18" charset="0"/>
                <a:cs typeface="Times New Roman" panose="02020603050405020304" pitchFamily="18" charset="0"/>
              </a:rPr>
              <a:t>Conducting experiments among animals &amp; human beings in lab.</a:t>
            </a:r>
          </a:p>
        </p:txBody>
      </p:sp>
    </p:spTree>
    <p:extLst>
      <p:ext uri="{BB962C8B-B14F-4D97-AF65-F5344CB8AC3E}">
        <p14:creationId xmlns:p14="http://schemas.microsoft.com/office/powerpoint/2010/main" val="2929676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335369" y="661005"/>
            <a:ext cx="7772400" cy="944562"/>
          </a:xfrm>
        </p:spPr>
        <p:txBody>
          <a:bodyPr/>
          <a:lstStyle/>
          <a:p>
            <a:r>
              <a:rPr lang="en-US" altLang="en-US" dirty="0" smtClean="0"/>
              <a:t>In Theory aspects</a:t>
            </a:r>
          </a:p>
        </p:txBody>
      </p:sp>
      <p:sp>
        <p:nvSpPr>
          <p:cNvPr id="9219" name="Content Placeholder 2"/>
          <p:cNvSpPr>
            <a:spLocks noGrp="1"/>
          </p:cNvSpPr>
          <p:nvPr>
            <p:ph sz="quarter" idx="1"/>
          </p:nvPr>
        </p:nvSpPr>
        <p:spPr>
          <a:xfrm>
            <a:off x="1687132" y="2133600"/>
            <a:ext cx="9817480" cy="3777622"/>
          </a:xfrm>
        </p:spPr>
        <p:txBody>
          <a:bodyPr>
            <a:normAutofit/>
          </a:bodyPr>
          <a:lstStyle/>
          <a:p>
            <a:r>
              <a:rPr lang="en-US" altLang="en-US" sz="2800" dirty="0" smtClean="0">
                <a:latin typeface="Times New Roman" panose="02020603050405020304" pitchFamily="18" charset="0"/>
                <a:cs typeface="Times New Roman" panose="02020603050405020304" pitchFamily="18" charset="0"/>
              </a:rPr>
              <a:t>Psychologist organize their ideas about </a:t>
            </a:r>
            <a:r>
              <a:rPr lang="en-US" altLang="en-US" sz="2800" u="sng" dirty="0" smtClean="0">
                <a:latin typeface="Times New Roman" panose="02020603050405020304" pitchFamily="18" charset="0"/>
                <a:cs typeface="Times New Roman" panose="02020603050405020304" pitchFamily="18" charset="0"/>
              </a:rPr>
              <a:t>behavior &amp; mental process  into theories. </a:t>
            </a:r>
          </a:p>
          <a:p>
            <a:r>
              <a:rPr lang="en-US" altLang="en-US" sz="2800" dirty="0" smtClean="0">
                <a:latin typeface="Times New Roman" panose="02020603050405020304" pitchFamily="18" charset="0"/>
                <a:cs typeface="Times New Roman" panose="02020603050405020304" pitchFamily="18" charset="0"/>
              </a:rPr>
              <a:t>A good theory helps the Psychologist to </a:t>
            </a:r>
            <a:r>
              <a:rPr lang="en-US" altLang="en-US" sz="2800" u="sng" dirty="0" smtClean="0">
                <a:latin typeface="Times New Roman" panose="02020603050405020304" pitchFamily="18" charset="0"/>
                <a:cs typeface="Times New Roman" panose="02020603050405020304" pitchFamily="18" charset="0"/>
              </a:rPr>
              <a:t>predict behavior &amp; mental process.</a:t>
            </a:r>
          </a:p>
        </p:txBody>
      </p:sp>
    </p:spTree>
    <p:extLst>
      <p:ext uri="{BB962C8B-B14F-4D97-AF65-F5344CB8AC3E}">
        <p14:creationId xmlns:p14="http://schemas.microsoft.com/office/powerpoint/2010/main" val="4081122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Objectives of Psychology</a:t>
            </a:r>
            <a:endParaRPr lang="en-IN" dirty="0"/>
          </a:p>
        </p:txBody>
      </p:sp>
      <p:sp>
        <p:nvSpPr>
          <p:cNvPr id="3" name="Content Placeholder 2"/>
          <p:cNvSpPr>
            <a:spLocks noGrp="1"/>
          </p:cNvSpPr>
          <p:nvPr>
            <p:ph idx="1"/>
          </p:nvPr>
        </p:nvSpPr>
        <p:spPr>
          <a:xfrm>
            <a:off x="1397726" y="2024743"/>
            <a:ext cx="10554788" cy="4493623"/>
          </a:xfrm>
        </p:spPr>
        <p:txBody>
          <a:bodyPr>
            <a:normAutofit fontScale="85000" lnSpcReduction="20000"/>
          </a:bodyPr>
          <a:lstStyle/>
          <a:p>
            <a:pPr>
              <a:spcBef>
                <a:spcPts val="1200"/>
              </a:spcBef>
              <a:spcAft>
                <a:spcPts val="1200"/>
              </a:spcAft>
            </a:pPr>
            <a:r>
              <a:rPr lang="en-US" sz="2800" dirty="0" smtClean="0">
                <a:solidFill>
                  <a:schemeClr val="tx1"/>
                </a:solidFill>
                <a:latin typeface="Times New Roman" panose="02020603050405020304" pitchFamily="18" charset="0"/>
                <a:cs typeface="Times New Roman" panose="02020603050405020304" pitchFamily="18" charset="0"/>
              </a:rPr>
              <a:t>Every science sets its definite objectives and to achieve the goals is the main concern of scientific studies. </a:t>
            </a:r>
          </a:p>
          <a:p>
            <a:r>
              <a:rPr lang="en-US" sz="2800" dirty="0" smtClean="0">
                <a:solidFill>
                  <a:schemeClr val="tx1"/>
                </a:solidFill>
                <a:latin typeface="Times New Roman" panose="02020603050405020304" pitchFamily="18" charset="0"/>
                <a:cs typeface="Times New Roman" panose="02020603050405020304" pitchFamily="18" charset="0"/>
              </a:rPr>
              <a:t>Psychology, like other sciences is also have the following objectives:</a:t>
            </a:r>
          </a:p>
          <a:p>
            <a:pPr lvl="1"/>
            <a:r>
              <a:rPr lang="en-US" sz="2400" dirty="0" smtClean="0">
                <a:solidFill>
                  <a:srgbClr val="FF0000"/>
                </a:solidFill>
                <a:latin typeface="Times New Roman" panose="02020603050405020304" pitchFamily="18" charset="0"/>
                <a:cs typeface="Times New Roman" panose="02020603050405020304" pitchFamily="18" charset="0"/>
              </a:rPr>
              <a:t>Describing the </a:t>
            </a:r>
            <a:r>
              <a:rPr lang="en-US" sz="2400" dirty="0" err="1" smtClean="0">
                <a:solidFill>
                  <a:srgbClr val="FF0000"/>
                </a:solidFill>
                <a:latin typeface="Times New Roman" panose="02020603050405020304" pitchFamily="18" charset="0"/>
                <a:cs typeface="Times New Roman" panose="02020603050405020304" pitchFamily="18" charset="0"/>
              </a:rPr>
              <a:t>Behaviour</a:t>
            </a:r>
            <a:r>
              <a:rPr lang="en-US" sz="2400" dirty="0" smtClean="0">
                <a:solidFill>
                  <a:srgbClr val="FF0000"/>
                </a:solidFill>
                <a:latin typeface="Times New Roman" panose="02020603050405020304" pitchFamily="18" charset="0"/>
                <a:cs typeface="Times New Roman" panose="02020603050405020304" pitchFamily="18" charset="0"/>
              </a:rPr>
              <a:t>/mental processes </a:t>
            </a:r>
            <a:endParaRPr lang="en-US" sz="2400" dirty="0" smtClean="0">
              <a:solidFill>
                <a:srgbClr val="FF0000"/>
              </a:solidFill>
              <a:latin typeface="Tahoma" pitchFamily="34" charset="0"/>
              <a:cs typeface="Tahoma" pitchFamily="34" charset="0"/>
            </a:endParaRPr>
          </a:p>
          <a:p>
            <a:pPr lvl="2"/>
            <a:r>
              <a:rPr lang="en-US" sz="2200" dirty="0" smtClean="0">
                <a:solidFill>
                  <a:schemeClr val="tx1"/>
                </a:solidFill>
                <a:latin typeface="Tahoma" pitchFamily="34" charset="0"/>
                <a:cs typeface="Tahoma" pitchFamily="34" charset="0"/>
              </a:rPr>
              <a:t>Record specific behavior under certain situations</a:t>
            </a:r>
            <a:endParaRPr lang="en-US" sz="2200" dirty="0" smtClean="0">
              <a:solidFill>
                <a:schemeClr val="tx1"/>
              </a:solidFill>
              <a:latin typeface="Times New Roman" panose="02020603050405020304" pitchFamily="18" charset="0"/>
              <a:cs typeface="Times New Roman" panose="02020603050405020304" pitchFamily="18" charset="0"/>
            </a:endParaRPr>
          </a:p>
          <a:p>
            <a:pPr lvl="1"/>
            <a:r>
              <a:rPr lang="en-US" sz="2400" dirty="0" smtClean="0">
                <a:solidFill>
                  <a:srgbClr val="FF0000"/>
                </a:solidFill>
                <a:latin typeface="Times New Roman" panose="02020603050405020304" pitchFamily="18" charset="0"/>
                <a:cs typeface="Times New Roman" panose="02020603050405020304" pitchFamily="18" charset="0"/>
              </a:rPr>
              <a:t>Understanding the </a:t>
            </a:r>
            <a:r>
              <a:rPr lang="en-US" sz="2400" dirty="0" err="1">
                <a:solidFill>
                  <a:srgbClr val="FF0000"/>
                </a:solidFill>
                <a:latin typeface="Times New Roman" panose="02020603050405020304" pitchFamily="18" charset="0"/>
                <a:cs typeface="Times New Roman" panose="02020603050405020304" pitchFamily="18" charset="0"/>
              </a:rPr>
              <a:t>Behaviour</a:t>
            </a:r>
            <a:r>
              <a:rPr lang="en-US" sz="2400" dirty="0">
                <a:solidFill>
                  <a:srgbClr val="FF0000"/>
                </a:solidFill>
                <a:latin typeface="Times New Roman" panose="02020603050405020304" pitchFamily="18" charset="0"/>
                <a:cs typeface="Times New Roman" panose="02020603050405020304" pitchFamily="18" charset="0"/>
              </a:rPr>
              <a:t>/mental processes </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(qualitative and quantitative aspects)</a:t>
            </a:r>
          </a:p>
          <a:p>
            <a:pPr lvl="2"/>
            <a:r>
              <a:rPr lang="en-US" sz="2000" dirty="0" smtClean="0">
                <a:solidFill>
                  <a:schemeClr val="tx1"/>
                </a:solidFill>
                <a:latin typeface="Tahoma" pitchFamily="34" charset="0"/>
                <a:cs typeface="Tahoma" pitchFamily="34" charset="0"/>
              </a:rPr>
              <a:t>Give reasons for behavior in terms of feeling of anxiety or distraction</a:t>
            </a:r>
            <a:endParaRPr lang="en-US" sz="2200" dirty="0" smtClean="0">
              <a:solidFill>
                <a:schemeClr val="tx1"/>
              </a:solidFill>
              <a:latin typeface="Times New Roman" panose="02020603050405020304" pitchFamily="18" charset="0"/>
              <a:cs typeface="Times New Roman" panose="02020603050405020304" pitchFamily="18" charset="0"/>
            </a:endParaRPr>
          </a:p>
          <a:p>
            <a:pPr lvl="1"/>
            <a:r>
              <a:rPr lang="en-US" sz="2400" dirty="0" smtClean="0">
                <a:solidFill>
                  <a:srgbClr val="FF0000"/>
                </a:solidFill>
                <a:latin typeface="Times New Roman" panose="02020603050405020304" pitchFamily="18" charset="0"/>
                <a:cs typeface="Times New Roman" panose="02020603050405020304" pitchFamily="18" charset="0"/>
              </a:rPr>
              <a:t>Predicting the </a:t>
            </a:r>
            <a:r>
              <a:rPr lang="en-US" sz="2400" dirty="0" err="1">
                <a:solidFill>
                  <a:srgbClr val="FF0000"/>
                </a:solidFill>
                <a:latin typeface="Times New Roman" panose="02020603050405020304" pitchFamily="18" charset="0"/>
                <a:cs typeface="Times New Roman" panose="02020603050405020304" pitchFamily="18" charset="0"/>
              </a:rPr>
              <a:t>Behaviour</a:t>
            </a:r>
            <a:r>
              <a:rPr lang="en-US" sz="2400" dirty="0">
                <a:solidFill>
                  <a:srgbClr val="FF0000"/>
                </a:solidFill>
                <a:latin typeface="Times New Roman" panose="02020603050405020304" pitchFamily="18" charset="0"/>
                <a:cs typeface="Times New Roman" panose="02020603050405020304" pitchFamily="18" charset="0"/>
              </a:rPr>
              <a:t>/mental processes </a:t>
            </a:r>
            <a:endParaRPr lang="en-US" sz="2400" dirty="0">
              <a:solidFill>
                <a:srgbClr val="FF0000"/>
              </a:solidFill>
              <a:latin typeface="Tahoma" pitchFamily="34" charset="0"/>
              <a:cs typeface="Tahoma" pitchFamily="34" charset="0"/>
            </a:endParaRPr>
          </a:p>
          <a:p>
            <a:pPr lvl="2"/>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Determine </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how a person will behave under a certain situation</a:t>
            </a:r>
          </a:p>
          <a:p>
            <a:pPr lvl="1"/>
            <a:r>
              <a:rPr lang="en-US" sz="2400" dirty="0" smtClean="0">
                <a:solidFill>
                  <a:srgbClr val="FF0000"/>
                </a:solidFill>
                <a:latin typeface="Times New Roman" panose="02020603050405020304" pitchFamily="18" charset="0"/>
                <a:cs typeface="Times New Roman" panose="02020603050405020304" pitchFamily="18" charset="0"/>
              </a:rPr>
              <a:t>Control the </a:t>
            </a:r>
            <a:r>
              <a:rPr lang="en-US" sz="2400" dirty="0" err="1">
                <a:solidFill>
                  <a:srgbClr val="FF0000"/>
                </a:solidFill>
                <a:latin typeface="Times New Roman" panose="02020603050405020304" pitchFamily="18" charset="0"/>
                <a:cs typeface="Times New Roman" panose="02020603050405020304" pitchFamily="18" charset="0"/>
              </a:rPr>
              <a:t>Behaviour</a:t>
            </a:r>
            <a:r>
              <a:rPr lang="en-US" sz="2400" dirty="0">
                <a:solidFill>
                  <a:srgbClr val="FF0000"/>
                </a:solidFill>
                <a:latin typeface="Times New Roman" panose="02020603050405020304" pitchFamily="18" charset="0"/>
                <a:cs typeface="Times New Roman" panose="02020603050405020304" pitchFamily="18" charset="0"/>
              </a:rPr>
              <a:t>/mental processes </a:t>
            </a:r>
            <a:endParaRPr lang="en-US" sz="2400" dirty="0">
              <a:solidFill>
                <a:srgbClr val="FF0000"/>
              </a:solidFill>
              <a:latin typeface="Tahoma" pitchFamily="34" charset="0"/>
              <a:cs typeface="Tahoma" pitchFamily="34" charset="0"/>
            </a:endParaRPr>
          </a:p>
          <a:p>
            <a:pPr lvl="2"/>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Change </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the behavior or mental process by teaching patient new ways of keeping their anxiety under control</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3988" y="856128"/>
            <a:ext cx="9843247" cy="5746378"/>
          </a:xfrm>
        </p:spPr>
        <p:txBody>
          <a:bodyPr>
            <a:normAutofit fontScale="77500" lnSpcReduction="20000"/>
          </a:bodyPr>
          <a:lstStyle/>
          <a:p>
            <a:pPr>
              <a:spcAft>
                <a:spcPts val="1800"/>
              </a:spcAft>
            </a:pPr>
            <a:r>
              <a:rPr lang="en-US" sz="4100" dirty="0" smtClean="0">
                <a:solidFill>
                  <a:schemeClr val="tx1"/>
                </a:solidFill>
                <a:latin typeface="Times New Roman" panose="02020603050405020304" pitchFamily="18" charset="0"/>
                <a:cs typeface="Times New Roman" panose="02020603050405020304" pitchFamily="18" charset="0"/>
              </a:rPr>
              <a:t>Describing the </a:t>
            </a:r>
            <a:r>
              <a:rPr lang="en-US" sz="4100" dirty="0" err="1" smtClean="0">
                <a:solidFill>
                  <a:schemeClr val="tx1"/>
                </a:solidFill>
                <a:latin typeface="Times New Roman" panose="02020603050405020304" pitchFamily="18" charset="0"/>
                <a:cs typeface="Times New Roman" panose="02020603050405020304" pitchFamily="18" charset="0"/>
              </a:rPr>
              <a:t>Behaviour</a:t>
            </a:r>
            <a:endParaRPr lang="en-US" sz="4100" dirty="0" smtClean="0">
              <a:solidFill>
                <a:schemeClr val="tx1"/>
              </a:solidFill>
              <a:latin typeface="Times New Roman" panose="02020603050405020304" pitchFamily="18" charset="0"/>
              <a:cs typeface="Times New Roman" panose="02020603050405020304" pitchFamily="18" charset="0"/>
            </a:endParaRPr>
          </a:p>
          <a:p>
            <a:pPr lvl="1">
              <a:lnSpc>
                <a:spcPct val="120000"/>
              </a:lnSpc>
              <a:spcAft>
                <a:spcPts val="1200"/>
              </a:spcAft>
            </a:pPr>
            <a:r>
              <a:rPr lang="en-US" sz="3100" dirty="0" smtClean="0">
                <a:latin typeface="Times New Roman" panose="02020603050405020304" pitchFamily="18" charset="0"/>
                <a:cs typeface="Times New Roman" panose="02020603050405020304" pitchFamily="18" charset="0"/>
              </a:rPr>
              <a:t>The primary major goal of any scientific discipline is </a:t>
            </a:r>
            <a:r>
              <a:rPr lang="en-US" sz="3100" u="sng" dirty="0" smtClean="0">
                <a:latin typeface="Times New Roman" panose="02020603050405020304" pitchFamily="18" charset="0"/>
                <a:cs typeface="Times New Roman" panose="02020603050405020304" pitchFamily="18" charset="0"/>
              </a:rPr>
              <a:t>to present accurate description </a:t>
            </a:r>
            <a:r>
              <a:rPr lang="en-US" sz="3100" dirty="0" smtClean="0">
                <a:latin typeface="Times New Roman" panose="02020603050405020304" pitchFamily="18" charset="0"/>
                <a:cs typeface="Times New Roman" panose="02020603050405020304" pitchFamily="18" charset="0"/>
              </a:rPr>
              <a:t>of some aspects of the universe.</a:t>
            </a:r>
          </a:p>
          <a:p>
            <a:pPr lvl="1">
              <a:lnSpc>
                <a:spcPct val="120000"/>
              </a:lnSpc>
              <a:spcAft>
                <a:spcPts val="1200"/>
              </a:spcAft>
            </a:pPr>
            <a:r>
              <a:rPr lang="en-US" sz="3100" dirty="0" smtClean="0">
                <a:latin typeface="Times New Roman" panose="02020603050405020304" pitchFamily="18" charset="0"/>
                <a:cs typeface="Times New Roman" panose="02020603050405020304" pitchFamily="18" charset="0"/>
              </a:rPr>
              <a:t>Psychologists have chosen the </a:t>
            </a:r>
            <a:r>
              <a:rPr lang="en-US" sz="3100" dirty="0" err="1" smtClean="0">
                <a:latin typeface="Times New Roman" panose="02020603050405020304" pitchFamily="18" charset="0"/>
                <a:cs typeface="Times New Roman" panose="02020603050405020304" pitchFamily="18" charset="0"/>
              </a:rPr>
              <a:t>behavioural</a:t>
            </a:r>
            <a:r>
              <a:rPr lang="en-US" sz="3100" dirty="0" smtClean="0">
                <a:latin typeface="Times New Roman" panose="02020603050405020304" pitchFamily="18" charset="0"/>
                <a:cs typeface="Times New Roman" panose="02020603050405020304" pitchFamily="18" charset="0"/>
              </a:rPr>
              <a:t> aspects of the universe as the major concern to describe in objective terms.</a:t>
            </a:r>
          </a:p>
          <a:p>
            <a:pPr lvl="1">
              <a:lnSpc>
                <a:spcPct val="120000"/>
              </a:lnSpc>
              <a:spcAft>
                <a:spcPts val="1200"/>
              </a:spcAft>
            </a:pPr>
            <a:r>
              <a:rPr lang="en-US" sz="3100" u="sng" dirty="0" smtClean="0">
                <a:latin typeface="Times New Roman" panose="02020603050405020304" pitchFamily="18" charset="0"/>
                <a:cs typeface="Times New Roman" panose="02020603050405020304" pitchFamily="18" charset="0"/>
              </a:rPr>
              <a:t>They use observation methods</a:t>
            </a:r>
            <a:r>
              <a:rPr lang="en-US" sz="3100" dirty="0" smtClean="0">
                <a:latin typeface="Times New Roman" panose="02020603050405020304" pitchFamily="18" charset="0"/>
                <a:cs typeface="Times New Roman" panose="02020603050405020304" pitchFamily="18" charset="0"/>
              </a:rPr>
              <a:t> to collect many facts to describe </a:t>
            </a:r>
            <a:r>
              <a:rPr lang="en-US" sz="3100" dirty="0" err="1" smtClean="0">
                <a:latin typeface="Times New Roman" panose="02020603050405020304" pitchFamily="18" charset="0"/>
                <a:cs typeface="Times New Roman" panose="02020603050405020304" pitchFamily="18" charset="0"/>
              </a:rPr>
              <a:t>behavioural</a:t>
            </a:r>
            <a:r>
              <a:rPr lang="en-US" sz="3100" dirty="0" smtClean="0">
                <a:latin typeface="Times New Roman" panose="02020603050405020304" pitchFamily="18" charset="0"/>
                <a:cs typeface="Times New Roman" panose="02020603050405020304" pitchFamily="18" charset="0"/>
              </a:rPr>
              <a:t> events.</a:t>
            </a:r>
          </a:p>
          <a:p>
            <a:pPr lvl="1">
              <a:lnSpc>
                <a:spcPct val="120000"/>
              </a:lnSpc>
              <a:spcAft>
                <a:spcPts val="1200"/>
              </a:spcAft>
            </a:pPr>
            <a:r>
              <a:rPr lang="en-US" sz="3100" dirty="0" smtClean="0">
                <a:latin typeface="Times New Roman" panose="02020603050405020304" pitchFamily="18" charset="0"/>
                <a:cs typeface="Times New Roman" panose="02020603050405020304" pitchFamily="18" charset="0"/>
              </a:rPr>
              <a:t>Describing </a:t>
            </a:r>
            <a:r>
              <a:rPr lang="en-US" sz="3100" dirty="0" err="1" smtClean="0">
                <a:latin typeface="Times New Roman" panose="02020603050405020304" pitchFamily="18" charset="0"/>
                <a:cs typeface="Times New Roman" panose="02020603050405020304" pitchFamily="18" charset="0"/>
              </a:rPr>
              <a:t>behaviour</a:t>
            </a:r>
            <a:r>
              <a:rPr lang="en-US" sz="3100" dirty="0" smtClean="0">
                <a:latin typeface="Times New Roman" panose="02020603050405020304" pitchFamily="18" charset="0"/>
                <a:cs typeface="Times New Roman" panose="02020603050405020304" pitchFamily="18" charset="0"/>
              </a:rPr>
              <a:t> on the </a:t>
            </a:r>
            <a:r>
              <a:rPr lang="en-US" sz="3100" u="sng" dirty="0" smtClean="0">
                <a:latin typeface="Times New Roman" panose="02020603050405020304" pitchFamily="18" charset="0"/>
                <a:cs typeface="Times New Roman" panose="02020603050405020304" pitchFamily="18" charset="0"/>
              </a:rPr>
              <a:t>basis of large many observations </a:t>
            </a:r>
            <a:r>
              <a:rPr lang="en-US" sz="3100" dirty="0" smtClean="0">
                <a:latin typeface="Times New Roman" panose="02020603050405020304" pitchFamily="18" charset="0"/>
                <a:cs typeface="Times New Roman" panose="02020603050405020304" pitchFamily="18" charset="0"/>
              </a:rPr>
              <a:t>in an impartial manner, i.e.</a:t>
            </a:r>
          </a:p>
          <a:p>
            <a:pPr lvl="2">
              <a:lnSpc>
                <a:spcPct val="120000"/>
              </a:lnSpc>
              <a:spcAft>
                <a:spcPts val="1200"/>
              </a:spcAft>
            </a:pPr>
            <a:r>
              <a:rPr lang="en-US" sz="2800" dirty="0" smtClean="0">
                <a:latin typeface="Times New Roman" panose="02020603050405020304" pitchFamily="18" charset="0"/>
                <a:cs typeface="Times New Roman" panose="02020603050405020304" pitchFamily="18" charset="0"/>
              </a:rPr>
              <a:t>Not allowing the observation being influenced by observer’s view, personal views, prejudices, theoretical bindings, attitudes or impression, etc.</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25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834" y="842683"/>
            <a:ext cx="10064471" cy="5800164"/>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Understanding the </a:t>
            </a:r>
            <a:r>
              <a:rPr lang="en-US" sz="3200" dirty="0" err="1" smtClean="0">
                <a:solidFill>
                  <a:schemeClr val="tx1"/>
                </a:solidFill>
                <a:latin typeface="Times New Roman" panose="02020603050405020304" pitchFamily="18" charset="0"/>
                <a:cs typeface="Times New Roman" panose="02020603050405020304" pitchFamily="18" charset="0"/>
              </a:rPr>
              <a:t>Behaviour</a:t>
            </a:r>
            <a:endParaRPr lang="en-US" sz="3200" dirty="0" smtClean="0">
              <a:solidFill>
                <a:schemeClr val="tx1"/>
              </a:solidFill>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Second major objective of Psychology is to understand the described </a:t>
            </a:r>
            <a:r>
              <a:rPr lang="en-US" sz="2400" dirty="0" err="1" smtClean="0">
                <a:latin typeface="Times New Roman" panose="02020603050405020304" pitchFamily="18" charset="0"/>
                <a:cs typeface="Times New Roman" panose="02020603050405020304" pitchFamily="18" charset="0"/>
              </a:rPr>
              <a:t>behaviours</a:t>
            </a:r>
            <a:r>
              <a:rPr lang="en-US" sz="2400" dirty="0" smtClean="0">
                <a:latin typeface="Times New Roman" panose="02020603050405020304" pitchFamily="18" charset="0"/>
                <a:cs typeface="Times New Roman" panose="02020603050405020304" pitchFamily="18" charset="0"/>
              </a:rPr>
              <a:t> by explaining the facts in a meaningful way.</a:t>
            </a:r>
          </a:p>
          <a:p>
            <a:pPr lvl="1"/>
            <a:r>
              <a:rPr lang="en-US" sz="2400" dirty="0" smtClean="0">
                <a:latin typeface="Times New Roman" panose="02020603050405020304" pitchFamily="18" charset="0"/>
                <a:cs typeface="Times New Roman" panose="02020603050405020304" pitchFamily="18" charset="0"/>
              </a:rPr>
              <a:t>This involves explanation of the complexities of </a:t>
            </a:r>
            <a:r>
              <a:rPr lang="en-US" sz="2400" dirty="0" err="1" smtClean="0">
                <a:latin typeface="Times New Roman" panose="02020603050405020304" pitchFamily="18" charset="0"/>
                <a:cs typeface="Times New Roman" panose="02020603050405020304" pitchFamily="18" charset="0"/>
              </a:rPr>
              <a:t>behavioural</a:t>
            </a:r>
            <a:r>
              <a:rPr lang="en-US" sz="2400" dirty="0" smtClean="0">
                <a:latin typeface="Times New Roman" panose="02020603050405020304" pitchFamily="18" charset="0"/>
                <a:cs typeface="Times New Roman" panose="02020603050405020304" pitchFamily="18" charset="0"/>
              </a:rPr>
              <a:t> events on the basis of certain similarities in some aspects of </a:t>
            </a:r>
            <a:r>
              <a:rPr lang="en-US" sz="2400" dirty="0" err="1" smtClean="0">
                <a:latin typeface="Times New Roman" panose="02020603050405020304" pitchFamily="18" charset="0"/>
                <a:cs typeface="Times New Roman" panose="02020603050405020304" pitchFamily="18" charset="0"/>
              </a:rPr>
              <a:t>behaviour</a:t>
            </a:r>
            <a:r>
              <a:rPr lang="en-US" sz="2400" dirty="0" smtClean="0">
                <a:latin typeface="Times New Roman" panose="02020603050405020304" pitchFamily="18" charset="0"/>
                <a:cs typeface="Times New Roman" panose="02020603050405020304" pitchFamily="18" charset="0"/>
              </a:rPr>
              <a:t>.</a:t>
            </a:r>
          </a:p>
          <a:p>
            <a:pPr lvl="1"/>
            <a:r>
              <a:rPr lang="en-US" sz="2400" dirty="0" smtClean="0">
                <a:latin typeface="Times New Roman" panose="02020603050405020304" pitchFamily="18" charset="0"/>
                <a:cs typeface="Times New Roman" panose="02020603050405020304" pitchFamily="18" charset="0"/>
              </a:rPr>
              <a:t>Usually two types of classificatory systems are must common.</a:t>
            </a:r>
          </a:p>
          <a:p>
            <a:pPr lvl="2"/>
            <a:r>
              <a:rPr lang="en-US" sz="2000" dirty="0" smtClean="0">
                <a:solidFill>
                  <a:srgbClr val="FF0000"/>
                </a:solidFill>
                <a:latin typeface="Times New Roman" panose="02020603050405020304" pitchFamily="18" charset="0"/>
                <a:cs typeface="Times New Roman" panose="02020603050405020304" pitchFamily="18" charset="0"/>
              </a:rPr>
              <a:t>Qualitative classification </a:t>
            </a:r>
            <a:r>
              <a:rPr lang="en-US" sz="1800" dirty="0" smtClean="0">
                <a:latin typeface="Times New Roman" panose="02020603050405020304" pitchFamily="18" charset="0"/>
                <a:cs typeface="Times New Roman" panose="02020603050405020304" pitchFamily="18" charset="0"/>
              </a:rPr>
              <a:t>– in this system of classification, people are sorted and classified into groups and an appropriate label is assigned to the category. This sorting and group classification is done on the basis of certain common properties that they possess. For example, </a:t>
            </a:r>
            <a:r>
              <a:rPr lang="en-US" sz="1800" u="sng" dirty="0" smtClean="0">
                <a:latin typeface="Times New Roman" panose="02020603050405020304" pitchFamily="18" charset="0"/>
                <a:cs typeface="Times New Roman" panose="02020603050405020304" pitchFamily="18" charset="0"/>
              </a:rPr>
              <a:t>people may be sorted out on the basis of age level, socio-economic status, gender, marital status, level of education etc.</a:t>
            </a:r>
          </a:p>
          <a:p>
            <a:pPr lvl="2"/>
            <a:r>
              <a:rPr lang="en-US" sz="2000" dirty="0" smtClean="0">
                <a:solidFill>
                  <a:srgbClr val="FF0000"/>
                </a:solidFill>
                <a:latin typeface="Times New Roman" panose="02020603050405020304" pitchFamily="18" charset="0"/>
                <a:cs typeface="Times New Roman" panose="02020603050405020304" pitchFamily="18" charset="0"/>
              </a:rPr>
              <a:t>Quantitative classification </a:t>
            </a:r>
            <a:r>
              <a:rPr lang="en-US" sz="1800" dirty="0" smtClean="0">
                <a:latin typeface="Times New Roman" panose="02020603050405020304" pitchFamily="18" charset="0"/>
                <a:cs typeface="Times New Roman" panose="02020603050405020304" pitchFamily="18" charset="0"/>
              </a:rPr>
              <a:t>– is done on the basis of differences in degree of some measurable properties or characteristics. For example, </a:t>
            </a:r>
            <a:r>
              <a:rPr lang="en-US" sz="1800" u="sng" dirty="0" smtClean="0">
                <a:latin typeface="Times New Roman" panose="02020603050405020304" pitchFamily="18" charset="0"/>
                <a:cs typeface="Times New Roman" panose="02020603050405020304" pitchFamily="18" charset="0"/>
              </a:rPr>
              <a:t>people may be classified in terms of high or low in intelligence, achievement, level of aspiration, motivations, personality dimensions etc. </a:t>
            </a:r>
            <a:endParaRPr lang="en-US"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42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367</TotalTime>
  <Words>933</Words>
  <Application>Microsoft Office PowerPoint</Application>
  <PresentationFormat>Custom</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SCIENCE OF PSYCHOLOGY  &amp; OBJECTIVES OF PSYCHOLOGY</vt:lpstr>
      <vt:lpstr>Is Psychology a Science?</vt:lpstr>
      <vt:lpstr>What is Science?</vt:lpstr>
      <vt:lpstr>Psychology is a Science</vt:lpstr>
      <vt:lpstr>In Research Aspects</vt:lpstr>
      <vt:lpstr>In Theory aspects</vt:lpstr>
      <vt:lpstr>Objectives of Psychology</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OF PSYCHOLOGY  &amp; OBJECTIVES OF PSYCHOLOGY</dc:title>
  <dc:creator>Balamurugan J</dc:creator>
  <cp:lastModifiedBy>Bala J</cp:lastModifiedBy>
  <cp:revision>34</cp:revision>
  <dcterms:created xsi:type="dcterms:W3CDTF">2014-01-08T13:37:30Z</dcterms:created>
  <dcterms:modified xsi:type="dcterms:W3CDTF">2016-07-12T04:13:24Z</dcterms:modified>
</cp:coreProperties>
</file>