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86" r:id="rId7"/>
    <p:sldId id="264" r:id="rId8"/>
    <p:sldId id="265" r:id="rId9"/>
    <p:sldId id="266" r:id="rId10"/>
    <p:sldId id="289" r:id="rId11"/>
    <p:sldId id="288" r:id="rId12"/>
    <p:sldId id="267" r:id="rId13"/>
    <p:sldId id="271" r:id="rId14"/>
    <p:sldId id="269" r:id="rId15"/>
    <p:sldId id="279" r:id="rId16"/>
    <p:sldId id="280" r:id="rId17"/>
    <p:sldId id="281" r:id="rId18"/>
    <p:sldId id="282" r:id="rId19"/>
    <p:sldId id="283" r:id="rId20"/>
    <p:sldId id="284" r:id="rId21"/>
    <p:sldId id="278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DF9F-F309-4A47-86AD-2E27DD87685D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B96EE-5B37-4B9D-832F-BEDF3F2C8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826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3517AD-C16C-40FF-8413-B0E2D9CFEF6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Keywords: </a:t>
            </a:r>
          </a:p>
        </p:txBody>
      </p:sp>
    </p:spTree>
    <p:extLst>
      <p:ext uri="{BB962C8B-B14F-4D97-AF65-F5344CB8AC3E}">
        <p14:creationId xmlns:p14="http://schemas.microsoft.com/office/powerpoint/2010/main" xmlns="" val="89229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6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8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84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24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538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9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1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29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56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72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12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1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1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6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2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6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0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0432D8-C355-4E92-B6DE-E734D83AFE6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532856-AD32-46C7-A835-B456B6ACA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98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tionary.org/wiki/acceptance" TargetMode="External"/><Relationship Id="rId2" Type="http://schemas.openxmlformats.org/officeDocument/2006/relationships/hyperlink" Target="https://simple.wikipedia.org/wiki/Depression_(illnes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.wiktionary.org/wiki/expec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media" Target="../media/media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1.wav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ideo" Target="NULL" TargetMode="External"/><Relationship Id="rId6" Type="http://schemas.openxmlformats.org/officeDocument/2006/relationships/image" Target="../media/image8.png"/><Relationship Id="rId5" Type="http://schemas.microsoft.com/office/2007/relationships/media" Target="../media/media2.WAV"/><Relationship Id="rId4" Type="http://schemas.openxmlformats.org/officeDocument/2006/relationships/audio" Target="../media/audio2.wav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1.wav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media" Target="../media/media2.WAV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media" Target="../media/media2.WAV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hyperlink" Target="http://en.wikipedia.org/wiki/Contempt" TargetMode="External"/><Relationship Id="rId18" Type="http://schemas.openxmlformats.org/officeDocument/2006/relationships/hyperlink" Target="http://en.wikipedia.org/wiki/Desire" TargetMode="External"/><Relationship Id="rId26" Type="http://schemas.openxmlformats.org/officeDocument/2006/relationships/hyperlink" Target="http://en.wikipedia.org/wiki/Envy" TargetMode="External"/><Relationship Id="rId39" Type="http://schemas.openxmlformats.org/officeDocument/2006/relationships/hyperlink" Target="http://en.wikipedia.org/wiki/Pain" TargetMode="External"/><Relationship Id="rId21" Type="http://schemas.openxmlformats.org/officeDocument/2006/relationships/hyperlink" Target="http://en.wikipedia.org/wiki/Disgust" TargetMode="External"/><Relationship Id="rId34" Type="http://schemas.openxmlformats.org/officeDocument/2006/relationships/hyperlink" Target="http://en.wikipedia.org/wiki/Happiness" TargetMode="External"/><Relationship Id="rId42" Type="http://schemas.openxmlformats.org/officeDocument/2006/relationships/hyperlink" Target="http://en.wikipedia.org/wiki/Interest_(emotion)" TargetMode="External"/><Relationship Id="rId47" Type="http://schemas.openxmlformats.org/officeDocument/2006/relationships/hyperlink" Target="http://en.wikipedia.org/wiki/Love" TargetMode="External"/><Relationship Id="rId50" Type="http://schemas.openxmlformats.org/officeDocument/2006/relationships/hyperlink" Target="http://en.wikipedia.org/wiki/Panic" TargetMode="External"/><Relationship Id="rId55" Type="http://schemas.openxmlformats.org/officeDocument/2006/relationships/hyperlink" Target="http://en.wikipedia.org/wiki/Regret_(emotion)" TargetMode="External"/><Relationship Id="rId63" Type="http://schemas.openxmlformats.org/officeDocument/2006/relationships/hyperlink" Target="http://en.wikipedia.org/wiki/Sorrow_(emotion)" TargetMode="External"/><Relationship Id="rId68" Type="http://schemas.openxmlformats.org/officeDocument/2006/relationships/hyperlink" Target="http://en.wikipedia.org/wiki/Wonder_(emotion)" TargetMode="External"/><Relationship Id="rId7" Type="http://schemas.openxmlformats.org/officeDocument/2006/relationships/hyperlink" Target="http://en.wikipedia.org/wiki/Anxiety" TargetMode="External"/><Relationship Id="rId71" Type="http://schemas.openxmlformats.org/officeDocument/2006/relationships/hyperlink" Target="http://en.wikipedia.org/wiki/Zest_(positive_psychology)" TargetMode="External"/><Relationship Id="rId2" Type="http://schemas.openxmlformats.org/officeDocument/2006/relationships/hyperlink" Target="http://en.wikipedia.org/wiki/Affection" TargetMode="External"/><Relationship Id="rId16" Type="http://schemas.openxmlformats.org/officeDocument/2006/relationships/hyperlink" Target="http://en.wikipedia.org/wiki/Curiosity" TargetMode="External"/><Relationship Id="rId29" Type="http://schemas.openxmlformats.org/officeDocument/2006/relationships/hyperlink" Target="http://en.wikipedia.org/wiki/Fe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noyance" TargetMode="External"/><Relationship Id="rId11" Type="http://schemas.openxmlformats.org/officeDocument/2006/relationships/hyperlink" Target="http://en.wikipedia.org/wiki/Boredom" TargetMode="External"/><Relationship Id="rId24" Type="http://schemas.openxmlformats.org/officeDocument/2006/relationships/hyperlink" Target="http://en.wikipedia.org/wiki/Ecstasy_(emotion)" TargetMode="External"/><Relationship Id="rId32" Type="http://schemas.openxmlformats.org/officeDocument/2006/relationships/hyperlink" Target="http://en.wikipedia.org/wiki/Grief" TargetMode="External"/><Relationship Id="rId37" Type="http://schemas.openxmlformats.org/officeDocument/2006/relationships/hyperlink" Target="http://en.wikipedia.org/wiki/Horror_(emotion)" TargetMode="External"/><Relationship Id="rId40" Type="http://schemas.openxmlformats.org/officeDocument/2006/relationships/hyperlink" Target="http://en.wikipedia.org/wiki/Hysteria" TargetMode="External"/><Relationship Id="rId45" Type="http://schemas.openxmlformats.org/officeDocument/2006/relationships/hyperlink" Target="http://en.wikipedia.org/wiki/Loathing" TargetMode="External"/><Relationship Id="rId53" Type="http://schemas.openxmlformats.org/officeDocument/2006/relationships/hyperlink" Target="http://en.wikipedia.org/wiki/Pride" TargetMode="External"/><Relationship Id="rId58" Type="http://schemas.openxmlformats.org/officeDocument/2006/relationships/hyperlink" Target="http://en.wikipedia.org/wiki/Sadness" TargetMode="External"/><Relationship Id="rId66" Type="http://schemas.openxmlformats.org/officeDocument/2006/relationships/hyperlink" Target="http://en.wikipedia.org/wiki/Terror" TargetMode="External"/><Relationship Id="rId5" Type="http://schemas.openxmlformats.org/officeDocument/2006/relationships/hyperlink" Target="http://en.wikipedia.org/wiki/Anguish" TargetMode="External"/><Relationship Id="rId15" Type="http://schemas.openxmlformats.org/officeDocument/2006/relationships/hyperlink" Target="http://en.wikipedia.org/wiki/Courage" TargetMode="External"/><Relationship Id="rId23" Type="http://schemas.openxmlformats.org/officeDocument/2006/relationships/hyperlink" Target="http://en.wikipedia.org/wiki/Dread_(fear)" TargetMode="External"/><Relationship Id="rId28" Type="http://schemas.openxmlformats.org/officeDocument/2006/relationships/hyperlink" Target="http://en.wikipedia.org/wiki/Pleasure" TargetMode="External"/><Relationship Id="rId36" Type="http://schemas.openxmlformats.org/officeDocument/2006/relationships/hyperlink" Target="http://en.wikipedia.org/wiki/Hope" TargetMode="External"/><Relationship Id="rId49" Type="http://schemas.openxmlformats.org/officeDocument/2006/relationships/hyperlink" Target="http://en.wikipedia.org/wiki/Outrage_(emotion)" TargetMode="External"/><Relationship Id="rId57" Type="http://schemas.openxmlformats.org/officeDocument/2006/relationships/hyperlink" Target="http://en.wikipedia.org/wiki/Remorse" TargetMode="External"/><Relationship Id="rId61" Type="http://schemas.openxmlformats.org/officeDocument/2006/relationships/hyperlink" Target="http://en.wikipedia.org/wiki/Shock_(emotion)" TargetMode="External"/><Relationship Id="rId10" Type="http://schemas.openxmlformats.org/officeDocument/2006/relationships/hyperlink" Target="http://en.wikipedia.org/wiki/Awe" TargetMode="External"/><Relationship Id="rId19" Type="http://schemas.openxmlformats.org/officeDocument/2006/relationships/hyperlink" Target="http://en.wikipedia.org/wiki/Despair_(emotion)" TargetMode="External"/><Relationship Id="rId31" Type="http://schemas.openxmlformats.org/officeDocument/2006/relationships/hyperlink" Target="http://en.wikipedia.org/wiki/Gratitude" TargetMode="External"/><Relationship Id="rId44" Type="http://schemas.openxmlformats.org/officeDocument/2006/relationships/hyperlink" Target="http://en.wiktionary.org/wiki/joy" TargetMode="External"/><Relationship Id="rId52" Type="http://schemas.openxmlformats.org/officeDocument/2006/relationships/hyperlink" Target="http://en.wikipedia.org/wiki/Pity" TargetMode="External"/><Relationship Id="rId60" Type="http://schemas.openxmlformats.org/officeDocument/2006/relationships/hyperlink" Target="http://en.wikipedia.org/wiki/Shame" TargetMode="External"/><Relationship Id="rId65" Type="http://schemas.openxmlformats.org/officeDocument/2006/relationships/hyperlink" Target="http://en.wikipedia.org/wiki/Surprise_(emotion)" TargetMode="External"/><Relationship Id="rId4" Type="http://schemas.openxmlformats.org/officeDocument/2006/relationships/hyperlink" Target="http://en.wikipedia.org/wiki/Angst" TargetMode="External"/><Relationship Id="rId9" Type="http://schemas.openxmlformats.org/officeDocument/2006/relationships/hyperlink" Target="http://en.wikipedia.org/wiki/Arousal" TargetMode="External"/><Relationship Id="rId14" Type="http://schemas.openxmlformats.org/officeDocument/2006/relationships/hyperlink" Target="http://en.wikipedia.org/wiki/Contentment" TargetMode="External"/><Relationship Id="rId22" Type="http://schemas.openxmlformats.org/officeDocument/2006/relationships/hyperlink" Target="http://en.wikipedia.org/wiki/Distrust" TargetMode="External"/><Relationship Id="rId27" Type="http://schemas.openxmlformats.org/officeDocument/2006/relationships/hyperlink" Target="http://en.wikipedia.org/wiki/Euphoria_(emotion)" TargetMode="External"/><Relationship Id="rId30" Type="http://schemas.openxmlformats.org/officeDocument/2006/relationships/hyperlink" Target="http://en.wikipedia.org/wiki/Frustration" TargetMode="External"/><Relationship Id="rId35" Type="http://schemas.openxmlformats.org/officeDocument/2006/relationships/hyperlink" Target="http://en.wikipedia.org/wiki/Hatred" TargetMode="External"/><Relationship Id="rId43" Type="http://schemas.openxmlformats.org/officeDocument/2006/relationships/hyperlink" Target="http://en.wikipedia.org/wiki/Jealousy" TargetMode="External"/><Relationship Id="rId48" Type="http://schemas.openxmlformats.org/officeDocument/2006/relationships/hyperlink" Target="http://en.wikipedia.org/wiki/Lust" TargetMode="External"/><Relationship Id="rId56" Type="http://schemas.openxmlformats.org/officeDocument/2006/relationships/hyperlink" Target="http://en.wikipedia.org/wiki/Relief_(emotion)" TargetMode="External"/><Relationship Id="rId64" Type="http://schemas.openxmlformats.org/officeDocument/2006/relationships/hyperlink" Target="http://en.wikipedia.org/wiki/Suffering" TargetMode="External"/><Relationship Id="rId69" Type="http://schemas.openxmlformats.org/officeDocument/2006/relationships/hyperlink" Target="http://en.wikipedia.org/wiki/Worry_(emotion)" TargetMode="External"/><Relationship Id="rId8" Type="http://schemas.openxmlformats.org/officeDocument/2006/relationships/hyperlink" Target="http://en.wikipedia.org/wiki/Apathy" TargetMode="External"/><Relationship Id="rId51" Type="http://schemas.openxmlformats.org/officeDocument/2006/relationships/hyperlink" Target="http://en.wikipedia.org/wiki/Passion_(emotion)" TargetMode="External"/><Relationship Id="rId3" Type="http://schemas.openxmlformats.org/officeDocument/2006/relationships/hyperlink" Target="http://en.wikipedia.org/wiki/Anger" TargetMode="External"/><Relationship Id="rId12" Type="http://schemas.openxmlformats.org/officeDocument/2006/relationships/hyperlink" Target="http://en.wikipedia.org/wiki/Confidence" TargetMode="External"/><Relationship Id="rId17" Type="http://schemas.openxmlformats.org/officeDocument/2006/relationships/hyperlink" Target="http://en.wikipedia.org/wiki/Depression_(mood)" TargetMode="External"/><Relationship Id="rId25" Type="http://schemas.openxmlformats.org/officeDocument/2006/relationships/hyperlink" Target="http://en.wikipedia.org/wiki/Embarrassment" TargetMode="External"/><Relationship Id="rId33" Type="http://schemas.openxmlformats.org/officeDocument/2006/relationships/hyperlink" Target="http://en.wikipedia.org/wiki/Guilt_(emotion)" TargetMode="External"/><Relationship Id="rId38" Type="http://schemas.openxmlformats.org/officeDocument/2006/relationships/hyperlink" Target="http://en.wikipedia.org/wiki/Hostility" TargetMode="External"/><Relationship Id="rId46" Type="http://schemas.openxmlformats.org/officeDocument/2006/relationships/hyperlink" Target="http://en.wikipedia.org/wiki/Loneliness" TargetMode="External"/><Relationship Id="rId59" Type="http://schemas.openxmlformats.org/officeDocument/2006/relationships/hyperlink" Target="http://en.wikipedia.org/wiki/Self-confidence" TargetMode="External"/><Relationship Id="rId67" Type="http://schemas.openxmlformats.org/officeDocument/2006/relationships/hyperlink" Target="http://en.wikipedia.org/wiki/Trust_(social_sciences)" TargetMode="External"/><Relationship Id="rId20" Type="http://schemas.openxmlformats.org/officeDocument/2006/relationships/hyperlink" Target="http://en.wikipedia.org/wiki/Disappointment" TargetMode="External"/><Relationship Id="rId41" Type="http://schemas.openxmlformats.org/officeDocument/2006/relationships/hyperlink" Target="http://en.wikipedia.org/wiki/Indifference_(emotion)" TargetMode="External"/><Relationship Id="rId54" Type="http://schemas.openxmlformats.org/officeDocument/2006/relationships/hyperlink" Target="http://en.wikipedia.org/wiki/Rage_(emotion)" TargetMode="External"/><Relationship Id="rId62" Type="http://schemas.openxmlformats.org/officeDocument/2006/relationships/hyperlink" Target="http://en.wikipedia.org/wiki/Shyness" TargetMode="External"/><Relationship Id="rId70" Type="http://schemas.openxmlformats.org/officeDocument/2006/relationships/hyperlink" Target="http://en.wikipedia.org/wiki/Diligen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23968"/>
            <a:ext cx="8825658" cy="2677648"/>
          </a:xfrm>
        </p:spPr>
        <p:txBody>
          <a:bodyPr/>
          <a:lstStyle/>
          <a:p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38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Robert </a:t>
            </a:r>
            <a:r>
              <a:rPr lang="en-IN" dirty="0" err="1"/>
              <a:t>Plutchik's</a:t>
            </a:r>
            <a:r>
              <a:rPr lang="en-IN" dirty="0"/>
              <a:t> theory says that the eight basic emotions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2603499"/>
            <a:ext cx="10844011" cy="3900332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Fear </a:t>
            </a:r>
            <a:r>
              <a:rPr lang="en-IN" dirty="0" smtClean="0">
                <a:solidFill>
                  <a:schemeClr val="tx1"/>
                </a:solidFill>
              </a:rPr>
              <a:t>→ </a:t>
            </a:r>
            <a:r>
              <a:rPr lang="en-IN" dirty="0">
                <a:solidFill>
                  <a:schemeClr val="tx1"/>
                </a:solidFill>
              </a:rPr>
              <a:t>feeling afraid. Other words are </a:t>
            </a:r>
            <a:r>
              <a:rPr lang="en-IN" i="1" dirty="0">
                <a:solidFill>
                  <a:schemeClr val="tx1"/>
                </a:solidFill>
              </a:rPr>
              <a:t>terror</a:t>
            </a:r>
            <a:r>
              <a:rPr lang="en-IN" dirty="0">
                <a:solidFill>
                  <a:schemeClr val="tx1"/>
                </a:solidFill>
              </a:rPr>
              <a:t> (strong fear), </a:t>
            </a:r>
            <a:r>
              <a:rPr lang="en-IN" i="1" dirty="0">
                <a:solidFill>
                  <a:schemeClr val="tx1"/>
                </a:solidFill>
              </a:rPr>
              <a:t>shock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i="1" dirty="0">
                <a:solidFill>
                  <a:schemeClr val="tx1"/>
                </a:solidFill>
              </a:rPr>
              <a:t>phobia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Anger </a:t>
            </a:r>
            <a:r>
              <a:rPr lang="en-IN" dirty="0" smtClean="0">
                <a:solidFill>
                  <a:schemeClr val="tx1"/>
                </a:solidFill>
              </a:rPr>
              <a:t>→ </a:t>
            </a:r>
            <a:r>
              <a:rPr lang="en-IN" dirty="0">
                <a:solidFill>
                  <a:schemeClr val="tx1"/>
                </a:solidFill>
              </a:rPr>
              <a:t>feeling angry. A stronger word is </a:t>
            </a:r>
            <a:r>
              <a:rPr lang="en-IN" i="1" dirty="0">
                <a:solidFill>
                  <a:schemeClr val="tx1"/>
                </a:solidFill>
              </a:rPr>
              <a:t>rage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Sadness</a:t>
            </a:r>
            <a:r>
              <a:rPr lang="en-IN" dirty="0" smtClean="0">
                <a:solidFill>
                  <a:schemeClr val="tx1"/>
                </a:solidFill>
              </a:rPr>
              <a:t> → feeling sad. Other words are </a:t>
            </a:r>
            <a:r>
              <a:rPr lang="en-IN" i="1" dirty="0" smtClean="0">
                <a:solidFill>
                  <a:schemeClr val="tx1"/>
                </a:solidFill>
              </a:rPr>
              <a:t>sorrow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i="1" dirty="0" smtClean="0">
                <a:solidFill>
                  <a:schemeClr val="tx1"/>
                </a:solidFill>
              </a:rPr>
              <a:t>grief</a:t>
            </a:r>
            <a:r>
              <a:rPr lang="en-IN" dirty="0" smtClean="0">
                <a:solidFill>
                  <a:schemeClr val="tx1"/>
                </a:solidFill>
              </a:rPr>
              <a:t> (a stronger feeling, for example when someone </a:t>
            </a:r>
            <a:r>
              <a:rPr lang="en-IN" dirty="0">
                <a:solidFill>
                  <a:schemeClr val="tx1"/>
                </a:solidFill>
              </a:rPr>
              <a:t>has died) or </a:t>
            </a:r>
            <a:r>
              <a:rPr lang="en-IN" i="1" dirty="0">
                <a:solidFill>
                  <a:schemeClr val="tx1"/>
                </a:solidFill>
                <a:hlinkClick r:id="rId2" tooltip="Depression (illness)"/>
              </a:rPr>
              <a:t>depression</a:t>
            </a:r>
            <a:r>
              <a:rPr lang="en-IN" dirty="0">
                <a:solidFill>
                  <a:schemeClr val="tx1"/>
                </a:solidFill>
              </a:rPr>
              <a:t> (feeling sad for a long time). Some people think depression is a different emotion.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Joy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→ feeling happy. Other words are </a:t>
            </a:r>
            <a:r>
              <a:rPr lang="en-IN" i="1" dirty="0">
                <a:solidFill>
                  <a:schemeClr val="tx1"/>
                </a:solidFill>
              </a:rPr>
              <a:t>happiness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i="1" dirty="0">
                <a:solidFill>
                  <a:schemeClr val="tx1"/>
                </a:solidFill>
              </a:rPr>
              <a:t>gladness.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Disgust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→ feeling something is wrong or dirty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Trust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→ a positive emotion; admiration is stronger; </a:t>
            </a:r>
            <a:r>
              <a:rPr lang="en-IN" dirty="0">
                <a:solidFill>
                  <a:schemeClr val="tx1"/>
                </a:solidFill>
                <a:hlinkClick r:id="rId3" tooltip="wikt:acceptance"/>
              </a:rPr>
              <a:t>acceptance</a:t>
            </a:r>
            <a:r>
              <a:rPr lang="en-IN" dirty="0">
                <a:solidFill>
                  <a:schemeClr val="tx1"/>
                </a:solidFill>
              </a:rPr>
              <a:t> is weaker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Anticipation </a:t>
            </a:r>
            <a:r>
              <a:rPr lang="en-IN" dirty="0" smtClean="0">
                <a:solidFill>
                  <a:schemeClr val="tx1"/>
                </a:solidFill>
              </a:rPr>
              <a:t>→ </a:t>
            </a:r>
            <a:r>
              <a:rPr lang="en-IN" dirty="0">
                <a:solidFill>
                  <a:schemeClr val="tx1"/>
                </a:solidFill>
              </a:rPr>
              <a:t>in the sense of looking forward positively to something which is going to happen. </a:t>
            </a:r>
            <a:r>
              <a:rPr lang="en-IN" dirty="0">
                <a:solidFill>
                  <a:schemeClr val="tx1"/>
                </a:solidFill>
                <a:hlinkClick r:id="rId4" tooltip="wikt:expect"/>
              </a:rPr>
              <a:t>Expectation</a:t>
            </a:r>
            <a:r>
              <a:rPr lang="en-IN" dirty="0">
                <a:solidFill>
                  <a:schemeClr val="tx1"/>
                </a:solidFill>
              </a:rPr>
              <a:t> is more neutral.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Surprise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→ how one feels when something unexpected happens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3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Components of Emotion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9714815" cy="381017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b="1" dirty="0"/>
              <a:t>Cognitive appraisal:</a:t>
            </a:r>
            <a:r>
              <a:rPr lang="en-US" sz="2000" dirty="0"/>
              <a:t> provides an evaluation of events and objects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b="1" dirty="0"/>
              <a:t>Bodily symptoms:</a:t>
            </a:r>
            <a:r>
              <a:rPr lang="en-US" sz="2000" dirty="0"/>
              <a:t> the physiological component of emotional experience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b="1" dirty="0"/>
              <a:t>Action tendencies:</a:t>
            </a:r>
            <a:r>
              <a:rPr lang="en-US" sz="2000" dirty="0"/>
              <a:t> a motivational component for the preparation and direction of motor responses.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b="1" dirty="0"/>
              <a:t>Expression:</a:t>
            </a:r>
            <a:r>
              <a:rPr lang="en-US" sz="2000" dirty="0"/>
              <a:t> facial and vocal expression almost always accompanies an emotional state to communicate reaction and intention of actions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b="1" dirty="0"/>
              <a:t>Feelings:</a:t>
            </a:r>
            <a:r>
              <a:rPr lang="en-US" sz="2000" dirty="0"/>
              <a:t> the subjective experience of emotional state once it has </a:t>
            </a:r>
            <a:r>
              <a:rPr lang="en-US" sz="2000" dirty="0" smtClean="0"/>
              <a:t>occurred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7811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Bodily Changes in Emotion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3" y="2259105"/>
            <a:ext cx="8761413" cy="435684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bodily changes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facial expression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bodily postures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vocal expression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bodily changes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blood pressure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changes in blood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rate of respiration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heart beat and pulse beat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gastrointestinal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galvanic skin reaction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brain waves</a:t>
            </a:r>
          </a:p>
        </p:txBody>
      </p:sp>
    </p:spTree>
    <p:extLst>
      <p:ext uri="{BB962C8B-B14F-4D97-AF65-F5344CB8AC3E}">
        <p14:creationId xmlns:p14="http://schemas.microsoft.com/office/powerpoint/2010/main" xmlns="" val="85271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Common-Sense Theory of Emotion</a:t>
            </a:r>
            <a:endParaRPr lang="en-US" altLang="en-US" sz="32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13571"/>
            <a:ext cx="10569388" cy="159783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800" dirty="0"/>
              <a:t>Common sense might suggest that the perception of a stimulus elicits emotion which then causes bodily arousal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85091" y="3119718"/>
            <a:ext cx="10155171" cy="1143000"/>
            <a:chOff x="384" y="1584"/>
            <a:chExt cx="4995" cy="720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1728" y="1584"/>
              <a:ext cx="960" cy="72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b="1" dirty="0"/>
                <a:t>Perception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 dirty="0"/>
                <a:t>(Interpretation 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 dirty="0"/>
                <a:t>of stimulus--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 dirty="0"/>
                <a:t>danger)</a:t>
              </a:r>
              <a:endParaRPr lang="en-US" altLang="en-US" sz="2400" dirty="0"/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384" y="1584"/>
              <a:ext cx="960" cy="72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bg1"/>
                  </a:solidFill>
                </a:rPr>
                <a:t>Stimulus</a:t>
              </a:r>
            </a:p>
            <a:p>
              <a:r>
                <a:rPr lang="en-US" altLang="en-US" sz="1600" b="1">
                  <a:solidFill>
                    <a:schemeClr val="bg1"/>
                  </a:solidFill>
                </a:rPr>
                <a:t>(Tiger)</a:t>
              </a:r>
            </a:p>
            <a:p>
              <a:endParaRPr lang="en-US" altLang="en-US" sz="1600" b="1">
                <a:solidFill>
                  <a:schemeClr val="bg1"/>
                </a:solidFill>
              </a:endParaRPr>
            </a:p>
            <a:p>
              <a:endParaRPr lang="en-US" altLang="en-US" sz="2400"/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072" y="1584"/>
              <a:ext cx="960" cy="72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/>
                <a:t>Emotion</a:t>
              </a:r>
            </a:p>
            <a:p>
              <a:r>
                <a:rPr lang="en-US" altLang="en-US" sz="1600" b="1" dirty="0"/>
                <a:t>(Fear)</a:t>
              </a:r>
            </a:p>
            <a:p>
              <a:endParaRPr lang="en-US" altLang="en-US" sz="1600" b="1" dirty="0">
                <a:solidFill>
                  <a:schemeClr val="bg1"/>
                </a:solidFill>
              </a:endParaRPr>
            </a:p>
            <a:p>
              <a:endParaRPr lang="en-US" altLang="en-US" sz="2400" dirty="0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4416" y="1584"/>
              <a:ext cx="963" cy="72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chemeClr val="bg1"/>
                  </a:solidFill>
                </a:rPr>
                <a:t>Bodily</a:t>
              </a:r>
            </a:p>
            <a:p>
              <a:r>
                <a:rPr lang="en-US" altLang="en-US" b="1" dirty="0" smtClean="0">
                  <a:solidFill>
                    <a:schemeClr val="bg1"/>
                  </a:solidFill>
                </a:rPr>
                <a:t>Arousal </a:t>
              </a:r>
            </a:p>
            <a:p>
              <a:r>
                <a:rPr lang="en-US" altLang="en-US" sz="1400" b="1" dirty="0" smtClean="0">
                  <a:solidFill>
                    <a:schemeClr val="bg1"/>
                  </a:solidFill>
                </a:rPr>
                <a:t>(Motivation) </a:t>
              </a:r>
            </a:p>
            <a:p>
              <a:r>
                <a:rPr lang="en-US" altLang="en-US" sz="1600" b="1" dirty="0" smtClean="0">
                  <a:solidFill>
                    <a:schemeClr val="bg1"/>
                  </a:solidFill>
                </a:rPr>
                <a:t>(Pounding heart)</a:t>
              </a:r>
              <a:endParaRPr lang="en-US" altLang="en-US" sz="2400" dirty="0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2736" y="196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4080" y="196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1403" y="196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706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hlinkClick r:id="" action="ppaction://media"/>
          </p:cNvPr>
          <p:cNvPicPr>
            <a:picLocks noChangeAspect="1" noChangeArrowheads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324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008529" y="2346164"/>
            <a:ext cx="102197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Sense theory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- provoking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produces the feeling of an emotion, and then this feeling produces physiological changes and behavior.</a:t>
            </a:r>
          </a:p>
        </p:txBody>
      </p:sp>
      <p:pic>
        <p:nvPicPr>
          <p:cNvPr id="3088" name="Picture 16" descr="dog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599" y="4681819"/>
            <a:ext cx="14620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3800616" y="5397035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6977390" y="4673134"/>
            <a:ext cx="1981200" cy="1828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400">
              <a:latin typeface="Lucida Sans Unicode" panose="020B0602030504020204" pitchFamily="34" charset="0"/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7534083" y="5406069"/>
            <a:ext cx="86781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Lucida Sans Unicode" panose="020B0602030504020204" pitchFamily="34" charset="0"/>
              </a:rPr>
              <a:t>Fear</a:t>
            </a:r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9310010" y="5441646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096" name="Picture 24" descr="Copy of runn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2539" y="5267814"/>
            <a:ext cx="80486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sense theory </a:t>
            </a:r>
            <a:endParaRPr lang="en-US" dirty="0"/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5863969" y="5441646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3684" y="5158276"/>
            <a:ext cx="1023937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ow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30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542" fill="hold"/>
                                        <p:tgtEl>
                                          <p:spTgt spid="30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5"/>
                  </p:tgtEl>
                </p:cond>
              </p:nextCondLst>
            </p:seq>
            <p:video>
              <p:cMediaNode>
                <p:cTn id="4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5"/>
                </p:tgtEl>
              </p:cMediaNode>
            </p:video>
          </p:childTnLst>
        </p:cTn>
      </p:par>
    </p:tnLst>
    <p:bldLst>
      <p:bldP spid="3090" grpId="0" animBg="1"/>
      <p:bldP spid="3091" grpId="0" animBg="1"/>
      <p:bldP spid="3092" grpId="0"/>
      <p:bldP spid="3094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</a:t>
            </a:r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753" y="2321111"/>
            <a:ext cx="11456893" cy="398555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theories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grouped into three main categories: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neurological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that responses within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are responsible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emotions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-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James-Lange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Neurological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that activity within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leads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responses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-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Cannon-Bard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theories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argue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thoughts and other mental activity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an essential role in the formation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emotions. -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Schater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-singer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James-Lange Theory of </a:t>
            </a:r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2348005"/>
            <a:ext cx="11510682" cy="399900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James-Lange theory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best-known examples of a physiological theory of emotion. Independently proposed by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psychologist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William James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physiologist Carl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theory suggests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occur as a result of physiological reactions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this theory,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stimulus that leads to a physiological reaction. 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Your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reaction is dependent upon how you interpret those physical reactions.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1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397" y="566550"/>
            <a:ext cx="7772400" cy="1295400"/>
          </a:xfrm>
        </p:spPr>
        <p:txBody>
          <a:bodyPr/>
          <a:lstStyle/>
          <a:p>
            <a:r>
              <a:rPr lang="en-US" dirty="0"/>
              <a:t>James-Lange Theory </a:t>
            </a:r>
            <a:endParaRPr lang="en-US" dirty="0" smtClean="0"/>
          </a:p>
        </p:txBody>
      </p:sp>
      <p:pic>
        <p:nvPicPr>
          <p:cNvPr id="4099" name="Picture 3">
            <a:hlinkClick r:id="" action="ppaction://media"/>
          </p:cNvPr>
          <p:cNvPicPr>
            <a:picLocks noChangeAspect="1" noChangeArrowheads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324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12693" y="2378731"/>
            <a:ext cx="1032734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James-Lange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emotion-provoking stimulus directly produces physiological changes and behavior, and then these events produce the feeling of an emotion.</a:t>
            </a:r>
          </a:p>
        </p:txBody>
      </p:sp>
      <p:pic>
        <p:nvPicPr>
          <p:cNvPr id="4104" name="Picture 8" descr="dog1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2156" y="4648200"/>
            <a:ext cx="14620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6813176" y="5300382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7758952" y="4551126"/>
            <a:ext cx="1981200" cy="1828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400">
              <a:latin typeface="Lucida Sans Unicode" panose="020B0602030504020204" pitchFamily="34" charset="0"/>
            </a:endParaRP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366311" y="523692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Lucida Sans Unicode" panose="020B0602030504020204" pitchFamily="34" charset="0"/>
              </a:rPr>
              <a:t>Fear</a:t>
            </a: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3709988" y="5366543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 rot="5400000">
            <a:off x="5373220" y="5235738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4111" name="Picture 15" descr="Copy of runn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0182" y="5824537"/>
            <a:ext cx="80486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9041" y="3926541"/>
            <a:ext cx="1750359" cy="2702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2251" y="3983657"/>
            <a:ext cx="1023937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43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ow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0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542" fill="hold"/>
                                        <p:tgtEl>
                                          <p:spTgt spid="40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99"/>
                  </p:tgtEl>
                </p:cond>
              </p:nextCondLst>
            </p:seq>
            <p:video>
              <p:cMediaNode>
                <p:cTn id="5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9"/>
                </p:tgtEl>
              </p:cMediaNode>
            </p:video>
          </p:childTnLst>
        </p:cTn>
      </p:par>
    </p:tnLst>
    <p:bldLst>
      <p:bldP spid="4102" grpId="0" autoUpdateAnimBg="0"/>
      <p:bldP spid="4105" grpId="0" animBg="1"/>
      <p:bldP spid="4106" grpId="0" animBg="1" autoUpdateAnimBg="0"/>
      <p:bldP spid="4107" grpId="0" autoUpdateAnimBg="0"/>
      <p:bldP spid="4108" grpId="0" animBg="1"/>
      <p:bldP spid="4109" grpId="0" animBg="1"/>
      <p:bldP spid="41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Cannon-Bard Theory of </a:t>
            </a:r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094" y="2603500"/>
            <a:ext cx="11120718" cy="377040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states that we feel emotions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physiological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such as sweating, trembling and muscle tension simultaneously.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it is suggested that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result when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thalamus sends a message to the brain in response to a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neurological)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physiological reaction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incident triggering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and the body's arousal take place simultaneously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8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8731" y="596107"/>
            <a:ext cx="7772400" cy="1295400"/>
          </a:xfrm>
        </p:spPr>
        <p:txBody>
          <a:bodyPr/>
          <a:lstStyle/>
          <a:p>
            <a:r>
              <a:rPr lang="en-US" dirty="0"/>
              <a:t>Cannon-Bard Theory</a:t>
            </a:r>
            <a:endParaRPr lang="en-US" dirty="0" smtClean="0"/>
          </a:p>
        </p:txBody>
      </p:sp>
      <p:pic>
        <p:nvPicPr>
          <p:cNvPr id="5123" name="Picture 3">
            <a:hlinkClick r:id="" action="ppaction://media"/>
          </p:cNvPr>
          <p:cNvPicPr>
            <a:picLocks noChangeAspect="1" noChangeArrowheads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747" y="619363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24971" y="2330450"/>
            <a:ext cx="779032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Cannon-Bard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emotion-provoking stimulus activates a brain center called the “thalamus”, which simultaneously sends messages to the cortex, producing the feeling of an emotion, to the viscera, producing arousal, and to the skeletal muscles, producing behavior.</a:t>
            </a:r>
          </a:p>
        </p:txBody>
      </p:sp>
      <p:pic>
        <p:nvPicPr>
          <p:cNvPr id="5128" name="Picture 8" descr="dog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3490" y="4778522"/>
            <a:ext cx="14620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9394867" y="3946803"/>
            <a:ext cx="1066800" cy="990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400">
              <a:latin typeface="Lucida Sans Unicode" panose="020B0602030504020204" pitchFamily="34" charset="0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9522469" y="4233951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Lucida Sans Unicode" panose="020B0602030504020204" pitchFamily="34" charset="0"/>
              </a:rPr>
              <a:t>Fear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7315200" y="5401273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5134" name="Picture 14" descr="gu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04765" y="2133232"/>
            <a:ext cx="95091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 descr="Copy of runn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04765" y="5782273"/>
            <a:ext cx="80486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 descr="brain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3359" y="5262383"/>
            <a:ext cx="102393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9051131" y="2017059"/>
            <a:ext cx="1676400" cy="4691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48" name="AutoShape 28"/>
          <p:cNvSpPr>
            <a:spLocks noChangeArrowheads="1"/>
          </p:cNvSpPr>
          <p:nvPr/>
        </p:nvSpPr>
        <p:spPr bwMode="auto">
          <a:xfrm>
            <a:off x="4617839" y="5327538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 rot="5400000">
            <a:off x="9606066" y="3275033"/>
            <a:ext cx="626183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 rot="5400000">
            <a:off x="9594592" y="5137038"/>
            <a:ext cx="667349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7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ow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5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 nodeType="clickPar">
                      <p:stCondLst>
                        <p:cond delay="0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1542" fill="hold"/>
                                        <p:tgtEl>
                                          <p:spTgt spid="51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3"/>
                  </p:tgtEl>
                </p:cond>
              </p:nextCondLst>
            </p:seq>
            <p:video>
              <p:cMediaNode>
                <p:cTn id="7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23"/>
                </p:tgtEl>
              </p:cMediaNode>
            </p:video>
          </p:childTnLst>
        </p:cTn>
      </p:par>
    </p:tnLst>
    <p:bldLst>
      <p:bldP spid="5126" grpId="0" autoUpdateAnimBg="0"/>
      <p:bldP spid="5130" grpId="0" animBg="1"/>
      <p:bldP spid="5131" grpId="0"/>
      <p:bldP spid="5133" grpId="0" animBg="1"/>
      <p:bldP spid="5142" grpId="0" animBg="1"/>
      <p:bldP spid="5148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2388346"/>
            <a:ext cx="11282082" cy="375695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use an incredibly powerful force on human behavior.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add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living.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like spice without which life would be dull.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But, often the emotions become sour, because these put the man in trouble.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when a man is intense emotions, his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judgements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disturbed, friends become enemies and life turns miserable.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emotions are both energizing as well as enervating.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“Emotions is both organizing (making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effective) and disorganizing” -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Hebb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xmlns="" val="128315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99281" cy="70696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Schachter</a:t>
            </a:r>
            <a:r>
              <a:rPr lang="en-US" dirty="0" smtClean="0"/>
              <a:t>-Singer Theory of Emotion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4435" y="2447365"/>
            <a:ext cx="11214847" cy="40744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Stanley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Schachter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Jerome Singer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suggests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physiology and cognitions create emotions. </a:t>
            </a:r>
          </a:p>
          <a:p>
            <a:pPr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have two </a:t>
            </a:r>
            <a:r>
              <a:rPr lang="en-US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factors–physical arousal and cognitive label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as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two-factor theory of emotion.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 is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cognitive theory of emotion.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suggests that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physiological arousal occurs first, and then the individual must identify the reason behind this arousal in order to experience and label it as an emotion.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19976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62520"/>
            <a:ext cx="7772400" cy="1295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Schacter</a:t>
            </a:r>
            <a:r>
              <a:rPr lang="en-US" dirty="0" smtClean="0"/>
              <a:t>-Singer Theory </a:t>
            </a:r>
          </a:p>
        </p:txBody>
      </p:sp>
      <p:pic>
        <p:nvPicPr>
          <p:cNvPr id="6147" name="Picture 3">
            <a:hlinkClick r:id="" action="ppaction://media"/>
          </p:cNvPr>
          <p:cNvPicPr>
            <a:picLocks noChangeAspect="1" noChangeArrowheads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941" y="613634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49941" y="2239185"/>
            <a:ext cx="1115881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Schacter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-Singer Theory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the feeling of an emotion when two factors are present:  we are physiologically aroused, and we interpret that arousal in terms of a specific emotion based on the situation we are in.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dog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1769" y="4724400"/>
            <a:ext cx="14620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8731624" y="5041700"/>
            <a:ext cx="1066800" cy="990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400">
              <a:latin typeface="Lucida Sans Unicode" panose="020B0602030504020204" pitchFamily="34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912232" y="537466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Lucida Sans Unicode" panose="020B0602030504020204" pitchFamily="34" charset="0"/>
              </a:rPr>
              <a:t>Fear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3200400" y="5375324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156" name="Picture 12" descr="gu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2" y="5127812"/>
            <a:ext cx="95091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5370517" y="5334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6934200" y="3682013"/>
            <a:ext cx="2514600" cy="990600"/>
          </a:xfrm>
          <a:prstGeom prst="cloudCallout">
            <a:avLst>
              <a:gd name="adj1" fmla="val -40088"/>
              <a:gd name="adj2" fmla="val 9326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7008816" y="390948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Lucida Sans Unicode" panose="020B0602030504020204" pitchFamily="34" charset="0"/>
              </a:rPr>
              <a:t>   “Scary dog”</a:t>
            </a:r>
          </a:p>
        </p:txBody>
      </p:sp>
      <p:pic>
        <p:nvPicPr>
          <p:cNvPr id="6166" name="Picture 22" descr="facepla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1119" y="4999830"/>
            <a:ext cx="95091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7" name="AutoShape 23"/>
          <p:cNvSpPr>
            <a:spLocks noChangeArrowheads="1"/>
          </p:cNvSpPr>
          <p:nvPr/>
        </p:nvSpPr>
        <p:spPr bwMode="auto">
          <a:xfrm>
            <a:off x="7656516" y="5329518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5" name="Picture 15" descr="Copy of runn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7917" y="5145880"/>
            <a:ext cx="80486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9981930" y="5318404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81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ow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6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 nodeType="clickPar">
                      <p:stCondLst>
                        <p:cond delay="0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1" dur="1542" fill="hold"/>
                                        <p:tgtEl>
                                          <p:spTgt spid="6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47"/>
                  </p:tgtEl>
                </p:cond>
              </p:nextCondLst>
            </p:seq>
            <p:video>
              <p:cMediaNode>
                <p:cTn id="8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47"/>
                </p:tgtEl>
              </p:cMediaNode>
            </p:video>
          </p:childTnLst>
        </p:cTn>
      </p:par>
    </p:tnLst>
    <p:bldLst>
      <p:bldP spid="6150" grpId="0" autoUpdateAnimBg="0"/>
      <p:bldP spid="6153" grpId="0" animBg="1"/>
      <p:bldP spid="6154" grpId="0"/>
      <p:bldP spid="6155" grpId="0" animBg="1"/>
      <p:bldP spid="6160" grpId="0" animBg="1"/>
      <p:bldP spid="6163" grpId="0" animBg="1"/>
      <p:bldP spid="6164" grpId="0"/>
      <p:bldP spid="6167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23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2603500"/>
            <a:ext cx="11053482" cy="371661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psychology, emotion is often defined as a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state of feeling that results in physical and psychological changes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influence thought and behavior.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emotion we mean a subjective feeling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 physiological arousal,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accompanied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characteristic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Byrne &amp;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Kantowitz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emotion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"...physiological arousal, expressive behaviors, and conscious experience."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G. Meyers</a:t>
            </a:r>
          </a:p>
        </p:txBody>
      </p:sp>
    </p:spTree>
    <p:extLst>
      <p:ext uri="{BB962C8B-B14F-4D97-AF65-F5344CB8AC3E}">
        <p14:creationId xmlns:p14="http://schemas.microsoft.com/office/powerpoint/2010/main" xmlns="" val="15945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Characteristics </a:t>
            </a:r>
            <a:r>
              <a:rPr lang="en-US" sz="4000" dirty="0" smtClean="0"/>
              <a:t>of </a:t>
            </a:r>
            <a:r>
              <a:rPr lang="en-US" sz="4000" dirty="0"/>
              <a:t>Emotion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848680"/>
            <a:ext cx="8229600" cy="252256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is diffused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is persistent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is cumulative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emotions are motivational in nature</a:t>
            </a:r>
          </a:p>
        </p:txBody>
      </p:sp>
    </p:spTree>
    <p:extLst>
      <p:ext uri="{BB962C8B-B14F-4D97-AF65-F5344CB8AC3E}">
        <p14:creationId xmlns:p14="http://schemas.microsoft.com/office/powerpoint/2010/main" xmlns="" val="8318581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://www.thechildmindingshop.co.uk/ekmps/shops/thecs/images/emotions-poster-7038-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3918" y="546848"/>
            <a:ext cx="6938682" cy="61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152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 of Emotions</a:t>
            </a:r>
            <a:endParaRPr lang="en-US" dirty="0"/>
          </a:p>
        </p:txBody>
      </p:sp>
      <p:pic>
        <p:nvPicPr>
          <p:cNvPr id="1026" name="Picture 2" descr="http://fc00.deviantart.net/fs51/i/2009/289/1/4/emotion_chart_by_crazytma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152" y="2140140"/>
            <a:ext cx="3560648" cy="47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2.gstatic.com/images?q=tbn:ANd9GcQ6FFITHr-b9Zvf-bM00Xq67s34VThnFO5qqjy0WJQTpav2pMK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40140"/>
            <a:ext cx="4195482" cy="44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.bp.blogspot.com/-vldMKOqB8Fc/UchEALaF3mI/AAAAAAAACuo/E7K2ML23-JE/s1600/Emoti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0281" y="2140140"/>
            <a:ext cx="3442448" cy="441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766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http://2.bp.blogspot.com/_1dvebaeCKnA/TSxzVcxNIMI/AAAAAAAAAE0/611-9P3vRwE/s1600/emo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0541" y="304801"/>
            <a:ext cx="7893424" cy="633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2431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Emotions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9737164" cy="385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Affection"/>
              </a:rPr>
              <a:t>Affection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Anger"/>
              </a:rPr>
              <a:t>Anger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Angst"/>
              </a:rPr>
              <a:t>Angst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Anguish"/>
              </a:rPr>
              <a:t>Anguish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Annoyance"/>
              </a:rPr>
              <a:t>Annoyance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tooltip="Anxiety"/>
              </a:rPr>
              <a:t>Anxiety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Apathy"/>
              </a:rPr>
              <a:t>Apathy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tooltip="Arousal"/>
              </a:rPr>
              <a:t>Arousal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tooltip="Awe"/>
              </a:rPr>
              <a:t>Awe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tooltip="Boredom"/>
              </a:rPr>
              <a:t>Boredom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tooltip="Confidence"/>
              </a:rPr>
              <a:t>Confidence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 tooltip="Contempt"/>
              </a:rPr>
              <a:t>Contempt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tooltip="Contentment"/>
              </a:rPr>
              <a:t>Contentment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5" tooltip="Courage"/>
              </a:rPr>
              <a:t>Courage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tooltip="Curiosity"/>
              </a:rPr>
              <a:t>Curiosity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 tooltip="Depression (mood)"/>
              </a:rPr>
              <a:t>Depression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tooltip="Desire"/>
              </a:rPr>
              <a:t>Desire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9" tooltip="Despair (emotion)"/>
              </a:rPr>
              <a:t>Despair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 tooltip="Disappointment"/>
              </a:rPr>
              <a:t>Disappointment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1" tooltip="Disgust"/>
              </a:rPr>
              <a:t>Disgust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2" tooltip="Distrust"/>
              </a:rPr>
              <a:t>Distrust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 tooltip="Dread (fear)"/>
              </a:rPr>
              <a:t>Dread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4" tooltip="Ecstasy (emotion)"/>
              </a:rPr>
              <a:t>Ecstasy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5" tooltip="Embarrassment"/>
              </a:rPr>
              <a:t>Embarrassment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6" tooltip="Envy"/>
              </a:rPr>
              <a:t>Envy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7" tooltip="Euphoria (emotion)"/>
              </a:rPr>
              <a:t>Euphoria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 tooltip="Pleasure"/>
              </a:rPr>
              <a:t>Excitement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9" tooltip="Fear"/>
              </a:rPr>
              <a:t>Fear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0" tooltip="Frustration"/>
              </a:rPr>
              <a:t>Frustration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1" tooltip="Gratitude"/>
              </a:rPr>
              <a:t>Gratitude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2" tooltip="Grief"/>
              </a:rPr>
              <a:t>Grief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3" tooltip="Guilt (emotion)"/>
              </a:rPr>
              <a:t>Guilt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4" tooltip="Happiness"/>
              </a:rPr>
              <a:t>Happiness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5" tooltip="Hatred"/>
              </a:rPr>
              <a:t>Hatred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6" tooltip="Hope"/>
              </a:rPr>
              <a:t>Hope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7" tooltip="Horror (emotion)"/>
              </a:rPr>
              <a:t>Horror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8" tooltip="Hostility"/>
              </a:rPr>
              <a:t>Hostility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9" tooltip="Pain"/>
              </a:rPr>
              <a:t>Hurt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0" tooltip="Hysteria"/>
              </a:rPr>
              <a:t>Hysteria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1" tooltip="Indifference (emotion)"/>
              </a:rPr>
              <a:t>Indifference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2" tooltip="Interest (emotion)"/>
              </a:rPr>
              <a:t>Interest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3" tooltip="Jealousy"/>
              </a:rPr>
              <a:t>Jealousy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4" tooltip="wikt:joy"/>
              </a:rPr>
              <a:t>Joy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5" tooltip="Loathing"/>
              </a:rPr>
              <a:t>Loathing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6" tooltip="Loneliness"/>
              </a:rPr>
              <a:t>Loneliness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7" tooltip="Love"/>
              </a:rPr>
              <a:t>Love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8" tooltip="Lust"/>
              </a:rPr>
              <a:t>Lust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9" tooltip="Outrage (emotion)"/>
              </a:rPr>
              <a:t>Outrage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0" tooltip="Panic"/>
              </a:rPr>
              <a:t>Panic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1" tooltip="Passion (emotion)"/>
              </a:rPr>
              <a:t>Passion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2" tooltip="Pity"/>
              </a:rPr>
              <a:t>Pity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 tooltip="Pleasure"/>
              </a:rPr>
              <a:t>Pleasure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3" tooltip="Pride"/>
              </a:rPr>
              <a:t>Pride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4" tooltip="Rage (emotion)"/>
              </a:rPr>
              <a:t>Rage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5" tooltip="Regret (emotion)"/>
              </a:rPr>
              <a:t>Regret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6" tooltip="Relief (emotion)"/>
              </a:rPr>
              <a:t>Relief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7" tooltip="Remorse"/>
              </a:rPr>
              <a:t>Remorse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8" tooltip="Sadness"/>
              </a:rPr>
              <a:t>Sadness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tooltip="Contentment"/>
              </a:rPr>
              <a:t>Satisfaction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9" tooltip="Self-confidence"/>
              </a:rPr>
              <a:t>Self-confidence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0" tooltip="Shame"/>
              </a:rPr>
              <a:t>Shame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1" tooltip="Shock (emotion)"/>
              </a:rPr>
              <a:t>Shock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2" tooltip="Shyness"/>
              </a:rPr>
              <a:t>Shyness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3" tooltip="Sorrow (emotion)"/>
              </a:rPr>
              <a:t>Sorrow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4" tooltip="Suffering"/>
              </a:rPr>
              <a:t>Suffering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5" tooltip="Surprise (emotion)"/>
              </a:rPr>
              <a:t>Surprise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6" tooltip="Terror"/>
              </a:rPr>
              <a:t>Terror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7" tooltip="Trust (social sciences)"/>
              </a:rPr>
              <a:t>Trust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8" tooltip="Wonder (emotion)"/>
              </a:rPr>
              <a:t>Wonder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9" tooltip="Worry (emotion)"/>
              </a:rPr>
              <a:t>Worry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0" tooltip="Diligence"/>
              </a:rPr>
              <a:t>Zeal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1" tooltip="Zest (positive psychology)"/>
              </a:rPr>
              <a:t>Zest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14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 Emotion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and Anxiety</a:t>
            </a: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Anger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Sadness and Depression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Joy and Elation</a:t>
            </a: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Disgust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Anticipation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Surprise</a:t>
            </a:r>
          </a:p>
        </p:txBody>
      </p:sp>
      <p:pic>
        <p:nvPicPr>
          <p:cNvPr id="4" name="Picture 2" descr="File:Emotion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944" y="1430628"/>
            <a:ext cx="49530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09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749</TotalTime>
  <Words>1070</Words>
  <Application>Microsoft Office PowerPoint</Application>
  <PresentationFormat>Custom</PresentationFormat>
  <Paragraphs>115</Paragraphs>
  <Slides>22</Slides>
  <Notes>1</Notes>
  <HiddenSlides>1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 Boardroom</vt:lpstr>
      <vt:lpstr>Emotion</vt:lpstr>
      <vt:lpstr>Introduction </vt:lpstr>
      <vt:lpstr>Definition</vt:lpstr>
      <vt:lpstr>Characteristics of Emotion </vt:lpstr>
      <vt:lpstr>Slide 5</vt:lpstr>
      <vt:lpstr>Kind of Emotions</vt:lpstr>
      <vt:lpstr>Slide 7</vt:lpstr>
      <vt:lpstr>Types of Emotions</vt:lpstr>
      <vt:lpstr>Basic Emotion</vt:lpstr>
      <vt:lpstr>Robert Plutchik's theory says that the eight basic emotions are</vt:lpstr>
      <vt:lpstr>Components of Emotion</vt:lpstr>
      <vt:lpstr>Bodily Changes in Emotion</vt:lpstr>
      <vt:lpstr>The Common-Sense Theory of Emotion</vt:lpstr>
      <vt:lpstr>Common sense theory </vt:lpstr>
      <vt:lpstr>Theories of Emotion</vt:lpstr>
      <vt:lpstr>The James-Lange Theory of Emotion</vt:lpstr>
      <vt:lpstr>James-Lange Theory </vt:lpstr>
      <vt:lpstr>The Cannon-Bard Theory of Emotion</vt:lpstr>
      <vt:lpstr>Cannon-Bard Theory</vt:lpstr>
      <vt:lpstr>The Schachter-Singer Theory of Emotion</vt:lpstr>
      <vt:lpstr>Schacter-Singer Theory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</dc:title>
  <dc:creator>Balamurugan J</dc:creator>
  <cp:lastModifiedBy>devmukul</cp:lastModifiedBy>
  <cp:revision>30</cp:revision>
  <dcterms:created xsi:type="dcterms:W3CDTF">2014-01-21T14:47:52Z</dcterms:created>
  <dcterms:modified xsi:type="dcterms:W3CDTF">2016-08-27T06:12:53Z</dcterms:modified>
</cp:coreProperties>
</file>