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7" r:id="rId3"/>
    <p:sldId id="268" r:id="rId4"/>
    <p:sldId id="269" r:id="rId5"/>
    <p:sldId id="270" r:id="rId6"/>
    <p:sldId id="271" r:id="rId7"/>
    <p:sldId id="273" r:id="rId8"/>
    <p:sldId id="272" r:id="rId9"/>
    <p:sldId id="274" r:id="rId10"/>
    <p:sldId id="275" r:id="rId11"/>
    <p:sldId id="276" r:id="rId12"/>
    <p:sldId id="277" r:id="rId13"/>
    <p:sldId id="256" r:id="rId14"/>
    <p:sldId id="257" r:id="rId15"/>
    <p:sldId id="258" r:id="rId16"/>
    <p:sldId id="263" r:id="rId17"/>
    <p:sldId id="259" r:id="rId18"/>
    <p:sldId id="264" r:id="rId19"/>
    <p:sldId id="261" r:id="rId20"/>
    <p:sldId id="262" r:id="rId21"/>
    <p:sldId id="260"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8/11/2016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ctrTitle" sz="quarter"/>
          </p:nvPr>
        </p:nvSpPr>
        <p:spPr>
          <a:xfrm>
            <a:off x="965200" y="838200"/>
            <a:ext cx="10363200" cy="1143000"/>
          </a:xfrm>
        </p:spPr>
        <p:txBody>
          <a:bodyPr>
            <a:normAutofit fontScale="90000"/>
          </a:bodyPr>
          <a:lstStyle/>
          <a:p>
            <a:pPr eaLnBrk="1" hangingPunct="1">
              <a:defRPr/>
            </a:pPr>
            <a:r>
              <a:rPr lang="en-US" sz="6000" dirty="0" smtClean="0"/>
              <a:t>Social Psychology- </a:t>
            </a:r>
            <a:r>
              <a:rPr lang="en-US" dirty="0" smtClean="0"/>
              <a:t/>
            </a:r>
            <a:br>
              <a:rPr lang="en-US" dirty="0" smtClean="0"/>
            </a:br>
            <a:r>
              <a:rPr lang="en-US" dirty="0" smtClean="0"/>
              <a:t>Nature and Scope</a:t>
            </a:r>
          </a:p>
        </p:txBody>
      </p:sp>
      <p:sp>
        <p:nvSpPr>
          <p:cNvPr id="2" name="Subtitle 1"/>
          <p:cNvSpPr>
            <a:spLocks noGrp="1"/>
          </p:cNvSpPr>
          <p:nvPr>
            <p:ph type="subTitle" sz="quarter" idx="1"/>
          </p:nvPr>
        </p:nvSpPr>
        <p:spPr>
          <a:xfrm>
            <a:off x="1879600" y="5410201"/>
            <a:ext cx="8534400" cy="1046163"/>
          </a:xfrm>
        </p:spPr>
        <p:txBody>
          <a:bodyPr/>
          <a:lstStyle/>
          <a:p>
            <a:pPr>
              <a:defRPr/>
            </a:pPr>
            <a:r>
              <a:rPr lang="en-US" dirty="0" err="1" smtClean="0"/>
              <a:t>Dr</a:t>
            </a:r>
            <a:r>
              <a:rPr lang="en-US" dirty="0" smtClean="0"/>
              <a:t> J Balamurugan</a:t>
            </a:r>
            <a:endParaRPr lang="en-US" dirty="0"/>
          </a:p>
        </p:txBody>
      </p:sp>
      <p:pic>
        <p:nvPicPr>
          <p:cNvPr id="4100" name="Picture 4" descr="C:\Documents and Settings\admin\My Documents\My Pictures\SocialPsycholog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2514600"/>
            <a:ext cx="76200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565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066800"/>
          </a:xfrm>
        </p:spPr>
        <p:txBody>
          <a:bodyPr/>
          <a:lstStyle/>
          <a:p>
            <a:pPr>
              <a:defRPr/>
            </a:pPr>
            <a:r>
              <a:rPr lang="en-US" sz="3600" b="1" i="1" dirty="0" smtClean="0"/>
              <a:t>Nature of Social Psychology</a:t>
            </a:r>
            <a:endParaRPr lang="en-US" sz="3600" dirty="0"/>
          </a:p>
        </p:txBody>
      </p:sp>
      <p:sp>
        <p:nvSpPr>
          <p:cNvPr id="3" name="Content Placeholder 2"/>
          <p:cNvSpPr>
            <a:spLocks noGrp="1"/>
          </p:cNvSpPr>
          <p:nvPr>
            <p:ph idx="1"/>
          </p:nvPr>
        </p:nvSpPr>
        <p:spPr>
          <a:xfrm>
            <a:off x="406400" y="1600200"/>
            <a:ext cx="11277600" cy="4953000"/>
          </a:xfrm>
        </p:spPr>
        <p:txBody>
          <a:bodyPr>
            <a:normAutofit/>
          </a:bodyPr>
          <a:lstStyle/>
          <a:p>
            <a:pPr>
              <a:spcAft>
                <a:spcPts val="1800"/>
              </a:spcAft>
              <a:defRPr/>
            </a:pPr>
            <a:r>
              <a:rPr lang="en-US" sz="3600" dirty="0" smtClean="0">
                <a:solidFill>
                  <a:srgbClr val="FFFF00"/>
                </a:solidFill>
                <a:effectLst/>
              </a:rPr>
              <a:t>Social Psychology is </a:t>
            </a:r>
            <a:r>
              <a:rPr lang="en-US" sz="3600" b="1" dirty="0" smtClean="0">
                <a:solidFill>
                  <a:srgbClr val="FFFF00"/>
                </a:solidFill>
                <a:effectLst/>
              </a:rPr>
              <a:t>study of the nature and causes of social </a:t>
            </a:r>
            <a:r>
              <a:rPr lang="en-US" sz="3600" b="1" dirty="0" err="1" smtClean="0">
                <a:solidFill>
                  <a:srgbClr val="FFFF00"/>
                </a:solidFill>
                <a:effectLst/>
              </a:rPr>
              <a:t>behaviour</a:t>
            </a:r>
            <a:r>
              <a:rPr lang="en-US" sz="3600" b="1" dirty="0" smtClean="0">
                <a:solidFill>
                  <a:srgbClr val="FFFF00"/>
                </a:solidFill>
                <a:effectLst/>
              </a:rPr>
              <a:t> and thought</a:t>
            </a:r>
          </a:p>
          <a:p>
            <a:pPr lvl="1">
              <a:spcAft>
                <a:spcPts val="1200"/>
              </a:spcAft>
              <a:defRPr/>
            </a:pPr>
            <a:r>
              <a:rPr lang="en-US" sz="3200" dirty="0">
                <a:effectLst/>
              </a:rPr>
              <a:t>Social psychologists basically interested </a:t>
            </a:r>
            <a:r>
              <a:rPr lang="en-US" sz="3200" u="sng" dirty="0">
                <a:effectLst/>
              </a:rPr>
              <a:t>in understanding the factors and conditions that shape the social </a:t>
            </a:r>
            <a:r>
              <a:rPr lang="en-US" sz="3200" u="sng" dirty="0" err="1">
                <a:effectLst/>
              </a:rPr>
              <a:t>behaviour</a:t>
            </a:r>
            <a:r>
              <a:rPr lang="en-US" sz="3200" u="sng" dirty="0">
                <a:effectLst/>
              </a:rPr>
              <a:t> </a:t>
            </a:r>
            <a:r>
              <a:rPr lang="en-US" sz="3200" dirty="0">
                <a:effectLst/>
              </a:rPr>
              <a:t>and thought of individuals – their actions, feelings, beliefs, memories and inferences concerning the other persons. </a:t>
            </a:r>
            <a:endParaRPr lang="en-US" sz="3200" dirty="0" smtClean="0">
              <a:effectLst/>
            </a:endParaRPr>
          </a:p>
          <a:p>
            <a:pPr lvl="1">
              <a:defRPr/>
            </a:pPr>
            <a:r>
              <a:rPr lang="en-US" sz="3200" dirty="0" smtClean="0">
                <a:effectLst/>
              </a:rPr>
              <a:t>A </a:t>
            </a:r>
            <a:r>
              <a:rPr lang="en-US" sz="3200" dirty="0">
                <a:effectLst/>
              </a:rPr>
              <a:t>huge number of variables play a role in this regard. </a:t>
            </a:r>
            <a:endParaRPr lang="en-US" sz="3200" dirty="0" smtClean="0"/>
          </a:p>
        </p:txBody>
      </p:sp>
    </p:spTree>
    <p:extLst>
      <p:ext uri="{BB962C8B-B14F-4D97-AF65-F5344CB8AC3E}">
        <p14:creationId xmlns:p14="http://schemas.microsoft.com/office/powerpoint/2010/main" val="198897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b="1" i="1" dirty="0" smtClean="0"/>
              <a:t>Nature of Social Psychology</a:t>
            </a:r>
            <a:endParaRPr lang="en-US" sz="3600" dirty="0"/>
          </a:p>
        </p:txBody>
      </p:sp>
      <p:sp>
        <p:nvSpPr>
          <p:cNvPr id="3" name="Content Placeholder 2"/>
          <p:cNvSpPr>
            <a:spLocks noGrp="1"/>
          </p:cNvSpPr>
          <p:nvPr>
            <p:ph idx="1"/>
          </p:nvPr>
        </p:nvSpPr>
        <p:spPr/>
        <p:txBody>
          <a:bodyPr>
            <a:normAutofit/>
          </a:bodyPr>
          <a:lstStyle/>
          <a:p>
            <a:pPr>
              <a:spcAft>
                <a:spcPts val="1800"/>
              </a:spcAft>
              <a:defRPr/>
            </a:pPr>
            <a:r>
              <a:rPr lang="en-US" sz="3600" dirty="0" smtClean="0">
                <a:solidFill>
                  <a:srgbClr val="FFFF00"/>
                </a:solidFill>
              </a:rPr>
              <a:t>Social Psychology is scientific in nature </a:t>
            </a:r>
            <a:r>
              <a:rPr lang="en-US" sz="3600" dirty="0" smtClean="0"/>
              <a:t>because it adopts the values and methods used in other fields of science.</a:t>
            </a:r>
          </a:p>
          <a:p>
            <a:pPr>
              <a:defRPr/>
            </a:pPr>
            <a:r>
              <a:rPr lang="en-US" sz="3600" dirty="0" smtClean="0">
                <a:solidFill>
                  <a:srgbClr val="FFFF00"/>
                </a:solidFill>
              </a:rPr>
              <a:t>Social Psychologists adopt the scientific method </a:t>
            </a:r>
            <a:r>
              <a:rPr lang="en-US" sz="3600" dirty="0" smtClean="0"/>
              <a:t>because “common sense” provides an unreliable guide to social </a:t>
            </a:r>
            <a:r>
              <a:rPr lang="en-US" sz="3600" dirty="0" err="1" smtClean="0"/>
              <a:t>behaviour</a:t>
            </a:r>
            <a:r>
              <a:rPr lang="en-US" sz="3600" dirty="0" smtClean="0"/>
              <a:t>.</a:t>
            </a:r>
          </a:p>
        </p:txBody>
      </p:sp>
    </p:spTree>
    <p:extLst>
      <p:ext uri="{BB962C8B-B14F-4D97-AF65-F5344CB8AC3E}">
        <p14:creationId xmlns:p14="http://schemas.microsoft.com/office/powerpoint/2010/main" val="3861561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b="1" i="1" dirty="0" smtClean="0"/>
              <a:t>Scope of Social Psychology</a:t>
            </a:r>
            <a:endParaRPr lang="en-US" sz="3600" b="1" i="1" dirty="0"/>
          </a:p>
        </p:txBody>
      </p:sp>
      <p:sp>
        <p:nvSpPr>
          <p:cNvPr id="3" name="Content Placeholder 2"/>
          <p:cNvSpPr>
            <a:spLocks noGrp="1"/>
          </p:cNvSpPr>
          <p:nvPr>
            <p:ph idx="1"/>
          </p:nvPr>
        </p:nvSpPr>
        <p:spPr>
          <a:xfrm>
            <a:off x="711200" y="1752601"/>
            <a:ext cx="10363200" cy="4454525"/>
          </a:xfrm>
        </p:spPr>
        <p:txBody>
          <a:bodyPr/>
          <a:lstStyle/>
          <a:p>
            <a:pPr>
              <a:defRPr/>
            </a:pPr>
            <a:r>
              <a:rPr lang="en-US" sz="2800" dirty="0" smtClean="0">
                <a:effectLst/>
              </a:rPr>
              <a:t>Socialization </a:t>
            </a:r>
            <a:r>
              <a:rPr lang="en-US" sz="2800" dirty="0">
                <a:effectLst/>
              </a:rPr>
              <a:t>of the </a:t>
            </a:r>
            <a:r>
              <a:rPr lang="en-US" sz="2800" dirty="0" smtClean="0">
                <a:effectLst/>
              </a:rPr>
              <a:t>Child</a:t>
            </a:r>
          </a:p>
          <a:p>
            <a:pPr>
              <a:defRPr/>
            </a:pPr>
            <a:r>
              <a:rPr lang="en-US" sz="2800" dirty="0">
                <a:effectLst/>
              </a:rPr>
              <a:t>Social </a:t>
            </a:r>
            <a:r>
              <a:rPr lang="en-US" sz="2800" dirty="0" smtClean="0">
                <a:effectLst/>
              </a:rPr>
              <a:t>Motivation</a:t>
            </a:r>
          </a:p>
          <a:p>
            <a:pPr>
              <a:defRPr/>
            </a:pPr>
            <a:r>
              <a:rPr lang="en-US" sz="2800" dirty="0">
                <a:effectLst/>
              </a:rPr>
              <a:t>Attitudes and their </a:t>
            </a:r>
            <a:r>
              <a:rPr lang="en-US" sz="2800" dirty="0" smtClean="0">
                <a:effectLst/>
              </a:rPr>
              <a:t>Measurement</a:t>
            </a:r>
          </a:p>
          <a:p>
            <a:pPr>
              <a:defRPr/>
            </a:pPr>
            <a:r>
              <a:rPr lang="en-US" sz="2800" dirty="0">
                <a:effectLst/>
              </a:rPr>
              <a:t>Social </a:t>
            </a:r>
            <a:r>
              <a:rPr lang="en-US" sz="2800" dirty="0" smtClean="0">
                <a:effectLst/>
              </a:rPr>
              <a:t>Interaction</a:t>
            </a:r>
          </a:p>
          <a:p>
            <a:pPr>
              <a:defRPr/>
            </a:pPr>
            <a:r>
              <a:rPr lang="en-US" sz="2800" dirty="0">
                <a:effectLst/>
              </a:rPr>
              <a:t>Social </a:t>
            </a:r>
            <a:r>
              <a:rPr lang="en-US" sz="2800" dirty="0" smtClean="0">
                <a:effectLst/>
              </a:rPr>
              <a:t>Perception</a:t>
            </a:r>
          </a:p>
          <a:p>
            <a:pPr>
              <a:defRPr/>
            </a:pPr>
            <a:r>
              <a:rPr lang="en-US" sz="2800" dirty="0">
                <a:effectLst/>
              </a:rPr>
              <a:t>Social </a:t>
            </a:r>
            <a:r>
              <a:rPr lang="en-US" sz="2800" dirty="0" smtClean="0">
                <a:effectLst/>
              </a:rPr>
              <a:t>Learning</a:t>
            </a:r>
          </a:p>
          <a:p>
            <a:pPr>
              <a:defRPr/>
            </a:pPr>
            <a:r>
              <a:rPr lang="en-US" sz="2800" dirty="0">
                <a:effectLst/>
              </a:rPr>
              <a:t>Culture and </a:t>
            </a:r>
            <a:r>
              <a:rPr lang="en-US" sz="2800" dirty="0" smtClean="0">
                <a:effectLst/>
              </a:rPr>
              <a:t>Personality</a:t>
            </a:r>
          </a:p>
          <a:p>
            <a:pPr>
              <a:defRPr/>
            </a:pPr>
            <a:r>
              <a:rPr lang="en-US" sz="2800" dirty="0">
                <a:effectLst/>
              </a:rPr>
              <a:t>Language and Communication</a:t>
            </a:r>
            <a:endParaRPr lang="en-US" sz="2800" dirty="0"/>
          </a:p>
        </p:txBody>
      </p:sp>
    </p:spTree>
    <p:extLst>
      <p:ext uri="{BB962C8B-B14F-4D97-AF65-F5344CB8AC3E}">
        <p14:creationId xmlns:p14="http://schemas.microsoft.com/office/powerpoint/2010/main" val="4159900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psychology and related disciplines</a:t>
            </a:r>
            <a:endParaRPr lang="en-US" dirty="0"/>
          </a:p>
        </p:txBody>
      </p:sp>
    </p:spTree>
    <p:extLst>
      <p:ext uri="{BB962C8B-B14F-4D97-AF65-F5344CB8AC3E}">
        <p14:creationId xmlns:p14="http://schemas.microsoft.com/office/powerpoint/2010/main" val="562353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64" y="390660"/>
            <a:ext cx="10131425" cy="1038896"/>
          </a:xfrm>
        </p:spPr>
        <p:txBody>
          <a:bodyPr/>
          <a:lstStyle/>
          <a:p>
            <a:r>
              <a:rPr lang="en-US" dirty="0" smtClean="0"/>
              <a:t>Social psychology and general psychology</a:t>
            </a:r>
            <a:endParaRPr lang="en-US" dirty="0"/>
          </a:p>
        </p:txBody>
      </p:sp>
      <p:sp>
        <p:nvSpPr>
          <p:cNvPr id="3" name="Content Placeholder 2"/>
          <p:cNvSpPr>
            <a:spLocks noGrp="1"/>
          </p:cNvSpPr>
          <p:nvPr>
            <p:ph idx="1"/>
          </p:nvPr>
        </p:nvSpPr>
        <p:spPr>
          <a:xfrm>
            <a:off x="647163" y="1648497"/>
            <a:ext cx="11162763" cy="4842456"/>
          </a:xfrm>
        </p:spPr>
        <p:txBody>
          <a:bodyPr>
            <a:noAutofit/>
          </a:bodyPr>
          <a:lstStyle/>
          <a:p>
            <a:pPr>
              <a:spcAft>
                <a:spcPts val="1800"/>
              </a:spcAft>
            </a:pPr>
            <a:r>
              <a:rPr lang="en-US" sz="2600" dirty="0"/>
              <a:t>The social psychology is quite intimately related with the general psychology. </a:t>
            </a:r>
            <a:endParaRPr lang="en-US" sz="2600" dirty="0" smtClean="0"/>
          </a:p>
          <a:p>
            <a:pPr>
              <a:spcAft>
                <a:spcPts val="1800"/>
              </a:spcAft>
            </a:pPr>
            <a:r>
              <a:rPr lang="en-US" sz="2600" dirty="0" smtClean="0">
                <a:solidFill>
                  <a:srgbClr val="FFFF00"/>
                </a:solidFill>
              </a:rPr>
              <a:t>General </a:t>
            </a:r>
            <a:r>
              <a:rPr lang="en-US" sz="2600" dirty="0">
                <a:solidFill>
                  <a:srgbClr val="FFFF00"/>
                </a:solidFill>
              </a:rPr>
              <a:t>psychology makes </a:t>
            </a:r>
            <a:r>
              <a:rPr lang="en-US" sz="2600" u="sng" dirty="0">
                <a:solidFill>
                  <a:srgbClr val="FFFF00"/>
                </a:solidFill>
              </a:rPr>
              <a:t>a study of the individual </a:t>
            </a:r>
            <a:r>
              <a:rPr lang="en-US" sz="2600" u="sng" dirty="0" err="1">
                <a:solidFill>
                  <a:srgbClr val="FFFF00"/>
                </a:solidFill>
              </a:rPr>
              <a:t>behaviour</a:t>
            </a:r>
            <a:r>
              <a:rPr lang="en-US" sz="2600" dirty="0"/>
              <a:t>. It studies the individual without making any reference to the social environment. </a:t>
            </a:r>
            <a:endParaRPr lang="en-US" sz="2600" dirty="0" smtClean="0"/>
          </a:p>
          <a:p>
            <a:pPr>
              <a:spcAft>
                <a:spcPts val="1800"/>
              </a:spcAft>
            </a:pPr>
            <a:r>
              <a:rPr lang="en-US" sz="2600" dirty="0" smtClean="0"/>
              <a:t>On </a:t>
            </a:r>
            <a:r>
              <a:rPr lang="en-US" sz="2600" dirty="0"/>
              <a:t>the other hand, </a:t>
            </a:r>
            <a:r>
              <a:rPr lang="en-US" sz="2600" dirty="0">
                <a:solidFill>
                  <a:srgbClr val="FFFF00"/>
                </a:solidFill>
              </a:rPr>
              <a:t>social psychology </a:t>
            </a:r>
            <a:r>
              <a:rPr lang="en-US" sz="2600" u="sng" dirty="0">
                <a:solidFill>
                  <a:srgbClr val="FFFF00"/>
                </a:solidFill>
              </a:rPr>
              <a:t>studies the social </a:t>
            </a:r>
            <a:r>
              <a:rPr lang="en-US" sz="2600" u="sng" dirty="0" err="1">
                <a:solidFill>
                  <a:srgbClr val="FFFF00"/>
                </a:solidFill>
              </a:rPr>
              <a:t>behaviour</a:t>
            </a:r>
            <a:r>
              <a:rPr lang="en-US" sz="2600" dirty="0">
                <a:solidFill>
                  <a:srgbClr val="FFFF00"/>
                </a:solidFill>
              </a:rPr>
              <a:t> of the individual</a:t>
            </a:r>
            <a:r>
              <a:rPr lang="en-US" sz="2600" dirty="0"/>
              <a:t>. </a:t>
            </a:r>
            <a:endParaRPr lang="en-US" sz="2600" dirty="0" smtClean="0"/>
          </a:p>
          <a:p>
            <a:pPr>
              <a:spcAft>
                <a:spcPts val="1800"/>
              </a:spcAft>
            </a:pPr>
            <a:r>
              <a:rPr lang="en-US" sz="2600" dirty="0" smtClean="0"/>
              <a:t>The </a:t>
            </a:r>
            <a:r>
              <a:rPr lang="en-US" sz="2600" dirty="0"/>
              <a:t>identity between general psychology and social psychology is on account of the fact that both must make a study of the </a:t>
            </a:r>
            <a:r>
              <a:rPr lang="en-US" sz="2600" dirty="0" err="1"/>
              <a:t>behaviour</a:t>
            </a:r>
            <a:r>
              <a:rPr lang="en-US" sz="2600" dirty="0"/>
              <a:t> of an individual as a social being. </a:t>
            </a:r>
            <a:endParaRPr lang="en-US" sz="2600" dirty="0" smtClean="0"/>
          </a:p>
          <a:p>
            <a:pPr>
              <a:spcAft>
                <a:spcPts val="1800"/>
              </a:spcAft>
            </a:pPr>
            <a:r>
              <a:rPr lang="en-US" sz="2600" dirty="0" smtClean="0">
                <a:solidFill>
                  <a:srgbClr val="FFFF00"/>
                </a:solidFill>
              </a:rPr>
              <a:t>We </a:t>
            </a:r>
            <a:r>
              <a:rPr lang="en-US" sz="2600" dirty="0">
                <a:solidFill>
                  <a:srgbClr val="FFFF00"/>
                </a:solidFill>
              </a:rPr>
              <a:t>cannot make study of the </a:t>
            </a:r>
            <a:r>
              <a:rPr lang="en-US" sz="2600" dirty="0" err="1">
                <a:solidFill>
                  <a:srgbClr val="FFFF00"/>
                </a:solidFill>
              </a:rPr>
              <a:t>behaviour</a:t>
            </a:r>
            <a:r>
              <a:rPr lang="en-US" sz="2600" dirty="0">
                <a:solidFill>
                  <a:srgbClr val="FFFF00"/>
                </a:solidFill>
              </a:rPr>
              <a:t> of an individual without taking into consider the social setting in which he is placed. </a:t>
            </a:r>
          </a:p>
        </p:txBody>
      </p:sp>
    </p:spTree>
    <p:extLst>
      <p:ext uri="{BB962C8B-B14F-4D97-AF65-F5344CB8AC3E}">
        <p14:creationId xmlns:p14="http://schemas.microsoft.com/office/powerpoint/2010/main" val="2096534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9144"/>
            <a:ext cx="10131425" cy="884349"/>
          </a:xfrm>
        </p:spPr>
        <p:txBody>
          <a:bodyPr/>
          <a:lstStyle/>
          <a:p>
            <a:r>
              <a:rPr lang="en-US" dirty="0" smtClean="0"/>
              <a:t>Social psychology and sociology</a:t>
            </a:r>
            <a:endParaRPr lang="en-US" dirty="0"/>
          </a:p>
        </p:txBody>
      </p:sp>
      <p:sp>
        <p:nvSpPr>
          <p:cNvPr id="3" name="Content Placeholder 2"/>
          <p:cNvSpPr>
            <a:spLocks noGrp="1"/>
          </p:cNvSpPr>
          <p:nvPr>
            <p:ph idx="1"/>
          </p:nvPr>
        </p:nvSpPr>
        <p:spPr>
          <a:xfrm>
            <a:off x="685801" y="1622739"/>
            <a:ext cx="11149884" cy="4778062"/>
          </a:xfrm>
        </p:spPr>
        <p:txBody>
          <a:bodyPr>
            <a:noAutofit/>
          </a:bodyPr>
          <a:lstStyle/>
          <a:p>
            <a:pPr>
              <a:spcAft>
                <a:spcPts val="1200"/>
              </a:spcAft>
            </a:pPr>
            <a:r>
              <a:rPr lang="en-US" sz="2600" dirty="0"/>
              <a:t>Social psychology has also very intimate relationship with sociology. </a:t>
            </a:r>
            <a:endParaRPr lang="en-US" sz="2600" dirty="0" smtClean="0"/>
          </a:p>
          <a:p>
            <a:pPr>
              <a:spcAft>
                <a:spcPts val="1200"/>
              </a:spcAft>
            </a:pPr>
            <a:r>
              <a:rPr lang="en-US" sz="2600" dirty="0" smtClean="0">
                <a:solidFill>
                  <a:srgbClr val="FFFF00"/>
                </a:solidFill>
              </a:rPr>
              <a:t>Sociology </a:t>
            </a:r>
            <a:r>
              <a:rPr lang="en-US" sz="2600" dirty="0">
                <a:solidFill>
                  <a:srgbClr val="FFFF00"/>
                </a:solidFill>
              </a:rPr>
              <a:t>makes a study of the </a:t>
            </a:r>
            <a:r>
              <a:rPr lang="en-US" sz="2600" dirty="0" smtClean="0">
                <a:solidFill>
                  <a:srgbClr val="FFFF00"/>
                </a:solidFill>
              </a:rPr>
              <a:t>social group</a:t>
            </a:r>
            <a:r>
              <a:rPr lang="en-US" sz="2600" dirty="0"/>
              <a:t>. </a:t>
            </a:r>
            <a:endParaRPr lang="en-US" sz="2600" dirty="0" smtClean="0"/>
          </a:p>
          <a:p>
            <a:pPr>
              <a:spcAft>
                <a:spcPts val="1200"/>
              </a:spcAft>
            </a:pPr>
            <a:r>
              <a:rPr lang="en-US" sz="2600" dirty="0" smtClean="0"/>
              <a:t>This </a:t>
            </a:r>
            <a:r>
              <a:rPr lang="en-US" sz="2600" dirty="0"/>
              <a:t>subject </a:t>
            </a:r>
            <a:r>
              <a:rPr lang="en-US" sz="2600" dirty="0" smtClean="0"/>
              <a:t>of Sociology makes </a:t>
            </a:r>
            <a:r>
              <a:rPr lang="en-US" sz="2600" dirty="0"/>
              <a:t>a scientific study of social </a:t>
            </a:r>
            <a:r>
              <a:rPr lang="en-US" sz="2600" dirty="0" err="1"/>
              <a:t>organisation</a:t>
            </a:r>
            <a:r>
              <a:rPr lang="en-US" sz="2600" dirty="0"/>
              <a:t> and group </a:t>
            </a:r>
            <a:r>
              <a:rPr lang="en-US" sz="2600" dirty="0" err="1"/>
              <a:t>behaviour</a:t>
            </a:r>
            <a:r>
              <a:rPr lang="en-US" sz="2600" dirty="0"/>
              <a:t> as distinct from the </a:t>
            </a:r>
            <a:r>
              <a:rPr lang="en-US" sz="2600" dirty="0" err="1"/>
              <a:t>behaviour</a:t>
            </a:r>
            <a:r>
              <a:rPr lang="en-US" sz="2600" dirty="0"/>
              <a:t>  of the individuals in </a:t>
            </a:r>
            <a:r>
              <a:rPr lang="en-US" sz="2600" dirty="0" smtClean="0"/>
              <a:t>the social </a:t>
            </a:r>
            <a:r>
              <a:rPr lang="en-US" sz="2600" dirty="0"/>
              <a:t>group. </a:t>
            </a:r>
            <a:endParaRPr lang="en-US" sz="2600" dirty="0" smtClean="0"/>
          </a:p>
          <a:p>
            <a:pPr>
              <a:spcAft>
                <a:spcPts val="1200"/>
              </a:spcAft>
            </a:pPr>
            <a:r>
              <a:rPr lang="en-US" sz="2600" dirty="0" smtClean="0"/>
              <a:t>It </a:t>
            </a:r>
            <a:r>
              <a:rPr lang="en-US" sz="2600" dirty="0"/>
              <a:t>studies how the groups are organized and what are their structures. </a:t>
            </a:r>
            <a:endParaRPr lang="en-US" sz="2600" dirty="0" smtClean="0"/>
          </a:p>
          <a:p>
            <a:pPr>
              <a:spcAft>
                <a:spcPts val="1200"/>
              </a:spcAft>
            </a:pPr>
            <a:r>
              <a:rPr lang="en-US" sz="2600" dirty="0" smtClean="0"/>
              <a:t>Thus</a:t>
            </a:r>
            <a:r>
              <a:rPr lang="en-US" sz="2600" dirty="0"/>
              <a:t>, it is more or less concerned with the study of the group in its various aspects. </a:t>
            </a:r>
            <a:endParaRPr lang="en-US" sz="2600" dirty="0" smtClean="0"/>
          </a:p>
          <a:p>
            <a:pPr>
              <a:spcAft>
                <a:spcPts val="1200"/>
              </a:spcAft>
            </a:pPr>
            <a:r>
              <a:rPr lang="en-US" sz="2600" dirty="0" smtClean="0"/>
              <a:t>The </a:t>
            </a:r>
            <a:r>
              <a:rPr lang="en-US" sz="2600" dirty="0">
                <a:solidFill>
                  <a:srgbClr val="FFFF00"/>
                </a:solidFill>
              </a:rPr>
              <a:t>social psychology also makes study of the groups with respect to the </a:t>
            </a:r>
            <a:r>
              <a:rPr lang="en-US" sz="2600" dirty="0" err="1">
                <a:solidFill>
                  <a:srgbClr val="FFFF00"/>
                </a:solidFill>
              </a:rPr>
              <a:t>behaviour</a:t>
            </a:r>
            <a:r>
              <a:rPr lang="en-US" sz="2600" dirty="0">
                <a:solidFill>
                  <a:srgbClr val="FFFF00"/>
                </a:solidFill>
              </a:rPr>
              <a:t> of the individuals in them</a:t>
            </a:r>
            <a:r>
              <a:rPr lang="en-US" sz="2600" dirty="0"/>
              <a:t>. </a:t>
            </a:r>
            <a:endParaRPr lang="en-US" sz="2600" dirty="0" smtClean="0"/>
          </a:p>
          <a:p>
            <a:pPr>
              <a:spcAft>
                <a:spcPts val="1200"/>
              </a:spcAft>
            </a:pPr>
            <a:r>
              <a:rPr lang="en-US" sz="2600" dirty="0" smtClean="0"/>
              <a:t>Thus</a:t>
            </a:r>
            <a:r>
              <a:rPr lang="en-US" sz="2600" dirty="0"/>
              <a:t>, both the sciences study the group but from different angles. </a:t>
            </a:r>
          </a:p>
        </p:txBody>
      </p:sp>
    </p:spTree>
    <p:extLst>
      <p:ext uri="{BB962C8B-B14F-4D97-AF65-F5344CB8AC3E}">
        <p14:creationId xmlns:p14="http://schemas.microsoft.com/office/powerpoint/2010/main" val="159665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2024"/>
            <a:ext cx="10131425" cy="807076"/>
          </a:xfrm>
        </p:spPr>
        <p:txBody>
          <a:bodyPr/>
          <a:lstStyle/>
          <a:p>
            <a:r>
              <a:rPr lang="en-US" b="1" dirty="0"/>
              <a:t>Social Psychology and </a:t>
            </a:r>
            <a:r>
              <a:rPr lang="en-US" b="1" dirty="0" smtClean="0"/>
              <a:t>Economics</a:t>
            </a:r>
            <a:endParaRPr lang="en-US" dirty="0"/>
          </a:p>
        </p:txBody>
      </p:sp>
      <p:sp>
        <p:nvSpPr>
          <p:cNvPr id="3" name="Content Placeholder 2"/>
          <p:cNvSpPr>
            <a:spLocks noGrp="1"/>
          </p:cNvSpPr>
          <p:nvPr>
            <p:ph idx="1"/>
          </p:nvPr>
        </p:nvSpPr>
        <p:spPr>
          <a:xfrm>
            <a:off x="685801" y="1596980"/>
            <a:ext cx="11008216" cy="4752305"/>
          </a:xfrm>
        </p:spPr>
        <p:txBody>
          <a:bodyPr>
            <a:noAutofit/>
          </a:bodyPr>
          <a:lstStyle/>
          <a:p>
            <a:pPr>
              <a:spcAft>
                <a:spcPts val="1200"/>
              </a:spcAft>
            </a:pPr>
            <a:r>
              <a:rPr lang="en-US" sz="2400" dirty="0" smtClean="0"/>
              <a:t>Economics </a:t>
            </a:r>
            <a:r>
              <a:rPr lang="en-US" sz="2400" dirty="0"/>
              <a:t>deals with earning and spending of money. This science makes a study of productivity, trade, distribution of money etc. </a:t>
            </a:r>
            <a:endParaRPr lang="en-US" sz="2400" dirty="0" smtClean="0"/>
          </a:p>
          <a:p>
            <a:pPr>
              <a:spcAft>
                <a:spcPts val="1200"/>
              </a:spcAft>
            </a:pPr>
            <a:r>
              <a:rPr lang="en-US" sz="2400" dirty="0" smtClean="0">
                <a:solidFill>
                  <a:srgbClr val="FFFF00"/>
                </a:solidFill>
              </a:rPr>
              <a:t>The </a:t>
            </a:r>
            <a:r>
              <a:rPr lang="en-US" sz="2400" dirty="0">
                <a:solidFill>
                  <a:srgbClr val="FFFF00"/>
                </a:solidFill>
              </a:rPr>
              <a:t>productivity, the trade, the home economics, the expenditure, the currency, the inflation and the deflation are all dependent on the individual’s </a:t>
            </a:r>
            <a:r>
              <a:rPr lang="en-US" sz="2400" dirty="0" err="1">
                <a:solidFill>
                  <a:srgbClr val="FFFF00"/>
                </a:solidFill>
              </a:rPr>
              <a:t>behaviour</a:t>
            </a:r>
            <a:r>
              <a:rPr lang="en-US" sz="2400" dirty="0">
                <a:solidFill>
                  <a:srgbClr val="FFFF00"/>
                </a:solidFill>
              </a:rPr>
              <a:t>. </a:t>
            </a:r>
            <a:endParaRPr lang="en-US" sz="2400" dirty="0" smtClean="0">
              <a:solidFill>
                <a:srgbClr val="FFFF00"/>
              </a:solidFill>
            </a:endParaRPr>
          </a:p>
          <a:p>
            <a:pPr>
              <a:spcAft>
                <a:spcPts val="1200"/>
              </a:spcAft>
            </a:pPr>
            <a:r>
              <a:rPr lang="en-US" sz="2400" dirty="0" smtClean="0"/>
              <a:t>When </a:t>
            </a:r>
            <a:r>
              <a:rPr lang="en-US" sz="2400" dirty="0"/>
              <a:t>men </a:t>
            </a:r>
            <a:r>
              <a:rPr lang="en-US" sz="2400" dirty="0" err="1"/>
              <a:t>labour</a:t>
            </a:r>
            <a:r>
              <a:rPr lang="en-US" sz="2400" dirty="0"/>
              <a:t> hard and work in co-operation then the productivity is higher, on the other productivity diminishes when there is discontent. </a:t>
            </a:r>
            <a:endParaRPr lang="en-US" sz="2400" dirty="0" smtClean="0"/>
          </a:p>
          <a:p>
            <a:pPr>
              <a:spcAft>
                <a:spcPts val="1200"/>
              </a:spcAft>
            </a:pPr>
            <a:r>
              <a:rPr lang="en-US" sz="2400" dirty="0" smtClean="0">
                <a:solidFill>
                  <a:srgbClr val="FFFF00"/>
                </a:solidFill>
              </a:rPr>
              <a:t>If </a:t>
            </a:r>
            <a:r>
              <a:rPr lang="en-US" sz="2400" dirty="0">
                <a:solidFill>
                  <a:srgbClr val="FFFF00"/>
                </a:solidFill>
              </a:rPr>
              <a:t>you do not pay attention to the individuals </a:t>
            </a:r>
            <a:r>
              <a:rPr lang="en-US" sz="2400" dirty="0" err="1" smtClean="0">
                <a:solidFill>
                  <a:srgbClr val="FFFF00"/>
                </a:solidFill>
              </a:rPr>
              <a:t>behaviour</a:t>
            </a:r>
            <a:r>
              <a:rPr lang="en-US" sz="2400" dirty="0" smtClean="0">
                <a:solidFill>
                  <a:srgbClr val="FFFF00"/>
                </a:solidFill>
              </a:rPr>
              <a:t> then </a:t>
            </a:r>
            <a:r>
              <a:rPr lang="en-US" sz="2400" dirty="0">
                <a:solidFill>
                  <a:srgbClr val="FFFF00"/>
                </a:solidFill>
              </a:rPr>
              <a:t>all the laws of economics are of no value. </a:t>
            </a:r>
            <a:endParaRPr lang="en-US" sz="2400" dirty="0" smtClean="0">
              <a:solidFill>
                <a:srgbClr val="FFFF00"/>
              </a:solidFill>
            </a:endParaRPr>
          </a:p>
          <a:p>
            <a:pPr>
              <a:spcAft>
                <a:spcPts val="1200"/>
              </a:spcAft>
            </a:pPr>
            <a:r>
              <a:rPr lang="en-US" sz="2400" dirty="0" smtClean="0"/>
              <a:t>As </a:t>
            </a:r>
            <a:r>
              <a:rPr lang="en-US" sz="2400" dirty="0"/>
              <a:t>a matter of fact, laws of economics are framed with reference to the individual’s living in the society. </a:t>
            </a:r>
            <a:endParaRPr lang="en-US" sz="2400" dirty="0" smtClean="0"/>
          </a:p>
          <a:p>
            <a:pPr>
              <a:spcAft>
                <a:spcPts val="1200"/>
              </a:spcAft>
            </a:pPr>
            <a:r>
              <a:rPr lang="en-US" sz="2400" dirty="0" smtClean="0">
                <a:solidFill>
                  <a:srgbClr val="FFFF00"/>
                </a:solidFill>
              </a:rPr>
              <a:t>The </a:t>
            </a:r>
            <a:r>
              <a:rPr lang="en-US" sz="2400" dirty="0">
                <a:solidFill>
                  <a:srgbClr val="FFFF00"/>
                </a:solidFill>
              </a:rPr>
              <a:t>social psychology also deals with the individual’s living in the society. Thus, each of these sciences influence each other</a:t>
            </a:r>
            <a:r>
              <a:rPr lang="en-US" sz="2400" dirty="0" smtClean="0">
                <a:solidFill>
                  <a:srgbClr val="FFFF00"/>
                </a:solidFill>
              </a:rPr>
              <a:t>.</a:t>
            </a:r>
            <a:endParaRPr lang="en-US" sz="2400" dirty="0">
              <a:solidFill>
                <a:srgbClr val="FFFF00"/>
              </a:solidFill>
            </a:endParaRPr>
          </a:p>
        </p:txBody>
      </p:sp>
    </p:spTree>
    <p:extLst>
      <p:ext uri="{BB962C8B-B14F-4D97-AF65-F5344CB8AC3E}">
        <p14:creationId xmlns:p14="http://schemas.microsoft.com/office/powerpoint/2010/main" val="1860675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psychology and anthropology</a:t>
            </a:r>
            <a:endParaRPr lang="en-US" dirty="0"/>
          </a:p>
        </p:txBody>
      </p:sp>
      <p:sp>
        <p:nvSpPr>
          <p:cNvPr id="3" name="Content Placeholder 2"/>
          <p:cNvSpPr>
            <a:spLocks noGrp="1"/>
          </p:cNvSpPr>
          <p:nvPr>
            <p:ph idx="1"/>
          </p:nvPr>
        </p:nvSpPr>
        <p:spPr>
          <a:xfrm>
            <a:off x="685801" y="2142067"/>
            <a:ext cx="10943822" cy="3988277"/>
          </a:xfrm>
        </p:spPr>
        <p:txBody>
          <a:bodyPr>
            <a:normAutofit/>
          </a:bodyPr>
          <a:lstStyle/>
          <a:p>
            <a:pPr>
              <a:spcAft>
                <a:spcPts val="1800"/>
              </a:spcAft>
            </a:pPr>
            <a:r>
              <a:rPr lang="en-US" sz="2600" dirty="0"/>
              <a:t>The social psychology is also quite closely related with anthropology. </a:t>
            </a:r>
            <a:endParaRPr lang="en-US" sz="2600" dirty="0" smtClean="0"/>
          </a:p>
          <a:p>
            <a:pPr>
              <a:spcAft>
                <a:spcPts val="1800"/>
              </a:spcAft>
            </a:pPr>
            <a:r>
              <a:rPr lang="en-US" sz="2600" dirty="0" smtClean="0"/>
              <a:t>According </a:t>
            </a:r>
            <a:r>
              <a:rPr lang="en-US" sz="2600" dirty="0"/>
              <a:t>to Wissler, the </a:t>
            </a:r>
            <a:r>
              <a:rPr lang="en-US" sz="2600" dirty="0">
                <a:solidFill>
                  <a:srgbClr val="FFFF00"/>
                </a:solidFill>
              </a:rPr>
              <a:t>psychology studies the </a:t>
            </a:r>
            <a:r>
              <a:rPr lang="en-US" sz="2600" dirty="0" err="1">
                <a:solidFill>
                  <a:srgbClr val="FFFF00"/>
                </a:solidFill>
              </a:rPr>
              <a:t>behaviour</a:t>
            </a:r>
            <a:r>
              <a:rPr lang="en-US" sz="2600" dirty="0">
                <a:solidFill>
                  <a:srgbClr val="FFFF00"/>
                </a:solidFill>
              </a:rPr>
              <a:t> of the individual </a:t>
            </a:r>
            <a:r>
              <a:rPr lang="en-US" sz="2600" dirty="0"/>
              <a:t>while </a:t>
            </a:r>
            <a:r>
              <a:rPr lang="en-US" sz="2600" dirty="0">
                <a:solidFill>
                  <a:srgbClr val="FFFF00"/>
                </a:solidFill>
              </a:rPr>
              <a:t>cultural anthropology studies </a:t>
            </a:r>
            <a:r>
              <a:rPr lang="en-US" sz="2600" dirty="0" smtClean="0">
                <a:solidFill>
                  <a:srgbClr val="FFFF00"/>
                </a:solidFill>
              </a:rPr>
              <a:t>group </a:t>
            </a:r>
            <a:r>
              <a:rPr lang="en-US" sz="2600" dirty="0" err="1" smtClean="0">
                <a:solidFill>
                  <a:srgbClr val="FFFF00"/>
                </a:solidFill>
              </a:rPr>
              <a:t>behaviour</a:t>
            </a:r>
            <a:r>
              <a:rPr lang="en-US" sz="2600" dirty="0" smtClean="0"/>
              <a:t>.</a:t>
            </a:r>
          </a:p>
          <a:p>
            <a:pPr>
              <a:spcAft>
                <a:spcPts val="1800"/>
              </a:spcAft>
            </a:pPr>
            <a:r>
              <a:rPr lang="en-US" sz="2600" dirty="0"/>
              <a:t>The cultural anthropology when it makes a study of different </a:t>
            </a:r>
            <a:r>
              <a:rPr lang="en-US" sz="2600" dirty="0" smtClean="0"/>
              <a:t>cultures, </a:t>
            </a:r>
            <a:r>
              <a:rPr lang="en-US" sz="2600" dirty="0"/>
              <a:t>clearly informs us that human beings differ in their outlooks in different cultures. </a:t>
            </a:r>
            <a:r>
              <a:rPr lang="en-US" sz="2600" dirty="0" smtClean="0"/>
              <a:t> </a:t>
            </a:r>
          </a:p>
          <a:p>
            <a:pPr>
              <a:spcAft>
                <a:spcPts val="1800"/>
              </a:spcAft>
            </a:pPr>
            <a:r>
              <a:rPr lang="en-US" sz="2600" dirty="0"/>
              <a:t>T</a:t>
            </a:r>
            <a:r>
              <a:rPr lang="en-US" sz="2600" dirty="0" smtClean="0"/>
              <a:t>he </a:t>
            </a:r>
            <a:r>
              <a:rPr lang="en-US" sz="2600" dirty="0"/>
              <a:t>understanding of the individual </a:t>
            </a:r>
            <a:r>
              <a:rPr lang="en-US" sz="2600" dirty="0" err="1"/>
              <a:t>bahviour</a:t>
            </a:r>
            <a:r>
              <a:rPr lang="en-US" sz="2600" dirty="0"/>
              <a:t> as a whole in different cultures we easily enter from the field of cultural anthropology to the field of social psychology</a:t>
            </a:r>
            <a:r>
              <a:rPr lang="en-US" sz="2600" dirty="0" smtClean="0"/>
              <a:t>.</a:t>
            </a:r>
            <a:endParaRPr lang="en-US" sz="2600" dirty="0"/>
          </a:p>
        </p:txBody>
      </p:sp>
    </p:spTree>
    <p:extLst>
      <p:ext uri="{BB962C8B-B14F-4D97-AF65-F5344CB8AC3E}">
        <p14:creationId xmlns:p14="http://schemas.microsoft.com/office/powerpoint/2010/main" val="1914761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67933"/>
            <a:ext cx="10131425" cy="781318"/>
          </a:xfrm>
        </p:spPr>
        <p:txBody>
          <a:bodyPr/>
          <a:lstStyle/>
          <a:p>
            <a:r>
              <a:rPr lang="en-US" b="1" dirty="0"/>
              <a:t>Social Psychology and Political </a:t>
            </a:r>
            <a:r>
              <a:rPr lang="en-US" b="1" dirty="0" smtClean="0"/>
              <a:t>Science</a:t>
            </a:r>
            <a:endParaRPr lang="en-US" dirty="0"/>
          </a:p>
        </p:txBody>
      </p:sp>
      <p:sp>
        <p:nvSpPr>
          <p:cNvPr id="3" name="Content Placeholder 2"/>
          <p:cNvSpPr>
            <a:spLocks noGrp="1"/>
          </p:cNvSpPr>
          <p:nvPr>
            <p:ph idx="1"/>
          </p:nvPr>
        </p:nvSpPr>
        <p:spPr>
          <a:xfrm>
            <a:off x="685801" y="1854559"/>
            <a:ext cx="10930943" cy="4250028"/>
          </a:xfrm>
        </p:spPr>
        <p:txBody>
          <a:bodyPr>
            <a:noAutofit/>
          </a:bodyPr>
          <a:lstStyle/>
          <a:p>
            <a:pPr>
              <a:spcAft>
                <a:spcPts val="1800"/>
              </a:spcAft>
            </a:pPr>
            <a:r>
              <a:rPr lang="en-US" sz="2400" dirty="0" smtClean="0">
                <a:solidFill>
                  <a:srgbClr val="FFFF00"/>
                </a:solidFill>
              </a:rPr>
              <a:t>Political </a:t>
            </a:r>
            <a:r>
              <a:rPr lang="en-US" sz="2400" dirty="0">
                <a:solidFill>
                  <a:srgbClr val="FFFF00"/>
                </a:solidFill>
              </a:rPr>
              <a:t>science is mainly concerned with the Administration and Government of different nations. </a:t>
            </a:r>
            <a:r>
              <a:rPr lang="en-US" sz="2400" dirty="0"/>
              <a:t>It studies the constitutions of countries. It probes into the nature of the Government. </a:t>
            </a:r>
            <a:endParaRPr lang="en-US" sz="2400" dirty="0" smtClean="0"/>
          </a:p>
          <a:p>
            <a:pPr>
              <a:spcAft>
                <a:spcPts val="1800"/>
              </a:spcAft>
            </a:pPr>
            <a:r>
              <a:rPr lang="en-US" sz="2400" dirty="0" smtClean="0">
                <a:solidFill>
                  <a:srgbClr val="FFFF00"/>
                </a:solidFill>
              </a:rPr>
              <a:t>It </a:t>
            </a:r>
            <a:r>
              <a:rPr lang="en-US" sz="2400" dirty="0">
                <a:solidFill>
                  <a:srgbClr val="FFFF00"/>
                </a:solidFill>
              </a:rPr>
              <a:t>deals with the rights and duties of the citizens. </a:t>
            </a:r>
            <a:endParaRPr lang="en-US" sz="2400" dirty="0" smtClean="0">
              <a:solidFill>
                <a:srgbClr val="FFFF00"/>
              </a:solidFill>
            </a:endParaRPr>
          </a:p>
          <a:p>
            <a:pPr>
              <a:spcAft>
                <a:spcPts val="1800"/>
              </a:spcAft>
            </a:pPr>
            <a:r>
              <a:rPr lang="en-US" sz="2400" dirty="0"/>
              <a:t>The political science </a:t>
            </a:r>
            <a:r>
              <a:rPr lang="en-US" sz="2400" dirty="0" smtClean="0"/>
              <a:t>studies the </a:t>
            </a:r>
            <a:r>
              <a:rPr lang="en-US" sz="2400" dirty="0"/>
              <a:t>group </a:t>
            </a:r>
            <a:r>
              <a:rPr lang="en-US" sz="2400" dirty="0" smtClean="0"/>
              <a:t>activities </a:t>
            </a:r>
            <a:r>
              <a:rPr lang="en-US" sz="2400" dirty="0"/>
              <a:t>which deal </a:t>
            </a:r>
            <a:r>
              <a:rPr lang="en-US" sz="2400" dirty="0" smtClean="0"/>
              <a:t>with </a:t>
            </a:r>
            <a:r>
              <a:rPr lang="en-US" sz="2400" dirty="0"/>
              <a:t>the formation of </a:t>
            </a:r>
            <a:r>
              <a:rPr lang="en-US" sz="2400" dirty="0" smtClean="0"/>
              <a:t>laws and </a:t>
            </a:r>
            <a:r>
              <a:rPr lang="en-US" sz="2400" dirty="0" err="1" smtClean="0"/>
              <a:t>organisation</a:t>
            </a:r>
            <a:r>
              <a:rPr lang="en-US" sz="2400" dirty="0" smtClean="0"/>
              <a:t> </a:t>
            </a:r>
            <a:r>
              <a:rPr lang="en-US" sz="2400" dirty="0"/>
              <a:t>of </a:t>
            </a:r>
            <a:r>
              <a:rPr lang="en-US" sz="2400" dirty="0" smtClean="0"/>
              <a:t>Government. </a:t>
            </a:r>
          </a:p>
          <a:p>
            <a:pPr>
              <a:spcAft>
                <a:spcPts val="1800"/>
              </a:spcAft>
            </a:pPr>
            <a:r>
              <a:rPr lang="en-US" sz="2400" dirty="0">
                <a:solidFill>
                  <a:srgbClr val="FFFF00"/>
                </a:solidFill>
              </a:rPr>
              <a:t>W</a:t>
            </a:r>
            <a:r>
              <a:rPr lang="en-US" sz="2400" dirty="0" smtClean="0">
                <a:solidFill>
                  <a:srgbClr val="FFFF00"/>
                </a:solidFill>
              </a:rPr>
              <a:t>hile </a:t>
            </a:r>
            <a:r>
              <a:rPr lang="en-US" sz="2400" dirty="0">
                <a:solidFill>
                  <a:srgbClr val="FFFF00"/>
                </a:solidFill>
              </a:rPr>
              <a:t>the social psychology studies aspect of the individual </a:t>
            </a:r>
            <a:r>
              <a:rPr lang="en-US" sz="2400" dirty="0" err="1">
                <a:solidFill>
                  <a:srgbClr val="FFFF00"/>
                </a:solidFill>
              </a:rPr>
              <a:t>behaviour</a:t>
            </a:r>
            <a:r>
              <a:rPr lang="en-US" sz="2400" dirty="0">
                <a:solidFill>
                  <a:srgbClr val="FFFF00"/>
                </a:solidFill>
              </a:rPr>
              <a:t> in the society</a:t>
            </a:r>
            <a:r>
              <a:rPr lang="en-US" sz="2400" dirty="0"/>
              <a:t>. </a:t>
            </a:r>
            <a:endParaRPr lang="en-US" sz="2400" dirty="0" smtClean="0"/>
          </a:p>
          <a:p>
            <a:pPr>
              <a:spcAft>
                <a:spcPts val="1800"/>
              </a:spcAft>
            </a:pPr>
            <a:r>
              <a:rPr lang="en-US" sz="2400" dirty="0" smtClean="0"/>
              <a:t>Many </a:t>
            </a:r>
            <a:r>
              <a:rPr lang="en-US" sz="2400" dirty="0"/>
              <a:t>of the problems of social psychology and political science are common. </a:t>
            </a:r>
          </a:p>
        </p:txBody>
      </p:sp>
    </p:spTree>
    <p:extLst>
      <p:ext uri="{BB962C8B-B14F-4D97-AF65-F5344CB8AC3E}">
        <p14:creationId xmlns:p14="http://schemas.microsoft.com/office/powerpoint/2010/main" val="2447660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58" y="493691"/>
            <a:ext cx="10131425" cy="1038896"/>
          </a:xfrm>
        </p:spPr>
        <p:txBody>
          <a:bodyPr/>
          <a:lstStyle/>
          <a:p>
            <a:r>
              <a:rPr lang="en-US" b="1" dirty="0"/>
              <a:t>Social Psychology and Abnormal </a:t>
            </a:r>
            <a:r>
              <a:rPr lang="en-US" b="1" dirty="0" smtClean="0"/>
              <a:t>Psychology</a:t>
            </a:r>
            <a:endParaRPr lang="en-US" dirty="0"/>
          </a:p>
        </p:txBody>
      </p:sp>
      <p:sp>
        <p:nvSpPr>
          <p:cNvPr id="3" name="Content Placeholder 2"/>
          <p:cNvSpPr>
            <a:spLocks noGrp="1"/>
          </p:cNvSpPr>
          <p:nvPr>
            <p:ph idx="1"/>
          </p:nvPr>
        </p:nvSpPr>
        <p:spPr>
          <a:xfrm>
            <a:off x="476519" y="2142067"/>
            <a:ext cx="11269014" cy="4001156"/>
          </a:xfrm>
        </p:spPr>
        <p:txBody>
          <a:bodyPr>
            <a:noAutofit/>
          </a:bodyPr>
          <a:lstStyle/>
          <a:p>
            <a:pPr>
              <a:spcAft>
                <a:spcPts val="1800"/>
              </a:spcAft>
            </a:pPr>
            <a:r>
              <a:rPr lang="en-US" sz="2600" dirty="0" smtClean="0">
                <a:solidFill>
                  <a:srgbClr val="FFFF00"/>
                </a:solidFill>
              </a:rPr>
              <a:t>The </a:t>
            </a:r>
            <a:r>
              <a:rPr lang="en-US" sz="2600" dirty="0">
                <a:solidFill>
                  <a:srgbClr val="FFFF00"/>
                </a:solidFill>
              </a:rPr>
              <a:t>social psychology depends to a very great extent on abnormal psychology for understanding the abnormal or anti-social </a:t>
            </a:r>
            <a:r>
              <a:rPr lang="en-US" sz="2600" dirty="0" err="1">
                <a:solidFill>
                  <a:srgbClr val="FFFF00"/>
                </a:solidFill>
              </a:rPr>
              <a:t>behaviour</a:t>
            </a:r>
            <a:r>
              <a:rPr lang="en-US" sz="2600" dirty="0">
                <a:solidFill>
                  <a:srgbClr val="FFFF00"/>
                </a:solidFill>
              </a:rPr>
              <a:t> individuals. </a:t>
            </a:r>
            <a:endParaRPr lang="en-US" sz="2600" dirty="0" smtClean="0">
              <a:solidFill>
                <a:srgbClr val="FFFF00"/>
              </a:solidFill>
            </a:endParaRPr>
          </a:p>
          <a:p>
            <a:pPr>
              <a:spcAft>
                <a:spcPts val="1800"/>
              </a:spcAft>
            </a:pPr>
            <a:r>
              <a:rPr lang="en-US" sz="2600" dirty="0" smtClean="0"/>
              <a:t>The </a:t>
            </a:r>
            <a:r>
              <a:rPr lang="en-US" sz="2600" dirty="0"/>
              <a:t>abnormal </a:t>
            </a:r>
            <a:r>
              <a:rPr lang="en-US" sz="2600" dirty="0" err="1"/>
              <a:t>behaviour</a:t>
            </a:r>
            <a:r>
              <a:rPr lang="en-US" sz="2600" dirty="0"/>
              <a:t> of the individual, many a times, is a consequence of brain injury, alcoholism, syphilis and </a:t>
            </a:r>
            <a:r>
              <a:rPr lang="en-US" sz="2600" dirty="0" smtClean="0"/>
              <a:t>diseases. </a:t>
            </a:r>
          </a:p>
          <a:p>
            <a:pPr>
              <a:spcAft>
                <a:spcPts val="1800"/>
              </a:spcAft>
            </a:pPr>
            <a:r>
              <a:rPr lang="en-US" sz="2600" dirty="0" smtClean="0"/>
              <a:t>Thus</a:t>
            </a:r>
            <a:r>
              <a:rPr lang="en-US" sz="2600" dirty="0"/>
              <a:t>, </a:t>
            </a:r>
            <a:r>
              <a:rPr lang="en-US" sz="2600" dirty="0">
                <a:solidFill>
                  <a:srgbClr val="FFFF00"/>
                </a:solidFill>
              </a:rPr>
              <a:t>if one individual behaves in an abnormal or anti-social manner then the real cause of his such </a:t>
            </a:r>
            <a:r>
              <a:rPr lang="en-US" sz="2600" dirty="0" err="1">
                <a:solidFill>
                  <a:srgbClr val="FFFF00"/>
                </a:solidFill>
              </a:rPr>
              <a:t>behaviour</a:t>
            </a:r>
            <a:r>
              <a:rPr lang="en-US" sz="2600" dirty="0">
                <a:solidFill>
                  <a:srgbClr val="FFFF00"/>
                </a:solidFill>
              </a:rPr>
              <a:t> can be found with the help of </a:t>
            </a:r>
            <a:r>
              <a:rPr lang="en-US" sz="2600" dirty="0" smtClean="0">
                <a:solidFill>
                  <a:srgbClr val="FFFF00"/>
                </a:solidFill>
              </a:rPr>
              <a:t>social </a:t>
            </a:r>
            <a:r>
              <a:rPr lang="en-US" sz="2600" dirty="0">
                <a:solidFill>
                  <a:srgbClr val="FFFF00"/>
                </a:solidFill>
              </a:rPr>
              <a:t>psychology</a:t>
            </a:r>
            <a:r>
              <a:rPr lang="en-US" sz="2600" dirty="0" smtClean="0"/>
              <a:t>.</a:t>
            </a:r>
            <a:endParaRPr lang="en-US" sz="2600" dirty="0"/>
          </a:p>
          <a:p>
            <a:pPr>
              <a:spcAft>
                <a:spcPts val="1800"/>
              </a:spcAft>
            </a:pPr>
            <a:r>
              <a:rPr lang="en-US" sz="2600" dirty="0" smtClean="0"/>
              <a:t>The </a:t>
            </a:r>
            <a:r>
              <a:rPr lang="en-US" sz="2600" dirty="0"/>
              <a:t>study of social psychology is also helpful in the </a:t>
            </a:r>
            <a:r>
              <a:rPr lang="en-US" sz="2600" dirty="0" smtClean="0"/>
              <a:t>study </a:t>
            </a:r>
            <a:r>
              <a:rPr lang="en-US" sz="2600" dirty="0"/>
              <a:t>d abnormal psychology. </a:t>
            </a:r>
          </a:p>
        </p:txBody>
      </p:sp>
    </p:spTree>
    <p:extLst>
      <p:ext uri="{BB962C8B-B14F-4D97-AF65-F5344CB8AC3E}">
        <p14:creationId xmlns:p14="http://schemas.microsoft.com/office/powerpoint/2010/main" val="2181423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349285" y="228600"/>
            <a:ext cx="4725115" cy="2438400"/>
          </a:xfrm>
        </p:spPr>
        <p:txBody>
          <a:bodyPr/>
          <a:lstStyle/>
          <a:p>
            <a:pPr eaLnBrk="1" hangingPunct="1">
              <a:defRPr/>
            </a:pPr>
            <a:r>
              <a:rPr lang="en-US" sz="3600" b="1" i="1" dirty="0" smtClean="0"/>
              <a:t>Social Psychology</a:t>
            </a:r>
          </a:p>
        </p:txBody>
      </p:sp>
      <p:sp>
        <p:nvSpPr>
          <p:cNvPr id="104451" name="Rectangle 3"/>
          <p:cNvSpPr>
            <a:spLocks noGrp="1" noChangeArrowheads="1"/>
          </p:cNvSpPr>
          <p:nvPr>
            <p:ph type="body" idx="1"/>
          </p:nvPr>
        </p:nvSpPr>
        <p:spPr>
          <a:xfrm>
            <a:off x="914400" y="4224270"/>
            <a:ext cx="10363200" cy="2252729"/>
          </a:xfrm>
        </p:spPr>
        <p:txBody>
          <a:bodyPr>
            <a:normAutofit/>
          </a:bodyPr>
          <a:lstStyle/>
          <a:p>
            <a:pPr algn="ctr" eaLnBrk="1" hangingPunct="1">
              <a:defRPr/>
            </a:pPr>
            <a:r>
              <a:rPr lang="en-US" sz="3600" dirty="0" smtClean="0"/>
              <a:t>Social psychology is the scientific field which seeks to understand the nature and causes of social </a:t>
            </a:r>
            <a:r>
              <a:rPr lang="en-US" sz="3600" dirty="0" err="1" smtClean="0"/>
              <a:t>behaviour</a:t>
            </a:r>
            <a:r>
              <a:rPr lang="en-US" sz="3600" dirty="0" smtClean="0"/>
              <a:t>.</a:t>
            </a:r>
          </a:p>
        </p:txBody>
      </p:sp>
      <p:pic>
        <p:nvPicPr>
          <p:cNvPr id="5124" name="Picture 4" descr="C:\Documents and Settings\admin\My Documents\My Pictures\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28601"/>
            <a:ext cx="4978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9506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29296"/>
            <a:ext cx="10131425" cy="961623"/>
          </a:xfrm>
        </p:spPr>
        <p:txBody>
          <a:bodyPr/>
          <a:lstStyle/>
          <a:p>
            <a:r>
              <a:rPr lang="en-US" b="1" dirty="0"/>
              <a:t>Social Psychology and </a:t>
            </a:r>
            <a:r>
              <a:rPr lang="en-US" b="1" dirty="0" smtClean="0"/>
              <a:t>Ethics</a:t>
            </a:r>
            <a:endParaRPr lang="en-US" dirty="0"/>
          </a:p>
        </p:txBody>
      </p:sp>
      <p:sp>
        <p:nvSpPr>
          <p:cNvPr id="3" name="Content Placeholder 2"/>
          <p:cNvSpPr>
            <a:spLocks noGrp="1"/>
          </p:cNvSpPr>
          <p:nvPr>
            <p:ph idx="1"/>
          </p:nvPr>
        </p:nvSpPr>
        <p:spPr>
          <a:xfrm>
            <a:off x="685801" y="1700011"/>
            <a:ext cx="11046853" cy="4687910"/>
          </a:xfrm>
        </p:spPr>
        <p:txBody>
          <a:bodyPr>
            <a:noAutofit/>
          </a:bodyPr>
          <a:lstStyle/>
          <a:p>
            <a:pPr>
              <a:lnSpc>
                <a:spcPct val="110000"/>
              </a:lnSpc>
              <a:spcAft>
                <a:spcPts val="1200"/>
              </a:spcAft>
            </a:pPr>
            <a:r>
              <a:rPr lang="en-US" sz="2600" dirty="0" smtClean="0"/>
              <a:t>Ethics </a:t>
            </a:r>
            <a:r>
              <a:rPr lang="en-US" sz="2600" dirty="0"/>
              <a:t>is a normative science. </a:t>
            </a:r>
            <a:endParaRPr lang="en-US" sz="2600" dirty="0" smtClean="0"/>
          </a:p>
          <a:p>
            <a:pPr>
              <a:lnSpc>
                <a:spcPct val="110000"/>
              </a:lnSpc>
              <a:spcAft>
                <a:spcPts val="1200"/>
              </a:spcAft>
            </a:pPr>
            <a:r>
              <a:rPr lang="en-US" sz="2600" dirty="0" smtClean="0">
                <a:solidFill>
                  <a:srgbClr val="FFFF00"/>
                </a:solidFill>
              </a:rPr>
              <a:t>It </a:t>
            </a:r>
            <a:r>
              <a:rPr lang="en-US" sz="2600" dirty="0">
                <a:solidFill>
                  <a:srgbClr val="FFFF00"/>
                </a:solidFill>
              </a:rPr>
              <a:t>is a science which deals with the order and control of the individual </a:t>
            </a:r>
            <a:r>
              <a:rPr lang="en-US" sz="2600" dirty="0" err="1">
                <a:solidFill>
                  <a:srgbClr val="FFFF00"/>
                </a:solidFill>
              </a:rPr>
              <a:t>behaviour</a:t>
            </a:r>
            <a:r>
              <a:rPr lang="en-US" sz="2600" dirty="0"/>
              <a:t>. </a:t>
            </a:r>
            <a:endParaRPr lang="en-US" sz="2600" dirty="0" smtClean="0"/>
          </a:p>
          <a:p>
            <a:pPr>
              <a:lnSpc>
                <a:spcPct val="110000"/>
              </a:lnSpc>
              <a:spcAft>
                <a:spcPts val="1200"/>
              </a:spcAft>
            </a:pPr>
            <a:r>
              <a:rPr lang="en-US" sz="2600" dirty="0" smtClean="0"/>
              <a:t>Psychology </a:t>
            </a:r>
            <a:r>
              <a:rPr lang="en-US" sz="2600" dirty="0"/>
              <a:t>is on the other hand, a science which studies the </a:t>
            </a:r>
            <a:r>
              <a:rPr lang="en-US" sz="2600" dirty="0" err="1"/>
              <a:t>behaviour</a:t>
            </a:r>
            <a:r>
              <a:rPr lang="en-US" sz="2600" dirty="0"/>
              <a:t> as it is. </a:t>
            </a:r>
            <a:endParaRPr lang="en-US" sz="2600" dirty="0" smtClean="0"/>
          </a:p>
          <a:p>
            <a:pPr>
              <a:lnSpc>
                <a:spcPct val="110000"/>
              </a:lnSpc>
              <a:spcAft>
                <a:spcPts val="1200"/>
              </a:spcAft>
            </a:pPr>
            <a:r>
              <a:rPr lang="en-US" sz="2600" dirty="0" smtClean="0"/>
              <a:t>The </a:t>
            </a:r>
            <a:r>
              <a:rPr lang="en-US" sz="2600" dirty="0"/>
              <a:t>ethics forms the norms pertaining to good or bad </a:t>
            </a:r>
            <a:r>
              <a:rPr lang="en-US" sz="2600" dirty="0" err="1"/>
              <a:t>behaviour</a:t>
            </a:r>
            <a:r>
              <a:rPr lang="en-US" sz="2600" dirty="0"/>
              <a:t>. </a:t>
            </a:r>
            <a:endParaRPr lang="en-US" sz="2600" dirty="0" smtClean="0"/>
          </a:p>
          <a:p>
            <a:pPr>
              <a:lnSpc>
                <a:spcPct val="110000"/>
              </a:lnSpc>
              <a:spcAft>
                <a:spcPts val="1200"/>
              </a:spcAft>
            </a:pPr>
            <a:r>
              <a:rPr lang="en-US" sz="2600" dirty="0" smtClean="0">
                <a:solidFill>
                  <a:srgbClr val="FFFF00"/>
                </a:solidFill>
              </a:rPr>
              <a:t>How </a:t>
            </a:r>
            <a:r>
              <a:rPr lang="en-US" sz="2600" dirty="0">
                <a:solidFill>
                  <a:srgbClr val="FFFF00"/>
                </a:solidFill>
              </a:rPr>
              <a:t>these norms affect the individual </a:t>
            </a:r>
            <a:r>
              <a:rPr lang="en-US" sz="2600" dirty="0" err="1">
                <a:solidFill>
                  <a:srgbClr val="FFFF00"/>
                </a:solidFill>
              </a:rPr>
              <a:t>behaviour</a:t>
            </a:r>
            <a:r>
              <a:rPr lang="en-US" sz="2600" dirty="0">
                <a:solidFill>
                  <a:srgbClr val="FFFF00"/>
                </a:solidFill>
              </a:rPr>
              <a:t> in society is the </a:t>
            </a:r>
            <a:r>
              <a:rPr lang="en-US" sz="2600" dirty="0" smtClean="0">
                <a:solidFill>
                  <a:srgbClr val="FFFF00"/>
                </a:solidFill>
              </a:rPr>
              <a:t>subject matter </a:t>
            </a:r>
            <a:r>
              <a:rPr lang="en-US" sz="2600" dirty="0">
                <a:solidFill>
                  <a:srgbClr val="FFFF00"/>
                </a:solidFill>
              </a:rPr>
              <a:t>of social </a:t>
            </a:r>
            <a:r>
              <a:rPr lang="en-US" sz="2600" dirty="0" smtClean="0">
                <a:solidFill>
                  <a:srgbClr val="FFFF00"/>
                </a:solidFill>
              </a:rPr>
              <a:t>psychology.</a:t>
            </a:r>
          </a:p>
          <a:p>
            <a:pPr>
              <a:lnSpc>
                <a:spcPct val="110000"/>
              </a:lnSpc>
              <a:spcAft>
                <a:spcPts val="1200"/>
              </a:spcAft>
            </a:pPr>
            <a:r>
              <a:rPr lang="en-US" sz="2600" dirty="0" smtClean="0"/>
              <a:t>Thus</a:t>
            </a:r>
            <a:r>
              <a:rPr lang="en-US" sz="2600" dirty="0"/>
              <a:t>, we can clearly see the dependence of one on the other</a:t>
            </a:r>
            <a:r>
              <a:rPr lang="en-US" sz="2600" dirty="0" smtClean="0"/>
              <a:t>.</a:t>
            </a:r>
            <a:endParaRPr lang="en-US" sz="2600" dirty="0"/>
          </a:p>
        </p:txBody>
      </p:sp>
    </p:spTree>
    <p:extLst>
      <p:ext uri="{BB962C8B-B14F-4D97-AF65-F5344CB8AC3E}">
        <p14:creationId xmlns:p14="http://schemas.microsoft.com/office/powerpoint/2010/main" val="3169335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35865"/>
          </a:xfrm>
        </p:spPr>
        <p:txBody>
          <a:bodyPr>
            <a:normAutofit/>
          </a:bodyPr>
          <a:lstStyle/>
          <a:p>
            <a:r>
              <a:rPr lang="en-US" b="1" dirty="0" smtClean="0"/>
              <a:t>Social psychology and Biology</a:t>
            </a:r>
            <a:endParaRPr lang="en-US" dirty="0"/>
          </a:p>
        </p:txBody>
      </p:sp>
      <p:sp>
        <p:nvSpPr>
          <p:cNvPr id="3" name="Content Placeholder 2"/>
          <p:cNvSpPr>
            <a:spLocks noGrp="1"/>
          </p:cNvSpPr>
          <p:nvPr>
            <p:ph idx="1"/>
          </p:nvPr>
        </p:nvSpPr>
        <p:spPr>
          <a:xfrm>
            <a:off x="685801" y="1918953"/>
            <a:ext cx="11021095" cy="4237148"/>
          </a:xfrm>
        </p:spPr>
        <p:txBody>
          <a:bodyPr>
            <a:normAutofit/>
          </a:bodyPr>
          <a:lstStyle/>
          <a:p>
            <a:pPr>
              <a:spcAft>
                <a:spcPts val="2400"/>
              </a:spcAft>
            </a:pPr>
            <a:r>
              <a:rPr lang="en-US" sz="2600" dirty="0"/>
              <a:t>Biology and Physiology are also related to Social Psychology. </a:t>
            </a:r>
            <a:endParaRPr lang="en-US" sz="2600" dirty="0" smtClean="0"/>
          </a:p>
          <a:p>
            <a:pPr>
              <a:spcAft>
                <a:spcPts val="2400"/>
              </a:spcAft>
            </a:pPr>
            <a:r>
              <a:rPr lang="en-US" sz="2600" dirty="0" smtClean="0">
                <a:solidFill>
                  <a:srgbClr val="FFFF00"/>
                </a:solidFill>
              </a:rPr>
              <a:t>Biology </a:t>
            </a:r>
            <a:r>
              <a:rPr lang="en-US" sz="2600" dirty="0">
                <a:solidFill>
                  <a:srgbClr val="FFFF00"/>
                </a:solidFill>
              </a:rPr>
              <a:t>studies </a:t>
            </a:r>
            <a:r>
              <a:rPr lang="en-US" sz="2600" dirty="0" smtClean="0">
                <a:solidFill>
                  <a:srgbClr val="FFFF00"/>
                </a:solidFill>
              </a:rPr>
              <a:t>heredity</a:t>
            </a:r>
            <a:r>
              <a:rPr lang="en-US" sz="2600" dirty="0" smtClean="0"/>
              <a:t>. </a:t>
            </a:r>
          </a:p>
          <a:p>
            <a:pPr>
              <a:spcAft>
                <a:spcPts val="2400"/>
              </a:spcAft>
            </a:pPr>
            <a:r>
              <a:rPr lang="en-US" sz="2600" dirty="0" smtClean="0"/>
              <a:t>It </a:t>
            </a:r>
            <a:r>
              <a:rPr lang="en-US" sz="2600" dirty="0"/>
              <a:t>also tells us how an organism develops from a  tiny embryo to a full grown up individual.  </a:t>
            </a:r>
            <a:r>
              <a:rPr lang="en-US" sz="2600" dirty="0">
                <a:solidFill>
                  <a:srgbClr val="FFFF00"/>
                </a:solidFill>
              </a:rPr>
              <a:t>It gives us the details of the beginning of life</a:t>
            </a:r>
            <a:r>
              <a:rPr lang="en-US" sz="2600" dirty="0"/>
              <a:t>. </a:t>
            </a:r>
            <a:endParaRPr lang="en-US" sz="2600" dirty="0" smtClean="0"/>
          </a:p>
          <a:p>
            <a:pPr>
              <a:spcAft>
                <a:spcPts val="2400"/>
              </a:spcAft>
            </a:pPr>
            <a:r>
              <a:rPr lang="en-US" sz="2600" dirty="0"/>
              <a:t>After the birth of the child two forces govern his social </a:t>
            </a:r>
            <a:r>
              <a:rPr lang="en-US" sz="2600" dirty="0" err="1" smtClean="0"/>
              <a:t>behaviour</a:t>
            </a:r>
            <a:r>
              <a:rPr lang="en-US" sz="2600" dirty="0" smtClean="0"/>
              <a:t>, </a:t>
            </a:r>
            <a:r>
              <a:rPr lang="en-US" sz="2600" dirty="0"/>
              <a:t>the heredity and the environment. </a:t>
            </a:r>
            <a:endParaRPr lang="en-US" sz="2600" dirty="0" smtClean="0"/>
          </a:p>
          <a:p>
            <a:pPr>
              <a:spcAft>
                <a:spcPts val="2400"/>
              </a:spcAft>
            </a:pPr>
            <a:r>
              <a:rPr lang="en-US" sz="2600" dirty="0" smtClean="0">
                <a:solidFill>
                  <a:srgbClr val="FFFF00"/>
                </a:solidFill>
              </a:rPr>
              <a:t>His </a:t>
            </a:r>
            <a:r>
              <a:rPr lang="en-US" sz="2600" dirty="0" err="1">
                <a:solidFill>
                  <a:srgbClr val="FFFF00"/>
                </a:solidFill>
              </a:rPr>
              <a:t>behaviour</a:t>
            </a:r>
            <a:r>
              <a:rPr lang="en-US" sz="2600" dirty="0">
                <a:solidFill>
                  <a:srgbClr val="FFFF00"/>
                </a:solidFill>
              </a:rPr>
              <a:t> in the environment is studied by social psychology</a:t>
            </a:r>
            <a:r>
              <a:rPr lang="en-US" sz="2600" dirty="0"/>
              <a:t>. </a:t>
            </a:r>
            <a:endParaRPr lang="en-US" sz="2600" b="1" dirty="0"/>
          </a:p>
        </p:txBody>
      </p:sp>
    </p:spTree>
    <p:extLst>
      <p:ext uri="{BB962C8B-B14F-4D97-AF65-F5344CB8AC3E}">
        <p14:creationId xmlns:p14="http://schemas.microsoft.com/office/powerpoint/2010/main" val="299602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680" y="2837645"/>
            <a:ext cx="10131425" cy="1456267"/>
          </a:xfrm>
        </p:spPr>
        <p:txBody>
          <a:bodyPr/>
          <a:lstStyle/>
          <a:p>
            <a:r>
              <a:rPr lang="en-US" dirty="0" smtClean="0"/>
              <a:t>Thank you</a:t>
            </a:r>
            <a:endParaRPr lang="en-US" dirty="0"/>
          </a:p>
        </p:txBody>
      </p:sp>
    </p:spTree>
    <p:extLst>
      <p:ext uri="{BB962C8B-B14F-4D97-AF65-F5344CB8AC3E}">
        <p14:creationId xmlns:p14="http://schemas.microsoft.com/office/powerpoint/2010/main" val="1232248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90600"/>
          </a:xfrm>
        </p:spPr>
        <p:txBody>
          <a:bodyPr/>
          <a:lstStyle/>
          <a:p>
            <a:pPr>
              <a:defRPr/>
            </a:pPr>
            <a:r>
              <a:rPr lang="en-US" sz="3600" b="1" i="1" dirty="0" smtClean="0"/>
              <a:t>Introduction</a:t>
            </a:r>
            <a:endParaRPr lang="en-US" b="1" i="1" dirty="0"/>
          </a:p>
        </p:txBody>
      </p:sp>
      <p:sp>
        <p:nvSpPr>
          <p:cNvPr id="6147" name="Content Placeholder 2"/>
          <p:cNvSpPr>
            <a:spLocks noGrp="1"/>
          </p:cNvSpPr>
          <p:nvPr>
            <p:ph idx="1"/>
          </p:nvPr>
        </p:nvSpPr>
        <p:spPr>
          <a:xfrm>
            <a:off x="457200" y="1524001"/>
            <a:ext cx="11277600" cy="4911725"/>
          </a:xfrm>
        </p:spPr>
        <p:txBody>
          <a:bodyPr>
            <a:normAutofit/>
          </a:bodyPr>
          <a:lstStyle/>
          <a:p>
            <a:pPr>
              <a:spcAft>
                <a:spcPts val="1200"/>
              </a:spcAft>
            </a:pPr>
            <a:r>
              <a:rPr lang="en-US" altLang="en-US" sz="3200" dirty="0" smtClean="0">
                <a:solidFill>
                  <a:srgbClr val="FFFF00"/>
                </a:solidFill>
                <a:effectLst/>
              </a:rPr>
              <a:t>An individual can be a member of more than one group </a:t>
            </a:r>
            <a:r>
              <a:rPr lang="en-US" altLang="en-US" sz="3200" dirty="0" smtClean="0">
                <a:effectLst/>
              </a:rPr>
              <a:t>of many societies, clubs, institutions, associations etc.,</a:t>
            </a:r>
          </a:p>
          <a:p>
            <a:pPr>
              <a:spcAft>
                <a:spcPts val="1200"/>
              </a:spcAft>
            </a:pPr>
            <a:r>
              <a:rPr lang="en-US" altLang="en-US" sz="3200" dirty="0" smtClean="0">
                <a:effectLst/>
              </a:rPr>
              <a:t>This complexity of </a:t>
            </a:r>
            <a:r>
              <a:rPr lang="en-US" altLang="en-US" sz="3200" dirty="0" smtClean="0">
                <a:solidFill>
                  <a:srgbClr val="FFFF00"/>
                </a:solidFill>
                <a:effectLst/>
              </a:rPr>
              <a:t>an individual’s membership to various forms of social groupings</a:t>
            </a:r>
            <a:r>
              <a:rPr lang="en-US" altLang="en-US" sz="3200" dirty="0" smtClean="0">
                <a:effectLst/>
              </a:rPr>
              <a:t> have raised many typical problems for the individual himself and for the social groupings of which he becomes a member. </a:t>
            </a:r>
          </a:p>
          <a:p>
            <a:pPr>
              <a:spcAft>
                <a:spcPts val="1200"/>
              </a:spcAft>
            </a:pPr>
            <a:r>
              <a:rPr lang="en-US" altLang="en-US" sz="3200" dirty="0" smtClean="0">
                <a:solidFill>
                  <a:srgbClr val="FFFF00"/>
                </a:solidFill>
                <a:effectLst/>
              </a:rPr>
              <a:t>To understand the man’s conduct in his interaction with the various forms of groupings it is essential</a:t>
            </a:r>
            <a:r>
              <a:rPr lang="en-US" altLang="en-US" sz="3200" dirty="0" smtClean="0">
                <a:effectLst/>
              </a:rPr>
              <a:t>, that we can study under the social psychology.</a:t>
            </a:r>
          </a:p>
        </p:txBody>
      </p:sp>
    </p:spTree>
    <p:extLst>
      <p:ext uri="{BB962C8B-B14F-4D97-AF65-F5344CB8AC3E}">
        <p14:creationId xmlns:p14="http://schemas.microsoft.com/office/powerpoint/2010/main" val="3403838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685800"/>
          </a:xfrm>
        </p:spPr>
        <p:txBody>
          <a:bodyPr/>
          <a:lstStyle/>
          <a:p>
            <a:pPr algn="l">
              <a:defRPr/>
            </a:pPr>
            <a:r>
              <a:rPr lang="en-US" dirty="0" err="1" smtClean="0"/>
              <a:t>Cont</a:t>
            </a:r>
            <a:r>
              <a:rPr lang="en-US" dirty="0" smtClean="0"/>
              <a:t>…</a:t>
            </a:r>
            <a:endParaRPr lang="en-US" dirty="0"/>
          </a:p>
        </p:txBody>
      </p:sp>
      <p:sp>
        <p:nvSpPr>
          <p:cNvPr id="3" name="Content Placeholder 2"/>
          <p:cNvSpPr>
            <a:spLocks noGrp="1"/>
          </p:cNvSpPr>
          <p:nvPr>
            <p:ph idx="1"/>
          </p:nvPr>
        </p:nvSpPr>
        <p:spPr>
          <a:xfrm>
            <a:off x="406400" y="1295400"/>
            <a:ext cx="11379200" cy="5029200"/>
          </a:xfrm>
        </p:spPr>
        <p:txBody>
          <a:bodyPr>
            <a:normAutofit/>
          </a:bodyPr>
          <a:lstStyle/>
          <a:p>
            <a:pPr eaLnBrk="1" hangingPunct="1">
              <a:spcAft>
                <a:spcPts val="1200"/>
              </a:spcAft>
              <a:defRPr/>
            </a:pPr>
            <a:r>
              <a:rPr lang="en-US" sz="3200" dirty="0"/>
              <a:t>Human being constantly interact with each other by sharing their experiences and </a:t>
            </a:r>
            <a:r>
              <a:rPr lang="en-US" sz="3200" dirty="0" smtClean="0"/>
              <a:t>emotions. </a:t>
            </a:r>
          </a:p>
          <a:p>
            <a:pPr eaLnBrk="1" hangingPunct="1">
              <a:spcAft>
                <a:spcPts val="1200"/>
              </a:spcAft>
              <a:defRPr/>
            </a:pPr>
            <a:r>
              <a:rPr lang="en-US" sz="3200" dirty="0" smtClean="0">
                <a:solidFill>
                  <a:srgbClr val="FFFF00"/>
                </a:solidFill>
              </a:rPr>
              <a:t>They </a:t>
            </a:r>
            <a:r>
              <a:rPr lang="en-US" sz="3200" dirty="0">
                <a:solidFill>
                  <a:srgbClr val="FFFF00"/>
                </a:solidFill>
              </a:rPr>
              <a:t>are deeply influenced by various social forces</a:t>
            </a:r>
            <a:r>
              <a:rPr lang="en-US" sz="3200" dirty="0"/>
              <a:t> – the culture, beliefs, values and attitudes.</a:t>
            </a:r>
            <a:endParaRPr lang="en-US" sz="3200" dirty="0">
              <a:effectLst/>
            </a:endParaRPr>
          </a:p>
          <a:p>
            <a:pPr>
              <a:spcAft>
                <a:spcPts val="1200"/>
              </a:spcAft>
              <a:defRPr/>
            </a:pPr>
            <a:r>
              <a:rPr lang="en-US" sz="3200" dirty="0" smtClean="0">
                <a:effectLst/>
              </a:rPr>
              <a:t>Government </a:t>
            </a:r>
            <a:r>
              <a:rPr lang="en-US" sz="3200" dirty="0">
                <a:effectLst/>
              </a:rPr>
              <a:t>administrators, heads of </a:t>
            </a:r>
            <a:r>
              <a:rPr lang="en-US" sz="3200" dirty="0" err="1">
                <a:effectLst/>
              </a:rPr>
              <a:t>labour</a:t>
            </a:r>
            <a:r>
              <a:rPr lang="en-US" sz="3200" dirty="0">
                <a:effectLst/>
              </a:rPr>
              <a:t> and industry, cultural and religious leaders, military leaders etc. are ready to seek the help of the social psychologists in an attempt to deal with problems of human relations, group effectiveness, and conflicts among people. </a:t>
            </a:r>
            <a:r>
              <a:rPr lang="en-US" sz="3200" dirty="0" smtClean="0">
                <a:effectLst/>
              </a:rPr>
              <a:t> </a:t>
            </a:r>
            <a:endParaRPr lang="en-US" sz="3200" dirty="0"/>
          </a:p>
        </p:txBody>
      </p:sp>
    </p:spTree>
    <p:extLst>
      <p:ext uri="{BB962C8B-B14F-4D97-AF65-F5344CB8AC3E}">
        <p14:creationId xmlns:p14="http://schemas.microsoft.com/office/powerpoint/2010/main" val="873621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90600"/>
          </a:xfrm>
        </p:spPr>
        <p:txBody>
          <a:bodyPr/>
          <a:lstStyle/>
          <a:p>
            <a:pPr>
              <a:defRPr/>
            </a:pPr>
            <a:r>
              <a:rPr lang="en-US" sz="3600" b="1" i="1" dirty="0" smtClean="0"/>
              <a:t>Definitions</a:t>
            </a:r>
            <a:endParaRPr lang="en-US" b="1" i="1" dirty="0"/>
          </a:p>
        </p:txBody>
      </p:sp>
      <p:sp>
        <p:nvSpPr>
          <p:cNvPr id="3" name="Content Placeholder 2"/>
          <p:cNvSpPr>
            <a:spLocks noGrp="1"/>
          </p:cNvSpPr>
          <p:nvPr>
            <p:ph idx="1"/>
          </p:nvPr>
        </p:nvSpPr>
        <p:spPr>
          <a:xfrm>
            <a:off x="304800" y="1447800"/>
            <a:ext cx="11684000" cy="5181600"/>
          </a:xfrm>
        </p:spPr>
        <p:txBody>
          <a:bodyPr>
            <a:normAutofit/>
          </a:bodyPr>
          <a:lstStyle/>
          <a:p>
            <a:pPr>
              <a:spcAft>
                <a:spcPts val="1800"/>
              </a:spcAft>
              <a:defRPr/>
            </a:pPr>
            <a:r>
              <a:rPr lang="en-US" sz="3200" b="1" dirty="0">
                <a:effectLst/>
              </a:rPr>
              <a:t>Kimball Young </a:t>
            </a:r>
            <a:r>
              <a:rPr lang="en-US" sz="3200" dirty="0" smtClean="0">
                <a:effectLst/>
              </a:rPr>
              <a:t>says, </a:t>
            </a:r>
            <a:r>
              <a:rPr lang="en-US" sz="3200" dirty="0">
                <a:effectLst/>
              </a:rPr>
              <a:t>“Social Psychology is </a:t>
            </a:r>
            <a:r>
              <a:rPr lang="en-US" sz="3200" dirty="0">
                <a:solidFill>
                  <a:srgbClr val="FFFF00"/>
                </a:solidFill>
                <a:effectLst/>
              </a:rPr>
              <a:t>the study of persons in their interactions with one another </a:t>
            </a:r>
            <a:r>
              <a:rPr lang="en-US" sz="3200" dirty="0">
                <a:effectLst/>
              </a:rPr>
              <a:t>and with reference to the effects of this interplay upon the individual’s thoughts, feelings, emotions and </a:t>
            </a:r>
            <a:r>
              <a:rPr lang="en-US" sz="3200" dirty="0" smtClean="0">
                <a:effectLst/>
              </a:rPr>
              <a:t>habits”.</a:t>
            </a:r>
          </a:p>
          <a:p>
            <a:pPr>
              <a:spcAft>
                <a:spcPts val="1800"/>
              </a:spcAft>
              <a:defRPr/>
            </a:pPr>
            <a:r>
              <a:rPr lang="en-US" sz="3200" b="1" dirty="0" err="1" smtClean="0">
                <a:effectLst/>
              </a:rPr>
              <a:t>Krech</a:t>
            </a:r>
            <a:r>
              <a:rPr lang="en-US" sz="3200" b="1" dirty="0" smtClean="0">
                <a:effectLst/>
              </a:rPr>
              <a:t> and Crutchfield </a:t>
            </a:r>
            <a:r>
              <a:rPr lang="en-US" sz="3200" dirty="0" smtClean="0">
                <a:effectLst/>
              </a:rPr>
              <a:t>consider that “social psychology is the only science of society which is concerned with </a:t>
            </a:r>
            <a:r>
              <a:rPr lang="en-US" sz="3200" dirty="0" smtClean="0">
                <a:solidFill>
                  <a:srgbClr val="FFFF00"/>
                </a:solidFill>
                <a:effectLst/>
              </a:rPr>
              <a:t>every aspect of the individual’s behavior in society.” </a:t>
            </a:r>
            <a:endParaRPr lang="en-US" sz="3200" dirty="0">
              <a:solidFill>
                <a:srgbClr val="FFFF00"/>
              </a:solidFill>
            </a:endParaRPr>
          </a:p>
          <a:p>
            <a:pPr>
              <a:spcAft>
                <a:spcPts val="1800"/>
              </a:spcAft>
              <a:defRPr/>
            </a:pPr>
            <a:r>
              <a:rPr lang="en-US" sz="3200" dirty="0">
                <a:effectLst/>
              </a:rPr>
              <a:t>Another </a:t>
            </a:r>
            <a:r>
              <a:rPr lang="en-US" sz="3200" dirty="0" smtClean="0">
                <a:effectLst/>
              </a:rPr>
              <a:t>definition, </a:t>
            </a:r>
            <a:r>
              <a:rPr lang="en-US" sz="3200" dirty="0">
                <a:effectLst/>
              </a:rPr>
              <a:t>“Social Psychology is the study of the way in which individuals are affected by social situation</a:t>
            </a:r>
            <a:r>
              <a:rPr lang="en-US" sz="3200" dirty="0" smtClean="0">
                <a:effectLst/>
              </a:rPr>
              <a:t>.”</a:t>
            </a:r>
          </a:p>
        </p:txBody>
      </p:sp>
    </p:spTree>
    <p:extLst>
      <p:ext uri="{BB962C8B-B14F-4D97-AF65-F5344CB8AC3E}">
        <p14:creationId xmlns:p14="http://schemas.microsoft.com/office/powerpoint/2010/main" val="3167391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914400" y="228600"/>
            <a:ext cx="10363200" cy="609600"/>
          </a:xfrm>
        </p:spPr>
        <p:txBody>
          <a:bodyPr>
            <a:normAutofit fontScale="90000"/>
          </a:bodyPr>
          <a:lstStyle/>
          <a:p>
            <a:pPr eaLnBrk="1" hangingPunct="1">
              <a:defRPr/>
            </a:pPr>
            <a:r>
              <a:rPr lang="en-US" sz="3600" b="1" i="1" dirty="0" smtClean="0"/>
              <a:t>Definitions</a:t>
            </a:r>
          </a:p>
        </p:txBody>
      </p:sp>
      <p:pic>
        <p:nvPicPr>
          <p:cNvPr id="9219" name="Picture 2" descr="C:\Documents and Settings\admin\My Documents\My Pictures\social-structure-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143000"/>
            <a:ext cx="8026400"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710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18187" y="244700"/>
            <a:ext cx="10199040" cy="1821168"/>
          </a:xfrm>
        </p:spPr>
        <p:txBody>
          <a:bodyPr>
            <a:normAutofit/>
          </a:bodyPr>
          <a:lstStyle/>
          <a:p>
            <a:pPr eaLnBrk="1" hangingPunct="1">
              <a:defRPr/>
            </a:pPr>
            <a:r>
              <a:rPr lang="en-US" sz="4000" b="1" i="1" dirty="0" smtClean="0"/>
              <a:t>Psychological and Sociological forms of Social Psychology</a:t>
            </a:r>
          </a:p>
        </p:txBody>
      </p:sp>
      <p:sp>
        <p:nvSpPr>
          <p:cNvPr id="113667" name="Rectangle 3"/>
          <p:cNvSpPr>
            <a:spLocks noGrp="1" noChangeArrowheads="1"/>
          </p:cNvSpPr>
          <p:nvPr>
            <p:ph type="body" idx="1"/>
          </p:nvPr>
        </p:nvSpPr>
        <p:spPr>
          <a:xfrm>
            <a:off x="406400" y="1981200"/>
            <a:ext cx="11176000" cy="4383088"/>
          </a:xfrm>
        </p:spPr>
        <p:txBody>
          <a:bodyPr>
            <a:normAutofit/>
          </a:bodyPr>
          <a:lstStyle/>
          <a:p>
            <a:pPr eaLnBrk="1" hangingPunct="1">
              <a:defRPr/>
            </a:pPr>
            <a:r>
              <a:rPr lang="en-US" sz="3600" dirty="0" smtClean="0">
                <a:solidFill>
                  <a:srgbClr val="FFFF00"/>
                </a:solidFill>
              </a:rPr>
              <a:t>Psychological</a:t>
            </a:r>
            <a:r>
              <a:rPr lang="en-US" sz="3600" dirty="0" smtClean="0">
                <a:solidFill>
                  <a:srgbClr val="3CAA3C"/>
                </a:solidFill>
              </a:rPr>
              <a:t> - </a:t>
            </a:r>
            <a:r>
              <a:rPr lang="en-US" sz="3600" dirty="0" smtClean="0"/>
              <a:t>social psychology focuses on the </a:t>
            </a:r>
            <a:r>
              <a:rPr lang="en-US" sz="3600" u="sng" dirty="0" smtClean="0"/>
              <a:t>cognitive structures and processes of individuals in society</a:t>
            </a:r>
            <a:r>
              <a:rPr lang="en-US" sz="3600" dirty="0" smtClean="0"/>
              <a:t>.</a:t>
            </a:r>
          </a:p>
          <a:p>
            <a:pPr eaLnBrk="1" hangingPunct="1">
              <a:buFont typeface="Wingdings" pitchFamily="2" charset="2"/>
              <a:buNone/>
              <a:defRPr/>
            </a:pPr>
            <a:endParaRPr lang="en-US" sz="3600" dirty="0" smtClean="0"/>
          </a:p>
          <a:p>
            <a:pPr eaLnBrk="1" hangingPunct="1">
              <a:defRPr/>
            </a:pPr>
            <a:r>
              <a:rPr lang="en-US" sz="3600" dirty="0" smtClean="0">
                <a:solidFill>
                  <a:srgbClr val="FFFF00"/>
                </a:solidFill>
              </a:rPr>
              <a:t>Sociological </a:t>
            </a:r>
            <a:r>
              <a:rPr lang="en-US" sz="3600" dirty="0" smtClean="0">
                <a:solidFill>
                  <a:srgbClr val="3CAA3C"/>
                </a:solidFill>
              </a:rPr>
              <a:t>- </a:t>
            </a:r>
            <a:r>
              <a:rPr lang="en-US" sz="3600" dirty="0" smtClean="0"/>
              <a:t>social psychology emphasizes the </a:t>
            </a:r>
            <a:r>
              <a:rPr lang="en-US" sz="3600" b="1" dirty="0" smtClean="0"/>
              <a:t>determining function </a:t>
            </a:r>
            <a:r>
              <a:rPr lang="en-US" sz="3600" dirty="0" smtClean="0"/>
              <a:t>of </a:t>
            </a:r>
            <a:r>
              <a:rPr lang="en-US" sz="3600" u="sng" dirty="0" smtClean="0"/>
              <a:t>social systems, social institutions and social groups for individual </a:t>
            </a:r>
            <a:r>
              <a:rPr lang="en-US" sz="3600" u="sng" dirty="0" err="1" smtClean="0"/>
              <a:t>behaviour</a:t>
            </a:r>
            <a:r>
              <a:rPr lang="en-US" sz="3600" u="sng" dirty="0" smtClean="0"/>
              <a:t>.</a:t>
            </a:r>
          </a:p>
        </p:txBody>
      </p:sp>
    </p:spTree>
    <p:extLst>
      <p:ext uri="{BB962C8B-B14F-4D97-AF65-F5344CB8AC3E}">
        <p14:creationId xmlns:p14="http://schemas.microsoft.com/office/powerpoint/2010/main" val="4120317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40000" y="228600"/>
            <a:ext cx="8737600" cy="1219200"/>
          </a:xfrm>
        </p:spPr>
        <p:txBody>
          <a:bodyPr/>
          <a:lstStyle/>
          <a:p>
            <a:pPr eaLnBrk="1" hangingPunct="1"/>
            <a:r>
              <a:rPr lang="en-US" altLang="en-US" sz="3600" b="1" i="1" smtClean="0">
                <a:effectLst/>
              </a:rPr>
              <a:t>Need of Social Psychology</a:t>
            </a:r>
          </a:p>
        </p:txBody>
      </p:sp>
      <p:sp>
        <p:nvSpPr>
          <p:cNvPr id="110595" name="Rectangle 3"/>
          <p:cNvSpPr>
            <a:spLocks noGrp="1" noChangeArrowheads="1"/>
          </p:cNvSpPr>
          <p:nvPr>
            <p:ph type="body" idx="1"/>
          </p:nvPr>
        </p:nvSpPr>
        <p:spPr>
          <a:xfrm>
            <a:off x="203200" y="1793876"/>
            <a:ext cx="11684000" cy="4911725"/>
          </a:xfrm>
        </p:spPr>
        <p:txBody>
          <a:bodyPr>
            <a:normAutofit/>
          </a:bodyPr>
          <a:lstStyle/>
          <a:p>
            <a:pPr eaLnBrk="1" hangingPunct="1">
              <a:spcBef>
                <a:spcPts val="0"/>
              </a:spcBef>
              <a:spcAft>
                <a:spcPts val="1800"/>
              </a:spcAft>
              <a:defRPr/>
            </a:pPr>
            <a:r>
              <a:rPr lang="en-US" sz="3200" dirty="0">
                <a:solidFill>
                  <a:srgbClr val="FFFF00"/>
                </a:solidFill>
              </a:rPr>
              <a:t>To build a society </a:t>
            </a:r>
            <a:r>
              <a:rPr lang="en-US" sz="3200" dirty="0"/>
              <a:t>of healthy, happy and peace-loving people.</a:t>
            </a:r>
          </a:p>
          <a:p>
            <a:pPr eaLnBrk="1" hangingPunct="1">
              <a:spcBef>
                <a:spcPts val="0"/>
              </a:spcBef>
              <a:spcAft>
                <a:spcPts val="1800"/>
              </a:spcAft>
              <a:defRPr/>
            </a:pPr>
            <a:r>
              <a:rPr lang="en-US" sz="3200" dirty="0">
                <a:solidFill>
                  <a:srgbClr val="FFFF00"/>
                </a:solidFill>
              </a:rPr>
              <a:t>To understand man and his </a:t>
            </a:r>
            <a:r>
              <a:rPr lang="en-US" sz="3200" dirty="0" err="1">
                <a:solidFill>
                  <a:srgbClr val="FFFF00"/>
                </a:solidFill>
              </a:rPr>
              <a:t>behaviour</a:t>
            </a:r>
            <a:r>
              <a:rPr lang="en-US" sz="3200" dirty="0">
                <a:solidFill>
                  <a:srgbClr val="FFFF00"/>
                </a:solidFill>
              </a:rPr>
              <a:t> </a:t>
            </a:r>
            <a:r>
              <a:rPr lang="en-US" sz="3200" dirty="0"/>
              <a:t>in the social context</a:t>
            </a:r>
            <a:r>
              <a:rPr lang="en-US" sz="3200" dirty="0" smtClean="0"/>
              <a:t>.</a:t>
            </a:r>
            <a:endParaRPr lang="en-US" sz="3200" dirty="0"/>
          </a:p>
          <a:p>
            <a:pPr eaLnBrk="1" hangingPunct="1">
              <a:spcBef>
                <a:spcPts val="0"/>
              </a:spcBef>
              <a:spcAft>
                <a:spcPts val="1800"/>
              </a:spcAft>
              <a:defRPr/>
            </a:pPr>
            <a:r>
              <a:rPr lang="en-US" sz="3200" dirty="0" smtClean="0">
                <a:solidFill>
                  <a:srgbClr val="FFFF00"/>
                </a:solidFill>
              </a:rPr>
              <a:t>To help individual how to live with himself,</a:t>
            </a:r>
            <a:r>
              <a:rPr lang="en-US" sz="3200" dirty="0" smtClean="0"/>
              <a:t> not as an isolated individual, but as a social entity.</a:t>
            </a:r>
          </a:p>
          <a:p>
            <a:pPr eaLnBrk="1" hangingPunct="1">
              <a:spcBef>
                <a:spcPts val="0"/>
              </a:spcBef>
              <a:spcAft>
                <a:spcPts val="1800"/>
              </a:spcAft>
              <a:defRPr/>
            </a:pPr>
            <a:r>
              <a:rPr lang="en-US" sz="3200" dirty="0" smtClean="0"/>
              <a:t>The major aim of social psychologists is </a:t>
            </a:r>
            <a:r>
              <a:rPr lang="en-US" sz="3200" dirty="0" smtClean="0">
                <a:solidFill>
                  <a:srgbClr val="FFFF00"/>
                </a:solidFill>
              </a:rPr>
              <a:t>to understand the variety of social forces and factors that affect the actions of individuals </a:t>
            </a:r>
            <a:r>
              <a:rPr lang="en-US" sz="3200" dirty="0" smtClean="0"/>
              <a:t>in a wide range of social settings.</a:t>
            </a:r>
          </a:p>
        </p:txBody>
      </p:sp>
      <p:pic>
        <p:nvPicPr>
          <p:cNvPr id="10244" name="Picture 4" descr="C:\Documents and Settings\admin\My Documents\My Pictures\soci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320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67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fade">
                                      <p:cBhvr>
                                        <p:cTn id="7" dur="1000"/>
                                        <p:tgtEl>
                                          <p:spTgt spid="110595">
                                            <p:txEl>
                                              <p:pRg st="0" end="0"/>
                                            </p:txEl>
                                          </p:spTgt>
                                        </p:tgtEl>
                                      </p:cBhvr>
                                    </p:animEffect>
                                    <p:anim calcmode="lin" valueType="num">
                                      <p:cBhvr>
                                        <p:cTn id="8" dur="10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05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0595">
                                            <p:txEl>
                                              <p:pRg st="1" end="1"/>
                                            </p:txEl>
                                          </p:spTgt>
                                        </p:tgtEl>
                                        <p:attrNameLst>
                                          <p:attrName>style.visibility</p:attrName>
                                        </p:attrNameLst>
                                      </p:cBhvr>
                                      <p:to>
                                        <p:strVal val="visible"/>
                                      </p:to>
                                    </p:set>
                                    <p:animEffect transition="in" filter="fade">
                                      <p:cBhvr>
                                        <p:cTn id="14" dur="1000"/>
                                        <p:tgtEl>
                                          <p:spTgt spid="110595">
                                            <p:txEl>
                                              <p:pRg st="1" end="1"/>
                                            </p:txEl>
                                          </p:spTgt>
                                        </p:tgtEl>
                                      </p:cBhvr>
                                    </p:animEffect>
                                    <p:anim calcmode="lin" valueType="num">
                                      <p:cBhvr>
                                        <p:cTn id="15" dur="10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05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0595">
                                            <p:txEl>
                                              <p:pRg st="2" end="2"/>
                                            </p:txEl>
                                          </p:spTgt>
                                        </p:tgtEl>
                                        <p:attrNameLst>
                                          <p:attrName>style.visibility</p:attrName>
                                        </p:attrNameLst>
                                      </p:cBhvr>
                                      <p:to>
                                        <p:strVal val="visible"/>
                                      </p:to>
                                    </p:set>
                                    <p:animEffect transition="in" filter="fade">
                                      <p:cBhvr>
                                        <p:cTn id="21" dur="1000"/>
                                        <p:tgtEl>
                                          <p:spTgt spid="110595">
                                            <p:txEl>
                                              <p:pRg st="2" end="2"/>
                                            </p:txEl>
                                          </p:spTgt>
                                        </p:tgtEl>
                                      </p:cBhvr>
                                    </p:animEffect>
                                    <p:anim calcmode="lin" valueType="num">
                                      <p:cBhvr>
                                        <p:cTn id="22" dur="10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05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0595">
                                            <p:txEl>
                                              <p:pRg st="3" end="3"/>
                                            </p:txEl>
                                          </p:spTgt>
                                        </p:tgtEl>
                                        <p:attrNameLst>
                                          <p:attrName>style.visibility</p:attrName>
                                        </p:attrNameLst>
                                      </p:cBhvr>
                                      <p:to>
                                        <p:strVal val="visible"/>
                                      </p:to>
                                    </p:set>
                                    <p:animEffect transition="in" filter="fade">
                                      <p:cBhvr>
                                        <p:cTn id="28" dur="1000"/>
                                        <p:tgtEl>
                                          <p:spTgt spid="110595">
                                            <p:txEl>
                                              <p:pRg st="3" end="3"/>
                                            </p:txEl>
                                          </p:spTgt>
                                        </p:tgtEl>
                                      </p:cBhvr>
                                    </p:animEffect>
                                    <p:anim calcmode="lin" valueType="num">
                                      <p:cBhvr>
                                        <p:cTn id="29" dur="10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05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b="1" i="1" dirty="0" smtClean="0"/>
              <a:t>Nature of Social Psychology</a:t>
            </a:r>
            <a:endParaRPr lang="en-US" sz="3600" b="1" i="1" dirty="0"/>
          </a:p>
        </p:txBody>
      </p:sp>
      <p:sp>
        <p:nvSpPr>
          <p:cNvPr id="12291" name="Content Placeholder 2"/>
          <p:cNvSpPr>
            <a:spLocks noGrp="1"/>
          </p:cNvSpPr>
          <p:nvPr>
            <p:ph idx="1"/>
          </p:nvPr>
        </p:nvSpPr>
        <p:spPr>
          <a:xfrm>
            <a:off x="406400" y="1641475"/>
            <a:ext cx="11379200" cy="4835525"/>
          </a:xfrm>
        </p:spPr>
        <p:txBody>
          <a:bodyPr>
            <a:normAutofit/>
          </a:bodyPr>
          <a:lstStyle/>
          <a:p>
            <a:pPr>
              <a:spcAft>
                <a:spcPts val="1800"/>
              </a:spcAft>
            </a:pPr>
            <a:r>
              <a:rPr lang="en-US" altLang="en-US" sz="3600" dirty="0" smtClean="0">
                <a:solidFill>
                  <a:srgbClr val="FFFF00"/>
                </a:solidFill>
                <a:effectLst/>
              </a:rPr>
              <a:t>Social Psychology focuses on the </a:t>
            </a:r>
            <a:r>
              <a:rPr lang="en-US" altLang="en-US" sz="3600" dirty="0" err="1" smtClean="0">
                <a:solidFill>
                  <a:srgbClr val="FFFF00"/>
                </a:solidFill>
                <a:effectLst/>
              </a:rPr>
              <a:t>behaviour</a:t>
            </a:r>
            <a:r>
              <a:rPr lang="en-US" altLang="en-US" sz="3600" dirty="0" smtClean="0">
                <a:solidFill>
                  <a:srgbClr val="FFFF00"/>
                </a:solidFill>
                <a:effectLst/>
              </a:rPr>
              <a:t> of </a:t>
            </a:r>
            <a:r>
              <a:rPr lang="en-US" altLang="en-US" sz="3600" b="1" dirty="0" smtClean="0">
                <a:solidFill>
                  <a:srgbClr val="FFFF00"/>
                </a:solidFill>
                <a:effectLst/>
              </a:rPr>
              <a:t>individuals</a:t>
            </a:r>
          </a:p>
          <a:p>
            <a:pPr lvl="1">
              <a:spcAft>
                <a:spcPts val="1200"/>
              </a:spcAft>
            </a:pPr>
            <a:r>
              <a:rPr lang="en-US" altLang="en-US" sz="3200" dirty="0" smtClean="0">
                <a:effectLst/>
              </a:rPr>
              <a:t>it is concerned with the </a:t>
            </a:r>
            <a:r>
              <a:rPr lang="en-US" altLang="en-US" sz="3200" dirty="0" err="1" smtClean="0">
                <a:effectLst/>
              </a:rPr>
              <a:t>behaviour</a:t>
            </a:r>
            <a:r>
              <a:rPr lang="en-US" altLang="en-US" sz="3200" dirty="0" smtClean="0">
                <a:effectLst/>
              </a:rPr>
              <a:t> and thoughts of individuals, rather </a:t>
            </a:r>
            <a:r>
              <a:rPr lang="en-US" altLang="en-US" sz="3200" u="sng" dirty="0" smtClean="0">
                <a:effectLst/>
              </a:rPr>
              <a:t>it not focuses on large groups of </a:t>
            </a:r>
            <a:r>
              <a:rPr lang="en-US" altLang="en-US" sz="3200" u="sng" dirty="0" smtClean="0">
                <a:effectLst/>
              </a:rPr>
              <a:t>persons </a:t>
            </a:r>
            <a:r>
              <a:rPr lang="en-US" altLang="en-US" sz="3200" u="sng" dirty="0" smtClean="0">
                <a:effectLst/>
              </a:rPr>
              <a:t>or society </a:t>
            </a:r>
            <a:r>
              <a:rPr lang="en-US" altLang="en-US" sz="3200" dirty="0" smtClean="0">
                <a:effectLst/>
              </a:rPr>
              <a:t>as a whole.</a:t>
            </a:r>
          </a:p>
          <a:p>
            <a:pPr lvl="1"/>
            <a:r>
              <a:rPr lang="en-US" altLang="en-US" sz="3200" dirty="0" smtClean="0">
                <a:effectLst/>
              </a:rPr>
              <a:t>For example, in the topic of violent crime, Social Psychologists focus on the factors that cause specific persons to engage in such </a:t>
            </a:r>
            <a:r>
              <a:rPr lang="en-US" altLang="en-US" sz="3200" dirty="0" err="1" smtClean="0">
                <a:effectLst/>
              </a:rPr>
              <a:t>behaviour</a:t>
            </a:r>
            <a:endParaRPr lang="en-US" altLang="en-US" sz="3200" b="1" dirty="0" smtClean="0">
              <a:effectLst/>
            </a:endParaRPr>
          </a:p>
        </p:txBody>
      </p:sp>
    </p:spTree>
    <p:extLst>
      <p:ext uri="{BB962C8B-B14F-4D97-AF65-F5344CB8AC3E}">
        <p14:creationId xmlns:p14="http://schemas.microsoft.com/office/powerpoint/2010/main" val="2596977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223</TotalTime>
  <Words>1412</Words>
  <Application>Microsoft Office PowerPoint</Application>
  <PresentationFormat>Custom</PresentationFormat>
  <Paragraphs>98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Celestial</vt:lpstr>
      <vt:lpstr>Social Psychology-  Nature and Scope</vt:lpstr>
      <vt:lpstr>Social Psychology</vt:lpstr>
      <vt:lpstr>Introduction</vt:lpstr>
      <vt:lpstr>Cont…</vt:lpstr>
      <vt:lpstr>Definitions</vt:lpstr>
      <vt:lpstr>Definitions</vt:lpstr>
      <vt:lpstr>Psychological and Sociological forms of Social Psychology</vt:lpstr>
      <vt:lpstr>Need of Social Psychology</vt:lpstr>
      <vt:lpstr>Nature of Social Psychology</vt:lpstr>
      <vt:lpstr>Nature of Social Psychology</vt:lpstr>
      <vt:lpstr>Nature of Social Psychology</vt:lpstr>
      <vt:lpstr>Scope of Social Psychology</vt:lpstr>
      <vt:lpstr>Social psychology and related disciplines</vt:lpstr>
      <vt:lpstr>Social psychology and general psychology</vt:lpstr>
      <vt:lpstr>Social psychology and sociology</vt:lpstr>
      <vt:lpstr>Social Psychology and Economics</vt:lpstr>
      <vt:lpstr>Social psychology and anthropology</vt:lpstr>
      <vt:lpstr>Social Psychology and Political Science</vt:lpstr>
      <vt:lpstr>Social Psychology and Abnormal Psychology</vt:lpstr>
      <vt:lpstr>Social Psychology and Ethics</vt:lpstr>
      <vt:lpstr>Social psychology and Biology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psychology with other discipline</dc:title>
  <dc:creator>Balamurugan J</dc:creator>
  <cp:lastModifiedBy>Bala J</cp:lastModifiedBy>
  <cp:revision>15</cp:revision>
  <dcterms:created xsi:type="dcterms:W3CDTF">2014-03-11T14:19:45Z</dcterms:created>
  <dcterms:modified xsi:type="dcterms:W3CDTF">2016-08-11T04:24:02Z</dcterms:modified>
</cp:coreProperties>
</file>