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3" r:id="rId5"/>
    <p:sldId id="289" r:id="rId6"/>
    <p:sldId id="290" r:id="rId7"/>
    <p:sldId id="291" r:id="rId8"/>
    <p:sldId id="292" r:id="rId9"/>
    <p:sldId id="274" r:id="rId10"/>
    <p:sldId id="275" r:id="rId11"/>
    <p:sldId id="278" r:id="rId12"/>
    <p:sldId id="279" r:id="rId13"/>
    <p:sldId id="280" r:id="rId14"/>
    <p:sldId id="281" r:id="rId15"/>
    <p:sldId id="282" r:id="rId16"/>
    <p:sldId id="294" r:id="rId17"/>
    <p:sldId id="283" r:id="rId18"/>
    <p:sldId id="276" r:id="rId19"/>
    <p:sldId id="284" r:id="rId20"/>
    <p:sldId id="285" r:id="rId21"/>
    <p:sldId id="286" r:id="rId22"/>
    <p:sldId id="287" r:id="rId23"/>
    <p:sldId id="288" r:id="rId24"/>
    <p:sldId id="277" r:id="rId25"/>
    <p:sldId id="260" r:id="rId26"/>
    <p:sldId id="262" r:id="rId27"/>
    <p:sldId id="263" r:id="rId28"/>
    <p:sldId id="268" r:id="rId29"/>
    <p:sldId id="264" r:id="rId30"/>
    <p:sldId id="265" r:id="rId31"/>
    <p:sldId id="266" r:id="rId32"/>
    <p:sldId id="293" r:id="rId33"/>
    <p:sldId id="267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1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BDC7-A97B-4879-B61C-D0D82F1C4A8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D759-AF9B-499F-B14D-4BDE5C9B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2820"/>
            <a:ext cx="9144000" cy="238760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Westernisation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err="1" smtClean="0"/>
              <a:t>Urbanisation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546"/>
            <a:ext cx="9144000" cy="531254"/>
          </a:xfrm>
        </p:spPr>
        <p:txBody>
          <a:bodyPr>
            <a:norm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impacts of westernization on the Indian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439"/>
            <a:ext cx="10515600" cy="3884524"/>
          </a:xfrm>
        </p:spPr>
        <p:txBody>
          <a:bodyPr/>
          <a:lstStyle/>
          <a:p>
            <a:r>
              <a:rPr lang="en-IN" dirty="0"/>
              <a:t>Dressings</a:t>
            </a:r>
            <a:r>
              <a:rPr lang="en-IN" dirty="0" smtClean="0"/>
              <a:t>.</a:t>
            </a:r>
          </a:p>
          <a:p>
            <a:r>
              <a:rPr lang="en-IN" dirty="0"/>
              <a:t>Festivals</a:t>
            </a:r>
            <a:r>
              <a:rPr lang="en-IN" dirty="0" smtClean="0"/>
              <a:t>.</a:t>
            </a:r>
          </a:p>
          <a:p>
            <a:r>
              <a:rPr lang="en-IN" dirty="0"/>
              <a:t>Foods </a:t>
            </a:r>
            <a:endParaRPr lang="en-IN" dirty="0" smtClean="0"/>
          </a:p>
          <a:p>
            <a:r>
              <a:rPr lang="en-IN" dirty="0" smtClean="0"/>
              <a:t>Language</a:t>
            </a:r>
          </a:p>
          <a:p>
            <a:r>
              <a:rPr lang="en-IN" dirty="0"/>
              <a:t>Lifestyles and </a:t>
            </a:r>
            <a:r>
              <a:rPr lang="en-IN" dirty="0" smtClean="0"/>
              <a:t>People</a:t>
            </a:r>
          </a:p>
          <a:p>
            <a:r>
              <a:rPr lang="en-IN" dirty="0"/>
              <a:t>Music </a:t>
            </a:r>
          </a:p>
        </p:txBody>
      </p:sp>
    </p:spTree>
    <p:extLst>
      <p:ext uri="{BB962C8B-B14F-4D97-AF65-F5344CB8AC3E}">
        <p14:creationId xmlns:p14="http://schemas.microsoft.com/office/powerpoint/2010/main" val="151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Dressings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Westernization </a:t>
            </a:r>
            <a:r>
              <a:rPr lang="en-IN" dirty="0"/>
              <a:t>is ruining the traditional clothing of the Indian culture.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For </a:t>
            </a:r>
            <a:r>
              <a:rPr lang="en-IN" dirty="0"/>
              <a:t>example, in India, </a:t>
            </a:r>
            <a:r>
              <a:rPr lang="en-IN" i="1" dirty="0"/>
              <a:t>the traditional dressing is sari, dhoti and kurta however, today there are lots of people wearing more of a western clothing like jeans, tee-shirts and girls are wearing short skirts tops etc. </a:t>
            </a:r>
            <a:endParaRPr lang="en-IN" i="1" dirty="0" smtClean="0"/>
          </a:p>
          <a:p>
            <a:r>
              <a:rPr lang="en-IN" dirty="0" smtClean="0"/>
              <a:t>In </a:t>
            </a:r>
            <a:r>
              <a:rPr lang="en-IN" dirty="0"/>
              <a:t>India, there is approximately 25% of western clothing.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change of fashion in India is now leading to reduction of the importance of the Indian culture to many people.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466" y="128788"/>
            <a:ext cx="1822326" cy="163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9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Festivals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8840" cy="47683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The </a:t>
            </a:r>
            <a:r>
              <a:rPr lang="en-IN" dirty="0"/>
              <a:t>western culture is impacting on the Indian festivals in may ways too. </a:t>
            </a:r>
            <a:endParaRPr lang="en-IN" dirty="0" smtClean="0"/>
          </a:p>
          <a:p>
            <a:pPr>
              <a:lnSpc>
                <a:spcPct val="110000"/>
              </a:lnSpc>
            </a:pPr>
            <a:r>
              <a:rPr lang="en-IN" dirty="0" smtClean="0"/>
              <a:t>All </a:t>
            </a:r>
            <a:r>
              <a:rPr lang="en-IN" dirty="0"/>
              <a:t>Indians greatly celebrate their festivals every year and enjoy them very much. </a:t>
            </a:r>
            <a:endParaRPr lang="en-IN" dirty="0" smtClean="0"/>
          </a:p>
          <a:p>
            <a:pPr>
              <a:lnSpc>
                <a:spcPct val="110000"/>
              </a:lnSpc>
            </a:pPr>
            <a:r>
              <a:rPr lang="en-IN" dirty="0" smtClean="0"/>
              <a:t>Today</a:t>
            </a:r>
            <a:r>
              <a:rPr lang="en-IN" dirty="0"/>
              <a:t>, </a:t>
            </a:r>
            <a:r>
              <a:rPr lang="en-IN" i="1" dirty="0"/>
              <a:t>large numbers of people in India are not celebrating their own festivals like Holi or Diwali, but instead, they are celebrating more of western cultures like Christmas or Halloween</a:t>
            </a:r>
            <a:r>
              <a:rPr lang="en-IN" i="1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Also</a:t>
            </a:r>
            <a:r>
              <a:rPr lang="en-IN" u="sng" dirty="0"/>
              <a:t>, in the Indian religion, no boy or girl are allowed to date each other however, today in India, many youngsters are breaking these laws and are celebrating valentines day</a:t>
            </a:r>
            <a:r>
              <a:rPr lang="en-IN" dirty="0"/>
              <a:t> and are not alert of their religion and this is reducing the value of the Indian religion for them.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17" y="115910"/>
            <a:ext cx="2434123" cy="16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2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Foods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9" y="1825625"/>
            <a:ext cx="11037194" cy="4832752"/>
          </a:xfrm>
        </p:spPr>
        <p:txBody>
          <a:bodyPr>
            <a:normAutofit fontScale="92500"/>
          </a:bodyPr>
          <a:lstStyle/>
          <a:p>
            <a:r>
              <a:rPr lang="en-IN" u="sng" dirty="0" smtClean="0"/>
              <a:t>The </a:t>
            </a:r>
            <a:r>
              <a:rPr lang="en-IN" u="sng" dirty="0"/>
              <a:t>Indian plate has welcomed many western foods (</a:t>
            </a:r>
            <a:r>
              <a:rPr lang="en-IN" u="sng" dirty="0" err="1"/>
              <a:t>e.g</a:t>
            </a:r>
            <a:r>
              <a:rPr lang="en-IN" u="sng" dirty="0"/>
              <a:t> pizza, burgers, steak tacos etc.), and Indian foods like </a:t>
            </a:r>
            <a:r>
              <a:rPr lang="en-IN" u="sng" dirty="0" err="1"/>
              <a:t>Golgapa</a:t>
            </a:r>
            <a:r>
              <a:rPr lang="en-IN" u="sng" dirty="0"/>
              <a:t>, curry etc</a:t>
            </a:r>
            <a:r>
              <a:rPr lang="en-IN" dirty="0"/>
              <a:t>., are being less popular in India, however are becoming common in Europe while the western foods are growing stronger and are becoming more popular in India. </a:t>
            </a:r>
            <a:endParaRPr lang="en-IN" dirty="0" smtClean="0"/>
          </a:p>
          <a:p>
            <a:r>
              <a:rPr lang="en-IN" u="sng" dirty="0" smtClean="0"/>
              <a:t>Western </a:t>
            </a:r>
            <a:r>
              <a:rPr lang="en-IN" u="sng" dirty="0"/>
              <a:t>foods contain too much fat and this causing the obesity rate in India to increase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u="sng" dirty="0" smtClean="0"/>
              <a:t>In </a:t>
            </a:r>
            <a:r>
              <a:rPr lang="en-IN" u="sng" dirty="0"/>
              <a:t>the Indian religion, you are not allowed to eat pork or meat</a:t>
            </a:r>
            <a:r>
              <a:rPr lang="en-IN" dirty="0"/>
              <a:t> however, since the western foods have kicked in, </a:t>
            </a:r>
            <a:r>
              <a:rPr lang="en-IN" u="sng" dirty="0"/>
              <a:t>many Indians are no longer respecting their religion and are eating things against their religion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causing the value of the Indian religion to decrease and is changing many people's lifestyles. </a:t>
            </a:r>
            <a:r>
              <a:rPr lang="en-IN" u="sng" dirty="0"/>
              <a:t>Today in India, there are more western restaurants like KFC, or Mac Donald's compared to the Indian restaurants there are.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150" y="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24" y="104775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/>
              <a:t>In </a:t>
            </a:r>
            <a:r>
              <a:rPr lang="en-IN" dirty="0"/>
              <a:t>India, there are more than 700 languages spoken. </a:t>
            </a:r>
            <a:endParaRPr lang="en-IN" dirty="0" smtClean="0"/>
          </a:p>
          <a:p>
            <a:pPr>
              <a:lnSpc>
                <a:spcPct val="100000"/>
              </a:lnSpc>
            </a:pPr>
            <a:r>
              <a:rPr lang="en-IN" dirty="0" smtClean="0"/>
              <a:t>However</a:t>
            </a:r>
            <a:r>
              <a:rPr lang="en-IN" dirty="0"/>
              <a:t>, many of these mother tongue languages are beginning to fade away. </a:t>
            </a:r>
            <a:endParaRPr lang="en-IN" dirty="0" smtClean="0"/>
          </a:p>
          <a:p>
            <a:pPr>
              <a:lnSpc>
                <a:spcPct val="100000"/>
              </a:lnSpc>
            </a:pPr>
            <a:r>
              <a:rPr lang="en-IN" u="sng" dirty="0" smtClean="0"/>
              <a:t>As </a:t>
            </a:r>
            <a:r>
              <a:rPr lang="en-IN" u="sng" dirty="0"/>
              <a:t>usual, to get a good job, you must know the basic language (English) or other additional ones. </a:t>
            </a:r>
            <a:endParaRPr lang="en-IN" u="sng" dirty="0" smtClean="0"/>
          </a:p>
          <a:p>
            <a:pPr>
              <a:lnSpc>
                <a:spcPct val="100000"/>
              </a:lnSpc>
            </a:pPr>
            <a:r>
              <a:rPr lang="en-IN" dirty="0" smtClean="0"/>
              <a:t>So </a:t>
            </a:r>
            <a:r>
              <a:rPr lang="en-IN" dirty="0"/>
              <a:t>many </a:t>
            </a:r>
            <a:r>
              <a:rPr lang="en-IN" dirty="0" smtClean="0"/>
              <a:t>people </a:t>
            </a:r>
            <a:r>
              <a:rPr lang="en-IN" dirty="0"/>
              <a:t>today are focusing on these languages and are forgetting about their mother tongue thus, this is making their </a:t>
            </a:r>
            <a:r>
              <a:rPr lang="en-IN" dirty="0" smtClean="0"/>
              <a:t>region  </a:t>
            </a:r>
            <a:r>
              <a:rPr lang="en-IN" dirty="0"/>
              <a:t>less important.</a:t>
            </a:r>
          </a:p>
        </p:txBody>
      </p:sp>
    </p:spTree>
    <p:extLst>
      <p:ext uri="{BB962C8B-B14F-4D97-AF65-F5344CB8AC3E}">
        <p14:creationId xmlns:p14="http://schemas.microsoft.com/office/powerpoint/2010/main" val="25322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Lifestyles and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825624"/>
            <a:ext cx="11384923" cy="4703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 smtClean="0"/>
              <a:t>Westernization </a:t>
            </a:r>
            <a:r>
              <a:rPr lang="en-IN" sz="3200" dirty="0"/>
              <a:t>has changed many peoples lifestyles. </a:t>
            </a:r>
            <a:r>
              <a:rPr lang="en-IN" sz="3200" dirty="0" smtClean="0"/>
              <a:t>Now</a:t>
            </a:r>
            <a:r>
              <a:rPr lang="en-IN" sz="3200" dirty="0"/>
              <a:t>, there is no particular lifestyle that is Indian. </a:t>
            </a:r>
            <a:endParaRPr lang="en-IN" sz="3200" dirty="0" smtClean="0"/>
          </a:p>
          <a:p>
            <a:pPr>
              <a:lnSpc>
                <a:spcPct val="100000"/>
              </a:lnSpc>
            </a:pPr>
            <a:r>
              <a:rPr lang="en-IN" sz="3200" dirty="0" smtClean="0"/>
              <a:t>Most </a:t>
            </a:r>
            <a:r>
              <a:rPr lang="en-IN" sz="3200" dirty="0"/>
              <a:t>things have changed like respect to the young ones and elders, importance of a family, marriage making, clothing, festivals, foods, names, languages and even getting a plastic surgery to look more western. </a:t>
            </a:r>
            <a:endParaRPr lang="en-IN" sz="3200" dirty="0" smtClean="0"/>
          </a:p>
          <a:p>
            <a:pPr>
              <a:lnSpc>
                <a:spcPct val="100000"/>
              </a:lnSpc>
            </a:pPr>
            <a:r>
              <a:rPr lang="en-IN" sz="3200" dirty="0" smtClean="0"/>
              <a:t>People </a:t>
            </a:r>
            <a:r>
              <a:rPr lang="en-IN" sz="3200" dirty="0"/>
              <a:t>are changing themselves and are trying to adapt like western people. 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364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IN" dirty="0" smtClean="0"/>
              <a:t>Conti..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6"/>
            <a:ext cx="11049000" cy="48585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dirty="0"/>
              <a:t>Westernization is also reducing the equality of lifestyles in India. </a:t>
            </a:r>
          </a:p>
          <a:p>
            <a:pPr>
              <a:lnSpc>
                <a:spcPct val="100000"/>
              </a:lnSpc>
            </a:pPr>
            <a:r>
              <a:rPr lang="en-IN" sz="3200" dirty="0"/>
              <a:t>In the Indian culture, in order to visit a temple, you must have the right clothing although, it is shocking to see that today, there are many teenagers who are dressing as modern people </a:t>
            </a:r>
            <a:r>
              <a:rPr lang="en-IN" sz="3200" dirty="0" err="1"/>
              <a:t>e.g</a:t>
            </a:r>
            <a:r>
              <a:rPr lang="en-IN" sz="3200" dirty="0"/>
              <a:t> stylish haircuts, jeans, tee-shirts etc., when entering a temple. </a:t>
            </a:r>
          </a:p>
          <a:p>
            <a:pPr>
              <a:lnSpc>
                <a:spcPct val="100000"/>
              </a:lnSpc>
            </a:pPr>
            <a:r>
              <a:rPr lang="en-IN" sz="3200" dirty="0"/>
              <a:t>In the Indian culture, people had respect for the young and elders however, since the western culture has arrived, the respect had gone and now the </a:t>
            </a:r>
            <a:r>
              <a:rPr lang="en-IN" sz="3200" dirty="0" err="1"/>
              <a:t>behaviors</a:t>
            </a:r>
            <a:r>
              <a:rPr lang="en-IN" sz="3200" dirty="0"/>
              <a:t> of many people have changed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73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Music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439"/>
            <a:ext cx="10515600" cy="388452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The </a:t>
            </a:r>
            <a:r>
              <a:rPr lang="en-IN" sz="3200" dirty="0"/>
              <a:t>Indian music has changed greatly due to in taking of the western culture. </a:t>
            </a:r>
            <a:endParaRPr lang="en-IN" sz="3200" dirty="0" smtClean="0"/>
          </a:p>
          <a:p>
            <a:r>
              <a:rPr lang="en-IN" sz="3200" dirty="0" smtClean="0"/>
              <a:t>Indians </a:t>
            </a:r>
            <a:r>
              <a:rPr lang="en-IN" sz="3200" dirty="0"/>
              <a:t>have their own traditional music and instruments like flute, drums, etc., </a:t>
            </a:r>
            <a:endParaRPr lang="en-IN" sz="3200" dirty="0" smtClean="0"/>
          </a:p>
          <a:p>
            <a:r>
              <a:rPr lang="en-IN" sz="3200" dirty="0" smtClean="0"/>
              <a:t>however</a:t>
            </a:r>
            <a:r>
              <a:rPr lang="en-IN" sz="3200" dirty="0"/>
              <a:t>, today they are using different instruments like guitars to make their music and now, Indian songs sound completely different and are nothing like what they sounded before.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29" y="126710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5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Positive Impacts of westernization on the Indian culture.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8349"/>
            <a:ext cx="10515600" cy="3768614"/>
          </a:xfrm>
        </p:spPr>
        <p:txBody>
          <a:bodyPr/>
          <a:lstStyle/>
          <a:p>
            <a:r>
              <a:rPr lang="en-IN" dirty="0" smtClean="0"/>
              <a:t>Modernization</a:t>
            </a:r>
          </a:p>
          <a:p>
            <a:r>
              <a:rPr lang="en-IN" dirty="0"/>
              <a:t> Public </a:t>
            </a:r>
            <a:r>
              <a:rPr lang="en-IN" dirty="0" smtClean="0"/>
              <a:t>Health</a:t>
            </a:r>
          </a:p>
          <a:p>
            <a:r>
              <a:rPr lang="en-IN" dirty="0"/>
              <a:t> </a:t>
            </a:r>
            <a:r>
              <a:rPr lang="en-IN" dirty="0" err="1" smtClean="0"/>
              <a:t>Labor</a:t>
            </a:r>
            <a:endParaRPr lang="en-IN" dirty="0" smtClean="0"/>
          </a:p>
          <a:p>
            <a:r>
              <a:rPr lang="en-IN" dirty="0"/>
              <a:t> </a:t>
            </a:r>
            <a:r>
              <a:rPr lang="en-IN" dirty="0" smtClean="0"/>
              <a:t>Education</a:t>
            </a:r>
          </a:p>
          <a:p>
            <a:r>
              <a:rPr lang="en-IN" dirty="0"/>
              <a:t> Films and movies</a:t>
            </a:r>
          </a:p>
        </p:txBody>
      </p:sp>
    </p:spTree>
    <p:extLst>
      <p:ext uri="{BB962C8B-B14F-4D97-AF65-F5344CB8AC3E}">
        <p14:creationId xmlns:p14="http://schemas.microsoft.com/office/powerpoint/2010/main" val="10231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western culture has impacted on India in many negative ways however, it has also influenced India in many ways too.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it is making India more modern. The Indian culture is a very old culture and is staying the same however, now the western culture is changing it to become more modern. </a:t>
            </a:r>
            <a:endParaRPr lang="en-IN" dirty="0" smtClean="0"/>
          </a:p>
          <a:p>
            <a:r>
              <a:rPr lang="en-IN" dirty="0" smtClean="0"/>
              <a:t>Today</a:t>
            </a:r>
            <a:r>
              <a:rPr lang="en-IN" dirty="0"/>
              <a:t>, the western media is now making many people in India especially teenagers dressing more </a:t>
            </a:r>
            <a:r>
              <a:rPr lang="en-IN" dirty="0" err="1"/>
              <a:t>modernly</a:t>
            </a:r>
            <a:r>
              <a:rPr lang="en-IN" dirty="0"/>
              <a:t> like jeans, tee shirts etc. </a:t>
            </a:r>
            <a:endParaRPr lang="en-IN" dirty="0" smtClean="0"/>
          </a:p>
          <a:p>
            <a:r>
              <a:rPr lang="en-IN" dirty="0" smtClean="0"/>
              <a:t>Modernization </a:t>
            </a:r>
            <a:r>
              <a:rPr lang="en-IN" dirty="0"/>
              <a:t>has also enabled to increase the economic growth of India. </a:t>
            </a:r>
          </a:p>
        </p:txBody>
      </p:sp>
    </p:spTree>
    <p:extLst>
      <p:ext uri="{BB962C8B-B14F-4D97-AF65-F5344CB8AC3E}">
        <p14:creationId xmlns:p14="http://schemas.microsoft.com/office/powerpoint/2010/main" val="3314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Westernisation</a:t>
            </a:r>
            <a:r>
              <a:rPr lang="en-US" sz="5400" b="1" dirty="0" smtClean="0"/>
              <a:t> </a:t>
            </a:r>
            <a:endParaRPr lang="en-US" sz="5400" b="1" dirty="0"/>
          </a:p>
        </p:txBody>
      </p:sp>
      <p:pic>
        <p:nvPicPr>
          <p:cNvPr id="2050" name="Picture 2" descr="https://encrypted-tbn1.gstatic.com/images?q=tbn:ANd9GcQoJ265d3qnbSVHO5i_X98wkQqYgY8WWbPkIA8bJuWR65hYqLn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358"/>
            <a:ext cx="3489101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s.tribune.com.pk/wp-content/uploads/2011/06/usgirl-640x4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01" y="1867358"/>
            <a:ext cx="3490175" cy="26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static.com/images?q=tbn:ANd9GcRMdLKOJ5cKeQqOIAXktsO9jGhAUbrTbN7Jv0WFnwK_iqgTr2nr_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02" y="1867359"/>
            <a:ext cx="3537398" cy="26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3.gstatic.com/images?q=tbn:ANd9GcTLwVyZwdSovTGbiXzgOny2OrUTrdllrK_cPLf_1Bpq11s736A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484989"/>
            <a:ext cx="3702503" cy="19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1.bp.blogspot.com/-tmTzyqiQMTM/T2d0vdJUrdI/AAAAAAAAAUU/pCJ4U_DAZ3k/s320/Kolkata+0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02" y="4484989"/>
            <a:ext cx="2517098" cy="19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4.bp.blogspot.com/-t4lllhiBDao/UYZEFgjNW_I/AAAAAAAAALY/okMXTqerExc/s1600/h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84989"/>
            <a:ext cx="3810000" cy="19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Due </a:t>
            </a:r>
            <a:r>
              <a:rPr lang="en-IN" dirty="0"/>
              <a:t>to westernization influence, sanitation and public health has improved greatly in India. </a:t>
            </a:r>
            <a:endParaRPr lang="en-IN" dirty="0" smtClean="0"/>
          </a:p>
          <a:p>
            <a:r>
              <a:rPr lang="en-IN" dirty="0" smtClean="0"/>
              <a:t>Many </a:t>
            </a:r>
            <a:r>
              <a:rPr lang="en-IN" dirty="0"/>
              <a:t>western doctors have immigrated into India and have made medicines which have helped reduce sicknesses, diseases in large parts because health care has become accessible. </a:t>
            </a:r>
          </a:p>
        </p:txBody>
      </p:sp>
    </p:spTree>
    <p:extLst>
      <p:ext uri="{BB962C8B-B14F-4D97-AF65-F5344CB8AC3E}">
        <p14:creationId xmlns:p14="http://schemas.microsoft.com/office/powerpoint/2010/main" val="2240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presence of western traders in India have increased the demands for goods and services in India.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a result of that, Indian artisans, craftsmen and weavers have employed.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artisans and craftsmen have grown in numbers and now the Indian </a:t>
            </a:r>
            <a:r>
              <a:rPr lang="en-IN" dirty="0" smtClean="0"/>
              <a:t>labour </a:t>
            </a:r>
            <a:r>
              <a:rPr lang="en-IN" dirty="0"/>
              <a:t>force and become more skilled and handy.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5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Westernization </a:t>
            </a:r>
            <a:r>
              <a:rPr lang="en-IN" dirty="0"/>
              <a:t>has also benefited areas of education in India.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British occupied India, they build many schools throughout the country and this made the literacy increase and the poorest class of society had access to knowledge.</a:t>
            </a:r>
          </a:p>
        </p:txBody>
      </p:sp>
    </p:spTree>
    <p:extLst>
      <p:ext uri="{BB962C8B-B14F-4D97-AF65-F5344CB8AC3E}">
        <p14:creationId xmlns:p14="http://schemas.microsoft.com/office/powerpoint/2010/main" val="8381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Films and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Westernization </a:t>
            </a:r>
            <a:r>
              <a:rPr lang="en-IN" dirty="0"/>
              <a:t>has brought media as well in India.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in America, India now has a famous movie making media called ‘Bollywood’ which came from Hollywood in America. </a:t>
            </a:r>
            <a:endParaRPr lang="en-IN" dirty="0" smtClean="0"/>
          </a:p>
          <a:p>
            <a:r>
              <a:rPr lang="en-IN" dirty="0" smtClean="0"/>
              <a:t>Bollywood’s </a:t>
            </a:r>
            <a:r>
              <a:rPr lang="en-IN" dirty="0"/>
              <a:t>films now traditionally feature India, its culture, tradition and religion. </a:t>
            </a:r>
            <a:endParaRPr lang="en-IN" dirty="0" smtClean="0"/>
          </a:p>
          <a:p>
            <a:r>
              <a:rPr lang="en-IN" dirty="0" smtClean="0"/>
              <a:t>Bollywood </a:t>
            </a:r>
            <a:r>
              <a:rPr lang="en-IN" dirty="0"/>
              <a:t>is now quiet popular in India and many people know about it.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media in India has also improved due to the western culture.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5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is westernization a good thing or a bad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9865"/>
            <a:ext cx="10515600" cy="3717098"/>
          </a:xfrm>
        </p:spPr>
        <p:txBody>
          <a:bodyPr/>
          <a:lstStyle/>
          <a:p>
            <a:r>
              <a:rPr lang="en-IN" dirty="0" smtClean="0"/>
              <a:t>Westernization </a:t>
            </a:r>
            <a:r>
              <a:rPr lang="en-IN" dirty="0"/>
              <a:t>has brought many negative impacts on India however, it has also brought many benefits as well although, there are more advantages of westernization compared to the disadvantages. </a:t>
            </a:r>
            <a:endParaRPr lang="en-IN" dirty="0" smtClean="0"/>
          </a:p>
          <a:p>
            <a:r>
              <a:rPr lang="en-IN" dirty="0" smtClean="0"/>
              <a:t>Still</a:t>
            </a:r>
            <a:r>
              <a:rPr lang="en-IN" dirty="0"/>
              <a:t>, India should take care of this globalization because in the future, it will change India and destroy it's religion, culture and tradition.</a:t>
            </a:r>
          </a:p>
        </p:txBody>
      </p:sp>
    </p:spTree>
    <p:extLst>
      <p:ext uri="{BB962C8B-B14F-4D97-AF65-F5344CB8AC3E}">
        <p14:creationId xmlns:p14="http://schemas.microsoft.com/office/powerpoint/2010/main" val="28307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Urbanisation</a:t>
            </a:r>
            <a:endParaRPr lang="en-US" sz="5400" b="1" dirty="0"/>
          </a:p>
        </p:txBody>
      </p:sp>
      <p:pic>
        <p:nvPicPr>
          <p:cNvPr id="1026" name="Picture 2" descr="https://encrypted-tbn0.gstatic.com/images?q=tbn:ANd9GcSCmG12xk3Blq3QXIoFGYmpFlq8KkOaSxrxbVHj2Vi91OvBR7ei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421"/>
            <a:ext cx="3218645" cy="241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Tjx-RUIfleACdRgz5OdZPYVdljr1s0ny5WUQWf-9R4fbkpRif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297"/>
            <a:ext cx="3218645" cy="220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4.media.tumblr.com/f4e5a3dcc3ffe358b0db7f3a6dd16608/tumblr_mfrbxzvHzW1qa2l2po1_12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44" y="2008420"/>
            <a:ext cx="3619381" cy="241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hindubusinessline.com/multimedia/dynamic/00733/cars_733550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44" y="4419297"/>
            <a:ext cx="3619382" cy="22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waterandmegacities.org/wp-content/uploads/Hyderabad-One-main-road-640x2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5" y="365124"/>
            <a:ext cx="688548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1.gstatic.com/images?q=tbn:ANd9GcQHQnKE1Qj2yCvYdZk_XDx86nr_dyKskD34cXDRxUkWxRmDdv8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24" y="2008418"/>
            <a:ext cx="3975187" cy="241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OzckdmfdQW8nE7bONc_JNZkIzDkZpEQKDHtCIjy1SYp8tBtZ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23" y="4419294"/>
            <a:ext cx="3975188" cy="22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1"/>
            <a:ext cx="10515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an ‘urban area’? 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term is used in two senses – </a:t>
            </a:r>
          </a:p>
          <a:p>
            <a:pPr lvl="1">
              <a:spcBef>
                <a:spcPts val="2400"/>
              </a:spcBef>
              <a:spcAft>
                <a:spcPts val="1200"/>
              </a:spcAft>
            </a:pPr>
            <a:r>
              <a:rPr lang="en-US" altLang="en-US" b="1" dirty="0" smtClean="0"/>
              <a:t>Demographically,</a:t>
            </a:r>
            <a:r>
              <a:rPr lang="en-US" altLang="en-US" dirty="0" smtClean="0"/>
              <a:t> the focus is </a:t>
            </a:r>
            <a:r>
              <a:rPr lang="en-US" altLang="en-US" u="sng" dirty="0" smtClean="0"/>
              <a:t>on the size and density of population </a:t>
            </a:r>
            <a:r>
              <a:rPr lang="en-US" altLang="en-US" dirty="0" smtClean="0"/>
              <a:t>and nature of work of the majority of the adult males. </a:t>
            </a:r>
          </a:p>
          <a:p>
            <a:pPr lvl="1" eaLnBrk="1" hangingPunct="1"/>
            <a:r>
              <a:rPr lang="en-US" altLang="en-US" b="1" dirty="0" smtClean="0"/>
              <a:t>Sociologically,</a:t>
            </a:r>
            <a:r>
              <a:rPr lang="en-US" altLang="en-US" dirty="0" smtClean="0"/>
              <a:t> the focus is </a:t>
            </a:r>
            <a:r>
              <a:rPr lang="en-US" altLang="en-US" u="sng" dirty="0" smtClean="0"/>
              <a:t>on heterogeneity, impersonality, interdependence and the quality of life.</a:t>
            </a:r>
          </a:p>
        </p:txBody>
      </p:sp>
    </p:spTree>
    <p:extLst>
      <p:ext uri="{BB962C8B-B14F-4D97-AF65-F5344CB8AC3E}">
        <p14:creationId xmlns:p14="http://schemas.microsoft.com/office/powerpoint/2010/main" val="20985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44" y="579438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/>
              <a:t>Classification of Urban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6343" y="1600200"/>
            <a:ext cx="11077977" cy="43627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  <a:defRPr/>
            </a:pPr>
            <a:r>
              <a:rPr lang="en-US" dirty="0"/>
              <a:t>In Census of India, 2001 </a:t>
            </a:r>
            <a:r>
              <a:rPr lang="en-US" b="1" dirty="0"/>
              <a:t>two types of town </a:t>
            </a:r>
            <a:r>
              <a:rPr lang="en-US" dirty="0"/>
              <a:t>were identified</a:t>
            </a:r>
          </a:p>
          <a:p>
            <a:pPr marL="640080" lvl="1" indent="-274320">
              <a:spcBef>
                <a:spcPts val="1800"/>
              </a:spcBef>
              <a:buFont typeface="Wingdings 2"/>
              <a:buChar char=""/>
              <a:defRPr/>
            </a:pPr>
            <a:r>
              <a:rPr lang="en-US" dirty="0"/>
              <a:t>a) </a:t>
            </a:r>
            <a:r>
              <a:rPr lang="en-US" b="1" dirty="0"/>
              <a:t>Statutory towns: </a:t>
            </a:r>
            <a:r>
              <a:rPr lang="en-US" dirty="0"/>
              <a:t>All places </a:t>
            </a:r>
            <a:r>
              <a:rPr lang="en-US" u="sng" dirty="0"/>
              <a:t>with a municipality, corporation, cantonment board or notified town area </a:t>
            </a:r>
            <a:r>
              <a:rPr lang="en-US" dirty="0"/>
              <a:t>committee, etc. so declared by state law.</a:t>
            </a:r>
          </a:p>
          <a:p>
            <a:pPr marL="640080" lvl="1" indent="-274320">
              <a:spcBef>
                <a:spcPts val="1800"/>
              </a:spcBef>
              <a:buFont typeface="Wingdings 2"/>
              <a:buChar char=""/>
              <a:defRPr/>
            </a:pPr>
            <a:r>
              <a:rPr lang="en-US" dirty="0"/>
              <a:t>b) </a:t>
            </a:r>
            <a:r>
              <a:rPr lang="en-US" b="1" dirty="0"/>
              <a:t>Census towns:</a:t>
            </a:r>
            <a:r>
              <a:rPr lang="en-US" dirty="0"/>
              <a:t> Places which satisfy following criteria :-</a:t>
            </a:r>
          </a:p>
          <a:p>
            <a:pPr marL="960120" lvl="2" indent="0">
              <a:spcBef>
                <a:spcPts val="1800"/>
              </a:spcBef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300" dirty="0" err="1"/>
              <a:t>i</a:t>
            </a:r>
            <a:r>
              <a:rPr lang="en-US" sz="2300" dirty="0"/>
              <a:t>) a </a:t>
            </a:r>
            <a:r>
              <a:rPr lang="en-US" sz="2300" u="sng" dirty="0"/>
              <a:t>minimum population of 5000 </a:t>
            </a:r>
          </a:p>
          <a:p>
            <a:pPr marL="960120" lvl="2" indent="0">
              <a:spcBef>
                <a:spcPts val="1800"/>
              </a:spcBef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300" dirty="0"/>
              <a:t>ii) at least </a:t>
            </a:r>
            <a:r>
              <a:rPr lang="en-US" sz="2300" u="sng" dirty="0"/>
              <a:t>75% of male working </a:t>
            </a:r>
            <a:r>
              <a:rPr lang="en-US" sz="2300" dirty="0"/>
              <a:t>population engaged in </a:t>
            </a:r>
            <a:r>
              <a:rPr lang="en-US" sz="2300" u="sng" dirty="0"/>
              <a:t>non agricultural </a:t>
            </a:r>
            <a:r>
              <a:rPr lang="en-US" sz="2300" u="sng" dirty="0" smtClean="0"/>
              <a:t>occupation</a:t>
            </a:r>
            <a:endParaRPr lang="en-US" sz="2300" u="sng" dirty="0"/>
          </a:p>
          <a:p>
            <a:pPr marL="960120" lvl="2" indent="0">
              <a:spcBef>
                <a:spcPts val="1800"/>
              </a:spcBef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300" dirty="0"/>
              <a:t>iii) a density of population of at least </a:t>
            </a:r>
            <a:r>
              <a:rPr lang="en-US" sz="2300" u="sng" dirty="0"/>
              <a:t>400 persons per sq </a:t>
            </a:r>
            <a:r>
              <a:rPr lang="en-US" sz="2300" dirty="0"/>
              <a:t>km</a:t>
            </a:r>
          </a:p>
        </p:txBody>
      </p:sp>
    </p:spTree>
    <p:extLst>
      <p:ext uri="{BB962C8B-B14F-4D97-AF65-F5344CB8AC3E}">
        <p14:creationId xmlns:p14="http://schemas.microsoft.com/office/powerpoint/2010/main" val="21415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Meaning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4301" cy="46910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defRPr/>
            </a:pPr>
            <a:r>
              <a:rPr lang="en-US" dirty="0"/>
              <a:t>Urbanization concerns the </a:t>
            </a:r>
            <a:r>
              <a:rPr lang="en-US" u="sng" dirty="0" smtClean="0"/>
              <a:t>movement of population from agricultural to industrial work</a:t>
            </a:r>
            <a:r>
              <a:rPr lang="en-US" dirty="0" smtClean="0"/>
              <a:t> </a:t>
            </a:r>
            <a:r>
              <a:rPr lang="en-US" dirty="0"/>
              <a:t>and from rural to urban places of residence. </a:t>
            </a:r>
          </a:p>
          <a:p>
            <a:pPr>
              <a:lnSpc>
                <a:spcPct val="110000"/>
              </a:lnSpc>
              <a:spcBef>
                <a:spcPts val="1800"/>
              </a:spcBef>
              <a:defRPr/>
            </a:pPr>
            <a:r>
              <a:rPr lang="en-US" dirty="0"/>
              <a:t>People are attracted to the city by vision of a better life, or they feel compelled to leave rural places because they are disadvantaged there.</a:t>
            </a:r>
          </a:p>
          <a:p>
            <a:pPr>
              <a:lnSpc>
                <a:spcPct val="110000"/>
              </a:lnSpc>
              <a:spcBef>
                <a:spcPts val="1800"/>
              </a:spcBef>
              <a:defRPr/>
            </a:pPr>
            <a:r>
              <a:rPr lang="en-US" dirty="0" smtClean="0"/>
              <a:t>For </a:t>
            </a:r>
            <a:r>
              <a:rPr lang="en-US" dirty="0"/>
              <a:t>most such immigrants, </a:t>
            </a:r>
            <a:r>
              <a:rPr lang="en-US" u="sng" dirty="0"/>
              <a:t>urbanization means a source of change from one way of life to another.</a:t>
            </a:r>
          </a:p>
          <a:p>
            <a:pPr>
              <a:lnSpc>
                <a:spcPct val="110000"/>
              </a:lnSpc>
              <a:spcBef>
                <a:spcPts val="1800"/>
              </a:spcBef>
              <a:defRPr/>
            </a:pPr>
            <a:r>
              <a:rPr lang="en-US" dirty="0" smtClean="0"/>
              <a:t>As </a:t>
            </a:r>
            <a:r>
              <a:rPr lang="en-US" dirty="0"/>
              <a:t>such new classes and status functions are derived in social life. </a:t>
            </a:r>
            <a:r>
              <a:rPr lang="en-US" dirty="0" smtClean="0"/>
              <a:t>New </a:t>
            </a:r>
            <a:r>
              <a:rPr lang="en-US" dirty="0"/>
              <a:t>forms of mass media like the radio, T.V., newspapers, magazines etc., bring a lot of change in rural social </a:t>
            </a:r>
            <a:r>
              <a:rPr lang="en-US" dirty="0" smtClean="0"/>
              <a:t>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Level of </a:t>
            </a:r>
            <a:r>
              <a:rPr lang="en-US" dirty="0" err="1" smtClean="0"/>
              <a:t>Urbanisation</a:t>
            </a:r>
            <a:r>
              <a:rPr lang="en-US" dirty="0" smtClean="0"/>
              <a:t> in India</a:t>
            </a:r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1364" y="1600200"/>
            <a:ext cx="4948237" cy="4953000"/>
          </a:xfrm>
        </p:spPr>
      </p:pic>
    </p:spTree>
    <p:extLst>
      <p:ext uri="{BB962C8B-B14F-4D97-AF65-F5344CB8AC3E}">
        <p14:creationId xmlns:p14="http://schemas.microsoft.com/office/powerpoint/2010/main" val="1732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Introduction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1738648"/>
            <a:ext cx="11114466" cy="4726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3600" dirty="0"/>
              <a:t>Westernization is a </a:t>
            </a:r>
            <a:r>
              <a:rPr lang="en-IN" sz="3600" u="sng" dirty="0"/>
              <a:t>process in which societies adopt western cultures</a:t>
            </a:r>
            <a:r>
              <a:rPr lang="en-IN" sz="3600" dirty="0"/>
              <a:t> in areas such as industry, technology, law, politics, </a:t>
            </a:r>
            <a:r>
              <a:rPr lang="en-IN" sz="3600" dirty="0" smtClean="0"/>
              <a:t>economies, lifestyles</a:t>
            </a:r>
            <a:r>
              <a:rPr lang="en-IN" sz="3600" dirty="0"/>
              <a:t>, clothing, language etc. </a:t>
            </a:r>
            <a:endParaRPr lang="en-IN" sz="36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3600" dirty="0" smtClean="0"/>
              <a:t>Today</a:t>
            </a:r>
            <a:r>
              <a:rPr lang="en-IN" sz="3600" dirty="0"/>
              <a:t>, there are many people who are westernizing themselves among many cultures. </a:t>
            </a:r>
            <a:endParaRPr lang="en-IN" sz="36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3600" dirty="0" smtClean="0"/>
              <a:t>Westernization </a:t>
            </a:r>
            <a:r>
              <a:rPr lang="en-IN" sz="3600" dirty="0"/>
              <a:t>has become common in the world especially in India. </a:t>
            </a:r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val="30757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Ranking of States by level of </a:t>
            </a:r>
            <a:r>
              <a:rPr lang="en-US" dirty="0" err="1" smtClean="0"/>
              <a:t>Urbanisation</a:t>
            </a:r>
            <a:endParaRPr lang="en-US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1600200"/>
            <a:ext cx="8867775" cy="4419600"/>
          </a:xfrm>
        </p:spPr>
      </p:pic>
    </p:spTree>
    <p:extLst>
      <p:ext uri="{BB962C8B-B14F-4D97-AF65-F5344CB8AC3E}">
        <p14:creationId xmlns:p14="http://schemas.microsoft.com/office/powerpoint/2010/main" val="5327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57" y="673883"/>
            <a:ext cx="7467600" cy="71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800" b="1" dirty="0" smtClean="0"/>
              <a:t>Growth of cities</a:t>
            </a:r>
            <a:endParaRPr lang="en-US" sz="4800" b="1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1092557" y="2215166"/>
            <a:ext cx="8305800" cy="3834684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3600"/>
              </a:spcBef>
            </a:pPr>
            <a:r>
              <a:rPr lang="en-US" altLang="en-US" dirty="0" smtClean="0"/>
              <a:t>Surplus Resources</a:t>
            </a:r>
          </a:p>
          <a:p>
            <a:pPr>
              <a:lnSpc>
                <a:spcPct val="85000"/>
              </a:lnSpc>
              <a:spcBef>
                <a:spcPts val="3600"/>
              </a:spcBef>
            </a:pPr>
            <a:r>
              <a:rPr lang="en-US" altLang="en-US" dirty="0" err="1" smtClean="0"/>
              <a:t>Industrialisation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Commercialisation</a:t>
            </a:r>
            <a:endParaRPr lang="en-US" altLang="en-US" dirty="0" smtClean="0"/>
          </a:p>
          <a:p>
            <a:pPr>
              <a:lnSpc>
                <a:spcPct val="85000"/>
              </a:lnSpc>
              <a:spcBef>
                <a:spcPts val="3600"/>
              </a:spcBef>
            </a:pPr>
            <a:r>
              <a:rPr lang="en-US" altLang="en-US" dirty="0" smtClean="0"/>
              <a:t>Development of Transport and Communication</a:t>
            </a:r>
          </a:p>
          <a:p>
            <a:pPr>
              <a:lnSpc>
                <a:spcPct val="85000"/>
              </a:lnSpc>
              <a:spcBef>
                <a:spcPts val="3600"/>
              </a:spcBef>
            </a:pPr>
            <a:r>
              <a:rPr lang="en-US" altLang="en-US" dirty="0" smtClean="0"/>
              <a:t>Economic Pull of the City</a:t>
            </a:r>
          </a:p>
          <a:p>
            <a:pPr>
              <a:lnSpc>
                <a:spcPct val="85000"/>
              </a:lnSpc>
              <a:spcBef>
                <a:spcPts val="3600"/>
              </a:spcBef>
            </a:pPr>
            <a:r>
              <a:rPr lang="en-US" altLang="en-US" dirty="0" smtClean="0"/>
              <a:t>Educational and Recreational Facilities </a:t>
            </a:r>
          </a:p>
        </p:txBody>
      </p:sp>
    </p:spTree>
    <p:extLst>
      <p:ext uri="{BB962C8B-B14F-4D97-AF65-F5344CB8AC3E}">
        <p14:creationId xmlns:p14="http://schemas.microsoft.com/office/powerpoint/2010/main" val="5045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</a:t>
            </a:r>
            <a:r>
              <a:rPr lang="en-IN" dirty="0"/>
              <a:t>problems of urbanisation in </a:t>
            </a:r>
            <a:r>
              <a:rPr lang="en-IN" dirty="0" smtClean="0"/>
              <a:t>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Overcrowding</a:t>
            </a:r>
          </a:p>
          <a:p>
            <a:r>
              <a:rPr lang="en-IN" dirty="0" smtClean="0"/>
              <a:t>Housing</a:t>
            </a:r>
          </a:p>
          <a:p>
            <a:r>
              <a:rPr lang="en-IN" dirty="0" smtClean="0"/>
              <a:t>Unemployment </a:t>
            </a:r>
          </a:p>
          <a:p>
            <a:r>
              <a:rPr lang="en-IN" dirty="0" smtClean="0"/>
              <a:t>Slums </a:t>
            </a:r>
            <a:r>
              <a:rPr lang="en-IN" dirty="0"/>
              <a:t>and Squatter Settlements </a:t>
            </a:r>
            <a:endParaRPr lang="en-IN" dirty="0" smtClean="0"/>
          </a:p>
          <a:p>
            <a:r>
              <a:rPr lang="en-IN" dirty="0" smtClean="0"/>
              <a:t>Transport </a:t>
            </a:r>
          </a:p>
          <a:p>
            <a:r>
              <a:rPr lang="en-IN" dirty="0" smtClean="0"/>
              <a:t>Water </a:t>
            </a:r>
          </a:p>
          <a:p>
            <a:r>
              <a:rPr lang="en-IN" dirty="0" smtClean="0"/>
              <a:t>Sewerage </a:t>
            </a:r>
            <a:r>
              <a:rPr lang="en-IN" dirty="0"/>
              <a:t>Problems </a:t>
            </a:r>
            <a:endParaRPr lang="en-IN" dirty="0" smtClean="0"/>
          </a:p>
          <a:p>
            <a:r>
              <a:rPr lang="en-IN" dirty="0" smtClean="0"/>
              <a:t>Trash </a:t>
            </a:r>
            <a:r>
              <a:rPr lang="en-IN" dirty="0"/>
              <a:t>Disposal </a:t>
            </a:r>
            <a:endParaRPr lang="en-IN" dirty="0" smtClean="0"/>
          </a:p>
          <a:p>
            <a:r>
              <a:rPr lang="en-IN" dirty="0" smtClean="0"/>
              <a:t>Urban </a:t>
            </a:r>
            <a:r>
              <a:rPr lang="en-IN" dirty="0"/>
              <a:t>Crimes </a:t>
            </a:r>
            <a:endParaRPr lang="en-IN" dirty="0" smtClean="0"/>
          </a:p>
          <a:p>
            <a:r>
              <a:rPr lang="en-IN" dirty="0" smtClean="0"/>
              <a:t>Problem </a:t>
            </a:r>
            <a:r>
              <a:rPr lang="en-IN" dirty="0"/>
              <a:t>of Urban Pollution!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4" y="1863212"/>
            <a:ext cx="3048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64" y="3541019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90" y="3541019"/>
            <a:ext cx="3044951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78" y="1251933"/>
            <a:ext cx="2600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9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8" y="476518"/>
            <a:ext cx="8229600" cy="6439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 smtClean="0"/>
              <a:t>Impact of </a:t>
            </a:r>
            <a:r>
              <a:rPr lang="en-US" sz="4800" b="1" dirty="0" err="1" smtClean="0"/>
              <a:t>Urbanisation</a:t>
            </a:r>
            <a:endParaRPr lang="en-US" sz="4800" b="1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46975" y="1571223"/>
            <a:ext cx="10844011" cy="49057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multiculturalism of today's cities contributes to increased tolerance, better quality of life, and socio-cultural motivation</a:t>
            </a:r>
            <a:r>
              <a:rPr lang="en-US" altLang="en-US" dirty="0" smtClean="0"/>
              <a:t>; 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At the same time, </a:t>
            </a:r>
            <a:r>
              <a:rPr lang="en-US" altLang="en-US" dirty="0" smtClean="0">
                <a:solidFill>
                  <a:srgbClr val="FF0000"/>
                </a:solidFill>
              </a:rPr>
              <a:t>it often contributes to social tensions, interethnic determined and cultural conflicts.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People coming from rural areas have been </a:t>
            </a:r>
            <a:r>
              <a:rPr lang="en-US" altLang="en-US" u="sng" dirty="0" smtClean="0"/>
              <a:t>suffer from the isolation, lack of technologic connection, poor health, poverty, unemployment and inadequate housing in urban.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Urbanization is encouraged socially and culturally through the media.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All of which undoubtedly create the psycho-socio problems among people.</a:t>
            </a:r>
          </a:p>
        </p:txBody>
      </p:sp>
    </p:spTree>
    <p:extLst>
      <p:ext uri="{BB962C8B-B14F-4D97-AF65-F5344CB8AC3E}">
        <p14:creationId xmlns:p14="http://schemas.microsoft.com/office/powerpoint/2010/main" val="32691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2670443"/>
            <a:ext cx="10515600" cy="1325563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3600" dirty="0"/>
              <a:t>People normally get a plastic surgery to look western is because it gives the back a round and a perkier shape, it also straightens hair.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3600" u="sng" dirty="0"/>
              <a:t>People want to change themselves</a:t>
            </a:r>
            <a:r>
              <a:rPr lang="en-IN" sz="3600" dirty="0"/>
              <a:t> like this because they are not satisfied of the way they are.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3600" dirty="0"/>
              <a:t>They also think that being western is superior, and because they have a dominant history. </a:t>
            </a:r>
          </a:p>
        </p:txBody>
      </p:sp>
    </p:spTree>
    <p:extLst>
      <p:ext uri="{BB962C8B-B14F-4D97-AF65-F5344CB8AC3E}">
        <p14:creationId xmlns:p14="http://schemas.microsoft.com/office/powerpoint/2010/main" val="35485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Introduction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1619563"/>
            <a:ext cx="10606825" cy="44721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The role ‘</a:t>
            </a:r>
            <a:r>
              <a:rPr lang="en-US" sz="3200" dirty="0" err="1" smtClean="0"/>
              <a:t>Westernisation</a:t>
            </a:r>
            <a:r>
              <a:rPr lang="en-US" sz="3200" dirty="0" smtClean="0"/>
              <a:t>’ has been very significant in understanding the </a:t>
            </a:r>
            <a:r>
              <a:rPr lang="en-US" sz="3200" u="sng" dirty="0" smtClean="0"/>
              <a:t>socio-cultural changes of modern India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u="sng" dirty="0" smtClean="0"/>
              <a:t>British rule produced radical and lasting changes</a:t>
            </a:r>
            <a:r>
              <a:rPr lang="en-US" sz="3200" dirty="0" smtClean="0"/>
              <a:t> in the Indian society and culture.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The British brought with them, new technology, institutions, knowledge, beliefs and values.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Theses have become the main source of social mobility for individual as well as groups.</a:t>
            </a:r>
          </a:p>
        </p:txBody>
      </p:sp>
    </p:spTree>
    <p:extLst>
      <p:ext uri="{BB962C8B-B14F-4D97-AF65-F5344CB8AC3E}">
        <p14:creationId xmlns:p14="http://schemas.microsoft.com/office/powerpoint/2010/main" val="24237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378003"/>
            <a:ext cx="10515600" cy="729579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Meaning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529411"/>
            <a:ext cx="11423559" cy="47039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cs typeface="Tahoma" pitchFamily="34" charset="0"/>
              </a:rPr>
              <a:t>M.N. </a:t>
            </a:r>
            <a:r>
              <a:rPr lang="en-US" sz="3000" dirty="0">
                <a:cs typeface="Tahoma" pitchFamily="34" charset="0"/>
              </a:rPr>
              <a:t>Srinivas (1962)  pioneer of sociology in India has  used the term ‘</a:t>
            </a:r>
            <a:r>
              <a:rPr lang="en-US" sz="3000" dirty="0" err="1">
                <a:cs typeface="Tahoma" pitchFamily="34" charset="0"/>
              </a:rPr>
              <a:t>westernisation</a:t>
            </a:r>
            <a:r>
              <a:rPr lang="en-US" sz="3000" dirty="0">
                <a:cs typeface="Tahoma" pitchFamily="34" charset="0"/>
              </a:rPr>
              <a:t>’ to indicate the change, which took place in India during the British rule in the </a:t>
            </a:r>
            <a:r>
              <a:rPr lang="en-US" sz="3000" dirty="0" smtClean="0">
                <a:cs typeface="Tahoma" pitchFamily="34" charset="0"/>
              </a:rPr>
              <a:t>19</a:t>
            </a:r>
            <a:r>
              <a:rPr lang="en-US" sz="3000" baseline="30000" dirty="0" smtClean="0">
                <a:cs typeface="Tahoma" pitchFamily="34" charset="0"/>
              </a:rPr>
              <a:t>th</a:t>
            </a:r>
            <a:r>
              <a:rPr lang="en-US" sz="3000" dirty="0" smtClean="0">
                <a:cs typeface="Tahoma" pitchFamily="34" charset="0"/>
              </a:rPr>
              <a:t> </a:t>
            </a:r>
            <a:r>
              <a:rPr lang="en-US" sz="3000" dirty="0">
                <a:cs typeface="Tahoma" pitchFamily="34" charset="0"/>
              </a:rPr>
              <a:t>and early </a:t>
            </a:r>
            <a:r>
              <a:rPr lang="en-US" sz="3000" dirty="0" smtClean="0">
                <a:cs typeface="Tahoma" pitchFamily="34" charset="0"/>
              </a:rPr>
              <a:t>20</a:t>
            </a:r>
            <a:r>
              <a:rPr lang="en-US" sz="3000" baseline="30000" dirty="0" smtClean="0">
                <a:cs typeface="Tahoma" pitchFamily="34" charset="0"/>
              </a:rPr>
              <a:t>th</a:t>
            </a:r>
            <a:r>
              <a:rPr lang="en-US" sz="3000" dirty="0" smtClean="0">
                <a:cs typeface="Tahoma" pitchFamily="34" charset="0"/>
              </a:rPr>
              <a:t> centuries.</a:t>
            </a:r>
            <a:endParaRPr lang="en-US" sz="3000" dirty="0"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u="sng" dirty="0" err="1">
                <a:cs typeface="Tahoma" pitchFamily="34" charset="0"/>
              </a:rPr>
              <a:t>Westernisation</a:t>
            </a:r>
            <a:r>
              <a:rPr lang="en-US" sz="3000" u="sng" dirty="0">
                <a:cs typeface="Tahoma" pitchFamily="34" charset="0"/>
              </a:rPr>
              <a:t> implies changes in dress, style of eating, manners etc. </a:t>
            </a:r>
            <a:r>
              <a:rPr lang="en-US" sz="3000" dirty="0" smtClean="0">
                <a:cs typeface="Tahoma" pitchFamily="34" charset="0"/>
              </a:rPr>
              <a:t>The </a:t>
            </a:r>
            <a:r>
              <a:rPr lang="en-US" sz="3000" dirty="0">
                <a:cs typeface="Tahoma" pitchFamily="34" charset="0"/>
              </a:rPr>
              <a:t>change in the medium of instruction. 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u="sng" dirty="0" smtClean="0">
                <a:cs typeface="Tahoma" pitchFamily="34" charset="0"/>
              </a:rPr>
              <a:t>It started </a:t>
            </a:r>
            <a:r>
              <a:rPr lang="en-US" sz="3000" u="sng" dirty="0">
                <a:cs typeface="Tahoma" pitchFamily="34" charset="0"/>
              </a:rPr>
              <a:t>having its impact on the elite</a:t>
            </a:r>
            <a:r>
              <a:rPr lang="en-US" sz="3000" dirty="0">
                <a:cs typeface="Tahoma" pitchFamily="34" charset="0"/>
              </a:rPr>
              <a:t> because they studied secular subjects with English as medium of instruction.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>
                <a:cs typeface="Tahoma" pitchFamily="34" charset="0"/>
              </a:rPr>
              <a:t>In as much as </a:t>
            </a:r>
            <a:r>
              <a:rPr lang="en-US" sz="3000" dirty="0" err="1">
                <a:cs typeface="Tahoma" pitchFamily="34" charset="0"/>
              </a:rPr>
              <a:t>modernisation</a:t>
            </a:r>
            <a:r>
              <a:rPr lang="en-US" sz="3000" dirty="0">
                <a:cs typeface="Tahoma" pitchFamily="34" charset="0"/>
              </a:rPr>
              <a:t> in India has come about due </a:t>
            </a:r>
            <a:r>
              <a:rPr lang="en-US" sz="3000" dirty="0" smtClean="0">
                <a:cs typeface="Tahoma" pitchFamily="34" charset="0"/>
              </a:rPr>
              <a:t>to </a:t>
            </a:r>
            <a:r>
              <a:rPr lang="en-US" sz="3000" dirty="0" err="1" smtClean="0">
                <a:cs typeface="Tahoma" pitchFamily="34" charset="0"/>
              </a:rPr>
              <a:t>westernisation</a:t>
            </a:r>
            <a:r>
              <a:rPr lang="en-US" sz="3000" dirty="0" smtClean="0">
                <a:cs typeface="Tahoma" pitchFamily="34" charset="0"/>
              </a:rPr>
              <a:t>. </a:t>
            </a:r>
            <a:endParaRPr lang="en-US" sz="3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Features of </a:t>
            </a:r>
            <a:r>
              <a:rPr lang="en-US" sz="4800" b="1" dirty="0" err="1" smtClean="0"/>
              <a:t>Westernisation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684"/>
            <a:ext cx="1093309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In comparison with </a:t>
            </a:r>
            <a:r>
              <a:rPr lang="en-US" sz="3200" dirty="0" err="1" smtClean="0"/>
              <a:t>Sanskritisation</a:t>
            </a:r>
            <a:r>
              <a:rPr lang="en-US" sz="3200" dirty="0" smtClean="0"/>
              <a:t>, </a:t>
            </a:r>
            <a:r>
              <a:rPr lang="en-US" sz="3200" dirty="0" err="1" smtClean="0"/>
              <a:t>Westernisation</a:t>
            </a:r>
            <a:r>
              <a:rPr lang="en-US" sz="3200" dirty="0" smtClean="0"/>
              <a:t> is a </a:t>
            </a:r>
            <a:r>
              <a:rPr lang="en-US" sz="3200" u="sng" dirty="0" smtClean="0"/>
              <a:t>similar concept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It implies an active concern for the </a:t>
            </a:r>
            <a:r>
              <a:rPr lang="en-US" sz="3200" u="sng" dirty="0" smtClean="0"/>
              <a:t>welfare of all human beings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It not only </a:t>
            </a:r>
            <a:r>
              <a:rPr lang="en-US" sz="3200" u="sng" dirty="0" smtClean="0"/>
              <a:t>includes of new institutions but also fundamental changes in old institutions.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The form of pace of </a:t>
            </a:r>
            <a:r>
              <a:rPr lang="en-US" sz="3200" dirty="0" err="1" smtClean="0"/>
              <a:t>Westernisation</a:t>
            </a:r>
            <a:r>
              <a:rPr lang="en-US" sz="3200" dirty="0" smtClean="0"/>
              <a:t> of India </a:t>
            </a:r>
            <a:r>
              <a:rPr lang="en-US" sz="3200" u="sng" dirty="0" smtClean="0"/>
              <a:t>varied from region to region</a:t>
            </a:r>
            <a:r>
              <a:rPr lang="en-US" sz="3200" dirty="0" smtClean="0"/>
              <a:t> and from one section of population to another.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It pervades political and educational fields also. </a:t>
            </a:r>
          </a:p>
        </p:txBody>
      </p:sp>
    </p:spTree>
    <p:extLst>
      <p:ext uri="{BB962C8B-B14F-4D97-AF65-F5344CB8AC3E}">
        <p14:creationId xmlns:p14="http://schemas.microsoft.com/office/powerpoint/2010/main" val="21033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Characteristics of </a:t>
            </a:r>
            <a:r>
              <a:rPr lang="en-IN" b="1" dirty="0" smtClean="0"/>
              <a:t>Westernisation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1270" cy="472972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dirty="0" smtClean="0"/>
              <a:t>1</a:t>
            </a:r>
            <a:r>
              <a:rPr lang="en-IN" dirty="0"/>
              <a:t>. It is inclusive as it can accommodate various outside elements.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dirty="0"/>
              <a:t>2. It is complex as it includes many aspects such as behaviours aspect, knowledge aspect etc.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dirty="0"/>
              <a:t>3. It is many layered for it occurs in many levels.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dirty="0"/>
              <a:t>4. Emphasis is given more on humanitarianism and rationalism.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dirty="0"/>
              <a:t>5. Westernisation primarily focuses on cultural changes.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dirty="0"/>
              <a:t>6. Westernisation results in the introduction of new institutions and brings changes in the old institutions.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8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Westernization </a:t>
            </a:r>
            <a:r>
              <a:rPr lang="en-IN" dirty="0"/>
              <a:t>impact on the Indian culture.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45969" cy="47812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dirty="0"/>
              <a:t>This country has a population of more than 1 billion and is a culture in which there are more than 700 languages spoken. </a:t>
            </a:r>
          </a:p>
          <a:p>
            <a:pPr>
              <a:lnSpc>
                <a:spcPct val="100000"/>
              </a:lnSpc>
            </a:pPr>
            <a:r>
              <a:rPr lang="en-IN" sz="3200" dirty="0"/>
              <a:t>This culture however, is </a:t>
            </a:r>
            <a:r>
              <a:rPr lang="en-IN" sz="3200" u="sng" dirty="0"/>
              <a:t>now being impacted by westernization and everything is slowly changing </a:t>
            </a:r>
            <a:r>
              <a:rPr lang="en-IN" sz="3200" dirty="0"/>
              <a:t>and is becoming western. 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The </a:t>
            </a:r>
            <a:r>
              <a:rPr lang="en-IN" sz="3200" dirty="0"/>
              <a:t>Indian culture is ones of the oldest and the richest cultures however, </a:t>
            </a:r>
            <a:r>
              <a:rPr lang="en-IN" sz="3200" u="sng" dirty="0"/>
              <a:t>now that the western culture is kicking in</a:t>
            </a:r>
            <a:r>
              <a:rPr lang="en-IN" sz="3200" dirty="0"/>
              <a:t>, e.g. goods, festivals, dressings, foods etc.,  </a:t>
            </a:r>
            <a:endParaRPr lang="en-IN" sz="3200" dirty="0" smtClean="0"/>
          </a:p>
          <a:p>
            <a:pPr>
              <a:lnSpc>
                <a:spcPct val="100000"/>
              </a:lnSpc>
            </a:pPr>
            <a:r>
              <a:rPr lang="en-IN" sz="3200" dirty="0" smtClean="0"/>
              <a:t>The </a:t>
            </a:r>
            <a:r>
              <a:rPr lang="en-IN" sz="3200" dirty="0"/>
              <a:t>western culture is that it is replacing itself with the Indian culture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56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1675</Words>
  <Application>Microsoft Office PowerPoint</Application>
  <PresentationFormat>Custom</PresentationFormat>
  <Paragraphs>152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Westernisation  and  Urbanisation</vt:lpstr>
      <vt:lpstr>Westernisation </vt:lpstr>
      <vt:lpstr>Introduction</vt:lpstr>
      <vt:lpstr>Introduction</vt:lpstr>
      <vt:lpstr>Introduction </vt:lpstr>
      <vt:lpstr>Meaning </vt:lpstr>
      <vt:lpstr>Features of Westernisation</vt:lpstr>
      <vt:lpstr>Characteristics of Westernisation</vt:lpstr>
      <vt:lpstr>Westernization impact on the Indian culture.</vt:lpstr>
      <vt:lpstr>Negative impacts of westernization on the Indian culture</vt:lpstr>
      <vt:lpstr>Dressings</vt:lpstr>
      <vt:lpstr>Festivals</vt:lpstr>
      <vt:lpstr>Foods </vt:lpstr>
      <vt:lpstr>Language</vt:lpstr>
      <vt:lpstr>Lifestyles and People</vt:lpstr>
      <vt:lpstr>Conti..</vt:lpstr>
      <vt:lpstr>Music </vt:lpstr>
      <vt:lpstr> Positive Impacts of westernization on the Indian culture.</vt:lpstr>
      <vt:lpstr>Modernization</vt:lpstr>
      <vt:lpstr>Public Health</vt:lpstr>
      <vt:lpstr>Labour</vt:lpstr>
      <vt:lpstr>Education</vt:lpstr>
      <vt:lpstr>Films and movies</vt:lpstr>
      <vt:lpstr>So is westernization a good thing or a bad thing?</vt:lpstr>
      <vt:lpstr>Urbanisation</vt:lpstr>
      <vt:lpstr>Introduction</vt:lpstr>
      <vt:lpstr>Classification of Urban</vt:lpstr>
      <vt:lpstr>Meaning </vt:lpstr>
      <vt:lpstr>Level of Urbanisation in India</vt:lpstr>
      <vt:lpstr>Ranking of States by level of Urbanisation</vt:lpstr>
      <vt:lpstr>Growth of cities</vt:lpstr>
      <vt:lpstr>major problems of urbanisation in India</vt:lpstr>
      <vt:lpstr>Impact of Urbanisation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Westernisation  and  Urbanisation</dc:title>
  <dc:creator>Balamurugan J</dc:creator>
  <cp:lastModifiedBy>Bala J</cp:lastModifiedBy>
  <cp:revision>22</cp:revision>
  <dcterms:created xsi:type="dcterms:W3CDTF">2014-04-15T17:15:03Z</dcterms:created>
  <dcterms:modified xsi:type="dcterms:W3CDTF">2016-09-01T11:41:41Z</dcterms:modified>
</cp:coreProperties>
</file>