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8" r:id="rId6"/>
    <p:sldId id="260" r:id="rId7"/>
    <p:sldId id="261" r:id="rId8"/>
    <p:sldId id="272" r:id="rId9"/>
    <p:sldId id="273" r:id="rId10"/>
    <p:sldId id="274" r:id="rId11"/>
    <p:sldId id="275" r:id="rId12"/>
    <p:sldId id="276" r:id="rId13"/>
    <p:sldId id="262" r:id="rId14"/>
    <p:sldId id="263" r:id="rId15"/>
    <p:sldId id="269" r:id="rId16"/>
    <p:sldId id="279" r:id="rId17"/>
    <p:sldId id="27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B46E-C91C-4BF3-9C62-4F8CCEF0648A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3C720-AD5A-4DD6-A1C5-5FF7096B86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FA2846A-A1A2-4F68-B02B-E61597582D2E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989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1BC9148-150D-4616-BEE8-9CAC27442871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187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B4DE1E-A5A3-45B9-A18F-A0AFBA029CB3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298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5C620C-7D49-4E28-BD32-DF27F78F13A0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379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9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5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39B1-6CC2-4A78-B942-F3992DA5E25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DB61-A66F-4FCD-81F7-07E0A18E1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465" y="805177"/>
            <a:ext cx="10625070" cy="23876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Teamwork</a:t>
            </a:r>
            <a:r>
              <a:rPr lang="en-US" sz="5400" dirty="0"/>
              <a:t> </a:t>
            </a:r>
            <a:r>
              <a:rPr lang="en-US" sz="5400" dirty="0" smtClean="0"/>
              <a:t>and its</a:t>
            </a:r>
            <a:br>
              <a:rPr lang="en-US" sz="5400" dirty="0" smtClean="0"/>
            </a:br>
            <a:r>
              <a:rPr lang="en-US" sz="8000" dirty="0" smtClean="0"/>
              <a:t>Success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912" y="5795493"/>
            <a:ext cx="9144000" cy="754980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</a:p>
        </p:txBody>
      </p:sp>
      <p:pic>
        <p:nvPicPr>
          <p:cNvPr id="4" name="Picture 5" descr="j00787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747216"/>
            <a:ext cx="37338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6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Storming - stage 2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752786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Decisions don't come easily within group.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Team </a:t>
            </a:r>
            <a:r>
              <a:rPr lang="en-US" dirty="0"/>
              <a:t>members vie for position as they </a:t>
            </a:r>
            <a:r>
              <a:rPr lang="en-US" u="sng" dirty="0"/>
              <a:t>attempt to establish themselves in relation to other team members and the leader,</a:t>
            </a:r>
            <a:r>
              <a:rPr lang="en-US" dirty="0"/>
              <a:t> </a:t>
            </a:r>
            <a:r>
              <a:rPr lang="en-US" u="sng" dirty="0"/>
              <a:t>who might receive challenges from team members</a:t>
            </a:r>
            <a:r>
              <a:rPr lang="en-US" dirty="0"/>
              <a:t>.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u="sng" dirty="0" smtClean="0"/>
              <a:t>Clarity </a:t>
            </a:r>
            <a:r>
              <a:rPr lang="en-US" u="sng" dirty="0"/>
              <a:t>of purpose increases </a:t>
            </a:r>
            <a:r>
              <a:rPr lang="en-US" dirty="0"/>
              <a:t>but plenty of uncertainties persist.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Cliques </a:t>
            </a:r>
            <a:r>
              <a:rPr lang="en-US" dirty="0"/>
              <a:t>and factions form and there may be power struggles</a:t>
            </a:r>
            <a:r>
              <a:rPr lang="en-US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u="sng" dirty="0" smtClean="0"/>
              <a:t>The </a:t>
            </a:r>
            <a:r>
              <a:rPr lang="en-US" u="sng" dirty="0"/>
              <a:t>team needs to be focused on its goals to avoid becoming distracted by relationships and emotional issues. </a:t>
            </a:r>
            <a:endParaRPr lang="en-US" u="sng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Compromises </a:t>
            </a:r>
            <a:r>
              <a:rPr lang="en-US" dirty="0"/>
              <a:t>may be required to enable progress.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Leader </a:t>
            </a:r>
            <a:r>
              <a:rPr lang="en-US" dirty="0"/>
              <a:t>coaches (similar to Situational </a:t>
            </a:r>
            <a:r>
              <a:rPr lang="en-US" dirty="0" smtClean="0"/>
              <a:t>Leadership</a:t>
            </a:r>
            <a:r>
              <a:rPr lang="en-US" dirty="0"/>
              <a:t> </a:t>
            </a:r>
            <a:r>
              <a:rPr lang="en-US" dirty="0" smtClean="0"/>
              <a:t>'Selling</a:t>
            </a:r>
            <a:r>
              <a:rPr lang="en-US" dirty="0"/>
              <a:t>' mode).</a:t>
            </a:r>
          </a:p>
        </p:txBody>
      </p:sp>
    </p:spTree>
    <p:extLst>
      <p:ext uri="{BB962C8B-B14F-4D97-AF65-F5344CB8AC3E}">
        <p14:creationId xmlns:p14="http://schemas.microsoft.com/office/powerpoint/2010/main" val="31879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Norming - stage 3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778544" cy="44077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/>
              <a:t>Agreement and consensus is largely forms among team</a:t>
            </a:r>
            <a:r>
              <a:rPr lang="en-US" sz="2400" dirty="0"/>
              <a:t>, who respond well to facilitation by leader.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dirty="0" smtClean="0"/>
              <a:t>Roles </a:t>
            </a:r>
            <a:r>
              <a:rPr lang="en-US" sz="2400" u="sng" dirty="0"/>
              <a:t>and responsibilities are clear and accepted</a:t>
            </a:r>
            <a:r>
              <a:rPr lang="en-US" sz="2400" dirty="0"/>
              <a:t>.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Big </a:t>
            </a:r>
            <a:r>
              <a:rPr lang="en-US" sz="2400" dirty="0"/>
              <a:t>decisions are made by group agreement. Smaller decisions may be delegated to individuals or small teams within group.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dirty="0" smtClean="0"/>
              <a:t>Commitment </a:t>
            </a:r>
            <a:r>
              <a:rPr lang="en-US" sz="2400" u="sng" dirty="0"/>
              <a:t>and unity is strong. </a:t>
            </a:r>
            <a:r>
              <a:rPr lang="en-US" sz="2400" dirty="0" smtClean="0"/>
              <a:t>The team may engage in fun and social activities.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dirty="0" smtClean="0"/>
              <a:t>The team discusses and develops its processes and working style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is general respect for the leader and some of leadership is more shared by the team.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Leader facilitates and enables (similar to the Situational Leadership 'Participating' mode).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08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Performing - stage 4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158" y="1600200"/>
            <a:ext cx="10676586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u="sng" dirty="0"/>
              <a:t>The team is more strategically aware; the team knows clearly why it is doing what it is doing. </a:t>
            </a:r>
            <a:endParaRPr lang="en-US" sz="2400" u="sng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team has a shared vision and is </a:t>
            </a:r>
            <a:r>
              <a:rPr lang="en-US" sz="2400" u="sng" dirty="0"/>
              <a:t>able to stand on its own feet with no interference or participation from the leader.  </a:t>
            </a:r>
            <a:endParaRPr lang="en-US" sz="2400" u="sng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Disagreements </a:t>
            </a:r>
            <a:r>
              <a:rPr lang="en-US" sz="2400" dirty="0"/>
              <a:t>occur but now they are resolved within the team positively and </a:t>
            </a:r>
            <a:r>
              <a:rPr lang="en-US" sz="2400" u="sng" dirty="0"/>
              <a:t>necessary changes to processes and structure are made by the team</a:t>
            </a:r>
            <a:r>
              <a:rPr lang="en-US" sz="2400" dirty="0"/>
              <a:t>. 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/>
              <a:t>The </a:t>
            </a:r>
            <a:r>
              <a:rPr lang="en-US" sz="2400" u="sng" dirty="0"/>
              <a:t>team is able to work towards achieving the goal,</a:t>
            </a:r>
            <a:r>
              <a:rPr lang="en-US" sz="2400" dirty="0"/>
              <a:t> and also to attend to relationship, style and process issues along the way. 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Team </a:t>
            </a:r>
            <a:r>
              <a:rPr lang="en-US" sz="2400" dirty="0"/>
              <a:t>members look after each other. The team requires delegated tasks and projects from the leader. 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/>
              <a:t>The </a:t>
            </a:r>
            <a:r>
              <a:rPr lang="en-US" sz="2400" u="sng" dirty="0"/>
              <a:t>team does not need to be instructed or assisted</a:t>
            </a:r>
            <a:r>
              <a:rPr lang="en-US" sz="2400" dirty="0"/>
              <a:t>. Team members might ask for assistance from the leader with personal and interpersonal development. 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Leader </a:t>
            </a:r>
            <a:r>
              <a:rPr lang="en-US" sz="2400" dirty="0"/>
              <a:t>delegates and oversees (similar to the Situational Leadership® 'Delegating' mode).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8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4248" y="547688"/>
            <a:ext cx="9843752" cy="1204912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cs typeface="Times New Roman" panose="02020603050405020304" pitchFamily="18" charset="0"/>
              </a:rPr>
              <a:t/>
            </a:r>
            <a:br>
              <a:rPr lang="en-US" sz="3600" b="1" u="sng" dirty="0">
                <a:cs typeface="Times New Roman" panose="02020603050405020304" pitchFamily="18" charset="0"/>
              </a:rPr>
            </a:br>
            <a:r>
              <a:rPr lang="en-US" sz="4000" b="1" dirty="0" smtClean="0">
                <a:cs typeface="Times New Roman" panose="02020603050405020304" pitchFamily="18" charset="0"/>
              </a:rPr>
              <a:t>Key </a:t>
            </a:r>
            <a:r>
              <a:rPr lang="en-US" sz="4800" b="1" dirty="0">
                <a:cs typeface="Times New Roman" panose="02020603050405020304" pitchFamily="18" charset="0"/>
              </a:rPr>
              <a:t>factors to successful performance</a:t>
            </a:r>
            <a:r>
              <a:rPr lang="en-US" sz="4000" b="1" dirty="0"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cs typeface="Times New Roman" panose="02020603050405020304" pitchFamily="18" charset="0"/>
              </a:rPr>
              <a:t>of </a:t>
            </a:r>
            <a:r>
              <a:rPr lang="en-US" sz="4000" b="1" dirty="0">
                <a:cs typeface="Times New Roman" panose="02020603050405020304" pitchFamily="18" charset="0"/>
              </a:rPr>
              <a:t>a team </a:t>
            </a:r>
            <a:r>
              <a:rPr lang="en-US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S.C.O.R.E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7772400" cy="40386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sz="3800" i="1" dirty="0">
              <a:solidFill>
                <a:schemeClr val="accent1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sz="3800" i="1" dirty="0">
                <a:solidFill>
                  <a:schemeClr val="accent1"/>
                </a:solidFill>
              </a:rPr>
              <a:t>S</a:t>
            </a:r>
            <a:r>
              <a:rPr lang="en-US" sz="3800" i="1" dirty="0">
                <a:solidFill>
                  <a:srgbClr val="003300"/>
                </a:solidFill>
              </a:rPr>
              <a:t>trategy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3800" i="1" dirty="0">
                <a:solidFill>
                  <a:schemeClr val="accent1"/>
                </a:solidFill>
              </a:rPr>
              <a:t>C</a:t>
            </a:r>
            <a:r>
              <a:rPr lang="en-US" sz="3800" i="1" dirty="0">
                <a:solidFill>
                  <a:srgbClr val="003300"/>
                </a:solidFill>
              </a:rPr>
              <a:t>lear Roles and Responsibility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3800" i="1" dirty="0">
                <a:solidFill>
                  <a:schemeClr val="accent1"/>
                </a:solidFill>
              </a:rPr>
              <a:t>O</a:t>
            </a:r>
            <a:r>
              <a:rPr lang="en-US" sz="3800" i="1" dirty="0">
                <a:solidFill>
                  <a:srgbClr val="003300"/>
                </a:solidFill>
              </a:rPr>
              <a:t>pen Communication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3800" i="1" dirty="0">
                <a:solidFill>
                  <a:schemeClr val="accent1"/>
                </a:solidFill>
              </a:rPr>
              <a:t>R</a:t>
            </a:r>
            <a:r>
              <a:rPr lang="en-US" sz="3800" i="1" dirty="0">
                <a:solidFill>
                  <a:srgbClr val="003300"/>
                </a:solidFill>
              </a:rPr>
              <a:t>apid Response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3800" i="1" dirty="0">
                <a:solidFill>
                  <a:schemeClr val="accent1"/>
                </a:solidFill>
              </a:rPr>
              <a:t>E</a:t>
            </a:r>
            <a:r>
              <a:rPr lang="en-US" sz="3800" i="1" dirty="0">
                <a:solidFill>
                  <a:srgbClr val="003300"/>
                </a:solidFill>
              </a:rPr>
              <a:t>ffective Leadership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7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member’s Roles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0" y="1752601"/>
            <a:ext cx="758825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Aft>
                <a:spcPct val="30000"/>
              </a:spcAft>
              <a:buClr>
                <a:schemeClr val="accent1"/>
              </a:buClr>
              <a:buFontTx/>
              <a:buChar char="•"/>
            </a:pPr>
            <a:r>
              <a:rPr lang="en-US" sz="2800"/>
              <a:t>  </a:t>
            </a:r>
            <a:r>
              <a:rPr lang="en-US" sz="2800" b="1" i="1"/>
              <a:t>Sponsor:</a:t>
            </a:r>
            <a:r>
              <a:rPr lang="en-US" sz="2800" i="1"/>
              <a:t>  supports, empowers team</a:t>
            </a:r>
          </a:p>
          <a:p>
            <a:pPr>
              <a:spcAft>
                <a:spcPct val="30000"/>
              </a:spcAft>
              <a:buClr>
                <a:schemeClr val="accent1"/>
              </a:buClr>
              <a:buFontTx/>
              <a:buChar char="•"/>
            </a:pPr>
            <a:r>
              <a:rPr lang="en-US" sz="2800" i="1"/>
              <a:t>  </a:t>
            </a:r>
            <a:r>
              <a:rPr lang="en-US" sz="2800" b="1" i="1"/>
              <a:t>Leader/coordinator:</a:t>
            </a:r>
            <a:r>
              <a:rPr lang="en-US" sz="2800" i="1"/>
              <a:t>  organizes team activities</a:t>
            </a:r>
          </a:p>
          <a:p>
            <a:pPr>
              <a:spcAft>
                <a:spcPct val="30000"/>
              </a:spcAft>
              <a:buClr>
                <a:schemeClr val="accent1"/>
              </a:buClr>
              <a:buFontTx/>
              <a:buChar char="•"/>
            </a:pPr>
            <a:r>
              <a:rPr lang="en-US" sz="2800" i="1"/>
              <a:t>  </a:t>
            </a:r>
            <a:r>
              <a:rPr lang="en-US" sz="2800" b="1" i="1"/>
              <a:t>Facilitator:</a:t>
            </a:r>
            <a:r>
              <a:rPr lang="en-US" sz="2800" i="1"/>
              <a:t> helps team members function as team</a:t>
            </a:r>
          </a:p>
          <a:p>
            <a:pPr>
              <a:spcAft>
                <a:spcPct val="30000"/>
              </a:spcAft>
              <a:buClr>
                <a:schemeClr val="accent1"/>
              </a:buClr>
              <a:buFontTx/>
              <a:buChar char="•"/>
            </a:pPr>
            <a:r>
              <a:rPr lang="en-US" sz="2800" i="1"/>
              <a:t>  </a:t>
            </a:r>
            <a:r>
              <a:rPr lang="en-US" sz="2800" b="1" i="1"/>
              <a:t>Evaluator:</a:t>
            </a:r>
            <a:r>
              <a:rPr lang="en-US" sz="2800" i="1"/>
              <a:t>  looks at the big picture</a:t>
            </a:r>
          </a:p>
          <a:p>
            <a:pPr>
              <a:spcAft>
                <a:spcPct val="30000"/>
              </a:spcAft>
              <a:buClr>
                <a:schemeClr val="accent1"/>
              </a:buClr>
              <a:buFontTx/>
              <a:buChar char="•"/>
            </a:pPr>
            <a:r>
              <a:rPr lang="en-US" sz="2800" i="1"/>
              <a:t>  </a:t>
            </a:r>
            <a:r>
              <a:rPr lang="en-US" sz="2800" b="1" i="1"/>
              <a:t>Recorder:</a:t>
            </a:r>
            <a:r>
              <a:rPr lang="en-US" sz="2800" i="1"/>
              <a:t>  documents teamwork</a:t>
            </a:r>
          </a:p>
          <a:p>
            <a:pPr>
              <a:spcAft>
                <a:spcPct val="30000"/>
              </a:spcAft>
              <a:buClr>
                <a:schemeClr val="accent1"/>
              </a:buClr>
              <a:buFontTx/>
              <a:buChar char="•"/>
            </a:pPr>
            <a:r>
              <a:rPr lang="en-US" sz="2800" i="1"/>
              <a:t>  </a:t>
            </a:r>
            <a:r>
              <a:rPr lang="en-US" sz="2800" b="1" i="1"/>
              <a:t>Team worker:</a:t>
            </a:r>
            <a:r>
              <a:rPr lang="en-US" sz="2800" i="1"/>
              <a:t>  engages in the task completion</a:t>
            </a:r>
          </a:p>
          <a:p>
            <a:pPr>
              <a:spcAft>
                <a:spcPct val="30000"/>
              </a:spcAft>
              <a:buFontTx/>
              <a:buChar char="•"/>
            </a:pP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42124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US" altLang="en-US" b="1" dirty="0"/>
              <a:t>Recipe for Successful Team</a:t>
            </a:r>
            <a:endParaRPr lang="en-US" b="1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9658082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900" b="1" i="1" dirty="0"/>
              <a:t>Commitment to shared goals and objectives</a:t>
            </a:r>
          </a:p>
          <a:p>
            <a:pPr>
              <a:lnSpc>
                <a:spcPct val="100000"/>
              </a:lnSpc>
              <a:buFont typeface="Symbol" panose="05050102010706020507" pitchFamily="18" charset="2"/>
              <a:buNone/>
            </a:pPr>
            <a:endParaRPr lang="en-US" altLang="en-US" sz="2900" i="1" dirty="0"/>
          </a:p>
          <a:p>
            <a:pPr>
              <a:lnSpc>
                <a:spcPct val="100000"/>
              </a:lnSpc>
            </a:pPr>
            <a:r>
              <a:rPr lang="en-US" altLang="en-US" sz="2900" b="1" i="1" dirty="0"/>
              <a:t>Clearly define roles and responsibilities</a:t>
            </a:r>
          </a:p>
          <a:p>
            <a:pPr lvl="1">
              <a:lnSpc>
                <a:spcPct val="100000"/>
              </a:lnSpc>
            </a:pPr>
            <a:r>
              <a:rPr lang="en-US" altLang="en-US" b="0" i="1" dirty="0" smtClean="0"/>
              <a:t>Use best skills of each</a:t>
            </a:r>
          </a:p>
          <a:p>
            <a:pPr lvl="1">
              <a:lnSpc>
                <a:spcPct val="100000"/>
              </a:lnSpc>
            </a:pPr>
            <a:r>
              <a:rPr lang="en-US" altLang="en-US" b="0" i="1" dirty="0" smtClean="0"/>
              <a:t>Allows each to develop in all areas</a:t>
            </a:r>
          </a:p>
          <a:p>
            <a:pPr>
              <a:lnSpc>
                <a:spcPct val="100000"/>
              </a:lnSpc>
            </a:pPr>
            <a:r>
              <a:rPr lang="en-US" altLang="en-US" sz="2900" b="1" i="1" dirty="0"/>
              <a:t>Effective systems and processes</a:t>
            </a:r>
          </a:p>
          <a:p>
            <a:pPr lvl="1">
              <a:lnSpc>
                <a:spcPct val="100000"/>
              </a:lnSpc>
            </a:pPr>
            <a:r>
              <a:rPr lang="en-US" altLang="en-US" b="0" i="1" dirty="0" smtClean="0"/>
              <a:t>Clear communication</a:t>
            </a:r>
          </a:p>
          <a:p>
            <a:pPr lvl="1">
              <a:lnSpc>
                <a:spcPct val="100000"/>
              </a:lnSpc>
            </a:pPr>
            <a:r>
              <a:rPr lang="en-US" altLang="en-US" b="0" i="1" dirty="0" smtClean="0"/>
              <a:t>Beneficial team behaviors; well-defined decision procedures and ground rules</a:t>
            </a:r>
          </a:p>
          <a:p>
            <a:pPr lvl="1">
              <a:lnSpc>
                <a:spcPct val="100000"/>
              </a:lnSpc>
            </a:pPr>
            <a:r>
              <a:rPr lang="en-US" altLang="en-US" b="0" i="1" dirty="0" smtClean="0"/>
              <a:t>Balanced participation</a:t>
            </a:r>
          </a:p>
          <a:p>
            <a:pPr lvl="1">
              <a:lnSpc>
                <a:spcPct val="100000"/>
              </a:lnSpc>
            </a:pPr>
            <a:r>
              <a:rPr lang="en-US" altLang="en-US" b="0" i="1" dirty="0" smtClean="0"/>
              <a:t>Awareness of the group process</a:t>
            </a:r>
          </a:p>
          <a:p>
            <a:pPr lvl="1">
              <a:lnSpc>
                <a:spcPct val="100000"/>
              </a:lnSpc>
            </a:pPr>
            <a:r>
              <a:rPr lang="en-US" altLang="en-US" b="0" i="1" dirty="0" smtClean="0"/>
              <a:t>Good personal relationships</a:t>
            </a:r>
          </a:p>
          <a:p>
            <a:pPr>
              <a:lnSpc>
                <a:spcPct val="80000"/>
              </a:lnSpc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6641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for Better Team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94454" cy="4903295"/>
          </a:xfrm>
        </p:spPr>
        <p:txBody>
          <a:bodyPr>
            <a:normAutofit/>
          </a:bodyPr>
          <a:lstStyle/>
          <a:p>
            <a:r>
              <a:rPr lang="en-US" dirty="0" smtClean="0"/>
              <a:t>The team understands the goals</a:t>
            </a:r>
          </a:p>
          <a:p>
            <a:r>
              <a:rPr lang="en-US" dirty="0" smtClean="0"/>
              <a:t>Taking reasonable risk</a:t>
            </a:r>
          </a:p>
          <a:p>
            <a:r>
              <a:rPr lang="en-US" dirty="0" smtClean="0"/>
              <a:t>Communication is open, honest,  and respectful</a:t>
            </a:r>
          </a:p>
          <a:p>
            <a:r>
              <a:rPr lang="en-US" dirty="0" smtClean="0"/>
              <a:t>Team members have a strong sense of belonging to the group</a:t>
            </a:r>
          </a:p>
          <a:p>
            <a:r>
              <a:rPr lang="en-US" dirty="0" smtClean="0"/>
              <a:t>Team members are viewed as unique people</a:t>
            </a:r>
          </a:p>
          <a:p>
            <a:r>
              <a:rPr lang="en-US" dirty="0" smtClean="0"/>
              <a:t>Creativity, innovation, and different viewpoints are expected</a:t>
            </a:r>
          </a:p>
          <a:p>
            <a:r>
              <a:rPr lang="en-US" dirty="0" smtClean="0"/>
              <a:t>The team is able to constantly examine itself</a:t>
            </a:r>
          </a:p>
          <a:p>
            <a:r>
              <a:rPr lang="en-US" dirty="0" smtClean="0"/>
              <a:t>Participative leadership is practiced</a:t>
            </a:r>
          </a:p>
          <a:p>
            <a:r>
              <a:rPr lang="en-US" dirty="0" smtClean="0"/>
              <a:t>Members of the team make high quality decision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411" y="158092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i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“</a:t>
            </a:r>
            <a:r>
              <a:rPr lang="en-US" sz="3800" i="1" dirty="0">
                <a:solidFill>
                  <a:srgbClr val="008000"/>
                </a:solidFill>
                <a:cs typeface="Times New Roman" panose="02020603050405020304" pitchFamily="18" charset="0"/>
              </a:rPr>
              <a:t>Coming together is a beginning</a:t>
            </a:r>
            <a:r>
              <a:rPr lang="en-US" sz="3800" dirty="0">
                <a:solidFill>
                  <a:srgbClr val="008000"/>
                </a:solidFill>
                <a:cs typeface="Times New Roman" panose="02020603050405020304" pitchFamily="18" charset="0"/>
              </a:rPr>
              <a:t/>
            </a:r>
            <a:br>
              <a:rPr lang="en-US" sz="3800" dirty="0">
                <a:solidFill>
                  <a:srgbClr val="008000"/>
                </a:solidFill>
                <a:cs typeface="Times New Roman" panose="02020603050405020304" pitchFamily="18" charset="0"/>
              </a:rPr>
            </a:br>
            <a:r>
              <a:rPr lang="en-US" sz="3800" i="1" dirty="0">
                <a:solidFill>
                  <a:srgbClr val="008000"/>
                </a:solidFill>
                <a:cs typeface="Times New Roman" panose="02020603050405020304" pitchFamily="18" charset="0"/>
              </a:rPr>
              <a:t>Keeping together is progress; and</a:t>
            </a:r>
            <a:r>
              <a:rPr lang="en-US" sz="3800" dirty="0">
                <a:solidFill>
                  <a:srgbClr val="008000"/>
                </a:solidFill>
                <a:cs typeface="Times New Roman" panose="02020603050405020304" pitchFamily="18" charset="0"/>
              </a:rPr>
              <a:t/>
            </a:r>
            <a:br>
              <a:rPr lang="en-US" sz="3800" dirty="0">
                <a:solidFill>
                  <a:srgbClr val="008000"/>
                </a:solidFill>
                <a:cs typeface="Times New Roman" panose="02020603050405020304" pitchFamily="18" charset="0"/>
              </a:rPr>
            </a:br>
            <a:r>
              <a:rPr lang="en-US" sz="3800" i="1" dirty="0">
                <a:solidFill>
                  <a:srgbClr val="008000"/>
                </a:solidFill>
                <a:cs typeface="Times New Roman" panose="02020603050405020304" pitchFamily="18" charset="0"/>
              </a:rPr>
              <a:t>Working together is success</a:t>
            </a:r>
            <a:r>
              <a:rPr lang="en-US" sz="3800" dirty="0">
                <a:solidFill>
                  <a:srgbClr val="008000"/>
                </a:solidFill>
                <a:cs typeface="Times New Roman" panose="02020603050405020304" pitchFamily="18" charset="0"/>
              </a:rPr>
              <a:t>”</a:t>
            </a:r>
            <a:r>
              <a:rPr lang="en-US" sz="3800" dirty="0">
                <a:solidFill>
                  <a:srgbClr val="008000"/>
                </a:solidFill>
              </a:rPr>
              <a:t> </a:t>
            </a:r>
            <a:endParaRPr lang="en-US" sz="3800" dirty="0" smtClean="0">
              <a:solidFill>
                <a:srgbClr val="008000"/>
              </a:solidFill>
            </a:endParaRPr>
          </a:p>
          <a:p>
            <a:pPr algn="ctr">
              <a:buFont typeface="Symbol" panose="05050102010706020507" pitchFamily="18" charset="2"/>
              <a:buNone/>
            </a:pPr>
            <a:endParaRPr lang="en-US" sz="3800" dirty="0" smtClean="0">
              <a:solidFill>
                <a:srgbClr val="008000"/>
              </a:solidFill>
            </a:endParaRPr>
          </a:p>
          <a:p>
            <a:pPr algn="ctr">
              <a:buFont typeface="Symbol" panose="05050102010706020507" pitchFamily="18" charset="2"/>
              <a:buNone/>
            </a:pPr>
            <a:endParaRPr lang="en-US" sz="3800" dirty="0">
              <a:solidFill>
                <a:srgbClr val="008000"/>
              </a:solidFill>
            </a:endParaRPr>
          </a:p>
          <a:p>
            <a:pPr algn="ctr">
              <a:buFont typeface="Symbol" panose="05050102010706020507" pitchFamily="18" charset="2"/>
              <a:buNone/>
            </a:pPr>
            <a:r>
              <a:rPr lang="en-US" sz="3800" dirty="0" smtClean="0">
                <a:solidFill>
                  <a:srgbClr val="008000"/>
                </a:solidFill>
              </a:rPr>
              <a:t>“The secret to success is 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sz="3800" dirty="0" smtClean="0">
                <a:solidFill>
                  <a:srgbClr val="008000"/>
                </a:solidFill>
              </a:rPr>
              <a:t>To work less as an individual and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sz="3800" dirty="0" smtClean="0">
                <a:solidFill>
                  <a:srgbClr val="008000"/>
                </a:solidFill>
              </a:rPr>
              <a:t>More as a tem”</a:t>
            </a:r>
            <a:endParaRPr lang="en-US" sz="3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5" y="2541655"/>
            <a:ext cx="10515600" cy="1325563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34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Difference between Group and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6833"/>
            <a:ext cx="10515600" cy="3820129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</a:rPr>
              <a:t>Group:  </a:t>
            </a:r>
            <a:r>
              <a:rPr lang="en-US" i="1" dirty="0">
                <a:latin typeface="Times New Roman" panose="02020603050405020304" pitchFamily="18" charset="0"/>
              </a:rPr>
              <a:t>an assembly of individuals </a:t>
            </a:r>
            <a:r>
              <a:rPr lang="en-US" i="1" u="sng" dirty="0">
                <a:latin typeface="Times New Roman" panose="02020603050405020304" pitchFamily="18" charset="0"/>
              </a:rPr>
              <a:t>who are </a:t>
            </a:r>
            <a:r>
              <a:rPr lang="en-US" i="1" u="sng" dirty="0" smtClean="0">
                <a:latin typeface="Times New Roman" panose="02020603050405020304" pitchFamily="18" charset="0"/>
              </a:rPr>
              <a:t>together </a:t>
            </a:r>
            <a:r>
              <a:rPr lang="en-US" i="1" u="sng" dirty="0">
                <a:latin typeface="Times New Roman" panose="02020603050405020304" pitchFamily="18" charset="0"/>
              </a:rPr>
              <a:t>due to common interest</a:t>
            </a:r>
            <a:r>
              <a:rPr lang="en-US" i="1" dirty="0">
                <a:latin typeface="Times New Roman" panose="02020603050405020304" pitchFamily="18" charset="0"/>
              </a:rPr>
              <a:t>, skill </a:t>
            </a:r>
            <a:r>
              <a:rPr lang="en-US" i="1" dirty="0" smtClean="0">
                <a:latin typeface="Times New Roman" panose="02020603050405020304" pitchFamily="18" charset="0"/>
              </a:rPr>
              <a:t>or characteristic.</a:t>
            </a:r>
            <a:endParaRPr lang="en-US" i="1" dirty="0">
              <a:latin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</a:rPr>
              <a:t>Team:  a special work group </a:t>
            </a:r>
            <a:r>
              <a:rPr lang="en-US" i="1" dirty="0">
                <a:latin typeface="Times New Roman" panose="02020603050405020304" pitchFamily="18" charset="0"/>
              </a:rPr>
              <a:t>whose </a:t>
            </a:r>
            <a:r>
              <a:rPr lang="en-US" i="1" u="sng" dirty="0">
                <a:latin typeface="Times New Roman" panose="02020603050405020304" pitchFamily="18" charset="0"/>
              </a:rPr>
              <a:t>members are joined together in a united and coordinated effort </a:t>
            </a:r>
            <a:r>
              <a:rPr lang="en-US" b="1" i="1" u="sng" dirty="0">
                <a:latin typeface="Times New Roman" panose="02020603050405020304" pitchFamily="18" charset="0"/>
              </a:rPr>
              <a:t>towards a goal </a:t>
            </a:r>
            <a:r>
              <a:rPr lang="en-US" i="1" dirty="0">
                <a:latin typeface="Times New Roman" panose="02020603050405020304" pitchFamily="18" charset="0"/>
              </a:rPr>
              <a:t>and whose work is mutually dependent with mutual accountability.  </a:t>
            </a:r>
          </a:p>
        </p:txBody>
      </p:sp>
    </p:spTree>
    <p:extLst>
      <p:ext uri="{BB962C8B-B14F-4D97-AF65-F5344CB8AC3E}">
        <p14:creationId xmlns:p14="http://schemas.microsoft.com/office/powerpoint/2010/main" val="4735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825" y="708337"/>
            <a:ext cx="8747975" cy="1117287"/>
          </a:xfrm>
        </p:spPr>
        <p:txBody>
          <a:bodyPr>
            <a:noAutofit/>
          </a:bodyPr>
          <a:lstStyle/>
          <a:p>
            <a:r>
              <a:rPr lang="en-US" sz="4800" dirty="0">
                <a:cs typeface="Times New Roman" panose="02020603050405020304" pitchFamily="18" charset="0"/>
              </a:rPr>
              <a:t>What is team</a:t>
            </a:r>
            <a:r>
              <a:rPr lang="en-US" sz="4800" dirty="0" smtClean="0">
                <a:cs typeface="Times New Roman" panose="02020603050405020304" pitchFamily="18" charset="0"/>
              </a:rPr>
              <a:t>?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 smtClean="0"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None/>
            </a:pPr>
            <a:r>
              <a:rPr lang="en-US" b="0" i="1" dirty="0" smtClean="0">
                <a:cs typeface="Times New Roman" panose="02020603050405020304" pitchFamily="18" charset="0"/>
              </a:rPr>
              <a:t>In a team, </a:t>
            </a:r>
          </a:p>
          <a:p>
            <a:pPr algn="just">
              <a:buClr>
                <a:srgbClr val="434216"/>
              </a:buClr>
              <a:buFont typeface="Wingdings" panose="05000000000000000000" pitchFamily="2" charset="2"/>
              <a:buChar char="§"/>
            </a:pPr>
            <a:r>
              <a:rPr lang="en-US" b="1" i="1" dirty="0" smtClean="0">
                <a:cs typeface="Times New Roman" panose="02020603050405020304" pitchFamily="18" charset="0"/>
              </a:rPr>
              <a:t>May or may </a:t>
            </a:r>
            <a:r>
              <a:rPr lang="en-US" b="0" i="1" dirty="0" smtClean="0">
                <a:cs typeface="Times New Roman" panose="02020603050405020304" pitchFamily="18" charset="0"/>
              </a:rPr>
              <a:t>not work in the same physical location</a:t>
            </a:r>
            <a:r>
              <a:rPr lang="en-US" b="0" i="1" dirty="0">
                <a:cs typeface="Times New Roman" panose="02020603050405020304" pitchFamily="18" charset="0"/>
              </a:rPr>
              <a:t>;</a:t>
            </a:r>
            <a:endParaRPr lang="en-US" b="0" i="1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434216"/>
              </a:buClr>
              <a:buFont typeface="Wingdings" panose="05000000000000000000" pitchFamily="2" charset="2"/>
              <a:buChar char="§"/>
            </a:pPr>
            <a:r>
              <a:rPr lang="en-US" b="0" i="1" dirty="0" smtClean="0">
                <a:cs typeface="Times New Roman" panose="02020603050405020304" pitchFamily="18" charset="0"/>
              </a:rPr>
              <a:t>People </a:t>
            </a:r>
            <a:r>
              <a:rPr lang="en-US" b="1" i="1" dirty="0" smtClean="0">
                <a:cs typeface="Times New Roman" panose="02020603050405020304" pitchFamily="18" charset="0"/>
              </a:rPr>
              <a:t>depend</a:t>
            </a:r>
            <a:r>
              <a:rPr lang="en-US" b="0" i="1" dirty="0" smtClean="0">
                <a:cs typeface="Times New Roman" panose="02020603050405020304" pitchFamily="18" charset="0"/>
              </a:rPr>
              <a:t> on each other; </a:t>
            </a:r>
          </a:p>
          <a:p>
            <a:pPr algn="just">
              <a:buClr>
                <a:srgbClr val="434216"/>
              </a:buClr>
              <a:buFont typeface="Wingdings" panose="05000000000000000000" pitchFamily="2" charset="2"/>
              <a:buChar char="§"/>
            </a:pPr>
            <a:r>
              <a:rPr lang="en-US" b="1" i="1" dirty="0" smtClean="0">
                <a:cs typeface="Times New Roman" panose="02020603050405020304" pitchFamily="18" charset="0"/>
              </a:rPr>
              <a:t>Combine</a:t>
            </a:r>
            <a:r>
              <a:rPr lang="en-US" b="0" i="1" dirty="0" smtClean="0">
                <a:cs typeface="Times New Roman" panose="02020603050405020304" pitchFamily="18" charset="0"/>
              </a:rPr>
              <a:t> together to achieve something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59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Teams?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b="1" dirty="0" smtClean="0"/>
              <a:t>Completing an project</a:t>
            </a:r>
            <a:r>
              <a:rPr lang="en-US" dirty="0" smtClean="0"/>
              <a:t> is time consuming and intellectually challenging. 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When several people use their skills and knowledge together, the </a:t>
            </a:r>
            <a:r>
              <a:rPr lang="en-US" b="1" dirty="0" smtClean="0"/>
              <a:t>result should be a better </a:t>
            </a:r>
            <a:r>
              <a:rPr lang="en-US" dirty="0" smtClean="0"/>
              <a:t>project. 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People working together can </a:t>
            </a:r>
            <a:r>
              <a:rPr lang="en-US" b="1" dirty="0" smtClean="0"/>
              <a:t>sustain the enthusiasm and lend support </a:t>
            </a:r>
            <a:r>
              <a:rPr lang="en-US" dirty="0" smtClean="0"/>
              <a:t>needed to complete the project.</a:t>
            </a:r>
          </a:p>
        </p:txBody>
      </p:sp>
    </p:spTree>
    <p:extLst>
      <p:ext uri="{BB962C8B-B14F-4D97-AF65-F5344CB8AC3E}">
        <p14:creationId xmlns:p14="http://schemas.microsoft.com/office/powerpoint/2010/main" val="42604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Team </a:t>
            </a:r>
            <a:r>
              <a:rPr lang="en-US" sz="4800" dirty="0" err="1"/>
              <a:t>Behaviour</a:t>
            </a:r>
            <a:endParaRPr lang="en-US" sz="48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peace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 friend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enthusiastic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opinions 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ideas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Initiating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problems logically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Relieving tension with humor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approval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FontTx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others</a:t>
            </a:r>
          </a:p>
          <a:p>
            <a:pPr>
              <a:lnSpc>
                <a:spcPct val="90000"/>
              </a:lnSpc>
              <a:buFontTx/>
              <a:buChar char="o"/>
            </a:pPr>
            <a:endParaRPr lang="en-US" sz="24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60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Benefits of a Team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3810000" cy="3178175"/>
          </a:xfrm>
          <a:solidFill>
            <a:schemeClr val="accent1"/>
          </a:solidFill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400" i="1" dirty="0">
                <a:solidFill>
                  <a:schemeClr val="bg1"/>
                </a:solidFill>
              </a:rPr>
              <a:t>Less stress</a:t>
            </a:r>
          </a:p>
          <a:p>
            <a:pPr>
              <a:buClr>
                <a:schemeClr val="bg1"/>
              </a:buClr>
            </a:pPr>
            <a:r>
              <a:rPr lang="en-US" sz="2400" i="1" dirty="0">
                <a:solidFill>
                  <a:schemeClr val="bg1"/>
                </a:solidFill>
              </a:rPr>
              <a:t>Responsibility is shared </a:t>
            </a:r>
          </a:p>
          <a:p>
            <a:pPr>
              <a:buClr>
                <a:schemeClr val="bg1"/>
              </a:buClr>
            </a:pPr>
            <a:r>
              <a:rPr lang="en-US" sz="2400" i="1" dirty="0">
                <a:solidFill>
                  <a:schemeClr val="bg1"/>
                </a:solidFill>
              </a:rPr>
              <a:t>Sharing of ideas</a:t>
            </a:r>
          </a:p>
          <a:p>
            <a:pPr>
              <a:buClr>
                <a:schemeClr val="bg1"/>
              </a:buClr>
            </a:pPr>
            <a:r>
              <a:rPr lang="en-US" sz="2400" i="1" dirty="0">
                <a:solidFill>
                  <a:schemeClr val="bg1"/>
                </a:solidFill>
              </a:rPr>
              <a:t>More creative ideas</a:t>
            </a:r>
          </a:p>
          <a:p>
            <a:pPr>
              <a:buClr>
                <a:schemeClr val="bg1"/>
              </a:buClr>
            </a:pPr>
            <a:r>
              <a:rPr lang="en-US" sz="2400" i="1" dirty="0">
                <a:solidFill>
                  <a:schemeClr val="bg1"/>
                </a:solidFill>
              </a:rPr>
              <a:t>Less fear of failure</a:t>
            </a:r>
          </a:p>
          <a:p>
            <a:pPr>
              <a:buClr>
                <a:schemeClr val="bg1"/>
              </a:buClr>
            </a:pPr>
            <a:r>
              <a:rPr lang="en-US" sz="2400" i="1" dirty="0">
                <a:solidFill>
                  <a:schemeClr val="bg1"/>
                </a:solidFill>
              </a:rPr>
              <a:t>Sense of accomplishment</a:t>
            </a:r>
          </a:p>
          <a:p>
            <a:pPr>
              <a:buClr>
                <a:schemeClr val="bg1"/>
              </a:buClr>
            </a:pPr>
            <a:r>
              <a:rPr lang="en-US" sz="2400" i="1" dirty="0">
                <a:solidFill>
                  <a:schemeClr val="bg1"/>
                </a:solidFill>
              </a:rPr>
              <a:t>Reward and </a:t>
            </a:r>
            <a:r>
              <a:rPr lang="en-US" sz="2400" i="1" dirty="0" smtClean="0">
                <a:solidFill>
                  <a:schemeClr val="bg1"/>
                </a:solidFill>
              </a:rPr>
              <a:t>recognition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11268" name="Group 7"/>
          <p:cNvGrpSpPr>
            <a:grpSpLocks/>
          </p:cNvGrpSpPr>
          <p:nvPr/>
        </p:nvGrpSpPr>
        <p:grpSpPr bwMode="auto">
          <a:xfrm>
            <a:off x="5553075" y="2187575"/>
            <a:ext cx="4546600" cy="3048000"/>
            <a:chOff x="2490" y="1474"/>
            <a:chExt cx="2864" cy="1920"/>
          </a:xfrm>
        </p:grpSpPr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3338" y="1474"/>
              <a:ext cx="2016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360363" indent="-360363" defTabSz="962025">
                <a:spcBef>
                  <a:spcPct val="20000"/>
                </a:spcBef>
                <a:buClr>
                  <a:schemeClr val="accent1"/>
                </a:buClr>
                <a:buSzPct val="75000"/>
                <a:buFont typeface="Symbol" panose="05050102010706020507" pitchFamily="18" charset="2"/>
                <a:buChar char="·"/>
                <a:defRPr sz="3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defTabSz="962025">
                <a:spcBef>
                  <a:spcPct val="20000"/>
                </a:spcBef>
                <a:buClr>
                  <a:schemeClr val="tx2"/>
                </a:buClr>
                <a:buSzPct val="100000"/>
                <a:buFont typeface="Symbol" panose="05050102010706020507" pitchFamily="18" charset="2"/>
                <a:buChar char="-"/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defTabSz="962025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defTabSz="962025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1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defTabSz="962025">
                <a:spcBef>
                  <a:spcPct val="20000"/>
                </a:spcBef>
                <a:buClr>
                  <a:schemeClr val="tx2"/>
                </a:buClr>
                <a:buSzPct val="100000"/>
                <a:buChar char="–"/>
                <a:defRPr sz="21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defTabSz="962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1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defTabSz="962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1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defTabSz="962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1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defTabSz="962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1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 i="1" dirty="0">
                  <a:solidFill>
                    <a:schemeClr val="accent1"/>
                  </a:solidFill>
                </a:rPr>
                <a:t>Increase Productivity</a:t>
              </a:r>
            </a:p>
            <a:p>
              <a:pPr>
                <a:lnSpc>
                  <a:spcPct val="90000"/>
                </a:lnSpc>
              </a:pPr>
              <a:r>
                <a:rPr lang="en-US" sz="2400" i="1" dirty="0">
                  <a:solidFill>
                    <a:schemeClr val="accent1"/>
                  </a:solidFill>
                </a:rPr>
                <a:t>Increased Employee Morale</a:t>
              </a:r>
            </a:p>
            <a:p>
              <a:pPr>
                <a:lnSpc>
                  <a:spcPct val="90000"/>
                </a:lnSpc>
              </a:pPr>
              <a:r>
                <a:rPr lang="en-US" sz="2400" i="1" dirty="0">
                  <a:solidFill>
                    <a:schemeClr val="accent1"/>
                  </a:solidFill>
                </a:rPr>
                <a:t>Reduced Cost</a:t>
              </a:r>
            </a:p>
            <a:p>
              <a:pPr>
                <a:lnSpc>
                  <a:spcPct val="90000"/>
                </a:lnSpc>
              </a:pPr>
              <a:r>
                <a:rPr lang="en-US" sz="2400" i="1" dirty="0">
                  <a:solidFill>
                    <a:schemeClr val="accent1"/>
                  </a:solidFill>
                </a:rPr>
                <a:t>Increased Quality</a:t>
              </a:r>
            </a:p>
            <a:p>
              <a:pPr>
                <a:lnSpc>
                  <a:spcPct val="90000"/>
                </a:lnSpc>
              </a:pPr>
              <a:r>
                <a:rPr lang="en-US" sz="2400" i="1" dirty="0">
                  <a:solidFill>
                    <a:schemeClr val="accent1"/>
                  </a:solidFill>
                </a:rPr>
                <a:t>Decreased Losses</a:t>
              </a:r>
            </a:p>
            <a:p>
              <a:pPr>
                <a:lnSpc>
                  <a:spcPct val="90000"/>
                </a:lnSpc>
              </a:pPr>
              <a:r>
                <a:rPr lang="en-US" sz="2400" i="1" dirty="0">
                  <a:solidFill>
                    <a:schemeClr val="accent1"/>
                  </a:solidFill>
                </a:rPr>
                <a:t>Increased Profits</a:t>
              </a:r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2490" y="2064"/>
              <a:ext cx="780" cy="624"/>
            </a:xfrm>
            <a:custGeom>
              <a:avLst/>
              <a:gdLst>
                <a:gd name="T0" fmla="*/ 21 w 21600"/>
                <a:gd name="T1" fmla="*/ 0 h 21600"/>
                <a:gd name="T2" fmla="*/ 0 w 21600"/>
                <a:gd name="T3" fmla="*/ 9 h 21600"/>
                <a:gd name="T4" fmla="*/ 21 w 21600"/>
                <a:gd name="T5" fmla="*/ 18 h 21600"/>
                <a:gd name="T6" fmla="*/ 28 w 21600"/>
                <a:gd name="T7" fmla="*/ 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8 w 21600"/>
                <a:gd name="T13" fmla="*/ 5400 h 21600"/>
                <a:gd name="T14" fmla="*/ 18886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7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Formation and Assessment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39144" y="2434107"/>
            <a:ext cx="11513712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3200" i="1" dirty="0"/>
              <a:t>Team selection criteria</a:t>
            </a:r>
          </a:p>
          <a:p>
            <a:endParaRPr lang="en-US" sz="3200" i="1" dirty="0"/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i="1" dirty="0"/>
              <a:t>  </a:t>
            </a:r>
            <a:r>
              <a:rPr lang="en-US" b="1" i="1" dirty="0"/>
              <a:t>Technical abilities:</a:t>
            </a:r>
            <a:r>
              <a:rPr lang="en-US" i="1" dirty="0"/>
              <a:t> training, skills, experience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i="1" dirty="0"/>
              <a:t>  </a:t>
            </a:r>
            <a:r>
              <a:rPr lang="en-US" b="1" i="1" dirty="0"/>
              <a:t>Personal attributes: </a:t>
            </a:r>
            <a:r>
              <a:rPr lang="en-US" i="1" dirty="0"/>
              <a:t>standards, values, initiatives, </a:t>
            </a:r>
            <a:r>
              <a:rPr lang="en-US" i="1" dirty="0" smtClean="0"/>
              <a:t>organizational identification</a:t>
            </a:r>
            <a:endParaRPr lang="en-US" i="1" dirty="0"/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i="1" dirty="0"/>
              <a:t>  </a:t>
            </a:r>
            <a:r>
              <a:rPr lang="en-US" b="1" i="1" dirty="0"/>
              <a:t>Interpersonal behaviors:  </a:t>
            </a:r>
            <a:r>
              <a:rPr lang="en-US" i="1" dirty="0"/>
              <a:t>influence, sensitivity, </a:t>
            </a:r>
            <a:r>
              <a:rPr lang="en-US" i="1" dirty="0" smtClean="0"/>
              <a:t>supporting </a:t>
            </a:r>
            <a:r>
              <a:rPr lang="en-US" i="1" dirty="0"/>
              <a:t>others, </a:t>
            </a:r>
            <a:r>
              <a:rPr lang="en-US" i="1" dirty="0" smtClean="0"/>
              <a:t>trustworthiness</a:t>
            </a:r>
            <a:endParaRPr lang="en-US" i="1" dirty="0"/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i="1" dirty="0"/>
              <a:t>  </a:t>
            </a:r>
            <a:r>
              <a:rPr lang="en-US" b="1" i="1" dirty="0"/>
              <a:t>Communication skills:  </a:t>
            </a:r>
            <a:r>
              <a:rPr lang="en-US" i="1" dirty="0"/>
              <a:t>dialogue skills, presentation </a:t>
            </a:r>
            <a:r>
              <a:rPr lang="en-US" i="1" dirty="0" smtClean="0"/>
              <a:t>skills</a:t>
            </a:r>
            <a:r>
              <a:rPr lang="en-US" i="1" dirty="0"/>
              <a:t>, </a:t>
            </a:r>
            <a:r>
              <a:rPr lang="en-US" i="1" dirty="0" smtClean="0"/>
              <a:t>writing and reading skills.</a:t>
            </a:r>
            <a:endParaRPr lang="en-US" i="1" dirty="0"/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i="1" dirty="0"/>
              <a:t>  </a:t>
            </a:r>
            <a:r>
              <a:rPr lang="en-US" b="1" i="1" dirty="0"/>
              <a:t>Administrative skills:  </a:t>
            </a:r>
            <a:r>
              <a:rPr lang="en-US" i="1" dirty="0"/>
              <a:t>planning, organizing, </a:t>
            </a:r>
            <a:r>
              <a:rPr lang="en-US" i="1" dirty="0" smtClean="0"/>
              <a:t>implementing</a:t>
            </a:r>
            <a:r>
              <a:rPr lang="en-US" i="1" dirty="0"/>
              <a:t>, </a:t>
            </a:r>
            <a:r>
              <a:rPr lang="en-US" i="1" dirty="0" smtClean="0"/>
              <a:t>	delegating</a:t>
            </a:r>
            <a:r>
              <a:rPr lang="en-US" i="1" dirty="0"/>
              <a:t>, evaluating</a:t>
            </a:r>
          </a:p>
        </p:txBody>
      </p:sp>
    </p:spTree>
    <p:extLst>
      <p:ext uri="{BB962C8B-B14F-4D97-AF65-F5344CB8AC3E}">
        <p14:creationId xmlns:p14="http://schemas.microsoft.com/office/powerpoint/2010/main" val="934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Stages in Team Building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648200" y="21336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Forming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6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Storming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495800" y="38862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Norming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886200" y="49530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Performing</a:t>
            </a:r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629400" y="2362200"/>
            <a:ext cx="914400" cy="12192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chemeClr val="accent2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#"/>
            </a:pPr>
            <a:endParaRPr lang="en-US" sz="2400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3733800" y="3200400"/>
            <a:ext cx="762000" cy="1219200"/>
          </a:xfrm>
          <a:prstGeom prst="curvedRightArrow">
            <a:avLst>
              <a:gd name="adj1" fmla="val 32000"/>
              <a:gd name="adj2" fmla="val 64000"/>
              <a:gd name="adj3" fmla="val 33333"/>
            </a:avLst>
          </a:prstGeom>
          <a:gradFill rotWithShape="0">
            <a:gsLst>
              <a:gs pos="0">
                <a:srgbClr val="00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#"/>
            </a:pPr>
            <a:endParaRPr lang="en-US" sz="2400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6477000" y="4114800"/>
            <a:ext cx="1066800" cy="1524000"/>
          </a:xfrm>
          <a:prstGeom prst="curvedLeftArrow">
            <a:avLst>
              <a:gd name="adj1" fmla="val 28571"/>
              <a:gd name="adj2" fmla="val 5714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#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8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6" grpId="0" autoUpdateAnimBg="0"/>
      <p:bldP spid="5127" grpId="0" autoUpdateAnimBg="0"/>
      <p:bldP spid="5128" grpId="0" autoUpdateAnimBg="0"/>
      <p:bldP spid="5138" grpId="0" animBg="1"/>
      <p:bldP spid="5140" grpId="0" animBg="1"/>
      <p:bldP spid="5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Forming - stage 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791423" cy="4407750"/>
          </a:xfrm>
        </p:spPr>
        <p:txBody>
          <a:bodyPr/>
          <a:lstStyle/>
          <a:p>
            <a:pPr eaLnBrk="1" hangingPunct="1"/>
            <a:r>
              <a:rPr lang="en-US" dirty="0"/>
              <a:t>High </a:t>
            </a:r>
            <a:r>
              <a:rPr lang="en-US" u="sng" dirty="0"/>
              <a:t>dependence on leader for guidance and direction</a:t>
            </a:r>
            <a:r>
              <a:rPr lang="en-US" dirty="0"/>
              <a:t>. </a:t>
            </a:r>
            <a:endParaRPr lang="en-US" dirty="0" smtClean="0"/>
          </a:p>
          <a:p>
            <a:pPr eaLnBrk="1" hangingPunct="1"/>
            <a:r>
              <a:rPr lang="en-US" dirty="0" smtClean="0"/>
              <a:t>Little </a:t>
            </a:r>
            <a:r>
              <a:rPr lang="en-US" dirty="0"/>
              <a:t>agreement on team aims other than received from leader. </a:t>
            </a:r>
            <a:r>
              <a:rPr lang="en-US" u="sng" dirty="0"/>
              <a:t>Individual roles and responsibilities are unclear</a:t>
            </a:r>
            <a:r>
              <a:rPr lang="en-US" dirty="0"/>
              <a:t>. </a:t>
            </a:r>
            <a:endParaRPr lang="en-US" dirty="0" smtClean="0"/>
          </a:p>
          <a:p>
            <a:pPr eaLnBrk="1" hangingPunct="1"/>
            <a:r>
              <a:rPr lang="en-US" u="sng" dirty="0" smtClean="0"/>
              <a:t>Leader </a:t>
            </a:r>
            <a:r>
              <a:rPr lang="en-US" u="sng" dirty="0"/>
              <a:t>must be prepared to answer lots of questions about the team's purpose, objectives and external relationships</a:t>
            </a:r>
            <a:r>
              <a:rPr lang="en-US" dirty="0"/>
              <a:t>. </a:t>
            </a:r>
            <a:endParaRPr lang="en-US" dirty="0" smtClean="0"/>
          </a:p>
          <a:p>
            <a:pPr eaLnBrk="1" hangingPunct="1"/>
            <a:r>
              <a:rPr lang="en-US" dirty="0" smtClean="0"/>
              <a:t>Processes </a:t>
            </a:r>
            <a:r>
              <a:rPr lang="en-US" dirty="0"/>
              <a:t>are often ignored. </a:t>
            </a:r>
            <a:endParaRPr lang="en-US" dirty="0" smtClean="0"/>
          </a:p>
          <a:p>
            <a:pPr eaLnBrk="1" hangingPunct="1"/>
            <a:r>
              <a:rPr lang="en-US" dirty="0" smtClean="0"/>
              <a:t>Members </a:t>
            </a:r>
            <a:r>
              <a:rPr lang="en-US" dirty="0"/>
              <a:t>test tolerance of system and </a:t>
            </a:r>
            <a:r>
              <a:rPr lang="en-US" dirty="0" smtClean="0"/>
              <a:t>leader. </a:t>
            </a:r>
          </a:p>
          <a:p>
            <a:pPr eaLnBrk="1" hangingPunct="1"/>
            <a:r>
              <a:rPr lang="en-US" dirty="0" smtClean="0"/>
              <a:t>Leader directs (similar to Situational Leadership 'Telling' mode).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904</Words>
  <Application>Microsoft Office PowerPoint</Application>
  <PresentationFormat>Custom</PresentationFormat>
  <Paragraphs>132</Paragraphs>
  <Slides>18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Teamwork and its Success</vt:lpstr>
      <vt:lpstr>Difference between Group and Team</vt:lpstr>
      <vt:lpstr>What is team?</vt:lpstr>
      <vt:lpstr>Why Teams?</vt:lpstr>
      <vt:lpstr>Team Behaviour</vt:lpstr>
      <vt:lpstr>Benefits of a Team</vt:lpstr>
      <vt:lpstr>Team Formation and Assessment</vt:lpstr>
      <vt:lpstr>Stages in Team Building</vt:lpstr>
      <vt:lpstr>Forming - stage 1</vt:lpstr>
      <vt:lpstr>Storming - stage 2 </vt:lpstr>
      <vt:lpstr>Norming - stage 3 </vt:lpstr>
      <vt:lpstr>Performing - stage 4 </vt:lpstr>
      <vt:lpstr> Key factors to successful performance of a team S.C.O.R.E</vt:lpstr>
      <vt:lpstr>Team member’s Roles</vt:lpstr>
      <vt:lpstr>Recipe for Successful Team</vt:lpstr>
      <vt:lpstr>Tips for Better Team Work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 and its Success</dc:title>
  <dc:creator>Balamurugan J</dc:creator>
  <cp:lastModifiedBy>Bala J</cp:lastModifiedBy>
  <cp:revision>25</cp:revision>
  <dcterms:created xsi:type="dcterms:W3CDTF">2014-03-18T17:15:27Z</dcterms:created>
  <dcterms:modified xsi:type="dcterms:W3CDTF">2016-03-21T09:28:14Z</dcterms:modified>
</cp:coreProperties>
</file>