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70" r:id="rId12"/>
    <p:sldId id="272" r:id="rId13"/>
    <p:sldId id="273" r:id="rId14"/>
    <p:sldId id="275" r:id="rId15"/>
    <p:sldId id="271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38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8888085-665E-4D49-A185-AB49A6E40A7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AF5D-32C9-4837-975A-2B98B78413D6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179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8085-665E-4D49-A185-AB49A6E40A7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AF5D-32C9-4837-975A-2B98B7841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7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8085-665E-4D49-A185-AB49A6E40A7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AF5D-32C9-4837-975A-2B98B78413D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45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8085-665E-4D49-A185-AB49A6E40A7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AF5D-32C9-4837-975A-2B98B7841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0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8085-665E-4D49-A185-AB49A6E40A7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AF5D-32C9-4837-975A-2B98B78413D6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29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8085-665E-4D49-A185-AB49A6E40A7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AF5D-32C9-4837-975A-2B98B7841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5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8085-665E-4D49-A185-AB49A6E40A7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AF5D-32C9-4837-975A-2B98B7841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2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8085-665E-4D49-A185-AB49A6E40A7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AF5D-32C9-4837-975A-2B98B7841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1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8085-665E-4D49-A185-AB49A6E40A7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AF5D-32C9-4837-975A-2B98B7841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8085-665E-4D49-A185-AB49A6E40A7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AF5D-32C9-4837-975A-2B98B7841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7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8085-665E-4D49-A185-AB49A6E40A7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AF5D-32C9-4837-975A-2B98B78413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4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8888085-665E-4D49-A185-AB49A6E40A7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E39AF5D-32C9-4837-975A-2B98B78413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0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oogle.co.in/imgres?imgurl=http://www.kerelatourism.com/images/culture_main.jpg&amp;imgrefurl=http://www.kerelatourism.com/kerala-culture.html&amp;usg=__Boeh2qqjXcJdwpVxVCx18TDuFLs=&amp;h=397&amp;w=458&amp;sz=82&amp;hl=en&amp;start=117&amp;zoom=1&amp;tbnid=_JWbJMy0LQSHAM:&amp;tbnh=111&amp;tbnw=128&amp;prev=/images?q%3Dculture%26start%3D100%26hl%3Den%26sa%3DN%26gbv%3D2%26tbs%3Disch:1&amp;itbs=1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.in/imgres?imgurl=http://www.acu.edu.au/__data/assets/image/0008/119672/Cultural-Diversity.jpg&amp;imgrefurl=http://www.acu.edu.au/about_acu/news_events/update/2008/issue_18_-_thursday_18_september/&amp;usg=__N-Ydj9eZNwA5UA6Ap1bFIR1kBic=&amp;h=327&amp;w=490&amp;sz=58&amp;hl=en&amp;start=4&amp;zoom=1&amp;tbnid=Q7coVxn-mKDrvM:&amp;tbnh=87&amp;tbnw=130&amp;prev=/images?q%3Dcultural%2Bdiversity%26hl%3Den%26gbv%3D2%26tbs%3Disch:1&amp;itbs=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.in/imgres?imgurl=http://www.essec-diversity-performance.com/images/cultural-diversity.jpg&amp;imgrefurl=http://www.essec-diversity-performance.com/message.html&amp;usg=__21U7VxhtO3SbWdMLF1O18Z7jD-w=&amp;h=400&amp;w=300&amp;sz=55&amp;hl=en&amp;start=34&amp;zoom=1&amp;tbnid=CNLS--_xOD0M5M:&amp;tbnh=124&amp;tbnw=93&amp;prev=/images?q%3Dcultural%2Bdiversity%26start%3D20%26hl%3Den%26sa%3DN%26gbv%3D2%26tbs%3Disch:1&amp;itbs=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Culture 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Dr</a:t>
            </a:r>
            <a:r>
              <a:rPr lang="en-US" sz="2400" dirty="0" smtClean="0"/>
              <a:t> J Balamurugan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714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9581" y="495064"/>
            <a:ext cx="9720072" cy="110191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dirty="0"/>
              <a:t>Structure of Culture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2428" y="1828800"/>
            <a:ext cx="7817476" cy="422427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Cultural traits</a:t>
            </a:r>
          </a:p>
          <a:p>
            <a:pPr lvl="2"/>
            <a:r>
              <a:rPr lang="en-US" altLang="en-US" sz="2400" dirty="0"/>
              <a:t>The single element or smallest unit of culture.</a:t>
            </a:r>
          </a:p>
          <a:p>
            <a:pPr eaLnBrk="1" hangingPunct="1"/>
            <a:r>
              <a:rPr lang="en-US" altLang="en-US" sz="3200" dirty="0"/>
              <a:t>Cultural complex</a:t>
            </a:r>
          </a:p>
          <a:p>
            <a:pPr lvl="2"/>
            <a:r>
              <a:rPr lang="en-US" altLang="en-US" sz="2400" dirty="0"/>
              <a:t>Cultural complex nothing but larger cluster of traits.</a:t>
            </a:r>
          </a:p>
          <a:p>
            <a:pPr eaLnBrk="1" hangingPunct="1"/>
            <a:r>
              <a:rPr lang="en-US" altLang="en-US" sz="3200" dirty="0"/>
              <a:t>Cultural pattern</a:t>
            </a:r>
          </a:p>
          <a:p>
            <a:pPr lvl="2"/>
            <a:r>
              <a:rPr lang="en-US" altLang="en-US" sz="2400" dirty="0"/>
              <a:t>Culture pattern formed when traits and complexes become related to each other in functional </a:t>
            </a:r>
            <a:r>
              <a:rPr lang="en-US" altLang="en-US" sz="2400" dirty="0" smtClean="0"/>
              <a:t>roles.</a:t>
            </a:r>
          </a:p>
        </p:txBody>
      </p:sp>
      <p:pic>
        <p:nvPicPr>
          <p:cNvPr id="15364" name="Picture 5" descr="culture_main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931" y="1828800"/>
            <a:ext cx="2667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553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2916" y="714004"/>
            <a:ext cx="9720072" cy="85721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dirty="0"/>
              <a:t>Functions of Culture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4128" y="1828799"/>
            <a:ext cx="6748272" cy="423714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For individual</a:t>
            </a:r>
          </a:p>
          <a:p>
            <a:pPr lvl="2"/>
            <a:r>
              <a:rPr lang="en-US" altLang="en-US" sz="2400" dirty="0"/>
              <a:t>Culture makes man </a:t>
            </a:r>
            <a:r>
              <a:rPr lang="en-US" altLang="en-US" sz="2400" dirty="0" smtClean="0"/>
              <a:t>become a </a:t>
            </a:r>
            <a:r>
              <a:rPr lang="en-US" altLang="en-US" sz="2400" dirty="0"/>
              <a:t>human being</a:t>
            </a:r>
          </a:p>
          <a:p>
            <a:pPr lvl="2"/>
            <a:r>
              <a:rPr lang="en-US" altLang="en-US" sz="2400" dirty="0"/>
              <a:t>Culture provides solutions for complicated situations</a:t>
            </a:r>
          </a:p>
          <a:p>
            <a:pPr lvl="2"/>
            <a:r>
              <a:rPr lang="en-US" altLang="en-US" sz="2400" dirty="0"/>
              <a:t>Culture provides traditional interpretations to certain situations.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For the group</a:t>
            </a:r>
          </a:p>
          <a:p>
            <a:pPr lvl="2"/>
            <a:r>
              <a:rPr lang="en-US" altLang="en-US" sz="2400" dirty="0"/>
              <a:t>Culture keeps social relationships intact</a:t>
            </a:r>
          </a:p>
          <a:p>
            <a:pPr lvl="2"/>
            <a:r>
              <a:rPr lang="en-US" altLang="en-US" sz="2400" dirty="0"/>
              <a:t>Culture broadens the vision of the individual</a:t>
            </a:r>
          </a:p>
          <a:p>
            <a:pPr lvl="2"/>
            <a:r>
              <a:rPr lang="en-US" altLang="en-US" sz="2400" dirty="0"/>
              <a:t>Culture creates new needs</a:t>
            </a:r>
          </a:p>
        </p:txBody>
      </p:sp>
      <p:pic>
        <p:nvPicPr>
          <p:cNvPr id="17412" name="Picture 4" descr="Cultural-Diversity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699" y="1828799"/>
            <a:ext cx="2667000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79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73076"/>
            <a:ext cx="8153400" cy="89852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Evolution of Culture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0038" y="1693571"/>
            <a:ext cx="9720073" cy="4023360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altLang="en-US" sz="3200" dirty="0"/>
              <a:t>For a century and more Archaeologists have dug up the tools, weapons, pottery, idols, coins and other material things of people who have long since died out.</a:t>
            </a:r>
          </a:p>
          <a:p>
            <a:pPr>
              <a:spcAft>
                <a:spcPts val="1200"/>
              </a:spcAft>
            </a:pPr>
            <a:r>
              <a:rPr lang="en-US" altLang="en-US" sz="3200" dirty="0"/>
              <a:t>It is the clues to their social life.</a:t>
            </a:r>
          </a:p>
          <a:p>
            <a:pPr>
              <a:spcAft>
                <a:spcPts val="1200"/>
              </a:spcAft>
            </a:pPr>
            <a:r>
              <a:rPr lang="en-US" altLang="en-US" sz="3200" dirty="0">
                <a:solidFill>
                  <a:srgbClr val="FF0000"/>
                </a:solidFill>
              </a:rPr>
              <a:t>The Archaeologists do not reveal the origin of culture, they only indicate its olden days. </a:t>
            </a:r>
          </a:p>
          <a:p>
            <a:pPr>
              <a:spcAft>
                <a:spcPts val="1200"/>
              </a:spcAft>
            </a:pPr>
            <a:r>
              <a:rPr lang="en-US" altLang="en-US" sz="3200" dirty="0"/>
              <a:t>If they reveal something about the evolution of culture, it is only about its material aspects</a:t>
            </a:r>
            <a:r>
              <a:rPr lang="en-US" altLang="en-US" sz="3200" dirty="0" smtClean="0"/>
              <a:t>.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3094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057400" y="473076"/>
            <a:ext cx="8153400" cy="974725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Evolution of Culture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98371" y="1447801"/>
            <a:ext cx="10000187" cy="464390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FF0000"/>
                </a:solidFill>
              </a:rPr>
              <a:t>To trace the origin of a specific cultural trait is difficult.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/>
              <a:t>All cultural traits – material as well as non-material – have been invented at some time and in some place by some person.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FF0000"/>
                </a:solidFill>
              </a:rPr>
              <a:t>No single invention contributes very much to the development of a culture, it is only an addition to what already exists.</a:t>
            </a:r>
          </a:p>
          <a:p>
            <a:pPr eaLnBrk="1" hangingPunct="1"/>
            <a:r>
              <a:rPr lang="en-US" altLang="en-US" sz="3600" dirty="0"/>
              <a:t>Culture is only partly new.</a:t>
            </a:r>
          </a:p>
          <a:p>
            <a:pPr lvl="1" eaLnBrk="1" hangingPunct="1"/>
            <a:r>
              <a:rPr lang="en-US" altLang="en-US" sz="2400" dirty="0" smtClean="0"/>
              <a:t>Ex: The music composer of a new song take bits from number of pervious compositions.</a:t>
            </a:r>
          </a:p>
        </p:txBody>
      </p:sp>
    </p:spTree>
    <p:extLst>
      <p:ext uri="{BB962C8B-B14F-4D97-AF65-F5344CB8AC3E}">
        <p14:creationId xmlns:p14="http://schemas.microsoft.com/office/powerpoint/2010/main" val="275632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Tony\Desktop\slide-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68192" y="381000"/>
            <a:ext cx="8742608" cy="624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985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Diversity of Culture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600" dirty="0" smtClean="0"/>
              <a:t>Because of </a:t>
            </a:r>
          </a:p>
          <a:p>
            <a:pPr lvl="1"/>
            <a:r>
              <a:rPr lang="en-US" altLang="en-US" sz="2800" dirty="0" smtClean="0"/>
              <a:t>Historical </a:t>
            </a:r>
            <a:r>
              <a:rPr lang="en-US" altLang="en-US" sz="2800" dirty="0"/>
              <a:t>Accidents</a:t>
            </a:r>
          </a:p>
          <a:p>
            <a:pPr lvl="1"/>
            <a:r>
              <a:rPr lang="en-US" altLang="en-US" sz="2800" dirty="0"/>
              <a:t>Geographical Environment</a:t>
            </a:r>
          </a:p>
          <a:p>
            <a:pPr lvl="1"/>
            <a:r>
              <a:rPr lang="en-US" altLang="en-US" sz="2800" dirty="0"/>
              <a:t>Mobility of human organism </a:t>
            </a:r>
          </a:p>
          <a:p>
            <a:pPr lvl="1"/>
            <a:r>
              <a:rPr lang="en-US" altLang="en-US" sz="2800" dirty="0"/>
              <a:t>Inventions and Discoveries </a:t>
            </a:r>
          </a:p>
          <a:p>
            <a:pPr lvl="1"/>
            <a:r>
              <a:rPr lang="en-US" altLang="en-US" sz="2800" dirty="0"/>
              <a:t>Individual peculiarities</a:t>
            </a:r>
          </a:p>
          <a:p>
            <a:pPr lvl="1"/>
            <a:r>
              <a:rPr lang="en-US" altLang="en-US" sz="2800" dirty="0"/>
              <a:t>Change in modes of production </a:t>
            </a:r>
          </a:p>
          <a:p>
            <a:pPr lvl="1"/>
            <a:r>
              <a:rPr lang="en-US" altLang="en-US" sz="2800" dirty="0"/>
              <a:t>Dominant cultural themes</a:t>
            </a:r>
          </a:p>
        </p:txBody>
      </p:sp>
      <p:pic>
        <p:nvPicPr>
          <p:cNvPr id="18436" name="Picture 7" descr="cultural-diversity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209800"/>
            <a:ext cx="2057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6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800" b="1" dirty="0"/>
              <a:t>Diversity </a:t>
            </a:r>
            <a:r>
              <a:rPr lang="en-US" altLang="en-US" sz="4800" b="1" dirty="0" smtClean="0"/>
              <a:t>of </a:t>
            </a:r>
            <a:r>
              <a:rPr lang="en-US" altLang="en-US" sz="4800" b="1" dirty="0"/>
              <a:t>culture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Diversity:</a:t>
            </a:r>
          </a:p>
          <a:p>
            <a:pPr lvl="1"/>
            <a:r>
              <a:rPr lang="en-US" altLang="en-US" sz="2800" dirty="0" smtClean="0"/>
              <a:t>Its based on the religion</a:t>
            </a:r>
          </a:p>
          <a:p>
            <a:pPr lvl="1"/>
            <a:r>
              <a:rPr lang="en-US" altLang="en-US" sz="2800" dirty="0" smtClean="0"/>
              <a:t>Language</a:t>
            </a:r>
          </a:p>
          <a:p>
            <a:pPr lvl="1"/>
            <a:r>
              <a:rPr lang="en-US" altLang="en-US" sz="2800" dirty="0" smtClean="0"/>
              <a:t>Way of life</a:t>
            </a:r>
          </a:p>
          <a:p>
            <a:pPr lvl="1"/>
            <a:r>
              <a:rPr lang="en-US" altLang="en-US" sz="2800" dirty="0" smtClean="0"/>
              <a:t>Tradition</a:t>
            </a:r>
          </a:p>
          <a:p>
            <a:pPr lvl="1"/>
            <a:r>
              <a:rPr lang="en-US" altLang="en-US" sz="2800" dirty="0" smtClean="0"/>
              <a:t>Locality </a:t>
            </a:r>
          </a:p>
          <a:p>
            <a:pPr lvl="1"/>
            <a:r>
              <a:rPr lang="en-US" altLang="en-US" sz="2800" dirty="0" smtClean="0"/>
              <a:t>Geographical area</a:t>
            </a:r>
          </a:p>
          <a:p>
            <a:pPr lvl="1"/>
            <a:r>
              <a:rPr lang="en-US" altLang="en-US" sz="2800" dirty="0" smtClean="0"/>
              <a:t>Family environment</a:t>
            </a:r>
          </a:p>
        </p:txBody>
      </p:sp>
    </p:spTree>
    <p:extLst>
      <p:ext uri="{BB962C8B-B14F-4D97-AF65-F5344CB8AC3E}">
        <p14:creationId xmlns:p14="http://schemas.microsoft.com/office/powerpoint/2010/main" val="86904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734" y="3470084"/>
            <a:ext cx="9720072" cy="1499616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Meaning of Culture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425190" cy="402336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 smtClean="0"/>
              <a:t>Culture is a very broad that includes in itself all our way of life, </a:t>
            </a:r>
          </a:p>
          <a:p>
            <a:pPr lvl="2"/>
            <a:r>
              <a:rPr lang="en-US" altLang="en-US" sz="2800" dirty="0" smtClean="0"/>
              <a:t>modes of </a:t>
            </a:r>
            <a:r>
              <a:rPr lang="en-US" altLang="en-US" sz="2800" dirty="0" err="1" smtClean="0"/>
              <a:t>behaviour</a:t>
            </a:r>
            <a:r>
              <a:rPr lang="en-US" altLang="en-US" sz="2800" dirty="0" smtClean="0"/>
              <a:t>, </a:t>
            </a:r>
          </a:p>
          <a:p>
            <a:pPr lvl="2"/>
            <a:r>
              <a:rPr lang="en-US" altLang="en-US" sz="2800" dirty="0" smtClean="0"/>
              <a:t>our philosophies and ethics, </a:t>
            </a:r>
          </a:p>
          <a:p>
            <a:pPr lvl="2"/>
            <a:r>
              <a:rPr lang="en-US" altLang="en-US" sz="2800" dirty="0" smtClean="0"/>
              <a:t>our morals and manners, </a:t>
            </a:r>
          </a:p>
          <a:p>
            <a:pPr lvl="2"/>
            <a:r>
              <a:rPr lang="en-US" altLang="en-US" sz="2800" dirty="0" smtClean="0"/>
              <a:t>our customs and traditions, </a:t>
            </a:r>
          </a:p>
          <a:p>
            <a:pPr lvl="2"/>
            <a:r>
              <a:rPr lang="en-US" altLang="en-US" sz="2800" dirty="0" smtClean="0"/>
              <a:t>our religious, political, economic and other type of activities. </a:t>
            </a:r>
          </a:p>
        </p:txBody>
      </p:sp>
    </p:spTree>
    <p:extLst>
      <p:ext uri="{BB962C8B-B14F-4D97-AF65-F5344CB8AC3E}">
        <p14:creationId xmlns:p14="http://schemas.microsoft.com/office/powerpoint/2010/main" val="251612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Meaning of Culture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708526" cy="392161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It is main concept in Anthropology but it is essential or fundamental in Sociology. 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The study of society becomes incomplete without a proper understanding of the culture of the society.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Culture and society go together they are inseparable. 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Culture refers to </a:t>
            </a:r>
            <a:r>
              <a:rPr lang="en-US" altLang="en-US" sz="3200" dirty="0">
                <a:solidFill>
                  <a:srgbClr val="FF0000"/>
                </a:solidFill>
              </a:rPr>
              <a:t>a system of learned </a:t>
            </a:r>
            <a:r>
              <a:rPr lang="en-US" altLang="en-US" sz="3200" dirty="0" err="1">
                <a:solidFill>
                  <a:srgbClr val="FF0000"/>
                </a:solidFill>
              </a:rPr>
              <a:t>behaviour</a:t>
            </a:r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dirty="0"/>
              <a:t>which is shared by and transmitted among the members of a group</a:t>
            </a:r>
            <a:r>
              <a:rPr lang="en-US" altLang="en-US" sz="3200" dirty="0" smtClean="0"/>
              <a:t>.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676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021187" y="679138"/>
            <a:ext cx="8153400" cy="974725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Definition of culture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021187" y="1921098"/>
            <a:ext cx="10225826" cy="446682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FF0000"/>
                </a:solidFill>
              </a:rPr>
              <a:t>Tylor </a:t>
            </a:r>
            <a:r>
              <a:rPr lang="en-US" altLang="en-US" sz="3200" dirty="0"/>
              <a:t>– Culture is that </a:t>
            </a:r>
            <a:r>
              <a:rPr lang="en-US" altLang="en-US" sz="3200" dirty="0">
                <a:solidFill>
                  <a:srgbClr val="FF0000"/>
                </a:solidFill>
              </a:rPr>
              <a:t>complex whole </a:t>
            </a:r>
            <a:r>
              <a:rPr lang="en-US" altLang="en-US" sz="3200" dirty="0"/>
              <a:t>which includes knowledge, belief, art, morals, law, custom and any other capabilities acquired by man, as a member of society.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en-US" sz="3200" dirty="0" err="1">
                <a:solidFill>
                  <a:srgbClr val="FF0000"/>
                </a:solidFill>
              </a:rPr>
              <a:t>Roberty</a:t>
            </a:r>
            <a:r>
              <a:rPr lang="en-US" altLang="en-US" sz="3200" dirty="0"/>
              <a:t> – Culture is the body of thought and knowledge, both theoretical and practical, </a:t>
            </a:r>
            <a:r>
              <a:rPr lang="en-US" altLang="en-US" sz="3200" dirty="0">
                <a:solidFill>
                  <a:srgbClr val="FF0000"/>
                </a:solidFill>
              </a:rPr>
              <a:t>which only man can possess</a:t>
            </a:r>
            <a:r>
              <a:rPr lang="en-US" altLang="en-US" sz="3200" dirty="0" smtClean="0"/>
              <a:t>.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1737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246031" y="624627"/>
            <a:ext cx="8153400" cy="822325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Nature of culture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094704" y="1999445"/>
            <a:ext cx="9077459" cy="41910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800" dirty="0"/>
              <a:t>Culture is a acquired quality.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800" dirty="0"/>
              <a:t>Culture is social, not individual heritage of man.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800" dirty="0"/>
              <a:t>Culture is idealistic.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800" dirty="0" smtClean="0"/>
              <a:t>Culture </a:t>
            </a:r>
            <a:r>
              <a:rPr lang="en-US" altLang="en-US" sz="2800" dirty="0"/>
              <a:t>fulfils some needs.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800" dirty="0"/>
              <a:t>Culture is an integrated system.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800" dirty="0"/>
              <a:t>Language is the chief vehicle of culture.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800" dirty="0"/>
              <a:t>culture is varies from society to society.</a:t>
            </a:r>
          </a:p>
        </p:txBody>
      </p:sp>
    </p:spTree>
    <p:extLst>
      <p:ext uri="{BB962C8B-B14F-4D97-AF65-F5344CB8AC3E}">
        <p14:creationId xmlns:p14="http://schemas.microsoft.com/office/powerpoint/2010/main" val="5061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057400" y="473076"/>
            <a:ext cx="8153400" cy="822325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Nature of culture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Culture is an acquired quality:</a:t>
            </a:r>
          </a:p>
          <a:p>
            <a:pPr lvl="1" eaLnBrk="1" hangingPunct="1"/>
            <a:r>
              <a:rPr lang="en-US" altLang="en-US" sz="2400" dirty="0" smtClean="0"/>
              <a:t>Culture is not innate. Culture is learned.</a:t>
            </a:r>
          </a:p>
          <a:p>
            <a:pPr lvl="1">
              <a:spcAft>
                <a:spcPts val="1200"/>
              </a:spcAft>
            </a:pPr>
            <a:r>
              <a:rPr lang="en-US" altLang="en-US" sz="2400" dirty="0" smtClean="0"/>
              <a:t>Traits learned through socialization, habits and thoughts are what is called culture.</a:t>
            </a:r>
          </a:p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Culture is social, not individual heritage of man:</a:t>
            </a:r>
          </a:p>
          <a:p>
            <a:pPr lvl="1" eaLnBrk="1" hangingPunct="1"/>
            <a:r>
              <a:rPr lang="en-US" altLang="en-US" sz="2400" dirty="0" smtClean="0"/>
              <a:t>It is a social product which is shared by most members of the group.</a:t>
            </a:r>
          </a:p>
          <a:p>
            <a:pPr eaLnBrk="1" hangingPunct="1"/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955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057400" y="473076"/>
            <a:ext cx="8153400" cy="746125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Nature of culture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Culture is idealistic:</a:t>
            </a:r>
          </a:p>
          <a:p>
            <a:pPr lvl="1" eaLnBrk="1" hangingPunct="1"/>
            <a:r>
              <a:rPr lang="en-US" altLang="en-US" sz="2400" dirty="0" smtClean="0"/>
              <a:t>Culture embodies the ideas and norms of a group.</a:t>
            </a:r>
          </a:p>
          <a:p>
            <a:pPr lvl="1">
              <a:spcAft>
                <a:spcPts val="1200"/>
              </a:spcAft>
            </a:pPr>
            <a:r>
              <a:rPr lang="en-US" altLang="en-US" sz="2400" dirty="0" smtClean="0"/>
              <a:t>It is the expression of human mind in the course of history.</a:t>
            </a:r>
          </a:p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Culture is the total social heritage:</a:t>
            </a:r>
          </a:p>
          <a:p>
            <a:pPr lvl="1" eaLnBrk="1" hangingPunct="1"/>
            <a:r>
              <a:rPr lang="en-US" altLang="en-US" sz="2400" dirty="0" smtClean="0"/>
              <a:t>It is passed from one generation to another through traditions and customs.</a:t>
            </a:r>
          </a:p>
        </p:txBody>
      </p:sp>
    </p:spTree>
    <p:extLst>
      <p:ext uri="{BB962C8B-B14F-4D97-AF65-F5344CB8AC3E}">
        <p14:creationId xmlns:p14="http://schemas.microsoft.com/office/powerpoint/2010/main" val="22145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057400" y="473076"/>
            <a:ext cx="8153400" cy="822325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Nature of culture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Culture fulfils some needs:</a:t>
            </a:r>
          </a:p>
          <a:p>
            <a:pPr lvl="1">
              <a:spcAft>
                <a:spcPts val="1800"/>
              </a:spcAft>
            </a:pPr>
            <a:r>
              <a:rPr lang="en-US" altLang="en-US" sz="2400" dirty="0" smtClean="0"/>
              <a:t>It fulfils those ethical and social needs of the group.</a:t>
            </a:r>
          </a:p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Culture is an integrated system:</a:t>
            </a:r>
          </a:p>
          <a:p>
            <a:pPr lvl="1" eaLnBrk="1" hangingPunct="1"/>
            <a:r>
              <a:rPr lang="en-US" altLang="en-US" sz="2400" dirty="0" smtClean="0"/>
              <a:t>Its various parts are integrated with each other.</a:t>
            </a:r>
          </a:p>
          <a:p>
            <a:pPr lvl="1" eaLnBrk="1" hangingPunct="1"/>
            <a:r>
              <a:rPr lang="en-US" altLang="en-US" sz="2400" dirty="0" smtClean="0"/>
              <a:t>New element which is introduced is also integrated. </a:t>
            </a:r>
          </a:p>
        </p:txBody>
      </p:sp>
    </p:spTree>
    <p:extLst>
      <p:ext uri="{BB962C8B-B14F-4D97-AF65-F5344CB8AC3E}">
        <p14:creationId xmlns:p14="http://schemas.microsoft.com/office/powerpoint/2010/main" val="12360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057400" y="473076"/>
            <a:ext cx="8153400" cy="822325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Nature of culture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72862" y="1918952"/>
            <a:ext cx="9906000" cy="421139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Language is the chief vehicle of culture:</a:t>
            </a:r>
          </a:p>
          <a:p>
            <a:pPr lvl="1" eaLnBrk="1" hangingPunct="1"/>
            <a:r>
              <a:rPr lang="en-US" altLang="en-US" sz="2400" dirty="0" smtClean="0"/>
              <a:t>Man lives not only in the present but also in the past and future.</a:t>
            </a:r>
          </a:p>
          <a:p>
            <a:pPr lvl="1">
              <a:spcAft>
                <a:spcPts val="1200"/>
              </a:spcAft>
            </a:pPr>
            <a:r>
              <a:rPr lang="en-US" altLang="en-US" sz="2400" dirty="0" smtClean="0"/>
              <a:t>Through language culture transmits to past to present and present to future.</a:t>
            </a:r>
          </a:p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Culture is varies from society to society:</a:t>
            </a:r>
          </a:p>
          <a:p>
            <a:pPr lvl="1" eaLnBrk="1" hangingPunct="1"/>
            <a:r>
              <a:rPr lang="en-US" altLang="en-US" sz="2400" dirty="0" smtClean="0"/>
              <a:t>Every society has a culture of its own, it not uniform.</a:t>
            </a:r>
          </a:p>
          <a:p>
            <a:pPr lvl="1" eaLnBrk="1" hangingPunct="1"/>
            <a:r>
              <a:rPr lang="en-US" altLang="en-US" sz="2400" dirty="0" smtClean="0"/>
              <a:t>Culture is different from US to India.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9707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208</TotalTime>
  <Words>745</Words>
  <Application>Microsoft Office PowerPoint</Application>
  <PresentationFormat>Custom</PresentationFormat>
  <Paragraphs>96</Paragraphs>
  <Slides>17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Integral</vt:lpstr>
      <vt:lpstr>Culture </vt:lpstr>
      <vt:lpstr>Meaning of Culture</vt:lpstr>
      <vt:lpstr>Meaning of Culture</vt:lpstr>
      <vt:lpstr>Definition of culture</vt:lpstr>
      <vt:lpstr>Nature of culture</vt:lpstr>
      <vt:lpstr>Nature of culture</vt:lpstr>
      <vt:lpstr>Nature of culture</vt:lpstr>
      <vt:lpstr>Nature of culture</vt:lpstr>
      <vt:lpstr>Nature of culture</vt:lpstr>
      <vt:lpstr>Structure of Culture</vt:lpstr>
      <vt:lpstr>Functions of Culture</vt:lpstr>
      <vt:lpstr>Evolution of Culture</vt:lpstr>
      <vt:lpstr>Evolution of Culture</vt:lpstr>
      <vt:lpstr>PowerPoint Presentation</vt:lpstr>
      <vt:lpstr>Diversity of Culture</vt:lpstr>
      <vt:lpstr>Diversity of culture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Culture </dc:title>
  <dc:creator>Balamurugan J</dc:creator>
  <cp:lastModifiedBy>Bala J</cp:lastModifiedBy>
  <cp:revision>11</cp:revision>
  <dcterms:created xsi:type="dcterms:W3CDTF">2014-04-30T03:52:33Z</dcterms:created>
  <dcterms:modified xsi:type="dcterms:W3CDTF">2016-04-28T05:09:05Z</dcterms:modified>
</cp:coreProperties>
</file>