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1" r:id="rId4"/>
    <p:sldId id="258" r:id="rId5"/>
    <p:sldId id="262" r:id="rId6"/>
    <p:sldId id="264" r:id="rId7"/>
    <p:sldId id="265" r:id="rId8"/>
    <p:sldId id="266" r:id="rId9"/>
    <p:sldId id="268" r:id="rId10"/>
    <p:sldId id="25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CDEB-F368-4D72-A70B-FA1962EA6579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79DB-4D56-4948-AC01-AAA6AE0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4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CDEB-F368-4D72-A70B-FA1962EA6579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79DB-4D56-4948-AC01-AAA6AE0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2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CDEB-F368-4D72-A70B-FA1962EA6579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79DB-4D56-4948-AC01-AAA6AE0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CDEB-F368-4D72-A70B-FA1962EA6579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79DB-4D56-4948-AC01-AAA6AE0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CDEB-F368-4D72-A70B-FA1962EA6579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79DB-4D56-4948-AC01-AAA6AE0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5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CDEB-F368-4D72-A70B-FA1962EA6579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79DB-4D56-4948-AC01-AAA6AE0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5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CDEB-F368-4D72-A70B-FA1962EA6579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79DB-4D56-4948-AC01-AAA6AE0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2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CDEB-F368-4D72-A70B-FA1962EA6579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79DB-4D56-4948-AC01-AAA6AE0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2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CDEB-F368-4D72-A70B-FA1962EA6579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79DB-4D56-4948-AC01-AAA6AE0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CDEB-F368-4D72-A70B-FA1962EA6579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79DB-4D56-4948-AC01-AAA6AE0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CDEB-F368-4D72-A70B-FA1962EA6579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79DB-4D56-4948-AC01-AAA6AE0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CDEB-F368-4D72-A70B-FA1962EA6579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79DB-4D56-4948-AC01-AAA6AE0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5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2511380"/>
            <a:ext cx="9144000" cy="1591011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Social Rules, </a:t>
            </a:r>
            <a:br>
              <a:rPr lang="en-US" altLang="en-US" dirty="0" smtClean="0"/>
            </a:br>
            <a:r>
              <a:rPr lang="en-US" altLang="en-US" dirty="0" smtClean="0"/>
              <a:t>Norms and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808" y="5422006"/>
            <a:ext cx="9144000" cy="660042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J Balamurugan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938" y="2253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8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7127" y="585989"/>
            <a:ext cx="82296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000" dirty="0" smtClean="0">
                <a:solidFill>
                  <a:schemeClr val="tx2">
                    <a:satMod val="200000"/>
                  </a:schemeClr>
                </a:solidFill>
              </a:rPr>
              <a:t>Conclusion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7127" y="1603420"/>
            <a:ext cx="10586434" cy="4724400"/>
          </a:xfrm>
        </p:spPr>
        <p:txBody>
          <a:bodyPr>
            <a:noAutofit/>
          </a:bodyPr>
          <a:lstStyle/>
          <a:p>
            <a:pPr marL="411480">
              <a:lnSpc>
                <a:spcPct val="100000"/>
              </a:lnSpc>
              <a:buFont typeface="Wingdings"/>
              <a:buChar char=""/>
              <a:defRPr/>
            </a:pPr>
            <a:r>
              <a:rPr lang="en-US" dirty="0"/>
              <a:t>Social </a:t>
            </a:r>
            <a:r>
              <a:rPr lang="en-US" dirty="0" smtClean="0"/>
              <a:t>norms and values explain </a:t>
            </a:r>
            <a:r>
              <a:rPr lang="en-US" dirty="0"/>
              <a:t>the way in which social processes operate in a given society.</a:t>
            </a:r>
          </a:p>
          <a:p>
            <a:pPr marL="411480">
              <a:lnSpc>
                <a:spcPct val="100000"/>
              </a:lnSpc>
              <a:buFont typeface="Wingdings"/>
              <a:buChar char=""/>
              <a:defRPr/>
            </a:pPr>
            <a:r>
              <a:rPr lang="en-US" dirty="0">
                <a:solidFill>
                  <a:srgbClr val="FF0000"/>
                </a:solidFill>
              </a:rPr>
              <a:t>They are the social sources of patterned </a:t>
            </a:r>
            <a:r>
              <a:rPr lang="en-US" dirty="0" smtClean="0">
                <a:solidFill>
                  <a:srgbClr val="FF0000"/>
                </a:solidFill>
              </a:rPr>
              <a:t>interaction and </a:t>
            </a:r>
            <a:r>
              <a:rPr lang="en-US" dirty="0">
                <a:solidFill>
                  <a:srgbClr val="FF0000"/>
                </a:solidFill>
              </a:rPr>
              <a:t>account for the stability of the social order.</a:t>
            </a:r>
          </a:p>
          <a:p>
            <a:pPr marL="411480">
              <a:lnSpc>
                <a:spcPct val="100000"/>
              </a:lnSpc>
              <a:buFont typeface="Wingdings"/>
              <a:buChar char=""/>
              <a:defRPr/>
            </a:pPr>
            <a:r>
              <a:rPr lang="en-US" u="sng" dirty="0"/>
              <a:t>It provide the general guidelines for conduct that what is right and important for the society.</a:t>
            </a:r>
          </a:p>
          <a:p>
            <a:pPr marL="411480">
              <a:lnSpc>
                <a:spcPct val="100000"/>
              </a:lnSpc>
              <a:buFont typeface="Wingdings"/>
              <a:buChar char=""/>
              <a:defRPr/>
            </a:pPr>
            <a:r>
              <a:rPr lang="en-US" dirty="0"/>
              <a:t>Thus, </a:t>
            </a:r>
            <a:r>
              <a:rPr lang="en-US" dirty="0" smtClean="0"/>
              <a:t>values </a:t>
            </a:r>
            <a:r>
              <a:rPr lang="en-US" dirty="0"/>
              <a:t>such as respect for human dignity, sacrifice, helpfulness, co-operation, individuality, etc., guide our </a:t>
            </a:r>
            <a:r>
              <a:rPr lang="en-US" dirty="0" err="1"/>
              <a:t>behaviour</a:t>
            </a:r>
            <a:r>
              <a:rPr lang="en-US" dirty="0"/>
              <a:t> in various ways. </a:t>
            </a:r>
          </a:p>
          <a:p>
            <a:pPr marL="411480">
              <a:lnSpc>
                <a:spcPct val="100000"/>
              </a:lnSpc>
              <a:buFont typeface="Wingdings"/>
              <a:buChar char=""/>
              <a:defRPr/>
            </a:pPr>
            <a:r>
              <a:rPr lang="en-US" dirty="0"/>
              <a:t>In doing so, they facilitate social control. </a:t>
            </a:r>
          </a:p>
        </p:txBody>
      </p:sp>
    </p:spTree>
    <p:extLst>
      <p:ext uri="{BB962C8B-B14F-4D97-AF65-F5344CB8AC3E}">
        <p14:creationId xmlns:p14="http://schemas.microsoft.com/office/powerpoint/2010/main" val="43068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348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8406" y="468156"/>
            <a:ext cx="3195188" cy="37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2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419" y="2228045"/>
            <a:ext cx="7848642" cy="24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1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1025793"/>
          </a:xfrm>
        </p:spPr>
        <p:txBody>
          <a:bodyPr/>
          <a:lstStyle/>
          <a:p>
            <a:r>
              <a:rPr lang="en-US" b="1" dirty="0" smtClean="0"/>
              <a:t>Norms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486" y="1703567"/>
            <a:ext cx="10727028" cy="48069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All </a:t>
            </a:r>
            <a:r>
              <a:rPr lang="en-US" sz="3200" dirty="0" smtClean="0">
                <a:solidFill>
                  <a:srgbClr val="FF0000"/>
                </a:solidFill>
              </a:rPr>
              <a:t>societies have ways of encouraging and enforcing what they view as appropriate behavior </a:t>
            </a:r>
            <a:r>
              <a:rPr lang="en-US" sz="3200" dirty="0" smtClean="0"/>
              <a:t>while discouraging and punishing what they consider to be inappropriate behavior.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They also have a collective idea of what is good and desirable in life - or not.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In this section we will learn to distinguish between the closely related concepts of norms and values.</a:t>
            </a:r>
          </a:p>
        </p:txBody>
      </p:sp>
    </p:spTree>
    <p:extLst>
      <p:ext uri="{BB962C8B-B14F-4D97-AF65-F5344CB8AC3E}">
        <p14:creationId xmlns:p14="http://schemas.microsoft.com/office/powerpoint/2010/main" val="377553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75763" y="686874"/>
            <a:ext cx="8229600" cy="71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600" dirty="0" smtClean="0">
                <a:solidFill>
                  <a:schemeClr val="tx2">
                    <a:satMod val="200000"/>
                  </a:schemeClr>
                </a:solidFill>
              </a:rPr>
              <a:t>Norms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75763" y="1828800"/>
            <a:ext cx="10547798" cy="434018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en-US" sz="3200" dirty="0"/>
              <a:t>An important feature of a group is that, it has </a:t>
            </a:r>
            <a:r>
              <a:rPr lang="en-US" altLang="en-US" sz="3200" dirty="0">
                <a:solidFill>
                  <a:srgbClr val="FF0000"/>
                </a:solidFill>
              </a:rPr>
              <a:t>a set of rules which controls and modifies of a group of individuals.</a:t>
            </a:r>
          </a:p>
          <a:p>
            <a:pPr>
              <a:spcAft>
                <a:spcPts val="1200"/>
              </a:spcAft>
            </a:pPr>
            <a:r>
              <a:rPr lang="en-US" altLang="en-US" sz="3200" u="sng" dirty="0"/>
              <a:t>The interaction among the members in a group leads to development of rules related to </a:t>
            </a:r>
            <a:r>
              <a:rPr lang="en-US" altLang="en-US" sz="3200" u="sng" dirty="0" err="1"/>
              <a:t>behaviour</a:t>
            </a:r>
            <a:r>
              <a:rPr lang="en-US" altLang="en-US" sz="3200" u="sng" dirty="0"/>
              <a:t>.</a:t>
            </a:r>
          </a:p>
          <a:p>
            <a:pPr>
              <a:spcAft>
                <a:spcPts val="1200"/>
              </a:spcAft>
            </a:pPr>
            <a:r>
              <a:rPr lang="en-US" altLang="en-US" sz="3200" dirty="0">
                <a:solidFill>
                  <a:srgbClr val="FF0000"/>
                </a:solidFill>
              </a:rPr>
              <a:t>Such rules of a group </a:t>
            </a:r>
            <a:r>
              <a:rPr lang="en-US" altLang="en-US" sz="3200" dirty="0" err="1">
                <a:solidFill>
                  <a:srgbClr val="FF0000"/>
                </a:solidFill>
              </a:rPr>
              <a:t>behaviour</a:t>
            </a:r>
            <a:r>
              <a:rPr lang="en-US" altLang="en-US" sz="3200" dirty="0">
                <a:solidFill>
                  <a:srgbClr val="FF0000"/>
                </a:solidFill>
              </a:rPr>
              <a:t> are called social norms. </a:t>
            </a:r>
          </a:p>
          <a:p>
            <a:pPr>
              <a:spcAft>
                <a:spcPts val="1200"/>
              </a:spcAft>
            </a:pPr>
            <a:r>
              <a:rPr lang="en-US" altLang="en-US" sz="3200" dirty="0"/>
              <a:t>It is highly impossible to imagine a society without norms. </a:t>
            </a:r>
          </a:p>
          <a:p>
            <a:pPr>
              <a:spcAft>
                <a:spcPts val="1200"/>
              </a:spcAft>
            </a:pPr>
            <a:r>
              <a:rPr lang="en-US" altLang="en-US" sz="3200" dirty="0"/>
              <a:t>It is a agencies to control the human </a:t>
            </a:r>
            <a:r>
              <a:rPr lang="en-US" altLang="en-US" sz="3200" dirty="0" err="1"/>
              <a:t>behaviour</a:t>
            </a:r>
            <a:r>
              <a:rPr lang="en-US" alt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4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72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Norms are the established standards of behavior maintained by a society.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For a norm to become significant, it must be widely shared and understood.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Sociologists distinguish between norms in two ways. Norms are classified as either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800" dirty="0" smtClean="0"/>
              <a:t>formal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800" dirty="0" smtClean="0"/>
              <a:t>informal. </a:t>
            </a:r>
          </a:p>
        </p:txBody>
      </p:sp>
    </p:spTree>
    <p:extLst>
      <p:ext uri="{BB962C8B-B14F-4D97-AF65-F5344CB8AC3E}">
        <p14:creationId xmlns:p14="http://schemas.microsoft.com/office/powerpoint/2010/main" val="209564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7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i="1" dirty="0" smtClean="0"/>
              <a:t>Formal norms</a:t>
            </a:r>
            <a:r>
              <a:rPr lang="en-US" sz="3200" dirty="0" smtClean="0"/>
              <a:t> generally have been </a:t>
            </a:r>
            <a:r>
              <a:rPr lang="en-US" sz="3200" dirty="0" smtClean="0">
                <a:solidFill>
                  <a:srgbClr val="FF0000"/>
                </a:solidFill>
              </a:rPr>
              <a:t>written down and specify strict punishments for violators.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In India, we often </a:t>
            </a:r>
            <a:r>
              <a:rPr lang="en-US" sz="3200" dirty="0" smtClean="0">
                <a:solidFill>
                  <a:srgbClr val="FF0000"/>
                </a:solidFill>
              </a:rPr>
              <a:t>formalize norms into laws</a:t>
            </a:r>
            <a:r>
              <a:rPr lang="en-US" sz="3200" dirty="0" smtClean="0"/>
              <a:t>, which are very precise in defining proper and improper behavior.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Sociologist Donald Black (1995) has termed </a:t>
            </a:r>
            <a:r>
              <a:rPr lang="en-US" sz="3200" i="1" dirty="0" smtClean="0"/>
              <a:t>law</a:t>
            </a:r>
            <a:r>
              <a:rPr lang="en-US" sz="3200" dirty="0" smtClean="0"/>
              <a:t> “</a:t>
            </a:r>
            <a:r>
              <a:rPr lang="en-US" sz="3200" dirty="0" smtClean="0">
                <a:solidFill>
                  <a:srgbClr val="FF0000"/>
                </a:solidFill>
              </a:rPr>
              <a:t>governmental social control,</a:t>
            </a:r>
            <a:r>
              <a:rPr lang="en-US" sz="3200" dirty="0" smtClean="0"/>
              <a:t>” meaning that laws are formal norms enforced by the state. Laws are just one example of formal norms. </a:t>
            </a:r>
          </a:p>
        </p:txBody>
      </p:sp>
    </p:spTree>
    <p:extLst>
      <p:ext uri="{BB962C8B-B14F-4D97-AF65-F5344CB8AC3E}">
        <p14:creationId xmlns:p14="http://schemas.microsoft.com/office/powerpoint/2010/main" val="7705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In contrast, </a:t>
            </a:r>
            <a:r>
              <a:rPr lang="en-US" sz="3200" i="1" dirty="0" smtClean="0"/>
              <a:t>informal norms</a:t>
            </a:r>
            <a:r>
              <a:rPr lang="en-US" sz="3200" dirty="0" smtClean="0"/>
              <a:t> are generally understood but </a:t>
            </a:r>
            <a:r>
              <a:rPr lang="en-US" sz="3200" dirty="0" smtClean="0">
                <a:solidFill>
                  <a:srgbClr val="FF0000"/>
                </a:solidFill>
              </a:rPr>
              <a:t>not precisely recorded.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Standards of proper dress are a common example of informal norms.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Our society has no specific punishment or sanction for a person who comes to school or college, </a:t>
            </a:r>
            <a:r>
              <a:rPr lang="en-US" sz="3200" dirty="0" smtClean="0"/>
              <a:t>wearing </a:t>
            </a:r>
            <a:r>
              <a:rPr lang="en-US" sz="3200" dirty="0" smtClean="0"/>
              <a:t>a </a:t>
            </a:r>
            <a:r>
              <a:rPr lang="en-US" sz="3200" dirty="0" smtClean="0"/>
              <a:t>different suit</a:t>
            </a:r>
            <a:r>
              <a:rPr lang="en-US" sz="3200" dirty="0" smtClean="0"/>
              <a:t>, different hair cut, etc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5247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81" y="386365"/>
            <a:ext cx="10515600" cy="837128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78" y="1664930"/>
            <a:ext cx="10739907" cy="49676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Though we each have a personal set of values—which may include caring or fitness or success in business—we also share a general set of values as members of a society.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FF0000"/>
                </a:solidFill>
              </a:rPr>
              <a:t>Values may be specific, such as honoring one’s parents and owning a home, or they may be more general, such as </a:t>
            </a:r>
            <a:r>
              <a:rPr lang="en-US" dirty="0" smtClean="0">
                <a:solidFill>
                  <a:srgbClr val="FF0000"/>
                </a:solidFill>
              </a:rPr>
              <a:t>loyalty, </a:t>
            </a:r>
            <a:r>
              <a:rPr lang="en-US" dirty="0" smtClean="0">
                <a:solidFill>
                  <a:srgbClr val="FF0000"/>
                </a:solidFill>
              </a:rPr>
              <a:t>love, and democracy.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Values influence people’s behavior and serve as criteria for evaluating the actions of others.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FF0000"/>
                </a:solidFill>
              </a:rPr>
              <a:t>Values are supposed to be the guidelines of the society. It tells what to do and how to do in different situations. </a:t>
            </a:r>
          </a:p>
        </p:txBody>
      </p:sp>
    </p:spTree>
    <p:extLst>
      <p:ext uri="{BB962C8B-B14F-4D97-AF65-F5344CB8AC3E}">
        <p14:creationId xmlns:p14="http://schemas.microsoft.com/office/powerpoint/2010/main" val="320210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Norms</a:t>
            </a:r>
            <a:r>
              <a:rPr lang="en-US" sz="3600" dirty="0" smtClean="0"/>
              <a:t> are expected and accepted ways of behaving, e.g. wearing shoes.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>
                <a:solidFill>
                  <a:srgbClr val="C00000"/>
                </a:solidFill>
              </a:rPr>
              <a:t>Values</a:t>
            </a:r>
            <a:r>
              <a:rPr lang="en-US" sz="3600" dirty="0" smtClean="0"/>
              <a:t> are what people regard as desirable, e.g. having money, the value of education, freedom of speech, etc.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72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550</Words>
  <Application>Microsoft Office PowerPoint</Application>
  <PresentationFormat>Custom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Social Rules,  Norms and Values</vt:lpstr>
      <vt:lpstr>PowerPoint Presentation</vt:lpstr>
      <vt:lpstr>Norms and Values</vt:lpstr>
      <vt:lpstr>Norms </vt:lpstr>
      <vt:lpstr>Conti…</vt:lpstr>
      <vt:lpstr>Formal Norms</vt:lpstr>
      <vt:lpstr>Informal Norms</vt:lpstr>
      <vt:lpstr>Values </vt:lpstr>
      <vt:lpstr>Difference </vt:lpstr>
      <vt:lpstr>Conclusion 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Rules, Norms and Values</dc:title>
  <dc:creator>Balamurugan J</dc:creator>
  <cp:lastModifiedBy>Bala J</cp:lastModifiedBy>
  <cp:revision>10</cp:revision>
  <dcterms:created xsi:type="dcterms:W3CDTF">2014-11-06T03:58:36Z</dcterms:created>
  <dcterms:modified xsi:type="dcterms:W3CDTF">2016-05-02T03:32:33Z</dcterms:modified>
</cp:coreProperties>
</file>