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EB078-7149-409F-BB30-8BE38163984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737AE7-F4D1-4121-8305-AF062AE2F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Social Structure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77306"/>
            <a:ext cx="10058400" cy="421313"/>
          </a:xfrm>
        </p:spPr>
        <p:txBody>
          <a:bodyPr/>
          <a:lstStyle/>
          <a:p>
            <a:pPr algn="ctr"/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0225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82592"/>
            <a:ext cx="10058400" cy="3580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The term ‘structure’ refers to “some sort of ordered arrangements of parts or components”.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E.g. a musical components has a structure, a sentence has a structure, a building has a structure, an animal has a structure etc.,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 all these we find an ordered arrangement of different parts.</a:t>
            </a:r>
          </a:p>
        </p:txBody>
      </p:sp>
    </p:spTree>
    <p:extLst>
      <p:ext uri="{BB962C8B-B14F-4D97-AF65-F5344CB8AC3E}">
        <p14:creationId xmlns:p14="http://schemas.microsoft.com/office/powerpoint/2010/main" val="33522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Social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In the same way, society too has its own structure called “social structure”.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components or units of social structure are “</a:t>
            </a:r>
            <a:r>
              <a:rPr lang="en-US" sz="2800" dirty="0" smtClean="0"/>
              <a:t>persons, groups, institutions etc.”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 person is a human being and is considered not just as an organism but as occupying position in a social structure.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E.g., a political party, a religious body can continue of the structure, just as a human body maintains its structure. </a:t>
            </a:r>
          </a:p>
        </p:txBody>
      </p:sp>
    </p:spTree>
    <p:extLst>
      <p:ext uri="{BB962C8B-B14F-4D97-AF65-F5344CB8AC3E}">
        <p14:creationId xmlns:p14="http://schemas.microsoft.com/office/powerpoint/2010/main" val="33719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Social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18196"/>
            <a:ext cx="10058400" cy="35508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>
                <a:solidFill>
                  <a:srgbClr val="FF0000"/>
                </a:solidFill>
              </a:rPr>
              <a:t>Radcliff-Brown</a:t>
            </a:r>
            <a:r>
              <a:rPr lang="en-US" sz="2800" dirty="0"/>
              <a:t> defines “Social structure as an </a:t>
            </a:r>
            <a:r>
              <a:rPr lang="en-US" sz="2800" u="sng" dirty="0"/>
              <a:t>arrangement of persons in institutionally </a:t>
            </a:r>
            <a:r>
              <a:rPr lang="en-US" sz="2800" dirty="0"/>
              <a:t>controlled or defined relationships”.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>
                <a:solidFill>
                  <a:srgbClr val="FF0000"/>
                </a:solidFill>
              </a:rPr>
              <a:t>Morris Ginsberg </a:t>
            </a:r>
            <a:r>
              <a:rPr lang="en-US" sz="2800" dirty="0"/>
              <a:t>“Social structure is </a:t>
            </a:r>
            <a:r>
              <a:rPr lang="en-US" sz="2800" u="sng" dirty="0"/>
              <a:t>concerned with the principle forms of social organization</a:t>
            </a:r>
            <a:r>
              <a:rPr lang="en-US" sz="2800" dirty="0"/>
              <a:t> i.e., types of groups, associations and institutions and the complex of those which constitute societies”.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In a loose manner, the term ‘social structure’ is used to refer to </a:t>
            </a:r>
            <a:r>
              <a:rPr lang="en-US" sz="2800" u="sng" dirty="0"/>
              <a:t>any recurring pattern of social </a:t>
            </a:r>
            <a:r>
              <a:rPr lang="en-US" sz="2800" u="sng" dirty="0" err="1"/>
              <a:t>behaviour</a:t>
            </a:r>
            <a:r>
              <a:rPr lang="en-US" sz="28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social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88654"/>
            <a:ext cx="10058400" cy="3280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Sub-groups</a:t>
            </a:r>
            <a:r>
              <a:rPr lang="en-US" sz="3200" dirty="0" smtClean="0"/>
              <a:t> of various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Social structure </a:t>
            </a:r>
            <a:r>
              <a:rPr lang="en-US" sz="3200" b="1" dirty="0" smtClean="0"/>
              <a:t>consists of roles </a:t>
            </a:r>
            <a:r>
              <a:rPr lang="en-US" sz="3200" dirty="0" smtClean="0"/>
              <a:t>of various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Regulative norms</a:t>
            </a:r>
            <a:r>
              <a:rPr lang="en-US" sz="3200" dirty="0" smtClean="0"/>
              <a:t> governing sub-groups and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Cultural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253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8862"/>
          </a:xfrm>
        </p:spPr>
        <p:txBody>
          <a:bodyPr/>
          <a:lstStyle/>
          <a:p>
            <a:r>
              <a:rPr lang="en-US" dirty="0" smtClean="0"/>
              <a:t>Elements of Social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55069" cy="4387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Sub-groups of various types.</a:t>
            </a:r>
          </a:p>
          <a:p>
            <a:pPr marL="749808" lvl="4" indent="0">
              <a:buNone/>
            </a:pPr>
            <a:r>
              <a:rPr lang="en-US" sz="2400" dirty="0" smtClean="0"/>
              <a:t>Society can be understood as a big group which </a:t>
            </a:r>
            <a:r>
              <a:rPr lang="en-US" sz="2400" dirty="0" smtClean="0">
                <a:solidFill>
                  <a:srgbClr val="FF0000"/>
                </a:solidFill>
              </a:rPr>
              <a:t>consists of people</a:t>
            </a:r>
            <a:r>
              <a:rPr lang="en-US" sz="2400" dirty="0" smtClean="0"/>
              <a:t>.</a:t>
            </a:r>
          </a:p>
          <a:p>
            <a:pPr marL="749808" lvl="4" indent="0">
              <a:buNone/>
            </a:pPr>
            <a:r>
              <a:rPr lang="en-US" sz="2400" dirty="0" smtClean="0"/>
              <a:t>This big group or larger system </a:t>
            </a:r>
            <a:r>
              <a:rPr lang="en-US" sz="2400" dirty="0" smtClean="0">
                <a:solidFill>
                  <a:srgbClr val="FF0000"/>
                </a:solidFill>
              </a:rPr>
              <a:t>consists of various sub-groups</a:t>
            </a:r>
            <a:r>
              <a:rPr lang="en-US" sz="2400" dirty="0" smtClean="0"/>
              <a:t>.</a:t>
            </a:r>
          </a:p>
          <a:p>
            <a:pPr marL="749808" lvl="4" indent="0">
              <a:spcAft>
                <a:spcPts val="1200"/>
              </a:spcAft>
              <a:buNone/>
            </a:pPr>
            <a:r>
              <a:rPr lang="en-US" sz="2400" u="sng" dirty="0" smtClean="0"/>
              <a:t>Various political, economic, religious, educational, familial and other groups and associations represent such sub-groups.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Social structure consists of roles of various types. </a:t>
            </a:r>
          </a:p>
          <a:p>
            <a:pPr marL="749808" lvl="4" indent="0">
              <a:buNone/>
            </a:pPr>
            <a:r>
              <a:rPr lang="en-US" sz="2400" dirty="0" smtClean="0"/>
              <a:t>Social structure </a:t>
            </a:r>
            <a:r>
              <a:rPr lang="en-US" sz="2400" dirty="0" smtClean="0">
                <a:solidFill>
                  <a:srgbClr val="FF0000"/>
                </a:solidFill>
              </a:rPr>
              <a:t>consists of not only sub-groups but also roles</a:t>
            </a:r>
            <a:r>
              <a:rPr lang="en-US" sz="2400" dirty="0" smtClean="0"/>
              <a:t>.</a:t>
            </a:r>
          </a:p>
          <a:p>
            <a:pPr marL="749808" lvl="4" indent="0">
              <a:buNone/>
            </a:pPr>
            <a:r>
              <a:rPr lang="en-US" sz="2400" dirty="0" smtClean="0"/>
              <a:t>Roles are found within the larger system and also within the sub-groups.</a:t>
            </a:r>
          </a:p>
          <a:p>
            <a:pPr marL="749808" lvl="4" indent="0">
              <a:buNone/>
            </a:pPr>
            <a:r>
              <a:rPr lang="en-US" sz="2400" u="sng" dirty="0" smtClean="0"/>
              <a:t>The concepts of role and sub-group imply interrelationship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6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Social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Regulative norms governing sub-groups and roles.</a:t>
            </a:r>
          </a:p>
          <a:p>
            <a:pPr marL="201168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 smtClean="0"/>
              <a:t>	Sub-groups and roles are governed by social norms.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Cultural values.</a:t>
            </a:r>
          </a:p>
          <a:p>
            <a:pPr marL="917120" lvl="5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Every society has its own cultural values</a:t>
            </a:r>
            <a:r>
              <a:rPr lang="en-US" sz="2400" dirty="0" smtClean="0"/>
              <a:t>.</a:t>
            </a:r>
          </a:p>
          <a:p>
            <a:pPr marL="917120" lvl="5" indent="0">
              <a:buNone/>
            </a:pPr>
            <a:r>
              <a:rPr lang="en-US" sz="2400" dirty="0" smtClean="0"/>
              <a:t>‘Values’ refer to the measures of goodness or desirability.</a:t>
            </a:r>
          </a:p>
          <a:p>
            <a:pPr marL="917120" lvl="5" indent="0">
              <a:buNone/>
            </a:pPr>
            <a:r>
              <a:rPr lang="en-US" sz="2400" dirty="0" smtClean="0"/>
              <a:t>Individuals and groups are often found to be emotionally committed to values.</a:t>
            </a:r>
          </a:p>
          <a:p>
            <a:pPr marL="917120" lvl="5" indent="0">
              <a:buNone/>
            </a:pPr>
            <a:r>
              <a:rPr lang="en-US" sz="2400" dirty="0" smtClean="0"/>
              <a:t>It help to integrate a personality or a system of interaction.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Social Structure  </vt:lpstr>
      <vt:lpstr>Introduction </vt:lpstr>
      <vt:lpstr>Meaning of Social Structure </vt:lpstr>
      <vt:lpstr>Definition of Social Structure</vt:lpstr>
      <vt:lpstr>Elements of social structure</vt:lpstr>
      <vt:lpstr>Elements of Social Structure </vt:lpstr>
      <vt:lpstr>Elements of Social Structure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Structure  </dc:title>
  <dc:creator>Balamurugan J</dc:creator>
  <cp:lastModifiedBy>Balamurugan J</cp:lastModifiedBy>
  <cp:revision>1</cp:revision>
  <dcterms:created xsi:type="dcterms:W3CDTF">2014-04-30T03:42:38Z</dcterms:created>
  <dcterms:modified xsi:type="dcterms:W3CDTF">2014-04-30T03:43:30Z</dcterms:modified>
</cp:coreProperties>
</file>